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notesMasterIdLst>
    <p:notesMasterId r:id="rId47"/>
  </p:notesMasterIdLst>
  <p:sldIdLst>
    <p:sldId id="256" r:id="rId2"/>
    <p:sldId id="428" r:id="rId3"/>
    <p:sldId id="383" r:id="rId4"/>
    <p:sldId id="384" r:id="rId5"/>
    <p:sldId id="434" r:id="rId6"/>
    <p:sldId id="385" r:id="rId7"/>
    <p:sldId id="386" r:id="rId8"/>
    <p:sldId id="433" r:id="rId9"/>
    <p:sldId id="388" r:id="rId10"/>
    <p:sldId id="429" r:id="rId11"/>
    <p:sldId id="390" r:id="rId12"/>
    <p:sldId id="391" r:id="rId13"/>
    <p:sldId id="392" r:id="rId14"/>
    <p:sldId id="393" r:id="rId15"/>
    <p:sldId id="394" r:id="rId16"/>
    <p:sldId id="395" r:id="rId17"/>
    <p:sldId id="396" r:id="rId18"/>
    <p:sldId id="397" r:id="rId19"/>
    <p:sldId id="398" r:id="rId20"/>
    <p:sldId id="399" r:id="rId21"/>
    <p:sldId id="430" r:id="rId22"/>
    <p:sldId id="401" r:id="rId23"/>
    <p:sldId id="402" r:id="rId24"/>
    <p:sldId id="403" r:id="rId25"/>
    <p:sldId id="404" r:id="rId26"/>
    <p:sldId id="405" r:id="rId27"/>
    <p:sldId id="406" r:id="rId28"/>
    <p:sldId id="407" r:id="rId29"/>
    <p:sldId id="408" r:id="rId30"/>
    <p:sldId id="410" r:id="rId31"/>
    <p:sldId id="411" r:id="rId32"/>
    <p:sldId id="412" r:id="rId33"/>
    <p:sldId id="414" r:id="rId34"/>
    <p:sldId id="416" r:id="rId35"/>
    <p:sldId id="417" r:id="rId36"/>
    <p:sldId id="418" r:id="rId37"/>
    <p:sldId id="419" r:id="rId38"/>
    <p:sldId id="431" r:id="rId39"/>
    <p:sldId id="420" r:id="rId40"/>
    <p:sldId id="432" r:id="rId41"/>
    <p:sldId id="422" r:id="rId42"/>
    <p:sldId id="425" r:id="rId43"/>
    <p:sldId id="435" r:id="rId44"/>
    <p:sldId id="436" r:id="rId45"/>
    <p:sldId id="437" r:id="rId46"/>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1F5C"/>
    <a:srgbClr val="E3DEC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p:restoredLeft sz="6754" autoAdjust="0"/>
    <p:restoredTop sz="93796" autoAdjust="0"/>
  </p:normalViewPr>
  <p:slideViewPr>
    <p:cSldViewPr>
      <p:cViewPr>
        <p:scale>
          <a:sx n="66" d="100"/>
          <a:sy n="66" d="100"/>
        </p:scale>
        <p:origin x="-1218" y="-28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B7B49880-36EA-41B3-88CB-9785F1D57685}" type="datetimeFigureOut">
              <a:rPr lang="en-US"/>
              <a:pPr>
                <a:defRPr/>
              </a:pPr>
              <a:t>2/22/2017</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a:defRPr/>
            </a:pPr>
            <a:fld id="{AE6EA61F-4E15-4CFC-BDC7-63DAEBABD373}" type="slidenum">
              <a:rPr lang="en-US"/>
              <a:pPr>
                <a:defRPr/>
              </a:pPr>
              <a:t>‹#›</a:t>
            </a:fld>
            <a:endParaRPr lang="en-US"/>
          </a:p>
        </p:txBody>
      </p:sp>
    </p:spTree>
    <p:extLst>
      <p:ext uri="{BB962C8B-B14F-4D97-AF65-F5344CB8AC3E}">
        <p14:creationId xmlns:p14="http://schemas.microsoft.com/office/powerpoint/2010/main" val="178115067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813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latin typeface="Times New Roman" pitchFamily="18" charset="0"/>
              </a:rPr>
              <a:t>This chapter discusses currency and interest rate swaps, which are relatively new instruments for hedging long-term interest rate risk and foreign exchange risk.</a:t>
            </a:r>
          </a:p>
          <a:p>
            <a:pPr eaLnBrk="1" hangingPunct="1">
              <a:spcBef>
                <a:spcPct val="0"/>
              </a:spcBef>
            </a:pPr>
            <a:endParaRPr lang="en-US" altLang="en-US" smtClean="0"/>
          </a:p>
        </p:txBody>
      </p:sp>
      <p:sp>
        <p:nvSpPr>
          <p:cNvPr id="4813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589ABE2-C708-46C5-BEF7-1F366647E3BE}" type="slidenum">
              <a:rPr lang="en-US" altLang="en-US" smtClean="0"/>
              <a:pPr eaLnBrk="1" hangingPunct="1"/>
              <a:t>1</a:t>
            </a:fld>
            <a:endParaRPr lang="en-US"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E6EA61F-4E15-4CFC-BDC7-63DAEBABD373}" type="slidenum">
              <a:rPr lang="en-US" smtClean="0"/>
              <a:pPr>
                <a:defRPr/>
              </a:pPr>
              <a:t>2</a:t>
            </a:fld>
            <a:endParaRPr lang="en-US"/>
          </a:p>
        </p:txBody>
      </p:sp>
    </p:spTree>
    <p:extLst>
      <p:ext uri="{BB962C8B-B14F-4D97-AF65-F5344CB8AC3E}">
        <p14:creationId xmlns:p14="http://schemas.microsoft.com/office/powerpoint/2010/main" val="10197922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p>
        </p:txBody>
      </p:sp>
      <p:sp>
        <p:nvSpPr>
          <p:cNvPr id="491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356C3648-BBF0-464C-99AA-0A3A74624B42}" type="slidenum">
              <a:rPr lang="en-US" altLang="en-US" smtClean="0"/>
              <a:pPr eaLnBrk="1" hangingPunct="1"/>
              <a:t>4</a:t>
            </a:fld>
            <a:endParaRPr lang="en-US"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0" kern="1200" dirty="0" smtClean="0">
                <a:solidFill>
                  <a:schemeClr val="tx1"/>
                </a:solidFill>
                <a:effectLst/>
                <a:latin typeface="+mn-lt"/>
                <a:ea typeface="+mn-ea"/>
                <a:cs typeface="+mn-cs"/>
              </a:rPr>
              <a:t>Bid and Ask rates as of close of London business. £ and Yen quoted on a semi-annual actual/365 basis against 6 month Libor with the exception of the 1 Year GBP rate which is quoted annual actual against 3M Libor. Euro/Swiss Franc/Dollar-quoted on an annual bond 30/360 basis against 6 month </a:t>
            </a:r>
            <a:r>
              <a:rPr lang="en-US" sz="1200" i="0" kern="1200" dirty="0" err="1" smtClean="0">
                <a:solidFill>
                  <a:schemeClr val="tx1"/>
                </a:solidFill>
                <a:effectLst/>
                <a:latin typeface="+mn-lt"/>
                <a:ea typeface="+mn-ea"/>
                <a:cs typeface="+mn-cs"/>
              </a:rPr>
              <a:t>Euribor</a:t>
            </a:r>
            <a:r>
              <a:rPr lang="en-US" sz="1200" i="0" kern="1200" dirty="0" smtClean="0">
                <a:solidFill>
                  <a:schemeClr val="tx1"/>
                </a:solidFill>
                <a:effectLst/>
                <a:latin typeface="+mn-lt"/>
                <a:ea typeface="+mn-ea"/>
                <a:cs typeface="+mn-cs"/>
              </a:rPr>
              <a:t>/Libor/Libor.</a:t>
            </a:r>
            <a:br>
              <a:rPr lang="en-US" sz="1200" i="0" kern="1200" dirty="0" smtClean="0">
                <a:solidFill>
                  <a:schemeClr val="tx1"/>
                </a:solidFill>
                <a:effectLst/>
                <a:latin typeface="+mn-lt"/>
                <a:ea typeface="+mn-ea"/>
                <a:cs typeface="+mn-cs"/>
              </a:rPr>
            </a:br>
            <a:r>
              <a:rPr lang="en-US" sz="1200" b="1" i="0" kern="1200" dirty="0" smtClean="0">
                <a:solidFill>
                  <a:schemeClr val="tx1"/>
                </a:solidFill>
                <a:effectLst/>
                <a:latin typeface="+mn-lt"/>
                <a:ea typeface="+mn-ea"/>
                <a:cs typeface="+mn-cs"/>
              </a:rPr>
              <a:t>Source: </a:t>
            </a:r>
            <a:r>
              <a:rPr lang="en-US" sz="1200" i="0" kern="1200" dirty="0" smtClean="0">
                <a:solidFill>
                  <a:schemeClr val="tx1"/>
                </a:solidFill>
                <a:effectLst/>
                <a:latin typeface="+mn-lt"/>
                <a:ea typeface="+mn-ea"/>
                <a:cs typeface="+mn-cs"/>
              </a:rPr>
              <a:t>Bloomberg, May 17, 2016.</a:t>
            </a:r>
            <a:br>
              <a:rPr lang="en-US" sz="1200" i="0" kern="1200" dirty="0" smtClean="0">
                <a:solidFill>
                  <a:schemeClr val="tx1"/>
                </a:solidFill>
                <a:effectLst/>
                <a:latin typeface="+mn-lt"/>
                <a:ea typeface="+mn-ea"/>
                <a:cs typeface="+mn-cs"/>
              </a:rPr>
            </a:br>
            <a:endParaRPr lang="en-US" dirty="0"/>
          </a:p>
        </p:txBody>
      </p:sp>
      <p:sp>
        <p:nvSpPr>
          <p:cNvPr id="4" name="Slide Number Placeholder 3"/>
          <p:cNvSpPr>
            <a:spLocks noGrp="1"/>
          </p:cNvSpPr>
          <p:nvPr>
            <p:ph type="sldNum" sz="quarter" idx="10"/>
          </p:nvPr>
        </p:nvSpPr>
        <p:spPr/>
        <p:txBody>
          <a:bodyPr/>
          <a:lstStyle/>
          <a:p>
            <a:pPr>
              <a:defRPr/>
            </a:pPr>
            <a:fld id="{AE6EA61F-4E15-4CFC-BDC7-63DAEBABD373}" type="slidenum">
              <a:rPr lang="en-US" smtClean="0"/>
              <a:pPr>
                <a:defRPr/>
              </a:pPr>
              <a:t>8</a:t>
            </a:fld>
            <a:endParaRPr lang="en-US"/>
          </a:p>
        </p:txBody>
      </p:sp>
    </p:spTree>
    <p:extLst>
      <p:ext uri="{BB962C8B-B14F-4D97-AF65-F5344CB8AC3E}">
        <p14:creationId xmlns:p14="http://schemas.microsoft.com/office/powerpoint/2010/main" val="3353617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E8D57B99-CE3B-486D-BF23-29849F403422}" type="slidenum">
              <a:rPr lang="en-US" altLang="en-US" smtClean="0"/>
              <a:pPr eaLnBrk="1" hangingPunct="1"/>
              <a:t>18</a:t>
            </a:fld>
            <a:endParaRPr lang="en-US" altLang="en-US" smtClean="0"/>
          </a:p>
        </p:txBody>
      </p:sp>
      <p:sp>
        <p:nvSpPr>
          <p:cNvPr id="50179"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018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If firm A had borrowed at LIBOR and LIBOR = 3%m then they would owe 0.03 x $40,000,000 = $1,200,000 at the end of year 1.</a:t>
            </a:r>
          </a:p>
          <a:p>
            <a:pPr eaLnBrk="1" hangingPunct="1">
              <a:spcBef>
                <a:spcPct val="0"/>
              </a:spcBef>
            </a:pPr>
            <a:r>
              <a:rPr lang="en-US" altLang="en-US" smtClean="0"/>
              <a:t>Instead they have a cash flow = –$2,000,000 + $2,040,000 – $1,200,000 = –$1,160,000. This is $40,000 less.</a:t>
            </a:r>
          </a:p>
          <a:p>
            <a:pPr eaLnBrk="1" hangingPunct="1">
              <a:spcBef>
                <a:spcPct val="0"/>
              </a:spcBef>
            </a:pPr>
            <a:r>
              <a:rPr lang="en-US" altLang="en-US" smtClean="0"/>
              <a:t>NOTE swaps are paid in arrears—the payment is calculated based on the LIBOR at the START of the payment period. That’s why the payment due at the end of year one is based on the value of LIBOR at time zero.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97E7B00-3B4A-4CD3-93D4-74BC5239BD51}" type="slidenum">
              <a:rPr lang="en-US" altLang="en-US" smtClean="0"/>
              <a:pPr eaLnBrk="1" hangingPunct="1"/>
              <a:t>22</a:t>
            </a:fld>
            <a:endParaRPr lang="en-US" altLang="en-US" smtClean="0"/>
          </a:p>
        </p:txBody>
      </p:sp>
      <p:sp>
        <p:nvSpPr>
          <p:cNvPr id="51203"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BDD0DE83-0BDA-469E-959A-CC6510E92951}" type="slidenum">
              <a:rPr lang="en-US" altLang="en-US" smtClean="0"/>
              <a:pPr eaLnBrk="1" hangingPunct="1"/>
              <a:t>23</a:t>
            </a:fld>
            <a:endParaRPr lang="en-US" altLang="en-US" smtClean="0"/>
          </a:p>
        </p:txBody>
      </p:sp>
      <p:sp>
        <p:nvSpPr>
          <p:cNvPr id="52227"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222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Notice that just like in a cross-currency hedge using forward contracts, A is on the bid side of getting out of their domestic currency and on the ask side of getting into the foreign currency.</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87EAD8E2-96EB-498C-92E3-CA1A2226C4B5}" type="slidenum">
              <a:rPr lang="en-US" altLang="en-US" smtClean="0"/>
              <a:pPr eaLnBrk="1" hangingPunct="1"/>
              <a:t>24</a:t>
            </a:fld>
            <a:endParaRPr lang="en-US" altLang="en-US" smtClean="0"/>
          </a:p>
        </p:txBody>
      </p:sp>
      <p:sp>
        <p:nvSpPr>
          <p:cNvPr id="53251"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Notice that just like in a cross-currency hedge using forward contracts, firm B is on the bid side of getting out of their domestic currency and on the ask side of getting into the foreign currency.</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427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A basis point (bp) is one hundredth of a percent, so 20bp is 0.20%</a:t>
            </a:r>
          </a:p>
        </p:txBody>
      </p:sp>
      <p:sp>
        <p:nvSpPr>
          <p:cNvPr id="5427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2544268C-112F-4CCC-83CF-1985C37FAA35}" type="slidenum">
              <a:rPr lang="en-US" altLang="en-US" smtClean="0"/>
              <a:pPr eaLnBrk="1" hangingPunct="1"/>
              <a:t>25</a:t>
            </a:fld>
            <a:endParaRPr lang="en-US" alt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52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Notice that both Firms A and B would hedge with forward market transactions to eliminate the exchange rate risk associated with repayment of principal.</a:t>
            </a:r>
          </a:p>
        </p:txBody>
      </p:sp>
      <p:sp>
        <p:nvSpPr>
          <p:cNvPr id="553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0E645713-CEE2-4654-A600-30A6779244AD}" type="slidenum">
              <a:rPr lang="en-US" altLang="en-US" smtClean="0"/>
              <a:pPr eaLnBrk="1" hangingPunct="1"/>
              <a:t>29</a:t>
            </a:fld>
            <a:endParaRPr lang="en-US" alt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63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ability to hedge with covered interest arbitrage is where the swap bank found the €5% and $7% rates.</a:t>
            </a:r>
          </a:p>
          <a:p>
            <a:pPr eaLnBrk="1" hangingPunct="1">
              <a:spcBef>
                <a:spcPct val="0"/>
              </a:spcBef>
            </a:pPr>
            <a:r>
              <a:rPr lang="en-US" altLang="en-US" smtClean="0">
                <a:latin typeface="Times New Roman" pitchFamily="18" charset="0"/>
              </a:rPr>
              <a:t>Competition from other swap banks will keep their spreads from getting too wide—the theoretical limit is 200 basis points total. (See QSD on next slide.)</a:t>
            </a:r>
          </a:p>
          <a:p>
            <a:pPr eaLnBrk="1" hangingPunct="1">
              <a:spcBef>
                <a:spcPct val="0"/>
              </a:spcBef>
            </a:pPr>
            <a:endParaRPr lang="en-US" altLang="en-US" smtClean="0"/>
          </a:p>
          <a:p>
            <a:pPr eaLnBrk="1" hangingPunct="1">
              <a:spcBef>
                <a:spcPct val="0"/>
              </a:spcBef>
            </a:pPr>
            <a:endParaRPr lang="en-US" altLang="en-US" smtClean="0"/>
          </a:p>
        </p:txBody>
      </p:sp>
      <p:sp>
        <p:nvSpPr>
          <p:cNvPr id="563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CAFC34D7-C136-42A6-9AEA-D508C7D053D3}" type="slidenum">
              <a:rPr lang="en-US" altLang="en-US" smtClean="0"/>
              <a:pPr eaLnBrk="1" hangingPunct="1"/>
              <a:t>32</a:t>
            </a:fld>
            <a:endParaRPr lang="en-US" alt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73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i="1" smtClean="0"/>
              <a:t>A</a:t>
            </a:r>
            <a:r>
              <a:rPr lang="en-US" altLang="en-US" smtClean="0"/>
              <a:t> has a comparative advantage in borrowing in dollars.</a:t>
            </a:r>
          </a:p>
          <a:p>
            <a:pPr eaLnBrk="1" hangingPunct="1">
              <a:spcBef>
                <a:spcPct val="0"/>
              </a:spcBef>
            </a:pPr>
            <a:r>
              <a:rPr lang="en-US" altLang="en-US" i="1" smtClean="0"/>
              <a:t>B </a:t>
            </a:r>
            <a:r>
              <a:rPr lang="en-US" altLang="en-US" smtClean="0"/>
              <a:t>has a comparative advantage in borrowing in euro.</a:t>
            </a:r>
          </a:p>
          <a:p>
            <a:pPr eaLnBrk="1" hangingPunct="1">
              <a:spcBef>
                <a:spcPct val="0"/>
              </a:spcBef>
            </a:pPr>
            <a:endParaRPr lang="en-US" altLang="en-US" smtClean="0"/>
          </a:p>
        </p:txBody>
      </p:sp>
      <p:sp>
        <p:nvSpPr>
          <p:cNvPr id="573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61A260FE-9A97-4354-B46D-B10B59E64E99}" type="slidenum">
              <a:rPr lang="en-US" altLang="en-US" smtClean="0"/>
              <a:pPr eaLnBrk="1" hangingPunct="1"/>
              <a:t>33</a:t>
            </a:fld>
            <a:endParaRPr lang="en-US" alt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AE6EA61F-4E15-4CFC-BDC7-63DAEBABD373}" type="slidenum">
              <a:rPr lang="en-US" smtClean="0"/>
              <a:pPr>
                <a:defRPr/>
              </a:pPr>
              <a:t>37</a:t>
            </a:fld>
            <a:endParaRPr lang="en-US"/>
          </a:p>
        </p:txBody>
      </p:sp>
    </p:spTree>
    <p:extLst>
      <p:ext uri="{BB962C8B-B14F-4D97-AF65-F5344CB8AC3E}">
        <p14:creationId xmlns:p14="http://schemas.microsoft.com/office/powerpoint/2010/main" val="7681936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83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The party paying dollars is long a pound-denominated bond and short a dollar-denominated bond.</a:t>
            </a:r>
          </a:p>
          <a:p>
            <a:pPr eaLnBrk="1" hangingPunct="1">
              <a:spcBef>
                <a:spcPct val="0"/>
              </a:spcBef>
            </a:pPr>
            <a:r>
              <a:rPr lang="en-US" altLang="en-US" smtClean="0"/>
              <a:t>First we find the dollar value today of the pound-denominated bond (using the British interest rate to PV the bond and then the spot rate to find the dollar value of that pound-denominated present value)</a:t>
            </a:r>
          </a:p>
          <a:p>
            <a:pPr eaLnBrk="1" hangingPunct="1">
              <a:spcBef>
                <a:spcPct val="0"/>
              </a:spcBef>
            </a:pPr>
            <a:r>
              <a:rPr lang="en-US" altLang="en-US" smtClean="0"/>
              <a:t>Then we find the present value of our dollar denominated liability and subtract that.</a:t>
            </a:r>
          </a:p>
        </p:txBody>
      </p:sp>
      <p:sp>
        <p:nvSpPr>
          <p:cNvPr id="583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98918A9E-C059-469A-AF89-776954B4D325}" type="slidenum">
              <a:rPr lang="en-US" altLang="en-US" smtClean="0"/>
              <a:pPr eaLnBrk="1" hangingPunct="1"/>
              <a:t>39</a:t>
            </a:fld>
            <a:endParaRPr lang="en-US" alt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939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US" altLang="en-US" smtClean="0"/>
              <a:t>Why do this the hard way?</a:t>
            </a:r>
          </a:p>
        </p:txBody>
      </p:sp>
      <p:sp>
        <p:nvSpPr>
          <p:cNvPr id="5939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fld id="{797E5F13-95B7-4CCB-B284-024985C1F78A}" type="slidenum">
              <a:rPr lang="en-US" altLang="en-US" smtClean="0"/>
              <a:pPr eaLnBrk="1" hangingPunct="1"/>
              <a:t>41</a:t>
            </a:fld>
            <a:endParaRPr lang="en-US"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1447800" y="5791200"/>
            <a:ext cx="6400800" cy="876300"/>
          </a:xfrm>
          <a:prstGeom prst="rect">
            <a:avLst/>
          </a:prstGeom>
        </p:spPr>
        <p:txBody>
          <a:bodyPr/>
          <a:lstStyle>
            <a:lvl1pPr marL="0" indent="0" algn="ctr">
              <a:buNone/>
              <a:defRPr sz="4000">
                <a:solidFill>
                  <a:schemeClr val="tx1"/>
                </a:solidFill>
                <a:latin typeface="Arial Narrow" panose="020B060602020203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Chapter #</a:t>
            </a:r>
            <a:endParaRPr lang="en-US" dirty="0"/>
          </a:p>
        </p:txBody>
      </p:sp>
      <p:sp>
        <p:nvSpPr>
          <p:cNvPr id="5" name="Footer Placeholder 4"/>
          <p:cNvSpPr>
            <a:spLocks noGrp="1"/>
          </p:cNvSpPr>
          <p:nvPr>
            <p:ph type="ftr" sz="quarter" idx="11"/>
          </p:nvPr>
        </p:nvSpPr>
        <p:spPr>
          <a:xfrm>
            <a:off x="5867400" y="6477000"/>
            <a:ext cx="2895600" cy="514794"/>
          </a:xfrm>
        </p:spPr>
        <p:txBody>
          <a:bodyPr/>
          <a:lstStyle/>
          <a:p>
            <a:pPr>
              <a:defRPr/>
            </a:pPr>
            <a:r>
              <a:rPr lang="en-US" dirty="0" smtClean="0"/>
              <a:t>Copyright © 2018 by the McGraw-Hill Companies, Inc. All rights reserved.</a:t>
            </a:r>
          </a:p>
          <a:p>
            <a:pPr>
              <a:defRPr/>
            </a:pPr>
            <a:endParaRPr lang="en-US" dirty="0"/>
          </a:p>
        </p:txBody>
      </p:sp>
      <p:sp>
        <p:nvSpPr>
          <p:cNvPr id="6" name="Slide Number Placeholder 5"/>
          <p:cNvSpPr>
            <a:spLocks noGrp="1"/>
          </p:cNvSpPr>
          <p:nvPr>
            <p:ph type="sldNum" sz="quarter" idx="12"/>
          </p:nvPr>
        </p:nvSpPr>
        <p:spPr/>
        <p:txBody>
          <a:bodyPr/>
          <a:lstStyle/>
          <a:p>
            <a:fld id="{998838B0-B1EB-4CFB-B949-0A81B5280E76}" type="slidenum">
              <a:rPr lang="en-US" smtClean="0"/>
              <a:t>‹#›</a:t>
            </a:fld>
            <a:endParaRPr lang="en-US" dirty="0"/>
          </a:p>
        </p:txBody>
      </p:sp>
      <p:sp>
        <p:nvSpPr>
          <p:cNvPr id="7"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Autofit/>
          </a:bodyPr>
          <a:lstStyle>
            <a:lvl1pPr>
              <a:defRPr sz="5400" b="1">
                <a:solidFill>
                  <a:srgbClr val="C00000"/>
                </a:solidFill>
                <a:latin typeface="Arial Narrow" panose="020B0606020202030204" pitchFamily="34" charset="0"/>
              </a:defRPr>
            </a:lvl1pPr>
          </a:lstStyle>
          <a:p>
            <a:r>
              <a:rPr lang="en-US" smtClean="0"/>
              <a:t>Click to edit Master title style</a:t>
            </a:r>
            <a:endParaRPr lang="en-US" dirty="0"/>
          </a:p>
        </p:txBody>
      </p:sp>
      <p:sp>
        <p:nvSpPr>
          <p:cNvPr id="8" name="Rectangle 7"/>
          <p:cNvSpPr/>
          <p:nvPr userDrawn="1"/>
        </p:nvSpPr>
        <p:spPr>
          <a:xfrm>
            <a:off x="0" y="0"/>
            <a:ext cx="9144000" cy="381000"/>
          </a:xfrm>
          <a:prstGeom prst="rect">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16200000" scaled="1"/>
            <a:tileRect/>
          </a:gradFill>
          <a:ln>
            <a:noFill/>
          </a:ln>
        </p:spPr>
        <p:style>
          <a:lnRef idx="2">
            <a:schemeClr val="accent6"/>
          </a:lnRef>
          <a:fillRef idx="1">
            <a:schemeClr val="lt1"/>
          </a:fillRef>
          <a:effectRef idx="0">
            <a:schemeClr val="accent6"/>
          </a:effectRef>
          <a:fontRef idx="minor">
            <a:schemeClr val="dk1"/>
          </a:fontRef>
        </p:style>
        <p:txBody>
          <a:bodyPr anchor="ctr"/>
          <a:lstStyle/>
          <a:p>
            <a:pPr algn="ctr">
              <a:defRPr/>
            </a:pPr>
            <a:endParaRPr lang="en-US"/>
          </a:p>
        </p:txBody>
      </p:sp>
      <p:pic>
        <p:nvPicPr>
          <p:cNvPr id="10" name="Picture 9"/>
          <p:cNvPicPr>
            <a:picLocks noChangeAspect="1"/>
          </p:cNvPicPr>
          <p:nvPr userDrawn="1"/>
        </p:nvPicPr>
        <p:blipFill rotWithShape="1">
          <a:blip r:embed="rId2"/>
          <a:srcRect l="34978" t="26029" r="35061" b="24074"/>
          <a:stretch/>
        </p:blipFill>
        <p:spPr>
          <a:xfrm>
            <a:off x="2213810" y="497940"/>
            <a:ext cx="4716379" cy="4418330"/>
          </a:xfrm>
          <a:prstGeom prst="rect">
            <a:avLst/>
          </a:prstGeom>
        </p:spPr>
      </p:pic>
    </p:spTree>
    <p:extLst>
      <p:ext uri="{BB962C8B-B14F-4D97-AF65-F5344CB8AC3E}">
        <p14:creationId xmlns:p14="http://schemas.microsoft.com/office/powerpoint/2010/main" val="1988578397"/>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57200" y="914400"/>
            <a:ext cx="8229600" cy="990600"/>
          </a:xfrm>
        </p:spPr>
        <p:txBody>
          <a:bodyPr>
            <a:normAutofit/>
          </a:bodyPr>
          <a:lstStyle>
            <a:lvl1pPr>
              <a:defRPr sz="4800">
                <a:solidFill>
                  <a:srgbClr val="C00000"/>
                </a:solidFill>
              </a:defRPr>
            </a:lvl1pPr>
          </a:lstStyle>
          <a:p>
            <a:r>
              <a:rPr lang="en-US" dirty="0" smtClean="0"/>
              <a:t>Title of slide</a:t>
            </a:r>
            <a:endParaRPr lang="en-US" dirty="0"/>
          </a:p>
        </p:txBody>
      </p:sp>
      <p:sp>
        <p:nvSpPr>
          <p:cNvPr id="3" name="Content Placeholder 2"/>
          <p:cNvSpPr>
            <a:spLocks noGrp="1"/>
          </p:cNvSpPr>
          <p:nvPr>
            <p:ph idx="1"/>
          </p:nvPr>
        </p:nvSpPr>
        <p:spPr>
          <a:xfrm>
            <a:off x="457200" y="1905000"/>
            <a:ext cx="8229600" cy="4525963"/>
          </a:xfrm>
          <a:prstGeom prst="rect">
            <a:avLst/>
          </a:prstGeom>
        </p:spPr>
        <p:txBody>
          <a:bodyPr/>
          <a:lstStyle>
            <a:lvl1pPr>
              <a:defRPr>
                <a:latin typeface="Arial Unicode MS" panose="020B0604020202020204" pitchFamily="34" charset="-128"/>
                <a:ea typeface="Arial Unicode MS" panose="020B0604020202020204" pitchFamily="34" charset="-128"/>
                <a:cs typeface="Arial Unicode MS" panose="020B0604020202020204" pitchFamily="34" charset="-128"/>
              </a:defRPr>
            </a:lvl1pPr>
            <a:lvl2pPr>
              <a:defRPr>
                <a:latin typeface="Arial Unicode MS" panose="020B0604020202020204" pitchFamily="34" charset="-128"/>
                <a:ea typeface="Arial Unicode MS" panose="020B0604020202020204" pitchFamily="34" charset="-128"/>
                <a:cs typeface="Arial Unicode MS" panose="020B0604020202020204" pitchFamily="34" charset="-128"/>
              </a:defRPr>
            </a:lvl2pPr>
            <a:lvl3pPr>
              <a:defRPr>
                <a:latin typeface="Arial Unicode MS" panose="020B0604020202020204" pitchFamily="34" charset="-128"/>
                <a:ea typeface="Arial Unicode MS" panose="020B0604020202020204" pitchFamily="34" charset="-128"/>
                <a:cs typeface="Arial Unicode MS" panose="020B0604020202020204" pitchFamily="34" charset="-128"/>
              </a:defRPr>
            </a:lvl3pPr>
            <a:lvl4pPr>
              <a:defRPr>
                <a:latin typeface="Arial Unicode MS" panose="020B0604020202020204" pitchFamily="34" charset="-128"/>
                <a:ea typeface="Arial Unicode MS" panose="020B0604020202020204" pitchFamily="34" charset="-128"/>
                <a:cs typeface="Arial Unicode MS" panose="020B0604020202020204" pitchFamily="34" charset="-128"/>
              </a:defRPr>
            </a:lvl4pPr>
            <a:lvl5pPr>
              <a:defRPr>
                <a:latin typeface="Arial Unicode MS" panose="020B0604020202020204" pitchFamily="34" charset="-128"/>
                <a:ea typeface="Arial Unicode MS" panose="020B0604020202020204" pitchFamily="34" charset="-128"/>
                <a:cs typeface="Arial Unicode MS" panose="020B0604020202020204" pitchFamily="34" charset="-128"/>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11"/>
          </p:nvPr>
        </p:nvSpPr>
        <p:spPr>
          <a:xfrm>
            <a:off x="5867400" y="6526795"/>
            <a:ext cx="2895600" cy="362394"/>
          </a:xfrm>
        </p:spPr>
        <p:txBody>
          <a:bodyPr/>
          <a:lstStyle/>
          <a:p>
            <a:r>
              <a:rPr lang="en-US" dirty="0" smtClean="0"/>
              <a:t>Copyright © 2018 by the McGraw-Hill Companies, Inc. All rights reserved.</a:t>
            </a:r>
          </a:p>
          <a:p>
            <a:endParaRPr lang="en-US" dirty="0" smtClean="0"/>
          </a:p>
          <a:p>
            <a:endParaRPr lang="en-US" dirty="0"/>
          </a:p>
        </p:txBody>
      </p:sp>
      <p:sp>
        <p:nvSpPr>
          <p:cNvPr id="6" name="Slide Number Placeholder 5"/>
          <p:cNvSpPr>
            <a:spLocks noGrp="1"/>
          </p:cNvSpPr>
          <p:nvPr>
            <p:ph type="sldNum" sz="quarter" idx="12"/>
          </p:nvPr>
        </p:nvSpPr>
        <p:spPr>
          <a:xfrm>
            <a:off x="7010400" y="6418447"/>
            <a:ext cx="2133600" cy="365125"/>
          </a:xfrm>
        </p:spPr>
        <p:txBody>
          <a:bodyPr/>
          <a:lstStyle/>
          <a:p>
            <a:fld id="{998838B0-B1EB-4CFB-B949-0A81B5280E76}" type="slidenum">
              <a:rPr lang="en-US" smtClean="0"/>
              <a:t>‹#›</a:t>
            </a:fld>
            <a:endParaRPr lang="en-US" dirty="0"/>
          </a:p>
        </p:txBody>
      </p:sp>
      <p:sp>
        <p:nvSpPr>
          <p:cNvPr id="17" name="TextBox 16"/>
          <p:cNvSpPr txBox="1"/>
          <p:nvPr/>
        </p:nvSpPr>
        <p:spPr>
          <a:xfrm>
            <a:off x="0" y="6781800"/>
            <a:ext cx="9144000" cy="91440"/>
          </a:xfrm>
          <a:prstGeom prst="rect">
            <a:avLst/>
          </a:prstGeom>
          <a:solidFill>
            <a:schemeClr val="tx2">
              <a:lumMod val="50000"/>
            </a:schemeClr>
          </a:solidFill>
        </p:spPr>
        <p:txBody>
          <a:bodyPr wrap="square" rtlCol="0">
            <a:spAutoFit/>
          </a:bodyPr>
          <a:lstStyle/>
          <a:p>
            <a:endParaRPr lang="en-US" dirty="0"/>
          </a:p>
        </p:txBody>
      </p:sp>
      <p:pic>
        <p:nvPicPr>
          <p:cNvPr id="8" name="Picture 5"/>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2656"/>
            <a:ext cx="9144000" cy="7798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93460074"/>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08AB17CB-5EF8-4F11-80F6-5158ED3123A7}" type="slidenum">
              <a:rPr lang="en-US" smtClean="0"/>
              <a:pPr>
                <a:defRPr/>
              </a:pPr>
              <a:t>‹#›</a:t>
            </a:fld>
            <a:endParaRPr lang="en-US"/>
          </a:p>
        </p:txBody>
      </p:sp>
    </p:spTree>
    <p:extLst>
      <p:ext uri="{BB962C8B-B14F-4D97-AF65-F5344CB8AC3E}">
        <p14:creationId xmlns:p14="http://schemas.microsoft.com/office/powerpoint/2010/main" val="3781447211"/>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2651AC31-3ECB-46BB-95FA-77A5B9B7A9B3}" type="slidenum">
              <a:rPr lang="en-US" smtClean="0"/>
              <a:pPr>
                <a:defRPr/>
              </a:pPr>
              <a:t>‹#›</a:t>
            </a:fld>
            <a:endParaRPr lang="en-US"/>
          </a:p>
        </p:txBody>
      </p:sp>
    </p:spTree>
    <p:extLst>
      <p:ext uri="{BB962C8B-B14F-4D97-AF65-F5344CB8AC3E}">
        <p14:creationId xmlns:p14="http://schemas.microsoft.com/office/powerpoint/2010/main" val="12057462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pPr>
              <a:defRPr/>
            </a:pPr>
            <a:r>
              <a:rPr lang="en-US" smtClean="0"/>
              <a:t>#-</a:t>
            </a:r>
            <a:fld id="{5AEB661E-FADB-432F-BCAD-D4C47A36BC6B}" type="slidenum">
              <a:rPr lang="en-US" smtClean="0"/>
              <a:pPr>
                <a:defRPr/>
              </a:pPr>
              <a:t>‹#›</a:t>
            </a:fld>
            <a:endParaRPr lang="en-US"/>
          </a:p>
        </p:txBody>
      </p:sp>
    </p:spTree>
    <p:extLst>
      <p:ext uri="{BB962C8B-B14F-4D97-AF65-F5344CB8AC3E}">
        <p14:creationId xmlns:p14="http://schemas.microsoft.com/office/powerpoint/2010/main" val="10317515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pPr>
              <a:defRPr/>
            </a:pPr>
            <a:r>
              <a:rPr lang="en-US" smtClean="0"/>
              <a:t>#-</a:t>
            </a:r>
            <a:fld id="{E1852DD6-8AE4-45C1-A93F-F8797C1F01F2}" type="slidenum">
              <a:rPr lang="en-US" smtClean="0"/>
              <a:pPr>
                <a:defRPr/>
              </a:pPr>
              <a:t>‹#›</a:t>
            </a:fld>
            <a:endParaRPr lang="en-US"/>
          </a:p>
        </p:txBody>
      </p:sp>
    </p:spTree>
    <p:extLst>
      <p:ext uri="{BB962C8B-B14F-4D97-AF65-F5344CB8AC3E}">
        <p14:creationId xmlns:p14="http://schemas.microsoft.com/office/powerpoint/2010/main" val="1283017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pPr>
              <a:defRPr/>
            </a:pPr>
            <a:r>
              <a:rPr lang="en-US" smtClean="0"/>
              <a:t>#-</a:t>
            </a:r>
            <a:fld id="{FE0C40D7-8CE7-4BDD-858F-596BD045CF62}" type="slidenum">
              <a:rPr lang="en-US" smtClean="0"/>
              <a:pPr>
                <a:defRPr/>
              </a:pPr>
              <a:t>‹#›</a:t>
            </a:fld>
            <a:endParaRPr lang="en-US"/>
          </a:p>
        </p:txBody>
      </p:sp>
    </p:spTree>
    <p:extLst>
      <p:ext uri="{BB962C8B-B14F-4D97-AF65-F5344CB8AC3E}">
        <p14:creationId xmlns:p14="http://schemas.microsoft.com/office/powerpoint/2010/main" val="17251015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F39CBF4E-CD95-495C-8940-88B2A9D30FAC}" type="slidenum">
              <a:rPr lang="en-US" smtClean="0"/>
              <a:pPr>
                <a:defRPr/>
              </a:pPr>
              <a:t>‹#›</a:t>
            </a:fld>
            <a:endParaRPr lang="en-US"/>
          </a:p>
        </p:txBody>
      </p:sp>
    </p:spTree>
    <p:extLst>
      <p:ext uri="{BB962C8B-B14F-4D97-AF65-F5344CB8AC3E}">
        <p14:creationId xmlns:p14="http://schemas.microsoft.com/office/powerpoint/2010/main" val="13031199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pPr>
              <a:defRPr/>
            </a:pPr>
            <a:r>
              <a:rPr lang="en-US" smtClean="0"/>
              <a:t>#-</a:t>
            </a:r>
            <a:fld id="{4684AB4D-1909-4D30-AB48-ABD9139113E6}" type="slidenum">
              <a:rPr lang="en-US" smtClean="0"/>
              <a:pPr>
                <a:defRPr/>
              </a:pPr>
              <a:t>‹#›</a:t>
            </a:fld>
            <a:endParaRPr lang="en-US"/>
          </a:p>
        </p:txBody>
      </p:sp>
    </p:spTree>
    <p:extLst>
      <p:ext uri="{BB962C8B-B14F-4D97-AF65-F5344CB8AC3E}">
        <p14:creationId xmlns:p14="http://schemas.microsoft.com/office/powerpoint/2010/main" val="9866850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066800" y="838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A639E49E-1CB7-423E-9471-5AB56966FA47}" type="slidenum">
              <a:rPr lang="en-US" smtClean="0"/>
              <a:pPr>
                <a:defRPr/>
              </a:pPr>
              <a:t>‹#›</a:t>
            </a:fld>
            <a:endParaRPr lang="en-US"/>
          </a:p>
        </p:txBody>
      </p:sp>
    </p:spTree>
    <p:extLst>
      <p:ext uri="{BB962C8B-B14F-4D97-AF65-F5344CB8AC3E}">
        <p14:creationId xmlns:p14="http://schemas.microsoft.com/office/powerpoint/2010/main" val="7619851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84DA7211-6BC3-4DD5-A2C3-6CB14ECA1DA4}" type="datetimeFigureOut">
              <a:rPr lang="en-US" smtClean="0"/>
              <a:t>2/22/2017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a:defRPr/>
            </a:pPr>
            <a:r>
              <a:rPr lang="en-US" smtClean="0"/>
              <a:t>#-</a:t>
            </a:r>
            <a:fld id="{BD4FB2B7-C971-4CA7-A50F-C36FBE1583B3}" type="slidenum">
              <a:rPr lang="en-US" smtClean="0"/>
              <a:pPr>
                <a:defRPr/>
              </a:pPr>
              <a:t>‹#›</a:t>
            </a:fld>
            <a:endParaRPr lang="en-US"/>
          </a:p>
        </p:txBody>
      </p:sp>
    </p:spTree>
    <p:extLst>
      <p:ext uri="{BB962C8B-B14F-4D97-AF65-F5344CB8AC3E}">
        <p14:creationId xmlns:p14="http://schemas.microsoft.com/office/powerpoint/2010/main" val="8274577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6848" y="122727"/>
            <a:ext cx="8687152" cy="129503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6848" y="1719996"/>
            <a:ext cx="4030486" cy="441080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56666" y="1719996"/>
            <a:ext cx="4030487" cy="4410808"/>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xfrm>
            <a:off x="457200" y="6248400"/>
            <a:ext cx="2133600" cy="457200"/>
          </a:xfrm>
          <a:prstGeom prst="rect">
            <a:avLst/>
          </a:prstGeom>
        </p:spPr>
        <p:txBody>
          <a:bodyPr lIns="103236" tIns="51618" rIns="103236" bIns="51618"/>
          <a:lstStyle>
            <a:lvl1pPr>
              <a:defRPr/>
            </a:lvl1pPr>
          </a:lstStyle>
          <a:p>
            <a:pPr>
              <a:defRPr/>
            </a:pPr>
            <a:endParaRPr lang="en-US" altLang="en-US"/>
          </a:p>
        </p:txBody>
      </p:sp>
      <p:sp>
        <p:nvSpPr>
          <p:cNvPr id="6" name="Rectangle 6"/>
          <p:cNvSpPr>
            <a:spLocks noGrp="1" noChangeArrowheads="1"/>
          </p:cNvSpPr>
          <p:nvPr>
            <p:ph type="ftr" sz="quarter" idx="11"/>
          </p:nvPr>
        </p:nvSpPr>
        <p:spPr>
          <a:xfrm>
            <a:off x="3124200" y="6248400"/>
            <a:ext cx="2895600" cy="457200"/>
          </a:xfrm>
          <a:prstGeom prst="rect">
            <a:avLst/>
          </a:prstGeom>
        </p:spPr>
        <p:txBody>
          <a:bodyPr lIns="103236" tIns="51618" rIns="103236" bIns="51618"/>
          <a:lstStyle>
            <a:lvl1pPr>
              <a:defRPr/>
            </a:lvl1pPr>
          </a:lstStyle>
          <a:p>
            <a:pPr>
              <a:defRPr/>
            </a:pPr>
            <a:endParaRPr lang="en-US" altLang="en-US"/>
          </a:p>
        </p:txBody>
      </p:sp>
    </p:spTree>
    <p:extLst>
      <p:ext uri="{BB962C8B-B14F-4D97-AF65-F5344CB8AC3E}">
        <p14:creationId xmlns:p14="http://schemas.microsoft.com/office/powerpoint/2010/main" val="22287490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5029200"/>
            <a:ext cx="8229600" cy="990600"/>
          </a:xfrm>
          <a:prstGeom prst="rect">
            <a:avLst/>
          </a:prstGeom>
        </p:spPr>
        <p:txBody>
          <a:bodyPr vert="horz" lIns="91440" tIns="45720" rIns="91440" bIns="45720" rtlCol="0" anchor="t">
            <a:normAutofit/>
          </a:bodyPr>
          <a:lstStyle/>
          <a:p>
            <a:r>
              <a:rPr lang="en-US" dirty="0" smtClean="0"/>
              <a:t>Chapter Title</a:t>
            </a:r>
            <a:endParaRPr lang="en-US" dirty="0"/>
          </a:p>
        </p:txBody>
      </p:sp>
      <p:sp>
        <p:nvSpPr>
          <p:cNvPr id="5" name="Footer Placeholder 4"/>
          <p:cNvSpPr>
            <a:spLocks noGrp="1"/>
          </p:cNvSpPr>
          <p:nvPr>
            <p:ph type="ftr" sz="quarter" idx="3"/>
          </p:nvPr>
        </p:nvSpPr>
        <p:spPr>
          <a:xfrm>
            <a:off x="5867400" y="6629400"/>
            <a:ext cx="2895600" cy="362394"/>
          </a:xfrm>
          <a:prstGeom prst="rect">
            <a:avLst/>
          </a:prstGeom>
        </p:spPr>
        <p:txBody>
          <a:bodyPr vert="horz" lIns="91440" tIns="45720" rIns="91440" bIns="45720" rtlCol="0" anchor="ctr"/>
          <a:lstStyle>
            <a:lvl1pPr algn="r">
              <a:defRPr sz="900">
                <a:solidFill>
                  <a:schemeClr val="tx1"/>
                </a:solidFill>
              </a:defRPr>
            </a:lvl1pPr>
          </a:lstStyle>
          <a:p>
            <a:pPr>
              <a:defRPr/>
            </a:pPr>
            <a:r>
              <a:rPr lang="en-US" dirty="0" smtClean="0"/>
              <a:t>Copyright © 2018 by the McGraw-Hill Companies, Inc. All rights reserved.</a:t>
            </a:r>
          </a:p>
          <a:p>
            <a:pPr>
              <a:defRPr/>
            </a:pPr>
            <a:endParaRPr lang="en-US" dirty="0" smtClean="0"/>
          </a:p>
          <a:p>
            <a:endParaRPr lang="en-US" dirty="0"/>
          </a:p>
        </p:txBody>
      </p:sp>
      <p:sp>
        <p:nvSpPr>
          <p:cNvPr id="6" name="Slide Number Placeholder 5"/>
          <p:cNvSpPr>
            <a:spLocks noGrp="1"/>
          </p:cNvSpPr>
          <p:nvPr>
            <p:ph type="sldNum" sz="quarter" idx="4"/>
          </p:nvPr>
        </p:nvSpPr>
        <p:spPr>
          <a:xfrm>
            <a:off x="7010400" y="6492875"/>
            <a:ext cx="2133600" cy="365125"/>
          </a:xfrm>
          <a:prstGeom prst="rect">
            <a:avLst/>
          </a:prstGeom>
        </p:spPr>
        <p:txBody>
          <a:bodyPr vert="horz" lIns="91440" tIns="45720" rIns="91440" bIns="45720" rtlCol="0" anchor="ctr"/>
          <a:lstStyle>
            <a:lvl1pPr algn="r">
              <a:defRPr sz="1000">
                <a:solidFill>
                  <a:schemeClr val="tx1"/>
                </a:solidFill>
              </a:defRPr>
            </a:lvl1pPr>
          </a:lstStyle>
          <a:p>
            <a:pPr>
              <a:defRPr/>
            </a:pPr>
            <a:r>
              <a:rPr lang="en-US" smtClean="0"/>
              <a:t>#-</a:t>
            </a:r>
            <a:fld id="{D695512C-0CFD-49B1-8CCD-E2639B7E5074}" type="slidenum">
              <a:rPr lang="en-US" smtClean="0"/>
              <a:pPr>
                <a:defRPr/>
              </a:pPr>
              <a:t>‹#›</a:t>
            </a:fld>
            <a:endParaRPr lang="en-US"/>
          </a:p>
        </p:txBody>
      </p:sp>
    </p:spTree>
    <p:extLst>
      <p:ext uri="{BB962C8B-B14F-4D97-AF65-F5344CB8AC3E}">
        <p14:creationId xmlns:p14="http://schemas.microsoft.com/office/powerpoint/2010/main" val="1706669638"/>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Lst>
  <p:txStyles>
    <p:titleStyle>
      <a:lvl1pPr algn="ctr" defTabSz="914400" rtl="0" eaLnBrk="1" latinLnBrk="0" hangingPunct="1">
        <a:spcBef>
          <a:spcPct val="0"/>
        </a:spcBef>
        <a:buNone/>
        <a:defRPr sz="5400" b="1" kern="1200">
          <a:solidFill>
            <a:srgbClr val="C05533"/>
          </a:solidFill>
          <a:latin typeface="Arial Narrow" panose="020B0606020202030204" pitchFamily="34"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3" name="Rectangle 2"/>
          <p:cNvSpPr>
            <a:spLocks noGrp="1" noChangeArrowheads="1"/>
          </p:cNvSpPr>
          <p:nvPr>
            <p:ph type="title"/>
          </p:nvPr>
        </p:nvSpPr>
        <p:spPr>
          <a:xfrm>
            <a:off x="0" y="5029200"/>
            <a:ext cx="9144000" cy="990600"/>
          </a:xfrm>
        </p:spPr>
        <p:txBody>
          <a:bodyPr/>
          <a:lstStyle/>
          <a:p>
            <a:pPr eaLnBrk="1" hangingPunct="1"/>
            <a:r>
              <a:rPr lang="en-US" altLang="en-US" dirty="0" smtClean="0"/>
              <a:t>Interest Rate &amp; Currency Swaps</a:t>
            </a:r>
          </a:p>
        </p:txBody>
      </p:sp>
      <p:sp>
        <p:nvSpPr>
          <p:cNvPr id="2" name="Subtitle 1"/>
          <p:cNvSpPr>
            <a:spLocks noGrp="1"/>
          </p:cNvSpPr>
          <p:nvPr>
            <p:ph type="subTitle" idx="1"/>
          </p:nvPr>
        </p:nvSpPr>
        <p:spPr/>
        <p:txBody>
          <a:bodyPr/>
          <a:lstStyle/>
          <a:p>
            <a:r>
              <a:rPr lang="en-US" dirty="0" smtClean="0"/>
              <a:t>Chapter Fourteen</a:t>
            </a:r>
            <a:endParaRPr lang="en-US" dirty="0"/>
          </a:p>
        </p:txBody>
      </p:sp>
      <p:sp>
        <p:nvSpPr>
          <p:cNvPr id="6" name="Rectangle 20"/>
          <p:cNvSpPr>
            <a:spLocks noGrp="1" noChangeArrowheads="1"/>
          </p:cNvSpPr>
          <p:nvPr>
            <p:ph type="ftr" sz="quarter" idx="4294967295"/>
          </p:nvPr>
        </p:nvSpPr>
        <p:spPr bwMode="auto">
          <a:xfrm>
            <a:off x="6269038" y="6477000"/>
            <a:ext cx="2895600" cy="5143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pPr eaLnBrk="1" hangingPunct="1"/>
            <a:r>
              <a:rPr lang="en-US" altLang="en-US" sz="4000" smtClean="0"/>
              <a:t>Chapter Outline</a:t>
            </a:r>
          </a:p>
        </p:txBody>
      </p:sp>
      <p:sp>
        <p:nvSpPr>
          <p:cNvPr id="6147" name="Rectangle 3"/>
          <p:cNvSpPr>
            <a:spLocks noGrp="1" noChangeArrowheads="1"/>
          </p:cNvSpPr>
          <p:nvPr>
            <p:ph idx="1"/>
          </p:nvPr>
        </p:nvSpPr>
        <p:spPr/>
        <p:txBody>
          <a:bodyPr/>
          <a:lstStyle/>
          <a:p>
            <a:pPr eaLnBrk="1" hangingPunct="1">
              <a:lnSpc>
                <a:spcPct val="80000"/>
              </a:lnSpc>
            </a:pPr>
            <a:r>
              <a:rPr lang="en-US" altLang="en-US" sz="2800" smtClean="0"/>
              <a:t>Types of Swaps</a:t>
            </a:r>
          </a:p>
          <a:p>
            <a:pPr eaLnBrk="1" hangingPunct="1">
              <a:lnSpc>
                <a:spcPct val="80000"/>
              </a:lnSpc>
            </a:pPr>
            <a:r>
              <a:rPr lang="en-US" altLang="en-US" sz="2800" smtClean="0"/>
              <a:t>Size of the Swap Market</a:t>
            </a:r>
          </a:p>
          <a:p>
            <a:pPr eaLnBrk="1" hangingPunct="1">
              <a:lnSpc>
                <a:spcPct val="80000"/>
              </a:lnSpc>
            </a:pPr>
            <a:r>
              <a:rPr lang="en-US" altLang="en-US" sz="2800" smtClean="0"/>
              <a:t>The Swap Bank</a:t>
            </a:r>
          </a:p>
          <a:p>
            <a:pPr eaLnBrk="1" hangingPunct="1">
              <a:lnSpc>
                <a:spcPct val="80000"/>
              </a:lnSpc>
            </a:pPr>
            <a:r>
              <a:rPr lang="en-US" altLang="en-US" sz="2800" smtClean="0"/>
              <a:t>Swap Market Quotations</a:t>
            </a:r>
          </a:p>
          <a:p>
            <a:pPr eaLnBrk="1" hangingPunct="1">
              <a:lnSpc>
                <a:spcPct val="80000"/>
              </a:lnSpc>
            </a:pPr>
            <a:r>
              <a:rPr lang="en-US" altLang="en-US" sz="2800" smtClean="0"/>
              <a:t>Interest Rate Swaps</a:t>
            </a:r>
          </a:p>
          <a:p>
            <a:pPr eaLnBrk="1" hangingPunct="1">
              <a:lnSpc>
                <a:spcPct val="80000"/>
              </a:lnSpc>
            </a:pPr>
            <a:r>
              <a:rPr lang="en-US" altLang="en-US" sz="2800" smtClean="0"/>
              <a:t>Currency Swaps</a:t>
            </a:r>
          </a:p>
          <a:p>
            <a:pPr eaLnBrk="1" hangingPunct="1">
              <a:lnSpc>
                <a:spcPct val="80000"/>
              </a:lnSpc>
            </a:pPr>
            <a:r>
              <a:rPr lang="en-US" altLang="en-US" sz="2800" smtClean="0"/>
              <a:t>Variations of Basic Interest Rate and Currency Swaps</a:t>
            </a:r>
          </a:p>
          <a:p>
            <a:pPr eaLnBrk="1" hangingPunct="1">
              <a:lnSpc>
                <a:spcPct val="80000"/>
              </a:lnSpc>
            </a:pPr>
            <a:r>
              <a:rPr lang="en-US" altLang="en-US" sz="2800" smtClean="0"/>
              <a:t>Risks of Interest Rate and Currency Swaps</a:t>
            </a:r>
          </a:p>
          <a:p>
            <a:pPr eaLnBrk="1" hangingPunct="1">
              <a:lnSpc>
                <a:spcPct val="80000"/>
              </a:lnSpc>
            </a:pPr>
            <a:r>
              <a:rPr lang="en-US" altLang="en-US" sz="2800" smtClean="0"/>
              <a:t>Is the Swap Market Efficient?</a:t>
            </a:r>
          </a:p>
        </p:txBody>
      </p:sp>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pPr eaLnBrk="1" hangingPunct="1"/>
            <a:r>
              <a:rPr lang="en-US" altLang="en-US" smtClean="0"/>
              <a:t>Definitions</a:t>
            </a:r>
          </a:p>
        </p:txBody>
      </p:sp>
      <p:sp>
        <p:nvSpPr>
          <p:cNvPr id="220163" name="Rectangle 3"/>
          <p:cNvSpPr>
            <a:spLocks noGrp="1" noChangeArrowheads="1"/>
          </p:cNvSpPr>
          <p:nvPr>
            <p:ph idx="1"/>
          </p:nvPr>
        </p:nvSpPr>
        <p:spPr/>
        <p:txBody>
          <a:bodyPr/>
          <a:lstStyle/>
          <a:p>
            <a:pPr eaLnBrk="1" hangingPunct="1"/>
            <a:r>
              <a:rPr lang="en-US" altLang="en-US" sz="2800" dirty="0" smtClean="0"/>
              <a:t>In a swap, two </a:t>
            </a:r>
            <a:r>
              <a:rPr lang="en-US" altLang="en-US" sz="2800" b="1" dirty="0" smtClean="0"/>
              <a:t>counterparties</a:t>
            </a:r>
            <a:r>
              <a:rPr lang="en-US" altLang="en-US" sz="2800" dirty="0" smtClean="0"/>
              <a:t> agree to a contractual arrangement wherein they will exchange cash flows at periodic intervals.</a:t>
            </a:r>
          </a:p>
          <a:p>
            <a:pPr eaLnBrk="1" hangingPunct="1"/>
            <a:r>
              <a:rPr lang="en-US" altLang="en-US" sz="2800" dirty="0" smtClean="0"/>
              <a:t>There are two types of interest rate swaps.</a:t>
            </a:r>
          </a:p>
          <a:p>
            <a:pPr lvl="1" eaLnBrk="1" hangingPunct="1"/>
            <a:r>
              <a:rPr lang="en-US" altLang="en-US" sz="2400" dirty="0" smtClean="0"/>
              <a:t>Single currency interest rate swap</a:t>
            </a:r>
          </a:p>
          <a:p>
            <a:pPr lvl="2" eaLnBrk="1" hangingPunct="1"/>
            <a:r>
              <a:rPr lang="en-US" altLang="en-US" sz="2000" dirty="0" smtClean="0"/>
              <a:t>“Plain vanilla” fixed-for-floating swaps are often just called </a:t>
            </a:r>
            <a:r>
              <a:rPr lang="en-US" altLang="en-US" sz="2000" i="1" dirty="0" smtClean="0"/>
              <a:t>interest rate swaps</a:t>
            </a:r>
            <a:r>
              <a:rPr lang="en-US" altLang="en-US" sz="2000" dirty="0" smtClean="0"/>
              <a:t>.</a:t>
            </a:r>
          </a:p>
          <a:p>
            <a:pPr lvl="1" eaLnBrk="1" hangingPunct="1"/>
            <a:r>
              <a:rPr lang="en-US" altLang="en-US" sz="2400" dirty="0" smtClean="0"/>
              <a:t>Cross-currency interest rate swap</a:t>
            </a:r>
          </a:p>
          <a:p>
            <a:pPr lvl="2" eaLnBrk="1" hangingPunct="1"/>
            <a:r>
              <a:rPr lang="en-US" altLang="en-US" sz="2000" dirty="0" smtClean="0"/>
              <a:t>This is often called a </a:t>
            </a:r>
            <a:r>
              <a:rPr lang="en-US" altLang="en-US" sz="2000" i="1" dirty="0" smtClean="0"/>
              <a:t>currency swap</a:t>
            </a:r>
            <a:r>
              <a:rPr lang="en-US" altLang="en-US" sz="2000" dirty="0" smtClean="0"/>
              <a:t>; fixed for fixed rate debt service in two (or more) currencies.</a:t>
            </a:r>
          </a:p>
        </p:txBody>
      </p:sp>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20163">
                                            <p:txEl>
                                              <p:pRg st="0" end="0"/>
                                            </p:txEl>
                                          </p:spTgt>
                                        </p:tgtEl>
                                        <p:attrNameLst>
                                          <p:attrName>style.visibility</p:attrName>
                                        </p:attrNameLst>
                                      </p:cBhvr>
                                      <p:to>
                                        <p:strVal val="visible"/>
                                      </p:to>
                                    </p:set>
                                    <p:animEffect transition="in" filter="fade">
                                      <p:cBhvr>
                                        <p:cTn id="7" dur="1000"/>
                                        <p:tgtEl>
                                          <p:spTgt spid="220163">
                                            <p:txEl>
                                              <p:pRg st="0" end="0"/>
                                            </p:txEl>
                                          </p:spTgt>
                                        </p:tgtEl>
                                      </p:cBhvr>
                                    </p:animEffect>
                                    <p:anim calcmode="lin" valueType="num">
                                      <p:cBhvr>
                                        <p:cTn id="8" dur="1000" fill="hold"/>
                                        <p:tgtEl>
                                          <p:spTgt spid="22016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2016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20163">
                                            <p:txEl>
                                              <p:pRg st="1" end="1"/>
                                            </p:txEl>
                                          </p:spTgt>
                                        </p:tgtEl>
                                        <p:attrNameLst>
                                          <p:attrName>style.visibility</p:attrName>
                                        </p:attrNameLst>
                                      </p:cBhvr>
                                      <p:to>
                                        <p:strVal val="visible"/>
                                      </p:to>
                                    </p:set>
                                    <p:animEffect transition="in" filter="fade">
                                      <p:cBhvr>
                                        <p:cTn id="14" dur="1000"/>
                                        <p:tgtEl>
                                          <p:spTgt spid="220163">
                                            <p:txEl>
                                              <p:pRg st="1" end="1"/>
                                            </p:txEl>
                                          </p:spTgt>
                                        </p:tgtEl>
                                      </p:cBhvr>
                                    </p:animEffect>
                                    <p:anim calcmode="lin" valueType="num">
                                      <p:cBhvr>
                                        <p:cTn id="15" dur="1000" fill="hold"/>
                                        <p:tgtEl>
                                          <p:spTgt spid="22016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20163">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20163">
                                            <p:txEl>
                                              <p:pRg st="2" end="2"/>
                                            </p:txEl>
                                          </p:spTgt>
                                        </p:tgtEl>
                                        <p:attrNameLst>
                                          <p:attrName>style.visibility</p:attrName>
                                        </p:attrNameLst>
                                      </p:cBhvr>
                                      <p:to>
                                        <p:strVal val="visible"/>
                                      </p:to>
                                    </p:set>
                                    <p:animEffect transition="in" filter="fade">
                                      <p:cBhvr>
                                        <p:cTn id="19" dur="1000"/>
                                        <p:tgtEl>
                                          <p:spTgt spid="220163">
                                            <p:txEl>
                                              <p:pRg st="2" end="2"/>
                                            </p:txEl>
                                          </p:spTgt>
                                        </p:tgtEl>
                                      </p:cBhvr>
                                    </p:animEffect>
                                    <p:anim calcmode="lin" valueType="num">
                                      <p:cBhvr>
                                        <p:cTn id="20" dur="1000" fill="hold"/>
                                        <p:tgtEl>
                                          <p:spTgt spid="220163">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20163">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20163">
                                            <p:txEl>
                                              <p:pRg st="3" end="3"/>
                                            </p:txEl>
                                          </p:spTgt>
                                        </p:tgtEl>
                                        <p:attrNameLst>
                                          <p:attrName>style.visibility</p:attrName>
                                        </p:attrNameLst>
                                      </p:cBhvr>
                                      <p:to>
                                        <p:strVal val="visible"/>
                                      </p:to>
                                    </p:set>
                                    <p:animEffect transition="in" filter="fade">
                                      <p:cBhvr>
                                        <p:cTn id="24" dur="1000"/>
                                        <p:tgtEl>
                                          <p:spTgt spid="220163">
                                            <p:txEl>
                                              <p:pRg st="3" end="3"/>
                                            </p:txEl>
                                          </p:spTgt>
                                        </p:tgtEl>
                                      </p:cBhvr>
                                    </p:animEffect>
                                    <p:anim calcmode="lin" valueType="num">
                                      <p:cBhvr>
                                        <p:cTn id="25" dur="1000" fill="hold"/>
                                        <p:tgtEl>
                                          <p:spTgt spid="22016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20163">
                                            <p:txEl>
                                              <p:pRg st="3" end="3"/>
                                            </p:txEl>
                                          </p:spTgt>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220163">
                                            <p:txEl>
                                              <p:pRg st="4" end="4"/>
                                            </p:txEl>
                                          </p:spTgt>
                                        </p:tgtEl>
                                        <p:attrNameLst>
                                          <p:attrName>style.visibility</p:attrName>
                                        </p:attrNameLst>
                                      </p:cBhvr>
                                      <p:to>
                                        <p:strVal val="visible"/>
                                      </p:to>
                                    </p:set>
                                    <p:animEffect transition="in" filter="fade">
                                      <p:cBhvr>
                                        <p:cTn id="29" dur="1000"/>
                                        <p:tgtEl>
                                          <p:spTgt spid="220163">
                                            <p:txEl>
                                              <p:pRg st="4" end="4"/>
                                            </p:txEl>
                                          </p:spTgt>
                                        </p:tgtEl>
                                      </p:cBhvr>
                                    </p:animEffect>
                                    <p:anim calcmode="lin" valueType="num">
                                      <p:cBhvr>
                                        <p:cTn id="30" dur="1000" fill="hold"/>
                                        <p:tgtEl>
                                          <p:spTgt spid="220163">
                                            <p:txEl>
                                              <p:pRg st="4" end="4"/>
                                            </p:txEl>
                                          </p:spTgt>
                                        </p:tgtEl>
                                        <p:attrNameLst>
                                          <p:attrName>ppt_x</p:attrName>
                                        </p:attrNameLst>
                                      </p:cBhvr>
                                      <p:tavLst>
                                        <p:tav tm="0">
                                          <p:val>
                                            <p:strVal val="#ppt_x"/>
                                          </p:val>
                                        </p:tav>
                                        <p:tav tm="100000">
                                          <p:val>
                                            <p:strVal val="#ppt_x"/>
                                          </p:val>
                                        </p:tav>
                                      </p:tavLst>
                                    </p:anim>
                                    <p:anim calcmode="lin" valueType="num">
                                      <p:cBhvr>
                                        <p:cTn id="31" dur="1000" fill="hold"/>
                                        <p:tgtEl>
                                          <p:spTgt spid="220163">
                                            <p:txEl>
                                              <p:pRg st="4" end="4"/>
                                            </p:txEl>
                                          </p:spTgt>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220163">
                                            <p:txEl>
                                              <p:pRg st="5" end="5"/>
                                            </p:txEl>
                                          </p:spTgt>
                                        </p:tgtEl>
                                        <p:attrNameLst>
                                          <p:attrName>style.visibility</p:attrName>
                                        </p:attrNameLst>
                                      </p:cBhvr>
                                      <p:to>
                                        <p:strVal val="visible"/>
                                      </p:to>
                                    </p:set>
                                    <p:animEffect transition="in" filter="fade">
                                      <p:cBhvr>
                                        <p:cTn id="34" dur="1000"/>
                                        <p:tgtEl>
                                          <p:spTgt spid="220163">
                                            <p:txEl>
                                              <p:pRg st="5" end="5"/>
                                            </p:txEl>
                                          </p:spTgt>
                                        </p:tgtEl>
                                      </p:cBhvr>
                                    </p:animEffect>
                                    <p:anim calcmode="lin" valueType="num">
                                      <p:cBhvr>
                                        <p:cTn id="35" dur="1000" fill="hold"/>
                                        <p:tgtEl>
                                          <p:spTgt spid="220163">
                                            <p:txEl>
                                              <p:pRg st="5" end="5"/>
                                            </p:txEl>
                                          </p:spTgt>
                                        </p:tgtEl>
                                        <p:attrNameLst>
                                          <p:attrName>ppt_x</p:attrName>
                                        </p:attrNameLst>
                                      </p:cBhvr>
                                      <p:tavLst>
                                        <p:tav tm="0">
                                          <p:val>
                                            <p:strVal val="#ppt_x"/>
                                          </p:val>
                                        </p:tav>
                                        <p:tav tm="100000">
                                          <p:val>
                                            <p:strVal val="#ppt_x"/>
                                          </p:val>
                                        </p:tav>
                                      </p:tavLst>
                                    </p:anim>
                                    <p:anim calcmode="lin" valueType="num">
                                      <p:cBhvr>
                                        <p:cTn id="36" dur="1000" fill="hold"/>
                                        <p:tgtEl>
                                          <p:spTgt spid="220163">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0163"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eaLnBrk="1" hangingPunct="1"/>
            <a:r>
              <a:rPr lang="en-US" altLang="en-US" smtClean="0"/>
              <a:t>Size of the Swap Market</a:t>
            </a:r>
          </a:p>
        </p:txBody>
      </p:sp>
      <p:sp>
        <p:nvSpPr>
          <p:cNvPr id="221187" name="Rectangle 3"/>
          <p:cNvSpPr>
            <a:spLocks noGrp="1" noChangeArrowheads="1"/>
          </p:cNvSpPr>
          <p:nvPr>
            <p:ph idx="1"/>
          </p:nvPr>
        </p:nvSpPr>
        <p:spPr/>
        <p:txBody>
          <a:bodyPr/>
          <a:lstStyle/>
          <a:p>
            <a:pPr eaLnBrk="1" hangingPunct="1"/>
            <a:r>
              <a:rPr lang="en-US" altLang="en-US" sz="2800" dirty="0" smtClean="0"/>
              <a:t>In 2015 the notational principal of:</a:t>
            </a:r>
          </a:p>
          <a:p>
            <a:pPr lvl="1" eaLnBrk="1" hangingPunct="1"/>
            <a:r>
              <a:rPr lang="en-US" altLang="en-US" sz="2400" dirty="0" smtClean="0"/>
              <a:t>Interest rate swaps was $289 trillion USD.</a:t>
            </a:r>
          </a:p>
          <a:p>
            <a:pPr lvl="1" eaLnBrk="1" hangingPunct="1"/>
            <a:r>
              <a:rPr lang="en-US" altLang="en-US" sz="2400" dirty="0" smtClean="0"/>
              <a:t>Currency swaps was $22.7 trillion USD.</a:t>
            </a:r>
          </a:p>
          <a:p>
            <a:r>
              <a:rPr lang="en-US" sz="2800" dirty="0" smtClean="0"/>
              <a:t>The </a:t>
            </a:r>
            <a:r>
              <a:rPr lang="en-US" sz="2800" dirty="0"/>
              <a:t>four most common currencies used to denominate interest rate and currency swaps a</a:t>
            </a:r>
            <a:r>
              <a:rPr lang="en-US" sz="2800" dirty="0" smtClean="0"/>
              <a:t>re </a:t>
            </a:r>
            <a:r>
              <a:rPr lang="en-US" sz="2800" dirty="0"/>
              <a:t>the euro, U.S. dollar, Japanese yen, and </a:t>
            </a:r>
            <a:r>
              <a:rPr lang="en-US" sz="2800" dirty="0" smtClean="0"/>
              <a:t>the British </a:t>
            </a:r>
            <a:r>
              <a:rPr lang="en-US" sz="2800" dirty="0"/>
              <a:t>pound sterling, with the fifth most common currency being the Canadian </a:t>
            </a:r>
            <a:r>
              <a:rPr lang="en-US" sz="2800" dirty="0" smtClean="0"/>
              <a:t>dollar for </a:t>
            </a:r>
            <a:r>
              <a:rPr lang="en-US" sz="2800" dirty="0"/>
              <a:t>interest rate swaps and the Swiss franc for currency </a:t>
            </a:r>
            <a:r>
              <a:rPr lang="en-US" sz="2800" dirty="0" smtClean="0"/>
              <a:t>swaps.</a:t>
            </a:r>
            <a:r>
              <a:rPr lang="en-US" sz="2800" dirty="0"/>
              <a:t/>
            </a:r>
            <a:br>
              <a:rPr lang="en-US" sz="2800" dirty="0"/>
            </a:br>
            <a:endParaRPr lang="en-US" altLang="en-US" sz="2000" dirty="0" smtClean="0"/>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4</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914400"/>
            <a:ext cx="8991600" cy="990600"/>
          </a:xfrm>
        </p:spPr>
        <p:txBody>
          <a:bodyPr>
            <a:normAutofit fontScale="90000"/>
          </a:bodyPr>
          <a:lstStyle/>
          <a:p>
            <a:pPr algn="l"/>
            <a:r>
              <a:rPr lang="en-US" dirty="0"/>
              <a:t>EXHIBIT 14.1</a:t>
            </a:r>
            <a:br>
              <a:rPr lang="en-US" dirty="0"/>
            </a:br>
            <a:r>
              <a:rPr lang="en-US" sz="3100" dirty="0"/>
              <a:t>Size of OTC </a:t>
            </a:r>
            <a:r>
              <a:rPr lang="en-US" sz="3100" dirty="0" smtClean="0"/>
              <a:t>Interest Rate </a:t>
            </a:r>
            <a:r>
              <a:rPr lang="en-US" sz="3100" dirty="0"/>
              <a:t>and Currency </a:t>
            </a:r>
            <a:r>
              <a:rPr lang="en-US" sz="3100" dirty="0" smtClean="0"/>
              <a:t>Swap Markets</a:t>
            </a:r>
            <a:r>
              <a:rPr lang="en-US" sz="3100" dirty="0"/>
              <a:t>: Total </a:t>
            </a:r>
            <a:r>
              <a:rPr lang="en-US" sz="3100" dirty="0" smtClean="0"/>
              <a:t>Notional Principal Outstanding Amounts </a:t>
            </a:r>
            <a:r>
              <a:rPr lang="en-US" sz="3100" dirty="0"/>
              <a:t>in Billions of </a:t>
            </a:r>
            <a:r>
              <a:rPr lang="en-US" sz="3100" dirty="0" smtClean="0"/>
              <a:t>U.S.D.</a:t>
            </a:r>
            <a:r>
              <a:rPr lang="en-US" sz="3100" dirty="0"/>
              <a:t/>
            </a:r>
            <a:br>
              <a:rPr lang="en-US" sz="3100" dirty="0"/>
            </a:br>
            <a:endParaRPr lang="en-US"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23925" y="2920206"/>
            <a:ext cx="7296150" cy="24955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5</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410144166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US" altLang="en-US" smtClean="0"/>
              <a:t>The Swap Bank</a:t>
            </a:r>
          </a:p>
        </p:txBody>
      </p:sp>
      <p:sp>
        <p:nvSpPr>
          <p:cNvPr id="268291" name="Rectangle 3"/>
          <p:cNvSpPr>
            <a:spLocks noGrp="1" noChangeArrowheads="1"/>
          </p:cNvSpPr>
          <p:nvPr>
            <p:ph idx="1"/>
          </p:nvPr>
        </p:nvSpPr>
        <p:spPr/>
        <p:txBody>
          <a:bodyPr/>
          <a:lstStyle/>
          <a:p>
            <a:pPr eaLnBrk="1" hangingPunct="1">
              <a:lnSpc>
                <a:spcPct val="90000"/>
              </a:lnSpc>
            </a:pPr>
            <a:r>
              <a:rPr lang="en-US" altLang="en-US" sz="2400" dirty="0" smtClean="0"/>
              <a:t>Swap bank is a generic term to describe a financial institution that facilitates swaps between counterparties.</a:t>
            </a:r>
          </a:p>
          <a:p>
            <a:pPr eaLnBrk="1" hangingPunct="1">
              <a:lnSpc>
                <a:spcPct val="90000"/>
              </a:lnSpc>
            </a:pPr>
            <a:r>
              <a:rPr lang="en-US" altLang="en-US" sz="2400" dirty="0" smtClean="0"/>
              <a:t>The swap bank can serve as either a broker or a dealer.</a:t>
            </a:r>
          </a:p>
          <a:p>
            <a:pPr lvl="1" eaLnBrk="1" hangingPunct="1">
              <a:lnSpc>
                <a:spcPct val="90000"/>
              </a:lnSpc>
            </a:pPr>
            <a:r>
              <a:rPr lang="en-US" altLang="en-US" sz="2400" dirty="0" smtClean="0"/>
              <a:t>As a broker, the swap bank matches counterparties but does not assume any of the risks of the swap.</a:t>
            </a:r>
          </a:p>
          <a:p>
            <a:pPr lvl="1" eaLnBrk="1" hangingPunct="1">
              <a:lnSpc>
                <a:spcPct val="90000"/>
              </a:lnSpc>
            </a:pPr>
            <a:r>
              <a:rPr lang="en-US" altLang="en-US" sz="2400" dirty="0" smtClean="0"/>
              <a:t>As a dealer, the swap bank stands ready to accept either side of a currency swap and then later lay off the risk, or match it with a counterparty.  </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6</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68291">
                                            <p:txEl>
                                              <p:pRg st="0" end="0"/>
                                            </p:txEl>
                                          </p:spTgt>
                                        </p:tgtEl>
                                        <p:attrNameLst>
                                          <p:attrName>style.visibility</p:attrName>
                                        </p:attrNameLst>
                                      </p:cBhvr>
                                      <p:to>
                                        <p:strVal val="visible"/>
                                      </p:to>
                                    </p:set>
                                    <p:animEffect transition="in" filter="fade">
                                      <p:cBhvr>
                                        <p:cTn id="7" dur="1000"/>
                                        <p:tgtEl>
                                          <p:spTgt spid="268291">
                                            <p:txEl>
                                              <p:pRg st="0" end="0"/>
                                            </p:txEl>
                                          </p:spTgt>
                                        </p:tgtEl>
                                      </p:cBhvr>
                                    </p:animEffect>
                                    <p:anim calcmode="lin" valueType="num">
                                      <p:cBhvr>
                                        <p:cTn id="8" dur="1000" fill="hold"/>
                                        <p:tgtEl>
                                          <p:spTgt spid="26829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6829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68291">
                                            <p:txEl>
                                              <p:pRg st="1" end="1"/>
                                            </p:txEl>
                                          </p:spTgt>
                                        </p:tgtEl>
                                        <p:attrNameLst>
                                          <p:attrName>style.visibility</p:attrName>
                                        </p:attrNameLst>
                                      </p:cBhvr>
                                      <p:to>
                                        <p:strVal val="visible"/>
                                      </p:to>
                                    </p:set>
                                    <p:animEffect transition="in" filter="fade">
                                      <p:cBhvr>
                                        <p:cTn id="14" dur="1000"/>
                                        <p:tgtEl>
                                          <p:spTgt spid="268291">
                                            <p:txEl>
                                              <p:pRg st="1" end="1"/>
                                            </p:txEl>
                                          </p:spTgt>
                                        </p:tgtEl>
                                      </p:cBhvr>
                                    </p:animEffect>
                                    <p:anim calcmode="lin" valueType="num">
                                      <p:cBhvr>
                                        <p:cTn id="15" dur="1000" fill="hold"/>
                                        <p:tgtEl>
                                          <p:spTgt spid="268291">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68291">
                                            <p:txEl>
                                              <p:pRg st="1" end="1"/>
                                            </p:txEl>
                                          </p:spTgt>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68291">
                                            <p:txEl>
                                              <p:pRg st="2" end="2"/>
                                            </p:txEl>
                                          </p:spTgt>
                                        </p:tgtEl>
                                        <p:attrNameLst>
                                          <p:attrName>style.visibility</p:attrName>
                                        </p:attrNameLst>
                                      </p:cBhvr>
                                      <p:to>
                                        <p:strVal val="visible"/>
                                      </p:to>
                                    </p:set>
                                    <p:animEffect transition="in" filter="fade">
                                      <p:cBhvr>
                                        <p:cTn id="19" dur="1000"/>
                                        <p:tgtEl>
                                          <p:spTgt spid="268291">
                                            <p:txEl>
                                              <p:pRg st="2" end="2"/>
                                            </p:txEl>
                                          </p:spTgt>
                                        </p:tgtEl>
                                      </p:cBhvr>
                                    </p:animEffect>
                                    <p:anim calcmode="lin" valueType="num">
                                      <p:cBhvr>
                                        <p:cTn id="20" dur="1000" fill="hold"/>
                                        <p:tgtEl>
                                          <p:spTgt spid="268291">
                                            <p:txEl>
                                              <p:pRg st="2" end="2"/>
                                            </p:txEl>
                                          </p:spTgt>
                                        </p:tgtEl>
                                        <p:attrNameLst>
                                          <p:attrName>ppt_x</p:attrName>
                                        </p:attrNameLst>
                                      </p:cBhvr>
                                      <p:tavLst>
                                        <p:tav tm="0">
                                          <p:val>
                                            <p:strVal val="#ppt_x"/>
                                          </p:val>
                                        </p:tav>
                                        <p:tav tm="100000">
                                          <p:val>
                                            <p:strVal val="#ppt_x"/>
                                          </p:val>
                                        </p:tav>
                                      </p:tavLst>
                                    </p:anim>
                                    <p:anim calcmode="lin" valueType="num">
                                      <p:cBhvr>
                                        <p:cTn id="21" dur="1000" fill="hold"/>
                                        <p:tgtEl>
                                          <p:spTgt spid="268291">
                                            <p:txEl>
                                              <p:pRg st="2" end="2"/>
                                            </p:txEl>
                                          </p:spTgt>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268291">
                                            <p:txEl>
                                              <p:pRg st="3" end="3"/>
                                            </p:txEl>
                                          </p:spTgt>
                                        </p:tgtEl>
                                        <p:attrNameLst>
                                          <p:attrName>style.visibility</p:attrName>
                                        </p:attrNameLst>
                                      </p:cBhvr>
                                      <p:to>
                                        <p:strVal val="visible"/>
                                      </p:to>
                                    </p:set>
                                    <p:animEffect transition="in" filter="fade">
                                      <p:cBhvr>
                                        <p:cTn id="24" dur="1000"/>
                                        <p:tgtEl>
                                          <p:spTgt spid="268291">
                                            <p:txEl>
                                              <p:pRg st="3" end="3"/>
                                            </p:txEl>
                                          </p:spTgt>
                                        </p:tgtEl>
                                      </p:cBhvr>
                                    </p:animEffect>
                                    <p:anim calcmode="lin" valueType="num">
                                      <p:cBhvr>
                                        <p:cTn id="25" dur="1000" fill="hold"/>
                                        <p:tgtEl>
                                          <p:spTgt spid="268291">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268291">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8291" grpId="0" build="p"/>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pPr eaLnBrk="1" hangingPunct="1"/>
            <a:r>
              <a:rPr lang="en-US" altLang="en-US" smtClean="0"/>
              <a:t>Swap Market Quotations</a:t>
            </a:r>
          </a:p>
        </p:txBody>
      </p:sp>
      <p:sp>
        <p:nvSpPr>
          <p:cNvPr id="294915" name="Rectangle 3"/>
          <p:cNvSpPr>
            <a:spLocks noGrp="1" noChangeArrowheads="1"/>
          </p:cNvSpPr>
          <p:nvPr>
            <p:ph idx="1"/>
          </p:nvPr>
        </p:nvSpPr>
        <p:spPr/>
        <p:txBody>
          <a:bodyPr/>
          <a:lstStyle/>
          <a:p>
            <a:pPr eaLnBrk="1" hangingPunct="1"/>
            <a:r>
              <a:rPr lang="en-US" altLang="en-US" smtClean="0"/>
              <a:t>Swap banks will tailor the terms of interest rate and currency swaps to customers’ needs.</a:t>
            </a:r>
          </a:p>
          <a:p>
            <a:pPr eaLnBrk="1" hangingPunct="1"/>
            <a:r>
              <a:rPr lang="en-US" altLang="en-US" smtClean="0"/>
              <a:t>They also make a market in “plain vanilla” swaps and provide quotes for these. Since the swap banks are dealers for these swaps, there is a bid-ask spread.</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94915">
                                            <p:txEl>
                                              <p:pRg st="0" end="0"/>
                                            </p:txEl>
                                          </p:spTgt>
                                        </p:tgtEl>
                                        <p:attrNameLst>
                                          <p:attrName>style.visibility</p:attrName>
                                        </p:attrNameLst>
                                      </p:cBhvr>
                                      <p:to>
                                        <p:strVal val="visible"/>
                                      </p:to>
                                    </p:set>
                                    <p:animEffect transition="in" filter="fade">
                                      <p:cBhvr>
                                        <p:cTn id="7" dur="1000"/>
                                        <p:tgtEl>
                                          <p:spTgt spid="294915">
                                            <p:txEl>
                                              <p:pRg st="0" end="0"/>
                                            </p:txEl>
                                          </p:spTgt>
                                        </p:tgtEl>
                                      </p:cBhvr>
                                    </p:animEffect>
                                    <p:anim calcmode="lin" valueType="num">
                                      <p:cBhvr>
                                        <p:cTn id="8" dur="1000" fill="hold"/>
                                        <p:tgtEl>
                                          <p:spTgt spid="29491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29491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294915">
                                            <p:txEl>
                                              <p:pRg st="1" end="1"/>
                                            </p:txEl>
                                          </p:spTgt>
                                        </p:tgtEl>
                                        <p:attrNameLst>
                                          <p:attrName>style.visibility</p:attrName>
                                        </p:attrNameLst>
                                      </p:cBhvr>
                                      <p:to>
                                        <p:strVal val="visible"/>
                                      </p:to>
                                    </p:set>
                                    <p:animEffect transition="in" filter="fade">
                                      <p:cBhvr>
                                        <p:cTn id="14" dur="1000"/>
                                        <p:tgtEl>
                                          <p:spTgt spid="294915">
                                            <p:txEl>
                                              <p:pRg st="1" end="1"/>
                                            </p:txEl>
                                          </p:spTgt>
                                        </p:tgtEl>
                                      </p:cBhvr>
                                    </p:animEffect>
                                    <p:anim calcmode="lin" valueType="num">
                                      <p:cBhvr>
                                        <p:cTn id="15" dur="1000" fill="hold"/>
                                        <p:tgtEl>
                                          <p:spTgt spid="29491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29491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4915"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0" y="533400"/>
            <a:ext cx="9144000" cy="990600"/>
          </a:xfrm>
          <a:solidFill>
            <a:schemeClr val="bg1"/>
          </a:solidFill>
        </p:spPr>
        <p:txBody>
          <a:bodyPr>
            <a:noAutofit/>
          </a:bodyPr>
          <a:lstStyle/>
          <a:p>
            <a:r>
              <a:rPr lang="en-US" sz="3600" dirty="0"/>
              <a:t>EXHIBIT 14.2 Interest Rate Swap Quotations</a:t>
            </a:r>
            <a:br>
              <a:rPr lang="en-US" sz="3600" dirty="0"/>
            </a:br>
            <a:endParaRPr lang="en-US" altLang="en-US" sz="3600" dirty="0" smtClean="0"/>
          </a:p>
        </p:txBody>
      </p:sp>
      <p:graphicFrame>
        <p:nvGraphicFramePr>
          <p:cNvPr id="5" name="Table 4"/>
          <p:cNvGraphicFramePr>
            <a:graphicFrameLocks noGrp="1"/>
          </p:cNvGraphicFramePr>
          <p:nvPr>
            <p:extLst>
              <p:ext uri="{D42A27DB-BD31-4B8C-83A1-F6EECF244321}">
                <p14:modId xmlns:p14="http://schemas.microsoft.com/office/powerpoint/2010/main" val="3824642164"/>
              </p:ext>
            </p:extLst>
          </p:nvPr>
        </p:nvGraphicFramePr>
        <p:xfrm>
          <a:off x="381000" y="1143000"/>
          <a:ext cx="8305800" cy="5343525"/>
        </p:xfrm>
        <a:graphic>
          <a:graphicData uri="http://schemas.openxmlformats.org/drawingml/2006/table">
            <a:tbl>
              <a:tblPr>
                <a:tableStyleId>{5C22544A-7EE6-4342-B048-85BDC9FD1C3A}</a:tableStyleId>
              </a:tblPr>
              <a:tblGrid>
                <a:gridCol w="692150">
                  <a:extLst>
                    <a:ext uri="{9D8B030D-6E8A-4147-A177-3AD203B41FA5}">
                      <a16:colId xmlns="" xmlns:a16="http://schemas.microsoft.com/office/drawing/2014/main" val="3910272516"/>
                    </a:ext>
                  </a:extLst>
                </a:gridCol>
                <a:gridCol w="692150">
                  <a:extLst>
                    <a:ext uri="{9D8B030D-6E8A-4147-A177-3AD203B41FA5}">
                      <a16:colId xmlns="" xmlns:a16="http://schemas.microsoft.com/office/drawing/2014/main" val="3869763346"/>
                    </a:ext>
                  </a:extLst>
                </a:gridCol>
                <a:gridCol w="692150">
                  <a:extLst>
                    <a:ext uri="{9D8B030D-6E8A-4147-A177-3AD203B41FA5}">
                      <a16:colId xmlns="" xmlns:a16="http://schemas.microsoft.com/office/drawing/2014/main" val="3861769254"/>
                    </a:ext>
                  </a:extLst>
                </a:gridCol>
                <a:gridCol w="692150">
                  <a:extLst>
                    <a:ext uri="{9D8B030D-6E8A-4147-A177-3AD203B41FA5}">
                      <a16:colId xmlns="" xmlns:a16="http://schemas.microsoft.com/office/drawing/2014/main" val="1901639261"/>
                    </a:ext>
                  </a:extLst>
                </a:gridCol>
                <a:gridCol w="692150">
                  <a:extLst>
                    <a:ext uri="{9D8B030D-6E8A-4147-A177-3AD203B41FA5}">
                      <a16:colId xmlns="" xmlns:a16="http://schemas.microsoft.com/office/drawing/2014/main" val="1152748912"/>
                    </a:ext>
                  </a:extLst>
                </a:gridCol>
                <a:gridCol w="692150">
                  <a:extLst>
                    <a:ext uri="{9D8B030D-6E8A-4147-A177-3AD203B41FA5}">
                      <a16:colId xmlns="" xmlns:a16="http://schemas.microsoft.com/office/drawing/2014/main" val="3592402592"/>
                    </a:ext>
                  </a:extLst>
                </a:gridCol>
                <a:gridCol w="692150">
                  <a:extLst>
                    <a:ext uri="{9D8B030D-6E8A-4147-A177-3AD203B41FA5}">
                      <a16:colId xmlns="" xmlns:a16="http://schemas.microsoft.com/office/drawing/2014/main" val="4160417162"/>
                    </a:ext>
                  </a:extLst>
                </a:gridCol>
                <a:gridCol w="692150">
                  <a:extLst>
                    <a:ext uri="{9D8B030D-6E8A-4147-A177-3AD203B41FA5}">
                      <a16:colId xmlns="" xmlns:a16="http://schemas.microsoft.com/office/drawing/2014/main" val="935597605"/>
                    </a:ext>
                  </a:extLst>
                </a:gridCol>
                <a:gridCol w="692150">
                  <a:extLst>
                    <a:ext uri="{9D8B030D-6E8A-4147-A177-3AD203B41FA5}">
                      <a16:colId xmlns="" xmlns:a16="http://schemas.microsoft.com/office/drawing/2014/main" val="3676061447"/>
                    </a:ext>
                  </a:extLst>
                </a:gridCol>
                <a:gridCol w="692150">
                  <a:extLst>
                    <a:ext uri="{9D8B030D-6E8A-4147-A177-3AD203B41FA5}">
                      <a16:colId xmlns="" xmlns:a16="http://schemas.microsoft.com/office/drawing/2014/main" val="428626982"/>
                    </a:ext>
                  </a:extLst>
                </a:gridCol>
                <a:gridCol w="698500">
                  <a:extLst>
                    <a:ext uri="{9D8B030D-6E8A-4147-A177-3AD203B41FA5}">
                      <a16:colId xmlns="" xmlns:a16="http://schemas.microsoft.com/office/drawing/2014/main" val="181643416"/>
                    </a:ext>
                  </a:extLst>
                </a:gridCol>
                <a:gridCol w="685800">
                  <a:extLst>
                    <a:ext uri="{9D8B030D-6E8A-4147-A177-3AD203B41FA5}">
                      <a16:colId xmlns="" xmlns:a16="http://schemas.microsoft.com/office/drawing/2014/main" val="3343113338"/>
                    </a:ext>
                  </a:extLst>
                </a:gridCol>
              </a:tblGrid>
              <a:tr h="270318">
                <a:tc>
                  <a:txBody>
                    <a:bodyPr/>
                    <a:lstStyle/>
                    <a:p>
                      <a:pPr algn="ctr" fontAlgn="b"/>
                      <a:endParaRPr lang="en-US" sz="1400" b="1"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fontAlgn="b"/>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gridSpan="2">
                  <a:txBody>
                    <a:bodyPr/>
                    <a:lstStyle/>
                    <a:p>
                      <a:pPr algn="ctr" fontAlgn="b"/>
                      <a:r>
                        <a:rPr lang="en-US" sz="1800" b="1" i="0" u="none" strike="noStrike" dirty="0">
                          <a:solidFill>
                            <a:srgbClr val="231F20"/>
                          </a:solidFill>
                          <a:effectLst/>
                          <a:latin typeface="Times New Roman" panose="02020603050405020304" pitchFamily="18" charset="0"/>
                          <a:cs typeface="Times New Roman" panose="02020603050405020304" pitchFamily="18" charset="0"/>
                        </a:rPr>
                        <a:t>Euro-€</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algn="l" fontAlgn="b"/>
                      <a:endParaRPr lang="en-US" sz="900" b="1" i="0" u="none" strike="noStrike" dirty="0">
                        <a:solidFill>
                          <a:srgbClr val="231F20"/>
                        </a:solidFill>
                        <a:effectLst/>
                        <a:latin typeface="ArumSansBlack"/>
                      </a:endParaRPr>
                    </a:p>
                  </a:txBody>
                  <a:tcPr marL="9525" marR="9525" marT="9525" marB="0" anchor="b"/>
                </a:tc>
                <a:tc gridSpan="2">
                  <a:txBody>
                    <a:bodyPr/>
                    <a:lstStyle/>
                    <a:p>
                      <a:pPr algn="ctr" fontAlgn="b"/>
                      <a:r>
                        <a:rPr lang="en-US" sz="2000" b="0" i="0" u="none" strike="noStrike" dirty="0" smtClean="0">
                          <a:solidFill>
                            <a:srgbClr val="000000"/>
                          </a:solidFill>
                          <a:effectLst/>
                          <a:latin typeface="Times New Roman" panose="02020603050405020304" pitchFamily="18" charset="0"/>
                          <a:cs typeface="Times New Roman" panose="02020603050405020304" pitchFamily="18" charset="0"/>
                        </a:rPr>
                        <a:t>£ Sterling</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algn="ctr" fontAlgn="b"/>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gridSpan="2">
                  <a:txBody>
                    <a:bodyPr/>
                    <a:lstStyle/>
                    <a:p>
                      <a:pPr algn="ctr" fontAlgn="b"/>
                      <a:r>
                        <a:rPr lang="en-US" sz="2000" b="0" i="0" u="none" strike="noStrike" dirty="0" smtClean="0">
                          <a:solidFill>
                            <a:srgbClr val="000000"/>
                          </a:solidFill>
                          <a:effectLst/>
                          <a:latin typeface="Times New Roman" panose="02020603050405020304" pitchFamily="18" charset="0"/>
                          <a:cs typeface="Times New Roman" panose="02020603050405020304" pitchFamily="18" charset="0"/>
                        </a:rPr>
                        <a:t>Swiss Franc</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algn="ctr" fontAlgn="b"/>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gridSpan="2">
                  <a:txBody>
                    <a:bodyPr/>
                    <a:lstStyle/>
                    <a:p>
                      <a:pPr algn="ctr" fontAlgn="b"/>
                      <a:r>
                        <a:rPr lang="en-US" sz="2000" b="0" i="0" u="none" strike="noStrike" dirty="0" smtClean="0">
                          <a:solidFill>
                            <a:srgbClr val="000000"/>
                          </a:solidFill>
                          <a:effectLst/>
                          <a:latin typeface="Times New Roman" panose="02020603050405020304" pitchFamily="18" charset="0"/>
                          <a:cs typeface="Times New Roman" panose="02020603050405020304" pitchFamily="18" charset="0"/>
                        </a:rPr>
                        <a:t>USD</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algn="ctr" fontAlgn="b"/>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tc gridSpan="2">
                  <a:txBody>
                    <a:bodyPr/>
                    <a:lstStyle/>
                    <a:p>
                      <a:pPr algn="ctr" fontAlgn="b"/>
                      <a:r>
                        <a:rPr lang="en-US" sz="2000" b="0" i="0" u="none" strike="noStrike" dirty="0" smtClean="0">
                          <a:solidFill>
                            <a:srgbClr val="000000"/>
                          </a:solidFill>
                          <a:effectLst/>
                          <a:latin typeface="Times New Roman" panose="02020603050405020304" pitchFamily="18" charset="0"/>
                          <a:cs typeface="Times New Roman" panose="02020603050405020304" pitchFamily="18" charset="0"/>
                        </a:rPr>
                        <a:t>JPY</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hMerge="1">
                  <a:txBody>
                    <a:bodyPr/>
                    <a:lstStyle/>
                    <a:p>
                      <a:pPr algn="ctr" fontAlgn="b"/>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tc>
                <a:extLst>
                  <a:ext uri="{0D108BD9-81ED-4DB2-BD59-A6C34878D82A}">
                    <a16:rowId xmlns="" xmlns:a16="http://schemas.microsoft.com/office/drawing/2014/main" val="1983632454"/>
                  </a:ext>
                </a:extLst>
              </a:tr>
              <a:tr h="270318">
                <a:tc>
                  <a:txBody>
                    <a:bodyPr/>
                    <a:lstStyle/>
                    <a:p>
                      <a:pPr algn="ctr" fontAlgn="b"/>
                      <a:endParaRPr lang="en-US" sz="1400" b="1"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Bid</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Ask</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Bid</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Ask</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Bid</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Ask</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Bid</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Ask</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Bid</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Ask</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371885643"/>
                  </a:ext>
                </a:extLst>
              </a:tr>
              <a:tr h="270318">
                <a:tc>
                  <a:txBody>
                    <a:bodyPr/>
                    <a:lstStyle/>
                    <a:p>
                      <a:pPr algn="r" fontAlgn="b"/>
                      <a:r>
                        <a:rPr lang="en-US" sz="2000" u="none" strike="noStrike" dirty="0" smtClean="0">
                          <a:effectLst/>
                          <a:latin typeface="Times New Roman" panose="02020603050405020304" pitchFamily="18" charset="0"/>
                          <a:cs typeface="Times New Roman" panose="02020603050405020304" pitchFamily="18" charset="0"/>
                        </a:rPr>
                        <a:t>1</a:t>
                      </a:r>
                      <a:endParaRPr lang="en-US" sz="2000" b="0" i="0" u="none" strike="noStrike" dirty="0" smtClean="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smtClean="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−0.16</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−0.13</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0.72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0.74</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−0.73</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−0.65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0.81</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tcPr>
                </a:tc>
                <a:extLst>
                  <a:ext uri="{0D108BD9-81ED-4DB2-BD59-A6C34878D82A}">
                    <a16:rowId xmlns="" xmlns:a16="http://schemas.microsoft.com/office/drawing/2014/main" val="910082843"/>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2</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−0.16</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0.76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0.77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−0.73</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−0.70</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0.94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0.95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−0.13</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3885742617"/>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3</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−0.14</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−0.10</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0.82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0.84</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−0.72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−0.68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1.05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1.05</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−0.14</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3587551839"/>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4</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0.89</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0.91</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−0.67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−0.64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1.15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1.15</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1616963719"/>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5</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−0.01</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0.03</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0.97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0.99</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−0.60</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−0.57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1.24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1.24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−0.11</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−0.09</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532368254"/>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6</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0.09</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0.12</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1.06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1.08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−0.52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−0.49</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1.33</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1.33</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−0.04</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950552405"/>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7</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year</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0.2</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0.23</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1.16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1.17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−0.43</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−0.40</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1.41</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1.42</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848977514"/>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8</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year</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0.32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0.35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1.24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1.26</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−0.35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−0.31</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1.49</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1.49</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390168308"/>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9</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year</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0.43</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0.46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1.32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1.34</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−0.25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−0.23</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1.56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1.56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430588785"/>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10</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0.53</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0.55</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1.39</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1.4</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−0.14</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1.62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1.62</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0.11</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3461439821"/>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12</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0.7</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0.73</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1.52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−0.02</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NA</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NA</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0.17</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1648503408"/>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15</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0.88</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0.92</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1.61</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1.63</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0.06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0.11</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1.87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1.87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0.28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0.31</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2359840356"/>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20</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1.04</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1.06</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1.67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1.68</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0.18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0.23</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2</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0.42</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0.45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916647028"/>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25</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1.06</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smtClean="0">
                          <a:effectLst/>
                          <a:latin typeface="Times New Roman" panose="02020603050405020304" pitchFamily="18" charset="0"/>
                          <a:cs typeface="Times New Roman" panose="02020603050405020304" pitchFamily="18" charset="0"/>
                        </a:rPr>
                        <a:t>1.10</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1.66</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1.67</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NA</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NA</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2.07</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2.07</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NA</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NA</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tcPr>
                </a:tc>
                <a:extLst>
                  <a:ext uri="{0D108BD9-81ED-4DB2-BD59-A6C34878D82A}">
                    <a16:rowId xmlns="" xmlns:a16="http://schemas.microsoft.com/office/drawing/2014/main" val="1301925758"/>
                  </a:ext>
                </a:extLst>
              </a:tr>
              <a:tr h="270318">
                <a:tc>
                  <a:txBody>
                    <a:bodyPr/>
                    <a:lstStyle/>
                    <a:p>
                      <a:pPr algn="r" fontAlgn="b"/>
                      <a:r>
                        <a:rPr lang="en-US" sz="2000" u="none" strike="noStrike" dirty="0">
                          <a:effectLst/>
                          <a:latin typeface="Times New Roman" panose="02020603050405020304" pitchFamily="18" charset="0"/>
                          <a:cs typeface="Times New Roman" panose="02020603050405020304" pitchFamily="18" charset="0"/>
                        </a:rPr>
                        <a:t>30</a:t>
                      </a:r>
                      <a:endParaRPr lang="en-US" sz="2000" b="0" i="0" u="none" strike="noStrike" dirty="0">
                        <a:solidFill>
                          <a:srgbClr val="231F2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year</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1.08</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1.09</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1.65</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1.66</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0.29</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0.34</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2.1</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2.11</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tc>
                  <a:txBody>
                    <a:bodyPr/>
                    <a:lstStyle/>
                    <a:p>
                      <a:pPr algn="ctr" fontAlgn="b"/>
                      <a:r>
                        <a:rPr lang="en-US" sz="2000" u="none" strike="noStrike">
                          <a:effectLst/>
                          <a:latin typeface="Times New Roman" panose="02020603050405020304" pitchFamily="18" charset="0"/>
                          <a:cs typeface="Times New Roman" panose="02020603050405020304" pitchFamily="18" charset="0"/>
                        </a:rPr>
                        <a:t>0.48</a:t>
                      </a:r>
                      <a:endParaRPr lang="en-US" sz="2000" b="0" i="0" u="none" strike="noStrike">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tcPr>
                </a:tc>
                <a:tc>
                  <a:txBody>
                    <a:bodyPr/>
                    <a:lstStyle/>
                    <a:p>
                      <a:pPr algn="ctr" fontAlgn="b"/>
                      <a:r>
                        <a:rPr lang="en-US" sz="2000" u="none" strike="noStrike" dirty="0">
                          <a:effectLst/>
                          <a:latin typeface="Times New Roman" panose="02020603050405020304" pitchFamily="18" charset="0"/>
                          <a:cs typeface="Times New Roman" panose="02020603050405020304" pitchFamily="18" charset="0"/>
                        </a:rPr>
                        <a:t>0.5</a:t>
                      </a:r>
                      <a:endParaRPr lang="en-US" sz="2000" b="0" i="0" u="none" strike="noStrike" dirty="0">
                        <a:solidFill>
                          <a:srgbClr val="000000"/>
                        </a:solidFill>
                        <a:effectLst/>
                        <a:latin typeface="Times New Roman" panose="02020603050405020304" pitchFamily="18" charset="0"/>
                        <a:cs typeface="Times New Roman" panose="02020603050405020304" pitchFamily="18" charset="0"/>
                      </a:endParaRPr>
                    </a:p>
                  </a:txBody>
                  <a:tcPr marL="9525" marR="9525" marT="9525" marB="0" anchor="b">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tcPr>
                </a:tc>
                <a:extLst>
                  <a:ext uri="{0D108BD9-81ED-4DB2-BD59-A6C34878D82A}">
                    <a16:rowId xmlns="" xmlns:a16="http://schemas.microsoft.com/office/drawing/2014/main" val="3272156872"/>
                  </a:ext>
                </a:extLst>
              </a:tr>
            </a:tbl>
          </a:graphicData>
        </a:graphic>
      </p:graphicFrame>
      <p:grpSp>
        <p:nvGrpSpPr>
          <p:cNvPr id="4" name="Group 372"/>
          <p:cNvGrpSpPr>
            <a:grpSpLocks/>
          </p:cNvGrpSpPr>
          <p:nvPr/>
        </p:nvGrpSpPr>
        <p:grpSpPr bwMode="auto">
          <a:xfrm>
            <a:off x="1681480" y="2805113"/>
            <a:ext cx="7200194" cy="3443287"/>
            <a:chOff x="816" y="1720"/>
            <a:chExt cx="4082" cy="1880"/>
          </a:xfrm>
        </p:grpSpPr>
        <p:sp>
          <p:nvSpPr>
            <p:cNvPr id="11375" name="Oval 369"/>
            <p:cNvSpPr>
              <a:spLocks noChangeArrowheads="1"/>
            </p:cNvSpPr>
            <p:nvPr/>
          </p:nvSpPr>
          <p:spPr bwMode="auto">
            <a:xfrm>
              <a:off x="816" y="3360"/>
              <a:ext cx="864" cy="240"/>
            </a:xfrm>
            <a:prstGeom prst="ellipse">
              <a:avLst/>
            </a:prstGeom>
            <a:noFill/>
            <a:ln w="38100">
              <a:solidFill>
                <a:srgbClr val="CC33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1376" name="Arc 370"/>
            <p:cNvSpPr>
              <a:spLocks/>
            </p:cNvSpPr>
            <p:nvPr/>
          </p:nvSpPr>
          <p:spPr bwMode="auto">
            <a:xfrm flipH="1">
              <a:off x="1296" y="2880"/>
              <a:ext cx="336" cy="480"/>
            </a:xfrm>
            <a:custGeom>
              <a:avLst/>
              <a:gdLst>
                <a:gd name="T0" fmla="*/ 0 w 21600"/>
                <a:gd name="T1" fmla="*/ 0 h 21600"/>
                <a:gd name="T2" fmla="*/ 0 w 21600"/>
                <a:gd name="T3" fmla="*/ 0 h 21600"/>
                <a:gd name="T4" fmla="*/ 0 w 21600"/>
                <a:gd name="T5" fmla="*/ 0 h 21600"/>
                <a:gd name="T6" fmla="*/ 0 60000 65536"/>
                <a:gd name="T7" fmla="*/ 0 60000 65536"/>
                <a:gd name="T8" fmla="*/ 0 60000 65536"/>
                <a:gd name="T9" fmla="*/ 0 w 21600"/>
                <a:gd name="T10" fmla="*/ 0 h 21600"/>
                <a:gd name="T11" fmla="*/ 21600 w 21600"/>
                <a:gd name="T12" fmla="*/ 21600 h 21600"/>
              </a:gdLst>
              <a:ahLst/>
              <a:cxnLst>
                <a:cxn ang="T6">
                  <a:pos x="T0" y="T1"/>
                </a:cxn>
                <a:cxn ang="T7">
                  <a:pos x="T2" y="T3"/>
                </a:cxn>
                <a:cxn ang="T8">
                  <a:pos x="T4" y="T5"/>
                </a:cxn>
              </a:cxnLst>
              <a:rect l="T9" t="T10" r="T11" b="T12"/>
              <a:pathLst>
                <a:path w="21600" h="21600" fill="none" extrusionOk="0">
                  <a:moveTo>
                    <a:pt x="-1" y="0"/>
                  </a:moveTo>
                  <a:cubicBezTo>
                    <a:pt x="11929" y="0"/>
                    <a:pt x="21600" y="9670"/>
                    <a:pt x="21600" y="21600"/>
                  </a:cubicBezTo>
                </a:path>
                <a:path w="21600" h="21600" stroke="0" extrusionOk="0">
                  <a:moveTo>
                    <a:pt x="-1" y="0"/>
                  </a:moveTo>
                  <a:cubicBezTo>
                    <a:pt x="11929" y="0"/>
                    <a:pt x="21600" y="9670"/>
                    <a:pt x="21600" y="21600"/>
                  </a:cubicBezTo>
                  <a:lnTo>
                    <a:pt x="0" y="21600"/>
                  </a:lnTo>
                  <a:lnTo>
                    <a:pt x="-1" y="0"/>
                  </a:lnTo>
                  <a:close/>
                </a:path>
              </a:pathLst>
            </a:custGeom>
            <a:noFill/>
            <a:ln w="38100">
              <a:solidFill>
                <a:srgbClr val="CC3300"/>
              </a:solidFill>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endParaRPr lang="en-US"/>
            </a:p>
          </p:txBody>
        </p:sp>
        <p:sp>
          <p:nvSpPr>
            <p:cNvPr id="11377" name="Rectangle 371"/>
            <p:cNvSpPr>
              <a:spLocks noChangeArrowheads="1"/>
            </p:cNvSpPr>
            <p:nvPr/>
          </p:nvSpPr>
          <p:spPr bwMode="auto">
            <a:xfrm>
              <a:off x="1634" y="1720"/>
              <a:ext cx="3264" cy="1412"/>
            </a:xfrm>
            <a:prstGeom prst="rect">
              <a:avLst/>
            </a:prstGeom>
            <a:solidFill>
              <a:schemeClr val="bg1"/>
            </a:solidFill>
            <a:ln w="9525">
              <a:solidFill>
                <a:srgbClr val="CC3300"/>
              </a:solidFill>
              <a:miter lim="800000"/>
              <a:headEnd/>
              <a:tailEnd/>
            </a:ln>
          </p:spPr>
          <p:txBody>
            <a:bodyPr lIns="91436" tIns="45718" rIns="91436" bIns="457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sz="2700" dirty="0" smtClean="0">
                  <a:solidFill>
                    <a:srgbClr val="CC3300"/>
                  </a:solidFill>
                  <a:latin typeface="Times New Roman" pitchFamily="18" charset="0"/>
                </a:rPr>
                <a:t>1.06–1.10 </a:t>
              </a:r>
              <a:r>
                <a:rPr lang="en-US" altLang="en-US" sz="2700" dirty="0">
                  <a:solidFill>
                    <a:srgbClr val="CC3300"/>
                  </a:solidFill>
                  <a:latin typeface="Times New Roman" pitchFamily="18" charset="0"/>
                </a:rPr>
                <a:t>means the swap bank will pay fixed-rate euro payments at </a:t>
              </a:r>
              <a:r>
                <a:rPr lang="en-US" altLang="en-US" sz="2700" dirty="0" smtClean="0">
                  <a:solidFill>
                    <a:srgbClr val="CC3300"/>
                  </a:solidFill>
                  <a:latin typeface="Times New Roman" pitchFamily="18" charset="0"/>
                </a:rPr>
                <a:t>1.06% </a:t>
              </a:r>
              <a:r>
                <a:rPr lang="en-US" altLang="en-US" sz="2700" dirty="0">
                  <a:solidFill>
                    <a:srgbClr val="CC3300"/>
                  </a:solidFill>
                  <a:latin typeface="Times New Roman" pitchFamily="18" charset="0"/>
                </a:rPr>
                <a:t>against receiving USD LIBOR or it will receive fixed-rate euro payments at </a:t>
              </a:r>
              <a:r>
                <a:rPr lang="en-US" altLang="en-US" sz="2700" dirty="0" smtClean="0">
                  <a:solidFill>
                    <a:srgbClr val="CC3300"/>
                  </a:solidFill>
                  <a:latin typeface="Times New Roman" pitchFamily="18" charset="0"/>
                </a:rPr>
                <a:t>1.10% </a:t>
              </a:r>
              <a:r>
                <a:rPr lang="en-US" altLang="en-US" sz="2700" dirty="0">
                  <a:solidFill>
                    <a:srgbClr val="CC3300"/>
                  </a:solidFill>
                  <a:latin typeface="Times New Roman" pitchFamily="18" charset="0"/>
                </a:rPr>
                <a:t>against receiving USD LIBOR</a:t>
              </a:r>
              <a:r>
                <a:rPr lang="en-US" altLang="en-US" sz="2700" dirty="0" smtClean="0">
                  <a:solidFill>
                    <a:srgbClr val="CC3300"/>
                  </a:solidFill>
                  <a:latin typeface="Times New Roman" pitchFamily="18" charset="0"/>
                </a:rPr>
                <a:t>. For 25 years.</a:t>
              </a:r>
              <a:endParaRPr lang="en-US" altLang="en-US" sz="2700" dirty="0">
                <a:solidFill>
                  <a:srgbClr val="CC3300"/>
                </a:solidFill>
                <a:latin typeface="Times New Roman" pitchFamily="18" charset="0"/>
              </a:endParaRPr>
            </a:p>
          </p:txBody>
        </p:sp>
      </p:grpSp>
      <p:sp>
        <p:nvSpPr>
          <p:cNvPr id="12" name="Rectangle 6"/>
          <p:cNvSpPr>
            <a:spLocks noChangeArrowheads="1"/>
          </p:cNvSpPr>
          <p:nvPr/>
        </p:nvSpPr>
        <p:spPr bwMode="auto">
          <a:xfrm>
            <a:off x="8534400" y="659765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8</a:t>
            </a:fld>
            <a:endParaRPr lang="en-US" altLang="en-US" sz="1000" dirty="0">
              <a:cs typeface="Arial" charset="0"/>
            </a:endParaRPr>
          </a:p>
        </p:txBody>
      </p:sp>
      <p:sp>
        <p:nvSpPr>
          <p:cNvPr id="13" name="Rectangle 20"/>
          <p:cNvSpPr>
            <a:spLocks noGrp="1" noChangeArrowheads="1"/>
          </p:cNvSpPr>
          <p:nvPr>
            <p:ph type="ftr" sz="quarter" idx="4294967295"/>
          </p:nvPr>
        </p:nvSpPr>
        <p:spPr bwMode="auto">
          <a:xfrm>
            <a:off x="4572000" y="6521449"/>
            <a:ext cx="41910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76200" y="914400"/>
            <a:ext cx="9067800" cy="990600"/>
          </a:xfrm>
        </p:spPr>
        <p:txBody>
          <a:bodyPr>
            <a:normAutofit/>
          </a:bodyPr>
          <a:lstStyle/>
          <a:p>
            <a:pPr eaLnBrk="1" hangingPunct="1"/>
            <a:r>
              <a:rPr lang="en-US" altLang="en-US" dirty="0" smtClean="0"/>
              <a:t>Swap Quotations: Bid-Ask Spread</a:t>
            </a:r>
          </a:p>
        </p:txBody>
      </p:sp>
      <p:sp>
        <p:nvSpPr>
          <p:cNvPr id="12291" name="Rectangle 3"/>
          <p:cNvSpPr>
            <a:spLocks noGrp="1" noChangeArrowheads="1"/>
          </p:cNvSpPr>
          <p:nvPr>
            <p:ph idx="1"/>
          </p:nvPr>
        </p:nvSpPr>
        <p:spPr/>
        <p:txBody>
          <a:bodyPr/>
          <a:lstStyle/>
          <a:p>
            <a:pPr marL="0" indent="0" eaLnBrk="1" hangingPunct="1">
              <a:buFont typeface="Wingdings" pitchFamily="2" charset="2"/>
              <a:buNone/>
              <a:tabLst>
                <a:tab pos="460375" algn="l"/>
              </a:tabLst>
            </a:pPr>
            <a:r>
              <a:rPr lang="en-US" altLang="en-US" sz="2400" dirty="0" smtClean="0"/>
              <a:t>1.06–1.10 means the swap bank will pay fixed-rate euro payments at 1.06% against receiving USD LIBOR or it will receive fixed-rate euro payments at 1.10% against paying dollar USD LIBOR.</a:t>
            </a:r>
          </a:p>
        </p:txBody>
      </p:sp>
      <p:sp>
        <p:nvSpPr>
          <p:cNvPr id="12292" name="Text Box 4"/>
          <p:cNvSpPr txBox="1">
            <a:spLocks noChangeArrowheads="1"/>
          </p:cNvSpPr>
          <p:nvPr/>
        </p:nvSpPr>
        <p:spPr bwMode="auto">
          <a:xfrm>
            <a:off x="3665538" y="3619500"/>
            <a:ext cx="1778000" cy="12430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600">
                <a:latin typeface="Times New Roman" pitchFamily="18" charset="0"/>
              </a:rPr>
              <a:t>Swap Bank</a:t>
            </a:r>
          </a:p>
        </p:txBody>
      </p:sp>
      <p:sp>
        <p:nvSpPr>
          <p:cNvPr id="12293" name="Text Box 5"/>
          <p:cNvSpPr txBox="1">
            <a:spLocks noChangeArrowheads="1"/>
          </p:cNvSpPr>
          <p:nvPr/>
        </p:nvSpPr>
        <p:spPr bwMode="auto">
          <a:xfrm>
            <a:off x="7553325" y="3619500"/>
            <a:ext cx="1354138" cy="12430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600">
                <a:latin typeface="Times New Roman" pitchFamily="18" charset="0"/>
              </a:rPr>
              <a:t>Firm A</a:t>
            </a:r>
          </a:p>
        </p:txBody>
      </p:sp>
      <p:sp>
        <p:nvSpPr>
          <p:cNvPr id="12294" name="Text Box 6"/>
          <p:cNvSpPr txBox="1">
            <a:spLocks noChangeArrowheads="1"/>
          </p:cNvSpPr>
          <p:nvPr/>
        </p:nvSpPr>
        <p:spPr bwMode="auto">
          <a:xfrm>
            <a:off x="76200" y="3619500"/>
            <a:ext cx="1439863" cy="12430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600">
                <a:latin typeface="Times New Roman" pitchFamily="18" charset="0"/>
              </a:rPr>
              <a:t>Firm B</a:t>
            </a:r>
          </a:p>
        </p:txBody>
      </p:sp>
      <p:grpSp>
        <p:nvGrpSpPr>
          <p:cNvPr id="2" name="Group 16"/>
          <p:cNvGrpSpPr>
            <a:grpSpLocks/>
          </p:cNvGrpSpPr>
          <p:nvPr/>
        </p:nvGrpSpPr>
        <p:grpSpPr bwMode="auto">
          <a:xfrm>
            <a:off x="1998663" y="3581400"/>
            <a:ext cx="5384800" cy="703263"/>
            <a:chOff x="1152" y="2064"/>
            <a:chExt cx="3053" cy="384"/>
          </a:xfrm>
        </p:grpSpPr>
        <p:sp>
          <p:nvSpPr>
            <p:cNvPr id="12303" name="AutoShape 7"/>
            <p:cNvSpPr>
              <a:spLocks noChangeArrowheads="1"/>
            </p:cNvSpPr>
            <p:nvPr/>
          </p:nvSpPr>
          <p:spPr bwMode="auto">
            <a:xfrm>
              <a:off x="1152" y="2064"/>
              <a:ext cx="864" cy="384"/>
            </a:xfrm>
            <a:prstGeom prst="rightArrow">
              <a:avLst>
                <a:gd name="adj1" fmla="val 50000"/>
                <a:gd name="adj2" fmla="val 5625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2304" name="AutoShape 8"/>
            <p:cNvSpPr>
              <a:spLocks noChangeArrowheads="1"/>
            </p:cNvSpPr>
            <p:nvPr/>
          </p:nvSpPr>
          <p:spPr bwMode="auto">
            <a:xfrm>
              <a:off x="3341" y="2064"/>
              <a:ext cx="864" cy="384"/>
            </a:xfrm>
            <a:prstGeom prst="rightArrow">
              <a:avLst>
                <a:gd name="adj1" fmla="val 50000"/>
                <a:gd name="adj2" fmla="val 5625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2305" name="Text Box 11"/>
            <p:cNvSpPr txBox="1">
              <a:spLocks noChangeArrowheads="1"/>
            </p:cNvSpPr>
            <p:nvPr/>
          </p:nvSpPr>
          <p:spPr bwMode="auto">
            <a:xfrm>
              <a:off x="3398" y="2122"/>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dirty="0">
                  <a:latin typeface="Times New Roman" pitchFamily="18" charset="0"/>
                  <a:cs typeface="Arial" charset="0"/>
                </a:rPr>
                <a:t>€</a:t>
              </a:r>
              <a:r>
                <a:rPr lang="en-US" altLang="en-US" sz="2700" dirty="0" smtClean="0">
                  <a:latin typeface="Times New Roman" pitchFamily="18" charset="0"/>
                </a:rPr>
                <a:t>1.06%</a:t>
              </a:r>
              <a:endParaRPr lang="en-US" altLang="en-US" sz="2700" dirty="0">
                <a:latin typeface="Times New Roman" pitchFamily="18" charset="0"/>
              </a:endParaRPr>
            </a:p>
          </p:txBody>
        </p:sp>
        <p:sp>
          <p:nvSpPr>
            <p:cNvPr id="12306" name="Text Box 12"/>
            <p:cNvSpPr txBox="1">
              <a:spLocks noChangeArrowheads="1"/>
            </p:cNvSpPr>
            <p:nvPr/>
          </p:nvSpPr>
          <p:spPr bwMode="auto">
            <a:xfrm>
              <a:off x="1216" y="212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dirty="0">
                  <a:latin typeface="Times New Roman" pitchFamily="18" charset="0"/>
                  <a:cs typeface="Arial" charset="0"/>
                </a:rPr>
                <a:t>€</a:t>
              </a:r>
              <a:r>
                <a:rPr lang="en-US" altLang="en-US" sz="2700" dirty="0" smtClean="0">
                  <a:latin typeface="Times New Roman" pitchFamily="18" charset="0"/>
                </a:rPr>
                <a:t>1.10%</a:t>
              </a:r>
              <a:endParaRPr lang="en-US" altLang="en-US" sz="2700" dirty="0">
                <a:latin typeface="Times New Roman" pitchFamily="18" charset="0"/>
              </a:endParaRPr>
            </a:p>
          </p:txBody>
        </p:sp>
      </p:grpSp>
      <p:grpSp>
        <p:nvGrpSpPr>
          <p:cNvPr id="3" name="Group 15"/>
          <p:cNvGrpSpPr>
            <a:grpSpLocks/>
          </p:cNvGrpSpPr>
          <p:nvPr/>
        </p:nvGrpSpPr>
        <p:grpSpPr bwMode="auto">
          <a:xfrm>
            <a:off x="1592263" y="4171950"/>
            <a:ext cx="6248400" cy="728663"/>
            <a:chOff x="1095" y="2434"/>
            <a:chExt cx="3543" cy="398"/>
          </a:xfrm>
        </p:grpSpPr>
        <p:sp>
          <p:nvSpPr>
            <p:cNvPr id="12299" name="AutoShape 9"/>
            <p:cNvSpPr>
              <a:spLocks noChangeArrowheads="1"/>
            </p:cNvSpPr>
            <p:nvPr/>
          </p:nvSpPr>
          <p:spPr bwMode="auto">
            <a:xfrm flipH="1">
              <a:off x="1095" y="2448"/>
              <a:ext cx="1148" cy="384"/>
            </a:xfrm>
            <a:prstGeom prst="rightArrow">
              <a:avLst>
                <a:gd name="adj1" fmla="val 50000"/>
                <a:gd name="adj2" fmla="val 56248"/>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2300" name="AutoShape 10"/>
            <p:cNvSpPr>
              <a:spLocks noChangeArrowheads="1"/>
            </p:cNvSpPr>
            <p:nvPr/>
          </p:nvSpPr>
          <p:spPr bwMode="auto">
            <a:xfrm flipH="1">
              <a:off x="3298" y="2434"/>
              <a:ext cx="1124" cy="384"/>
            </a:xfrm>
            <a:prstGeom prst="rightArrow">
              <a:avLst>
                <a:gd name="adj1" fmla="val 50000"/>
                <a:gd name="adj2" fmla="val 56251"/>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2301" name="Text Box 13"/>
            <p:cNvSpPr txBox="1">
              <a:spLocks noChangeArrowheads="1"/>
            </p:cNvSpPr>
            <p:nvPr/>
          </p:nvSpPr>
          <p:spPr bwMode="auto">
            <a:xfrm>
              <a:off x="1138" y="2509"/>
              <a:ext cx="1167"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USD </a:t>
              </a:r>
              <a:r>
                <a:rPr lang="en-US" altLang="en-US" sz="2700">
                  <a:latin typeface="Times New Roman" pitchFamily="18" charset="0"/>
                </a:rPr>
                <a:t>LIBOR</a:t>
              </a:r>
            </a:p>
          </p:txBody>
        </p:sp>
        <p:sp>
          <p:nvSpPr>
            <p:cNvPr id="12302" name="Text Box 14"/>
            <p:cNvSpPr txBox="1">
              <a:spLocks noChangeArrowheads="1"/>
            </p:cNvSpPr>
            <p:nvPr/>
          </p:nvSpPr>
          <p:spPr bwMode="auto">
            <a:xfrm>
              <a:off x="3346" y="2496"/>
              <a:ext cx="1292" cy="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USD </a:t>
              </a:r>
              <a:r>
                <a:rPr lang="en-US" altLang="en-US" sz="2700">
                  <a:latin typeface="Times New Roman" pitchFamily="18" charset="0"/>
                </a:rPr>
                <a:t>LIBOR</a:t>
              </a:r>
            </a:p>
          </p:txBody>
        </p:sp>
      </p:grpSp>
      <p:sp>
        <p:nvSpPr>
          <p:cNvPr id="323601" name="Text Box 17"/>
          <p:cNvSpPr txBox="1">
            <a:spLocks noChangeArrowheads="1"/>
          </p:cNvSpPr>
          <p:nvPr/>
        </p:nvSpPr>
        <p:spPr bwMode="auto">
          <a:xfrm>
            <a:off x="254000" y="5049838"/>
            <a:ext cx="8466138" cy="121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While most swaps are quoted against “flat” dollar LIBOR, “off-market” swaps are available where one party pays LIBOR plus or minus some number.</a:t>
            </a:r>
          </a:p>
        </p:txBody>
      </p:sp>
      <p:sp>
        <p:nvSpPr>
          <p:cNvPr id="19"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9</a:t>
            </a:fld>
            <a:endParaRPr lang="en-US" altLang="en-US" sz="1000" dirty="0">
              <a:cs typeface="Arial" charset="0"/>
            </a:endParaRPr>
          </a:p>
        </p:txBody>
      </p:sp>
      <p:sp>
        <p:nvSpPr>
          <p:cNvPr id="20"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1000"/>
                                        <p:tgtEl>
                                          <p:spTgt spid="12291">
                                            <p:txEl>
                                              <p:pRg st="0" end="0"/>
                                            </p:txEl>
                                          </p:spTgt>
                                        </p:tgtEl>
                                      </p:cBhvr>
                                    </p:animEffect>
                                    <p:anim calcmode="lin" valueType="num">
                                      <p:cBhvr>
                                        <p:cTn id="8" dur="1000" fill="hold"/>
                                        <p:tgtEl>
                                          <p:spTgt spid="1229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1229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12294"/>
                                        </p:tgtEl>
                                        <p:attrNameLst>
                                          <p:attrName>style.visibility</p:attrName>
                                        </p:attrNameLst>
                                      </p:cBhvr>
                                      <p:to>
                                        <p:strVal val="visible"/>
                                      </p:to>
                                    </p:set>
                                  </p:childTnLst>
                                </p:cTn>
                              </p:par>
                              <p:par>
                                <p:cTn id="14" presetID="1" presetClass="entr" presetSubtype="0" fill="hold" grpId="0" nodeType="withEffect">
                                  <p:stCondLst>
                                    <p:cond delay="0"/>
                                  </p:stCondLst>
                                  <p:childTnLst>
                                    <p:set>
                                      <p:cBhvr>
                                        <p:cTn id="15" dur="1" fill="hold">
                                          <p:stCondLst>
                                            <p:cond delay="0"/>
                                          </p:stCondLst>
                                        </p:cTn>
                                        <p:tgtEl>
                                          <p:spTgt spid="12292"/>
                                        </p:tgtEl>
                                        <p:attrNameLst>
                                          <p:attrName>style.visibility</p:attrName>
                                        </p:attrNameLst>
                                      </p:cBhvr>
                                      <p:to>
                                        <p:strVal val="visible"/>
                                      </p:to>
                                    </p:set>
                                  </p:childTnLst>
                                </p:cTn>
                              </p:par>
                              <p:par>
                                <p:cTn id="16" presetID="1" presetClass="entr" presetSubtype="0" fill="hold" grpId="0" nodeType="withEffect">
                                  <p:stCondLst>
                                    <p:cond delay="0"/>
                                  </p:stCondLst>
                                  <p:childTnLst>
                                    <p:set>
                                      <p:cBhvr>
                                        <p:cTn id="17" dur="1" fill="hold">
                                          <p:stCondLst>
                                            <p:cond delay="0"/>
                                          </p:stCondLst>
                                        </p:cTn>
                                        <p:tgtEl>
                                          <p:spTgt spid="12293"/>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right)">
                                      <p:cBhvr>
                                        <p:cTn id="22" dur="500"/>
                                        <p:tgtEl>
                                          <p:spTgt spid="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23601"/>
                                        </p:tgtEl>
                                        <p:attrNameLst>
                                          <p:attrName>style.visibility</p:attrName>
                                        </p:attrNameLst>
                                      </p:cBhvr>
                                      <p:to>
                                        <p:strVal val="visible"/>
                                      </p:to>
                                    </p:set>
                                    <p:animEffect transition="in" filter="fade">
                                      <p:cBhvr>
                                        <p:cTn id="32" dur="1000"/>
                                        <p:tgtEl>
                                          <p:spTgt spid="323601"/>
                                        </p:tgtEl>
                                      </p:cBhvr>
                                    </p:animEffect>
                                    <p:anim calcmode="lin" valueType="num">
                                      <p:cBhvr>
                                        <p:cTn id="33" dur="1000" fill="hold"/>
                                        <p:tgtEl>
                                          <p:spTgt spid="323601"/>
                                        </p:tgtEl>
                                        <p:attrNameLst>
                                          <p:attrName>ppt_x</p:attrName>
                                        </p:attrNameLst>
                                      </p:cBhvr>
                                      <p:tavLst>
                                        <p:tav tm="0">
                                          <p:val>
                                            <p:strVal val="#ppt_x"/>
                                          </p:val>
                                        </p:tav>
                                        <p:tav tm="100000">
                                          <p:val>
                                            <p:strVal val="#ppt_x"/>
                                          </p:val>
                                        </p:tav>
                                      </p:tavLst>
                                    </p:anim>
                                    <p:anim calcmode="lin" valueType="num">
                                      <p:cBhvr>
                                        <p:cTn id="34" dur="1000" fill="hold"/>
                                        <p:tgtEl>
                                          <p:spTgt spid="32360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1" grpId="0" build="p"/>
      <p:bldP spid="12292" grpId="0" animBg="1"/>
      <p:bldP spid="12293" grpId="0" animBg="1"/>
      <p:bldP spid="12294" grpId="0" animBg="1"/>
      <p:bldP spid="32360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7200" y="914400"/>
            <a:ext cx="8686800" cy="990600"/>
          </a:xfrm>
        </p:spPr>
        <p:txBody>
          <a:bodyPr>
            <a:normAutofit fontScale="90000"/>
          </a:bodyPr>
          <a:lstStyle/>
          <a:p>
            <a:pPr eaLnBrk="1" hangingPunct="1"/>
            <a:r>
              <a:rPr lang="en-US" altLang="en-US" sz="4000" dirty="0" smtClean="0"/>
              <a:t>Example of an Plain Vanilla Interest Rate Swap</a:t>
            </a:r>
          </a:p>
        </p:txBody>
      </p:sp>
      <p:graphicFrame>
        <p:nvGraphicFramePr>
          <p:cNvPr id="74769" name="Group 17"/>
          <p:cNvGraphicFramePr>
            <a:graphicFrameLocks noGrp="1"/>
          </p:cNvGraphicFramePr>
          <p:nvPr>
            <p:ph idx="1"/>
            <p:extLst>
              <p:ext uri="{D42A27DB-BD31-4B8C-83A1-F6EECF244321}">
                <p14:modId xmlns:p14="http://schemas.microsoft.com/office/powerpoint/2010/main" val="2025967270"/>
              </p:ext>
            </p:extLst>
          </p:nvPr>
        </p:nvGraphicFramePr>
        <p:xfrm>
          <a:off x="457200" y="1676400"/>
          <a:ext cx="8229600" cy="1550988"/>
        </p:xfrm>
        <a:graphic>
          <a:graphicData uri="http://schemas.openxmlformats.org/drawingml/2006/table">
            <a:tbl>
              <a:tblPr/>
              <a:tblGrid>
                <a:gridCol w="1239952">
                  <a:extLst>
                    <a:ext uri="{9D8B030D-6E8A-4147-A177-3AD203B41FA5}">
                      <a16:colId xmlns="" xmlns:a16="http://schemas.microsoft.com/office/drawing/2014/main" val="20000"/>
                    </a:ext>
                  </a:extLst>
                </a:gridCol>
                <a:gridCol w="2296205">
                  <a:extLst>
                    <a:ext uri="{9D8B030D-6E8A-4147-A177-3AD203B41FA5}">
                      <a16:colId xmlns="" xmlns:a16="http://schemas.microsoft.com/office/drawing/2014/main" val="20001"/>
                    </a:ext>
                  </a:extLst>
                </a:gridCol>
                <a:gridCol w="4693443">
                  <a:extLst>
                    <a:ext uri="{9D8B030D-6E8A-4147-A177-3AD203B41FA5}">
                      <a16:colId xmlns="" xmlns:a16="http://schemas.microsoft.com/office/drawing/2014/main" val="20002"/>
                    </a:ext>
                  </a:extLst>
                </a:gridCol>
              </a:tblGrid>
              <a:tr h="516996">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smtClean="0">
                        <a:ln>
                          <a:noFill/>
                        </a:ln>
                        <a:solidFill>
                          <a:schemeClr val="tx1"/>
                        </a:solidFill>
                        <a:effectLst/>
                        <a:latin typeface="Times New Roman" pitchFamily="18" charset="0"/>
                      </a:endParaRPr>
                    </a:p>
                  </a:txBody>
                  <a:tcPr marL="195943" marR="195943" marT="52755" marB="52755"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Fixed</a:t>
                      </a:r>
                    </a:p>
                  </a:txBody>
                  <a:tcPr marL="195943" marR="195943" marT="52755" marB="52755"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Floating</a:t>
                      </a:r>
                    </a:p>
                  </a:txBody>
                  <a:tcPr marL="195943" marR="195943" marT="52755" marB="5275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516996">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a:t>
                      </a:r>
                    </a:p>
                  </a:txBody>
                  <a:tcPr marL="195943" marR="195943" marT="52755" marB="52755"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5%</a:t>
                      </a:r>
                    </a:p>
                  </a:txBody>
                  <a:tcPr marL="195943" marR="195943" marT="52755" marB="52755"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LIBOR</a:t>
                      </a:r>
                    </a:p>
                  </a:txBody>
                  <a:tcPr marL="195943" marR="195943" marT="52755" marB="5275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1"/>
                  </a:ext>
                </a:extLst>
              </a:tr>
              <a:tr h="516996">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B</a:t>
                      </a:r>
                    </a:p>
                  </a:txBody>
                  <a:tcPr marL="195943" marR="195943" marT="52755" marB="52755"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5.50%</a:t>
                      </a:r>
                    </a:p>
                  </a:txBody>
                  <a:tcPr marL="195943" marR="195943" marT="52755" marB="52755"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dirty="0" smtClean="0">
                          <a:ln>
                            <a:noFill/>
                          </a:ln>
                          <a:solidFill>
                            <a:schemeClr val="tx1"/>
                          </a:solidFill>
                          <a:effectLst/>
                          <a:latin typeface="Times New Roman" pitchFamily="18" charset="0"/>
                        </a:rPr>
                        <a:t>LIBOR + .20%</a:t>
                      </a:r>
                    </a:p>
                  </a:txBody>
                  <a:tcPr marL="195943" marR="195943" marT="52755" marB="52755" horzOverflow="overflow">
                    <a:lnL>
                      <a:noFill/>
                    </a:lnL>
                    <a:lnR>
                      <a:noFill/>
                    </a:lnR>
                    <a:lnT>
                      <a:noFill/>
                    </a:lnT>
                    <a:lnB>
                      <a:noFill/>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74755" name="Rectangle 3"/>
          <p:cNvSpPr>
            <a:spLocks noGrp="1" noChangeArrowheads="1"/>
          </p:cNvSpPr>
          <p:nvPr>
            <p:ph type="body" sz="half" idx="4294967295"/>
          </p:nvPr>
        </p:nvSpPr>
        <p:spPr>
          <a:xfrm>
            <a:off x="0" y="3429000"/>
            <a:ext cx="8686800" cy="2895600"/>
          </a:xfrm>
          <a:prstGeom prst="rect">
            <a:avLst/>
          </a:prstGeom>
        </p:spPr>
        <p:txBody>
          <a:bodyPr/>
          <a:lstStyle/>
          <a:p>
            <a:pPr eaLnBrk="1" hangingPunct="1"/>
            <a:r>
              <a:rPr lang="en-US" altLang="en-US" sz="2800" dirty="0" smtClean="0"/>
              <a:t>Consider Firms A and B; each firm wants to borrow $40 million for three years.</a:t>
            </a:r>
          </a:p>
          <a:p>
            <a:pPr lvl="1" eaLnBrk="1" hangingPunct="1"/>
            <a:r>
              <a:rPr lang="en-US" altLang="en-US" sz="2400" dirty="0" smtClean="0"/>
              <a:t>Firm A wants to finance an interest-rate-sensitive asset and therefore wants to borrow at a floating rate. A has good credit and can borrow at LIBOR.</a:t>
            </a:r>
          </a:p>
          <a:p>
            <a:pPr lvl="1" eaLnBrk="1" hangingPunct="1"/>
            <a:r>
              <a:rPr lang="en-US" altLang="en-US" sz="2400" dirty="0" smtClean="0"/>
              <a:t>Firm B wants to finance an interest-rate-insensitive asset and thus wants to borrow at a fixed rate. B has less-than-perfect credit and can borrow fixed at 5.5%.</a:t>
            </a:r>
          </a:p>
          <a:p>
            <a:pPr lvl="1" eaLnBrk="1" hangingPunct="1"/>
            <a:endParaRPr lang="en-US" altLang="en-US" dirty="0" smtClean="0"/>
          </a:p>
          <a:p>
            <a:pPr eaLnBrk="1" hangingPunct="1"/>
            <a:endParaRPr lang="en-US" altLang="en-US" dirty="0" smtClean="0"/>
          </a:p>
          <a:p>
            <a:pPr eaLnBrk="1" hangingPunct="1"/>
            <a:endParaRPr lang="en-US" altLang="en-US" sz="3600" dirty="0" smtClean="0"/>
          </a:p>
        </p:txBody>
      </p:sp>
      <p:sp>
        <p:nvSpPr>
          <p:cNvPr id="6" name="Rectangle 6"/>
          <p:cNvSpPr>
            <a:spLocks noChangeArrowheads="1"/>
          </p:cNvSpPr>
          <p:nvPr/>
        </p:nvSpPr>
        <p:spPr bwMode="auto">
          <a:xfrm>
            <a:off x="8534400" y="652145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10</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4524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4755">
                                            <p:txEl>
                                              <p:pRg st="0" end="0"/>
                                            </p:txEl>
                                          </p:spTgt>
                                        </p:tgtEl>
                                        <p:attrNameLst>
                                          <p:attrName>style.visibility</p:attrName>
                                        </p:attrNameLst>
                                      </p:cBhvr>
                                      <p:to>
                                        <p:strVal val="visible"/>
                                      </p:to>
                                    </p:set>
                                    <p:animEffect transition="in" filter="fade">
                                      <p:cBhvr>
                                        <p:cTn id="7" dur="1000"/>
                                        <p:tgtEl>
                                          <p:spTgt spid="74755">
                                            <p:txEl>
                                              <p:pRg st="0" end="0"/>
                                            </p:txEl>
                                          </p:spTgt>
                                        </p:tgtEl>
                                      </p:cBhvr>
                                    </p:animEffect>
                                    <p:anim calcmode="lin" valueType="num">
                                      <p:cBhvr>
                                        <p:cTn id="8" dur="1000" fill="hold"/>
                                        <p:tgtEl>
                                          <p:spTgt spid="7475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74755">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74755">
                                            <p:txEl>
                                              <p:pRg st="1" end="1"/>
                                            </p:txEl>
                                          </p:spTgt>
                                        </p:tgtEl>
                                        <p:attrNameLst>
                                          <p:attrName>style.visibility</p:attrName>
                                        </p:attrNameLst>
                                      </p:cBhvr>
                                      <p:to>
                                        <p:strVal val="visible"/>
                                      </p:to>
                                    </p:set>
                                    <p:animEffect transition="in" filter="fade">
                                      <p:cBhvr>
                                        <p:cTn id="12" dur="1000"/>
                                        <p:tgtEl>
                                          <p:spTgt spid="74755">
                                            <p:txEl>
                                              <p:pRg st="1" end="1"/>
                                            </p:txEl>
                                          </p:spTgt>
                                        </p:tgtEl>
                                      </p:cBhvr>
                                    </p:animEffect>
                                    <p:anim calcmode="lin" valueType="num">
                                      <p:cBhvr>
                                        <p:cTn id="13" dur="1000" fill="hold"/>
                                        <p:tgtEl>
                                          <p:spTgt spid="74755">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74755">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74755">
                                            <p:txEl>
                                              <p:pRg st="2" end="2"/>
                                            </p:txEl>
                                          </p:spTgt>
                                        </p:tgtEl>
                                        <p:attrNameLst>
                                          <p:attrName>style.visibility</p:attrName>
                                        </p:attrNameLst>
                                      </p:cBhvr>
                                      <p:to>
                                        <p:strVal val="visible"/>
                                      </p:to>
                                    </p:set>
                                    <p:animEffect transition="in" filter="fade">
                                      <p:cBhvr>
                                        <p:cTn id="17" dur="1000"/>
                                        <p:tgtEl>
                                          <p:spTgt spid="74755">
                                            <p:txEl>
                                              <p:pRg st="2" end="2"/>
                                            </p:txEl>
                                          </p:spTgt>
                                        </p:tgtEl>
                                      </p:cBhvr>
                                    </p:animEffect>
                                    <p:anim calcmode="lin" valueType="num">
                                      <p:cBhvr>
                                        <p:cTn id="18" dur="1000" fill="hold"/>
                                        <p:tgtEl>
                                          <p:spTgt spid="74755">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7475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74769"/>
                                        </p:tgtEl>
                                        <p:attrNameLst>
                                          <p:attrName>style.visibility</p:attrName>
                                        </p:attrNameLst>
                                      </p:cBhvr>
                                      <p:to>
                                        <p:strVal val="visible"/>
                                      </p:to>
                                    </p:set>
                                    <p:animEffect transition="in" filter="fade">
                                      <p:cBhvr>
                                        <p:cTn id="24" dur="1000"/>
                                        <p:tgtEl>
                                          <p:spTgt spid="74769"/>
                                        </p:tgtEl>
                                      </p:cBhvr>
                                    </p:animEffect>
                                    <p:anim calcmode="lin" valueType="num">
                                      <p:cBhvr>
                                        <p:cTn id="25" dur="1000" fill="hold"/>
                                        <p:tgtEl>
                                          <p:spTgt spid="74769"/>
                                        </p:tgtEl>
                                        <p:attrNameLst>
                                          <p:attrName>ppt_x</p:attrName>
                                        </p:attrNameLst>
                                      </p:cBhvr>
                                      <p:tavLst>
                                        <p:tav tm="0">
                                          <p:val>
                                            <p:strVal val="#ppt_x"/>
                                          </p:val>
                                        </p:tav>
                                        <p:tav tm="100000">
                                          <p:val>
                                            <p:strVal val="#ppt_x"/>
                                          </p:val>
                                        </p:tav>
                                      </p:tavLst>
                                    </p:anim>
                                    <p:anim calcmode="lin" valueType="num">
                                      <p:cBhvr>
                                        <p:cTn id="26" dur="1000" fill="hold"/>
                                        <p:tgtEl>
                                          <p:spTgt spid="7476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457200" y="914400"/>
            <a:ext cx="8686800" cy="990600"/>
          </a:xfrm>
        </p:spPr>
        <p:txBody>
          <a:bodyPr>
            <a:normAutofit/>
          </a:bodyPr>
          <a:lstStyle/>
          <a:p>
            <a:pPr eaLnBrk="1" hangingPunct="1"/>
            <a:r>
              <a:rPr lang="en-US" altLang="en-US" sz="4100" dirty="0" smtClean="0"/>
              <a:t>Example of an Interest Rate Swap: Firm A</a:t>
            </a:r>
          </a:p>
        </p:txBody>
      </p:sp>
      <p:sp>
        <p:nvSpPr>
          <p:cNvPr id="329733" name="Text Box 5"/>
          <p:cNvSpPr txBox="1">
            <a:spLocks noChangeArrowheads="1"/>
          </p:cNvSpPr>
          <p:nvPr/>
        </p:nvSpPr>
        <p:spPr bwMode="auto">
          <a:xfrm>
            <a:off x="1270000" y="2236788"/>
            <a:ext cx="1185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grpSp>
        <p:nvGrpSpPr>
          <p:cNvPr id="2" name="Group 34"/>
          <p:cNvGrpSpPr>
            <a:grpSpLocks/>
          </p:cNvGrpSpPr>
          <p:nvPr/>
        </p:nvGrpSpPr>
        <p:grpSpPr bwMode="auto">
          <a:xfrm>
            <a:off x="2455863" y="2198688"/>
            <a:ext cx="1354137" cy="703262"/>
            <a:chOff x="1392" y="1200"/>
            <a:chExt cx="768" cy="384"/>
          </a:xfrm>
        </p:grpSpPr>
        <p:sp>
          <p:nvSpPr>
            <p:cNvPr id="14352" name="Text Box 10"/>
            <p:cNvSpPr txBox="1">
              <a:spLocks noChangeArrowheads="1"/>
            </p:cNvSpPr>
            <p:nvPr/>
          </p:nvSpPr>
          <p:spPr bwMode="auto">
            <a:xfrm>
              <a:off x="1440"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5.10%</a:t>
              </a:r>
              <a:endParaRPr lang="en-US" altLang="en-US" sz="2700">
                <a:latin typeface="Times New Roman" pitchFamily="18" charset="0"/>
              </a:endParaRPr>
            </a:p>
          </p:txBody>
        </p:sp>
        <p:sp>
          <p:nvSpPr>
            <p:cNvPr id="14353" name="AutoShape 12"/>
            <p:cNvSpPr>
              <a:spLocks noChangeArrowheads="1"/>
            </p:cNvSpPr>
            <p:nvPr/>
          </p:nvSpPr>
          <p:spPr bwMode="auto">
            <a:xfrm flipH="1">
              <a:off x="1392" y="12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 name="Group 33"/>
          <p:cNvGrpSpPr>
            <a:grpSpLocks/>
          </p:cNvGrpSpPr>
          <p:nvPr/>
        </p:nvGrpSpPr>
        <p:grpSpPr bwMode="auto">
          <a:xfrm>
            <a:off x="2540000" y="2813050"/>
            <a:ext cx="1270000" cy="703263"/>
            <a:chOff x="1440" y="1536"/>
            <a:chExt cx="720" cy="384"/>
          </a:xfrm>
        </p:grpSpPr>
        <p:sp>
          <p:nvSpPr>
            <p:cNvPr id="14350" name="AutoShape 7"/>
            <p:cNvSpPr>
              <a:spLocks noChangeArrowheads="1"/>
            </p:cNvSpPr>
            <p:nvPr/>
          </p:nvSpPr>
          <p:spPr bwMode="auto">
            <a:xfrm>
              <a:off x="1440" y="1536"/>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4351" name="Text Box 14"/>
            <p:cNvSpPr txBox="1">
              <a:spLocks noChangeArrowheads="1"/>
            </p:cNvSpPr>
            <p:nvPr/>
          </p:nvSpPr>
          <p:spPr bwMode="auto">
            <a:xfrm>
              <a:off x="1440" y="1584"/>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a:t>
              </a:r>
            </a:p>
          </p:txBody>
        </p:sp>
      </p:grpSp>
      <p:sp>
        <p:nvSpPr>
          <p:cNvPr id="329744" name="Text Box 16"/>
          <p:cNvSpPr txBox="1">
            <a:spLocks noChangeArrowheads="1"/>
          </p:cNvSpPr>
          <p:nvPr/>
        </p:nvSpPr>
        <p:spPr bwMode="auto">
          <a:xfrm>
            <a:off x="84138" y="5403850"/>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329731" name="Text Box 3"/>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4" name="Group 30"/>
          <p:cNvGrpSpPr>
            <a:grpSpLocks/>
          </p:cNvGrpSpPr>
          <p:nvPr/>
        </p:nvGrpSpPr>
        <p:grpSpPr bwMode="auto">
          <a:xfrm>
            <a:off x="677863" y="3341688"/>
            <a:ext cx="762000" cy="2109787"/>
            <a:chOff x="384" y="1824"/>
            <a:chExt cx="432" cy="1152"/>
          </a:xfrm>
        </p:grpSpPr>
        <p:sp>
          <p:nvSpPr>
            <p:cNvPr id="14348" name="Text Box 23"/>
            <p:cNvSpPr txBox="1">
              <a:spLocks noChangeArrowheads="1"/>
            </p:cNvSpPr>
            <p:nvPr/>
          </p:nvSpPr>
          <p:spPr bwMode="auto">
            <a:xfrm rot="-3319416">
              <a:off x="312" y="208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5.0%</a:t>
              </a:r>
              <a:endParaRPr lang="en-US" altLang="en-US" sz="2700">
                <a:latin typeface="Times New Roman" pitchFamily="18" charset="0"/>
              </a:endParaRPr>
            </a:p>
          </p:txBody>
        </p:sp>
        <p:sp>
          <p:nvSpPr>
            <p:cNvPr id="14349" name="AutoShape 24"/>
            <p:cNvSpPr>
              <a:spLocks noChangeArrowheads="1"/>
            </p:cNvSpPr>
            <p:nvPr/>
          </p:nvSpPr>
          <p:spPr bwMode="auto">
            <a:xfrm rot="18280584" flipH="1">
              <a:off x="0" y="2208"/>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14345" name="Text Box 31"/>
          <p:cNvSpPr txBox="1">
            <a:spLocks noChangeArrowheads="1"/>
          </p:cNvSpPr>
          <p:nvPr/>
        </p:nvSpPr>
        <p:spPr bwMode="auto">
          <a:xfrm>
            <a:off x="2032000" y="3692525"/>
            <a:ext cx="6883400" cy="174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rPr>
              <a:t>If Firm A borrows from their bank at 5.0% fixed and takes up the swap bank on their offer of 5.1—5.2, they can convert their fixed rate 5% debt into a floating rate debt at LIBOR – 0.10%. </a:t>
            </a:r>
          </a:p>
        </p:txBody>
      </p:sp>
      <p:sp>
        <p:nvSpPr>
          <p:cNvPr id="329760" name="Text Box 32"/>
          <p:cNvSpPr txBox="1">
            <a:spLocks noChangeArrowheads="1"/>
          </p:cNvSpPr>
          <p:nvPr/>
        </p:nvSpPr>
        <p:spPr bwMode="auto">
          <a:xfrm>
            <a:off x="2032000" y="5491195"/>
            <a:ext cx="5892800"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75000"/>
              </a:lnSpc>
              <a:spcBef>
                <a:spcPct val="50000"/>
              </a:spcBef>
            </a:pPr>
            <a:r>
              <a:rPr lang="en-US" altLang="en-US" sz="2700" dirty="0">
                <a:latin typeface="Times New Roman" pitchFamily="18" charset="0"/>
              </a:rPr>
              <a:t>A’s all-in-cost = LIBOR – 0.10%</a:t>
            </a:r>
          </a:p>
          <a:p>
            <a:pPr algn="r" eaLnBrk="1" hangingPunct="1">
              <a:lnSpc>
                <a:spcPct val="75000"/>
              </a:lnSpc>
              <a:spcBef>
                <a:spcPct val="50000"/>
              </a:spcBef>
            </a:pPr>
            <a:r>
              <a:rPr lang="en-US" altLang="en-US" sz="2700" dirty="0">
                <a:latin typeface="Times New Roman" pitchFamily="18" charset="0"/>
              </a:rPr>
              <a:t>=  5.0% + LIBOR – 5.10%</a:t>
            </a:r>
          </a:p>
        </p:txBody>
      </p:sp>
      <p:sp>
        <p:nvSpPr>
          <p:cNvPr id="19"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11</a:t>
            </a:fld>
            <a:endParaRPr lang="en-US" altLang="en-US" sz="1000" dirty="0">
              <a:cs typeface="Arial" charset="0"/>
            </a:endParaRPr>
          </a:p>
        </p:txBody>
      </p:sp>
      <p:sp>
        <p:nvSpPr>
          <p:cNvPr id="20"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9733"/>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29744"/>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1"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329731"/>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22" presetClass="entr" presetSubtype="8" fill="hold" nodeType="click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wipe(left)">
                                      <p:cBhvr>
                                        <p:cTn id="24" dur="500"/>
                                        <p:tgtEl>
                                          <p:spTgt spid="3"/>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2" fill="hold" nodeType="clickEffect">
                                  <p:stCondLst>
                                    <p:cond delay="0"/>
                                  </p:stCondLst>
                                  <p:childTnLst>
                                    <p:set>
                                      <p:cBhvr>
                                        <p:cTn id="28" dur="1" fill="hold">
                                          <p:stCondLst>
                                            <p:cond delay="0"/>
                                          </p:stCondLst>
                                        </p:cTn>
                                        <p:tgtEl>
                                          <p:spTgt spid="2"/>
                                        </p:tgtEl>
                                        <p:attrNameLst>
                                          <p:attrName>style.visibility</p:attrName>
                                        </p:attrNameLst>
                                      </p:cBhvr>
                                      <p:to>
                                        <p:strVal val="visible"/>
                                      </p:to>
                                    </p:set>
                                    <p:animEffect transition="in" filter="wipe(right)">
                                      <p:cBhvr>
                                        <p:cTn id="29" dur="500"/>
                                        <p:tgtEl>
                                          <p:spTgt spid="2"/>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329760"/>
                                        </p:tgtEl>
                                        <p:attrNameLst>
                                          <p:attrName>style.visibility</p:attrName>
                                        </p:attrNameLst>
                                      </p:cBhvr>
                                      <p:to>
                                        <p:strVal val="visible"/>
                                      </p:to>
                                    </p:set>
                                    <p:animEffect transition="in" filter="fade">
                                      <p:cBhvr>
                                        <p:cTn id="34" dur="1000"/>
                                        <p:tgtEl>
                                          <p:spTgt spid="329760"/>
                                        </p:tgtEl>
                                      </p:cBhvr>
                                    </p:animEffect>
                                    <p:anim calcmode="lin" valueType="num">
                                      <p:cBhvr>
                                        <p:cTn id="35" dur="1000" fill="hold"/>
                                        <p:tgtEl>
                                          <p:spTgt spid="329760"/>
                                        </p:tgtEl>
                                        <p:attrNameLst>
                                          <p:attrName>ppt_x</p:attrName>
                                        </p:attrNameLst>
                                      </p:cBhvr>
                                      <p:tavLst>
                                        <p:tav tm="0">
                                          <p:val>
                                            <p:strVal val="#ppt_x"/>
                                          </p:val>
                                        </p:tav>
                                        <p:tav tm="100000">
                                          <p:val>
                                            <p:strVal val="#ppt_x"/>
                                          </p:val>
                                        </p:tav>
                                      </p:tavLst>
                                    </p:anim>
                                    <p:anim calcmode="lin" valueType="num">
                                      <p:cBhvr>
                                        <p:cTn id="36" dur="1000" fill="hold"/>
                                        <p:tgtEl>
                                          <p:spTgt spid="3297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9733" grpId="0" animBg="1"/>
      <p:bldP spid="329744" grpId="0" animBg="1"/>
      <p:bldP spid="329731" grpId="0" animBg="1"/>
      <p:bldP spid="32976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normAutofit fontScale="90000"/>
          </a:bodyPr>
          <a:lstStyle/>
          <a:p>
            <a:pPr eaLnBrk="1" hangingPunct="1"/>
            <a:r>
              <a:rPr lang="en-US" altLang="en-US" sz="4100" dirty="0" smtClean="0"/>
              <a:t>Example of an Interest Rate Swap: Firm B</a:t>
            </a:r>
          </a:p>
        </p:txBody>
      </p:sp>
      <p:sp>
        <p:nvSpPr>
          <p:cNvPr id="15363" name="Text Box 3"/>
          <p:cNvSpPr txBox="1">
            <a:spLocks noChangeArrowheads="1"/>
          </p:cNvSpPr>
          <p:nvPr/>
        </p:nvSpPr>
        <p:spPr bwMode="auto">
          <a:xfrm>
            <a:off x="6604000" y="2236788"/>
            <a:ext cx="1100138"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grpSp>
        <p:nvGrpSpPr>
          <p:cNvPr id="2" name="Group 24"/>
          <p:cNvGrpSpPr>
            <a:grpSpLocks/>
          </p:cNvGrpSpPr>
          <p:nvPr/>
        </p:nvGrpSpPr>
        <p:grpSpPr bwMode="auto">
          <a:xfrm>
            <a:off x="5249863" y="2198688"/>
            <a:ext cx="1354137" cy="703262"/>
            <a:chOff x="2976" y="1200"/>
            <a:chExt cx="768" cy="384"/>
          </a:xfrm>
        </p:grpSpPr>
        <p:sp>
          <p:nvSpPr>
            <p:cNvPr id="15376" name="Text Box 6"/>
            <p:cNvSpPr txBox="1">
              <a:spLocks noChangeArrowheads="1"/>
            </p:cNvSpPr>
            <p:nvPr/>
          </p:nvSpPr>
          <p:spPr bwMode="auto">
            <a:xfrm>
              <a:off x="3024"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5.20%</a:t>
              </a:r>
              <a:endParaRPr lang="en-US" altLang="en-US" sz="2700">
                <a:latin typeface="Times New Roman" pitchFamily="18" charset="0"/>
              </a:endParaRPr>
            </a:p>
          </p:txBody>
        </p:sp>
        <p:sp>
          <p:nvSpPr>
            <p:cNvPr id="15377" name="AutoShape 9"/>
            <p:cNvSpPr>
              <a:spLocks noChangeArrowheads="1"/>
            </p:cNvSpPr>
            <p:nvPr/>
          </p:nvSpPr>
          <p:spPr bwMode="auto">
            <a:xfrm flipH="1">
              <a:off x="2976" y="1200"/>
              <a:ext cx="624" cy="384"/>
            </a:xfrm>
            <a:prstGeom prst="rightArrow">
              <a:avLst>
                <a:gd name="adj1" fmla="val 50000"/>
                <a:gd name="adj2" fmla="val 4062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332812" name="Text Box 12"/>
          <p:cNvSpPr txBox="1">
            <a:spLocks noChangeArrowheads="1"/>
          </p:cNvSpPr>
          <p:nvPr/>
        </p:nvSpPr>
        <p:spPr bwMode="auto">
          <a:xfrm>
            <a:off x="7874000" y="5314950"/>
            <a:ext cx="1185863" cy="11033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332813" name="Text Box 13"/>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3" name="Group 25"/>
          <p:cNvGrpSpPr>
            <a:grpSpLocks/>
          </p:cNvGrpSpPr>
          <p:nvPr/>
        </p:nvGrpSpPr>
        <p:grpSpPr bwMode="auto">
          <a:xfrm>
            <a:off x="5334000" y="2813050"/>
            <a:ext cx="1270000" cy="703263"/>
            <a:chOff x="3024" y="1536"/>
            <a:chExt cx="720" cy="384"/>
          </a:xfrm>
        </p:grpSpPr>
        <p:sp>
          <p:nvSpPr>
            <p:cNvPr id="15374" name="AutoShape 14"/>
            <p:cNvSpPr>
              <a:spLocks noChangeArrowheads="1"/>
            </p:cNvSpPr>
            <p:nvPr/>
          </p:nvSpPr>
          <p:spPr bwMode="auto">
            <a:xfrm>
              <a:off x="3024" y="1536"/>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5375" name="Text Box 15"/>
            <p:cNvSpPr txBox="1">
              <a:spLocks noChangeArrowheads="1"/>
            </p:cNvSpPr>
            <p:nvPr/>
          </p:nvSpPr>
          <p:spPr bwMode="auto">
            <a:xfrm>
              <a:off x="3024" y="1584"/>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a:t>
              </a:r>
            </a:p>
          </p:txBody>
        </p:sp>
      </p:grpSp>
      <p:grpSp>
        <p:nvGrpSpPr>
          <p:cNvPr id="4" name="Group 19"/>
          <p:cNvGrpSpPr>
            <a:grpSpLocks/>
          </p:cNvGrpSpPr>
          <p:nvPr/>
        </p:nvGrpSpPr>
        <p:grpSpPr bwMode="auto">
          <a:xfrm rot="3119635">
            <a:off x="6856412" y="4013201"/>
            <a:ext cx="2373313" cy="677862"/>
            <a:chOff x="3648" y="2400"/>
            <a:chExt cx="1296" cy="384"/>
          </a:xfrm>
        </p:grpSpPr>
        <p:sp>
          <p:nvSpPr>
            <p:cNvPr id="15372" name="Text Box 20"/>
            <p:cNvSpPr txBox="1">
              <a:spLocks noChangeArrowheads="1"/>
            </p:cNvSpPr>
            <p:nvPr/>
          </p:nvSpPr>
          <p:spPr bwMode="auto">
            <a:xfrm>
              <a:off x="3648" y="2448"/>
              <a:ext cx="124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 + .2%</a:t>
              </a:r>
            </a:p>
          </p:txBody>
        </p:sp>
        <p:sp>
          <p:nvSpPr>
            <p:cNvPr id="15373" name="AutoShape 21"/>
            <p:cNvSpPr>
              <a:spLocks noChangeArrowheads="1"/>
            </p:cNvSpPr>
            <p:nvPr/>
          </p:nvSpPr>
          <p:spPr bwMode="auto">
            <a:xfrm>
              <a:off x="3696" y="2400"/>
              <a:ext cx="1248" cy="384"/>
            </a:xfrm>
            <a:prstGeom prst="rightArrow">
              <a:avLst>
                <a:gd name="adj1" fmla="val 50000"/>
                <a:gd name="adj2" fmla="val 8125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15369" name="Text Box 22"/>
          <p:cNvSpPr txBox="1">
            <a:spLocks noChangeArrowheads="1"/>
          </p:cNvSpPr>
          <p:nvPr/>
        </p:nvSpPr>
        <p:spPr bwMode="auto">
          <a:xfrm>
            <a:off x="254000" y="3605213"/>
            <a:ext cx="6985000" cy="1749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rPr>
              <a:t>If Firm B borrows floating from their bank at LIBOR + 0.20% and takes up the swap bank on their offer of 5.1—5.2, they can convert their floating rate debt into a fixed rate debt at 5.40%.</a:t>
            </a:r>
          </a:p>
        </p:txBody>
      </p:sp>
      <p:sp>
        <p:nvSpPr>
          <p:cNvPr id="332823" name="Text Box 23"/>
          <p:cNvSpPr txBox="1">
            <a:spLocks noChangeArrowheads="1"/>
          </p:cNvSpPr>
          <p:nvPr/>
        </p:nvSpPr>
        <p:spPr bwMode="auto">
          <a:xfrm>
            <a:off x="76200" y="5538788"/>
            <a:ext cx="7627938" cy="938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75000"/>
              </a:lnSpc>
              <a:spcBef>
                <a:spcPct val="50000"/>
              </a:spcBef>
            </a:pPr>
            <a:r>
              <a:rPr lang="en-US" altLang="en-US" sz="2700">
                <a:latin typeface="Times New Roman" pitchFamily="18" charset="0"/>
              </a:rPr>
              <a:t>B’s all-in-cost = 5.40%</a:t>
            </a:r>
          </a:p>
          <a:p>
            <a:pPr algn="r" eaLnBrk="1" hangingPunct="1">
              <a:lnSpc>
                <a:spcPct val="75000"/>
              </a:lnSpc>
              <a:spcBef>
                <a:spcPct val="50000"/>
              </a:spcBef>
            </a:pPr>
            <a:r>
              <a:rPr lang="en-US" altLang="en-US" sz="2700">
                <a:latin typeface="Times New Roman" pitchFamily="18" charset="0"/>
              </a:rPr>
              <a:t>=  –LIBOR + LIBOR + 0.20% + 5.20%</a:t>
            </a:r>
          </a:p>
        </p:txBody>
      </p:sp>
      <p:sp>
        <p:nvSpPr>
          <p:cNvPr id="19"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12</a:t>
            </a:fld>
            <a:endParaRPr lang="en-US" altLang="en-US" sz="1000" dirty="0">
              <a:cs typeface="Arial" charset="0"/>
            </a:endParaRPr>
          </a:p>
        </p:txBody>
      </p:sp>
      <p:sp>
        <p:nvSpPr>
          <p:cNvPr id="20"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281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2" presetClass="entr" presetSubtype="1"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500"/>
                                        <p:tgtEl>
                                          <p:spTgt spid="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332813"/>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2" fill="hold"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wipe(right)">
                                      <p:cBhvr>
                                        <p:cTn id="20" dur="500"/>
                                        <p:tgtEl>
                                          <p:spTgt spid="2"/>
                                        </p:tgtEl>
                                      </p:cBhvr>
                                    </p:animEffect>
                                  </p:childTnLst>
                                </p:cTn>
                              </p:par>
                              <p:par>
                                <p:cTn id="21" presetID="22" presetClass="entr" presetSubtype="8" fill="hold" nodeType="with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332823"/>
                                        </p:tgtEl>
                                        <p:attrNameLst>
                                          <p:attrName>style.visibility</p:attrName>
                                        </p:attrNameLst>
                                      </p:cBhvr>
                                      <p:to>
                                        <p:strVal val="visible"/>
                                      </p:to>
                                    </p:set>
                                    <p:animEffect transition="in" filter="fade">
                                      <p:cBhvr>
                                        <p:cTn id="28" dur="1000"/>
                                        <p:tgtEl>
                                          <p:spTgt spid="332823"/>
                                        </p:tgtEl>
                                      </p:cBhvr>
                                    </p:animEffect>
                                    <p:anim calcmode="lin" valueType="num">
                                      <p:cBhvr>
                                        <p:cTn id="29" dur="1000" fill="hold"/>
                                        <p:tgtEl>
                                          <p:spTgt spid="332823"/>
                                        </p:tgtEl>
                                        <p:attrNameLst>
                                          <p:attrName>ppt_x</p:attrName>
                                        </p:attrNameLst>
                                      </p:cBhvr>
                                      <p:tavLst>
                                        <p:tav tm="0">
                                          <p:val>
                                            <p:strVal val="#ppt_x"/>
                                          </p:val>
                                        </p:tav>
                                        <p:tav tm="100000">
                                          <p:val>
                                            <p:strVal val="#ppt_x"/>
                                          </p:val>
                                        </p:tav>
                                      </p:tavLst>
                                    </p:anim>
                                    <p:anim calcmode="lin" valueType="num">
                                      <p:cBhvr>
                                        <p:cTn id="30" dur="1000" fill="hold"/>
                                        <p:tgtEl>
                                          <p:spTgt spid="33282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2812" grpId="0" animBg="1"/>
      <p:bldP spid="332813" grpId="0" animBg="1"/>
      <p:bldP spid="33282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304800" y="927101"/>
            <a:ext cx="8686800" cy="990600"/>
          </a:xfrm>
        </p:spPr>
        <p:txBody>
          <a:bodyPr>
            <a:normAutofit fontScale="90000"/>
          </a:bodyPr>
          <a:lstStyle/>
          <a:p>
            <a:pPr eaLnBrk="1" hangingPunct="1"/>
            <a:r>
              <a:rPr lang="en-US" altLang="en-US" sz="4100" dirty="0" smtClean="0"/>
              <a:t>Example of an Interest Rate Swap: Swap Bank</a:t>
            </a:r>
          </a:p>
        </p:txBody>
      </p:sp>
      <p:sp>
        <p:nvSpPr>
          <p:cNvPr id="16387" name="Text Box 3"/>
          <p:cNvSpPr txBox="1">
            <a:spLocks noChangeArrowheads="1"/>
          </p:cNvSpPr>
          <p:nvPr/>
        </p:nvSpPr>
        <p:spPr bwMode="auto">
          <a:xfrm>
            <a:off x="6604000" y="2236788"/>
            <a:ext cx="1100138"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16388" name="Text Box 4"/>
          <p:cNvSpPr txBox="1">
            <a:spLocks noChangeArrowheads="1"/>
          </p:cNvSpPr>
          <p:nvPr/>
        </p:nvSpPr>
        <p:spPr bwMode="auto">
          <a:xfrm>
            <a:off x="1270000" y="2236788"/>
            <a:ext cx="1185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grpSp>
        <p:nvGrpSpPr>
          <p:cNvPr id="2" name="Group 24"/>
          <p:cNvGrpSpPr>
            <a:grpSpLocks/>
          </p:cNvGrpSpPr>
          <p:nvPr/>
        </p:nvGrpSpPr>
        <p:grpSpPr bwMode="auto">
          <a:xfrm>
            <a:off x="2455863" y="2198688"/>
            <a:ext cx="4148137" cy="703262"/>
            <a:chOff x="1392" y="1200"/>
            <a:chExt cx="2352" cy="384"/>
          </a:xfrm>
        </p:grpSpPr>
        <p:sp>
          <p:nvSpPr>
            <p:cNvPr id="16398" name="Text Box 6"/>
            <p:cNvSpPr txBox="1">
              <a:spLocks noChangeArrowheads="1"/>
            </p:cNvSpPr>
            <p:nvPr/>
          </p:nvSpPr>
          <p:spPr bwMode="auto">
            <a:xfrm>
              <a:off x="3024"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5.20%</a:t>
              </a:r>
              <a:endParaRPr lang="en-US" altLang="en-US" sz="2700">
                <a:latin typeface="Times New Roman" pitchFamily="18" charset="0"/>
              </a:endParaRPr>
            </a:p>
          </p:txBody>
        </p:sp>
        <p:sp>
          <p:nvSpPr>
            <p:cNvPr id="16399" name="Text Box 7"/>
            <p:cNvSpPr txBox="1">
              <a:spLocks noChangeArrowheads="1"/>
            </p:cNvSpPr>
            <p:nvPr/>
          </p:nvSpPr>
          <p:spPr bwMode="auto">
            <a:xfrm>
              <a:off x="1440"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5.10%</a:t>
              </a:r>
              <a:endParaRPr lang="en-US" altLang="en-US" sz="2700">
                <a:latin typeface="Times New Roman" pitchFamily="18" charset="0"/>
              </a:endParaRPr>
            </a:p>
          </p:txBody>
        </p:sp>
        <p:sp>
          <p:nvSpPr>
            <p:cNvPr id="16400" name="AutoShape 8"/>
            <p:cNvSpPr>
              <a:spLocks noChangeArrowheads="1"/>
            </p:cNvSpPr>
            <p:nvPr/>
          </p:nvSpPr>
          <p:spPr bwMode="auto">
            <a:xfrm flipH="1">
              <a:off x="1392" y="12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6401" name="AutoShape 9"/>
            <p:cNvSpPr>
              <a:spLocks noChangeArrowheads="1"/>
            </p:cNvSpPr>
            <p:nvPr/>
          </p:nvSpPr>
          <p:spPr bwMode="auto">
            <a:xfrm flipH="1">
              <a:off x="2976" y="1200"/>
              <a:ext cx="624" cy="384"/>
            </a:xfrm>
            <a:prstGeom prst="rightArrow">
              <a:avLst>
                <a:gd name="adj1" fmla="val 50000"/>
                <a:gd name="adj2" fmla="val 4062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16390" name="Text Box 13"/>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3" name="Group 2"/>
          <p:cNvGrpSpPr>
            <a:grpSpLocks/>
          </p:cNvGrpSpPr>
          <p:nvPr/>
        </p:nvGrpSpPr>
        <p:grpSpPr bwMode="auto">
          <a:xfrm>
            <a:off x="2540000" y="2813050"/>
            <a:ext cx="4064000" cy="703263"/>
            <a:chOff x="2540000" y="2813050"/>
            <a:chExt cx="4064000" cy="703263"/>
          </a:xfrm>
        </p:grpSpPr>
        <p:sp>
          <p:nvSpPr>
            <p:cNvPr id="16394" name="AutoShape 5"/>
            <p:cNvSpPr>
              <a:spLocks noChangeArrowheads="1"/>
            </p:cNvSpPr>
            <p:nvPr/>
          </p:nvSpPr>
          <p:spPr bwMode="auto">
            <a:xfrm>
              <a:off x="2540000" y="2813050"/>
              <a:ext cx="1270000" cy="703263"/>
            </a:xfrm>
            <a:prstGeom prst="rightArrow">
              <a:avLst>
                <a:gd name="adj1" fmla="val 50000"/>
                <a:gd name="adj2" fmla="val 46886"/>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 name="Text Box 10"/>
            <p:cNvSpPr txBox="1">
              <a:spLocks noChangeArrowheads="1"/>
            </p:cNvSpPr>
            <p:nvPr/>
          </p:nvSpPr>
          <p:spPr bwMode="auto">
            <a:xfrm>
              <a:off x="2540000" y="2901950"/>
              <a:ext cx="1270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a:t>
              </a:r>
            </a:p>
          </p:txBody>
        </p:sp>
        <p:sp>
          <p:nvSpPr>
            <p:cNvPr id="16396" name="AutoShape 14"/>
            <p:cNvSpPr>
              <a:spLocks noChangeArrowheads="1"/>
            </p:cNvSpPr>
            <p:nvPr/>
          </p:nvSpPr>
          <p:spPr bwMode="auto">
            <a:xfrm>
              <a:off x="5334000" y="2813050"/>
              <a:ext cx="1270000" cy="703263"/>
            </a:xfrm>
            <a:prstGeom prst="rightArrow">
              <a:avLst>
                <a:gd name="adj1" fmla="val 50000"/>
                <a:gd name="adj2" fmla="val 46886"/>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6397" name="Text Box 15"/>
            <p:cNvSpPr txBox="1">
              <a:spLocks noChangeArrowheads="1"/>
            </p:cNvSpPr>
            <p:nvPr/>
          </p:nvSpPr>
          <p:spPr bwMode="auto">
            <a:xfrm>
              <a:off x="5334000" y="2901950"/>
              <a:ext cx="1270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a:t>
              </a:r>
            </a:p>
          </p:txBody>
        </p:sp>
      </p:grpSp>
      <p:sp>
        <p:nvSpPr>
          <p:cNvPr id="16395" name="Text Box 22"/>
          <p:cNvSpPr txBox="1">
            <a:spLocks noChangeArrowheads="1"/>
          </p:cNvSpPr>
          <p:nvPr/>
        </p:nvSpPr>
        <p:spPr bwMode="auto">
          <a:xfrm>
            <a:off x="152400" y="3657600"/>
            <a:ext cx="8839200" cy="2459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rPr>
              <a:t>The swap bank makes 10 basis points on the deal. </a:t>
            </a:r>
          </a:p>
          <a:p>
            <a:pPr eaLnBrk="1" hangingPunct="1">
              <a:spcBef>
                <a:spcPct val="50000"/>
              </a:spcBef>
            </a:pPr>
            <a:r>
              <a:rPr lang="en-US" altLang="en-US" sz="2800">
                <a:latin typeface="Times New Roman" pitchFamily="18" charset="0"/>
              </a:rPr>
              <a:t>The swap bank’s all-in-cost: </a:t>
            </a:r>
          </a:p>
          <a:p>
            <a:pPr algn="r" eaLnBrk="1" hangingPunct="1">
              <a:spcBef>
                <a:spcPct val="50000"/>
              </a:spcBef>
            </a:pPr>
            <a:r>
              <a:rPr lang="en-US" altLang="en-US" sz="2800">
                <a:latin typeface="Times New Roman" pitchFamily="18" charset="0"/>
              </a:rPr>
              <a:t> –0.10% =  –LIBOR + LIBOR – 5.20% + 5.10%</a:t>
            </a:r>
          </a:p>
          <a:p>
            <a:pPr eaLnBrk="1" hangingPunct="1">
              <a:spcBef>
                <a:spcPct val="50000"/>
              </a:spcBef>
            </a:pPr>
            <a:r>
              <a:rPr lang="en-US" altLang="en-US" sz="2800">
                <a:latin typeface="Times New Roman" pitchFamily="18" charset="0"/>
              </a:rPr>
              <a:t>Note that a negative cost means a profit.</a:t>
            </a:r>
          </a:p>
        </p:txBody>
      </p:sp>
      <p:sp>
        <p:nvSpPr>
          <p:cNvPr id="19"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13</a:t>
            </a:fld>
            <a:endParaRPr lang="en-US" altLang="en-US" sz="1000" dirty="0">
              <a:cs typeface="Arial" charset="0"/>
            </a:endParaRPr>
          </a:p>
        </p:txBody>
      </p:sp>
      <p:sp>
        <p:nvSpPr>
          <p:cNvPr id="20"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395"/>
                                        </p:tgtEl>
                                        <p:attrNameLst>
                                          <p:attrName>style.visibility</p:attrName>
                                        </p:attrNameLst>
                                      </p:cBhvr>
                                      <p:to>
                                        <p:strVal val="visible"/>
                                      </p:to>
                                    </p:set>
                                    <p:animEffect transition="in" filter="fade">
                                      <p:cBhvr>
                                        <p:cTn id="7" dur="1000"/>
                                        <p:tgtEl>
                                          <p:spTgt spid="16395"/>
                                        </p:tgtEl>
                                      </p:cBhvr>
                                    </p:animEffect>
                                    <p:anim calcmode="lin" valueType="num">
                                      <p:cBhvr>
                                        <p:cTn id="8" dur="1000" fill="hold"/>
                                        <p:tgtEl>
                                          <p:spTgt spid="16395"/>
                                        </p:tgtEl>
                                        <p:attrNameLst>
                                          <p:attrName>ppt_x</p:attrName>
                                        </p:attrNameLst>
                                      </p:cBhvr>
                                      <p:tavLst>
                                        <p:tav tm="0">
                                          <p:val>
                                            <p:strVal val="#ppt_x"/>
                                          </p:val>
                                        </p:tav>
                                        <p:tav tm="100000">
                                          <p:val>
                                            <p:strVal val="#ppt_x"/>
                                          </p:val>
                                        </p:tav>
                                      </p:tavLst>
                                    </p:anim>
                                    <p:anim calcmode="lin" valueType="num">
                                      <p:cBhvr>
                                        <p:cTn id="9" dur="1000" fill="hold"/>
                                        <p:tgtEl>
                                          <p:spTgt spid="1639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2" presetClass="entr" presetSubtype="8" fill="hold"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left)">
                                      <p:cBhvr>
                                        <p:cTn id="14" dur="500"/>
                                        <p:tgtEl>
                                          <p:spTgt spid="3"/>
                                        </p:tgtEl>
                                      </p:cBhvr>
                                    </p:animEffect>
                                  </p:childTnLst>
                                </p:cTn>
                              </p:par>
                              <p:par>
                                <p:cTn id="15" presetID="22" presetClass="entr" presetSubtype="2" fill="hold" nodeType="with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right)">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233118" y="905616"/>
            <a:ext cx="8686800" cy="990600"/>
          </a:xfrm>
        </p:spPr>
        <p:txBody>
          <a:bodyPr>
            <a:normAutofit fontScale="90000"/>
          </a:bodyPr>
          <a:lstStyle/>
          <a:p>
            <a:pPr eaLnBrk="1" hangingPunct="1"/>
            <a:r>
              <a:rPr lang="en-US" altLang="en-US" sz="4100" dirty="0" smtClean="0"/>
              <a:t>Example of an Interest Rate Swap: All Parties</a:t>
            </a:r>
          </a:p>
        </p:txBody>
      </p:sp>
      <p:sp>
        <p:nvSpPr>
          <p:cNvPr id="17411" name="Text Box 3"/>
          <p:cNvSpPr txBox="1">
            <a:spLocks noChangeArrowheads="1"/>
          </p:cNvSpPr>
          <p:nvPr/>
        </p:nvSpPr>
        <p:spPr bwMode="auto">
          <a:xfrm>
            <a:off x="6604000" y="2236788"/>
            <a:ext cx="1100138"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17412" name="Text Box 4"/>
          <p:cNvSpPr txBox="1">
            <a:spLocks noChangeArrowheads="1"/>
          </p:cNvSpPr>
          <p:nvPr/>
        </p:nvSpPr>
        <p:spPr bwMode="auto">
          <a:xfrm>
            <a:off x="1270000" y="2236788"/>
            <a:ext cx="1185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grpSp>
        <p:nvGrpSpPr>
          <p:cNvPr id="17413" name="Group 28"/>
          <p:cNvGrpSpPr>
            <a:grpSpLocks/>
          </p:cNvGrpSpPr>
          <p:nvPr/>
        </p:nvGrpSpPr>
        <p:grpSpPr bwMode="auto">
          <a:xfrm>
            <a:off x="2455863" y="2198688"/>
            <a:ext cx="4148137" cy="703262"/>
            <a:chOff x="1392" y="1200"/>
            <a:chExt cx="2352" cy="384"/>
          </a:xfrm>
        </p:grpSpPr>
        <p:sp>
          <p:nvSpPr>
            <p:cNvPr id="17433" name="Text Box 6"/>
            <p:cNvSpPr txBox="1">
              <a:spLocks noChangeArrowheads="1"/>
            </p:cNvSpPr>
            <p:nvPr/>
          </p:nvSpPr>
          <p:spPr bwMode="auto">
            <a:xfrm>
              <a:off x="3024"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5.20%</a:t>
              </a:r>
              <a:endParaRPr lang="en-US" altLang="en-US" sz="2700">
                <a:latin typeface="Times New Roman" pitchFamily="18" charset="0"/>
              </a:endParaRPr>
            </a:p>
          </p:txBody>
        </p:sp>
        <p:sp>
          <p:nvSpPr>
            <p:cNvPr id="17434" name="Text Box 7"/>
            <p:cNvSpPr txBox="1">
              <a:spLocks noChangeArrowheads="1"/>
            </p:cNvSpPr>
            <p:nvPr/>
          </p:nvSpPr>
          <p:spPr bwMode="auto">
            <a:xfrm>
              <a:off x="1440"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5.10%</a:t>
              </a:r>
              <a:endParaRPr lang="en-US" altLang="en-US" sz="2700">
                <a:latin typeface="Times New Roman" pitchFamily="18" charset="0"/>
              </a:endParaRPr>
            </a:p>
          </p:txBody>
        </p:sp>
        <p:sp>
          <p:nvSpPr>
            <p:cNvPr id="17435" name="AutoShape 8"/>
            <p:cNvSpPr>
              <a:spLocks noChangeArrowheads="1"/>
            </p:cNvSpPr>
            <p:nvPr/>
          </p:nvSpPr>
          <p:spPr bwMode="auto">
            <a:xfrm flipH="1">
              <a:off x="1392" y="12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7436" name="AutoShape 9"/>
            <p:cNvSpPr>
              <a:spLocks noChangeArrowheads="1"/>
            </p:cNvSpPr>
            <p:nvPr/>
          </p:nvSpPr>
          <p:spPr bwMode="auto">
            <a:xfrm flipH="1">
              <a:off x="2976" y="1200"/>
              <a:ext cx="624" cy="384"/>
            </a:xfrm>
            <a:prstGeom prst="rightArrow">
              <a:avLst>
                <a:gd name="adj1" fmla="val 50000"/>
                <a:gd name="adj2" fmla="val 4062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17414" name="Text Box 11"/>
          <p:cNvSpPr txBox="1">
            <a:spLocks noChangeArrowheads="1"/>
          </p:cNvSpPr>
          <p:nvPr/>
        </p:nvSpPr>
        <p:spPr bwMode="auto">
          <a:xfrm>
            <a:off x="84138" y="5403850"/>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17415" name="Text Box 12"/>
          <p:cNvSpPr txBox="1">
            <a:spLocks noChangeArrowheads="1"/>
          </p:cNvSpPr>
          <p:nvPr/>
        </p:nvSpPr>
        <p:spPr bwMode="auto">
          <a:xfrm>
            <a:off x="7874000" y="5314950"/>
            <a:ext cx="1185863" cy="11033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17416" name="Text Box 13"/>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17417" name="Group 27"/>
          <p:cNvGrpSpPr>
            <a:grpSpLocks/>
          </p:cNvGrpSpPr>
          <p:nvPr/>
        </p:nvGrpSpPr>
        <p:grpSpPr bwMode="auto">
          <a:xfrm>
            <a:off x="2540000" y="2813050"/>
            <a:ext cx="4064000" cy="703263"/>
            <a:chOff x="1440" y="1536"/>
            <a:chExt cx="2304" cy="384"/>
          </a:xfrm>
        </p:grpSpPr>
        <p:sp>
          <p:nvSpPr>
            <p:cNvPr id="17429" name="AutoShape 5"/>
            <p:cNvSpPr>
              <a:spLocks noChangeArrowheads="1"/>
            </p:cNvSpPr>
            <p:nvPr/>
          </p:nvSpPr>
          <p:spPr bwMode="auto">
            <a:xfrm>
              <a:off x="1440" y="1536"/>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7430" name="Text Box 10"/>
            <p:cNvSpPr txBox="1">
              <a:spLocks noChangeArrowheads="1"/>
            </p:cNvSpPr>
            <p:nvPr/>
          </p:nvSpPr>
          <p:spPr bwMode="auto">
            <a:xfrm>
              <a:off x="1440" y="1584"/>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a:t>
              </a:r>
            </a:p>
          </p:txBody>
        </p:sp>
        <p:sp>
          <p:nvSpPr>
            <p:cNvPr id="17431" name="AutoShape 14"/>
            <p:cNvSpPr>
              <a:spLocks noChangeArrowheads="1"/>
            </p:cNvSpPr>
            <p:nvPr/>
          </p:nvSpPr>
          <p:spPr bwMode="auto">
            <a:xfrm>
              <a:off x="3024" y="1536"/>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7432" name="Text Box 15"/>
            <p:cNvSpPr txBox="1">
              <a:spLocks noChangeArrowheads="1"/>
            </p:cNvSpPr>
            <p:nvPr/>
          </p:nvSpPr>
          <p:spPr bwMode="auto">
            <a:xfrm>
              <a:off x="3024" y="1584"/>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a:t>
              </a:r>
            </a:p>
          </p:txBody>
        </p:sp>
      </p:grpSp>
      <p:grpSp>
        <p:nvGrpSpPr>
          <p:cNvPr id="17418" name="Group 16"/>
          <p:cNvGrpSpPr>
            <a:grpSpLocks/>
          </p:cNvGrpSpPr>
          <p:nvPr/>
        </p:nvGrpSpPr>
        <p:grpSpPr bwMode="auto">
          <a:xfrm>
            <a:off x="677863" y="3341688"/>
            <a:ext cx="762000" cy="2109787"/>
            <a:chOff x="384" y="1824"/>
            <a:chExt cx="432" cy="1152"/>
          </a:xfrm>
        </p:grpSpPr>
        <p:sp>
          <p:nvSpPr>
            <p:cNvPr id="17427" name="Text Box 17"/>
            <p:cNvSpPr txBox="1">
              <a:spLocks noChangeArrowheads="1"/>
            </p:cNvSpPr>
            <p:nvPr/>
          </p:nvSpPr>
          <p:spPr bwMode="auto">
            <a:xfrm rot="-3319416">
              <a:off x="312" y="208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5.0%</a:t>
              </a:r>
              <a:endParaRPr lang="en-US" altLang="en-US" sz="2700">
                <a:latin typeface="Times New Roman" pitchFamily="18" charset="0"/>
              </a:endParaRPr>
            </a:p>
          </p:txBody>
        </p:sp>
        <p:sp>
          <p:nvSpPr>
            <p:cNvPr id="17428" name="AutoShape 18"/>
            <p:cNvSpPr>
              <a:spLocks noChangeArrowheads="1"/>
            </p:cNvSpPr>
            <p:nvPr/>
          </p:nvSpPr>
          <p:spPr bwMode="auto">
            <a:xfrm rot="18280584" flipH="1">
              <a:off x="0" y="2208"/>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7419" name="Group 19"/>
          <p:cNvGrpSpPr>
            <a:grpSpLocks/>
          </p:cNvGrpSpPr>
          <p:nvPr/>
        </p:nvGrpSpPr>
        <p:grpSpPr bwMode="auto">
          <a:xfrm rot="3119635">
            <a:off x="6856412" y="4013201"/>
            <a:ext cx="2373313" cy="677862"/>
            <a:chOff x="3648" y="2400"/>
            <a:chExt cx="1296" cy="384"/>
          </a:xfrm>
        </p:grpSpPr>
        <p:sp>
          <p:nvSpPr>
            <p:cNvPr id="17425" name="Text Box 20"/>
            <p:cNvSpPr txBox="1">
              <a:spLocks noChangeArrowheads="1"/>
            </p:cNvSpPr>
            <p:nvPr/>
          </p:nvSpPr>
          <p:spPr bwMode="auto">
            <a:xfrm>
              <a:off x="3648" y="2448"/>
              <a:ext cx="124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 + .2%</a:t>
              </a:r>
            </a:p>
          </p:txBody>
        </p:sp>
        <p:sp>
          <p:nvSpPr>
            <p:cNvPr id="17426" name="AutoShape 21"/>
            <p:cNvSpPr>
              <a:spLocks noChangeArrowheads="1"/>
            </p:cNvSpPr>
            <p:nvPr/>
          </p:nvSpPr>
          <p:spPr bwMode="auto">
            <a:xfrm>
              <a:off x="3696" y="2400"/>
              <a:ext cx="1248" cy="384"/>
            </a:xfrm>
            <a:prstGeom prst="rightArrow">
              <a:avLst>
                <a:gd name="adj1" fmla="val 50000"/>
                <a:gd name="adj2" fmla="val 8125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17420" name="Rectangle 23"/>
          <p:cNvSpPr>
            <a:spLocks noChangeArrowheads="1"/>
          </p:cNvSpPr>
          <p:nvPr/>
        </p:nvSpPr>
        <p:spPr bwMode="auto">
          <a:xfrm>
            <a:off x="1970088" y="3781425"/>
            <a:ext cx="4691062" cy="935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The notional size is $40 million.</a:t>
            </a:r>
          </a:p>
          <a:p>
            <a:pPr eaLnBrk="1" hangingPunct="1"/>
            <a:r>
              <a:rPr lang="en-US" altLang="en-US" sz="2700">
                <a:latin typeface="Times New Roman" pitchFamily="18" charset="0"/>
              </a:rPr>
              <a:t>The tenor is for 3 years.</a:t>
            </a:r>
          </a:p>
        </p:txBody>
      </p:sp>
      <p:sp>
        <p:nvSpPr>
          <p:cNvPr id="17421" name="Rectangle 24"/>
          <p:cNvSpPr>
            <a:spLocks noChangeArrowheads="1"/>
          </p:cNvSpPr>
          <p:nvPr/>
        </p:nvSpPr>
        <p:spPr bwMode="auto">
          <a:xfrm>
            <a:off x="1947863" y="4748213"/>
            <a:ext cx="550703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A earns $40,000 per year on the swap.</a:t>
            </a:r>
          </a:p>
        </p:txBody>
      </p:sp>
      <p:sp>
        <p:nvSpPr>
          <p:cNvPr id="17422" name="Rectangle 25"/>
          <p:cNvSpPr>
            <a:spLocks noChangeArrowheads="1"/>
          </p:cNvSpPr>
          <p:nvPr/>
        </p:nvSpPr>
        <p:spPr bwMode="auto">
          <a:xfrm>
            <a:off x="1947863" y="5275263"/>
            <a:ext cx="5507037"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B earns $40,000 per year on the swap.</a:t>
            </a:r>
          </a:p>
        </p:txBody>
      </p:sp>
      <p:sp>
        <p:nvSpPr>
          <p:cNvPr id="17423" name="Rectangle 26"/>
          <p:cNvSpPr>
            <a:spLocks noChangeArrowheads="1"/>
          </p:cNvSpPr>
          <p:nvPr/>
        </p:nvSpPr>
        <p:spPr bwMode="auto">
          <a:xfrm>
            <a:off x="1947863" y="5715000"/>
            <a:ext cx="5578475"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The swap bank earns $40,000 per year.</a:t>
            </a:r>
          </a:p>
        </p:txBody>
      </p:sp>
      <p:sp>
        <p:nvSpPr>
          <p:cNvPr id="30"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14</a:t>
            </a:fld>
            <a:endParaRPr lang="en-US" altLang="en-US" sz="1000" dirty="0">
              <a:cs typeface="Arial" charset="0"/>
            </a:endParaRPr>
          </a:p>
        </p:txBody>
      </p:sp>
      <p:sp>
        <p:nvSpPr>
          <p:cNvPr id="31"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p:txBody>
          <a:bodyPr>
            <a:normAutofit fontScale="90000"/>
          </a:bodyPr>
          <a:lstStyle/>
          <a:p>
            <a:pPr eaLnBrk="1" hangingPunct="1"/>
            <a:r>
              <a:rPr lang="en-US" altLang="en-US" dirty="0" smtClean="0"/>
              <a:t>Using a Swap to Transform a Liability</a:t>
            </a:r>
          </a:p>
        </p:txBody>
      </p:sp>
      <p:sp>
        <p:nvSpPr>
          <p:cNvPr id="18435" name="Rectangle 3"/>
          <p:cNvSpPr>
            <a:spLocks noGrp="1" noChangeArrowheads="1"/>
          </p:cNvSpPr>
          <p:nvPr>
            <p:ph idx="1"/>
          </p:nvPr>
        </p:nvSpPr>
        <p:spPr>
          <a:xfrm>
            <a:off x="457200" y="1752600"/>
            <a:ext cx="8229600" cy="4678363"/>
          </a:xfrm>
        </p:spPr>
        <p:txBody>
          <a:bodyPr/>
          <a:lstStyle/>
          <a:p>
            <a:pPr eaLnBrk="1" hangingPunct="1">
              <a:lnSpc>
                <a:spcPct val="90000"/>
              </a:lnSpc>
            </a:pPr>
            <a:r>
              <a:rPr lang="en-US" altLang="en-US" sz="2400" dirty="0" smtClean="0"/>
              <a:t>Firm A has transformed a fixed rate liability into a floater.</a:t>
            </a:r>
          </a:p>
          <a:p>
            <a:pPr lvl="1" eaLnBrk="1" hangingPunct="1">
              <a:lnSpc>
                <a:spcPct val="90000"/>
              </a:lnSpc>
            </a:pPr>
            <a:r>
              <a:rPr lang="en-US" altLang="en-US" sz="2000" dirty="0" smtClean="0"/>
              <a:t>A is borrowing at LIBOR – .10%</a:t>
            </a:r>
          </a:p>
          <a:p>
            <a:pPr lvl="1" eaLnBrk="1" hangingPunct="1">
              <a:lnSpc>
                <a:spcPct val="90000"/>
              </a:lnSpc>
            </a:pPr>
            <a:r>
              <a:rPr lang="en-US" altLang="en-US" sz="2000" dirty="0" smtClean="0"/>
              <a:t>A savings of 10 </a:t>
            </a:r>
            <a:r>
              <a:rPr lang="en-US" altLang="en-US" sz="2000" dirty="0" err="1" smtClean="0"/>
              <a:t>bp.</a:t>
            </a:r>
            <a:endParaRPr lang="en-US" altLang="en-US" sz="2000" dirty="0" smtClean="0"/>
          </a:p>
          <a:p>
            <a:pPr eaLnBrk="1" hangingPunct="1">
              <a:lnSpc>
                <a:spcPct val="90000"/>
              </a:lnSpc>
            </a:pPr>
            <a:endParaRPr lang="en-US" altLang="en-US" sz="1800" dirty="0" smtClean="0"/>
          </a:p>
          <a:p>
            <a:pPr eaLnBrk="1" hangingPunct="1">
              <a:lnSpc>
                <a:spcPct val="90000"/>
              </a:lnSpc>
            </a:pPr>
            <a:endParaRPr lang="en-US" altLang="en-US" sz="1800" dirty="0" smtClean="0"/>
          </a:p>
          <a:p>
            <a:pPr eaLnBrk="1" hangingPunct="1">
              <a:lnSpc>
                <a:spcPct val="90000"/>
              </a:lnSpc>
            </a:pPr>
            <a:endParaRPr lang="en-US" altLang="en-US" sz="1800" dirty="0" smtClean="0"/>
          </a:p>
          <a:p>
            <a:pPr eaLnBrk="1" hangingPunct="1">
              <a:lnSpc>
                <a:spcPct val="90000"/>
              </a:lnSpc>
            </a:pPr>
            <a:endParaRPr lang="en-US" altLang="en-US" sz="1800" dirty="0" smtClean="0"/>
          </a:p>
          <a:p>
            <a:pPr eaLnBrk="1" hangingPunct="1">
              <a:lnSpc>
                <a:spcPct val="90000"/>
              </a:lnSpc>
            </a:pPr>
            <a:r>
              <a:rPr lang="en-US" altLang="en-US" sz="2400" dirty="0" smtClean="0"/>
              <a:t>Firm B has transformed a floating rate liability into a fixed rate liability.</a:t>
            </a:r>
          </a:p>
          <a:p>
            <a:pPr lvl="1" eaLnBrk="1" hangingPunct="1">
              <a:lnSpc>
                <a:spcPct val="90000"/>
              </a:lnSpc>
            </a:pPr>
            <a:r>
              <a:rPr lang="en-US" altLang="en-US" sz="2000" dirty="0" smtClean="0"/>
              <a:t>B is borrowing at 5.40%</a:t>
            </a:r>
          </a:p>
          <a:p>
            <a:pPr lvl="1" eaLnBrk="1" hangingPunct="1">
              <a:lnSpc>
                <a:spcPct val="90000"/>
              </a:lnSpc>
            </a:pPr>
            <a:r>
              <a:rPr lang="en-US" altLang="en-US" sz="2000" dirty="0" smtClean="0"/>
              <a:t>A savings of 10 </a:t>
            </a:r>
            <a:r>
              <a:rPr lang="en-US" altLang="en-US" sz="2000" dirty="0" err="1" smtClean="0"/>
              <a:t>bp.</a:t>
            </a:r>
            <a:endParaRPr lang="en-US" altLang="en-US" sz="2000" dirty="0" smtClean="0"/>
          </a:p>
        </p:txBody>
      </p:sp>
      <p:sp>
        <p:nvSpPr>
          <p:cNvPr id="18436" name="Text Box 5"/>
          <p:cNvSpPr txBox="1">
            <a:spLocks noChangeArrowheads="1"/>
          </p:cNvSpPr>
          <p:nvPr/>
        </p:nvSpPr>
        <p:spPr bwMode="auto">
          <a:xfrm>
            <a:off x="4935538" y="2693988"/>
            <a:ext cx="1185862"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grpSp>
        <p:nvGrpSpPr>
          <p:cNvPr id="18437" name="Group 34"/>
          <p:cNvGrpSpPr>
            <a:grpSpLocks/>
          </p:cNvGrpSpPr>
          <p:nvPr/>
        </p:nvGrpSpPr>
        <p:grpSpPr bwMode="auto">
          <a:xfrm>
            <a:off x="6121400" y="2655888"/>
            <a:ext cx="1354138" cy="703262"/>
            <a:chOff x="1392" y="1200"/>
            <a:chExt cx="768" cy="384"/>
          </a:xfrm>
        </p:grpSpPr>
        <p:sp>
          <p:nvSpPr>
            <p:cNvPr id="18459" name="Text Box 10"/>
            <p:cNvSpPr txBox="1">
              <a:spLocks noChangeArrowheads="1"/>
            </p:cNvSpPr>
            <p:nvPr/>
          </p:nvSpPr>
          <p:spPr bwMode="auto">
            <a:xfrm>
              <a:off x="1440"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5.10%</a:t>
              </a:r>
              <a:endParaRPr lang="en-US" altLang="en-US" sz="2700">
                <a:latin typeface="Times New Roman" pitchFamily="18" charset="0"/>
              </a:endParaRPr>
            </a:p>
          </p:txBody>
        </p:sp>
        <p:sp>
          <p:nvSpPr>
            <p:cNvPr id="18460" name="AutoShape 12"/>
            <p:cNvSpPr>
              <a:spLocks noChangeArrowheads="1"/>
            </p:cNvSpPr>
            <p:nvPr/>
          </p:nvSpPr>
          <p:spPr bwMode="auto">
            <a:xfrm flipH="1">
              <a:off x="1392" y="12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8438" name="Group 33"/>
          <p:cNvGrpSpPr>
            <a:grpSpLocks/>
          </p:cNvGrpSpPr>
          <p:nvPr/>
        </p:nvGrpSpPr>
        <p:grpSpPr bwMode="auto">
          <a:xfrm>
            <a:off x="6205538" y="3271838"/>
            <a:ext cx="1270000" cy="703262"/>
            <a:chOff x="1440" y="1536"/>
            <a:chExt cx="720" cy="384"/>
          </a:xfrm>
        </p:grpSpPr>
        <p:sp>
          <p:nvSpPr>
            <p:cNvPr id="18457" name="AutoShape 7"/>
            <p:cNvSpPr>
              <a:spLocks noChangeArrowheads="1"/>
            </p:cNvSpPr>
            <p:nvPr/>
          </p:nvSpPr>
          <p:spPr bwMode="auto">
            <a:xfrm>
              <a:off x="1440" y="1536"/>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8458" name="Text Box 14"/>
            <p:cNvSpPr txBox="1">
              <a:spLocks noChangeArrowheads="1"/>
            </p:cNvSpPr>
            <p:nvPr/>
          </p:nvSpPr>
          <p:spPr bwMode="auto">
            <a:xfrm>
              <a:off x="1440" y="1584"/>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a:t>
              </a:r>
            </a:p>
          </p:txBody>
        </p:sp>
      </p:grpSp>
      <p:sp>
        <p:nvSpPr>
          <p:cNvPr id="18439" name="Text Box 16"/>
          <p:cNvSpPr txBox="1">
            <a:spLocks noChangeArrowheads="1"/>
          </p:cNvSpPr>
          <p:nvPr/>
        </p:nvSpPr>
        <p:spPr bwMode="auto">
          <a:xfrm>
            <a:off x="2659063" y="2859088"/>
            <a:ext cx="1184275"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18440" name="Text Box 3"/>
          <p:cNvSpPr txBox="1">
            <a:spLocks noChangeArrowheads="1"/>
          </p:cNvSpPr>
          <p:nvPr/>
        </p:nvSpPr>
        <p:spPr bwMode="auto">
          <a:xfrm>
            <a:off x="7475538" y="2693988"/>
            <a:ext cx="1439862"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18441" name="Group 34"/>
          <p:cNvGrpSpPr>
            <a:grpSpLocks/>
          </p:cNvGrpSpPr>
          <p:nvPr/>
        </p:nvGrpSpPr>
        <p:grpSpPr bwMode="auto">
          <a:xfrm>
            <a:off x="3886200" y="2954338"/>
            <a:ext cx="1066800" cy="703262"/>
            <a:chOff x="1392" y="1200"/>
            <a:chExt cx="768" cy="384"/>
          </a:xfrm>
        </p:grpSpPr>
        <p:sp>
          <p:nvSpPr>
            <p:cNvPr id="18455" name="Text Box 10"/>
            <p:cNvSpPr txBox="1">
              <a:spLocks noChangeArrowheads="1"/>
            </p:cNvSpPr>
            <p:nvPr/>
          </p:nvSpPr>
          <p:spPr bwMode="auto">
            <a:xfrm>
              <a:off x="1440"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5.0%</a:t>
              </a:r>
              <a:endParaRPr lang="en-US" altLang="en-US" sz="2700">
                <a:latin typeface="Times New Roman" pitchFamily="18" charset="0"/>
              </a:endParaRPr>
            </a:p>
          </p:txBody>
        </p:sp>
        <p:sp>
          <p:nvSpPr>
            <p:cNvPr id="18456" name="AutoShape 12"/>
            <p:cNvSpPr>
              <a:spLocks noChangeArrowheads="1"/>
            </p:cNvSpPr>
            <p:nvPr/>
          </p:nvSpPr>
          <p:spPr bwMode="auto">
            <a:xfrm flipH="1">
              <a:off x="1392" y="12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18442" name="Text Box 3"/>
          <p:cNvSpPr txBox="1">
            <a:spLocks noChangeArrowheads="1"/>
          </p:cNvSpPr>
          <p:nvPr/>
        </p:nvSpPr>
        <p:spPr bwMode="auto">
          <a:xfrm>
            <a:off x="4241800" y="5495925"/>
            <a:ext cx="1100138"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grpSp>
        <p:nvGrpSpPr>
          <p:cNvPr id="18443" name="Group 24"/>
          <p:cNvGrpSpPr>
            <a:grpSpLocks/>
          </p:cNvGrpSpPr>
          <p:nvPr/>
        </p:nvGrpSpPr>
        <p:grpSpPr bwMode="auto">
          <a:xfrm>
            <a:off x="2887663" y="5457825"/>
            <a:ext cx="1354137" cy="703263"/>
            <a:chOff x="2976" y="1200"/>
            <a:chExt cx="768" cy="384"/>
          </a:xfrm>
        </p:grpSpPr>
        <p:sp>
          <p:nvSpPr>
            <p:cNvPr id="18453" name="Text Box 6"/>
            <p:cNvSpPr txBox="1">
              <a:spLocks noChangeArrowheads="1"/>
            </p:cNvSpPr>
            <p:nvPr/>
          </p:nvSpPr>
          <p:spPr bwMode="auto">
            <a:xfrm>
              <a:off x="3024"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5.20%</a:t>
              </a:r>
              <a:endParaRPr lang="en-US" altLang="en-US" sz="2700">
                <a:latin typeface="Times New Roman" pitchFamily="18" charset="0"/>
              </a:endParaRPr>
            </a:p>
          </p:txBody>
        </p:sp>
        <p:sp>
          <p:nvSpPr>
            <p:cNvPr id="18454" name="AutoShape 9"/>
            <p:cNvSpPr>
              <a:spLocks noChangeArrowheads="1"/>
            </p:cNvSpPr>
            <p:nvPr/>
          </p:nvSpPr>
          <p:spPr bwMode="auto">
            <a:xfrm flipH="1">
              <a:off x="2976" y="1200"/>
              <a:ext cx="624" cy="384"/>
            </a:xfrm>
            <a:prstGeom prst="rightArrow">
              <a:avLst>
                <a:gd name="adj1" fmla="val 50000"/>
                <a:gd name="adj2" fmla="val 4062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18444" name="Text Box 12"/>
          <p:cNvSpPr txBox="1">
            <a:spLocks noChangeArrowheads="1"/>
          </p:cNvSpPr>
          <p:nvPr/>
        </p:nvSpPr>
        <p:spPr bwMode="auto">
          <a:xfrm>
            <a:off x="7696200" y="5330474"/>
            <a:ext cx="1295400" cy="108912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dirty="0">
                <a:latin typeface="Times New Roman" pitchFamily="18" charset="0"/>
              </a:rPr>
              <a:t>Bank Y</a:t>
            </a:r>
          </a:p>
        </p:txBody>
      </p:sp>
      <p:sp>
        <p:nvSpPr>
          <p:cNvPr id="18445" name="Text Box 13"/>
          <p:cNvSpPr txBox="1">
            <a:spLocks noChangeArrowheads="1"/>
          </p:cNvSpPr>
          <p:nvPr/>
        </p:nvSpPr>
        <p:spPr bwMode="auto">
          <a:xfrm>
            <a:off x="1447800" y="5495925"/>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18446" name="Group 25"/>
          <p:cNvGrpSpPr>
            <a:grpSpLocks/>
          </p:cNvGrpSpPr>
          <p:nvPr/>
        </p:nvGrpSpPr>
        <p:grpSpPr bwMode="auto">
          <a:xfrm>
            <a:off x="2971800" y="6072188"/>
            <a:ext cx="1270000" cy="703262"/>
            <a:chOff x="3024" y="1536"/>
            <a:chExt cx="720" cy="384"/>
          </a:xfrm>
        </p:grpSpPr>
        <p:sp>
          <p:nvSpPr>
            <p:cNvPr id="18451" name="AutoShape 14"/>
            <p:cNvSpPr>
              <a:spLocks noChangeArrowheads="1"/>
            </p:cNvSpPr>
            <p:nvPr/>
          </p:nvSpPr>
          <p:spPr bwMode="auto">
            <a:xfrm>
              <a:off x="3024" y="1536"/>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8452" name="Text Box 15"/>
            <p:cNvSpPr txBox="1">
              <a:spLocks noChangeArrowheads="1"/>
            </p:cNvSpPr>
            <p:nvPr/>
          </p:nvSpPr>
          <p:spPr bwMode="auto">
            <a:xfrm>
              <a:off x="3024" y="1584"/>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a:t>
              </a:r>
            </a:p>
          </p:txBody>
        </p:sp>
      </p:grpSp>
      <p:grpSp>
        <p:nvGrpSpPr>
          <p:cNvPr id="18447" name="Group 19"/>
          <p:cNvGrpSpPr>
            <a:grpSpLocks/>
          </p:cNvGrpSpPr>
          <p:nvPr/>
        </p:nvGrpSpPr>
        <p:grpSpPr bwMode="auto">
          <a:xfrm>
            <a:off x="5334000" y="5722938"/>
            <a:ext cx="2373313" cy="677862"/>
            <a:chOff x="3648" y="2400"/>
            <a:chExt cx="1296" cy="384"/>
          </a:xfrm>
        </p:grpSpPr>
        <p:sp>
          <p:nvSpPr>
            <p:cNvPr id="18449" name="Text Box 20"/>
            <p:cNvSpPr txBox="1">
              <a:spLocks noChangeArrowheads="1"/>
            </p:cNvSpPr>
            <p:nvPr/>
          </p:nvSpPr>
          <p:spPr bwMode="auto">
            <a:xfrm>
              <a:off x="3648" y="2448"/>
              <a:ext cx="124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LIBOR + .2%</a:t>
              </a:r>
            </a:p>
          </p:txBody>
        </p:sp>
        <p:sp>
          <p:nvSpPr>
            <p:cNvPr id="18450" name="AutoShape 21"/>
            <p:cNvSpPr>
              <a:spLocks noChangeArrowheads="1"/>
            </p:cNvSpPr>
            <p:nvPr/>
          </p:nvSpPr>
          <p:spPr bwMode="auto">
            <a:xfrm>
              <a:off x="3696" y="2400"/>
              <a:ext cx="1248" cy="384"/>
            </a:xfrm>
            <a:prstGeom prst="rightArrow">
              <a:avLst>
                <a:gd name="adj1" fmla="val 50000"/>
                <a:gd name="adj2" fmla="val 8125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29"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15</a:t>
            </a:fld>
            <a:endParaRPr lang="en-US" altLang="en-US" sz="1000" dirty="0">
              <a:cs typeface="Arial" charset="0"/>
            </a:endParaRPr>
          </a:p>
        </p:txBody>
      </p:sp>
      <p:sp>
        <p:nvSpPr>
          <p:cNvPr id="30"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pPr eaLnBrk="1" hangingPunct="1"/>
            <a:r>
              <a:rPr lang="en-US" altLang="en-US" dirty="0" smtClean="0"/>
              <a:t>What about the Principal?</a:t>
            </a:r>
          </a:p>
        </p:txBody>
      </p:sp>
      <p:sp>
        <p:nvSpPr>
          <p:cNvPr id="19459" name="Rectangle 3"/>
          <p:cNvSpPr>
            <a:spLocks noGrp="1" noChangeArrowheads="1"/>
          </p:cNvSpPr>
          <p:nvPr>
            <p:ph idx="1"/>
          </p:nvPr>
        </p:nvSpPr>
        <p:spPr/>
        <p:txBody>
          <a:bodyPr/>
          <a:lstStyle/>
          <a:p>
            <a:pPr eaLnBrk="1" hangingPunct="1"/>
            <a:r>
              <a:rPr lang="en-US" altLang="en-US" smtClean="0"/>
              <a:t>In our “plain vanilla” interest-only interest rate swap, we did not mention swapping the Notational Principal.</a:t>
            </a:r>
          </a:p>
          <a:p>
            <a:pPr eaLnBrk="1" hangingPunct="1"/>
            <a:r>
              <a:rPr lang="en-US" altLang="en-US" smtClean="0"/>
              <a:t>It could be the case that Firm A exchanged principal with their lender, Bank X, and Firm B exchanged principal with their outside lender, Bank Y.</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16</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eaLnBrk="1" hangingPunct="1"/>
            <a:r>
              <a:rPr lang="en-US" altLang="en-US" sz="3600" smtClean="0"/>
              <a:t>Cash Flows of an Interest-Only Swap: T = 0</a:t>
            </a:r>
          </a:p>
        </p:txBody>
      </p:sp>
      <p:sp>
        <p:nvSpPr>
          <p:cNvPr id="20483" name="Text Box 3"/>
          <p:cNvSpPr txBox="1">
            <a:spLocks noChangeArrowheads="1"/>
          </p:cNvSpPr>
          <p:nvPr/>
        </p:nvSpPr>
        <p:spPr bwMode="auto">
          <a:xfrm>
            <a:off x="6604000" y="2236788"/>
            <a:ext cx="1100138"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20484" name="Text Box 4"/>
          <p:cNvSpPr txBox="1">
            <a:spLocks noChangeArrowheads="1"/>
          </p:cNvSpPr>
          <p:nvPr/>
        </p:nvSpPr>
        <p:spPr bwMode="auto">
          <a:xfrm>
            <a:off x="1270000" y="2236788"/>
            <a:ext cx="1185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sp>
        <p:nvSpPr>
          <p:cNvPr id="20485" name="Text Box 11"/>
          <p:cNvSpPr txBox="1">
            <a:spLocks noChangeArrowheads="1"/>
          </p:cNvSpPr>
          <p:nvPr/>
        </p:nvSpPr>
        <p:spPr bwMode="auto">
          <a:xfrm>
            <a:off x="84138" y="5403850"/>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20486" name="Text Box 12"/>
          <p:cNvSpPr txBox="1">
            <a:spLocks noChangeArrowheads="1"/>
          </p:cNvSpPr>
          <p:nvPr/>
        </p:nvSpPr>
        <p:spPr bwMode="auto">
          <a:xfrm>
            <a:off x="7874000" y="5314950"/>
            <a:ext cx="1185863" cy="11033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20487" name="Text Box 13"/>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2" name="Group 26"/>
          <p:cNvGrpSpPr>
            <a:grpSpLocks/>
          </p:cNvGrpSpPr>
          <p:nvPr/>
        </p:nvGrpSpPr>
        <p:grpSpPr bwMode="auto">
          <a:xfrm rot="-3244918">
            <a:off x="-136524" y="4057650"/>
            <a:ext cx="2209800" cy="676275"/>
            <a:chOff x="-54" y="2208"/>
            <a:chExt cx="1206" cy="384"/>
          </a:xfrm>
        </p:grpSpPr>
        <p:sp>
          <p:nvSpPr>
            <p:cNvPr id="20493" name="Text Box 17"/>
            <p:cNvSpPr txBox="1">
              <a:spLocks noChangeArrowheads="1"/>
            </p:cNvSpPr>
            <p:nvPr/>
          </p:nvSpPr>
          <p:spPr bwMode="auto">
            <a:xfrm>
              <a:off x="-54" y="2256"/>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$40,000,000</a:t>
              </a:r>
              <a:endParaRPr lang="en-US" altLang="en-US" sz="2700">
                <a:latin typeface="Times New Roman" pitchFamily="18" charset="0"/>
              </a:endParaRPr>
            </a:p>
          </p:txBody>
        </p:sp>
        <p:sp>
          <p:nvSpPr>
            <p:cNvPr id="20494" name="AutoShape 18"/>
            <p:cNvSpPr>
              <a:spLocks noChangeArrowheads="1"/>
            </p:cNvSpPr>
            <p:nvPr/>
          </p:nvSpPr>
          <p:spPr bwMode="auto">
            <a:xfrm rot="10794325" flipH="1">
              <a:off x="0" y="2208"/>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3" name="Group 30"/>
          <p:cNvGrpSpPr>
            <a:grpSpLocks/>
          </p:cNvGrpSpPr>
          <p:nvPr/>
        </p:nvGrpSpPr>
        <p:grpSpPr bwMode="auto">
          <a:xfrm>
            <a:off x="7800975" y="3201988"/>
            <a:ext cx="677863" cy="2219325"/>
            <a:chOff x="4423" y="1748"/>
            <a:chExt cx="384" cy="1212"/>
          </a:xfrm>
        </p:grpSpPr>
        <p:sp>
          <p:nvSpPr>
            <p:cNvPr id="20491" name="Text Box 28"/>
            <p:cNvSpPr txBox="1">
              <a:spLocks noChangeArrowheads="1"/>
            </p:cNvSpPr>
            <p:nvPr/>
          </p:nvSpPr>
          <p:spPr bwMode="auto">
            <a:xfrm rot="3020328">
              <a:off x="4057" y="2224"/>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$40,000,000</a:t>
              </a:r>
              <a:endParaRPr lang="en-US" altLang="en-US" sz="2700">
                <a:latin typeface="Times New Roman" pitchFamily="18" charset="0"/>
              </a:endParaRPr>
            </a:p>
          </p:txBody>
        </p:sp>
        <p:sp>
          <p:nvSpPr>
            <p:cNvPr id="20492" name="AutoShape 29"/>
            <p:cNvSpPr>
              <a:spLocks noChangeArrowheads="1"/>
            </p:cNvSpPr>
            <p:nvPr/>
          </p:nvSpPr>
          <p:spPr bwMode="auto">
            <a:xfrm rot="2961237" flipH="1">
              <a:off x="4039" y="2132"/>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1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17</a:t>
            </a:fld>
            <a:endParaRPr lang="en-US" altLang="en-US" sz="1000" dirty="0">
              <a:cs typeface="Arial" charset="0"/>
            </a:endParaRPr>
          </a:p>
        </p:txBody>
      </p:sp>
      <p:sp>
        <p:nvSpPr>
          <p:cNvPr id="17"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2" presetClass="entr" presetSubtype="4"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down)">
                                      <p:cBhvr>
                                        <p:cTn id="10"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US" altLang="en-US" sz="3600" smtClean="0"/>
              <a:t>Cash Flows of an Interest-Only Swap: T = 1</a:t>
            </a:r>
          </a:p>
        </p:txBody>
      </p:sp>
      <p:sp>
        <p:nvSpPr>
          <p:cNvPr id="21507" name="Text Box 3"/>
          <p:cNvSpPr txBox="1">
            <a:spLocks noChangeArrowheads="1"/>
          </p:cNvSpPr>
          <p:nvPr/>
        </p:nvSpPr>
        <p:spPr bwMode="auto">
          <a:xfrm>
            <a:off x="7258050" y="2236788"/>
            <a:ext cx="1101725"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21508" name="Text Box 4"/>
          <p:cNvSpPr txBox="1">
            <a:spLocks noChangeArrowheads="1"/>
          </p:cNvSpPr>
          <p:nvPr/>
        </p:nvSpPr>
        <p:spPr bwMode="auto">
          <a:xfrm>
            <a:off x="639763" y="2236788"/>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sp>
        <p:nvSpPr>
          <p:cNvPr id="21509" name="Text Box 11"/>
          <p:cNvSpPr txBox="1">
            <a:spLocks noChangeArrowheads="1"/>
          </p:cNvSpPr>
          <p:nvPr/>
        </p:nvSpPr>
        <p:spPr bwMode="auto">
          <a:xfrm>
            <a:off x="84138" y="5403850"/>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21510" name="Text Box 12"/>
          <p:cNvSpPr txBox="1">
            <a:spLocks noChangeArrowheads="1"/>
          </p:cNvSpPr>
          <p:nvPr/>
        </p:nvSpPr>
        <p:spPr bwMode="auto">
          <a:xfrm>
            <a:off x="7874000" y="5314950"/>
            <a:ext cx="1185863" cy="11033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21511" name="Text Box 13"/>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2" name="Group 31"/>
          <p:cNvGrpSpPr>
            <a:grpSpLocks/>
          </p:cNvGrpSpPr>
          <p:nvPr/>
        </p:nvGrpSpPr>
        <p:grpSpPr bwMode="auto">
          <a:xfrm>
            <a:off x="655638" y="3252788"/>
            <a:ext cx="7897812" cy="2243137"/>
            <a:chOff x="372" y="1776"/>
            <a:chExt cx="4477" cy="1224"/>
          </a:xfrm>
        </p:grpSpPr>
        <p:sp>
          <p:nvSpPr>
            <p:cNvPr id="21529" name="Text Box 17"/>
            <p:cNvSpPr txBox="1">
              <a:spLocks noChangeArrowheads="1"/>
            </p:cNvSpPr>
            <p:nvPr/>
          </p:nvSpPr>
          <p:spPr bwMode="auto">
            <a:xfrm rot="-3197212">
              <a:off x="-50" y="2264"/>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$2,000,000</a:t>
              </a:r>
              <a:endParaRPr lang="en-US" altLang="en-US" sz="2700">
                <a:latin typeface="Times New Roman" pitchFamily="18" charset="0"/>
              </a:endParaRPr>
            </a:p>
          </p:txBody>
        </p:sp>
        <p:sp>
          <p:nvSpPr>
            <p:cNvPr id="21530" name="AutoShape 18"/>
            <p:cNvSpPr>
              <a:spLocks noChangeArrowheads="1"/>
            </p:cNvSpPr>
            <p:nvPr/>
          </p:nvSpPr>
          <p:spPr bwMode="auto">
            <a:xfrm rot="18313737" flipH="1">
              <a:off x="-12" y="2186"/>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1531" name="Text Box 20"/>
            <p:cNvSpPr txBox="1">
              <a:spLocks noChangeArrowheads="1"/>
            </p:cNvSpPr>
            <p:nvPr/>
          </p:nvSpPr>
          <p:spPr bwMode="auto">
            <a:xfrm rot="3260585">
              <a:off x="4057" y="2224"/>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$1,280,000</a:t>
              </a:r>
            </a:p>
          </p:txBody>
        </p:sp>
        <p:sp>
          <p:nvSpPr>
            <p:cNvPr id="21532" name="AutoShape 21"/>
            <p:cNvSpPr>
              <a:spLocks noChangeArrowheads="1"/>
            </p:cNvSpPr>
            <p:nvPr/>
          </p:nvSpPr>
          <p:spPr bwMode="auto">
            <a:xfrm rot="13993645" flipH="1">
              <a:off x="4081" y="2195"/>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21513" name="Text Box 22"/>
          <p:cNvSpPr txBox="1">
            <a:spLocks noChangeArrowheads="1"/>
          </p:cNvSpPr>
          <p:nvPr/>
        </p:nvSpPr>
        <p:spPr bwMode="auto">
          <a:xfrm>
            <a:off x="533400" y="1600200"/>
            <a:ext cx="386715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dirty="0">
                <a:latin typeface="Times New Roman" pitchFamily="18" charset="0"/>
              </a:rPr>
              <a:t>Assume LIBOR</a:t>
            </a:r>
            <a:r>
              <a:rPr lang="en-US" altLang="en-US" sz="2700" baseline="-25000" dirty="0">
                <a:latin typeface="Times New Roman" pitchFamily="18" charset="0"/>
              </a:rPr>
              <a:t>T=0</a:t>
            </a:r>
            <a:r>
              <a:rPr lang="en-US" altLang="en-US" sz="2700" dirty="0">
                <a:latin typeface="Times New Roman" pitchFamily="18" charset="0"/>
              </a:rPr>
              <a:t> = 3%.</a:t>
            </a:r>
          </a:p>
        </p:txBody>
      </p:sp>
      <p:grpSp>
        <p:nvGrpSpPr>
          <p:cNvPr id="3" name="Group 32"/>
          <p:cNvGrpSpPr>
            <a:grpSpLocks/>
          </p:cNvGrpSpPr>
          <p:nvPr/>
        </p:nvGrpSpPr>
        <p:grpSpPr bwMode="auto">
          <a:xfrm>
            <a:off x="1919288" y="2813050"/>
            <a:ext cx="5324475" cy="712788"/>
            <a:chOff x="1088" y="1536"/>
            <a:chExt cx="3019" cy="389"/>
          </a:xfrm>
        </p:grpSpPr>
        <p:sp>
          <p:nvSpPr>
            <p:cNvPr id="21525" name="Text Box 10"/>
            <p:cNvSpPr txBox="1">
              <a:spLocks noChangeArrowheads="1"/>
            </p:cNvSpPr>
            <p:nvPr/>
          </p:nvSpPr>
          <p:spPr bwMode="auto">
            <a:xfrm>
              <a:off x="1088" y="1584"/>
              <a:ext cx="107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$1,200,000</a:t>
              </a:r>
            </a:p>
          </p:txBody>
        </p:sp>
        <p:sp>
          <p:nvSpPr>
            <p:cNvPr id="21526" name="AutoShape 5"/>
            <p:cNvSpPr>
              <a:spLocks noChangeArrowheads="1"/>
            </p:cNvSpPr>
            <p:nvPr/>
          </p:nvSpPr>
          <p:spPr bwMode="auto">
            <a:xfrm>
              <a:off x="1107" y="1536"/>
              <a:ext cx="1037" cy="384"/>
            </a:xfrm>
            <a:prstGeom prst="rightArrow">
              <a:avLst>
                <a:gd name="adj1" fmla="val 50000"/>
                <a:gd name="adj2" fmla="val 6751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1527" name="Text Box 23"/>
            <p:cNvSpPr txBox="1">
              <a:spLocks noChangeArrowheads="1"/>
            </p:cNvSpPr>
            <p:nvPr/>
          </p:nvSpPr>
          <p:spPr bwMode="auto">
            <a:xfrm>
              <a:off x="3032" y="1589"/>
              <a:ext cx="1075"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$1,200,000</a:t>
              </a:r>
            </a:p>
          </p:txBody>
        </p:sp>
        <p:sp>
          <p:nvSpPr>
            <p:cNvPr id="21528" name="AutoShape 24"/>
            <p:cNvSpPr>
              <a:spLocks noChangeArrowheads="1"/>
            </p:cNvSpPr>
            <p:nvPr/>
          </p:nvSpPr>
          <p:spPr bwMode="auto">
            <a:xfrm>
              <a:off x="3051" y="1541"/>
              <a:ext cx="1037" cy="384"/>
            </a:xfrm>
            <a:prstGeom prst="rightArrow">
              <a:avLst>
                <a:gd name="adj1" fmla="val 50000"/>
                <a:gd name="adj2" fmla="val 67513"/>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4" name="Group 33"/>
          <p:cNvGrpSpPr>
            <a:grpSpLocks/>
          </p:cNvGrpSpPr>
          <p:nvPr/>
        </p:nvGrpSpPr>
        <p:grpSpPr bwMode="auto">
          <a:xfrm>
            <a:off x="1862138" y="2198688"/>
            <a:ext cx="5362575" cy="711200"/>
            <a:chOff x="1056" y="1200"/>
            <a:chExt cx="3040" cy="389"/>
          </a:xfrm>
        </p:grpSpPr>
        <p:sp>
          <p:nvSpPr>
            <p:cNvPr id="21521" name="Text Box 7"/>
            <p:cNvSpPr txBox="1">
              <a:spLocks noChangeArrowheads="1"/>
            </p:cNvSpPr>
            <p:nvPr/>
          </p:nvSpPr>
          <p:spPr bwMode="auto">
            <a:xfrm>
              <a:off x="1100" y="1248"/>
              <a:ext cx="105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$2,040,000</a:t>
              </a:r>
              <a:endParaRPr lang="en-US" altLang="en-US" sz="2700">
                <a:latin typeface="Times New Roman" pitchFamily="18" charset="0"/>
              </a:endParaRPr>
            </a:p>
          </p:txBody>
        </p:sp>
        <p:sp>
          <p:nvSpPr>
            <p:cNvPr id="21522" name="AutoShape 8"/>
            <p:cNvSpPr>
              <a:spLocks noChangeArrowheads="1"/>
            </p:cNvSpPr>
            <p:nvPr/>
          </p:nvSpPr>
          <p:spPr bwMode="auto">
            <a:xfrm flipH="1">
              <a:off x="1056" y="1200"/>
              <a:ext cx="1029" cy="384"/>
            </a:xfrm>
            <a:prstGeom prst="rightArrow">
              <a:avLst>
                <a:gd name="adj1" fmla="val 50000"/>
                <a:gd name="adj2" fmla="val 66992"/>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1523" name="Text Box 25"/>
            <p:cNvSpPr txBox="1">
              <a:spLocks noChangeArrowheads="1"/>
            </p:cNvSpPr>
            <p:nvPr/>
          </p:nvSpPr>
          <p:spPr bwMode="auto">
            <a:xfrm>
              <a:off x="3044" y="1253"/>
              <a:ext cx="105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$2,080,000</a:t>
              </a:r>
              <a:endParaRPr lang="en-US" altLang="en-US" sz="2700">
                <a:latin typeface="Times New Roman" pitchFamily="18" charset="0"/>
              </a:endParaRPr>
            </a:p>
          </p:txBody>
        </p:sp>
        <p:sp>
          <p:nvSpPr>
            <p:cNvPr id="21524" name="AutoShape 26"/>
            <p:cNvSpPr>
              <a:spLocks noChangeArrowheads="1"/>
            </p:cNvSpPr>
            <p:nvPr/>
          </p:nvSpPr>
          <p:spPr bwMode="auto">
            <a:xfrm flipH="1">
              <a:off x="3000" y="1205"/>
              <a:ext cx="1029" cy="384"/>
            </a:xfrm>
            <a:prstGeom prst="rightArrow">
              <a:avLst>
                <a:gd name="adj1" fmla="val 50000"/>
                <a:gd name="adj2" fmla="val 66992"/>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1516" name="Group 30"/>
          <p:cNvGrpSpPr>
            <a:grpSpLocks/>
          </p:cNvGrpSpPr>
          <p:nvPr/>
        </p:nvGrpSpPr>
        <p:grpSpPr bwMode="auto">
          <a:xfrm>
            <a:off x="1454150" y="3767138"/>
            <a:ext cx="6324600" cy="2460625"/>
            <a:chOff x="824" y="2057"/>
            <a:chExt cx="3586" cy="1343"/>
          </a:xfrm>
        </p:grpSpPr>
        <p:sp>
          <p:nvSpPr>
            <p:cNvPr id="21518" name="Rectangle 27"/>
            <p:cNvSpPr>
              <a:spLocks noChangeArrowheads="1"/>
            </p:cNvSpPr>
            <p:nvPr/>
          </p:nvSpPr>
          <p:spPr bwMode="auto">
            <a:xfrm>
              <a:off x="824" y="2361"/>
              <a:ext cx="3586"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A saves $40,000 per year relative to borrowing at LIBOR = 3%.</a:t>
              </a:r>
            </a:p>
          </p:txBody>
        </p:sp>
        <p:sp>
          <p:nvSpPr>
            <p:cNvPr id="21519" name="Rectangle 28"/>
            <p:cNvSpPr>
              <a:spLocks noChangeArrowheads="1"/>
            </p:cNvSpPr>
            <p:nvPr/>
          </p:nvSpPr>
          <p:spPr bwMode="auto">
            <a:xfrm>
              <a:off x="838" y="2901"/>
              <a:ext cx="3463"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B saves $40,000 per year relative to borrowing at 5.5%.</a:t>
              </a:r>
            </a:p>
          </p:txBody>
        </p:sp>
        <p:sp>
          <p:nvSpPr>
            <p:cNvPr id="21520" name="Rectangle 29"/>
            <p:cNvSpPr>
              <a:spLocks noChangeArrowheads="1"/>
            </p:cNvSpPr>
            <p:nvPr/>
          </p:nvSpPr>
          <p:spPr bwMode="auto">
            <a:xfrm>
              <a:off x="1017" y="2057"/>
              <a:ext cx="3150"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The swap bank earns $40,000 per year.</a:t>
              </a:r>
            </a:p>
          </p:txBody>
        </p:sp>
      </p:grpSp>
      <p:sp>
        <p:nvSpPr>
          <p:cNvPr id="30"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18</a:t>
            </a:fld>
            <a:endParaRPr lang="en-US" altLang="en-US" sz="1000" dirty="0">
              <a:cs typeface="Arial" charset="0"/>
            </a:endParaRPr>
          </a:p>
        </p:txBody>
      </p:sp>
      <p:sp>
        <p:nvSpPr>
          <p:cNvPr id="31"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1"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nodeType="afterGroup">
                            <p:stCondLst>
                              <p:cond delay="500"/>
                            </p:stCondLst>
                            <p:childTnLst>
                              <p:par>
                                <p:cTn id="9" presetID="22" presetClass="entr" presetSubtype="8"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left)">
                                      <p:cBhvr>
                                        <p:cTn id="11" dur="500"/>
                                        <p:tgtEl>
                                          <p:spTgt spid="3"/>
                                        </p:tgtEl>
                                      </p:cBhvr>
                                    </p:animEffect>
                                  </p:childTnLst>
                                </p:cTn>
                              </p:par>
                            </p:childTnLst>
                          </p:cTn>
                        </p:par>
                        <p:par>
                          <p:cTn id="12" fill="hold" nodeType="afterGroup">
                            <p:stCondLst>
                              <p:cond delay="1000"/>
                            </p:stCondLst>
                            <p:childTnLst>
                              <p:par>
                                <p:cTn id="13" presetID="22" presetClass="entr" presetSubtype="2"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pPr eaLnBrk="1" hangingPunct="1"/>
            <a:r>
              <a:rPr lang="en-US" altLang="en-US" sz="3600" smtClean="0"/>
              <a:t>Cash Flows of an Interest-Only Swap: T = 2</a:t>
            </a:r>
          </a:p>
        </p:txBody>
      </p:sp>
      <p:sp>
        <p:nvSpPr>
          <p:cNvPr id="22531" name="Text Box 22"/>
          <p:cNvSpPr txBox="1">
            <a:spLocks noChangeArrowheads="1"/>
          </p:cNvSpPr>
          <p:nvPr/>
        </p:nvSpPr>
        <p:spPr bwMode="auto">
          <a:xfrm>
            <a:off x="1919288" y="2901950"/>
            <a:ext cx="189547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$1,600,000</a:t>
            </a:r>
          </a:p>
        </p:txBody>
      </p:sp>
      <p:sp>
        <p:nvSpPr>
          <p:cNvPr id="22532" name="Text Box 23"/>
          <p:cNvSpPr txBox="1">
            <a:spLocks noChangeArrowheads="1"/>
          </p:cNvSpPr>
          <p:nvPr/>
        </p:nvSpPr>
        <p:spPr bwMode="auto">
          <a:xfrm>
            <a:off x="7258050" y="2236788"/>
            <a:ext cx="1101725"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22533" name="Text Box 24"/>
          <p:cNvSpPr txBox="1">
            <a:spLocks noChangeArrowheads="1"/>
          </p:cNvSpPr>
          <p:nvPr/>
        </p:nvSpPr>
        <p:spPr bwMode="auto">
          <a:xfrm>
            <a:off x="639763" y="2236788"/>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sp>
        <p:nvSpPr>
          <p:cNvPr id="22534" name="AutoShape 25"/>
          <p:cNvSpPr>
            <a:spLocks noChangeArrowheads="1"/>
          </p:cNvSpPr>
          <p:nvPr/>
        </p:nvSpPr>
        <p:spPr bwMode="auto">
          <a:xfrm>
            <a:off x="1952625" y="2813050"/>
            <a:ext cx="1828800" cy="703263"/>
          </a:xfrm>
          <a:prstGeom prst="rightArrow">
            <a:avLst>
              <a:gd name="adj1" fmla="val 50000"/>
              <a:gd name="adj2" fmla="val 6751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2535" name="Text Box 26"/>
          <p:cNvSpPr txBox="1">
            <a:spLocks noChangeArrowheads="1"/>
          </p:cNvSpPr>
          <p:nvPr/>
        </p:nvSpPr>
        <p:spPr bwMode="auto">
          <a:xfrm>
            <a:off x="1939925" y="2286000"/>
            <a:ext cx="1855788"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$2,040,000</a:t>
            </a:r>
            <a:endParaRPr lang="en-US" altLang="en-US" sz="2700">
              <a:latin typeface="Times New Roman" pitchFamily="18" charset="0"/>
            </a:endParaRPr>
          </a:p>
        </p:txBody>
      </p:sp>
      <p:sp>
        <p:nvSpPr>
          <p:cNvPr id="22536" name="AutoShape 27"/>
          <p:cNvSpPr>
            <a:spLocks noChangeArrowheads="1"/>
          </p:cNvSpPr>
          <p:nvPr/>
        </p:nvSpPr>
        <p:spPr bwMode="auto">
          <a:xfrm flipH="1">
            <a:off x="1862138" y="2198688"/>
            <a:ext cx="1816100" cy="703262"/>
          </a:xfrm>
          <a:prstGeom prst="rightArrow">
            <a:avLst>
              <a:gd name="adj1" fmla="val 50000"/>
              <a:gd name="adj2" fmla="val 67047"/>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2537" name="Text Box 28"/>
          <p:cNvSpPr txBox="1">
            <a:spLocks noChangeArrowheads="1"/>
          </p:cNvSpPr>
          <p:nvPr/>
        </p:nvSpPr>
        <p:spPr bwMode="auto">
          <a:xfrm>
            <a:off x="84138" y="5403850"/>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22538" name="Text Box 29"/>
          <p:cNvSpPr txBox="1">
            <a:spLocks noChangeArrowheads="1"/>
          </p:cNvSpPr>
          <p:nvPr/>
        </p:nvSpPr>
        <p:spPr bwMode="auto">
          <a:xfrm>
            <a:off x="7874000" y="5314950"/>
            <a:ext cx="1185863" cy="11033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22539" name="Text Box 30"/>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sp>
        <p:nvSpPr>
          <p:cNvPr id="22540" name="Text Box 31"/>
          <p:cNvSpPr txBox="1">
            <a:spLocks noChangeArrowheads="1"/>
          </p:cNvSpPr>
          <p:nvPr/>
        </p:nvSpPr>
        <p:spPr bwMode="auto">
          <a:xfrm rot="-3197212">
            <a:off x="-128587" y="4151313"/>
            <a:ext cx="21701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$2,000,000</a:t>
            </a:r>
            <a:endParaRPr lang="en-US" altLang="en-US" sz="2700">
              <a:latin typeface="Times New Roman" pitchFamily="18" charset="0"/>
            </a:endParaRPr>
          </a:p>
        </p:txBody>
      </p:sp>
      <p:sp>
        <p:nvSpPr>
          <p:cNvPr id="22541" name="AutoShape 32"/>
          <p:cNvSpPr>
            <a:spLocks noChangeArrowheads="1"/>
          </p:cNvSpPr>
          <p:nvPr/>
        </p:nvSpPr>
        <p:spPr bwMode="auto">
          <a:xfrm rot="18313737" flipH="1">
            <a:off x="-60325" y="4016376"/>
            <a:ext cx="2109787" cy="677862"/>
          </a:xfrm>
          <a:prstGeom prst="rightArrow">
            <a:avLst>
              <a:gd name="adj1" fmla="val 50000"/>
              <a:gd name="adj2" fmla="val 74928"/>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2542" name="Text Box 33"/>
          <p:cNvSpPr txBox="1">
            <a:spLocks noChangeArrowheads="1"/>
          </p:cNvSpPr>
          <p:nvPr/>
        </p:nvSpPr>
        <p:spPr bwMode="auto">
          <a:xfrm rot="3260585">
            <a:off x="7115969" y="4077494"/>
            <a:ext cx="21685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$1,680,000</a:t>
            </a:r>
          </a:p>
        </p:txBody>
      </p:sp>
      <p:sp>
        <p:nvSpPr>
          <p:cNvPr id="22543" name="AutoShape 34"/>
          <p:cNvSpPr>
            <a:spLocks noChangeArrowheads="1"/>
          </p:cNvSpPr>
          <p:nvPr/>
        </p:nvSpPr>
        <p:spPr bwMode="auto">
          <a:xfrm rot="13993645" flipH="1">
            <a:off x="7159625" y="4033838"/>
            <a:ext cx="2109788" cy="677862"/>
          </a:xfrm>
          <a:prstGeom prst="rightArrow">
            <a:avLst>
              <a:gd name="adj1" fmla="val 50000"/>
              <a:gd name="adj2" fmla="val 74929"/>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2544" name="Text Box 35"/>
          <p:cNvSpPr txBox="1">
            <a:spLocks noChangeArrowheads="1"/>
          </p:cNvSpPr>
          <p:nvPr/>
        </p:nvSpPr>
        <p:spPr bwMode="auto">
          <a:xfrm>
            <a:off x="533400" y="1600200"/>
            <a:ext cx="386715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dirty="0">
                <a:latin typeface="Times New Roman" pitchFamily="18" charset="0"/>
              </a:rPr>
              <a:t>Assume LIBOR</a:t>
            </a:r>
            <a:r>
              <a:rPr lang="en-US" altLang="en-US" sz="2700" baseline="-25000" dirty="0">
                <a:latin typeface="Times New Roman" pitchFamily="18" charset="0"/>
              </a:rPr>
              <a:t>T=1</a:t>
            </a:r>
            <a:r>
              <a:rPr lang="en-US" altLang="en-US" sz="2700" dirty="0">
                <a:latin typeface="Times New Roman" pitchFamily="18" charset="0"/>
              </a:rPr>
              <a:t> = 4%.</a:t>
            </a:r>
          </a:p>
        </p:txBody>
      </p:sp>
      <p:sp>
        <p:nvSpPr>
          <p:cNvPr id="22545" name="Text Box 36"/>
          <p:cNvSpPr txBox="1">
            <a:spLocks noChangeArrowheads="1"/>
          </p:cNvSpPr>
          <p:nvPr/>
        </p:nvSpPr>
        <p:spPr bwMode="auto">
          <a:xfrm>
            <a:off x="5348288" y="2909888"/>
            <a:ext cx="1895475"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$1,600,000</a:t>
            </a:r>
          </a:p>
        </p:txBody>
      </p:sp>
      <p:sp>
        <p:nvSpPr>
          <p:cNvPr id="22546" name="AutoShape 37"/>
          <p:cNvSpPr>
            <a:spLocks noChangeArrowheads="1"/>
          </p:cNvSpPr>
          <p:nvPr/>
        </p:nvSpPr>
        <p:spPr bwMode="auto">
          <a:xfrm>
            <a:off x="5381625" y="2822575"/>
            <a:ext cx="1828800" cy="703263"/>
          </a:xfrm>
          <a:prstGeom prst="rightArrow">
            <a:avLst>
              <a:gd name="adj1" fmla="val 50000"/>
              <a:gd name="adj2" fmla="val 6751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2547" name="Text Box 38"/>
          <p:cNvSpPr txBox="1">
            <a:spLocks noChangeArrowheads="1"/>
          </p:cNvSpPr>
          <p:nvPr/>
        </p:nvSpPr>
        <p:spPr bwMode="auto">
          <a:xfrm>
            <a:off x="5368925" y="2295525"/>
            <a:ext cx="1855788"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$2,080,000</a:t>
            </a:r>
            <a:endParaRPr lang="en-US" altLang="en-US" sz="2700">
              <a:latin typeface="Times New Roman" pitchFamily="18" charset="0"/>
            </a:endParaRPr>
          </a:p>
        </p:txBody>
      </p:sp>
      <p:sp>
        <p:nvSpPr>
          <p:cNvPr id="22548" name="AutoShape 39"/>
          <p:cNvSpPr>
            <a:spLocks noChangeArrowheads="1"/>
          </p:cNvSpPr>
          <p:nvPr/>
        </p:nvSpPr>
        <p:spPr bwMode="auto">
          <a:xfrm flipH="1">
            <a:off x="5291138" y="2206625"/>
            <a:ext cx="1816100" cy="703263"/>
          </a:xfrm>
          <a:prstGeom prst="rightArrow">
            <a:avLst>
              <a:gd name="adj1" fmla="val 50000"/>
              <a:gd name="adj2" fmla="val 67047"/>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nvGrpSpPr>
          <p:cNvPr id="22549" name="Group 43"/>
          <p:cNvGrpSpPr>
            <a:grpSpLocks/>
          </p:cNvGrpSpPr>
          <p:nvPr/>
        </p:nvGrpSpPr>
        <p:grpSpPr bwMode="auto">
          <a:xfrm>
            <a:off x="1454150" y="3767138"/>
            <a:ext cx="6324600" cy="2460625"/>
            <a:chOff x="824" y="2057"/>
            <a:chExt cx="3586" cy="1343"/>
          </a:xfrm>
        </p:grpSpPr>
        <p:sp>
          <p:nvSpPr>
            <p:cNvPr id="22551" name="Rectangle 40"/>
            <p:cNvSpPr>
              <a:spLocks noChangeArrowheads="1"/>
            </p:cNvSpPr>
            <p:nvPr/>
          </p:nvSpPr>
          <p:spPr bwMode="auto">
            <a:xfrm>
              <a:off x="824" y="2361"/>
              <a:ext cx="3586"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A saves $40,000 per year relative to borrowing at LIBOR = 4%.</a:t>
              </a:r>
            </a:p>
          </p:txBody>
        </p:sp>
        <p:sp>
          <p:nvSpPr>
            <p:cNvPr id="22552" name="Rectangle 41"/>
            <p:cNvSpPr>
              <a:spLocks noChangeArrowheads="1"/>
            </p:cNvSpPr>
            <p:nvPr/>
          </p:nvSpPr>
          <p:spPr bwMode="auto">
            <a:xfrm>
              <a:off x="838" y="2901"/>
              <a:ext cx="3463" cy="4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B saves $40,000 per year relative to borrowing at 5.5%.</a:t>
              </a:r>
            </a:p>
          </p:txBody>
        </p:sp>
        <p:sp>
          <p:nvSpPr>
            <p:cNvPr id="22553" name="Rectangle 42"/>
            <p:cNvSpPr>
              <a:spLocks noChangeArrowheads="1"/>
            </p:cNvSpPr>
            <p:nvPr/>
          </p:nvSpPr>
          <p:spPr bwMode="auto">
            <a:xfrm>
              <a:off x="1017" y="2057"/>
              <a:ext cx="3150" cy="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The swap bank earns $40,000 per year.</a:t>
              </a:r>
            </a:p>
          </p:txBody>
        </p:sp>
      </p:grpSp>
      <p:sp>
        <p:nvSpPr>
          <p:cNvPr id="27"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19</a:t>
            </a:fld>
            <a:endParaRPr lang="en-US" altLang="en-US" sz="1000" dirty="0">
              <a:cs typeface="Arial" charset="0"/>
            </a:endParaRPr>
          </a:p>
        </p:txBody>
      </p:sp>
      <p:sp>
        <p:nvSpPr>
          <p:cNvPr id="28"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eaLnBrk="1" hangingPunct="1"/>
            <a:r>
              <a:rPr lang="en-US" altLang="en-US" sz="3600" smtClean="0"/>
              <a:t>Cash Flows of an Interest-Only Swap: T = 3</a:t>
            </a:r>
          </a:p>
        </p:txBody>
      </p:sp>
      <p:sp>
        <p:nvSpPr>
          <p:cNvPr id="23555" name="Text Box 22"/>
          <p:cNvSpPr txBox="1">
            <a:spLocks noChangeArrowheads="1"/>
          </p:cNvSpPr>
          <p:nvPr/>
        </p:nvSpPr>
        <p:spPr bwMode="auto">
          <a:xfrm>
            <a:off x="1919288" y="2901950"/>
            <a:ext cx="189547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$2,000,000</a:t>
            </a:r>
          </a:p>
        </p:txBody>
      </p:sp>
      <p:sp>
        <p:nvSpPr>
          <p:cNvPr id="23556" name="Text Box 23"/>
          <p:cNvSpPr txBox="1">
            <a:spLocks noChangeArrowheads="1"/>
          </p:cNvSpPr>
          <p:nvPr/>
        </p:nvSpPr>
        <p:spPr bwMode="auto">
          <a:xfrm>
            <a:off x="7258050" y="2236788"/>
            <a:ext cx="1101725"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23557" name="Text Box 24"/>
          <p:cNvSpPr txBox="1">
            <a:spLocks noChangeArrowheads="1"/>
          </p:cNvSpPr>
          <p:nvPr/>
        </p:nvSpPr>
        <p:spPr bwMode="auto">
          <a:xfrm>
            <a:off x="639763" y="2236788"/>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sp>
        <p:nvSpPr>
          <p:cNvPr id="23558" name="AutoShape 25"/>
          <p:cNvSpPr>
            <a:spLocks noChangeArrowheads="1"/>
          </p:cNvSpPr>
          <p:nvPr/>
        </p:nvSpPr>
        <p:spPr bwMode="auto">
          <a:xfrm>
            <a:off x="1952625" y="2813050"/>
            <a:ext cx="1828800" cy="703263"/>
          </a:xfrm>
          <a:prstGeom prst="rightArrow">
            <a:avLst>
              <a:gd name="adj1" fmla="val 50000"/>
              <a:gd name="adj2" fmla="val 6751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3559" name="Text Box 26"/>
          <p:cNvSpPr txBox="1">
            <a:spLocks noChangeArrowheads="1"/>
          </p:cNvSpPr>
          <p:nvPr/>
        </p:nvSpPr>
        <p:spPr bwMode="auto">
          <a:xfrm>
            <a:off x="1939925" y="2286000"/>
            <a:ext cx="1855788"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$2,040,000</a:t>
            </a:r>
            <a:endParaRPr lang="en-US" altLang="en-US" sz="2700">
              <a:latin typeface="Times New Roman" pitchFamily="18" charset="0"/>
            </a:endParaRPr>
          </a:p>
        </p:txBody>
      </p:sp>
      <p:sp>
        <p:nvSpPr>
          <p:cNvPr id="23560" name="AutoShape 27"/>
          <p:cNvSpPr>
            <a:spLocks noChangeArrowheads="1"/>
          </p:cNvSpPr>
          <p:nvPr/>
        </p:nvSpPr>
        <p:spPr bwMode="auto">
          <a:xfrm flipH="1">
            <a:off x="1862138" y="2198688"/>
            <a:ext cx="1816100" cy="703262"/>
          </a:xfrm>
          <a:prstGeom prst="rightArrow">
            <a:avLst>
              <a:gd name="adj1" fmla="val 50000"/>
              <a:gd name="adj2" fmla="val 67047"/>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3561" name="Text Box 28"/>
          <p:cNvSpPr txBox="1">
            <a:spLocks noChangeArrowheads="1"/>
          </p:cNvSpPr>
          <p:nvPr/>
        </p:nvSpPr>
        <p:spPr bwMode="auto">
          <a:xfrm>
            <a:off x="84138" y="5403850"/>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23562" name="Text Box 29"/>
          <p:cNvSpPr txBox="1">
            <a:spLocks noChangeArrowheads="1"/>
          </p:cNvSpPr>
          <p:nvPr/>
        </p:nvSpPr>
        <p:spPr bwMode="auto">
          <a:xfrm>
            <a:off x="7874000" y="5314950"/>
            <a:ext cx="1185863" cy="11033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23563" name="Text Box 30"/>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sp>
        <p:nvSpPr>
          <p:cNvPr id="23564" name="Text Box 31"/>
          <p:cNvSpPr txBox="1">
            <a:spLocks noChangeArrowheads="1"/>
          </p:cNvSpPr>
          <p:nvPr/>
        </p:nvSpPr>
        <p:spPr bwMode="auto">
          <a:xfrm rot="-3197212">
            <a:off x="-128587" y="4151313"/>
            <a:ext cx="2170112"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700">
                <a:latin typeface="Times New Roman" pitchFamily="18" charset="0"/>
                <a:cs typeface="Arial" charset="0"/>
              </a:rPr>
              <a:t> $42,000,000</a:t>
            </a:r>
            <a:endParaRPr lang="en-US" altLang="en-US" sz="2700">
              <a:latin typeface="Times New Roman" pitchFamily="18" charset="0"/>
            </a:endParaRPr>
          </a:p>
        </p:txBody>
      </p:sp>
      <p:sp>
        <p:nvSpPr>
          <p:cNvPr id="23565" name="AutoShape 32"/>
          <p:cNvSpPr>
            <a:spLocks noChangeArrowheads="1"/>
          </p:cNvSpPr>
          <p:nvPr/>
        </p:nvSpPr>
        <p:spPr bwMode="auto">
          <a:xfrm rot="18313737" flipH="1">
            <a:off x="-60325" y="4016376"/>
            <a:ext cx="2109787" cy="677862"/>
          </a:xfrm>
          <a:prstGeom prst="rightArrow">
            <a:avLst>
              <a:gd name="adj1" fmla="val 50000"/>
              <a:gd name="adj2" fmla="val 74928"/>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3566" name="Text Box 33"/>
          <p:cNvSpPr txBox="1">
            <a:spLocks noChangeArrowheads="1"/>
          </p:cNvSpPr>
          <p:nvPr/>
        </p:nvSpPr>
        <p:spPr bwMode="auto">
          <a:xfrm rot="3260585">
            <a:off x="7115969" y="4077494"/>
            <a:ext cx="2168525"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$42,080,000</a:t>
            </a:r>
          </a:p>
        </p:txBody>
      </p:sp>
      <p:sp>
        <p:nvSpPr>
          <p:cNvPr id="23567" name="AutoShape 34"/>
          <p:cNvSpPr>
            <a:spLocks noChangeArrowheads="1"/>
          </p:cNvSpPr>
          <p:nvPr/>
        </p:nvSpPr>
        <p:spPr bwMode="auto">
          <a:xfrm rot="13993645" flipH="1">
            <a:off x="7159625" y="4033838"/>
            <a:ext cx="2109788" cy="677862"/>
          </a:xfrm>
          <a:prstGeom prst="rightArrow">
            <a:avLst>
              <a:gd name="adj1" fmla="val 50000"/>
              <a:gd name="adj2" fmla="val 74929"/>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3568" name="Text Box 35"/>
          <p:cNvSpPr txBox="1">
            <a:spLocks noChangeArrowheads="1"/>
          </p:cNvSpPr>
          <p:nvPr/>
        </p:nvSpPr>
        <p:spPr bwMode="auto">
          <a:xfrm>
            <a:off x="533400" y="1600200"/>
            <a:ext cx="3867150" cy="515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dirty="0">
                <a:latin typeface="Times New Roman" pitchFamily="18" charset="0"/>
              </a:rPr>
              <a:t>Assume LIBOR</a:t>
            </a:r>
            <a:r>
              <a:rPr lang="en-US" altLang="en-US" sz="2700" baseline="-25000" dirty="0">
                <a:latin typeface="Times New Roman" pitchFamily="18" charset="0"/>
              </a:rPr>
              <a:t>T=2</a:t>
            </a:r>
            <a:r>
              <a:rPr lang="en-US" altLang="en-US" sz="2700" dirty="0">
                <a:latin typeface="Times New Roman" pitchFamily="18" charset="0"/>
              </a:rPr>
              <a:t> = 5%.</a:t>
            </a:r>
          </a:p>
        </p:txBody>
      </p:sp>
      <p:sp>
        <p:nvSpPr>
          <p:cNvPr id="23569" name="Text Box 36"/>
          <p:cNvSpPr txBox="1">
            <a:spLocks noChangeArrowheads="1"/>
          </p:cNvSpPr>
          <p:nvPr/>
        </p:nvSpPr>
        <p:spPr bwMode="auto">
          <a:xfrm>
            <a:off x="5348288" y="2909888"/>
            <a:ext cx="1895475"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$2,000,000</a:t>
            </a:r>
          </a:p>
        </p:txBody>
      </p:sp>
      <p:sp>
        <p:nvSpPr>
          <p:cNvPr id="23570" name="AutoShape 37"/>
          <p:cNvSpPr>
            <a:spLocks noChangeArrowheads="1"/>
          </p:cNvSpPr>
          <p:nvPr/>
        </p:nvSpPr>
        <p:spPr bwMode="auto">
          <a:xfrm>
            <a:off x="5381625" y="2822575"/>
            <a:ext cx="1828800" cy="703263"/>
          </a:xfrm>
          <a:prstGeom prst="rightArrow">
            <a:avLst>
              <a:gd name="adj1" fmla="val 50000"/>
              <a:gd name="adj2" fmla="val 6751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3571" name="Text Box 38"/>
          <p:cNvSpPr txBox="1">
            <a:spLocks noChangeArrowheads="1"/>
          </p:cNvSpPr>
          <p:nvPr/>
        </p:nvSpPr>
        <p:spPr bwMode="auto">
          <a:xfrm>
            <a:off x="5368925" y="2295525"/>
            <a:ext cx="1855788"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$2,080,000</a:t>
            </a:r>
            <a:endParaRPr lang="en-US" altLang="en-US" sz="2700">
              <a:latin typeface="Times New Roman" pitchFamily="18" charset="0"/>
            </a:endParaRPr>
          </a:p>
        </p:txBody>
      </p:sp>
      <p:sp>
        <p:nvSpPr>
          <p:cNvPr id="23572" name="AutoShape 39"/>
          <p:cNvSpPr>
            <a:spLocks noChangeArrowheads="1"/>
          </p:cNvSpPr>
          <p:nvPr/>
        </p:nvSpPr>
        <p:spPr bwMode="auto">
          <a:xfrm flipH="1">
            <a:off x="5291138" y="2206625"/>
            <a:ext cx="1816100" cy="703263"/>
          </a:xfrm>
          <a:prstGeom prst="rightArrow">
            <a:avLst>
              <a:gd name="adj1" fmla="val 50000"/>
              <a:gd name="adj2" fmla="val 67047"/>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3573" name="Rectangle 40"/>
          <p:cNvSpPr>
            <a:spLocks noChangeArrowheads="1"/>
          </p:cNvSpPr>
          <p:nvPr/>
        </p:nvSpPr>
        <p:spPr bwMode="auto">
          <a:xfrm>
            <a:off x="1454150" y="4324350"/>
            <a:ext cx="63246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A saves $40,000 per year relative to borrowing at LIBOR = 4%.</a:t>
            </a:r>
          </a:p>
        </p:txBody>
      </p:sp>
      <p:sp>
        <p:nvSpPr>
          <p:cNvPr id="23574" name="Rectangle 41"/>
          <p:cNvSpPr>
            <a:spLocks noChangeArrowheads="1"/>
          </p:cNvSpPr>
          <p:nvPr/>
        </p:nvSpPr>
        <p:spPr bwMode="auto">
          <a:xfrm>
            <a:off x="1477963" y="5313363"/>
            <a:ext cx="61087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B saves $40,000 per year relative to borrowing at 5.5%.</a:t>
            </a:r>
          </a:p>
        </p:txBody>
      </p:sp>
      <p:sp>
        <p:nvSpPr>
          <p:cNvPr id="23575" name="Rectangle 42"/>
          <p:cNvSpPr>
            <a:spLocks noChangeArrowheads="1"/>
          </p:cNvSpPr>
          <p:nvPr/>
        </p:nvSpPr>
        <p:spPr bwMode="auto">
          <a:xfrm>
            <a:off x="1782763" y="3767138"/>
            <a:ext cx="5578475" cy="51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The swap bank earns $40,000 per year.</a:t>
            </a:r>
          </a:p>
        </p:txBody>
      </p:sp>
      <p:sp>
        <p:nvSpPr>
          <p:cNvPr id="2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20</a:t>
            </a:fld>
            <a:endParaRPr lang="en-US" altLang="en-US" sz="1000" dirty="0">
              <a:cs typeface="Arial" charset="0"/>
            </a:endParaRPr>
          </a:p>
        </p:txBody>
      </p:sp>
      <p:sp>
        <p:nvSpPr>
          <p:cNvPr id="27"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US" altLang="en-US" smtClean="0"/>
              <a:t>Example of a Currency Swap</a:t>
            </a:r>
          </a:p>
        </p:txBody>
      </p:sp>
      <p:graphicFrame>
        <p:nvGraphicFramePr>
          <p:cNvPr id="76837" name="Group 37"/>
          <p:cNvGraphicFramePr>
            <a:graphicFrameLocks noGrp="1"/>
          </p:cNvGraphicFramePr>
          <p:nvPr>
            <p:ph idx="1"/>
            <p:extLst>
              <p:ext uri="{D42A27DB-BD31-4B8C-83A1-F6EECF244321}">
                <p14:modId xmlns:p14="http://schemas.microsoft.com/office/powerpoint/2010/main" val="2715240550"/>
              </p:ext>
            </p:extLst>
          </p:nvPr>
        </p:nvGraphicFramePr>
        <p:xfrm>
          <a:off x="609601" y="4300008"/>
          <a:ext cx="8229599" cy="1567392"/>
        </p:xfrm>
        <a:graphic>
          <a:graphicData uri="http://schemas.openxmlformats.org/drawingml/2006/table">
            <a:tbl>
              <a:tblPr/>
              <a:tblGrid>
                <a:gridCol w="1824719">
                  <a:extLst>
                    <a:ext uri="{9D8B030D-6E8A-4147-A177-3AD203B41FA5}">
                      <a16:colId xmlns="" xmlns:a16="http://schemas.microsoft.com/office/drawing/2014/main" val="20000"/>
                    </a:ext>
                  </a:extLst>
                </a:gridCol>
                <a:gridCol w="2763609">
                  <a:extLst>
                    <a:ext uri="{9D8B030D-6E8A-4147-A177-3AD203B41FA5}">
                      <a16:colId xmlns="" xmlns:a16="http://schemas.microsoft.com/office/drawing/2014/main" val="20001"/>
                    </a:ext>
                  </a:extLst>
                </a:gridCol>
                <a:gridCol w="3641271">
                  <a:extLst>
                    <a:ext uri="{9D8B030D-6E8A-4147-A177-3AD203B41FA5}">
                      <a16:colId xmlns="" xmlns:a16="http://schemas.microsoft.com/office/drawing/2014/main" val="20002"/>
                    </a:ext>
                  </a:extLst>
                </a:gridCol>
              </a:tblGrid>
              <a:tr h="533400">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smtClean="0">
                        <a:ln>
                          <a:noFill/>
                        </a:ln>
                        <a:solidFill>
                          <a:schemeClr val="tx1"/>
                        </a:solidFill>
                        <a:effectLst/>
                        <a:latin typeface="Times New Roman" pitchFamily="18" charset="0"/>
                      </a:endParaRPr>
                    </a:p>
                  </a:txBody>
                  <a:tcPr marL="261257" marR="261257" marT="52755" marB="52755"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t>
                      </a:r>
                    </a:p>
                  </a:txBody>
                  <a:tcPr marL="261257" marR="261257" marT="52755" marB="52755"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t>
                      </a:r>
                    </a:p>
                  </a:txBody>
                  <a:tcPr marL="261257" marR="261257" marT="52755" marB="52755"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516996">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a:t>
                      </a:r>
                    </a:p>
                  </a:txBody>
                  <a:tcPr marL="261257" marR="261257" marT="52755" marB="52755"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$7%</a:t>
                      </a:r>
                    </a:p>
                  </a:txBody>
                  <a:tcPr marL="261257" marR="261257" marT="52755" marB="52755"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€6%</a:t>
                      </a:r>
                    </a:p>
                  </a:txBody>
                  <a:tcPr marL="261257" marR="261257" marT="52755" marB="52755"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1"/>
                  </a:ext>
                </a:extLst>
              </a:tr>
              <a:tr h="516996">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B</a:t>
                      </a:r>
                    </a:p>
                  </a:txBody>
                  <a:tcPr marL="261257" marR="261257" marT="52755" marB="52755"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$8%</a:t>
                      </a:r>
                    </a:p>
                  </a:txBody>
                  <a:tcPr marL="261257" marR="261257" marT="52755" marB="52755"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dirty="0" smtClean="0">
                          <a:ln>
                            <a:noFill/>
                          </a:ln>
                          <a:solidFill>
                            <a:schemeClr val="tx1"/>
                          </a:solidFill>
                          <a:effectLst/>
                          <a:latin typeface="Times New Roman" pitchFamily="18" charset="0"/>
                        </a:rPr>
                        <a:t>€5%</a:t>
                      </a:r>
                    </a:p>
                  </a:txBody>
                  <a:tcPr marL="261257" marR="261257" marT="52755" marB="52755" horzOverflow="overflow">
                    <a:lnL>
                      <a:noFill/>
                    </a:lnL>
                    <a:lnR>
                      <a:noFill/>
                    </a:lnR>
                    <a:lnT>
                      <a:noFill/>
                    </a:lnT>
                    <a:lnB>
                      <a:noFill/>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24579" name="Rectangle 3"/>
          <p:cNvSpPr>
            <a:spLocks noGrp="1" noChangeArrowheads="1"/>
          </p:cNvSpPr>
          <p:nvPr>
            <p:ph type="body" sz="half" idx="4294967295"/>
          </p:nvPr>
        </p:nvSpPr>
        <p:spPr>
          <a:xfrm>
            <a:off x="0" y="1752600"/>
            <a:ext cx="9144000" cy="4800600"/>
          </a:xfrm>
          <a:prstGeom prst="rect">
            <a:avLst/>
          </a:prstGeom>
        </p:spPr>
        <p:txBody>
          <a:bodyPr/>
          <a:lstStyle/>
          <a:p>
            <a:pPr eaLnBrk="1" hangingPunct="1">
              <a:lnSpc>
                <a:spcPct val="90000"/>
              </a:lnSpc>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Consider Firms A and B:</a:t>
            </a:r>
          </a:p>
          <a:p>
            <a:pPr lvl="1" eaLnBrk="1" hangingPunct="1">
              <a:lnSpc>
                <a:spcPct val="90000"/>
              </a:lnSpc>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Firm A is a U.S. MNC who wants to finance a euro denominated asset in Italy, and therefore wants to borrow €40 million for 3 years. A can borrow euros at 6%.</a:t>
            </a:r>
          </a:p>
          <a:p>
            <a:pPr lvl="1" eaLnBrk="1" hangingPunct="1">
              <a:lnSpc>
                <a:spcPct val="90000"/>
              </a:lnSpc>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Firm B is a French MNC who wants to finance a dollar denominated asset, and therefore wants to borrow $60 million for 3 years. B can borrow dollars at 8%.</a:t>
            </a:r>
          </a:p>
          <a:p>
            <a:pPr lvl="1" eaLnBrk="1" hangingPunct="1">
              <a:lnSpc>
                <a:spcPct val="90000"/>
              </a:lnSpc>
              <a:buFontTx/>
              <a:buNone/>
            </a:pPr>
            <a:endPar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lnSpc>
                <a:spcPct val="90000"/>
              </a:lnSpc>
            </a:pPr>
            <a:endParaRPr lang="en-US" altLang="en-US" sz="18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lnSpc>
                <a:spcPct val="90000"/>
              </a:lnSpc>
            </a:pPr>
            <a:endParaRPr lang="en-US" altLang="en-US" sz="18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lnSpc>
                <a:spcPct val="90000"/>
              </a:lnSpc>
            </a:pPr>
            <a:endParaRPr lang="en-US" altLang="en-US" sz="18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lnSpc>
                <a:spcPct val="90000"/>
              </a:lnSpc>
            </a:pPr>
            <a:endParaRPr lang="en-US" altLang="en-US" sz="1800" dirty="0" smtClean="0">
              <a:latin typeface="Arial Unicode MS" panose="020B0604020202020204" pitchFamily="34" charset="-128"/>
              <a:ea typeface="Arial Unicode MS" panose="020B0604020202020204" pitchFamily="34" charset="-128"/>
              <a:cs typeface="Arial Unicode MS" panose="020B0604020202020204" pitchFamily="34" charset="-128"/>
            </a:endParaRPr>
          </a:p>
          <a:p>
            <a:pPr eaLnBrk="1" hangingPunct="1">
              <a:lnSpc>
                <a:spcPct val="90000"/>
              </a:lnSpc>
            </a:pPr>
            <a:r>
              <a:rPr lang="en-US" altLang="en-US" sz="2400" dirty="0" smtClean="0">
                <a:latin typeface="Arial Unicode MS" panose="020B0604020202020204" pitchFamily="34" charset="-128"/>
                <a:ea typeface="Arial Unicode MS" panose="020B0604020202020204" pitchFamily="34" charset="-128"/>
                <a:cs typeface="Arial Unicode MS" panose="020B0604020202020204" pitchFamily="34" charset="-128"/>
              </a:rPr>
              <a:t>The exchange rate at inception was $1.50 = €1.00.</a:t>
            </a:r>
          </a:p>
        </p:txBody>
      </p:sp>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21</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45258" name="Group 170"/>
          <p:cNvGraphicFramePr>
            <a:graphicFrameLocks noGrp="1"/>
          </p:cNvGraphicFramePr>
          <p:nvPr/>
        </p:nvGraphicFramePr>
        <p:xfrm>
          <a:off x="304800" y="2743200"/>
          <a:ext cx="6176963" cy="1598613"/>
        </p:xfrm>
        <a:graphic>
          <a:graphicData uri="http://schemas.openxmlformats.org/drawingml/2006/table">
            <a:tbl>
              <a:tblPr/>
              <a:tblGrid>
                <a:gridCol w="1133475">
                  <a:extLst>
                    <a:ext uri="{9D8B030D-6E8A-4147-A177-3AD203B41FA5}">
                      <a16:colId xmlns="" xmlns:a16="http://schemas.microsoft.com/office/drawing/2014/main" val="20000"/>
                    </a:ext>
                  </a:extLst>
                </a:gridCol>
                <a:gridCol w="744538">
                  <a:extLst>
                    <a:ext uri="{9D8B030D-6E8A-4147-A177-3AD203B41FA5}">
                      <a16:colId xmlns="" xmlns:a16="http://schemas.microsoft.com/office/drawing/2014/main" val="20001"/>
                    </a:ext>
                  </a:extLst>
                </a:gridCol>
                <a:gridCol w="246062">
                  <a:extLst>
                    <a:ext uri="{9D8B030D-6E8A-4147-A177-3AD203B41FA5}">
                      <a16:colId xmlns="" xmlns:a16="http://schemas.microsoft.com/office/drawing/2014/main" val="20002"/>
                    </a:ext>
                  </a:extLst>
                </a:gridCol>
                <a:gridCol w="890588">
                  <a:extLst>
                    <a:ext uri="{9D8B030D-6E8A-4147-A177-3AD203B41FA5}">
                      <a16:colId xmlns="" xmlns:a16="http://schemas.microsoft.com/office/drawing/2014/main" val="20003"/>
                    </a:ext>
                  </a:extLst>
                </a:gridCol>
                <a:gridCol w="441325">
                  <a:extLst>
                    <a:ext uri="{9D8B030D-6E8A-4147-A177-3AD203B41FA5}">
                      <a16:colId xmlns="" xmlns:a16="http://schemas.microsoft.com/office/drawing/2014/main" val="20004"/>
                    </a:ext>
                  </a:extLst>
                </a:gridCol>
                <a:gridCol w="1700212">
                  <a:extLst>
                    <a:ext uri="{9D8B030D-6E8A-4147-A177-3AD203B41FA5}">
                      <a16:colId xmlns="" xmlns:a16="http://schemas.microsoft.com/office/drawing/2014/main" val="20005"/>
                    </a:ext>
                  </a:extLst>
                </a:gridCol>
                <a:gridCol w="1020763">
                  <a:extLst>
                    <a:ext uri="{9D8B030D-6E8A-4147-A177-3AD203B41FA5}">
                      <a16:colId xmlns="" xmlns:a16="http://schemas.microsoft.com/office/drawing/2014/main" val="20006"/>
                    </a:ext>
                  </a:extLst>
                </a:gridCol>
              </a:tblGrid>
              <a:tr h="532479">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a:noFill/>
                    </a:lnT>
                    <a:lnB>
                      <a:noFill/>
                    </a:lnB>
                    <a:lnTlToBr>
                      <a:noFill/>
                    </a:lnTlToBr>
                    <a:lnBlToTr>
                      <a:noFill/>
                    </a:lnBlToTr>
                    <a:solidFill>
                      <a:schemeClr val="bg1"/>
                    </a:solidFill>
                  </a:tcPr>
                </a:tc>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Euro-€</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a:noFill/>
                    </a:lnT>
                    <a:lnB>
                      <a:noFill/>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U.S. $</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 xmlns:a16="http://schemas.microsoft.com/office/drawing/2014/main" val="10000"/>
                  </a:ext>
                </a:extLst>
              </a:tr>
              <a:tr h="532479">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Bid</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Ask</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Bid</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Ask</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1"/>
                  </a:ext>
                </a:extLst>
              </a:tr>
              <a:tr h="533655">
                <a:tc>
                  <a:txBody>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3 year</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5.00</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5.20</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7.00</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Times New Roman" pitchFamily="18" charset="0"/>
                        </a:rPr>
                        <a:t>7.20</a:t>
                      </a:r>
                      <a:endParaRPr kumimoji="0" lang="en-US" sz="2800" b="0" i="0" u="none" strike="noStrike" cap="none" normalizeH="0" baseline="0" smtClean="0">
                        <a:ln>
                          <a:noFill/>
                        </a:ln>
                        <a:solidFill>
                          <a:schemeClr val="tx1"/>
                        </a:solidFill>
                        <a:effectLst/>
                        <a:latin typeface="Times New Roman" pitchFamily="18" charset="0"/>
                      </a:endParaRPr>
                    </a:p>
                  </a:txBody>
                  <a:tcPr marL="101596" marR="101596" marT="52777" marB="52777"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solidFill>
                      <a:schemeClr val="bg1"/>
                    </a:solidFill>
                  </a:tcPr>
                </a:tc>
                <a:extLst>
                  <a:ext uri="{0D108BD9-81ED-4DB2-BD59-A6C34878D82A}">
                    <a16:rowId xmlns="" xmlns:a16="http://schemas.microsoft.com/office/drawing/2014/main" val="10002"/>
                  </a:ext>
                </a:extLst>
              </a:tr>
            </a:tbl>
          </a:graphicData>
        </a:graphic>
      </p:graphicFrame>
      <p:sp>
        <p:nvSpPr>
          <p:cNvPr id="2" name="Title 1"/>
          <p:cNvSpPr>
            <a:spLocks noGrp="1"/>
          </p:cNvSpPr>
          <p:nvPr>
            <p:ph type="title"/>
          </p:nvPr>
        </p:nvSpPr>
        <p:spPr>
          <a:xfrm>
            <a:off x="152399" y="914400"/>
            <a:ext cx="8929689" cy="990600"/>
          </a:xfrm>
        </p:spPr>
        <p:txBody>
          <a:bodyPr>
            <a:normAutofit/>
          </a:bodyPr>
          <a:lstStyle/>
          <a:p>
            <a:r>
              <a:rPr lang="en-US" sz="4000" dirty="0" smtClean="0"/>
              <a:t>Example of a Currency Swap: Swap Quotes</a:t>
            </a:r>
            <a:endParaRPr lang="en-US" sz="4000" dirty="0"/>
          </a:p>
        </p:txBody>
      </p:sp>
      <p:sp>
        <p:nvSpPr>
          <p:cNvPr id="25621" name="Rectangle 171"/>
          <p:cNvSpPr>
            <a:spLocks noGrp="1" noChangeArrowheads="1"/>
          </p:cNvSpPr>
          <p:nvPr>
            <p:ph idx="1"/>
          </p:nvPr>
        </p:nvSpPr>
        <p:spPr>
          <a:xfrm>
            <a:off x="457200" y="1752600"/>
            <a:ext cx="8229600" cy="4678363"/>
          </a:xfrm>
        </p:spPr>
        <p:txBody>
          <a:bodyPr/>
          <a:lstStyle/>
          <a:p>
            <a:pPr marL="265113" indent="-198438" defTabSz="647700" eaLnBrk="1" hangingPunct="1">
              <a:buFont typeface="Wingdings" pitchFamily="2" charset="2"/>
              <a:buNone/>
            </a:pPr>
            <a:r>
              <a:rPr lang="en-US" altLang="en-US" sz="2600" dirty="0" smtClean="0"/>
              <a:t>Suppose that the Swap Bank publishes these quotes.</a:t>
            </a:r>
          </a:p>
          <a:p>
            <a:pPr marL="265113" indent="-198438" defTabSz="647700" eaLnBrk="1" hangingPunct="1">
              <a:buFont typeface="Wingdings" pitchFamily="2" charset="2"/>
              <a:buNone/>
            </a:pPr>
            <a:r>
              <a:rPr lang="en-US" altLang="en-US" sz="2600" dirty="0" smtClean="0"/>
              <a:t>The convention is to quote against U.S. dollar LIBOR.</a:t>
            </a:r>
          </a:p>
        </p:txBody>
      </p:sp>
      <p:graphicFrame>
        <p:nvGraphicFramePr>
          <p:cNvPr id="345301" name="Group 213"/>
          <p:cNvGraphicFramePr>
            <a:graphicFrameLocks noGrp="1"/>
          </p:cNvGraphicFramePr>
          <p:nvPr/>
        </p:nvGraphicFramePr>
        <p:xfrm>
          <a:off x="6324600" y="4730750"/>
          <a:ext cx="2757489" cy="1593854"/>
        </p:xfrm>
        <a:graphic>
          <a:graphicData uri="http://schemas.openxmlformats.org/drawingml/2006/table">
            <a:tbl>
              <a:tblPr/>
              <a:tblGrid>
                <a:gridCol w="611012">
                  <a:extLst>
                    <a:ext uri="{9D8B030D-6E8A-4147-A177-3AD203B41FA5}">
                      <a16:colId xmlns="" xmlns:a16="http://schemas.microsoft.com/office/drawing/2014/main" val="20000"/>
                    </a:ext>
                  </a:extLst>
                </a:gridCol>
                <a:gridCol w="926437">
                  <a:extLst>
                    <a:ext uri="{9D8B030D-6E8A-4147-A177-3AD203B41FA5}">
                      <a16:colId xmlns="" xmlns:a16="http://schemas.microsoft.com/office/drawing/2014/main" val="20001"/>
                    </a:ext>
                  </a:extLst>
                </a:gridCol>
                <a:gridCol w="1220040">
                  <a:extLst>
                    <a:ext uri="{9D8B030D-6E8A-4147-A177-3AD203B41FA5}">
                      <a16:colId xmlns="" xmlns:a16="http://schemas.microsoft.com/office/drawing/2014/main" val="20002"/>
                    </a:ext>
                  </a:extLst>
                </a:gridCol>
              </a:tblGrid>
              <a:tr h="521959">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smtClean="0">
                        <a:ln>
                          <a:noFill/>
                        </a:ln>
                        <a:solidFill>
                          <a:schemeClr val="tx1"/>
                        </a:solidFill>
                        <a:effectLst/>
                        <a:latin typeface="Times New Roman" pitchFamily="18" charset="0"/>
                      </a:endParaRPr>
                    </a:p>
                  </a:txBody>
                  <a:tcPr marL="101593" marR="101593" marT="52745" marB="52745" horzOverflow="overflow">
                    <a:lnL cap="flat">
                      <a:noFill/>
                    </a:lnL>
                    <a:lnR w="12700" cap="flat" cmpd="sng" algn="ctr">
                      <a:solidFill>
                        <a:schemeClr val="tx1"/>
                      </a:solidFill>
                      <a:prstDash val="solid"/>
                      <a:round/>
                      <a:headEnd type="none" w="med" len="med"/>
                      <a:tailEnd type="none" w="med" len="med"/>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t>
                      </a:r>
                    </a:p>
                  </a:txBody>
                  <a:tcPr marL="101593" marR="101593" marT="52745" marB="52745" horzOverflow="overflow">
                    <a:lnL w="12700" cap="flat" cmpd="sng" algn="ctr">
                      <a:solidFill>
                        <a:schemeClr val="tx1"/>
                      </a:solidFill>
                      <a:prstDash val="solid"/>
                      <a:round/>
                      <a:headEnd type="none" w="med" len="med"/>
                      <a:tailEnd type="none" w="med" len="med"/>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t>
                      </a:r>
                    </a:p>
                  </a:txBody>
                  <a:tcPr marL="101593" marR="101593" marT="52745" marB="52745"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516966">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a:t>
                      </a:r>
                    </a:p>
                  </a:txBody>
                  <a:tcPr marL="101593" marR="101593" marT="52745" marB="52745"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$7%</a:t>
                      </a:r>
                    </a:p>
                  </a:txBody>
                  <a:tcPr marL="101593" marR="101593" marT="52745" marB="52745"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€6%</a:t>
                      </a:r>
                    </a:p>
                  </a:txBody>
                  <a:tcPr marL="101593" marR="101593" marT="52745" marB="52745"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1"/>
                  </a:ext>
                </a:extLst>
              </a:tr>
              <a:tr h="55492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B</a:t>
                      </a:r>
                    </a:p>
                  </a:txBody>
                  <a:tcPr marL="101593" marR="101593" marT="52745" marB="52745" horzOverflow="overflow">
                    <a:lnL cap="flat">
                      <a:noFill/>
                    </a:lnL>
                    <a:lnR w="12700"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$8%</a:t>
                      </a:r>
                    </a:p>
                  </a:txBody>
                  <a:tcPr marL="101593" marR="101593" marT="52745" marB="52745" horzOverflow="overflow">
                    <a:lnL w="12700"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dirty="0" smtClean="0">
                          <a:ln>
                            <a:noFill/>
                          </a:ln>
                          <a:solidFill>
                            <a:schemeClr val="tx1"/>
                          </a:solidFill>
                          <a:effectLst/>
                          <a:latin typeface="Times New Roman" pitchFamily="18" charset="0"/>
                        </a:rPr>
                        <a:t>€5%</a:t>
                      </a:r>
                    </a:p>
                  </a:txBody>
                  <a:tcPr marL="101593" marR="101593" marT="52745" marB="52745"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25634" name="Rectangle 215"/>
          <p:cNvSpPr>
            <a:spLocks noChangeArrowheads="1"/>
          </p:cNvSpPr>
          <p:nvPr/>
        </p:nvSpPr>
        <p:spPr bwMode="auto">
          <a:xfrm>
            <a:off x="228600" y="4724400"/>
            <a:ext cx="6184900" cy="162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80000"/>
              </a:lnSpc>
              <a:spcBef>
                <a:spcPct val="50000"/>
              </a:spcBef>
              <a:buSzPct val="120000"/>
            </a:pPr>
            <a:r>
              <a:rPr lang="en-US" altLang="en-US" sz="2500" dirty="0">
                <a:latin typeface="Arial Unicode MS" panose="020B0604020202020204" pitchFamily="34" charset="-128"/>
                <a:ea typeface="Arial Unicode MS" panose="020B0604020202020204" pitchFamily="34" charset="-128"/>
                <a:cs typeface="Arial Unicode MS" panose="020B0604020202020204" pitchFamily="34" charset="-128"/>
              </a:rPr>
              <a:t>Firm A wants to finance a euro-denominated asset in Italy and wants to borrow euros. It can borrow euros at 6% or it can borrow euros at 5.2% by using a currency swap.</a:t>
            </a:r>
          </a:p>
        </p:txBody>
      </p:sp>
      <p:sp>
        <p:nvSpPr>
          <p:cNvPr id="9"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22</a:t>
            </a:fld>
            <a:endParaRPr lang="en-US" altLang="en-US" sz="1000" dirty="0">
              <a:cs typeface="Arial" charset="0"/>
            </a:endParaRPr>
          </a:p>
        </p:txBody>
      </p:sp>
      <p:sp>
        <p:nvSpPr>
          <p:cNvPr id="10"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89"/>
          <p:cNvGrpSpPr>
            <a:grpSpLocks/>
          </p:cNvGrpSpPr>
          <p:nvPr/>
        </p:nvGrpSpPr>
        <p:grpSpPr bwMode="auto">
          <a:xfrm>
            <a:off x="6203979" y="3359257"/>
            <a:ext cx="1354137" cy="703262"/>
            <a:chOff x="3552" y="1782"/>
            <a:chExt cx="768" cy="384"/>
          </a:xfrm>
        </p:grpSpPr>
        <p:sp>
          <p:nvSpPr>
            <p:cNvPr id="26684" name="Text Box 62"/>
            <p:cNvSpPr txBox="1">
              <a:spLocks noChangeArrowheads="1"/>
            </p:cNvSpPr>
            <p:nvPr/>
          </p:nvSpPr>
          <p:spPr bwMode="auto">
            <a:xfrm>
              <a:off x="3600" y="1830"/>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dirty="0">
                  <a:latin typeface="Times New Roman" pitchFamily="18" charset="0"/>
                  <a:cs typeface="Arial" charset="0"/>
                </a:rPr>
                <a:t>$7.0%</a:t>
              </a:r>
              <a:endParaRPr lang="en-US" altLang="en-US" sz="2000" dirty="0">
                <a:latin typeface="Times New Roman" pitchFamily="18" charset="0"/>
              </a:endParaRPr>
            </a:p>
          </p:txBody>
        </p:sp>
        <p:sp>
          <p:nvSpPr>
            <p:cNvPr id="26685" name="AutoShape 63"/>
            <p:cNvSpPr>
              <a:spLocks noChangeArrowheads="1"/>
            </p:cNvSpPr>
            <p:nvPr/>
          </p:nvSpPr>
          <p:spPr bwMode="auto">
            <a:xfrm flipH="1">
              <a:off x="3552" y="1782"/>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sz="1400"/>
            </a:p>
          </p:txBody>
        </p:sp>
      </p:grpSp>
      <p:sp>
        <p:nvSpPr>
          <p:cNvPr id="26627" name="Rectangle 2"/>
          <p:cNvSpPr>
            <a:spLocks noGrp="1" noChangeArrowheads="1"/>
          </p:cNvSpPr>
          <p:nvPr>
            <p:ph type="title"/>
          </p:nvPr>
        </p:nvSpPr>
        <p:spPr>
          <a:xfrm>
            <a:off x="457200" y="762000"/>
            <a:ext cx="8229600" cy="1143000"/>
          </a:xfrm>
        </p:spPr>
        <p:txBody>
          <a:bodyPr/>
          <a:lstStyle/>
          <a:p>
            <a:pPr eaLnBrk="1" hangingPunct="1"/>
            <a:r>
              <a:rPr lang="en-US" altLang="en-US" sz="4100" dirty="0" smtClean="0"/>
              <a:t>Example of a Currency Swap: Firm A</a:t>
            </a:r>
          </a:p>
        </p:txBody>
      </p:sp>
      <p:sp>
        <p:nvSpPr>
          <p:cNvPr id="348211" name="Rectangle 51"/>
          <p:cNvSpPr>
            <a:spLocks noGrp="1" noChangeArrowheads="1"/>
          </p:cNvSpPr>
          <p:nvPr>
            <p:ph idx="1"/>
          </p:nvPr>
        </p:nvSpPr>
        <p:spPr>
          <a:xfrm>
            <a:off x="0" y="4692650"/>
            <a:ext cx="4572000" cy="1738312"/>
          </a:xfrm>
        </p:spPr>
        <p:txBody>
          <a:bodyPr/>
          <a:lstStyle/>
          <a:p>
            <a:pPr marL="0" indent="0" eaLnBrk="1" hangingPunct="1">
              <a:buFont typeface="Wingdings" pitchFamily="2" charset="2"/>
              <a:buNone/>
            </a:pPr>
            <a:r>
              <a:rPr lang="en-US" altLang="en-US" sz="2000" dirty="0" smtClean="0"/>
              <a:t>Suppose that Firm A borrows $60m locally at $7% and then trades $60m for €40m at spot.</a:t>
            </a:r>
          </a:p>
        </p:txBody>
      </p:sp>
      <p:graphicFrame>
        <p:nvGraphicFramePr>
          <p:cNvPr id="348219" name="Group 59"/>
          <p:cNvGraphicFramePr>
            <a:graphicFrameLocks noGrp="1"/>
          </p:cNvGraphicFramePr>
          <p:nvPr>
            <p:extLst>
              <p:ext uri="{D42A27DB-BD31-4B8C-83A1-F6EECF244321}">
                <p14:modId xmlns:p14="http://schemas.microsoft.com/office/powerpoint/2010/main" val="3070150003"/>
              </p:ext>
            </p:extLst>
          </p:nvPr>
        </p:nvGraphicFramePr>
        <p:xfrm>
          <a:off x="116764" y="1526883"/>
          <a:ext cx="4584699" cy="1413666"/>
        </p:xfrm>
        <a:graphic>
          <a:graphicData uri="http://schemas.openxmlformats.org/drawingml/2006/table">
            <a:tbl>
              <a:tblPr/>
              <a:tblGrid>
                <a:gridCol w="811455">
                  <a:extLst>
                    <a:ext uri="{9D8B030D-6E8A-4147-A177-3AD203B41FA5}">
                      <a16:colId xmlns="" xmlns:a16="http://schemas.microsoft.com/office/drawing/2014/main" val="20000"/>
                    </a:ext>
                  </a:extLst>
                </a:gridCol>
                <a:gridCol w="127006">
                  <a:extLst>
                    <a:ext uri="{9D8B030D-6E8A-4147-A177-3AD203B41FA5}">
                      <a16:colId xmlns="" xmlns:a16="http://schemas.microsoft.com/office/drawing/2014/main" val="20001"/>
                    </a:ext>
                  </a:extLst>
                </a:gridCol>
                <a:gridCol w="1030904">
                  <a:extLst>
                    <a:ext uri="{9D8B030D-6E8A-4147-A177-3AD203B41FA5}">
                      <a16:colId xmlns="" xmlns:a16="http://schemas.microsoft.com/office/drawing/2014/main" val="20002"/>
                    </a:ext>
                  </a:extLst>
                </a:gridCol>
                <a:gridCol w="228610">
                  <a:extLst>
                    <a:ext uri="{9D8B030D-6E8A-4147-A177-3AD203B41FA5}">
                      <a16:colId xmlns="" xmlns:a16="http://schemas.microsoft.com/office/drawing/2014/main" val="20003"/>
                    </a:ext>
                  </a:extLst>
                </a:gridCol>
                <a:gridCol w="1174840">
                  <a:extLst>
                    <a:ext uri="{9D8B030D-6E8A-4147-A177-3AD203B41FA5}">
                      <a16:colId xmlns="" xmlns:a16="http://schemas.microsoft.com/office/drawing/2014/main" val="20004"/>
                    </a:ext>
                  </a:extLst>
                </a:gridCol>
                <a:gridCol w="1211884">
                  <a:extLst>
                    <a:ext uri="{9D8B030D-6E8A-4147-A177-3AD203B41FA5}">
                      <a16:colId xmlns="" xmlns:a16="http://schemas.microsoft.com/office/drawing/2014/main" val="20005"/>
                    </a:ext>
                  </a:extLst>
                </a:gridCol>
              </a:tblGrid>
              <a:tr h="433388">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Euro-€</a:t>
                      </a:r>
                      <a:endParaRPr kumimoji="0" lang="en-US" sz="24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4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cap="flat">
                      <a:noFill/>
                    </a:lnR>
                    <a:lnT cap="flat">
                      <a:noFill/>
                    </a:lnT>
                    <a:lnB cap="flat">
                      <a:noFill/>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U.S. $</a:t>
                      </a:r>
                      <a:endParaRPr kumimoji="0" lang="en-US" sz="24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 xmlns:a16="http://schemas.microsoft.com/office/drawing/2014/main" val="10000"/>
                  </a:ext>
                </a:extLst>
              </a:tr>
              <a:tr h="4333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Bid</a:t>
                      </a:r>
                      <a:endParaRPr kumimoji="0" lang="en-US" sz="24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Ask</a:t>
                      </a:r>
                      <a:endParaRPr kumimoji="0" lang="en-US" sz="24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Bid</a:t>
                      </a:r>
                      <a:endParaRPr kumimoji="0" lang="en-US" sz="24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Ask</a:t>
                      </a:r>
                      <a:endParaRPr kumimoji="0" lang="en-US" sz="24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1"/>
                  </a:ext>
                </a:extLst>
              </a:tr>
              <a:tr h="43338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5.00</a:t>
                      </a:r>
                      <a:endParaRPr kumimoji="0" lang="en-US" sz="2400" b="0" i="0" u="none" strike="noStrike" cap="none" normalizeH="0" baseline="0" smtClean="0">
                        <a:ln>
                          <a:noFill/>
                        </a:ln>
                        <a:solidFill>
                          <a:schemeClr val="tx1"/>
                        </a:solidFill>
                        <a:effectLst/>
                        <a:latin typeface="Times New Roman" pitchFamily="18" charset="0"/>
                      </a:endParaRPr>
                    </a:p>
                  </a:txBody>
                  <a:tcPr marL="101604" marR="101604" marT="52731" marB="52731"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5.20</a:t>
                      </a:r>
                      <a:endParaRPr kumimoji="0" lang="en-US" sz="2400" b="0" i="0" u="none" strike="noStrike" cap="none" normalizeH="0" baseline="0" smtClean="0">
                        <a:ln>
                          <a:noFill/>
                        </a:ln>
                        <a:solidFill>
                          <a:schemeClr val="tx1"/>
                        </a:solidFill>
                        <a:effectLst/>
                        <a:latin typeface="Times New Roman" pitchFamily="18" charset="0"/>
                      </a:endParaRPr>
                    </a:p>
                  </a:txBody>
                  <a:tcPr marL="101604" marR="101604" marT="52731" marB="52731"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solidFill>
                      <a:schemeClr val="bg1"/>
                    </a:solidFill>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7.00</a:t>
                      </a:r>
                      <a:endParaRPr kumimoji="0" lang="en-US" sz="2400" b="0" i="0" u="none" strike="noStrike" cap="none" normalizeH="0" baseline="0" smtClean="0">
                        <a:ln>
                          <a:noFill/>
                        </a:ln>
                        <a:solidFill>
                          <a:schemeClr val="tx1"/>
                        </a:solidFill>
                        <a:effectLst/>
                        <a:latin typeface="Times New Roman" pitchFamily="18" charset="0"/>
                      </a:endParaRPr>
                    </a:p>
                  </a:txBody>
                  <a:tcPr marL="101604" marR="101604" marT="52731" marB="52731"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0" i="0" u="none" strike="noStrike" cap="none" normalizeH="0" baseline="0" dirty="0" smtClean="0">
                          <a:ln>
                            <a:noFill/>
                          </a:ln>
                          <a:solidFill>
                            <a:schemeClr val="tx1"/>
                          </a:solidFill>
                          <a:effectLst/>
                          <a:latin typeface="Times New Roman" pitchFamily="18" charset="0"/>
                          <a:cs typeface="Times New Roman" pitchFamily="18" charset="0"/>
                        </a:rPr>
                        <a:t>7.20</a:t>
                      </a:r>
                      <a:endParaRPr kumimoji="0" lang="en-US" sz="24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solidFill>
                      <a:schemeClr val="bg1"/>
                    </a:solidFill>
                  </a:tcPr>
                </a:tc>
                <a:extLst>
                  <a:ext uri="{0D108BD9-81ED-4DB2-BD59-A6C34878D82A}">
                    <a16:rowId xmlns="" xmlns:a16="http://schemas.microsoft.com/office/drawing/2014/main" val="10002"/>
                  </a:ext>
                </a:extLst>
              </a:tr>
            </a:tbl>
          </a:graphicData>
        </a:graphic>
      </p:graphicFrame>
      <p:graphicFrame>
        <p:nvGraphicFramePr>
          <p:cNvPr id="348190" name="Group 30"/>
          <p:cNvGraphicFramePr>
            <a:graphicFrameLocks noGrp="1"/>
          </p:cNvGraphicFramePr>
          <p:nvPr>
            <p:extLst>
              <p:ext uri="{D42A27DB-BD31-4B8C-83A1-F6EECF244321}">
                <p14:modId xmlns:p14="http://schemas.microsoft.com/office/powerpoint/2010/main" val="4253087769"/>
              </p:ext>
            </p:extLst>
          </p:nvPr>
        </p:nvGraphicFramePr>
        <p:xfrm>
          <a:off x="6060714" y="1420721"/>
          <a:ext cx="2825536" cy="1413750"/>
        </p:xfrm>
        <a:graphic>
          <a:graphicData uri="http://schemas.openxmlformats.org/drawingml/2006/table">
            <a:tbl>
              <a:tblPr/>
              <a:tblGrid>
                <a:gridCol w="626090">
                  <a:extLst>
                    <a:ext uri="{9D8B030D-6E8A-4147-A177-3AD203B41FA5}">
                      <a16:colId xmlns="" xmlns:a16="http://schemas.microsoft.com/office/drawing/2014/main" val="20000"/>
                    </a:ext>
                  </a:extLst>
                </a:gridCol>
                <a:gridCol w="949300">
                  <a:extLst>
                    <a:ext uri="{9D8B030D-6E8A-4147-A177-3AD203B41FA5}">
                      <a16:colId xmlns="" xmlns:a16="http://schemas.microsoft.com/office/drawing/2014/main" val="20001"/>
                    </a:ext>
                  </a:extLst>
                </a:gridCol>
                <a:gridCol w="1250146">
                  <a:extLst>
                    <a:ext uri="{9D8B030D-6E8A-4147-A177-3AD203B41FA5}">
                      <a16:colId xmlns="" xmlns:a16="http://schemas.microsoft.com/office/drawing/2014/main" val="20002"/>
                    </a:ext>
                  </a:extLst>
                </a:gridCol>
              </a:tblGrid>
              <a:tr h="373131">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400" b="0" i="0" u="none" strike="noStrike" cap="none" normalizeH="0" baseline="0" dirty="0" smtClean="0">
                        <a:ln>
                          <a:noFill/>
                        </a:ln>
                        <a:solidFill>
                          <a:schemeClr val="tx1"/>
                        </a:solidFill>
                        <a:effectLst/>
                        <a:latin typeface="Times New Roman" pitchFamily="18" charset="0"/>
                      </a:endParaRPr>
                    </a:p>
                  </a:txBody>
                  <a:tcPr marL="101600" marR="101600" marT="52745" marB="52745" horzOverflow="overflow">
                    <a:lnL cap="flat">
                      <a:noFill/>
                    </a:lnL>
                    <a:lnR w="12700" cap="flat" cmpd="sng" algn="ctr">
                      <a:solidFill>
                        <a:schemeClr val="tx1"/>
                      </a:solidFill>
                      <a:prstDash val="solid"/>
                      <a:round/>
                      <a:headEnd type="none" w="med" len="med"/>
                      <a:tailEnd type="none" w="med" len="med"/>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rPr>
                        <a:t>$</a:t>
                      </a:r>
                    </a:p>
                  </a:txBody>
                  <a:tcPr marL="101600" marR="101600" marT="52745" marB="52745" horzOverflow="overflow">
                    <a:lnL w="12700" cap="flat" cmpd="sng" algn="ctr">
                      <a:solidFill>
                        <a:schemeClr val="tx1"/>
                      </a:solidFill>
                      <a:prstDash val="solid"/>
                      <a:round/>
                      <a:headEnd type="none" w="med" len="med"/>
                      <a:tailEnd type="none" w="med" len="med"/>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rPr>
                        <a:t>€</a:t>
                      </a:r>
                    </a:p>
                  </a:txBody>
                  <a:tcPr marL="101600" marR="101600" marT="52745" marB="52745"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373131">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rPr>
                        <a:t>A</a:t>
                      </a:r>
                    </a:p>
                  </a:txBody>
                  <a:tcPr marL="101600" marR="101600" marT="52745" marB="52745"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rPr>
                        <a:t>$7%</a:t>
                      </a:r>
                    </a:p>
                  </a:txBody>
                  <a:tcPr marL="101600" marR="101600" marT="52745" marB="52745"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rPr>
                        <a:t>€6%</a:t>
                      </a:r>
                    </a:p>
                  </a:txBody>
                  <a:tcPr marL="101600" marR="101600" marT="52745" marB="52745"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1"/>
                  </a:ext>
                </a:extLst>
              </a:tr>
              <a:tr h="373131">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rPr>
                        <a:t>B</a:t>
                      </a:r>
                    </a:p>
                  </a:txBody>
                  <a:tcPr marL="101600" marR="101600" marT="52745" marB="52745" horzOverflow="overflow">
                    <a:lnL cap="flat">
                      <a:noFill/>
                    </a:lnL>
                    <a:lnR w="12700"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rPr>
                        <a:t>$8%</a:t>
                      </a:r>
                    </a:p>
                  </a:txBody>
                  <a:tcPr marL="101600" marR="101600" marT="52745" marB="52745" horzOverflow="overflow">
                    <a:lnL w="12700"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rPr>
                        <a:t>€5%</a:t>
                      </a:r>
                    </a:p>
                  </a:txBody>
                  <a:tcPr marL="101600" marR="101600" marT="52745" marB="52745"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348220" name="Text Box 60"/>
          <p:cNvSpPr txBox="1">
            <a:spLocks noChangeArrowheads="1"/>
          </p:cNvSpPr>
          <p:nvPr/>
        </p:nvSpPr>
        <p:spPr bwMode="auto">
          <a:xfrm>
            <a:off x="5018116" y="3523919"/>
            <a:ext cx="1185863" cy="966019"/>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1600" dirty="0">
              <a:latin typeface="Times New Roman" pitchFamily="18" charset="0"/>
            </a:endParaRPr>
          </a:p>
          <a:p>
            <a:pPr algn="ctr" eaLnBrk="1" hangingPunct="1"/>
            <a:r>
              <a:rPr lang="en-US" altLang="en-US" sz="2400" dirty="0">
                <a:latin typeface="Times New Roman" pitchFamily="18" charset="0"/>
              </a:rPr>
              <a:t>Firm A</a:t>
            </a:r>
          </a:p>
          <a:p>
            <a:pPr algn="ctr" eaLnBrk="1" hangingPunct="1"/>
            <a:endParaRPr lang="en-US" altLang="en-US" sz="1400" dirty="0">
              <a:latin typeface="Times New Roman" pitchFamily="18" charset="0"/>
            </a:endParaRPr>
          </a:p>
        </p:txBody>
      </p:sp>
      <p:grpSp>
        <p:nvGrpSpPr>
          <p:cNvPr id="3" name="Group 90"/>
          <p:cNvGrpSpPr>
            <a:grpSpLocks/>
          </p:cNvGrpSpPr>
          <p:nvPr/>
        </p:nvGrpSpPr>
        <p:grpSpPr bwMode="auto">
          <a:xfrm>
            <a:off x="6288116" y="3975207"/>
            <a:ext cx="1270000" cy="703262"/>
            <a:chOff x="3600" y="2118"/>
            <a:chExt cx="720" cy="384"/>
          </a:xfrm>
        </p:grpSpPr>
        <p:sp>
          <p:nvSpPr>
            <p:cNvPr id="26682" name="AutoShape 61"/>
            <p:cNvSpPr>
              <a:spLocks noChangeArrowheads="1"/>
            </p:cNvSpPr>
            <p:nvPr/>
          </p:nvSpPr>
          <p:spPr bwMode="auto">
            <a:xfrm>
              <a:off x="3600" y="211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p>
          </p:txBody>
        </p:sp>
        <p:sp>
          <p:nvSpPr>
            <p:cNvPr id="26683" name="Text Box 64"/>
            <p:cNvSpPr txBox="1">
              <a:spLocks noChangeArrowheads="1"/>
            </p:cNvSpPr>
            <p:nvPr/>
          </p:nvSpPr>
          <p:spPr bwMode="auto">
            <a:xfrm>
              <a:off x="3600" y="2166"/>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rPr>
                <a:t>€5.2%</a:t>
              </a:r>
            </a:p>
          </p:txBody>
        </p:sp>
      </p:grpSp>
      <p:sp>
        <p:nvSpPr>
          <p:cNvPr id="348225" name="Text Box 65"/>
          <p:cNvSpPr txBox="1">
            <a:spLocks noChangeArrowheads="1"/>
          </p:cNvSpPr>
          <p:nvPr/>
        </p:nvSpPr>
        <p:spPr bwMode="auto">
          <a:xfrm>
            <a:off x="7558116" y="3237729"/>
            <a:ext cx="1439863" cy="1366128"/>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sz="1400">
              <a:latin typeface="Times New Roman" pitchFamily="18" charset="0"/>
            </a:endParaRPr>
          </a:p>
          <a:p>
            <a:pPr algn="ctr" eaLnBrk="1" hangingPunct="1"/>
            <a:r>
              <a:rPr lang="en-US" altLang="en-US" sz="2400">
                <a:latin typeface="Times New Roman" pitchFamily="18" charset="0"/>
              </a:rPr>
              <a:t>Swap Bank</a:t>
            </a:r>
          </a:p>
          <a:p>
            <a:pPr algn="ctr" eaLnBrk="1" hangingPunct="1"/>
            <a:endParaRPr lang="en-US" altLang="en-US" sz="2000">
              <a:latin typeface="Times New Roman" pitchFamily="18" charset="0"/>
            </a:endParaRPr>
          </a:p>
        </p:txBody>
      </p:sp>
      <p:sp>
        <p:nvSpPr>
          <p:cNvPr id="348226" name="Text Box 66"/>
          <p:cNvSpPr txBox="1">
            <a:spLocks noChangeArrowheads="1"/>
          </p:cNvSpPr>
          <p:nvPr/>
        </p:nvSpPr>
        <p:spPr bwMode="auto">
          <a:xfrm>
            <a:off x="2453546" y="3733656"/>
            <a:ext cx="1184275" cy="47357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400">
                <a:latin typeface="Times New Roman" pitchFamily="18" charset="0"/>
              </a:rPr>
              <a:t>Bank X</a:t>
            </a:r>
          </a:p>
        </p:txBody>
      </p:sp>
      <p:sp>
        <p:nvSpPr>
          <p:cNvPr id="348227" name="Text Box 67"/>
          <p:cNvSpPr txBox="1">
            <a:spLocks noChangeArrowheads="1"/>
          </p:cNvSpPr>
          <p:nvPr/>
        </p:nvSpPr>
        <p:spPr bwMode="auto">
          <a:xfrm>
            <a:off x="4298730" y="5936344"/>
            <a:ext cx="2540000" cy="41202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rPr>
              <a:t>FOREX Market</a:t>
            </a:r>
          </a:p>
        </p:txBody>
      </p:sp>
      <p:grpSp>
        <p:nvGrpSpPr>
          <p:cNvPr id="4" name="Group 88"/>
          <p:cNvGrpSpPr>
            <a:grpSpLocks/>
          </p:cNvGrpSpPr>
          <p:nvPr/>
        </p:nvGrpSpPr>
        <p:grpSpPr bwMode="auto">
          <a:xfrm>
            <a:off x="6288116" y="2825760"/>
            <a:ext cx="1270000" cy="703263"/>
            <a:chOff x="3579" y="1488"/>
            <a:chExt cx="720" cy="384"/>
          </a:xfrm>
        </p:grpSpPr>
        <p:sp>
          <p:nvSpPr>
            <p:cNvPr id="26680" name="AutoShape 68"/>
            <p:cNvSpPr>
              <a:spLocks noChangeArrowheads="1"/>
            </p:cNvSpPr>
            <p:nvPr/>
          </p:nvSpPr>
          <p:spPr bwMode="auto">
            <a:xfrm>
              <a:off x="3579"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6681" name="Text Box 69"/>
            <p:cNvSpPr txBox="1">
              <a:spLocks noChangeArrowheads="1"/>
            </p:cNvSpPr>
            <p:nvPr/>
          </p:nvSpPr>
          <p:spPr bwMode="auto">
            <a:xfrm>
              <a:off x="3579" y="1536"/>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dirty="0">
                  <a:latin typeface="Times New Roman" pitchFamily="18" charset="0"/>
                </a:rPr>
                <a:t>LIBOR</a:t>
              </a:r>
              <a:endParaRPr lang="en-US" altLang="en-US" sz="2400" dirty="0">
                <a:latin typeface="Times New Roman" pitchFamily="18" charset="0"/>
              </a:endParaRPr>
            </a:p>
          </p:txBody>
        </p:sp>
      </p:grpSp>
      <p:sp>
        <p:nvSpPr>
          <p:cNvPr id="348230" name="Text Box 70"/>
          <p:cNvSpPr txBox="1">
            <a:spLocks noChangeArrowheads="1"/>
          </p:cNvSpPr>
          <p:nvPr/>
        </p:nvSpPr>
        <p:spPr bwMode="auto">
          <a:xfrm>
            <a:off x="6251604" y="4603857"/>
            <a:ext cx="1270000"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dirty="0">
                <a:latin typeface="Times New Roman" pitchFamily="18" charset="0"/>
              </a:rPr>
              <a:t>LIBOR</a:t>
            </a:r>
          </a:p>
        </p:txBody>
      </p:sp>
      <p:sp>
        <p:nvSpPr>
          <p:cNvPr id="348231" name="AutoShape 71"/>
          <p:cNvSpPr>
            <a:spLocks noChangeArrowheads="1"/>
          </p:cNvSpPr>
          <p:nvPr/>
        </p:nvSpPr>
        <p:spPr bwMode="auto">
          <a:xfrm flipH="1">
            <a:off x="6251604" y="4514957"/>
            <a:ext cx="1270000" cy="703262"/>
          </a:xfrm>
          <a:prstGeom prst="rightArrow">
            <a:avLst>
              <a:gd name="adj1" fmla="val 50000"/>
              <a:gd name="adj2" fmla="val 46886"/>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sz="1400"/>
          </a:p>
        </p:txBody>
      </p:sp>
      <p:grpSp>
        <p:nvGrpSpPr>
          <p:cNvPr id="5" name="Group 86"/>
          <p:cNvGrpSpPr>
            <a:grpSpLocks/>
          </p:cNvGrpSpPr>
          <p:nvPr/>
        </p:nvGrpSpPr>
        <p:grpSpPr bwMode="auto">
          <a:xfrm>
            <a:off x="3663979" y="3354494"/>
            <a:ext cx="1354137" cy="703263"/>
            <a:chOff x="2112" y="1776"/>
            <a:chExt cx="768" cy="384"/>
          </a:xfrm>
        </p:grpSpPr>
        <p:sp>
          <p:nvSpPr>
            <p:cNvPr id="26678" name="Text Box 72"/>
            <p:cNvSpPr txBox="1">
              <a:spLocks noChangeArrowheads="1"/>
            </p:cNvSpPr>
            <p:nvPr/>
          </p:nvSpPr>
          <p:spPr bwMode="auto">
            <a:xfrm>
              <a:off x="2160" y="1824"/>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cs typeface="Arial" charset="0"/>
                </a:rPr>
                <a:t>$7.0%</a:t>
              </a:r>
              <a:endParaRPr lang="en-US" altLang="en-US" sz="2000">
                <a:latin typeface="Times New Roman" pitchFamily="18" charset="0"/>
              </a:endParaRPr>
            </a:p>
          </p:txBody>
        </p:sp>
        <p:sp>
          <p:nvSpPr>
            <p:cNvPr id="26679" name="AutoShape 73"/>
            <p:cNvSpPr>
              <a:spLocks noChangeArrowheads="1"/>
            </p:cNvSpPr>
            <p:nvPr/>
          </p:nvSpPr>
          <p:spPr bwMode="auto">
            <a:xfrm flipH="1">
              <a:off x="2112" y="1776"/>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sz="1400"/>
            </a:p>
          </p:txBody>
        </p:sp>
      </p:grpSp>
      <p:sp>
        <p:nvSpPr>
          <p:cNvPr id="26666" name="Rectangle 75"/>
          <p:cNvSpPr>
            <a:spLocks noChangeArrowheads="1"/>
          </p:cNvSpPr>
          <p:nvPr/>
        </p:nvSpPr>
        <p:spPr bwMode="auto">
          <a:xfrm>
            <a:off x="-10236" y="2915351"/>
            <a:ext cx="4576672" cy="31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chemeClr val="tx2"/>
              </a:buClr>
              <a:buSzPct val="70000"/>
              <a:buFont typeface="Wingdings" pitchFamily="2" charset="2"/>
              <a:buNone/>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(The convention is to quote against U.S. dollar LIBOR.)</a:t>
            </a:r>
          </a:p>
        </p:txBody>
      </p:sp>
      <p:grpSp>
        <p:nvGrpSpPr>
          <p:cNvPr id="6" name="Group 87"/>
          <p:cNvGrpSpPr>
            <a:grpSpLocks/>
          </p:cNvGrpSpPr>
          <p:nvPr/>
        </p:nvGrpSpPr>
        <p:grpSpPr bwMode="auto">
          <a:xfrm>
            <a:off x="3748116" y="3970444"/>
            <a:ext cx="1270000" cy="703263"/>
            <a:chOff x="2160" y="2112"/>
            <a:chExt cx="720" cy="384"/>
          </a:xfrm>
        </p:grpSpPr>
        <p:sp>
          <p:nvSpPr>
            <p:cNvPr id="26676" name="AutoShape 76"/>
            <p:cNvSpPr>
              <a:spLocks noChangeArrowheads="1"/>
            </p:cNvSpPr>
            <p:nvPr/>
          </p:nvSpPr>
          <p:spPr bwMode="auto">
            <a:xfrm>
              <a:off x="2160" y="2112"/>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p>
          </p:txBody>
        </p:sp>
        <p:sp>
          <p:nvSpPr>
            <p:cNvPr id="26677" name="Text Box 77"/>
            <p:cNvSpPr txBox="1">
              <a:spLocks noChangeArrowheads="1"/>
            </p:cNvSpPr>
            <p:nvPr/>
          </p:nvSpPr>
          <p:spPr bwMode="auto">
            <a:xfrm>
              <a:off x="2160" y="2160"/>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rPr>
                <a:t>$60m</a:t>
              </a:r>
            </a:p>
          </p:txBody>
        </p:sp>
      </p:grpSp>
      <p:grpSp>
        <p:nvGrpSpPr>
          <p:cNvPr id="7" name="Group 80"/>
          <p:cNvGrpSpPr>
            <a:grpSpLocks/>
          </p:cNvGrpSpPr>
          <p:nvPr/>
        </p:nvGrpSpPr>
        <p:grpSpPr bwMode="auto">
          <a:xfrm rot="5400000">
            <a:off x="4613601" y="4878493"/>
            <a:ext cx="1317625" cy="677863"/>
            <a:chOff x="2232" y="2640"/>
            <a:chExt cx="720" cy="384"/>
          </a:xfrm>
        </p:grpSpPr>
        <p:sp>
          <p:nvSpPr>
            <p:cNvPr id="26674" name="AutoShape 78"/>
            <p:cNvSpPr>
              <a:spLocks noChangeArrowheads="1"/>
            </p:cNvSpPr>
            <p:nvPr/>
          </p:nvSpPr>
          <p:spPr bwMode="auto">
            <a:xfrm>
              <a:off x="2232" y="264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p>
          </p:txBody>
        </p:sp>
        <p:sp>
          <p:nvSpPr>
            <p:cNvPr id="26675" name="Text Box 79"/>
            <p:cNvSpPr txBox="1">
              <a:spLocks noChangeArrowheads="1"/>
            </p:cNvSpPr>
            <p:nvPr/>
          </p:nvSpPr>
          <p:spPr bwMode="auto">
            <a:xfrm>
              <a:off x="2232" y="2719"/>
              <a:ext cx="720"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dirty="0">
                  <a:latin typeface="Times New Roman" pitchFamily="18" charset="0"/>
                </a:rPr>
                <a:t>$60m</a:t>
              </a:r>
            </a:p>
          </p:txBody>
        </p:sp>
      </p:grpSp>
      <p:grpSp>
        <p:nvGrpSpPr>
          <p:cNvPr id="8" name="Group 81"/>
          <p:cNvGrpSpPr>
            <a:grpSpLocks/>
          </p:cNvGrpSpPr>
          <p:nvPr/>
        </p:nvGrpSpPr>
        <p:grpSpPr bwMode="auto">
          <a:xfrm rot="-5400000">
            <a:off x="5206325" y="4879287"/>
            <a:ext cx="1319212" cy="677863"/>
            <a:chOff x="2232" y="2640"/>
            <a:chExt cx="720" cy="384"/>
          </a:xfrm>
        </p:grpSpPr>
        <p:sp>
          <p:nvSpPr>
            <p:cNvPr id="26672" name="AutoShape 82"/>
            <p:cNvSpPr>
              <a:spLocks noChangeArrowheads="1"/>
            </p:cNvSpPr>
            <p:nvPr/>
          </p:nvSpPr>
          <p:spPr bwMode="auto">
            <a:xfrm>
              <a:off x="2232" y="264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p>
          </p:txBody>
        </p:sp>
        <p:sp>
          <p:nvSpPr>
            <p:cNvPr id="26673" name="Text Box 83"/>
            <p:cNvSpPr txBox="1">
              <a:spLocks noChangeArrowheads="1"/>
            </p:cNvSpPr>
            <p:nvPr/>
          </p:nvSpPr>
          <p:spPr bwMode="auto">
            <a:xfrm>
              <a:off x="2232" y="2719"/>
              <a:ext cx="720"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dirty="0">
                  <a:latin typeface="Times New Roman" pitchFamily="18" charset="0"/>
                </a:rPr>
                <a:t>€40m</a:t>
              </a:r>
            </a:p>
          </p:txBody>
        </p:sp>
      </p:grpSp>
      <p:sp>
        <p:nvSpPr>
          <p:cNvPr id="348245" name="Rectangle 85"/>
          <p:cNvSpPr>
            <a:spLocks noChangeArrowheads="1"/>
          </p:cNvSpPr>
          <p:nvPr/>
        </p:nvSpPr>
        <p:spPr bwMode="auto">
          <a:xfrm>
            <a:off x="0" y="5636422"/>
            <a:ext cx="4741863" cy="719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Firm A then enters into 2 fixed for floating swaps.</a:t>
            </a:r>
          </a:p>
        </p:txBody>
      </p:sp>
      <p:sp>
        <p:nvSpPr>
          <p:cNvPr id="3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23</a:t>
            </a:fld>
            <a:endParaRPr lang="en-US" altLang="en-US" sz="1000" dirty="0">
              <a:cs typeface="Arial" charset="0"/>
            </a:endParaRPr>
          </a:p>
        </p:txBody>
      </p:sp>
      <p:sp>
        <p:nvSpPr>
          <p:cNvPr id="37"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48211">
                                            <p:txEl>
                                              <p:pRg st="0" end="0"/>
                                            </p:txEl>
                                          </p:spTgt>
                                        </p:tgtEl>
                                        <p:attrNameLst>
                                          <p:attrName>style.visibility</p:attrName>
                                        </p:attrNameLst>
                                      </p:cBhvr>
                                      <p:to>
                                        <p:strVal val="visible"/>
                                      </p:to>
                                    </p:set>
                                    <p:animEffect transition="in" filter="fade">
                                      <p:cBhvr>
                                        <p:cTn id="7" dur="1000"/>
                                        <p:tgtEl>
                                          <p:spTgt spid="348211">
                                            <p:txEl>
                                              <p:pRg st="0" end="0"/>
                                            </p:txEl>
                                          </p:spTgt>
                                        </p:tgtEl>
                                      </p:cBhvr>
                                    </p:animEffect>
                                    <p:anim calcmode="lin" valueType="num">
                                      <p:cBhvr>
                                        <p:cTn id="8" dur="1000" fill="hold"/>
                                        <p:tgtEl>
                                          <p:spTgt spid="348211">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48211">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48220"/>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48226"/>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right)">
                                      <p:cBhvr>
                                        <p:cTn id="22" dur="500"/>
                                        <p:tgtEl>
                                          <p:spTgt spid="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22" presetClass="entr" presetSubtype="8"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left)">
                                      <p:cBhvr>
                                        <p:cTn id="27" dur="500"/>
                                        <p:tgtEl>
                                          <p:spTgt spid="6"/>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grpId="0" nodeType="clickEffect">
                                  <p:stCondLst>
                                    <p:cond delay="0"/>
                                  </p:stCondLst>
                                  <p:childTnLst>
                                    <p:set>
                                      <p:cBhvr>
                                        <p:cTn id="31" dur="1" fill="hold">
                                          <p:stCondLst>
                                            <p:cond delay="0"/>
                                          </p:stCondLst>
                                        </p:cTn>
                                        <p:tgtEl>
                                          <p:spTgt spid="348227"/>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1"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wipe(up)">
                                      <p:cBhvr>
                                        <p:cTn id="36" dur="500"/>
                                        <p:tgtEl>
                                          <p:spTgt spid="7"/>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22" presetClass="entr" presetSubtype="4"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ipe(down)">
                                      <p:cBhvr>
                                        <p:cTn id="41" dur="500"/>
                                        <p:tgtEl>
                                          <p:spTgt spid="8"/>
                                        </p:tgtEl>
                                      </p:cBhvr>
                                    </p:animEffect>
                                  </p:childTnLst>
                                </p:cTn>
                              </p:par>
                            </p:childTnLst>
                          </p:cTn>
                        </p:par>
                      </p:childTnLst>
                    </p:cTn>
                  </p:par>
                  <p:par>
                    <p:cTn id="42" fill="hold" nodeType="clickPar">
                      <p:stCondLst>
                        <p:cond delay="indefinite"/>
                      </p:stCondLst>
                      <p:childTnLst>
                        <p:par>
                          <p:cTn id="43" fill="hold" nodeType="withGroup">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348245"/>
                                        </p:tgtEl>
                                        <p:attrNameLst>
                                          <p:attrName>style.visibility</p:attrName>
                                        </p:attrNameLst>
                                      </p:cBhvr>
                                      <p:to>
                                        <p:strVal val="visible"/>
                                      </p:to>
                                    </p:set>
                                    <p:animEffect transition="in" filter="fade">
                                      <p:cBhvr>
                                        <p:cTn id="46" dur="1000"/>
                                        <p:tgtEl>
                                          <p:spTgt spid="348245"/>
                                        </p:tgtEl>
                                      </p:cBhvr>
                                    </p:animEffect>
                                    <p:anim calcmode="lin" valueType="num">
                                      <p:cBhvr>
                                        <p:cTn id="47" dur="1000" fill="hold"/>
                                        <p:tgtEl>
                                          <p:spTgt spid="348245"/>
                                        </p:tgtEl>
                                        <p:attrNameLst>
                                          <p:attrName>ppt_x</p:attrName>
                                        </p:attrNameLst>
                                      </p:cBhvr>
                                      <p:tavLst>
                                        <p:tav tm="0">
                                          <p:val>
                                            <p:strVal val="#ppt_x"/>
                                          </p:val>
                                        </p:tav>
                                        <p:tav tm="100000">
                                          <p:val>
                                            <p:strVal val="#ppt_x"/>
                                          </p:val>
                                        </p:tav>
                                      </p:tavLst>
                                    </p:anim>
                                    <p:anim calcmode="lin" valueType="num">
                                      <p:cBhvr>
                                        <p:cTn id="48" dur="1000" fill="hold"/>
                                        <p:tgtEl>
                                          <p:spTgt spid="348245"/>
                                        </p:tgtEl>
                                        <p:attrNameLst>
                                          <p:attrName>ppt_y</p:attrName>
                                        </p:attrNameLst>
                                      </p:cBhvr>
                                      <p:tavLst>
                                        <p:tav tm="0">
                                          <p:val>
                                            <p:strVal val="#ppt_y+.1"/>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48225"/>
                                        </p:tgtEl>
                                        <p:attrNameLst>
                                          <p:attrName>style.visibility</p:attrName>
                                        </p:attrNameLst>
                                      </p:cBhvr>
                                      <p:to>
                                        <p:strVal val="visible"/>
                                      </p:to>
                                    </p:se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4"/>
                                        </p:tgtEl>
                                        <p:attrNameLst>
                                          <p:attrName>style.visibility</p:attrName>
                                        </p:attrNameLst>
                                      </p:cBhvr>
                                      <p:to>
                                        <p:strVal val="visible"/>
                                      </p:to>
                                    </p:set>
                                    <p:animEffect transition="in" filter="wipe(left)">
                                      <p:cBhvr>
                                        <p:cTn id="57" dur="500"/>
                                        <p:tgtEl>
                                          <p:spTgt spid="4"/>
                                        </p:tgtEl>
                                      </p:cBhvr>
                                    </p:animEffect>
                                  </p:childTnLst>
                                </p:cTn>
                              </p:par>
                              <p:par>
                                <p:cTn id="58" presetID="22" presetClass="entr" presetSubtype="2" fill="hold" nodeType="withEffect">
                                  <p:stCondLst>
                                    <p:cond delay="0"/>
                                  </p:stCondLst>
                                  <p:childTnLst>
                                    <p:set>
                                      <p:cBhvr>
                                        <p:cTn id="59" dur="1" fill="hold">
                                          <p:stCondLst>
                                            <p:cond delay="0"/>
                                          </p:stCondLst>
                                        </p:cTn>
                                        <p:tgtEl>
                                          <p:spTgt spid="2"/>
                                        </p:tgtEl>
                                        <p:attrNameLst>
                                          <p:attrName>style.visibility</p:attrName>
                                        </p:attrNameLst>
                                      </p:cBhvr>
                                      <p:to>
                                        <p:strVal val="visible"/>
                                      </p:to>
                                    </p:set>
                                    <p:animEffect transition="in" filter="wipe(right)">
                                      <p:cBhvr>
                                        <p:cTn id="60" dur="500"/>
                                        <p:tgtEl>
                                          <p:spTgt spid="2"/>
                                        </p:tgtEl>
                                      </p:cBhvr>
                                    </p:animEffect>
                                  </p:childTnLst>
                                </p:cTn>
                              </p:par>
                            </p:childTnLst>
                          </p:cTn>
                        </p:par>
                      </p:childTnLst>
                    </p:cTn>
                  </p:par>
                  <p:par>
                    <p:cTn id="61" fill="hold" nodeType="clickPar">
                      <p:stCondLst>
                        <p:cond delay="indefinite"/>
                      </p:stCondLst>
                      <p:childTnLst>
                        <p:par>
                          <p:cTn id="62" fill="hold" nodeType="withGroup">
                            <p:stCondLst>
                              <p:cond delay="0"/>
                            </p:stCondLst>
                            <p:childTnLst>
                              <p:par>
                                <p:cTn id="63" presetID="22" presetClass="entr" presetSubtype="8" fill="hold" nodeType="click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wipe(left)">
                                      <p:cBhvr>
                                        <p:cTn id="65" dur="500"/>
                                        <p:tgtEl>
                                          <p:spTgt spid="3"/>
                                        </p:tgtEl>
                                      </p:cBhvr>
                                    </p:animEffect>
                                  </p:childTnLst>
                                </p:cTn>
                              </p:par>
                              <p:par>
                                <p:cTn id="66" presetID="22" presetClass="entr" presetSubtype="2" fill="hold" grpId="0" nodeType="withEffect">
                                  <p:stCondLst>
                                    <p:cond delay="0"/>
                                  </p:stCondLst>
                                  <p:childTnLst>
                                    <p:set>
                                      <p:cBhvr>
                                        <p:cTn id="67" dur="1" fill="hold">
                                          <p:stCondLst>
                                            <p:cond delay="0"/>
                                          </p:stCondLst>
                                        </p:cTn>
                                        <p:tgtEl>
                                          <p:spTgt spid="348230"/>
                                        </p:tgtEl>
                                        <p:attrNameLst>
                                          <p:attrName>style.visibility</p:attrName>
                                        </p:attrNameLst>
                                      </p:cBhvr>
                                      <p:to>
                                        <p:strVal val="visible"/>
                                      </p:to>
                                    </p:set>
                                    <p:animEffect transition="in" filter="wipe(right)">
                                      <p:cBhvr>
                                        <p:cTn id="68" dur="500"/>
                                        <p:tgtEl>
                                          <p:spTgt spid="348230"/>
                                        </p:tgtEl>
                                      </p:cBhvr>
                                    </p:animEffect>
                                  </p:childTnLst>
                                </p:cTn>
                              </p:par>
                              <p:par>
                                <p:cTn id="69" presetID="22" presetClass="entr" presetSubtype="2" fill="hold" grpId="0" nodeType="withEffect">
                                  <p:stCondLst>
                                    <p:cond delay="0"/>
                                  </p:stCondLst>
                                  <p:childTnLst>
                                    <p:set>
                                      <p:cBhvr>
                                        <p:cTn id="70" dur="1" fill="hold">
                                          <p:stCondLst>
                                            <p:cond delay="0"/>
                                          </p:stCondLst>
                                        </p:cTn>
                                        <p:tgtEl>
                                          <p:spTgt spid="348231"/>
                                        </p:tgtEl>
                                        <p:attrNameLst>
                                          <p:attrName>style.visibility</p:attrName>
                                        </p:attrNameLst>
                                      </p:cBhvr>
                                      <p:to>
                                        <p:strVal val="visible"/>
                                      </p:to>
                                    </p:set>
                                    <p:animEffect transition="in" filter="wipe(right)">
                                      <p:cBhvr>
                                        <p:cTn id="71" dur="500"/>
                                        <p:tgtEl>
                                          <p:spTgt spid="3482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8211" grpId="0" build="p"/>
      <p:bldP spid="348220" grpId="0" animBg="1"/>
      <p:bldP spid="348225" grpId="0" animBg="1"/>
      <p:bldP spid="348226" grpId="0" animBg="1"/>
      <p:bldP spid="348227" grpId="0" animBg="1"/>
      <p:bldP spid="348230" grpId="0"/>
      <p:bldP spid="348231" grpId="0" animBg="1"/>
      <p:bldP spid="34824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75"/>
          <p:cNvGrpSpPr>
            <a:grpSpLocks/>
          </p:cNvGrpSpPr>
          <p:nvPr/>
        </p:nvGrpSpPr>
        <p:grpSpPr bwMode="auto">
          <a:xfrm>
            <a:off x="1271137" y="3671900"/>
            <a:ext cx="1354138" cy="703263"/>
            <a:chOff x="720" y="1782"/>
            <a:chExt cx="768" cy="384"/>
          </a:xfrm>
        </p:grpSpPr>
        <p:sp>
          <p:nvSpPr>
            <p:cNvPr id="27709" name="Text Box 2"/>
            <p:cNvSpPr txBox="1">
              <a:spLocks noChangeArrowheads="1"/>
            </p:cNvSpPr>
            <p:nvPr/>
          </p:nvSpPr>
          <p:spPr bwMode="auto">
            <a:xfrm>
              <a:off x="768" y="1830"/>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cs typeface="Arial" charset="0"/>
                </a:rPr>
                <a:t>$7.2%</a:t>
              </a:r>
              <a:endParaRPr lang="en-US" altLang="en-US" sz="2000">
                <a:latin typeface="Times New Roman" pitchFamily="18" charset="0"/>
              </a:endParaRPr>
            </a:p>
          </p:txBody>
        </p:sp>
        <p:sp>
          <p:nvSpPr>
            <p:cNvPr id="27710" name="AutoShape 3"/>
            <p:cNvSpPr>
              <a:spLocks noChangeArrowheads="1"/>
            </p:cNvSpPr>
            <p:nvPr/>
          </p:nvSpPr>
          <p:spPr bwMode="auto">
            <a:xfrm flipH="1">
              <a:off x="720" y="1782"/>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sz="1400"/>
            </a:p>
          </p:txBody>
        </p:sp>
      </p:grpSp>
      <p:sp>
        <p:nvSpPr>
          <p:cNvPr id="350256" name="Rectangle 48"/>
          <p:cNvSpPr>
            <a:spLocks noGrp="1" noChangeArrowheads="1"/>
          </p:cNvSpPr>
          <p:nvPr>
            <p:ph idx="1"/>
          </p:nvPr>
        </p:nvSpPr>
        <p:spPr>
          <a:xfrm>
            <a:off x="5240738" y="4680835"/>
            <a:ext cx="3903261" cy="1750128"/>
          </a:xfrm>
        </p:spPr>
        <p:txBody>
          <a:bodyPr/>
          <a:lstStyle/>
          <a:p>
            <a:pPr marL="0" indent="0" eaLnBrk="1" hangingPunct="1">
              <a:buFont typeface="Wingdings" pitchFamily="2" charset="2"/>
              <a:buNone/>
            </a:pPr>
            <a:r>
              <a:rPr lang="en-US" altLang="en-US" sz="2000" dirty="0" smtClean="0"/>
              <a:t>Suppose that Firm B borrows €40m locally at €5%, then trades €40m for $60m.</a:t>
            </a:r>
          </a:p>
        </p:txBody>
      </p:sp>
      <p:sp>
        <p:nvSpPr>
          <p:cNvPr id="350257" name="Text Box 49"/>
          <p:cNvSpPr txBox="1">
            <a:spLocks noChangeArrowheads="1"/>
          </p:cNvSpPr>
          <p:nvPr/>
        </p:nvSpPr>
        <p:spPr bwMode="auto">
          <a:xfrm>
            <a:off x="2625275" y="3620895"/>
            <a:ext cx="1185862" cy="105835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dirty="0">
              <a:latin typeface="Times New Roman" pitchFamily="18" charset="0"/>
            </a:endParaRPr>
          </a:p>
          <a:p>
            <a:pPr algn="ctr" eaLnBrk="1" hangingPunct="1"/>
            <a:r>
              <a:rPr lang="en-US" altLang="en-US" sz="2400" dirty="0">
                <a:latin typeface="Times New Roman" pitchFamily="18" charset="0"/>
              </a:rPr>
              <a:t>Firm B</a:t>
            </a:r>
            <a:endParaRPr lang="en-US" altLang="en-US" sz="1600" dirty="0">
              <a:latin typeface="Times New Roman" pitchFamily="18" charset="0"/>
            </a:endParaRPr>
          </a:p>
          <a:p>
            <a:pPr algn="ctr" eaLnBrk="1" hangingPunct="1"/>
            <a:endParaRPr lang="en-US" altLang="en-US" dirty="0">
              <a:latin typeface="Times New Roman" pitchFamily="18" charset="0"/>
            </a:endParaRPr>
          </a:p>
        </p:txBody>
      </p:sp>
      <p:grpSp>
        <p:nvGrpSpPr>
          <p:cNvPr id="3" name="Group 76"/>
          <p:cNvGrpSpPr>
            <a:grpSpLocks/>
          </p:cNvGrpSpPr>
          <p:nvPr/>
        </p:nvGrpSpPr>
        <p:grpSpPr bwMode="auto">
          <a:xfrm>
            <a:off x="1339400" y="4239281"/>
            <a:ext cx="1285875" cy="703263"/>
            <a:chOff x="759" y="2118"/>
            <a:chExt cx="729" cy="384"/>
          </a:xfrm>
        </p:grpSpPr>
        <p:sp>
          <p:nvSpPr>
            <p:cNvPr id="27707" name="AutoShape 50"/>
            <p:cNvSpPr>
              <a:spLocks noChangeArrowheads="1"/>
            </p:cNvSpPr>
            <p:nvPr/>
          </p:nvSpPr>
          <p:spPr bwMode="auto">
            <a:xfrm>
              <a:off x="768" y="211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p>
          </p:txBody>
        </p:sp>
        <p:sp>
          <p:nvSpPr>
            <p:cNvPr id="27708" name="Text Box 51"/>
            <p:cNvSpPr txBox="1">
              <a:spLocks noChangeArrowheads="1"/>
            </p:cNvSpPr>
            <p:nvPr/>
          </p:nvSpPr>
          <p:spPr bwMode="auto">
            <a:xfrm>
              <a:off x="759" y="2208"/>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dirty="0">
                  <a:latin typeface="Times New Roman" pitchFamily="18" charset="0"/>
                </a:rPr>
                <a:t>€5.0%</a:t>
              </a:r>
            </a:p>
          </p:txBody>
        </p:sp>
      </p:grpSp>
      <p:sp>
        <p:nvSpPr>
          <p:cNvPr id="350260" name="Text Box 52"/>
          <p:cNvSpPr txBox="1">
            <a:spLocks noChangeArrowheads="1"/>
          </p:cNvSpPr>
          <p:nvPr/>
        </p:nvSpPr>
        <p:spPr bwMode="auto">
          <a:xfrm>
            <a:off x="5165275" y="3959432"/>
            <a:ext cx="1355725" cy="473576"/>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400" dirty="0">
                <a:latin typeface="Times New Roman" pitchFamily="18" charset="0"/>
              </a:rPr>
              <a:t>Bank  Y</a:t>
            </a:r>
          </a:p>
        </p:txBody>
      </p:sp>
      <p:sp>
        <p:nvSpPr>
          <p:cNvPr id="350261" name="Text Box 53"/>
          <p:cNvSpPr txBox="1">
            <a:spLocks noChangeArrowheads="1"/>
          </p:cNvSpPr>
          <p:nvPr/>
        </p:nvSpPr>
        <p:spPr bwMode="auto">
          <a:xfrm>
            <a:off x="77337" y="3535265"/>
            <a:ext cx="1185863" cy="142768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endParaRPr lang="en-US" altLang="en-US" dirty="0">
              <a:latin typeface="Times New Roman" pitchFamily="18" charset="0"/>
            </a:endParaRPr>
          </a:p>
          <a:p>
            <a:pPr algn="ctr" eaLnBrk="1" hangingPunct="1"/>
            <a:r>
              <a:rPr lang="en-US" altLang="en-US" sz="2400" dirty="0">
                <a:latin typeface="Times New Roman" pitchFamily="18" charset="0"/>
              </a:rPr>
              <a:t>Swap Bank</a:t>
            </a:r>
          </a:p>
          <a:p>
            <a:pPr algn="ctr" eaLnBrk="1" hangingPunct="1"/>
            <a:endParaRPr lang="en-US" altLang="en-US" dirty="0">
              <a:latin typeface="Times New Roman" pitchFamily="18" charset="0"/>
            </a:endParaRPr>
          </a:p>
        </p:txBody>
      </p:sp>
      <p:sp>
        <p:nvSpPr>
          <p:cNvPr id="350262" name="Text Box 54"/>
          <p:cNvSpPr txBox="1">
            <a:spLocks noChangeArrowheads="1"/>
          </p:cNvSpPr>
          <p:nvPr/>
        </p:nvSpPr>
        <p:spPr bwMode="auto">
          <a:xfrm>
            <a:off x="1683061" y="5998459"/>
            <a:ext cx="2794000" cy="412021"/>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rPr>
              <a:t>FOREX Market</a:t>
            </a:r>
          </a:p>
        </p:txBody>
      </p:sp>
      <p:grpSp>
        <p:nvGrpSpPr>
          <p:cNvPr id="4" name="Group 74"/>
          <p:cNvGrpSpPr>
            <a:grpSpLocks/>
          </p:cNvGrpSpPr>
          <p:nvPr/>
        </p:nvGrpSpPr>
        <p:grpSpPr bwMode="auto">
          <a:xfrm>
            <a:off x="1318762" y="3133739"/>
            <a:ext cx="1270000" cy="703262"/>
            <a:chOff x="747" y="1488"/>
            <a:chExt cx="720" cy="384"/>
          </a:xfrm>
        </p:grpSpPr>
        <p:sp>
          <p:nvSpPr>
            <p:cNvPr id="27705" name="AutoShape 55"/>
            <p:cNvSpPr>
              <a:spLocks noChangeArrowheads="1"/>
            </p:cNvSpPr>
            <p:nvPr/>
          </p:nvSpPr>
          <p:spPr bwMode="auto">
            <a:xfrm>
              <a:off x="747"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p>
          </p:txBody>
        </p:sp>
        <p:sp>
          <p:nvSpPr>
            <p:cNvPr id="27706" name="Text Box 56"/>
            <p:cNvSpPr txBox="1">
              <a:spLocks noChangeArrowheads="1"/>
            </p:cNvSpPr>
            <p:nvPr/>
          </p:nvSpPr>
          <p:spPr bwMode="auto">
            <a:xfrm>
              <a:off x="747" y="1536"/>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rPr>
                <a:t>LIBOR</a:t>
              </a:r>
            </a:p>
          </p:txBody>
        </p:sp>
      </p:grpSp>
      <p:grpSp>
        <p:nvGrpSpPr>
          <p:cNvPr id="5" name="Group 77"/>
          <p:cNvGrpSpPr>
            <a:grpSpLocks/>
          </p:cNvGrpSpPr>
          <p:nvPr/>
        </p:nvGrpSpPr>
        <p:grpSpPr bwMode="auto">
          <a:xfrm>
            <a:off x="1339576" y="4818075"/>
            <a:ext cx="1270000" cy="703263"/>
            <a:chOff x="747" y="2400"/>
            <a:chExt cx="720" cy="384"/>
          </a:xfrm>
        </p:grpSpPr>
        <p:sp>
          <p:nvSpPr>
            <p:cNvPr id="27703" name="Text Box 57"/>
            <p:cNvSpPr txBox="1">
              <a:spLocks noChangeArrowheads="1"/>
            </p:cNvSpPr>
            <p:nvPr/>
          </p:nvSpPr>
          <p:spPr bwMode="auto">
            <a:xfrm>
              <a:off x="747" y="2448"/>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rPr>
                <a:t>LIBOR</a:t>
              </a:r>
            </a:p>
          </p:txBody>
        </p:sp>
        <p:sp>
          <p:nvSpPr>
            <p:cNvPr id="27704" name="AutoShape 58"/>
            <p:cNvSpPr>
              <a:spLocks noChangeArrowheads="1"/>
            </p:cNvSpPr>
            <p:nvPr/>
          </p:nvSpPr>
          <p:spPr bwMode="auto">
            <a:xfrm flipH="1">
              <a:off x="747" y="24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sz="1400"/>
            </a:p>
          </p:txBody>
        </p:sp>
      </p:grpSp>
      <p:grpSp>
        <p:nvGrpSpPr>
          <p:cNvPr id="6" name="Group 72"/>
          <p:cNvGrpSpPr>
            <a:grpSpLocks/>
          </p:cNvGrpSpPr>
          <p:nvPr/>
        </p:nvGrpSpPr>
        <p:grpSpPr bwMode="auto">
          <a:xfrm>
            <a:off x="3811137" y="3614164"/>
            <a:ext cx="1354138" cy="703262"/>
            <a:chOff x="2160" y="1824"/>
            <a:chExt cx="768" cy="384"/>
          </a:xfrm>
        </p:grpSpPr>
        <p:sp>
          <p:nvSpPr>
            <p:cNvPr id="27701" name="Text Box 59"/>
            <p:cNvSpPr txBox="1">
              <a:spLocks noChangeArrowheads="1"/>
            </p:cNvSpPr>
            <p:nvPr/>
          </p:nvSpPr>
          <p:spPr bwMode="auto">
            <a:xfrm>
              <a:off x="2208" y="1872"/>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cs typeface="Arial" charset="0"/>
                </a:rPr>
                <a:t>€40m</a:t>
              </a:r>
              <a:endParaRPr lang="en-US" altLang="en-US" sz="2000">
                <a:latin typeface="Times New Roman" pitchFamily="18" charset="0"/>
              </a:endParaRPr>
            </a:p>
          </p:txBody>
        </p:sp>
        <p:sp>
          <p:nvSpPr>
            <p:cNvPr id="27702" name="AutoShape 60"/>
            <p:cNvSpPr>
              <a:spLocks noChangeArrowheads="1"/>
            </p:cNvSpPr>
            <p:nvPr/>
          </p:nvSpPr>
          <p:spPr bwMode="auto">
            <a:xfrm flipH="1">
              <a:off x="2160" y="1824"/>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sz="1400"/>
            </a:p>
          </p:txBody>
        </p:sp>
      </p:grpSp>
      <p:grpSp>
        <p:nvGrpSpPr>
          <p:cNvPr id="7" name="Group 73"/>
          <p:cNvGrpSpPr>
            <a:grpSpLocks/>
          </p:cNvGrpSpPr>
          <p:nvPr/>
        </p:nvGrpSpPr>
        <p:grpSpPr bwMode="auto">
          <a:xfrm>
            <a:off x="3895275" y="4166048"/>
            <a:ext cx="1270000" cy="703263"/>
            <a:chOff x="2208" y="2160"/>
            <a:chExt cx="720" cy="384"/>
          </a:xfrm>
        </p:grpSpPr>
        <p:sp>
          <p:nvSpPr>
            <p:cNvPr id="27699" name="AutoShape 62"/>
            <p:cNvSpPr>
              <a:spLocks noChangeArrowheads="1"/>
            </p:cNvSpPr>
            <p:nvPr/>
          </p:nvSpPr>
          <p:spPr bwMode="auto">
            <a:xfrm>
              <a:off x="2208" y="216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p>
          </p:txBody>
        </p:sp>
        <p:sp>
          <p:nvSpPr>
            <p:cNvPr id="27700" name="Text Box 63"/>
            <p:cNvSpPr txBox="1">
              <a:spLocks noChangeArrowheads="1"/>
            </p:cNvSpPr>
            <p:nvPr/>
          </p:nvSpPr>
          <p:spPr bwMode="auto">
            <a:xfrm>
              <a:off x="2208" y="2208"/>
              <a:ext cx="720" cy="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rPr>
                <a:t>€5%</a:t>
              </a:r>
            </a:p>
          </p:txBody>
        </p:sp>
      </p:grpSp>
      <p:grpSp>
        <p:nvGrpSpPr>
          <p:cNvPr id="8" name="Group 64"/>
          <p:cNvGrpSpPr>
            <a:grpSpLocks/>
          </p:cNvGrpSpPr>
          <p:nvPr/>
        </p:nvGrpSpPr>
        <p:grpSpPr bwMode="auto">
          <a:xfrm rot="5400000">
            <a:off x="2305394" y="5000717"/>
            <a:ext cx="1317625" cy="677862"/>
            <a:chOff x="2232" y="2640"/>
            <a:chExt cx="720" cy="384"/>
          </a:xfrm>
        </p:grpSpPr>
        <p:sp>
          <p:nvSpPr>
            <p:cNvPr id="27697" name="AutoShape 65"/>
            <p:cNvSpPr>
              <a:spLocks noChangeArrowheads="1"/>
            </p:cNvSpPr>
            <p:nvPr/>
          </p:nvSpPr>
          <p:spPr bwMode="auto">
            <a:xfrm>
              <a:off x="2232" y="264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p>
          </p:txBody>
        </p:sp>
        <p:sp>
          <p:nvSpPr>
            <p:cNvPr id="27698" name="Text Box 66"/>
            <p:cNvSpPr txBox="1">
              <a:spLocks noChangeArrowheads="1"/>
            </p:cNvSpPr>
            <p:nvPr/>
          </p:nvSpPr>
          <p:spPr bwMode="auto">
            <a:xfrm>
              <a:off x="2232" y="2719"/>
              <a:ext cx="720"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dirty="0">
                  <a:latin typeface="Times New Roman" pitchFamily="18" charset="0"/>
                </a:rPr>
                <a:t>€40m</a:t>
              </a:r>
            </a:p>
          </p:txBody>
        </p:sp>
      </p:grpSp>
      <p:grpSp>
        <p:nvGrpSpPr>
          <p:cNvPr id="9" name="Group 67"/>
          <p:cNvGrpSpPr>
            <a:grpSpLocks/>
          </p:cNvGrpSpPr>
          <p:nvPr/>
        </p:nvGrpSpPr>
        <p:grpSpPr bwMode="auto">
          <a:xfrm rot="-5400000">
            <a:off x="2896738" y="4999922"/>
            <a:ext cx="1319213" cy="677862"/>
            <a:chOff x="2232" y="2640"/>
            <a:chExt cx="720" cy="384"/>
          </a:xfrm>
        </p:grpSpPr>
        <p:sp>
          <p:nvSpPr>
            <p:cNvPr id="27695" name="AutoShape 68"/>
            <p:cNvSpPr>
              <a:spLocks noChangeArrowheads="1"/>
            </p:cNvSpPr>
            <p:nvPr/>
          </p:nvSpPr>
          <p:spPr bwMode="auto">
            <a:xfrm>
              <a:off x="2232" y="264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sz="1400"/>
            </a:p>
          </p:txBody>
        </p:sp>
        <p:sp>
          <p:nvSpPr>
            <p:cNvPr id="27696" name="Text Box 69"/>
            <p:cNvSpPr txBox="1">
              <a:spLocks noChangeArrowheads="1"/>
            </p:cNvSpPr>
            <p:nvPr/>
          </p:nvSpPr>
          <p:spPr bwMode="auto">
            <a:xfrm>
              <a:off x="2232" y="2719"/>
              <a:ext cx="720"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000">
                  <a:latin typeface="Times New Roman" pitchFamily="18" charset="0"/>
                </a:rPr>
                <a:t>$60m</a:t>
              </a:r>
            </a:p>
          </p:txBody>
        </p:sp>
      </p:grpSp>
      <p:sp>
        <p:nvSpPr>
          <p:cNvPr id="350279" name="Rectangle 71"/>
          <p:cNvSpPr>
            <a:spLocks noChangeArrowheads="1"/>
          </p:cNvSpPr>
          <p:nvPr/>
        </p:nvSpPr>
        <p:spPr bwMode="auto">
          <a:xfrm>
            <a:off x="5240739" y="5638560"/>
            <a:ext cx="3921457" cy="719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Firm B then enters into 2 fixed for floating swaps.</a:t>
            </a:r>
          </a:p>
        </p:txBody>
      </p:sp>
      <p:sp>
        <p:nvSpPr>
          <p:cNvPr id="37"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24</a:t>
            </a:fld>
            <a:endParaRPr lang="en-US" altLang="en-US" sz="1000" dirty="0">
              <a:cs typeface="Arial" charset="0"/>
            </a:endParaRPr>
          </a:p>
        </p:txBody>
      </p:sp>
      <p:sp>
        <p:nvSpPr>
          <p:cNvPr id="38"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graphicFrame>
        <p:nvGraphicFramePr>
          <p:cNvPr id="39" name="Group 30"/>
          <p:cNvGraphicFramePr>
            <a:graphicFrameLocks noGrp="1"/>
          </p:cNvGraphicFramePr>
          <p:nvPr>
            <p:extLst>
              <p:ext uri="{D42A27DB-BD31-4B8C-83A1-F6EECF244321}">
                <p14:modId xmlns:p14="http://schemas.microsoft.com/office/powerpoint/2010/main" val="1807546268"/>
              </p:ext>
            </p:extLst>
          </p:nvPr>
        </p:nvGraphicFramePr>
        <p:xfrm>
          <a:off x="6060714" y="1508269"/>
          <a:ext cx="2825536" cy="1230870"/>
        </p:xfrm>
        <a:graphic>
          <a:graphicData uri="http://schemas.openxmlformats.org/drawingml/2006/table">
            <a:tbl>
              <a:tblPr/>
              <a:tblGrid>
                <a:gridCol w="626090">
                  <a:extLst>
                    <a:ext uri="{9D8B030D-6E8A-4147-A177-3AD203B41FA5}">
                      <a16:colId xmlns="" xmlns:a16="http://schemas.microsoft.com/office/drawing/2014/main" val="20000"/>
                    </a:ext>
                  </a:extLst>
                </a:gridCol>
                <a:gridCol w="949300">
                  <a:extLst>
                    <a:ext uri="{9D8B030D-6E8A-4147-A177-3AD203B41FA5}">
                      <a16:colId xmlns="" xmlns:a16="http://schemas.microsoft.com/office/drawing/2014/main" val="20001"/>
                    </a:ext>
                  </a:extLst>
                </a:gridCol>
                <a:gridCol w="1250146">
                  <a:extLst>
                    <a:ext uri="{9D8B030D-6E8A-4147-A177-3AD203B41FA5}">
                      <a16:colId xmlns="" xmlns:a16="http://schemas.microsoft.com/office/drawing/2014/main" val="20002"/>
                    </a:ext>
                  </a:extLst>
                </a:gridCol>
              </a:tblGrid>
              <a:tr h="373131">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000" b="0" i="0" u="none" strike="noStrike" cap="none" normalizeH="0" baseline="0" dirty="0" smtClean="0">
                        <a:ln>
                          <a:noFill/>
                        </a:ln>
                        <a:solidFill>
                          <a:schemeClr val="tx1"/>
                        </a:solidFill>
                        <a:effectLst/>
                        <a:latin typeface="Times New Roman" pitchFamily="18" charset="0"/>
                      </a:endParaRPr>
                    </a:p>
                  </a:txBody>
                  <a:tcPr marL="101600" marR="101600" marT="52745" marB="52745" horzOverflow="overflow">
                    <a:lnL cap="flat">
                      <a:noFill/>
                    </a:lnL>
                    <a:lnR w="12700" cap="flat" cmpd="sng" algn="ctr">
                      <a:solidFill>
                        <a:schemeClr val="tx1"/>
                      </a:solidFill>
                      <a:prstDash val="solid"/>
                      <a:round/>
                      <a:headEnd type="none" w="med" len="med"/>
                      <a:tailEnd type="none" w="med" len="med"/>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rPr>
                        <a:t>$</a:t>
                      </a:r>
                    </a:p>
                  </a:txBody>
                  <a:tcPr marL="101600" marR="101600" marT="52745" marB="52745" horzOverflow="overflow">
                    <a:lnL w="12700" cap="flat" cmpd="sng" algn="ctr">
                      <a:solidFill>
                        <a:schemeClr val="tx1"/>
                      </a:solidFill>
                      <a:prstDash val="solid"/>
                      <a:round/>
                      <a:headEnd type="none" w="med" len="med"/>
                      <a:tailEnd type="none" w="med" len="med"/>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rPr>
                        <a:t>€</a:t>
                      </a:r>
                    </a:p>
                  </a:txBody>
                  <a:tcPr marL="101600" marR="101600" marT="52745" marB="52745"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373131">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smtClean="0">
                          <a:ln>
                            <a:noFill/>
                          </a:ln>
                          <a:solidFill>
                            <a:schemeClr val="tx1"/>
                          </a:solidFill>
                          <a:effectLst/>
                          <a:latin typeface="Times New Roman" pitchFamily="18" charset="0"/>
                        </a:rPr>
                        <a:t>A</a:t>
                      </a:r>
                    </a:p>
                  </a:txBody>
                  <a:tcPr marL="101600" marR="101600" marT="52745" marB="52745"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rPr>
                        <a:t>$7%</a:t>
                      </a:r>
                    </a:p>
                  </a:txBody>
                  <a:tcPr marL="101600" marR="101600" marT="52745" marB="52745"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rPr>
                        <a:t>€6%</a:t>
                      </a:r>
                    </a:p>
                  </a:txBody>
                  <a:tcPr marL="101600" marR="101600" marT="52745" marB="52745"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1"/>
                  </a:ext>
                </a:extLst>
              </a:tr>
              <a:tr h="373131">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smtClean="0">
                          <a:ln>
                            <a:noFill/>
                          </a:ln>
                          <a:solidFill>
                            <a:schemeClr val="tx1"/>
                          </a:solidFill>
                          <a:effectLst/>
                          <a:latin typeface="Times New Roman" pitchFamily="18" charset="0"/>
                        </a:rPr>
                        <a:t>B</a:t>
                      </a:r>
                    </a:p>
                  </a:txBody>
                  <a:tcPr marL="101600" marR="101600" marT="52745" marB="52745" horzOverflow="overflow">
                    <a:lnL cap="flat">
                      <a:noFill/>
                    </a:lnL>
                    <a:lnR w="12700"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smtClean="0">
                          <a:ln>
                            <a:noFill/>
                          </a:ln>
                          <a:solidFill>
                            <a:schemeClr val="tx1"/>
                          </a:solidFill>
                          <a:effectLst/>
                          <a:latin typeface="Times New Roman" pitchFamily="18" charset="0"/>
                        </a:rPr>
                        <a:t>$8%</a:t>
                      </a:r>
                    </a:p>
                  </a:txBody>
                  <a:tcPr marL="101600" marR="101600" marT="52745" marB="52745" horzOverflow="overflow">
                    <a:lnL w="12700"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000" b="0" i="0" u="none" strike="noStrike" cap="none" normalizeH="0" baseline="0" dirty="0" smtClean="0">
                          <a:ln>
                            <a:noFill/>
                          </a:ln>
                          <a:solidFill>
                            <a:schemeClr val="tx1"/>
                          </a:solidFill>
                          <a:effectLst/>
                          <a:latin typeface="Times New Roman" pitchFamily="18" charset="0"/>
                        </a:rPr>
                        <a:t>€5%</a:t>
                      </a:r>
                    </a:p>
                  </a:txBody>
                  <a:tcPr marL="101600" marR="101600" marT="52745" marB="52745"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2"/>
                  </a:ext>
                </a:extLst>
              </a:tr>
            </a:tbl>
          </a:graphicData>
        </a:graphic>
      </p:graphicFrame>
      <p:graphicFrame>
        <p:nvGraphicFramePr>
          <p:cNvPr id="40" name="Group 59"/>
          <p:cNvGraphicFramePr>
            <a:graphicFrameLocks noGrp="1"/>
          </p:cNvGraphicFramePr>
          <p:nvPr>
            <p:extLst>
              <p:ext uri="{D42A27DB-BD31-4B8C-83A1-F6EECF244321}">
                <p14:modId xmlns:p14="http://schemas.microsoft.com/office/powerpoint/2010/main" val="1681642656"/>
              </p:ext>
            </p:extLst>
          </p:nvPr>
        </p:nvGraphicFramePr>
        <p:xfrm>
          <a:off x="96648" y="1447800"/>
          <a:ext cx="4584699" cy="1300164"/>
        </p:xfrm>
        <a:graphic>
          <a:graphicData uri="http://schemas.openxmlformats.org/drawingml/2006/table">
            <a:tbl>
              <a:tblPr/>
              <a:tblGrid>
                <a:gridCol w="811455">
                  <a:extLst>
                    <a:ext uri="{9D8B030D-6E8A-4147-A177-3AD203B41FA5}">
                      <a16:colId xmlns="" xmlns:a16="http://schemas.microsoft.com/office/drawing/2014/main" val="20000"/>
                    </a:ext>
                  </a:extLst>
                </a:gridCol>
                <a:gridCol w="127006">
                  <a:extLst>
                    <a:ext uri="{9D8B030D-6E8A-4147-A177-3AD203B41FA5}">
                      <a16:colId xmlns="" xmlns:a16="http://schemas.microsoft.com/office/drawing/2014/main" val="20001"/>
                    </a:ext>
                  </a:extLst>
                </a:gridCol>
                <a:gridCol w="1030904">
                  <a:extLst>
                    <a:ext uri="{9D8B030D-6E8A-4147-A177-3AD203B41FA5}">
                      <a16:colId xmlns="" xmlns:a16="http://schemas.microsoft.com/office/drawing/2014/main" val="20002"/>
                    </a:ext>
                  </a:extLst>
                </a:gridCol>
                <a:gridCol w="228610">
                  <a:extLst>
                    <a:ext uri="{9D8B030D-6E8A-4147-A177-3AD203B41FA5}">
                      <a16:colId xmlns="" xmlns:a16="http://schemas.microsoft.com/office/drawing/2014/main" val="20003"/>
                    </a:ext>
                  </a:extLst>
                </a:gridCol>
                <a:gridCol w="1174840">
                  <a:extLst>
                    <a:ext uri="{9D8B030D-6E8A-4147-A177-3AD203B41FA5}">
                      <a16:colId xmlns="" xmlns:a16="http://schemas.microsoft.com/office/drawing/2014/main" val="20004"/>
                    </a:ext>
                  </a:extLst>
                </a:gridCol>
                <a:gridCol w="1211884">
                  <a:extLst>
                    <a:ext uri="{9D8B030D-6E8A-4147-A177-3AD203B41FA5}">
                      <a16:colId xmlns="" xmlns:a16="http://schemas.microsoft.com/office/drawing/2014/main" val="20005"/>
                    </a:ext>
                  </a:extLst>
                </a:gridCol>
              </a:tblGrid>
              <a:tr h="433388">
                <a:tc grid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Euro-€</a:t>
                      </a:r>
                      <a:endParaRPr kumimoji="0" lang="en-US" sz="20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cap="flat">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hMerge="1">
                  <a:txBody>
                    <a:bodyPr/>
                    <a:lstStyle/>
                    <a:p>
                      <a:endParaRPr lang="en-US"/>
                    </a:p>
                  </a:txBody>
                  <a:tcPr/>
                </a:tc>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cap="flat">
                      <a:noFill/>
                    </a:lnR>
                    <a:lnT cap="flat">
                      <a:noFill/>
                    </a:lnT>
                    <a:lnB cap="flat">
                      <a:noFill/>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U.S. $</a:t>
                      </a:r>
                      <a:endParaRPr kumimoji="0" lang="en-US" sz="20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cap="flat">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extLst>
                  <a:ext uri="{0D108BD9-81ED-4DB2-BD59-A6C34878D82A}">
                    <a16:rowId xmlns="" xmlns:a16="http://schemas.microsoft.com/office/drawing/2014/main" val="10000"/>
                  </a:ext>
                </a:extLst>
              </a:tr>
              <a:tr h="4333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Bid</a:t>
                      </a:r>
                      <a:endParaRPr kumimoji="0" lang="en-US" sz="20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cap="flat">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Ask</a:t>
                      </a:r>
                      <a:endParaRPr kumimoji="0" lang="en-US" sz="20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a:txBody>
                    <a:bodyPr/>
                    <a:lstStyle/>
                    <a:p>
                      <a:endParaRPr lang="en-US"/>
                    </a:p>
                  </a:txBody>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Bid</a:t>
                      </a:r>
                      <a:endParaRPr kumimoji="0" lang="en-US" sz="20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Ask</a:t>
                      </a:r>
                      <a:endParaRPr kumimoji="0" lang="en-US" sz="20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cap="flat">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extLst>
                  <a:ext uri="{0D108BD9-81ED-4DB2-BD59-A6C34878D82A}">
                    <a16:rowId xmlns="" xmlns:a16="http://schemas.microsoft.com/office/drawing/2014/main" val="10001"/>
                  </a:ext>
                </a:extLst>
              </a:tr>
              <a:tr h="433388">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5.00</a:t>
                      </a:r>
                      <a:endParaRPr kumimoji="0" lang="en-US" sz="2000" b="0" i="0" u="none" strike="noStrike" cap="none" normalizeH="0" baseline="0" smtClean="0">
                        <a:ln>
                          <a:noFill/>
                        </a:ln>
                        <a:solidFill>
                          <a:schemeClr val="tx1"/>
                        </a:solidFill>
                        <a:effectLst/>
                        <a:latin typeface="Times New Roman" pitchFamily="18" charset="0"/>
                      </a:endParaRPr>
                    </a:p>
                  </a:txBody>
                  <a:tcPr marL="101604" marR="101604" marT="52731" marB="52731" horzOverflow="overflow">
                    <a:lnL cap="flat">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solidFill>
                      <a:schemeClr val="bg1"/>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5.20</a:t>
                      </a:r>
                      <a:endParaRPr kumimoji="0" lang="en-US" sz="20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solidFill>
                      <a:schemeClr val="bg1"/>
                    </a:solidFill>
                  </a:tcPr>
                </a:tc>
                <a:tc vMerge="1">
                  <a:txBody>
                    <a:bodyPr/>
                    <a:lstStyle/>
                    <a:p>
                      <a:endParaRPr lang="en-US"/>
                    </a:p>
                  </a:txBody>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Times New Roman" pitchFamily="18" charset="0"/>
                          <a:cs typeface="Times New Roman" pitchFamily="18" charset="0"/>
                        </a:rPr>
                        <a:t>7.00</a:t>
                      </a:r>
                      <a:endParaRPr kumimoji="0" lang="en-US" sz="2000" b="0" i="0" u="none" strike="noStrike" cap="none" normalizeH="0" baseline="0" smtClean="0">
                        <a:ln>
                          <a:noFill/>
                        </a:ln>
                        <a:solidFill>
                          <a:schemeClr val="tx1"/>
                        </a:solidFill>
                        <a:effectLst/>
                        <a:latin typeface="Times New Roman" pitchFamily="18" charset="0"/>
                      </a:endParaRPr>
                    </a:p>
                  </a:txBody>
                  <a:tcPr marL="101604" marR="101604" marT="52731" marB="52731"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chemeClr val="tx1"/>
                          </a:solidFill>
                          <a:effectLst/>
                          <a:latin typeface="Times New Roman" pitchFamily="18" charset="0"/>
                          <a:cs typeface="Times New Roman" pitchFamily="18" charset="0"/>
                        </a:rPr>
                        <a:t>7.20</a:t>
                      </a:r>
                      <a:endParaRPr kumimoji="0" lang="en-US" sz="2000" b="0" i="0" u="none" strike="noStrike" cap="none" normalizeH="0" baseline="0" dirty="0" smtClean="0">
                        <a:ln>
                          <a:noFill/>
                        </a:ln>
                        <a:solidFill>
                          <a:schemeClr val="tx1"/>
                        </a:solidFill>
                        <a:effectLst/>
                        <a:latin typeface="Times New Roman" pitchFamily="18" charset="0"/>
                      </a:endParaRPr>
                    </a:p>
                  </a:txBody>
                  <a:tcPr marL="101604" marR="101604" marT="52731" marB="52731"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solidFill>
                      <a:schemeClr val="bg1"/>
                    </a:solidFill>
                  </a:tcPr>
                </a:tc>
                <a:extLst>
                  <a:ext uri="{0D108BD9-81ED-4DB2-BD59-A6C34878D82A}">
                    <a16:rowId xmlns="" xmlns:a16="http://schemas.microsoft.com/office/drawing/2014/main" val="10002"/>
                  </a:ext>
                </a:extLst>
              </a:tr>
            </a:tbl>
          </a:graphicData>
        </a:graphic>
      </p:graphicFrame>
      <p:sp>
        <p:nvSpPr>
          <p:cNvPr id="41" name="Rectangle 75"/>
          <p:cNvSpPr>
            <a:spLocks noChangeArrowheads="1"/>
          </p:cNvSpPr>
          <p:nvPr/>
        </p:nvSpPr>
        <p:spPr bwMode="auto">
          <a:xfrm>
            <a:off x="-10236" y="2676233"/>
            <a:ext cx="4576672" cy="319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20000"/>
              </a:spcBef>
              <a:buClr>
                <a:schemeClr val="tx2"/>
              </a:buClr>
              <a:buSzPct val="70000"/>
              <a:buFont typeface="Wingdings" pitchFamily="2" charset="2"/>
              <a:buNone/>
            </a:pPr>
            <a:r>
              <a:rPr lang="en-US" altLang="en-US" sz="1400" dirty="0">
                <a:latin typeface="Arial Unicode MS" panose="020B0604020202020204" pitchFamily="34" charset="-128"/>
                <a:ea typeface="Arial Unicode MS" panose="020B0604020202020204" pitchFamily="34" charset="-128"/>
                <a:cs typeface="Arial Unicode MS" panose="020B0604020202020204" pitchFamily="34" charset="-128"/>
              </a:rPr>
              <a:t>(The convention is to quote against U.S. dollar LIBOR.)</a:t>
            </a:r>
          </a:p>
        </p:txBody>
      </p:sp>
      <p:sp>
        <p:nvSpPr>
          <p:cNvPr id="43" name="Rectangle 2"/>
          <p:cNvSpPr>
            <a:spLocks noGrp="1" noChangeArrowheads="1"/>
          </p:cNvSpPr>
          <p:nvPr>
            <p:ph type="title"/>
          </p:nvPr>
        </p:nvSpPr>
        <p:spPr>
          <a:xfrm>
            <a:off x="457200" y="762000"/>
            <a:ext cx="8229600" cy="1143000"/>
          </a:xfrm>
        </p:spPr>
        <p:txBody>
          <a:bodyPr/>
          <a:lstStyle/>
          <a:p>
            <a:pPr eaLnBrk="1" hangingPunct="1"/>
            <a:r>
              <a:rPr lang="en-US" altLang="en-US" sz="4100" dirty="0" smtClean="0"/>
              <a:t>Example of a Currency Swap: Firm B</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50256">
                                            <p:txEl>
                                              <p:pRg st="0" end="0"/>
                                            </p:txEl>
                                          </p:spTgt>
                                        </p:tgtEl>
                                        <p:attrNameLst>
                                          <p:attrName>style.visibility</p:attrName>
                                        </p:attrNameLst>
                                      </p:cBhvr>
                                      <p:to>
                                        <p:strVal val="visible"/>
                                      </p:to>
                                    </p:set>
                                    <p:animEffect transition="in" filter="fade">
                                      <p:cBhvr>
                                        <p:cTn id="7" dur="1000"/>
                                        <p:tgtEl>
                                          <p:spTgt spid="350256">
                                            <p:txEl>
                                              <p:pRg st="0" end="0"/>
                                            </p:txEl>
                                          </p:spTgt>
                                        </p:tgtEl>
                                      </p:cBhvr>
                                    </p:animEffect>
                                    <p:anim calcmode="lin" valueType="num">
                                      <p:cBhvr>
                                        <p:cTn id="8" dur="1000" fill="hold"/>
                                        <p:tgtEl>
                                          <p:spTgt spid="350256">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50256">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350257"/>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350260"/>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2" fill="hold"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right)">
                                      <p:cBhvr>
                                        <p:cTn id="22" dur="500"/>
                                        <p:tgtEl>
                                          <p:spTgt spid="6"/>
                                        </p:tgtEl>
                                      </p:cBhvr>
                                    </p:animEffect>
                                  </p:childTnLst>
                                </p:cTn>
                              </p:par>
                              <p:par>
                                <p:cTn id="23" presetID="22" presetClass="entr" presetSubtype="8"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left)">
                                      <p:cBhvr>
                                        <p:cTn id="25" dur="500"/>
                                        <p:tgtEl>
                                          <p:spTgt spid="7"/>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350262"/>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withGroup">
                            <p:stCondLst>
                              <p:cond delay="0"/>
                            </p:stCondLst>
                            <p:childTnLst>
                              <p:par>
                                <p:cTn id="32" presetID="22" presetClass="entr" presetSubtype="1" fill="hold"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wipe(up)">
                                      <p:cBhvr>
                                        <p:cTn id="34" dur="500"/>
                                        <p:tgtEl>
                                          <p:spTgt spid="8"/>
                                        </p:tgtEl>
                                      </p:cBhvr>
                                    </p:animEffect>
                                  </p:childTnLst>
                                </p:cTn>
                              </p:par>
                              <p:par>
                                <p:cTn id="35" presetID="22" presetClass="entr" presetSubtype="4" fill="hold"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350279"/>
                                        </p:tgtEl>
                                        <p:attrNameLst>
                                          <p:attrName>style.visibility</p:attrName>
                                        </p:attrNameLst>
                                      </p:cBhvr>
                                      <p:to>
                                        <p:strVal val="visible"/>
                                      </p:to>
                                    </p:set>
                                    <p:animEffect transition="in" filter="fade">
                                      <p:cBhvr>
                                        <p:cTn id="42" dur="1000"/>
                                        <p:tgtEl>
                                          <p:spTgt spid="350279"/>
                                        </p:tgtEl>
                                      </p:cBhvr>
                                    </p:animEffect>
                                    <p:anim calcmode="lin" valueType="num">
                                      <p:cBhvr>
                                        <p:cTn id="43" dur="1000" fill="hold"/>
                                        <p:tgtEl>
                                          <p:spTgt spid="350279"/>
                                        </p:tgtEl>
                                        <p:attrNameLst>
                                          <p:attrName>ppt_x</p:attrName>
                                        </p:attrNameLst>
                                      </p:cBhvr>
                                      <p:tavLst>
                                        <p:tav tm="0">
                                          <p:val>
                                            <p:strVal val="#ppt_x"/>
                                          </p:val>
                                        </p:tav>
                                        <p:tav tm="100000">
                                          <p:val>
                                            <p:strVal val="#ppt_x"/>
                                          </p:val>
                                        </p:tav>
                                      </p:tavLst>
                                    </p:anim>
                                    <p:anim calcmode="lin" valueType="num">
                                      <p:cBhvr>
                                        <p:cTn id="44" dur="1000" fill="hold"/>
                                        <p:tgtEl>
                                          <p:spTgt spid="350279"/>
                                        </p:tgtEl>
                                        <p:attrNameLst>
                                          <p:attrName>ppt_y</p:attrName>
                                        </p:attrNameLst>
                                      </p:cBhvr>
                                      <p:tavLst>
                                        <p:tav tm="0">
                                          <p:val>
                                            <p:strVal val="#ppt_y+.1"/>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350261"/>
                                        </p:tgtEl>
                                        <p:attrNameLst>
                                          <p:attrName>style.visibility</p:attrName>
                                        </p:attrNameLst>
                                      </p:cBhvr>
                                      <p:to>
                                        <p:strVal val="visible"/>
                                      </p:to>
                                    </p:set>
                                  </p:childTnLst>
                                </p:cTn>
                              </p:par>
                            </p:childTnLst>
                          </p:cTn>
                        </p:par>
                      </p:childTnLst>
                    </p:cTn>
                  </p:par>
                  <p:par>
                    <p:cTn id="49" fill="hold" nodeType="clickPar">
                      <p:stCondLst>
                        <p:cond delay="indefinite"/>
                      </p:stCondLst>
                      <p:childTnLst>
                        <p:par>
                          <p:cTn id="50" fill="hold" nodeType="withGroup">
                            <p:stCondLst>
                              <p:cond delay="0"/>
                            </p:stCondLst>
                            <p:childTnLst>
                              <p:par>
                                <p:cTn id="51" presetID="22" presetClass="entr" presetSubtype="8" fill="hold" nodeType="click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wipe(left)">
                                      <p:cBhvr>
                                        <p:cTn id="53" dur="500"/>
                                        <p:tgtEl>
                                          <p:spTgt spid="4"/>
                                        </p:tgtEl>
                                      </p:cBhvr>
                                    </p:animEffect>
                                  </p:childTnLst>
                                </p:cTn>
                              </p:par>
                              <p:par>
                                <p:cTn id="54" presetID="22" presetClass="entr" presetSubtype="2" fill="hold" nodeType="withEffect">
                                  <p:stCondLst>
                                    <p:cond delay="0"/>
                                  </p:stCondLst>
                                  <p:childTnLst>
                                    <p:set>
                                      <p:cBhvr>
                                        <p:cTn id="55" dur="1" fill="hold">
                                          <p:stCondLst>
                                            <p:cond delay="0"/>
                                          </p:stCondLst>
                                        </p:cTn>
                                        <p:tgtEl>
                                          <p:spTgt spid="2"/>
                                        </p:tgtEl>
                                        <p:attrNameLst>
                                          <p:attrName>style.visibility</p:attrName>
                                        </p:attrNameLst>
                                      </p:cBhvr>
                                      <p:to>
                                        <p:strVal val="visible"/>
                                      </p:to>
                                    </p:set>
                                    <p:animEffect transition="in" filter="wipe(right)">
                                      <p:cBhvr>
                                        <p:cTn id="56" dur="500"/>
                                        <p:tgtEl>
                                          <p:spTgt spid="2"/>
                                        </p:tgtEl>
                                      </p:cBhvr>
                                    </p:animEffect>
                                  </p:childTnLst>
                                </p:cTn>
                              </p:par>
                            </p:childTnLst>
                          </p:cTn>
                        </p:par>
                      </p:childTnLst>
                    </p:cTn>
                  </p:par>
                  <p:par>
                    <p:cTn id="57" fill="hold" nodeType="clickPar">
                      <p:stCondLst>
                        <p:cond delay="indefinite"/>
                      </p:stCondLst>
                      <p:childTnLst>
                        <p:par>
                          <p:cTn id="58" fill="hold" nodeType="withGroup">
                            <p:stCondLst>
                              <p:cond delay="0"/>
                            </p:stCondLst>
                            <p:childTnLst>
                              <p:par>
                                <p:cTn id="59" presetID="22" presetClass="entr" presetSubtype="8" fill="hold" nodeType="clickEffect">
                                  <p:stCondLst>
                                    <p:cond delay="0"/>
                                  </p:stCondLst>
                                  <p:childTnLst>
                                    <p:set>
                                      <p:cBhvr>
                                        <p:cTn id="60" dur="1" fill="hold">
                                          <p:stCondLst>
                                            <p:cond delay="0"/>
                                          </p:stCondLst>
                                        </p:cTn>
                                        <p:tgtEl>
                                          <p:spTgt spid="3"/>
                                        </p:tgtEl>
                                        <p:attrNameLst>
                                          <p:attrName>style.visibility</p:attrName>
                                        </p:attrNameLst>
                                      </p:cBhvr>
                                      <p:to>
                                        <p:strVal val="visible"/>
                                      </p:to>
                                    </p:set>
                                    <p:animEffect transition="in" filter="wipe(left)">
                                      <p:cBhvr>
                                        <p:cTn id="61" dur="500"/>
                                        <p:tgtEl>
                                          <p:spTgt spid="3"/>
                                        </p:tgtEl>
                                      </p:cBhvr>
                                    </p:animEffect>
                                  </p:childTnLst>
                                </p:cTn>
                              </p:par>
                              <p:par>
                                <p:cTn id="62" presetID="22" presetClass="entr" presetSubtype="2" fill="hold" nodeType="withEffect">
                                  <p:stCondLst>
                                    <p:cond delay="0"/>
                                  </p:stCondLst>
                                  <p:childTnLst>
                                    <p:set>
                                      <p:cBhvr>
                                        <p:cTn id="63" dur="1" fill="hold">
                                          <p:stCondLst>
                                            <p:cond delay="0"/>
                                          </p:stCondLst>
                                        </p:cTn>
                                        <p:tgtEl>
                                          <p:spTgt spid="5"/>
                                        </p:tgtEl>
                                        <p:attrNameLst>
                                          <p:attrName>style.visibility</p:attrName>
                                        </p:attrNameLst>
                                      </p:cBhvr>
                                      <p:to>
                                        <p:strVal val="visible"/>
                                      </p:to>
                                    </p:set>
                                    <p:animEffect transition="in" filter="wipe(right)">
                                      <p:cBhvr>
                                        <p:cTn id="6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0256" grpId="0" build="p"/>
      <p:bldP spid="350257" grpId="0" animBg="1"/>
      <p:bldP spid="350260" grpId="0" animBg="1"/>
      <p:bldP spid="350261" grpId="0" animBg="1"/>
      <p:bldP spid="350262" grpId="0" animBg="1"/>
      <p:bldP spid="35027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normAutofit fontScale="90000"/>
          </a:bodyPr>
          <a:lstStyle/>
          <a:p>
            <a:pPr eaLnBrk="1" hangingPunct="1"/>
            <a:r>
              <a:rPr lang="en-US" altLang="en-US" sz="4100" dirty="0" smtClean="0"/>
              <a:t>Example of a Currency Swap: Swap Bank</a:t>
            </a:r>
          </a:p>
        </p:txBody>
      </p:sp>
      <p:sp>
        <p:nvSpPr>
          <p:cNvPr id="28675" name="Text Box 3"/>
          <p:cNvSpPr txBox="1">
            <a:spLocks noChangeArrowheads="1"/>
          </p:cNvSpPr>
          <p:nvPr/>
        </p:nvSpPr>
        <p:spPr bwMode="auto">
          <a:xfrm>
            <a:off x="6604000" y="2236788"/>
            <a:ext cx="1100138"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28676" name="Text Box 4"/>
          <p:cNvSpPr txBox="1">
            <a:spLocks noChangeArrowheads="1"/>
          </p:cNvSpPr>
          <p:nvPr/>
        </p:nvSpPr>
        <p:spPr bwMode="auto">
          <a:xfrm>
            <a:off x="1270000" y="2236788"/>
            <a:ext cx="1185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grpSp>
        <p:nvGrpSpPr>
          <p:cNvPr id="2" name="Group 26"/>
          <p:cNvGrpSpPr>
            <a:grpSpLocks/>
          </p:cNvGrpSpPr>
          <p:nvPr/>
        </p:nvGrpSpPr>
        <p:grpSpPr bwMode="auto">
          <a:xfrm>
            <a:off x="2455863" y="2198688"/>
            <a:ext cx="1354137" cy="703262"/>
            <a:chOff x="1392" y="1200"/>
            <a:chExt cx="768" cy="384"/>
          </a:xfrm>
        </p:grpSpPr>
        <p:sp>
          <p:nvSpPr>
            <p:cNvPr id="28701" name="Text Box 7"/>
            <p:cNvSpPr txBox="1">
              <a:spLocks noChangeArrowheads="1"/>
            </p:cNvSpPr>
            <p:nvPr/>
          </p:nvSpPr>
          <p:spPr bwMode="auto">
            <a:xfrm>
              <a:off x="1440"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$7.0%</a:t>
              </a:r>
              <a:endParaRPr lang="en-US" altLang="en-US" sz="2700">
                <a:latin typeface="Times New Roman" pitchFamily="18" charset="0"/>
              </a:endParaRPr>
            </a:p>
          </p:txBody>
        </p:sp>
        <p:sp>
          <p:nvSpPr>
            <p:cNvPr id="28702" name="AutoShape 8"/>
            <p:cNvSpPr>
              <a:spLocks noChangeArrowheads="1"/>
            </p:cNvSpPr>
            <p:nvPr/>
          </p:nvSpPr>
          <p:spPr bwMode="auto">
            <a:xfrm flipH="1">
              <a:off x="1392" y="12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3" name="Group 27"/>
          <p:cNvGrpSpPr>
            <a:grpSpLocks/>
          </p:cNvGrpSpPr>
          <p:nvPr/>
        </p:nvGrpSpPr>
        <p:grpSpPr bwMode="auto">
          <a:xfrm>
            <a:off x="5249863" y="2198688"/>
            <a:ext cx="1354137" cy="703262"/>
            <a:chOff x="2976" y="1200"/>
            <a:chExt cx="768" cy="384"/>
          </a:xfrm>
        </p:grpSpPr>
        <p:sp>
          <p:nvSpPr>
            <p:cNvPr id="28699" name="Text Box 6"/>
            <p:cNvSpPr txBox="1">
              <a:spLocks noChangeArrowheads="1"/>
            </p:cNvSpPr>
            <p:nvPr/>
          </p:nvSpPr>
          <p:spPr bwMode="auto">
            <a:xfrm>
              <a:off x="3024" y="12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cs typeface="Arial" charset="0"/>
                </a:rPr>
                <a:t>$7.2%</a:t>
              </a:r>
              <a:endParaRPr lang="en-US" altLang="en-US" sz="2700">
                <a:latin typeface="Times New Roman" pitchFamily="18" charset="0"/>
              </a:endParaRPr>
            </a:p>
          </p:txBody>
        </p:sp>
        <p:sp>
          <p:nvSpPr>
            <p:cNvPr id="28700" name="AutoShape 9"/>
            <p:cNvSpPr>
              <a:spLocks noChangeArrowheads="1"/>
            </p:cNvSpPr>
            <p:nvPr/>
          </p:nvSpPr>
          <p:spPr bwMode="auto">
            <a:xfrm flipH="1">
              <a:off x="2976" y="1200"/>
              <a:ext cx="624" cy="384"/>
            </a:xfrm>
            <a:prstGeom prst="rightArrow">
              <a:avLst>
                <a:gd name="adj1" fmla="val 50000"/>
                <a:gd name="adj2" fmla="val 4062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4" name="Group 28"/>
          <p:cNvGrpSpPr>
            <a:grpSpLocks/>
          </p:cNvGrpSpPr>
          <p:nvPr/>
        </p:nvGrpSpPr>
        <p:grpSpPr bwMode="auto">
          <a:xfrm>
            <a:off x="2540000" y="2813050"/>
            <a:ext cx="1270000" cy="703263"/>
            <a:chOff x="1440" y="1536"/>
            <a:chExt cx="720" cy="384"/>
          </a:xfrm>
        </p:grpSpPr>
        <p:sp>
          <p:nvSpPr>
            <p:cNvPr id="28697" name="AutoShape 5"/>
            <p:cNvSpPr>
              <a:spLocks noChangeArrowheads="1"/>
            </p:cNvSpPr>
            <p:nvPr/>
          </p:nvSpPr>
          <p:spPr bwMode="auto">
            <a:xfrm>
              <a:off x="1440" y="1536"/>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8698" name="Text Box 10"/>
            <p:cNvSpPr txBox="1">
              <a:spLocks noChangeArrowheads="1"/>
            </p:cNvSpPr>
            <p:nvPr/>
          </p:nvSpPr>
          <p:spPr bwMode="auto">
            <a:xfrm>
              <a:off x="1440" y="1584"/>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€5.2%</a:t>
              </a:r>
            </a:p>
          </p:txBody>
        </p:sp>
      </p:grpSp>
      <p:sp>
        <p:nvSpPr>
          <p:cNvPr id="28680" name="Text Box 11"/>
          <p:cNvSpPr txBox="1">
            <a:spLocks noChangeArrowheads="1"/>
          </p:cNvSpPr>
          <p:nvPr/>
        </p:nvSpPr>
        <p:spPr bwMode="auto">
          <a:xfrm>
            <a:off x="84138" y="5403850"/>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28681" name="Text Box 12"/>
          <p:cNvSpPr txBox="1">
            <a:spLocks noChangeArrowheads="1"/>
          </p:cNvSpPr>
          <p:nvPr/>
        </p:nvSpPr>
        <p:spPr bwMode="auto">
          <a:xfrm>
            <a:off x="7874000" y="5314950"/>
            <a:ext cx="1185863" cy="11033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28682" name="Text Box 13"/>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5" name="Group 29"/>
          <p:cNvGrpSpPr>
            <a:grpSpLocks/>
          </p:cNvGrpSpPr>
          <p:nvPr/>
        </p:nvGrpSpPr>
        <p:grpSpPr bwMode="auto">
          <a:xfrm>
            <a:off x="5334000" y="2813050"/>
            <a:ext cx="1270000" cy="703263"/>
            <a:chOff x="3024" y="1536"/>
            <a:chExt cx="720" cy="384"/>
          </a:xfrm>
        </p:grpSpPr>
        <p:sp>
          <p:nvSpPr>
            <p:cNvPr id="28695" name="AutoShape 14"/>
            <p:cNvSpPr>
              <a:spLocks noChangeArrowheads="1"/>
            </p:cNvSpPr>
            <p:nvPr/>
          </p:nvSpPr>
          <p:spPr bwMode="auto">
            <a:xfrm>
              <a:off x="3024" y="1536"/>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8696" name="Text Box 15"/>
            <p:cNvSpPr txBox="1">
              <a:spLocks noChangeArrowheads="1"/>
            </p:cNvSpPr>
            <p:nvPr/>
          </p:nvSpPr>
          <p:spPr bwMode="auto">
            <a:xfrm>
              <a:off x="3024" y="1584"/>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€5.0%</a:t>
              </a:r>
            </a:p>
          </p:txBody>
        </p:sp>
      </p:grpSp>
      <p:grpSp>
        <p:nvGrpSpPr>
          <p:cNvPr id="6" name="Group 16"/>
          <p:cNvGrpSpPr>
            <a:grpSpLocks/>
          </p:cNvGrpSpPr>
          <p:nvPr/>
        </p:nvGrpSpPr>
        <p:grpSpPr bwMode="auto">
          <a:xfrm>
            <a:off x="677863" y="3341688"/>
            <a:ext cx="762000" cy="2109787"/>
            <a:chOff x="384" y="1824"/>
            <a:chExt cx="432" cy="1152"/>
          </a:xfrm>
        </p:grpSpPr>
        <p:sp>
          <p:nvSpPr>
            <p:cNvPr id="28693" name="Text Box 17"/>
            <p:cNvSpPr txBox="1">
              <a:spLocks noChangeArrowheads="1"/>
            </p:cNvSpPr>
            <p:nvPr/>
          </p:nvSpPr>
          <p:spPr bwMode="auto">
            <a:xfrm rot="-3319416">
              <a:off x="312" y="208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$7.0%</a:t>
              </a:r>
              <a:endParaRPr lang="en-US" altLang="en-US" sz="2700">
                <a:latin typeface="Times New Roman" pitchFamily="18" charset="0"/>
              </a:endParaRPr>
            </a:p>
          </p:txBody>
        </p:sp>
        <p:sp>
          <p:nvSpPr>
            <p:cNvPr id="28694" name="AutoShape 18"/>
            <p:cNvSpPr>
              <a:spLocks noChangeArrowheads="1"/>
            </p:cNvSpPr>
            <p:nvPr/>
          </p:nvSpPr>
          <p:spPr bwMode="auto">
            <a:xfrm rot="18280584" flipH="1">
              <a:off x="0" y="2208"/>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7" name="Group 19"/>
          <p:cNvGrpSpPr>
            <a:grpSpLocks/>
          </p:cNvGrpSpPr>
          <p:nvPr/>
        </p:nvGrpSpPr>
        <p:grpSpPr bwMode="auto">
          <a:xfrm rot="3119635">
            <a:off x="6856412" y="4013201"/>
            <a:ext cx="2373313" cy="677862"/>
            <a:chOff x="3648" y="2400"/>
            <a:chExt cx="1296" cy="384"/>
          </a:xfrm>
        </p:grpSpPr>
        <p:sp>
          <p:nvSpPr>
            <p:cNvPr id="28691" name="Text Box 20"/>
            <p:cNvSpPr txBox="1">
              <a:spLocks noChangeArrowheads="1"/>
            </p:cNvSpPr>
            <p:nvPr/>
          </p:nvSpPr>
          <p:spPr bwMode="auto">
            <a:xfrm>
              <a:off x="3648" y="2448"/>
              <a:ext cx="124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€5.0%</a:t>
              </a:r>
            </a:p>
          </p:txBody>
        </p:sp>
        <p:sp>
          <p:nvSpPr>
            <p:cNvPr id="28692" name="AutoShape 21"/>
            <p:cNvSpPr>
              <a:spLocks noChangeArrowheads="1"/>
            </p:cNvSpPr>
            <p:nvPr/>
          </p:nvSpPr>
          <p:spPr bwMode="auto">
            <a:xfrm>
              <a:off x="3696" y="2400"/>
              <a:ext cx="1248" cy="384"/>
            </a:xfrm>
            <a:prstGeom prst="rightArrow">
              <a:avLst>
                <a:gd name="adj1" fmla="val 50000"/>
                <a:gd name="adj2" fmla="val 8125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28686" name="Rectangle 22"/>
          <p:cNvSpPr>
            <a:spLocks noChangeArrowheads="1"/>
          </p:cNvSpPr>
          <p:nvPr/>
        </p:nvSpPr>
        <p:spPr bwMode="auto">
          <a:xfrm>
            <a:off x="3019047" y="3599790"/>
            <a:ext cx="3186868" cy="719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The notional size is $60m.</a:t>
            </a:r>
          </a:p>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The tenor is for 3 years.</a:t>
            </a:r>
          </a:p>
        </p:txBody>
      </p:sp>
      <p:sp>
        <p:nvSpPr>
          <p:cNvPr id="28687" name="Rectangle 23"/>
          <p:cNvSpPr>
            <a:spLocks noChangeArrowheads="1"/>
          </p:cNvSpPr>
          <p:nvPr/>
        </p:nvSpPr>
        <p:spPr bwMode="auto">
          <a:xfrm>
            <a:off x="1353344" y="4595153"/>
            <a:ext cx="6519862" cy="719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Firm A earns 80bp per year on the swap and hedges exchange rate risk.</a:t>
            </a:r>
          </a:p>
        </p:txBody>
      </p:sp>
      <p:sp>
        <p:nvSpPr>
          <p:cNvPr id="28688" name="Rectangle 24"/>
          <p:cNvSpPr>
            <a:spLocks noChangeArrowheads="1"/>
          </p:cNvSpPr>
          <p:nvPr/>
        </p:nvSpPr>
        <p:spPr bwMode="auto">
          <a:xfrm>
            <a:off x="1480344" y="5561940"/>
            <a:ext cx="6265862" cy="7197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a:latin typeface="Arial Unicode MS" panose="020B0604020202020204" pitchFamily="34" charset="-128"/>
                <a:ea typeface="Arial Unicode MS" panose="020B0604020202020204" pitchFamily="34" charset="-128"/>
                <a:cs typeface="Arial Unicode MS" panose="020B0604020202020204" pitchFamily="34" charset="-128"/>
              </a:rPr>
              <a:t>Firm B earns 80bp per year on the swap and hedges exchange rate risk.</a:t>
            </a:r>
          </a:p>
        </p:txBody>
      </p:sp>
      <p:sp>
        <p:nvSpPr>
          <p:cNvPr id="28689" name="Rectangle 25"/>
          <p:cNvSpPr>
            <a:spLocks noChangeArrowheads="1"/>
          </p:cNvSpPr>
          <p:nvPr/>
        </p:nvSpPr>
        <p:spPr bwMode="auto">
          <a:xfrm>
            <a:off x="193675" y="1787473"/>
            <a:ext cx="8839200"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a:latin typeface="Arial Unicode MS" panose="020B0604020202020204" pitchFamily="34" charset="-128"/>
                <a:ea typeface="Arial Unicode MS" panose="020B0604020202020204" pitchFamily="34" charset="-128"/>
                <a:cs typeface="Arial Unicode MS" panose="020B0604020202020204" pitchFamily="34" charset="-128"/>
              </a:rPr>
              <a:t>The swap bank earns 40bp per year (20bp in $ and 20bp in €).</a:t>
            </a:r>
          </a:p>
        </p:txBody>
      </p:sp>
      <p:sp>
        <p:nvSpPr>
          <p:cNvPr id="32"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25</a:t>
            </a:fld>
            <a:endParaRPr lang="en-US" altLang="en-US" sz="1000" dirty="0">
              <a:cs typeface="Arial" charset="0"/>
            </a:endParaRPr>
          </a:p>
        </p:txBody>
      </p:sp>
      <p:sp>
        <p:nvSpPr>
          <p:cNvPr id="33"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2"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up)">
                                      <p:cBhvr>
                                        <p:cTn id="11" dur="500"/>
                                        <p:tgtEl>
                                          <p:spTgt spid="6"/>
                                        </p:tgtEl>
                                      </p:cBhvr>
                                    </p:animEffect>
                                  </p:childTnLst>
                                </p:cTn>
                              </p:par>
                            </p:childTnLst>
                          </p:cTn>
                        </p:par>
                        <p:par>
                          <p:cTn id="12" fill="hold" nodeType="afterGroup">
                            <p:stCondLst>
                              <p:cond delay="1000"/>
                            </p:stCondLst>
                            <p:childTnLst>
                              <p:par>
                                <p:cTn id="13" presetID="22" presetClass="entr" presetSubtype="8"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2" presetClass="entr" presetSubtype="8"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ipe(left)">
                                      <p:cBhvr>
                                        <p:cTn id="20" dur="500"/>
                                        <p:tgtEl>
                                          <p:spTgt spid="5"/>
                                        </p:tgtEl>
                                      </p:cBhvr>
                                    </p:animEffect>
                                  </p:childTnLst>
                                </p:cTn>
                              </p:par>
                            </p:childTnLst>
                          </p:cTn>
                        </p:par>
                        <p:par>
                          <p:cTn id="21" fill="hold" nodeType="afterGroup">
                            <p:stCondLst>
                              <p:cond delay="500"/>
                            </p:stCondLst>
                            <p:childTnLst>
                              <p:par>
                                <p:cTn id="22" presetID="22" presetClass="entr" presetSubtype="8" fill="hold" nodeType="after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ipe(left)">
                                      <p:cBhvr>
                                        <p:cTn id="24" dur="500"/>
                                        <p:tgtEl>
                                          <p:spTgt spid="7"/>
                                        </p:tgtEl>
                                      </p:cBhvr>
                                    </p:animEffect>
                                  </p:childTnLst>
                                </p:cTn>
                              </p:par>
                            </p:childTnLst>
                          </p:cTn>
                        </p:par>
                        <p:par>
                          <p:cTn id="25" fill="hold" nodeType="afterGroup">
                            <p:stCondLst>
                              <p:cond delay="1000"/>
                            </p:stCondLst>
                            <p:childTnLst>
                              <p:par>
                                <p:cTn id="26" presetID="22" presetClass="entr" presetSubtype="2" fill="hold" nodeType="afterEffect">
                                  <p:stCondLst>
                                    <p:cond delay="0"/>
                                  </p:stCondLst>
                                  <p:childTnLst>
                                    <p:set>
                                      <p:cBhvr>
                                        <p:cTn id="27" dur="1" fill="hold">
                                          <p:stCondLst>
                                            <p:cond delay="0"/>
                                          </p:stCondLst>
                                        </p:cTn>
                                        <p:tgtEl>
                                          <p:spTgt spid="3"/>
                                        </p:tgtEl>
                                        <p:attrNameLst>
                                          <p:attrName>style.visibility</p:attrName>
                                        </p:attrNameLst>
                                      </p:cBhvr>
                                      <p:to>
                                        <p:strVal val="visible"/>
                                      </p:to>
                                    </p:set>
                                    <p:animEffect transition="in" filter="wipe(right)">
                                      <p:cBhvr>
                                        <p:cTn id="2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pPr eaLnBrk="1" hangingPunct="1"/>
            <a:r>
              <a:rPr lang="en-US" altLang="en-US" sz="4100" smtClean="0"/>
              <a:t>Cash Flows of the Swaps: T = 0</a:t>
            </a:r>
          </a:p>
        </p:txBody>
      </p:sp>
      <p:sp>
        <p:nvSpPr>
          <p:cNvPr id="29699" name="Text Box 3"/>
          <p:cNvSpPr txBox="1">
            <a:spLocks noChangeArrowheads="1"/>
          </p:cNvSpPr>
          <p:nvPr/>
        </p:nvSpPr>
        <p:spPr bwMode="auto">
          <a:xfrm>
            <a:off x="6604000" y="2236788"/>
            <a:ext cx="1100138"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29700" name="Text Box 4"/>
          <p:cNvSpPr txBox="1">
            <a:spLocks noChangeArrowheads="1"/>
          </p:cNvSpPr>
          <p:nvPr/>
        </p:nvSpPr>
        <p:spPr bwMode="auto">
          <a:xfrm>
            <a:off x="1270000" y="2236788"/>
            <a:ext cx="1185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sp>
        <p:nvSpPr>
          <p:cNvPr id="29701" name="Text Box 5"/>
          <p:cNvSpPr txBox="1">
            <a:spLocks noChangeArrowheads="1"/>
          </p:cNvSpPr>
          <p:nvPr/>
        </p:nvSpPr>
        <p:spPr bwMode="auto">
          <a:xfrm>
            <a:off x="84138" y="5403850"/>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29702" name="Text Box 6"/>
          <p:cNvSpPr txBox="1">
            <a:spLocks noChangeArrowheads="1"/>
          </p:cNvSpPr>
          <p:nvPr/>
        </p:nvSpPr>
        <p:spPr bwMode="auto">
          <a:xfrm>
            <a:off x="7874000" y="5314950"/>
            <a:ext cx="1185863" cy="1103313"/>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29703" name="Text Box 7"/>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29704" name="Group 8"/>
          <p:cNvGrpSpPr>
            <a:grpSpLocks/>
          </p:cNvGrpSpPr>
          <p:nvPr/>
        </p:nvGrpSpPr>
        <p:grpSpPr bwMode="auto">
          <a:xfrm rot="-3244918">
            <a:off x="-136524" y="4057650"/>
            <a:ext cx="2209800" cy="676275"/>
            <a:chOff x="-54" y="2208"/>
            <a:chExt cx="1206" cy="384"/>
          </a:xfrm>
        </p:grpSpPr>
        <p:sp>
          <p:nvSpPr>
            <p:cNvPr id="29722" name="Text Box 9"/>
            <p:cNvSpPr txBox="1">
              <a:spLocks noChangeArrowheads="1"/>
            </p:cNvSpPr>
            <p:nvPr/>
          </p:nvSpPr>
          <p:spPr bwMode="auto">
            <a:xfrm>
              <a:off x="-54" y="2256"/>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$60,000,000</a:t>
              </a:r>
              <a:endParaRPr lang="en-US" altLang="en-US" sz="2700">
                <a:latin typeface="Times New Roman" pitchFamily="18" charset="0"/>
              </a:endParaRPr>
            </a:p>
          </p:txBody>
        </p:sp>
        <p:sp>
          <p:nvSpPr>
            <p:cNvPr id="29723" name="AutoShape 10"/>
            <p:cNvSpPr>
              <a:spLocks noChangeArrowheads="1"/>
            </p:cNvSpPr>
            <p:nvPr/>
          </p:nvSpPr>
          <p:spPr bwMode="auto">
            <a:xfrm rot="10794325" flipH="1">
              <a:off x="0" y="2208"/>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9705" name="Group 11"/>
          <p:cNvGrpSpPr>
            <a:grpSpLocks/>
          </p:cNvGrpSpPr>
          <p:nvPr/>
        </p:nvGrpSpPr>
        <p:grpSpPr bwMode="auto">
          <a:xfrm>
            <a:off x="7800975" y="3201988"/>
            <a:ext cx="677863" cy="2219325"/>
            <a:chOff x="4423" y="1748"/>
            <a:chExt cx="384" cy="1212"/>
          </a:xfrm>
        </p:grpSpPr>
        <p:sp>
          <p:nvSpPr>
            <p:cNvPr id="29720" name="Text Box 12"/>
            <p:cNvSpPr txBox="1">
              <a:spLocks noChangeArrowheads="1"/>
            </p:cNvSpPr>
            <p:nvPr/>
          </p:nvSpPr>
          <p:spPr bwMode="auto">
            <a:xfrm rot="3020328">
              <a:off x="4057" y="2224"/>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€40,000,000</a:t>
              </a:r>
              <a:endParaRPr lang="en-US" altLang="en-US" sz="2700">
                <a:latin typeface="Times New Roman" pitchFamily="18" charset="0"/>
              </a:endParaRPr>
            </a:p>
          </p:txBody>
        </p:sp>
        <p:sp>
          <p:nvSpPr>
            <p:cNvPr id="29721" name="AutoShape 13"/>
            <p:cNvSpPr>
              <a:spLocks noChangeArrowheads="1"/>
            </p:cNvSpPr>
            <p:nvPr/>
          </p:nvSpPr>
          <p:spPr bwMode="auto">
            <a:xfrm rot="2961237" flipH="1">
              <a:off x="4039" y="2132"/>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29706" name="Text Box 14"/>
          <p:cNvSpPr txBox="1">
            <a:spLocks noChangeArrowheads="1"/>
          </p:cNvSpPr>
          <p:nvPr/>
        </p:nvSpPr>
        <p:spPr bwMode="auto">
          <a:xfrm>
            <a:off x="2878138" y="5356733"/>
            <a:ext cx="3387725"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dirty="0">
                <a:latin typeface="Times New Roman" pitchFamily="18" charset="0"/>
              </a:rPr>
              <a:t>Foreign Exchange Spot Market</a:t>
            </a:r>
          </a:p>
        </p:txBody>
      </p:sp>
      <p:grpSp>
        <p:nvGrpSpPr>
          <p:cNvPr id="29707" name="Group 15"/>
          <p:cNvGrpSpPr>
            <a:grpSpLocks/>
          </p:cNvGrpSpPr>
          <p:nvPr/>
        </p:nvGrpSpPr>
        <p:grpSpPr bwMode="auto">
          <a:xfrm>
            <a:off x="2878138" y="3252788"/>
            <a:ext cx="677862" cy="2220912"/>
            <a:chOff x="4423" y="1748"/>
            <a:chExt cx="384" cy="1212"/>
          </a:xfrm>
        </p:grpSpPr>
        <p:sp>
          <p:nvSpPr>
            <p:cNvPr id="29718" name="Text Box 16"/>
            <p:cNvSpPr txBox="1">
              <a:spLocks noChangeArrowheads="1"/>
            </p:cNvSpPr>
            <p:nvPr/>
          </p:nvSpPr>
          <p:spPr bwMode="auto">
            <a:xfrm rot="3020328">
              <a:off x="4057" y="2224"/>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€40,000,000</a:t>
              </a:r>
              <a:endParaRPr lang="en-US" altLang="en-US" sz="2700">
                <a:latin typeface="Times New Roman" pitchFamily="18" charset="0"/>
              </a:endParaRPr>
            </a:p>
          </p:txBody>
        </p:sp>
        <p:sp>
          <p:nvSpPr>
            <p:cNvPr id="29719" name="AutoShape 17"/>
            <p:cNvSpPr>
              <a:spLocks noChangeArrowheads="1"/>
            </p:cNvSpPr>
            <p:nvPr/>
          </p:nvSpPr>
          <p:spPr bwMode="auto">
            <a:xfrm rot="2961237" flipH="1">
              <a:off x="4039" y="2132"/>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9708" name="Group 18"/>
          <p:cNvGrpSpPr>
            <a:grpSpLocks/>
          </p:cNvGrpSpPr>
          <p:nvPr/>
        </p:nvGrpSpPr>
        <p:grpSpPr bwMode="auto">
          <a:xfrm rot="-3244918">
            <a:off x="4652963" y="4106863"/>
            <a:ext cx="2208212" cy="677862"/>
            <a:chOff x="-54" y="2208"/>
            <a:chExt cx="1206" cy="384"/>
          </a:xfrm>
        </p:grpSpPr>
        <p:sp>
          <p:nvSpPr>
            <p:cNvPr id="29716" name="Text Box 19"/>
            <p:cNvSpPr txBox="1">
              <a:spLocks noChangeArrowheads="1"/>
            </p:cNvSpPr>
            <p:nvPr/>
          </p:nvSpPr>
          <p:spPr bwMode="auto">
            <a:xfrm>
              <a:off x="-54" y="2256"/>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$60,000,000</a:t>
              </a:r>
              <a:endParaRPr lang="en-US" altLang="en-US" sz="2700">
                <a:latin typeface="Times New Roman" pitchFamily="18" charset="0"/>
              </a:endParaRPr>
            </a:p>
          </p:txBody>
        </p:sp>
        <p:sp>
          <p:nvSpPr>
            <p:cNvPr id="29717" name="AutoShape 20"/>
            <p:cNvSpPr>
              <a:spLocks noChangeArrowheads="1"/>
            </p:cNvSpPr>
            <p:nvPr/>
          </p:nvSpPr>
          <p:spPr bwMode="auto">
            <a:xfrm rot="10794325" flipH="1">
              <a:off x="0" y="2208"/>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9709" name="Group 21"/>
          <p:cNvGrpSpPr>
            <a:grpSpLocks/>
          </p:cNvGrpSpPr>
          <p:nvPr/>
        </p:nvGrpSpPr>
        <p:grpSpPr bwMode="auto">
          <a:xfrm rot="-6308309">
            <a:off x="6135688" y="3417888"/>
            <a:ext cx="703262" cy="2138362"/>
            <a:chOff x="4423" y="1748"/>
            <a:chExt cx="384" cy="1212"/>
          </a:xfrm>
        </p:grpSpPr>
        <p:sp>
          <p:nvSpPr>
            <p:cNvPr id="29714" name="Text Box 22"/>
            <p:cNvSpPr txBox="1">
              <a:spLocks noChangeArrowheads="1"/>
            </p:cNvSpPr>
            <p:nvPr/>
          </p:nvSpPr>
          <p:spPr bwMode="auto">
            <a:xfrm rot="3020328">
              <a:off x="4057" y="2224"/>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€40,000,000</a:t>
              </a:r>
              <a:endParaRPr lang="en-US" altLang="en-US" sz="2700">
                <a:latin typeface="Times New Roman" pitchFamily="18" charset="0"/>
              </a:endParaRPr>
            </a:p>
          </p:txBody>
        </p:sp>
        <p:sp>
          <p:nvSpPr>
            <p:cNvPr id="29715" name="AutoShape 23"/>
            <p:cNvSpPr>
              <a:spLocks noChangeArrowheads="1"/>
            </p:cNvSpPr>
            <p:nvPr/>
          </p:nvSpPr>
          <p:spPr bwMode="auto">
            <a:xfrm rot="2961237" flipH="1">
              <a:off x="4039" y="2132"/>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9710" name="Group 24"/>
          <p:cNvGrpSpPr>
            <a:grpSpLocks/>
          </p:cNvGrpSpPr>
          <p:nvPr/>
        </p:nvGrpSpPr>
        <p:grpSpPr bwMode="auto">
          <a:xfrm rot="3075079">
            <a:off x="1533626" y="4166627"/>
            <a:ext cx="2137122" cy="677863"/>
            <a:chOff x="-54" y="2208"/>
            <a:chExt cx="1206" cy="384"/>
          </a:xfrm>
        </p:grpSpPr>
        <p:sp>
          <p:nvSpPr>
            <p:cNvPr id="29712" name="Text Box 25"/>
            <p:cNvSpPr txBox="1">
              <a:spLocks noChangeArrowheads="1"/>
            </p:cNvSpPr>
            <p:nvPr/>
          </p:nvSpPr>
          <p:spPr bwMode="auto">
            <a:xfrm>
              <a:off x="-54" y="2256"/>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dirty="0">
                  <a:latin typeface="Times New Roman" pitchFamily="18" charset="0"/>
                  <a:cs typeface="Arial" charset="0"/>
                </a:rPr>
                <a:t>$60,000,000</a:t>
              </a:r>
              <a:endParaRPr lang="en-US" altLang="en-US" sz="2700" dirty="0">
                <a:latin typeface="Times New Roman" pitchFamily="18" charset="0"/>
              </a:endParaRPr>
            </a:p>
          </p:txBody>
        </p:sp>
        <p:sp>
          <p:nvSpPr>
            <p:cNvPr id="29713" name="AutoShape 26"/>
            <p:cNvSpPr>
              <a:spLocks noChangeArrowheads="1"/>
            </p:cNvSpPr>
            <p:nvPr/>
          </p:nvSpPr>
          <p:spPr bwMode="auto">
            <a:xfrm rot="10794325" flipH="1">
              <a:off x="0" y="2208"/>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29"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26</a:t>
            </a:fld>
            <a:endParaRPr lang="en-US" altLang="en-US" sz="1000" dirty="0">
              <a:cs typeface="Arial" charset="0"/>
            </a:endParaRPr>
          </a:p>
        </p:txBody>
      </p:sp>
      <p:sp>
        <p:nvSpPr>
          <p:cNvPr id="30"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pPr eaLnBrk="1" hangingPunct="1"/>
            <a:r>
              <a:rPr lang="en-US" altLang="en-US" sz="4100" smtClean="0"/>
              <a:t>Cash Flows of the Swaps: T = 1</a:t>
            </a:r>
          </a:p>
        </p:txBody>
      </p:sp>
      <p:sp>
        <p:nvSpPr>
          <p:cNvPr id="30723" name="Text Box 3"/>
          <p:cNvSpPr txBox="1">
            <a:spLocks noChangeArrowheads="1"/>
          </p:cNvSpPr>
          <p:nvPr/>
        </p:nvSpPr>
        <p:spPr bwMode="auto">
          <a:xfrm>
            <a:off x="6773863" y="2236788"/>
            <a:ext cx="1100137"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30724" name="Text Box 4"/>
          <p:cNvSpPr txBox="1">
            <a:spLocks noChangeArrowheads="1"/>
          </p:cNvSpPr>
          <p:nvPr/>
        </p:nvSpPr>
        <p:spPr bwMode="auto">
          <a:xfrm>
            <a:off x="1100138" y="2236788"/>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sp>
        <p:nvSpPr>
          <p:cNvPr id="30725" name="Text Box 7"/>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2" name="Group 27"/>
          <p:cNvGrpSpPr>
            <a:grpSpLocks/>
          </p:cNvGrpSpPr>
          <p:nvPr/>
        </p:nvGrpSpPr>
        <p:grpSpPr bwMode="auto">
          <a:xfrm>
            <a:off x="5334000" y="2033588"/>
            <a:ext cx="1354138" cy="703262"/>
            <a:chOff x="720" y="1782"/>
            <a:chExt cx="768" cy="384"/>
          </a:xfrm>
        </p:grpSpPr>
        <p:sp>
          <p:nvSpPr>
            <p:cNvPr id="30759" name="Text Box 28"/>
            <p:cNvSpPr txBox="1">
              <a:spLocks noChangeArrowheads="1"/>
            </p:cNvSpPr>
            <p:nvPr/>
          </p:nvSpPr>
          <p:spPr bwMode="auto">
            <a:xfrm>
              <a:off x="768" y="1830"/>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$4.32m</a:t>
              </a:r>
              <a:endParaRPr lang="en-US" altLang="en-US" sz="2700">
                <a:latin typeface="Times New Roman" pitchFamily="18" charset="0"/>
              </a:endParaRPr>
            </a:p>
          </p:txBody>
        </p:sp>
        <p:sp>
          <p:nvSpPr>
            <p:cNvPr id="30760" name="AutoShape 29"/>
            <p:cNvSpPr>
              <a:spLocks noChangeArrowheads="1"/>
            </p:cNvSpPr>
            <p:nvPr/>
          </p:nvSpPr>
          <p:spPr bwMode="auto">
            <a:xfrm flipH="1">
              <a:off x="720" y="1782"/>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3" name="Group 30"/>
          <p:cNvGrpSpPr>
            <a:grpSpLocks/>
          </p:cNvGrpSpPr>
          <p:nvPr/>
        </p:nvGrpSpPr>
        <p:grpSpPr bwMode="auto">
          <a:xfrm>
            <a:off x="5418138" y="2647950"/>
            <a:ext cx="1270000" cy="704850"/>
            <a:chOff x="768" y="2118"/>
            <a:chExt cx="720" cy="384"/>
          </a:xfrm>
        </p:grpSpPr>
        <p:sp>
          <p:nvSpPr>
            <p:cNvPr id="30757" name="AutoShape 31"/>
            <p:cNvSpPr>
              <a:spLocks noChangeArrowheads="1"/>
            </p:cNvSpPr>
            <p:nvPr/>
          </p:nvSpPr>
          <p:spPr bwMode="auto">
            <a:xfrm>
              <a:off x="768" y="211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0758" name="Text Box 32"/>
            <p:cNvSpPr txBox="1">
              <a:spLocks noChangeArrowheads="1"/>
            </p:cNvSpPr>
            <p:nvPr/>
          </p:nvSpPr>
          <p:spPr bwMode="auto">
            <a:xfrm>
              <a:off x="768" y="216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€2m</a:t>
              </a:r>
            </a:p>
          </p:txBody>
        </p:sp>
      </p:grpSp>
      <p:grpSp>
        <p:nvGrpSpPr>
          <p:cNvPr id="4" name="Group 33"/>
          <p:cNvGrpSpPr>
            <a:grpSpLocks/>
          </p:cNvGrpSpPr>
          <p:nvPr/>
        </p:nvGrpSpPr>
        <p:grpSpPr bwMode="auto">
          <a:xfrm>
            <a:off x="5381625" y="1495425"/>
            <a:ext cx="1270000" cy="703263"/>
            <a:chOff x="747" y="1488"/>
            <a:chExt cx="720" cy="384"/>
          </a:xfrm>
        </p:grpSpPr>
        <p:sp>
          <p:nvSpPr>
            <p:cNvPr id="30755" name="AutoShape 34"/>
            <p:cNvSpPr>
              <a:spLocks noChangeArrowheads="1"/>
            </p:cNvSpPr>
            <p:nvPr/>
          </p:nvSpPr>
          <p:spPr bwMode="auto">
            <a:xfrm>
              <a:off x="747"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0756" name="Text Box 35"/>
            <p:cNvSpPr txBox="1">
              <a:spLocks noChangeArrowheads="1"/>
            </p:cNvSpPr>
            <p:nvPr/>
          </p:nvSpPr>
          <p:spPr bwMode="auto">
            <a:xfrm>
              <a:off x="747" y="153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$1.8m</a:t>
              </a:r>
            </a:p>
          </p:txBody>
        </p:sp>
      </p:grpSp>
      <p:grpSp>
        <p:nvGrpSpPr>
          <p:cNvPr id="5" name="Group 36"/>
          <p:cNvGrpSpPr>
            <a:grpSpLocks/>
          </p:cNvGrpSpPr>
          <p:nvPr/>
        </p:nvGrpSpPr>
        <p:grpSpPr bwMode="auto">
          <a:xfrm>
            <a:off x="5381625" y="3165475"/>
            <a:ext cx="1270000" cy="703263"/>
            <a:chOff x="747" y="2400"/>
            <a:chExt cx="720" cy="384"/>
          </a:xfrm>
        </p:grpSpPr>
        <p:sp>
          <p:nvSpPr>
            <p:cNvPr id="30753" name="Text Box 37"/>
            <p:cNvSpPr txBox="1">
              <a:spLocks noChangeArrowheads="1"/>
            </p:cNvSpPr>
            <p:nvPr/>
          </p:nvSpPr>
          <p:spPr bwMode="auto">
            <a:xfrm>
              <a:off x="747" y="24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$1.8m</a:t>
              </a:r>
            </a:p>
          </p:txBody>
        </p:sp>
        <p:sp>
          <p:nvSpPr>
            <p:cNvPr id="30754" name="AutoShape 38"/>
            <p:cNvSpPr>
              <a:spLocks noChangeArrowheads="1"/>
            </p:cNvSpPr>
            <p:nvPr/>
          </p:nvSpPr>
          <p:spPr bwMode="auto">
            <a:xfrm flipH="1">
              <a:off x="747" y="24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6" name="Group 39"/>
          <p:cNvGrpSpPr>
            <a:grpSpLocks/>
          </p:cNvGrpSpPr>
          <p:nvPr/>
        </p:nvGrpSpPr>
        <p:grpSpPr bwMode="auto">
          <a:xfrm>
            <a:off x="2370138" y="2033588"/>
            <a:ext cx="1355725" cy="703262"/>
            <a:chOff x="3552" y="1782"/>
            <a:chExt cx="768" cy="384"/>
          </a:xfrm>
        </p:grpSpPr>
        <p:sp>
          <p:nvSpPr>
            <p:cNvPr id="30751" name="Text Box 40"/>
            <p:cNvSpPr txBox="1">
              <a:spLocks noChangeArrowheads="1"/>
            </p:cNvSpPr>
            <p:nvPr/>
          </p:nvSpPr>
          <p:spPr bwMode="auto">
            <a:xfrm>
              <a:off x="3600" y="1830"/>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$4.2m</a:t>
              </a:r>
              <a:endParaRPr lang="en-US" altLang="en-US" sz="2700">
                <a:latin typeface="Times New Roman" pitchFamily="18" charset="0"/>
              </a:endParaRPr>
            </a:p>
          </p:txBody>
        </p:sp>
        <p:sp>
          <p:nvSpPr>
            <p:cNvPr id="30752" name="AutoShape 41"/>
            <p:cNvSpPr>
              <a:spLocks noChangeArrowheads="1"/>
            </p:cNvSpPr>
            <p:nvPr/>
          </p:nvSpPr>
          <p:spPr bwMode="auto">
            <a:xfrm flipH="1">
              <a:off x="3552" y="1782"/>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7" name="Group 42"/>
          <p:cNvGrpSpPr>
            <a:grpSpLocks/>
          </p:cNvGrpSpPr>
          <p:nvPr/>
        </p:nvGrpSpPr>
        <p:grpSpPr bwMode="auto">
          <a:xfrm>
            <a:off x="2455863" y="2647950"/>
            <a:ext cx="1270000" cy="704850"/>
            <a:chOff x="3600" y="2118"/>
            <a:chExt cx="720" cy="384"/>
          </a:xfrm>
        </p:grpSpPr>
        <p:sp>
          <p:nvSpPr>
            <p:cNvPr id="30749" name="AutoShape 43"/>
            <p:cNvSpPr>
              <a:spLocks noChangeArrowheads="1"/>
            </p:cNvSpPr>
            <p:nvPr/>
          </p:nvSpPr>
          <p:spPr bwMode="auto">
            <a:xfrm>
              <a:off x="3600" y="211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0750" name="Text Box 44"/>
            <p:cNvSpPr txBox="1">
              <a:spLocks noChangeArrowheads="1"/>
            </p:cNvSpPr>
            <p:nvPr/>
          </p:nvSpPr>
          <p:spPr bwMode="auto">
            <a:xfrm>
              <a:off x="3600" y="216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€2.08m</a:t>
              </a:r>
            </a:p>
          </p:txBody>
        </p:sp>
      </p:grpSp>
      <p:grpSp>
        <p:nvGrpSpPr>
          <p:cNvPr id="8" name="Group 45"/>
          <p:cNvGrpSpPr>
            <a:grpSpLocks/>
          </p:cNvGrpSpPr>
          <p:nvPr/>
        </p:nvGrpSpPr>
        <p:grpSpPr bwMode="auto">
          <a:xfrm>
            <a:off x="2417763" y="1495425"/>
            <a:ext cx="1270000" cy="703263"/>
            <a:chOff x="3579" y="1488"/>
            <a:chExt cx="720" cy="384"/>
          </a:xfrm>
        </p:grpSpPr>
        <p:sp>
          <p:nvSpPr>
            <p:cNvPr id="30747" name="AutoShape 46"/>
            <p:cNvSpPr>
              <a:spLocks noChangeArrowheads="1"/>
            </p:cNvSpPr>
            <p:nvPr/>
          </p:nvSpPr>
          <p:spPr bwMode="auto">
            <a:xfrm>
              <a:off x="3579"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0748" name="Text Box 47"/>
            <p:cNvSpPr txBox="1">
              <a:spLocks noChangeArrowheads="1"/>
            </p:cNvSpPr>
            <p:nvPr/>
          </p:nvSpPr>
          <p:spPr bwMode="auto">
            <a:xfrm>
              <a:off x="3579" y="153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$1.8m</a:t>
              </a:r>
            </a:p>
          </p:txBody>
        </p:sp>
      </p:grpSp>
      <p:sp>
        <p:nvSpPr>
          <p:cNvPr id="353328" name="Text Box 48"/>
          <p:cNvSpPr txBox="1">
            <a:spLocks noChangeArrowheads="1"/>
          </p:cNvSpPr>
          <p:nvPr/>
        </p:nvSpPr>
        <p:spPr bwMode="auto">
          <a:xfrm>
            <a:off x="2417763" y="3252788"/>
            <a:ext cx="1270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$1.8m</a:t>
            </a:r>
          </a:p>
        </p:txBody>
      </p:sp>
      <p:sp>
        <p:nvSpPr>
          <p:cNvPr id="353329" name="AutoShape 49"/>
          <p:cNvSpPr>
            <a:spLocks noChangeArrowheads="1"/>
          </p:cNvSpPr>
          <p:nvPr/>
        </p:nvSpPr>
        <p:spPr bwMode="auto">
          <a:xfrm flipH="1">
            <a:off x="2417763" y="3165475"/>
            <a:ext cx="1270000" cy="703263"/>
          </a:xfrm>
          <a:prstGeom prst="rightArrow">
            <a:avLst>
              <a:gd name="adj1" fmla="val 50000"/>
              <a:gd name="adj2" fmla="val 46886"/>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sp>
        <p:nvSpPr>
          <p:cNvPr id="30735" name="Text Box 50"/>
          <p:cNvSpPr txBox="1">
            <a:spLocks noChangeArrowheads="1"/>
          </p:cNvSpPr>
          <p:nvPr/>
        </p:nvSpPr>
        <p:spPr bwMode="auto">
          <a:xfrm>
            <a:off x="84138" y="4611688"/>
            <a:ext cx="1185862"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30736" name="Text Box 51"/>
          <p:cNvSpPr txBox="1">
            <a:spLocks noChangeArrowheads="1"/>
          </p:cNvSpPr>
          <p:nvPr/>
        </p:nvSpPr>
        <p:spPr bwMode="auto">
          <a:xfrm>
            <a:off x="7874000" y="4611688"/>
            <a:ext cx="1185863"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30737" name="Text Box 52"/>
          <p:cNvSpPr txBox="1">
            <a:spLocks noChangeArrowheads="1"/>
          </p:cNvSpPr>
          <p:nvPr/>
        </p:nvSpPr>
        <p:spPr bwMode="auto">
          <a:xfrm>
            <a:off x="0" y="1591152"/>
            <a:ext cx="2286000"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dirty="0" smtClean="0">
                <a:latin typeface="Times New Roman" pitchFamily="18" charset="0"/>
              </a:rPr>
              <a:t>LIBOR</a:t>
            </a:r>
            <a:r>
              <a:rPr lang="en-US" altLang="en-US" sz="2000" baseline="-25000" dirty="0" smtClean="0">
                <a:latin typeface="Times New Roman" pitchFamily="18" charset="0"/>
              </a:rPr>
              <a:t>T=0</a:t>
            </a:r>
            <a:r>
              <a:rPr lang="en-US" altLang="en-US" sz="2000" dirty="0" smtClean="0">
                <a:latin typeface="Times New Roman" pitchFamily="18" charset="0"/>
              </a:rPr>
              <a:t> </a:t>
            </a:r>
            <a:r>
              <a:rPr lang="en-US" altLang="en-US" sz="2000" dirty="0">
                <a:latin typeface="Times New Roman" pitchFamily="18" charset="0"/>
              </a:rPr>
              <a:t>= 3%.</a:t>
            </a:r>
          </a:p>
        </p:txBody>
      </p:sp>
      <p:sp>
        <p:nvSpPr>
          <p:cNvPr id="353333" name="Text Box 53"/>
          <p:cNvSpPr txBox="1">
            <a:spLocks noChangeArrowheads="1"/>
          </p:cNvSpPr>
          <p:nvPr/>
        </p:nvSpPr>
        <p:spPr bwMode="auto">
          <a:xfrm rot="-2515713">
            <a:off x="677863" y="3692525"/>
            <a:ext cx="1270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$4.2m</a:t>
            </a:r>
          </a:p>
        </p:txBody>
      </p:sp>
      <p:sp>
        <p:nvSpPr>
          <p:cNvPr id="353334" name="AutoShape 54"/>
          <p:cNvSpPr>
            <a:spLocks noChangeArrowheads="1"/>
          </p:cNvSpPr>
          <p:nvPr/>
        </p:nvSpPr>
        <p:spPr bwMode="auto">
          <a:xfrm rot="18913590" flipH="1">
            <a:off x="677863" y="3605213"/>
            <a:ext cx="1270000" cy="703262"/>
          </a:xfrm>
          <a:prstGeom prst="rightArrow">
            <a:avLst>
              <a:gd name="adj1" fmla="val 50000"/>
              <a:gd name="adj2" fmla="val 46886"/>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nvGrpSpPr>
          <p:cNvPr id="9" name="Group 55"/>
          <p:cNvGrpSpPr>
            <a:grpSpLocks/>
          </p:cNvGrpSpPr>
          <p:nvPr/>
        </p:nvGrpSpPr>
        <p:grpSpPr bwMode="auto">
          <a:xfrm rot="2738055">
            <a:off x="7130256" y="3661570"/>
            <a:ext cx="1317625" cy="677862"/>
            <a:chOff x="747" y="1488"/>
            <a:chExt cx="720" cy="384"/>
          </a:xfrm>
        </p:grpSpPr>
        <p:sp>
          <p:nvSpPr>
            <p:cNvPr id="30745" name="AutoShape 56"/>
            <p:cNvSpPr>
              <a:spLocks noChangeArrowheads="1"/>
            </p:cNvSpPr>
            <p:nvPr/>
          </p:nvSpPr>
          <p:spPr bwMode="auto">
            <a:xfrm>
              <a:off x="747"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0746" name="Text Box 57"/>
            <p:cNvSpPr txBox="1">
              <a:spLocks noChangeArrowheads="1"/>
            </p:cNvSpPr>
            <p:nvPr/>
          </p:nvSpPr>
          <p:spPr bwMode="auto">
            <a:xfrm>
              <a:off x="747" y="153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€2m</a:t>
              </a:r>
            </a:p>
          </p:txBody>
        </p:sp>
      </p:grpSp>
      <p:sp>
        <p:nvSpPr>
          <p:cNvPr id="30741" name="Rectangle 59"/>
          <p:cNvSpPr>
            <a:spLocks noChangeArrowheads="1"/>
          </p:cNvSpPr>
          <p:nvPr/>
        </p:nvSpPr>
        <p:spPr bwMode="auto">
          <a:xfrm>
            <a:off x="1608138" y="5130800"/>
            <a:ext cx="2963862"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A’s all-in-cost = €2.08m or </a:t>
            </a:r>
          </a:p>
          <a:p>
            <a:pPr algn="ctr" eaLnBrk="1" hangingPunct="1"/>
            <a:r>
              <a:rPr lang="en-US" altLang="en-US" sz="2700">
                <a:latin typeface="Times New Roman" pitchFamily="18" charset="0"/>
              </a:rPr>
              <a:t>5.2% of €40m</a:t>
            </a:r>
          </a:p>
        </p:txBody>
      </p:sp>
      <p:sp>
        <p:nvSpPr>
          <p:cNvPr id="30742" name="Rectangle 60"/>
          <p:cNvSpPr>
            <a:spLocks noChangeArrowheads="1"/>
          </p:cNvSpPr>
          <p:nvPr/>
        </p:nvSpPr>
        <p:spPr bwMode="auto">
          <a:xfrm>
            <a:off x="4741863" y="5130800"/>
            <a:ext cx="2962275"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B’s all-in-cost = $4.32 or </a:t>
            </a:r>
          </a:p>
          <a:p>
            <a:pPr algn="ctr" eaLnBrk="1" hangingPunct="1"/>
            <a:r>
              <a:rPr lang="en-US" altLang="en-US" sz="2700">
                <a:latin typeface="Times New Roman" pitchFamily="18" charset="0"/>
              </a:rPr>
              <a:t>7.2% of $60m</a:t>
            </a:r>
          </a:p>
        </p:txBody>
      </p:sp>
      <p:sp>
        <p:nvSpPr>
          <p:cNvPr id="30743" name="Rectangle 61"/>
          <p:cNvSpPr>
            <a:spLocks noChangeArrowheads="1"/>
          </p:cNvSpPr>
          <p:nvPr/>
        </p:nvSpPr>
        <p:spPr bwMode="auto">
          <a:xfrm>
            <a:off x="1447800" y="4038600"/>
            <a:ext cx="60198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The swap bank earns €80,000 + $120,000 or .002×€40m + .002×$60m per year.</a:t>
            </a:r>
          </a:p>
        </p:txBody>
      </p:sp>
      <p:sp>
        <p:nvSpPr>
          <p:cNvPr id="42"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27</a:t>
            </a:fld>
            <a:endParaRPr lang="en-US" altLang="en-US" sz="1000" dirty="0">
              <a:cs typeface="Arial" charset="0"/>
            </a:endParaRPr>
          </a:p>
        </p:txBody>
      </p:sp>
      <p:sp>
        <p:nvSpPr>
          <p:cNvPr id="43"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right)">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right)">
                                      <p:cBhvr>
                                        <p:cTn id="18" dur="5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par>
                                <p:cTn id="24" presetID="22" presetClass="entr" presetSubtype="2"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right)">
                                      <p:cBhvr>
                                        <p:cTn id="26" dur="500"/>
                                        <p:tgtEl>
                                          <p:spTgt spid="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353328"/>
                                        </p:tgtEl>
                                        <p:attrNameLst>
                                          <p:attrName>style.visibility</p:attrName>
                                        </p:attrNameLst>
                                      </p:cBhvr>
                                      <p:to>
                                        <p:strVal val="visible"/>
                                      </p:to>
                                    </p:set>
                                    <p:animEffect transition="in" filter="wipe(right)">
                                      <p:cBhvr>
                                        <p:cTn id="34" dur="500"/>
                                        <p:tgtEl>
                                          <p:spTgt spid="353328"/>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353329"/>
                                        </p:tgtEl>
                                        <p:attrNameLst>
                                          <p:attrName>style.visibility</p:attrName>
                                        </p:attrNameLst>
                                      </p:cBhvr>
                                      <p:to>
                                        <p:strVal val="visible"/>
                                      </p:to>
                                    </p:set>
                                    <p:animEffect transition="in" filter="wipe(right)">
                                      <p:cBhvr>
                                        <p:cTn id="37" dur="500"/>
                                        <p:tgtEl>
                                          <p:spTgt spid="353329"/>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353333"/>
                                        </p:tgtEl>
                                        <p:attrNameLst>
                                          <p:attrName>style.visibility</p:attrName>
                                        </p:attrNameLst>
                                      </p:cBhvr>
                                      <p:to>
                                        <p:strVal val="visible"/>
                                      </p:to>
                                    </p:set>
                                    <p:animEffect transition="in" filter="wipe(up)">
                                      <p:cBhvr>
                                        <p:cTn id="42" dur="500"/>
                                        <p:tgtEl>
                                          <p:spTgt spid="353333"/>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353334"/>
                                        </p:tgtEl>
                                        <p:attrNameLst>
                                          <p:attrName>style.visibility</p:attrName>
                                        </p:attrNameLst>
                                      </p:cBhvr>
                                      <p:to>
                                        <p:strVal val="visible"/>
                                      </p:to>
                                    </p:set>
                                    <p:animEffect transition="in" filter="wipe(up)">
                                      <p:cBhvr>
                                        <p:cTn id="45" dur="500"/>
                                        <p:tgtEl>
                                          <p:spTgt spid="353334"/>
                                        </p:tgtEl>
                                      </p:cBhvr>
                                    </p:animEffect>
                                  </p:childTnLst>
                                </p:cTn>
                              </p:par>
                              <p:par>
                                <p:cTn id="46" presetID="22" presetClass="entr" presetSubtype="1" fill="hold"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up)">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3328" grpId="0"/>
      <p:bldP spid="353329" grpId="0" animBg="1"/>
      <p:bldP spid="353333" grpId="0"/>
      <p:bldP spid="353334"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eaLnBrk="1" hangingPunct="1"/>
            <a:r>
              <a:rPr lang="en-US" altLang="en-US" sz="4100" smtClean="0"/>
              <a:t>Cash Flows of the Swaps: T = 2</a:t>
            </a:r>
          </a:p>
        </p:txBody>
      </p:sp>
      <p:sp>
        <p:nvSpPr>
          <p:cNvPr id="31747" name="Text Box 3"/>
          <p:cNvSpPr txBox="1">
            <a:spLocks noChangeArrowheads="1"/>
          </p:cNvSpPr>
          <p:nvPr/>
        </p:nvSpPr>
        <p:spPr bwMode="auto">
          <a:xfrm>
            <a:off x="6773863" y="2236788"/>
            <a:ext cx="1100137"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31748" name="Text Box 4"/>
          <p:cNvSpPr txBox="1">
            <a:spLocks noChangeArrowheads="1"/>
          </p:cNvSpPr>
          <p:nvPr/>
        </p:nvSpPr>
        <p:spPr bwMode="auto">
          <a:xfrm>
            <a:off x="1100138" y="2236788"/>
            <a:ext cx="1185862"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sp>
        <p:nvSpPr>
          <p:cNvPr id="31749" name="Text Box 5"/>
          <p:cNvSpPr txBox="1">
            <a:spLocks noChangeArrowheads="1"/>
          </p:cNvSpPr>
          <p:nvPr/>
        </p:nvSpPr>
        <p:spPr bwMode="auto">
          <a:xfrm>
            <a:off x="3810000" y="2236788"/>
            <a:ext cx="1439863" cy="1101725"/>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2" name="Group 6"/>
          <p:cNvGrpSpPr>
            <a:grpSpLocks/>
          </p:cNvGrpSpPr>
          <p:nvPr/>
        </p:nvGrpSpPr>
        <p:grpSpPr bwMode="auto">
          <a:xfrm>
            <a:off x="5334000" y="2033588"/>
            <a:ext cx="1354138" cy="703262"/>
            <a:chOff x="720" y="1782"/>
            <a:chExt cx="768" cy="384"/>
          </a:xfrm>
        </p:grpSpPr>
        <p:sp>
          <p:nvSpPr>
            <p:cNvPr id="31783" name="Text Box 7"/>
            <p:cNvSpPr txBox="1">
              <a:spLocks noChangeArrowheads="1"/>
            </p:cNvSpPr>
            <p:nvPr/>
          </p:nvSpPr>
          <p:spPr bwMode="auto">
            <a:xfrm>
              <a:off x="768" y="1830"/>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$4.32m</a:t>
              </a:r>
              <a:endParaRPr lang="en-US" altLang="en-US" sz="2700">
                <a:latin typeface="Times New Roman" pitchFamily="18" charset="0"/>
              </a:endParaRPr>
            </a:p>
          </p:txBody>
        </p:sp>
        <p:sp>
          <p:nvSpPr>
            <p:cNvPr id="31784" name="AutoShape 8"/>
            <p:cNvSpPr>
              <a:spLocks noChangeArrowheads="1"/>
            </p:cNvSpPr>
            <p:nvPr/>
          </p:nvSpPr>
          <p:spPr bwMode="auto">
            <a:xfrm flipH="1">
              <a:off x="720" y="1782"/>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3" name="Group 9"/>
          <p:cNvGrpSpPr>
            <a:grpSpLocks/>
          </p:cNvGrpSpPr>
          <p:nvPr/>
        </p:nvGrpSpPr>
        <p:grpSpPr bwMode="auto">
          <a:xfrm>
            <a:off x="5418138" y="2647950"/>
            <a:ext cx="1270000" cy="704850"/>
            <a:chOff x="768" y="2118"/>
            <a:chExt cx="720" cy="384"/>
          </a:xfrm>
        </p:grpSpPr>
        <p:sp>
          <p:nvSpPr>
            <p:cNvPr id="31781" name="AutoShape 10"/>
            <p:cNvSpPr>
              <a:spLocks noChangeArrowheads="1"/>
            </p:cNvSpPr>
            <p:nvPr/>
          </p:nvSpPr>
          <p:spPr bwMode="auto">
            <a:xfrm>
              <a:off x="768" y="211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1782" name="Text Box 11"/>
            <p:cNvSpPr txBox="1">
              <a:spLocks noChangeArrowheads="1"/>
            </p:cNvSpPr>
            <p:nvPr/>
          </p:nvSpPr>
          <p:spPr bwMode="auto">
            <a:xfrm>
              <a:off x="768" y="216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€2m</a:t>
              </a:r>
            </a:p>
          </p:txBody>
        </p:sp>
      </p:grpSp>
      <p:grpSp>
        <p:nvGrpSpPr>
          <p:cNvPr id="4" name="Group 12"/>
          <p:cNvGrpSpPr>
            <a:grpSpLocks/>
          </p:cNvGrpSpPr>
          <p:nvPr/>
        </p:nvGrpSpPr>
        <p:grpSpPr bwMode="auto">
          <a:xfrm>
            <a:off x="5381625" y="1495425"/>
            <a:ext cx="1270000" cy="703263"/>
            <a:chOff x="747" y="1488"/>
            <a:chExt cx="720" cy="384"/>
          </a:xfrm>
        </p:grpSpPr>
        <p:sp>
          <p:nvSpPr>
            <p:cNvPr id="31779" name="AutoShape 13"/>
            <p:cNvSpPr>
              <a:spLocks noChangeArrowheads="1"/>
            </p:cNvSpPr>
            <p:nvPr/>
          </p:nvSpPr>
          <p:spPr bwMode="auto">
            <a:xfrm>
              <a:off x="747"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1780" name="Text Box 14"/>
            <p:cNvSpPr txBox="1">
              <a:spLocks noChangeArrowheads="1"/>
            </p:cNvSpPr>
            <p:nvPr/>
          </p:nvSpPr>
          <p:spPr bwMode="auto">
            <a:xfrm>
              <a:off x="747" y="153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$2.4m</a:t>
              </a:r>
            </a:p>
          </p:txBody>
        </p:sp>
      </p:grpSp>
      <p:grpSp>
        <p:nvGrpSpPr>
          <p:cNvPr id="5" name="Group 15"/>
          <p:cNvGrpSpPr>
            <a:grpSpLocks/>
          </p:cNvGrpSpPr>
          <p:nvPr/>
        </p:nvGrpSpPr>
        <p:grpSpPr bwMode="auto">
          <a:xfrm>
            <a:off x="5381625" y="3165475"/>
            <a:ext cx="1270000" cy="703263"/>
            <a:chOff x="747" y="2400"/>
            <a:chExt cx="720" cy="384"/>
          </a:xfrm>
        </p:grpSpPr>
        <p:sp>
          <p:nvSpPr>
            <p:cNvPr id="31777" name="Text Box 16"/>
            <p:cNvSpPr txBox="1">
              <a:spLocks noChangeArrowheads="1"/>
            </p:cNvSpPr>
            <p:nvPr/>
          </p:nvSpPr>
          <p:spPr bwMode="auto">
            <a:xfrm>
              <a:off x="747" y="24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$2.4m</a:t>
              </a:r>
            </a:p>
          </p:txBody>
        </p:sp>
        <p:sp>
          <p:nvSpPr>
            <p:cNvPr id="31778" name="AutoShape 17"/>
            <p:cNvSpPr>
              <a:spLocks noChangeArrowheads="1"/>
            </p:cNvSpPr>
            <p:nvPr/>
          </p:nvSpPr>
          <p:spPr bwMode="auto">
            <a:xfrm flipH="1">
              <a:off x="747" y="24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6" name="Group 18"/>
          <p:cNvGrpSpPr>
            <a:grpSpLocks/>
          </p:cNvGrpSpPr>
          <p:nvPr/>
        </p:nvGrpSpPr>
        <p:grpSpPr bwMode="auto">
          <a:xfrm>
            <a:off x="2370138" y="2033588"/>
            <a:ext cx="1355725" cy="703262"/>
            <a:chOff x="3552" y="1782"/>
            <a:chExt cx="768" cy="384"/>
          </a:xfrm>
        </p:grpSpPr>
        <p:sp>
          <p:nvSpPr>
            <p:cNvPr id="31775" name="Text Box 19"/>
            <p:cNvSpPr txBox="1">
              <a:spLocks noChangeArrowheads="1"/>
            </p:cNvSpPr>
            <p:nvPr/>
          </p:nvSpPr>
          <p:spPr bwMode="auto">
            <a:xfrm>
              <a:off x="3600" y="1830"/>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$4.2m</a:t>
              </a:r>
              <a:endParaRPr lang="en-US" altLang="en-US" sz="2700">
                <a:latin typeface="Times New Roman" pitchFamily="18" charset="0"/>
              </a:endParaRPr>
            </a:p>
          </p:txBody>
        </p:sp>
        <p:sp>
          <p:nvSpPr>
            <p:cNvPr id="31776" name="AutoShape 20"/>
            <p:cNvSpPr>
              <a:spLocks noChangeArrowheads="1"/>
            </p:cNvSpPr>
            <p:nvPr/>
          </p:nvSpPr>
          <p:spPr bwMode="auto">
            <a:xfrm flipH="1">
              <a:off x="3552" y="1782"/>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7" name="Group 21"/>
          <p:cNvGrpSpPr>
            <a:grpSpLocks/>
          </p:cNvGrpSpPr>
          <p:nvPr/>
        </p:nvGrpSpPr>
        <p:grpSpPr bwMode="auto">
          <a:xfrm>
            <a:off x="2455863" y="2647950"/>
            <a:ext cx="1270000" cy="704850"/>
            <a:chOff x="3600" y="2118"/>
            <a:chExt cx="720" cy="384"/>
          </a:xfrm>
        </p:grpSpPr>
        <p:sp>
          <p:nvSpPr>
            <p:cNvPr id="31773" name="AutoShape 22"/>
            <p:cNvSpPr>
              <a:spLocks noChangeArrowheads="1"/>
            </p:cNvSpPr>
            <p:nvPr/>
          </p:nvSpPr>
          <p:spPr bwMode="auto">
            <a:xfrm>
              <a:off x="3600" y="211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1774" name="Text Box 23"/>
            <p:cNvSpPr txBox="1">
              <a:spLocks noChangeArrowheads="1"/>
            </p:cNvSpPr>
            <p:nvPr/>
          </p:nvSpPr>
          <p:spPr bwMode="auto">
            <a:xfrm>
              <a:off x="3600" y="216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€2.08m</a:t>
              </a:r>
            </a:p>
          </p:txBody>
        </p:sp>
      </p:grpSp>
      <p:grpSp>
        <p:nvGrpSpPr>
          <p:cNvPr id="8" name="Group 24"/>
          <p:cNvGrpSpPr>
            <a:grpSpLocks/>
          </p:cNvGrpSpPr>
          <p:nvPr/>
        </p:nvGrpSpPr>
        <p:grpSpPr bwMode="auto">
          <a:xfrm>
            <a:off x="2417763" y="1495425"/>
            <a:ext cx="1270000" cy="703263"/>
            <a:chOff x="3579" y="1488"/>
            <a:chExt cx="720" cy="384"/>
          </a:xfrm>
        </p:grpSpPr>
        <p:sp>
          <p:nvSpPr>
            <p:cNvPr id="31771" name="AutoShape 25"/>
            <p:cNvSpPr>
              <a:spLocks noChangeArrowheads="1"/>
            </p:cNvSpPr>
            <p:nvPr/>
          </p:nvSpPr>
          <p:spPr bwMode="auto">
            <a:xfrm>
              <a:off x="3579"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1772" name="Text Box 26"/>
            <p:cNvSpPr txBox="1">
              <a:spLocks noChangeArrowheads="1"/>
            </p:cNvSpPr>
            <p:nvPr/>
          </p:nvSpPr>
          <p:spPr bwMode="auto">
            <a:xfrm>
              <a:off x="3579" y="153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$2.4m</a:t>
              </a:r>
            </a:p>
          </p:txBody>
        </p:sp>
      </p:grpSp>
      <p:sp>
        <p:nvSpPr>
          <p:cNvPr id="354331" name="Text Box 27"/>
          <p:cNvSpPr txBox="1">
            <a:spLocks noChangeArrowheads="1"/>
          </p:cNvSpPr>
          <p:nvPr/>
        </p:nvSpPr>
        <p:spPr bwMode="auto">
          <a:xfrm>
            <a:off x="2417763" y="3252788"/>
            <a:ext cx="1270000"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$2.4m</a:t>
            </a:r>
          </a:p>
        </p:txBody>
      </p:sp>
      <p:sp>
        <p:nvSpPr>
          <p:cNvPr id="354332" name="AutoShape 28"/>
          <p:cNvSpPr>
            <a:spLocks noChangeArrowheads="1"/>
          </p:cNvSpPr>
          <p:nvPr/>
        </p:nvSpPr>
        <p:spPr bwMode="auto">
          <a:xfrm flipH="1">
            <a:off x="2417763" y="3165475"/>
            <a:ext cx="1270000" cy="703263"/>
          </a:xfrm>
          <a:prstGeom prst="rightArrow">
            <a:avLst>
              <a:gd name="adj1" fmla="val 50000"/>
              <a:gd name="adj2" fmla="val 46886"/>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sp>
        <p:nvSpPr>
          <p:cNvPr id="31759" name="Text Box 29"/>
          <p:cNvSpPr txBox="1">
            <a:spLocks noChangeArrowheads="1"/>
          </p:cNvSpPr>
          <p:nvPr/>
        </p:nvSpPr>
        <p:spPr bwMode="auto">
          <a:xfrm>
            <a:off x="84138" y="4611688"/>
            <a:ext cx="1185862"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31760" name="Text Box 30"/>
          <p:cNvSpPr txBox="1">
            <a:spLocks noChangeArrowheads="1"/>
          </p:cNvSpPr>
          <p:nvPr/>
        </p:nvSpPr>
        <p:spPr bwMode="auto">
          <a:xfrm>
            <a:off x="7874000" y="4611688"/>
            <a:ext cx="1185863"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31761" name="Text Box 31"/>
          <p:cNvSpPr txBox="1">
            <a:spLocks noChangeArrowheads="1"/>
          </p:cNvSpPr>
          <p:nvPr/>
        </p:nvSpPr>
        <p:spPr bwMode="auto">
          <a:xfrm>
            <a:off x="22712" y="1589770"/>
            <a:ext cx="2334525"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dirty="0" smtClean="0">
                <a:latin typeface="Times New Roman" pitchFamily="18" charset="0"/>
              </a:rPr>
              <a:t>LIBOR</a:t>
            </a:r>
            <a:r>
              <a:rPr lang="en-US" altLang="en-US" sz="2000" baseline="-25000" dirty="0" smtClean="0">
                <a:latin typeface="Times New Roman" pitchFamily="18" charset="0"/>
              </a:rPr>
              <a:t>T=1</a:t>
            </a:r>
            <a:r>
              <a:rPr lang="en-US" altLang="en-US" sz="2000" dirty="0" smtClean="0">
                <a:latin typeface="Times New Roman" pitchFamily="18" charset="0"/>
              </a:rPr>
              <a:t> </a:t>
            </a:r>
            <a:r>
              <a:rPr lang="en-US" altLang="en-US" sz="2000" dirty="0">
                <a:latin typeface="Times New Roman" pitchFamily="18" charset="0"/>
              </a:rPr>
              <a:t>= 4%.</a:t>
            </a:r>
          </a:p>
        </p:txBody>
      </p:sp>
      <p:sp>
        <p:nvSpPr>
          <p:cNvPr id="354336" name="Text Box 32"/>
          <p:cNvSpPr txBox="1">
            <a:spLocks noChangeArrowheads="1"/>
          </p:cNvSpPr>
          <p:nvPr/>
        </p:nvSpPr>
        <p:spPr bwMode="auto">
          <a:xfrm rot="-2515713">
            <a:off x="677863" y="3692525"/>
            <a:ext cx="1270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$4.2m</a:t>
            </a:r>
          </a:p>
        </p:txBody>
      </p:sp>
      <p:sp>
        <p:nvSpPr>
          <p:cNvPr id="354337" name="AutoShape 33"/>
          <p:cNvSpPr>
            <a:spLocks noChangeArrowheads="1"/>
          </p:cNvSpPr>
          <p:nvPr/>
        </p:nvSpPr>
        <p:spPr bwMode="auto">
          <a:xfrm rot="18913590" flipH="1">
            <a:off x="677863" y="3605213"/>
            <a:ext cx="1270000" cy="703262"/>
          </a:xfrm>
          <a:prstGeom prst="rightArrow">
            <a:avLst>
              <a:gd name="adj1" fmla="val 50000"/>
              <a:gd name="adj2" fmla="val 46886"/>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nvGrpSpPr>
          <p:cNvPr id="9" name="Group 34"/>
          <p:cNvGrpSpPr>
            <a:grpSpLocks/>
          </p:cNvGrpSpPr>
          <p:nvPr/>
        </p:nvGrpSpPr>
        <p:grpSpPr bwMode="auto">
          <a:xfrm rot="2738055">
            <a:off x="7130256" y="3661570"/>
            <a:ext cx="1317625" cy="677862"/>
            <a:chOff x="747" y="1488"/>
            <a:chExt cx="720" cy="384"/>
          </a:xfrm>
        </p:grpSpPr>
        <p:sp>
          <p:nvSpPr>
            <p:cNvPr id="31769" name="AutoShape 35"/>
            <p:cNvSpPr>
              <a:spLocks noChangeArrowheads="1"/>
            </p:cNvSpPr>
            <p:nvPr/>
          </p:nvSpPr>
          <p:spPr bwMode="auto">
            <a:xfrm>
              <a:off x="747"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1770" name="Text Box 36"/>
            <p:cNvSpPr txBox="1">
              <a:spLocks noChangeArrowheads="1"/>
            </p:cNvSpPr>
            <p:nvPr/>
          </p:nvSpPr>
          <p:spPr bwMode="auto">
            <a:xfrm>
              <a:off x="747" y="153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€2m</a:t>
              </a:r>
            </a:p>
          </p:txBody>
        </p:sp>
      </p:grpSp>
      <p:sp>
        <p:nvSpPr>
          <p:cNvPr id="31765" name="Rectangle 59"/>
          <p:cNvSpPr>
            <a:spLocks noChangeArrowheads="1"/>
          </p:cNvSpPr>
          <p:nvPr/>
        </p:nvSpPr>
        <p:spPr bwMode="auto">
          <a:xfrm>
            <a:off x="1608138" y="5135563"/>
            <a:ext cx="2963862"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A’s all-in-cost = €2.08m or </a:t>
            </a:r>
          </a:p>
          <a:p>
            <a:pPr algn="ctr" eaLnBrk="1" hangingPunct="1"/>
            <a:r>
              <a:rPr lang="en-US" altLang="en-US" sz="2700">
                <a:latin typeface="Times New Roman" pitchFamily="18" charset="0"/>
              </a:rPr>
              <a:t>5.2% of €40m</a:t>
            </a:r>
          </a:p>
        </p:txBody>
      </p:sp>
      <p:sp>
        <p:nvSpPr>
          <p:cNvPr id="31766" name="Rectangle 60"/>
          <p:cNvSpPr>
            <a:spLocks noChangeArrowheads="1"/>
          </p:cNvSpPr>
          <p:nvPr/>
        </p:nvSpPr>
        <p:spPr bwMode="auto">
          <a:xfrm>
            <a:off x="4741863" y="5135563"/>
            <a:ext cx="2962275" cy="1338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700">
                <a:latin typeface="Times New Roman" pitchFamily="18" charset="0"/>
              </a:rPr>
              <a:t>Firm B’s all-in-cost = $4.32 or </a:t>
            </a:r>
          </a:p>
          <a:p>
            <a:pPr algn="ctr" eaLnBrk="1" hangingPunct="1"/>
            <a:r>
              <a:rPr lang="en-US" altLang="en-US" sz="2700">
                <a:latin typeface="Times New Roman" pitchFamily="18" charset="0"/>
              </a:rPr>
              <a:t>7.2% of $60m</a:t>
            </a:r>
          </a:p>
        </p:txBody>
      </p:sp>
      <p:sp>
        <p:nvSpPr>
          <p:cNvPr id="31767" name="Rectangle 61"/>
          <p:cNvSpPr>
            <a:spLocks noChangeArrowheads="1"/>
          </p:cNvSpPr>
          <p:nvPr/>
        </p:nvSpPr>
        <p:spPr bwMode="auto">
          <a:xfrm>
            <a:off x="1447800" y="4044950"/>
            <a:ext cx="6019800" cy="927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The swap bank earns €80,000 + $120,000 or .002×€40m + .002×$60m per year.</a:t>
            </a:r>
          </a:p>
        </p:txBody>
      </p:sp>
      <p:sp>
        <p:nvSpPr>
          <p:cNvPr id="42"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28</a:t>
            </a:fld>
            <a:endParaRPr lang="en-US" altLang="en-US" sz="1000" dirty="0">
              <a:cs typeface="Arial" charset="0"/>
            </a:endParaRPr>
          </a:p>
        </p:txBody>
      </p:sp>
      <p:sp>
        <p:nvSpPr>
          <p:cNvPr id="43"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right)">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right)">
                                      <p:cBhvr>
                                        <p:cTn id="18" dur="5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par>
                                <p:cTn id="24" presetID="22" presetClass="entr" presetSubtype="2"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right)">
                                      <p:cBhvr>
                                        <p:cTn id="26" dur="500"/>
                                        <p:tgtEl>
                                          <p:spTgt spid="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354331"/>
                                        </p:tgtEl>
                                        <p:attrNameLst>
                                          <p:attrName>style.visibility</p:attrName>
                                        </p:attrNameLst>
                                      </p:cBhvr>
                                      <p:to>
                                        <p:strVal val="visible"/>
                                      </p:to>
                                    </p:set>
                                    <p:animEffect transition="in" filter="wipe(right)">
                                      <p:cBhvr>
                                        <p:cTn id="34" dur="500"/>
                                        <p:tgtEl>
                                          <p:spTgt spid="354331"/>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354332"/>
                                        </p:tgtEl>
                                        <p:attrNameLst>
                                          <p:attrName>style.visibility</p:attrName>
                                        </p:attrNameLst>
                                      </p:cBhvr>
                                      <p:to>
                                        <p:strVal val="visible"/>
                                      </p:to>
                                    </p:set>
                                    <p:animEffect transition="in" filter="wipe(right)">
                                      <p:cBhvr>
                                        <p:cTn id="37" dur="500"/>
                                        <p:tgtEl>
                                          <p:spTgt spid="35433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1" fill="hold" grpId="0" nodeType="clickEffect">
                                  <p:stCondLst>
                                    <p:cond delay="0"/>
                                  </p:stCondLst>
                                  <p:childTnLst>
                                    <p:set>
                                      <p:cBhvr>
                                        <p:cTn id="41" dur="1" fill="hold">
                                          <p:stCondLst>
                                            <p:cond delay="0"/>
                                          </p:stCondLst>
                                        </p:cTn>
                                        <p:tgtEl>
                                          <p:spTgt spid="354336"/>
                                        </p:tgtEl>
                                        <p:attrNameLst>
                                          <p:attrName>style.visibility</p:attrName>
                                        </p:attrNameLst>
                                      </p:cBhvr>
                                      <p:to>
                                        <p:strVal val="visible"/>
                                      </p:to>
                                    </p:set>
                                    <p:animEffect transition="in" filter="wipe(up)">
                                      <p:cBhvr>
                                        <p:cTn id="42" dur="500"/>
                                        <p:tgtEl>
                                          <p:spTgt spid="354336"/>
                                        </p:tgtEl>
                                      </p:cBhvr>
                                    </p:animEffect>
                                  </p:childTnLst>
                                </p:cTn>
                              </p:par>
                              <p:par>
                                <p:cTn id="43" presetID="22" presetClass="entr" presetSubtype="1" fill="hold" grpId="0" nodeType="withEffect">
                                  <p:stCondLst>
                                    <p:cond delay="0"/>
                                  </p:stCondLst>
                                  <p:childTnLst>
                                    <p:set>
                                      <p:cBhvr>
                                        <p:cTn id="44" dur="1" fill="hold">
                                          <p:stCondLst>
                                            <p:cond delay="0"/>
                                          </p:stCondLst>
                                        </p:cTn>
                                        <p:tgtEl>
                                          <p:spTgt spid="354337"/>
                                        </p:tgtEl>
                                        <p:attrNameLst>
                                          <p:attrName>style.visibility</p:attrName>
                                        </p:attrNameLst>
                                      </p:cBhvr>
                                      <p:to>
                                        <p:strVal val="visible"/>
                                      </p:to>
                                    </p:set>
                                    <p:animEffect transition="in" filter="wipe(up)">
                                      <p:cBhvr>
                                        <p:cTn id="45" dur="500"/>
                                        <p:tgtEl>
                                          <p:spTgt spid="354337"/>
                                        </p:tgtEl>
                                      </p:cBhvr>
                                    </p:animEffect>
                                  </p:childTnLst>
                                </p:cTn>
                              </p:par>
                              <p:par>
                                <p:cTn id="46" presetID="22" presetClass="entr" presetSubtype="1" fill="hold" nodeType="withEffect">
                                  <p:stCondLst>
                                    <p:cond delay="0"/>
                                  </p:stCondLst>
                                  <p:childTnLst>
                                    <p:set>
                                      <p:cBhvr>
                                        <p:cTn id="47" dur="1" fill="hold">
                                          <p:stCondLst>
                                            <p:cond delay="0"/>
                                          </p:stCondLst>
                                        </p:cTn>
                                        <p:tgtEl>
                                          <p:spTgt spid="9"/>
                                        </p:tgtEl>
                                        <p:attrNameLst>
                                          <p:attrName>style.visibility</p:attrName>
                                        </p:attrNameLst>
                                      </p:cBhvr>
                                      <p:to>
                                        <p:strVal val="visible"/>
                                      </p:to>
                                    </p:set>
                                    <p:animEffect transition="in" filter="wipe(up)">
                                      <p:cBhvr>
                                        <p:cTn id="4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4331" grpId="0"/>
      <p:bldP spid="354332" grpId="0" animBg="1"/>
      <p:bldP spid="354336" grpId="0"/>
      <p:bldP spid="354337"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457200" y="838200"/>
            <a:ext cx="8229600" cy="1066800"/>
          </a:xfrm>
        </p:spPr>
        <p:txBody>
          <a:bodyPr/>
          <a:lstStyle/>
          <a:p>
            <a:pPr eaLnBrk="1" hangingPunct="1"/>
            <a:r>
              <a:rPr lang="en-US" altLang="en-US" sz="4100" dirty="0" smtClean="0"/>
              <a:t>Cash Flows of the Swaps: T = 3</a:t>
            </a:r>
          </a:p>
        </p:txBody>
      </p:sp>
      <p:sp>
        <p:nvSpPr>
          <p:cNvPr id="32771" name="Text Box 3"/>
          <p:cNvSpPr txBox="1">
            <a:spLocks noChangeArrowheads="1"/>
          </p:cNvSpPr>
          <p:nvPr/>
        </p:nvSpPr>
        <p:spPr bwMode="auto">
          <a:xfrm>
            <a:off x="6858000" y="2147888"/>
            <a:ext cx="1100138"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B</a:t>
            </a:r>
          </a:p>
        </p:txBody>
      </p:sp>
      <p:sp>
        <p:nvSpPr>
          <p:cNvPr id="32772" name="Text Box 4"/>
          <p:cNvSpPr txBox="1">
            <a:spLocks noChangeArrowheads="1"/>
          </p:cNvSpPr>
          <p:nvPr/>
        </p:nvSpPr>
        <p:spPr bwMode="auto">
          <a:xfrm>
            <a:off x="1185863" y="2147888"/>
            <a:ext cx="1184275"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Firm A</a:t>
            </a:r>
          </a:p>
        </p:txBody>
      </p:sp>
      <p:sp>
        <p:nvSpPr>
          <p:cNvPr id="32773" name="Text Box 5"/>
          <p:cNvSpPr txBox="1">
            <a:spLocks noChangeArrowheads="1"/>
          </p:cNvSpPr>
          <p:nvPr/>
        </p:nvSpPr>
        <p:spPr bwMode="auto">
          <a:xfrm>
            <a:off x="3894138" y="2147888"/>
            <a:ext cx="1439862"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Swap Bank</a:t>
            </a:r>
          </a:p>
        </p:txBody>
      </p:sp>
      <p:grpSp>
        <p:nvGrpSpPr>
          <p:cNvPr id="2" name="Group 6"/>
          <p:cNvGrpSpPr>
            <a:grpSpLocks/>
          </p:cNvGrpSpPr>
          <p:nvPr/>
        </p:nvGrpSpPr>
        <p:grpSpPr bwMode="auto">
          <a:xfrm>
            <a:off x="5418138" y="1944688"/>
            <a:ext cx="1355725" cy="703262"/>
            <a:chOff x="720" y="1782"/>
            <a:chExt cx="768" cy="384"/>
          </a:xfrm>
        </p:grpSpPr>
        <p:sp>
          <p:nvSpPr>
            <p:cNvPr id="32817" name="Text Box 7"/>
            <p:cNvSpPr txBox="1">
              <a:spLocks noChangeArrowheads="1"/>
            </p:cNvSpPr>
            <p:nvPr/>
          </p:nvSpPr>
          <p:spPr bwMode="auto">
            <a:xfrm>
              <a:off x="768" y="1830"/>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$4.32m</a:t>
              </a:r>
              <a:endParaRPr lang="en-US" altLang="en-US" sz="2700">
                <a:latin typeface="Times New Roman" pitchFamily="18" charset="0"/>
              </a:endParaRPr>
            </a:p>
          </p:txBody>
        </p:sp>
        <p:sp>
          <p:nvSpPr>
            <p:cNvPr id="32818" name="AutoShape 8"/>
            <p:cNvSpPr>
              <a:spLocks noChangeArrowheads="1"/>
            </p:cNvSpPr>
            <p:nvPr/>
          </p:nvSpPr>
          <p:spPr bwMode="auto">
            <a:xfrm flipH="1">
              <a:off x="720" y="1782"/>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3" name="Group 9"/>
          <p:cNvGrpSpPr>
            <a:grpSpLocks/>
          </p:cNvGrpSpPr>
          <p:nvPr/>
        </p:nvGrpSpPr>
        <p:grpSpPr bwMode="auto">
          <a:xfrm>
            <a:off x="5503863" y="2560638"/>
            <a:ext cx="1270000" cy="703262"/>
            <a:chOff x="768" y="2118"/>
            <a:chExt cx="720" cy="384"/>
          </a:xfrm>
        </p:grpSpPr>
        <p:sp>
          <p:nvSpPr>
            <p:cNvPr id="32815" name="AutoShape 10"/>
            <p:cNvSpPr>
              <a:spLocks noChangeArrowheads="1"/>
            </p:cNvSpPr>
            <p:nvPr/>
          </p:nvSpPr>
          <p:spPr bwMode="auto">
            <a:xfrm>
              <a:off x="768" y="211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816" name="Text Box 11"/>
            <p:cNvSpPr txBox="1">
              <a:spLocks noChangeArrowheads="1"/>
            </p:cNvSpPr>
            <p:nvPr/>
          </p:nvSpPr>
          <p:spPr bwMode="auto">
            <a:xfrm>
              <a:off x="768" y="216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€2m</a:t>
              </a:r>
            </a:p>
          </p:txBody>
        </p:sp>
      </p:grpSp>
      <p:grpSp>
        <p:nvGrpSpPr>
          <p:cNvPr id="4" name="Group 12"/>
          <p:cNvGrpSpPr>
            <a:grpSpLocks/>
          </p:cNvGrpSpPr>
          <p:nvPr/>
        </p:nvGrpSpPr>
        <p:grpSpPr bwMode="auto">
          <a:xfrm>
            <a:off x="5465763" y="1406525"/>
            <a:ext cx="1270000" cy="703263"/>
            <a:chOff x="747" y="1488"/>
            <a:chExt cx="720" cy="384"/>
          </a:xfrm>
        </p:grpSpPr>
        <p:sp>
          <p:nvSpPr>
            <p:cNvPr id="32813" name="AutoShape 13"/>
            <p:cNvSpPr>
              <a:spLocks noChangeArrowheads="1"/>
            </p:cNvSpPr>
            <p:nvPr/>
          </p:nvSpPr>
          <p:spPr bwMode="auto">
            <a:xfrm>
              <a:off x="747"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814" name="Text Box 14"/>
            <p:cNvSpPr txBox="1">
              <a:spLocks noChangeArrowheads="1"/>
            </p:cNvSpPr>
            <p:nvPr/>
          </p:nvSpPr>
          <p:spPr bwMode="auto">
            <a:xfrm>
              <a:off x="747" y="153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$3m</a:t>
              </a:r>
            </a:p>
          </p:txBody>
        </p:sp>
      </p:grpSp>
      <p:grpSp>
        <p:nvGrpSpPr>
          <p:cNvPr id="5" name="Group 15"/>
          <p:cNvGrpSpPr>
            <a:grpSpLocks/>
          </p:cNvGrpSpPr>
          <p:nvPr/>
        </p:nvGrpSpPr>
        <p:grpSpPr bwMode="auto">
          <a:xfrm>
            <a:off x="5465763" y="3076575"/>
            <a:ext cx="1270000" cy="704850"/>
            <a:chOff x="747" y="2400"/>
            <a:chExt cx="720" cy="384"/>
          </a:xfrm>
        </p:grpSpPr>
        <p:sp>
          <p:nvSpPr>
            <p:cNvPr id="32811" name="Text Box 16"/>
            <p:cNvSpPr txBox="1">
              <a:spLocks noChangeArrowheads="1"/>
            </p:cNvSpPr>
            <p:nvPr/>
          </p:nvSpPr>
          <p:spPr bwMode="auto">
            <a:xfrm>
              <a:off x="747" y="2448"/>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$3m</a:t>
              </a:r>
            </a:p>
          </p:txBody>
        </p:sp>
        <p:sp>
          <p:nvSpPr>
            <p:cNvPr id="32812" name="AutoShape 17"/>
            <p:cNvSpPr>
              <a:spLocks noChangeArrowheads="1"/>
            </p:cNvSpPr>
            <p:nvPr/>
          </p:nvSpPr>
          <p:spPr bwMode="auto">
            <a:xfrm flipH="1">
              <a:off x="747" y="2400"/>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6" name="Group 18"/>
          <p:cNvGrpSpPr>
            <a:grpSpLocks/>
          </p:cNvGrpSpPr>
          <p:nvPr/>
        </p:nvGrpSpPr>
        <p:grpSpPr bwMode="auto">
          <a:xfrm>
            <a:off x="2455863" y="1944688"/>
            <a:ext cx="1354137" cy="703262"/>
            <a:chOff x="3552" y="1782"/>
            <a:chExt cx="768" cy="384"/>
          </a:xfrm>
        </p:grpSpPr>
        <p:sp>
          <p:nvSpPr>
            <p:cNvPr id="32809" name="Text Box 19"/>
            <p:cNvSpPr txBox="1">
              <a:spLocks noChangeArrowheads="1"/>
            </p:cNvSpPr>
            <p:nvPr/>
          </p:nvSpPr>
          <p:spPr bwMode="auto">
            <a:xfrm>
              <a:off x="3600" y="1830"/>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$4.2m</a:t>
              </a:r>
              <a:endParaRPr lang="en-US" altLang="en-US" sz="2700">
                <a:latin typeface="Times New Roman" pitchFamily="18" charset="0"/>
              </a:endParaRPr>
            </a:p>
          </p:txBody>
        </p:sp>
        <p:sp>
          <p:nvSpPr>
            <p:cNvPr id="32810" name="AutoShape 20"/>
            <p:cNvSpPr>
              <a:spLocks noChangeArrowheads="1"/>
            </p:cNvSpPr>
            <p:nvPr/>
          </p:nvSpPr>
          <p:spPr bwMode="auto">
            <a:xfrm flipH="1">
              <a:off x="3552" y="1782"/>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grpSp>
        <p:nvGrpSpPr>
          <p:cNvPr id="7" name="Group 21"/>
          <p:cNvGrpSpPr>
            <a:grpSpLocks/>
          </p:cNvGrpSpPr>
          <p:nvPr/>
        </p:nvGrpSpPr>
        <p:grpSpPr bwMode="auto">
          <a:xfrm>
            <a:off x="2540000" y="2560638"/>
            <a:ext cx="1270000" cy="703262"/>
            <a:chOff x="3600" y="2118"/>
            <a:chExt cx="720" cy="384"/>
          </a:xfrm>
        </p:grpSpPr>
        <p:sp>
          <p:nvSpPr>
            <p:cNvPr id="32807" name="AutoShape 22"/>
            <p:cNvSpPr>
              <a:spLocks noChangeArrowheads="1"/>
            </p:cNvSpPr>
            <p:nvPr/>
          </p:nvSpPr>
          <p:spPr bwMode="auto">
            <a:xfrm>
              <a:off x="3600" y="211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808" name="Text Box 23"/>
            <p:cNvSpPr txBox="1">
              <a:spLocks noChangeArrowheads="1"/>
            </p:cNvSpPr>
            <p:nvPr/>
          </p:nvSpPr>
          <p:spPr bwMode="auto">
            <a:xfrm>
              <a:off x="3600" y="216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€2.08m</a:t>
              </a:r>
            </a:p>
          </p:txBody>
        </p:sp>
      </p:grpSp>
      <p:grpSp>
        <p:nvGrpSpPr>
          <p:cNvPr id="8" name="Group 24"/>
          <p:cNvGrpSpPr>
            <a:grpSpLocks/>
          </p:cNvGrpSpPr>
          <p:nvPr/>
        </p:nvGrpSpPr>
        <p:grpSpPr bwMode="auto">
          <a:xfrm>
            <a:off x="2503488" y="1406525"/>
            <a:ext cx="1270000" cy="703263"/>
            <a:chOff x="3579" y="1488"/>
            <a:chExt cx="720" cy="384"/>
          </a:xfrm>
        </p:grpSpPr>
        <p:sp>
          <p:nvSpPr>
            <p:cNvPr id="32805" name="AutoShape 25"/>
            <p:cNvSpPr>
              <a:spLocks noChangeArrowheads="1"/>
            </p:cNvSpPr>
            <p:nvPr/>
          </p:nvSpPr>
          <p:spPr bwMode="auto">
            <a:xfrm>
              <a:off x="3579"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806" name="Text Box 26"/>
            <p:cNvSpPr txBox="1">
              <a:spLocks noChangeArrowheads="1"/>
            </p:cNvSpPr>
            <p:nvPr/>
          </p:nvSpPr>
          <p:spPr bwMode="auto">
            <a:xfrm>
              <a:off x="3579" y="153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$3m</a:t>
              </a:r>
            </a:p>
          </p:txBody>
        </p:sp>
      </p:grpSp>
      <p:sp>
        <p:nvSpPr>
          <p:cNvPr id="355355" name="Text Box 27"/>
          <p:cNvSpPr txBox="1">
            <a:spLocks noChangeArrowheads="1"/>
          </p:cNvSpPr>
          <p:nvPr/>
        </p:nvSpPr>
        <p:spPr bwMode="auto">
          <a:xfrm>
            <a:off x="2503488" y="3165475"/>
            <a:ext cx="1270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$3m</a:t>
            </a:r>
          </a:p>
        </p:txBody>
      </p:sp>
      <p:sp>
        <p:nvSpPr>
          <p:cNvPr id="355356" name="AutoShape 28"/>
          <p:cNvSpPr>
            <a:spLocks noChangeArrowheads="1"/>
          </p:cNvSpPr>
          <p:nvPr/>
        </p:nvSpPr>
        <p:spPr bwMode="auto">
          <a:xfrm flipH="1">
            <a:off x="2503488" y="3076575"/>
            <a:ext cx="1270000" cy="704850"/>
          </a:xfrm>
          <a:prstGeom prst="rightArrow">
            <a:avLst>
              <a:gd name="adj1" fmla="val 50000"/>
              <a:gd name="adj2" fmla="val 4678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sp>
        <p:nvSpPr>
          <p:cNvPr id="32783" name="Text Box 29"/>
          <p:cNvSpPr txBox="1">
            <a:spLocks noChangeArrowheads="1"/>
          </p:cNvSpPr>
          <p:nvPr/>
        </p:nvSpPr>
        <p:spPr bwMode="auto">
          <a:xfrm>
            <a:off x="84138" y="4611688"/>
            <a:ext cx="1185862"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X</a:t>
            </a:r>
          </a:p>
        </p:txBody>
      </p:sp>
      <p:sp>
        <p:nvSpPr>
          <p:cNvPr id="32784" name="Text Box 30"/>
          <p:cNvSpPr txBox="1">
            <a:spLocks noChangeArrowheads="1"/>
          </p:cNvSpPr>
          <p:nvPr/>
        </p:nvSpPr>
        <p:spPr bwMode="auto">
          <a:xfrm>
            <a:off x="7874000" y="4611688"/>
            <a:ext cx="1185863" cy="1103312"/>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Bank Y</a:t>
            </a:r>
          </a:p>
        </p:txBody>
      </p:sp>
      <p:sp>
        <p:nvSpPr>
          <p:cNvPr id="32785" name="Text Box 31"/>
          <p:cNvSpPr txBox="1">
            <a:spLocks noChangeArrowheads="1"/>
          </p:cNvSpPr>
          <p:nvPr/>
        </p:nvSpPr>
        <p:spPr bwMode="auto">
          <a:xfrm>
            <a:off x="0" y="1556860"/>
            <a:ext cx="2503488" cy="412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000" dirty="0" smtClean="0">
                <a:latin typeface="Times New Roman" pitchFamily="18" charset="0"/>
              </a:rPr>
              <a:t>LIBOR</a:t>
            </a:r>
            <a:r>
              <a:rPr lang="en-US" altLang="en-US" sz="2000" baseline="-25000" dirty="0" smtClean="0">
                <a:latin typeface="Times New Roman" pitchFamily="18" charset="0"/>
              </a:rPr>
              <a:t>T=2</a:t>
            </a:r>
            <a:r>
              <a:rPr lang="en-US" altLang="en-US" sz="2000" dirty="0" smtClean="0">
                <a:latin typeface="Times New Roman" pitchFamily="18" charset="0"/>
              </a:rPr>
              <a:t> </a:t>
            </a:r>
            <a:r>
              <a:rPr lang="en-US" altLang="en-US" sz="2000" dirty="0">
                <a:latin typeface="Times New Roman" pitchFamily="18" charset="0"/>
              </a:rPr>
              <a:t>= 5%.</a:t>
            </a:r>
          </a:p>
        </p:txBody>
      </p:sp>
      <p:sp>
        <p:nvSpPr>
          <p:cNvPr id="355360" name="Text Box 32"/>
          <p:cNvSpPr txBox="1">
            <a:spLocks noChangeArrowheads="1"/>
          </p:cNvSpPr>
          <p:nvPr/>
        </p:nvSpPr>
        <p:spPr bwMode="auto">
          <a:xfrm rot="-2515713">
            <a:off x="677863" y="3692525"/>
            <a:ext cx="1270000"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$64.2m</a:t>
            </a:r>
          </a:p>
        </p:txBody>
      </p:sp>
      <p:sp>
        <p:nvSpPr>
          <p:cNvPr id="355361" name="AutoShape 33"/>
          <p:cNvSpPr>
            <a:spLocks noChangeArrowheads="1"/>
          </p:cNvSpPr>
          <p:nvPr/>
        </p:nvSpPr>
        <p:spPr bwMode="auto">
          <a:xfrm rot="18913590" flipH="1">
            <a:off x="677863" y="3605213"/>
            <a:ext cx="1270000" cy="703262"/>
          </a:xfrm>
          <a:prstGeom prst="rightArrow">
            <a:avLst>
              <a:gd name="adj1" fmla="val 50000"/>
              <a:gd name="adj2" fmla="val 46886"/>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lIns="103236" tIns="51618" rIns="103236" bIns="51618"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endParaRPr lang="en-US" altLang="en-US"/>
          </a:p>
        </p:txBody>
      </p:sp>
      <p:grpSp>
        <p:nvGrpSpPr>
          <p:cNvPr id="9" name="Group 34"/>
          <p:cNvGrpSpPr>
            <a:grpSpLocks/>
          </p:cNvGrpSpPr>
          <p:nvPr/>
        </p:nvGrpSpPr>
        <p:grpSpPr bwMode="auto">
          <a:xfrm rot="2738055">
            <a:off x="7130256" y="3661570"/>
            <a:ext cx="1317625" cy="677862"/>
            <a:chOff x="747" y="1488"/>
            <a:chExt cx="720" cy="384"/>
          </a:xfrm>
        </p:grpSpPr>
        <p:sp>
          <p:nvSpPr>
            <p:cNvPr id="32803" name="AutoShape 35"/>
            <p:cNvSpPr>
              <a:spLocks noChangeArrowheads="1"/>
            </p:cNvSpPr>
            <p:nvPr/>
          </p:nvSpPr>
          <p:spPr bwMode="auto">
            <a:xfrm>
              <a:off x="747" y="1488"/>
              <a:ext cx="720" cy="384"/>
            </a:xfrm>
            <a:prstGeom prst="rightArrow">
              <a:avLst>
                <a:gd name="adj1" fmla="val 50000"/>
                <a:gd name="adj2" fmla="val 46875"/>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2804" name="Text Box 36"/>
            <p:cNvSpPr txBox="1">
              <a:spLocks noChangeArrowheads="1"/>
            </p:cNvSpPr>
            <p:nvPr/>
          </p:nvSpPr>
          <p:spPr bwMode="auto">
            <a:xfrm>
              <a:off x="747" y="1536"/>
              <a:ext cx="7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€42m</a:t>
              </a:r>
            </a:p>
          </p:txBody>
        </p:sp>
      </p:grpSp>
      <p:sp>
        <p:nvSpPr>
          <p:cNvPr id="32789" name="Text Box 37"/>
          <p:cNvSpPr txBox="1">
            <a:spLocks noChangeArrowheads="1"/>
          </p:cNvSpPr>
          <p:nvPr/>
        </p:nvSpPr>
        <p:spPr bwMode="auto">
          <a:xfrm>
            <a:off x="1600200" y="5691188"/>
            <a:ext cx="6019800" cy="601662"/>
          </a:xfrm>
          <a:prstGeom prst="rect">
            <a:avLst/>
          </a:prstGeom>
          <a:solidFill>
            <a:schemeClr val="bg1"/>
          </a:solidFill>
          <a:ln w="9525">
            <a:solidFill>
              <a:schemeClr val="tx1"/>
            </a:solidFill>
            <a:miter lim="800000"/>
            <a:headEnd/>
            <a:tailEnd/>
          </a:ln>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3200">
                <a:latin typeface="Times New Roman" pitchFamily="18" charset="0"/>
              </a:rPr>
              <a:t>Foreign Exchange Forward Market</a:t>
            </a:r>
          </a:p>
        </p:txBody>
      </p:sp>
      <p:grpSp>
        <p:nvGrpSpPr>
          <p:cNvPr id="10" name="Group 38"/>
          <p:cNvGrpSpPr>
            <a:grpSpLocks/>
          </p:cNvGrpSpPr>
          <p:nvPr/>
        </p:nvGrpSpPr>
        <p:grpSpPr bwMode="auto">
          <a:xfrm>
            <a:off x="2878138" y="3516313"/>
            <a:ext cx="677862" cy="2220912"/>
            <a:chOff x="4423" y="1748"/>
            <a:chExt cx="384" cy="1212"/>
          </a:xfrm>
        </p:grpSpPr>
        <p:sp>
          <p:nvSpPr>
            <p:cNvPr id="32801" name="Text Box 39"/>
            <p:cNvSpPr txBox="1">
              <a:spLocks noChangeArrowheads="1"/>
            </p:cNvSpPr>
            <p:nvPr/>
          </p:nvSpPr>
          <p:spPr bwMode="auto">
            <a:xfrm rot="3020328">
              <a:off x="4057" y="2224"/>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$60m</a:t>
              </a:r>
              <a:endParaRPr lang="en-US" altLang="en-US" sz="2700">
                <a:latin typeface="Times New Roman" pitchFamily="18" charset="0"/>
              </a:endParaRPr>
            </a:p>
          </p:txBody>
        </p:sp>
        <p:sp>
          <p:nvSpPr>
            <p:cNvPr id="32802" name="AutoShape 40"/>
            <p:cNvSpPr>
              <a:spLocks noChangeArrowheads="1"/>
            </p:cNvSpPr>
            <p:nvPr/>
          </p:nvSpPr>
          <p:spPr bwMode="auto">
            <a:xfrm rot="2961237" flipH="1">
              <a:off x="4039" y="2132"/>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1" name="Group 41"/>
          <p:cNvGrpSpPr>
            <a:grpSpLocks/>
          </p:cNvGrpSpPr>
          <p:nvPr/>
        </p:nvGrpSpPr>
        <p:grpSpPr bwMode="auto">
          <a:xfrm rot="-3244918">
            <a:off x="4652963" y="4370388"/>
            <a:ext cx="2208212" cy="677862"/>
            <a:chOff x="-54" y="2208"/>
            <a:chExt cx="1206" cy="384"/>
          </a:xfrm>
        </p:grpSpPr>
        <p:sp>
          <p:nvSpPr>
            <p:cNvPr id="32799" name="Text Box 42"/>
            <p:cNvSpPr txBox="1">
              <a:spLocks noChangeArrowheads="1"/>
            </p:cNvSpPr>
            <p:nvPr/>
          </p:nvSpPr>
          <p:spPr bwMode="auto">
            <a:xfrm>
              <a:off x="-54" y="2256"/>
              <a:ext cx="118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€40m</a:t>
              </a:r>
              <a:endParaRPr lang="en-US" altLang="en-US" sz="2700">
                <a:latin typeface="Times New Roman" pitchFamily="18" charset="0"/>
              </a:endParaRPr>
            </a:p>
          </p:txBody>
        </p:sp>
        <p:sp>
          <p:nvSpPr>
            <p:cNvPr id="32800" name="AutoShape 43"/>
            <p:cNvSpPr>
              <a:spLocks noChangeArrowheads="1"/>
            </p:cNvSpPr>
            <p:nvPr/>
          </p:nvSpPr>
          <p:spPr bwMode="auto">
            <a:xfrm rot="10794325" flipH="1">
              <a:off x="0" y="2208"/>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2" name="Group 54"/>
          <p:cNvGrpSpPr>
            <a:grpSpLocks/>
          </p:cNvGrpSpPr>
          <p:nvPr/>
        </p:nvGrpSpPr>
        <p:grpSpPr bwMode="auto">
          <a:xfrm>
            <a:off x="6097588" y="3573463"/>
            <a:ext cx="677862" cy="2351087"/>
            <a:chOff x="3457" y="1951"/>
            <a:chExt cx="384" cy="1283"/>
          </a:xfrm>
        </p:grpSpPr>
        <p:sp>
          <p:nvSpPr>
            <p:cNvPr id="32797" name="Text Box 45"/>
            <p:cNvSpPr txBox="1">
              <a:spLocks noChangeArrowheads="1"/>
            </p:cNvSpPr>
            <p:nvPr/>
          </p:nvSpPr>
          <p:spPr bwMode="auto">
            <a:xfrm rot="-3287981">
              <a:off x="3011" y="2449"/>
              <a:ext cx="1283"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$60m</a:t>
              </a:r>
              <a:endParaRPr lang="en-US" altLang="en-US" sz="2700">
                <a:latin typeface="Times New Roman" pitchFamily="18" charset="0"/>
              </a:endParaRPr>
            </a:p>
          </p:txBody>
        </p:sp>
        <p:sp>
          <p:nvSpPr>
            <p:cNvPr id="32798" name="AutoShape 46"/>
            <p:cNvSpPr>
              <a:spLocks noChangeArrowheads="1"/>
            </p:cNvSpPr>
            <p:nvPr/>
          </p:nvSpPr>
          <p:spPr bwMode="auto">
            <a:xfrm rot="18252926" flipH="1">
              <a:off x="3073" y="2410"/>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13" name="Group 53"/>
          <p:cNvGrpSpPr>
            <a:grpSpLocks/>
          </p:cNvGrpSpPr>
          <p:nvPr/>
        </p:nvGrpSpPr>
        <p:grpSpPr bwMode="auto">
          <a:xfrm>
            <a:off x="2316163" y="3686175"/>
            <a:ext cx="677862" cy="2216150"/>
            <a:chOff x="1313" y="2012"/>
            <a:chExt cx="384" cy="1210"/>
          </a:xfrm>
        </p:grpSpPr>
        <p:sp>
          <p:nvSpPr>
            <p:cNvPr id="32795" name="Text Box 48"/>
            <p:cNvSpPr txBox="1">
              <a:spLocks noChangeArrowheads="1"/>
            </p:cNvSpPr>
            <p:nvPr/>
          </p:nvSpPr>
          <p:spPr bwMode="auto">
            <a:xfrm rot="3075079">
              <a:off x="881" y="2473"/>
              <a:ext cx="121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cs typeface="Arial" charset="0"/>
                </a:rPr>
                <a:t>€40m</a:t>
              </a:r>
            </a:p>
          </p:txBody>
        </p:sp>
        <p:sp>
          <p:nvSpPr>
            <p:cNvPr id="32796" name="AutoShape 49"/>
            <p:cNvSpPr>
              <a:spLocks noChangeArrowheads="1"/>
            </p:cNvSpPr>
            <p:nvPr/>
          </p:nvSpPr>
          <p:spPr bwMode="auto">
            <a:xfrm rot="13869403" flipH="1">
              <a:off x="929" y="2447"/>
              <a:ext cx="1152" cy="384"/>
            </a:xfrm>
            <a:prstGeom prst="rightArrow">
              <a:avLst>
                <a:gd name="adj1" fmla="val 50000"/>
                <a:gd name="adj2" fmla="val 75000"/>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52"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29</a:t>
            </a:fld>
            <a:endParaRPr lang="en-US" altLang="en-US" sz="1000" dirty="0">
              <a:cs typeface="Arial" charset="0"/>
            </a:endParaRPr>
          </a:p>
        </p:txBody>
      </p:sp>
      <p:sp>
        <p:nvSpPr>
          <p:cNvPr id="53"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par>
                                <p:cTn id="8" presetID="22" presetClass="entr" presetSubtype="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right)">
                                      <p:cBhvr>
                                        <p:cTn id="10" dur="500"/>
                                        <p:tgtEl>
                                          <p:spTgt spid="2"/>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2" presetClass="entr" presetSubtype="8"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wipe(left)">
                                      <p:cBhvr>
                                        <p:cTn id="15" dur="500"/>
                                        <p:tgtEl>
                                          <p:spTgt spid="3"/>
                                        </p:tgtEl>
                                      </p:cBhvr>
                                    </p:animEffect>
                                  </p:childTnLst>
                                </p:cTn>
                              </p:par>
                              <p:par>
                                <p:cTn id="16" presetID="22" presetClass="entr" presetSubtype="2" fill="hold"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right)">
                                      <p:cBhvr>
                                        <p:cTn id="18" dur="500"/>
                                        <p:tgtEl>
                                          <p:spTgt spid="5"/>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2" presetClass="entr" presetSubtype="8"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par>
                                <p:cTn id="24" presetID="22" presetClass="entr" presetSubtype="2"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wipe(right)">
                                      <p:cBhvr>
                                        <p:cTn id="26" dur="500"/>
                                        <p:tgtEl>
                                          <p:spTgt spid="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8" fill="hold" nodeType="click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par>
                                <p:cTn id="32" presetID="22" presetClass="entr" presetSubtype="2" fill="hold" grpId="0" nodeType="withEffect">
                                  <p:stCondLst>
                                    <p:cond delay="0"/>
                                  </p:stCondLst>
                                  <p:childTnLst>
                                    <p:set>
                                      <p:cBhvr>
                                        <p:cTn id="33" dur="1" fill="hold">
                                          <p:stCondLst>
                                            <p:cond delay="0"/>
                                          </p:stCondLst>
                                        </p:cTn>
                                        <p:tgtEl>
                                          <p:spTgt spid="355355"/>
                                        </p:tgtEl>
                                        <p:attrNameLst>
                                          <p:attrName>style.visibility</p:attrName>
                                        </p:attrNameLst>
                                      </p:cBhvr>
                                      <p:to>
                                        <p:strVal val="visible"/>
                                      </p:to>
                                    </p:set>
                                    <p:animEffect transition="in" filter="wipe(right)">
                                      <p:cBhvr>
                                        <p:cTn id="34" dur="500"/>
                                        <p:tgtEl>
                                          <p:spTgt spid="355355"/>
                                        </p:tgtEl>
                                      </p:cBhvr>
                                    </p:animEffect>
                                  </p:childTnLst>
                                </p:cTn>
                              </p:par>
                              <p:par>
                                <p:cTn id="35" presetID="22" presetClass="entr" presetSubtype="2" fill="hold" grpId="0" nodeType="withEffect">
                                  <p:stCondLst>
                                    <p:cond delay="0"/>
                                  </p:stCondLst>
                                  <p:childTnLst>
                                    <p:set>
                                      <p:cBhvr>
                                        <p:cTn id="36" dur="1" fill="hold">
                                          <p:stCondLst>
                                            <p:cond delay="0"/>
                                          </p:stCondLst>
                                        </p:cTn>
                                        <p:tgtEl>
                                          <p:spTgt spid="355356"/>
                                        </p:tgtEl>
                                        <p:attrNameLst>
                                          <p:attrName>style.visibility</p:attrName>
                                        </p:attrNameLst>
                                      </p:cBhvr>
                                      <p:to>
                                        <p:strVal val="visible"/>
                                      </p:to>
                                    </p:set>
                                    <p:animEffect transition="in" filter="wipe(right)">
                                      <p:cBhvr>
                                        <p:cTn id="37" dur="500"/>
                                        <p:tgtEl>
                                          <p:spTgt spid="355356"/>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22" presetClass="entr" presetSubtype="1" fill="hold" nodeType="clickEffect">
                                  <p:stCondLst>
                                    <p:cond delay="0"/>
                                  </p:stCondLst>
                                  <p:childTnLst>
                                    <p:set>
                                      <p:cBhvr>
                                        <p:cTn id="41" dur="1" fill="hold">
                                          <p:stCondLst>
                                            <p:cond delay="0"/>
                                          </p:stCondLst>
                                        </p:cTn>
                                        <p:tgtEl>
                                          <p:spTgt spid="13"/>
                                        </p:tgtEl>
                                        <p:attrNameLst>
                                          <p:attrName>style.visibility</p:attrName>
                                        </p:attrNameLst>
                                      </p:cBhvr>
                                      <p:to>
                                        <p:strVal val="visible"/>
                                      </p:to>
                                    </p:set>
                                    <p:animEffect transition="in" filter="wipe(up)">
                                      <p:cBhvr>
                                        <p:cTn id="42" dur="500"/>
                                        <p:tgtEl>
                                          <p:spTgt spid="13"/>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22" presetClass="entr" presetSubtype="1" fill="hold" nodeType="clickEffect">
                                  <p:stCondLst>
                                    <p:cond delay="0"/>
                                  </p:stCondLst>
                                  <p:childTnLst>
                                    <p:set>
                                      <p:cBhvr>
                                        <p:cTn id="46" dur="1" fill="hold">
                                          <p:stCondLst>
                                            <p:cond delay="0"/>
                                          </p:stCondLst>
                                        </p:cTn>
                                        <p:tgtEl>
                                          <p:spTgt spid="355360"/>
                                        </p:tgtEl>
                                        <p:attrNameLst>
                                          <p:attrName>style.visibility</p:attrName>
                                        </p:attrNameLst>
                                      </p:cBhvr>
                                      <p:to>
                                        <p:strVal val="visible"/>
                                      </p:to>
                                    </p:set>
                                    <p:animEffect transition="in" filter="wipe(up)">
                                      <p:cBhvr>
                                        <p:cTn id="47" dur="500"/>
                                        <p:tgtEl>
                                          <p:spTgt spid="355360"/>
                                        </p:tgtEl>
                                      </p:cBhvr>
                                    </p:animEffect>
                                  </p:childTnLst>
                                </p:cTn>
                              </p:par>
                              <p:par>
                                <p:cTn id="48" presetID="22" presetClass="entr" presetSubtype="1" fill="hold" grpId="0" nodeType="withEffect">
                                  <p:stCondLst>
                                    <p:cond delay="0"/>
                                  </p:stCondLst>
                                  <p:childTnLst>
                                    <p:set>
                                      <p:cBhvr>
                                        <p:cTn id="49" dur="1" fill="hold">
                                          <p:stCondLst>
                                            <p:cond delay="0"/>
                                          </p:stCondLst>
                                        </p:cTn>
                                        <p:tgtEl>
                                          <p:spTgt spid="355361"/>
                                        </p:tgtEl>
                                        <p:attrNameLst>
                                          <p:attrName>style.visibility</p:attrName>
                                        </p:attrNameLst>
                                      </p:cBhvr>
                                      <p:to>
                                        <p:strVal val="visible"/>
                                      </p:to>
                                    </p:set>
                                    <p:animEffect transition="in" filter="wipe(up)">
                                      <p:cBhvr>
                                        <p:cTn id="50" dur="500"/>
                                        <p:tgtEl>
                                          <p:spTgt spid="355361"/>
                                        </p:tgtEl>
                                      </p:cBhvr>
                                    </p:animEffect>
                                  </p:childTnLst>
                                </p:cTn>
                              </p:par>
                            </p:childTnLst>
                          </p:cTn>
                        </p:par>
                      </p:childTnLst>
                    </p:cTn>
                  </p:par>
                  <p:par>
                    <p:cTn id="51" fill="hold" nodeType="clickPar">
                      <p:stCondLst>
                        <p:cond delay="indefinite"/>
                      </p:stCondLst>
                      <p:childTnLst>
                        <p:par>
                          <p:cTn id="52" fill="hold" nodeType="withGroup">
                            <p:stCondLst>
                              <p:cond delay="0"/>
                            </p:stCondLst>
                            <p:childTnLst>
                              <p:par>
                                <p:cTn id="53" presetID="22" presetClass="entr" presetSubtype="4" fill="hold" nodeType="clickEffect">
                                  <p:stCondLst>
                                    <p:cond delay="0"/>
                                  </p:stCondLst>
                                  <p:childTnLst>
                                    <p:set>
                                      <p:cBhvr>
                                        <p:cTn id="54" dur="1" fill="hold">
                                          <p:stCondLst>
                                            <p:cond delay="0"/>
                                          </p:stCondLst>
                                        </p:cTn>
                                        <p:tgtEl>
                                          <p:spTgt spid="10"/>
                                        </p:tgtEl>
                                        <p:attrNameLst>
                                          <p:attrName>style.visibility</p:attrName>
                                        </p:attrNameLst>
                                      </p:cBhvr>
                                      <p:to>
                                        <p:strVal val="visible"/>
                                      </p:to>
                                    </p:set>
                                    <p:animEffect transition="in" filter="wipe(down)">
                                      <p:cBhvr>
                                        <p:cTn id="55" dur="500"/>
                                        <p:tgtEl>
                                          <p:spTgt spid="10"/>
                                        </p:tgtEl>
                                      </p:cBhvr>
                                    </p:animEffect>
                                  </p:childTnLst>
                                </p:cTn>
                              </p:par>
                            </p:childTnLst>
                          </p:cTn>
                        </p:par>
                      </p:childTnLst>
                    </p:cTn>
                  </p:par>
                  <p:par>
                    <p:cTn id="56" fill="hold" nodeType="clickPar">
                      <p:stCondLst>
                        <p:cond delay="indefinite"/>
                      </p:stCondLst>
                      <p:childTnLst>
                        <p:par>
                          <p:cTn id="57" fill="hold" nodeType="withGroup">
                            <p:stCondLst>
                              <p:cond delay="0"/>
                            </p:stCondLst>
                            <p:childTnLst>
                              <p:par>
                                <p:cTn id="58" presetID="22" presetClass="entr" presetSubtype="1" fill="hold" nodeType="click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up)">
                                      <p:cBhvr>
                                        <p:cTn id="60" dur="500"/>
                                        <p:tgtEl>
                                          <p:spTgt spid="12"/>
                                        </p:tgtEl>
                                      </p:cBhvr>
                                    </p:animEffect>
                                  </p:childTnLst>
                                </p:cTn>
                              </p:par>
                              <p:par>
                                <p:cTn id="61" presetID="22" presetClass="entr" presetSubtype="4" fill="hold" nodeType="withEffect">
                                  <p:stCondLst>
                                    <p:cond delay="0"/>
                                  </p:stCondLst>
                                  <p:childTnLst>
                                    <p:set>
                                      <p:cBhvr>
                                        <p:cTn id="62" dur="1" fill="hold">
                                          <p:stCondLst>
                                            <p:cond delay="0"/>
                                          </p:stCondLst>
                                        </p:cTn>
                                        <p:tgtEl>
                                          <p:spTgt spid="11"/>
                                        </p:tgtEl>
                                        <p:attrNameLst>
                                          <p:attrName>style.visibility</p:attrName>
                                        </p:attrNameLst>
                                      </p:cBhvr>
                                      <p:to>
                                        <p:strVal val="visible"/>
                                      </p:to>
                                    </p:set>
                                    <p:animEffect transition="in" filter="wipe(down)">
                                      <p:cBhvr>
                                        <p:cTn id="63" dur="500"/>
                                        <p:tgtEl>
                                          <p:spTgt spid="11"/>
                                        </p:tgtEl>
                                      </p:cBhvr>
                                    </p:animEffect>
                                  </p:childTnLst>
                                </p:cTn>
                              </p:par>
                              <p:par>
                                <p:cTn id="64" presetID="22" presetClass="entr" presetSubtype="1" fill="hold" nodeType="withEffect">
                                  <p:stCondLst>
                                    <p:cond delay="0"/>
                                  </p:stCondLst>
                                  <p:childTnLst>
                                    <p:set>
                                      <p:cBhvr>
                                        <p:cTn id="65" dur="1" fill="hold">
                                          <p:stCondLst>
                                            <p:cond delay="0"/>
                                          </p:stCondLst>
                                        </p:cTn>
                                        <p:tgtEl>
                                          <p:spTgt spid="9"/>
                                        </p:tgtEl>
                                        <p:attrNameLst>
                                          <p:attrName>style.visibility</p:attrName>
                                        </p:attrNameLst>
                                      </p:cBhvr>
                                      <p:to>
                                        <p:strVal val="visible"/>
                                      </p:to>
                                    </p:set>
                                    <p:animEffect transition="in" filter="wipe(up)">
                                      <p:cBhvr>
                                        <p:cTn id="6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5355" grpId="0"/>
      <p:bldP spid="355356" grpId="0" animBg="1"/>
      <p:bldP spid="355361"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rmAutofit fontScale="90000"/>
          </a:bodyPr>
          <a:lstStyle/>
          <a:p>
            <a:pPr eaLnBrk="1" hangingPunct="1"/>
            <a:r>
              <a:rPr lang="en-US" altLang="en-US" sz="4100" smtClean="0"/>
              <a:t>Equivalency of Currency Swap Debt Service Obligations</a:t>
            </a:r>
          </a:p>
        </p:txBody>
      </p:sp>
      <p:sp>
        <p:nvSpPr>
          <p:cNvPr id="33795" name="Rectangle 3"/>
          <p:cNvSpPr>
            <a:spLocks noGrp="1" noChangeArrowheads="1"/>
          </p:cNvSpPr>
          <p:nvPr>
            <p:ph idx="1"/>
          </p:nvPr>
        </p:nvSpPr>
        <p:spPr>
          <a:xfrm>
            <a:off x="0" y="2286000"/>
            <a:ext cx="8686800" cy="4144963"/>
          </a:xfrm>
        </p:spPr>
        <p:txBody>
          <a:bodyPr/>
          <a:lstStyle/>
          <a:p>
            <a:pPr eaLnBrk="1" hangingPunct="1"/>
            <a:r>
              <a:rPr lang="en-US" altLang="en-US" sz="2400" dirty="0" smtClean="0"/>
              <a:t>We can assume that IRP holds between the €5% euro rate and the $7% dollar rate. </a:t>
            </a:r>
          </a:p>
          <a:p>
            <a:pPr lvl="1" eaLnBrk="1" hangingPunct="1"/>
            <a:r>
              <a:rPr lang="en-US" altLang="en-US" sz="2000" dirty="0" smtClean="0"/>
              <a:t>This is reasonable since these rates are, respectively, the best rates available for each counterparty who is well known in its national market. </a:t>
            </a:r>
          </a:p>
          <a:p>
            <a:pPr lvl="1" eaLnBrk="1" hangingPunct="1"/>
            <a:r>
              <a:rPr lang="en-US" altLang="en-US" sz="2000" dirty="0" smtClean="0"/>
              <a:t>According to IRP:</a:t>
            </a:r>
          </a:p>
        </p:txBody>
      </p:sp>
      <p:graphicFrame>
        <p:nvGraphicFramePr>
          <p:cNvPr id="356377" name="Group 25"/>
          <p:cNvGraphicFramePr>
            <a:graphicFrameLocks noGrp="1"/>
          </p:cNvGraphicFramePr>
          <p:nvPr>
            <p:extLst>
              <p:ext uri="{D42A27DB-BD31-4B8C-83A1-F6EECF244321}">
                <p14:modId xmlns:p14="http://schemas.microsoft.com/office/powerpoint/2010/main" val="508668722"/>
              </p:ext>
            </p:extLst>
          </p:nvPr>
        </p:nvGraphicFramePr>
        <p:xfrm>
          <a:off x="5867400" y="4748213"/>
          <a:ext cx="2451101" cy="1587499"/>
        </p:xfrm>
        <a:graphic>
          <a:graphicData uri="http://schemas.openxmlformats.org/drawingml/2006/table">
            <a:tbl>
              <a:tblPr/>
              <a:tblGrid>
                <a:gridCol w="543122">
                  <a:extLst>
                    <a:ext uri="{9D8B030D-6E8A-4147-A177-3AD203B41FA5}">
                      <a16:colId xmlns="" xmlns:a16="http://schemas.microsoft.com/office/drawing/2014/main" val="20000"/>
                    </a:ext>
                  </a:extLst>
                </a:gridCol>
                <a:gridCol w="823500">
                  <a:extLst>
                    <a:ext uri="{9D8B030D-6E8A-4147-A177-3AD203B41FA5}">
                      <a16:colId xmlns="" xmlns:a16="http://schemas.microsoft.com/office/drawing/2014/main" val="20001"/>
                    </a:ext>
                  </a:extLst>
                </a:gridCol>
                <a:gridCol w="1084479">
                  <a:extLst>
                    <a:ext uri="{9D8B030D-6E8A-4147-A177-3AD203B41FA5}">
                      <a16:colId xmlns="" xmlns:a16="http://schemas.microsoft.com/office/drawing/2014/main" val="20002"/>
                    </a:ext>
                  </a:extLst>
                </a:gridCol>
              </a:tblGrid>
              <a:tr h="522204">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400" b="0" i="0" u="none" strike="noStrike" cap="none" normalizeH="0" baseline="0" dirty="0" smtClean="0">
                        <a:ln>
                          <a:noFill/>
                        </a:ln>
                        <a:solidFill>
                          <a:schemeClr val="tx1"/>
                        </a:solidFill>
                        <a:effectLst/>
                        <a:latin typeface="Times New Roman" pitchFamily="18" charset="0"/>
                      </a:endParaRPr>
                    </a:p>
                  </a:txBody>
                  <a:tcPr marL="101571" marR="101571" marT="52770" marB="52770" horzOverflow="overflow">
                    <a:lnL cap="flat">
                      <a:noFill/>
                    </a:lnL>
                    <a:lnR w="12700" cap="flat" cmpd="sng" algn="ctr">
                      <a:solidFill>
                        <a:schemeClr val="tx1"/>
                      </a:solidFill>
                      <a:prstDash val="solid"/>
                      <a:round/>
                      <a:headEnd type="none" w="med" len="med"/>
                      <a:tailEnd type="none" w="med" len="med"/>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rPr>
                        <a:t>$</a:t>
                      </a:r>
                    </a:p>
                  </a:txBody>
                  <a:tcPr marL="101571" marR="101571" marT="52770" marB="52770" horzOverflow="overflow">
                    <a:lnL w="12700" cap="flat" cmpd="sng" algn="ctr">
                      <a:solidFill>
                        <a:schemeClr val="tx1"/>
                      </a:solidFill>
                      <a:prstDash val="solid"/>
                      <a:round/>
                      <a:headEnd type="none" w="med" len="med"/>
                      <a:tailEnd type="none" w="med" len="med"/>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rPr>
                        <a:t>€</a:t>
                      </a:r>
                    </a:p>
                  </a:txBody>
                  <a:tcPr marL="101571" marR="101571" marT="52770" marB="52770"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510110">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rPr>
                        <a:t>A</a:t>
                      </a:r>
                    </a:p>
                  </a:txBody>
                  <a:tcPr marL="101571" marR="101571" marT="52770" marB="52770"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rPr>
                        <a:t>$7%</a:t>
                      </a:r>
                    </a:p>
                  </a:txBody>
                  <a:tcPr marL="101571" marR="101571" marT="52770" marB="52770"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rPr>
                        <a:t>€6%</a:t>
                      </a:r>
                    </a:p>
                  </a:txBody>
                  <a:tcPr marL="101571" marR="101571" marT="52770" marB="52770"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1"/>
                  </a:ext>
                </a:extLst>
              </a:tr>
              <a:tr h="55518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rPr>
                        <a:t>B</a:t>
                      </a:r>
                    </a:p>
                  </a:txBody>
                  <a:tcPr marL="101571" marR="101571" marT="52770" marB="52770" horzOverflow="overflow">
                    <a:lnL cap="flat">
                      <a:noFill/>
                    </a:lnL>
                    <a:lnR w="12700"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smtClean="0">
                          <a:ln>
                            <a:noFill/>
                          </a:ln>
                          <a:solidFill>
                            <a:schemeClr val="tx1"/>
                          </a:solidFill>
                          <a:effectLst/>
                          <a:latin typeface="Times New Roman" pitchFamily="18" charset="0"/>
                        </a:rPr>
                        <a:t>$8%</a:t>
                      </a:r>
                    </a:p>
                  </a:txBody>
                  <a:tcPr marL="101571" marR="101571" marT="52770" marB="52770" horzOverflow="overflow">
                    <a:lnL w="12700"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400" b="0" i="0" u="none" strike="noStrike" cap="none" normalizeH="0" baseline="0" dirty="0" smtClean="0">
                          <a:ln>
                            <a:noFill/>
                          </a:ln>
                          <a:solidFill>
                            <a:schemeClr val="tx1"/>
                          </a:solidFill>
                          <a:effectLst/>
                          <a:latin typeface="Times New Roman" pitchFamily="18" charset="0"/>
                        </a:rPr>
                        <a:t>€5%</a:t>
                      </a:r>
                    </a:p>
                  </a:txBody>
                  <a:tcPr marL="101571" marR="101571" marT="52770" marB="52770"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2"/>
                  </a:ext>
                </a:extLst>
              </a:tr>
            </a:tbl>
          </a:graphicData>
        </a:graphic>
      </p:graphicFrame>
      <p:grpSp>
        <p:nvGrpSpPr>
          <p:cNvPr id="33808" name="Group 50"/>
          <p:cNvGrpSpPr>
            <a:grpSpLocks/>
          </p:cNvGrpSpPr>
          <p:nvPr/>
        </p:nvGrpSpPr>
        <p:grpSpPr bwMode="auto">
          <a:xfrm>
            <a:off x="3640138" y="3781425"/>
            <a:ext cx="4064000" cy="966788"/>
            <a:chOff x="960" y="2688"/>
            <a:chExt cx="2304" cy="528"/>
          </a:xfrm>
        </p:grpSpPr>
        <p:sp>
          <p:nvSpPr>
            <p:cNvPr id="33820" name="Text Box 45"/>
            <p:cNvSpPr txBox="1">
              <a:spLocks noChangeArrowheads="1"/>
            </p:cNvSpPr>
            <p:nvPr/>
          </p:nvSpPr>
          <p:spPr bwMode="auto">
            <a:xfrm>
              <a:off x="960" y="2832"/>
              <a:ext cx="163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rPr>
                <a:t>S</a:t>
              </a:r>
              <a:r>
                <a:rPr lang="en-US" altLang="en-US" sz="2700" baseline="-25000">
                  <a:latin typeface="Times New Roman" pitchFamily="18" charset="0"/>
                </a:rPr>
                <a:t>t</a:t>
              </a:r>
              <a:r>
                <a:rPr lang="en-US" altLang="en-US" sz="2700">
                  <a:latin typeface="Times New Roman" pitchFamily="18" charset="0"/>
                </a:rPr>
                <a:t>($/€) = S</a:t>
              </a:r>
              <a:r>
                <a:rPr lang="en-US" altLang="en-US" sz="2700" baseline="-25000">
                  <a:latin typeface="Times New Roman" pitchFamily="18" charset="0"/>
                </a:rPr>
                <a:t>0</a:t>
              </a:r>
              <a:r>
                <a:rPr lang="en-US" altLang="en-US" sz="2700">
                  <a:latin typeface="Times New Roman" pitchFamily="18" charset="0"/>
                </a:rPr>
                <a:t>($/€) × </a:t>
              </a:r>
            </a:p>
          </p:txBody>
        </p:sp>
        <p:sp>
          <p:nvSpPr>
            <p:cNvPr id="33821" name="Text Box 46"/>
            <p:cNvSpPr txBox="1">
              <a:spLocks noChangeArrowheads="1"/>
            </p:cNvSpPr>
            <p:nvPr/>
          </p:nvSpPr>
          <p:spPr bwMode="auto">
            <a:xfrm>
              <a:off x="2352" y="2688"/>
              <a:ext cx="9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 + </a:t>
              </a:r>
              <a:r>
                <a:rPr lang="en-US" altLang="en-US" sz="2700" i="1">
                  <a:latin typeface="Times New Roman" pitchFamily="18" charset="0"/>
                </a:rPr>
                <a:t>i</a:t>
              </a:r>
              <a:r>
                <a:rPr lang="en-US" altLang="en-US" sz="2700" baseline="-25000">
                  <a:latin typeface="Times New Roman" pitchFamily="18" charset="0"/>
                </a:rPr>
                <a:t>$</a:t>
              </a:r>
              <a:r>
                <a:rPr lang="en-US" altLang="en-US" sz="2700">
                  <a:latin typeface="Times New Roman" pitchFamily="18" charset="0"/>
                </a:rPr>
                <a:t>)</a:t>
              </a:r>
              <a:r>
                <a:rPr lang="en-US" altLang="en-US" sz="2700" baseline="30000">
                  <a:latin typeface="Times New Roman" pitchFamily="18" charset="0"/>
                </a:rPr>
                <a:t>t</a:t>
              </a:r>
            </a:p>
          </p:txBody>
        </p:sp>
        <p:sp>
          <p:nvSpPr>
            <p:cNvPr id="33822" name="Text Box 47"/>
            <p:cNvSpPr txBox="1">
              <a:spLocks noChangeArrowheads="1"/>
            </p:cNvSpPr>
            <p:nvPr/>
          </p:nvSpPr>
          <p:spPr bwMode="auto">
            <a:xfrm>
              <a:off x="2352" y="2928"/>
              <a:ext cx="91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 + </a:t>
              </a:r>
              <a:r>
                <a:rPr lang="en-US" altLang="en-US" sz="2700" i="1">
                  <a:latin typeface="Times New Roman" pitchFamily="18" charset="0"/>
                </a:rPr>
                <a:t>i</a:t>
              </a:r>
              <a:r>
                <a:rPr lang="en-US" altLang="en-US" sz="2700" baseline="-25000">
                  <a:latin typeface="Times New Roman" pitchFamily="18" charset="0"/>
                </a:rPr>
                <a:t>€</a:t>
              </a:r>
              <a:r>
                <a:rPr lang="en-US" altLang="en-US" sz="2700">
                  <a:latin typeface="Times New Roman" pitchFamily="18" charset="0"/>
                </a:rPr>
                <a:t>)</a:t>
              </a:r>
              <a:r>
                <a:rPr lang="en-US" altLang="en-US" sz="2700" baseline="30000">
                  <a:latin typeface="Times New Roman" pitchFamily="18" charset="0"/>
                </a:rPr>
                <a:t>t</a:t>
              </a:r>
            </a:p>
          </p:txBody>
        </p:sp>
        <p:sp>
          <p:nvSpPr>
            <p:cNvPr id="33823" name="Line 48"/>
            <p:cNvSpPr>
              <a:spLocks noChangeShapeType="1"/>
            </p:cNvSpPr>
            <p:nvPr/>
          </p:nvSpPr>
          <p:spPr bwMode="auto">
            <a:xfrm>
              <a:off x="2496" y="2976"/>
              <a:ext cx="576"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24" name="Line 49"/>
            <p:cNvSpPr>
              <a:spLocks noChangeShapeType="1"/>
            </p:cNvSpPr>
            <p:nvPr/>
          </p:nvSpPr>
          <p:spPr bwMode="auto">
            <a:xfrm>
              <a:off x="1008" y="2880"/>
              <a:ext cx="1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3809" name="Group 62"/>
          <p:cNvGrpSpPr>
            <a:grpSpLocks/>
          </p:cNvGrpSpPr>
          <p:nvPr/>
        </p:nvGrpSpPr>
        <p:grpSpPr bwMode="auto">
          <a:xfrm>
            <a:off x="592138" y="4835525"/>
            <a:ext cx="5165725" cy="966788"/>
            <a:chOff x="528" y="2736"/>
            <a:chExt cx="2928" cy="528"/>
          </a:xfrm>
        </p:grpSpPr>
        <p:sp>
          <p:nvSpPr>
            <p:cNvPr id="33811" name="Text Box 52"/>
            <p:cNvSpPr txBox="1">
              <a:spLocks noChangeArrowheads="1"/>
            </p:cNvSpPr>
            <p:nvPr/>
          </p:nvSpPr>
          <p:spPr bwMode="auto">
            <a:xfrm>
              <a:off x="528" y="2880"/>
              <a:ext cx="100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rPr>
                <a:t>S</a:t>
              </a:r>
              <a:r>
                <a:rPr lang="en-US" altLang="en-US" sz="2700" baseline="-25000">
                  <a:latin typeface="Times New Roman" pitchFamily="18" charset="0"/>
                </a:rPr>
                <a:t>1</a:t>
              </a:r>
              <a:r>
                <a:rPr lang="en-US" altLang="en-US" sz="2700">
                  <a:latin typeface="Times New Roman" pitchFamily="18" charset="0"/>
                </a:rPr>
                <a:t>($/€) =</a:t>
              </a:r>
            </a:p>
          </p:txBody>
        </p:sp>
        <p:sp>
          <p:nvSpPr>
            <p:cNvPr id="33812" name="Text Box 53"/>
            <p:cNvSpPr txBox="1">
              <a:spLocks noChangeArrowheads="1"/>
            </p:cNvSpPr>
            <p:nvPr/>
          </p:nvSpPr>
          <p:spPr bwMode="auto">
            <a:xfrm>
              <a:off x="1296" y="2736"/>
              <a:ext cx="124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$1.50×(1.07)</a:t>
              </a:r>
              <a:r>
                <a:rPr lang="en-US" altLang="en-US" sz="2700" baseline="30000">
                  <a:latin typeface="Times New Roman" pitchFamily="18" charset="0"/>
                </a:rPr>
                <a:t>1</a:t>
              </a:r>
            </a:p>
          </p:txBody>
        </p:sp>
        <p:sp>
          <p:nvSpPr>
            <p:cNvPr id="33813" name="Text Box 54"/>
            <p:cNvSpPr txBox="1">
              <a:spLocks noChangeArrowheads="1"/>
            </p:cNvSpPr>
            <p:nvPr/>
          </p:nvSpPr>
          <p:spPr bwMode="auto">
            <a:xfrm>
              <a:off x="1344" y="2976"/>
              <a:ext cx="120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€1.00×(1.05)</a:t>
              </a:r>
              <a:r>
                <a:rPr lang="en-US" altLang="en-US" sz="2700" baseline="30000">
                  <a:latin typeface="Times New Roman" pitchFamily="18" charset="0"/>
                </a:rPr>
                <a:t>1</a:t>
              </a:r>
            </a:p>
          </p:txBody>
        </p:sp>
        <p:sp>
          <p:nvSpPr>
            <p:cNvPr id="33814" name="Line 55"/>
            <p:cNvSpPr>
              <a:spLocks noChangeShapeType="1"/>
            </p:cNvSpPr>
            <p:nvPr/>
          </p:nvSpPr>
          <p:spPr bwMode="auto">
            <a:xfrm>
              <a:off x="1392" y="3024"/>
              <a:ext cx="1056"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15" name="Line 56"/>
            <p:cNvSpPr>
              <a:spLocks noChangeShapeType="1"/>
            </p:cNvSpPr>
            <p:nvPr/>
          </p:nvSpPr>
          <p:spPr bwMode="auto">
            <a:xfrm>
              <a:off x="576" y="2928"/>
              <a:ext cx="144" cy="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16" name="Text Box 57"/>
            <p:cNvSpPr txBox="1">
              <a:spLocks noChangeArrowheads="1"/>
            </p:cNvSpPr>
            <p:nvPr/>
          </p:nvSpPr>
          <p:spPr bwMode="auto">
            <a:xfrm>
              <a:off x="2640" y="2736"/>
              <a:ext cx="81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$1.5286</a:t>
              </a:r>
              <a:endParaRPr lang="en-US" altLang="en-US" sz="2700" baseline="30000">
                <a:latin typeface="Times New Roman" pitchFamily="18" charset="0"/>
              </a:endParaRPr>
            </a:p>
          </p:txBody>
        </p:sp>
        <p:sp>
          <p:nvSpPr>
            <p:cNvPr id="33817" name="Text Box 58"/>
            <p:cNvSpPr txBox="1">
              <a:spLocks noChangeArrowheads="1"/>
            </p:cNvSpPr>
            <p:nvPr/>
          </p:nvSpPr>
          <p:spPr bwMode="auto">
            <a:xfrm>
              <a:off x="2736" y="2976"/>
              <a:ext cx="672"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a:t>
              </a:r>
              <a:endParaRPr lang="en-US" altLang="en-US" sz="2700" baseline="30000">
                <a:latin typeface="Times New Roman" pitchFamily="18" charset="0"/>
              </a:endParaRPr>
            </a:p>
          </p:txBody>
        </p:sp>
        <p:sp>
          <p:nvSpPr>
            <p:cNvPr id="33818" name="Line 59"/>
            <p:cNvSpPr>
              <a:spLocks noChangeShapeType="1"/>
            </p:cNvSpPr>
            <p:nvPr/>
          </p:nvSpPr>
          <p:spPr bwMode="auto">
            <a:xfrm>
              <a:off x="2784" y="3024"/>
              <a:ext cx="528"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sp>
          <p:nvSpPr>
            <p:cNvPr id="33819" name="Rectangle 61"/>
            <p:cNvSpPr>
              <a:spLocks noChangeArrowheads="1"/>
            </p:cNvSpPr>
            <p:nvPr/>
          </p:nvSpPr>
          <p:spPr bwMode="auto">
            <a:xfrm>
              <a:off x="2496" y="2880"/>
              <a:ext cx="2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2700">
                  <a:latin typeface="Times New Roman" pitchFamily="18" charset="0"/>
                </a:rPr>
                <a:t>=</a:t>
              </a:r>
            </a:p>
          </p:txBody>
        </p:sp>
      </p:grpSp>
      <p:sp>
        <p:nvSpPr>
          <p:cNvPr id="22"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30</a:t>
            </a:fld>
            <a:endParaRPr lang="en-US" altLang="en-US" sz="1000" dirty="0">
              <a:cs typeface="Arial" charset="0"/>
            </a:endParaRPr>
          </a:p>
        </p:txBody>
      </p:sp>
      <p:sp>
        <p:nvSpPr>
          <p:cNvPr id="23"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60534" name="Group 86"/>
          <p:cNvGraphicFramePr>
            <a:graphicFrameLocks noGrp="1"/>
          </p:cNvGraphicFramePr>
          <p:nvPr>
            <p:extLst>
              <p:ext uri="{D42A27DB-BD31-4B8C-83A1-F6EECF244321}">
                <p14:modId xmlns:p14="http://schemas.microsoft.com/office/powerpoint/2010/main" val="3452337239"/>
              </p:ext>
            </p:extLst>
          </p:nvPr>
        </p:nvGraphicFramePr>
        <p:xfrm>
          <a:off x="387883" y="821499"/>
          <a:ext cx="8127999" cy="1655784"/>
        </p:xfrm>
        <a:graphic>
          <a:graphicData uri="http://schemas.openxmlformats.org/drawingml/2006/table">
            <a:tbl>
              <a:tblPr/>
              <a:tblGrid>
                <a:gridCol w="1601611">
                  <a:extLst>
                    <a:ext uri="{9D8B030D-6E8A-4147-A177-3AD203B41FA5}">
                      <a16:colId xmlns="" xmlns:a16="http://schemas.microsoft.com/office/drawing/2014/main" val="20000"/>
                    </a:ext>
                  </a:extLst>
                </a:gridCol>
                <a:gridCol w="1719792">
                  <a:extLst>
                    <a:ext uri="{9D8B030D-6E8A-4147-A177-3AD203B41FA5}">
                      <a16:colId xmlns="" xmlns:a16="http://schemas.microsoft.com/office/drawing/2014/main" val="20001"/>
                    </a:ext>
                  </a:extLst>
                </a:gridCol>
                <a:gridCol w="1543402">
                  <a:extLst>
                    <a:ext uri="{9D8B030D-6E8A-4147-A177-3AD203B41FA5}">
                      <a16:colId xmlns="" xmlns:a16="http://schemas.microsoft.com/office/drawing/2014/main" val="20002"/>
                    </a:ext>
                  </a:extLst>
                </a:gridCol>
                <a:gridCol w="1661583">
                  <a:extLst>
                    <a:ext uri="{9D8B030D-6E8A-4147-A177-3AD203B41FA5}">
                      <a16:colId xmlns="" xmlns:a16="http://schemas.microsoft.com/office/drawing/2014/main" val="20003"/>
                    </a:ext>
                  </a:extLst>
                </a:gridCol>
                <a:gridCol w="1601611">
                  <a:extLst>
                    <a:ext uri="{9D8B030D-6E8A-4147-A177-3AD203B41FA5}">
                      <a16:colId xmlns="" xmlns:a16="http://schemas.microsoft.com/office/drawing/2014/main" val="20004"/>
                    </a:ext>
                  </a:extLst>
                </a:gridCol>
              </a:tblGrid>
              <a:tr h="532111">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IRR</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cap="flat">
                      <a:noFill/>
                    </a:lnL>
                    <a:lnR w="12700" cap="flat" cmpd="sng" algn="ctr">
                      <a:solidFill>
                        <a:schemeClr val="tx1"/>
                      </a:solidFill>
                      <a:prstDash val="solid"/>
                      <a:round/>
                      <a:headEnd type="none" w="med" len="med"/>
                      <a:tailEnd type="none" w="med" len="med"/>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Arial" charset="0"/>
                        </a:rPr>
                        <a:t>0</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06" marB="52706" anchor="b" horzOverflow="overflow">
                    <a:lnL w="12700" cap="flat" cmpd="sng" algn="ctr">
                      <a:solidFill>
                        <a:schemeClr val="tx1"/>
                      </a:solidFill>
                      <a:prstDash val="solid"/>
                      <a:round/>
                      <a:headEnd type="none" w="med" len="med"/>
                      <a:tailEnd type="none" w="med" len="med"/>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Arial" charset="0"/>
                        </a:rPr>
                        <a:t>1</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06" marB="52706" anchor="b"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2</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3</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561826">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7.00%</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–$60.00</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$4.20 </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$4.20 </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Arial" charset="0"/>
                        </a:rPr>
                        <a:t>$64.20 </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06" marB="52706" anchor="b" horzOverflow="overflow">
                    <a:lnL>
                      <a:noFill/>
                    </a:lnL>
                    <a:lnR cap="flat">
                      <a:noFill/>
                    </a:lnR>
                    <a:lnT w="12700" cap="flat" cmpd="sng" algn="ctr">
                      <a:solidFill>
                        <a:schemeClr val="tx1"/>
                      </a:solidFill>
                      <a:prstDash val="solid"/>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10001"/>
                  </a:ext>
                </a:extLst>
              </a:tr>
              <a:tr h="561826">
                <a:tc>
                  <a:txBody>
                    <a:bodyPr/>
                    <a:lstStyle/>
                    <a:p>
                      <a:pPr marL="0" marR="0" lvl="0" indent="0" algn="r" defTabSz="914400" rtl="0" eaLnBrk="1" fontAlgn="b" latinLnBrk="0" hangingPunct="1">
                        <a:lnSpc>
                          <a:spcPct val="100000"/>
                        </a:lnSpc>
                        <a:spcBef>
                          <a:spcPct val="5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cap="flat">
                      <a:noFill/>
                    </a:lnL>
                    <a:lnR w="12700"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cs typeface="Arial" charset="0"/>
                      </a:endParaRPr>
                    </a:p>
                  </a:txBody>
                  <a:tcPr marL="101600" marR="101600" marT="52706" marB="52706" anchor="b" horzOverflow="overflow">
                    <a:lnL w="12700"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a:noFill/>
                    </a:lnL>
                    <a:lnR>
                      <a:noFill/>
                    </a:lnR>
                    <a:lnT>
                      <a:noFill/>
                    </a:lnT>
                    <a:lnB cap="flat">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a:noFill/>
                    </a:lnL>
                    <a:lnR>
                      <a:noFill/>
                    </a:lnR>
                    <a:lnT>
                      <a:noFill/>
                    </a:lnT>
                    <a:lnB cap="flat">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06" marB="52706" anchor="b"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360500" name="Text Box 52"/>
          <p:cNvSpPr txBox="1">
            <a:spLocks noChangeArrowheads="1"/>
          </p:cNvSpPr>
          <p:nvPr/>
        </p:nvSpPr>
        <p:spPr bwMode="auto">
          <a:xfrm>
            <a:off x="281296" y="2464583"/>
            <a:ext cx="8636000" cy="1338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dirty="0">
                <a:latin typeface="Times New Roman" pitchFamily="18" charset="0"/>
              </a:rPr>
              <a:t>The swap bank could borrow $60m at 7% and use a set of 3 forward contracts to redenominate the bond as a 5% euro bond.</a:t>
            </a:r>
          </a:p>
        </p:txBody>
      </p:sp>
      <p:grpSp>
        <p:nvGrpSpPr>
          <p:cNvPr id="2" name="Group 89"/>
          <p:cNvGrpSpPr>
            <a:grpSpLocks/>
          </p:cNvGrpSpPr>
          <p:nvPr/>
        </p:nvGrpSpPr>
        <p:grpSpPr bwMode="auto">
          <a:xfrm>
            <a:off x="27296" y="3607583"/>
            <a:ext cx="3490913" cy="966788"/>
            <a:chOff x="1093" y="2256"/>
            <a:chExt cx="1979" cy="528"/>
          </a:xfrm>
        </p:grpSpPr>
        <p:sp>
          <p:nvSpPr>
            <p:cNvPr id="34859" name="Rectangle 90"/>
            <p:cNvSpPr>
              <a:spLocks noChangeArrowheads="1"/>
            </p:cNvSpPr>
            <p:nvPr/>
          </p:nvSpPr>
          <p:spPr bwMode="auto">
            <a:xfrm>
              <a:off x="1093" y="2409"/>
              <a:ext cx="1595"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600">
                  <a:latin typeface="Times New Roman" pitchFamily="18" charset="0"/>
                </a:rPr>
                <a:t> –€40m = –$60m×</a:t>
              </a:r>
            </a:p>
          </p:txBody>
        </p:sp>
        <p:sp>
          <p:nvSpPr>
            <p:cNvPr id="34860" name="Text Box 91"/>
            <p:cNvSpPr txBox="1">
              <a:spLocks noChangeArrowheads="1"/>
            </p:cNvSpPr>
            <p:nvPr/>
          </p:nvSpPr>
          <p:spPr bwMode="auto">
            <a:xfrm>
              <a:off x="2472" y="2256"/>
              <a:ext cx="5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a:t>
              </a:r>
              <a:endParaRPr lang="en-US" altLang="en-US" sz="2700" baseline="30000">
                <a:latin typeface="Times New Roman" pitchFamily="18" charset="0"/>
              </a:endParaRPr>
            </a:p>
          </p:txBody>
        </p:sp>
        <p:sp>
          <p:nvSpPr>
            <p:cNvPr id="34861" name="Text Box 92"/>
            <p:cNvSpPr txBox="1">
              <a:spLocks noChangeArrowheads="1"/>
            </p:cNvSpPr>
            <p:nvPr/>
          </p:nvSpPr>
          <p:spPr bwMode="auto">
            <a:xfrm>
              <a:off x="2448" y="2496"/>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$1.50</a:t>
              </a:r>
              <a:endParaRPr lang="en-US" altLang="en-US" sz="2700" baseline="30000">
                <a:latin typeface="Times New Roman" pitchFamily="18" charset="0"/>
              </a:endParaRPr>
            </a:p>
          </p:txBody>
        </p:sp>
        <p:sp>
          <p:nvSpPr>
            <p:cNvPr id="34862" name="Line 93"/>
            <p:cNvSpPr>
              <a:spLocks noChangeShapeType="1"/>
            </p:cNvSpPr>
            <p:nvPr/>
          </p:nvSpPr>
          <p:spPr bwMode="auto">
            <a:xfrm flipV="1">
              <a:off x="2520" y="2544"/>
              <a:ext cx="528"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94"/>
          <p:cNvGrpSpPr>
            <a:grpSpLocks/>
          </p:cNvGrpSpPr>
          <p:nvPr/>
        </p:nvGrpSpPr>
        <p:grpSpPr bwMode="auto">
          <a:xfrm>
            <a:off x="3786496" y="3694896"/>
            <a:ext cx="5214938" cy="968375"/>
            <a:chOff x="1603" y="2640"/>
            <a:chExt cx="2957" cy="528"/>
          </a:xfrm>
        </p:grpSpPr>
        <p:sp>
          <p:nvSpPr>
            <p:cNvPr id="34855" name="Rectangle 95"/>
            <p:cNvSpPr>
              <a:spLocks noChangeArrowheads="1"/>
            </p:cNvSpPr>
            <p:nvPr/>
          </p:nvSpPr>
          <p:spPr bwMode="auto">
            <a:xfrm>
              <a:off x="1603" y="2793"/>
              <a:ext cx="2016"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600" dirty="0">
                  <a:latin typeface="Times New Roman" pitchFamily="18" charset="0"/>
                </a:rPr>
                <a:t> €2.75m = $4.20m × </a:t>
              </a:r>
            </a:p>
          </p:txBody>
        </p:sp>
        <p:sp>
          <p:nvSpPr>
            <p:cNvPr id="34856" name="Text Box 96"/>
            <p:cNvSpPr txBox="1">
              <a:spLocks noChangeArrowheads="1"/>
            </p:cNvSpPr>
            <p:nvPr/>
          </p:nvSpPr>
          <p:spPr bwMode="auto">
            <a:xfrm>
              <a:off x="3384" y="2880"/>
              <a:ext cx="11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$1.50×(1.07)</a:t>
              </a:r>
              <a:endParaRPr lang="en-US" altLang="en-US" sz="2700" baseline="30000">
                <a:latin typeface="Times New Roman" pitchFamily="18" charset="0"/>
              </a:endParaRPr>
            </a:p>
          </p:txBody>
        </p:sp>
        <p:sp>
          <p:nvSpPr>
            <p:cNvPr id="34857" name="Text Box 97"/>
            <p:cNvSpPr txBox="1">
              <a:spLocks noChangeArrowheads="1"/>
            </p:cNvSpPr>
            <p:nvPr/>
          </p:nvSpPr>
          <p:spPr bwMode="auto">
            <a:xfrm>
              <a:off x="3360" y="2640"/>
              <a:ext cx="120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€1.00×(1.05)</a:t>
              </a:r>
              <a:endParaRPr lang="en-US" altLang="en-US" sz="2700" baseline="30000">
                <a:latin typeface="Times New Roman" pitchFamily="18" charset="0"/>
              </a:endParaRPr>
            </a:p>
          </p:txBody>
        </p:sp>
        <p:sp>
          <p:nvSpPr>
            <p:cNvPr id="34858" name="Line 98"/>
            <p:cNvSpPr>
              <a:spLocks noChangeShapeType="1"/>
            </p:cNvSpPr>
            <p:nvPr/>
          </p:nvSpPr>
          <p:spPr bwMode="auto">
            <a:xfrm flipV="1">
              <a:off x="3432" y="2928"/>
              <a:ext cx="10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4" name="Group 99"/>
          <p:cNvGrpSpPr>
            <a:grpSpLocks/>
          </p:cNvGrpSpPr>
          <p:nvPr/>
        </p:nvGrpSpPr>
        <p:grpSpPr bwMode="auto">
          <a:xfrm>
            <a:off x="482600" y="4595813"/>
            <a:ext cx="5443538" cy="966787"/>
            <a:chOff x="2002" y="2544"/>
            <a:chExt cx="3086" cy="528"/>
          </a:xfrm>
        </p:grpSpPr>
        <p:sp>
          <p:nvSpPr>
            <p:cNvPr id="34851" name="Rectangle 100"/>
            <p:cNvSpPr>
              <a:spLocks noChangeArrowheads="1"/>
            </p:cNvSpPr>
            <p:nvPr/>
          </p:nvSpPr>
          <p:spPr bwMode="auto">
            <a:xfrm>
              <a:off x="2002" y="2697"/>
              <a:ext cx="2016"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600">
                  <a:latin typeface="Times New Roman" pitchFamily="18" charset="0"/>
                </a:rPr>
                <a:t> €2.70m = $4.20m ×</a:t>
              </a:r>
            </a:p>
          </p:txBody>
        </p:sp>
        <p:sp>
          <p:nvSpPr>
            <p:cNvPr id="34852" name="Text Box 101"/>
            <p:cNvSpPr txBox="1">
              <a:spLocks noChangeArrowheads="1"/>
            </p:cNvSpPr>
            <p:nvPr/>
          </p:nvSpPr>
          <p:spPr bwMode="auto">
            <a:xfrm>
              <a:off x="3768" y="2784"/>
              <a:ext cx="13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$1.50×(1.07)</a:t>
              </a:r>
              <a:r>
                <a:rPr lang="en-US" altLang="en-US" sz="2700" baseline="30000">
                  <a:latin typeface="Times New Roman" pitchFamily="18" charset="0"/>
                </a:rPr>
                <a:t>2</a:t>
              </a:r>
            </a:p>
          </p:txBody>
        </p:sp>
        <p:sp>
          <p:nvSpPr>
            <p:cNvPr id="34853" name="Text Box 102"/>
            <p:cNvSpPr txBox="1">
              <a:spLocks noChangeArrowheads="1"/>
            </p:cNvSpPr>
            <p:nvPr/>
          </p:nvSpPr>
          <p:spPr bwMode="auto">
            <a:xfrm>
              <a:off x="3840" y="2544"/>
              <a:ext cx="120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€1.00×(1.05)</a:t>
              </a:r>
              <a:r>
                <a:rPr lang="en-US" altLang="en-US" sz="2700" baseline="30000">
                  <a:latin typeface="Times New Roman" pitchFamily="18" charset="0"/>
                </a:rPr>
                <a:t>2</a:t>
              </a:r>
            </a:p>
          </p:txBody>
        </p:sp>
        <p:sp>
          <p:nvSpPr>
            <p:cNvPr id="34854" name="Line 103"/>
            <p:cNvSpPr>
              <a:spLocks noChangeShapeType="1"/>
            </p:cNvSpPr>
            <p:nvPr/>
          </p:nvSpPr>
          <p:spPr bwMode="auto">
            <a:xfrm flipV="1">
              <a:off x="3912" y="2832"/>
              <a:ext cx="10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5" name="Group 104"/>
          <p:cNvGrpSpPr>
            <a:grpSpLocks/>
          </p:cNvGrpSpPr>
          <p:nvPr/>
        </p:nvGrpSpPr>
        <p:grpSpPr bwMode="auto">
          <a:xfrm>
            <a:off x="3657600" y="5362575"/>
            <a:ext cx="5486400" cy="968375"/>
            <a:chOff x="1978" y="3072"/>
            <a:chExt cx="3110" cy="528"/>
          </a:xfrm>
        </p:grpSpPr>
        <p:sp>
          <p:nvSpPr>
            <p:cNvPr id="34847" name="Rectangle 105"/>
            <p:cNvSpPr>
              <a:spLocks noChangeArrowheads="1"/>
            </p:cNvSpPr>
            <p:nvPr/>
          </p:nvSpPr>
          <p:spPr bwMode="auto">
            <a:xfrm>
              <a:off x="1978" y="3225"/>
              <a:ext cx="2016"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600">
                  <a:latin typeface="Times New Roman" pitchFamily="18" charset="0"/>
                </a:rPr>
                <a:t> €40.44m = $64.20m ×</a:t>
              </a:r>
            </a:p>
          </p:txBody>
        </p:sp>
        <p:sp>
          <p:nvSpPr>
            <p:cNvPr id="34848" name="Text Box 106"/>
            <p:cNvSpPr txBox="1">
              <a:spLocks noChangeArrowheads="1"/>
            </p:cNvSpPr>
            <p:nvPr/>
          </p:nvSpPr>
          <p:spPr bwMode="auto">
            <a:xfrm>
              <a:off x="3768" y="3312"/>
              <a:ext cx="13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$1.50×(1.07)</a:t>
              </a:r>
              <a:r>
                <a:rPr lang="en-US" altLang="en-US" sz="2700" baseline="30000">
                  <a:latin typeface="Times New Roman" pitchFamily="18" charset="0"/>
                </a:rPr>
                <a:t>3</a:t>
              </a:r>
            </a:p>
          </p:txBody>
        </p:sp>
        <p:sp>
          <p:nvSpPr>
            <p:cNvPr id="34849" name="Text Box 107"/>
            <p:cNvSpPr txBox="1">
              <a:spLocks noChangeArrowheads="1"/>
            </p:cNvSpPr>
            <p:nvPr/>
          </p:nvSpPr>
          <p:spPr bwMode="auto">
            <a:xfrm>
              <a:off x="3840" y="3072"/>
              <a:ext cx="120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€1.00×(1.05)</a:t>
              </a:r>
              <a:r>
                <a:rPr lang="en-US" altLang="en-US" sz="2700" baseline="30000">
                  <a:latin typeface="Times New Roman" pitchFamily="18" charset="0"/>
                </a:rPr>
                <a:t>3</a:t>
              </a:r>
            </a:p>
          </p:txBody>
        </p:sp>
        <p:sp>
          <p:nvSpPr>
            <p:cNvPr id="34850" name="Line 108"/>
            <p:cNvSpPr>
              <a:spLocks noChangeShapeType="1"/>
            </p:cNvSpPr>
            <p:nvPr/>
          </p:nvSpPr>
          <p:spPr bwMode="auto">
            <a:xfrm flipV="1">
              <a:off x="3912" y="3360"/>
              <a:ext cx="10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4" name="Rectangle 90"/>
          <p:cNvSpPr>
            <a:spLocks noChangeArrowheads="1"/>
          </p:cNvSpPr>
          <p:nvPr/>
        </p:nvSpPr>
        <p:spPr bwMode="auto">
          <a:xfrm>
            <a:off x="2313296" y="1953408"/>
            <a:ext cx="152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 –€40.00 </a:t>
            </a:r>
          </a:p>
        </p:txBody>
      </p:sp>
      <p:sp>
        <p:nvSpPr>
          <p:cNvPr id="25" name="Rectangle 95"/>
          <p:cNvSpPr>
            <a:spLocks noChangeArrowheads="1"/>
          </p:cNvSpPr>
          <p:nvPr/>
        </p:nvSpPr>
        <p:spPr bwMode="auto">
          <a:xfrm>
            <a:off x="3989696" y="1953408"/>
            <a:ext cx="1371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800">
                <a:latin typeface="Times New Roman" pitchFamily="18" charset="0"/>
              </a:rPr>
              <a:t> €2.75</a:t>
            </a:r>
          </a:p>
        </p:txBody>
      </p:sp>
      <p:sp>
        <p:nvSpPr>
          <p:cNvPr id="26" name="Rectangle 95"/>
          <p:cNvSpPr>
            <a:spLocks noChangeArrowheads="1"/>
          </p:cNvSpPr>
          <p:nvPr/>
        </p:nvSpPr>
        <p:spPr bwMode="auto">
          <a:xfrm>
            <a:off x="5666096" y="1953408"/>
            <a:ext cx="1371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800">
                <a:latin typeface="Times New Roman" pitchFamily="18" charset="0"/>
              </a:rPr>
              <a:t> €2.70</a:t>
            </a:r>
          </a:p>
        </p:txBody>
      </p:sp>
      <p:sp>
        <p:nvSpPr>
          <p:cNvPr id="27" name="Rectangle 95"/>
          <p:cNvSpPr>
            <a:spLocks noChangeArrowheads="1"/>
          </p:cNvSpPr>
          <p:nvPr/>
        </p:nvSpPr>
        <p:spPr bwMode="auto">
          <a:xfrm>
            <a:off x="7190096" y="1953408"/>
            <a:ext cx="1371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800">
                <a:latin typeface="Times New Roman" pitchFamily="18" charset="0"/>
              </a:rPr>
              <a:t> €40.44</a:t>
            </a:r>
          </a:p>
        </p:txBody>
      </p:sp>
      <p:sp>
        <p:nvSpPr>
          <p:cNvPr id="28" name="Rectangle 27"/>
          <p:cNvSpPr>
            <a:spLocks noChangeArrowheads="1"/>
          </p:cNvSpPr>
          <p:nvPr/>
        </p:nvSpPr>
        <p:spPr bwMode="auto">
          <a:xfrm>
            <a:off x="865496" y="1931183"/>
            <a:ext cx="11128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 hangingPunct="1">
              <a:spcBef>
                <a:spcPct val="50000"/>
              </a:spcBef>
            </a:pPr>
            <a:r>
              <a:rPr lang="en-US" altLang="en-US" sz="2800">
                <a:solidFill>
                  <a:srgbClr val="000000"/>
                </a:solidFill>
                <a:latin typeface="Times New Roman" pitchFamily="18" charset="0"/>
                <a:cs typeface="Arial" charset="0"/>
              </a:rPr>
              <a:t>5.00%</a:t>
            </a:r>
            <a:endParaRPr lang="en-US" altLang="en-US" sz="2800">
              <a:solidFill>
                <a:srgbClr val="000000"/>
              </a:solidFill>
              <a:latin typeface="Times New Roman" pitchFamily="18" charset="0"/>
            </a:endParaRPr>
          </a:p>
        </p:txBody>
      </p:sp>
      <p:sp>
        <p:nvSpPr>
          <p:cNvPr id="32"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31</a:t>
            </a:fld>
            <a:endParaRPr lang="en-US" altLang="en-US" sz="1000" dirty="0">
              <a:cs typeface="Arial" charset="0"/>
            </a:endParaRPr>
          </a:p>
        </p:txBody>
      </p:sp>
      <p:sp>
        <p:nvSpPr>
          <p:cNvPr id="33"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0500"/>
                                        </p:tgtEl>
                                        <p:attrNameLst>
                                          <p:attrName>style.visibility</p:attrName>
                                        </p:attrNameLst>
                                      </p:cBhvr>
                                      <p:to>
                                        <p:strVal val="visible"/>
                                      </p:to>
                                    </p:set>
                                    <p:animEffect transition="in" filter="fade">
                                      <p:cBhvr>
                                        <p:cTn id="7" dur="1000"/>
                                        <p:tgtEl>
                                          <p:spTgt spid="360500"/>
                                        </p:tgtEl>
                                      </p:cBhvr>
                                    </p:animEffect>
                                    <p:anim calcmode="lin" valueType="num">
                                      <p:cBhvr>
                                        <p:cTn id="8" dur="1000" fill="hold"/>
                                        <p:tgtEl>
                                          <p:spTgt spid="360500"/>
                                        </p:tgtEl>
                                        <p:attrNameLst>
                                          <p:attrName>ppt_x</p:attrName>
                                        </p:attrNameLst>
                                      </p:cBhvr>
                                      <p:tavLst>
                                        <p:tav tm="0">
                                          <p:val>
                                            <p:strVal val="#ppt_x"/>
                                          </p:val>
                                        </p:tav>
                                        <p:tav tm="100000">
                                          <p:val>
                                            <p:strVal val="#ppt_x"/>
                                          </p:val>
                                        </p:tav>
                                      </p:tavLst>
                                    </p:anim>
                                    <p:anim calcmode="lin" valueType="num">
                                      <p:cBhvr>
                                        <p:cTn id="9" dur="1000" fill="hold"/>
                                        <p:tgtEl>
                                          <p:spTgt spid="36050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1" nodeType="click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par>
                                <p:cTn id="21" presetID="56" presetClass="path" presetSubtype="0" accel="50000" decel="50000" fill="hold" grpId="0" nodeType="withEffect">
                                  <p:stCondLst>
                                    <p:cond delay="0"/>
                                  </p:stCondLst>
                                  <p:childTnLst>
                                    <p:animMotion origin="layout" path="M -0.23333 0.26967 L -3.33333E-6 1.48148E-6 " pathEditMode="relative" rAng="0" ptsTypes="AA">
                                      <p:cBhvr>
                                        <p:cTn id="22" dur="2000" fill="hold"/>
                                        <p:tgtEl>
                                          <p:spTgt spid="24"/>
                                        </p:tgtEl>
                                        <p:attrNameLst>
                                          <p:attrName>ppt_x</p:attrName>
                                          <p:attrName>ppt_y</p:attrName>
                                        </p:attrNameLst>
                                      </p:cBhvr>
                                      <p:rCtr x="11700" y="-13500"/>
                                    </p:animMotion>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0" nodeType="clickEffect">
                                  <p:stCondLst>
                                    <p:cond delay="0"/>
                                  </p:stCondLst>
                                  <p:childTnLst>
                                    <p:set>
                                      <p:cBhvr>
                                        <p:cTn id="33" dur="1" fill="hold">
                                          <p:stCondLst>
                                            <p:cond delay="0"/>
                                          </p:stCondLst>
                                        </p:cTn>
                                        <p:tgtEl>
                                          <p:spTgt spid="25"/>
                                        </p:tgtEl>
                                        <p:attrNameLst>
                                          <p:attrName>style.visibility</p:attrName>
                                        </p:attrNameLst>
                                      </p:cBhvr>
                                      <p:to>
                                        <p:strVal val="visible"/>
                                      </p:to>
                                    </p:set>
                                  </p:childTnLst>
                                </p:cTn>
                              </p:par>
                              <p:par>
                                <p:cTn id="34" presetID="64" presetClass="path" presetSubtype="0" accel="50000" decel="50000" fill="hold" grpId="1" nodeType="withEffect">
                                  <p:stCondLst>
                                    <p:cond delay="0"/>
                                  </p:stCondLst>
                                  <p:childTnLst>
                                    <p:animMotion origin="layout" path="M -3.33333E-6 0.2919 L -3.33333E-6 1.48148E-6 " pathEditMode="relative" rAng="0" ptsTypes="AA">
                                      <p:cBhvr>
                                        <p:cTn id="35" dur="2000" fill="hold"/>
                                        <p:tgtEl>
                                          <p:spTgt spid="25"/>
                                        </p:tgtEl>
                                        <p:attrNameLst>
                                          <p:attrName>ppt_x</p:attrName>
                                          <p:attrName>ppt_y</p:attrName>
                                        </p:attrNameLst>
                                      </p:cBhvr>
                                      <p:rCtr x="0" y="-14600"/>
                                    </p:animMotion>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1000"/>
                                        <p:tgtEl>
                                          <p:spTgt spid="4"/>
                                        </p:tgtEl>
                                      </p:cBhvr>
                                    </p:animEffect>
                                    <p:anim calcmode="lin" valueType="num">
                                      <p:cBhvr>
                                        <p:cTn id="41" dur="1000" fill="hold"/>
                                        <p:tgtEl>
                                          <p:spTgt spid="4"/>
                                        </p:tgtEl>
                                        <p:attrNameLst>
                                          <p:attrName>ppt_x</p:attrName>
                                        </p:attrNameLst>
                                      </p:cBhvr>
                                      <p:tavLst>
                                        <p:tav tm="0">
                                          <p:val>
                                            <p:strVal val="#ppt_x"/>
                                          </p:val>
                                        </p:tav>
                                        <p:tav tm="100000">
                                          <p:val>
                                            <p:strVal val="#ppt_x"/>
                                          </p:val>
                                        </p:tav>
                                      </p:tavLst>
                                    </p:anim>
                                    <p:anim calcmode="lin" valueType="num">
                                      <p:cBhvr>
                                        <p:cTn id="4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26"/>
                                        </p:tgtEl>
                                        <p:attrNameLst>
                                          <p:attrName>style.visibility</p:attrName>
                                        </p:attrNameLst>
                                      </p:cBhvr>
                                      <p:to>
                                        <p:strVal val="visible"/>
                                      </p:to>
                                    </p:set>
                                  </p:childTnLst>
                                </p:cTn>
                              </p:par>
                              <p:par>
                                <p:cTn id="47" presetID="56" presetClass="path" presetSubtype="0" accel="50000" decel="50000" fill="hold" grpId="1" nodeType="withEffect">
                                  <p:stCondLst>
                                    <p:cond delay="0"/>
                                  </p:stCondLst>
                                  <p:childTnLst>
                                    <p:animMotion origin="layout" path="M -0.53334 0.45555 L 3.33333E-6 1.11111E-6 " pathEditMode="relative" rAng="0" ptsTypes="AA">
                                      <p:cBhvr>
                                        <p:cTn id="48" dur="2000" fill="hold"/>
                                        <p:tgtEl>
                                          <p:spTgt spid="26"/>
                                        </p:tgtEl>
                                        <p:attrNameLst>
                                          <p:attrName>ppt_x</p:attrName>
                                          <p:attrName>ppt_y</p:attrName>
                                        </p:attrNameLst>
                                      </p:cBhvr>
                                      <p:rCtr x="26700" y="-22800"/>
                                    </p:animMotion>
                                  </p:childTnLst>
                                </p:cTn>
                              </p:par>
                            </p:childTnLst>
                          </p:cTn>
                        </p:par>
                      </p:childTnLst>
                    </p:cTn>
                  </p:par>
                  <p:par>
                    <p:cTn id="49" fill="hold" nodeType="clickPar">
                      <p:stCondLst>
                        <p:cond delay="indefinite"/>
                      </p:stCondLst>
                      <p:childTnLst>
                        <p:par>
                          <p:cTn id="50" fill="hold" nodeType="withGroup">
                            <p:stCondLst>
                              <p:cond delay="0"/>
                            </p:stCondLst>
                            <p:childTnLst>
                              <p:par>
                                <p:cTn id="51" presetID="42" presetClass="entr" presetSubtype="0" fill="hold"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1000"/>
                                        <p:tgtEl>
                                          <p:spTgt spid="5"/>
                                        </p:tgtEl>
                                      </p:cBhvr>
                                    </p:animEffect>
                                    <p:anim calcmode="lin" valueType="num">
                                      <p:cBhvr>
                                        <p:cTn id="54" dur="1000" fill="hold"/>
                                        <p:tgtEl>
                                          <p:spTgt spid="5"/>
                                        </p:tgtEl>
                                        <p:attrNameLst>
                                          <p:attrName>ppt_x</p:attrName>
                                        </p:attrNameLst>
                                      </p:cBhvr>
                                      <p:tavLst>
                                        <p:tav tm="0">
                                          <p:val>
                                            <p:strVal val="#ppt_x"/>
                                          </p:val>
                                        </p:tav>
                                        <p:tav tm="100000">
                                          <p:val>
                                            <p:strVal val="#ppt_x"/>
                                          </p:val>
                                        </p:tav>
                                      </p:tavLst>
                                    </p:anim>
                                    <p:anim calcmode="lin" valueType="num">
                                      <p:cBhvr>
                                        <p:cTn id="5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1" presetClass="entr" presetSubtype="0" fill="hold" grpId="0" nodeType="clickEffect">
                                  <p:stCondLst>
                                    <p:cond delay="0"/>
                                  </p:stCondLst>
                                  <p:childTnLst>
                                    <p:set>
                                      <p:cBhvr>
                                        <p:cTn id="59" dur="1" fill="hold">
                                          <p:stCondLst>
                                            <p:cond delay="0"/>
                                          </p:stCondLst>
                                        </p:cTn>
                                        <p:tgtEl>
                                          <p:spTgt spid="27"/>
                                        </p:tgtEl>
                                        <p:attrNameLst>
                                          <p:attrName>style.visibility</p:attrName>
                                        </p:attrNameLst>
                                      </p:cBhvr>
                                      <p:to>
                                        <p:strVal val="visible"/>
                                      </p:to>
                                    </p:set>
                                  </p:childTnLst>
                                </p:cTn>
                              </p:par>
                              <p:par>
                                <p:cTn id="60" presetID="56" presetClass="path" presetSubtype="0" accel="50000" decel="50000" fill="hold" grpId="1" nodeType="withEffect">
                                  <p:stCondLst>
                                    <p:cond delay="0"/>
                                  </p:stCondLst>
                                  <p:childTnLst>
                                    <p:animMotion origin="layout" path="M -0.35 0.57778 L -3.33333E-6 2.22222E-6 " pathEditMode="relative" rAng="0" ptsTypes="AA">
                                      <p:cBhvr>
                                        <p:cTn id="61" dur="2000" fill="hold"/>
                                        <p:tgtEl>
                                          <p:spTgt spid="27"/>
                                        </p:tgtEl>
                                        <p:attrNameLst>
                                          <p:attrName>ppt_x</p:attrName>
                                          <p:attrName>ppt_y</p:attrName>
                                        </p:attrNameLst>
                                      </p:cBhvr>
                                      <p:rCtr x="17500" y="-28900"/>
                                    </p:animMotion>
                                  </p:childTnLst>
                                </p:cTn>
                              </p:par>
                            </p:childTnLst>
                          </p:cTn>
                        </p:par>
                      </p:childTnLst>
                    </p:cTn>
                  </p:par>
                  <p:par>
                    <p:cTn id="62" fill="hold" nodeType="clickPar">
                      <p:stCondLst>
                        <p:cond delay="indefinite"/>
                      </p:stCondLst>
                      <p:childTnLst>
                        <p:par>
                          <p:cTn id="63" fill="hold" nodeType="withGroup">
                            <p:stCondLst>
                              <p:cond delay="0"/>
                            </p:stCondLst>
                            <p:childTnLst>
                              <p:par>
                                <p:cTn id="64" presetID="40" presetClass="entr" presetSubtype="0" fill="hold" grpId="0" nodeType="clickEffect">
                                  <p:stCondLst>
                                    <p:cond delay="0"/>
                                  </p:stCondLst>
                                  <p:iterate type="lt">
                                    <p:tmPct val="10000"/>
                                  </p:iterate>
                                  <p:childTnLst>
                                    <p:set>
                                      <p:cBhvr>
                                        <p:cTn id="65" dur="1" fill="hold">
                                          <p:stCondLst>
                                            <p:cond delay="0"/>
                                          </p:stCondLst>
                                        </p:cTn>
                                        <p:tgtEl>
                                          <p:spTgt spid="28"/>
                                        </p:tgtEl>
                                        <p:attrNameLst>
                                          <p:attrName>style.visibility</p:attrName>
                                        </p:attrNameLst>
                                      </p:cBhvr>
                                      <p:to>
                                        <p:strVal val="visible"/>
                                      </p:to>
                                    </p:set>
                                    <p:animEffect transition="in" filter="fade">
                                      <p:cBhvr>
                                        <p:cTn id="66" dur="1000"/>
                                        <p:tgtEl>
                                          <p:spTgt spid="28"/>
                                        </p:tgtEl>
                                      </p:cBhvr>
                                    </p:animEffect>
                                    <p:anim calcmode="lin" valueType="num">
                                      <p:cBhvr>
                                        <p:cTn id="67" dur="1000" fill="hold"/>
                                        <p:tgtEl>
                                          <p:spTgt spid="28"/>
                                        </p:tgtEl>
                                        <p:attrNameLst>
                                          <p:attrName>ppt_x</p:attrName>
                                        </p:attrNameLst>
                                      </p:cBhvr>
                                      <p:tavLst>
                                        <p:tav tm="0">
                                          <p:val>
                                            <p:strVal val="#ppt_x-.1"/>
                                          </p:val>
                                        </p:tav>
                                        <p:tav tm="100000">
                                          <p:val>
                                            <p:strVal val="#ppt_x"/>
                                          </p:val>
                                        </p:tav>
                                      </p:tavLst>
                                    </p:anim>
                                    <p:anim calcmode="lin" valueType="num">
                                      <p:cBhvr>
                                        <p:cTn id="68"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0500" grpId="0"/>
      <p:bldP spid="24" grpId="0"/>
      <p:bldP spid="24" grpId="1"/>
      <p:bldP spid="25" grpId="0"/>
      <p:bldP spid="25" grpId="1"/>
      <p:bldP spid="26" grpId="0"/>
      <p:bldP spid="26" grpId="1"/>
      <p:bldP spid="27" grpId="0"/>
      <p:bldP spid="27" grpId="1"/>
      <p:bldP spid="28"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Rectangle 27"/>
          <p:cNvSpPr>
            <a:spLocks noChangeArrowheads="1"/>
          </p:cNvSpPr>
          <p:nvPr/>
        </p:nvSpPr>
        <p:spPr bwMode="auto">
          <a:xfrm>
            <a:off x="914401" y="1441897"/>
            <a:ext cx="11128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fontAlgn="b" hangingPunct="1">
              <a:spcBef>
                <a:spcPct val="50000"/>
              </a:spcBef>
            </a:pPr>
            <a:r>
              <a:rPr lang="en-US" altLang="en-US" sz="2800">
                <a:solidFill>
                  <a:srgbClr val="000000"/>
                </a:solidFill>
                <a:latin typeface="Times New Roman" pitchFamily="18" charset="0"/>
                <a:cs typeface="Arial" charset="0"/>
              </a:rPr>
              <a:t>7.00%</a:t>
            </a:r>
            <a:endParaRPr lang="en-US" altLang="en-US" sz="2800">
              <a:solidFill>
                <a:srgbClr val="000000"/>
              </a:solidFill>
              <a:latin typeface="Times New Roman" pitchFamily="18" charset="0"/>
            </a:endParaRPr>
          </a:p>
        </p:txBody>
      </p:sp>
      <p:graphicFrame>
        <p:nvGraphicFramePr>
          <p:cNvPr id="361495" name="Group 23"/>
          <p:cNvGraphicFramePr>
            <a:graphicFrameLocks noGrp="1"/>
          </p:cNvGraphicFramePr>
          <p:nvPr>
            <p:extLst>
              <p:ext uri="{D42A27DB-BD31-4B8C-83A1-F6EECF244321}">
                <p14:modId xmlns:p14="http://schemas.microsoft.com/office/powerpoint/2010/main" val="661009272"/>
              </p:ext>
            </p:extLst>
          </p:nvPr>
        </p:nvGraphicFramePr>
        <p:xfrm>
          <a:off x="406401" y="849760"/>
          <a:ext cx="8127999" cy="1657351"/>
        </p:xfrm>
        <a:graphic>
          <a:graphicData uri="http://schemas.openxmlformats.org/drawingml/2006/table">
            <a:tbl>
              <a:tblPr/>
              <a:tblGrid>
                <a:gridCol w="1601611">
                  <a:extLst>
                    <a:ext uri="{9D8B030D-6E8A-4147-A177-3AD203B41FA5}">
                      <a16:colId xmlns="" xmlns:a16="http://schemas.microsoft.com/office/drawing/2014/main" val="20000"/>
                    </a:ext>
                  </a:extLst>
                </a:gridCol>
                <a:gridCol w="1719792">
                  <a:extLst>
                    <a:ext uri="{9D8B030D-6E8A-4147-A177-3AD203B41FA5}">
                      <a16:colId xmlns="" xmlns:a16="http://schemas.microsoft.com/office/drawing/2014/main" val="20001"/>
                    </a:ext>
                  </a:extLst>
                </a:gridCol>
                <a:gridCol w="1543402">
                  <a:extLst>
                    <a:ext uri="{9D8B030D-6E8A-4147-A177-3AD203B41FA5}">
                      <a16:colId xmlns="" xmlns:a16="http://schemas.microsoft.com/office/drawing/2014/main" val="20002"/>
                    </a:ext>
                  </a:extLst>
                </a:gridCol>
                <a:gridCol w="1661583">
                  <a:extLst>
                    <a:ext uri="{9D8B030D-6E8A-4147-A177-3AD203B41FA5}">
                      <a16:colId xmlns="" xmlns:a16="http://schemas.microsoft.com/office/drawing/2014/main" val="20003"/>
                    </a:ext>
                  </a:extLst>
                </a:gridCol>
                <a:gridCol w="1601611">
                  <a:extLst>
                    <a:ext uri="{9D8B030D-6E8A-4147-A177-3AD203B41FA5}">
                      <a16:colId xmlns="" xmlns:a16="http://schemas.microsoft.com/office/drawing/2014/main" val="20004"/>
                    </a:ext>
                  </a:extLst>
                </a:gridCol>
              </a:tblGrid>
              <a:tr h="532369">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IRR</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cap="flat">
                      <a:noFill/>
                    </a:lnL>
                    <a:lnR w="12700" cap="flat" cmpd="sng" algn="ctr">
                      <a:solidFill>
                        <a:schemeClr val="tx1"/>
                      </a:solidFill>
                      <a:prstDash val="solid"/>
                      <a:round/>
                      <a:headEnd type="none" w="med" len="med"/>
                      <a:tailEnd type="none" w="med" len="med"/>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Arial" charset="0"/>
                        </a:rPr>
                        <a:t>0</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68" marB="52768" anchor="b" horzOverflow="overflow">
                    <a:lnL w="12700" cap="flat" cmpd="sng" algn="ctr">
                      <a:solidFill>
                        <a:schemeClr val="tx1"/>
                      </a:solidFill>
                      <a:prstDash val="solid"/>
                      <a:round/>
                      <a:headEnd type="none" w="med" len="med"/>
                      <a:tailEnd type="none" w="med" len="med"/>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Arial" charset="0"/>
                        </a:rPr>
                        <a:t>1</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68" marB="52768" anchor="b"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smtClean="0">
                          <a:ln>
                            <a:noFill/>
                          </a:ln>
                          <a:solidFill>
                            <a:schemeClr val="tx1"/>
                          </a:solidFill>
                          <a:effectLst/>
                          <a:latin typeface="Times New Roman" pitchFamily="18" charset="0"/>
                          <a:cs typeface="Arial" charset="0"/>
                        </a:rPr>
                        <a:t>2</a:t>
                      </a:r>
                      <a:endParaRPr kumimoji="0" lang="en-US" sz="2800" b="0" i="0" u="none" strike="noStrike" cap="none" normalizeH="0" baseline="0" smtClean="0">
                        <a:ln>
                          <a:noFill/>
                        </a:ln>
                        <a:solidFill>
                          <a:schemeClr val="tx1"/>
                        </a:solidFill>
                        <a:effectLst/>
                        <a:latin typeface="Times New Roman" pitchFamily="18" charset="0"/>
                      </a:endParaRPr>
                    </a:p>
                  </a:txBody>
                  <a:tcPr marL="101600" marR="101600" marT="52768" marB="52768" anchor="b" horzOverflow="overflow">
                    <a:lnL>
                      <a:noFill/>
                    </a:lnL>
                    <a:lnR>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 latinLnBrk="0" hangingPunct="1">
                        <a:lnSpc>
                          <a:spcPct val="100000"/>
                        </a:lnSpc>
                        <a:spcBef>
                          <a:spcPct val="2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3</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a:noFill/>
                    </a:lnL>
                    <a:lnR cap="flat">
                      <a:noFill/>
                    </a:lnR>
                    <a:lnT cap="flat">
                      <a:noFill/>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000"/>
                  </a:ext>
                </a:extLst>
              </a:tr>
              <a:tr h="562491">
                <a:tc>
                  <a:txBody>
                    <a:bodyPr/>
                    <a:lstStyle/>
                    <a:p>
                      <a:pPr marL="0" marR="0" lvl="0" indent="0" algn="r" defTabSz="914400" rtl="0" eaLnBrk="1" fontAlgn="b" latinLnBrk="0" hangingPunct="1">
                        <a:lnSpc>
                          <a:spcPct val="100000"/>
                        </a:lnSpc>
                        <a:spcBef>
                          <a:spcPct val="5000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cap="flat">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cs typeface="Arial" charset="0"/>
                      </a:endParaRPr>
                    </a:p>
                  </a:txBody>
                  <a:tcPr marL="101600" marR="101600" marT="52768" marB="52768" anchor="b"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a:noFill/>
                    </a:lnL>
                    <a:lnR>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tc>
                  <a:txBody>
                    <a:bodyPr/>
                    <a:lstStyle/>
                    <a:p>
                      <a:pPr marL="0" marR="0" lvl="0" indent="0" algn="r" defTabSz="914400" rtl="0" eaLnBrk="0" fontAlgn="b" latinLnBrk="0" hangingPunct="0">
                        <a:lnSpc>
                          <a:spcPct val="100000"/>
                        </a:lnSpc>
                        <a:spcBef>
                          <a:spcPct val="0"/>
                        </a:spcBef>
                        <a:spcAft>
                          <a:spcPct val="0"/>
                        </a:spcAft>
                        <a:buClrTx/>
                        <a:buSzTx/>
                        <a:buFontTx/>
                        <a:buNone/>
                        <a:tabLst/>
                      </a:pP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a:noFill/>
                    </a:lnL>
                    <a:lnR cap="flat">
                      <a:noFill/>
                    </a:lnR>
                    <a:lnT w="12700" cap="flat" cmpd="sng" algn="ctr">
                      <a:solidFill>
                        <a:schemeClr val="tx1"/>
                      </a:solidFill>
                      <a:prstDash val="solid"/>
                      <a:round/>
                      <a:headEnd type="none" w="med" len="med"/>
                      <a:tailEnd type="none" w="med" len="med"/>
                    </a:lnT>
                    <a:lnB cap="flat">
                      <a:noFill/>
                    </a:lnB>
                    <a:lnTlToBr>
                      <a:noFill/>
                    </a:lnTlToBr>
                    <a:lnBlToTr>
                      <a:noFill/>
                    </a:lnBlToTr>
                    <a:noFill/>
                  </a:tcPr>
                </a:tc>
                <a:extLst>
                  <a:ext uri="{0D108BD9-81ED-4DB2-BD59-A6C34878D82A}">
                    <a16:rowId xmlns="" xmlns:a16="http://schemas.microsoft.com/office/drawing/2014/main" val="10001"/>
                  </a:ext>
                </a:extLst>
              </a:tr>
              <a:tr h="562491">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5.00%</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cap="flat">
                      <a:noFill/>
                    </a:lnL>
                    <a:lnR w="12700"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rPr>
                        <a:t>–</a:t>
                      </a:r>
                      <a:r>
                        <a:rPr kumimoji="0" lang="en-US" sz="2800" b="0" i="0" u="none" strike="noStrike" cap="none" normalizeH="0" baseline="0" dirty="0" smtClean="0">
                          <a:ln>
                            <a:noFill/>
                          </a:ln>
                          <a:solidFill>
                            <a:schemeClr val="tx1"/>
                          </a:solidFill>
                          <a:effectLst/>
                          <a:latin typeface="Times New Roman" pitchFamily="18" charset="0"/>
                          <a:cs typeface="Arial" charset="0"/>
                        </a:rPr>
                        <a:t>€40.00</a:t>
                      </a:r>
                    </a:p>
                  </a:txBody>
                  <a:tcPr marL="101600" marR="101600" marT="52768" marB="52768" anchor="b" horzOverflow="overflow">
                    <a:lnL w="12700"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€2.00</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a:noFill/>
                    </a:lnL>
                    <a:lnR>
                      <a:noFill/>
                    </a:lnR>
                    <a:lnT>
                      <a:noFill/>
                    </a:lnT>
                    <a:lnB cap="flat">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€2.00</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a:noFill/>
                    </a:lnL>
                    <a:lnR>
                      <a:noFill/>
                    </a:lnR>
                    <a:lnT>
                      <a:noFill/>
                    </a:lnT>
                    <a:lnB cap="flat">
                      <a:noFill/>
                    </a:lnB>
                    <a:lnTlToBr>
                      <a:noFill/>
                    </a:lnTlToBr>
                    <a:lnBlToTr>
                      <a:noFill/>
                    </a:lnBlToTr>
                    <a:noFill/>
                  </a:tcPr>
                </a:tc>
                <a:tc>
                  <a:txBody>
                    <a:bodyPr/>
                    <a:lstStyle/>
                    <a:p>
                      <a:pPr marL="0" marR="0" lvl="0" indent="0" algn="r" defTabSz="914400" rtl="0" eaLnBrk="1" fontAlgn="b" latinLnBrk="0" hangingPunct="1">
                        <a:lnSpc>
                          <a:spcPct val="100000"/>
                        </a:lnSpc>
                        <a:spcBef>
                          <a:spcPct val="50000"/>
                        </a:spcBef>
                        <a:spcAft>
                          <a:spcPct val="0"/>
                        </a:spcAft>
                        <a:buClrTx/>
                        <a:buSzTx/>
                        <a:buFontTx/>
                        <a:buNone/>
                        <a:tabLst/>
                      </a:pPr>
                      <a:r>
                        <a:rPr kumimoji="0" lang="en-US" sz="2800" b="0" i="0" u="none" strike="noStrike" cap="none" normalizeH="0" baseline="0" dirty="0" smtClean="0">
                          <a:ln>
                            <a:noFill/>
                          </a:ln>
                          <a:solidFill>
                            <a:schemeClr val="tx1"/>
                          </a:solidFill>
                          <a:effectLst/>
                          <a:latin typeface="Times New Roman" pitchFamily="18" charset="0"/>
                          <a:cs typeface="Arial" charset="0"/>
                        </a:rPr>
                        <a:t>€42.00</a:t>
                      </a:r>
                      <a:endParaRPr kumimoji="0" lang="en-US" sz="2800" b="0" i="0" u="none" strike="noStrike" cap="none" normalizeH="0" baseline="0" dirty="0" smtClean="0">
                        <a:ln>
                          <a:noFill/>
                        </a:ln>
                        <a:solidFill>
                          <a:schemeClr val="tx1"/>
                        </a:solidFill>
                        <a:effectLst/>
                        <a:latin typeface="Times New Roman" pitchFamily="18" charset="0"/>
                      </a:endParaRPr>
                    </a:p>
                  </a:txBody>
                  <a:tcPr marL="101600" marR="101600" marT="52768" marB="52768" anchor="b"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2"/>
                  </a:ext>
                </a:extLst>
              </a:tr>
            </a:tbl>
          </a:graphicData>
        </a:graphic>
      </p:graphicFrame>
      <p:sp>
        <p:nvSpPr>
          <p:cNvPr id="361515" name="Text Box 43"/>
          <p:cNvSpPr txBox="1">
            <a:spLocks noChangeArrowheads="1"/>
          </p:cNvSpPr>
          <p:nvPr/>
        </p:nvSpPr>
        <p:spPr bwMode="auto">
          <a:xfrm>
            <a:off x="304801" y="2584897"/>
            <a:ext cx="86360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600">
                <a:latin typeface="Times New Roman" pitchFamily="18" charset="0"/>
              </a:rPr>
              <a:t>The swap bank could borrow €40m at 5% and use a set of 3 forward contracts to redenominate the bond as a 7% dollar bond.</a:t>
            </a:r>
          </a:p>
        </p:txBody>
      </p:sp>
      <p:grpSp>
        <p:nvGrpSpPr>
          <p:cNvPr id="2" name="Group 44"/>
          <p:cNvGrpSpPr>
            <a:grpSpLocks/>
          </p:cNvGrpSpPr>
          <p:nvPr/>
        </p:nvGrpSpPr>
        <p:grpSpPr bwMode="auto">
          <a:xfrm>
            <a:off x="76201" y="3575497"/>
            <a:ext cx="3490913" cy="966788"/>
            <a:chOff x="1093" y="2256"/>
            <a:chExt cx="1979" cy="528"/>
          </a:xfrm>
        </p:grpSpPr>
        <p:sp>
          <p:nvSpPr>
            <p:cNvPr id="35883" name="Rectangle 45"/>
            <p:cNvSpPr>
              <a:spLocks noChangeArrowheads="1"/>
            </p:cNvSpPr>
            <p:nvPr/>
          </p:nvSpPr>
          <p:spPr bwMode="auto">
            <a:xfrm>
              <a:off x="1093" y="2409"/>
              <a:ext cx="1595"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600" dirty="0">
                  <a:latin typeface="Times New Roman" pitchFamily="18" charset="0"/>
                </a:rPr>
                <a:t> –$60m = –€40m×</a:t>
              </a:r>
            </a:p>
          </p:txBody>
        </p:sp>
        <p:sp>
          <p:nvSpPr>
            <p:cNvPr id="35884" name="Text Box 46"/>
            <p:cNvSpPr txBox="1">
              <a:spLocks noChangeArrowheads="1"/>
            </p:cNvSpPr>
            <p:nvPr/>
          </p:nvSpPr>
          <p:spPr bwMode="auto">
            <a:xfrm>
              <a:off x="2472" y="2256"/>
              <a:ext cx="576"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$1.50</a:t>
              </a:r>
              <a:endParaRPr lang="en-US" altLang="en-US" sz="2700" baseline="30000">
                <a:latin typeface="Times New Roman" pitchFamily="18" charset="0"/>
              </a:endParaRPr>
            </a:p>
          </p:txBody>
        </p:sp>
        <p:sp>
          <p:nvSpPr>
            <p:cNvPr id="35885" name="Text Box 47"/>
            <p:cNvSpPr txBox="1">
              <a:spLocks noChangeArrowheads="1"/>
            </p:cNvSpPr>
            <p:nvPr/>
          </p:nvSpPr>
          <p:spPr bwMode="auto">
            <a:xfrm>
              <a:off x="2448" y="2496"/>
              <a:ext cx="624"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a:t>
              </a:r>
              <a:endParaRPr lang="en-US" altLang="en-US" sz="2700" baseline="30000">
                <a:latin typeface="Times New Roman" pitchFamily="18" charset="0"/>
              </a:endParaRPr>
            </a:p>
          </p:txBody>
        </p:sp>
        <p:sp>
          <p:nvSpPr>
            <p:cNvPr id="35886" name="Line 48"/>
            <p:cNvSpPr>
              <a:spLocks noChangeShapeType="1"/>
            </p:cNvSpPr>
            <p:nvPr/>
          </p:nvSpPr>
          <p:spPr bwMode="auto">
            <a:xfrm flipV="1">
              <a:off x="2520" y="2544"/>
              <a:ext cx="528"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3" name="Group 49"/>
          <p:cNvGrpSpPr>
            <a:grpSpLocks/>
          </p:cNvGrpSpPr>
          <p:nvPr/>
        </p:nvGrpSpPr>
        <p:grpSpPr bwMode="auto">
          <a:xfrm>
            <a:off x="3716339" y="3662810"/>
            <a:ext cx="5334000" cy="968375"/>
            <a:chOff x="1536" y="2640"/>
            <a:chExt cx="3024" cy="528"/>
          </a:xfrm>
        </p:grpSpPr>
        <p:sp>
          <p:nvSpPr>
            <p:cNvPr id="35879" name="Rectangle 50"/>
            <p:cNvSpPr>
              <a:spLocks noChangeArrowheads="1"/>
            </p:cNvSpPr>
            <p:nvPr/>
          </p:nvSpPr>
          <p:spPr bwMode="auto">
            <a:xfrm>
              <a:off x="1536" y="2793"/>
              <a:ext cx="2016"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600" dirty="0">
                  <a:latin typeface="Times New Roman" pitchFamily="18" charset="0"/>
                </a:rPr>
                <a:t> $3.06m = €2m × </a:t>
              </a:r>
              <a:r>
                <a:rPr lang="en-US" altLang="en-US" sz="2600" dirty="0">
                  <a:solidFill>
                    <a:schemeClr val="bg1"/>
                  </a:solidFill>
                  <a:latin typeface="Times New Roman" pitchFamily="18" charset="0"/>
                </a:rPr>
                <a:t>×</a:t>
              </a:r>
              <a:r>
                <a:rPr lang="en-US" altLang="en-US" sz="2600" dirty="0">
                  <a:latin typeface="Times New Roman" pitchFamily="18" charset="0"/>
                </a:rPr>
                <a:t>  </a:t>
              </a:r>
            </a:p>
          </p:txBody>
        </p:sp>
        <p:sp>
          <p:nvSpPr>
            <p:cNvPr id="35880" name="Text Box 51"/>
            <p:cNvSpPr txBox="1">
              <a:spLocks noChangeArrowheads="1"/>
            </p:cNvSpPr>
            <p:nvPr/>
          </p:nvSpPr>
          <p:spPr bwMode="auto">
            <a:xfrm>
              <a:off x="3384" y="2880"/>
              <a:ext cx="1128"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€1.00×(1.05)</a:t>
              </a:r>
              <a:endParaRPr lang="en-US" altLang="en-US" sz="2700" baseline="30000">
                <a:latin typeface="Times New Roman" pitchFamily="18" charset="0"/>
              </a:endParaRPr>
            </a:p>
          </p:txBody>
        </p:sp>
        <p:sp>
          <p:nvSpPr>
            <p:cNvPr id="35881" name="Text Box 52"/>
            <p:cNvSpPr txBox="1">
              <a:spLocks noChangeArrowheads="1"/>
            </p:cNvSpPr>
            <p:nvPr/>
          </p:nvSpPr>
          <p:spPr bwMode="auto">
            <a:xfrm>
              <a:off x="3360" y="2640"/>
              <a:ext cx="120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$1.50×(1.07)</a:t>
              </a:r>
              <a:endParaRPr lang="en-US" altLang="en-US" sz="2700" baseline="30000">
                <a:latin typeface="Times New Roman" pitchFamily="18" charset="0"/>
              </a:endParaRPr>
            </a:p>
          </p:txBody>
        </p:sp>
        <p:sp>
          <p:nvSpPr>
            <p:cNvPr id="35882" name="Line 53"/>
            <p:cNvSpPr>
              <a:spLocks noChangeShapeType="1"/>
            </p:cNvSpPr>
            <p:nvPr/>
          </p:nvSpPr>
          <p:spPr bwMode="auto">
            <a:xfrm flipV="1">
              <a:off x="3432" y="2928"/>
              <a:ext cx="10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4" name="Group 54"/>
          <p:cNvGrpSpPr>
            <a:grpSpLocks/>
          </p:cNvGrpSpPr>
          <p:nvPr/>
        </p:nvGrpSpPr>
        <p:grpSpPr bwMode="auto">
          <a:xfrm>
            <a:off x="423863" y="4519613"/>
            <a:ext cx="5502275" cy="966787"/>
            <a:chOff x="1968" y="2544"/>
            <a:chExt cx="3120" cy="528"/>
          </a:xfrm>
        </p:grpSpPr>
        <p:sp>
          <p:nvSpPr>
            <p:cNvPr id="35875" name="Rectangle 55"/>
            <p:cNvSpPr>
              <a:spLocks noChangeArrowheads="1"/>
            </p:cNvSpPr>
            <p:nvPr/>
          </p:nvSpPr>
          <p:spPr bwMode="auto">
            <a:xfrm>
              <a:off x="1968" y="2697"/>
              <a:ext cx="2016"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600">
                  <a:latin typeface="Times New Roman" pitchFamily="18" charset="0"/>
                </a:rPr>
                <a:t>$3.12m = €2m ×</a:t>
              </a:r>
              <a:r>
                <a:rPr lang="en-US" altLang="en-US" sz="2600">
                  <a:solidFill>
                    <a:schemeClr val="bg1"/>
                  </a:solidFill>
                  <a:latin typeface="Times New Roman" pitchFamily="18" charset="0"/>
                </a:rPr>
                <a:t>×</a:t>
              </a:r>
              <a:r>
                <a:rPr lang="en-US" altLang="en-US" sz="2600">
                  <a:latin typeface="Times New Roman" pitchFamily="18" charset="0"/>
                </a:rPr>
                <a:t>    </a:t>
              </a:r>
            </a:p>
          </p:txBody>
        </p:sp>
        <p:sp>
          <p:nvSpPr>
            <p:cNvPr id="35876" name="Text Box 56"/>
            <p:cNvSpPr txBox="1">
              <a:spLocks noChangeArrowheads="1"/>
            </p:cNvSpPr>
            <p:nvPr/>
          </p:nvSpPr>
          <p:spPr bwMode="auto">
            <a:xfrm>
              <a:off x="3768" y="2784"/>
              <a:ext cx="13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€1.00×(1.05)</a:t>
              </a:r>
              <a:r>
                <a:rPr lang="en-US" altLang="en-US" sz="2700" baseline="30000">
                  <a:latin typeface="Times New Roman" pitchFamily="18" charset="0"/>
                </a:rPr>
                <a:t>2</a:t>
              </a:r>
            </a:p>
          </p:txBody>
        </p:sp>
        <p:sp>
          <p:nvSpPr>
            <p:cNvPr id="35877" name="Text Box 57"/>
            <p:cNvSpPr txBox="1">
              <a:spLocks noChangeArrowheads="1"/>
            </p:cNvSpPr>
            <p:nvPr/>
          </p:nvSpPr>
          <p:spPr bwMode="auto">
            <a:xfrm>
              <a:off x="3840" y="2544"/>
              <a:ext cx="120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$1.50×(1.07)</a:t>
              </a:r>
              <a:r>
                <a:rPr lang="en-US" altLang="en-US" sz="2700" baseline="30000">
                  <a:latin typeface="Times New Roman" pitchFamily="18" charset="0"/>
                </a:rPr>
                <a:t>2</a:t>
              </a:r>
            </a:p>
          </p:txBody>
        </p:sp>
        <p:sp>
          <p:nvSpPr>
            <p:cNvPr id="35878" name="Line 58"/>
            <p:cNvSpPr>
              <a:spLocks noChangeShapeType="1"/>
            </p:cNvSpPr>
            <p:nvPr/>
          </p:nvSpPr>
          <p:spPr bwMode="auto">
            <a:xfrm flipV="1">
              <a:off x="3912" y="2832"/>
              <a:ext cx="10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grpSp>
        <p:nvGrpSpPr>
          <p:cNvPr id="5" name="Group 59"/>
          <p:cNvGrpSpPr>
            <a:grpSpLocks/>
          </p:cNvGrpSpPr>
          <p:nvPr/>
        </p:nvGrpSpPr>
        <p:grpSpPr bwMode="auto">
          <a:xfrm>
            <a:off x="3556000" y="5362575"/>
            <a:ext cx="5588000" cy="968375"/>
            <a:chOff x="1920" y="3072"/>
            <a:chExt cx="3168" cy="528"/>
          </a:xfrm>
        </p:grpSpPr>
        <p:sp>
          <p:nvSpPr>
            <p:cNvPr id="35871" name="Rectangle 60"/>
            <p:cNvSpPr>
              <a:spLocks noChangeArrowheads="1"/>
            </p:cNvSpPr>
            <p:nvPr/>
          </p:nvSpPr>
          <p:spPr bwMode="auto">
            <a:xfrm>
              <a:off x="1920" y="3225"/>
              <a:ext cx="2016" cy="2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600">
                  <a:latin typeface="Times New Roman" pitchFamily="18" charset="0"/>
                </a:rPr>
                <a:t> $66.67m = €42m×</a:t>
              </a:r>
            </a:p>
          </p:txBody>
        </p:sp>
        <p:sp>
          <p:nvSpPr>
            <p:cNvPr id="35872" name="Text Box 61"/>
            <p:cNvSpPr txBox="1">
              <a:spLocks noChangeArrowheads="1"/>
            </p:cNvSpPr>
            <p:nvPr/>
          </p:nvSpPr>
          <p:spPr bwMode="auto">
            <a:xfrm>
              <a:off x="3768" y="3312"/>
              <a:ext cx="132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€1.00×(1.05)</a:t>
              </a:r>
              <a:r>
                <a:rPr lang="en-US" altLang="en-US" sz="2700" baseline="30000">
                  <a:latin typeface="Times New Roman" pitchFamily="18" charset="0"/>
                </a:rPr>
                <a:t>3</a:t>
              </a:r>
            </a:p>
          </p:txBody>
        </p:sp>
        <p:sp>
          <p:nvSpPr>
            <p:cNvPr id="35873" name="Text Box 62"/>
            <p:cNvSpPr txBox="1">
              <a:spLocks noChangeArrowheads="1"/>
            </p:cNvSpPr>
            <p:nvPr/>
          </p:nvSpPr>
          <p:spPr bwMode="auto">
            <a:xfrm>
              <a:off x="3840" y="3072"/>
              <a:ext cx="1200" cy="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spcBef>
                  <a:spcPct val="50000"/>
                </a:spcBef>
              </a:pPr>
              <a:r>
                <a:rPr lang="en-US" altLang="en-US" sz="2700">
                  <a:latin typeface="Times New Roman" pitchFamily="18" charset="0"/>
                </a:rPr>
                <a:t>$1.50×(1.07)</a:t>
              </a:r>
              <a:r>
                <a:rPr lang="en-US" altLang="en-US" sz="2700" baseline="30000">
                  <a:latin typeface="Times New Roman" pitchFamily="18" charset="0"/>
                </a:rPr>
                <a:t>3</a:t>
              </a:r>
            </a:p>
          </p:txBody>
        </p:sp>
        <p:sp>
          <p:nvSpPr>
            <p:cNvPr id="35874" name="Line 63"/>
            <p:cNvSpPr>
              <a:spLocks noChangeShapeType="1"/>
            </p:cNvSpPr>
            <p:nvPr/>
          </p:nvSpPr>
          <p:spPr bwMode="auto">
            <a:xfrm flipV="1">
              <a:off x="3912" y="3360"/>
              <a:ext cx="1032" cy="0"/>
            </a:xfrm>
            <a:prstGeom prst="line">
              <a:avLst/>
            </a:prstGeom>
            <a:noFill/>
            <a:ln w="19050">
              <a:solidFill>
                <a:schemeClr val="tx1"/>
              </a:solidFill>
              <a:round/>
              <a:headEnd/>
              <a:tailEnd/>
            </a:ln>
            <a:extLst>
              <a:ext uri="{909E8E84-426E-40DD-AFC4-6F175D3DCCD1}">
                <a14:hiddenFill xmlns:a14="http://schemas.microsoft.com/office/drawing/2010/main">
                  <a:noFill/>
                </a14:hiddenFill>
              </a:ext>
            </a:extLst>
          </p:spPr>
          <p:txBody>
            <a:bodyPr/>
            <a:lstStyle/>
            <a:p>
              <a:endParaRPr lang="en-US"/>
            </a:p>
          </p:txBody>
        </p:sp>
      </p:grpSp>
      <p:sp>
        <p:nvSpPr>
          <p:cNvPr id="24" name="Rectangle 90"/>
          <p:cNvSpPr>
            <a:spLocks noChangeArrowheads="1"/>
          </p:cNvSpPr>
          <p:nvPr/>
        </p:nvSpPr>
        <p:spPr bwMode="auto">
          <a:xfrm>
            <a:off x="2209801" y="1451422"/>
            <a:ext cx="152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dirty="0">
                <a:latin typeface="Times New Roman" pitchFamily="18" charset="0"/>
              </a:rPr>
              <a:t> –$60.00</a:t>
            </a:r>
          </a:p>
        </p:txBody>
      </p:sp>
      <p:sp>
        <p:nvSpPr>
          <p:cNvPr id="25" name="Rectangle 90"/>
          <p:cNvSpPr>
            <a:spLocks noChangeArrowheads="1"/>
          </p:cNvSpPr>
          <p:nvPr/>
        </p:nvSpPr>
        <p:spPr bwMode="auto">
          <a:xfrm>
            <a:off x="4114801" y="1451422"/>
            <a:ext cx="152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 $3.06</a:t>
            </a:r>
          </a:p>
        </p:txBody>
      </p:sp>
      <p:sp>
        <p:nvSpPr>
          <p:cNvPr id="26" name="Rectangle 90"/>
          <p:cNvSpPr>
            <a:spLocks noChangeArrowheads="1"/>
          </p:cNvSpPr>
          <p:nvPr/>
        </p:nvSpPr>
        <p:spPr bwMode="auto">
          <a:xfrm>
            <a:off x="5791201" y="1451422"/>
            <a:ext cx="152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 $3.12</a:t>
            </a:r>
          </a:p>
        </p:txBody>
      </p:sp>
      <p:sp>
        <p:nvSpPr>
          <p:cNvPr id="27" name="Rectangle 90"/>
          <p:cNvSpPr>
            <a:spLocks noChangeArrowheads="1"/>
          </p:cNvSpPr>
          <p:nvPr/>
        </p:nvSpPr>
        <p:spPr bwMode="auto">
          <a:xfrm>
            <a:off x="7239001" y="1451422"/>
            <a:ext cx="15240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 $66.67</a:t>
            </a:r>
          </a:p>
        </p:txBody>
      </p:sp>
      <p:sp>
        <p:nvSpPr>
          <p:cNvPr id="32"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32</a:t>
            </a:fld>
            <a:endParaRPr lang="en-US" altLang="en-US" sz="1000" dirty="0">
              <a:cs typeface="Arial" charset="0"/>
            </a:endParaRPr>
          </a:p>
        </p:txBody>
      </p:sp>
      <p:sp>
        <p:nvSpPr>
          <p:cNvPr id="33"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61515"/>
                                        </p:tgtEl>
                                        <p:attrNameLst>
                                          <p:attrName>style.visibility</p:attrName>
                                        </p:attrNameLst>
                                      </p:cBhvr>
                                      <p:to>
                                        <p:strVal val="visible"/>
                                      </p:to>
                                    </p:set>
                                    <p:animEffect transition="in" filter="fade">
                                      <p:cBhvr>
                                        <p:cTn id="7" dur="1000"/>
                                        <p:tgtEl>
                                          <p:spTgt spid="361515"/>
                                        </p:tgtEl>
                                      </p:cBhvr>
                                    </p:animEffect>
                                    <p:anim calcmode="lin" valueType="num">
                                      <p:cBhvr>
                                        <p:cTn id="8" dur="1000" fill="hold"/>
                                        <p:tgtEl>
                                          <p:spTgt spid="361515"/>
                                        </p:tgtEl>
                                        <p:attrNameLst>
                                          <p:attrName>ppt_x</p:attrName>
                                        </p:attrNameLst>
                                      </p:cBhvr>
                                      <p:tavLst>
                                        <p:tav tm="0">
                                          <p:val>
                                            <p:strVal val="#ppt_x"/>
                                          </p:val>
                                        </p:tav>
                                        <p:tav tm="100000">
                                          <p:val>
                                            <p:strVal val="#ppt_x"/>
                                          </p:val>
                                        </p:tav>
                                      </p:tavLst>
                                    </p:anim>
                                    <p:anim calcmode="lin" valueType="num">
                                      <p:cBhvr>
                                        <p:cTn id="9" dur="1000" fill="hold"/>
                                        <p:tgtEl>
                                          <p:spTgt spid="361515"/>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Effect transition="in" filter="fade">
                                      <p:cBhvr>
                                        <p:cTn id="14" dur="1000"/>
                                        <p:tgtEl>
                                          <p:spTgt spid="2"/>
                                        </p:tgtEl>
                                      </p:cBhvr>
                                    </p:animEffect>
                                    <p:anim calcmode="lin" valueType="num">
                                      <p:cBhvr>
                                        <p:cTn id="15" dur="1000" fill="hold"/>
                                        <p:tgtEl>
                                          <p:spTgt spid="2"/>
                                        </p:tgtEl>
                                        <p:attrNameLst>
                                          <p:attrName>ppt_x</p:attrName>
                                        </p:attrNameLst>
                                      </p:cBhvr>
                                      <p:tavLst>
                                        <p:tav tm="0">
                                          <p:val>
                                            <p:strVal val="#ppt_x"/>
                                          </p:val>
                                        </p:tav>
                                        <p:tav tm="100000">
                                          <p:val>
                                            <p:strVal val="#ppt_x"/>
                                          </p:val>
                                        </p:tav>
                                      </p:tavLst>
                                    </p:anim>
                                    <p:anim calcmode="lin" valueType="num">
                                      <p:cBhvr>
                                        <p:cTn id="16"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grpId="1" nodeType="clickEffect">
                                  <p:stCondLst>
                                    <p:cond delay="0"/>
                                  </p:stCondLst>
                                  <p:childTnLst>
                                    <p:set>
                                      <p:cBhvr>
                                        <p:cTn id="20" dur="1" fill="hold">
                                          <p:stCondLst>
                                            <p:cond delay="0"/>
                                          </p:stCondLst>
                                        </p:cTn>
                                        <p:tgtEl>
                                          <p:spTgt spid="24"/>
                                        </p:tgtEl>
                                        <p:attrNameLst>
                                          <p:attrName>style.visibility</p:attrName>
                                        </p:attrNameLst>
                                      </p:cBhvr>
                                      <p:to>
                                        <p:strVal val="visible"/>
                                      </p:to>
                                    </p:set>
                                  </p:childTnLst>
                                </p:cTn>
                              </p:par>
                              <p:par>
                                <p:cTn id="21" presetID="56" presetClass="path" presetSubtype="0" accel="50000" decel="50000" fill="hold" grpId="0" nodeType="withEffect">
                                  <p:stCondLst>
                                    <p:cond delay="0"/>
                                  </p:stCondLst>
                                  <p:childTnLst>
                                    <p:animMotion origin="layout" path="M -0.25 0.33634 L -3.33333E-6 0 " pathEditMode="relative" rAng="0" ptsTypes="AA">
                                      <p:cBhvr>
                                        <p:cTn id="22" dur="2000" fill="hold"/>
                                        <p:tgtEl>
                                          <p:spTgt spid="24"/>
                                        </p:tgtEl>
                                        <p:attrNameLst>
                                          <p:attrName>ppt_x</p:attrName>
                                          <p:attrName>ppt_y</p:attrName>
                                        </p:attrNameLst>
                                      </p:cBhvr>
                                      <p:rCtr x="12500" y="-16800"/>
                                    </p:animMotion>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Effect transition="in" filter="fade">
                                      <p:cBhvr>
                                        <p:cTn id="27" dur="1000"/>
                                        <p:tgtEl>
                                          <p:spTgt spid="3"/>
                                        </p:tgtEl>
                                      </p:cBhvr>
                                    </p:animEffect>
                                    <p:anim calcmode="lin" valueType="num">
                                      <p:cBhvr>
                                        <p:cTn id="28" dur="1000" fill="hold"/>
                                        <p:tgtEl>
                                          <p:spTgt spid="3"/>
                                        </p:tgtEl>
                                        <p:attrNameLst>
                                          <p:attrName>ppt_x</p:attrName>
                                        </p:attrNameLst>
                                      </p:cBhvr>
                                      <p:tavLst>
                                        <p:tav tm="0">
                                          <p:val>
                                            <p:strVal val="#ppt_x"/>
                                          </p:val>
                                        </p:tav>
                                        <p:tav tm="100000">
                                          <p:val>
                                            <p:strVal val="#ppt_x"/>
                                          </p:val>
                                        </p:tav>
                                      </p:tavLst>
                                    </p:anim>
                                    <p:anim calcmode="lin" valueType="num">
                                      <p:cBhvr>
                                        <p:cTn id="2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1" presetClass="entr" presetSubtype="0" fill="hold" grpId="1" nodeType="clickEffect">
                                  <p:stCondLst>
                                    <p:cond delay="0"/>
                                  </p:stCondLst>
                                  <p:childTnLst>
                                    <p:set>
                                      <p:cBhvr>
                                        <p:cTn id="33" dur="1" fill="hold">
                                          <p:stCondLst>
                                            <p:cond delay="0"/>
                                          </p:stCondLst>
                                        </p:cTn>
                                        <p:tgtEl>
                                          <p:spTgt spid="25"/>
                                        </p:tgtEl>
                                        <p:attrNameLst>
                                          <p:attrName>style.visibility</p:attrName>
                                        </p:attrNameLst>
                                      </p:cBhvr>
                                      <p:to>
                                        <p:strVal val="visible"/>
                                      </p:to>
                                    </p:set>
                                  </p:childTnLst>
                                </p:cTn>
                              </p:par>
                              <p:par>
                                <p:cTn id="34" presetID="56" presetClass="path" presetSubtype="0" accel="50000" decel="50000" fill="hold" grpId="0" nodeType="withEffect">
                                  <p:stCondLst>
                                    <p:cond delay="0"/>
                                  </p:stCondLst>
                                  <p:childTnLst>
                                    <p:animMotion origin="layout" path="M 0.04167 0.35069 L -3.33333E-6 2.77556E-17 " pathEditMode="relative" rAng="0" ptsTypes="AA">
                                      <p:cBhvr>
                                        <p:cTn id="35" dur="2000" fill="hold"/>
                                        <p:tgtEl>
                                          <p:spTgt spid="25"/>
                                        </p:tgtEl>
                                        <p:attrNameLst>
                                          <p:attrName>ppt_x</p:attrName>
                                          <p:attrName>ppt_y</p:attrName>
                                        </p:attrNameLst>
                                      </p:cBhvr>
                                      <p:rCtr x="-2100" y="-17500"/>
                                    </p:animMotion>
                                  </p:childTnLst>
                                </p:cTn>
                              </p:par>
                            </p:childTnLst>
                          </p:cTn>
                        </p:par>
                      </p:childTnLst>
                    </p:cTn>
                  </p:par>
                  <p:par>
                    <p:cTn id="36" fill="hold" nodeType="clickPar">
                      <p:stCondLst>
                        <p:cond delay="indefinite"/>
                      </p:stCondLst>
                      <p:childTnLst>
                        <p:par>
                          <p:cTn id="37" fill="hold" nodeType="withGroup">
                            <p:stCondLst>
                              <p:cond delay="0"/>
                            </p:stCondLst>
                            <p:childTnLst>
                              <p:par>
                                <p:cTn id="38" presetID="42" presetClass="entr" presetSubtype="0" fill="hold" nodeType="clickEffect">
                                  <p:stCondLst>
                                    <p:cond delay="0"/>
                                  </p:stCondLst>
                                  <p:childTnLst>
                                    <p:set>
                                      <p:cBhvr>
                                        <p:cTn id="39" dur="1" fill="hold">
                                          <p:stCondLst>
                                            <p:cond delay="0"/>
                                          </p:stCondLst>
                                        </p:cTn>
                                        <p:tgtEl>
                                          <p:spTgt spid="4"/>
                                        </p:tgtEl>
                                        <p:attrNameLst>
                                          <p:attrName>style.visibility</p:attrName>
                                        </p:attrNameLst>
                                      </p:cBhvr>
                                      <p:to>
                                        <p:strVal val="visible"/>
                                      </p:to>
                                    </p:set>
                                    <p:animEffect transition="in" filter="fade">
                                      <p:cBhvr>
                                        <p:cTn id="40" dur="1000"/>
                                        <p:tgtEl>
                                          <p:spTgt spid="4"/>
                                        </p:tgtEl>
                                      </p:cBhvr>
                                    </p:animEffect>
                                    <p:anim calcmode="lin" valueType="num">
                                      <p:cBhvr>
                                        <p:cTn id="41" dur="1000" fill="hold"/>
                                        <p:tgtEl>
                                          <p:spTgt spid="4"/>
                                        </p:tgtEl>
                                        <p:attrNameLst>
                                          <p:attrName>ppt_x</p:attrName>
                                        </p:attrNameLst>
                                      </p:cBhvr>
                                      <p:tavLst>
                                        <p:tav tm="0">
                                          <p:val>
                                            <p:strVal val="#ppt_x"/>
                                          </p:val>
                                        </p:tav>
                                        <p:tav tm="100000">
                                          <p:val>
                                            <p:strVal val="#ppt_x"/>
                                          </p:val>
                                        </p:tav>
                                      </p:tavLst>
                                    </p:anim>
                                    <p:anim calcmode="lin" valueType="num">
                                      <p:cBhvr>
                                        <p:cTn id="4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1" nodeType="clickEffect">
                                  <p:stCondLst>
                                    <p:cond delay="0"/>
                                  </p:stCondLst>
                                  <p:childTnLst>
                                    <p:set>
                                      <p:cBhvr>
                                        <p:cTn id="46" dur="1" fill="hold">
                                          <p:stCondLst>
                                            <p:cond delay="0"/>
                                          </p:stCondLst>
                                        </p:cTn>
                                        <p:tgtEl>
                                          <p:spTgt spid="26"/>
                                        </p:tgtEl>
                                        <p:attrNameLst>
                                          <p:attrName>style.visibility</p:attrName>
                                        </p:attrNameLst>
                                      </p:cBhvr>
                                      <p:to>
                                        <p:strVal val="visible"/>
                                      </p:to>
                                    </p:set>
                                  </p:childTnLst>
                                </p:cTn>
                              </p:par>
                              <p:par>
                                <p:cTn id="47" presetID="56" presetClass="path" presetSubtype="0" accel="50000" decel="50000" fill="hold" grpId="0" nodeType="withEffect">
                                  <p:stCondLst>
                                    <p:cond delay="0"/>
                                  </p:stCondLst>
                                  <p:childTnLst>
                                    <p:animMotion origin="layout" path="M -0.45 0.52847 L 3.33333E-6 0 " pathEditMode="relative" rAng="0" ptsTypes="AA">
                                      <p:cBhvr>
                                        <p:cTn id="48" dur="2000" fill="hold"/>
                                        <p:tgtEl>
                                          <p:spTgt spid="26"/>
                                        </p:tgtEl>
                                        <p:attrNameLst>
                                          <p:attrName>ppt_x</p:attrName>
                                          <p:attrName>ppt_y</p:attrName>
                                        </p:attrNameLst>
                                      </p:cBhvr>
                                      <p:rCtr x="22500" y="-26400"/>
                                    </p:animMotion>
                                  </p:childTnLst>
                                </p:cTn>
                              </p:par>
                            </p:childTnLst>
                          </p:cTn>
                        </p:par>
                      </p:childTnLst>
                    </p:cTn>
                  </p:par>
                  <p:par>
                    <p:cTn id="49" fill="hold" nodeType="clickPar">
                      <p:stCondLst>
                        <p:cond delay="indefinite"/>
                      </p:stCondLst>
                      <p:childTnLst>
                        <p:par>
                          <p:cTn id="50" fill="hold" nodeType="withGroup">
                            <p:stCondLst>
                              <p:cond delay="0"/>
                            </p:stCondLst>
                            <p:childTnLst>
                              <p:par>
                                <p:cTn id="51" presetID="42" presetClass="entr" presetSubtype="0" fill="hold" nodeType="clickEffect">
                                  <p:stCondLst>
                                    <p:cond delay="0"/>
                                  </p:stCondLst>
                                  <p:childTnLst>
                                    <p:set>
                                      <p:cBhvr>
                                        <p:cTn id="52" dur="1" fill="hold">
                                          <p:stCondLst>
                                            <p:cond delay="0"/>
                                          </p:stCondLst>
                                        </p:cTn>
                                        <p:tgtEl>
                                          <p:spTgt spid="5"/>
                                        </p:tgtEl>
                                        <p:attrNameLst>
                                          <p:attrName>style.visibility</p:attrName>
                                        </p:attrNameLst>
                                      </p:cBhvr>
                                      <p:to>
                                        <p:strVal val="visible"/>
                                      </p:to>
                                    </p:set>
                                    <p:animEffect transition="in" filter="fade">
                                      <p:cBhvr>
                                        <p:cTn id="53" dur="1000"/>
                                        <p:tgtEl>
                                          <p:spTgt spid="5"/>
                                        </p:tgtEl>
                                      </p:cBhvr>
                                    </p:animEffect>
                                    <p:anim calcmode="lin" valueType="num">
                                      <p:cBhvr>
                                        <p:cTn id="54" dur="1000" fill="hold"/>
                                        <p:tgtEl>
                                          <p:spTgt spid="5"/>
                                        </p:tgtEl>
                                        <p:attrNameLst>
                                          <p:attrName>ppt_x</p:attrName>
                                        </p:attrNameLst>
                                      </p:cBhvr>
                                      <p:tavLst>
                                        <p:tav tm="0">
                                          <p:val>
                                            <p:strVal val="#ppt_x"/>
                                          </p:val>
                                        </p:tav>
                                        <p:tav tm="100000">
                                          <p:val>
                                            <p:strVal val="#ppt_x"/>
                                          </p:val>
                                        </p:tav>
                                      </p:tavLst>
                                    </p:anim>
                                    <p:anim calcmode="lin" valueType="num">
                                      <p:cBhvr>
                                        <p:cTn id="5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0"/>
                            </p:stCondLst>
                            <p:childTnLst>
                              <p:par>
                                <p:cTn id="58" presetID="1" presetClass="entr" presetSubtype="0" fill="hold" grpId="1" nodeType="clickEffect">
                                  <p:stCondLst>
                                    <p:cond delay="0"/>
                                  </p:stCondLst>
                                  <p:childTnLst>
                                    <p:set>
                                      <p:cBhvr>
                                        <p:cTn id="59" dur="1" fill="hold">
                                          <p:stCondLst>
                                            <p:cond delay="0"/>
                                          </p:stCondLst>
                                        </p:cTn>
                                        <p:tgtEl>
                                          <p:spTgt spid="27"/>
                                        </p:tgtEl>
                                        <p:attrNameLst>
                                          <p:attrName>style.visibility</p:attrName>
                                        </p:attrNameLst>
                                      </p:cBhvr>
                                      <p:to>
                                        <p:strVal val="visible"/>
                                      </p:to>
                                    </p:set>
                                  </p:childTnLst>
                                </p:cTn>
                              </p:par>
                              <p:par>
                                <p:cTn id="60" presetID="56" presetClass="path" presetSubtype="0" accel="50000" decel="50000" fill="hold" grpId="0" nodeType="withEffect">
                                  <p:stCondLst>
                                    <p:cond delay="0"/>
                                  </p:stCondLst>
                                  <p:childTnLst>
                                    <p:animMotion origin="layout" path="M -0.28333 0.62847 L 1.11022E-16 -2.22222E-6 " pathEditMode="relative" rAng="0" ptsTypes="AA">
                                      <p:cBhvr>
                                        <p:cTn id="61" dur="2000" fill="hold"/>
                                        <p:tgtEl>
                                          <p:spTgt spid="27"/>
                                        </p:tgtEl>
                                        <p:attrNameLst>
                                          <p:attrName>ppt_x</p:attrName>
                                          <p:attrName>ppt_y</p:attrName>
                                        </p:attrNameLst>
                                      </p:cBhvr>
                                      <p:rCtr x="14200" y="-31400"/>
                                    </p:animMotion>
                                  </p:childTnLst>
                                </p:cTn>
                              </p:par>
                            </p:childTnLst>
                          </p:cTn>
                        </p:par>
                      </p:childTnLst>
                    </p:cTn>
                  </p:par>
                  <p:par>
                    <p:cTn id="62" fill="hold" nodeType="clickPar">
                      <p:stCondLst>
                        <p:cond delay="indefinite"/>
                      </p:stCondLst>
                      <p:childTnLst>
                        <p:par>
                          <p:cTn id="63" fill="hold" nodeType="withGroup">
                            <p:stCondLst>
                              <p:cond delay="0"/>
                            </p:stCondLst>
                            <p:childTnLst>
                              <p:par>
                                <p:cTn id="64" presetID="40" presetClass="entr" presetSubtype="0" fill="hold" grpId="0" nodeType="clickEffect">
                                  <p:stCondLst>
                                    <p:cond delay="0"/>
                                  </p:stCondLst>
                                  <p:iterate type="lt">
                                    <p:tmPct val="10000"/>
                                  </p:iterate>
                                  <p:childTnLst>
                                    <p:set>
                                      <p:cBhvr>
                                        <p:cTn id="65" dur="1" fill="hold">
                                          <p:stCondLst>
                                            <p:cond delay="0"/>
                                          </p:stCondLst>
                                        </p:cTn>
                                        <p:tgtEl>
                                          <p:spTgt spid="28"/>
                                        </p:tgtEl>
                                        <p:attrNameLst>
                                          <p:attrName>style.visibility</p:attrName>
                                        </p:attrNameLst>
                                      </p:cBhvr>
                                      <p:to>
                                        <p:strVal val="visible"/>
                                      </p:to>
                                    </p:set>
                                    <p:animEffect transition="in" filter="fade">
                                      <p:cBhvr>
                                        <p:cTn id="66" dur="1000"/>
                                        <p:tgtEl>
                                          <p:spTgt spid="28"/>
                                        </p:tgtEl>
                                      </p:cBhvr>
                                    </p:animEffect>
                                    <p:anim calcmode="lin" valueType="num">
                                      <p:cBhvr>
                                        <p:cTn id="67" dur="1000" fill="hold"/>
                                        <p:tgtEl>
                                          <p:spTgt spid="28"/>
                                        </p:tgtEl>
                                        <p:attrNameLst>
                                          <p:attrName>ppt_x</p:attrName>
                                        </p:attrNameLst>
                                      </p:cBhvr>
                                      <p:tavLst>
                                        <p:tav tm="0">
                                          <p:val>
                                            <p:strVal val="#ppt_x-.1"/>
                                          </p:val>
                                        </p:tav>
                                        <p:tav tm="100000">
                                          <p:val>
                                            <p:strVal val="#ppt_x"/>
                                          </p:val>
                                        </p:tav>
                                      </p:tavLst>
                                    </p:anim>
                                    <p:anim calcmode="lin" valueType="num">
                                      <p:cBhvr>
                                        <p:cTn id="68" dur="10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61515" grpId="0"/>
      <p:bldP spid="24" grpId="0"/>
      <p:bldP spid="24" grpId="1"/>
      <p:bldP spid="25" grpId="0"/>
      <p:bldP spid="25" grpId="1"/>
      <p:bldP spid="26" grpId="0"/>
      <p:bldP spid="26" grpId="1"/>
      <p:bldP spid="27" grpId="0"/>
      <p:bldP spid="27" grpId="1"/>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p:txBody>
          <a:bodyPr/>
          <a:lstStyle/>
          <a:p>
            <a:pPr eaLnBrk="1" hangingPunct="1"/>
            <a:r>
              <a:rPr lang="en-US" altLang="en-US" smtClean="0"/>
              <a:t>The Quality Spread Differential</a:t>
            </a:r>
          </a:p>
        </p:txBody>
      </p:sp>
      <p:sp>
        <p:nvSpPr>
          <p:cNvPr id="36867" name="Rectangle 3"/>
          <p:cNvSpPr>
            <a:spLocks noGrp="1" noChangeArrowheads="1"/>
          </p:cNvSpPr>
          <p:nvPr>
            <p:ph idx="1"/>
          </p:nvPr>
        </p:nvSpPr>
        <p:spPr/>
        <p:txBody>
          <a:bodyPr/>
          <a:lstStyle/>
          <a:p>
            <a:pPr eaLnBrk="1" hangingPunct="1"/>
            <a:r>
              <a:rPr lang="en-US" altLang="en-US" sz="2400" dirty="0" smtClean="0"/>
              <a:t>The Quality Spread Differential (QSD) represents the potential gains from a swap that can be shared between the counterparties and the swap bank.</a:t>
            </a:r>
          </a:p>
          <a:p>
            <a:pPr eaLnBrk="1" hangingPunct="1"/>
            <a:r>
              <a:rPr lang="en-US" altLang="en-US" sz="2400" dirty="0" smtClean="0"/>
              <a:t>There is no reason to presume that the gains will be shared equally.</a:t>
            </a:r>
          </a:p>
          <a:p>
            <a:pPr eaLnBrk="1" hangingPunct="1"/>
            <a:r>
              <a:rPr lang="en-US" altLang="en-US" sz="2400" dirty="0" smtClean="0"/>
              <a:t>The QSD is calculated as the difference between the differences.</a:t>
            </a:r>
          </a:p>
        </p:txBody>
      </p:sp>
      <p:graphicFrame>
        <p:nvGraphicFramePr>
          <p:cNvPr id="261210" name="Group 90"/>
          <p:cNvGraphicFramePr>
            <a:graphicFrameLocks noGrp="1"/>
          </p:cNvGraphicFramePr>
          <p:nvPr/>
        </p:nvGraphicFramePr>
        <p:xfrm>
          <a:off x="2895600" y="4343400"/>
          <a:ext cx="5842000" cy="1593851"/>
        </p:xfrm>
        <a:graphic>
          <a:graphicData uri="http://schemas.openxmlformats.org/drawingml/2006/table">
            <a:tbl>
              <a:tblPr/>
              <a:tblGrid>
                <a:gridCol w="920750">
                  <a:extLst>
                    <a:ext uri="{9D8B030D-6E8A-4147-A177-3AD203B41FA5}">
                      <a16:colId xmlns="" xmlns:a16="http://schemas.microsoft.com/office/drawing/2014/main" val="20000"/>
                    </a:ext>
                  </a:extLst>
                </a:gridCol>
                <a:gridCol w="1393825">
                  <a:extLst>
                    <a:ext uri="{9D8B030D-6E8A-4147-A177-3AD203B41FA5}">
                      <a16:colId xmlns="" xmlns:a16="http://schemas.microsoft.com/office/drawing/2014/main" val="20001"/>
                    </a:ext>
                  </a:extLst>
                </a:gridCol>
                <a:gridCol w="690563">
                  <a:extLst>
                    <a:ext uri="{9D8B030D-6E8A-4147-A177-3AD203B41FA5}">
                      <a16:colId xmlns="" xmlns:a16="http://schemas.microsoft.com/office/drawing/2014/main" val="20002"/>
                    </a:ext>
                  </a:extLst>
                </a:gridCol>
                <a:gridCol w="1547812">
                  <a:extLst>
                    <a:ext uri="{9D8B030D-6E8A-4147-A177-3AD203B41FA5}">
                      <a16:colId xmlns="" xmlns:a16="http://schemas.microsoft.com/office/drawing/2014/main" val="20003"/>
                    </a:ext>
                  </a:extLst>
                </a:gridCol>
                <a:gridCol w="1289050">
                  <a:extLst>
                    <a:ext uri="{9D8B030D-6E8A-4147-A177-3AD203B41FA5}">
                      <a16:colId xmlns="" xmlns:a16="http://schemas.microsoft.com/office/drawing/2014/main" val="20004"/>
                    </a:ext>
                  </a:extLst>
                </a:gridCol>
              </a:tblGrid>
              <a:tr h="522288">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dirty="0" smtClean="0">
                        <a:ln>
                          <a:noFill/>
                        </a:ln>
                        <a:solidFill>
                          <a:schemeClr val="tx1"/>
                        </a:solidFill>
                        <a:effectLst/>
                        <a:latin typeface="Times New Roman" pitchFamily="18" charset="0"/>
                      </a:endParaRPr>
                    </a:p>
                  </a:txBody>
                  <a:tcPr marL="101600" marR="101600" marT="52754" marB="52754" horzOverflow="overflow">
                    <a:lnL>
                      <a:noFill/>
                    </a:lnL>
                    <a:lnR w="12700" cap="flat" cmpd="sng" algn="ctr">
                      <a:solidFill>
                        <a:schemeClr val="tx1"/>
                      </a:solidFill>
                      <a:prstDash val="solid"/>
                      <a:round/>
                      <a:headEnd type="none" w="med" len="med"/>
                      <a:tailEnd type="none" w="med" len="med"/>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t>
                      </a:r>
                    </a:p>
                  </a:txBody>
                  <a:tcPr marL="101600" marR="101600" marT="52754" marB="52754" horzOverflow="overflow">
                    <a:lnL w="12700" cap="flat" cmpd="sng" algn="ctr">
                      <a:solidFill>
                        <a:schemeClr val="tx1"/>
                      </a:solidFill>
                      <a:prstDash val="solid"/>
                      <a:round/>
                      <a:headEnd type="none" w="med" len="med"/>
                      <a:tailEnd type="none" w="med" len="med"/>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smtClean="0">
                        <a:ln>
                          <a:noFill/>
                        </a:ln>
                        <a:solidFill>
                          <a:schemeClr val="tx1"/>
                        </a:solidFill>
                        <a:effectLst/>
                        <a:latin typeface="Times New Roman" pitchFamily="18" charset="0"/>
                      </a:endParaRPr>
                    </a:p>
                  </a:txBody>
                  <a:tcPr marL="101600" marR="101600" marT="52754" marB="5275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t>
                      </a:r>
                    </a:p>
                  </a:txBody>
                  <a:tcPr marL="101600" marR="101600" marT="52754" marB="52754" horzOverflow="overflow">
                    <a:lnL>
                      <a:noFill/>
                    </a:lnL>
                    <a:lnR>
                      <a:noFill/>
                    </a:lnR>
                    <a:lnT>
                      <a:noFill/>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smtClean="0">
                        <a:ln>
                          <a:noFill/>
                        </a:ln>
                        <a:solidFill>
                          <a:schemeClr val="tx1"/>
                        </a:solidFill>
                        <a:effectLst/>
                        <a:latin typeface="Times New Roman" pitchFamily="18" charset="0"/>
                      </a:endParaRPr>
                    </a:p>
                  </a:txBody>
                  <a:tcPr marL="101600" marR="101600" marT="52754" marB="52754" horzOverflow="overflow">
                    <a:lnL>
                      <a:noFill/>
                    </a:lnL>
                    <a:lnR>
                      <a:noFill/>
                    </a:lnR>
                    <a:lnT>
                      <a:noFill/>
                    </a:lnT>
                    <a:lnB>
                      <a:noFill/>
                    </a:lnB>
                    <a:lnTlToBr>
                      <a:noFill/>
                    </a:lnTlToBr>
                    <a:lnBlToTr>
                      <a:noFill/>
                    </a:lnBlToTr>
                    <a:noFill/>
                  </a:tcPr>
                </a:tc>
                <a:extLst>
                  <a:ext uri="{0D108BD9-81ED-4DB2-BD59-A6C34878D82A}">
                    <a16:rowId xmlns="" xmlns:a16="http://schemas.microsoft.com/office/drawing/2014/main" val="10000"/>
                  </a:ext>
                </a:extLst>
              </a:tr>
              <a:tr h="51752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A</a:t>
                      </a:r>
                    </a:p>
                  </a:txBody>
                  <a:tcPr marL="101600" marR="101600" marT="52754" marB="52754"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$7%</a:t>
                      </a:r>
                    </a:p>
                  </a:txBody>
                  <a:tcPr marL="101600" marR="101600" marT="52754" marB="52754" horzOverflow="overflow">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smtClean="0">
                        <a:ln>
                          <a:noFill/>
                        </a:ln>
                        <a:solidFill>
                          <a:schemeClr val="tx1"/>
                        </a:solidFill>
                        <a:effectLst/>
                        <a:latin typeface="Times New Roman" pitchFamily="18" charset="0"/>
                      </a:endParaRPr>
                    </a:p>
                  </a:txBody>
                  <a:tcPr marL="101600" marR="101600" marT="52754" marB="5275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€6%</a:t>
                      </a:r>
                    </a:p>
                  </a:txBody>
                  <a:tcPr marL="101600" marR="101600" marT="52754" marB="52754" horzOverflow="overflow">
                    <a:lnL>
                      <a:noFill/>
                    </a:lnL>
                    <a:lnR>
                      <a:noFill/>
                    </a:lnR>
                    <a:lnT w="12700" cap="flat" cmpd="sng" algn="ctr">
                      <a:solidFill>
                        <a:schemeClr val="tx1"/>
                      </a:solidFill>
                      <a:prstDash val="solid"/>
                      <a:round/>
                      <a:headEnd type="none" w="med" len="med"/>
                      <a:tailEnd type="none" w="med" len="med"/>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smtClean="0">
                        <a:ln>
                          <a:noFill/>
                        </a:ln>
                        <a:solidFill>
                          <a:schemeClr val="tx1"/>
                        </a:solidFill>
                        <a:effectLst/>
                        <a:latin typeface="Times New Roman" pitchFamily="18" charset="0"/>
                      </a:endParaRPr>
                    </a:p>
                  </a:txBody>
                  <a:tcPr marL="101600" marR="101600" marT="52754" marB="52754" horzOverflow="overflow">
                    <a:lnL>
                      <a:noFill/>
                    </a:lnL>
                    <a:lnR>
                      <a:noFill/>
                    </a:lnR>
                    <a:lnT>
                      <a:noFill/>
                    </a:lnT>
                    <a:lnB>
                      <a:noFill/>
                    </a:lnB>
                    <a:lnTlToBr>
                      <a:noFill/>
                    </a:lnTlToBr>
                    <a:lnBlToTr>
                      <a:noFill/>
                    </a:lnBlToTr>
                    <a:noFill/>
                  </a:tcPr>
                </a:tc>
                <a:extLst>
                  <a:ext uri="{0D108BD9-81ED-4DB2-BD59-A6C34878D82A}">
                    <a16:rowId xmlns="" xmlns:a16="http://schemas.microsoft.com/office/drawing/2014/main" val="10001"/>
                  </a:ext>
                </a:extLst>
              </a:tr>
              <a:tr h="554038">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B</a:t>
                      </a:r>
                    </a:p>
                  </a:txBody>
                  <a:tcPr marL="101600" marR="101600" marT="52754" marB="52754" horzOverflow="overflow">
                    <a:lnL>
                      <a:noFill/>
                    </a:lnL>
                    <a:lnR w="12700" cap="flat" cmpd="sng" algn="ctr">
                      <a:solidFill>
                        <a:schemeClr val="tx1"/>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dirty="0" smtClean="0">
                          <a:ln>
                            <a:noFill/>
                          </a:ln>
                          <a:solidFill>
                            <a:schemeClr val="tx1"/>
                          </a:solidFill>
                          <a:effectLst/>
                          <a:latin typeface="Times New Roman" pitchFamily="18" charset="0"/>
                        </a:rPr>
                        <a:t>$8%</a:t>
                      </a:r>
                    </a:p>
                  </a:txBody>
                  <a:tcPr marL="101600" marR="101600" marT="52754" marB="52754" horzOverflow="overflow">
                    <a:lnL w="12700" cap="flat" cmpd="sng" algn="ctr">
                      <a:solidFill>
                        <a:schemeClr val="tx1"/>
                      </a:solidFill>
                      <a:prstDash val="solid"/>
                      <a:round/>
                      <a:headEnd type="none" w="med" len="med"/>
                      <a:tailEnd type="none" w="med" len="med"/>
                    </a:lnL>
                    <a:lnR>
                      <a:noFill/>
                    </a:lnR>
                    <a:lnT>
                      <a:noFill/>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smtClean="0">
                        <a:ln>
                          <a:noFill/>
                        </a:ln>
                        <a:solidFill>
                          <a:schemeClr val="tx1"/>
                        </a:solidFill>
                        <a:effectLst/>
                        <a:latin typeface="Times New Roman" pitchFamily="18" charset="0"/>
                      </a:endParaRPr>
                    </a:p>
                  </a:txBody>
                  <a:tcPr marL="101600" marR="101600" marT="52754" marB="52754" horzOverflow="overflow">
                    <a:lnL>
                      <a:noFill/>
                    </a:lnL>
                    <a:lnR>
                      <a:noFill/>
                    </a:lnR>
                    <a:lnT>
                      <a:noFill/>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smtClean="0">
                          <a:ln>
                            <a:noFill/>
                          </a:ln>
                          <a:solidFill>
                            <a:schemeClr val="tx1"/>
                          </a:solidFill>
                          <a:effectLst/>
                          <a:latin typeface="Times New Roman" pitchFamily="18" charset="0"/>
                        </a:rPr>
                        <a:t>€5%</a:t>
                      </a:r>
                    </a:p>
                  </a:txBody>
                  <a:tcPr marL="101600" marR="101600" marT="52754" marB="52754" horzOverflow="overflow">
                    <a:lnL>
                      <a:noFill/>
                    </a:lnL>
                    <a:lnR>
                      <a:noFill/>
                    </a:lnR>
                    <a:lnT>
                      <a:noFill/>
                    </a:lnT>
                    <a:lnB>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en-US" sz="2700" b="0" i="0" u="none" strike="noStrike" cap="none" normalizeH="0" baseline="0" smtClean="0">
                        <a:ln>
                          <a:noFill/>
                        </a:ln>
                        <a:solidFill>
                          <a:schemeClr val="tx1"/>
                        </a:solidFill>
                        <a:effectLst/>
                        <a:latin typeface="Times New Roman" pitchFamily="18" charset="0"/>
                      </a:endParaRPr>
                    </a:p>
                  </a:txBody>
                  <a:tcPr marL="101600" marR="101600" marT="52754" marB="52754" horzOverflow="overflow">
                    <a:lnL>
                      <a:noFill/>
                    </a:lnL>
                    <a:lnR>
                      <a:noFill/>
                    </a:lnR>
                    <a:lnT>
                      <a:noFill/>
                    </a:lnT>
                    <a:lnB>
                      <a:noFill/>
                    </a:lnB>
                    <a:lnTlToBr>
                      <a:noFill/>
                    </a:lnTlToBr>
                    <a:lnBlToTr>
                      <a:noFill/>
                    </a:lnBlToTr>
                    <a:noFill/>
                  </a:tcPr>
                </a:tc>
                <a:extLst>
                  <a:ext uri="{0D108BD9-81ED-4DB2-BD59-A6C34878D82A}">
                    <a16:rowId xmlns="" xmlns:a16="http://schemas.microsoft.com/office/drawing/2014/main" val="10002"/>
                  </a:ext>
                </a:extLst>
              </a:tr>
            </a:tbl>
          </a:graphicData>
        </a:graphic>
      </p:graphicFrame>
      <p:graphicFrame>
        <p:nvGraphicFramePr>
          <p:cNvPr id="6" name="Table 5"/>
          <p:cNvGraphicFramePr>
            <a:graphicFrameLocks noGrp="1"/>
          </p:cNvGraphicFramePr>
          <p:nvPr/>
        </p:nvGraphicFramePr>
        <p:xfrm>
          <a:off x="2895600" y="5943600"/>
          <a:ext cx="5842000" cy="555625"/>
        </p:xfrm>
        <a:graphic>
          <a:graphicData uri="http://schemas.openxmlformats.org/drawingml/2006/table">
            <a:tbl>
              <a:tblPr/>
              <a:tblGrid>
                <a:gridCol w="920189">
                  <a:extLst>
                    <a:ext uri="{9D8B030D-6E8A-4147-A177-3AD203B41FA5}">
                      <a16:colId xmlns="" xmlns:a16="http://schemas.microsoft.com/office/drawing/2014/main" val="20000"/>
                    </a:ext>
                  </a:extLst>
                </a:gridCol>
                <a:gridCol w="1394114">
                  <a:extLst>
                    <a:ext uri="{9D8B030D-6E8A-4147-A177-3AD203B41FA5}">
                      <a16:colId xmlns="" xmlns:a16="http://schemas.microsoft.com/office/drawing/2014/main" val="20001"/>
                    </a:ext>
                  </a:extLst>
                </a:gridCol>
                <a:gridCol w="691524">
                  <a:extLst>
                    <a:ext uri="{9D8B030D-6E8A-4147-A177-3AD203B41FA5}">
                      <a16:colId xmlns="" xmlns:a16="http://schemas.microsoft.com/office/drawing/2014/main" val="20002"/>
                    </a:ext>
                  </a:extLst>
                </a:gridCol>
                <a:gridCol w="1547171">
                  <a:extLst>
                    <a:ext uri="{9D8B030D-6E8A-4147-A177-3AD203B41FA5}">
                      <a16:colId xmlns="" xmlns:a16="http://schemas.microsoft.com/office/drawing/2014/main" val="20003"/>
                    </a:ext>
                  </a:extLst>
                </a:gridCol>
                <a:gridCol w="1289002">
                  <a:extLst>
                    <a:ext uri="{9D8B030D-6E8A-4147-A177-3AD203B41FA5}">
                      <a16:colId xmlns="" xmlns:a16="http://schemas.microsoft.com/office/drawing/2014/main" val="20004"/>
                    </a:ext>
                  </a:extLst>
                </a:gridCol>
              </a:tblGrid>
              <a:tr h="555625">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dirty="0" smtClean="0">
                          <a:ln>
                            <a:noFill/>
                          </a:ln>
                          <a:solidFill>
                            <a:schemeClr val="tx1"/>
                          </a:solidFill>
                          <a:effectLst/>
                          <a:latin typeface="Times New Roman" pitchFamily="18" charset="0"/>
                        </a:rPr>
                        <a:t>QSD</a:t>
                      </a:r>
                    </a:p>
                  </a:txBody>
                  <a:tcPr marL="101600" marR="101600" marT="52812" marB="52812" horzOverflow="overflow">
                    <a:lnL cap="flat">
                      <a:noFill/>
                    </a:lnL>
                    <a:lnR w="12700" cap="flat" cmpd="sng" algn="ctr">
                      <a:solidFill>
                        <a:schemeClr val="tx1"/>
                      </a:solidFill>
                      <a:prstDash val="solid"/>
                      <a:round/>
                      <a:headEnd type="none" w="med" len="med"/>
                      <a:tailEnd type="none" w="med" len="med"/>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dirty="0" smtClean="0">
                          <a:ln>
                            <a:noFill/>
                          </a:ln>
                          <a:solidFill>
                            <a:schemeClr val="tx1"/>
                          </a:solidFill>
                          <a:effectLst/>
                          <a:latin typeface="Times New Roman" pitchFamily="18" charset="0"/>
                        </a:rPr>
                        <a:t>1%</a:t>
                      </a:r>
                    </a:p>
                  </a:txBody>
                  <a:tcPr marL="101600" marR="101600" marT="52812" marB="52812" horzOverflow="overflow">
                    <a:lnL w="12700" cap="flat" cmpd="sng" algn="ctr">
                      <a:solidFill>
                        <a:schemeClr val="tx1"/>
                      </a:solidFill>
                      <a:prstDash val="solid"/>
                      <a:round/>
                      <a:headEnd type="none" w="med" len="med"/>
                      <a:tailEnd type="none" w="med" len="med"/>
                    </a:lnL>
                    <a:lnR>
                      <a:noFill/>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dirty="0" smtClean="0">
                          <a:ln>
                            <a:noFill/>
                          </a:ln>
                          <a:solidFill>
                            <a:schemeClr val="tx1"/>
                          </a:solidFill>
                          <a:effectLst/>
                          <a:latin typeface="Times New Roman" pitchFamily="18" charset="0"/>
                        </a:rPr>
                        <a:t>–</a:t>
                      </a:r>
                    </a:p>
                  </a:txBody>
                  <a:tcPr marL="101600" marR="101600" marT="52812" marB="52812" horzOverflow="overflow">
                    <a:lnL>
                      <a:noFill/>
                    </a:lnL>
                    <a:lnR>
                      <a:noFill/>
                    </a:lnR>
                    <a:lnT>
                      <a:noFill/>
                    </a:lnT>
                    <a:lnB cap="flat">
                      <a:noFill/>
                    </a:lnB>
                    <a:lnTlToBr>
                      <a:noFill/>
                    </a:lnTlToBr>
                    <a:lnBlToTr>
                      <a:noFill/>
                    </a:lnBlToTr>
                    <a:noFill/>
                  </a:tcPr>
                </a:tc>
                <a:tc>
                  <a:txBody>
                    <a:bodyPr/>
                    <a:lstStyle/>
                    <a:p>
                      <a:pPr marL="0" marR="0" lvl="0" indent="0" algn="ctr"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dirty="0" smtClean="0">
                          <a:ln>
                            <a:noFill/>
                          </a:ln>
                          <a:solidFill>
                            <a:schemeClr val="tx1"/>
                          </a:solidFill>
                          <a:effectLst/>
                          <a:latin typeface="Times New Roman" pitchFamily="18" charset="0"/>
                        </a:rPr>
                        <a:t>–1%</a:t>
                      </a:r>
                    </a:p>
                  </a:txBody>
                  <a:tcPr marL="101600" marR="101600" marT="52812" marB="52812" horzOverflow="overflow">
                    <a:lnL>
                      <a:noFill/>
                    </a:lnL>
                    <a:lnR>
                      <a:noFill/>
                    </a:lnR>
                    <a:lnT>
                      <a:noFill/>
                    </a:lnT>
                    <a:lnB cap="flat">
                      <a:noFill/>
                    </a:lnB>
                    <a:lnTlToBr>
                      <a:noFill/>
                    </a:lnTlToBr>
                    <a:lnBlToTr>
                      <a:noFill/>
                    </a:lnBlToTr>
                    <a:noFill/>
                  </a:tcPr>
                </a:tc>
                <a:tc>
                  <a:txBody>
                    <a:bodyPr/>
                    <a:lstStyle/>
                    <a:p>
                      <a:pPr marL="0" marR="0" lvl="0" indent="0" algn="l" defTabSz="809625"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en-US" sz="2700" b="0" i="0" u="none" strike="noStrike" cap="none" normalizeH="0" baseline="0" dirty="0" smtClean="0">
                          <a:ln>
                            <a:noFill/>
                          </a:ln>
                          <a:solidFill>
                            <a:schemeClr val="tx1"/>
                          </a:solidFill>
                          <a:effectLst/>
                          <a:latin typeface="Times New Roman" pitchFamily="18" charset="0"/>
                        </a:rPr>
                        <a:t>= 2%</a:t>
                      </a:r>
                    </a:p>
                  </a:txBody>
                  <a:tcPr marL="101600" marR="101600" marT="52812" marB="52812" horzOverflow="overflow">
                    <a:lnL>
                      <a:noFill/>
                    </a:lnL>
                    <a:lnR cap="flat">
                      <a:noFill/>
                    </a:lnR>
                    <a:lnT>
                      <a:noFill/>
                    </a:lnT>
                    <a:lnB cap="flat">
                      <a:noFill/>
                    </a:lnB>
                    <a:lnTlToBr>
                      <a:noFill/>
                    </a:lnTlToBr>
                    <a:lnBlToTr>
                      <a:noFill/>
                    </a:lnBlToTr>
                    <a:noFill/>
                  </a:tcPr>
                </a:tc>
                <a:extLst>
                  <a:ext uri="{0D108BD9-81ED-4DB2-BD59-A6C34878D82A}">
                    <a16:rowId xmlns="" xmlns:a16="http://schemas.microsoft.com/office/drawing/2014/main" val="10000"/>
                  </a:ext>
                </a:extLst>
              </a:tr>
            </a:tbl>
          </a:graphicData>
        </a:graphic>
      </p:graphicFrame>
      <p:sp>
        <p:nvSpPr>
          <p:cNvPr id="7"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33</a:t>
            </a:fld>
            <a:endParaRPr lang="en-US" altLang="en-US" sz="1000" dirty="0">
              <a:cs typeface="Arial" charset="0"/>
            </a:endParaRPr>
          </a:p>
        </p:txBody>
      </p:sp>
      <p:sp>
        <p:nvSpPr>
          <p:cNvPr id="8"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p:txBody>
          <a:bodyPr>
            <a:normAutofit fontScale="90000"/>
          </a:bodyPr>
          <a:lstStyle/>
          <a:p>
            <a:pPr eaLnBrk="1" hangingPunct="1"/>
            <a:r>
              <a:rPr lang="en-US" altLang="en-US" smtClean="0"/>
              <a:t>Variations of Basic Currency and Interest Rate Swaps</a:t>
            </a:r>
          </a:p>
        </p:txBody>
      </p:sp>
      <p:sp>
        <p:nvSpPr>
          <p:cNvPr id="37891" name="Rectangle 3"/>
          <p:cNvSpPr>
            <a:spLocks noGrp="1" noChangeArrowheads="1"/>
          </p:cNvSpPr>
          <p:nvPr>
            <p:ph idx="1"/>
          </p:nvPr>
        </p:nvSpPr>
        <p:spPr>
          <a:xfrm>
            <a:off x="457200" y="2286000"/>
            <a:ext cx="8229600" cy="4144963"/>
          </a:xfrm>
        </p:spPr>
        <p:txBody>
          <a:bodyPr/>
          <a:lstStyle/>
          <a:p>
            <a:pPr eaLnBrk="1" hangingPunct="1">
              <a:lnSpc>
                <a:spcPct val="90000"/>
              </a:lnSpc>
            </a:pPr>
            <a:r>
              <a:rPr lang="en-US" altLang="en-US" sz="2400" dirty="0" smtClean="0"/>
              <a:t>Currency swaps:</a:t>
            </a:r>
          </a:p>
          <a:p>
            <a:pPr lvl="1" eaLnBrk="1" hangingPunct="1">
              <a:lnSpc>
                <a:spcPct val="90000"/>
              </a:lnSpc>
            </a:pPr>
            <a:r>
              <a:rPr lang="en-US" altLang="en-US" sz="2400" dirty="0" smtClean="0"/>
              <a:t>Fixed for fixed </a:t>
            </a:r>
          </a:p>
          <a:p>
            <a:pPr lvl="1" eaLnBrk="1" hangingPunct="1">
              <a:lnSpc>
                <a:spcPct val="90000"/>
              </a:lnSpc>
            </a:pPr>
            <a:r>
              <a:rPr lang="en-US" altLang="en-US" sz="2400" dirty="0" smtClean="0"/>
              <a:t>Fixed for floating</a:t>
            </a:r>
          </a:p>
          <a:p>
            <a:pPr lvl="1" eaLnBrk="1" hangingPunct="1">
              <a:lnSpc>
                <a:spcPct val="90000"/>
              </a:lnSpc>
            </a:pPr>
            <a:r>
              <a:rPr lang="en-US" altLang="en-US" sz="2400" dirty="0" smtClean="0"/>
              <a:t>Floating for floating</a:t>
            </a:r>
          </a:p>
          <a:p>
            <a:pPr lvl="1" eaLnBrk="1" hangingPunct="1">
              <a:lnSpc>
                <a:spcPct val="90000"/>
              </a:lnSpc>
            </a:pPr>
            <a:r>
              <a:rPr lang="en-US" altLang="en-US" sz="2400" dirty="0" smtClean="0"/>
              <a:t>Amortizing</a:t>
            </a:r>
          </a:p>
          <a:p>
            <a:pPr eaLnBrk="1" hangingPunct="1">
              <a:lnSpc>
                <a:spcPct val="90000"/>
              </a:lnSpc>
            </a:pPr>
            <a:r>
              <a:rPr lang="en-US" altLang="en-US" sz="2400" dirty="0" smtClean="0"/>
              <a:t>Interest rate swaps: </a:t>
            </a:r>
          </a:p>
          <a:p>
            <a:pPr lvl="1" eaLnBrk="1" hangingPunct="1">
              <a:lnSpc>
                <a:spcPct val="90000"/>
              </a:lnSpc>
            </a:pPr>
            <a:r>
              <a:rPr lang="en-US" altLang="en-US" sz="2400" dirty="0" smtClean="0"/>
              <a:t>Zero-for floating</a:t>
            </a:r>
          </a:p>
          <a:p>
            <a:pPr lvl="1" eaLnBrk="1" hangingPunct="1">
              <a:lnSpc>
                <a:spcPct val="90000"/>
              </a:lnSpc>
            </a:pPr>
            <a:r>
              <a:rPr lang="en-US" altLang="en-US" sz="2400" dirty="0" smtClean="0"/>
              <a:t>Floating for floating</a:t>
            </a:r>
          </a:p>
          <a:p>
            <a:pPr eaLnBrk="1" hangingPunct="1">
              <a:lnSpc>
                <a:spcPct val="90000"/>
              </a:lnSpc>
            </a:pPr>
            <a:r>
              <a:rPr lang="en-US" altLang="en-US" sz="2400" dirty="0" smtClean="0"/>
              <a:t>For a swap to be possible, a QSD must exist. Beyond that, creativity is the only limit.</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34</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normAutofit fontScale="90000"/>
          </a:bodyPr>
          <a:lstStyle/>
          <a:p>
            <a:pPr eaLnBrk="1" hangingPunct="1"/>
            <a:r>
              <a:rPr lang="en-US" altLang="en-US" smtClean="0"/>
              <a:t>Risks of Interest Rate </a:t>
            </a:r>
            <a:br>
              <a:rPr lang="en-US" altLang="en-US" smtClean="0"/>
            </a:br>
            <a:r>
              <a:rPr lang="en-US" altLang="en-US" smtClean="0"/>
              <a:t>and Currency Swaps</a:t>
            </a:r>
          </a:p>
        </p:txBody>
      </p:sp>
      <p:sp>
        <p:nvSpPr>
          <p:cNvPr id="38915" name="Rectangle 3"/>
          <p:cNvSpPr>
            <a:spLocks noGrp="1" noChangeArrowheads="1"/>
          </p:cNvSpPr>
          <p:nvPr>
            <p:ph idx="1"/>
          </p:nvPr>
        </p:nvSpPr>
        <p:spPr>
          <a:xfrm>
            <a:off x="457200" y="2438400"/>
            <a:ext cx="8229600" cy="3992563"/>
          </a:xfrm>
        </p:spPr>
        <p:txBody>
          <a:bodyPr/>
          <a:lstStyle/>
          <a:p>
            <a:pPr eaLnBrk="1" hangingPunct="1">
              <a:lnSpc>
                <a:spcPct val="90000"/>
              </a:lnSpc>
            </a:pPr>
            <a:r>
              <a:rPr lang="en-US" altLang="en-US" sz="2400" dirty="0" smtClean="0"/>
              <a:t>Interest rate risk</a:t>
            </a:r>
          </a:p>
          <a:p>
            <a:pPr lvl="1" eaLnBrk="1" hangingPunct="1">
              <a:lnSpc>
                <a:spcPct val="90000"/>
              </a:lnSpc>
            </a:pPr>
            <a:r>
              <a:rPr lang="en-US" altLang="en-US" sz="2000" dirty="0" smtClean="0"/>
              <a:t>Interest rates might move against the swap bank after it has only gotten half of a swap on the books, or if it has an unhedged position.</a:t>
            </a:r>
          </a:p>
          <a:p>
            <a:pPr eaLnBrk="1" hangingPunct="1">
              <a:lnSpc>
                <a:spcPct val="90000"/>
              </a:lnSpc>
            </a:pPr>
            <a:r>
              <a:rPr lang="en-US" altLang="en-US" sz="2400" dirty="0" smtClean="0"/>
              <a:t>Basis risk</a:t>
            </a:r>
          </a:p>
          <a:p>
            <a:pPr lvl="1" eaLnBrk="1" hangingPunct="1">
              <a:lnSpc>
                <a:spcPct val="90000"/>
              </a:lnSpc>
            </a:pPr>
            <a:r>
              <a:rPr lang="en-US" altLang="en-US" sz="2000" dirty="0" smtClean="0"/>
              <a:t>Basis risk may occur if the floating rates of the two counterparties are not pegged to the same index.</a:t>
            </a:r>
          </a:p>
          <a:p>
            <a:pPr eaLnBrk="1" hangingPunct="1">
              <a:lnSpc>
                <a:spcPct val="90000"/>
              </a:lnSpc>
            </a:pPr>
            <a:r>
              <a:rPr lang="en-US" altLang="en-US" sz="2400" dirty="0" smtClean="0"/>
              <a:t>Exchange rate risk</a:t>
            </a:r>
          </a:p>
          <a:p>
            <a:pPr lvl="1" eaLnBrk="1" hangingPunct="1">
              <a:lnSpc>
                <a:spcPct val="90000"/>
              </a:lnSpc>
            </a:pPr>
            <a:r>
              <a:rPr lang="en-US" altLang="en-US" sz="2000" dirty="0" smtClean="0"/>
              <a:t>In the example of a currency swap given earlier, the swap bank would be worse off if the pound appreciated.</a:t>
            </a:r>
            <a:r>
              <a:rPr lang="en-US" altLang="en-US" sz="2400" dirty="0" smtClean="0"/>
              <a:t> </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35</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fontScale="90000"/>
          </a:bodyPr>
          <a:lstStyle/>
          <a:p>
            <a:pPr eaLnBrk="1" hangingPunct="1"/>
            <a:r>
              <a:rPr lang="en-US" altLang="en-US" smtClean="0"/>
              <a:t>Risks of Interest Rate </a:t>
            </a:r>
            <a:br>
              <a:rPr lang="en-US" altLang="en-US" smtClean="0"/>
            </a:br>
            <a:r>
              <a:rPr lang="en-US" altLang="en-US" smtClean="0"/>
              <a:t>and Currency Swaps (continued)</a:t>
            </a:r>
          </a:p>
        </p:txBody>
      </p:sp>
      <p:sp>
        <p:nvSpPr>
          <p:cNvPr id="39939" name="Rectangle 3"/>
          <p:cNvSpPr>
            <a:spLocks noGrp="1" noChangeArrowheads="1"/>
          </p:cNvSpPr>
          <p:nvPr>
            <p:ph idx="1"/>
          </p:nvPr>
        </p:nvSpPr>
        <p:spPr>
          <a:xfrm>
            <a:off x="457200" y="2362200"/>
            <a:ext cx="8229600" cy="4068763"/>
          </a:xfrm>
        </p:spPr>
        <p:txBody>
          <a:bodyPr/>
          <a:lstStyle/>
          <a:p>
            <a:pPr eaLnBrk="1" hangingPunct="1">
              <a:lnSpc>
                <a:spcPct val="90000"/>
              </a:lnSpc>
            </a:pPr>
            <a:r>
              <a:rPr lang="en-US" altLang="en-US" sz="2400" dirty="0" smtClean="0"/>
              <a:t>Credit risk</a:t>
            </a:r>
          </a:p>
          <a:p>
            <a:pPr lvl="1" eaLnBrk="1" hangingPunct="1">
              <a:lnSpc>
                <a:spcPct val="90000"/>
              </a:lnSpc>
            </a:pPr>
            <a:r>
              <a:rPr lang="en-US" altLang="en-US" sz="2000" dirty="0" smtClean="0"/>
              <a:t>This is the major risk faced by a swap dealer, the risk that a counterparty will default on its end of the swap.</a:t>
            </a:r>
          </a:p>
          <a:p>
            <a:pPr eaLnBrk="1" hangingPunct="1">
              <a:lnSpc>
                <a:spcPct val="90000"/>
              </a:lnSpc>
            </a:pPr>
            <a:r>
              <a:rPr lang="en-US" altLang="en-US" sz="2400" dirty="0" smtClean="0"/>
              <a:t>Mismatch risk</a:t>
            </a:r>
          </a:p>
          <a:p>
            <a:pPr lvl="1" eaLnBrk="1" hangingPunct="1">
              <a:lnSpc>
                <a:spcPct val="90000"/>
              </a:lnSpc>
            </a:pPr>
            <a:r>
              <a:rPr lang="en-US" altLang="en-US" sz="2000" dirty="0" smtClean="0"/>
              <a:t>It’s hard to find a counterparty that wants to borrow the right amount of money for the right amount of time.</a:t>
            </a:r>
          </a:p>
          <a:p>
            <a:pPr eaLnBrk="1" hangingPunct="1">
              <a:lnSpc>
                <a:spcPct val="90000"/>
              </a:lnSpc>
            </a:pPr>
            <a:r>
              <a:rPr lang="en-US" altLang="en-US" sz="2400" dirty="0" smtClean="0"/>
              <a:t>Sovereign risk</a:t>
            </a:r>
          </a:p>
          <a:p>
            <a:pPr lvl="1" eaLnBrk="1" hangingPunct="1">
              <a:lnSpc>
                <a:spcPct val="90000"/>
              </a:lnSpc>
            </a:pPr>
            <a:r>
              <a:rPr lang="en-US" altLang="en-US" sz="2000" dirty="0" smtClean="0"/>
              <a:t>The risk that a country will impose exchange rate restrictions that will interfere with performance on the swap.</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36</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pPr eaLnBrk="1" hangingPunct="1"/>
            <a:r>
              <a:rPr lang="en-US" altLang="en-US" sz="4100" smtClean="0"/>
              <a:t>Valuation of an Existing Swap</a:t>
            </a:r>
          </a:p>
        </p:txBody>
      </p:sp>
      <p:sp>
        <p:nvSpPr>
          <p:cNvPr id="40963" name="Rectangle 3"/>
          <p:cNvSpPr>
            <a:spLocks noGrp="1" noChangeArrowheads="1"/>
          </p:cNvSpPr>
          <p:nvPr>
            <p:ph idx="1"/>
          </p:nvPr>
        </p:nvSpPr>
        <p:spPr/>
        <p:txBody>
          <a:bodyPr/>
          <a:lstStyle/>
          <a:p>
            <a:pPr eaLnBrk="1" hangingPunct="1">
              <a:lnSpc>
                <a:spcPct val="90000"/>
              </a:lnSpc>
            </a:pPr>
            <a:r>
              <a:rPr lang="en-US" altLang="en-US" sz="2800" dirty="0" smtClean="0"/>
              <a:t>A swap is a derivative security, so valuation can be done with reference to the value of the underlying assets.</a:t>
            </a:r>
          </a:p>
          <a:p>
            <a:pPr eaLnBrk="1" hangingPunct="1">
              <a:lnSpc>
                <a:spcPct val="90000"/>
              </a:lnSpc>
            </a:pPr>
            <a:r>
              <a:rPr lang="en-US" altLang="en-US" sz="2800" dirty="0" smtClean="0"/>
              <a:t>How to value a swap:</a:t>
            </a:r>
          </a:p>
          <a:p>
            <a:pPr lvl="1" eaLnBrk="1" hangingPunct="1">
              <a:lnSpc>
                <a:spcPct val="90000"/>
              </a:lnSpc>
            </a:pPr>
            <a:r>
              <a:rPr lang="en-US" altLang="en-US" sz="2400" dirty="0" smtClean="0"/>
              <a:t>Any swap’s value is the difference in the present values of the payment streams that are incoming and outgoing.</a:t>
            </a:r>
          </a:p>
          <a:p>
            <a:pPr lvl="1" eaLnBrk="1" hangingPunct="1">
              <a:lnSpc>
                <a:spcPct val="90000"/>
              </a:lnSpc>
            </a:pPr>
            <a:r>
              <a:rPr lang="en-US" altLang="en-US" sz="2400" dirty="0" smtClean="0"/>
              <a:t>Plain vanilla, fixed for floating swaps get valued just like a pair of bonds.</a:t>
            </a:r>
          </a:p>
          <a:p>
            <a:pPr lvl="1" eaLnBrk="1" hangingPunct="1">
              <a:lnSpc>
                <a:spcPct val="90000"/>
              </a:lnSpc>
            </a:pPr>
            <a:r>
              <a:rPr lang="en-US" altLang="en-US" sz="2400" dirty="0" smtClean="0"/>
              <a:t>Currency swaps get valued just like two nests of currency forward contracts.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37</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pPr eaLnBrk="1" hangingPunct="1"/>
            <a:r>
              <a:rPr lang="en-US" altLang="en-US" sz="4000" smtClean="0"/>
              <a:t>Swap Valuation Example</a:t>
            </a:r>
          </a:p>
        </p:txBody>
      </p:sp>
      <p:sp>
        <p:nvSpPr>
          <p:cNvPr id="41988" name="Content Placeholder 2"/>
          <p:cNvSpPr>
            <a:spLocks/>
          </p:cNvSpPr>
          <p:nvPr/>
        </p:nvSpPr>
        <p:spPr bwMode="auto">
          <a:xfrm>
            <a:off x="304800" y="1905000"/>
            <a:ext cx="8534400" cy="4114800"/>
          </a:xfrm>
          <a:prstGeom prst="rect">
            <a:avLst/>
          </a:prstGeom>
        </p:spPr>
        <p:txBody>
          <a:bodyPr/>
          <a:lstStyle/>
          <a:p>
            <a:pPr marL="342900" indent="-342900">
              <a:lnSpc>
                <a:spcPct val="90000"/>
              </a:lnSpc>
              <a:spcBef>
                <a:spcPct val="20000"/>
              </a:spcBef>
              <a:buFont typeface="Arial" panose="020B0604020202020204" pitchFamily="34" charset="0"/>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A currency swap has a remaining life of 18 months. </a:t>
            </a:r>
          </a:p>
          <a:p>
            <a:pPr marL="342900" indent="-342900">
              <a:lnSpc>
                <a:spcPct val="90000"/>
              </a:lnSpc>
              <a:spcBef>
                <a:spcPct val="20000"/>
              </a:spcBef>
              <a:buFont typeface="Arial" panose="020B0604020202020204" pitchFamily="34" charset="0"/>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It involves exchanging interest at 14% on £20 million for interest at 10% on $30 million once a year. </a:t>
            </a:r>
          </a:p>
          <a:p>
            <a:pPr marL="342900" indent="-342900">
              <a:lnSpc>
                <a:spcPct val="90000"/>
              </a:lnSpc>
              <a:spcBef>
                <a:spcPct val="20000"/>
              </a:spcBef>
              <a:buFont typeface="Arial" panose="020B0604020202020204" pitchFamily="34" charset="0"/>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The term structure of interest rates is currently flat in both the U.S. and the U.K. If the swap were negotiated today, the interest rates exchanged would be $8% and £11%. All rates were quoted with annual compounding. </a:t>
            </a:r>
          </a:p>
          <a:p>
            <a:pPr marL="342900" indent="-342900">
              <a:lnSpc>
                <a:spcPct val="90000"/>
              </a:lnSpc>
              <a:spcBef>
                <a:spcPct val="20000"/>
              </a:spcBef>
              <a:buFont typeface="Arial" panose="020B0604020202020204" pitchFamily="34" charset="0"/>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The current exchange rate is $1.65 = £1. </a:t>
            </a:r>
          </a:p>
          <a:p>
            <a:pPr marL="342900" indent="-342900">
              <a:lnSpc>
                <a:spcPct val="90000"/>
              </a:lnSpc>
              <a:spcBef>
                <a:spcPct val="20000"/>
              </a:spcBef>
              <a:buFont typeface="Arial" panose="020B0604020202020204" pitchFamily="34" charset="0"/>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 What is the value of the swap (in USD) to the party paying dollars?</a:t>
            </a:r>
          </a:p>
        </p:txBody>
      </p:sp>
      <p:sp>
        <p:nvSpPr>
          <p:cNvPr id="6"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38</a:t>
            </a:fld>
            <a:endParaRPr lang="en-US" altLang="en-US" sz="1000" dirty="0">
              <a:cs typeface="Arial" charset="0"/>
            </a:endParaRPr>
          </a:p>
        </p:txBody>
      </p:sp>
      <p:sp>
        <p:nvSpPr>
          <p:cNvPr id="7"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608138" y="1600200"/>
            <a:ext cx="6096000" cy="973138"/>
            <a:chOff x="1584" y="912"/>
            <a:chExt cx="3840" cy="613"/>
          </a:xfrm>
        </p:grpSpPr>
        <p:sp>
          <p:nvSpPr>
            <p:cNvPr id="43044" name="Line 4"/>
            <p:cNvSpPr>
              <a:spLocks noChangeShapeType="1"/>
            </p:cNvSpPr>
            <p:nvPr/>
          </p:nvSpPr>
          <p:spPr bwMode="auto">
            <a:xfrm>
              <a:off x="1728" y="1008"/>
              <a:ext cx="3456"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lstStyle/>
            <a:p>
              <a:endParaRPr lang="en-US"/>
            </a:p>
          </p:txBody>
        </p:sp>
        <p:sp>
          <p:nvSpPr>
            <p:cNvPr id="43045" name="Line 5"/>
            <p:cNvSpPr>
              <a:spLocks noChangeShapeType="1"/>
            </p:cNvSpPr>
            <p:nvPr/>
          </p:nvSpPr>
          <p:spPr bwMode="auto">
            <a:xfrm>
              <a:off x="1728" y="912"/>
              <a:ext cx="0" cy="192"/>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lstStyle/>
            <a:p>
              <a:endParaRPr lang="en-US"/>
            </a:p>
          </p:txBody>
        </p:sp>
        <p:sp>
          <p:nvSpPr>
            <p:cNvPr id="43046" name="Line 6"/>
            <p:cNvSpPr>
              <a:spLocks noChangeShapeType="1"/>
            </p:cNvSpPr>
            <p:nvPr/>
          </p:nvSpPr>
          <p:spPr bwMode="auto">
            <a:xfrm>
              <a:off x="5184" y="912"/>
              <a:ext cx="0" cy="192"/>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lstStyle/>
            <a:p>
              <a:endParaRPr lang="en-US"/>
            </a:p>
          </p:txBody>
        </p:sp>
        <p:sp>
          <p:nvSpPr>
            <p:cNvPr id="43047" name="Line 7"/>
            <p:cNvSpPr>
              <a:spLocks noChangeShapeType="1"/>
            </p:cNvSpPr>
            <p:nvPr/>
          </p:nvSpPr>
          <p:spPr bwMode="auto">
            <a:xfrm>
              <a:off x="2880" y="912"/>
              <a:ext cx="0" cy="192"/>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lstStyle/>
            <a:p>
              <a:endParaRPr lang="en-US"/>
            </a:p>
          </p:txBody>
        </p:sp>
        <p:sp>
          <p:nvSpPr>
            <p:cNvPr id="43048" name="Text Box 8"/>
            <p:cNvSpPr txBox="1">
              <a:spLocks noChangeArrowheads="1"/>
            </p:cNvSpPr>
            <p:nvPr/>
          </p:nvSpPr>
          <p:spPr bwMode="auto">
            <a:xfrm>
              <a:off x="1584" y="1200"/>
              <a:ext cx="240"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rPr>
                <a:t>0</a:t>
              </a:r>
            </a:p>
          </p:txBody>
        </p:sp>
        <p:sp>
          <p:nvSpPr>
            <p:cNvPr id="43049" name="Text Box 9"/>
            <p:cNvSpPr txBox="1">
              <a:spLocks noChangeArrowheads="1"/>
            </p:cNvSpPr>
            <p:nvPr/>
          </p:nvSpPr>
          <p:spPr bwMode="auto">
            <a:xfrm>
              <a:off x="2760" y="1200"/>
              <a:ext cx="240"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rPr>
                <a:t>6</a:t>
              </a:r>
            </a:p>
          </p:txBody>
        </p:sp>
        <p:sp>
          <p:nvSpPr>
            <p:cNvPr id="43050" name="Text Box 10"/>
            <p:cNvSpPr txBox="1">
              <a:spLocks noChangeArrowheads="1"/>
            </p:cNvSpPr>
            <p:nvPr/>
          </p:nvSpPr>
          <p:spPr bwMode="auto">
            <a:xfrm>
              <a:off x="5040" y="1152"/>
              <a:ext cx="384"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700">
                  <a:latin typeface="Times New Roman" pitchFamily="18" charset="0"/>
                </a:rPr>
                <a:t>18</a:t>
              </a:r>
            </a:p>
          </p:txBody>
        </p:sp>
      </p:grpSp>
      <p:grpSp>
        <p:nvGrpSpPr>
          <p:cNvPr id="3" name="Group 42"/>
          <p:cNvGrpSpPr>
            <a:grpSpLocks/>
          </p:cNvGrpSpPr>
          <p:nvPr/>
        </p:nvGrpSpPr>
        <p:grpSpPr bwMode="auto">
          <a:xfrm>
            <a:off x="2963863" y="2362200"/>
            <a:ext cx="4816475" cy="974725"/>
            <a:chOff x="1680" y="1290"/>
            <a:chExt cx="2731" cy="532"/>
          </a:xfrm>
        </p:grpSpPr>
        <p:sp>
          <p:nvSpPr>
            <p:cNvPr id="43040" name="Text Box 12"/>
            <p:cNvSpPr txBox="1">
              <a:spLocks noChangeArrowheads="1"/>
            </p:cNvSpPr>
            <p:nvPr/>
          </p:nvSpPr>
          <p:spPr bwMode="auto">
            <a:xfrm>
              <a:off x="1680" y="1290"/>
              <a:ext cx="679" cy="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700">
                  <a:latin typeface="Times New Roman" pitchFamily="18" charset="0"/>
                </a:rPr>
                <a:t>£2.8m</a:t>
              </a:r>
            </a:p>
          </p:txBody>
        </p:sp>
        <p:sp>
          <p:nvSpPr>
            <p:cNvPr id="43041" name="Text Box 13"/>
            <p:cNvSpPr txBox="1">
              <a:spLocks noChangeArrowheads="1"/>
            </p:cNvSpPr>
            <p:nvPr/>
          </p:nvSpPr>
          <p:spPr bwMode="auto">
            <a:xfrm>
              <a:off x="3696" y="1290"/>
              <a:ext cx="715" cy="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700">
                  <a:latin typeface="Times New Roman" pitchFamily="18" charset="0"/>
                </a:rPr>
                <a:t>£2.8m</a:t>
              </a:r>
            </a:p>
          </p:txBody>
        </p:sp>
        <p:sp>
          <p:nvSpPr>
            <p:cNvPr id="43042" name="Text Box 14"/>
            <p:cNvSpPr txBox="1">
              <a:spLocks noChangeArrowheads="1"/>
            </p:cNvSpPr>
            <p:nvPr/>
          </p:nvSpPr>
          <p:spPr bwMode="auto">
            <a:xfrm>
              <a:off x="3849" y="1539"/>
              <a:ext cx="562" cy="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700">
                  <a:latin typeface="Times New Roman" pitchFamily="18" charset="0"/>
                </a:rPr>
                <a:t>–$3m</a:t>
              </a:r>
            </a:p>
          </p:txBody>
        </p:sp>
        <p:sp>
          <p:nvSpPr>
            <p:cNvPr id="43043" name="Text Box 15"/>
            <p:cNvSpPr txBox="1">
              <a:spLocks noChangeArrowheads="1"/>
            </p:cNvSpPr>
            <p:nvPr/>
          </p:nvSpPr>
          <p:spPr bwMode="auto">
            <a:xfrm>
              <a:off x="1776" y="1540"/>
              <a:ext cx="562" cy="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algn="r" eaLnBrk="1" hangingPunct="1">
                <a:spcBef>
                  <a:spcPct val="50000"/>
                </a:spcBef>
              </a:pPr>
              <a:r>
                <a:rPr lang="en-US" altLang="en-US" sz="2700">
                  <a:latin typeface="Times New Roman" pitchFamily="18" charset="0"/>
                </a:rPr>
                <a:t>–$3m</a:t>
              </a:r>
            </a:p>
          </p:txBody>
        </p:sp>
      </p:grpSp>
      <p:sp>
        <p:nvSpPr>
          <p:cNvPr id="26" name="Text Box 16"/>
          <p:cNvSpPr txBox="1">
            <a:spLocks noChangeArrowheads="1"/>
          </p:cNvSpPr>
          <p:nvPr/>
        </p:nvSpPr>
        <p:spPr bwMode="auto">
          <a:xfrm>
            <a:off x="1143000" y="3276600"/>
            <a:ext cx="7772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Value of the swap to the party paying dollars:</a:t>
            </a:r>
          </a:p>
        </p:txBody>
      </p:sp>
      <p:sp>
        <p:nvSpPr>
          <p:cNvPr id="27" name="Text Box 17"/>
          <p:cNvSpPr txBox="1">
            <a:spLocks noChangeArrowheads="1"/>
          </p:cNvSpPr>
          <p:nvPr/>
        </p:nvSpPr>
        <p:spPr bwMode="auto">
          <a:xfrm>
            <a:off x="914400" y="5334000"/>
            <a:ext cx="28956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–$5,559,669 = </a:t>
            </a:r>
          </a:p>
        </p:txBody>
      </p:sp>
      <p:grpSp>
        <p:nvGrpSpPr>
          <p:cNvPr id="4" name="Group 18"/>
          <p:cNvGrpSpPr>
            <a:grpSpLocks/>
          </p:cNvGrpSpPr>
          <p:nvPr/>
        </p:nvGrpSpPr>
        <p:grpSpPr bwMode="auto">
          <a:xfrm>
            <a:off x="1066800" y="4114800"/>
            <a:ext cx="6858000" cy="990600"/>
            <a:chOff x="672" y="2592"/>
            <a:chExt cx="4320" cy="624"/>
          </a:xfrm>
        </p:grpSpPr>
        <p:sp>
          <p:nvSpPr>
            <p:cNvPr id="43026" name="Text Box 19"/>
            <p:cNvSpPr txBox="1">
              <a:spLocks noChangeArrowheads="1"/>
            </p:cNvSpPr>
            <p:nvPr/>
          </p:nvSpPr>
          <p:spPr bwMode="auto">
            <a:xfrm>
              <a:off x="672" y="2736"/>
              <a:ext cx="1392"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$8,335,659 = </a:t>
              </a:r>
            </a:p>
          </p:txBody>
        </p:sp>
        <p:sp>
          <p:nvSpPr>
            <p:cNvPr id="43027" name="Text Box 20"/>
            <p:cNvSpPr txBox="1">
              <a:spLocks noChangeArrowheads="1"/>
            </p:cNvSpPr>
            <p:nvPr/>
          </p:nvSpPr>
          <p:spPr bwMode="auto">
            <a:xfrm>
              <a:off x="2064" y="2592"/>
              <a:ext cx="81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£2.8m</a:t>
              </a:r>
            </a:p>
          </p:txBody>
        </p:sp>
        <p:sp>
          <p:nvSpPr>
            <p:cNvPr id="43028" name="Text Box 21"/>
            <p:cNvSpPr txBox="1">
              <a:spLocks noChangeArrowheads="1"/>
            </p:cNvSpPr>
            <p:nvPr/>
          </p:nvSpPr>
          <p:spPr bwMode="auto">
            <a:xfrm>
              <a:off x="2064" y="2832"/>
              <a:ext cx="96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(1.11)</a:t>
              </a:r>
              <a:r>
                <a:rPr lang="en-US" altLang="en-US" sz="2800" baseline="30000">
                  <a:latin typeface="Times New Roman" pitchFamily="18" charset="0"/>
                </a:rPr>
                <a:t>½</a:t>
              </a:r>
              <a:r>
                <a:rPr lang="en-US" altLang="en-US" sz="2800">
                  <a:latin typeface="Times New Roman" pitchFamily="18" charset="0"/>
                </a:rPr>
                <a:t>   </a:t>
              </a:r>
            </a:p>
          </p:txBody>
        </p:sp>
        <p:sp>
          <p:nvSpPr>
            <p:cNvPr id="43029" name="Line 22"/>
            <p:cNvSpPr>
              <a:spLocks noChangeShapeType="1"/>
            </p:cNvSpPr>
            <p:nvPr/>
          </p:nvSpPr>
          <p:spPr bwMode="auto">
            <a:xfrm>
              <a:off x="2112" y="2880"/>
              <a:ext cx="576"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lstStyle/>
            <a:p>
              <a:endParaRPr lang="en-US"/>
            </a:p>
          </p:txBody>
        </p:sp>
        <p:sp>
          <p:nvSpPr>
            <p:cNvPr id="43030" name="Text Box 23"/>
            <p:cNvSpPr txBox="1">
              <a:spLocks noChangeArrowheads="1"/>
            </p:cNvSpPr>
            <p:nvPr/>
          </p:nvSpPr>
          <p:spPr bwMode="auto">
            <a:xfrm>
              <a:off x="3024" y="2592"/>
              <a:ext cx="81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£2.8m</a:t>
              </a:r>
            </a:p>
          </p:txBody>
        </p:sp>
        <p:sp>
          <p:nvSpPr>
            <p:cNvPr id="43031" name="Text Box 24"/>
            <p:cNvSpPr txBox="1">
              <a:spLocks noChangeArrowheads="1"/>
            </p:cNvSpPr>
            <p:nvPr/>
          </p:nvSpPr>
          <p:spPr bwMode="auto">
            <a:xfrm>
              <a:off x="3024" y="2832"/>
              <a:ext cx="96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(1.11)</a:t>
              </a:r>
              <a:r>
                <a:rPr lang="en-US" altLang="en-US" baseline="40000">
                  <a:latin typeface="Times New Roman" pitchFamily="18" charset="0"/>
                </a:rPr>
                <a:t>3</a:t>
              </a:r>
              <a:r>
                <a:rPr lang="en-US" altLang="en-US" baseline="30000">
                  <a:latin typeface="Times New Roman" pitchFamily="18" charset="0"/>
                </a:rPr>
                <a:t>/2</a:t>
              </a:r>
              <a:r>
                <a:rPr lang="en-US" altLang="en-US" sz="2800" baseline="30000">
                  <a:latin typeface="Times New Roman" pitchFamily="18" charset="0"/>
                </a:rPr>
                <a:t> </a:t>
              </a:r>
              <a:r>
                <a:rPr lang="en-US" altLang="en-US" sz="2800">
                  <a:latin typeface="Times New Roman" pitchFamily="18" charset="0"/>
                </a:rPr>
                <a:t>   </a:t>
              </a:r>
            </a:p>
          </p:txBody>
        </p:sp>
        <p:sp>
          <p:nvSpPr>
            <p:cNvPr id="43032" name="Line 25"/>
            <p:cNvSpPr>
              <a:spLocks noChangeShapeType="1"/>
            </p:cNvSpPr>
            <p:nvPr/>
          </p:nvSpPr>
          <p:spPr bwMode="auto">
            <a:xfrm>
              <a:off x="3072" y="2880"/>
              <a:ext cx="576"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lstStyle/>
            <a:p>
              <a:endParaRPr lang="en-US"/>
            </a:p>
          </p:txBody>
        </p:sp>
        <p:sp>
          <p:nvSpPr>
            <p:cNvPr id="43033" name="Text Box 26"/>
            <p:cNvSpPr txBox="1">
              <a:spLocks noChangeArrowheads="1"/>
            </p:cNvSpPr>
            <p:nvPr/>
          </p:nvSpPr>
          <p:spPr bwMode="auto">
            <a:xfrm>
              <a:off x="2784" y="2736"/>
              <a:ext cx="24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43034" name="Text Box 27"/>
            <p:cNvSpPr txBox="1">
              <a:spLocks noChangeArrowheads="1"/>
            </p:cNvSpPr>
            <p:nvPr/>
          </p:nvSpPr>
          <p:spPr bwMode="auto">
            <a:xfrm>
              <a:off x="4032" y="2592"/>
              <a:ext cx="816"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$1.65</a:t>
              </a:r>
            </a:p>
          </p:txBody>
        </p:sp>
        <p:sp>
          <p:nvSpPr>
            <p:cNvPr id="43035" name="Text Box 28"/>
            <p:cNvSpPr txBox="1">
              <a:spLocks noChangeArrowheads="1"/>
            </p:cNvSpPr>
            <p:nvPr/>
          </p:nvSpPr>
          <p:spPr bwMode="auto">
            <a:xfrm>
              <a:off x="4032" y="2832"/>
              <a:ext cx="96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a:t>
              </a:r>
            </a:p>
          </p:txBody>
        </p:sp>
        <p:sp>
          <p:nvSpPr>
            <p:cNvPr id="43036" name="Line 29"/>
            <p:cNvSpPr>
              <a:spLocks noChangeShapeType="1"/>
            </p:cNvSpPr>
            <p:nvPr/>
          </p:nvSpPr>
          <p:spPr bwMode="auto">
            <a:xfrm>
              <a:off x="4080" y="2880"/>
              <a:ext cx="576"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lstStyle/>
            <a:p>
              <a:endParaRPr lang="en-US"/>
            </a:p>
          </p:txBody>
        </p:sp>
        <p:sp>
          <p:nvSpPr>
            <p:cNvPr id="43037" name="Text Box 30"/>
            <p:cNvSpPr txBox="1">
              <a:spLocks noChangeArrowheads="1"/>
            </p:cNvSpPr>
            <p:nvPr/>
          </p:nvSpPr>
          <p:spPr bwMode="auto">
            <a:xfrm>
              <a:off x="3866" y="2736"/>
              <a:ext cx="240" cy="3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80988" tIns="40494" rIns="80988" bIns="40494">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43038" name="AutoShape 31"/>
            <p:cNvSpPr>
              <a:spLocks/>
            </p:cNvSpPr>
            <p:nvPr/>
          </p:nvSpPr>
          <p:spPr bwMode="auto">
            <a:xfrm>
              <a:off x="2064" y="2592"/>
              <a:ext cx="96" cy="624"/>
            </a:xfrm>
            <a:prstGeom prst="leftBracket">
              <a:avLst>
                <a:gd name="adj" fmla="val 54167"/>
              </a:avLst>
            </a:pr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43039" name="AutoShape 32"/>
            <p:cNvSpPr>
              <a:spLocks/>
            </p:cNvSpPr>
            <p:nvPr/>
          </p:nvSpPr>
          <p:spPr bwMode="auto">
            <a:xfrm flipH="1">
              <a:off x="3696" y="2592"/>
              <a:ext cx="144" cy="624"/>
            </a:xfrm>
            <a:prstGeom prst="leftBracket">
              <a:avLst>
                <a:gd name="adj" fmla="val 36111"/>
              </a:avLst>
            </a:prstGeom>
            <a:noFill/>
            <a:ln w="12700" cap="sq">
              <a:solidFill>
                <a:schemeClr val="tx1"/>
              </a:solidFill>
              <a:round/>
              <a:headEnd type="none" w="sm" len="sm"/>
              <a:tailEnd type="none" w="sm" len="sm"/>
            </a:ln>
            <a:extLst>
              <a:ext uri="{909E8E84-426E-40DD-AFC4-6F175D3DCCD1}">
                <a14:hiddenFill xmlns:a14="http://schemas.microsoft.com/office/drawing/2010/main">
                  <a:solidFill>
                    <a:srgbClr val="FFFFFF"/>
                  </a:solidFill>
                </a14:hiddenFill>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sp>
        <p:nvSpPr>
          <p:cNvPr id="43" name="Text Box 33"/>
          <p:cNvSpPr txBox="1">
            <a:spLocks noChangeArrowheads="1"/>
          </p:cNvSpPr>
          <p:nvPr/>
        </p:nvSpPr>
        <p:spPr bwMode="auto">
          <a:xfrm>
            <a:off x="3276600" y="5181600"/>
            <a:ext cx="1295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–$3m</a:t>
            </a:r>
          </a:p>
        </p:txBody>
      </p:sp>
      <p:sp>
        <p:nvSpPr>
          <p:cNvPr id="44" name="Text Box 34"/>
          <p:cNvSpPr txBox="1">
            <a:spLocks noChangeArrowheads="1"/>
          </p:cNvSpPr>
          <p:nvPr/>
        </p:nvSpPr>
        <p:spPr bwMode="auto">
          <a:xfrm>
            <a:off x="3276600" y="5562600"/>
            <a:ext cx="1524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(1.08)</a:t>
            </a:r>
            <a:r>
              <a:rPr lang="en-US" altLang="en-US" sz="2800" baseline="30000">
                <a:latin typeface="Times New Roman" pitchFamily="18" charset="0"/>
              </a:rPr>
              <a:t>½</a:t>
            </a:r>
            <a:r>
              <a:rPr lang="en-US" altLang="en-US" sz="2800">
                <a:latin typeface="Times New Roman" pitchFamily="18" charset="0"/>
              </a:rPr>
              <a:t>   </a:t>
            </a:r>
          </a:p>
        </p:txBody>
      </p:sp>
      <p:sp>
        <p:nvSpPr>
          <p:cNvPr id="45" name="Line 35"/>
          <p:cNvSpPr>
            <a:spLocks noChangeShapeType="1"/>
          </p:cNvSpPr>
          <p:nvPr/>
        </p:nvSpPr>
        <p:spPr bwMode="auto">
          <a:xfrm>
            <a:off x="3352800" y="5638800"/>
            <a:ext cx="9144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lIns="103236" tIns="51618" rIns="103236" bIns="51618"/>
          <a:lstStyle/>
          <a:p>
            <a:endParaRPr lang="en-US"/>
          </a:p>
        </p:txBody>
      </p:sp>
      <p:sp>
        <p:nvSpPr>
          <p:cNvPr id="46" name="Text Box 36"/>
          <p:cNvSpPr txBox="1">
            <a:spLocks noChangeArrowheads="1"/>
          </p:cNvSpPr>
          <p:nvPr/>
        </p:nvSpPr>
        <p:spPr bwMode="auto">
          <a:xfrm>
            <a:off x="4800600" y="5181600"/>
            <a:ext cx="12954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–$3m</a:t>
            </a:r>
          </a:p>
        </p:txBody>
      </p:sp>
      <p:sp>
        <p:nvSpPr>
          <p:cNvPr id="47" name="Line 37"/>
          <p:cNvSpPr>
            <a:spLocks noChangeShapeType="1"/>
          </p:cNvSpPr>
          <p:nvPr/>
        </p:nvSpPr>
        <p:spPr bwMode="auto">
          <a:xfrm>
            <a:off x="4876800" y="5638800"/>
            <a:ext cx="914400" cy="0"/>
          </a:xfrm>
          <a:prstGeom prst="line">
            <a:avLst/>
          </a:prstGeom>
          <a:noFill/>
          <a:ln w="28575"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lIns="103236" tIns="51618" rIns="103236" bIns="51618"/>
          <a:lstStyle/>
          <a:p>
            <a:endParaRPr lang="en-US"/>
          </a:p>
        </p:txBody>
      </p:sp>
      <p:sp>
        <p:nvSpPr>
          <p:cNvPr id="48" name="Text Box 38"/>
          <p:cNvSpPr txBox="1">
            <a:spLocks noChangeArrowheads="1"/>
          </p:cNvSpPr>
          <p:nvPr/>
        </p:nvSpPr>
        <p:spPr bwMode="auto">
          <a:xfrm>
            <a:off x="4419600" y="5410200"/>
            <a:ext cx="3810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a:t>
            </a:r>
          </a:p>
        </p:txBody>
      </p:sp>
      <p:sp>
        <p:nvSpPr>
          <p:cNvPr id="49" name="Text Box 39"/>
          <p:cNvSpPr txBox="1">
            <a:spLocks noChangeArrowheads="1"/>
          </p:cNvSpPr>
          <p:nvPr/>
        </p:nvSpPr>
        <p:spPr bwMode="auto">
          <a:xfrm>
            <a:off x="4800600" y="5576888"/>
            <a:ext cx="152400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a:latin typeface="Times New Roman" pitchFamily="18" charset="0"/>
              </a:rPr>
              <a:t>(1.08)</a:t>
            </a:r>
            <a:r>
              <a:rPr lang="en-US" altLang="en-US" sz="2800" baseline="30000">
                <a:latin typeface="Times New Roman" pitchFamily="18" charset="0"/>
              </a:rPr>
              <a:t>3/2 </a:t>
            </a:r>
            <a:r>
              <a:rPr lang="en-US" altLang="en-US" sz="2800">
                <a:latin typeface="Times New Roman" pitchFamily="18" charset="0"/>
              </a:rPr>
              <a:t>   </a:t>
            </a:r>
          </a:p>
        </p:txBody>
      </p:sp>
      <p:sp>
        <p:nvSpPr>
          <p:cNvPr id="50" name="Line 40"/>
          <p:cNvSpPr>
            <a:spLocks noChangeShapeType="1"/>
          </p:cNvSpPr>
          <p:nvPr/>
        </p:nvSpPr>
        <p:spPr bwMode="auto">
          <a:xfrm>
            <a:off x="990600" y="6019800"/>
            <a:ext cx="1828800" cy="0"/>
          </a:xfrm>
          <a:prstGeom prst="line">
            <a:avLst/>
          </a:prstGeom>
          <a:noFill/>
          <a:ln w="38100" cap="sq">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lIns="103236" tIns="51618" rIns="103236" bIns="51618"/>
          <a:lstStyle/>
          <a:p>
            <a:endParaRPr lang="en-US"/>
          </a:p>
        </p:txBody>
      </p:sp>
      <p:sp>
        <p:nvSpPr>
          <p:cNvPr id="51" name="Text Box 41"/>
          <p:cNvSpPr txBox="1">
            <a:spLocks noChangeArrowheads="1"/>
          </p:cNvSpPr>
          <p:nvPr/>
        </p:nvSpPr>
        <p:spPr bwMode="auto">
          <a:xfrm>
            <a:off x="1066800" y="6096000"/>
            <a:ext cx="2209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lIns="91435" tIns="45718" rIns="91435" bIns="45718">
            <a:spAutoFit/>
          </a:bodyPr>
          <a:lstStyle>
            <a:lvl1pPr defTabSz="912813" eaLnBrk="0" hangingPunct="0">
              <a:defRPr>
                <a:solidFill>
                  <a:schemeClr val="tx1"/>
                </a:solidFill>
                <a:latin typeface="Arial" charset="0"/>
              </a:defRPr>
            </a:lvl1pPr>
            <a:lvl2pPr marL="742950" indent="-285750" defTabSz="912813" eaLnBrk="0" hangingPunct="0">
              <a:defRPr>
                <a:solidFill>
                  <a:schemeClr val="tx1"/>
                </a:solidFill>
                <a:latin typeface="Arial" charset="0"/>
              </a:defRPr>
            </a:lvl2pPr>
            <a:lvl3pPr marL="1143000" indent="-228600" defTabSz="912813" eaLnBrk="0" hangingPunct="0">
              <a:defRPr>
                <a:solidFill>
                  <a:schemeClr val="tx1"/>
                </a:solidFill>
                <a:latin typeface="Arial" charset="0"/>
              </a:defRPr>
            </a:lvl3pPr>
            <a:lvl4pPr marL="1600200" indent="-228600" defTabSz="912813" eaLnBrk="0" hangingPunct="0">
              <a:defRPr>
                <a:solidFill>
                  <a:schemeClr val="tx1"/>
                </a:solidFill>
                <a:latin typeface="Arial" charset="0"/>
              </a:defRPr>
            </a:lvl4pPr>
            <a:lvl5pPr marL="2057400" indent="-228600" defTabSz="912813" eaLnBrk="0" hangingPunct="0">
              <a:defRPr>
                <a:solidFill>
                  <a:schemeClr val="tx1"/>
                </a:solidFill>
                <a:latin typeface="Arial" charset="0"/>
              </a:defRPr>
            </a:lvl5pPr>
            <a:lvl6pPr marL="2514600" indent="-228600" defTabSz="912813" eaLnBrk="0" fontAlgn="base" hangingPunct="0">
              <a:spcBef>
                <a:spcPct val="0"/>
              </a:spcBef>
              <a:spcAft>
                <a:spcPct val="0"/>
              </a:spcAft>
              <a:defRPr>
                <a:solidFill>
                  <a:schemeClr val="tx1"/>
                </a:solidFill>
                <a:latin typeface="Arial" charset="0"/>
              </a:defRPr>
            </a:lvl6pPr>
            <a:lvl7pPr marL="2971800" indent="-228600" defTabSz="912813" eaLnBrk="0" fontAlgn="base" hangingPunct="0">
              <a:spcBef>
                <a:spcPct val="0"/>
              </a:spcBef>
              <a:spcAft>
                <a:spcPct val="0"/>
              </a:spcAft>
              <a:defRPr>
                <a:solidFill>
                  <a:schemeClr val="tx1"/>
                </a:solidFill>
                <a:latin typeface="Arial" charset="0"/>
              </a:defRPr>
            </a:lvl7pPr>
            <a:lvl8pPr marL="3429000" indent="-228600" defTabSz="912813" eaLnBrk="0" fontAlgn="base" hangingPunct="0">
              <a:spcBef>
                <a:spcPct val="0"/>
              </a:spcBef>
              <a:spcAft>
                <a:spcPct val="0"/>
              </a:spcAft>
              <a:defRPr>
                <a:solidFill>
                  <a:schemeClr val="tx1"/>
                </a:solidFill>
                <a:latin typeface="Arial" charset="0"/>
              </a:defRPr>
            </a:lvl8pPr>
            <a:lvl9pPr marL="3886200" indent="-228600" defTabSz="912813" eaLnBrk="0" fontAlgn="base" hangingPunct="0">
              <a:spcBef>
                <a:spcPct val="0"/>
              </a:spcBef>
              <a:spcAft>
                <a:spcPct val="0"/>
              </a:spcAft>
              <a:defRPr>
                <a:solidFill>
                  <a:schemeClr val="tx1"/>
                </a:solidFill>
                <a:latin typeface="Arial" charset="0"/>
              </a:defRPr>
            </a:lvl9pPr>
          </a:lstStyle>
          <a:p>
            <a:pPr eaLnBrk="1" hangingPunct="1">
              <a:spcBef>
                <a:spcPct val="50000"/>
              </a:spcBef>
            </a:pPr>
            <a:r>
              <a:rPr lang="en-US" altLang="en-US" sz="2800" b="1">
                <a:solidFill>
                  <a:schemeClr val="accent2"/>
                </a:solidFill>
                <a:latin typeface="Times New Roman" pitchFamily="18" charset="0"/>
              </a:rPr>
              <a:t>$2,775,990</a:t>
            </a:r>
            <a:r>
              <a:rPr lang="en-US" altLang="en-US" sz="2800">
                <a:latin typeface="Times New Roman" pitchFamily="18" charset="0"/>
              </a:rPr>
              <a:t> </a:t>
            </a:r>
          </a:p>
        </p:txBody>
      </p:sp>
      <p:sp>
        <p:nvSpPr>
          <p:cNvPr id="43024" name="Rectangle 2"/>
          <p:cNvSpPr>
            <a:spLocks noGrp="1" noChangeArrowheads="1"/>
          </p:cNvSpPr>
          <p:nvPr>
            <p:ph type="title"/>
          </p:nvPr>
        </p:nvSpPr>
        <p:spPr/>
        <p:txBody>
          <a:bodyPr>
            <a:normAutofit fontScale="90000"/>
          </a:bodyPr>
          <a:lstStyle/>
          <a:p>
            <a:pPr eaLnBrk="1" hangingPunct="1"/>
            <a:r>
              <a:rPr lang="en-US" altLang="en-US" smtClean="0"/>
              <a:t>Swap Valuation Example (continued)</a:t>
            </a:r>
          </a:p>
        </p:txBody>
      </p:sp>
      <p:sp>
        <p:nvSpPr>
          <p:cNvPr id="52"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39</a:t>
            </a:fld>
            <a:endParaRPr lang="en-US" altLang="en-US" sz="1000" dirty="0">
              <a:cs typeface="Arial" charset="0"/>
            </a:endParaRPr>
          </a:p>
        </p:txBody>
      </p:sp>
      <p:sp>
        <p:nvSpPr>
          <p:cNvPr id="53"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6"/>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42" presetClass="entr" presetSubtype="0"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Effect transition="in" filter="fade">
                                      <p:cBhvr>
                                        <p:cTn id="20" dur="1000"/>
                                        <p:tgtEl>
                                          <p:spTgt spid="4"/>
                                        </p:tgtEl>
                                      </p:cBhvr>
                                    </p:animEffect>
                                    <p:anim calcmode="lin" valueType="num">
                                      <p:cBhvr>
                                        <p:cTn id="21" dur="1000" fill="hold"/>
                                        <p:tgtEl>
                                          <p:spTgt spid="4"/>
                                        </p:tgtEl>
                                        <p:attrNameLst>
                                          <p:attrName>ppt_x</p:attrName>
                                        </p:attrNameLst>
                                      </p:cBhvr>
                                      <p:tavLst>
                                        <p:tav tm="0">
                                          <p:val>
                                            <p:strVal val="#ppt_x"/>
                                          </p:val>
                                        </p:tav>
                                        <p:tav tm="100000">
                                          <p:val>
                                            <p:strVal val="#ppt_x"/>
                                          </p:val>
                                        </p:tav>
                                      </p:tavLst>
                                    </p:anim>
                                    <p:anim calcmode="lin" valueType="num">
                                      <p:cBhvr>
                                        <p:cTn id="2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7"/>
                                        </p:tgtEl>
                                        <p:attrNameLst>
                                          <p:attrName>style.visibility</p:attrName>
                                        </p:attrNameLst>
                                      </p:cBhvr>
                                      <p:to>
                                        <p:strVal val="visible"/>
                                      </p:to>
                                    </p:set>
                                    <p:animEffect transition="in" filter="fade">
                                      <p:cBhvr>
                                        <p:cTn id="27" dur="1000"/>
                                        <p:tgtEl>
                                          <p:spTgt spid="27"/>
                                        </p:tgtEl>
                                      </p:cBhvr>
                                    </p:animEffect>
                                    <p:anim calcmode="lin" valueType="num">
                                      <p:cBhvr>
                                        <p:cTn id="28" dur="1000" fill="hold"/>
                                        <p:tgtEl>
                                          <p:spTgt spid="27"/>
                                        </p:tgtEl>
                                        <p:attrNameLst>
                                          <p:attrName>ppt_x</p:attrName>
                                        </p:attrNameLst>
                                      </p:cBhvr>
                                      <p:tavLst>
                                        <p:tav tm="0">
                                          <p:val>
                                            <p:strVal val="#ppt_x"/>
                                          </p:val>
                                        </p:tav>
                                        <p:tav tm="100000">
                                          <p:val>
                                            <p:strVal val="#ppt_x"/>
                                          </p:val>
                                        </p:tav>
                                      </p:tavLst>
                                    </p:anim>
                                    <p:anim calcmode="lin" valueType="num">
                                      <p:cBhvr>
                                        <p:cTn id="29" dur="1000" fill="hold"/>
                                        <p:tgtEl>
                                          <p:spTgt spid="27"/>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43"/>
                                        </p:tgtEl>
                                        <p:attrNameLst>
                                          <p:attrName>style.visibility</p:attrName>
                                        </p:attrNameLst>
                                      </p:cBhvr>
                                      <p:to>
                                        <p:strVal val="visible"/>
                                      </p:to>
                                    </p:set>
                                    <p:animEffect transition="in" filter="fade">
                                      <p:cBhvr>
                                        <p:cTn id="32" dur="1000"/>
                                        <p:tgtEl>
                                          <p:spTgt spid="43"/>
                                        </p:tgtEl>
                                      </p:cBhvr>
                                    </p:animEffect>
                                    <p:anim calcmode="lin" valueType="num">
                                      <p:cBhvr>
                                        <p:cTn id="33" dur="1000" fill="hold"/>
                                        <p:tgtEl>
                                          <p:spTgt spid="43"/>
                                        </p:tgtEl>
                                        <p:attrNameLst>
                                          <p:attrName>ppt_x</p:attrName>
                                        </p:attrNameLst>
                                      </p:cBhvr>
                                      <p:tavLst>
                                        <p:tav tm="0">
                                          <p:val>
                                            <p:strVal val="#ppt_x"/>
                                          </p:val>
                                        </p:tav>
                                        <p:tav tm="100000">
                                          <p:val>
                                            <p:strVal val="#ppt_x"/>
                                          </p:val>
                                        </p:tav>
                                      </p:tavLst>
                                    </p:anim>
                                    <p:anim calcmode="lin" valueType="num">
                                      <p:cBhvr>
                                        <p:cTn id="34" dur="1000" fill="hold"/>
                                        <p:tgtEl>
                                          <p:spTgt spid="4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44"/>
                                        </p:tgtEl>
                                        <p:attrNameLst>
                                          <p:attrName>style.visibility</p:attrName>
                                        </p:attrNameLst>
                                      </p:cBhvr>
                                      <p:to>
                                        <p:strVal val="visible"/>
                                      </p:to>
                                    </p:set>
                                    <p:animEffect transition="in" filter="fade">
                                      <p:cBhvr>
                                        <p:cTn id="37" dur="1000"/>
                                        <p:tgtEl>
                                          <p:spTgt spid="44"/>
                                        </p:tgtEl>
                                      </p:cBhvr>
                                    </p:animEffect>
                                    <p:anim calcmode="lin" valueType="num">
                                      <p:cBhvr>
                                        <p:cTn id="38" dur="1000" fill="hold"/>
                                        <p:tgtEl>
                                          <p:spTgt spid="44"/>
                                        </p:tgtEl>
                                        <p:attrNameLst>
                                          <p:attrName>ppt_x</p:attrName>
                                        </p:attrNameLst>
                                      </p:cBhvr>
                                      <p:tavLst>
                                        <p:tav tm="0">
                                          <p:val>
                                            <p:strVal val="#ppt_x"/>
                                          </p:val>
                                        </p:tav>
                                        <p:tav tm="100000">
                                          <p:val>
                                            <p:strVal val="#ppt_x"/>
                                          </p:val>
                                        </p:tav>
                                      </p:tavLst>
                                    </p:anim>
                                    <p:anim calcmode="lin" valueType="num">
                                      <p:cBhvr>
                                        <p:cTn id="39" dur="1000" fill="hold"/>
                                        <p:tgtEl>
                                          <p:spTgt spid="44"/>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45"/>
                                        </p:tgtEl>
                                        <p:attrNameLst>
                                          <p:attrName>style.visibility</p:attrName>
                                        </p:attrNameLst>
                                      </p:cBhvr>
                                      <p:to>
                                        <p:strVal val="visible"/>
                                      </p:to>
                                    </p:set>
                                    <p:animEffect transition="in" filter="fade">
                                      <p:cBhvr>
                                        <p:cTn id="42" dur="1000"/>
                                        <p:tgtEl>
                                          <p:spTgt spid="45"/>
                                        </p:tgtEl>
                                      </p:cBhvr>
                                    </p:animEffect>
                                    <p:anim calcmode="lin" valueType="num">
                                      <p:cBhvr>
                                        <p:cTn id="43" dur="1000" fill="hold"/>
                                        <p:tgtEl>
                                          <p:spTgt spid="45"/>
                                        </p:tgtEl>
                                        <p:attrNameLst>
                                          <p:attrName>ppt_x</p:attrName>
                                        </p:attrNameLst>
                                      </p:cBhvr>
                                      <p:tavLst>
                                        <p:tav tm="0">
                                          <p:val>
                                            <p:strVal val="#ppt_x"/>
                                          </p:val>
                                        </p:tav>
                                        <p:tav tm="100000">
                                          <p:val>
                                            <p:strVal val="#ppt_x"/>
                                          </p:val>
                                        </p:tav>
                                      </p:tavLst>
                                    </p:anim>
                                    <p:anim calcmode="lin" valueType="num">
                                      <p:cBhvr>
                                        <p:cTn id="44" dur="1000" fill="hold"/>
                                        <p:tgtEl>
                                          <p:spTgt spid="45"/>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1000"/>
                                        <p:tgtEl>
                                          <p:spTgt spid="46"/>
                                        </p:tgtEl>
                                      </p:cBhvr>
                                    </p:animEffect>
                                    <p:anim calcmode="lin" valueType="num">
                                      <p:cBhvr>
                                        <p:cTn id="48" dur="1000" fill="hold"/>
                                        <p:tgtEl>
                                          <p:spTgt spid="46"/>
                                        </p:tgtEl>
                                        <p:attrNameLst>
                                          <p:attrName>ppt_x</p:attrName>
                                        </p:attrNameLst>
                                      </p:cBhvr>
                                      <p:tavLst>
                                        <p:tav tm="0">
                                          <p:val>
                                            <p:strVal val="#ppt_x"/>
                                          </p:val>
                                        </p:tav>
                                        <p:tav tm="100000">
                                          <p:val>
                                            <p:strVal val="#ppt_x"/>
                                          </p:val>
                                        </p:tav>
                                      </p:tavLst>
                                    </p:anim>
                                    <p:anim calcmode="lin" valueType="num">
                                      <p:cBhvr>
                                        <p:cTn id="49" dur="1000" fill="hold"/>
                                        <p:tgtEl>
                                          <p:spTgt spid="46"/>
                                        </p:tgtEl>
                                        <p:attrNameLst>
                                          <p:attrName>ppt_y</p:attrName>
                                        </p:attrNameLst>
                                      </p:cBhvr>
                                      <p:tavLst>
                                        <p:tav tm="0">
                                          <p:val>
                                            <p:strVal val="#ppt_y+.1"/>
                                          </p:val>
                                        </p:tav>
                                        <p:tav tm="100000">
                                          <p:val>
                                            <p:strVal val="#ppt_y"/>
                                          </p:val>
                                        </p:tav>
                                      </p:tavLst>
                                    </p:anim>
                                  </p:childTnLst>
                                </p:cTn>
                              </p:par>
                              <p:par>
                                <p:cTn id="50" presetID="42" presetClass="entr" presetSubtype="0" fill="hold" grpId="0" nodeType="withEffect">
                                  <p:stCondLst>
                                    <p:cond delay="0"/>
                                  </p:stCondLst>
                                  <p:childTnLst>
                                    <p:set>
                                      <p:cBhvr>
                                        <p:cTn id="51" dur="1" fill="hold">
                                          <p:stCondLst>
                                            <p:cond delay="0"/>
                                          </p:stCondLst>
                                        </p:cTn>
                                        <p:tgtEl>
                                          <p:spTgt spid="47"/>
                                        </p:tgtEl>
                                        <p:attrNameLst>
                                          <p:attrName>style.visibility</p:attrName>
                                        </p:attrNameLst>
                                      </p:cBhvr>
                                      <p:to>
                                        <p:strVal val="visible"/>
                                      </p:to>
                                    </p:set>
                                    <p:animEffect transition="in" filter="fade">
                                      <p:cBhvr>
                                        <p:cTn id="52" dur="1000"/>
                                        <p:tgtEl>
                                          <p:spTgt spid="47"/>
                                        </p:tgtEl>
                                      </p:cBhvr>
                                    </p:animEffect>
                                    <p:anim calcmode="lin" valueType="num">
                                      <p:cBhvr>
                                        <p:cTn id="53" dur="1000" fill="hold"/>
                                        <p:tgtEl>
                                          <p:spTgt spid="47"/>
                                        </p:tgtEl>
                                        <p:attrNameLst>
                                          <p:attrName>ppt_x</p:attrName>
                                        </p:attrNameLst>
                                      </p:cBhvr>
                                      <p:tavLst>
                                        <p:tav tm="0">
                                          <p:val>
                                            <p:strVal val="#ppt_x"/>
                                          </p:val>
                                        </p:tav>
                                        <p:tav tm="100000">
                                          <p:val>
                                            <p:strVal val="#ppt_x"/>
                                          </p:val>
                                        </p:tav>
                                      </p:tavLst>
                                    </p:anim>
                                    <p:anim calcmode="lin" valueType="num">
                                      <p:cBhvr>
                                        <p:cTn id="54" dur="1000" fill="hold"/>
                                        <p:tgtEl>
                                          <p:spTgt spid="47"/>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1000"/>
                                        <p:tgtEl>
                                          <p:spTgt spid="48"/>
                                        </p:tgtEl>
                                      </p:cBhvr>
                                    </p:animEffect>
                                    <p:anim calcmode="lin" valueType="num">
                                      <p:cBhvr>
                                        <p:cTn id="58" dur="1000" fill="hold"/>
                                        <p:tgtEl>
                                          <p:spTgt spid="48"/>
                                        </p:tgtEl>
                                        <p:attrNameLst>
                                          <p:attrName>ppt_x</p:attrName>
                                        </p:attrNameLst>
                                      </p:cBhvr>
                                      <p:tavLst>
                                        <p:tav tm="0">
                                          <p:val>
                                            <p:strVal val="#ppt_x"/>
                                          </p:val>
                                        </p:tav>
                                        <p:tav tm="100000">
                                          <p:val>
                                            <p:strVal val="#ppt_x"/>
                                          </p:val>
                                        </p:tav>
                                      </p:tavLst>
                                    </p:anim>
                                    <p:anim calcmode="lin" valueType="num">
                                      <p:cBhvr>
                                        <p:cTn id="59" dur="1000" fill="hold"/>
                                        <p:tgtEl>
                                          <p:spTgt spid="48"/>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49"/>
                                        </p:tgtEl>
                                        <p:attrNameLst>
                                          <p:attrName>style.visibility</p:attrName>
                                        </p:attrNameLst>
                                      </p:cBhvr>
                                      <p:to>
                                        <p:strVal val="visible"/>
                                      </p:to>
                                    </p:set>
                                    <p:animEffect transition="in" filter="fade">
                                      <p:cBhvr>
                                        <p:cTn id="62" dur="1000"/>
                                        <p:tgtEl>
                                          <p:spTgt spid="49"/>
                                        </p:tgtEl>
                                      </p:cBhvr>
                                    </p:animEffect>
                                    <p:anim calcmode="lin" valueType="num">
                                      <p:cBhvr>
                                        <p:cTn id="63" dur="1000" fill="hold"/>
                                        <p:tgtEl>
                                          <p:spTgt spid="49"/>
                                        </p:tgtEl>
                                        <p:attrNameLst>
                                          <p:attrName>ppt_x</p:attrName>
                                        </p:attrNameLst>
                                      </p:cBhvr>
                                      <p:tavLst>
                                        <p:tav tm="0">
                                          <p:val>
                                            <p:strVal val="#ppt_x"/>
                                          </p:val>
                                        </p:tav>
                                        <p:tav tm="100000">
                                          <p:val>
                                            <p:strVal val="#ppt_x"/>
                                          </p:val>
                                        </p:tav>
                                      </p:tavLst>
                                    </p:anim>
                                    <p:anim calcmode="lin" valueType="num">
                                      <p:cBhvr>
                                        <p:cTn id="64" dur="1000" fill="hold"/>
                                        <p:tgtEl>
                                          <p:spTgt spid="49"/>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50"/>
                                        </p:tgtEl>
                                        <p:attrNameLst>
                                          <p:attrName>style.visibility</p:attrName>
                                        </p:attrNameLst>
                                      </p:cBhvr>
                                      <p:to>
                                        <p:strVal val="visible"/>
                                      </p:to>
                                    </p:set>
                                    <p:animEffect transition="in" filter="fade">
                                      <p:cBhvr>
                                        <p:cTn id="67" dur="1000"/>
                                        <p:tgtEl>
                                          <p:spTgt spid="50"/>
                                        </p:tgtEl>
                                      </p:cBhvr>
                                    </p:animEffect>
                                    <p:anim calcmode="lin" valueType="num">
                                      <p:cBhvr>
                                        <p:cTn id="68" dur="1000" fill="hold"/>
                                        <p:tgtEl>
                                          <p:spTgt spid="50"/>
                                        </p:tgtEl>
                                        <p:attrNameLst>
                                          <p:attrName>ppt_x</p:attrName>
                                        </p:attrNameLst>
                                      </p:cBhvr>
                                      <p:tavLst>
                                        <p:tav tm="0">
                                          <p:val>
                                            <p:strVal val="#ppt_x"/>
                                          </p:val>
                                        </p:tav>
                                        <p:tav tm="100000">
                                          <p:val>
                                            <p:strVal val="#ppt_x"/>
                                          </p:val>
                                        </p:tav>
                                      </p:tavLst>
                                    </p:anim>
                                    <p:anim calcmode="lin" valueType="num">
                                      <p:cBhvr>
                                        <p:cTn id="69" dur="1000" fill="hold"/>
                                        <p:tgtEl>
                                          <p:spTgt spid="50"/>
                                        </p:tgtEl>
                                        <p:attrNameLst>
                                          <p:attrName>ppt_y</p:attrName>
                                        </p:attrNameLst>
                                      </p:cBhvr>
                                      <p:tavLst>
                                        <p:tav tm="0">
                                          <p:val>
                                            <p:strVal val="#ppt_y+.1"/>
                                          </p:val>
                                        </p:tav>
                                        <p:tav tm="100000">
                                          <p:val>
                                            <p:strVal val="#ppt_y"/>
                                          </p:val>
                                        </p:tav>
                                      </p:tavLst>
                                    </p:anim>
                                  </p:childTnLst>
                                </p:cTn>
                              </p:par>
                            </p:childTnLst>
                          </p:cTn>
                        </p:par>
                      </p:childTnLst>
                    </p:cTn>
                  </p:par>
                  <p:par>
                    <p:cTn id="70" fill="hold" nodeType="clickPar">
                      <p:stCondLst>
                        <p:cond delay="indefinite"/>
                      </p:stCondLst>
                      <p:childTnLst>
                        <p:par>
                          <p:cTn id="71" fill="hold" nodeType="withGroup">
                            <p:stCondLst>
                              <p:cond delay="0"/>
                            </p:stCondLst>
                            <p:childTnLst>
                              <p:par>
                                <p:cTn id="72" presetID="1" presetClass="entr" presetSubtype="0" fill="hold" grpId="0" nodeType="clickEffect">
                                  <p:stCondLst>
                                    <p:cond delay="0"/>
                                  </p:stCondLst>
                                  <p:childTnLst>
                                    <p:set>
                                      <p:cBhvr>
                                        <p:cTn id="73" dur="1" fill="hold">
                                          <p:stCondLst>
                                            <p:cond delay="0"/>
                                          </p:stCondLst>
                                        </p:cTn>
                                        <p:tgtEl>
                                          <p:spTgt spid="5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43" grpId="0"/>
      <p:bldP spid="44" grpId="0"/>
      <p:bldP spid="45" grpId="0" animBg="1"/>
      <p:bldP spid="46" grpId="0"/>
      <p:bldP spid="47" grpId="0" animBg="1"/>
      <p:bldP spid="48" grpId="0"/>
      <p:bldP spid="49" grpId="0"/>
      <p:bldP spid="50" grpId="0" animBg="1"/>
      <p:bldP spid="51"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5" name="Content Placeholder 2"/>
          <p:cNvSpPr>
            <a:spLocks/>
          </p:cNvSpPr>
          <p:nvPr/>
        </p:nvSpPr>
        <p:spPr bwMode="auto">
          <a:xfrm>
            <a:off x="457200" y="1905000"/>
            <a:ext cx="8229600" cy="4648200"/>
          </a:xfrm>
          <a:prstGeom prst="rect">
            <a:avLst/>
          </a:prstGeom>
        </p:spPr>
        <p:txBody>
          <a:bodyPr/>
          <a:lstStyle/>
          <a:p>
            <a:pPr marL="342900" indent="-342900">
              <a:spcBef>
                <a:spcPct val="20000"/>
              </a:spcBef>
              <a:buFont typeface="Arial" panose="020B0604020202020204" pitchFamily="34" charset="0"/>
              <a:buChar char="•"/>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Find the dollar value today to the party paying dollars of a 7-year old swap with 3 years remaining maturity. </a:t>
            </a:r>
          </a:p>
          <a:p>
            <a:pPr marL="342900" indent="-342900">
              <a:spcBef>
                <a:spcPct val="20000"/>
              </a:spcBef>
              <a:buFont typeface="Arial" panose="020B0604020202020204" pitchFamily="34" charset="0"/>
              <a:buChar char="•"/>
            </a:pPr>
            <a:r>
              <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rPr>
              <a:t>The swap calls for exchanging interest only on €10m at 5% for $15m at 3%. </a:t>
            </a:r>
          </a:p>
          <a:p>
            <a:pPr marL="742950" lvl="1" indent="-285750">
              <a:spcBef>
                <a:spcPct val="20000"/>
              </a:spcBef>
              <a:buFont typeface="Arial" panose="020B0604020202020204" pitchFamily="34" charset="0"/>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Semiannual payments, and the last payment was yesterday. </a:t>
            </a:r>
          </a:p>
          <a:p>
            <a:pPr marL="742950" lvl="1" indent="-285750">
              <a:spcBef>
                <a:spcPct val="20000"/>
              </a:spcBef>
              <a:buFont typeface="Arial" panose="020B0604020202020204" pitchFamily="34" charset="0"/>
              <a:buChar char="–"/>
            </a:pPr>
            <a:r>
              <a:rPr lang="en-US" altLang="en-US" sz="2400" dirty="0">
                <a:latin typeface="Arial Unicode MS" panose="020B0604020202020204" pitchFamily="34" charset="-128"/>
                <a:ea typeface="Arial Unicode MS" panose="020B0604020202020204" pitchFamily="34" charset="-128"/>
                <a:cs typeface="Arial Unicode MS" panose="020B0604020202020204" pitchFamily="34" charset="-128"/>
              </a:rPr>
              <a:t>Today’s exchange rate is $1.30/€ and the AAA rate is 2% in the U.S. and 2.5% in the euro zone.</a:t>
            </a:r>
          </a:p>
          <a:p>
            <a:pPr marL="342900" indent="-342900">
              <a:spcBef>
                <a:spcPct val="20000"/>
              </a:spcBef>
              <a:buFont typeface="Arial" panose="020B0604020202020204" pitchFamily="34" charset="0"/>
              <a:buChar char="•"/>
            </a:pPr>
            <a:endParaRPr lang="en-US" altLang="en-US" sz="2800" dirty="0">
              <a:latin typeface="Arial Unicode MS" panose="020B0604020202020204" pitchFamily="34" charset="-128"/>
              <a:ea typeface="Arial Unicode MS" panose="020B0604020202020204" pitchFamily="34" charset="-128"/>
              <a:cs typeface="Arial Unicode MS" panose="020B0604020202020204" pitchFamily="34" charset="-128"/>
            </a:endParaRPr>
          </a:p>
        </p:txBody>
      </p:sp>
      <p:sp>
        <p:nvSpPr>
          <p:cNvPr id="2" name="Title 1"/>
          <p:cNvSpPr>
            <a:spLocks noGrp="1"/>
          </p:cNvSpPr>
          <p:nvPr>
            <p:ph type="title"/>
          </p:nvPr>
        </p:nvSpPr>
        <p:spPr/>
        <p:txBody>
          <a:bodyPr/>
          <a:lstStyle/>
          <a:p>
            <a:r>
              <a:rPr lang="en-US" dirty="0" smtClean="0"/>
              <a:t>Second Swap Valuation Example</a:t>
            </a:r>
            <a:endParaRPr lang="en-US" dirty="0"/>
          </a:p>
        </p:txBody>
      </p:sp>
      <p:sp>
        <p:nvSpPr>
          <p:cNvPr id="7"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40</a:t>
            </a:fld>
            <a:endParaRPr lang="en-US" altLang="en-US" sz="1000" dirty="0">
              <a:cs typeface="Arial" charset="0"/>
            </a:endParaRPr>
          </a:p>
        </p:txBody>
      </p:sp>
      <p:sp>
        <p:nvSpPr>
          <p:cNvPr id="8"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Table 12"/>
          <p:cNvGraphicFramePr>
            <a:graphicFrameLocks noGrp="1"/>
          </p:cNvGraphicFramePr>
          <p:nvPr>
            <p:extLst>
              <p:ext uri="{D42A27DB-BD31-4B8C-83A1-F6EECF244321}">
                <p14:modId xmlns:p14="http://schemas.microsoft.com/office/powerpoint/2010/main" val="3140151450"/>
              </p:ext>
            </p:extLst>
          </p:nvPr>
        </p:nvGraphicFramePr>
        <p:xfrm>
          <a:off x="62529" y="1505699"/>
          <a:ext cx="8805862" cy="2197099"/>
        </p:xfrm>
        <a:graphic>
          <a:graphicData uri="http://schemas.openxmlformats.org/drawingml/2006/table">
            <a:tbl>
              <a:tblPr/>
              <a:tblGrid>
                <a:gridCol w="827087">
                  <a:extLst>
                    <a:ext uri="{9D8B030D-6E8A-4147-A177-3AD203B41FA5}">
                      <a16:colId xmlns="" xmlns:a16="http://schemas.microsoft.com/office/drawing/2014/main" val="20000"/>
                    </a:ext>
                  </a:extLst>
                </a:gridCol>
                <a:gridCol w="155575">
                  <a:extLst>
                    <a:ext uri="{9D8B030D-6E8A-4147-A177-3AD203B41FA5}">
                      <a16:colId xmlns="" xmlns:a16="http://schemas.microsoft.com/office/drawing/2014/main" val="20001"/>
                    </a:ext>
                  </a:extLst>
                </a:gridCol>
                <a:gridCol w="762000">
                  <a:extLst>
                    <a:ext uri="{9D8B030D-6E8A-4147-A177-3AD203B41FA5}">
                      <a16:colId xmlns="" xmlns:a16="http://schemas.microsoft.com/office/drawing/2014/main" val="20002"/>
                    </a:ext>
                  </a:extLst>
                </a:gridCol>
                <a:gridCol w="7061200">
                  <a:extLst>
                    <a:ext uri="{9D8B030D-6E8A-4147-A177-3AD203B41FA5}">
                      <a16:colId xmlns="" xmlns:a16="http://schemas.microsoft.com/office/drawing/2014/main" val="20003"/>
                    </a:ext>
                  </a:extLst>
                </a:gridCol>
              </a:tblGrid>
              <a:tr h="42066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4850" marR="6485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4850" marR="6485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N </a:t>
                      </a:r>
                    </a:p>
                  </a:txBody>
                  <a:tcPr marL="64850" marR="6485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6</a:t>
                      </a:r>
                    </a:p>
                  </a:txBody>
                  <a:tcPr marL="64850" marR="6485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0"/>
                  </a:ext>
                </a:extLst>
              </a:tr>
              <a:tr h="42066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4850" marR="64850" marT="0" marB="0"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4850" marR="6485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I/Y</a:t>
                      </a:r>
                    </a:p>
                  </a:txBody>
                  <a:tcPr marL="64850" marR="6485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Arial" charset="0"/>
                        </a:rPr>
                        <a:t>2.5%</a:t>
                      </a:r>
                    </a:p>
                  </a:txBody>
                  <a:tcPr marL="64850" marR="6485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1"/>
                  </a:ext>
                </a:extLst>
              </a:tr>
              <a:tr h="477879">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CPT</a:t>
                      </a:r>
                    </a:p>
                  </a:txBody>
                  <a:tcPr marL="64850" marR="6485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4850" marR="6485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PV</a:t>
                      </a:r>
                    </a:p>
                  </a:txBody>
                  <a:tcPr marL="64850" marR="6485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Arial" charset="0"/>
                        </a:rPr>
                        <a:t>-€1,436,502.48</a:t>
                      </a:r>
                    </a:p>
                  </a:txBody>
                  <a:tcPr marL="64850" marR="6485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2"/>
                  </a:ext>
                </a:extLst>
              </a:tr>
              <a:tr h="45724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4850" marR="64850" marT="0" marB="0"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4850" marR="6485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PMT</a:t>
                      </a:r>
                    </a:p>
                  </a:txBody>
                  <a:tcPr marL="64850" marR="6485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Arial" charset="0"/>
                        </a:rPr>
                        <a:t>€250,000 = (€10m × .05) /2 (semi-annual pay bond)</a:t>
                      </a:r>
                    </a:p>
                  </a:txBody>
                  <a:tcPr marL="64850" marR="6485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3"/>
                  </a:ext>
                </a:extLst>
              </a:tr>
              <a:tr h="42066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4850" marR="64850"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Times New Roman" pitchFamily="18" charset="0"/>
                        <a:cs typeface="Times New Roman" pitchFamily="18" charset="0"/>
                      </a:endParaRPr>
                    </a:p>
                  </a:txBody>
                  <a:tcPr marL="64850" marR="64850"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cs typeface="Times New Roman" pitchFamily="18" charset="0"/>
                        </a:rPr>
                        <a:t>FV</a:t>
                      </a:r>
                    </a:p>
                  </a:txBody>
                  <a:tcPr marL="64850" marR="64850"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Arial" charset="0"/>
                        </a:rPr>
                        <a:t>€0 (</a:t>
                      </a:r>
                      <a:r>
                        <a:rPr kumimoji="0" lang="en-US" sz="2400" b="1" i="0" u="none" strike="noStrike" cap="none" normalizeH="0" baseline="0" smtClean="0">
                          <a:ln>
                            <a:noFill/>
                          </a:ln>
                          <a:solidFill>
                            <a:schemeClr val="tx1"/>
                          </a:solidFill>
                          <a:effectLst/>
                          <a:latin typeface="Times New Roman" pitchFamily="18" charset="0"/>
                          <a:ea typeface="Times New Roman" pitchFamily="18" charset="0"/>
                          <a:cs typeface="Arial" charset="0"/>
                        </a:rPr>
                        <a:t>NOT</a:t>
                      </a:r>
                      <a:r>
                        <a:rPr kumimoji="0" lang="en-US" sz="2400" b="0" i="0" u="none" strike="noStrike" cap="none" normalizeH="0" baseline="0" smtClean="0">
                          <a:ln>
                            <a:noFill/>
                          </a:ln>
                          <a:solidFill>
                            <a:schemeClr val="tx1"/>
                          </a:solidFill>
                          <a:effectLst/>
                          <a:latin typeface="Times New Roman" pitchFamily="18" charset="0"/>
                          <a:ea typeface="Times New Roman" pitchFamily="18" charset="0"/>
                          <a:cs typeface="Arial" charset="0"/>
                        </a:rPr>
                        <a:t> €10m since this is an interest-only swap.)</a:t>
                      </a:r>
                    </a:p>
                  </a:txBody>
                  <a:tcPr marL="64850" marR="64850"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4"/>
                  </a:ext>
                </a:extLst>
              </a:tr>
            </a:tbl>
          </a:graphicData>
        </a:graphic>
      </p:graphicFrame>
      <p:graphicFrame>
        <p:nvGraphicFramePr>
          <p:cNvPr id="43095" name="Group 87"/>
          <p:cNvGraphicFramePr>
            <a:graphicFrameLocks noGrp="1"/>
          </p:cNvGraphicFramePr>
          <p:nvPr>
            <p:extLst>
              <p:ext uri="{D42A27DB-BD31-4B8C-83A1-F6EECF244321}">
                <p14:modId xmlns:p14="http://schemas.microsoft.com/office/powerpoint/2010/main" val="4081654045"/>
              </p:ext>
            </p:extLst>
          </p:nvPr>
        </p:nvGraphicFramePr>
        <p:xfrm>
          <a:off x="54591" y="3967911"/>
          <a:ext cx="9070975" cy="2070102"/>
        </p:xfrm>
        <a:graphic>
          <a:graphicData uri="http://schemas.openxmlformats.org/drawingml/2006/table">
            <a:tbl>
              <a:tblPr/>
              <a:tblGrid>
                <a:gridCol w="838244">
                  <a:extLst>
                    <a:ext uri="{9D8B030D-6E8A-4147-A177-3AD203B41FA5}">
                      <a16:colId xmlns="" xmlns:a16="http://schemas.microsoft.com/office/drawing/2014/main" val="20000"/>
                    </a:ext>
                  </a:extLst>
                </a:gridCol>
                <a:gridCol w="155108">
                  <a:extLst>
                    <a:ext uri="{9D8B030D-6E8A-4147-A177-3AD203B41FA5}">
                      <a16:colId xmlns="" xmlns:a16="http://schemas.microsoft.com/office/drawing/2014/main" val="20001"/>
                    </a:ext>
                  </a:extLst>
                </a:gridCol>
                <a:gridCol w="838244">
                  <a:extLst>
                    <a:ext uri="{9D8B030D-6E8A-4147-A177-3AD203B41FA5}">
                      <a16:colId xmlns="" xmlns:a16="http://schemas.microsoft.com/office/drawing/2014/main" val="20002"/>
                    </a:ext>
                  </a:extLst>
                </a:gridCol>
                <a:gridCol w="7239379">
                  <a:extLst>
                    <a:ext uri="{9D8B030D-6E8A-4147-A177-3AD203B41FA5}">
                      <a16:colId xmlns="" xmlns:a16="http://schemas.microsoft.com/office/drawing/2014/main" val="20003"/>
                    </a:ext>
                  </a:extLst>
                </a:gridCol>
              </a:tblGrid>
              <a:tr h="40481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300" b="0" i="0" u="none" strike="noStrike" cap="none" normalizeH="0" baseline="0" dirty="0" smtClean="0">
                        <a:ln>
                          <a:noFill/>
                        </a:ln>
                        <a:solidFill>
                          <a:schemeClr val="tx1"/>
                        </a:solidFill>
                        <a:effectLst/>
                        <a:latin typeface="Times New Roman" pitchFamily="18" charset="0"/>
                        <a:cs typeface="Times New Roman" pitchFamily="18" charset="0"/>
                      </a:endParaRPr>
                    </a:p>
                  </a:txBody>
                  <a:tcPr marL="64853" marR="6485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300" b="0" i="0" u="none" strike="noStrike" cap="none" normalizeH="0" baseline="0" smtClean="0">
                        <a:ln>
                          <a:noFill/>
                        </a:ln>
                        <a:solidFill>
                          <a:schemeClr val="tx1"/>
                        </a:solidFill>
                        <a:effectLst/>
                        <a:latin typeface="Times New Roman" pitchFamily="18" charset="0"/>
                        <a:cs typeface="Times New Roman" pitchFamily="18" charset="0"/>
                      </a:endParaRPr>
                    </a:p>
                  </a:txBody>
                  <a:tcPr marL="64853" marR="64853"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cs typeface="Times New Roman" pitchFamily="18" charset="0"/>
                        </a:rPr>
                        <a:t>N </a:t>
                      </a:r>
                    </a:p>
                  </a:txBody>
                  <a:tcPr marL="64853" marR="6485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cs typeface="Times New Roman" pitchFamily="18" charset="0"/>
                        </a:rPr>
                        <a:t>6</a:t>
                      </a:r>
                    </a:p>
                  </a:txBody>
                  <a:tcPr marL="64853" marR="64853"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0"/>
                  </a:ext>
                </a:extLst>
              </a:tr>
              <a:tr h="40481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300" b="0" i="0" u="none" strike="noStrike" cap="none" normalizeH="0" baseline="0" smtClean="0">
                        <a:ln>
                          <a:noFill/>
                        </a:ln>
                        <a:solidFill>
                          <a:schemeClr val="tx1"/>
                        </a:solidFill>
                        <a:effectLst/>
                        <a:latin typeface="Times New Roman" pitchFamily="18" charset="0"/>
                        <a:cs typeface="Times New Roman" pitchFamily="18" charset="0"/>
                      </a:endParaRPr>
                    </a:p>
                  </a:txBody>
                  <a:tcPr marL="64853" marR="64853" marT="0" marB="0" horzOverflow="overflow">
                    <a:lnL>
                      <a:noFill/>
                    </a:lnL>
                    <a:lnR>
                      <a:noFill/>
                    </a:lnR>
                    <a:lnT>
                      <a:noFill/>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300" b="0" i="0" u="none" strike="noStrike" cap="none" normalizeH="0" baseline="0" smtClean="0">
                        <a:ln>
                          <a:noFill/>
                        </a:ln>
                        <a:solidFill>
                          <a:schemeClr val="tx1"/>
                        </a:solidFill>
                        <a:effectLst/>
                        <a:latin typeface="Times New Roman" pitchFamily="18" charset="0"/>
                        <a:cs typeface="Times New Roman" pitchFamily="18" charset="0"/>
                      </a:endParaRPr>
                    </a:p>
                  </a:txBody>
                  <a:tcPr marL="64853" marR="64853"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cs typeface="Times New Roman" pitchFamily="18" charset="0"/>
                        </a:rPr>
                        <a:t>I/Y</a:t>
                      </a:r>
                    </a:p>
                  </a:txBody>
                  <a:tcPr marL="64853" marR="6485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ea typeface="Times New Roman" pitchFamily="18" charset="0"/>
                          <a:cs typeface="Arial" charset="0"/>
                        </a:rPr>
                        <a:t>2.0%</a:t>
                      </a:r>
                    </a:p>
                  </a:txBody>
                  <a:tcPr marL="64853" marR="64853"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1"/>
                  </a:ext>
                </a:extLst>
              </a:tr>
              <a:tr h="450850">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cs typeface="Times New Roman" pitchFamily="18" charset="0"/>
                        </a:rPr>
                        <a:t>CPT</a:t>
                      </a:r>
                    </a:p>
                  </a:txBody>
                  <a:tcPr marL="64853" marR="6485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300" b="0" i="0" u="none" strike="noStrike" cap="none" normalizeH="0" baseline="0" smtClean="0">
                        <a:ln>
                          <a:noFill/>
                        </a:ln>
                        <a:solidFill>
                          <a:schemeClr val="tx1"/>
                        </a:solidFill>
                        <a:effectLst/>
                        <a:latin typeface="Times New Roman" pitchFamily="18" charset="0"/>
                        <a:cs typeface="Times New Roman" pitchFamily="18" charset="0"/>
                      </a:endParaRPr>
                    </a:p>
                  </a:txBody>
                  <a:tcPr marL="64853" marR="6485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cs typeface="Times New Roman" pitchFamily="18" charset="0"/>
                        </a:rPr>
                        <a:t>PV</a:t>
                      </a:r>
                    </a:p>
                  </a:txBody>
                  <a:tcPr marL="64853" marR="6485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ea typeface="Times New Roman" pitchFamily="18" charset="0"/>
                          <a:cs typeface="Arial" charset="0"/>
                        </a:rPr>
                        <a:t>-$1,303,982.21</a:t>
                      </a:r>
                    </a:p>
                  </a:txBody>
                  <a:tcPr marL="64853" marR="64853"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2"/>
                  </a:ext>
                </a:extLst>
              </a:tr>
              <a:tr h="40481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300" b="0" i="0" u="none" strike="noStrike" cap="none" normalizeH="0" baseline="0" smtClean="0">
                        <a:ln>
                          <a:noFill/>
                        </a:ln>
                        <a:solidFill>
                          <a:schemeClr val="tx1"/>
                        </a:solidFill>
                        <a:effectLst/>
                        <a:latin typeface="Times New Roman" pitchFamily="18" charset="0"/>
                        <a:cs typeface="Times New Roman" pitchFamily="18" charset="0"/>
                      </a:endParaRPr>
                    </a:p>
                  </a:txBody>
                  <a:tcPr marL="64853" marR="64853" marT="0" marB="0" horzOverflow="overflow">
                    <a:lnL>
                      <a:noFill/>
                    </a:lnL>
                    <a:lnR>
                      <a:noFill/>
                    </a:lnR>
                    <a:lnT w="12700" cap="flat" cmpd="sng" algn="ctr">
                      <a:solidFill>
                        <a:srgbClr val="000000"/>
                      </a:solidFill>
                      <a:prstDash val="solid"/>
                      <a:round/>
                      <a:headEnd type="none" w="med" len="med"/>
                      <a:tailEnd type="none" w="med" len="med"/>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300" b="0" i="0" u="none" strike="noStrike" cap="none" normalizeH="0" baseline="0" smtClean="0">
                        <a:ln>
                          <a:noFill/>
                        </a:ln>
                        <a:solidFill>
                          <a:schemeClr val="tx1"/>
                        </a:solidFill>
                        <a:effectLst/>
                        <a:latin typeface="Times New Roman" pitchFamily="18" charset="0"/>
                        <a:cs typeface="Times New Roman" pitchFamily="18" charset="0"/>
                      </a:endParaRPr>
                    </a:p>
                  </a:txBody>
                  <a:tcPr marL="64853" marR="64853"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cs typeface="Times New Roman" pitchFamily="18" charset="0"/>
                        </a:rPr>
                        <a:t>PMT</a:t>
                      </a:r>
                    </a:p>
                  </a:txBody>
                  <a:tcPr marL="64853" marR="6485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dirty="0" smtClean="0">
                          <a:ln>
                            <a:noFill/>
                          </a:ln>
                          <a:solidFill>
                            <a:schemeClr val="tx1"/>
                          </a:solidFill>
                          <a:effectLst/>
                          <a:latin typeface="Times New Roman" pitchFamily="18" charset="0"/>
                          <a:ea typeface="Times New Roman" pitchFamily="18" charset="0"/>
                          <a:cs typeface="Arial" charset="0"/>
                        </a:rPr>
                        <a:t>$225,000 = ($15m × .03) /2 (semi-annual pay bond)</a:t>
                      </a:r>
                    </a:p>
                  </a:txBody>
                  <a:tcPr marL="64853" marR="64853"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3"/>
                  </a:ext>
                </a:extLst>
              </a:tr>
              <a:tr h="404813">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300" b="0" i="0" u="none" strike="noStrike" cap="none" normalizeH="0" baseline="0" smtClean="0">
                        <a:ln>
                          <a:noFill/>
                        </a:ln>
                        <a:solidFill>
                          <a:schemeClr val="tx1"/>
                        </a:solidFill>
                        <a:effectLst/>
                        <a:latin typeface="Times New Roman" pitchFamily="18" charset="0"/>
                        <a:cs typeface="Times New Roman" pitchFamily="18" charset="0"/>
                      </a:endParaRPr>
                    </a:p>
                  </a:txBody>
                  <a:tcPr marL="64853" marR="64853" marT="0" marB="0" horzOverflow="overflow">
                    <a:lnL>
                      <a:noFill/>
                    </a:lnL>
                    <a:lnR>
                      <a:noFill/>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endParaRPr kumimoji="0" lang="en-US" sz="2300" b="0" i="0" u="none" strike="noStrike" cap="none" normalizeH="0" baseline="0" smtClean="0">
                        <a:ln>
                          <a:noFill/>
                        </a:ln>
                        <a:solidFill>
                          <a:schemeClr val="tx1"/>
                        </a:solidFill>
                        <a:effectLst/>
                        <a:latin typeface="Times New Roman" pitchFamily="18" charset="0"/>
                        <a:cs typeface="Times New Roman" pitchFamily="18" charset="0"/>
                      </a:endParaRPr>
                    </a:p>
                  </a:txBody>
                  <a:tcPr marL="64853" marR="64853" marT="0" marB="0" horzOverflow="overflow">
                    <a:lnL>
                      <a:noFill/>
                    </a:lnL>
                    <a:lnR w="12700" cap="flat" cmpd="sng" algn="ctr">
                      <a:solidFill>
                        <a:srgbClr val="000000"/>
                      </a:solidFill>
                      <a:prstDash val="solid"/>
                      <a:round/>
                      <a:headEnd type="none" w="med" len="med"/>
                      <a:tailEnd type="none" w="med" len="med"/>
                    </a:lnR>
                    <a:lnT>
                      <a:noFill/>
                    </a:lnT>
                    <a:lnB>
                      <a:noFill/>
                    </a:lnB>
                    <a:lnTlToBr>
                      <a:noFill/>
                    </a:lnTlToBr>
                    <a:lnBlToTr>
                      <a:noFill/>
                    </a:lnBlToTr>
                    <a:noFill/>
                  </a:tcPr>
                </a:tc>
                <a:tc>
                  <a:txBody>
                    <a:bodyPr/>
                    <a:lstStyle/>
                    <a:p>
                      <a:pPr marL="0" marR="0" lvl="0" indent="0" algn="ctr"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cs typeface="Times New Roman" pitchFamily="18" charset="0"/>
                        </a:rPr>
                        <a:t>FV</a:t>
                      </a:r>
                    </a:p>
                  </a:txBody>
                  <a:tcPr marL="64853" marR="64853" marT="0" marB="0"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15000"/>
                        </a:lnSpc>
                        <a:spcBef>
                          <a:spcPct val="0"/>
                        </a:spcBef>
                        <a:spcAft>
                          <a:spcPct val="0"/>
                        </a:spcAft>
                        <a:buClrTx/>
                        <a:buSzTx/>
                        <a:buFontTx/>
                        <a:buNone/>
                        <a:tabLst/>
                      </a:pPr>
                      <a:r>
                        <a:rPr kumimoji="0" lang="en-US" sz="2300" b="0" i="0" u="none" strike="noStrike" cap="none" normalizeH="0" baseline="0" smtClean="0">
                          <a:ln>
                            <a:noFill/>
                          </a:ln>
                          <a:solidFill>
                            <a:schemeClr val="tx1"/>
                          </a:solidFill>
                          <a:effectLst/>
                          <a:latin typeface="Times New Roman" pitchFamily="18" charset="0"/>
                          <a:ea typeface="Times New Roman" pitchFamily="18" charset="0"/>
                          <a:cs typeface="Arial" charset="0"/>
                        </a:rPr>
                        <a:t>$0 (</a:t>
                      </a:r>
                      <a:r>
                        <a:rPr kumimoji="0" lang="en-US" sz="2300" b="1" i="0" u="none" strike="noStrike" cap="none" normalizeH="0" baseline="0" smtClean="0">
                          <a:ln>
                            <a:noFill/>
                          </a:ln>
                          <a:solidFill>
                            <a:schemeClr val="tx1"/>
                          </a:solidFill>
                          <a:effectLst/>
                          <a:latin typeface="Times New Roman" pitchFamily="18" charset="0"/>
                          <a:ea typeface="Times New Roman" pitchFamily="18" charset="0"/>
                          <a:cs typeface="Arial" charset="0"/>
                        </a:rPr>
                        <a:t>NOT</a:t>
                      </a:r>
                      <a:r>
                        <a:rPr kumimoji="0" lang="en-US" sz="2300" b="0" i="0" u="none" strike="noStrike" cap="none" normalizeH="0" baseline="0" smtClean="0">
                          <a:ln>
                            <a:noFill/>
                          </a:ln>
                          <a:solidFill>
                            <a:schemeClr val="tx1"/>
                          </a:solidFill>
                          <a:effectLst/>
                          <a:latin typeface="Times New Roman" pitchFamily="18" charset="0"/>
                          <a:ea typeface="Times New Roman" pitchFamily="18" charset="0"/>
                          <a:cs typeface="Arial" charset="0"/>
                        </a:rPr>
                        <a:t> $15m since this is an interest-only swap.)</a:t>
                      </a:r>
                    </a:p>
                  </a:txBody>
                  <a:tcPr marL="64853" marR="64853" marT="0" marB="0" horzOverflow="overflow">
                    <a:lnL w="12700" cap="flat" cmpd="sng" algn="ctr">
                      <a:solidFill>
                        <a:srgbClr val="000000"/>
                      </a:solidFill>
                      <a:prstDash val="solid"/>
                      <a:round/>
                      <a:headEnd type="none" w="med" len="med"/>
                      <a:tailEnd type="none" w="med" len="med"/>
                    </a:lnL>
                    <a:lnR>
                      <a:noFill/>
                    </a:lnR>
                    <a:lnT>
                      <a:noFill/>
                    </a:lnT>
                    <a:lnB>
                      <a:noFill/>
                    </a:lnB>
                    <a:lnTlToBr>
                      <a:noFill/>
                    </a:lnTlToBr>
                    <a:lnBlToTr>
                      <a:noFill/>
                    </a:lnBlToTr>
                    <a:noFill/>
                  </a:tcPr>
                </a:tc>
                <a:extLst>
                  <a:ext uri="{0D108BD9-81ED-4DB2-BD59-A6C34878D82A}">
                    <a16:rowId xmlns="" xmlns:a16="http://schemas.microsoft.com/office/drawing/2014/main" val="10004"/>
                  </a:ext>
                </a:extLst>
              </a:tr>
            </a:tbl>
          </a:graphicData>
        </a:graphic>
      </p:graphicFrame>
      <p:sp>
        <p:nvSpPr>
          <p:cNvPr id="15" name="Rectangle 5"/>
          <p:cNvSpPr>
            <a:spLocks noChangeArrowheads="1"/>
          </p:cNvSpPr>
          <p:nvPr/>
        </p:nvSpPr>
        <p:spPr bwMode="auto">
          <a:xfrm>
            <a:off x="-21609" y="6026899"/>
            <a:ext cx="9144000" cy="7231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marL="773113"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lnSpc>
                <a:spcPct val="115000"/>
              </a:lnSpc>
              <a:spcAft>
                <a:spcPts val="1125"/>
              </a:spcAft>
            </a:pPr>
            <a:r>
              <a:rPr lang="en-US" altLang="en-US">
                <a:latin typeface="Palatino Linotype" pitchFamily="18" charset="0"/>
                <a:ea typeface="Times New Roman" pitchFamily="18" charset="0"/>
                <a:cs typeface="Arial" charset="0"/>
              </a:rPr>
              <a:t>The value of this swap to the party paying dollars is</a:t>
            </a:r>
            <a:r>
              <a:rPr lang="en-US" altLang="en-US" u="sng">
                <a:latin typeface="Palatino Linotype" pitchFamily="18" charset="0"/>
                <a:ea typeface="Times New Roman" pitchFamily="18" charset="0"/>
                <a:cs typeface="Arial" charset="0"/>
              </a:rPr>
              <a:t> </a:t>
            </a:r>
            <a:r>
              <a:rPr lang="en-US" altLang="en-US" b="1">
                <a:solidFill>
                  <a:schemeClr val="accent2"/>
                </a:solidFill>
                <a:latin typeface="Palatino Linotype" pitchFamily="18" charset="0"/>
                <a:ea typeface="Times New Roman" pitchFamily="18" charset="0"/>
                <a:cs typeface="Arial" charset="0"/>
              </a:rPr>
              <a:t>$563,471.02</a:t>
            </a:r>
            <a:r>
              <a:rPr lang="en-US" altLang="en-US" b="1">
                <a:latin typeface="Palatino Linotype" pitchFamily="18" charset="0"/>
                <a:ea typeface="Times New Roman" pitchFamily="18" charset="0"/>
                <a:cs typeface="Arial" charset="0"/>
              </a:rPr>
              <a:t> </a:t>
            </a:r>
            <a:r>
              <a:rPr lang="en-US" altLang="en-US">
                <a:latin typeface="Palatino Linotype" pitchFamily="18" charset="0"/>
                <a:ea typeface="Times New Roman" pitchFamily="18" charset="0"/>
                <a:cs typeface="Arial" charset="0"/>
              </a:rPr>
              <a:t>(= $1,867,453.22 – $1,303,982.21).</a:t>
            </a:r>
          </a:p>
        </p:txBody>
      </p:sp>
      <p:sp>
        <p:nvSpPr>
          <p:cNvPr id="16" name="Rectangle 1"/>
          <p:cNvSpPr>
            <a:spLocks noChangeArrowheads="1"/>
          </p:cNvSpPr>
          <p:nvPr/>
        </p:nvSpPr>
        <p:spPr bwMode="auto">
          <a:xfrm>
            <a:off x="1672254" y="3624889"/>
            <a:ext cx="5509620" cy="381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103236" tIns="51618" rIns="103236" bIns="51618" anchor="ct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r>
              <a:rPr lang="en-US" altLang="en-US">
                <a:solidFill>
                  <a:srgbClr val="FF0000"/>
                </a:solidFill>
                <a:latin typeface="Times New Roman" pitchFamily="18" charset="0"/>
                <a:ea typeface="Times New Roman" pitchFamily="18" charset="0"/>
                <a:cs typeface="Arial" charset="0"/>
              </a:rPr>
              <a:t>dollar value = €1,436,502.48 × $1.30/€1 = $1,867,453.22</a:t>
            </a:r>
          </a:p>
        </p:txBody>
      </p:sp>
      <p:sp>
        <p:nvSpPr>
          <p:cNvPr id="17" name="Rectangle 16"/>
          <p:cNvSpPr>
            <a:spLocks noChangeArrowheads="1"/>
          </p:cNvSpPr>
          <p:nvPr/>
        </p:nvSpPr>
        <p:spPr bwMode="auto">
          <a:xfrm>
            <a:off x="4016991" y="1524000"/>
            <a:ext cx="5105400" cy="1212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03236" tIns="51618" rIns="103236" bIns="51618">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i="1" dirty="0">
                <a:latin typeface="Palatino Linotype" pitchFamily="18" charset="0"/>
                <a:cs typeface="Times New Roman" pitchFamily="18" charset="0"/>
              </a:rPr>
              <a:t>Find the value of the swap as the net value of a portfolio of two bonds: </a:t>
            </a:r>
          </a:p>
          <a:p>
            <a:pPr eaLnBrk="1" hangingPunct="1">
              <a:buFont typeface="Palatino Linotype" pitchFamily="18" charset="0"/>
              <a:buAutoNum type="arabicPeriod"/>
            </a:pPr>
            <a:r>
              <a:rPr lang="en-US" altLang="en-US" i="1" dirty="0">
                <a:latin typeface="Palatino Linotype" pitchFamily="18" charset="0"/>
                <a:cs typeface="Times New Roman" pitchFamily="18" charset="0"/>
              </a:rPr>
              <a:t> Long a euro-denominated bond and </a:t>
            </a:r>
          </a:p>
          <a:p>
            <a:pPr eaLnBrk="1" hangingPunct="1">
              <a:buFont typeface="Palatino Linotype" pitchFamily="18" charset="0"/>
              <a:buAutoNum type="arabicPeriod"/>
            </a:pPr>
            <a:r>
              <a:rPr lang="en-US" altLang="en-US" i="1" dirty="0">
                <a:latin typeface="Palatino Linotype" pitchFamily="18" charset="0"/>
                <a:cs typeface="Times New Roman" pitchFamily="18" charset="0"/>
              </a:rPr>
              <a:t> Short a dollar-denominated bond</a:t>
            </a:r>
            <a:endParaRPr lang="en-US" altLang="en-US" i="1" dirty="0">
              <a:latin typeface="Palatino Linotype" pitchFamily="18" charset="0"/>
            </a:endParaRPr>
          </a:p>
        </p:txBody>
      </p:sp>
      <p:sp>
        <p:nvSpPr>
          <p:cNvPr id="2" name="Title 1"/>
          <p:cNvSpPr>
            <a:spLocks noGrp="1"/>
          </p:cNvSpPr>
          <p:nvPr>
            <p:ph type="title"/>
          </p:nvPr>
        </p:nvSpPr>
        <p:spPr>
          <a:xfrm>
            <a:off x="-21609" y="762000"/>
            <a:ext cx="9144000" cy="990600"/>
          </a:xfrm>
        </p:spPr>
        <p:txBody>
          <a:bodyPr>
            <a:normAutofit fontScale="90000"/>
          </a:bodyPr>
          <a:lstStyle/>
          <a:p>
            <a:r>
              <a:rPr lang="en-US" dirty="0" smtClean="0"/>
              <a:t>Swap Valuation Example 2 (continued)</a:t>
            </a:r>
            <a:endParaRPr lang="en-US" dirty="0"/>
          </a:p>
        </p:txBody>
      </p:sp>
      <p:sp>
        <p:nvSpPr>
          <p:cNvPr id="11"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41</a:t>
            </a:fld>
            <a:endParaRPr lang="en-US" altLang="en-US" sz="1000" dirty="0">
              <a:cs typeface="Arial" charset="0"/>
            </a:endParaRPr>
          </a:p>
        </p:txBody>
      </p:sp>
      <p:sp>
        <p:nvSpPr>
          <p:cNvPr id="12"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fade">
                                      <p:cBhvr>
                                        <p:cTn id="21" dur="1000"/>
                                        <p:tgtEl>
                                          <p:spTgt spid="16"/>
                                        </p:tgtEl>
                                      </p:cBhvr>
                                    </p:animEffect>
                                    <p:anim calcmode="lin" valueType="num">
                                      <p:cBhvr>
                                        <p:cTn id="22" dur="1000" fill="hold"/>
                                        <p:tgtEl>
                                          <p:spTgt spid="16"/>
                                        </p:tgtEl>
                                        <p:attrNameLst>
                                          <p:attrName>ppt_x</p:attrName>
                                        </p:attrNameLst>
                                      </p:cBhvr>
                                      <p:tavLst>
                                        <p:tav tm="0">
                                          <p:val>
                                            <p:strVal val="#ppt_x"/>
                                          </p:val>
                                        </p:tav>
                                        <p:tav tm="100000">
                                          <p:val>
                                            <p:strVal val="#ppt_x"/>
                                          </p:val>
                                        </p:tav>
                                      </p:tavLst>
                                    </p:anim>
                                    <p:anim calcmode="lin" valueType="num">
                                      <p:cBhvr>
                                        <p:cTn id="23"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42" presetClass="entr" presetSubtype="0" fill="hold" nodeType="clickEffect">
                                  <p:stCondLst>
                                    <p:cond delay="0"/>
                                  </p:stCondLst>
                                  <p:childTnLst>
                                    <p:set>
                                      <p:cBhvr>
                                        <p:cTn id="27" dur="1" fill="hold">
                                          <p:stCondLst>
                                            <p:cond delay="0"/>
                                          </p:stCondLst>
                                        </p:cTn>
                                        <p:tgtEl>
                                          <p:spTgt spid="43095"/>
                                        </p:tgtEl>
                                        <p:attrNameLst>
                                          <p:attrName>style.visibility</p:attrName>
                                        </p:attrNameLst>
                                      </p:cBhvr>
                                      <p:to>
                                        <p:strVal val="visible"/>
                                      </p:to>
                                    </p:set>
                                    <p:animEffect transition="in" filter="fade">
                                      <p:cBhvr>
                                        <p:cTn id="28" dur="1000"/>
                                        <p:tgtEl>
                                          <p:spTgt spid="43095"/>
                                        </p:tgtEl>
                                      </p:cBhvr>
                                    </p:animEffect>
                                    <p:anim calcmode="lin" valueType="num">
                                      <p:cBhvr>
                                        <p:cTn id="29" dur="1000" fill="hold"/>
                                        <p:tgtEl>
                                          <p:spTgt spid="43095"/>
                                        </p:tgtEl>
                                        <p:attrNameLst>
                                          <p:attrName>ppt_x</p:attrName>
                                        </p:attrNameLst>
                                      </p:cBhvr>
                                      <p:tavLst>
                                        <p:tav tm="0">
                                          <p:val>
                                            <p:strVal val="#ppt_x"/>
                                          </p:val>
                                        </p:tav>
                                        <p:tav tm="100000">
                                          <p:val>
                                            <p:strVal val="#ppt_x"/>
                                          </p:val>
                                        </p:tav>
                                      </p:tavLst>
                                    </p:anim>
                                    <p:anim calcmode="lin" valueType="num">
                                      <p:cBhvr>
                                        <p:cTn id="30" dur="1000" fill="hold"/>
                                        <p:tgtEl>
                                          <p:spTgt spid="43095"/>
                                        </p:tgtEl>
                                        <p:attrNameLst>
                                          <p:attrName>ppt_y</p:attrName>
                                        </p:attrNameLst>
                                      </p:cBhvr>
                                      <p:tavLst>
                                        <p:tav tm="0">
                                          <p:val>
                                            <p:strVal val="#ppt_y+.1"/>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pPr eaLnBrk="1" hangingPunct="1"/>
            <a:r>
              <a:rPr lang="en-US" altLang="en-US" smtClean="0"/>
              <a:t>Swap Market Efficiency</a:t>
            </a:r>
          </a:p>
        </p:txBody>
      </p:sp>
      <p:sp>
        <p:nvSpPr>
          <p:cNvPr id="46083" name="Rectangle 3"/>
          <p:cNvSpPr>
            <a:spLocks noGrp="1" noChangeArrowheads="1"/>
          </p:cNvSpPr>
          <p:nvPr>
            <p:ph idx="1"/>
          </p:nvPr>
        </p:nvSpPr>
        <p:spPr/>
        <p:txBody>
          <a:bodyPr/>
          <a:lstStyle/>
          <a:p>
            <a:pPr eaLnBrk="1" hangingPunct="1"/>
            <a:r>
              <a:rPr lang="en-US" altLang="en-US" sz="2800" dirty="0" smtClean="0"/>
              <a:t>Swaps offer </a:t>
            </a:r>
            <a:r>
              <a:rPr lang="en-US" altLang="en-US" sz="2800" i="1" dirty="0" smtClean="0"/>
              <a:t>market completeness,</a:t>
            </a:r>
            <a:r>
              <a:rPr lang="en-US" altLang="en-US" sz="2800" dirty="0" smtClean="0"/>
              <a:t> and that has accounted for their existence and growth.</a:t>
            </a:r>
          </a:p>
          <a:p>
            <a:pPr eaLnBrk="1" hangingPunct="1"/>
            <a:r>
              <a:rPr lang="en-US" altLang="en-US" sz="2800" dirty="0" smtClean="0"/>
              <a:t>Swaps assist in tailoring financing to the type desired by a particular borrower. Since not all types of debt instruments are available to all types of borrowers, both counterparties can benefit (as well as the swap dealer) through financing that is more suitable for their asset maturity structures.</a:t>
            </a:r>
          </a:p>
        </p:txBody>
      </p:sp>
      <p:sp>
        <p:nvSpPr>
          <p:cNvPr id="5"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DBC6DE41-D6B2-490E-AFAD-566EB8C88229}" type="slidenum">
              <a:rPr lang="en-US" altLang="en-US" sz="900" smtClean="0">
                <a:cs typeface="Arial" charset="0"/>
              </a:rPr>
              <a:pPr algn="r" eaLnBrk="1" hangingPunct="1"/>
              <a:t>42</a:t>
            </a:fld>
            <a:endParaRPr lang="en-US" altLang="en-US" sz="1000" dirty="0">
              <a:cs typeface="Arial" charset="0"/>
            </a:endParaRPr>
          </a:p>
        </p:txBody>
      </p:sp>
      <p:sp>
        <p:nvSpPr>
          <p:cNvPr id="6"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a:t>
            </a:r>
            <a:endParaRPr lang="en-US" dirty="0"/>
          </a:p>
        </p:txBody>
      </p:sp>
      <p:sp>
        <p:nvSpPr>
          <p:cNvPr id="3" name="Content Placeholder 2"/>
          <p:cNvSpPr>
            <a:spLocks noGrp="1"/>
          </p:cNvSpPr>
          <p:nvPr>
            <p:ph idx="1"/>
          </p:nvPr>
        </p:nvSpPr>
        <p:spPr/>
        <p:txBody>
          <a:bodyPr/>
          <a:lstStyle/>
          <a:p>
            <a:r>
              <a:rPr lang="en-US" sz="2400" dirty="0" smtClean="0"/>
              <a:t>The </a:t>
            </a:r>
            <a:r>
              <a:rPr lang="en-US" sz="2400" dirty="0"/>
              <a:t>basic interest rate swap is a fixed-for-floating rate swap in which one counterparty exchanges the interest payments of a fixed-rate debt obligation for the </a:t>
            </a:r>
            <a:r>
              <a:rPr lang="en-US" sz="2400" dirty="0" smtClean="0"/>
              <a:t>floating interest </a:t>
            </a:r>
            <a:r>
              <a:rPr lang="en-US" sz="2400" dirty="0"/>
              <a:t>payments of the other counterparty. Both debt obligations are </a:t>
            </a:r>
            <a:r>
              <a:rPr lang="en-US" sz="2400" dirty="0" smtClean="0"/>
              <a:t>denominated in </a:t>
            </a:r>
            <a:r>
              <a:rPr lang="en-US" sz="2400" dirty="0"/>
              <a:t>the same currency. </a:t>
            </a:r>
            <a:endParaRPr lang="en-US" sz="2400" dirty="0" smtClean="0"/>
          </a:p>
          <a:p>
            <a:r>
              <a:rPr lang="en-US" sz="2400" dirty="0" smtClean="0"/>
              <a:t>In </a:t>
            </a:r>
            <a:r>
              <a:rPr lang="en-US" sz="2400" dirty="0"/>
              <a:t>a currency swap, one counterparty exchanges the debt service obligations of a bond denominated in one currency for the debt service obligations of the other counterparty, which are denominated in another currency.</a:t>
            </a:r>
            <a:br>
              <a:rPr lang="en-US" sz="2400" dirty="0"/>
            </a:br>
            <a:endParaRPr lang="en-US" dirty="0"/>
          </a:p>
        </p:txBody>
      </p:sp>
      <p:sp>
        <p:nvSpPr>
          <p:cNvPr id="4"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0D378AE3-DED9-4EE5-9F8A-A4F451C035B1}" type="slidenum">
              <a:rPr lang="en-US" altLang="en-US" sz="900" smtClean="0">
                <a:cs typeface="Arial" charset="0"/>
              </a:rPr>
              <a:t>43</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3490995252"/>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(continued)</a:t>
            </a:r>
            <a:endParaRPr lang="en-US" dirty="0"/>
          </a:p>
        </p:txBody>
      </p:sp>
      <p:sp>
        <p:nvSpPr>
          <p:cNvPr id="3" name="Content Placeholder 2"/>
          <p:cNvSpPr>
            <a:spLocks noGrp="1"/>
          </p:cNvSpPr>
          <p:nvPr>
            <p:ph idx="1"/>
          </p:nvPr>
        </p:nvSpPr>
        <p:spPr>
          <a:xfrm>
            <a:off x="190500" y="1752600"/>
            <a:ext cx="8763000" cy="4525963"/>
          </a:xfrm>
        </p:spPr>
        <p:txBody>
          <a:bodyPr/>
          <a:lstStyle/>
          <a:p>
            <a:r>
              <a:rPr lang="en-US" sz="2400" dirty="0" smtClean="0"/>
              <a:t>A swap </a:t>
            </a:r>
            <a:r>
              <a:rPr lang="en-US" sz="2400" dirty="0"/>
              <a:t>bank is a generic term </a:t>
            </a:r>
            <a:r>
              <a:rPr lang="en-US" sz="2400" dirty="0" smtClean="0"/>
              <a:t>to describe </a:t>
            </a:r>
            <a:r>
              <a:rPr lang="en-US" sz="2400" dirty="0"/>
              <a:t>a financial institution that facilitates the swap </a:t>
            </a:r>
            <a:r>
              <a:rPr lang="en-US" sz="2400" dirty="0" smtClean="0"/>
              <a:t>between counterparties</a:t>
            </a:r>
            <a:r>
              <a:rPr lang="en-US" sz="2400" dirty="0"/>
              <a:t>. </a:t>
            </a:r>
            <a:r>
              <a:rPr lang="en-US" sz="2400" dirty="0" smtClean="0"/>
              <a:t>The swap </a:t>
            </a:r>
            <a:r>
              <a:rPr lang="en-US" sz="2400" dirty="0"/>
              <a:t>bank serves as either a broker or a dealer. </a:t>
            </a:r>
          </a:p>
          <a:p>
            <a:r>
              <a:rPr lang="en-US" sz="2400" dirty="0" smtClean="0"/>
              <a:t>An </a:t>
            </a:r>
            <a:r>
              <a:rPr lang="en-US" sz="2400" dirty="0"/>
              <a:t>example of a basic interest rate swap was presented. It was noted that a necessary condition for a swap to be feasible was the existence of a quality </a:t>
            </a:r>
            <a:r>
              <a:rPr lang="en-US" sz="2400" dirty="0" smtClean="0"/>
              <a:t>spread differential </a:t>
            </a:r>
            <a:r>
              <a:rPr lang="en-US" sz="2400" dirty="0"/>
              <a:t>between the default-risk premiums on the fixed-rate and </a:t>
            </a:r>
            <a:r>
              <a:rPr lang="en-US" sz="2400" dirty="0" smtClean="0"/>
              <a:t>floating-rate interest </a:t>
            </a:r>
            <a:r>
              <a:rPr lang="en-US" sz="2400" dirty="0"/>
              <a:t>rates of the two counterparties. </a:t>
            </a:r>
            <a:endParaRPr lang="en-US" sz="2400" dirty="0" smtClean="0"/>
          </a:p>
          <a:p>
            <a:r>
              <a:rPr lang="en-US" sz="2400" dirty="0" smtClean="0"/>
              <a:t>Pricing </a:t>
            </a:r>
            <a:r>
              <a:rPr lang="en-US" sz="2400" dirty="0"/>
              <a:t>an interest rate swap after inception was illustrated. It was shown that </a:t>
            </a:r>
            <a:r>
              <a:rPr lang="en-US" sz="2400" dirty="0" smtClean="0"/>
              <a:t>after inception</a:t>
            </a:r>
            <a:r>
              <a:rPr lang="en-US" sz="2400" dirty="0"/>
              <a:t>, the value of an interest rate swap to a counterparty should be the difference in the present values of the payment streams the counterparty will </a:t>
            </a:r>
            <a:r>
              <a:rPr lang="en-US" sz="2400" dirty="0" smtClean="0"/>
              <a:t>receive and </a:t>
            </a:r>
            <a:r>
              <a:rPr lang="en-US" sz="2400" dirty="0"/>
              <a:t>pay on the notional principal.</a:t>
            </a:r>
            <a:br>
              <a:rPr lang="en-US" sz="2400" dirty="0"/>
            </a:br>
            <a:endParaRPr lang="en-US" dirty="0"/>
          </a:p>
        </p:txBody>
      </p:sp>
      <p:sp>
        <p:nvSpPr>
          <p:cNvPr id="4"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0F1B30E9-C357-40DB-B41F-6F9F2D85D3F0}" type="slidenum">
              <a:rPr lang="en-US" altLang="en-US" sz="900" smtClean="0">
                <a:cs typeface="Arial" charset="0"/>
              </a:rPr>
              <a:t>44</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204546198"/>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Summary (concluded)</a:t>
            </a:r>
            <a:endParaRPr lang="en-US" dirty="0"/>
          </a:p>
        </p:txBody>
      </p:sp>
      <p:sp>
        <p:nvSpPr>
          <p:cNvPr id="3" name="Content Placeholder 2"/>
          <p:cNvSpPr>
            <a:spLocks noGrp="1"/>
          </p:cNvSpPr>
          <p:nvPr>
            <p:ph idx="1"/>
          </p:nvPr>
        </p:nvSpPr>
        <p:spPr>
          <a:xfrm>
            <a:off x="457200" y="1905000"/>
            <a:ext cx="8534400" cy="4525963"/>
          </a:xfrm>
        </p:spPr>
        <p:txBody>
          <a:bodyPr/>
          <a:lstStyle/>
          <a:p>
            <a:r>
              <a:rPr lang="en-US" sz="2400" dirty="0" smtClean="0"/>
              <a:t>A </a:t>
            </a:r>
            <a:r>
              <a:rPr lang="en-US" sz="2400" dirty="0"/>
              <a:t>detailed example of a basic currency swap was presented. It was shown that </a:t>
            </a:r>
            <a:r>
              <a:rPr lang="en-US" sz="2400" dirty="0" smtClean="0"/>
              <a:t>the debt </a:t>
            </a:r>
            <a:r>
              <a:rPr lang="en-US" sz="2400" dirty="0"/>
              <a:t>service obligations of the counterparties in a currency swap are effectively</a:t>
            </a:r>
            <a:br>
              <a:rPr lang="en-US" sz="2400" dirty="0"/>
            </a:br>
            <a:r>
              <a:rPr lang="en-US" sz="2400" dirty="0"/>
              <a:t>equivalent to one another in cost. Nominal differences can be explained by the </a:t>
            </a:r>
            <a:r>
              <a:rPr lang="en-US" sz="2400" dirty="0" smtClean="0"/>
              <a:t>set of </a:t>
            </a:r>
            <a:r>
              <a:rPr lang="en-US" sz="2400" dirty="0"/>
              <a:t>international parity </a:t>
            </a:r>
            <a:r>
              <a:rPr lang="en-US" sz="2400" dirty="0" smtClean="0"/>
              <a:t>relationships.</a:t>
            </a:r>
            <a:endParaRPr lang="en-US" sz="2400" dirty="0"/>
          </a:p>
          <a:p>
            <a:r>
              <a:rPr lang="en-US" sz="2400" dirty="0" smtClean="0"/>
              <a:t>Pricing </a:t>
            </a:r>
            <a:r>
              <a:rPr lang="en-US" sz="2400" dirty="0"/>
              <a:t>a currency swap after inception was illustrated. It was shown that after inception, the value of a currency swap to a counterparty should be the difference in the</a:t>
            </a:r>
            <a:br>
              <a:rPr lang="en-US" sz="2400" dirty="0"/>
            </a:br>
            <a:r>
              <a:rPr lang="en-US" sz="2400" dirty="0"/>
              <a:t>present values of the payment stream the counterparty will receive in one </a:t>
            </a:r>
            <a:r>
              <a:rPr lang="en-US" sz="2400" dirty="0" smtClean="0"/>
              <a:t>currency and </a:t>
            </a:r>
            <a:r>
              <a:rPr lang="en-US" sz="2400" dirty="0"/>
              <a:t>pay in the other currency, converted to one or the other currency denomination</a:t>
            </a:r>
            <a:r>
              <a:rPr lang="en-US" sz="2400" dirty="0" smtClean="0"/>
              <a:t>.</a:t>
            </a:r>
            <a:r>
              <a:rPr lang="en-US" dirty="0"/>
              <a:t/>
            </a:r>
            <a:br>
              <a:rPr lang="en-US" dirty="0"/>
            </a:br>
            <a:endParaRPr lang="en-US" dirty="0"/>
          </a:p>
        </p:txBody>
      </p:sp>
      <p:sp>
        <p:nvSpPr>
          <p:cNvPr id="4" name="Rectangle 6"/>
          <p:cNvSpPr>
            <a:spLocks noChangeArrowheads="1"/>
          </p:cNvSpPr>
          <p:nvPr/>
        </p:nvSpPr>
        <p:spPr bwMode="auto">
          <a:xfrm>
            <a:off x="8534400" y="6553200"/>
            <a:ext cx="6096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cs typeface="Arial" charset="0"/>
              </a:rPr>
              <a:t>14-</a:t>
            </a:r>
            <a:fld id="{0F1B30E9-C357-40DB-B41F-6F9F2D85D3F0}" type="slidenum">
              <a:rPr lang="en-US" altLang="en-US" sz="900" smtClean="0">
                <a:cs typeface="Arial" charset="0"/>
              </a:rPr>
              <a:t>45</a:t>
            </a:fld>
            <a:endParaRPr lang="en-US" altLang="en-US" sz="1000" dirty="0">
              <a:cs typeface="Arial" charset="0"/>
            </a:endParaRPr>
          </a:p>
        </p:txBody>
      </p:sp>
      <p:sp>
        <p:nvSpPr>
          <p:cNvPr id="5" name="Rectangle 20"/>
          <p:cNvSpPr>
            <a:spLocks noGrp="1" noChangeArrowheads="1"/>
          </p:cNvSpPr>
          <p:nvPr>
            <p:ph type="ftr" sz="quarter" idx="4294967295"/>
          </p:nvPr>
        </p:nvSpPr>
        <p:spPr bwMode="auto">
          <a:xfrm>
            <a:off x="5867400" y="6476999"/>
            <a:ext cx="2895600" cy="412751"/>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r>
              <a:rPr lang="en-US" altLang="en-US" sz="900" dirty="0" smtClean="0"/>
              <a:t>Copyright © 2018 by the McGraw-Hill Companies, Inc. All rights reserved.</a:t>
            </a:r>
          </a:p>
          <a:p>
            <a:pPr algn="r" eaLnBrk="1" hangingPunct="1"/>
            <a:endParaRPr lang="en-US" altLang="en-US" sz="900" dirty="0" smtClean="0"/>
          </a:p>
        </p:txBody>
      </p:sp>
    </p:spTree>
    <p:extLst>
      <p:ext uri="{BB962C8B-B14F-4D97-AF65-F5344CB8AC3E}">
        <p14:creationId xmlns:p14="http://schemas.microsoft.com/office/powerpoint/2010/main" val="2422571062"/>
      </p:ext>
    </p:extLst>
  </p:cSld>
  <p:clrMapOvr>
    <a:masterClrMapping/>
  </p:clrMapOvr>
  <p:timing>
    <p:tnLst>
      <p:par>
        <p:cTn id="1" dur="indefinite" restart="never" nodeType="tmRoot"/>
      </p:par>
    </p:tnLst>
  </p:timing>
</p:sld>
</file>

<file path=ppt/theme/theme1.xml><?xml version="1.0" encoding="utf-8"?>
<a:theme xmlns:a="http://schemas.openxmlformats.org/drawingml/2006/main" name="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template</Template>
  <TotalTime>978</TotalTime>
  <Words>4854</Words>
  <Application>Microsoft Office PowerPoint</Application>
  <PresentationFormat>On-screen Show (4:3)</PresentationFormat>
  <Paragraphs>915</Paragraphs>
  <Slides>45</Slides>
  <Notes>15</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template</vt:lpstr>
      <vt:lpstr>Interest Rate &amp; Currency Swaps</vt:lpstr>
      <vt:lpstr>Chapter Outline</vt:lpstr>
      <vt:lpstr>Definitions</vt:lpstr>
      <vt:lpstr>Size of the Swap Market</vt:lpstr>
      <vt:lpstr>EXHIBIT 14.1 Size of OTC Interest Rate and Currency Swap Markets: Total Notional Principal Outstanding Amounts in Billions of U.S.D. </vt:lpstr>
      <vt:lpstr>The Swap Bank</vt:lpstr>
      <vt:lpstr>Swap Market Quotations</vt:lpstr>
      <vt:lpstr>EXHIBIT 14.2 Interest Rate Swap Quotations </vt:lpstr>
      <vt:lpstr>Swap Quotations: Bid-Ask Spread</vt:lpstr>
      <vt:lpstr>Example of an Plain Vanilla Interest Rate Swap</vt:lpstr>
      <vt:lpstr>Example of an Interest Rate Swap: Firm A</vt:lpstr>
      <vt:lpstr>Example of an Interest Rate Swap: Firm B</vt:lpstr>
      <vt:lpstr>Example of an Interest Rate Swap: Swap Bank</vt:lpstr>
      <vt:lpstr>Example of an Interest Rate Swap: All Parties</vt:lpstr>
      <vt:lpstr>Using a Swap to Transform a Liability</vt:lpstr>
      <vt:lpstr>What about the Principal?</vt:lpstr>
      <vt:lpstr>Cash Flows of an Interest-Only Swap: T = 0</vt:lpstr>
      <vt:lpstr>Cash Flows of an Interest-Only Swap: T = 1</vt:lpstr>
      <vt:lpstr>Cash Flows of an Interest-Only Swap: T = 2</vt:lpstr>
      <vt:lpstr>Cash Flows of an Interest-Only Swap: T = 3</vt:lpstr>
      <vt:lpstr>Example of a Currency Swap</vt:lpstr>
      <vt:lpstr>Example of a Currency Swap: Swap Quotes</vt:lpstr>
      <vt:lpstr>Example of a Currency Swap: Firm A</vt:lpstr>
      <vt:lpstr>Example of a Currency Swap: Firm B</vt:lpstr>
      <vt:lpstr>Example of a Currency Swap: Swap Bank</vt:lpstr>
      <vt:lpstr>Cash Flows of the Swaps: T = 0</vt:lpstr>
      <vt:lpstr>Cash Flows of the Swaps: T = 1</vt:lpstr>
      <vt:lpstr>Cash Flows of the Swaps: T = 2</vt:lpstr>
      <vt:lpstr>Cash Flows of the Swaps: T = 3</vt:lpstr>
      <vt:lpstr>Equivalency of Currency Swap Debt Service Obligations</vt:lpstr>
      <vt:lpstr>PowerPoint Presentation</vt:lpstr>
      <vt:lpstr>PowerPoint Presentation</vt:lpstr>
      <vt:lpstr>The Quality Spread Differential</vt:lpstr>
      <vt:lpstr>Variations of Basic Currency and Interest Rate Swaps</vt:lpstr>
      <vt:lpstr>Risks of Interest Rate  and Currency Swaps</vt:lpstr>
      <vt:lpstr>Risks of Interest Rate  and Currency Swaps (continued)</vt:lpstr>
      <vt:lpstr>Valuation of an Existing Swap</vt:lpstr>
      <vt:lpstr>Swap Valuation Example</vt:lpstr>
      <vt:lpstr>Swap Valuation Example (continued)</vt:lpstr>
      <vt:lpstr>Second Swap Valuation Example</vt:lpstr>
      <vt:lpstr>Swap Valuation Example 2 (continued)</vt:lpstr>
      <vt:lpstr>Swap Market Efficiency</vt:lpstr>
      <vt:lpstr>Summary</vt:lpstr>
      <vt:lpstr>Summary (continued)</vt:lpstr>
      <vt:lpstr>Summary (concluded)</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tsonly</dc:creator>
  <cp:lastModifiedBy>Bathurst, Noelle</cp:lastModifiedBy>
  <cp:revision>97</cp:revision>
  <dcterms:created xsi:type="dcterms:W3CDTF">2010-12-17T11:54:02Z</dcterms:created>
  <dcterms:modified xsi:type="dcterms:W3CDTF">2017-02-22T16:12:40Z</dcterms:modified>
</cp:coreProperties>
</file>