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  <p:sldMasterId id="2147483655" r:id="rId3"/>
    <p:sldMasterId id="2147483659" r:id="rId4"/>
  </p:sldMasterIdLst>
  <p:sldIdLst>
    <p:sldId id="256" r:id="rId5"/>
    <p:sldId id="258" r:id="rId6"/>
    <p:sldId id="259" r:id="rId7"/>
    <p:sldId id="260" r:id="rId8"/>
    <p:sldId id="257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4339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14340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 sz="2400">
                <a:latin typeface="Times New Roman" pitchFamily="18" charset="0"/>
              </a:endParaRPr>
            </a:p>
          </p:txBody>
        </p:sp>
        <p:grpSp>
          <p:nvGrpSpPr>
            <p:cNvPr id="14341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14342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3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4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5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6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7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8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49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50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  <p:sp>
            <p:nvSpPr>
              <p:cNvPr id="14351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4352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353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354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61B4401-B1D8-4349-A8C1-433DFC3DC32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435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1435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A0C9C77-9794-40F1-A837-E12393B3670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DB290C-1EF3-49A2-B8B7-428147B1ABB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BF63F5F-C0FF-4AA9-BB1F-EF3EEA791BB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E999B79-5304-481F-8B7B-995DECF6416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37C3EC-E60E-4D45-9315-9EE750E11F8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45B1AE-7376-4E22-81E7-CEB7B0D6BDB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153DD9-3BED-43AF-AA92-4F4BB86A8C1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8E0ADE9-3836-4086-8665-3E53ABF60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E42FD10-84E2-41DB-A0CA-C9A560DE826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151790-57F9-483A-A179-A33DF55CC24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7411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17412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413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414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415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7416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17417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7418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74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174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17421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7422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7423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A575997-1703-4BEB-91DA-B266A9B8F4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E848FE4-D602-443F-9E7C-9348EA33EC4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CC90CA6-6792-421F-A123-0450680112A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3F1E735-2744-4F71-A919-77E2EA87CC8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B8217D2-ABB6-4D5D-984D-1BF962FD779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857A783-D79B-4930-AE96-4556460A58C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2851FE-8218-4AE5-8B9E-C0ED6CC2DD9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F358F21-2985-45A4-91D4-608EDBE8E06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227044-500B-44A5-A67E-D53A0B49C13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785BA5-7888-4BA0-99C8-4A3E84E71E1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24E910D-C625-4B55-BF2E-C4671F7FE16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2355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5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5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5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5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6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6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6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6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6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6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6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6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6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6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7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8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8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8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8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8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8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8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358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8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3589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3590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3591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23592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23593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CF5DC29-A64A-4008-A951-28AE40822F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ADA8A-0158-45ED-835A-CCA1C5C8A0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585A0-972A-4C01-BCD5-2199D55DC3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AF94C-B7AF-4A95-9354-5389395EB7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0AF78B-AFE6-432F-8299-BF70232ED0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8ECF28-84CB-4A6F-A27D-218EAAC972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BB72E-2A0F-4EA3-968B-4C4DEE214C7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7310B-9359-4E56-AC3C-1E0A21F1BA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31EF50-459B-4C91-8DB4-AB527C5E4F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9707D-3423-4703-9160-8E54D32DB0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EA87A-931D-4E8E-ABB6-744DF0D1FC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29699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0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1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2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3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4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5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6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7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8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09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10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11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12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13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/>
              <a:endParaRPr lang="th-TH"/>
            </a:p>
          </p:txBody>
        </p:sp>
        <p:sp>
          <p:nvSpPr>
            <p:cNvPr id="29714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/>
              <a:endParaRPr lang="th-TH"/>
            </a:p>
          </p:txBody>
        </p:sp>
        <p:sp>
          <p:nvSpPr>
            <p:cNvPr id="29715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16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17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18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19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20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21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22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23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24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25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/>
            </a:p>
          </p:txBody>
        </p:sp>
        <p:sp>
          <p:nvSpPr>
            <p:cNvPr id="29726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27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28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29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30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/>
            </a:p>
          </p:txBody>
        </p:sp>
        <p:sp>
          <p:nvSpPr>
            <p:cNvPr id="29731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2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3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4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5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6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7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8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39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0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1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2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3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4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5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6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7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8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49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0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1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2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3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4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5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6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7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8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59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0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1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2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3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4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5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6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7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8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69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0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1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2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3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4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5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6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7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8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79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0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1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2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3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4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5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6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7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8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89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0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1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2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3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4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5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6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7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8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799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0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1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2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3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4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5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6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7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8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09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0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1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2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3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4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5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6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7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8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19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0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1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2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3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4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5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6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7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8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29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0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1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2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3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4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5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6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7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8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39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0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1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2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3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4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5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6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7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8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49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0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1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2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3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4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5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6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7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8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59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0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1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2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3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4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5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6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7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8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69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0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1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2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3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4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5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6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7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8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79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0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1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2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3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4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5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6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7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8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89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0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1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2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3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4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5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6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7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8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899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0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1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2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3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4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5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6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7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8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09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10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11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12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9913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9914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29915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29916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9917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9918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C8D0B99-FDCD-40C1-A6DB-0AEEC58865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25031CD-C4C4-4522-88DB-0F453226B24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6D3DAE-5BCE-4FAD-B885-47A3B09B56B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227F008-E9D7-412A-9F07-6E145A7CCAA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BA38A34-E22E-4038-A561-A42ADA8D844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31A71E-D966-49DB-A4A8-5DDC8BA1ECD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85102A0-8B88-46C6-8F15-C2880B19DFC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AACDB5-96FF-408A-823B-2BA3664E379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3ECDD5E-90A6-4312-8A90-92DA1F942A4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4496462-F508-45C9-93D8-A8F0354B603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F12F5AB-719C-4C36-B21C-2DE720A85BC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96EFD7A0-3380-4811-855B-68FAF62A50DB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331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1331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1331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hlink"/>
                </a:solidFill>
              </a:endParaRPr>
            </a:p>
          </p:txBody>
        </p:sp>
        <p:sp>
          <p:nvSpPr>
            <p:cNvPr id="1332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hlink"/>
                </a:solidFill>
              </a:endParaRPr>
            </a:p>
          </p:txBody>
        </p:sp>
        <p:sp>
          <p:nvSpPr>
            <p:cNvPr id="1332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accent2"/>
                </a:solidFill>
              </a:endParaRPr>
            </a:p>
          </p:txBody>
        </p:sp>
        <p:sp>
          <p:nvSpPr>
            <p:cNvPr id="1332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hlink"/>
                </a:solidFill>
              </a:endParaRPr>
            </a:p>
          </p:txBody>
        </p:sp>
        <p:sp>
          <p:nvSpPr>
            <p:cNvPr id="1332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 sz="2400">
                <a:latin typeface="Times New Roman" pitchFamily="18" charset="0"/>
              </a:endParaRPr>
            </a:p>
          </p:txBody>
        </p:sp>
        <p:sp>
          <p:nvSpPr>
            <p:cNvPr id="1332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accent2"/>
                </a:solidFill>
              </a:endParaRPr>
            </a:p>
          </p:txBody>
        </p:sp>
        <p:sp>
          <p:nvSpPr>
            <p:cNvPr id="1332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solidFill>
                  <a:schemeClr val="accent2"/>
                </a:solidFill>
              </a:endParaRPr>
            </a:p>
          </p:txBody>
        </p:sp>
      </p:grpSp>
      <p:sp>
        <p:nvSpPr>
          <p:cNvPr id="13326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332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332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26EF7A5-2C84-4454-BEF8-178CE13120EA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6389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16390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391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392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393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16394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16395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16396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6397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639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US"/>
          </a:p>
        </p:txBody>
      </p:sp>
      <p:sp>
        <p:nvSpPr>
          <p:cNvPr id="1639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22531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2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3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4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35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6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7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8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39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40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1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2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3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4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5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6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7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8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49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0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1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2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3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4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5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56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57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58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59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60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61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62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2563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2564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2565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22566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22567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2568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2569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4ED6C2EA-21A1-4251-A10E-A90AD541FFFA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2867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7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7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7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7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8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69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/>
            <a:lstStyle/>
            <a:p>
              <a:pPr algn="ctr"/>
              <a:endParaRPr lang="th-TH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870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0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0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1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2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3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4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5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6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7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8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79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0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1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2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3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4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5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6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7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2888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8890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DF4363A-8F9C-448A-BF62-84A8CC87AD2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8891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28892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28893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28894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0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357158" y="-24"/>
            <a:ext cx="8686800" cy="1371600"/>
          </a:xfrm>
        </p:spPr>
        <p:txBody>
          <a:bodyPr/>
          <a:lstStyle/>
          <a:p>
            <a:r>
              <a:rPr lang="en-GB" sz="4000" b="1" dirty="0">
                <a:latin typeface="Calibri" pitchFamily="34" charset="0"/>
                <a:cs typeface="Calibri" pitchFamily="34" charset="0"/>
              </a:rPr>
              <a:t>Reliance as a Proxy </a:t>
            </a:r>
            <a:r>
              <a:rPr lang="en-GB" sz="4000" b="1" dirty="0" smtClean="0">
                <a:latin typeface="Calibri" pitchFamily="34" charset="0"/>
                <a:cs typeface="Calibri" pitchFamily="34" charset="0"/>
              </a:rPr>
              <a:t>of True </a:t>
            </a:r>
            <a:r>
              <a:rPr lang="en-GB" sz="4000" b="1" dirty="0">
                <a:latin typeface="Calibri" pitchFamily="34" charset="0"/>
                <a:cs typeface="Calibri" pitchFamily="34" charset="0"/>
              </a:rPr>
              <a:t>Valuation (</a:t>
            </a:r>
            <a:r>
              <a:rPr lang="en-GB" sz="4000" b="1" dirty="0" err="1">
                <a:latin typeface="Calibri" pitchFamily="34" charset="0"/>
                <a:cs typeface="Calibri" pitchFamily="34" charset="0"/>
              </a:rPr>
              <a:t>i</a:t>
            </a:r>
            <a:r>
              <a:rPr lang="en-GB" sz="4000" b="1" dirty="0">
                <a:latin typeface="Calibri" pitchFamily="34" charset="0"/>
                <a:cs typeface="Calibri" pitchFamily="34" charset="0"/>
              </a:rPr>
              <a:t>)</a:t>
            </a:r>
            <a:endParaRPr lang="en-US" sz="40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50825" y="1142984"/>
            <a:ext cx="8642350" cy="5526104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Reliance damages </a:t>
            </a:r>
            <a:r>
              <a:rPr lang="en-GB" sz="3600" dirty="0" smtClean="0">
                <a:latin typeface="Calibri" pitchFamily="34" charset="0"/>
                <a:cs typeface="Calibri" pitchFamily="34" charset="0"/>
              </a:rPr>
              <a:t>≤ 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Perfect Expectation damages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Due to the fact that no one would invest in anything that value more than what is expected from the contract</a:t>
            </a:r>
          </a:p>
          <a:p>
            <a:pPr lvl="1"/>
            <a:r>
              <a:rPr lang="en-GB" sz="3200" dirty="0">
                <a:latin typeface="Calibri" pitchFamily="34" charset="0"/>
                <a:cs typeface="Calibri" pitchFamily="34" charset="0"/>
              </a:rPr>
              <a:t>Buying CD and buy a CD player as reliance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Expectation that relies on the contract is less than the actual value obtained once contract has been performed.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686800" cy="1371600"/>
          </a:xfrm>
        </p:spPr>
        <p:txBody>
          <a:bodyPr/>
          <a:lstStyle/>
          <a:p>
            <a:r>
              <a:rPr lang="en-GB" sz="4000" b="1" dirty="0">
                <a:latin typeface="Calibri" pitchFamily="34" charset="0"/>
                <a:cs typeface="Calibri" pitchFamily="34" charset="0"/>
              </a:rPr>
              <a:t>Reliance as a Proxy of </a:t>
            </a:r>
            <a:r>
              <a:rPr lang="en-GB" sz="4000" b="1" dirty="0" smtClean="0">
                <a:latin typeface="Calibri" pitchFamily="34" charset="0"/>
                <a:cs typeface="Calibri" pitchFamily="34" charset="0"/>
              </a:rPr>
              <a:t>True </a:t>
            </a:r>
            <a:r>
              <a:rPr lang="en-GB" sz="4000" b="1" dirty="0">
                <a:latin typeface="Calibri" pitchFamily="34" charset="0"/>
                <a:cs typeface="Calibri" pitchFamily="34" charset="0"/>
              </a:rPr>
              <a:t>Valuation (ii)</a:t>
            </a:r>
            <a:endParaRPr lang="en-US" sz="40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071546"/>
            <a:ext cx="8462992" cy="5597542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Reliance is the investment one made by relying on the belief that the contract would definitely be performed (no breach)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Investment in reliance would increase the utility of the party once the contract is accomplished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However, everyone shall not have the total belief of no breach – uncertainty shall be taken into account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90" y="57136"/>
            <a:ext cx="8929718" cy="1371600"/>
          </a:xfrm>
        </p:spPr>
        <p:txBody>
          <a:bodyPr/>
          <a:lstStyle/>
          <a:p>
            <a:r>
              <a:rPr lang="en-GB" sz="4000" b="1" dirty="0">
                <a:latin typeface="Calibri" pitchFamily="34" charset="0"/>
                <a:cs typeface="Calibri" pitchFamily="34" charset="0"/>
              </a:rPr>
              <a:t>Reliance as a Proxy of </a:t>
            </a:r>
            <a:r>
              <a:rPr lang="en-GB" sz="4000" b="1" dirty="0" smtClean="0">
                <a:latin typeface="Calibri" pitchFamily="34" charset="0"/>
                <a:cs typeface="Calibri" pitchFamily="34" charset="0"/>
              </a:rPr>
              <a:t>True </a:t>
            </a:r>
            <a:r>
              <a:rPr lang="en-GB" sz="4000" b="1" dirty="0">
                <a:latin typeface="Calibri" pitchFamily="34" charset="0"/>
                <a:cs typeface="Calibri" pitchFamily="34" charset="0"/>
              </a:rPr>
              <a:t>Valuation (iii)</a:t>
            </a:r>
            <a:endParaRPr lang="en-US" sz="40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42984"/>
            <a:ext cx="8642350" cy="552610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Decision on reliance reflects the subjective appraisal of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risk and value of the contract </a:t>
            </a:r>
            <a:r>
              <a:rPr lang="en-GB" dirty="0">
                <a:latin typeface="Calibri" pitchFamily="34" charset="0"/>
                <a:cs typeface="Calibri" pitchFamily="34" charset="0"/>
              </a:rPr>
              <a:t>by parties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Perfect expectation damages encourages overinvestment in reliance since all damages would be compensated (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ex ante</a:t>
            </a:r>
            <a:r>
              <a:rPr lang="en-GB" dirty="0">
                <a:latin typeface="Calibri" pitchFamily="34" charset="0"/>
                <a:cs typeface="Calibri" pitchFamily="34" charset="0"/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(Presumed) innocent party would push the burden of uncertainty to the other party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Breaching party bears too much risk</a:t>
            </a:r>
          </a:p>
          <a:p>
            <a:pPr lvl="1"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Efficient breach is less possible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Innocent party bears no risk</a:t>
            </a:r>
          </a:p>
          <a:p>
            <a:pPr lvl="1"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Inefficient performance is more apparent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-24"/>
            <a:ext cx="8929718" cy="1371600"/>
          </a:xfrm>
        </p:spPr>
        <p:txBody>
          <a:bodyPr/>
          <a:lstStyle/>
          <a:p>
            <a:r>
              <a:rPr lang="en-GB" sz="4000" b="1" dirty="0">
                <a:latin typeface="Calibri" pitchFamily="34" charset="0"/>
                <a:cs typeface="Calibri" pitchFamily="34" charset="0"/>
              </a:rPr>
              <a:t>Reliance as a Proxy of </a:t>
            </a:r>
            <a:r>
              <a:rPr lang="en-GB" sz="4000" b="1" dirty="0" smtClean="0">
                <a:latin typeface="Calibri" pitchFamily="34" charset="0"/>
                <a:cs typeface="Calibri" pitchFamily="34" charset="0"/>
              </a:rPr>
              <a:t>True </a:t>
            </a:r>
            <a:r>
              <a:rPr lang="en-GB" sz="4000" b="1" dirty="0">
                <a:latin typeface="Calibri" pitchFamily="34" charset="0"/>
                <a:cs typeface="Calibri" pitchFamily="34" charset="0"/>
              </a:rPr>
              <a:t>Valuation (iv)</a:t>
            </a:r>
            <a:endParaRPr lang="en-US" sz="40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42984"/>
            <a:ext cx="8785225" cy="5526104"/>
          </a:xfrm>
        </p:spPr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Perfect expectation damages: 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ex post</a:t>
            </a:r>
            <a:r>
              <a:rPr lang="en-GB" dirty="0">
                <a:latin typeface="Calibri" pitchFamily="34" charset="0"/>
                <a:cs typeface="Calibri" pitchFamily="34" charset="0"/>
              </a:rPr>
              <a:t> efficient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Reliance damages: 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ex ante</a:t>
            </a:r>
            <a:r>
              <a:rPr lang="en-GB" dirty="0">
                <a:latin typeface="Calibri" pitchFamily="34" charset="0"/>
                <a:cs typeface="Calibri" pitchFamily="34" charset="0"/>
              </a:rPr>
              <a:t> efficient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Observing level of reliance would tell us the level of risk burden one would have by relying on the contract (providing the innocent party would be paid by reliance damages)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Contracting parties will calculate</a:t>
            </a:r>
          </a:p>
          <a:p>
            <a:pPr lvl="1"/>
            <a:r>
              <a:rPr lang="en-GB" dirty="0">
                <a:latin typeface="Calibri" pitchFamily="34" charset="0"/>
                <a:cs typeface="Calibri" pitchFamily="34" charset="0"/>
              </a:rPr>
              <a:t>Value gained from reliance</a:t>
            </a:r>
          </a:p>
          <a:p>
            <a:pPr lvl="1"/>
            <a:r>
              <a:rPr lang="en-GB" dirty="0">
                <a:latin typeface="Calibri" pitchFamily="34" charset="0"/>
                <a:cs typeface="Calibri" pitchFamily="34" charset="0"/>
              </a:rPr>
              <a:t>Cost of reliance</a:t>
            </a:r>
          </a:p>
          <a:p>
            <a:pPr lvl="1"/>
            <a:r>
              <a:rPr lang="en-GB" dirty="0">
                <a:latin typeface="Calibri" pitchFamily="34" charset="0"/>
                <a:cs typeface="Calibri" pitchFamily="34" charset="0"/>
              </a:rPr>
              <a:t>Subjective probability of contract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performance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alibri" pitchFamily="34" charset="0"/>
                <a:cs typeface="Calibri" pitchFamily="34" charset="0"/>
              </a:rPr>
              <a:t>Deciding on Reliance (</a:t>
            </a:r>
            <a:r>
              <a:rPr lang="en-GB" sz="4800" dirty="0" err="1">
                <a:latin typeface="Calibri" pitchFamily="34" charset="0"/>
                <a:cs typeface="Calibri" pitchFamily="34" charset="0"/>
              </a:rPr>
              <a:t>i</a:t>
            </a:r>
            <a:r>
              <a:rPr lang="en-GB" sz="4800" dirty="0">
                <a:latin typeface="Calibri" pitchFamily="34" charset="0"/>
                <a:cs typeface="Calibri" pitchFamily="34" charset="0"/>
              </a:rPr>
              <a:t>)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893175" cy="4781550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One would rely on the contract by how much depending on</a:t>
            </a:r>
          </a:p>
          <a:p>
            <a:pPr lvl="1"/>
            <a:r>
              <a:rPr lang="en-GB" sz="3200" dirty="0">
                <a:latin typeface="Calibri" pitchFamily="34" charset="0"/>
                <a:cs typeface="Calibri" pitchFamily="34" charset="0"/>
              </a:rPr>
              <a:t>Gain from the contract with reliance</a:t>
            </a:r>
          </a:p>
          <a:p>
            <a:pPr lvl="2"/>
            <a:r>
              <a:rPr lang="en-GB" sz="2800" dirty="0">
                <a:latin typeface="Calibri" pitchFamily="34" charset="0"/>
                <a:cs typeface="Calibri" pitchFamily="34" charset="0"/>
              </a:rPr>
              <a:t>If the contract is performed (</a:t>
            </a:r>
            <a:r>
              <a:rPr lang="en-GB" sz="2800" i="1" dirty="0" err="1">
                <a:latin typeface="Calibri" pitchFamily="34" charset="0"/>
                <a:cs typeface="Calibri" pitchFamily="34" charset="0"/>
              </a:rPr>
              <a:t>G</a:t>
            </a:r>
            <a:r>
              <a:rPr lang="en-GB" sz="2800" i="1" baseline="-25000" dirty="0" err="1">
                <a:latin typeface="Calibri" pitchFamily="34" charset="0"/>
                <a:ea typeface="Arial Unicode MS" pitchFamily="34" charset="-128"/>
                <a:cs typeface="Calibri" pitchFamily="34" charset="0"/>
              </a:rPr>
              <a:t>p</a:t>
            </a:r>
            <a:r>
              <a:rPr lang="en-GB" sz="2800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 lvl="2"/>
            <a:r>
              <a:rPr lang="en-GB" sz="2800" dirty="0">
                <a:latin typeface="Calibri" pitchFamily="34" charset="0"/>
                <a:cs typeface="Calibri" pitchFamily="34" charset="0"/>
              </a:rPr>
              <a:t>If the contract is breached (</a:t>
            </a:r>
            <a:r>
              <a:rPr lang="en-GB" sz="2800" i="1" dirty="0" err="1">
                <a:latin typeface="Calibri" pitchFamily="34" charset="0"/>
                <a:cs typeface="Calibri" pitchFamily="34" charset="0"/>
              </a:rPr>
              <a:t>G</a:t>
            </a:r>
            <a:r>
              <a:rPr lang="en-GB" sz="2800" i="1" baseline="-25000" dirty="0" err="1">
                <a:latin typeface="Calibri" pitchFamily="34" charset="0"/>
                <a:ea typeface="Arial Unicode MS" pitchFamily="34" charset="-128"/>
                <a:cs typeface="Calibri" pitchFamily="34" charset="0"/>
              </a:rPr>
              <a:t>b</a:t>
            </a:r>
            <a:r>
              <a:rPr lang="en-GB" sz="2800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 lvl="1"/>
            <a:r>
              <a:rPr lang="en-GB" sz="3200" dirty="0">
                <a:latin typeface="Calibri" pitchFamily="34" charset="0"/>
                <a:cs typeface="Calibri" pitchFamily="34" charset="0"/>
              </a:rPr>
              <a:t>Cost for investing in reliance (</a:t>
            </a:r>
            <a:r>
              <a:rPr lang="en-GB" sz="3200" i="1" dirty="0">
                <a:latin typeface="Calibri" pitchFamily="34" charset="0"/>
                <a:cs typeface="Calibri" pitchFamily="34" charset="0"/>
              </a:rPr>
              <a:t>r</a:t>
            </a:r>
            <a:r>
              <a:rPr lang="en-GB" sz="3200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 lvl="1"/>
            <a:r>
              <a:rPr lang="en-GB" sz="3200" dirty="0">
                <a:latin typeface="Calibri" pitchFamily="34" charset="0"/>
                <a:cs typeface="Calibri" pitchFamily="34" charset="0"/>
              </a:rPr>
              <a:t>Subjective probability of performance (</a:t>
            </a:r>
            <a:r>
              <a:rPr lang="en-GB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GB" sz="3200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 lvl="1"/>
            <a:r>
              <a:rPr lang="en-GB" sz="3200" dirty="0">
                <a:latin typeface="Calibri" pitchFamily="34" charset="0"/>
                <a:cs typeface="Calibri" pitchFamily="34" charset="0"/>
              </a:rPr>
              <a:t>Damage if the contract has been breached (</a:t>
            </a:r>
            <a:r>
              <a:rPr lang="en-GB" sz="3200" i="1" dirty="0">
                <a:latin typeface="Calibri" pitchFamily="34" charset="0"/>
                <a:cs typeface="Calibri" pitchFamily="34" charset="0"/>
              </a:rPr>
              <a:t>C</a:t>
            </a:r>
            <a:r>
              <a:rPr lang="en-GB" sz="3200" dirty="0">
                <a:latin typeface="Calibri" pitchFamily="34" charset="0"/>
                <a:cs typeface="Calibri" pitchFamily="34" charset="0"/>
              </a:rPr>
              <a:t>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alibri" pitchFamily="34" charset="0"/>
                <a:cs typeface="Calibri" pitchFamily="34" charset="0"/>
              </a:rPr>
              <a:t>Deciding on Reliance (ii)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3600" i="1" dirty="0">
                <a:latin typeface="Calibri" pitchFamily="34" charset="0"/>
                <a:cs typeface="Calibri" pitchFamily="34" charset="0"/>
              </a:rPr>
              <a:t>p[</a:t>
            </a:r>
            <a:r>
              <a:rPr lang="en-GB" sz="3600" i="1" dirty="0" err="1">
                <a:latin typeface="Calibri" pitchFamily="34" charset="0"/>
                <a:cs typeface="Calibri" pitchFamily="34" charset="0"/>
              </a:rPr>
              <a:t>G</a:t>
            </a:r>
            <a:r>
              <a:rPr lang="en-GB" sz="3600" i="1" baseline="-25000" dirty="0" err="1">
                <a:latin typeface="Calibri" pitchFamily="34" charset="0"/>
                <a:ea typeface="Arial Unicode MS" pitchFamily="34" charset="-128"/>
                <a:cs typeface="Calibri" pitchFamily="34" charset="0"/>
              </a:rPr>
              <a:t>p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(r)] + (1– p)[</a:t>
            </a:r>
            <a:r>
              <a:rPr lang="en-GB" sz="3600" i="1" dirty="0" err="1">
                <a:latin typeface="Calibri" pitchFamily="34" charset="0"/>
                <a:cs typeface="Calibri" pitchFamily="34" charset="0"/>
              </a:rPr>
              <a:t>G</a:t>
            </a:r>
            <a:r>
              <a:rPr lang="en-GB" sz="3600" i="1" baseline="-25000" dirty="0" err="1">
                <a:latin typeface="Calibri" pitchFamily="34" charset="0"/>
                <a:ea typeface="Arial Unicode MS" pitchFamily="34" charset="-128"/>
                <a:cs typeface="Calibri" pitchFamily="34" charset="0"/>
              </a:rPr>
              <a:t>b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(r)+C] – r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: expected gain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from reliance 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E[G]</a:t>
            </a:r>
            <a:endParaRPr lang="en-GB" sz="3600" dirty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Max this gain by choosing optimal 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r</a:t>
            </a:r>
          </a:p>
          <a:p>
            <a:pPr>
              <a:lnSpc>
                <a:spcPct val="90000"/>
              </a:lnSpc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Hence, </a:t>
            </a:r>
            <a:r>
              <a:rPr lang="en-GB" sz="3600" i="1" dirty="0" err="1">
                <a:latin typeface="Calibri" pitchFamily="34" charset="0"/>
                <a:cs typeface="Calibri" pitchFamily="34" charset="0"/>
              </a:rPr>
              <a:t>dE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[G]/</a:t>
            </a:r>
            <a:r>
              <a:rPr lang="en-GB" sz="3600" i="1" dirty="0" err="1">
                <a:latin typeface="Calibri" pitchFamily="34" charset="0"/>
                <a:cs typeface="Calibri" pitchFamily="34" charset="0"/>
              </a:rPr>
              <a:t>dr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 = 0; solving for r*</a:t>
            </a:r>
          </a:p>
          <a:p>
            <a:pPr>
              <a:lnSpc>
                <a:spcPct val="90000"/>
              </a:lnSpc>
            </a:pPr>
            <a:r>
              <a:rPr lang="en-GB" sz="3600" i="1" dirty="0">
                <a:latin typeface="Calibri" pitchFamily="34" charset="0"/>
                <a:cs typeface="Calibri" pitchFamily="34" charset="0"/>
              </a:rPr>
              <a:t>r* = ?</a:t>
            </a:r>
          </a:p>
          <a:p>
            <a:pPr>
              <a:lnSpc>
                <a:spcPct val="90000"/>
              </a:lnSpc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Implications</a:t>
            </a:r>
          </a:p>
          <a:p>
            <a:pPr lvl="1">
              <a:lnSpc>
                <a:spcPct val="90000"/>
              </a:lnSpc>
            </a:pPr>
            <a:r>
              <a:rPr lang="en-GB" sz="3200" dirty="0">
                <a:latin typeface="Calibri" pitchFamily="34" charset="0"/>
                <a:cs typeface="Calibri" pitchFamily="34" charset="0"/>
              </a:rPr>
              <a:t>Marginal gain from reliance + marginal damage from breach = marginal cost of reliance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b="1" dirty="0">
                <a:latin typeface="Calibri" pitchFamily="34" charset="0"/>
                <a:cs typeface="Calibri" pitchFamily="34" charset="0"/>
              </a:rPr>
              <a:t>Reliance Damages: </a:t>
            </a:r>
            <a:r>
              <a:rPr lang="en-GB" b="1" i="1" dirty="0" smtClean="0">
                <a:latin typeface="Calibri" pitchFamily="34" charset="0"/>
                <a:cs typeface="Calibri" pitchFamily="34" charset="0"/>
              </a:rPr>
              <a:t>Ex </a:t>
            </a:r>
            <a:r>
              <a:rPr lang="en-GB" b="1" i="1" dirty="0">
                <a:latin typeface="Calibri" pitchFamily="34" charset="0"/>
                <a:cs typeface="Calibri" pitchFamily="34" charset="0"/>
              </a:rPr>
              <a:t>Ante</a:t>
            </a:r>
            <a:r>
              <a:rPr lang="en-GB" b="1" dirty="0">
                <a:latin typeface="Calibri" pitchFamily="34" charset="0"/>
                <a:cs typeface="Calibri" pitchFamily="34" charset="0"/>
              </a:rPr>
              <a:t> Efficiency</a:t>
            </a:r>
            <a:endParaRPr lang="en-US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785225" cy="5068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Decision on how much to invest on reliance concerns:</a:t>
            </a:r>
          </a:p>
          <a:p>
            <a:pPr lvl="1"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Marginal benefit of reliance</a:t>
            </a:r>
          </a:p>
          <a:p>
            <a:pPr lvl="1"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Marginal cost of reliance</a:t>
            </a:r>
          </a:p>
          <a:p>
            <a:pPr lvl="1"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Marginal damage of breach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Possibility of breach has been taken into account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No excessive reliance = no waste of resource because if excessive reliance would be lost when the contract has been breached</a:t>
            </a:r>
          </a:p>
          <a:p>
            <a:pPr>
              <a:lnSpc>
                <a:spcPct val="90000"/>
              </a:lnSpc>
            </a:pPr>
            <a:r>
              <a:rPr lang="en-GB" dirty="0">
                <a:latin typeface="Calibri" pitchFamily="34" charset="0"/>
                <a:cs typeface="Calibri" pitchFamily="34" charset="0"/>
              </a:rPr>
              <a:t>Monitoring incentive to prevent loss on </a:t>
            </a:r>
            <a:r>
              <a:rPr lang="en-GB" dirty="0" err="1">
                <a:latin typeface="Calibri" pitchFamily="34" charset="0"/>
                <a:cs typeface="Calibri" pitchFamily="34" charset="0"/>
              </a:rPr>
              <a:t>benefit+reliance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/>
          <a:lstStyle/>
          <a:p>
            <a:r>
              <a:rPr lang="en-GB" b="1" dirty="0">
                <a:latin typeface="Calibri" pitchFamily="34" charset="0"/>
                <a:cs typeface="Calibri" pitchFamily="34" charset="0"/>
              </a:rPr>
              <a:t>Awarding Compensation</a:t>
            </a:r>
            <a:endParaRPr lang="en-US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8785225" cy="5400675"/>
          </a:xfrm>
        </p:spPr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Perfect Expectation Damages 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≥ </a:t>
            </a:r>
            <a:r>
              <a:rPr lang="en-GB" dirty="0">
                <a:latin typeface="Calibri" pitchFamily="34" charset="0"/>
                <a:cs typeface="Calibri" pitchFamily="34" charset="0"/>
              </a:rPr>
              <a:t>Reliance Damages and Opportunity Cost Damages (depending on the second best option and level of reliance)</a:t>
            </a:r>
          </a:p>
          <a:p>
            <a:r>
              <a:rPr lang="en-GB" i="1" dirty="0">
                <a:latin typeface="Calibri" pitchFamily="34" charset="0"/>
                <a:cs typeface="Calibri" pitchFamily="34" charset="0"/>
              </a:rPr>
              <a:t>Ex Ante</a:t>
            </a:r>
            <a:r>
              <a:rPr lang="en-GB" dirty="0">
                <a:latin typeface="Calibri" pitchFamily="34" charset="0"/>
                <a:cs typeface="Calibri" pitchFamily="34" charset="0"/>
              </a:rPr>
              <a:t> and 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Ex Post</a:t>
            </a:r>
            <a:r>
              <a:rPr lang="en-GB" dirty="0">
                <a:latin typeface="Calibri" pitchFamily="34" charset="0"/>
                <a:cs typeface="Calibri" pitchFamily="34" charset="0"/>
              </a:rPr>
              <a:t> efficiencies of breach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Awarding compensation is the trade-off between two efficiencies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Private negotiation is reconciliation of this difference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Contract of Compromise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en-GB" sz="4000" b="1" dirty="0">
                <a:latin typeface="Calibri" pitchFamily="34" charset="0"/>
                <a:cs typeface="Calibri" pitchFamily="34" charset="0"/>
              </a:rPr>
              <a:t>Awarding Compensation</a:t>
            </a:r>
            <a:endParaRPr lang="en-US" sz="40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8785225" cy="5400675"/>
          </a:xfrm>
        </p:spPr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Court has discretion to determine the level of compensation by using combination of various methods</a:t>
            </a:r>
          </a:p>
          <a:p>
            <a:r>
              <a:rPr lang="en-GB">
                <a:latin typeface="Calibri" pitchFamily="34" charset="0"/>
                <a:cs typeface="Calibri" pitchFamily="34" charset="0"/>
              </a:rPr>
              <a:t>Trade-off between ‘clear and precise’ and ‘arbitrary and discretionary’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Court never awards compensation that made the innocent better-off. 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Discretion acts as incentive for disputing parties to settle outside the court</a:t>
            </a:r>
            <a:endParaRPr lang="en-US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igital Dots">
  <a:themeElements>
    <a:clrScheme name="Digital Dots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Digital Dot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gital Dots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gital Dots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gital Dots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576</Words>
  <Application>Microsoft PowerPoint</Application>
  <PresentationFormat>On-screen Show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Pixel</vt:lpstr>
      <vt:lpstr>Stream</vt:lpstr>
      <vt:lpstr>Balance</vt:lpstr>
      <vt:lpstr>Digital Dots</vt:lpstr>
      <vt:lpstr>Reliance as a Proxy of True Valuation (i)</vt:lpstr>
      <vt:lpstr>Reliance as a Proxy of True Valuation (ii)</vt:lpstr>
      <vt:lpstr>Reliance as a Proxy of True Valuation (iii)</vt:lpstr>
      <vt:lpstr>Reliance as a Proxy of True Valuation (iv)</vt:lpstr>
      <vt:lpstr>Deciding on Reliance (i)</vt:lpstr>
      <vt:lpstr>Deciding on Reliance (ii)</vt:lpstr>
      <vt:lpstr>Reliance Damages: Ex Ante Efficiency</vt:lpstr>
      <vt:lpstr>Awarding Compensation</vt:lpstr>
      <vt:lpstr>Awarding Compensation</vt:lpstr>
    </vt:vector>
  </TitlesOfParts>
  <Company>Faculty of Economics, Thammasat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Efficient Reliance</dc:title>
  <dc:creator>Supruet Thavornyutikarn</dc:creator>
  <cp:lastModifiedBy>ASUS</cp:lastModifiedBy>
  <cp:revision>38</cp:revision>
  <dcterms:created xsi:type="dcterms:W3CDTF">2008-03-25T06:42:29Z</dcterms:created>
  <dcterms:modified xsi:type="dcterms:W3CDTF">2011-10-30T15:49:22Z</dcterms:modified>
</cp:coreProperties>
</file>