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9" r:id="rId3"/>
    <p:sldId id="257" r:id="rId4"/>
    <p:sldId id="260" r:id="rId5"/>
    <p:sldId id="262" r:id="rId6"/>
    <p:sldId id="265" r:id="rId7"/>
    <p:sldId id="264" r:id="rId8"/>
    <p:sldId id="266" r:id="rId9"/>
    <p:sldId id="258"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71"/>
    <p:restoredTop sz="83393"/>
  </p:normalViewPr>
  <p:slideViewPr>
    <p:cSldViewPr snapToGrid="0" snapToObjects="1">
      <p:cViewPr>
        <p:scale>
          <a:sx n="75" d="100"/>
          <a:sy n="75" d="100"/>
        </p:scale>
        <p:origin x="-588"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79F4EA-DC53-9740-8AF5-027E69B007BB}" type="datetimeFigureOut">
              <a:rPr lang="en-US" smtClean="0"/>
              <a:t>11/28/2016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5581CE-936E-C04C-A7DB-B32CBB0EFF15}" type="slidenum">
              <a:rPr lang="en-US" smtClean="0"/>
              <a:t>‹#›</a:t>
            </a:fld>
            <a:endParaRPr lang="en-US"/>
          </a:p>
        </p:txBody>
      </p:sp>
    </p:spTree>
    <p:extLst>
      <p:ext uri="{BB962C8B-B14F-4D97-AF65-F5344CB8AC3E}">
        <p14:creationId xmlns:p14="http://schemas.microsoft.com/office/powerpoint/2010/main" val="1919507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5581CE-936E-C04C-A7DB-B32CBB0EFF15}" type="slidenum">
              <a:rPr lang="en-US" smtClean="0"/>
              <a:t>2</a:t>
            </a:fld>
            <a:endParaRPr lang="en-US"/>
          </a:p>
        </p:txBody>
      </p:sp>
    </p:spTree>
    <p:extLst>
      <p:ext uri="{BB962C8B-B14F-4D97-AF65-F5344CB8AC3E}">
        <p14:creationId xmlns:p14="http://schemas.microsoft.com/office/powerpoint/2010/main" val="1657845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the largest fine the CFPB</a:t>
            </a:r>
            <a:r>
              <a:rPr lang="en-US" baseline="0" dirty="0" smtClean="0"/>
              <a:t> had ever issued. The good news is that they are doing their job. The bad news is that the financial industry had just barely started to recover its reputation before this. </a:t>
            </a:r>
            <a:endParaRPr lang="en-US" dirty="0"/>
          </a:p>
        </p:txBody>
      </p:sp>
      <p:sp>
        <p:nvSpPr>
          <p:cNvPr id="4" name="Slide Number Placeholder 3"/>
          <p:cNvSpPr>
            <a:spLocks noGrp="1"/>
          </p:cNvSpPr>
          <p:nvPr>
            <p:ph type="sldNum" sz="quarter" idx="10"/>
          </p:nvPr>
        </p:nvSpPr>
        <p:spPr/>
        <p:txBody>
          <a:bodyPr/>
          <a:lstStyle/>
          <a:p>
            <a:fld id="{4F5581CE-936E-C04C-A7DB-B32CBB0EFF15}" type="slidenum">
              <a:rPr lang="en-US" smtClean="0"/>
              <a:t>4</a:t>
            </a:fld>
            <a:endParaRPr lang="en-US"/>
          </a:p>
        </p:txBody>
      </p:sp>
    </p:spTree>
    <p:extLst>
      <p:ext uri="{BB962C8B-B14F-4D97-AF65-F5344CB8AC3E}">
        <p14:creationId xmlns:p14="http://schemas.microsoft.com/office/powerpoint/2010/main" val="6012661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Before the scandal</a:t>
            </a:r>
            <a:r>
              <a:rPr lang="en-US" baseline="0" dirty="0" smtClean="0"/>
              <a:t> he was regarded as one of the best bankers in the industry. </a:t>
            </a:r>
            <a:r>
              <a:rPr lang="en-US" dirty="0" smtClean="0"/>
              <a:t>Successfully led Wells Fargo through the great financial crisis and became famous for pushing back on the idea his bank should be forced to participate in bank bailouts in 2008. Although </a:t>
            </a:r>
            <a:r>
              <a:rPr lang="en-US" dirty="0" err="1" smtClean="0"/>
              <a:t>Stumpf</a:t>
            </a:r>
            <a:r>
              <a:rPr lang="en-US" dirty="0" smtClean="0"/>
              <a:t> had let go of his million dollar compensation, lawmakers still weren’t happy. </a:t>
            </a:r>
            <a:r>
              <a:rPr lang="en-US" dirty="0" err="1" smtClean="0"/>
              <a:t>Stumpf</a:t>
            </a:r>
            <a:r>
              <a:rPr lang="en-US" dirty="0" smtClean="0"/>
              <a:t> was testified multiple times until he finally agreed to resign.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4F5581CE-936E-C04C-A7DB-B32CBB0EFF15}" type="slidenum">
              <a:rPr lang="en-US" smtClean="0"/>
              <a:t>5</a:t>
            </a:fld>
            <a:endParaRPr lang="en-US"/>
          </a:p>
        </p:txBody>
      </p:sp>
    </p:spTree>
    <p:extLst>
      <p:ext uri="{BB962C8B-B14F-4D97-AF65-F5344CB8AC3E}">
        <p14:creationId xmlns:p14="http://schemas.microsoft.com/office/powerpoint/2010/main" val="4727802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Protestors</a:t>
            </a:r>
            <a:r>
              <a:rPr lang="en-US" baseline="0" dirty="0" smtClean="0"/>
              <a:t> set fire to a pile of fake bills in front of the towers of Deutsche Bank </a:t>
            </a:r>
            <a:endParaRPr lang="en-US" dirty="0"/>
          </a:p>
        </p:txBody>
      </p:sp>
      <p:sp>
        <p:nvSpPr>
          <p:cNvPr id="4" name="Slide Number Placeholder 3"/>
          <p:cNvSpPr>
            <a:spLocks noGrp="1"/>
          </p:cNvSpPr>
          <p:nvPr>
            <p:ph type="sldNum" sz="quarter" idx="10"/>
          </p:nvPr>
        </p:nvSpPr>
        <p:spPr/>
        <p:txBody>
          <a:bodyPr/>
          <a:lstStyle/>
          <a:p>
            <a:fld id="{4F5581CE-936E-C04C-A7DB-B32CBB0EFF15}" type="slidenum">
              <a:rPr lang="en-US" smtClean="0"/>
              <a:t>6</a:t>
            </a:fld>
            <a:endParaRPr lang="en-US"/>
          </a:p>
        </p:txBody>
      </p:sp>
    </p:spTree>
    <p:extLst>
      <p:ext uri="{BB962C8B-B14F-4D97-AF65-F5344CB8AC3E}">
        <p14:creationId xmlns:p14="http://schemas.microsoft.com/office/powerpoint/2010/main" val="888318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5581CE-936E-C04C-A7DB-B32CBB0EFF15}" type="slidenum">
              <a:rPr lang="en-US" smtClean="0"/>
              <a:t>7</a:t>
            </a:fld>
            <a:endParaRPr lang="en-US"/>
          </a:p>
        </p:txBody>
      </p:sp>
    </p:spTree>
    <p:extLst>
      <p:ext uri="{BB962C8B-B14F-4D97-AF65-F5344CB8AC3E}">
        <p14:creationId xmlns:p14="http://schemas.microsoft.com/office/powerpoint/2010/main" val="593320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5581CE-936E-C04C-A7DB-B32CBB0EFF15}" type="slidenum">
              <a:rPr lang="en-US" smtClean="0"/>
              <a:t>8</a:t>
            </a:fld>
            <a:endParaRPr lang="en-US"/>
          </a:p>
        </p:txBody>
      </p:sp>
    </p:spTree>
    <p:extLst>
      <p:ext uri="{BB962C8B-B14F-4D97-AF65-F5344CB8AC3E}">
        <p14:creationId xmlns:p14="http://schemas.microsoft.com/office/powerpoint/2010/main" val="15325863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11/28/2016</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11/28/2016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11/28/2016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11/28/2016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11/28/2016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11/28/2016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11/28/2016</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11/28/2016</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money.cnn.com/2016/09/26/investing/wells-fargo-stock-fake-account-scandal/index.html" TargetMode="External"/><Relationship Id="rId2" Type="http://schemas.openxmlformats.org/officeDocument/2006/relationships/hyperlink" Target="http://abcnews.go.com/Business/timeline-wells-fargo-accounts-scandal/story?id=42231128" TargetMode="External"/><Relationship Id="rId1" Type="http://schemas.openxmlformats.org/officeDocument/2006/relationships/slideLayout" Target="../slideLayouts/slideLayout2.xml"/><Relationship Id="rId5" Type="http://schemas.openxmlformats.org/officeDocument/2006/relationships/hyperlink" Target="http://time.com/4529456/the-financial-worlds-rotten-culture-is-still-a-threat-to-all-of-us/" TargetMode="External"/><Relationship Id="rId4" Type="http://schemas.openxmlformats.org/officeDocument/2006/relationships/hyperlink" Target="http://www.nytimes.com/2016/11/18/business/dealbook/jpmorgan-chase-to-pay-264-million-to-settle-foreign-bribery-charges.html?_r=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Cash out</a:t>
            </a:r>
            <a:br>
              <a:rPr lang="en-US" dirty="0" smtClean="0"/>
            </a:br>
            <a:r>
              <a:rPr lang="en-US" dirty="0" smtClean="0"/>
              <a:t>or</a:t>
            </a:r>
            <a:br>
              <a:rPr lang="en-US" dirty="0" smtClean="0"/>
            </a:br>
            <a:r>
              <a:rPr lang="en-US" dirty="0" smtClean="0"/>
              <a:t>dash out</a:t>
            </a:r>
            <a:endParaRPr lang="en-US" dirty="0"/>
          </a:p>
        </p:txBody>
      </p:sp>
      <p:sp>
        <p:nvSpPr>
          <p:cNvPr id="4" name="Subtitle 2"/>
          <p:cNvSpPr>
            <a:spLocks noGrp="1"/>
          </p:cNvSpPr>
          <p:nvPr>
            <p:ph type="subTitle" idx="1"/>
          </p:nvPr>
        </p:nvSpPr>
        <p:spPr>
          <a:xfrm>
            <a:off x="2417780" y="3531204"/>
            <a:ext cx="8637072" cy="1526571"/>
          </a:xfrm>
          <a:prstGeom prst="rect">
            <a:avLst/>
          </a:prstGeom>
        </p:spPr>
        <p:txBody>
          <a:bodyPr vert="horz" lIns="91440" tIns="91440" rIns="91440" bIns="91440" rtlCol="0">
            <a:normAutofit/>
          </a:bodyPr>
          <a:lstStyle>
            <a:lvl1pPr marL="0" indent="0" algn="l" defTabSz="914400" rtl="0" eaLnBrk="1" latinLnBrk="0" hangingPunct="1">
              <a:lnSpc>
                <a:spcPct val="120000"/>
              </a:lnSpc>
              <a:spcBef>
                <a:spcPts val="1000"/>
              </a:spcBef>
              <a:buClr>
                <a:schemeClr val="accent1"/>
              </a:buClr>
              <a:buSzPct val="100000"/>
              <a:buFont typeface="Arial" panose="020B0604020202020204" pitchFamily="34" charset="0"/>
              <a:buNone/>
              <a:defRPr sz="1800" b="0" kern="1200" cap="all" baseline="0">
                <a:solidFill>
                  <a:schemeClr val="tx1"/>
                </a:solidFill>
                <a:effectLst/>
                <a:latin typeface="+mn-lt"/>
                <a:ea typeface="+mn-ea"/>
                <a:cs typeface="+mn-cs"/>
              </a:defRPr>
            </a:lvl1pPr>
            <a:lvl2pPr marL="457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cap="none"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cap="none"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9pPr>
          </a:lstStyle>
          <a:p>
            <a:r>
              <a:rPr lang="en-US" dirty="0" smtClean="0"/>
              <a:t>Vivian do </a:t>
            </a:r>
          </a:p>
          <a:p>
            <a:r>
              <a:rPr lang="en-US" dirty="0" smtClean="0"/>
              <a:t>University of California, Irvine </a:t>
            </a:r>
          </a:p>
          <a:p>
            <a:r>
              <a:rPr lang="en-US" dirty="0" err="1" smtClean="0"/>
              <a:t>Ee</a:t>
            </a:r>
            <a:r>
              <a:rPr lang="en-US" dirty="0" smtClean="0"/>
              <a:t> 360 </a:t>
            </a:r>
            <a:endParaRPr lang="en-US" dirty="0"/>
          </a:p>
        </p:txBody>
      </p:sp>
    </p:spTree>
    <p:extLst>
      <p:ext uri="{BB962C8B-B14F-4D97-AF65-F5344CB8AC3E}">
        <p14:creationId xmlns:p14="http://schemas.microsoft.com/office/powerpoint/2010/main" val="3523340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Time Magazine </a:t>
            </a:r>
            <a:endParaRPr lang="en-US" dirty="0"/>
          </a:p>
        </p:txBody>
      </p:sp>
      <p:pic>
        <p:nvPicPr>
          <p:cNvPr id="5" name="Content Placeholder 4"/>
          <p:cNvPicPr>
            <a:picLocks noGrp="1" noChangeAspect="1"/>
          </p:cNvPicPr>
          <p:nvPr>
            <p:ph sz="half" idx="1"/>
          </p:nvPr>
        </p:nvPicPr>
        <p:blipFill>
          <a:blip r:embed="rId3"/>
          <a:stretch>
            <a:fillRect/>
          </a:stretch>
        </p:blipFill>
        <p:spPr>
          <a:xfrm>
            <a:off x="1449217" y="2017342"/>
            <a:ext cx="3220311" cy="4352300"/>
          </a:xfrm>
          <a:prstGeom prst="rect">
            <a:avLst/>
          </a:prstGeom>
        </p:spPr>
      </p:pic>
      <p:sp>
        <p:nvSpPr>
          <p:cNvPr id="4" name="Content Placeholder 3"/>
          <p:cNvSpPr>
            <a:spLocks noGrp="1"/>
          </p:cNvSpPr>
          <p:nvPr>
            <p:ph sz="half" idx="2"/>
          </p:nvPr>
        </p:nvSpPr>
        <p:spPr>
          <a:xfrm>
            <a:off x="5414963" y="2017342"/>
            <a:ext cx="5643960" cy="3811957"/>
          </a:xfrm>
        </p:spPr>
        <p:txBody>
          <a:bodyPr/>
          <a:lstStyle/>
          <a:p>
            <a:r>
              <a:rPr lang="en-US" dirty="0" smtClean="0"/>
              <a:t>Last year, a team of German academics released a study on the effects of major financial crisis on politics. </a:t>
            </a:r>
          </a:p>
          <a:p>
            <a:r>
              <a:rPr lang="en-US" dirty="0" smtClean="0"/>
              <a:t>The persistent back to back scandals have proven that elites collude to create a system that mostly benefits elites. </a:t>
            </a:r>
          </a:p>
          <a:p>
            <a:r>
              <a:rPr lang="en-US" dirty="0" smtClean="0"/>
              <a:t>Since 2010, there have been major scandals at banks on nearly every continent for every reason: malfeasance, incompetence, complacency, etc. </a:t>
            </a:r>
            <a:endParaRPr lang="en-US" dirty="0"/>
          </a:p>
        </p:txBody>
      </p:sp>
    </p:spTree>
    <p:extLst>
      <p:ext uri="{BB962C8B-B14F-4D97-AF65-F5344CB8AC3E}">
        <p14:creationId xmlns:p14="http://schemas.microsoft.com/office/powerpoint/2010/main" val="16877451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Wells </a:t>
            </a:r>
            <a:r>
              <a:rPr lang="en-US" dirty="0" err="1" smtClean="0"/>
              <a:t>fargo</a:t>
            </a:r>
            <a:r>
              <a:rPr lang="en-US" dirty="0" smtClean="0"/>
              <a:t> Scandal </a:t>
            </a:r>
            <a:endParaRPr lang="en-US" dirty="0"/>
          </a:p>
        </p:txBody>
      </p:sp>
      <p:pic>
        <p:nvPicPr>
          <p:cNvPr id="4" name="Content Placeholder 3"/>
          <p:cNvPicPr>
            <a:picLocks noGrp="1" noChangeAspect="1"/>
          </p:cNvPicPr>
          <p:nvPr>
            <p:ph idx="1"/>
          </p:nvPr>
        </p:nvPicPr>
        <p:blipFill>
          <a:blip r:embed="rId2"/>
          <a:stretch>
            <a:fillRect/>
          </a:stretch>
        </p:blipFill>
        <p:spPr>
          <a:xfrm>
            <a:off x="2128035" y="2016125"/>
            <a:ext cx="8250255" cy="3449638"/>
          </a:xfrm>
          <a:prstGeom prst="rect">
            <a:avLst/>
          </a:prstGeom>
        </p:spPr>
      </p:pic>
    </p:spTree>
    <p:extLst>
      <p:ext uri="{BB962C8B-B14F-4D97-AF65-F5344CB8AC3E}">
        <p14:creationId xmlns:p14="http://schemas.microsoft.com/office/powerpoint/2010/main" val="4689148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Wells </a:t>
            </a:r>
            <a:r>
              <a:rPr lang="en-US" dirty="0" err="1" smtClean="0"/>
              <a:t>fargo</a:t>
            </a:r>
            <a:r>
              <a:rPr lang="en-US" dirty="0" smtClean="0"/>
              <a:t> Scandal: </a:t>
            </a:r>
            <a:br>
              <a:rPr lang="en-US" dirty="0" smtClean="0"/>
            </a:br>
            <a:r>
              <a:rPr lang="en-US" dirty="0" smtClean="0"/>
              <a:t>what happened? </a:t>
            </a:r>
            <a:endParaRPr lang="en-US" dirty="0"/>
          </a:p>
        </p:txBody>
      </p:sp>
      <p:sp>
        <p:nvSpPr>
          <p:cNvPr id="3" name="Content Placeholder 2"/>
          <p:cNvSpPr>
            <a:spLocks noGrp="1"/>
          </p:cNvSpPr>
          <p:nvPr>
            <p:ph sz="half" idx="1"/>
          </p:nvPr>
        </p:nvSpPr>
        <p:spPr>
          <a:xfrm>
            <a:off x="1074420" y="2010878"/>
            <a:ext cx="6011267" cy="4091748"/>
          </a:xfrm>
        </p:spPr>
        <p:txBody>
          <a:bodyPr/>
          <a:lstStyle/>
          <a:p>
            <a:r>
              <a:rPr lang="en-US" dirty="0" smtClean="0"/>
              <a:t>Back in 2013, the LA Times started snooping into Wells Fargo’s aggressive sales tactics. This investigation sparked the interest of the CFPB. </a:t>
            </a:r>
          </a:p>
          <a:p>
            <a:r>
              <a:rPr lang="en-US" dirty="0" smtClean="0"/>
              <a:t>The Consumer Financial Protection Bureau was created after the 2008 financial crisis to protect consumers from illegal bank practices.</a:t>
            </a:r>
          </a:p>
          <a:p>
            <a:r>
              <a:rPr lang="en-US" dirty="0" smtClean="0"/>
              <a:t> Wells Fargo was fined $185 million, alleging that more than 2 million bank accounts or credit cards were opened or applied for without customers’ knowledge or permission between May 2011 and July 2015. </a:t>
            </a:r>
          </a:p>
        </p:txBody>
      </p:sp>
      <p:pic>
        <p:nvPicPr>
          <p:cNvPr id="5" name="Content Placeholder 4"/>
          <p:cNvPicPr>
            <a:picLocks noGrp="1" noChangeAspect="1"/>
          </p:cNvPicPr>
          <p:nvPr>
            <p:ph sz="half" idx="2"/>
          </p:nvPr>
        </p:nvPicPr>
        <p:blipFill>
          <a:blip r:embed="rId3"/>
          <a:stretch>
            <a:fillRect/>
          </a:stretch>
        </p:blipFill>
        <p:spPr>
          <a:xfrm>
            <a:off x="7085687" y="3085651"/>
            <a:ext cx="4645025" cy="1942201"/>
          </a:xfrm>
          <a:prstGeom prst="rect">
            <a:avLst/>
          </a:prstGeom>
        </p:spPr>
      </p:pic>
    </p:spTree>
    <p:extLst>
      <p:ext uri="{BB962C8B-B14F-4D97-AF65-F5344CB8AC3E}">
        <p14:creationId xmlns:p14="http://schemas.microsoft.com/office/powerpoint/2010/main" val="6281585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Wells </a:t>
            </a:r>
            <a:r>
              <a:rPr lang="en-US" dirty="0" err="1"/>
              <a:t>fargo</a:t>
            </a:r>
            <a:r>
              <a:rPr lang="en-US" dirty="0"/>
              <a:t> Scandal: </a:t>
            </a:r>
            <a:br>
              <a:rPr lang="en-US" dirty="0"/>
            </a:br>
            <a:r>
              <a:rPr lang="en-US" dirty="0" smtClean="0"/>
              <a:t>how? </a:t>
            </a:r>
            <a:endParaRPr lang="en-US" dirty="0"/>
          </a:p>
        </p:txBody>
      </p:sp>
      <p:sp>
        <p:nvSpPr>
          <p:cNvPr id="3" name="Content Placeholder 2"/>
          <p:cNvSpPr>
            <a:spLocks noGrp="1"/>
          </p:cNvSpPr>
          <p:nvPr>
            <p:ph sz="half" idx="1"/>
          </p:nvPr>
        </p:nvSpPr>
        <p:spPr>
          <a:xfrm>
            <a:off x="4254540" y="1864194"/>
            <a:ext cx="7513790" cy="4071870"/>
          </a:xfrm>
        </p:spPr>
        <p:txBody>
          <a:bodyPr/>
          <a:lstStyle/>
          <a:p>
            <a:r>
              <a:rPr lang="en-US" dirty="0" smtClean="0"/>
              <a:t>By opening hundreds of thousands of unauthorized credit cards, creating fake emails to open fake accounts</a:t>
            </a:r>
            <a:r>
              <a:rPr lang="en-US" dirty="0"/>
              <a:t>,</a:t>
            </a:r>
            <a:r>
              <a:rPr lang="en-US" dirty="0" smtClean="0"/>
              <a:t> and moving funds without getting the permission first. </a:t>
            </a:r>
          </a:p>
          <a:p>
            <a:r>
              <a:rPr lang="en-US" dirty="0" smtClean="0"/>
              <a:t>Years after the financial crisis, banks are still struggling. They have been trying to boost sales in the middle of bad time of the economy. This hasn’t been easy, which is why a lot of companies have been pushing more products on their existing customers.</a:t>
            </a:r>
          </a:p>
          <a:p>
            <a:r>
              <a:rPr lang="en-US" dirty="0" smtClean="0"/>
              <a:t>The CFPB said Wells Fargo’s sales goals for employees, and the incentives that came with hitting them, caused employees to scam customers just to achieve a bonus.  </a:t>
            </a:r>
          </a:p>
          <a:p>
            <a:pPr marL="0" indent="0">
              <a:buNone/>
            </a:pPr>
            <a:endParaRPr lang="en-US" dirty="0"/>
          </a:p>
        </p:txBody>
      </p:sp>
      <p:pic>
        <p:nvPicPr>
          <p:cNvPr id="5" name="Picture 4"/>
          <p:cNvPicPr>
            <a:picLocks noChangeAspect="1"/>
          </p:cNvPicPr>
          <p:nvPr/>
        </p:nvPicPr>
        <p:blipFill>
          <a:blip r:embed="rId3"/>
          <a:stretch>
            <a:fillRect/>
          </a:stretch>
        </p:blipFill>
        <p:spPr>
          <a:xfrm>
            <a:off x="928579" y="1898060"/>
            <a:ext cx="3139694" cy="4128650"/>
          </a:xfrm>
          <a:prstGeom prst="rect">
            <a:avLst/>
          </a:prstGeom>
        </p:spPr>
      </p:pic>
    </p:spTree>
    <p:extLst>
      <p:ext uri="{BB962C8B-B14F-4D97-AF65-F5344CB8AC3E}">
        <p14:creationId xmlns:p14="http://schemas.microsoft.com/office/powerpoint/2010/main" val="4992736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Deutsche bank</a:t>
            </a:r>
            <a:endParaRPr lang="en-US" dirty="0"/>
          </a:p>
        </p:txBody>
      </p:sp>
      <p:sp>
        <p:nvSpPr>
          <p:cNvPr id="4" name="Content Placeholder 3"/>
          <p:cNvSpPr>
            <a:spLocks noGrp="1"/>
          </p:cNvSpPr>
          <p:nvPr>
            <p:ph sz="half" idx="2"/>
          </p:nvPr>
        </p:nvSpPr>
        <p:spPr>
          <a:xfrm>
            <a:off x="4686300" y="2017342"/>
            <a:ext cx="6372623" cy="4040557"/>
          </a:xfrm>
        </p:spPr>
        <p:txBody>
          <a:bodyPr>
            <a:normAutofit fontScale="92500" lnSpcReduction="20000"/>
          </a:bodyPr>
          <a:lstStyle/>
          <a:p>
            <a:r>
              <a:rPr lang="en-US" dirty="0" smtClean="0"/>
              <a:t>June 2016</a:t>
            </a:r>
            <a:r>
              <a:rPr lang="mr-IN" dirty="0" smtClean="0"/>
              <a:t>–</a:t>
            </a:r>
            <a:r>
              <a:rPr lang="en-US" dirty="0" smtClean="0"/>
              <a:t> Germany’s largest bank </a:t>
            </a:r>
            <a:r>
              <a:rPr lang="mr-IN" dirty="0" smtClean="0"/>
              <a:t>–</a:t>
            </a:r>
            <a:r>
              <a:rPr lang="en-US" dirty="0" smtClean="0"/>
              <a:t> was under investigation for doing illegal trades. </a:t>
            </a:r>
          </a:p>
          <a:p>
            <a:r>
              <a:rPr lang="en-US" dirty="0" smtClean="0"/>
              <a:t>Illegally reduced its taxes by taking advantage of Euro tax loopholes. </a:t>
            </a:r>
          </a:p>
          <a:p>
            <a:r>
              <a:rPr lang="en-US" dirty="0" smtClean="0"/>
              <a:t>Furthermore, their share priced plunged after the threat of a $14 billion fine. </a:t>
            </a:r>
          </a:p>
          <a:p>
            <a:r>
              <a:rPr lang="en-US" dirty="0" smtClean="0"/>
              <a:t>Since 2008, it has paid more than nine billion dollars in fines and settlements for such improprieties. </a:t>
            </a:r>
          </a:p>
          <a:p>
            <a:r>
              <a:rPr lang="en-US" dirty="0" smtClean="0"/>
              <a:t>Last year alone, Deutsche Bank was ordered to pay the U.S. and U.K. two and a half billion dollars, for its role in manipulating the London Interbank Offered Rate. </a:t>
            </a:r>
            <a:endParaRPr lang="en-US" dirty="0"/>
          </a:p>
        </p:txBody>
      </p:sp>
      <p:pic>
        <p:nvPicPr>
          <p:cNvPr id="5" name="Picture 4"/>
          <p:cNvPicPr>
            <a:picLocks noChangeAspect="1"/>
          </p:cNvPicPr>
          <p:nvPr/>
        </p:nvPicPr>
        <p:blipFill>
          <a:blip r:embed="rId3"/>
          <a:stretch>
            <a:fillRect/>
          </a:stretch>
        </p:blipFill>
        <p:spPr>
          <a:xfrm>
            <a:off x="1449217" y="2017342"/>
            <a:ext cx="2682240" cy="4023360"/>
          </a:xfrm>
          <a:prstGeom prst="rect">
            <a:avLst/>
          </a:prstGeom>
        </p:spPr>
      </p:pic>
    </p:spTree>
    <p:extLst>
      <p:ext uri="{BB962C8B-B14F-4D97-AF65-F5344CB8AC3E}">
        <p14:creationId xmlns:p14="http://schemas.microsoft.com/office/powerpoint/2010/main" val="14978114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JpMorgan</a:t>
            </a:r>
            <a:r>
              <a:rPr lang="en-US" dirty="0" smtClean="0"/>
              <a:t> Chase </a:t>
            </a:r>
            <a:br>
              <a:rPr lang="en-US" dirty="0" smtClean="0"/>
            </a:br>
            <a:r>
              <a:rPr lang="en-US" dirty="0" smtClean="0"/>
              <a:t>“you scratch my back, I’ll scratch yours” </a:t>
            </a:r>
            <a:endParaRPr lang="en-US" dirty="0"/>
          </a:p>
        </p:txBody>
      </p:sp>
      <p:sp>
        <p:nvSpPr>
          <p:cNvPr id="3" name="Content Placeholder 2"/>
          <p:cNvSpPr>
            <a:spLocks noGrp="1"/>
          </p:cNvSpPr>
          <p:nvPr>
            <p:ph sz="half" idx="1"/>
          </p:nvPr>
        </p:nvSpPr>
        <p:spPr>
          <a:xfrm>
            <a:off x="1447330" y="2010878"/>
            <a:ext cx="7582369" cy="3887002"/>
          </a:xfrm>
        </p:spPr>
        <p:txBody>
          <a:bodyPr>
            <a:normAutofit fontScale="92500" lnSpcReduction="20000"/>
          </a:bodyPr>
          <a:lstStyle/>
          <a:p>
            <a:r>
              <a:rPr lang="en-US" dirty="0" smtClean="0"/>
              <a:t>The US Government said the the bank has been hiring the kids and friends of Chinese officials in order to win big business deals. </a:t>
            </a:r>
          </a:p>
          <a:p>
            <a:r>
              <a:rPr lang="en-US" dirty="0" smtClean="0"/>
              <a:t>This has been going on for about seven years and many of these hires weren’t qualified for their new jobs. </a:t>
            </a:r>
          </a:p>
          <a:p>
            <a:r>
              <a:rPr lang="en-US" dirty="0" smtClean="0"/>
              <a:t>Yet, this hiring scheme increased the bank’s profits at least $35 million</a:t>
            </a:r>
          </a:p>
          <a:p>
            <a:r>
              <a:rPr lang="en-US" dirty="0" smtClean="0"/>
              <a:t>A Justice Department official said that’s “corruption, plain and simple.” Now the bank has agreed to settle with the US </a:t>
            </a:r>
            <a:r>
              <a:rPr lang="en-US" dirty="0" err="1" smtClean="0"/>
              <a:t>gov</a:t>
            </a:r>
            <a:r>
              <a:rPr lang="en-US" dirty="0" smtClean="0"/>
              <a:t> for $264 million.</a:t>
            </a:r>
          </a:p>
          <a:p>
            <a:r>
              <a:rPr lang="en-US" dirty="0" smtClean="0"/>
              <a:t>This is one of the first cases for this type of corruption but it may not be it’s last. The US </a:t>
            </a:r>
            <a:r>
              <a:rPr lang="en-US" dirty="0" err="1" smtClean="0"/>
              <a:t>gov</a:t>
            </a:r>
            <a:r>
              <a:rPr lang="en-US" dirty="0" smtClean="0"/>
              <a:t> is also investigating the hiring practices of other banks that do business in Asia like Goldman Sachs, Deutsche Bank, and UBS. </a:t>
            </a:r>
            <a:endParaRPr lang="en-US" dirty="0"/>
          </a:p>
        </p:txBody>
      </p:sp>
      <p:pic>
        <p:nvPicPr>
          <p:cNvPr id="5" name="Picture 4"/>
          <p:cNvPicPr>
            <a:picLocks noChangeAspect="1"/>
          </p:cNvPicPr>
          <p:nvPr/>
        </p:nvPicPr>
        <p:blipFill>
          <a:blip r:embed="rId3"/>
          <a:stretch>
            <a:fillRect/>
          </a:stretch>
        </p:blipFill>
        <p:spPr>
          <a:xfrm>
            <a:off x="9029699" y="3142849"/>
            <a:ext cx="2849266" cy="1623060"/>
          </a:xfrm>
          <a:prstGeom prst="rect">
            <a:avLst/>
          </a:prstGeom>
        </p:spPr>
      </p:pic>
    </p:spTree>
    <p:extLst>
      <p:ext uri="{BB962C8B-B14F-4D97-AF65-F5344CB8AC3E}">
        <p14:creationId xmlns:p14="http://schemas.microsoft.com/office/powerpoint/2010/main" val="16297180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 conclusion</a:t>
            </a:r>
            <a:endParaRPr lang="en-US" dirty="0"/>
          </a:p>
        </p:txBody>
      </p:sp>
      <p:sp>
        <p:nvSpPr>
          <p:cNvPr id="3" name="Content Placeholder 2"/>
          <p:cNvSpPr>
            <a:spLocks noGrp="1"/>
          </p:cNvSpPr>
          <p:nvPr>
            <p:ph sz="half" idx="1"/>
          </p:nvPr>
        </p:nvSpPr>
        <p:spPr>
          <a:xfrm>
            <a:off x="1447330" y="2010878"/>
            <a:ext cx="9607521" cy="4102055"/>
          </a:xfrm>
        </p:spPr>
        <p:txBody>
          <a:bodyPr>
            <a:normAutofit lnSpcReduction="10000"/>
          </a:bodyPr>
          <a:lstStyle/>
          <a:p>
            <a:r>
              <a:rPr lang="en-US" dirty="0"/>
              <a:t>In each of the </a:t>
            </a:r>
            <a:r>
              <a:rPr lang="en-US" dirty="0" smtClean="0"/>
              <a:t>cases </a:t>
            </a:r>
            <a:r>
              <a:rPr lang="en-US" dirty="0"/>
              <a:t>the companies were all faced with a fine, but what’s a small million dollar fine to a billion dollar company? Chump change. </a:t>
            </a:r>
            <a:r>
              <a:rPr lang="en-US" dirty="0" smtClean="0"/>
              <a:t>CEOs </a:t>
            </a:r>
            <a:r>
              <a:rPr lang="en-US" dirty="0"/>
              <a:t>resigned from </a:t>
            </a:r>
            <a:r>
              <a:rPr lang="en-US" dirty="0" smtClean="0"/>
              <a:t>Wells Fargo and </a:t>
            </a:r>
            <a:r>
              <a:rPr lang="en-US" dirty="0" err="1" smtClean="0"/>
              <a:t>Detusche</a:t>
            </a:r>
            <a:r>
              <a:rPr lang="en-US" dirty="0" smtClean="0"/>
              <a:t> Bank, </a:t>
            </a:r>
            <a:r>
              <a:rPr lang="en-US" dirty="0"/>
              <a:t>some were fined and some weren’t but there were no further penalties towards them. </a:t>
            </a:r>
            <a:endParaRPr lang="en-US" dirty="0" smtClean="0"/>
          </a:p>
          <a:p>
            <a:r>
              <a:rPr lang="en-US" dirty="0" smtClean="0"/>
              <a:t>“Cases like [these] foster the message that institutions and rich individuals can float above the system.” Italy, for example, has the largest “unofficial economy” which makes up about 27% of the nation’s total economy. Greece, Spain, and Portugal not far behind. Citizens of these countries tend to lose faith in the system and stop doing their civic duty, like paying taxes, filing for business permits, obeying the rule of law in general.</a:t>
            </a:r>
          </a:p>
          <a:p>
            <a:r>
              <a:rPr lang="en-US" dirty="0" smtClean="0"/>
              <a:t>“People will never love paying taxes. But when they stop trusting the system altogether, the foundations of a country begin to crumble.” </a:t>
            </a:r>
          </a:p>
          <a:p>
            <a:pPr marL="0" indent="0">
              <a:buNone/>
            </a:pPr>
            <a:endParaRPr lang="en-US" dirty="0"/>
          </a:p>
        </p:txBody>
      </p:sp>
    </p:spTree>
    <p:extLst>
      <p:ext uri="{BB962C8B-B14F-4D97-AF65-F5344CB8AC3E}">
        <p14:creationId xmlns:p14="http://schemas.microsoft.com/office/powerpoint/2010/main" val="12960164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a:hlinkClick r:id="rId2"/>
              </a:rPr>
              <a:t>http://time.com/4529456/the-financial-worlds-rotten-culture-is-still-a-threat-to-all-of-us/</a:t>
            </a:r>
          </a:p>
          <a:p>
            <a:r>
              <a:rPr lang="en-US" dirty="0" smtClean="0">
                <a:hlinkClick r:id="rId2"/>
              </a:rPr>
              <a:t>http</a:t>
            </a:r>
            <a:r>
              <a:rPr lang="en-US" dirty="0">
                <a:hlinkClick r:id="rId2"/>
              </a:rPr>
              <a:t>://</a:t>
            </a:r>
            <a:r>
              <a:rPr lang="en-US" dirty="0" smtClean="0">
                <a:hlinkClick r:id="rId2"/>
              </a:rPr>
              <a:t>abcnews.go.com/Business/timeline-wells-fargo-accounts-scandal/story?id=42231128</a:t>
            </a:r>
            <a:endParaRPr lang="en-US" dirty="0" smtClean="0"/>
          </a:p>
          <a:p>
            <a:r>
              <a:rPr lang="en-US" dirty="0">
                <a:hlinkClick r:id="rId3"/>
              </a:rPr>
              <a:t>http://</a:t>
            </a:r>
            <a:r>
              <a:rPr lang="en-US" dirty="0" smtClean="0">
                <a:hlinkClick r:id="rId3"/>
              </a:rPr>
              <a:t>money.cnn.com/2016/09/26/investing/wells-fargo-stock-fake-account-scandal/index.html</a:t>
            </a:r>
            <a:endParaRPr lang="en-US" dirty="0" smtClean="0"/>
          </a:p>
          <a:p>
            <a:r>
              <a:rPr lang="en-US" dirty="0">
                <a:hlinkClick r:id="rId4"/>
              </a:rPr>
              <a:t>http://www.nytimes.com/2016/11/18/business/dealbook/jpmorgan-chase-to-pay-264-million-to-settle-foreign-bribery-charges.html?_</a:t>
            </a:r>
            <a:r>
              <a:rPr lang="en-US" dirty="0" smtClean="0">
                <a:hlinkClick r:id="rId4"/>
              </a:rPr>
              <a:t>r=1</a:t>
            </a:r>
            <a:endParaRPr lang="en-US" dirty="0" smtClean="0"/>
          </a:p>
          <a:p>
            <a:r>
              <a:rPr lang="en-US" dirty="0">
                <a:hlinkClick r:id="rId5"/>
              </a:rPr>
              <a:t>http://time.com/4529456/the-financial-worlds-rotten-culture-is-still-a-threat-to-all-of-us</a:t>
            </a:r>
            <a:r>
              <a:rPr lang="en-US" dirty="0" smtClean="0">
                <a:hlinkClick r:id="rId5"/>
              </a:rPr>
              <a:t>/</a:t>
            </a:r>
            <a:endParaRPr lang="en-US" dirty="0" smtClean="0"/>
          </a:p>
          <a:p>
            <a:endParaRPr lang="en-US" dirty="0"/>
          </a:p>
        </p:txBody>
      </p:sp>
    </p:spTree>
    <p:extLst>
      <p:ext uri="{BB962C8B-B14F-4D97-AF65-F5344CB8AC3E}">
        <p14:creationId xmlns:p14="http://schemas.microsoft.com/office/powerpoint/2010/main" val="1421967149"/>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255</TotalTime>
  <Words>847</Words>
  <Application>Microsoft Office PowerPoint</Application>
  <PresentationFormat>Custom</PresentationFormat>
  <Paragraphs>48</Paragraphs>
  <Slides>9</Slides>
  <Notes>6</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Gallery</vt:lpstr>
      <vt:lpstr>Cash out or dash out</vt:lpstr>
      <vt:lpstr>Time Magazine </vt:lpstr>
      <vt:lpstr>Wells fargo Scandal </vt:lpstr>
      <vt:lpstr>Wells fargo Scandal:  what happened? </vt:lpstr>
      <vt:lpstr>Wells fargo Scandal:  how? </vt:lpstr>
      <vt:lpstr>Deutsche bank</vt:lpstr>
      <vt:lpstr>JpMorgan Chase  “you scratch my back, I’ll scratch yours” </vt:lpstr>
      <vt:lpstr>In conclusion</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Bank scandals across continents</dc:title>
  <dc:creator>Vivian Do</dc:creator>
  <cp:lastModifiedBy>samsung</cp:lastModifiedBy>
  <cp:revision>29</cp:revision>
  <dcterms:created xsi:type="dcterms:W3CDTF">2016-11-21T14:49:53Z</dcterms:created>
  <dcterms:modified xsi:type="dcterms:W3CDTF">2016-11-28T03:08:39Z</dcterms:modified>
</cp:coreProperties>
</file>