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drawings/drawing1.xml" ContentType="application/vnd.openxmlformats-officedocument.drawingml.chartshapes+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charts/chart9.xml" ContentType="application/vnd.openxmlformats-officedocument.drawingml.chart+xml"/>
  <Override PartName="/ppt/charts/chart10.xml" ContentType="application/vnd.openxmlformats-officedocument.drawingml.chart+xml"/>
  <Override PartName="/ppt/charts/chart11.xml" ContentType="application/vnd.openxmlformats-officedocument.drawingml.chart+xml"/>
  <Override PartName="/ppt/charts/chart12.xml" ContentType="application/vnd.openxmlformats-officedocument.drawingml.chart+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drawings/drawing2.xml" ContentType="application/vnd.openxmlformats-officedocument.drawingml.chartshapes+xml"/>
  <Override PartName="/ppt/charts/chart17.xml" ContentType="application/vnd.openxmlformats-officedocument.drawingml.chart+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drawings/drawing3.xml" ContentType="application/vnd.openxmlformats-officedocument.drawingml.chartshape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7"/>
  </p:notesMasterIdLst>
  <p:sldIdLst>
    <p:sldId id="257" r:id="rId2"/>
    <p:sldId id="258" r:id="rId3"/>
    <p:sldId id="259" r:id="rId4"/>
    <p:sldId id="260" r:id="rId5"/>
    <p:sldId id="261" r:id="rId6"/>
    <p:sldId id="321" r:id="rId7"/>
    <p:sldId id="319" r:id="rId8"/>
    <p:sldId id="320" r:id="rId9"/>
    <p:sldId id="296" r:id="rId10"/>
    <p:sldId id="297" r:id="rId11"/>
    <p:sldId id="262" r:id="rId12"/>
    <p:sldId id="263" r:id="rId13"/>
    <p:sldId id="264" r:id="rId14"/>
    <p:sldId id="298" r:id="rId15"/>
    <p:sldId id="267" r:id="rId16"/>
    <p:sldId id="303" r:id="rId17"/>
    <p:sldId id="314" r:id="rId18"/>
    <p:sldId id="316" r:id="rId19"/>
    <p:sldId id="306" r:id="rId20"/>
    <p:sldId id="280" r:id="rId21"/>
    <p:sldId id="307" r:id="rId22"/>
    <p:sldId id="308" r:id="rId23"/>
    <p:sldId id="315" r:id="rId24"/>
    <p:sldId id="283" r:id="rId25"/>
    <p:sldId id="309" r:id="rId26"/>
    <p:sldId id="270" r:id="rId27"/>
    <p:sldId id="299" r:id="rId28"/>
    <p:sldId id="273" r:id="rId29"/>
    <p:sldId id="274" r:id="rId30"/>
    <p:sldId id="293" r:id="rId31"/>
    <p:sldId id="310" r:id="rId32"/>
    <p:sldId id="284" r:id="rId33"/>
    <p:sldId id="285" r:id="rId34"/>
    <p:sldId id="322" r:id="rId35"/>
    <p:sldId id="324" r:id="rId36"/>
    <p:sldId id="311" r:id="rId37"/>
    <p:sldId id="312" r:id="rId38"/>
    <p:sldId id="291" r:id="rId39"/>
    <p:sldId id="325" r:id="rId40"/>
    <p:sldId id="301" r:id="rId41"/>
    <p:sldId id="292" r:id="rId42"/>
    <p:sldId id="317" r:id="rId43"/>
    <p:sldId id="287" r:id="rId44"/>
    <p:sldId id="300" r:id="rId45"/>
    <p:sldId id="286" r:id="rId46"/>
  </p:sldIdLst>
  <p:sldSz cx="9144000" cy="6858000" type="screen4x3"/>
  <p:notesSz cx="6797675" cy="987425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7" d="100"/>
          <a:sy n="87" d="100"/>
        </p:scale>
        <p:origin x="-1062"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charts/_rels/chart1.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7.xlsx"/></Relationships>
</file>

<file path=ppt/charts/_rels/chart8.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10.xlsx"/></Relationships>
</file>

<file path=ppt/charts/_rels/chart11.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4.xml.rels><?xml version="1.0" encoding="UTF-8" standalone="yes"?>
<Relationships xmlns="http://schemas.openxmlformats.org/package/2006/relationships"><Relationship Id="rId1" Type="http://schemas.openxmlformats.org/officeDocument/2006/relationships/oleObject" Target="file:///E:\Pacific\Dropbox\Dropbox\&#3586;&#3657;&#3634;&#3623;\&#3619;&#3634;&#3588;&#3634;&#3586;&#3657;&#3634;&#3623;&#3585;&#3619;&#3629;&#3585;&#3651;&#3627;&#3617;&#3656;\&#3619;&#3634;&#3588;&#3634;&#3607;&#3637;&#3656;&#3648;&#3585;&#3625;&#3605;&#3619;&#3585;&#3619;&#3586;&#3634;&#3618;&#3652;&#3604;&#3657;&#3619;&#3634;&#3618;&#3648;&#3604;&#3639;&#3629;&#3609;.xlsx" TargetMode="External"/></Relationships>
</file>

<file path=ppt/charts/_rels/chart15.xml.rels><?xml version="1.0" encoding="UTF-8" standalone="yes"?>
<Relationships xmlns="http://schemas.openxmlformats.org/package/2006/relationships"><Relationship Id="rId1" Type="http://schemas.openxmlformats.org/officeDocument/2006/relationships/oleObject" Target="file:///E:\Pacific\Dropbox\Dropbox\&#3586;&#3657;&#3634;&#3623;\&#3619;&#3634;&#3588;&#3634;&#3612;&#3621;&#3636;&#3605;&#3616;&#3633;&#3603;&#3601;&#3660;&#3586;&#3657;&#3634;&#3623;\&#3619;&#3634;&#3588;&#3634;&#3586;&#3634;&#3618;&#3611;&#3621;&#3637;&#3585;&#3586;&#3657;&#3634;&#3623;.xlsx" TargetMode="External"/></Relationships>
</file>

<file path=ppt/charts/_rels/chart16.xml.rels><?xml version="1.0" encoding="UTF-8" standalone="yes"?>
<Relationships xmlns="http://schemas.openxmlformats.org/package/2006/relationships"><Relationship Id="rId2" Type="http://schemas.openxmlformats.org/officeDocument/2006/relationships/chartUserShapes" Target="../drawings/drawing2.xml"/><Relationship Id="rId1" Type="http://schemas.openxmlformats.org/officeDocument/2006/relationships/oleObject" Target="Book1" TargetMode="External"/></Relationships>
</file>

<file path=ppt/charts/_rels/chart17.xml.rels><?xml version="1.0" encoding="UTF-8" standalone="yes"?>
<Relationships xmlns="http://schemas.openxmlformats.org/package/2006/relationships"><Relationship Id="rId1" Type="http://schemas.openxmlformats.org/officeDocument/2006/relationships/oleObject" Target="Book1" TargetMode="External"/></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4.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20.xml.rels><?xml version="1.0" encoding="UTF-8" standalone="yes"?>
<Relationships xmlns="http://schemas.openxmlformats.org/package/2006/relationships"><Relationship Id="rId1" Type="http://schemas.openxmlformats.org/officeDocument/2006/relationships/oleObject" Target="file:///C:\Users\Kittipong\Desktop\&#65533;&#65533;&#167;&#1209;&#65533;&#65533;&#65533;&#65533;&#65533;&#65533;&#65533;&#1337;&#65533;&#65533;&#65533;&#65533;&#65533;&#65533;&#65533;&#871;&#65533;&#1121;&#65533;&#65533;&#65533;&#65533;&#65533;&#871;&#65533;&#65533;&#65533;.xlsx" TargetMode="External"/></Relationships>
</file>

<file path=ppt/charts/_rels/chart21.xml.rels><?xml version="1.0" encoding="UTF-8" standalone="yes"?>
<Relationships xmlns="http://schemas.openxmlformats.org/package/2006/relationships"><Relationship Id="rId1" Type="http://schemas.openxmlformats.org/officeDocument/2006/relationships/oleObject" Target="file:///C:\Users\Kittipong\Desktop\&#65533;&#65533;&#167;&#1209;&#65533;&#65533;&#65533;&#65533;&#65533;&#65533;&#65533;&#1337;&#65533;&#65533;&#65533;&#65533;&#65533;&#65533;&#65533;&#871;&#65533;&#1121;&#65533;&#65533;&#65533;&#65533;&#65533;&#871;&#65533;&#65533;&#65533;.xlsx" TargetMode="External"/></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23.xml.rels><?xml version="1.0" encoding="UTF-8" standalone="yes"?>
<Relationships xmlns="http://schemas.openxmlformats.org/package/2006/relationships"><Relationship Id="rId2" Type="http://schemas.openxmlformats.org/officeDocument/2006/relationships/chartUserShapes" Target="../drawings/drawing3.xml"/><Relationship Id="rId1" Type="http://schemas.openxmlformats.org/officeDocument/2006/relationships/package" Target="../embeddings/Microsoft_Excel_Worksheet17.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th-TH"/>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1493438320209974"/>
          <c:y val="8.625037367738092E-2"/>
          <c:w val="0.74956519585995152"/>
          <c:h val="0.63552154535951799"/>
        </c:manualLayout>
      </c:layout>
      <c:barChart>
        <c:barDir val="col"/>
        <c:grouping val="clustered"/>
        <c:varyColors val="0"/>
        <c:ser>
          <c:idx val="0"/>
          <c:order val="0"/>
          <c:tx>
            <c:strRef>
              <c:f>Sheet1!$B$1</c:f>
              <c:strCache>
                <c:ptCount val="1"/>
                <c:pt idx="0">
                  <c:v>Production (M. ton)</c:v>
                </c:pt>
              </c:strCache>
            </c:strRef>
          </c:tx>
          <c:invertIfNegative val="0"/>
          <c:cat>
            <c:strRef>
              <c:f>Sheet1!$A$2:$A$6</c:f>
              <c:strCache>
                <c:ptCount val="5"/>
                <c:pt idx="0">
                  <c:v>Wet 2011/12</c:v>
                </c:pt>
                <c:pt idx="1">
                  <c:v>Dry 2012</c:v>
                </c:pt>
                <c:pt idx="2">
                  <c:v>Wet 2012/13</c:v>
                </c:pt>
                <c:pt idx="3">
                  <c:v>Dry 2013</c:v>
                </c:pt>
                <c:pt idx="4">
                  <c:v>Wet 2013/14</c:v>
                </c:pt>
              </c:strCache>
            </c:strRef>
          </c:cat>
          <c:val>
            <c:numRef>
              <c:f>Sheet1!$B$2:$B$6</c:f>
              <c:numCache>
                <c:formatCode>General</c:formatCode>
                <c:ptCount val="5"/>
                <c:pt idx="0">
                  <c:v>25.867000000000001</c:v>
                </c:pt>
                <c:pt idx="1">
                  <c:v>12.234999999999999</c:v>
                </c:pt>
                <c:pt idx="2">
                  <c:v>26.594999999999999</c:v>
                </c:pt>
                <c:pt idx="3">
                  <c:v>10.742000000000001</c:v>
                </c:pt>
                <c:pt idx="4">
                  <c:v>28.443000000000001</c:v>
                </c:pt>
              </c:numCache>
            </c:numRef>
          </c:val>
        </c:ser>
        <c:dLbls>
          <c:showLegendKey val="0"/>
          <c:showVal val="0"/>
          <c:showCatName val="0"/>
          <c:showSerName val="0"/>
          <c:showPercent val="0"/>
          <c:showBubbleSize val="0"/>
        </c:dLbls>
        <c:gapWidth val="75"/>
        <c:overlap val="-25"/>
        <c:axId val="120109568"/>
        <c:axId val="74526656"/>
      </c:barChart>
      <c:lineChart>
        <c:grouping val="standard"/>
        <c:varyColors val="0"/>
        <c:ser>
          <c:idx val="2"/>
          <c:order val="1"/>
          <c:tx>
            <c:strRef>
              <c:f>Sheet1!$D$1</c:f>
              <c:strCache>
                <c:ptCount val="1"/>
                <c:pt idx="0">
                  <c:v>% of production</c:v>
                </c:pt>
              </c:strCache>
            </c:strRef>
          </c:tx>
          <c:spPr>
            <a:ln w="38100">
              <a:solidFill>
                <a:srgbClr val="C00000"/>
              </a:solidFill>
            </a:ln>
          </c:spPr>
          <c:marker>
            <c:spPr>
              <a:solidFill>
                <a:srgbClr val="C00000"/>
              </a:solidFill>
              <a:ln w="38100">
                <a:solidFill>
                  <a:srgbClr val="C00000"/>
                </a:solidFill>
              </a:ln>
            </c:spPr>
          </c:marker>
          <c:cat>
            <c:strRef>
              <c:f>Sheet1!$A$2:$A$6</c:f>
              <c:strCache>
                <c:ptCount val="5"/>
                <c:pt idx="0">
                  <c:v>Wet 2011/12</c:v>
                </c:pt>
                <c:pt idx="1">
                  <c:v>Dry 2012</c:v>
                </c:pt>
                <c:pt idx="2">
                  <c:v>Wet 2012/13</c:v>
                </c:pt>
                <c:pt idx="3">
                  <c:v>Dry 2013</c:v>
                </c:pt>
                <c:pt idx="4">
                  <c:v>Wet 2013/14</c:v>
                </c:pt>
              </c:strCache>
            </c:strRef>
          </c:cat>
          <c:val>
            <c:numRef>
              <c:f>Sheet1!$D$2:$D$6</c:f>
              <c:numCache>
                <c:formatCode>General</c:formatCode>
                <c:ptCount val="5"/>
                <c:pt idx="0">
                  <c:v>26.7</c:v>
                </c:pt>
                <c:pt idx="1">
                  <c:v>120</c:v>
                </c:pt>
                <c:pt idx="2">
                  <c:v>54.9</c:v>
                </c:pt>
                <c:pt idx="3">
                  <c:v>71.8</c:v>
                </c:pt>
                <c:pt idx="4" formatCode="0.0">
                  <c:v>42.189642442780297</c:v>
                </c:pt>
              </c:numCache>
            </c:numRef>
          </c:val>
          <c:smooth val="0"/>
        </c:ser>
        <c:dLbls>
          <c:showLegendKey val="0"/>
          <c:showVal val="0"/>
          <c:showCatName val="0"/>
          <c:showSerName val="0"/>
          <c:showPercent val="0"/>
          <c:showBubbleSize val="0"/>
        </c:dLbls>
        <c:marker val="1"/>
        <c:smooth val="0"/>
        <c:axId val="135008256"/>
        <c:axId val="74527232"/>
      </c:lineChart>
      <c:catAx>
        <c:axId val="120109568"/>
        <c:scaling>
          <c:orientation val="minMax"/>
        </c:scaling>
        <c:delete val="0"/>
        <c:axPos val="b"/>
        <c:majorTickMark val="none"/>
        <c:minorTickMark val="none"/>
        <c:tickLblPos val="nextTo"/>
        <c:crossAx val="74526656"/>
        <c:crosses val="autoZero"/>
        <c:auto val="1"/>
        <c:lblAlgn val="ctr"/>
        <c:lblOffset val="100"/>
        <c:noMultiLvlLbl val="0"/>
      </c:catAx>
      <c:valAx>
        <c:axId val="74526656"/>
        <c:scaling>
          <c:orientation val="minMax"/>
          <c:max val="30"/>
        </c:scaling>
        <c:delete val="0"/>
        <c:axPos val="l"/>
        <c:majorGridlines/>
        <c:numFmt formatCode="General" sourceLinked="1"/>
        <c:majorTickMark val="none"/>
        <c:minorTickMark val="none"/>
        <c:tickLblPos val="nextTo"/>
        <c:spPr>
          <a:ln w="9525">
            <a:noFill/>
          </a:ln>
        </c:spPr>
        <c:crossAx val="120109568"/>
        <c:crosses val="autoZero"/>
        <c:crossBetween val="between"/>
      </c:valAx>
      <c:valAx>
        <c:axId val="74527232"/>
        <c:scaling>
          <c:orientation val="minMax"/>
        </c:scaling>
        <c:delete val="0"/>
        <c:axPos val="r"/>
        <c:numFmt formatCode="General" sourceLinked="1"/>
        <c:majorTickMark val="out"/>
        <c:minorTickMark val="none"/>
        <c:tickLblPos val="nextTo"/>
        <c:crossAx val="135008256"/>
        <c:crosses val="max"/>
        <c:crossBetween val="between"/>
      </c:valAx>
      <c:catAx>
        <c:axId val="135008256"/>
        <c:scaling>
          <c:orientation val="minMax"/>
        </c:scaling>
        <c:delete val="1"/>
        <c:axPos val="b"/>
        <c:majorTickMark val="out"/>
        <c:minorTickMark val="none"/>
        <c:tickLblPos val="nextTo"/>
        <c:crossAx val="74527232"/>
        <c:crosses val="autoZero"/>
        <c:auto val="1"/>
        <c:lblAlgn val="ctr"/>
        <c:lblOffset val="100"/>
        <c:noMultiLvlLbl val="0"/>
      </c:catAx>
    </c:plotArea>
    <c:legend>
      <c:legendPos val="b"/>
      <c:overlay val="0"/>
    </c:legend>
    <c:plotVisOnly val="1"/>
    <c:dispBlanksAs val="gap"/>
    <c:showDLblsOverMax val="0"/>
  </c:chart>
  <c:txPr>
    <a:bodyPr/>
    <a:lstStyle/>
    <a:p>
      <a:pPr>
        <a:defRPr sz="1800" b="1">
          <a:latin typeface="Browallia New" pitchFamily="34" charset="-34"/>
          <a:cs typeface="Browallia New" pitchFamily="34" charset="-34"/>
        </a:defRPr>
      </a:pPr>
      <a:endParaRPr lang="th-TH"/>
    </a:p>
  </c:txPr>
  <c:externalData r:id="rId1">
    <c:autoUpdate val="0"/>
  </c:externalData>
  <c:userShapes r:id="rId2"/>
</c:chartSpace>
</file>

<file path=ppt/charts/chart2.xml><?xml version="1.0" encoding="utf-8"?>
<c:chartSpace xmlns:c="http://schemas.openxmlformats.org/drawingml/2006/chart" xmlns:a="http://schemas.openxmlformats.org/drawingml/2006/main" xmlns:r="http://schemas.openxmlformats.org/officeDocument/2006/relationships">
  <c:date1904 val="0"/>
  <c:lang val="th-TH"/>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en-US" dirty="0"/>
              <a:t>% Share of </a:t>
            </a:r>
            <a:r>
              <a:rPr lang="en-US" dirty="0" smtClean="0"/>
              <a:t>pledged paddy in production from 5 crops</a:t>
            </a:r>
            <a:endParaRPr lang="en-US" dirty="0"/>
          </a:p>
        </c:rich>
      </c:tx>
      <c:overlay val="0"/>
    </c:title>
    <c:autoTitleDeleted val="0"/>
    <c:plotArea>
      <c:layout>
        <c:manualLayout>
          <c:layoutTarget val="inner"/>
          <c:xMode val="edge"/>
          <c:yMode val="edge"/>
          <c:x val="0.21344327242113603"/>
          <c:y val="0.27708158462629939"/>
          <c:w val="0.59198137968602982"/>
          <c:h val="0.52823586936084099"/>
        </c:manualLayout>
      </c:layout>
      <c:pieChart>
        <c:varyColors val="1"/>
        <c:ser>
          <c:idx val="0"/>
          <c:order val="0"/>
          <c:tx>
            <c:strRef>
              <c:f>Sheet1!$B$1</c:f>
              <c:strCache>
                <c:ptCount val="1"/>
                <c:pt idx="0">
                  <c:v>% Share of pladged paddy</c:v>
                </c:pt>
              </c:strCache>
            </c:strRef>
          </c:tx>
          <c:dLbls>
            <c:dLbl>
              <c:idx val="1"/>
              <c:tx>
                <c:rich>
                  <a:bodyPr/>
                  <a:lstStyle/>
                  <a:p>
                    <a:r>
                      <a:rPr lang="en-US" smtClean="0"/>
                      <a:t>Paddy in the market</a:t>
                    </a:r>
                    <a:r>
                      <a:rPr lang="en-US"/>
                      <a:t>
47%</a:t>
                    </a:r>
                  </a:p>
                </c:rich>
              </c:tx>
              <c:dLblPos val="outEnd"/>
              <c:showLegendKey val="0"/>
              <c:showVal val="0"/>
              <c:showCatName val="1"/>
              <c:showSerName val="0"/>
              <c:showPercent val="1"/>
              <c:showBubbleSize val="0"/>
            </c:dLbl>
            <c:txPr>
              <a:bodyPr/>
              <a:lstStyle/>
              <a:p>
                <a:pPr>
                  <a:defRPr sz="2400">
                    <a:latin typeface="Browallia New" pitchFamily="34" charset="-34"/>
                    <a:cs typeface="Browallia New" pitchFamily="34" charset="-34"/>
                  </a:defRPr>
                </a:pPr>
                <a:endParaRPr lang="th-TH"/>
              </a:p>
            </c:txPr>
            <c:dLblPos val="outEnd"/>
            <c:showLegendKey val="0"/>
            <c:showVal val="0"/>
            <c:showCatName val="1"/>
            <c:showSerName val="0"/>
            <c:showPercent val="1"/>
            <c:showBubbleSize val="0"/>
            <c:showLeaderLines val="1"/>
          </c:dLbls>
          <c:cat>
            <c:strRef>
              <c:f>Sheet1!$A$2:$A$3</c:f>
              <c:strCache>
                <c:ptCount val="2"/>
                <c:pt idx="0">
                  <c:v>Pledged paddy</c:v>
                </c:pt>
                <c:pt idx="1">
                  <c:v>Market's paddy</c:v>
                </c:pt>
              </c:strCache>
            </c:strRef>
          </c:cat>
          <c:val>
            <c:numRef>
              <c:f>Sheet1!$B$2:$B$3</c:f>
              <c:numCache>
                <c:formatCode>General</c:formatCode>
                <c:ptCount val="2"/>
                <c:pt idx="0">
                  <c:v>55.43</c:v>
                </c:pt>
                <c:pt idx="1">
                  <c:v>48.452000000000005</c:v>
                </c:pt>
              </c:numCache>
            </c:numRef>
          </c:val>
        </c:ser>
        <c:dLbls>
          <c:showLegendKey val="0"/>
          <c:showVal val="0"/>
          <c:showCatName val="1"/>
          <c:showSerName val="0"/>
          <c:showPercent val="1"/>
          <c:showBubbleSize val="0"/>
          <c:showLeaderLines val="1"/>
        </c:dLbls>
        <c:firstSliceAng val="0"/>
      </c:pieChart>
    </c:plotArea>
    <c:plotVisOnly val="1"/>
    <c:dispBlanksAs val="gap"/>
    <c:showDLblsOverMax val="0"/>
  </c:chart>
  <c:txPr>
    <a:bodyPr/>
    <a:lstStyle/>
    <a:p>
      <a:pPr>
        <a:defRPr sz="1800"/>
      </a:pPr>
      <a:endParaRPr lang="th-TH"/>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th-TH"/>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en-US" dirty="0" smtClean="0"/>
              <a:t>Paddy</a:t>
            </a:r>
            <a:r>
              <a:rPr lang="en-US" baseline="0" dirty="0" smtClean="0"/>
              <a:t> (mil ton)</a:t>
            </a:r>
            <a:endParaRPr lang="th-TH" dirty="0"/>
          </a:p>
        </c:rich>
      </c:tx>
      <c:overlay val="0"/>
    </c:title>
    <c:autoTitleDeleted val="0"/>
    <c:plotArea>
      <c:layout/>
      <c:barChart>
        <c:barDir val="col"/>
        <c:grouping val="clustered"/>
        <c:varyColors val="0"/>
        <c:ser>
          <c:idx val="0"/>
          <c:order val="0"/>
          <c:tx>
            <c:strRef>
              <c:f>Sheet1!$B$1</c:f>
              <c:strCache>
                <c:ptCount val="1"/>
                <c:pt idx="0">
                  <c:v>Paddy</c:v>
                </c:pt>
              </c:strCache>
            </c:strRef>
          </c:tx>
          <c:invertIfNegative val="0"/>
          <c:dLbls>
            <c:dLbl>
              <c:idx val="2"/>
              <c:tx>
                <c:rich>
                  <a:bodyPr/>
                  <a:lstStyle/>
                  <a:p>
                    <a:r>
                      <a:rPr lang="en-US" smtClean="0"/>
                      <a:t>10.61</a:t>
                    </a:r>
                    <a:endParaRPr lang="en-US"/>
                  </a:p>
                </c:rich>
              </c:tx>
              <c:showLegendKey val="0"/>
              <c:showVal val="1"/>
              <c:showCatName val="0"/>
              <c:showSerName val="0"/>
              <c:showPercent val="0"/>
              <c:showBubbleSize val="0"/>
            </c:dLbl>
            <c:numFmt formatCode="#,##0.00" sourceLinked="0"/>
            <c:showLegendKey val="0"/>
            <c:showVal val="1"/>
            <c:showCatName val="0"/>
            <c:showSerName val="0"/>
            <c:showPercent val="0"/>
            <c:showBubbleSize val="0"/>
            <c:showLeaderLines val="0"/>
          </c:dLbls>
          <c:cat>
            <c:strRef>
              <c:f>Sheet1!$A$2:$A$4</c:f>
              <c:strCache>
                <c:ptCount val="3"/>
                <c:pt idx="0">
                  <c:v>2011/12</c:v>
                </c:pt>
                <c:pt idx="1">
                  <c:v>2012/13</c:v>
                </c:pt>
                <c:pt idx="2">
                  <c:v>2013/14</c:v>
                </c:pt>
              </c:strCache>
            </c:strRef>
          </c:cat>
          <c:val>
            <c:numRef>
              <c:f>Sheet1!$B$2:$B$4</c:f>
              <c:numCache>
                <c:formatCode>General</c:formatCode>
                <c:ptCount val="3"/>
                <c:pt idx="0">
                  <c:v>21.65</c:v>
                </c:pt>
                <c:pt idx="1">
                  <c:v>21.78</c:v>
                </c:pt>
                <c:pt idx="2">
                  <c:v>10.492000000000001</c:v>
                </c:pt>
              </c:numCache>
            </c:numRef>
          </c:val>
        </c:ser>
        <c:dLbls>
          <c:showLegendKey val="0"/>
          <c:showVal val="0"/>
          <c:showCatName val="0"/>
          <c:showSerName val="0"/>
          <c:showPercent val="0"/>
          <c:showBubbleSize val="0"/>
        </c:dLbls>
        <c:gapWidth val="75"/>
        <c:axId val="135010304"/>
        <c:axId val="108749952"/>
      </c:barChart>
      <c:catAx>
        <c:axId val="135010304"/>
        <c:scaling>
          <c:orientation val="minMax"/>
        </c:scaling>
        <c:delete val="0"/>
        <c:axPos val="b"/>
        <c:majorTickMark val="none"/>
        <c:minorTickMark val="none"/>
        <c:tickLblPos val="nextTo"/>
        <c:txPr>
          <a:bodyPr/>
          <a:lstStyle/>
          <a:p>
            <a:pPr>
              <a:defRPr b="1"/>
            </a:pPr>
            <a:endParaRPr lang="th-TH"/>
          </a:p>
        </c:txPr>
        <c:crossAx val="108749952"/>
        <c:crosses val="autoZero"/>
        <c:auto val="1"/>
        <c:lblAlgn val="ctr"/>
        <c:lblOffset val="100"/>
        <c:noMultiLvlLbl val="0"/>
      </c:catAx>
      <c:valAx>
        <c:axId val="108749952"/>
        <c:scaling>
          <c:orientation val="minMax"/>
        </c:scaling>
        <c:delete val="0"/>
        <c:axPos val="l"/>
        <c:majorGridlines/>
        <c:numFmt formatCode="General" sourceLinked="1"/>
        <c:majorTickMark val="none"/>
        <c:minorTickMark val="none"/>
        <c:tickLblPos val="nextTo"/>
        <c:spPr>
          <a:ln w="9525">
            <a:noFill/>
          </a:ln>
        </c:spPr>
        <c:crossAx val="135010304"/>
        <c:crosses val="autoZero"/>
        <c:crossBetween val="between"/>
      </c:valAx>
    </c:plotArea>
    <c:legend>
      <c:legendPos val="b"/>
      <c:overlay val="0"/>
    </c:legend>
    <c:plotVisOnly val="1"/>
    <c:dispBlanksAs val="gap"/>
    <c:showDLblsOverMax val="0"/>
  </c:chart>
  <c:txPr>
    <a:bodyPr/>
    <a:lstStyle/>
    <a:p>
      <a:pPr>
        <a:defRPr sz="1800"/>
      </a:pPr>
      <a:endParaRPr lang="th-TH"/>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th-TH"/>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en-US" dirty="0" smtClean="0"/>
              <a:t>Cash</a:t>
            </a:r>
            <a:r>
              <a:rPr lang="en-US" baseline="0" dirty="0" smtClean="0"/>
              <a:t> paid to farmers</a:t>
            </a:r>
            <a:endParaRPr lang="en-US" dirty="0"/>
          </a:p>
        </c:rich>
      </c:tx>
      <c:overlay val="0"/>
    </c:title>
    <c:autoTitleDeleted val="0"/>
    <c:plotArea>
      <c:layout/>
      <c:barChart>
        <c:barDir val="col"/>
        <c:grouping val="stacked"/>
        <c:varyColors val="0"/>
        <c:ser>
          <c:idx val="1"/>
          <c:order val="0"/>
          <c:tx>
            <c:strRef>
              <c:f>Sheet1!$C$1</c:f>
              <c:strCache>
                <c:ptCount val="1"/>
                <c:pt idx="0">
                  <c:v>Paid</c:v>
                </c:pt>
              </c:strCache>
            </c:strRef>
          </c:tx>
          <c:invertIfNegative val="0"/>
          <c:dLbls>
            <c:dLbl>
              <c:idx val="0"/>
              <c:layout>
                <c:manualLayout>
                  <c:x val="6.2893081761006293E-3"/>
                  <c:y val="-9.7684625349345536E-2"/>
                </c:manualLayout>
              </c:layout>
              <c:tx>
                <c:rich>
                  <a:bodyPr/>
                  <a:lstStyle/>
                  <a:p>
                    <a:r>
                      <a:rPr lang="en-US" dirty="0" smtClean="0"/>
                      <a:t>337</a:t>
                    </a:r>
                    <a:endParaRPr lang="en-US" dirty="0"/>
                  </a:p>
                </c:rich>
              </c:tx>
              <c:dLblPos val="ctr"/>
              <c:showLegendKey val="0"/>
              <c:showVal val="1"/>
              <c:showCatName val="0"/>
              <c:showSerName val="0"/>
              <c:showPercent val="0"/>
              <c:showBubbleSize val="0"/>
            </c:dLbl>
            <c:dLbl>
              <c:idx val="1"/>
              <c:layout>
                <c:manualLayout>
                  <c:x val="3.144654088050257E-3"/>
                  <c:y val="-9.2425855005884933E-2"/>
                </c:manualLayout>
              </c:layout>
              <c:tx>
                <c:rich>
                  <a:bodyPr/>
                  <a:lstStyle/>
                  <a:p>
                    <a:r>
                      <a:rPr lang="en-US" dirty="0" smtClean="0"/>
                      <a:t>341</a:t>
                    </a:r>
                    <a:endParaRPr lang="en-US" dirty="0"/>
                  </a:p>
                </c:rich>
              </c:tx>
              <c:dLblPos val="ctr"/>
              <c:showLegendKey val="0"/>
              <c:showVal val="1"/>
              <c:showCatName val="0"/>
              <c:showSerName val="0"/>
              <c:showPercent val="0"/>
              <c:showBubbleSize val="0"/>
            </c:dLbl>
            <c:dLbl>
              <c:idx val="2"/>
              <c:tx>
                <c:rich>
                  <a:bodyPr/>
                  <a:lstStyle/>
                  <a:p>
                    <a:r>
                      <a:rPr lang="en-US" dirty="0" smtClean="0"/>
                      <a:t>50</a:t>
                    </a:r>
                    <a:endParaRPr lang="en-US" dirty="0"/>
                  </a:p>
                </c:rich>
              </c:tx>
              <c:dLblPos val="inEnd"/>
              <c:showLegendKey val="0"/>
              <c:showVal val="1"/>
              <c:showCatName val="0"/>
              <c:showSerName val="0"/>
              <c:showPercent val="0"/>
              <c:showBubbleSize val="0"/>
            </c:dLbl>
            <c:numFmt formatCode="#,##0.00" sourceLinked="0"/>
            <c:txPr>
              <a:bodyPr/>
              <a:lstStyle/>
              <a:p>
                <a:pPr>
                  <a:defRPr sz="1400"/>
                </a:pPr>
                <a:endParaRPr lang="th-TH"/>
              </a:p>
            </c:txPr>
            <c:dLblPos val="inEnd"/>
            <c:showLegendKey val="0"/>
            <c:showVal val="1"/>
            <c:showCatName val="0"/>
            <c:showSerName val="0"/>
            <c:showPercent val="0"/>
            <c:showBubbleSize val="0"/>
            <c:showLeaderLines val="0"/>
          </c:dLbls>
          <c:cat>
            <c:strRef>
              <c:f>Sheet1!$A$2:$A$4</c:f>
              <c:strCache>
                <c:ptCount val="3"/>
                <c:pt idx="0">
                  <c:v>2011/12</c:v>
                </c:pt>
                <c:pt idx="1">
                  <c:v>2012/13</c:v>
                </c:pt>
                <c:pt idx="2">
                  <c:v>2013/14</c:v>
                </c:pt>
              </c:strCache>
            </c:strRef>
          </c:cat>
          <c:val>
            <c:numRef>
              <c:f>Sheet1!$C$2:$C$4</c:f>
              <c:numCache>
                <c:formatCode>General</c:formatCode>
                <c:ptCount val="3"/>
                <c:pt idx="0">
                  <c:v>337</c:v>
                </c:pt>
                <c:pt idx="1">
                  <c:v>341</c:v>
                </c:pt>
                <c:pt idx="2">
                  <c:v>50</c:v>
                </c:pt>
              </c:numCache>
            </c:numRef>
          </c:val>
        </c:ser>
        <c:ser>
          <c:idx val="2"/>
          <c:order val="1"/>
          <c:tx>
            <c:strRef>
              <c:f>Sheet1!$D$1</c:f>
              <c:strCache>
                <c:ptCount val="1"/>
                <c:pt idx="0">
                  <c:v>Oitstanding</c:v>
                </c:pt>
              </c:strCache>
            </c:strRef>
          </c:tx>
          <c:invertIfNegative val="0"/>
          <c:dLbls>
            <c:dLbl>
              <c:idx val="0"/>
              <c:delete val="1"/>
            </c:dLbl>
            <c:dLbl>
              <c:idx val="1"/>
              <c:delete val="1"/>
            </c:dLbl>
            <c:dLbl>
              <c:idx val="2"/>
              <c:tx>
                <c:rich>
                  <a:bodyPr/>
                  <a:lstStyle/>
                  <a:p>
                    <a:r>
                      <a:rPr lang="en-US" sz="1400" dirty="0" smtClean="0"/>
                      <a:t>125.5</a:t>
                    </a:r>
                    <a:endParaRPr lang="en-US" dirty="0"/>
                  </a:p>
                </c:rich>
              </c:tx>
              <c:showLegendKey val="0"/>
              <c:showVal val="1"/>
              <c:showCatName val="0"/>
              <c:showSerName val="0"/>
              <c:showPercent val="0"/>
              <c:showBubbleSize val="0"/>
            </c:dLbl>
            <c:numFmt formatCode="#,##0.00" sourceLinked="0"/>
            <c:txPr>
              <a:bodyPr/>
              <a:lstStyle/>
              <a:p>
                <a:pPr>
                  <a:defRPr sz="1400"/>
                </a:pPr>
                <a:endParaRPr lang="th-TH"/>
              </a:p>
            </c:txPr>
            <c:showLegendKey val="0"/>
            <c:showVal val="1"/>
            <c:showCatName val="0"/>
            <c:showSerName val="0"/>
            <c:showPercent val="0"/>
            <c:showBubbleSize val="0"/>
            <c:showLeaderLines val="0"/>
          </c:dLbls>
          <c:cat>
            <c:strRef>
              <c:f>Sheet1!$A$2:$A$4</c:f>
              <c:strCache>
                <c:ptCount val="3"/>
                <c:pt idx="0">
                  <c:v>2011/12</c:v>
                </c:pt>
                <c:pt idx="1">
                  <c:v>2012/13</c:v>
                </c:pt>
                <c:pt idx="2">
                  <c:v>2013/14</c:v>
                </c:pt>
              </c:strCache>
            </c:strRef>
          </c:cat>
          <c:val>
            <c:numRef>
              <c:f>Sheet1!$D$2:$D$4</c:f>
              <c:numCache>
                <c:formatCode>General</c:formatCode>
                <c:ptCount val="3"/>
                <c:pt idx="0">
                  <c:v>0</c:v>
                </c:pt>
                <c:pt idx="1">
                  <c:v>0</c:v>
                </c:pt>
                <c:pt idx="2">
                  <c:v>125.5</c:v>
                </c:pt>
              </c:numCache>
            </c:numRef>
          </c:val>
        </c:ser>
        <c:dLbls>
          <c:showLegendKey val="0"/>
          <c:showVal val="0"/>
          <c:showCatName val="0"/>
          <c:showSerName val="0"/>
          <c:showPercent val="0"/>
          <c:showBubbleSize val="0"/>
        </c:dLbls>
        <c:gapWidth val="75"/>
        <c:overlap val="100"/>
        <c:axId val="75355136"/>
        <c:axId val="108751680"/>
      </c:barChart>
      <c:catAx>
        <c:axId val="75355136"/>
        <c:scaling>
          <c:orientation val="minMax"/>
        </c:scaling>
        <c:delete val="0"/>
        <c:axPos val="b"/>
        <c:majorTickMark val="none"/>
        <c:minorTickMark val="none"/>
        <c:tickLblPos val="nextTo"/>
        <c:txPr>
          <a:bodyPr/>
          <a:lstStyle/>
          <a:p>
            <a:pPr>
              <a:defRPr b="1"/>
            </a:pPr>
            <a:endParaRPr lang="th-TH"/>
          </a:p>
        </c:txPr>
        <c:crossAx val="108751680"/>
        <c:crosses val="autoZero"/>
        <c:auto val="1"/>
        <c:lblAlgn val="ctr"/>
        <c:lblOffset val="100"/>
        <c:noMultiLvlLbl val="0"/>
      </c:catAx>
      <c:valAx>
        <c:axId val="108751680"/>
        <c:scaling>
          <c:orientation val="minMax"/>
        </c:scaling>
        <c:delete val="0"/>
        <c:axPos val="l"/>
        <c:majorGridlines/>
        <c:numFmt formatCode="#,##0.0" sourceLinked="0"/>
        <c:majorTickMark val="none"/>
        <c:minorTickMark val="none"/>
        <c:tickLblPos val="nextTo"/>
        <c:spPr>
          <a:ln w="9525">
            <a:noFill/>
          </a:ln>
        </c:spPr>
        <c:crossAx val="75355136"/>
        <c:crosses val="autoZero"/>
        <c:crossBetween val="between"/>
      </c:valAx>
    </c:plotArea>
    <c:legend>
      <c:legendPos val="b"/>
      <c:overlay val="0"/>
    </c:legend>
    <c:plotVisOnly val="1"/>
    <c:dispBlanksAs val="gap"/>
    <c:showDLblsOverMax val="0"/>
  </c:chart>
  <c:txPr>
    <a:bodyPr/>
    <a:lstStyle/>
    <a:p>
      <a:pPr>
        <a:defRPr sz="1800"/>
      </a:pPr>
      <a:endParaRPr lang="th-TH"/>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th-TH"/>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2000"/>
            </a:pPr>
            <a:r>
              <a:rPr lang="en-US" sz="2000" dirty="0" smtClean="0"/>
              <a:t>Paddy sale &amp; extra</a:t>
            </a:r>
            <a:r>
              <a:rPr lang="en-US" sz="2000" baseline="0" dirty="0" smtClean="0"/>
              <a:t> profit to farmers</a:t>
            </a:r>
            <a:endParaRPr lang="en-US" sz="2000" dirty="0"/>
          </a:p>
        </c:rich>
      </c:tx>
      <c:overlay val="0"/>
    </c:title>
    <c:autoTitleDeleted val="0"/>
    <c:plotArea>
      <c:layout/>
      <c:barChart>
        <c:barDir val="col"/>
        <c:grouping val="clustered"/>
        <c:varyColors val="0"/>
        <c:ser>
          <c:idx val="0"/>
          <c:order val="0"/>
          <c:tx>
            <c:strRef>
              <c:f>Sheet1!$B$1</c:f>
              <c:strCache>
                <c:ptCount val="1"/>
                <c:pt idx="0">
                  <c:v>Paddy sale</c:v>
                </c:pt>
              </c:strCache>
            </c:strRef>
          </c:tx>
          <c:invertIfNegative val="0"/>
          <c:dLbls>
            <c:numFmt formatCode="#,##0.00" sourceLinked="0"/>
            <c:showLegendKey val="0"/>
            <c:showVal val="1"/>
            <c:showCatName val="0"/>
            <c:showSerName val="0"/>
            <c:showPercent val="0"/>
            <c:showBubbleSize val="0"/>
            <c:showLeaderLines val="0"/>
          </c:dLbls>
          <c:cat>
            <c:strRef>
              <c:f>Sheet1!$A$2:$A$5</c:f>
              <c:strCache>
                <c:ptCount val="4"/>
                <c:pt idx="0">
                  <c:v>Wet 2011/12</c:v>
                </c:pt>
                <c:pt idx="1">
                  <c:v>Dry 2012</c:v>
                </c:pt>
                <c:pt idx="2">
                  <c:v>Wet 2012/13</c:v>
                </c:pt>
                <c:pt idx="3">
                  <c:v>Dry 2013</c:v>
                </c:pt>
              </c:strCache>
            </c:strRef>
          </c:cat>
          <c:val>
            <c:numRef>
              <c:f>Sheet1!$B$2:$B$5</c:f>
              <c:numCache>
                <c:formatCode>General</c:formatCode>
                <c:ptCount val="4"/>
                <c:pt idx="0">
                  <c:v>118655.83</c:v>
                </c:pt>
                <c:pt idx="1">
                  <c:v>218666.15000000002</c:v>
                </c:pt>
                <c:pt idx="2">
                  <c:v>234512.00000000006</c:v>
                </c:pt>
                <c:pt idx="3">
                  <c:v>106314.32965757832</c:v>
                </c:pt>
              </c:numCache>
            </c:numRef>
          </c:val>
        </c:ser>
        <c:ser>
          <c:idx val="1"/>
          <c:order val="1"/>
          <c:tx>
            <c:strRef>
              <c:f>Sheet1!$C$1</c:f>
              <c:strCache>
                <c:ptCount val="1"/>
                <c:pt idx="0">
                  <c:v>Additional profit</c:v>
                </c:pt>
              </c:strCache>
            </c:strRef>
          </c:tx>
          <c:invertIfNegative val="0"/>
          <c:dLbls>
            <c:numFmt formatCode="#,##0.00" sourceLinked="0"/>
            <c:showLegendKey val="0"/>
            <c:showVal val="1"/>
            <c:showCatName val="0"/>
            <c:showSerName val="0"/>
            <c:showPercent val="0"/>
            <c:showBubbleSize val="0"/>
            <c:showLeaderLines val="0"/>
          </c:dLbls>
          <c:cat>
            <c:strRef>
              <c:f>Sheet1!$A$2:$A$5</c:f>
              <c:strCache>
                <c:ptCount val="4"/>
                <c:pt idx="0">
                  <c:v>Wet 2011/12</c:v>
                </c:pt>
                <c:pt idx="1">
                  <c:v>Dry 2012</c:v>
                </c:pt>
                <c:pt idx="2">
                  <c:v>Wet 2012/13</c:v>
                </c:pt>
                <c:pt idx="3">
                  <c:v>Dry 2013</c:v>
                </c:pt>
              </c:strCache>
            </c:strRef>
          </c:cat>
          <c:val>
            <c:numRef>
              <c:f>Sheet1!$C$2:$C$5</c:f>
              <c:numCache>
                <c:formatCode>General</c:formatCode>
                <c:ptCount val="4"/>
                <c:pt idx="0">
                  <c:v>50878.622285198006</c:v>
                </c:pt>
                <c:pt idx="1">
                  <c:v>84862.760778097931</c:v>
                </c:pt>
                <c:pt idx="2">
                  <c:v>91404.682565286159</c:v>
                </c:pt>
                <c:pt idx="3">
                  <c:v>44360.205379420622</c:v>
                </c:pt>
              </c:numCache>
            </c:numRef>
          </c:val>
        </c:ser>
        <c:dLbls>
          <c:showLegendKey val="0"/>
          <c:showVal val="0"/>
          <c:showCatName val="0"/>
          <c:showSerName val="0"/>
          <c:showPercent val="0"/>
          <c:showBubbleSize val="0"/>
        </c:dLbls>
        <c:gapWidth val="75"/>
        <c:overlap val="-25"/>
        <c:axId val="75354112"/>
        <c:axId val="108753408"/>
      </c:barChart>
      <c:catAx>
        <c:axId val="75354112"/>
        <c:scaling>
          <c:orientation val="minMax"/>
        </c:scaling>
        <c:delete val="0"/>
        <c:axPos val="b"/>
        <c:majorTickMark val="none"/>
        <c:minorTickMark val="none"/>
        <c:tickLblPos val="nextTo"/>
        <c:txPr>
          <a:bodyPr/>
          <a:lstStyle/>
          <a:p>
            <a:pPr>
              <a:defRPr sz="1400"/>
            </a:pPr>
            <a:endParaRPr lang="th-TH"/>
          </a:p>
        </c:txPr>
        <c:crossAx val="108753408"/>
        <c:crosses val="autoZero"/>
        <c:auto val="1"/>
        <c:lblAlgn val="ctr"/>
        <c:lblOffset val="100"/>
        <c:noMultiLvlLbl val="0"/>
      </c:catAx>
      <c:valAx>
        <c:axId val="108753408"/>
        <c:scaling>
          <c:orientation val="minMax"/>
        </c:scaling>
        <c:delete val="0"/>
        <c:axPos val="l"/>
        <c:majorGridlines/>
        <c:numFmt formatCode="#,##0.0" sourceLinked="0"/>
        <c:majorTickMark val="none"/>
        <c:minorTickMark val="none"/>
        <c:tickLblPos val="nextTo"/>
        <c:spPr>
          <a:ln w="9525">
            <a:noFill/>
          </a:ln>
        </c:spPr>
        <c:crossAx val="75354112"/>
        <c:crosses val="autoZero"/>
        <c:crossBetween val="between"/>
        <c:dispUnits>
          <c:builtInUnit val="millions"/>
          <c:dispUnitsLbl>
            <c:tx>
              <c:rich>
                <a:bodyPr/>
                <a:lstStyle/>
                <a:p>
                  <a:pPr>
                    <a:defRPr/>
                  </a:pPr>
                  <a:r>
                    <a:rPr lang="en-US" dirty="0" smtClean="0"/>
                    <a:t>Billions baht</a:t>
                  </a:r>
                  <a:endParaRPr lang="en-US" dirty="0"/>
                </a:p>
              </c:rich>
            </c:tx>
          </c:dispUnitsLbl>
        </c:dispUnits>
      </c:valAx>
    </c:plotArea>
    <c:legend>
      <c:legendPos val="b"/>
      <c:overlay val="0"/>
    </c:legend>
    <c:plotVisOnly val="1"/>
    <c:dispBlanksAs val="gap"/>
    <c:showDLblsOverMax val="0"/>
  </c:chart>
  <c:txPr>
    <a:bodyPr/>
    <a:lstStyle/>
    <a:p>
      <a:pPr>
        <a:defRPr sz="1800">
          <a:latin typeface="Browallia New" pitchFamily="34" charset="-34"/>
          <a:cs typeface="Browallia New" pitchFamily="34" charset="-34"/>
        </a:defRPr>
      </a:pPr>
      <a:endParaRPr lang="th-TH"/>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th-TH"/>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2000"/>
            </a:pPr>
            <a:r>
              <a:rPr lang="en-US" sz="2000" dirty="0" smtClean="0"/>
              <a:t>Participating</a:t>
            </a:r>
            <a:r>
              <a:rPr lang="en-US" sz="2000" baseline="0" dirty="0" smtClean="0"/>
              <a:t> farmers &amp; extra profit </a:t>
            </a:r>
          </a:p>
          <a:p>
            <a:pPr>
              <a:defRPr sz="2000"/>
            </a:pPr>
            <a:r>
              <a:rPr lang="en-US" sz="2000" baseline="0" dirty="0" smtClean="0"/>
              <a:t>(% of sale)</a:t>
            </a:r>
            <a:endParaRPr lang="th-TH" sz="2000" dirty="0"/>
          </a:p>
        </c:rich>
      </c:tx>
      <c:overlay val="0"/>
    </c:title>
    <c:autoTitleDeleted val="0"/>
    <c:plotArea>
      <c:layout/>
      <c:barChart>
        <c:barDir val="col"/>
        <c:grouping val="clustered"/>
        <c:varyColors val="0"/>
        <c:ser>
          <c:idx val="0"/>
          <c:order val="0"/>
          <c:tx>
            <c:strRef>
              <c:f>Sheet1!$B$1</c:f>
              <c:strCache>
                <c:ptCount val="1"/>
                <c:pt idx="0">
                  <c:v>No. of farmers</c:v>
                </c:pt>
              </c:strCache>
            </c:strRef>
          </c:tx>
          <c:invertIfNegative val="0"/>
          <c:dLbls>
            <c:numFmt formatCode="#,##0.00" sourceLinked="0"/>
            <c:showLegendKey val="0"/>
            <c:showVal val="1"/>
            <c:showCatName val="0"/>
            <c:showSerName val="0"/>
            <c:showPercent val="0"/>
            <c:showBubbleSize val="0"/>
            <c:showLeaderLines val="0"/>
          </c:dLbls>
          <c:cat>
            <c:strRef>
              <c:f>Sheet1!$A$2:$A$5</c:f>
              <c:strCache>
                <c:ptCount val="4"/>
                <c:pt idx="0">
                  <c:v>Wet 2011/12</c:v>
                </c:pt>
                <c:pt idx="1">
                  <c:v>Dry 2012</c:v>
                </c:pt>
                <c:pt idx="2">
                  <c:v>Wet 2012/13</c:v>
                </c:pt>
                <c:pt idx="3">
                  <c:v>Dry 2013</c:v>
                </c:pt>
              </c:strCache>
            </c:strRef>
          </c:cat>
          <c:val>
            <c:numRef>
              <c:f>Sheet1!$B$2:$B$5</c:f>
              <c:numCache>
                <c:formatCode>#,##0</c:formatCode>
                <c:ptCount val="4"/>
                <c:pt idx="0">
                  <c:v>1189101</c:v>
                </c:pt>
                <c:pt idx="1">
                  <c:v>1021027</c:v>
                </c:pt>
                <c:pt idx="2">
                  <c:v>1438837</c:v>
                </c:pt>
                <c:pt idx="3">
                  <c:v>573889</c:v>
                </c:pt>
              </c:numCache>
            </c:numRef>
          </c:val>
        </c:ser>
        <c:dLbls>
          <c:showLegendKey val="0"/>
          <c:showVal val="0"/>
          <c:showCatName val="0"/>
          <c:showSerName val="0"/>
          <c:showPercent val="0"/>
          <c:showBubbleSize val="0"/>
        </c:dLbls>
        <c:gapWidth val="150"/>
        <c:axId val="75511808"/>
        <c:axId val="108755712"/>
      </c:barChart>
      <c:lineChart>
        <c:grouping val="standard"/>
        <c:varyColors val="0"/>
        <c:ser>
          <c:idx val="1"/>
          <c:order val="1"/>
          <c:tx>
            <c:strRef>
              <c:f>Sheet1!$C$1</c:f>
              <c:strCache>
                <c:ptCount val="1"/>
                <c:pt idx="0">
                  <c:v>Extra profit (% of paddy sale)</c:v>
                </c:pt>
              </c:strCache>
            </c:strRef>
          </c:tx>
          <c:dLbls>
            <c:dLbl>
              <c:idx val="2"/>
              <c:layout>
                <c:manualLayout>
                  <c:x val="-5.2358490566037738E-2"/>
                  <c:y val="3.8576099716237183E-2"/>
                </c:manualLayout>
              </c:layout>
              <c:dLblPos val="r"/>
              <c:showLegendKey val="0"/>
              <c:showVal val="1"/>
              <c:showCatName val="0"/>
              <c:showSerName val="0"/>
              <c:showPercent val="0"/>
              <c:showBubbleSize val="0"/>
            </c:dLbl>
            <c:numFmt formatCode="0%" sourceLinked="0"/>
            <c:spPr>
              <a:noFill/>
            </c:spPr>
            <c:txPr>
              <a:bodyPr/>
              <a:lstStyle/>
              <a:p>
                <a:pPr>
                  <a:defRPr sz="1400" b="1">
                    <a:solidFill>
                      <a:schemeClr val="bg1"/>
                    </a:solidFill>
                  </a:defRPr>
                </a:pPr>
                <a:endParaRPr lang="th-TH"/>
              </a:p>
            </c:txPr>
            <c:dLblPos val="b"/>
            <c:showLegendKey val="0"/>
            <c:showVal val="1"/>
            <c:showCatName val="0"/>
            <c:showSerName val="0"/>
            <c:showPercent val="0"/>
            <c:showBubbleSize val="0"/>
            <c:showLeaderLines val="0"/>
          </c:dLbls>
          <c:cat>
            <c:strRef>
              <c:f>Sheet1!$A$2:$A$5</c:f>
              <c:strCache>
                <c:ptCount val="4"/>
                <c:pt idx="0">
                  <c:v>Wet 2011/12</c:v>
                </c:pt>
                <c:pt idx="1">
                  <c:v>Dry 2012</c:v>
                </c:pt>
                <c:pt idx="2">
                  <c:v>Wet 2012/13</c:v>
                </c:pt>
                <c:pt idx="3">
                  <c:v>Dry 2013</c:v>
                </c:pt>
              </c:strCache>
            </c:strRef>
          </c:cat>
          <c:val>
            <c:numRef>
              <c:f>Sheet1!$C$2:$C$5</c:f>
              <c:numCache>
                <c:formatCode>General</c:formatCode>
                <c:ptCount val="4"/>
                <c:pt idx="0">
                  <c:v>0.42879159233219311</c:v>
                </c:pt>
                <c:pt idx="1">
                  <c:v>0.38809281078986352</c:v>
                </c:pt>
                <c:pt idx="2">
                  <c:v>0.3897654813625151</c:v>
                </c:pt>
                <c:pt idx="3">
                  <c:v>0.39261631640893024</c:v>
                </c:pt>
              </c:numCache>
            </c:numRef>
          </c:val>
          <c:smooth val="0"/>
        </c:ser>
        <c:dLbls>
          <c:showLegendKey val="0"/>
          <c:showVal val="0"/>
          <c:showCatName val="0"/>
          <c:showSerName val="0"/>
          <c:showPercent val="0"/>
          <c:showBubbleSize val="0"/>
        </c:dLbls>
        <c:marker val="1"/>
        <c:smooth val="0"/>
        <c:axId val="75509760"/>
        <c:axId val="108756288"/>
      </c:lineChart>
      <c:catAx>
        <c:axId val="75511808"/>
        <c:scaling>
          <c:orientation val="minMax"/>
        </c:scaling>
        <c:delete val="0"/>
        <c:axPos val="b"/>
        <c:majorTickMark val="out"/>
        <c:minorTickMark val="none"/>
        <c:tickLblPos val="nextTo"/>
        <c:txPr>
          <a:bodyPr/>
          <a:lstStyle/>
          <a:p>
            <a:pPr>
              <a:defRPr sz="1200"/>
            </a:pPr>
            <a:endParaRPr lang="th-TH"/>
          </a:p>
        </c:txPr>
        <c:crossAx val="108755712"/>
        <c:crosses val="autoZero"/>
        <c:auto val="1"/>
        <c:lblAlgn val="ctr"/>
        <c:lblOffset val="100"/>
        <c:noMultiLvlLbl val="0"/>
      </c:catAx>
      <c:valAx>
        <c:axId val="108755712"/>
        <c:scaling>
          <c:orientation val="minMax"/>
        </c:scaling>
        <c:delete val="0"/>
        <c:axPos val="l"/>
        <c:majorGridlines/>
        <c:numFmt formatCode="#,##0.0" sourceLinked="0"/>
        <c:majorTickMark val="out"/>
        <c:minorTickMark val="none"/>
        <c:tickLblPos val="nextTo"/>
        <c:spPr>
          <a:ln>
            <a:noFill/>
          </a:ln>
        </c:spPr>
        <c:crossAx val="75511808"/>
        <c:crosses val="autoZero"/>
        <c:crossBetween val="between"/>
        <c:majorUnit val="500000"/>
        <c:dispUnits>
          <c:builtInUnit val="millions"/>
          <c:dispUnitsLbl>
            <c:tx>
              <c:rich>
                <a:bodyPr/>
                <a:lstStyle/>
                <a:p>
                  <a:pPr>
                    <a:defRPr/>
                  </a:pPr>
                  <a:r>
                    <a:rPr lang="en-US" dirty="0" smtClean="0"/>
                    <a:t>Million farmers</a:t>
                  </a:r>
                  <a:endParaRPr lang="en-US" dirty="0"/>
                </a:p>
              </c:rich>
            </c:tx>
          </c:dispUnitsLbl>
        </c:dispUnits>
      </c:valAx>
      <c:valAx>
        <c:axId val="108756288"/>
        <c:scaling>
          <c:orientation val="minMax"/>
          <c:max val="0.8"/>
          <c:min val="0.2"/>
        </c:scaling>
        <c:delete val="0"/>
        <c:axPos val="r"/>
        <c:numFmt formatCode="0%" sourceLinked="0"/>
        <c:majorTickMark val="out"/>
        <c:minorTickMark val="none"/>
        <c:tickLblPos val="nextTo"/>
        <c:spPr>
          <a:ln>
            <a:noFill/>
          </a:ln>
        </c:spPr>
        <c:crossAx val="75509760"/>
        <c:crosses val="max"/>
        <c:crossBetween val="between"/>
      </c:valAx>
      <c:catAx>
        <c:axId val="75509760"/>
        <c:scaling>
          <c:orientation val="minMax"/>
        </c:scaling>
        <c:delete val="1"/>
        <c:axPos val="b"/>
        <c:majorTickMark val="out"/>
        <c:minorTickMark val="none"/>
        <c:tickLblPos val="nextTo"/>
        <c:crossAx val="108756288"/>
        <c:crosses val="autoZero"/>
        <c:auto val="1"/>
        <c:lblAlgn val="ctr"/>
        <c:lblOffset val="100"/>
        <c:noMultiLvlLbl val="0"/>
      </c:catAx>
    </c:plotArea>
    <c:legend>
      <c:legendPos val="b"/>
      <c:overlay val="0"/>
    </c:legend>
    <c:plotVisOnly val="1"/>
    <c:dispBlanksAs val="gap"/>
    <c:showDLblsOverMax val="0"/>
  </c:chart>
  <c:txPr>
    <a:bodyPr/>
    <a:lstStyle/>
    <a:p>
      <a:pPr>
        <a:defRPr sz="1800">
          <a:latin typeface="Browallia New" pitchFamily="34" charset="-34"/>
          <a:cs typeface="Browallia New" pitchFamily="34" charset="-34"/>
        </a:defRPr>
      </a:pPr>
      <a:endParaRPr lang="th-TH"/>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th-TH"/>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0822808693646881"/>
          <c:y val="6.5801252139275332E-2"/>
          <c:w val="0.86641494384030304"/>
          <c:h val="0.65418019160288521"/>
        </c:manualLayout>
      </c:layout>
      <c:barChart>
        <c:barDir val="col"/>
        <c:grouping val="clustered"/>
        <c:varyColors val="0"/>
        <c:ser>
          <c:idx val="0"/>
          <c:order val="0"/>
          <c:tx>
            <c:strRef>
              <c:f>Sheet1!$B$1</c:f>
              <c:strCache>
                <c:ptCount val="1"/>
                <c:pt idx="0">
                  <c:v>cost of paddy</c:v>
                </c:pt>
              </c:strCache>
            </c:strRef>
          </c:tx>
          <c:invertIfNegative val="0"/>
          <c:dLbls>
            <c:dLbl>
              <c:idx val="0"/>
              <c:tx>
                <c:rich>
                  <a:bodyPr/>
                  <a:lstStyle/>
                  <a:p>
                    <a:r>
                      <a:rPr lang="en-US" smtClean="0"/>
                      <a:t>728 bill baht</a:t>
                    </a:r>
                    <a:endParaRPr lang="en-US" dirty="0"/>
                  </a:p>
                </c:rich>
              </c:tx>
              <c:dLblPos val="outEnd"/>
              <c:showLegendKey val="0"/>
              <c:showVal val="1"/>
              <c:showCatName val="0"/>
              <c:showSerName val="0"/>
              <c:showPercent val="0"/>
              <c:showBubbleSize val="0"/>
            </c:dLbl>
            <c:numFmt formatCode="#,##0.00" sourceLinked="0"/>
            <c:dLblPos val="outEnd"/>
            <c:showLegendKey val="0"/>
            <c:showVal val="1"/>
            <c:showCatName val="0"/>
            <c:showSerName val="0"/>
            <c:showPercent val="0"/>
            <c:showBubbleSize val="0"/>
            <c:showLeaderLines val="0"/>
          </c:dLbls>
          <c:cat>
            <c:strRef>
              <c:f>Sheet1!$A$2</c:f>
              <c:strCache>
                <c:ptCount val="1"/>
                <c:pt idx="0">
                  <c:v>2011-2014</c:v>
                </c:pt>
              </c:strCache>
            </c:strRef>
          </c:cat>
          <c:val>
            <c:numRef>
              <c:f>Sheet1!$B$2</c:f>
              <c:numCache>
                <c:formatCode>General</c:formatCode>
                <c:ptCount val="1"/>
                <c:pt idx="0">
                  <c:v>728</c:v>
                </c:pt>
              </c:numCache>
            </c:numRef>
          </c:val>
        </c:ser>
        <c:ser>
          <c:idx val="1"/>
          <c:order val="1"/>
          <c:tx>
            <c:strRef>
              <c:f>Sheet1!$C$1</c:f>
              <c:strCache>
                <c:ptCount val="1"/>
                <c:pt idx="0">
                  <c:v>rice sale</c:v>
                </c:pt>
              </c:strCache>
            </c:strRef>
          </c:tx>
          <c:invertIfNegative val="0"/>
          <c:dLbls>
            <c:dLbl>
              <c:idx val="0"/>
              <c:tx>
                <c:rich>
                  <a:bodyPr/>
                  <a:lstStyle/>
                  <a:p>
                    <a:r>
                      <a:rPr lang="en-US" smtClean="0"/>
                      <a:t>158</a:t>
                    </a:r>
                    <a:endParaRPr lang="en-US" dirty="0"/>
                  </a:p>
                </c:rich>
              </c:tx>
              <c:showLegendKey val="0"/>
              <c:showVal val="1"/>
              <c:showCatName val="0"/>
              <c:showSerName val="0"/>
              <c:showPercent val="0"/>
              <c:showBubbleSize val="0"/>
            </c:dLbl>
            <c:numFmt formatCode="#,##0.00" sourceLinked="0"/>
            <c:showLegendKey val="0"/>
            <c:showVal val="1"/>
            <c:showCatName val="0"/>
            <c:showSerName val="0"/>
            <c:showPercent val="0"/>
            <c:showBubbleSize val="0"/>
            <c:showLeaderLines val="0"/>
          </c:dLbls>
          <c:cat>
            <c:strRef>
              <c:f>Sheet1!$A$2</c:f>
              <c:strCache>
                <c:ptCount val="1"/>
                <c:pt idx="0">
                  <c:v>2011-2014</c:v>
                </c:pt>
              </c:strCache>
            </c:strRef>
          </c:cat>
          <c:val>
            <c:numRef>
              <c:f>Sheet1!$C$2</c:f>
              <c:numCache>
                <c:formatCode>General</c:formatCode>
                <c:ptCount val="1"/>
                <c:pt idx="0">
                  <c:v>158</c:v>
                </c:pt>
              </c:numCache>
            </c:numRef>
          </c:val>
        </c:ser>
        <c:ser>
          <c:idx val="2"/>
          <c:order val="2"/>
          <c:tx>
            <c:strRef>
              <c:f>Sheet1!$D$1</c:f>
              <c:strCache>
                <c:ptCount val="1"/>
                <c:pt idx="0">
                  <c:v>owe farmers</c:v>
                </c:pt>
              </c:strCache>
            </c:strRef>
          </c:tx>
          <c:invertIfNegative val="0"/>
          <c:dLbls>
            <c:dLbl>
              <c:idx val="0"/>
              <c:tx>
                <c:rich>
                  <a:bodyPr/>
                  <a:lstStyle/>
                  <a:p>
                    <a:r>
                      <a:rPr lang="en-US" smtClean="0"/>
                      <a:t>125</a:t>
                    </a:r>
                    <a:endParaRPr lang="en-US" dirty="0"/>
                  </a:p>
                </c:rich>
              </c:tx>
              <c:showLegendKey val="0"/>
              <c:showVal val="1"/>
              <c:showCatName val="0"/>
              <c:showSerName val="0"/>
              <c:showPercent val="0"/>
              <c:showBubbleSize val="0"/>
            </c:dLbl>
            <c:numFmt formatCode="#,##0.00" sourceLinked="0"/>
            <c:showLegendKey val="0"/>
            <c:showVal val="1"/>
            <c:showCatName val="0"/>
            <c:showSerName val="0"/>
            <c:showPercent val="0"/>
            <c:showBubbleSize val="0"/>
            <c:showLeaderLines val="0"/>
          </c:dLbls>
          <c:cat>
            <c:strRef>
              <c:f>Sheet1!$A$2</c:f>
              <c:strCache>
                <c:ptCount val="1"/>
                <c:pt idx="0">
                  <c:v>2011-2014</c:v>
                </c:pt>
              </c:strCache>
            </c:strRef>
          </c:cat>
          <c:val>
            <c:numRef>
              <c:f>Sheet1!$D$2</c:f>
              <c:numCache>
                <c:formatCode>General</c:formatCode>
                <c:ptCount val="1"/>
                <c:pt idx="0">
                  <c:v>125</c:v>
                </c:pt>
              </c:numCache>
            </c:numRef>
          </c:val>
        </c:ser>
        <c:dLbls>
          <c:showLegendKey val="0"/>
          <c:showVal val="1"/>
          <c:showCatName val="0"/>
          <c:showSerName val="0"/>
          <c:showPercent val="0"/>
          <c:showBubbleSize val="0"/>
        </c:dLbls>
        <c:gapWidth val="75"/>
        <c:axId val="74978816"/>
        <c:axId val="76185600"/>
      </c:barChart>
      <c:catAx>
        <c:axId val="74978816"/>
        <c:scaling>
          <c:orientation val="minMax"/>
        </c:scaling>
        <c:delete val="0"/>
        <c:axPos val="b"/>
        <c:majorTickMark val="none"/>
        <c:minorTickMark val="none"/>
        <c:tickLblPos val="nextTo"/>
        <c:crossAx val="76185600"/>
        <c:crosses val="autoZero"/>
        <c:auto val="1"/>
        <c:lblAlgn val="ctr"/>
        <c:lblOffset val="100"/>
        <c:noMultiLvlLbl val="0"/>
      </c:catAx>
      <c:valAx>
        <c:axId val="76185600"/>
        <c:scaling>
          <c:orientation val="minMax"/>
          <c:max val="800"/>
          <c:min val="0"/>
        </c:scaling>
        <c:delete val="0"/>
        <c:axPos val="l"/>
        <c:numFmt formatCode="General" sourceLinked="1"/>
        <c:majorTickMark val="none"/>
        <c:minorTickMark val="none"/>
        <c:tickLblPos val="nextTo"/>
        <c:crossAx val="74978816"/>
        <c:crosses val="autoZero"/>
        <c:crossBetween val="between"/>
      </c:valAx>
    </c:plotArea>
    <c:legend>
      <c:legendPos val="b"/>
      <c:overlay val="0"/>
    </c:legend>
    <c:plotVisOnly val="1"/>
    <c:dispBlanksAs val="gap"/>
    <c:showDLblsOverMax val="0"/>
  </c:chart>
  <c:txPr>
    <a:bodyPr/>
    <a:lstStyle/>
    <a:p>
      <a:pPr>
        <a:defRPr sz="2000" b="1" i="0">
          <a:latin typeface="Browallia New" pitchFamily="34" charset="-34"/>
          <a:cs typeface="Browallia New" pitchFamily="34" charset="-34"/>
        </a:defRPr>
      </a:pPr>
      <a:endParaRPr lang="th-TH"/>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th-TH"/>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2800"/>
            </a:pPr>
            <a:r>
              <a:rPr lang="en-US" sz="2800" dirty="0" smtClean="0"/>
              <a:t>Revenue-cost-loss</a:t>
            </a:r>
            <a:r>
              <a:rPr lang="en-US" sz="2800" baseline="0" dirty="0" smtClean="0"/>
              <a:t> </a:t>
            </a:r>
            <a:br>
              <a:rPr lang="en-US" sz="2800" baseline="0" dirty="0" smtClean="0"/>
            </a:br>
            <a:r>
              <a:rPr lang="en-US" sz="2800" baseline="0" dirty="0" smtClean="0"/>
              <a:t>(if rice is sold in 5 years)</a:t>
            </a:r>
            <a:endParaRPr lang="en-US" sz="2800" dirty="0"/>
          </a:p>
        </c:rich>
      </c:tx>
      <c:overlay val="0"/>
    </c:title>
    <c:autoTitleDeleted val="0"/>
    <c:plotArea>
      <c:layout/>
      <c:barChart>
        <c:barDir val="col"/>
        <c:grouping val="clustered"/>
        <c:varyColors val="0"/>
        <c:ser>
          <c:idx val="0"/>
          <c:order val="0"/>
          <c:tx>
            <c:strRef>
              <c:f>Sheet1!$B$1</c:f>
              <c:strCache>
                <c:ptCount val="1"/>
                <c:pt idx="0">
                  <c:v>Rice sale</c:v>
                </c:pt>
              </c:strCache>
            </c:strRef>
          </c:tx>
          <c:invertIfNegative val="0"/>
          <c:dLbls>
            <c:numFmt formatCode="#,##0.00" sourceLinked="0"/>
            <c:showLegendKey val="0"/>
            <c:showVal val="1"/>
            <c:showCatName val="0"/>
            <c:showSerName val="0"/>
            <c:showPercent val="0"/>
            <c:showBubbleSize val="0"/>
            <c:showLeaderLines val="0"/>
          </c:dLbls>
          <c:cat>
            <c:strRef>
              <c:f>Sheet1!$A$2:$A$3</c:f>
              <c:strCache>
                <c:ptCount val="2"/>
                <c:pt idx="0">
                  <c:v>2554/55</c:v>
                </c:pt>
                <c:pt idx="1">
                  <c:v>2555/56</c:v>
                </c:pt>
              </c:strCache>
            </c:strRef>
          </c:cat>
          <c:val>
            <c:numRef>
              <c:f>Sheet1!$B$2:$B$3</c:f>
              <c:numCache>
                <c:formatCode>General</c:formatCode>
                <c:ptCount val="2"/>
                <c:pt idx="0">
                  <c:v>182895.20799830678</c:v>
                </c:pt>
                <c:pt idx="1">
                  <c:v>197364.75872328022</c:v>
                </c:pt>
              </c:numCache>
            </c:numRef>
          </c:val>
        </c:ser>
        <c:ser>
          <c:idx val="1"/>
          <c:order val="1"/>
          <c:tx>
            <c:strRef>
              <c:f>Sheet1!$C$1</c:f>
              <c:strCache>
                <c:ptCount val="1"/>
                <c:pt idx="0">
                  <c:v>Cost</c:v>
                </c:pt>
              </c:strCache>
            </c:strRef>
          </c:tx>
          <c:invertIfNegative val="0"/>
          <c:dLbls>
            <c:numFmt formatCode="#,##0.00" sourceLinked="0"/>
            <c:showLegendKey val="0"/>
            <c:showVal val="1"/>
            <c:showCatName val="0"/>
            <c:showSerName val="0"/>
            <c:showPercent val="0"/>
            <c:showBubbleSize val="0"/>
            <c:showLeaderLines val="0"/>
          </c:dLbls>
          <c:cat>
            <c:strRef>
              <c:f>Sheet1!$A$2:$A$3</c:f>
              <c:strCache>
                <c:ptCount val="2"/>
                <c:pt idx="0">
                  <c:v>2554/55</c:v>
                </c:pt>
                <c:pt idx="1">
                  <c:v>2555/56</c:v>
                </c:pt>
              </c:strCache>
            </c:strRef>
          </c:cat>
          <c:val>
            <c:numRef>
              <c:f>Sheet1!$C$2:$C$3</c:f>
              <c:numCache>
                <c:formatCode>General</c:formatCode>
                <c:ptCount val="2"/>
                <c:pt idx="0">
                  <c:v>451628.75367702666</c:v>
                </c:pt>
                <c:pt idx="1">
                  <c:v>467926.82726909989</c:v>
                </c:pt>
              </c:numCache>
            </c:numRef>
          </c:val>
        </c:ser>
        <c:ser>
          <c:idx val="2"/>
          <c:order val="2"/>
          <c:tx>
            <c:strRef>
              <c:f>Sheet1!$D$1</c:f>
              <c:strCache>
                <c:ptCount val="1"/>
                <c:pt idx="0">
                  <c:v>loss</c:v>
                </c:pt>
              </c:strCache>
            </c:strRef>
          </c:tx>
          <c:invertIfNegative val="0"/>
          <c:dLbls>
            <c:numFmt formatCode="#,##0.00" sourceLinked="0"/>
            <c:showLegendKey val="0"/>
            <c:showVal val="1"/>
            <c:showCatName val="0"/>
            <c:showSerName val="0"/>
            <c:showPercent val="0"/>
            <c:showBubbleSize val="0"/>
            <c:showLeaderLines val="0"/>
          </c:dLbls>
          <c:cat>
            <c:strRef>
              <c:f>Sheet1!$A$2:$A$3</c:f>
              <c:strCache>
                <c:ptCount val="2"/>
                <c:pt idx="0">
                  <c:v>2554/55</c:v>
                </c:pt>
                <c:pt idx="1">
                  <c:v>2555/56</c:v>
                </c:pt>
              </c:strCache>
            </c:strRef>
          </c:cat>
          <c:val>
            <c:numRef>
              <c:f>Sheet1!$D$2:$D$3</c:f>
              <c:numCache>
                <c:formatCode>General</c:formatCode>
                <c:ptCount val="2"/>
                <c:pt idx="0">
                  <c:v>-268733.54567871999</c:v>
                </c:pt>
                <c:pt idx="1">
                  <c:v>-270562.06854582002</c:v>
                </c:pt>
              </c:numCache>
            </c:numRef>
          </c:val>
        </c:ser>
        <c:dLbls>
          <c:showLegendKey val="0"/>
          <c:showVal val="0"/>
          <c:showCatName val="0"/>
          <c:showSerName val="0"/>
          <c:showPercent val="0"/>
          <c:showBubbleSize val="0"/>
        </c:dLbls>
        <c:gapWidth val="75"/>
        <c:overlap val="-25"/>
        <c:axId val="75067392"/>
        <c:axId val="75467584"/>
      </c:barChart>
      <c:catAx>
        <c:axId val="75067392"/>
        <c:scaling>
          <c:orientation val="minMax"/>
        </c:scaling>
        <c:delete val="0"/>
        <c:axPos val="b"/>
        <c:majorTickMark val="none"/>
        <c:minorTickMark val="none"/>
        <c:tickLblPos val="nextTo"/>
        <c:crossAx val="75467584"/>
        <c:crosses val="autoZero"/>
        <c:auto val="1"/>
        <c:lblAlgn val="ctr"/>
        <c:lblOffset val="100"/>
        <c:noMultiLvlLbl val="0"/>
      </c:catAx>
      <c:valAx>
        <c:axId val="75467584"/>
        <c:scaling>
          <c:orientation val="minMax"/>
        </c:scaling>
        <c:delete val="0"/>
        <c:axPos val="l"/>
        <c:majorGridlines/>
        <c:numFmt formatCode="General" sourceLinked="1"/>
        <c:majorTickMark val="none"/>
        <c:minorTickMark val="none"/>
        <c:tickLblPos val="nextTo"/>
        <c:spPr>
          <a:ln w="9525">
            <a:noFill/>
          </a:ln>
        </c:spPr>
        <c:crossAx val="75067392"/>
        <c:crosses val="autoZero"/>
        <c:crossBetween val="between"/>
        <c:dispUnits>
          <c:builtInUnit val="hundredThousands"/>
        </c:dispUnits>
      </c:valAx>
    </c:plotArea>
    <c:legend>
      <c:legendPos val="b"/>
      <c:overlay val="0"/>
    </c:legend>
    <c:plotVisOnly val="1"/>
    <c:dispBlanksAs val="gap"/>
    <c:showDLblsOverMax val="0"/>
  </c:chart>
  <c:txPr>
    <a:bodyPr/>
    <a:lstStyle/>
    <a:p>
      <a:pPr>
        <a:defRPr sz="1800">
          <a:latin typeface="Browallia New" pitchFamily="34" charset="-34"/>
          <a:cs typeface="Browallia New" pitchFamily="34" charset="-34"/>
        </a:defRPr>
      </a:pPr>
      <a:endParaRPr lang="th-TH"/>
    </a:p>
  </c:txPr>
  <c:externalData r:id="rId1">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c:date1904 val="0"/>
  <c:lang val="th-TH"/>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2800"/>
            </a:pPr>
            <a:r>
              <a:rPr lang="en-US" sz="2800" dirty="0" smtClean="0"/>
              <a:t>Cost</a:t>
            </a:r>
            <a:r>
              <a:rPr lang="en-US" sz="2800" baseline="0" dirty="0" smtClean="0"/>
              <a:t> Structure</a:t>
            </a:r>
            <a:endParaRPr lang="th-TH" sz="2800" dirty="0"/>
          </a:p>
        </c:rich>
      </c:tx>
      <c:overlay val="0"/>
    </c:title>
    <c:autoTitleDeleted val="0"/>
    <c:plotArea>
      <c:layout>
        <c:manualLayout>
          <c:layoutTarget val="inner"/>
          <c:xMode val="edge"/>
          <c:yMode val="edge"/>
          <c:x val="0.19772000198088444"/>
          <c:y val="0.41827407780399445"/>
          <c:w val="0.58883672559797939"/>
          <c:h val="0.5254298366999467"/>
        </c:manualLayout>
      </c:layout>
      <c:pieChart>
        <c:varyColors val="1"/>
        <c:ser>
          <c:idx val="0"/>
          <c:order val="0"/>
          <c:tx>
            <c:strRef>
              <c:f>Sheet1!$B$1</c:f>
              <c:strCache>
                <c:ptCount val="1"/>
                <c:pt idx="0">
                  <c:v>โครงสร้างต้นทุนโครงการ</c:v>
                </c:pt>
              </c:strCache>
            </c:strRef>
          </c:tx>
          <c:dLbls>
            <c:dLbl>
              <c:idx val="3"/>
              <c:spPr/>
              <c:txPr>
                <a:bodyPr/>
                <a:lstStyle/>
                <a:p>
                  <a:pPr>
                    <a:defRPr sz="1400" b="1"/>
                  </a:pPr>
                  <a:endParaRPr lang="th-TH"/>
                </a:p>
              </c:txPr>
              <c:dLblPos val="outEnd"/>
              <c:showLegendKey val="0"/>
              <c:showVal val="0"/>
              <c:showCatName val="1"/>
              <c:showSerName val="0"/>
              <c:showPercent val="1"/>
              <c:showBubbleSize val="0"/>
            </c:dLbl>
            <c:txPr>
              <a:bodyPr/>
              <a:lstStyle/>
              <a:p>
                <a:pPr>
                  <a:defRPr sz="1600" b="1"/>
                </a:pPr>
                <a:endParaRPr lang="th-TH"/>
              </a:p>
            </c:txPr>
            <c:dLblPos val="outEnd"/>
            <c:showLegendKey val="0"/>
            <c:showVal val="0"/>
            <c:showCatName val="1"/>
            <c:showSerName val="0"/>
            <c:showPercent val="1"/>
            <c:showBubbleSize val="0"/>
            <c:showLeaderLines val="1"/>
          </c:dLbls>
          <c:cat>
            <c:strRef>
              <c:f>Sheet1!$A$2:$A$5</c:f>
              <c:strCache>
                <c:ptCount val="4"/>
                <c:pt idx="0">
                  <c:v>rice purchass</c:v>
                </c:pt>
                <c:pt idx="1">
                  <c:v>interest</c:v>
                </c:pt>
                <c:pt idx="2">
                  <c:v>operation cost</c:v>
                </c:pt>
                <c:pt idx="3">
                  <c:v>depreciation</c:v>
                </c:pt>
              </c:strCache>
            </c:strRef>
          </c:cat>
          <c:val>
            <c:numRef>
              <c:f>Sheet1!$B$2:$B$5</c:f>
              <c:numCache>
                <c:formatCode>General</c:formatCode>
                <c:ptCount val="4"/>
                <c:pt idx="0">
                  <c:v>684820.12837295048</c:v>
                </c:pt>
                <c:pt idx="1">
                  <c:v>102021.44872473451</c:v>
                </c:pt>
                <c:pt idx="2">
                  <c:v>74444.634285559383</c:v>
                </c:pt>
                <c:pt idx="3">
                  <c:v>58269.369562882202</c:v>
                </c:pt>
              </c:numCache>
            </c:numRef>
          </c:val>
        </c:ser>
        <c:dLbls>
          <c:showLegendKey val="0"/>
          <c:showVal val="0"/>
          <c:showCatName val="1"/>
          <c:showSerName val="0"/>
          <c:showPercent val="1"/>
          <c:showBubbleSize val="0"/>
          <c:showLeaderLines val="1"/>
        </c:dLbls>
        <c:firstSliceAng val="0"/>
      </c:pieChart>
    </c:plotArea>
    <c:plotVisOnly val="1"/>
    <c:dispBlanksAs val="zero"/>
    <c:showDLblsOverMax val="0"/>
  </c:chart>
  <c:txPr>
    <a:bodyPr/>
    <a:lstStyle/>
    <a:p>
      <a:pPr>
        <a:defRPr sz="1800">
          <a:latin typeface="Browallia New" pitchFamily="34" charset="-34"/>
          <a:cs typeface="Browallia New" pitchFamily="34" charset="-34"/>
        </a:defRPr>
      </a:pPr>
      <a:endParaRPr lang="th-TH"/>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c:date1904 val="0"/>
  <c:lang val="th-TH"/>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2000"/>
            </a:pPr>
            <a:r>
              <a:rPr lang="en-US" sz="1800" b="1" i="0" baseline="0" dirty="0" smtClean="0">
                <a:effectLst/>
              </a:rPr>
              <a:t>Loss in 3 crops</a:t>
            </a:r>
            <a:endParaRPr lang="th-TH" dirty="0">
              <a:effectLst/>
            </a:endParaRPr>
          </a:p>
        </c:rich>
      </c:tx>
      <c:overlay val="0"/>
    </c:title>
    <c:autoTitleDeleted val="0"/>
    <c:plotArea>
      <c:layout/>
      <c:barChart>
        <c:barDir val="col"/>
        <c:grouping val="clustered"/>
        <c:varyColors val="0"/>
        <c:ser>
          <c:idx val="0"/>
          <c:order val="0"/>
          <c:tx>
            <c:strRef>
              <c:f>Sheet1!$B$1</c:f>
              <c:strCache>
                <c:ptCount val="1"/>
                <c:pt idx="0">
                  <c:v>ขาดทุนโครงการจำนำข้าว 3 ฤดู</c:v>
                </c:pt>
              </c:strCache>
            </c:strRef>
          </c:tx>
          <c:spPr>
            <a:solidFill>
              <a:schemeClr val="accent3"/>
            </a:solidFill>
          </c:spPr>
          <c:invertIfNegative val="0"/>
          <c:dPt>
            <c:idx val="0"/>
            <c:invertIfNegative val="0"/>
            <c:bubble3D val="0"/>
            <c:spPr>
              <a:solidFill>
                <a:schemeClr val="accent6"/>
              </a:solidFill>
            </c:spPr>
          </c:dPt>
          <c:dPt>
            <c:idx val="2"/>
            <c:invertIfNegative val="0"/>
            <c:bubble3D val="0"/>
            <c:spPr>
              <a:solidFill>
                <a:schemeClr val="accent4"/>
              </a:solidFill>
            </c:spPr>
          </c:dPt>
          <c:dLbls>
            <c:dLbl>
              <c:idx val="0"/>
              <c:numFmt formatCode="0" sourceLinked="0"/>
              <c:spPr/>
              <c:txPr>
                <a:bodyPr/>
                <a:lstStyle/>
                <a:p>
                  <a:pPr>
                    <a:defRPr sz="2000" b="1"/>
                  </a:pPr>
                  <a:endParaRPr lang="th-TH"/>
                </a:p>
              </c:txPr>
              <c:showLegendKey val="0"/>
              <c:showVal val="1"/>
              <c:showCatName val="0"/>
              <c:showSerName val="0"/>
              <c:showPercent val="0"/>
              <c:showBubbleSize val="0"/>
            </c:dLbl>
            <c:dLbl>
              <c:idx val="1"/>
              <c:numFmt formatCode="0" sourceLinked="0"/>
              <c:spPr/>
              <c:txPr>
                <a:bodyPr/>
                <a:lstStyle/>
                <a:p>
                  <a:pPr>
                    <a:defRPr sz="2000" b="1"/>
                  </a:pPr>
                  <a:endParaRPr lang="th-TH"/>
                </a:p>
              </c:txPr>
              <c:showLegendKey val="0"/>
              <c:showVal val="1"/>
              <c:showCatName val="0"/>
              <c:showSerName val="0"/>
              <c:showPercent val="0"/>
              <c:showBubbleSize val="0"/>
            </c:dLbl>
            <c:dLbl>
              <c:idx val="2"/>
              <c:numFmt formatCode="0" sourceLinked="0"/>
              <c:spPr/>
              <c:txPr>
                <a:bodyPr/>
                <a:lstStyle/>
                <a:p>
                  <a:pPr>
                    <a:defRPr sz="2000" b="1"/>
                  </a:pPr>
                  <a:endParaRPr lang="th-TH"/>
                </a:p>
              </c:txPr>
              <c:showLegendKey val="0"/>
              <c:showVal val="1"/>
              <c:showCatName val="0"/>
              <c:showSerName val="0"/>
              <c:showPercent val="0"/>
              <c:showBubbleSize val="0"/>
            </c:dLbl>
            <c:numFmt formatCode="#,##0.00" sourceLinked="0"/>
            <c:txPr>
              <a:bodyPr/>
              <a:lstStyle/>
              <a:p>
                <a:pPr>
                  <a:defRPr sz="2000" b="1"/>
                </a:pPr>
                <a:endParaRPr lang="th-TH"/>
              </a:p>
            </c:txPr>
            <c:showLegendKey val="0"/>
            <c:showVal val="1"/>
            <c:showCatName val="0"/>
            <c:showSerName val="0"/>
            <c:showPercent val="0"/>
            <c:showBubbleSize val="0"/>
            <c:showLeaderLines val="0"/>
          </c:dLbls>
          <c:cat>
            <c:strRef>
              <c:f>Sheet1!$A$2:$A$4</c:f>
              <c:strCache>
                <c:ptCount val="3"/>
                <c:pt idx="0">
                  <c:v>valusing stock at market price (may 2013)</c:v>
                </c:pt>
                <c:pt idx="1">
                  <c:v>sale in 5 years</c:v>
                </c:pt>
                <c:pt idx="2">
                  <c:v>sale in 10 year</c:v>
                </c:pt>
              </c:strCache>
            </c:strRef>
          </c:cat>
          <c:val>
            <c:numRef>
              <c:f>Sheet1!$B$2:$B$4</c:f>
              <c:numCache>
                <c:formatCode>General</c:formatCode>
                <c:ptCount val="3"/>
                <c:pt idx="0">
                  <c:v>28308049.68</c:v>
                </c:pt>
                <c:pt idx="1">
                  <c:v>40540680.5</c:v>
                </c:pt>
                <c:pt idx="2">
                  <c:v>52676201.68</c:v>
                </c:pt>
              </c:numCache>
            </c:numRef>
          </c:val>
        </c:ser>
        <c:dLbls>
          <c:showLegendKey val="0"/>
          <c:showVal val="0"/>
          <c:showCatName val="0"/>
          <c:showSerName val="0"/>
          <c:showPercent val="0"/>
          <c:showBubbleSize val="0"/>
        </c:dLbls>
        <c:gapWidth val="10"/>
        <c:axId val="75067904"/>
        <c:axId val="76189056"/>
      </c:barChart>
      <c:catAx>
        <c:axId val="75067904"/>
        <c:scaling>
          <c:orientation val="minMax"/>
        </c:scaling>
        <c:delete val="0"/>
        <c:axPos val="b"/>
        <c:majorTickMark val="out"/>
        <c:minorTickMark val="none"/>
        <c:tickLblPos val="nextTo"/>
        <c:txPr>
          <a:bodyPr/>
          <a:lstStyle/>
          <a:p>
            <a:pPr>
              <a:defRPr sz="1200"/>
            </a:pPr>
            <a:endParaRPr lang="th-TH"/>
          </a:p>
        </c:txPr>
        <c:crossAx val="76189056"/>
        <c:crosses val="autoZero"/>
        <c:auto val="1"/>
        <c:lblAlgn val="ctr"/>
        <c:lblOffset val="100"/>
        <c:noMultiLvlLbl val="0"/>
      </c:catAx>
      <c:valAx>
        <c:axId val="76189056"/>
        <c:scaling>
          <c:orientation val="minMax"/>
          <c:max val="100000000"/>
        </c:scaling>
        <c:delete val="0"/>
        <c:axPos val="l"/>
        <c:numFmt formatCode="General" sourceLinked="1"/>
        <c:majorTickMark val="out"/>
        <c:minorTickMark val="none"/>
        <c:tickLblPos val="nextTo"/>
        <c:crossAx val="75067904"/>
        <c:crosses val="autoZero"/>
        <c:crossBetween val="between"/>
        <c:dispUnits>
          <c:builtInUnit val="hundredThousands"/>
          <c:dispUnitsLbl>
            <c:layout>
              <c:manualLayout>
                <c:xMode val="edge"/>
                <c:yMode val="edge"/>
                <c:x val="1.5679012345679012E-2"/>
                <c:y val="0.33223222222222221"/>
              </c:manualLayout>
            </c:layout>
            <c:tx>
              <c:rich>
                <a:bodyPr/>
                <a:lstStyle/>
                <a:p>
                  <a:pPr>
                    <a:defRPr/>
                  </a:pPr>
                  <a:r>
                    <a:rPr lang="en-US" dirty="0" smtClean="0"/>
                    <a:t>Bill baht</a:t>
                  </a:r>
                  <a:endParaRPr lang="en-US" dirty="0"/>
                </a:p>
              </c:rich>
            </c:tx>
          </c:dispUnitsLbl>
        </c:dispUnits>
      </c:valAx>
    </c:plotArea>
    <c:plotVisOnly val="1"/>
    <c:dispBlanksAs val="gap"/>
    <c:showDLblsOverMax val="0"/>
  </c:chart>
  <c:txPr>
    <a:bodyPr/>
    <a:lstStyle/>
    <a:p>
      <a:pPr>
        <a:defRPr sz="1800">
          <a:latin typeface="Browallia New" pitchFamily="34" charset="-34"/>
          <a:cs typeface="Browallia New" pitchFamily="34" charset="-34"/>
        </a:defRPr>
      </a:pPr>
      <a:endParaRPr lang="th-TH"/>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c:date1904 val="0"/>
  <c:lang val="th-TH"/>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2000"/>
            </a:pPr>
            <a:r>
              <a:rPr lang="en-US" sz="2000" dirty="0" smtClean="0"/>
              <a:t>Loss by seasons</a:t>
            </a:r>
            <a:endParaRPr lang="th-TH" sz="2000" dirty="0">
              <a:effectLst/>
            </a:endParaRPr>
          </a:p>
        </c:rich>
      </c:tx>
      <c:overlay val="0"/>
    </c:title>
    <c:autoTitleDeleted val="0"/>
    <c:plotArea>
      <c:layout/>
      <c:barChart>
        <c:barDir val="col"/>
        <c:grouping val="clustered"/>
        <c:varyColors val="0"/>
        <c:ser>
          <c:idx val="0"/>
          <c:order val="0"/>
          <c:tx>
            <c:strRef>
              <c:f>Sheet1!$B$1</c:f>
              <c:strCache>
                <c:ptCount val="1"/>
                <c:pt idx="0">
                  <c:v>valuing stock at market price (May 2013)</c:v>
                </c:pt>
              </c:strCache>
            </c:strRef>
          </c:tx>
          <c:invertIfNegative val="0"/>
          <c:dLbls>
            <c:numFmt formatCode="#,##0.00" sourceLinked="0"/>
            <c:showLegendKey val="0"/>
            <c:showVal val="1"/>
            <c:showCatName val="0"/>
            <c:showSerName val="0"/>
            <c:showPercent val="0"/>
            <c:showBubbleSize val="0"/>
            <c:showLeaderLines val="0"/>
          </c:dLbls>
          <c:cat>
            <c:strRef>
              <c:f>Sheet1!$A$2:$A$4</c:f>
              <c:strCache>
                <c:ptCount val="3"/>
                <c:pt idx="0">
                  <c:v>wet 2011/12</c:v>
                </c:pt>
                <c:pt idx="1">
                  <c:v>dry 12</c:v>
                </c:pt>
                <c:pt idx="2">
                  <c:v>wet 2011/12</c:v>
                </c:pt>
              </c:strCache>
            </c:strRef>
          </c:cat>
          <c:val>
            <c:numRef>
              <c:f>Sheet1!$B$2:$B$4</c:f>
              <c:numCache>
                <c:formatCode>General</c:formatCode>
                <c:ptCount val="3"/>
                <c:pt idx="0">
                  <c:v>62020.952039999996</c:v>
                </c:pt>
                <c:pt idx="1">
                  <c:v>128074.7064</c:v>
                </c:pt>
                <c:pt idx="2">
                  <c:v>92984.838399999993</c:v>
                </c:pt>
              </c:numCache>
            </c:numRef>
          </c:val>
        </c:ser>
        <c:ser>
          <c:idx val="1"/>
          <c:order val="1"/>
          <c:tx>
            <c:strRef>
              <c:f>Sheet1!$C$1</c:f>
              <c:strCache>
                <c:ptCount val="1"/>
                <c:pt idx="0">
                  <c:v>sale in 5 year</c:v>
                </c:pt>
              </c:strCache>
            </c:strRef>
          </c:tx>
          <c:invertIfNegative val="0"/>
          <c:dLbls>
            <c:numFmt formatCode="#,##0.00" sourceLinked="0"/>
            <c:showLegendKey val="0"/>
            <c:showVal val="1"/>
            <c:showCatName val="0"/>
            <c:showSerName val="0"/>
            <c:showPercent val="0"/>
            <c:showBubbleSize val="0"/>
            <c:showLeaderLines val="0"/>
          </c:dLbls>
          <c:cat>
            <c:strRef>
              <c:f>Sheet1!$A$2:$A$4</c:f>
              <c:strCache>
                <c:ptCount val="3"/>
                <c:pt idx="0">
                  <c:v>wet 2011/12</c:v>
                </c:pt>
                <c:pt idx="1">
                  <c:v>dry 12</c:v>
                </c:pt>
                <c:pt idx="2">
                  <c:v>wet 2011/12</c:v>
                </c:pt>
              </c:strCache>
            </c:strRef>
          </c:cat>
          <c:val>
            <c:numRef>
              <c:f>Sheet1!$C$2:$C$4</c:f>
              <c:numCache>
                <c:formatCode>General</c:formatCode>
                <c:ptCount val="3"/>
                <c:pt idx="0">
                  <c:v>85252.305160000004</c:v>
                </c:pt>
                <c:pt idx="1">
                  <c:v>178784.21840000001</c:v>
                </c:pt>
                <c:pt idx="2">
                  <c:v>141370.28150000001</c:v>
                </c:pt>
              </c:numCache>
            </c:numRef>
          </c:val>
        </c:ser>
        <c:ser>
          <c:idx val="2"/>
          <c:order val="2"/>
          <c:tx>
            <c:strRef>
              <c:f>Sheet1!$D$1</c:f>
              <c:strCache>
                <c:ptCount val="1"/>
                <c:pt idx="0">
                  <c:v>sale in 10 year</c:v>
                </c:pt>
              </c:strCache>
            </c:strRef>
          </c:tx>
          <c:invertIfNegative val="0"/>
          <c:dLbls>
            <c:numFmt formatCode="#,##0.00" sourceLinked="0"/>
            <c:showLegendKey val="0"/>
            <c:showVal val="1"/>
            <c:showCatName val="0"/>
            <c:showSerName val="0"/>
            <c:showPercent val="0"/>
            <c:showBubbleSize val="0"/>
            <c:showLeaderLines val="0"/>
          </c:dLbls>
          <c:cat>
            <c:strRef>
              <c:f>Sheet1!$A$2:$A$4</c:f>
              <c:strCache>
                <c:ptCount val="3"/>
                <c:pt idx="0">
                  <c:v>wet 2011/12</c:v>
                </c:pt>
                <c:pt idx="1">
                  <c:v>dry 12</c:v>
                </c:pt>
                <c:pt idx="2">
                  <c:v>wet 2011/12</c:v>
                </c:pt>
              </c:strCache>
            </c:strRef>
          </c:cat>
          <c:val>
            <c:numRef>
              <c:f>Sheet1!$D$2:$D$4</c:f>
              <c:numCache>
                <c:formatCode>General</c:formatCode>
                <c:ptCount val="3"/>
                <c:pt idx="0">
                  <c:v>109990.7096</c:v>
                </c:pt>
                <c:pt idx="1">
                  <c:v>233675.5521</c:v>
                </c:pt>
                <c:pt idx="2">
                  <c:v>183095.75520000001</c:v>
                </c:pt>
              </c:numCache>
            </c:numRef>
          </c:val>
        </c:ser>
        <c:dLbls>
          <c:showLegendKey val="0"/>
          <c:showVal val="0"/>
          <c:showCatName val="0"/>
          <c:showSerName val="0"/>
          <c:showPercent val="0"/>
          <c:showBubbleSize val="0"/>
        </c:dLbls>
        <c:gapWidth val="75"/>
        <c:overlap val="-25"/>
        <c:axId val="76806656"/>
        <c:axId val="76190784"/>
      </c:barChart>
      <c:catAx>
        <c:axId val="76806656"/>
        <c:scaling>
          <c:orientation val="minMax"/>
        </c:scaling>
        <c:delete val="0"/>
        <c:axPos val="b"/>
        <c:majorTickMark val="none"/>
        <c:minorTickMark val="none"/>
        <c:tickLblPos val="nextTo"/>
        <c:txPr>
          <a:bodyPr/>
          <a:lstStyle/>
          <a:p>
            <a:pPr>
              <a:defRPr sz="1200"/>
            </a:pPr>
            <a:endParaRPr lang="th-TH"/>
          </a:p>
        </c:txPr>
        <c:crossAx val="76190784"/>
        <c:crosses val="autoZero"/>
        <c:auto val="1"/>
        <c:lblAlgn val="ctr"/>
        <c:lblOffset val="100"/>
        <c:noMultiLvlLbl val="0"/>
      </c:catAx>
      <c:valAx>
        <c:axId val="76190784"/>
        <c:scaling>
          <c:orientation val="minMax"/>
        </c:scaling>
        <c:delete val="0"/>
        <c:axPos val="l"/>
        <c:majorGridlines/>
        <c:numFmt formatCode="General" sourceLinked="1"/>
        <c:majorTickMark val="none"/>
        <c:minorTickMark val="none"/>
        <c:tickLblPos val="nextTo"/>
        <c:spPr>
          <a:ln w="9525">
            <a:noFill/>
          </a:ln>
        </c:spPr>
        <c:crossAx val="76806656"/>
        <c:crosses val="autoZero"/>
        <c:crossBetween val="between"/>
        <c:majorUnit val="100000"/>
        <c:dispUnits>
          <c:builtInUnit val="hundredThousands"/>
          <c:dispUnitsLbl>
            <c:tx>
              <c:rich>
                <a:bodyPr/>
                <a:lstStyle/>
                <a:p>
                  <a:pPr>
                    <a:defRPr/>
                  </a:pPr>
                  <a:r>
                    <a:rPr lang="th-TH" dirty="0" smtClean="0"/>
                    <a:t>แสนล้านบาท</a:t>
                  </a:r>
                  <a:endParaRPr lang="en-US" dirty="0"/>
                </a:p>
              </c:rich>
            </c:tx>
          </c:dispUnitsLbl>
        </c:dispUnits>
      </c:valAx>
    </c:plotArea>
    <c:legend>
      <c:legendPos val="b"/>
      <c:overlay val="0"/>
    </c:legend>
    <c:plotVisOnly val="1"/>
    <c:dispBlanksAs val="gap"/>
    <c:showDLblsOverMax val="0"/>
  </c:chart>
  <c:txPr>
    <a:bodyPr/>
    <a:lstStyle/>
    <a:p>
      <a:pPr>
        <a:defRPr sz="1800">
          <a:latin typeface="Browallia New" pitchFamily="34" charset="-34"/>
          <a:cs typeface="Browallia New" pitchFamily="34" charset="-34"/>
        </a:defRPr>
      </a:pPr>
      <a:endParaRPr lang="th-TH"/>
    </a:p>
  </c:txPr>
  <c:externalData r:id="rId1">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c:date1904 val="0"/>
  <c:lang val="th-TH"/>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2000"/>
            </a:pPr>
            <a:r>
              <a:rPr lang="en-US" sz="1800" b="1" i="0" baseline="0" dirty="0" smtClean="0">
                <a:effectLst/>
              </a:rPr>
              <a:t>Loss of 4 season by case</a:t>
            </a:r>
            <a:br>
              <a:rPr lang="en-US" sz="1800" b="1" i="0" baseline="0" dirty="0" smtClean="0">
                <a:effectLst/>
              </a:rPr>
            </a:br>
            <a:r>
              <a:rPr lang="en-US" sz="1800" b="1" i="0" baseline="0" dirty="0" smtClean="0">
                <a:effectLst/>
              </a:rPr>
              <a:t>(Billion Baht)</a:t>
            </a:r>
            <a:endParaRPr lang="th-TH" dirty="0">
              <a:effectLst/>
            </a:endParaRPr>
          </a:p>
        </c:rich>
      </c:tx>
      <c:overlay val="0"/>
    </c:title>
    <c:autoTitleDeleted val="0"/>
    <c:plotArea>
      <c:layout/>
      <c:barChart>
        <c:barDir val="col"/>
        <c:grouping val="clustered"/>
        <c:varyColors val="0"/>
        <c:ser>
          <c:idx val="0"/>
          <c:order val="0"/>
          <c:tx>
            <c:strRef>
              <c:f>Sheet1!$B$1</c:f>
              <c:strCache>
                <c:ptCount val="1"/>
                <c:pt idx="0">
                  <c:v>ขาดทุนโครงการจำนำข้าว 3 ฤดู</c:v>
                </c:pt>
              </c:strCache>
            </c:strRef>
          </c:tx>
          <c:spPr>
            <a:solidFill>
              <a:schemeClr val="accent3"/>
            </a:solidFill>
          </c:spPr>
          <c:invertIfNegative val="0"/>
          <c:dPt>
            <c:idx val="0"/>
            <c:invertIfNegative val="0"/>
            <c:bubble3D val="0"/>
            <c:spPr>
              <a:solidFill>
                <a:schemeClr val="accent6"/>
              </a:solidFill>
            </c:spPr>
          </c:dPt>
          <c:dPt>
            <c:idx val="2"/>
            <c:invertIfNegative val="0"/>
            <c:bubble3D val="0"/>
            <c:spPr>
              <a:solidFill>
                <a:schemeClr val="accent4"/>
              </a:solidFill>
            </c:spPr>
          </c:dPt>
          <c:dLbls>
            <c:dLbl>
              <c:idx val="0"/>
              <c:tx>
                <c:rich>
                  <a:bodyPr/>
                  <a:lstStyle/>
                  <a:p>
                    <a:r>
                      <a:rPr lang="en-US" smtClean="0"/>
                      <a:t>380</a:t>
                    </a:r>
                    <a:endParaRPr lang="en-US"/>
                  </a:p>
                </c:rich>
              </c:tx>
              <c:showLegendKey val="0"/>
              <c:showVal val="1"/>
              <c:showCatName val="0"/>
              <c:showSerName val="0"/>
              <c:showPercent val="0"/>
              <c:showBubbleSize val="0"/>
            </c:dLbl>
            <c:dLbl>
              <c:idx val="1"/>
              <c:tx>
                <c:rich>
                  <a:bodyPr/>
                  <a:lstStyle/>
                  <a:p>
                    <a:r>
                      <a:rPr lang="en-US" smtClean="0"/>
                      <a:t>540</a:t>
                    </a:r>
                    <a:endParaRPr lang="en-US"/>
                  </a:p>
                </c:rich>
              </c:tx>
              <c:showLegendKey val="0"/>
              <c:showVal val="1"/>
              <c:showCatName val="0"/>
              <c:showSerName val="0"/>
              <c:showPercent val="0"/>
              <c:showBubbleSize val="0"/>
            </c:dLbl>
            <c:dLbl>
              <c:idx val="2"/>
              <c:tx>
                <c:rich>
                  <a:bodyPr/>
                  <a:lstStyle/>
                  <a:p>
                    <a:r>
                      <a:rPr lang="en-US" smtClean="0"/>
                      <a:t>690</a:t>
                    </a:r>
                    <a:endParaRPr lang="en-US"/>
                  </a:p>
                </c:rich>
              </c:tx>
              <c:showLegendKey val="0"/>
              <c:showVal val="1"/>
              <c:showCatName val="0"/>
              <c:showSerName val="0"/>
              <c:showPercent val="0"/>
              <c:showBubbleSize val="0"/>
            </c:dLbl>
            <c:numFmt formatCode="#,##0.00" sourceLinked="0"/>
            <c:txPr>
              <a:bodyPr/>
              <a:lstStyle/>
              <a:p>
                <a:pPr>
                  <a:defRPr sz="2400" b="1"/>
                </a:pPr>
                <a:endParaRPr lang="th-TH"/>
              </a:p>
            </c:txPr>
            <c:showLegendKey val="0"/>
            <c:showVal val="1"/>
            <c:showCatName val="0"/>
            <c:showSerName val="0"/>
            <c:showPercent val="0"/>
            <c:showBubbleSize val="0"/>
            <c:showLeaderLines val="0"/>
          </c:dLbls>
          <c:cat>
            <c:strRef>
              <c:f>Sheet1!$A$2:$A$4</c:f>
              <c:strCache>
                <c:ptCount val="3"/>
                <c:pt idx="0">
                  <c:v>Mark at market price SEP 2013</c:v>
                </c:pt>
                <c:pt idx="1">
                  <c:v>Sold out in 5 years at market price SEP 2013</c:v>
                </c:pt>
                <c:pt idx="2">
                  <c:v>Sold out in 10 years at market price SEP 2013</c:v>
                </c:pt>
              </c:strCache>
            </c:strRef>
          </c:cat>
          <c:val>
            <c:numRef>
              <c:f>Sheet1!$B$2:$B$4</c:f>
              <c:numCache>
                <c:formatCode>General</c:formatCode>
                <c:ptCount val="3"/>
                <c:pt idx="0">
                  <c:v>375614.54805658624</c:v>
                </c:pt>
                <c:pt idx="1">
                  <c:v>539295.6142245396</c:v>
                </c:pt>
                <c:pt idx="2">
                  <c:v>693079.67638502794</c:v>
                </c:pt>
              </c:numCache>
            </c:numRef>
          </c:val>
        </c:ser>
        <c:dLbls>
          <c:showLegendKey val="0"/>
          <c:showVal val="0"/>
          <c:showCatName val="0"/>
          <c:showSerName val="0"/>
          <c:showPercent val="0"/>
          <c:showBubbleSize val="0"/>
        </c:dLbls>
        <c:gapWidth val="10"/>
        <c:axId val="75072512"/>
        <c:axId val="76193088"/>
      </c:barChart>
      <c:catAx>
        <c:axId val="75072512"/>
        <c:scaling>
          <c:orientation val="minMax"/>
        </c:scaling>
        <c:delete val="0"/>
        <c:axPos val="b"/>
        <c:majorTickMark val="out"/>
        <c:minorTickMark val="none"/>
        <c:tickLblPos val="nextTo"/>
        <c:txPr>
          <a:bodyPr/>
          <a:lstStyle/>
          <a:p>
            <a:pPr>
              <a:defRPr sz="1600"/>
            </a:pPr>
            <a:endParaRPr lang="th-TH"/>
          </a:p>
        </c:txPr>
        <c:crossAx val="76193088"/>
        <c:crosses val="autoZero"/>
        <c:auto val="1"/>
        <c:lblAlgn val="ctr"/>
        <c:lblOffset val="100"/>
        <c:noMultiLvlLbl val="0"/>
      </c:catAx>
      <c:valAx>
        <c:axId val="76193088"/>
        <c:scaling>
          <c:orientation val="minMax"/>
          <c:max val="1400000"/>
        </c:scaling>
        <c:delete val="0"/>
        <c:axPos val="l"/>
        <c:numFmt formatCode="#,##0.00" sourceLinked="0"/>
        <c:majorTickMark val="out"/>
        <c:minorTickMark val="none"/>
        <c:tickLblPos val="nextTo"/>
        <c:crossAx val="75072512"/>
        <c:crosses val="autoZero"/>
        <c:crossBetween val="between"/>
        <c:majorUnit val="200000"/>
        <c:dispUnits>
          <c:builtInUnit val="millions"/>
        </c:dispUnits>
      </c:valAx>
    </c:plotArea>
    <c:plotVisOnly val="1"/>
    <c:dispBlanksAs val="gap"/>
    <c:showDLblsOverMax val="0"/>
  </c:chart>
  <c:txPr>
    <a:bodyPr/>
    <a:lstStyle/>
    <a:p>
      <a:pPr>
        <a:defRPr sz="1800">
          <a:latin typeface="Browallia New" pitchFamily="34" charset="-34"/>
          <a:cs typeface="Browallia New" pitchFamily="34" charset="-34"/>
        </a:defRPr>
      </a:pPr>
      <a:endParaRPr lang="th-TH"/>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c:date1904 val="0"/>
  <c:lang val="th-TH"/>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2000"/>
            </a:pPr>
            <a:r>
              <a:rPr lang="en-US" sz="2000" dirty="0" smtClean="0">
                <a:effectLst/>
              </a:rPr>
              <a:t>Loss </a:t>
            </a:r>
            <a:r>
              <a:rPr lang="en-US" sz="2000" baseline="0" dirty="0" smtClean="0">
                <a:effectLst/>
              </a:rPr>
              <a:t> by scenario and season (trillion Baht)</a:t>
            </a:r>
            <a:endParaRPr lang="th-TH" sz="2000" dirty="0">
              <a:effectLst/>
            </a:endParaRPr>
          </a:p>
        </c:rich>
      </c:tx>
      <c:overlay val="0"/>
    </c:title>
    <c:autoTitleDeleted val="0"/>
    <c:plotArea>
      <c:layout/>
      <c:barChart>
        <c:barDir val="col"/>
        <c:grouping val="clustered"/>
        <c:varyColors val="0"/>
        <c:ser>
          <c:idx val="0"/>
          <c:order val="0"/>
          <c:tx>
            <c:strRef>
              <c:f>Sheet1!$B$1</c:f>
              <c:strCache>
                <c:ptCount val="1"/>
                <c:pt idx="0">
                  <c:v>Mark at market price SEP 2013</c:v>
                </c:pt>
              </c:strCache>
            </c:strRef>
          </c:tx>
          <c:invertIfNegative val="0"/>
          <c:dLbls>
            <c:numFmt formatCode="#,##0.00" sourceLinked="0"/>
            <c:showLegendKey val="0"/>
            <c:showVal val="1"/>
            <c:showCatName val="0"/>
            <c:showSerName val="0"/>
            <c:showPercent val="0"/>
            <c:showBubbleSize val="0"/>
            <c:showLeaderLines val="0"/>
          </c:dLbls>
          <c:cat>
            <c:strRef>
              <c:f>Sheet1!$A$2:$A$5</c:f>
              <c:strCache>
                <c:ptCount val="4"/>
                <c:pt idx="0">
                  <c:v>Wet 2011/12</c:v>
                </c:pt>
                <c:pt idx="1">
                  <c:v>Dry 2012</c:v>
                </c:pt>
                <c:pt idx="2">
                  <c:v>Wet 2012/13</c:v>
                </c:pt>
                <c:pt idx="3">
                  <c:v>Dry 2013</c:v>
                </c:pt>
              </c:strCache>
            </c:strRef>
          </c:cat>
          <c:val>
            <c:numRef>
              <c:f>Sheet1!$B$2:$B$5</c:f>
              <c:numCache>
                <c:formatCode>General</c:formatCode>
                <c:ptCount val="4"/>
                <c:pt idx="0">
                  <c:v>62999.442498496428</c:v>
                </c:pt>
                <c:pt idx="1">
                  <c:v>145642.47439556033</c:v>
                </c:pt>
                <c:pt idx="2">
                  <c:v>94414.505839969846</c:v>
                </c:pt>
                <c:pt idx="3">
                  <c:v>72558.125322559616</c:v>
                </c:pt>
              </c:numCache>
            </c:numRef>
          </c:val>
        </c:ser>
        <c:ser>
          <c:idx val="1"/>
          <c:order val="1"/>
          <c:tx>
            <c:strRef>
              <c:f>Sheet1!$C$1</c:f>
              <c:strCache>
                <c:ptCount val="1"/>
                <c:pt idx="0">
                  <c:v>Sold out in 5 years at market price SEP 2013</c:v>
                </c:pt>
              </c:strCache>
            </c:strRef>
          </c:tx>
          <c:invertIfNegative val="0"/>
          <c:dLbls>
            <c:numFmt formatCode="#,##0.00" sourceLinked="0"/>
            <c:showLegendKey val="0"/>
            <c:showVal val="1"/>
            <c:showCatName val="0"/>
            <c:showSerName val="0"/>
            <c:showPercent val="0"/>
            <c:showBubbleSize val="0"/>
            <c:showLeaderLines val="0"/>
          </c:dLbls>
          <c:cat>
            <c:strRef>
              <c:f>Sheet1!$A$2:$A$5</c:f>
              <c:strCache>
                <c:ptCount val="4"/>
                <c:pt idx="0">
                  <c:v>Wet 2011/12</c:v>
                </c:pt>
                <c:pt idx="1">
                  <c:v>Dry 2012</c:v>
                </c:pt>
                <c:pt idx="2">
                  <c:v>Wet 2012/13</c:v>
                </c:pt>
                <c:pt idx="3">
                  <c:v>Dry 2013</c:v>
                </c:pt>
              </c:strCache>
            </c:strRef>
          </c:cat>
          <c:val>
            <c:numRef>
              <c:f>Sheet1!$C$2:$C$5</c:f>
              <c:numCache>
                <c:formatCode>General</c:formatCode>
                <c:ptCount val="4"/>
                <c:pt idx="0">
                  <c:v>81445.492313336799</c:v>
                </c:pt>
                <c:pt idx="1">
                  <c:v>187288.05336538306</c:v>
                </c:pt>
                <c:pt idx="2">
                  <c:v>168708.68557309569</c:v>
                </c:pt>
                <c:pt idx="3">
                  <c:v>101853.38297272401</c:v>
                </c:pt>
              </c:numCache>
            </c:numRef>
          </c:val>
        </c:ser>
        <c:ser>
          <c:idx val="2"/>
          <c:order val="2"/>
          <c:tx>
            <c:strRef>
              <c:f>Sheet1!$D$1</c:f>
              <c:strCache>
                <c:ptCount val="1"/>
                <c:pt idx="0">
                  <c:v>Sold out in 10 years at market price SEP 2013</c:v>
                </c:pt>
              </c:strCache>
            </c:strRef>
          </c:tx>
          <c:invertIfNegative val="0"/>
          <c:dLbls>
            <c:numFmt formatCode="#,##0.00" sourceLinked="0"/>
            <c:showLegendKey val="0"/>
            <c:showVal val="1"/>
            <c:showCatName val="0"/>
            <c:showSerName val="0"/>
            <c:showPercent val="0"/>
            <c:showBubbleSize val="0"/>
            <c:showLeaderLines val="0"/>
          </c:dLbls>
          <c:cat>
            <c:strRef>
              <c:f>Sheet1!$A$2:$A$5</c:f>
              <c:strCache>
                <c:ptCount val="4"/>
                <c:pt idx="0">
                  <c:v>Wet 2011/12</c:v>
                </c:pt>
                <c:pt idx="1">
                  <c:v>Dry 2012</c:v>
                </c:pt>
                <c:pt idx="2">
                  <c:v>Wet 2012/13</c:v>
                </c:pt>
                <c:pt idx="3">
                  <c:v>Dry 2013</c:v>
                </c:pt>
              </c:strCache>
            </c:strRef>
          </c:cat>
          <c:val>
            <c:numRef>
              <c:f>Sheet1!$D$2:$D$5</c:f>
              <c:numCache>
                <c:formatCode>General</c:formatCode>
                <c:ptCount val="4"/>
                <c:pt idx="0">
                  <c:v>100628.81632525822</c:v>
                </c:pt>
                <c:pt idx="1">
                  <c:v>230999.2028313335</c:v>
                </c:pt>
                <c:pt idx="2">
                  <c:v>226418.53940026561</c:v>
                </c:pt>
                <c:pt idx="3">
                  <c:v>135033.11782817062</c:v>
                </c:pt>
              </c:numCache>
            </c:numRef>
          </c:val>
        </c:ser>
        <c:dLbls>
          <c:showLegendKey val="0"/>
          <c:showVal val="0"/>
          <c:showCatName val="0"/>
          <c:showSerName val="0"/>
          <c:showPercent val="0"/>
          <c:showBubbleSize val="0"/>
        </c:dLbls>
        <c:gapWidth val="75"/>
        <c:overlap val="-25"/>
        <c:axId val="76982784"/>
        <c:axId val="76891264"/>
      </c:barChart>
      <c:catAx>
        <c:axId val="76982784"/>
        <c:scaling>
          <c:orientation val="minMax"/>
        </c:scaling>
        <c:delete val="0"/>
        <c:axPos val="b"/>
        <c:majorTickMark val="none"/>
        <c:minorTickMark val="none"/>
        <c:tickLblPos val="nextTo"/>
        <c:txPr>
          <a:bodyPr/>
          <a:lstStyle/>
          <a:p>
            <a:pPr>
              <a:defRPr sz="1200"/>
            </a:pPr>
            <a:endParaRPr lang="th-TH"/>
          </a:p>
        </c:txPr>
        <c:crossAx val="76891264"/>
        <c:crosses val="autoZero"/>
        <c:auto val="1"/>
        <c:lblAlgn val="ctr"/>
        <c:lblOffset val="100"/>
        <c:noMultiLvlLbl val="0"/>
      </c:catAx>
      <c:valAx>
        <c:axId val="76891264"/>
        <c:scaling>
          <c:orientation val="minMax"/>
        </c:scaling>
        <c:delete val="0"/>
        <c:axPos val="l"/>
        <c:majorGridlines/>
        <c:numFmt formatCode="General" sourceLinked="1"/>
        <c:majorTickMark val="none"/>
        <c:minorTickMark val="none"/>
        <c:tickLblPos val="nextTo"/>
        <c:spPr>
          <a:ln w="9525">
            <a:noFill/>
          </a:ln>
        </c:spPr>
        <c:crossAx val="76982784"/>
        <c:crosses val="autoZero"/>
        <c:crossBetween val="between"/>
        <c:majorUnit val="100000"/>
        <c:dispUnits>
          <c:builtInUnit val="millions"/>
        </c:dispUnits>
      </c:valAx>
    </c:plotArea>
    <c:legend>
      <c:legendPos val="b"/>
      <c:overlay val="0"/>
    </c:legend>
    <c:plotVisOnly val="1"/>
    <c:dispBlanksAs val="gap"/>
    <c:showDLblsOverMax val="0"/>
  </c:chart>
  <c:txPr>
    <a:bodyPr/>
    <a:lstStyle/>
    <a:p>
      <a:pPr>
        <a:defRPr sz="1800">
          <a:latin typeface="Browallia New" pitchFamily="34" charset="-34"/>
          <a:cs typeface="Browallia New" pitchFamily="34" charset="-34"/>
        </a:defRPr>
      </a:pPr>
      <a:endParaRPr lang="th-TH"/>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c:date1904 val="0"/>
  <c:lang val="th-TH"/>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2000"/>
            </a:pPr>
            <a:r>
              <a:rPr lang="en-US" sz="2000" dirty="0" smtClean="0"/>
              <a:t>Paddy</a:t>
            </a:r>
            <a:r>
              <a:rPr lang="en-US" sz="2000" baseline="0" dirty="0" smtClean="0"/>
              <a:t> price (15% </a:t>
            </a:r>
            <a:r>
              <a:rPr lang="en-US" sz="2000" b="1" i="0" u="none" strike="noStrike" baseline="0" dirty="0" smtClean="0"/>
              <a:t>moistness</a:t>
            </a:r>
            <a:r>
              <a:rPr lang="en-US" sz="2000" baseline="0" dirty="0" smtClean="0"/>
              <a:t>)</a:t>
            </a:r>
            <a:endParaRPr lang="th-TH" sz="2000" dirty="0"/>
          </a:p>
        </c:rich>
      </c:tx>
      <c:overlay val="0"/>
    </c:title>
    <c:autoTitleDeleted val="0"/>
    <c:plotArea>
      <c:layout/>
      <c:lineChart>
        <c:grouping val="standard"/>
        <c:varyColors val="0"/>
        <c:ser>
          <c:idx val="0"/>
          <c:order val="0"/>
          <c:cat>
            <c:multiLvlStrRef>
              <c:f>Sheet5!$A$58:$B$84</c:f>
              <c:multiLvlStrCache>
                <c:ptCount val="27"/>
                <c:lvl>
                  <c:pt idx="0">
                    <c:v>ต.ค.</c:v>
                  </c:pt>
                  <c:pt idx="1">
                    <c:v>พ.ย.</c:v>
                  </c:pt>
                  <c:pt idx="2">
                    <c:v>ธ.ค.</c:v>
                  </c:pt>
                  <c:pt idx="3">
                    <c:v>ม.ค.</c:v>
                  </c:pt>
                  <c:pt idx="4">
                    <c:v>ก.พ.</c:v>
                  </c:pt>
                  <c:pt idx="5">
                    <c:v>มี.ค.</c:v>
                  </c:pt>
                  <c:pt idx="6">
                    <c:v>เม.ย.</c:v>
                  </c:pt>
                  <c:pt idx="7">
                    <c:v>พ.ค.</c:v>
                  </c:pt>
                  <c:pt idx="8">
                    <c:v>มิ.ย.</c:v>
                  </c:pt>
                  <c:pt idx="9">
                    <c:v>ก.ค.</c:v>
                  </c:pt>
                  <c:pt idx="10">
                    <c:v>ส.ค.</c:v>
                  </c:pt>
                  <c:pt idx="11">
                    <c:v>ก.ย.</c:v>
                  </c:pt>
                  <c:pt idx="12">
                    <c:v>ต.ค.</c:v>
                  </c:pt>
                  <c:pt idx="13">
                    <c:v>พ.ย.</c:v>
                  </c:pt>
                  <c:pt idx="14">
                    <c:v>ธ.ค.</c:v>
                  </c:pt>
                  <c:pt idx="15">
                    <c:v>ม.ค.</c:v>
                  </c:pt>
                  <c:pt idx="16">
                    <c:v>ก.พ.</c:v>
                  </c:pt>
                  <c:pt idx="17">
                    <c:v>มี.ค.</c:v>
                  </c:pt>
                  <c:pt idx="18">
                    <c:v>เม.ย.</c:v>
                  </c:pt>
                  <c:pt idx="19">
                    <c:v>พ.ค.</c:v>
                  </c:pt>
                  <c:pt idx="20">
                    <c:v>มิ.ย.</c:v>
                  </c:pt>
                  <c:pt idx="21">
                    <c:v>ก.ค.</c:v>
                  </c:pt>
                  <c:pt idx="22">
                    <c:v>ส.ค.</c:v>
                  </c:pt>
                  <c:pt idx="23">
                    <c:v>ก.ย.</c:v>
                  </c:pt>
                  <c:pt idx="24">
                    <c:v>ต.ค.</c:v>
                  </c:pt>
                  <c:pt idx="25">
                    <c:v>พ.ย.</c:v>
                  </c:pt>
                  <c:pt idx="26">
                    <c:v>ธ.ค.</c:v>
                  </c:pt>
                </c:lvl>
                <c:lvl>
                  <c:pt idx="0">
                    <c:v>2553</c:v>
                  </c:pt>
                  <c:pt idx="3">
                    <c:v>2554</c:v>
                  </c:pt>
                  <c:pt idx="15">
                    <c:v>2555</c:v>
                  </c:pt>
                </c:lvl>
              </c:multiLvlStrCache>
            </c:multiLvlStrRef>
          </c:cat>
          <c:val>
            <c:numRef>
              <c:f>Sheet5!$C$58:$C$84</c:f>
              <c:numCache>
                <c:formatCode>General</c:formatCode>
                <c:ptCount val="27"/>
                <c:pt idx="0">
                  <c:v>9654.9585716934253</c:v>
                </c:pt>
                <c:pt idx="1">
                  <c:v>9657.9140411115695</c:v>
                </c:pt>
                <c:pt idx="2">
                  <c:v>9995.4757400345898</c:v>
                </c:pt>
                <c:pt idx="3">
                  <c:v>9877.1463770882128</c:v>
                </c:pt>
                <c:pt idx="4">
                  <c:v>10190.096649618195</c:v>
                </c:pt>
                <c:pt idx="5">
                  <c:v>9624.4076400336708</c:v>
                </c:pt>
                <c:pt idx="6">
                  <c:v>9888.413864832959</c:v>
                </c:pt>
                <c:pt idx="7">
                  <c:v>9549.2699504939465</c:v>
                </c:pt>
                <c:pt idx="8">
                  <c:v>9184.7302467704012</c:v>
                </c:pt>
                <c:pt idx="9">
                  <c:v>9087.4323475061265</c:v>
                </c:pt>
                <c:pt idx="10">
                  <c:v>9396.8070342654592</c:v>
                </c:pt>
                <c:pt idx="11">
                  <c:v>10303.212492218319</c:v>
                </c:pt>
                <c:pt idx="12">
                  <c:v>10342.497731234136</c:v>
                </c:pt>
                <c:pt idx="13">
                  <c:v>10928.014395494734</c:v>
                </c:pt>
                <c:pt idx="14">
                  <c:v>11077.085005238032</c:v>
                </c:pt>
                <c:pt idx="15">
                  <c:v>11330.319702692648</c:v>
                </c:pt>
                <c:pt idx="16">
                  <c:v>11163.187088269817</c:v>
                </c:pt>
                <c:pt idx="17">
                  <c:v>11203.157282753049</c:v>
                </c:pt>
                <c:pt idx="18">
                  <c:v>10901.134882023702</c:v>
                </c:pt>
                <c:pt idx="19">
                  <c:v>10897.762878387588</c:v>
                </c:pt>
                <c:pt idx="20">
                  <c:v>10890.753777099895</c:v>
                </c:pt>
                <c:pt idx="21">
                  <c:v>10952.218994238558</c:v>
                </c:pt>
                <c:pt idx="22">
                  <c:v>11393.328572431892</c:v>
                </c:pt>
                <c:pt idx="23">
                  <c:v>11566.703815186474</c:v>
                </c:pt>
                <c:pt idx="24">
                  <c:v>11309.452683050311</c:v>
                </c:pt>
                <c:pt idx="25">
                  <c:v>11192.517370096224</c:v>
                </c:pt>
                <c:pt idx="26">
                  <c:v>11447.126054366883</c:v>
                </c:pt>
              </c:numCache>
            </c:numRef>
          </c:val>
          <c:smooth val="0"/>
        </c:ser>
        <c:dLbls>
          <c:showLegendKey val="0"/>
          <c:showVal val="0"/>
          <c:showCatName val="0"/>
          <c:showSerName val="0"/>
          <c:showPercent val="0"/>
          <c:showBubbleSize val="0"/>
        </c:dLbls>
        <c:marker val="1"/>
        <c:smooth val="0"/>
        <c:axId val="80346624"/>
        <c:axId val="74547776"/>
      </c:lineChart>
      <c:catAx>
        <c:axId val="80346624"/>
        <c:scaling>
          <c:orientation val="minMax"/>
        </c:scaling>
        <c:delete val="0"/>
        <c:axPos val="b"/>
        <c:majorTickMark val="none"/>
        <c:minorTickMark val="none"/>
        <c:tickLblPos val="nextTo"/>
        <c:crossAx val="74547776"/>
        <c:crosses val="autoZero"/>
        <c:auto val="1"/>
        <c:lblAlgn val="ctr"/>
        <c:lblOffset val="100"/>
        <c:noMultiLvlLbl val="0"/>
      </c:catAx>
      <c:valAx>
        <c:axId val="74547776"/>
        <c:scaling>
          <c:orientation val="minMax"/>
          <c:max val="16000"/>
          <c:min val="6000"/>
        </c:scaling>
        <c:delete val="0"/>
        <c:axPos val="l"/>
        <c:majorGridlines/>
        <c:numFmt formatCode="#,##0" sourceLinked="0"/>
        <c:majorTickMark val="none"/>
        <c:minorTickMark val="none"/>
        <c:tickLblPos val="nextTo"/>
        <c:spPr>
          <a:ln w="9525">
            <a:noFill/>
          </a:ln>
        </c:spPr>
        <c:crossAx val="80346624"/>
        <c:crosses val="autoZero"/>
        <c:crossBetween val="between"/>
        <c:majorUnit val="3000"/>
      </c:valAx>
    </c:plotArea>
    <c:plotVisOnly val="1"/>
    <c:dispBlanksAs val="gap"/>
    <c:showDLblsOverMax val="0"/>
  </c:chart>
  <c:txPr>
    <a:bodyPr/>
    <a:lstStyle/>
    <a:p>
      <a:pPr>
        <a:defRPr sz="1400">
          <a:latin typeface="Browallia New" pitchFamily="34" charset="-34"/>
          <a:cs typeface="Browallia New" pitchFamily="34" charset="-34"/>
        </a:defRPr>
      </a:pPr>
      <a:endParaRPr lang="th-TH"/>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c:date1904 val="0"/>
  <c:lang val="th-TH"/>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2000"/>
            </a:pPr>
            <a:r>
              <a:rPr lang="en-US" sz="2000" dirty="0" smtClean="0"/>
              <a:t>Retail</a:t>
            </a:r>
            <a:r>
              <a:rPr lang="en-US" sz="2000" baseline="0" dirty="0" smtClean="0"/>
              <a:t> price of rice (weighted average)</a:t>
            </a:r>
            <a:endParaRPr lang="th-TH" sz="2000" dirty="0"/>
          </a:p>
        </c:rich>
      </c:tx>
      <c:overlay val="0"/>
    </c:title>
    <c:autoTitleDeleted val="0"/>
    <c:plotArea>
      <c:layout/>
      <c:lineChart>
        <c:grouping val="standard"/>
        <c:varyColors val="0"/>
        <c:ser>
          <c:idx val="0"/>
          <c:order val="0"/>
          <c:cat>
            <c:multiLvlStrRef>
              <c:f>Sheet2!$R$50:$S$76</c:f>
              <c:multiLvlStrCache>
                <c:ptCount val="27"/>
                <c:lvl>
                  <c:pt idx="0">
                    <c:v>ต.ค.</c:v>
                  </c:pt>
                  <c:pt idx="1">
                    <c:v>พ.ย.</c:v>
                  </c:pt>
                  <c:pt idx="2">
                    <c:v>ธ.ค.</c:v>
                  </c:pt>
                  <c:pt idx="3">
                    <c:v>ม.ค.</c:v>
                  </c:pt>
                  <c:pt idx="4">
                    <c:v>ก.พ.</c:v>
                  </c:pt>
                  <c:pt idx="5">
                    <c:v>มี.ค.</c:v>
                  </c:pt>
                  <c:pt idx="6">
                    <c:v>เม.ย.</c:v>
                  </c:pt>
                  <c:pt idx="7">
                    <c:v>พ.ค.</c:v>
                  </c:pt>
                  <c:pt idx="8">
                    <c:v>มิ.ย.</c:v>
                  </c:pt>
                  <c:pt idx="9">
                    <c:v>ก.ค.</c:v>
                  </c:pt>
                  <c:pt idx="10">
                    <c:v>ส.ค.</c:v>
                  </c:pt>
                  <c:pt idx="11">
                    <c:v>ก.ย.</c:v>
                  </c:pt>
                  <c:pt idx="12">
                    <c:v>ต.ค.</c:v>
                  </c:pt>
                  <c:pt idx="13">
                    <c:v>พ.ย.</c:v>
                  </c:pt>
                  <c:pt idx="14">
                    <c:v>ธ.ค.</c:v>
                  </c:pt>
                  <c:pt idx="15">
                    <c:v>ม.ค.</c:v>
                  </c:pt>
                  <c:pt idx="16">
                    <c:v>ก.พ.</c:v>
                  </c:pt>
                  <c:pt idx="17">
                    <c:v>มี.ค.</c:v>
                  </c:pt>
                  <c:pt idx="18">
                    <c:v>เม.ย.</c:v>
                  </c:pt>
                  <c:pt idx="19">
                    <c:v>พ.ค.</c:v>
                  </c:pt>
                  <c:pt idx="20">
                    <c:v>มิ.ย.</c:v>
                  </c:pt>
                  <c:pt idx="21">
                    <c:v>ก.ค.</c:v>
                  </c:pt>
                  <c:pt idx="22">
                    <c:v>ส.ค.</c:v>
                  </c:pt>
                  <c:pt idx="23">
                    <c:v>ก.ย.</c:v>
                  </c:pt>
                  <c:pt idx="24">
                    <c:v>ต.ค.</c:v>
                  </c:pt>
                  <c:pt idx="25">
                    <c:v>พ.ย.</c:v>
                  </c:pt>
                  <c:pt idx="26">
                    <c:v>ธ.ค.</c:v>
                  </c:pt>
                </c:lvl>
                <c:lvl>
                  <c:pt idx="0">
                    <c:v>2553</c:v>
                  </c:pt>
                  <c:pt idx="3">
                    <c:v>2554</c:v>
                  </c:pt>
                  <c:pt idx="15">
                    <c:v>2555</c:v>
                  </c:pt>
                </c:lvl>
              </c:multiLvlStrCache>
            </c:multiLvlStrRef>
          </c:cat>
          <c:val>
            <c:numRef>
              <c:f>Sheet2!$T$50:$T$76</c:f>
              <c:numCache>
                <c:formatCode>0.00</c:formatCode>
                <c:ptCount val="27"/>
                <c:pt idx="0">
                  <c:v>23.784564372303496</c:v>
                </c:pt>
                <c:pt idx="1">
                  <c:v>23.70018439982298</c:v>
                </c:pt>
                <c:pt idx="2">
                  <c:v>23.822706916155891</c:v>
                </c:pt>
                <c:pt idx="3">
                  <c:v>25.104931124562253</c:v>
                </c:pt>
                <c:pt idx="4">
                  <c:v>25.391987320593195</c:v>
                </c:pt>
                <c:pt idx="5">
                  <c:v>25.378049806372978</c:v>
                </c:pt>
                <c:pt idx="6">
                  <c:v>25.653949798788883</c:v>
                </c:pt>
                <c:pt idx="7">
                  <c:v>24.509293174673736</c:v>
                </c:pt>
                <c:pt idx="8">
                  <c:v>24.474326528592513</c:v>
                </c:pt>
                <c:pt idx="9">
                  <c:v>24.461918227491637</c:v>
                </c:pt>
                <c:pt idx="10">
                  <c:v>24.419145252657575</c:v>
                </c:pt>
                <c:pt idx="11">
                  <c:v>23.265016904126597</c:v>
                </c:pt>
                <c:pt idx="12">
                  <c:v>23.47045031005069</c:v>
                </c:pt>
                <c:pt idx="13">
                  <c:v>23.576642011116704</c:v>
                </c:pt>
                <c:pt idx="14">
                  <c:v>24.034944047387931</c:v>
                </c:pt>
                <c:pt idx="15">
                  <c:v>24.096289873543448</c:v>
                </c:pt>
                <c:pt idx="16">
                  <c:v>24.132181595194908</c:v>
                </c:pt>
                <c:pt idx="17">
                  <c:v>24.152322956601207</c:v>
                </c:pt>
                <c:pt idx="18">
                  <c:v>24.235496048447235</c:v>
                </c:pt>
                <c:pt idx="19">
                  <c:v>24.268119087746225</c:v>
                </c:pt>
                <c:pt idx="20">
                  <c:v>24.513454067914552</c:v>
                </c:pt>
                <c:pt idx="21">
                  <c:v>24.522041577259241</c:v>
                </c:pt>
                <c:pt idx="22">
                  <c:v>24.498547959100843</c:v>
                </c:pt>
                <c:pt idx="23">
                  <c:v>24.46959789788626</c:v>
                </c:pt>
                <c:pt idx="24">
                  <c:v>24.46215832139217</c:v>
                </c:pt>
                <c:pt idx="25">
                  <c:v>24.080685963517602</c:v>
                </c:pt>
                <c:pt idx="26">
                  <c:v>24.124773629961691</c:v>
                </c:pt>
              </c:numCache>
            </c:numRef>
          </c:val>
          <c:smooth val="0"/>
        </c:ser>
        <c:dLbls>
          <c:showLegendKey val="0"/>
          <c:showVal val="0"/>
          <c:showCatName val="0"/>
          <c:showSerName val="0"/>
          <c:showPercent val="0"/>
          <c:showBubbleSize val="0"/>
        </c:dLbls>
        <c:marker val="1"/>
        <c:smooth val="0"/>
        <c:axId val="80343552"/>
        <c:axId val="74550656"/>
      </c:lineChart>
      <c:catAx>
        <c:axId val="80343552"/>
        <c:scaling>
          <c:orientation val="minMax"/>
        </c:scaling>
        <c:delete val="0"/>
        <c:axPos val="b"/>
        <c:majorTickMark val="none"/>
        <c:minorTickMark val="none"/>
        <c:tickLblPos val="nextTo"/>
        <c:crossAx val="74550656"/>
        <c:crosses val="autoZero"/>
        <c:auto val="1"/>
        <c:lblAlgn val="ctr"/>
        <c:lblOffset val="100"/>
        <c:noMultiLvlLbl val="0"/>
      </c:catAx>
      <c:valAx>
        <c:axId val="74550656"/>
        <c:scaling>
          <c:orientation val="minMax"/>
          <c:max val="28"/>
          <c:min val="22"/>
        </c:scaling>
        <c:delete val="0"/>
        <c:axPos val="l"/>
        <c:majorGridlines/>
        <c:numFmt formatCode="0.00" sourceLinked="1"/>
        <c:majorTickMark val="none"/>
        <c:minorTickMark val="none"/>
        <c:tickLblPos val="nextTo"/>
        <c:spPr>
          <a:ln w="9525">
            <a:noFill/>
          </a:ln>
        </c:spPr>
        <c:crossAx val="80343552"/>
        <c:crosses val="autoZero"/>
        <c:crossBetween val="between"/>
        <c:majorUnit val="2"/>
      </c:valAx>
    </c:plotArea>
    <c:plotVisOnly val="1"/>
    <c:dispBlanksAs val="gap"/>
    <c:showDLblsOverMax val="0"/>
  </c:chart>
  <c:txPr>
    <a:bodyPr/>
    <a:lstStyle/>
    <a:p>
      <a:pPr>
        <a:defRPr sz="1400">
          <a:latin typeface="Browallia New" pitchFamily="34" charset="-34"/>
          <a:cs typeface="Browallia New" pitchFamily="34" charset="-34"/>
        </a:defRPr>
      </a:pPr>
      <a:endParaRPr lang="th-TH"/>
    </a:p>
  </c:txPr>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c:date1904 val="0"/>
  <c:lang val="th-TH"/>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Sheet2!$A$5</c:f>
              <c:strCache>
                <c:ptCount val="1"/>
                <c:pt idx="0">
                  <c:v>Rice farmers</c:v>
                </c:pt>
              </c:strCache>
            </c:strRef>
          </c:tx>
          <c:invertIfNegative val="0"/>
          <c:dLbls>
            <c:txPr>
              <a:bodyPr/>
              <a:lstStyle/>
              <a:p>
                <a:pPr>
                  <a:defRPr>
                    <a:solidFill>
                      <a:srgbClr val="002060"/>
                    </a:solidFill>
                  </a:defRPr>
                </a:pPr>
                <a:endParaRPr lang="th-TH"/>
              </a:p>
            </c:txPr>
            <c:showLegendKey val="0"/>
            <c:showVal val="1"/>
            <c:showCatName val="0"/>
            <c:showSerName val="0"/>
            <c:showPercent val="0"/>
            <c:showBubbleSize val="0"/>
            <c:showLeaderLines val="0"/>
          </c:dLbls>
          <c:cat>
            <c:multiLvlStrRef>
              <c:f>Sheet2!$B$3:$E$4</c:f>
              <c:multiLvlStrCache>
                <c:ptCount val="4"/>
                <c:lvl>
                  <c:pt idx="0">
                    <c:v>0.01-0.2 Mil.Baht</c:v>
                  </c:pt>
                  <c:pt idx="1">
                    <c:v>0.21-0.4 Mil.Baht</c:v>
                  </c:pt>
                  <c:pt idx="2">
                    <c:v>0.41-0.6 Mil.Baht</c:v>
                  </c:pt>
                  <c:pt idx="3">
                    <c:v>Over 0.6 Mil.Baht</c:v>
                  </c:pt>
                </c:lvl>
                <c:lvl>
                  <c:pt idx="0">
                    <c:v>(13.7 ton)</c:v>
                  </c:pt>
                  <c:pt idx="1">
                    <c:v>(27.3 ton)</c:v>
                  </c:pt>
                  <c:pt idx="2">
                    <c:v>(41 ton)</c:v>
                  </c:pt>
                  <c:pt idx="3">
                    <c:v>(41 ton)</c:v>
                  </c:pt>
                </c:lvl>
              </c:multiLvlStrCache>
            </c:multiLvlStrRef>
          </c:cat>
          <c:val>
            <c:numRef>
              <c:f>Sheet2!$B$5:$E$5</c:f>
              <c:numCache>
                <c:formatCode>General</c:formatCode>
                <c:ptCount val="4"/>
                <c:pt idx="0">
                  <c:v>80.400000000000006</c:v>
                </c:pt>
                <c:pt idx="1">
                  <c:v>17.399999999999999</c:v>
                </c:pt>
                <c:pt idx="2">
                  <c:v>1.2</c:v>
                </c:pt>
                <c:pt idx="3">
                  <c:v>0.9</c:v>
                </c:pt>
              </c:numCache>
            </c:numRef>
          </c:val>
        </c:ser>
        <c:ser>
          <c:idx val="1"/>
          <c:order val="1"/>
          <c:tx>
            <c:strRef>
              <c:f>Sheet2!$A$6</c:f>
              <c:strCache>
                <c:ptCount val="1"/>
                <c:pt idx="0">
                  <c:v>Loan size</c:v>
                </c:pt>
              </c:strCache>
            </c:strRef>
          </c:tx>
          <c:invertIfNegative val="0"/>
          <c:dLbls>
            <c:txPr>
              <a:bodyPr/>
              <a:lstStyle/>
              <a:p>
                <a:pPr>
                  <a:defRPr>
                    <a:solidFill>
                      <a:srgbClr val="C00000"/>
                    </a:solidFill>
                  </a:defRPr>
                </a:pPr>
                <a:endParaRPr lang="th-TH"/>
              </a:p>
            </c:txPr>
            <c:showLegendKey val="0"/>
            <c:showVal val="1"/>
            <c:showCatName val="0"/>
            <c:showSerName val="0"/>
            <c:showPercent val="0"/>
            <c:showBubbleSize val="0"/>
            <c:showLeaderLines val="0"/>
          </c:dLbls>
          <c:cat>
            <c:multiLvlStrRef>
              <c:f>Sheet2!$B$3:$E$4</c:f>
              <c:multiLvlStrCache>
                <c:ptCount val="4"/>
                <c:lvl>
                  <c:pt idx="0">
                    <c:v>0.01-0.2 Mil.Baht</c:v>
                  </c:pt>
                  <c:pt idx="1">
                    <c:v>0.21-0.4 Mil.Baht</c:v>
                  </c:pt>
                  <c:pt idx="2">
                    <c:v>0.41-0.6 Mil.Baht</c:v>
                  </c:pt>
                  <c:pt idx="3">
                    <c:v>Over 0.6 Mil.Baht</c:v>
                  </c:pt>
                </c:lvl>
                <c:lvl>
                  <c:pt idx="0">
                    <c:v>(13.7 ton)</c:v>
                  </c:pt>
                  <c:pt idx="1">
                    <c:v>(27.3 ton)</c:v>
                  </c:pt>
                  <c:pt idx="2">
                    <c:v>(41 ton)</c:v>
                  </c:pt>
                  <c:pt idx="3">
                    <c:v>(41 ton)</c:v>
                  </c:pt>
                </c:lvl>
              </c:multiLvlStrCache>
            </c:multiLvlStrRef>
          </c:cat>
          <c:val>
            <c:numRef>
              <c:f>Sheet2!$B$6:$E$6</c:f>
              <c:numCache>
                <c:formatCode>General</c:formatCode>
                <c:ptCount val="4"/>
                <c:pt idx="0">
                  <c:v>48.9</c:v>
                </c:pt>
                <c:pt idx="1">
                  <c:v>34</c:v>
                </c:pt>
                <c:pt idx="2">
                  <c:v>12.1</c:v>
                </c:pt>
                <c:pt idx="3">
                  <c:v>5.0999999999999996</c:v>
                </c:pt>
              </c:numCache>
            </c:numRef>
          </c:val>
        </c:ser>
        <c:dLbls>
          <c:showLegendKey val="0"/>
          <c:showVal val="0"/>
          <c:showCatName val="0"/>
          <c:showSerName val="0"/>
          <c:showPercent val="0"/>
          <c:showBubbleSize val="0"/>
        </c:dLbls>
        <c:gapWidth val="75"/>
        <c:overlap val="-25"/>
        <c:axId val="111273472"/>
        <c:axId val="74552960"/>
      </c:barChart>
      <c:catAx>
        <c:axId val="111273472"/>
        <c:scaling>
          <c:orientation val="minMax"/>
        </c:scaling>
        <c:delete val="0"/>
        <c:axPos val="b"/>
        <c:majorTickMark val="none"/>
        <c:minorTickMark val="none"/>
        <c:tickLblPos val="nextTo"/>
        <c:txPr>
          <a:bodyPr/>
          <a:lstStyle/>
          <a:p>
            <a:pPr>
              <a:defRPr>
                <a:solidFill>
                  <a:srgbClr val="002060"/>
                </a:solidFill>
              </a:defRPr>
            </a:pPr>
            <a:endParaRPr lang="th-TH"/>
          </a:p>
        </c:txPr>
        <c:crossAx val="74552960"/>
        <c:crosses val="autoZero"/>
        <c:auto val="1"/>
        <c:lblAlgn val="ctr"/>
        <c:lblOffset val="100"/>
        <c:noMultiLvlLbl val="0"/>
      </c:catAx>
      <c:valAx>
        <c:axId val="74552960"/>
        <c:scaling>
          <c:orientation val="minMax"/>
        </c:scaling>
        <c:delete val="0"/>
        <c:axPos val="l"/>
        <c:majorGridlines/>
        <c:title>
          <c:tx>
            <c:rich>
              <a:bodyPr rot="-5400000" vert="horz"/>
              <a:lstStyle/>
              <a:p>
                <a:pPr>
                  <a:defRPr/>
                </a:pPr>
                <a:r>
                  <a:rPr lang="en-US"/>
                  <a:t>%</a:t>
                </a:r>
              </a:p>
            </c:rich>
          </c:tx>
          <c:overlay val="0"/>
        </c:title>
        <c:numFmt formatCode="General" sourceLinked="1"/>
        <c:majorTickMark val="none"/>
        <c:minorTickMark val="none"/>
        <c:tickLblPos val="nextTo"/>
        <c:spPr>
          <a:ln w="9525">
            <a:noFill/>
          </a:ln>
        </c:spPr>
        <c:txPr>
          <a:bodyPr/>
          <a:lstStyle/>
          <a:p>
            <a:pPr>
              <a:defRPr>
                <a:solidFill>
                  <a:srgbClr val="002060"/>
                </a:solidFill>
              </a:defRPr>
            </a:pPr>
            <a:endParaRPr lang="th-TH"/>
          </a:p>
        </c:txPr>
        <c:crossAx val="111273472"/>
        <c:crosses val="autoZero"/>
        <c:crossBetween val="between"/>
      </c:valAx>
    </c:plotArea>
    <c:legend>
      <c:legendPos val="b"/>
      <c:overlay val="0"/>
      <c:txPr>
        <a:bodyPr/>
        <a:lstStyle/>
        <a:p>
          <a:pPr>
            <a:defRPr>
              <a:solidFill>
                <a:srgbClr val="002060"/>
              </a:solidFill>
            </a:defRPr>
          </a:pPr>
          <a:endParaRPr lang="th-TH"/>
        </a:p>
      </c:txPr>
    </c:legend>
    <c:plotVisOnly val="1"/>
    <c:dispBlanksAs val="gap"/>
    <c:showDLblsOverMax val="0"/>
  </c:chart>
  <c:txPr>
    <a:bodyPr/>
    <a:lstStyle/>
    <a:p>
      <a:pPr>
        <a:defRPr sz="1800">
          <a:solidFill>
            <a:schemeClr val="bg1"/>
          </a:solidFill>
        </a:defRPr>
      </a:pPr>
      <a:endParaRPr lang="th-TH"/>
    </a:p>
  </c:txPr>
  <c:externalData r:id="rId1">
    <c:autoUpdate val="0"/>
  </c:externalData>
  <c:userShapes r:id="rId2"/>
</c:chartSpace>
</file>

<file path=ppt/charts/chart17.xml><?xml version="1.0" encoding="utf-8"?>
<c:chartSpace xmlns:c="http://schemas.openxmlformats.org/drawingml/2006/chart" xmlns:a="http://schemas.openxmlformats.org/drawingml/2006/main" xmlns:r="http://schemas.openxmlformats.org/officeDocument/2006/relationships">
  <c:date1904 val="0"/>
  <c:lang val="th-TH"/>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2257072032662583"/>
          <c:y val="5.3279489911870696E-2"/>
          <c:w val="0.87125644016720127"/>
          <c:h val="0.65472894939706749"/>
        </c:manualLayout>
      </c:layout>
      <c:barChart>
        <c:barDir val="col"/>
        <c:grouping val="clustered"/>
        <c:varyColors val="0"/>
        <c:ser>
          <c:idx val="0"/>
          <c:order val="0"/>
          <c:tx>
            <c:strRef>
              <c:f>Sheet2!$A$12</c:f>
              <c:strCache>
                <c:ptCount val="1"/>
                <c:pt idx="0">
                  <c:v>Rice farmers</c:v>
                </c:pt>
              </c:strCache>
            </c:strRef>
          </c:tx>
          <c:invertIfNegative val="0"/>
          <c:dLbls>
            <c:txPr>
              <a:bodyPr/>
              <a:lstStyle/>
              <a:p>
                <a:pPr>
                  <a:defRPr>
                    <a:solidFill>
                      <a:srgbClr val="002060"/>
                    </a:solidFill>
                  </a:defRPr>
                </a:pPr>
                <a:endParaRPr lang="th-TH"/>
              </a:p>
            </c:txPr>
            <c:showLegendKey val="0"/>
            <c:showVal val="1"/>
            <c:showCatName val="0"/>
            <c:showSerName val="0"/>
            <c:showPercent val="0"/>
            <c:showBubbleSize val="0"/>
            <c:showLeaderLines val="0"/>
          </c:dLbls>
          <c:cat>
            <c:multiLvlStrRef>
              <c:f>Sheet2!$B$10:$E$11</c:f>
              <c:multiLvlStrCache>
                <c:ptCount val="4"/>
                <c:lvl>
                  <c:pt idx="0">
                    <c:v>0.01-0.2 Mil.Baht</c:v>
                  </c:pt>
                  <c:pt idx="1">
                    <c:v>0.21-0.4 Mil.Baht</c:v>
                  </c:pt>
                  <c:pt idx="2">
                    <c:v>0.41-0.6 Mil.Baht</c:v>
                  </c:pt>
                  <c:pt idx="3">
                    <c:v>Over 0.6 Mil.Baht</c:v>
                  </c:pt>
                </c:lvl>
                <c:lvl>
                  <c:pt idx="0">
                    <c:v>(14.3 ton)</c:v>
                  </c:pt>
                  <c:pt idx="1">
                    <c:v>(28.6 ton)</c:v>
                  </c:pt>
                  <c:pt idx="2">
                    <c:v>(43 ton)</c:v>
                  </c:pt>
                  <c:pt idx="3">
                    <c:v>(43 ton)</c:v>
                  </c:pt>
                </c:lvl>
              </c:multiLvlStrCache>
            </c:multiLvlStrRef>
          </c:cat>
          <c:val>
            <c:numRef>
              <c:f>Sheet2!$B$12:$E$12</c:f>
              <c:numCache>
                <c:formatCode>General</c:formatCode>
                <c:ptCount val="4"/>
                <c:pt idx="0">
                  <c:v>64.5</c:v>
                </c:pt>
                <c:pt idx="1">
                  <c:v>24.7</c:v>
                </c:pt>
                <c:pt idx="2">
                  <c:v>7.2</c:v>
                </c:pt>
                <c:pt idx="3">
                  <c:v>3.6</c:v>
                </c:pt>
              </c:numCache>
            </c:numRef>
          </c:val>
        </c:ser>
        <c:ser>
          <c:idx val="1"/>
          <c:order val="1"/>
          <c:tx>
            <c:strRef>
              <c:f>Sheet2!$A$13</c:f>
              <c:strCache>
                <c:ptCount val="1"/>
                <c:pt idx="0">
                  <c:v>Loan size</c:v>
                </c:pt>
              </c:strCache>
            </c:strRef>
          </c:tx>
          <c:invertIfNegative val="0"/>
          <c:cat>
            <c:multiLvlStrRef>
              <c:f>Sheet2!$B$10:$E$11</c:f>
              <c:multiLvlStrCache>
                <c:ptCount val="4"/>
                <c:lvl>
                  <c:pt idx="0">
                    <c:v>0.01-0.2 Mil.Baht</c:v>
                  </c:pt>
                  <c:pt idx="1">
                    <c:v>0.21-0.4 Mil.Baht</c:v>
                  </c:pt>
                  <c:pt idx="2">
                    <c:v>0.41-0.6 Mil.Baht</c:v>
                  </c:pt>
                  <c:pt idx="3">
                    <c:v>Over 0.6 Mil.Baht</c:v>
                  </c:pt>
                </c:lvl>
                <c:lvl>
                  <c:pt idx="0">
                    <c:v>(14.3 ton)</c:v>
                  </c:pt>
                  <c:pt idx="1">
                    <c:v>(28.6 ton)</c:v>
                  </c:pt>
                  <c:pt idx="2">
                    <c:v>(43 ton)</c:v>
                  </c:pt>
                  <c:pt idx="3">
                    <c:v>(43 ton)</c:v>
                  </c:pt>
                </c:lvl>
              </c:multiLvlStrCache>
            </c:multiLvlStrRef>
          </c:cat>
          <c:val>
            <c:numRef>
              <c:f>Sheet2!$B$13:$E$13</c:f>
              <c:numCache>
                <c:formatCode>General</c:formatCode>
                <c:ptCount val="4"/>
                <c:pt idx="0">
                  <c:v>32.9</c:v>
                </c:pt>
                <c:pt idx="1">
                  <c:v>36.1</c:v>
                </c:pt>
                <c:pt idx="2">
                  <c:v>18.2</c:v>
                </c:pt>
                <c:pt idx="3">
                  <c:v>12.8</c:v>
                </c:pt>
              </c:numCache>
            </c:numRef>
          </c:val>
        </c:ser>
        <c:dLbls>
          <c:showLegendKey val="0"/>
          <c:showVal val="0"/>
          <c:showCatName val="0"/>
          <c:showSerName val="0"/>
          <c:showPercent val="0"/>
          <c:showBubbleSize val="0"/>
        </c:dLbls>
        <c:gapWidth val="75"/>
        <c:overlap val="-25"/>
        <c:axId val="108818944"/>
        <c:axId val="63225856"/>
      </c:barChart>
      <c:catAx>
        <c:axId val="108818944"/>
        <c:scaling>
          <c:orientation val="minMax"/>
        </c:scaling>
        <c:delete val="0"/>
        <c:axPos val="b"/>
        <c:majorTickMark val="none"/>
        <c:minorTickMark val="none"/>
        <c:tickLblPos val="nextTo"/>
        <c:txPr>
          <a:bodyPr/>
          <a:lstStyle/>
          <a:p>
            <a:pPr>
              <a:defRPr>
                <a:solidFill>
                  <a:srgbClr val="002060"/>
                </a:solidFill>
              </a:defRPr>
            </a:pPr>
            <a:endParaRPr lang="th-TH"/>
          </a:p>
        </c:txPr>
        <c:crossAx val="63225856"/>
        <c:crosses val="autoZero"/>
        <c:auto val="1"/>
        <c:lblAlgn val="ctr"/>
        <c:lblOffset val="100"/>
        <c:noMultiLvlLbl val="0"/>
      </c:catAx>
      <c:valAx>
        <c:axId val="63225856"/>
        <c:scaling>
          <c:orientation val="minMax"/>
          <c:max val="80"/>
        </c:scaling>
        <c:delete val="0"/>
        <c:axPos val="l"/>
        <c:majorGridlines/>
        <c:title>
          <c:tx>
            <c:rich>
              <a:bodyPr rot="-5400000" vert="horz"/>
              <a:lstStyle/>
              <a:p>
                <a:pPr>
                  <a:defRPr/>
                </a:pPr>
                <a:r>
                  <a:rPr lang="en-US"/>
                  <a:t>%</a:t>
                </a:r>
              </a:p>
            </c:rich>
          </c:tx>
          <c:overlay val="0"/>
        </c:title>
        <c:numFmt formatCode="General" sourceLinked="1"/>
        <c:majorTickMark val="none"/>
        <c:minorTickMark val="none"/>
        <c:tickLblPos val="nextTo"/>
        <c:spPr>
          <a:ln w="9525">
            <a:noFill/>
          </a:ln>
        </c:spPr>
        <c:txPr>
          <a:bodyPr/>
          <a:lstStyle/>
          <a:p>
            <a:pPr>
              <a:defRPr>
                <a:solidFill>
                  <a:srgbClr val="002060"/>
                </a:solidFill>
              </a:defRPr>
            </a:pPr>
            <a:endParaRPr lang="th-TH"/>
          </a:p>
        </c:txPr>
        <c:crossAx val="108818944"/>
        <c:crosses val="autoZero"/>
        <c:crossBetween val="between"/>
      </c:valAx>
    </c:plotArea>
    <c:legend>
      <c:legendPos val="b"/>
      <c:overlay val="0"/>
      <c:txPr>
        <a:bodyPr/>
        <a:lstStyle/>
        <a:p>
          <a:pPr>
            <a:defRPr>
              <a:solidFill>
                <a:srgbClr val="002060"/>
              </a:solidFill>
            </a:defRPr>
          </a:pPr>
          <a:endParaRPr lang="th-TH"/>
        </a:p>
      </c:txPr>
    </c:legend>
    <c:plotVisOnly val="1"/>
    <c:dispBlanksAs val="gap"/>
    <c:showDLblsOverMax val="0"/>
  </c:chart>
  <c:txPr>
    <a:bodyPr/>
    <a:lstStyle/>
    <a:p>
      <a:pPr>
        <a:defRPr sz="1800">
          <a:solidFill>
            <a:schemeClr val="bg1"/>
          </a:solidFill>
        </a:defRPr>
      </a:pPr>
      <a:endParaRPr lang="th-TH"/>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c:date1904 val="0"/>
  <c:lang val="th-TH"/>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Farmers (17.6 million)</c:v>
                </c:pt>
              </c:strCache>
            </c:strRef>
          </c:tx>
          <c:invertIfNegative val="0"/>
          <c:dLbls>
            <c:numFmt formatCode="0.0%" sourceLinked="0"/>
            <c:spPr>
              <a:solidFill>
                <a:schemeClr val="accent1">
                  <a:lumMod val="60000"/>
                  <a:lumOff val="40000"/>
                </a:schemeClr>
              </a:solidFill>
            </c:spPr>
            <c:dLblPos val="inEnd"/>
            <c:showLegendKey val="0"/>
            <c:showVal val="1"/>
            <c:showCatName val="0"/>
            <c:showSerName val="0"/>
            <c:showPercent val="0"/>
            <c:showBubbleSize val="0"/>
            <c:showLeaderLines val="0"/>
          </c:dLbls>
          <c:cat>
            <c:strRef>
              <c:f>Sheet1!$A$2:$A$4</c:f>
              <c:strCache>
                <c:ptCount val="3"/>
                <c:pt idx="0">
                  <c:v>poor</c:v>
                </c:pt>
                <c:pt idx="1">
                  <c:v>middle</c:v>
                </c:pt>
                <c:pt idx="2">
                  <c:v>rich</c:v>
                </c:pt>
              </c:strCache>
            </c:strRef>
          </c:cat>
          <c:val>
            <c:numRef>
              <c:f>Sheet1!$B$2:$B$4</c:f>
              <c:numCache>
                <c:formatCode>General</c:formatCode>
                <c:ptCount val="3"/>
                <c:pt idx="0">
                  <c:v>0.43861368634915543</c:v>
                </c:pt>
                <c:pt idx="1">
                  <c:v>0.41209416019998502</c:v>
                </c:pt>
                <c:pt idx="2">
                  <c:v>0.14929215345086413</c:v>
                </c:pt>
              </c:numCache>
            </c:numRef>
          </c:val>
        </c:ser>
        <c:dLbls>
          <c:showLegendKey val="0"/>
          <c:showVal val="0"/>
          <c:showCatName val="0"/>
          <c:showSerName val="0"/>
          <c:showPercent val="0"/>
          <c:showBubbleSize val="0"/>
        </c:dLbls>
        <c:gapWidth val="75"/>
        <c:overlap val="-25"/>
        <c:axId val="76983808"/>
        <c:axId val="76895872"/>
      </c:barChart>
      <c:lineChart>
        <c:grouping val="standard"/>
        <c:varyColors val="0"/>
        <c:ser>
          <c:idx val="1"/>
          <c:order val="1"/>
          <c:tx>
            <c:strRef>
              <c:f>Sheet1!$C$1</c:f>
              <c:strCache>
                <c:ptCount val="1"/>
                <c:pt idx="0">
                  <c:v>Value (354.7 billion baht)</c:v>
                </c:pt>
              </c:strCache>
            </c:strRef>
          </c:tx>
          <c:dLbls>
            <c:numFmt formatCode="0.0%" sourceLinked="0"/>
            <c:spPr>
              <a:solidFill>
                <a:schemeClr val="accent2">
                  <a:lumMod val="60000"/>
                  <a:lumOff val="40000"/>
                </a:schemeClr>
              </a:solidFill>
            </c:spPr>
            <c:dLblPos val="t"/>
            <c:showLegendKey val="0"/>
            <c:showVal val="1"/>
            <c:showCatName val="0"/>
            <c:showSerName val="0"/>
            <c:showPercent val="0"/>
            <c:showBubbleSize val="0"/>
            <c:showLeaderLines val="0"/>
          </c:dLbls>
          <c:cat>
            <c:strRef>
              <c:f>Sheet1!$A$2:$A$4</c:f>
              <c:strCache>
                <c:ptCount val="3"/>
                <c:pt idx="0">
                  <c:v>poor</c:v>
                </c:pt>
                <c:pt idx="1">
                  <c:v>middle</c:v>
                </c:pt>
                <c:pt idx="2">
                  <c:v>rich</c:v>
                </c:pt>
              </c:strCache>
            </c:strRef>
          </c:cat>
          <c:val>
            <c:numRef>
              <c:f>Sheet1!$C$2:$C$4</c:f>
              <c:numCache>
                <c:formatCode>General</c:formatCode>
                <c:ptCount val="3"/>
                <c:pt idx="0">
                  <c:v>0.18378865819333703</c:v>
                </c:pt>
                <c:pt idx="1">
                  <c:v>0.42282715807561494</c:v>
                </c:pt>
                <c:pt idx="2">
                  <c:v>0.3933841837310505</c:v>
                </c:pt>
              </c:numCache>
            </c:numRef>
          </c:val>
          <c:smooth val="0"/>
        </c:ser>
        <c:dLbls>
          <c:showLegendKey val="0"/>
          <c:showVal val="0"/>
          <c:showCatName val="0"/>
          <c:showSerName val="0"/>
          <c:showPercent val="0"/>
          <c:showBubbleSize val="0"/>
        </c:dLbls>
        <c:marker val="1"/>
        <c:smooth val="0"/>
        <c:axId val="76983808"/>
        <c:axId val="76895872"/>
      </c:lineChart>
      <c:catAx>
        <c:axId val="76983808"/>
        <c:scaling>
          <c:orientation val="minMax"/>
        </c:scaling>
        <c:delete val="0"/>
        <c:axPos val="b"/>
        <c:majorTickMark val="none"/>
        <c:minorTickMark val="none"/>
        <c:tickLblPos val="nextTo"/>
        <c:crossAx val="76895872"/>
        <c:crosses val="autoZero"/>
        <c:auto val="1"/>
        <c:lblAlgn val="ctr"/>
        <c:lblOffset val="100"/>
        <c:noMultiLvlLbl val="0"/>
      </c:catAx>
      <c:valAx>
        <c:axId val="76895872"/>
        <c:scaling>
          <c:orientation val="minMax"/>
        </c:scaling>
        <c:delete val="0"/>
        <c:axPos val="l"/>
        <c:majorGridlines/>
        <c:numFmt formatCode="0%" sourceLinked="0"/>
        <c:majorTickMark val="none"/>
        <c:minorTickMark val="none"/>
        <c:tickLblPos val="nextTo"/>
        <c:spPr>
          <a:ln w="9525">
            <a:noFill/>
          </a:ln>
        </c:spPr>
        <c:crossAx val="76983808"/>
        <c:crosses val="autoZero"/>
        <c:crossBetween val="between"/>
        <c:majorUnit val="0.25"/>
      </c:valAx>
    </c:plotArea>
    <c:legend>
      <c:legendPos val="b"/>
      <c:overlay val="0"/>
    </c:legend>
    <c:plotVisOnly val="1"/>
    <c:dispBlanksAs val="gap"/>
    <c:showDLblsOverMax val="0"/>
  </c:chart>
  <c:txPr>
    <a:bodyPr/>
    <a:lstStyle/>
    <a:p>
      <a:pPr>
        <a:defRPr>
          <a:latin typeface="Times New Roman" pitchFamily="18" charset="0"/>
          <a:cs typeface="Times New Roman" pitchFamily="18" charset="0"/>
        </a:defRPr>
      </a:pPr>
      <a:endParaRPr lang="th-TH"/>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c:date1904 val="0"/>
  <c:lang val="th-TH"/>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en-US" sz="2160" b="1" i="0" u="none" strike="noStrike" baseline="0" dirty="0" smtClean="0">
                <a:effectLst/>
              </a:rPr>
              <a:t>Indirect benefit for non-participating farmer  is higher market price</a:t>
            </a:r>
            <a:endParaRPr lang="en-US" dirty="0"/>
          </a:p>
        </c:rich>
      </c:tx>
      <c:overlay val="0"/>
    </c:title>
    <c:autoTitleDeleted val="0"/>
    <c:plotArea>
      <c:layout/>
      <c:barChart>
        <c:barDir val="col"/>
        <c:grouping val="clustered"/>
        <c:varyColors val="0"/>
        <c:ser>
          <c:idx val="0"/>
          <c:order val="0"/>
          <c:tx>
            <c:strRef>
              <c:f>Sheet1!$B$1</c:f>
              <c:strCache>
                <c:ptCount val="1"/>
                <c:pt idx="0">
                  <c:v>Inparticipating farmers</c:v>
                </c:pt>
              </c:strCache>
            </c:strRef>
          </c:tx>
          <c:invertIfNegative val="0"/>
          <c:dLbls>
            <c:numFmt formatCode="#,##0.0" sourceLinked="0"/>
            <c:txPr>
              <a:bodyPr/>
              <a:lstStyle/>
              <a:p>
                <a:pPr>
                  <a:defRPr b="1"/>
                </a:pPr>
                <a:endParaRPr lang="th-TH"/>
              </a:p>
            </c:txPr>
            <c:showLegendKey val="0"/>
            <c:showVal val="1"/>
            <c:showCatName val="0"/>
            <c:showSerName val="0"/>
            <c:showPercent val="0"/>
            <c:showBubbleSize val="0"/>
            <c:showLeaderLines val="0"/>
          </c:dLbls>
          <c:cat>
            <c:strRef>
              <c:f>Sheet1!$A$2:$A$3</c:f>
              <c:strCache>
                <c:ptCount val="2"/>
                <c:pt idx="0">
                  <c:v>wet 2011/12</c:v>
                </c:pt>
                <c:pt idx="1">
                  <c:v>dry 2012/13</c:v>
                </c:pt>
              </c:strCache>
            </c:strRef>
          </c:cat>
          <c:val>
            <c:numRef>
              <c:f>Sheet1!$B$2:$B$3</c:f>
              <c:numCache>
                <c:formatCode>General</c:formatCode>
                <c:ptCount val="2"/>
                <c:pt idx="0">
                  <c:v>38494516000.047447</c:v>
                </c:pt>
                <c:pt idx="1">
                  <c:v>63949967893.483063</c:v>
                </c:pt>
              </c:numCache>
            </c:numRef>
          </c:val>
        </c:ser>
        <c:ser>
          <c:idx val="1"/>
          <c:order val="1"/>
          <c:tx>
            <c:strRef>
              <c:f>Sheet1!$C$1</c:f>
              <c:strCache>
                <c:ptCount val="1"/>
                <c:pt idx="0">
                  <c:v>Non-participating farmers</c:v>
                </c:pt>
              </c:strCache>
            </c:strRef>
          </c:tx>
          <c:invertIfNegative val="0"/>
          <c:dLbls>
            <c:numFmt formatCode="#,##0.0" sourceLinked="0"/>
            <c:txPr>
              <a:bodyPr/>
              <a:lstStyle/>
              <a:p>
                <a:pPr>
                  <a:defRPr b="1"/>
                </a:pPr>
                <a:endParaRPr lang="th-TH"/>
              </a:p>
            </c:txPr>
            <c:showLegendKey val="0"/>
            <c:showVal val="1"/>
            <c:showCatName val="0"/>
            <c:showSerName val="0"/>
            <c:showPercent val="0"/>
            <c:showBubbleSize val="0"/>
            <c:showLeaderLines val="0"/>
          </c:dLbls>
          <c:cat>
            <c:strRef>
              <c:f>Sheet1!$A$2:$A$3</c:f>
              <c:strCache>
                <c:ptCount val="2"/>
                <c:pt idx="0">
                  <c:v>wet 2011/12</c:v>
                </c:pt>
                <c:pt idx="1">
                  <c:v>dry 2012/13</c:v>
                </c:pt>
              </c:strCache>
            </c:strRef>
          </c:cat>
          <c:val>
            <c:numRef>
              <c:f>Sheet1!$C$2:$C$3</c:f>
              <c:numCache>
                <c:formatCode>General</c:formatCode>
                <c:ptCount val="2"/>
                <c:pt idx="0">
                  <c:v>21267355891.020626</c:v>
                </c:pt>
                <c:pt idx="1">
                  <c:v>13335330053.601517</c:v>
                </c:pt>
              </c:numCache>
            </c:numRef>
          </c:val>
        </c:ser>
        <c:dLbls>
          <c:showLegendKey val="0"/>
          <c:showVal val="0"/>
          <c:showCatName val="0"/>
          <c:showSerName val="0"/>
          <c:showPercent val="0"/>
          <c:showBubbleSize val="0"/>
        </c:dLbls>
        <c:gapWidth val="75"/>
        <c:overlap val="-25"/>
        <c:axId val="76980736"/>
        <c:axId val="135282688"/>
      </c:barChart>
      <c:catAx>
        <c:axId val="76980736"/>
        <c:scaling>
          <c:orientation val="minMax"/>
        </c:scaling>
        <c:delete val="0"/>
        <c:axPos val="b"/>
        <c:majorTickMark val="none"/>
        <c:minorTickMark val="none"/>
        <c:tickLblPos val="nextTo"/>
        <c:crossAx val="135282688"/>
        <c:crosses val="autoZero"/>
        <c:auto val="1"/>
        <c:lblAlgn val="ctr"/>
        <c:lblOffset val="100"/>
        <c:noMultiLvlLbl val="0"/>
      </c:catAx>
      <c:valAx>
        <c:axId val="135282688"/>
        <c:scaling>
          <c:orientation val="minMax"/>
        </c:scaling>
        <c:delete val="0"/>
        <c:axPos val="l"/>
        <c:majorGridlines/>
        <c:numFmt formatCode="General" sourceLinked="1"/>
        <c:majorTickMark val="none"/>
        <c:minorTickMark val="none"/>
        <c:tickLblPos val="nextTo"/>
        <c:spPr>
          <a:ln w="9525">
            <a:noFill/>
          </a:ln>
        </c:spPr>
        <c:crossAx val="76980736"/>
        <c:crosses val="autoZero"/>
        <c:crossBetween val="between"/>
        <c:dispUnits>
          <c:builtInUnit val="billions"/>
          <c:dispUnitsLbl>
            <c:layout>
              <c:manualLayout>
                <c:xMode val="edge"/>
                <c:yMode val="edge"/>
                <c:x val="4.6296296296296294E-3"/>
                <c:y val="0.28737994543923578"/>
              </c:manualLayout>
            </c:layout>
            <c:tx>
              <c:rich>
                <a:bodyPr/>
                <a:lstStyle/>
                <a:p>
                  <a:pPr>
                    <a:defRPr/>
                  </a:pPr>
                  <a:r>
                    <a:rPr lang="en-US" dirty="0" smtClean="0"/>
                    <a:t>Bill</a:t>
                  </a:r>
                  <a:r>
                    <a:rPr lang="en-US" baseline="0" dirty="0" smtClean="0"/>
                    <a:t> baht</a:t>
                  </a:r>
                  <a:endParaRPr lang="en-US" dirty="0"/>
                </a:p>
              </c:rich>
            </c:tx>
          </c:dispUnitsLbl>
        </c:dispUnits>
      </c:valAx>
    </c:plotArea>
    <c:legend>
      <c:legendPos val="b"/>
      <c:overlay val="0"/>
    </c:legend>
    <c:plotVisOnly val="1"/>
    <c:dispBlanksAs val="gap"/>
    <c:showDLblsOverMax val="0"/>
  </c:chart>
  <c:txPr>
    <a:bodyPr/>
    <a:lstStyle/>
    <a:p>
      <a:pPr>
        <a:defRPr sz="1800">
          <a:latin typeface="Browallia New" pitchFamily="34" charset="-34"/>
          <a:cs typeface="Browallia New" pitchFamily="34" charset="-34"/>
        </a:defRPr>
      </a:pPr>
      <a:endParaRPr lang="th-TH"/>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c:date1904 val="0"/>
  <c:lang val="th-TH"/>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en-US" sz="1800" b="1" i="0" u="none" strike="noStrike" baseline="0" dirty="0" smtClean="0">
                <a:effectLst/>
              </a:rPr>
              <a:t>Number of farmers who borrowed for machinery</a:t>
            </a:r>
            <a:endParaRPr lang="th-TH" b="1" dirty="0"/>
          </a:p>
        </c:rich>
      </c:tx>
      <c:overlay val="0"/>
    </c:title>
    <c:autoTitleDeleted val="0"/>
    <c:view3D>
      <c:rotX val="15"/>
      <c:rotY val="20"/>
      <c:rAngAx val="1"/>
    </c:view3D>
    <c:floor>
      <c:thickness val="0"/>
    </c:floor>
    <c:sideWall>
      <c:thickness val="0"/>
    </c:sideWall>
    <c:backWall>
      <c:thickness val="0"/>
    </c:backWall>
    <c:plotArea>
      <c:layout/>
      <c:bar3DChart>
        <c:barDir val="col"/>
        <c:grouping val="clustered"/>
        <c:varyColors val="0"/>
        <c:ser>
          <c:idx val="0"/>
          <c:order val="0"/>
          <c:tx>
            <c:strRef>
              <c:f>Sheet2!$C$12</c:f>
              <c:strCache>
                <c:ptCount val="1"/>
                <c:pt idx="0">
                  <c:v>จำนวนเกษตรกรที่กู้ซื้อเครื่องจักรกล</c:v>
                </c:pt>
              </c:strCache>
            </c:strRef>
          </c:tx>
          <c:spPr>
            <a:solidFill>
              <a:schemeClr val="accent3"/>
            </a:solidFill>
            <a:ln w="25400" cap="flat" cmpd="sng" algn="ctr">
              <a:solidFill>
                <a:schemeClr val="accent3">
                  <a:shade val="50000"/>
                </a:schemeClr>
              </a:solidFill>
              <a:prstDash val="solid"/>
            </a:ln>
            <a:effectLst/>
          </c:spPr>
          <c:invertIfNegative val="0"/>
          <c:dLbls>
            <c:txPr>
              <a:bodyPr/>
              <a:lstStyle/>
              <a:p>
                <a:pPr>
                  <a:defRPr sz="1200" b="1" i="0"/>
                </a:pPr>
                <a:endParaRPr lang="th-TH"/>
              </a:p>
            </c:txPr>
            <c:showLegendKey val="0"/>
            <c:showVal val="1"/>
            <c:showCatName val="0"/>
            <c:showSerName val="0"/>
            <c:showPercent val="0"/>
            <c:showBubbleSize val="0"/>
            <c:showLeaderLines val="0"/>
          </c:dLbls>
          <c:cat>
            <c:strRef>
              <c:f>Sheet2!$B$13:$B$15</c:f>
              <c:strCache>
                <c:ptCount val="3"/>
                <c:pt idx="0">
                  <c:v>1 Aug 2011 - 31 Mar 2012</c:v>
                </c:pt>
                <c:pt idx="1">
                  <c:v>1 Apr 2012 - 31 Mar 2013</c:v>
                </c:pt>
                <c:pt idx="2">
                  <c:v>1 Apr 2013 - 28 Mar 2014</c:v>
                </c:pt>
              </c:strCache>
            </c:strRef>
          </c:cat>
          <c:val>
            <c:numRef>
              <c:f>Sheet2!$C$13:$C$15</c:f>
              <c:numCache>
                <c:formatCode>_-* #,##0_-;\-* #,##0_-;_-* "-"??_-;_-@_-</c:formatCode>
                <c:ptCount val="3"/>
                <c:pt idx="0">
                  <c:v>19348</c:v>
                </c:pt>
                <c:pt idx="1">
                  <c:v>44983</c:v>
                </c:pt>
                <c:pt idx="2">
                  <c:v>12938</c:v>
                </c:pt>
              </c:numCache>
            </c:numRef>
          </c:val>
        </c:ser>
        <c:dLbls>
          <c:showLegendKey val="0"/>
          <c:showVal val="1"/>
          <c:showCatName val="0"/>
          <c:showSerName val="0"/>
          <c:showPercent val="0"/>
          <c:showBubbleSize val="0"/>
        </c:dLbls>
        <c:gapWidth val="150"/>
        <c:shape val="box"/>
        <c:axId val="108820992"/>
        <c:axId val="63228160"/>
        <c:axId val="0"/>
      </c:bar3DChart>
      <c:catAx>
        <c:axId val="108820992"/>
        <c:scaling>
          <c:orientation val="minMax"/>
        </c:scaling>
        <c:delete val="0"/>
        <c:axPos val="b"/>
        <c:majorTickMark val="none"/>
        <c:minorTickMark val="none"/>
        <c:tickLblPos val="nextTo"/>
        <c:crossAx val="63228160"/>
        <c:crosses val="autoZero"/>
        <c:auto val="1"/>
        <c:lblAlgn val="ctr"/>
        <c:lblOffset val="100"/>
        <c:noMultiLvlLbl val="0"/>
      </c:catAx>
      <c:valAx>
        <c:axId val="63228160"/>
        <c:scaling>
          <c:orientation val="minMax"/>
        </c:scaling>
        <c:delete val="0"/>
        <c:axPos val="l"/>
        <c:majorGridlines/>
        <c:title>
          <c:tx>
            <c:rich>
              <a:bodyPr/>
              <a:lstStyle/>
              <a:p>
                <a:pPr>
                  <a:defRPr/>
                </a:pPr>
                <a:r>
                  <a:rPr lang="en-US" dirty="0" smtClean="0"/>
                  <a:t>No. of Farmer</a:t>
                </a:r>
                <a:endParaRPr lang="en-US" dirty="0"/>
              </a:p>
            </c:rich>
          </c:tx>
          <c:overlay val="0"/>
        </c:title>
        <c:numFmt formatCode="_-* #,##0_-;\-* #,##0_-;_-* &quot;-&quot;??_-;_-@_-" sourceLinked="1"/>
        <c:majorTickMark val="out"/>
        <c:minorTickMark val="none"/>
        <c:tickLblPos val="nextTo"/>
        <c:crossAx val="108820992"/>
        <c:crosses val="autoZero"/>
        <c:crossBetween val="between"/>
      </c:valAx>
    </c:plotArea>
    <c:plotVisOnly val="1"/>
    <c:dispBlanksAs val="gap"/>
    <c:showDLblsOverMax val="0"/>
  </c:chart>
  <c:txPr>
    <a:bodyPr/>
    <a:lstStyle/>
    <a:p>
      <a:pPr>
        <a:defRPr>
          <a:latin typeface="Tahoma" panose="020B0604030504040204" pitchFamily="34" charset="0"/>
          <a:ea typeface="Tahoma" panose="020B0604030504040204" pitchFamily="34" charset="0"/>
          <a:cs typeface="Tahoma" panose="020B0604030504040204" pitchFamily="34" charset="0"/>
        </a:defRPr>
      </a:pPr>
      <a:endParaRPr lang="th-TH"/>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c:date1904 val="0"/>
  <c:lang val="th-TH"/>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en-US" dirty="0" smtClean="0"/>
              <a:t>Agricultural machinery credit</a:t>
            </a:r>
            <a:r>
              <a:rPr lang="en-US" baseline="0" dirty="0" smtClean="0"/>
              <a:t> v</a:t>
            </a:r>
            <a:r>
              <a:rPr lang="en-US" dirty="0" smtClean="0"/>
              <a:t>alue</a:t>
            </a:r>
            <a:endParaRPr lang="th-TH" dirty="0"/>
          </a:p>
        </c:rich>
      </c:tx>
      <c:overlay val="0"/>
    </c:title>
    <c:autoTitleDeleted val="0"/>
    <c:view3D>
      <c:rotX val="15"/>
      <c:rotY val="20"/>
      <c:rAngAx val="1"/>
    </c:view3D>
    <c:floor>
      <c:thickness val="0"/>
    </c:floor>
    <c:sideWall>
      <c:thickness val="0"/>
    </c:sideWall>
    <c:backWall>
      <c:thickness val="0"/>
    </c:backWall>
    <c:plotArea>
      <c:layout/>
      <c:bar3DChart>
        <c:barDir val="col"/>
        <c:grouping val="clustered"/>
        <c:varyColors val="0"/>
        <c:ser>
          <c:idx val="0"/>
          <c:order val="0"/>
          <c:tx>
            <c:strRef>
              <c:f>Sheet2!$D$12</c:f>
              <c:strCache>
                <c:ptCount val="1"/>
                <c:pt idx="0">
                  <c:v>ปริมาณสินเชื่อเครื่องจักรกล</c:v>
                </c:pt>
              </c:strCache>
            </c:strRef>
          </c:tx>
          <c:spPr>
            <a:solidFill>
              <a:schemeClr val="accent6"/>
            </a:solidFill>
            <a:ln w="25400" cap="flat" cmpd="sng" algn="ctr">
              <a:solidFill>
                <a:schemeClr val="accent6">
                  <a:shade val="50000"/>
                </a:schemeClr>
              </a:solidFill>
              <a:prstDash val="solid"/>
            </a:ln>
            <a:effectLst/>
          </c:spPr>
          <c:invertIfNegative val="0"/>
          <c:dLbls>
            <c:dLbl>
              <c:idx val="1"/>
              <c:spPr/>
              <c:txPr>
                <a:bodyPr/>
                <a:lstStyle/>
                <a:p>
                  <a:pPr>
                    <a:defRPr sz="1100" b="1"/>
                  </a:pPr>
                  <a:endParaRPr lang="th-TH"/>
                </a:p>
              </c:txPr>
              <c:showLegendKey val="0"/>
              <c:showVal val="1"/>
              <c:showCatName val="0"/>
              <c:showSerName val="0"/>
              <c:showPercent val="0"/>
              <c:showBubbleSize val="0"/>
            </c:dLbl>
            <c:txPr>
              <a:bodyPr/>
              <a:lstStyle/>
              <a:p>
                <a:pPr>
                  <a:defRPr sz="1200" b="1"/>
                </a:pPr>
                <a:endParaRPr lang="th-TH"/>
              </a:p>
            </c:txPr>
            <c:showLegendKey val="0"/>
            <c:showVal val="1"/>
            <c:showCatName val="0"/>
            <c:showSerName val="0"/>
            <c:showPercent val="0"/>
            <c:showBubbleSize val="0"/>
            <c:showLeaderLines val="0"/>
          </c:dLbls>
          <c:cat>
            <c:strRef>
              <c:f>Sheet2!$B$13:$B$15</c:f>
              <c:strCache>
                <c:ptCount val="3"/>
                <c:pt idx="0">
                  <c:v>1 Aug 2011 - 31 Mar 2012</c:v>
                </c:pt>
                <c:pt idx="1">
                  <c:v>1 Apr 2012 - 31 Mar 2013</c:v>
                </c:pt>
                <c:pt idx="2">
                  <c:v>1 Apr 2013 - 28 Mar 2014</c:v>
                </c:pt>
              </c:strCache>
            </c:strRef>
          </c:cat>
          <c:val>
            <c:numRef>
              <c:f>Sheet2!$D$13:$D$15</c:f>
              <c:numCache>
                <c:formatCode>_(* #,##0.00_);_(* \(#,##0.00\);_(* "-"??_);_(@_)</c:formatCode>
                <c:ptCount val="3"/>
                <c:pt idx="0">
                  <c:v>7823.11</c:v>
                </c:pt>
                <c:pt idx="1">
                  <c:v>19463.43</c:v>
                </c:pt>
                <c:pt idx="2">
                  <c:v>5682.86</c:v>
                </c:pt>
              </c:numCache>
            </c:numRef>
          </c:val>
        </c:ser>
        <c:dLbls>
          <c:showLegendKey val="0"/>
          <c:showVal val="1"/>
          <c:showCatName val="0"/>
          <c:showSerName val="0"/>
          <c:showPercent val="0"/>
          <c:showBubbleSize val="0"/>
        </c:dLbls>
        <c:gapWidth val="150"/>
        <c:shape val="box"/>
        <c:axId val="108822016"/>
        <c:axId val="63229888"/>
        <c:axId val="0"/>
      </c:bar3DChart>
      <c:catAx>
        <c:axId val="108822016"/>
        <c:scaling>
          <c:orientation val="minMax"/>
        </c:scaling>
        <c:delete val="0"/>
        <c:axPos val="b"/>
        <c:majorTickMark val="none"/>
        <c:minorTickMark val="none"/>
        <c:tickLblPos val="nextTo"/>
        <c:crossAx val="63229888"/>
        <c:crosses val="autoZero"/>
        <c:auto val="1"/>
        <c:lblAlgn val="ctr"/>
        <c:lblOffset val="100"/>
        <c:noMultiLvlLbl val="0"/>
      </c:catAx>
      <c:valAx>
        <c:axId val="63229888"/>
        <c:scaling>
          <c:orientation val="minMax"/>
        </c:scaling>
        <c:delete val="0"/>
        <c:axPos val="l"/>
        <c:majorGridlines/>
        <c:title>
          <c:tx>
            <c:rich>
              <a:bodyPr/>
              <a:lstStyle/>
              <a:p>
                <a:pPr>
                  <a:defRPr/>
                </a:pPr>
                <a:r>
                  <a:rPr lang="en-US" dirty="0" smtClean="0"/>
                  <a:t>Million Bath</a:t>
                </a:r>
                <a:endParaRPr lang="en-US" dirty="0"/>
              </a:p>
            </c:rich>
          </c:tx>
          <c:overlay val="0"/>
        </c:title>
        <c:numFmt formatCode="_(* #,##0.00_);_(* \(#,##0.00\);_(* &quot;-&quot;??_);_(@_)" sourceLinked="1"/>
        <c:majorTickMark val="out"/>
        <c:minorTickMark val="none"/>
        <c:tickLblPos val="nextTo"/>
        <c:crossAx val="108822016"/>
        <c:crosses val="autoZero"/>
        <c:crossBetween val="between"/>
      </c:valAx>
    </c:plotArea>
    <c:plotVisOnly val="1"/>
    <c:dispBlanksAs val="gap"/>
    <c:showDLblsOverMax val="0"/>
  </c:chart>
  <c:txPr>
    <a:bodyPr/>
    <a:lstStyle/>
    <a:p>
      <a:pPr>
        <a:defRPr>
          <a:latin typeface="Tahoma" panose="020B0604030504040204" pitchFamily="34" charset="0"/>
          <a:ea typeface="Tahoma" panose="020B0604030504040204" pitchFamily="34" charset="0"/>
          <a:cs typeface="Tahoma" panose="020B0604030504040204" pitchFamily="34" charset="0"/>
        </a:defRPr>
      </a:pPr>
      <a:endParaRPr lang="th-TH"/>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c:date1904 val="0"/>
  <c:lang val="th-TH"/>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3200"/>
            </a:pPr>
            <a:r>
              <a:rPr lang="en-US" sz="3200" dirty="0" smtClean="0"/>
              <a:t>Thai</a:t>
            </a:r>
            <a:r>
              <a:rPr lang="en-US" sz="3200" baseline="0" dirty="0" smtClean="0"/>
              <a:t> rice export, 2009-2013 (m.t.)</a:t>
            </a:r>
            <a:endParaRPr lang="en-US" sz="3200" dirty="0"/>
          </a:p>
        </c:rich>
      </c:tx>
      <c:overlay val="0"/>
    </c:title>
    <c:autoTitleDeleted val="0"/>
    <c:plotArea>
      <c:layout/>
      <c:barChart>
        <c:barDir val="col"/>
        <c:grouping val="clustered"/>
        <c:varyColors val="0"/>
        <c:ser>
          <c:idx val="1"/>
          <c:order val="1"/>
          <c:tx>
            <c:strRef>
              <c:f>Sheet1!$C$1</c:f>
              <c:strCache>
                <c:ptCount val="1"/>
                <c:pt idx="0">
                  <c:v>White</c:v>
                </c:pt>
              </c:strCache>
            </c:strRef>
          </c:tx>
          <c:invertIfNegative val="0"/>
          <c:dLbls>
            <c:numFmt formatCode="#,##0.00" sourceLinked="0"/>
            <c:showLegendKey val="0"/>
            <c:showVal val="1"/>
            <c:showCatName val="0"/>
            <c:showSerName val="0"/>
            <c:showPercent val="0"/>
            <c:showBubbleSize val="0"/>
            <c:showLeaderLines val="0"/>
          </c:dLbls>
          <c:cat>
            <c:numRef>
              <c:f>Sheet1!$A$2:$A$6</c:f>
              <c:numCache>
                <c:formatCode>General</c:formatCode>
                <c:ptCount val="5"/>
                <c:pt idx="0">
                  <c:v>2009</c:v>
                </c:pt>
                <c:pt idx="1">
                  <c:v>2010</c:v>
                </c:pt>
                <c:pt idx="2">
                  <c:v>2011</c:v>
                </c:pt>
                <c:pt idx="3">
                  <c:v>2012</c:v>
                </c:pt>
                <c:pt idx="4">
                  <c:v>2013</c:v>
                </c:pt>
              </c:numCache>
            </c:numRef>
          </c:cat>
          <c:val>
            <c:numRef>
              <c:f>Sheet1!$C$2:$C$6</c:f>
              <c:numCache>
                <c:formatCode>General</c:formatCode>
                <c:ptCount val="5"/>
                <c:pt idx="0">
                  <c:v>2.5629689999999998</c:v>
                </c:pt>
                <c:pt idx="1">
                  <c:v>3.2240530000000001</c:v>
                </c:pt>
                <c:pt idx="2">
                  <c:v>4.600892</c:v>
                </c:pt>
                <c:pt idx="3">
                  <c:v>2.6155279999999999</c:v>
                </c:pt>
                <c:pt idx="4">
                  <c:v>2.4075299999999999</c:v>
                </c:pt>
              </c:numCache>
            </c:numRef>
          </c:val>
        </c:ser>
        <c:ser>
          <c:idx val="2"/>
          <c:order val="2"/>
          <c:tx>
            <c:strRef>
              <c:f>Sheet1!$D$1</c:f>
              <c:strCache>
                <c:ptCount val="1"/>
                <c:pt idx="0">
                  <c:v>Parboiled</c:v>
                </c:pt>
              </c:strCache>
            </c:strRef>
          </c:tx>
          <c:invertIfNegative val="0"/>
          <c:dLbls>
            <c:numFmt formatCode="#,##0.00" sourceLinked="0"/>
            <c:showLegendKey val="0"/>
            <c:showVal val="1"/>
            <c:showCatName val="0"/>
            <c:showSerName val="0"/>
            <c:showPercent val="0"/>
            <c:showBubbleSize val="0"/>
            <c:showLeaderLines val="0"/>
          </c:dLbls>
          <c:cat>
            <c:numRef>
              <c:f>Sheet1!$A$2:$A$6</c:f>
              <c:numCache>
                <c:formatCode>General</c:formatCode>
                <c:ptCount val="5"/>
                <c:pt idx="0">
                  <c:v>2009</c:v>
                </c:pt>
                <c:pt idx="1">
                  <c:v>2010</c:v>
                </c:pt>
                <c:pt idx="2">
                  <c:v>2011</c:v>
                </c:pt>
                <c:pt idx="3">
                  <c:v>2012</c:v>
                </c:pt>
                <c:pt idx="4">
                  <c:v>2013</c:v>
                </c:pt>
              </c:numCache>
            </c:numRef>
          </c:cat>
          <c:val>
            <c:numRef>
              <c:f>Sheet1!$D$2:$D$6</c:f>
              <c:numCache>
                <c:formatCode>General</c:formatCode>
                <c:ptCount val="5"/>
                <c:pt idx="0">
                  <c:v>2.876986</c:v>
                </c:pt>
                <c:pt idx="1">
                  <c:v>3.1697320000000002</c:v>
                </c:pt>
                <c:pt idx="2">
                  <c:v>3.4317700000000002</c:v>
                </c:pt>
                <c:pt idx="3">
                  <c:v>2.1769150000000002</c:v>
                </c:pt>
                <c:pt idx="4">
                  <c:v>1.4455370000000001</c:v>
                </c:pt>
              </c:numCache>
            </c:numRef>
          </c:val>
        </c:ser>
        <c:ser>
          <c:idx val="3"/>
          <c:order val="3"/>
          <c:tx>
            <c:strRef>
              <c:f>Sheet1!$E$1</c:f>
              <c:strCache>
                <c:ptCount val="1"/>
                <c:pt idx="0">
                  <c:v>Jasmine</c:v>
                </c:pt>
              </c:strCache>
            </c:strRef>
          </c:tx>
          <c:invertIfNegative val="0"/>
          <c:dLbls>
            <c:numFmt formatCode="#,##0.00" sourceLinked="0"/>
            <c:showLegendKey val="0"/>
            <c:showVal val="1"/>
            <c:showCatName val="0"/>
            <c:showSerName val="0"/>
            <c:showPercent val="0"/>
            <c:showBubbleSize val="0"/>
            <c:showLeaderLines val="0"/>
          </c:dLbls>
          <c:cat>
            <c:numRef>
              <c:f>Sheet1!$A$2:$A$6</c:f>
              <c:numCache>
                <c:formatCode>General</c:formatCode>
                <c:ptCount val="5"/>
                <c:pt idx="0">
                  <c:v>2009</c:v>
                </c:pt>
                <c:pt idx="1">
                  <c:v>2010</c:v>
                </c:pt>
                <c:pt idx="2">
                  <c:v>2011</c:v>
                </c:pt>
                <c:pt idx="3">
                  <c:v>2012</c:v>
                </c:pt>
                <c:pt idx="4">
                  <c:v>2013</c:v>
                </c:pt>
              </c:numCache>
            </c:numRef>
          </c:cat>
          <c:val>
            <c:numRef>
              <c:f>Sheet1!$E$2:$E$6</c:f>
              <c:numCache>
                <c:formatCode>General</c:formatCode>
                <c:ptCount val="5"/>
                <c:pt idx="0">
                  <c:v>2.627265</c:v>
                </c:pt>
                <c:pt idx="1">
                  <c:v>2.3514940000000002</c:v>
                </c:pt>
                <c:pt idx="2">
                  <c:v>2.3176420000000002</c:v>
                </c:pt>
                <c:pt idx="3">
                  <c:v>1.925346</c:v>
                </c:pt>
                <c:pt idx="4">
                  <c:v>1.3187720000000001</c:v>
                </c:pt>
              </c:numCache>
            </c:numRef>
          </c:val>
        </c:ser>
        <c:dLbls>
          <c:showLegendKey val="0"/>
          <c:showVal val="1"/>
          <c:showCatName val="0"/>
          <c:showSerName val="0"/>
          <c:showPercent val="0"/>
          <c:showBubbleSize val="0"/>
        </c:dLbls>
        <c:gapWidth val="150"/>
        <c:axId val="135216640"/>
        <c:axId val="135287296"/>
      </c:barChart>
      <c:lineChart>
        <c:grouping val="standard"/>
        <c:varyColors val="0"/>
        <c:ser>
          <c:idx val="0"/>
          <c:order val="0"/>
          <c:tx>
            <c:strRef>
              <c:f>Sheet1!$B$1</c:f>
              <c:strCache>
                <c:ptCount val="1"/>
                <c:pt idx="0">
                  <c:v>Total</c:v>
                </c:pt>
              </c:strCache>
            </c:strRef>
          </c:tx>
          <c:spPr>
            <a:ln w="63500"/>
          </c:spPr>
          <c:dLbls>
            <c:numFmt formatCode="#,##0.00" sourceLinked="0"/>
            <c:dLblPos val="t"/>
            <c:showLegendKey val="0"/>
            <c:showVal val="1"/>
            <c:showCatName val="0"/>
            <c:showSerName val="0"/>
            <c:showPercent val="0"/>
            <c:showBubbleSize val="0"/>
            <c:showLeaderLines val="0"/>
          </c:dLbls>
          <c:cat>
            <c:numRef>
              <c:f>Sheet1!$A$2:$A$6</c:f>
              <c:numCache>
                <c:formatCode>General</c:formatCode>
                <c:ptCount val="5"/>
                <c:pt idx="0">
                  <c:v>2009</c:v>
                </c:pt>
                <c:pt idx="1">
                  <c:v>2010</c:v>
                </c:pt>
                <c:pt idx="2">
                  <c:v>2011</c:v>
                </c:pt>
                <c:pt idx="3">
                  <c:v>2012</c:v>
                </c:pt>
                <c:pt idx="4">
                  <c:v>2013</c:v>
                </c:pt>
              </c:numCache>
            </c:numRef>
          </c:cat>
          <c:val>
            <c:numRef>
              <c:f>Sheet1!$B$2:$B$6</c:f>
              <c:numCache>
                <c:formatCode>General</c:formatCode>
                <c:ptCount val="5"/>
                <c:pt idx="0">
                  <c:v>8.5230599999999992</c:v>
                </c:pt>
                <c:pt idx="1">
                  <c:v>9.0004930000000005</c:v>
                </c:pt>
                <c:pt idx="2">
                  <c:v>10.608141</c:v>
                </c:pt>
                <c:pt idx="3">
                  <c:v>6.9296559999999996</c:v>
                </c:pt>
                <c:pt idx="4">
                  <c:v>5.9206469999999998</c:v>
                </c:pt>
              </c:numCache>
            </c:numRef>
          </c:val>
          <c:smooth val="0"/>
        </c:ser>
        <c:dLbls>
          <c:showLegendKey val="0"/>
          <c:showVal val="1"/>
          <c:showCatName val="0"/>
          <c:showSerName val="0"/>
          <c:showPercent val="0"/>
          <c:showBubbleSize val="0"/>
        </c:dLbls>
        <c:marker val="1"/>
        <c:smooth val="0"/>
        <c:axId val="135216640"/>
        <c:axId val="135287296"/>
      </c:lineChart>
      <c:catAx>
        <c:axId val="135216640"/>
        <c:scaling>
          <c:orientation val="minMax"/>
        </c:scaling>
        <c:delete val="0"/>
        <c:axPos val="b"/>
        <c:numFmt formatCode="General" sourceLinked="1"/>
        <c:majorTickMark val="none"/>
        <c:minorTickMark val="none"/>
        <c:tickLblPos val="nextTo"/>
        <c:crossAx val="135287296"/>
        <c:crosses val="autoZero"/>
        <c:auto val="1"/>
        <c:lblAlgn val="ctr"/>
        <c:lblOffset val="100"/>
        <c:noMultiLvlLbl val="0"/>
      </c:catAx>
      <c:valAx>
        <c:axId val="135287296"/>
        <c:scaling>
          <c:orientation val="minMax"/>
        </c:scaling>
        <c:delete val="1"/>
        <c:axPos val="l"/>
        <c:numFmt formatCode="General" sourceLinked="1"/>
        <c:majorTickMark val="out"/>
        <c:minorTickMark val="none"/>
        <c:tickLblPos val="nextTo"/>
        <c:crossAx val="135216640"/>
        <c:crosses val="autoZero"/>
        <c:crossBetween val="between"/>
      </c:valAx>
    </c:plotArea>
    <c:legend>
      <c:legendPos val="t"/>
      <c:overlay val="0"/>
    </c:legend>
    <c:plotVisOnly val="1"/>
    <c:dispBlanksAs val="gap"/>
    <c:showDLblsOverMax val="0"/>
  </c:chart>
  <c:txPr>
    <a:bodyPr/>
    <a:lstStyle/>
    <a:p>
      <a:pPr>
        <a:defRPr sz="1800">
          <a:latin typeface="Browallia New" pitchFamily="34" charset="-34"/>
          <a:cs typeface="Browallia New" pitchFamily="34" charset="-34"/>
        </a:defRPr>
      </a:pPr>
      <a:endParaRPr lang="th-TH"/>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c:date1904 val="0"/>
  <c:lang val="th-TH"/>
  <c:roundedCorners val="0"/>
  <mc:AlternateContent xmlns:mc="http://schemas.openxmlformats.org/markup-compatibility/2006">
    <mc:Choice xmlns:c14="http://schemas.microsoft.com/office/drawing/2007/8/2/chart" Requires="c14">
      <c14:style val="126"/>
    </mc:Choice>
    <mc:Fallback>
      <c:style val="26"/>
    </mc:Fallback>
  </mc:AlternateContent>
  <c:chart>
    <c:title>
      <c:tx>
        <c:rich>
          <a:bodyPr/>
          <a:lstStyle/>
          <a:p>
            <a:pPr>
              <a:defRPr/>
            </a:pPr>
            <a:r>
              <a:rPr lang="en-US"/>
              <a:t>Major rice exporters 2009-2013</a:t>
            </a:r>
          </a:p>
        </c:rich>
      </c:tx>
      <c:overlay val="0"/>
    </c:title>
    <c:autoTitleDeleted val="0"/>
    <c:plotArea>
      <c:layout/>
      <c:lineChart>
        <c:grouping val="standard"/>
        <c:varyColors val="0"/>
        <c:ser>
          <c:idx val="0"/>
          <c:order val="0"/>
          <c:tx>
            <c:strRef>
              <c:f>Sheet1!$B$1</c:f>
              <c:strCache>
                <c:ptCount val="1"/>
                <c:pt idx="0">
                  <c:v>India</c:v>
                </c:pt>
              </c:strCache>
            </c:strRef>
          </c:tx>
          <c:cat>
            <c:strRef>
              <c:f>Sheet1!$A$2:$A$6</c:f>
              <c:strCache>
                <c:ptCount val="5"/>
                <c:pt idx="0">
                  <c:v>2009</c:v>
                </c:pt>
                <c:pt idx="1">
                  <c:v>2010</c:v>
                </c:pt>
                <c:pt idx="2">
                  <c:v>2011</c:v>
                </c:pt>
                <c:pt idx="3">
                  <c:v>2012</c:v>
                </c:pt>
                <c:pt idx="4">
                  <c:v>2013*</c:v>
                </c:pt>
              </c:strCache>
            </c:strRef>
          </c:cat>
          <c:val>
            <c:numRef>
              <c:f>Sheet1!$B$2:$B$6</c:f>
              <c:numCache>
                <c:formatCode>General</c:formatCode>
                <c:ptCount val="5"/>
                <c:pt idx="0">
                  <c:v>2149</c:v>
                </c:pt>
                <c:pt idx="1">
                  <c:v>2228</c:v>
                </c:pt>
                <c:pt idx="2">
                  <c:v>4637</c:v>
                </c:pt>
                <c:pt idx="3">
                  <c:v>10250</c:v>
                </c:pt>
                <c:pt idx="4">
                  <c:v>10500</c:v>
                </c:pt>
              </c:numCache>
            </c:numRef>
          </c:val>
          <c:smooth val="0"/>
        </c:ser>
        <c:ser>
          <c:idx val="1"/>
          <c:order val="1"/>
          <c:tx>
            <c:strRef>
              <c:f>Sheet1!$C$1</c:f>
              <c:strCache>
                <c:ptCount val="1"/>
                <c:pt idx="0">
                  <c:v>Pakistan</c:v>
                </c:pt>
              </c:strCache>
            </c:strRef>
          </c:tx>
          <c:cat>
            <c:strRef>
              <c:f>Sheet1!$A$2:$A$6</c:f>
              <c:strCache>
                <c:ptCount val="5"/>
                <c:pt idx="0">
                  <c:v>2009</c:v>
                </c:pt>
                <c:pt idx="1">
                  <c:v>2010</c:v>
                </c:pt>
                <c:pt idx="2">
                  <c:v>2011</c:v>
                </c:pt>
                <c:pt idx="3">
                  <c:v>2012</c:v>
                </c:pt>
                <c:pt idx="4">
                  <c:v>2013*</c:v>
                </c:pt>
              </c:strCache>
            </c:strRef>
          </c:cat>
          <c:val>
            <c:numRef>
              <c:f>Sheet1!$C$2:$C$6</c:f>
              <c:numCache>
                <c:formatCode>General</c:formatCode>
                <c:ptCount val="5"/>
                <c:pt idx="0">
                  <c:v>3187</c:v>
                </c:pt>
                <c:pt idx="1">
                  <c:v>4000</c:v>
                </c:pt>
                <c:pt idx="2">
                  <c:v>3414</c:v>
                </c:pt>
                <c:pt idx="3">
                  <c:v>3500</c:v>
                </c:pt>
                <c:pt idx="4">
                  <c:v>3300</c:v>
                </c:pt>
              </c:numCache>
            </c:numRef>
          </c:val>
          <c:smooth val="0"/>
        </c:ser>
        <c:ser>
          <c:idx val="2"/>
          <c:order val="2"/>
          <c:tx>
            <c:strRef>
              <c:f>Sheet1!$D$1</c:f>
              <c:strCache>
                <c:ptCount val="1"/>
                <c:pt idx="0">
                  <c:v>Thailand</c:v>
                </c:pt>
              </c:strCache>
            </c:strRef>
          </c:tx>
          <c:cat>
            <c:strRef>
              <c:f>Sheet1!$A$2:$A$6</c:f>
              <c:strCache>
                <c:ptCount val="5"/>
                <c:pt idx="0">
                  <c:v>2009</c:v>
                </c:pt>
                <c:pt idx="1">
                  <c:v>2010</c:v>
                </c:pt>
                <c:pt idx="2">
                  <c:v>2011</c:v>
                </c:pt>
                <c:pt idx="3">
                  <c:v>2012</c:v>
                </c:pt>
                <c:pt idx="4">
                  <c:v>2013*</c:v>
                </c:pt>
              </c:strCache>
            </c:strRef>
          </c:cat>
          <c:val>
            <c:numRef>
              <c:f>Sheet1!$D$2:$D$6</c:f>
              <c:numCache>
                <c:formatCode>General</c:formatCode>
                <c:ptCount val="5"/>
                <c:pt idx="0">
                  <c:v>8570</c:v>
                </c:pt>
                <c:pt idx="1">
                  <c:v>9047</c:v>
                </c:pt>
                <c:pt idx="2">
                  <c:v>10647</c:v>
                </c:pt>
                <c:pt idx="3">
                  <c:v>6945</c:v>
                </c:pt>
                <c:pt idx="4">
                  <c:v>5920</c:v>
                </c:pt>
              </c:numCache>
            </c:numRef>
          </c:val>
          <c:smooth val="0"/>
        </c:ser>
        <c:ser>
          <c:idx val="3"/>
          <c:order val="3"/>
          <c:tx>
            <c:strRef>
              <c:f>Sheet1!$E$1</c:f>
              <c:strCache>
                <c:ptCount val="1"/>
                <c:pt idx="0">
                  <c:v>United States</c:v>
                </c:pt>
              </c:strCache>
            </c:strRef>
          </c:tx>
          <c:cat>
            <c:strRef>
              <c:f>Sheet1!$A$2:$A$6</c:f>
              <c:strCache>
                <c:ptCount val="5"/>
                <c:pt idx="0">
                  <c:v>2009</c:v>
                </c:pt>
                <c:pt idx="1">
                  <c:v>2010</c:v>
                </c:pt>
                <c:pt idx="2">
                  <c:v>2011</c:v>
                </c:pt>
                <c:pt idx="3">
                  <c:v>2012</c:v>
                </c:pt>
                <c:pt idx="4">
                  <c:v>2013*</c:v>
                </c:pt>
              </c:strCache>
            </c:strRef>
          </c:cat>
          <c:val>
            <c:numRef>
              <c:f>Sheet1!$E$2:$E$6</c:f>
              <c:numCache>
                <c:formatCode>General</c:formatCode>
                <c:ptCount val="5"/>
                <c:pt idx="0">
                  <c:v>3017</c:v>
                </c:pt>
                <c:pt idx="1">
                  <c:v>3868</c:v>
                </c:pt>
                <c:pt idx="2">
                  <c:v>3247</c:v>
                </c:pt>
                <c:pt idx="3">
                  <c:v>3326</c:v>
                </c:pt>
                <c:pt idx="4">
                  <c:v>3200</c:v>
                </c:pt>
              </c:numCache>
            </c:numRef>
          </c:val>
          <c:smooth val="0"/>
        </c:ser>
        <c:ser>
          <c:idx val="4"/>
          <c:order val="4"/>
          <c:tx>
            <c:strRef>
              <c:f>Sheet1!$F$1</c:f>
              <c:strCache>
                <c:ptCount val="1"/>
                <c:pt idx="0">
                  <c:v>Vietnam</c:v>
                </c:pt>
              </c:strCache>
            </c:strRef>
          </c:tx>
          <c:cat>
            <c:strRef>
              <c:f>Sheet1!$A$2:$A$6</c:f>
              <c:strCache>
                <c:ptCount val="5"/>
                <c:pt idx="0">
                  <c:v>2009</c:v>
                </c:pt>
                <c:pt idx="1">
                  <c:v>2010</c:v>
                </c:pt>
                <c:pt idx="2">
                  <c:v>2011</c:v>
                </c:pt>
                <c:pt idx="3">
                  <c:v>2012</c:v>
                </c:pt>
                <c:pt idx="4">
                  <c:v>2013*</c:v>
                </c:pt>
              </c:strCache>
            </c:strRef>
          </c:cat>
          <c:val>
            <c:numRef>
              <c:f>Sheet1!$F$2:$F$6</c:f>
              <c:numCache>
                <c:formatCode>General</c:formatCode>
                <c:ptCount val="5"/>
                <c:pt idx="0">
                  <c:v>5950</c:v>
                </c:pt>
                <c:pt idx="1">
                  <c:v>6734</c:v>
                </c:pt>
                <c:pt idx="2">
                  <c:v>7000</c:v>
                </c:pt>
                <c:pt idx="3">
                  <c:v>7717</c:v>
                </c:pt>
                <c:pt idx="4">
                  <c:v>7200</c:v>
                </c:pt>
              </c:numCache>
            </c:numRef>
          </c:val>
          <c:smooth val="0"/>
        </c:ser>
        <c:dLbls>
          <c:showLegendKey val="0"/>
          <c:showVal val="0"/>
          <c:showCatName val="0"/>
          <c:showSerName val="0"/>
          <c:showPercent val="0"/>
          <c:showBubbleSize val="0"/>
        </c:dLbls>
        <c:marker val="1"/>
        <c:smooth val="0"/>
        <c:axId val="135215616"/>
        <c:axId val="135289600"/>
      </c:lineChart>
      <c:catAx>
        <c:axId val="135215616"/>
        <c:scaling>
          <c:orientation val="minMax"/>
        </c:scaling>
        <c:delete val="0"/>
        <c:axPos val="b"/>
        <c:numFmt formatCode="General" sourceLinked="1"/>
        <c:majorTickMark val="none"/>
        <c:minorTickMark val="none"/>
        <c:tickLblPos val="nextTo"/>
        <c:crossAx val="135289600"/>
        <c:crosses val="autoZero"/>
        <c:auto val="1"/>
        <c:lblAlgn val="ctr"/>
        <c:lblOffset val="100"/>
        <c:noMultiLvlLbl val="0"/>
      </c:catAx>
      <c:valAx>
        <c:axId val="135289600"/>
        <c:scaling>
          <c:orientation val="minMax"/>
        </c:scaling>
        <c:delete val="0"/>
        <c:axPos val="l"/>
        <c:majorGridlines/>
        <c:numFmt formatCode="General" sourceLinked="1"/>
        <c:majorTickMark val="none"/>
        <c:minorTickMark val="none"/>
        <c:tickLblPos val="nextTo"/>
        <c:crossAx val="135215616"/>
        <c:crosses val="autoZero"/>
        <c:crossBetween val="between"/>
        <c:dispUnits>
          <c:builtInUnit val="thousands"/>
          <c:dispUnitsLbl>
            <c:tx>
              <c:rich>
                <a:bodyPr/>
                <a:lstStyle/>
                <a:p>
                  <a:pPr>
                    <a:defRPr/>
                  </a:pPr>
                  <a:r>
                    <a:rPr lang="en-US"/>
                    <a:t>Millions ton</a:t>
                  </a:r>
                </a:p>
              </c:rich>
            </c:tx>
          </c:dispUnitsLbl>
        </c:dispUnits>
      </c:valAx>
    </c:plotArea>
    <c:legend>
      <c:legendPos val="b"/>
      <c:overlay val="0"/>
    </c:legend>
    <c:plotVisOnly val="1"/>
    <c:dispBlanksAs val="gap"/>
    <c:showDLblsOverMax val="0"/>
  </c:chart>
  <c:txPr>
    <a:bodyPr/>
    <a:lstStyle/>
    <a:p>
      <a:pPr>
        <a:defRPr sz="1800"/>
      </a:pPr>
      <a:endParaRPr lang="th-TH"/>
    </a:p>
  </c:txPr>
  <c:externalData r:id="rId1">
    <c:autoUpdate val="0"/>
  </c:externalData>
  <c:userShapes r:id="rId2"/>
</c:chartSpace>
</file>

<file path=ppt/drawings/drawing1.xml><?xml version="1.0" encoding="utf-8"?>
<c:userShapes xmlns:c="http://schemas.openxmlformats.org/drawingml/2006/chart">
  <cdr:relSizeAnchor xmlns:cdr="http://schemas.openxmlformats.org/drawingml/2006/chartDrawing">
    <cdr:from>
      <cdr:x>0.89406</cdr:x>
      <cdr:y>0.00632</cdr:y>
    </cdr:from>
    <cdr:to>
      <cdr:x>0.9967</cdr:x>
      <cdr:y>0.06996</cdr:y>
    </cdr:to>
    <cdr:sp macro="" textlink="">
      <cdr:nvSpPr>
        <cdr:cNvPr id="2" name="TextBox 1"/>
        <cdr:cNvSpPr txBox="1"/>
      </cdr:nvSpPr>
      <cdr:spPr>
        <a:xfrm xmlns:a="http://schemas.openxmlformats.org/drawingml/2006/main">
          <a:off x="3610744" y="28600"/>
          <a:ext cx="414536" cy="288032"/>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pPr algn="r"/>
          <a:r>
            <a:rPr lang="en-US" sz="1100" dirty="0" smtClean="0"/>
            <a:t>%</a:t>
          </a:r>
          <a:endParaRPr lang="th-TH" sz="1100" dirty="0"/>
        </a:p>
      </cdr:txBody>
    </cdr:sp>
  </cdr:relSizeAnchor>
  <cdr:relSizeAnchor xmlns:cdr="http://schemas.openxmlformats.org/drawingml/2006/chartDrawing">
    <cdr:from>
      <cdr:x>0</cdr:x>
      <cdr:y>0.00632</cdr:y>
    </cdr:from>
    <cdr:to>
      <cdr:x>0.12737</cdr:x>
      <cdr:y>0.08587</cdr:y>
    </cdr:to>
    <cdr:sp macro="" textlink="">
      <cdr:nvSpPr>
        <cdr:cNvPr id="3" name="TextBox 2"/>
        <cdr:cNvSpPr txBox="1"/>
      </cdr:nvSpPr>
      <cdr:spPr>
        <a:xfrm xmlns:a="http://schemas.openxmlformats.org/drawingml/2006/main">
          <a:off x="-457200" y="28600"/>
          <a:ext cx="514400" cy="36004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pPr algn="r"/>
          <a:r>
            <a:rPr lang="en-US" sz="1100" dirty="0" err="1" smtClean="0"/>
            <a:t>M.ton</a:t>
          </a:r>
          <a:endParaRPr lang="th-TH" sz="1100" dirty="0"/>
        </a:p>
      </cdr:txBody>
    </cdr:sp>
  </cdr:relSizeAnchor>
  <cdr:relSizeAnchor xmlns:cdr="http://schemas.openxmlformats.org/drawingml/2006/chartDrawing">
    <cdr:from>
      <cdr:x>0.3235</cdr:x>
      <cdr:y>0.10178</cdr:y>
    </cdr:from>
    <cdr:to>
      <cdr:x>0.54992</cdr:x>
      <cdr:y>0.30381</cdr:y>
    </cdr:to>
    <cdr:sp macro="" textlink="">
      <cdr:nvSpPr>
        <cdr:cNvPr id="4" name="TextBox 3"/>
        <cdr:cNvSpPr txBox="1"/>
      </cdr:nvSpPr>
      <cdr:spPr>
        <a:xfrm xmlns:a="http://schemas.openxmlformats.org/drawingml/2006/main">
          <a:off x="1306488" y="460648"/>
          <a:ext cx="914400" cy="91440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400" dirty="0" smtClean="0">
              <a:solidFill>
                <a:srgbClr val="C00000"/>
              </a:solidFill>
            </a:rPr>
            <a:t>120%</a:t>
          </a:r>
          <a:endParaRPr lang="th-TH" sz="1400" dirty="0">
            <a:solidFill>
              <a:srgbClr val="C00000"/>
            </a:solidFill>
          </a:endParaRPr>
        </a:p>
      </cdr:txBody>
    </cdr:sp>
  </cdr:relSizeAnchor>
  <cdr:relSizeAnchor xmlns:cdr="http://schemas.openxmlformats.org/drawingml/2006/chartDrawing">
    <cdr:from>
      <cdr:x>0.75142</cdr:x>
      <cdr:y>0.6109</cdr:y>
    </cdr:from>
    <cdr:to>
      <cdr:x>0.97783</cdr:x>
      <cdr:y>0.81293</cdr:y>
    </cdr:to>
    <cdr:sp macro="" textlink="">
      <cdr:nvSpPr>
        <cdr:cNvPr id="5" name="TextBox 4"/>
        <cdr:cNvSpPr txBox="1"/>
      </cdr:nvSpPr>
      <cdr:spPr>
        <a:xfrm xmlns:a="http://schemas.openxmlformats.org/drawingml/2006/main">
          <a:off x="3034680" y="2764904"/>
          <a:ext cx="914400" cy="91440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th-TH" sz="1100" dirty="0">
            <a:solidFill>
              <a:srgbClr val="C00000"/>
            </a:solidFill>
          </a:endParaRPr>
        </a:p>
      </cdr:txBody>
    </cdr:sp>
  </cdr:relSizeAnchor>
</c:userShapes>
</file>

<file path=ppt/drawings/drawing2.xml><?xml version="1.0" encoding="utf-8"?>
<c:userShapes xmlns:c="http://schemas.openxmlformats.org/drawingml/2006/chart">
  <cdr:relSizeAnchor xmlns:cdr="http://schemas.openxmlformats.org/drawingml/2006/chartDrawing">
    <cdr:from>
      <cdr:x>0.13251</cdr:x>
      <cdr:y>0.03814</cdr:y>
    </cdr:from>
    <cdr:to>
      <cdr:x>0.24362</cdr:x>
      <cdr:y>0.24017</cdr:y>
    </cdr:to>
    <cdr:sp macro="" textlink="">
      <cdr:nvSpPr>
        <cdr:cNvPr id="2" name="TextBox 1"/>
        <cdr:cNvSpPr txBox="1"/>
      </cdr:nvSpPr>
      <cdr:spPr>
        <a:xfrm xmlns:a="http://schemas.openxmlformats.org/drawingml/2006/main">
          <a:off x="1090464" y="172616"/>
          <a:ext cx="914400" cy="91440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th-TH" sz="1100" dirty="0"/>
        </a:p>
      </cdr:txBody>
    </cdr:sp>
  </cdr:relSizeAnchor>
</c:userShapes>
</file>

<file path=ppt/drawings/drawing3.xml><?xml version="1.0" encoding="utf-8"?>
<c:userShapes xmlns:c="http://schemas.openxmlformats.org/drawingml/2006/chart">
  <cdr:relSizeAnchor xmlns:cdr="http://schemas.openxmlformats.org/drawingml/2006/chartDrawing">
    <cdr:from>
      <cdr:x>0.88889</cdr:x>
      <cdr:y>0.46535</cdr:y>
    </cdr:from>
    <cdr:to>
      <cdr:x>1</cdr:x>
      <cdr:y>0.65863</cdr:y>
    </cdr:to>
    <cdr:sp macro="" textlink="">
      <cdr:nvSpPr>
        <cdr:cNvPr id="2" name="TextBox 1"/>
        <cdr:cNvSpPr txBox="1"/>
      </cdr:nvSpPr>
      <cdr:spPr>
        <a:xfrm xmlns:a="http://schemas.openxmlformats.org/drawingml/2006/main">
          <a:off x="7315200" y="2106168"/>
          <a:ext cx="914400" cy="87476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2800" b="1" dirty="0" smtClean="0">
              <a:solidFill>
                <a:schemeClr val="accent3">
                  <a:lumMod val="50000"/>
                </a:schemeClr>
              </a:solidFill>
            </a:rPr>
            <a:t>Thai</a:t>
          </a:r>
          <a:endParaRPr lang="th-TH" sz="1100" b="1" dirty="0">
            <a:solidFill>
              <a:schemeClr val="accent3">
                <a:lumMod val="50000"/>
              </a:schemeClr>
            </a:solidFill>
          </a:endParaRPr>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3713"/>
          </a:xfrm>
          <a:prstGeom prst="rect">
            <a:avLst/>
          </a:prstGeom>
        </p:spPr>
        <p:txBody>
          <a:bodyPr vert="horz" lIns="91440" tIns="45720" rIns="91440" bIns="45720" rtlCol="0"/>
          <a:lstStyle>
            <a:lvl1pPr algn="l">
              <a:defRPr sz="1200"/>
            </a:lvl1pPr>
          </a:lstStyle>
          <a:p>
            <a:endParaRPr lang="th-TH"/>
          </a:p>
        </p:txBody>
      </p:sp>
      <p:sp>
        <p:nvSpPr>
          <p:cNvPr id="3" name="Date Placeholder 2"/>
          <p:cNvSpPr>
            <a:spLocks noGrp="1"/>
          </p:cNvSpPr>
          <p:nvPr>
            <p:ph type="dt" idx="1"/>
          </p:nvPr>
        </p:nvSpPr>
        <p:spPr>
          <a:xfrm>
            <a:off x="3850443" y="0"/>
            <a:ext cx="2945659" cy="493713"/>
          </a:xfrm>
          <a:prstGeom prst="rect">
            <a:avLst/>
          </a:prstGeom>
        </p:spPr>
        <p:txBody>
          <a:bodyPr vert="horz" lIns="91440" tIns="45720" rIns="91440" bIns="45720" rtlCol="0"/>
          <a:lstStyle>
            <a:lvl1pPr algn="r">
              <a:defRPr sz="1200"/>
            </a:lvl1pPr>
          </a:lstStyle>
          <a:p>
            <a:fld id="{5916D3D5-C0A3-454C-BF8B-D53CA992A093}" type="datetimeFigureOut">
              <a:rPr lang="th-TH" smtClean="0"/>
              <a:t>04/04/57</a:t>
            </a:fld>
            <a:endParaRPr lang="th-TH"/>
          </a:p>
        </p:txBody>
      </p:sp>
      <p:sp>
        <p:nvSpPr>
          <p:cNvPr id="4" name="Slide Image Placeholder 3"/>
          <p:cNvSpPr>
            <a:spLocks noGrp="1" noRot="1" noChangeAspect="1"/>
          </p:cNvSpPr>
          <p:nvPr>
            <p:ph type="sldImg" idx="2"/>
          </p:nvPr>
        </p:nvSpPr>
        <p:spPr>
          <a:xfrm>
            <a:off x="931863" y="741363"/>
            <a:ext cx="4933950" cy="3702050"/>
          </a:xfrm>
          <a:prstGeom prst="rect">
            <a:avLst/>
          </a:prstGeom>
          <a:noFill/>
          <a:ln w="12700">
            <a:solidFill>
              <a:prstClr val="black"/>
            </a:solidFill>
          </a:ln>
        </p:spPr>
        <p:txBody>
          <a:bodyPr vert="horz" lIns="91440" tIns="45720" rIns="91440" bIns="45720" rtlCol="0" anchor="ctr"/>
          <a:lstStyle/>
          <a:p>
            <a:endParaRPr lang="th-TH"/>
          </a:p>
        </p:txBody>
      </p:sp>
      <p:sp>
        <p:nvSpPr>
          <p:cNvPr id="5" name="Notes Placeholder 4"/>
          <p:cNvSpPr>
            <a:spLocks noGrp="1"/>
          </p:cNvSpPr>
          <p:nvPr>
            <p:ph type="body" sz="quarter" idx="3"/>
          </p:nvPr>
        </p:nvSpPr>
        <p:spPr>
          <a:xfrm>
            <a:off x="679768" y="4690269"/>
            <a:ext cx="5438140" cy="4443413"/>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6" name="Footer Placeholder 5"/>
          <p:cNvSpPr>
            <a:spLocks noGrp="1"/>
          </p:cNvSpPr>
          <p:nvPr>
            <p:ph type="ftr" sz="quarter" idx="4"/>
          </p:nvPr>
        </p:nvSpPr>
        <p:spPr>
          <a:xfrm>
            <a:off x="0" y="9378824"/>
            <a:ext cx="2945659" cy="493713"/>
          </a:xfrm>
          <a:prstGeom prst="rect">
            <a:avLst/>
          </a:prstGeom>
        </p:spPr>
        <p:txBody>
          <a:bodyPr vert="horz" lIns="91440" tIns="45720" rIns="91440" bIns="45720" rtlCol="0" anchor="b"/>
          <a:lstStyle>
            <a:lvl1pPr algn="l">
              <a:defRPr sz="1200"/>
            </a:lvl1pPr>
          </a:lstStyle>
          <a:p>
            <a:endParaRPr lang="th-TH"/>
          </a:p>
        </p:txBody>
      </p:sp>
      <p:sp>
        <p:nvSpPr>
          <p:cNvPr id="7" name="Slide Number Placeholder 6"/>
          <p:cNvSpPr>
            <a:spLocks noGrp="1"/>
          </p:cNvSpPr>
          <p:nvPr>
            <p:ph type="sldNum" sz="quarter" idx="5"/>
          </p:nvPr>
        </p:nvSpPr>
        <p:spPr>
          <a:xfrm>
            <a:off x="3850443" y="9378824"/>
            <a:ext cx="2945659" cy="493713"/>
          </a:xfrm>
          <a:prstGeom prst="rect">
            <a:avLst/>
          </a:prstGeom>
        </p:spPr>
        <p:txBody>
          <a:bodyPr vert="horz" lIns="91440" tIns="45720" rIns="91440" bIns="45720" rtlCol="0" anchor="b"/>
          <a:lstStyle>
            <a:lvl1pPr algn="r">
              <a:defRPr sz="1200"/>
            </a:lvl1pPr>
          </a:lstStyle>
          <a:p>
            <a:fld id="{C0A27BA0-061D-4259-9614-B10BD6CD0415}" type="slidenum">
              <a:rPr lang="th-TH" smtClean="0"/>
              <a:t>‹#›</a:t>
            </a:fld>
            <a:endParaRPr lang="th-TH"/>
          </a:p>
        </p:txBody>
      </p:sp>
    </p:spTree>
    <p:extLst>
      <p:ext uri="{BB962C8B-B14F-4D97-AF65-F5344CB8AC3E}">
        <p14:creationId xmlns:p14="http://schemas.microsoft.com/office/powerpoint/2010/main" val="3765927268"/>
      </p:ext>
    </p:extLst>
  </p:cSld>
  <p:clrMap bg1="lt1" tx1="dk1" bg2="lt2" tx2="dk2" accent1="accent1" accent2="accent2" accent3="accent3" accent4="accent4" accent5="accent5" accent6="accent6" hlink="hlink" folHlink="folHlink"/>
  <p:notes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Slide Image Placeholder 1"/>
          <p:cNvSpPr>
            <a:spLocks noGrp="1" noRot="1" noChangeAspect="1"/>
          </p:cNvSpPr>
          <p:nvPr>
            <p:ph type="sldImg"/>
          </p:nvPr>
        </p:nvSpPr>
        <p:spPr>
          <a:xfrm>
            <a:off x="984250" y="763588"/>
            <a:ext cx="4875213" cy="3657600"/>
          </a:xfrm>
          <a:ln/>
        </p:spPr>
      </p:sp>
      <p:sp>
        <p:nvSpPr>
          <p:cNvPr id="21506" name="Notes Placeholder 2"/>
          <p:cNvSpPr>
            <a:spLocks noGrp="1"/>
          </p:cNvSpPr>
          <p:nvPr>
            <p:ph type="body" idx="1"/>
          </p:nvPr>
        </p:nvSpPr>
        <p:spPr>
          <a:noFill/>
          <a:ln/>
        </p:spPr>
        <p:txBody>
          <a:bodyPr/>
          <a:lstStyle/>
          <a:p>
            <a:endParaRPr lang="en-US" smtClean="0">
              <a:cs typeface="Cordia New" pitchFamily="34" charset="-34"/>
            </a:endParaRPr>
          </a:p>
        </p:txBody>
      </p:sp>
      <p:sp>
        <p:nvSpPr>
          <p:cNvPr id="4" name="Slide Number Placeholder 3"/>
          <p:cNvSpPr>
            <a:spLocks noGrp="1"/>
          </p:cNvSpPr>
          <p:nvPr>
            <p:ph type="sldNum" sz="quarter" idx="5"/>
          </p:nvPr>
        </p:nvSpPr>
        <p:spPr/>
        <p:txBody>
          <a:bodyPr/>
          <a:lstStyle/>
          <a:p>
            <a:pPr>
              <a:defRPr/>
            </a:pPr>
            <a:fld id="{F90DFA4C-1057-4B76-83C4-5AC1436AA86E}" type="slidenum">
              <a:rPr lang="en-US" smtClean="0"/>
              <a:pPr>
                <a:defRPr/>
              </a:pPr>
              <a:t>1</a:t>
            </a:fld>
            <a:endParaRPr lang="th-TH"/>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123"/>
            <a:ext cx="9144000" cy="6690905"/>
          </a:xfrm>
          <a:prstGeom prst="rect">
            <a:avLst/>
          </a:prstGeom>
        </p:spPr>
      </p:pic>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th-TH"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accent1">
                    <a:lumMod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th-TH" dirty="0"/>
          </a:p>
        </p:txBody>
      </p:sp>
      <p:sp>
        <p:nvSpPr>
          <p:cNvPr id="4" name="Date Placeholder 3"/>
          <p:cNvSpPr>
            <a:spLocks noGrp="1"/>
          </p:cNvSpPr>
          <p:nvPr>
            <p:ph type="dt" sz="half" idx="10"/>
          </p:nvPr>
        </p:nvSpPr>
        <p:spPr/>
        <p:txBody>
          <a:bodyPr/>
          <a:lstStyle>
            <a:lvl1pPr>
              <a:defRPr>
                <a:solidFill>
                  <a:schemeClr val="tx1"/>
                </a:solidFill>
              </a:defRPr>
            </a:lvl1pPr>
          </a:lstStyle>
          <a:p>
            <a:fld id="{42780A10-2565-44A9-BB93-F76FFCE44366}" type="datetimeFigureOut">
              <a:rPr lang="th-TH" smtClean="0"/>
              <a:t>04/04/57</a:t>
            </a:fld>
            <a:endParaRPr lang="th-TH"/>
          </a:p>
        </p:txBody>
      </p:sp>
      <p:sp>
        <p:nvSpPr>
          <p:cNvPr id="5" name="Footer Placeholder 4"/>
          <p:cNvSpPr>
            <a:spLocks noGrp="1"/>
          </p:cNvSpPr>
          <p:nvPr>
            <p:ph type="ftr" sz="quarter" idx="11"/>
          </p:nvPr>
        </p:nvSpPr>
        <p:spPr/>
        <p:txBody>
          <a:bodyPr/>
          <a:lstStyle>
            <a:lvl1pPr>
              <a:defRPr>
                <a:solidFill>
                  <a:schemeClr val="tx1"/>
                </a:solidFill>
              </a:defRPr>
            </a:lvl1pPr>
          </a:lstStyle>
          <a:p>
            <a:endParaRPr lang="th-TH"/>
          </a:p>
        </p:txBody>
      </p:sp>
      <p:sp>
        <p:nvSpPr>
          <p:cNvPr id="6" name="Slide Number Placeholder 5"/>
          <p:cNvSpPr>
            <a:spLocks noGrp="1"/>
          </p:cNvSpPr>
          <p:nvPr>
            <p:ph type="sldNum" sz="quarter" idx="12"/>
          </p:nvPr>
        </p:nvSpPr>
        <p:spPr/>
        <p:txBody>
          <a:bodyPr/>
          <a:lstStyle>
            <a:lvl1pPr>
              <a:defRPr>
                <a:solidFill>
                  <a:schemeClr val="tx1"/>
                </a:solidFill>
              </a:defRPr>
            </a:lvl1pPr>
          </a:lstStyle>
          <a:p>
            <a:fld id="{DA6E0E5C-5755-4F91-A82E-6300C1C59A60}" type="slidenum">
              <a:rPr lang="th-TH" smtClean="0"/>
              <a:t>‹#›</a:t>
            </a:fld>
            <a:endParaRPr lang="th-TH"/>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243"/>
            <a:ext cx="1507331" cy="1257300"/>
          </a:xfrm>
          <a:prstGeom prst="rect">
            <a:avLst/>
          </a:prstGeom>
        </p:spPr>
      </p:pic>
    </p:spTree>
    <p:extLst>
      <p:ext uri="{BB962C8B-B14F-4D97-AF65-F5344CB8AC3E}">
        <p14:creationId xmlns:p14="http://schemas.microsoft.com/office/powerpoint/2010/main" val="1261163356"/>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idx="1"/>
          </p:nvPr>
        </p:nvSpPr>
        <p:spPr/>
        <p:txBody>
          <a:bodyPr/>
          <a:lstStyle>
            <a:lvl3pPr marL="1143000" indent="-228600">
              <a:buFont typeface="Wingdings" pitchFamily="2" charset="2"/>
              <a:buChar char="§"/>
              <a:defRPr/>
            </a:lvl3pPr>
            <a:lvl4pPr marL="1600200" indent="-228600">
              <a:buFont typeface="Courier New" pitchFamily="49" charset="0"/>
              <a:buChar char="o"/>
              <a:defRPr/>
            </a:lvl4pPr>
            <a:lvl5pPr>
              <a:defRPr>
                <a:solidFill>
                  <a:schemeClr val="accent4">
                    <a:lumMod val="60000"/>
                    <a:lumOff val="40000"/>
                  </a:schemeClr>
                </a:solidFill>
              </a:defRPr>
            </a:lvl5pPr>
            <a:lvl6pPr>
              <a:defRPr>
                <a:solidFill>
                  <a:schemeClr val="bg1"/>
                </a:solidFill>
              </a:defRPr>
            </a:lvl6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dirty="0"/>
          </a:p>
        </p:txBody>
      </p:sp>
      <p:sp>
        <p:nvSpPr>
          <p:cNvPr id="4" name="Date Placeholder 3"/>
          <p:cNvSpPr>
            <a:spLocks noGrp="1"/>
          </p:cNvSpPr>
          <p:nvPr>
            <p:ph type="dt" sz="half" idx="10"/>
          </p:nvPr>
        </p:nvSpPr>
        <p:spPr/>
        <p:txBody>
          <a:bodyPr/>
          <a:lstStyle/>
          <a:p>
            <a:fld id="{42780A10-2565-44A9-BB93-F76FFCE44366}" type="datetimeFigureOut">
              <a:rPr lang="th-TH" smtClean="0"/>
              <a:t>04/04/57</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DA6E0E5C-5755-4F91-A82E-6300C1C59A60}" type="slidenum">
              <a:rPr lang="th-TH" smtClean="0"/>
              <a:t>‹#›</a:t>
            </a:fld>
            <a:endParaRPr lang="th-TH"/>
          </a:p>
        </p:txBody>
      </p:sp>
    </p:spTree>
    <p:extLst>
      <p:ext uri="{BB962C8B-B14F-4D97-AF65-F5344CB8AC3E}">
        <p14:creationId xmlns:p14="http://schemas.microsoft.com/office/powerpoint/2010/main" val="1921956836"/>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th-TH"/>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bg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2780A10-2565-44A9-BB93-F76FFCE44366}" type="datetimeFigureOut">
              <a:rPr lang="th-TH" smtClean="0"/>
              <a:t>04/04/57</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DA6E0E5C-5755-4F91-A82E-6300C1C59A60}" type="slidenum">
              <a:rPr lang="th-TH" smtClean="0"/>
              <a:t>‹#›</a:t>
            </a:fld>
            <a:endParaRPr lang="th-TH"/>
          </a:p>
        </p:txBody>
      </p:sp>
    </p:spTree>
    <p:extLst>
      <p:ext uri="{BB962C8B-B14F-4D97-AF65-F5344CB8AC3E}">
        <p14:creationId xmlns:p14="http://schemas.microsoft.com/office/powerpoint/2010/main" val="3607763410"/>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Date Placeholder 4"/>
          <p:cNvSpPr>
            <a:spLocks noGrp="1"/>
          </p:cNvSpPr>
          <p:nvPr>
            <p:ph type="dt" sz="half" idx="10"/>
          </p:nvPr>
        </p:nvSpPr>
        <p:spPr/>
        <p:txBody>
          <a:bodyPr/>
          <a:lstStyle/>
          <a:p>
            <a:fld id="{42780A10-2565-44A9-BB93-F76FFCE44366}" type="datetimeFigureOut">
              <a:rPr lang="th-TH" smtClean="0"/>
              <a:t>04/04/57</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DA6E0E5C-5755-4F91-A82E-6300C1C59A60}" type="slidenum">
              <a:rPr lang="th-TH" smtClean="0"/>
              <a:t>‹#›</a:t>
            </a:fld>
            <a:endParaRPr lang="th-TH"/>
          </a:p>
        </p:txBody>
      </p:sp>
    </p:spTree>
    <p:extLst>
      <p:ext uri="{BB962C8B-B14F-4D97-AF65-F5344CB8AC3E}">
        <p14:creationId xmlns:p14="http://schemas.microsoft.com/office/powerpoint/2010/main" val="2217838875"/>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th-TH"/>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7" name="Date Placeholder 6"/>
          <p:cNvSpPr>
            <a:spLocks noGrp="1"/>
          </p:cNvSpPr>
          <p:nvPr>
            <p:ph type="dt" sz="half" idx="10"/>
          </p:nvPr>
        </p:nvSpPr>
        <p:spPr/>
        <p:txBody>
          <a:bodyPr/>
          <a:lstStyle/>
          <a:p>
            <a:fld id="{42780A10-2565-44A9-BB93-F76FFCE44366}" type="datetimeFigureOut">
              <a:rPr lang="th-TH" smtClean="0"/>
              <a:t>04/04/57</a:t>
            </a:fld>
            <a:endParaRPr lang="th-TH"/>
          </a:p>
        </p:txBody>
      </p:sp>
      <p:sp>
        <p:nvSpPr>
          <p:cNvPr id="8" name="Footer Placeholder 7"/>
          <p:cNvSpPr>
            <a:spLocks noGrp="1"/>
          </p:cNvSpPr>
          <p:nvPr>
            <p:ph type="ftr" sz="quarter" idx="11"/>
          </p:nvPr>
        </p:nvSpPr>
        <p:spPr/>
        <p:txBody>
          <a:bodyPr/>
          <a:lstStyle/>
          <a:p>
            <a:endParaRPr lang="th-TH"/>
          </a:p>
        </p:txBody>
      </p:sp>
      <p:sp>
        <p:nvSpPr>
          <p:cNvPr id="9" name="Slide Number Placeholder 8"/>
          <p:cNvSpPr>
            <a:spLocks noGrp="1"/>
          </p:cNvSpPr>
          <p:nvPr>
            <p:ph type="sldNum" sz="quarter" idx="12"/>
          </p:nvPr>
        </p:nvSpPr>
        <p:spPr/>
        <p:txBody>
          <a:bodyPr/>
          <a:lstStyle/>
          <a:p>
            <a:fld id="{DA6E0E5C-5755-4F91-A82E-6300C1C59A60}" type="slidenum">
              <a:rPr lang="th-TH" smtClean="0"/>
              <a:t>‹#›</a:t>
            </a:fld>
            <a:endParaRPr lang="th-TH"/>
          </a:p>
        </p:txBody>
      </p:sp>
    </p:spTree>
    <p:extLst>
      <p:ext uri="{BB962C8B-B14F-4D97-AF65-F5344CB8AC3E}">
        <p14:creationId xmlns:p14="http://schemas.microsoft.com/office/powerpoint/2010/main" val="323043305"/>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Date Placeholder 2"/>
          <p:cNvSpPr>
            <a:spLocks noGrp="1"/>
          </p:cNvSpPr>
          <p:nvPr>
            <p:ph type="dt" sz="half" idx="10"/>
          </p:nvPr>
        </p:nvSpPr>
        <p:spPr/>
        <p:txBody>
          <a:bodyPr/>
          <a:lstStyle/>
          <a:p>
            <a:fld id="{42780A10-2565-44A9-BB93-F76FFCE44366}" type="datetimeFigureOut">
              <a:rPr lang="th-TH" smtClean="0"/>
              <a:t>04/04/57</a:t>
            </a:fld>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p:txBody>
          <a:bodyPr/>
          <a:lstStyle/>
          <a:p>
            <a:fld id="{DA6E0E5C-5755-4F91-A82E-6300C1C59A60}" type="slidenum">
              <a:rPr lang="th-TH" smtClean="0"/>
              <a:t>‹#›</a:t>
            </a:fld>
            <a:endParaRPr lang="th-TH"/>
          </a:p>
        </p:txBody>
      </p:sp>
    </p:spTree>
    <p:extLst>
      <p:ext uri="{BB962C8B-B14F-4D97-AF65-F5344CB8AC3E}">
        <p14:creationId xmlns:p14="http://schemas.microsoft.com/office/powerpoint/2010/main" val="11969238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2780A10-2565-44A9-BB93-F76FFCE44366}" type="datetimeFigureOut">
              <a:rPr lang="th-TH" smtClean="0"/>
              <a:t>04/04/57</a:t>
            </a:fld>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p:txBody>
          <a:bodyPr/>
          <a:lstStyle/>
          <a:p>
            <a:fld id="{DA6E0E5C-5755-4F91-A82E-6300C1C59A60}" type="slidenum">
              <a:rPr lang="th-TH" smtClean="0"/>
              <a:t>‹#›</a:t>
            </a:fld>
            <a:endParaRPr lang="th-TH"/>
          </a:p>
        </p:txBody>
      </p:sp>
    </p:spTree>
    <p:extLst>
      <p:ext uri="{BB962C8B-B14F-4D97-AF65-F5344CB8AC3E}">
        <p14:creationId xmlns:p14="http://schemas.microsoft.com/office/powerpoint/2010/main" val="34398915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th-TH"/>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2780A10-2565-44A9-BB93-F76FFCE44366}" type="datetimeFigureOut">
              <a:rPr lang="th-TH" smtClean="0"/>
              <a:t>04/04/57</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DA6E0E5C-5755-4F91-A82E-6300C1C59A60}" type="slidenum">
              <a:rPr lang="th-TH" smtClean="0"/>
              <a:t>‹#›</a:t>
            </a:fld>
            <a:endParaRPr lang="th-TH"/>
          </a:p>
        </p:txBody>
      </p:sp>
    </p:spTree>
    <p:extLst>
      <p:ext uri="{BB962C8B-B14F-4D97-AF65-F5344CB8AC3E}">
        <p14:creationId xmlns:p14="http://schemas.microsoft.com/office/powerpoint/2010/main" val="17512942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th-TH"/>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th-TH"/>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2780A10-2565-44A9-BB93-F76FFCE44366}" type="datetimeFigureOut">
              <a:rPr lang="th-TH" smtClean="0"/>
              <a:t>04/04/57</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DA6E0E5C-5755-4F91-A82E-6300C1C59A60}" type="slidenum">
              <a:rPr lang="th-TH" smtClean="0"/>
              <a:t>‹#›</a:t>
            </a:fld>
            <a:endParaRPr lang="th-TH"/>
          </a:p>
        </p:txBody>
      </p:sp>
    </p:spTree>
    <p:extLst>
      <p:ext uri="{BB962C8B-B14F-4D97-AF65-F5344CB8AC3E}">
        <p14:creationId xmlns:p14="http://schemas.microsoft.com/office/powerpoint/2010/main" val="16240822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Picture 7"/>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0" y="0"/>
            <a:ext cx="1089431" cy="908720"/>
          </a:xfrm>
          <a:prstGeom prst="rect">
            <a:avLst/>
          </a:prstGeom>
        </p:spPr>
      </p:pic>
      <p:sp>
        <p:nvSpPr>
          <p:cNvPr id="2" name="Title Placeholder 1"/>
          <p:cNvSpPr>
            <a:spLocks noGrp="1"/>
          </p:cNvSpPr>
          <p:nvPr>
            <p:ph type="title"/>
          </p:nvPr>
        </p:nvSpPr>
        <p:spPr>
          <a:xfrm>
            <a:off x="1259632" y="274638"/>
            <a:ext cx="7427168" cy="1143000"/>
          </a:xfrm>
          <a:prstGeom prst="rect">
            <a:avLst/>
          </a:prstGeom>
        </p:spPr>
        <p:txBody>
          <a:bodyPr vert="horz" lIns="91440" tIns="45720" rIns="91440" bIns="45720" rtlCol="0" anchor="ctr">
            <a:normAutofit/>
          </a:bodyPr>
          <a:lstStyle/>
          <a:p>
            <a:r>
              <a:rPr lang="en-US" smtClean="0"/>
              <a:t>Click to edit Master title style</a:t>
            </a:r>
            <a:endParaRPr lang="th-TH"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solidFill>
                <a:latin typeface="Browallia New" pitchFamily="34" charset="-34"/>
                <a:cs typeface="Browallia New" pitchFamily="34" charset="-34"/>
              </a:defRPr>
            </a:lvl1pPr>
          </a:lstStyle>
          <a:p>
            <a:fld id="{42780A10-2565-44A9-BB93-F76FFCE44366}" type="datetimeFigureOut">
              <a:rPr lang="th-TH" smtClean="0"/>
              <a:t>04/04/57</a:t>
            </a:fld>
            <a:endParaRPr lang="th-TH"/>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solidFill>
                <a:latin typeface="Browallia New" pitchFamily="34" charset="-34"/>
                <a:cs typeface="Browallia New" pitchFamily="34" charset="-34"/>
              </a:defRPr>
            </a:lvl1pPr>
          </a:lstStyle>
          <a:p>
            <a:endParaRPr lang="th-TH"/>
          </a:p>
        </p:txBody>
      </p:sp>
      <p:sp>
        <p:nvSpPr>
          <p:cNvPr id="6" name="Slide Number Placeholder 5"/>
          <p:cNvSpPr>
            <a:spLocks noGrp="1"/>
          </p:cNvSpPr>
          <p:nvPr>
            <p:ph type="sldNum" sz="quarter" idx="4"/>
          </p:nvPr>
        </p:nvSpPr>
        <p:spPr>
          <a:xfrm>
            <a:off x="6998598" y="6356350"/>
            <a:ext cx="2133600" cy="365125"/>
          </a:xfrm>
          <a:prstGeom prst="rect">
            <a:avLst/>
          </a:prstGeom>
        </p:spPr>
        <p:txBody>
          <a:bodyPr vert="horz" lIns="91440" tIns="45720" rIns="91440" bIns="45720" rtlCol="0" anchor="ctr"/>
          <a:lstStyle>
            <a:lvl1pPr algn="r">
              <a:defRPr sz="2000">
                <a:solidFill>
                  <a:schemeClr val="tx1"/>
                </a:solidFill>
                <a:latin typeface="Browallia New" pitchFamily="34" charset="-34"/>
                <a:cs typeface="Browallia New" pitchFamily="34" charset="-34"/>
              </a:defRPr>
            </a:lvl1pPr>
          </a:lstStyle>
          <a:p>
            <a:fld id="{DA6E0E5C-5755-4F91-A82E-6300C1C59A60}" type="slidenum">
              <a:rPr lang="th-TH" smtClean="0"/>
              <a:t>‹#›</a:t>
            </a:fld>
            <a:endParaRPr lang="th-TH"/>
          </a:p>
        </p:txBody>
      </p:sp>
      <p:pic>
        <p:nvPicPr>
          <p:cNvPr id="7" name="Picture 6"/>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6751337" y="6664727"/>
            <a:ext cx="2400300" cy="209550"/>
          </a:xfrm>
          <a:prstGeom prst="rect">
            <a:avLst/>
          </a:prstGeom>
        </p:spPr>
      </p:pic>
    </p:spTree>
    <p:extLst>
      <p:ext uri="{BB962C8B-B14F-4D97-AF65-F5344CB8AC3E}">
        <p14:creationId xmlns:p14="http://schemas.microsoft.com/office/powerpoint/2010/main" val="108959503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Lst>
  <p:timing>
    <p:tnLst>
      <p:par>
        <p:cTn id="1" dur="indefinite" restart="never" nodeType="tmRoot"/>
      </p:par>
    </p:tnLst>
  </p:timing>
  <p:txStyles>
    <p:titleStyle>
      <a:lvl1pPr algn="ctr" defTabSz="914400" rtl="0" eaLnBrk="1" latinLnBrk="0" hangingPunct="1">
        <a:spcBef>
          <a:spcPct val="0"/>
        </a:spcBef>
        <a:buNone/>
        <a:defRPr sz="5400" b="1" kern="1200">
          <a:solidFill>
            <a:srgbClr val="0070C0"/>
          </a:solidFill>
          <a:latin typeface="Browallia New" pitchFamily="34" charset="-34"/>
          <a:ea typeface="+mj-ea"/>
          <a:cs typeface="Browallia New" pitchFamily="34" charset="-34"/>
        </a:defRPr>
      </a:lvl1pPr>
    </p:titleStyle>
    <p:bodyStyle>
      <a:lvl1pPr marL="342900" indent="-342900" algn="l" defTabSz="914400" rtl="0" eaLnBrk="1" latinLnBrk="0" hangingPunct="1">
        <a:spcBef>
          <a:spcPct val="20000"/>
        </a:spcBef>
        <a:buFont typeface="Wingdings" pitchFamily="2" charset="2"/>
        <a:buChar char="§"/>
        <a:defRPr sz="4000" b="1" kern="1200">
          <a:solidFill>
            <a:schemeClr val="tx2"/>
          </a:solidFill>
          <a:latin typeface="Browallia New" pitchFamily="34" charset="-34"/>
          <a:ea typeface="+mn-ea"/>
          <a:cs typeface="Browallia New" pitchFamily="34" charset="-34"/>
        </a:defRPr>
      </a:lvl1pPr>
      <a:lvl2pPr marL="742950" indent="-285750" algn="l" defTabSz="914400" rtl="0" eaLnBrk="1" latinLnBrk="0" hangingPunct="1">
        <a:spcBef>
          <a:spcPct val="20000"/>
        </a:spcBef>
        <a:buFont typeface="Arial" pitchFamily="34" charset="0"/>
        <a:buChar char="•"/>
        <a:defRPr sz="3600" kern="1200">
          <a:solidFill>
            <a:srgbClr val="C00000"/>
          </a:solidFill>
          <a:latin typeface="Browallia New" pitchFamily="34" charset="-34"/>
          <a:ea typeface="+mn-ea"/>
          <a:cs typeface="Browallia New" pitchFamily="34" charset="-34"/>
        </a:defRPr>
      </a:lvl2pPr>
      <a:lvl3pPr marL="1143000" indent="-228600" algn="l" defTabSz="914400" rtl="0" eaLnBrk="1" latinLnBrk="0" hangingPunct="1">
        <a:spcBef>
          <a:spcPct val="20000"/>
        </a:spcBef>
        <a:buSzPct val="85000"/>
        <a:buFont typeface="Browallia New" pitchFamily="34" charset="-34"/>
        <a:buChar char="–"/>
        <a:defRPr sz="3200" kern="1200">
          <a:solidFill>
            <a:srgbClr val="002060"/>
          </a:solidFill>
          <a:latin typeface="Browallia New" pitchFamily="34" charset="-34"/>
          <a:ea typeface="+mn-ea"/>
          <a:cs typeface="Browallia New" pitchFamily="34" charset="-34"/>
        </a:defRPr>
      </a:lvl3pPr>
      <a:lvl4pPr marL="1600200" indent="-228600" algn="l" defTabSz="914400" rtl="0" eaLnBrk="1" latinLnBrk="0" hangingPunct="1">
        <a:spcBef>
          <a:spcPct val="20000"/>
        </a:spcBef>
        <a:buSzPct val="65000"/>
        <a:buFont typeface="Courier New" pitchFamily="49" charset="0"/>
        <a:buChar char="o"/>
        <a:defRPr sz="2800" kern="1200">
          <a:solidFill>
            <a:srgbClr val="7030A0"/>
          </a:solidFill>
          <a:latin typeface="Browallia New" pitchFamily="34" charset="-34"/>
          <a:ea typeface="+mn-ea"/>
          <a:cs typeface="Browallia New" pitchFamily="34" charset="-34"/>
        </a:defRPr>
      </a:lvl4pPr>
      <a:lvl5pPr marL="2057400" indent="-228600" algn="l" defTabSz="914400" rtl="0" eaLnBrk="1" latinLnBrk="0" hangingPunct="1">
        <a:spcBef>
          <a:spcPct val="20000"/>
        </a:spcBef>
        <a:buFont typeface="Arial" pitchFamily="34" charset="0"/>
        <a:buChar char="»"/>
        <a:defRPr sz="2800" kern="1200">
          <a:solidFill>
            <a:schemeClr val="tx1"/>
          </a:solidFill>
          <a:latin typeface="Browallia New" pitchFamily="34" charset="-34"/>
          <a:ea typeface="+mn-ea"/>
          <a:cs typeface="Browallia New" pitchFamily="34" charset="-34"/>
        </a:defRPr>
      </a:lvl5pPr>
      <a:lvl6pPr marL="2514600" indent="-228600" algn="l" defTabSz="914400" rtl="0" eaLnBrk="1" latinLnBrk="0" hangingPunct="1">
        <a:spcBef>
          <a:spcPct val="20000"/>
        </a:spcBef>
        <a:buFont typeface="Arial" pitchFamily="34" charset="0"/>
        <a:buChar char="•"/>
        <a:defRPr sz="2000" kern="1200">
          <a:solidFill>
            <a:schemeClr val="accent6">
              <a:lumMod val="50000"/>
            </a:schemeClr>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hyperlink" Target="http://en.wikipedia.org/wiki/Income" TargetMode="External"/><Relationship Id="rId2" Type="http://schemas.openxmlformats.org/officeDocument/2006/relationships/hyperlink" Target="http://en.wikipedia.org/wiki/Economic_rent" TargetMode="External"/><Relationship Id="rId1" Type="http://schemas.openxmlformats.org/officeDocument/2006/relationships/slideLayout" Target="../slideLayouts/slideLayout6.xml"/><Relationship Id="rId6" Type="http://schemas.openxmlformats.org/officeDocument/2006/relationships/hyperlink" Target="http://en.wikipedia.org/wiki/Productivity_(economics)" TargetMode="External"/><Relationship Id="rId5" Type="http://schemas.openxmlformats.org/officeDocument/2006/relationships/hyperlink" Target="http://en.wikipedia.org/wiki/Value_added" TargetMode="External"/><Relationship Id="rId4" Type="http://schemas.openxmlformats.org/officeDocument/2006/relationships/hyperlink" Target="http://en.wikipedia.org/wiki/Factor_of_production"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5.jpeg"/><Relationship Id="rId7" Type="http://schemas.microsoft.com/office/2007/relationships/hdphoto" Target="../media/hdphoto2.wdp"/><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7.jpeg"/><Relationship Id="rId5" Type="http://schemas.microsoft.com/office/2007/relationships/hdphoto" Target="../media/hdphoto1.wdp"/><Relationship Id="rId10" Type="http://schemas.openxmlformats.org/officeDocument/2006/relationships/image" Target="../media/image10.jpg"/><Relationship Id="rId4" Type="http://schemas.openxmlformats.org/officeDocument/2006/relationships/image" Target="../media/image6.jpeg"/><Relationship Id="rId9" Type="http://schemas.openxmlformats.org/officeDocument/2006/relationships/image" Target="../media/image9.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chart" Target="../charts/chart1.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chart" Target="../charts/chart3.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chart" Target="../charts/chart5.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chart" Target="../charts/chart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chart" Target="../charts/chart9.xml"/><Relationship Id="rId2" Type="http://schemas.openxmlformats.org/officeDocument/2006/relationships/chart" Target="../charts/chart8.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chart" Target="../charts/chart11.xml"/><Relationship Id="rId2" Type="http://schemas.openxmlformats.org/officeDocument/2006/relationships/chart" Target="../charts/chart10.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chart" Target="../charts/chart12.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chart" Target="../charts/chart15.xml"/><Relationship Id="rId2" Type="http://schemas.openxmlformats.org/officeDocument/2006/relationships/chart" Target="../charts/chart14.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chart" Target="../charts/chart16.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chart" Target="../charts/chart17.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chart" Target="../charts/chart18.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chart" Target="../charts/chart19.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chart" Target="../charts/chart21.xml"/><Relationship Id="rId2" Type="http://schemas.openxmlformats.org/officeDocument/2006/relationships/chart" Target="../charts/chart20.xml"/><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chart" Target="../charts/chart22.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chart" Target="../charts/chart23.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Rectangle 2"/>
          <p:cNvSpPr>
            <a:spLocks noGrp="1" noChangeArrowheads="1"/>
          </p:cNvSpPr>
          <p:nvPr>
            <p:ph type="ctrTitle"/>
          </p:nvPr>
        </p:nvSpPr>
        <p:spPr>
          <a:xfrm>
            <a:off x="252046" y="2996952"/>
            <a:ext cx="8640434" cy="3528392"/>
          </a:xfrm>
        </p:spPr>
        <p:txBody>
          <a:bodyPr>
            <a:normAutofit/>
          </a:bodyPr>
          <a:lstStyle/>
          <a:p>
            <a:pPr>
              <a:lnSpc>
                <a:spcPts val="3100"/>
              </a:lnSpc>
            </a:pPr>
            <a:r>
              <a:rPr lang="en-US" sz="3600" i="1" dirty="0" err="1" smtClean="0">
                <a:solidFill>
                  <a:srgbClr val="002060"/>
                </a:solidFill>
                <a:latin typeface="Times New Roman" pitchFamily="18" charset="0"/>
                <a:cs typeface="Times New Roman" pitchFamily="18" charset="0"/>
              </a:rPr>
              <a:t>Nipon</a:t>
            </a:r>
            <a:r>
              <a:rPr lang="en-US" sz="3600" i="1" dirty="0" smtClean="0">
                <a:solidFill>
                  <a:srgbClr val="002060"/>
                </a:solidFill>
                <a:latin typeface="Times New Roman" pitchFamily="18" charset="0"/>
                <a:cs typeface="Times New Roman" pitchFamily="18" charset="0"/>
              </a:rPr>
              <a:t>  </a:t>
            </a:r>
            <a:r>
              <a:rPr lang="en-US" sz="3600" i="1" dirty="0" err="1" smtClean="0">
                <a:solidFill>
                  <a:srgbClr val="002060"/>
                </a:solidFill>
                <a:latin typeface="Times New Roman" pitchFamily="18" charset="0"/>
                <a:cs typeface="Times New Roman" pitchFamily="18" charset="0"/>
              </a:rPr>
              <a:t>Poapongsakorn</a:t>
            </a:r>
            <a:r>
              <a:rPr lang="en-US" sz="3600" i="1" dirty="0" smtClean="0">
                <a:solidFill>
                  <a:srgbClr val="002060"/>
                </a:solidFill>
                <a:latin typeface="Times New Roman" pitchFamily="18" charset="0"/>
                <a:cs typeface="Times New Roman" pitchFamily="18" charset="0"/>
              </a:rPr>
              <a:t/>
            </a:r>
            <a:br>
              <a:rPr lang="en-US" sz="3600" i="1" dirty="0" smtClean="0">
                <a:solidFill>
                  <a:srgbClr val="002060"/>
                </a:solidFill>
                <a:latin typeface="Times New Roman" pitchFamily="18" charset="0"/>
                <a:cs typeface="Times New Roman" pitchFamily="18" charset="0"/>
              </a:rPr>
            </a:br>
            <a:r>
              <a:rPr lang="en-US" sz="3200" i="1" dirty="0" smtClean="0">
                <a:solidFill>
                  <a:srgbClr val="002060"/>
                </a:solidFill>
                <a:latin typeface="Times New Roman" pitchFamily="18" charset="0"/>
                <a:cs typeface="Times New Roman" pitchFamily="18" charset="0"/>
              </a:rPr>
              <a:t/>
            </a:r>
            <a:br>
              <a:rPr lang="en-US" sz="3200" i="1" dirty="0" smtClean="0">
                <a:solidFill>
                  <a:srgbClr val="002060"/>
                </a:solidFill>
                <a:latin typeface="Times New Roman" pitchFamily="18" charset="0"/>
                <a:cs typeface="Times New Roman" pitchFamily="18" charset="0"/>
              </a:rPr>
            </a:br>
            <a:r>
              <a:rPr lang="en-US" sz="2800" i="1" dirty="0" smtClean="0">
                <a:solidFill>
                  <a:srgbClr val="002060"/>
                </a:solidFill>
                <a:latin typeface="Times New Roman" pitchFamily="18" charset="0"/>
                <a:cs typeface="Times New Roman" pitchFamily="18" charset="0"/>
              </a:rPr>
              <a:t>Thailand Development Research Institute</a:t>
            </a:r>
            <a:r>
              <a:rPr lang="en-US" sz="3000" i="1" smtClean="0">
                <a:solidFill>
                  <a:srgbClr val="002060"/>
                </a:solidFill>
                <a:latin typeface="Times New Roman" pitchFamily="18" charset="0"/>
                <a:cs typeface="Times New Roman" pitchFamily="18" charset="0"/>
              </a:rPr>
              <a:t/>
            </a:r>
            <a:br>
              <a:rPr lang="en-US" sz="3000" i="1" smtClean="0">
                <a:solidFill>
                  <a:srgbClr val="002060"/>
                </a:solidFill>
                <a:latin typeface="Times New Roman" pitchFamily="18" charset="0"/>
                <a:cs typeface="Times New Roman" pitchFamily="18" charset="0"/>
              </a:rPr>
            </a:br>
            <a:r>
              <a:rPr lang="th-TH" sz="4400" dirty="0" smtClean="0">
                <a:latin typeface="Times New Roman" pitchFamily="18" charset="0"/>
              </a:rPr>
              <a:t/>
            </a:r>
            <a:br>
              <a:rPr lang="th-TH" sz="4400" dirty="0" smtClean="0">
                <a:latin typeface="Times New Roman" pitchFamily="18" charset="0"/>
              </a:rPr>
            </a:br>
            <a:r>
              <a:rPr lang="th-TH" sz="2800" dirty="0" smtClean="0">
                <a:latin typeface="Times New Roman" pitchFamily="18" charset="0"/>
              </a:rPr>
              <a:t/>
            </a:r>
            <a:br>
              <a:rPr lang="th-TH" sz="2800" dirty="0" smtClean="0">
                <a:latin typeface="Times New Roman" pitchFamily="18" charset="0"/>
              </a:rPr>
            </a:br>
            <a:r>
              <a:rPr lang="en-US" sz="2800" dirty="0" smtClean="0">
                <a:solidFill>
                  <a:srgbClr val="002060"/>
                </a:solidFill>
                <a:latin typeface="Times New Roman" pitchFamily="18" charset="0"/>
              </a:rPr>
              <a:t>A lecture for BE students. Faculty of economics, </a:t>
            </a:r>
            <a:r>
              <a:rPr lang="en-US" sz="2800" dirty="0" err="1" smtClean="0">
                <a:solidFill>
                  <a:srgbClr val="002060"/>
                </a:solidFill>
                <a:latin typeface="Times New Roman" pitchFamily="18" charset="0"/>
              </a:rPr>
              <a:t>Thammasat</a:t>
            </a:r>
            <a:r>
              <a:rPr lang="en-US" sz="2800" dirty="0" smtClean="0">
                <a:solidFill>
                  <a:srgbClr val="002060"/>
                </a:solidFill>
                <a:latin typeface="Times New Roman" pitchFamily="18" charset="0"/>
              </a:rPr>
              <a:t> University. 4 April 2014</a:t>
            </a:r>
            <a:r>
              <a:rPr lang="th-TH" sz="3600" b="1" dirty="0" smtClean="0">
                <a:solidFill>
                  <a:srgbClr val="002060"/>
                </a:solidFill>
                <a:latin typeface="Times New Roman" pitchFamily="18" charset="0"/>
              </a:rPr>
              <a:t/>
            </a:r>
            <a:br>
              <a:rPr lang="th-TH" sz="3600" b="1" dirty="0" smtClean="0">
                <a:solidFill>
                  <a:srgbClr val="002060"/>
                </a:solidFill>
                <a:latin typeface="Times New Roman" pitchFamily="18" charset="0"/>
              </a:rPr>
            </a:br>
            <a:endParaRPr lang="th-TH" sz="1200" b="1" dirty="0" smtClean="0">
              <a:solidFill>
                <a:srgbClr val="002060"/>
              </a:solidFill>
              <a:latin typeface="Times New Roman" pitchFamily="18" charset="0"/>
              <a:cs typeface="AngsanaUPC" pitchFamily="18" charset="-34"/>
            </a:endParaRPr>
          </a:p>
        </p:txBody>
      </p:sp>
      <p:sp>
        <p:nvSpPr>
          <p:cNvPr id="5" name="Slide Number Placeholder 4"/>
          <p:cNvSpPr>
            <a:spLocks noGrp="1"/>
          </p:cNvSpPr>
          <p:nvPr>
            <p:ph type="sldNum" sz="quarter" idx="12"/>
          </p:nvPr>
        </p:nvSpPr>
        <p:spPr>
          <a:xfrm>
            <a:off x="7085135" y="6248400"/>
            <a:ext cx="1905000" cy="457200"/>
          </a:xfrm>
        </p:spPr>
        <p:txBody>
          <a:bodyPr/>
          <a:lstStyle/>
          <a:p>
            <a:pPr>
              <a:defRPr/>
            </a:pPr>
            <a:fld id="{11F719A9-BE8E-4C73-9A8F-1C8162AD393E}" type="slidenum">
              <a:rPr lang="en-US" sz="2800" smtClean="0"/>
              <a:pPr>
                <a:defRPr/>
              </a:pPr>
              <a:t>1</a:t>
            </a:fld>
            <a:endParaRPr lang="en-US" sz="2800" dirty="0"/>
          </a:p>
        </p:txBody>
      </p:sp>
      <p:sp>
        <p:nvSpPr>
          <p:cNvPr id="9" name="Rectangle 2"/>
          <p:cNvSpPr txBox="1">
            <a:spLocks noChangeArrowheads="1"/>
          </p:cNvSpPr>
          <p:nvPr/>
        </p:nvSpPr>
        <p:spPr bwMode="auto">
          <a:xfrm>
            <a:off x="252046" y="188916"/>
            <a:ext cx="7772400" cy="765175"/>
          </a:xfrm>
          <a:prstGeom prst="rect">
            <a:avLst/>
          </a:prstGeom>
          <a:noFill/>
          <a:ln w="9525">
            <a:noFill/>
            <a:miter lim="800000"/>
            <a:headEnd/>
            <a:tailEnd/>
          </a:ln>
        </p:spPr>
        <p:txBody>
          <a:bodyPr anchor="ctr"/>
          <a:lstStyle/>
          <a:p>
            <a:pPr eaLnBrk="0" hangingPunct="0">
              <a:defRPr/>
            </a:pPr>
            <a:endParaRPr lang="th-TH" sz="5400" i="1" kern="0" dirty="0">
              <a:latin typeface="+mj-lt"/>
              <a:ea typeface="+mj-ea"/>
              <a:cs typeface="AngsanaUPC" pitchFamily="18" charset="-34"/>
            </a:endParaRPr>
          </a:p>
        </p:txBody>
      </p:sp>
      <p:sp>
        <p:nvSpPr>
          <p:cNvPr id="20484" name="Rectangle 9"/>
          <p:cNvSpPr>
            <a:spLocks noChangeArrowheads="1"/>
          </p:cNvSpPr>
          <p:nvPr/>
        </p:nvSpPr>
        <p:spPr bwMode="auto">
          <a:xfrm>
            <a:off x="384459" y="954088"/>
            <a:ext cx="8375083" cy="1323439"/>
          </a:xfrm>
          <a:prstGeom prst="rect">
            <a:avLst/>
          </a:prstGeom>
          <a:noFill/>
          <a:ln w="9525">
            <a:noFill/>
            <a:miter lim="800000"/>
            <a:headEnd/>
            <a:tailEnd/>
          </a:ln>
        </p:spPr>
        <p:txBody>
          <a:bodyPr wrap="square">
            <a:spAutoFit/>
          </a:bodyPr>
          <a:lstStyle/>
          <a:p>
            <a:pPr algn="ctr"/>
            <a:r>
              <a:rPr lang="en-US" sz="4000" b="1" dirty="0" smtClean="0">
                <a:solidFill>
                  <a:srgbClr val="0070C0"/>
                </a:solidFill>
                <a:latin typeface="Times New Roman" pitchFamily="18" charset="0"/>
                <a:cs typeface="Times New Roman" pitchFamily="18" charset="0"/>
              </a:rPr>
              <a:t>Economic Impact of the Paddy Pledging Program</a:t>
            </a:r>
            <a:endParaRPr lang="th-TH" sz="4000" b="1" dirty="0">
              <a:solidFill>
                <a:srgbClr val="0070C0"/>
              </a:solidFill>
              <a:latin typeface="Times New Roman" pitchFamily="18" charset="0"/>
            </a:endParaRPr>
          </a:p>
        </p:txBody>
      </p:sp>
    </p:spTree>
    <p:extLst>
      <p:ext uri="{BB962C8B-B14F-4D97-AF65-F5344CB8AC3E}">
        <p14:creationId xmlns:p14="http://schemas.microsoft.com/office/powerpoint/2010/main" val="143122162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2"/>
          <p:cNvSpPr>
            <a:spLocks noGrp="1" noChangeArrowheads="1"/>
          </p:cNvSpPr>
          <p:nvPr>
            <p:ph type="title"/>
          </p:nvPr>
        </p:nvSpPr>
        <p:spPr>
          <a:xfrm>
            <a:off x="285720" y="188640"/>
            <a:ext cx="7772400" cy="718820"/>
          </a:xfrm>
        </p:spPr>
        <p:txBody>
          <a:bodyPr>
            <a:normAutofit fontScale="90000"/>
          </a:bodyPr>
          <a:lstStyle/>
          <a:p>
            <a:pPr algn="l"/>
            <a:r>
              <a:rPr lang="en-US" sz="4400" b="1" i="1" dirty="0" smtClean="0">
                <a:latin typeface="Times New Roman" pitchFamily="18" charset="0"/>
                <a:cs typeface="AngsanaUPC" pitchFamily="18" charset="-34"/>
              </a:rPr>
              <a:t>           Topics of discussion</a:t>
            </a:r>
            <a:endParaRPr lang="th-TH" sz="4400" b="1" i="1" dirty="0" smtClean="0">
              <a:latin typeface="Times New Roman" pitchFamily="18" charset="0"/>
              <a:cs typeface="AngsanaUPC" pitchFamily="18" charset="-34"/>
            </a:endParaRPr>
          </a:p>
        </p:txBody>
      </p:sp>
      <p:sp>
        <p:nvSpPr>
          <p:cNvPr id="22530" name="Rectangle 3"/>
          <p:cNvSpPr>
            <a:spLocks noGrp="1" noChangeArrowheads="1"/>
          </p:cNvSpPr>
          <p:nvPr>
            <p:ph idx="1"/>
          </p:nvPr>
        </p:nvSpPr>
        <p:spPr>
          <a:xfrm>
            <a:off x="-36512" y="1010192"/>
            <a:ext cx="9085788" cy="5659168"/>
          </a:xfrm>
        </p:spPr>
        <p:txBody>
          <a:bodyPr>
            <a:normAutofit fontScale="92500"/>
          </a:bodyPr>
          <a:lstStyle/>
          <a:p>
            <a:pPr>
              <a:lnSpc>
                <a:spcPct val="150000"/>
              </a:lnSpc>
              <a:spcBef>
                <a:spcPct val="0"/>
              </a:spcBef>
            </a:pPr>
            <a:r>
              <a:rPr lang="en-US" sz="3200" dirty="0" smtClean="0">
                <a:latin typeface="Times New Roman" pitchFamily="18" charset="0"/>
                <a:cs typeface="AngsanaUPC" pitchFamily="18" charset="-34"/>
              </a:rPr>
              <a:t>What is a paddy pledging policy?</a:t>
            </a:r>
          </a:p>
          <a:p>
            <a:pPr lvl="1">
              <a:lnSpc>
                <a:spcPct val="150000"/>
              </a:lnSpc>
              <a:spcBef>
                <a:spcPct val="0"/>
              </a:spcBef>
            </a:pPr>
            <a:r>
              <a:rPr lang="en-US" sz="2800" dirty="0" smtClean="0">
                <a:latin typeface="Times New Roman" pitchFamily="18" charset="0"/>
                <a:cs typeface="AngsanaUPC" pitchFamily="18" charset="-34"/>
              </a:rPr>
              <a:t>Theories of price support and rent-seeking activities </a:t>
            </a:r>
          </a:p>
          <a:p>
            <a:pPr>
              <a:lnSpc>
                <a:spcPct val="150000"/>
              </a:lnSpc>
              <a:spcBef>
                <a:spcPct val="0"/>
              </a:spcBef>
            </a:pPr>
            <a:r>
              <a:rPr lang="en-US" sz="3200" dirty="0" smtClean="0">
                <a:latin typeface="Times New Roman" pitchFamily="18" charset="0"/>
                <a:cs typeface="AngsanaUPC" pitchFamily="18" charset="-34"/>
              </a:rPr>
              <a:t>How much does it cost? And how large is the loss?</a:t>
            </a:r>
          </a:p>
          <a:p>
            <a:pPr>
              <a:lnSpc>
                <a:spcPct val="150000"/>
              </a:lnSpc>
              <a:spcBef>
                <a:spcPct val="0"/>
              </a:spcBef>
            </a:pPr>
            <a:r>
              <a:rPr lang="en-US" sz="3200" dirty="0" smtClean="0">
                <a:latin typeface="Times New Roman" pitchFamily="18" charset="0"/>
                <a:cs typeface="AngsanaUPC" pitchFamily="18" charset="-34"/>
              </a:rPr>
              <a:t>Who benefit from the program? </a:t>
            </a:r>
          </a:p>
          <a:p>
            <a:pPr>
              <a:lnSpc>
                <a:spcPct val="150000"/>
              </a:lnSpc>
              <a:spcBef>
                <a:spcPct val="0"/>
              </a:spcBef>
            </a:pPr>
            <a:r>
              <a:rPr lang="en-US" sz="3200" dirty="0" smtClean="0">
                <a:latin typeface="Times New Roman" pitchFamily="18" charset="0"/>
                <a:cs typeface="AngsanaUPC" pitchFamily="18" charset="-34"/>
              </a:rPr>
              <a:t>What are its impacts? Production cost, rice quality, competitiveness of Thai rice industry, rent-seeking activities and corruption?</a:t>
            </a:r>
          </a:p>
          <a:p>
            <a:pPr>
              <a:lnSpc>
                <a:spcPct val="150000"/>
              </a:lnSpc>
              <a:spcBef>
                <a:spcPct val="0"/>
              </a:spcBef>
            </a:pPr>
            <a:r>
              <a:rPr lang="en-US" sz="3200" dirty="0" smtClean="0">
                <a:latin typeface="Times New Roman" pitchFamily="18" charset="0"/>
                <a:cs typeface="AngsanaUPC" pitchFamily="18" charset="-34"/>
              </a:rPr>
              <a:t>Is there a less costly subsidy option?</a:t>
            </a:r>
          </a:p>
          <a:p>
            <a:pPr>
              <a:lnSpc>
                <a:spcPct val="150000"/>
              </a:lnSpc>
              <a:spcBef>
                <a:spcPct val="0"/>
              </a:spcBef>
            </a:pPr>
            <a:endParaRPr lang="en-US" sz="3200" dirty="0" smtClean="0">
              <a:latin typeface="Times New Roman" pitchFamily="18" charset="0"/>
              <a:cs typeface="AngsanaUPC" pitchFamily="18" charset="-34"/>
            </a:endParaRPr>
          </a:p>
          <a:p>
            <a:pPr>
              <a:lnSpc>
                <a:spcPct val="150000"/>
              </a:lnSpc>
              <a:spcBef>
                <a:spcPct val="0"/>
              </a:spcBef>
            </a:pPr>
            <a:endParaRPr lang="en-US" sz="3600" dirty="0" smtClean="0">
              <a:solidFill>
                <a:schemeClr val="tx2"/>
              </a:solidFill>
              <a:latin typeface="Times New Roman" pitchFamily="18" charset="0"/>
              <a:cs typeface="AngsanaUPC" pitchFamily="18" charset="-34"/>
            </a:endParaRPr>
          </a:p>
        </p:txBody>
      </p:sp>
      <p:sp>
        <p:nvSpPr>
          <p:cNvPr id="6" name="Slide Number Placeholder 5"/>
          <p:cNvSpPr>
            <a:spLocks noGrp="1"/>
          </p:cNvSpPr>
          <p:nvPr>
            <p:ph type="sldNum" sz="quarter" idx="12"/>
          </p:nvPr>
        </p:nvSpPr>
        <p:spPr>
          <a:xfrm>
            <a:off x="6887308" y="6248400"/>
            <a:ext cx="1905000" cy="457200"/>
          </a:xfrm>
        </p:spPr>
        <p:txBody>
          <a:bodyPr/>
          <a:lstStyle/>
          <a:p>
            <a:pPr>
              <a:defRPr/>
            </a:pPr>
            <a:fld id="{B523BB26-B45D-438C-927A-CF785FAE5CCF}" type="slidenum">
              <a:rPr lang="en-US" sz="2800" smtClean="0"/>
              <a:pPr>
                <a:defRPr/>
              </a:pPr>
              <a:t>2</a:t>
            </a:fld>
            <a:endParaRPr lang="en-US" sz="2800" dirty="0"/>
          </a:p>
        </p:txBody>
      </p:sp>
    </p:spTree>
    <p:extLst>
      <p:ext uri="{BB962C8B-B14F-4D97-AF65-F5344CB8AC3E}">
        <p14:creationId xmlns:p14="http://schemas.microsoft.com/office/powerpoint/2010/main" val="389937544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949" y="-71462"/>
            <a:ext cx="9012114" cy="1466872"/>
          </a:xfrm>
        </p:spPr>
        <p:txBody>
          <a:bodyPr/>
          <a:lstStyle/>
          <a:p>
            <a:pPr marL="742950" indent="-742950" algn="r"/>
            <a:r>
              <a:rPr lang="en-US" sz="3200" i="1" dirty="0" smtClean="0">
                <a:latin typeface="Times New Roman" pitchFamily="18" charset="0"/>
              </a:rPr>
              <a:t>1.The </a:t>
            </a:r>
            <a:r>
              <a:rPr lang="en-US" sz="3200" i="1" dirty="0">
                <a:latin typeface="Times New Roman" pitchFamily="18" charset="0"/>
              </a:rPr>
              <a:t>paddy pledging  program: changing objectives. </a:t>
            </a:r>
            <a:endParaRPr lang="th-TH" sz="3200" i="1" dirty="0">
              <a:latin typeface="Times New Roman" pitchFamily="18" charset="0"/>
            </a:endParaRPr>
          </a:p>
        </p:txBody>
      </p:sp>
      <p:sp>
        <p:nvSpPr>
          <p:cNvPr id="3" name="Content Placeholder 2"/>
          <p:cNvSpPr>
            <a:spLocks noGrp="1"/>
          </p:cNvSpPr>
          <p:nvPr>
            <p:ph idx="1"/>
          </p:nvPr>
        </p:nvSpPr>
        <p:spPr>
          <a:xfrm>
            <a:off x="153834" y="1214422"/>
            <a:ext cx="8990166" cy="5526946"/>
          </a:xfrm>
        </p:spPr>
        <p:txBody>
          <a:bodyPr/>
          <a:lstStyle/>
          <a:p>
            <a:r>
              <a:rPr lang="en-US" sz="2800" dirty="0" smtClean="0">
                <a:latin typeface="Times New Roman" pitchFamily="18" charset="0"/>
              </a:rPr>
              <a:t>Like other countries, the Thai agricultural price intervention has changed from a regime that penalized the farmers, to one that provides subsidy in the late 1980s when the country began to have democratic governments</a:t>
            </a:r>
          </a:p>
          <a:p>
            <a:pPr>
              <a:spcBef>
                <a:spcPts val="600"/>
              </a:spcBef>
              <a:spcAft>
                <a:spcPts val="0"/>
              </a:spcAft>
            </a:pPr>
            <a:r>
              <a:rPr lang="en-US" sz="2400" dirty="0" smtClean="0">
                <a:latin typeface="Times New Roman" pitchFamily="18" charset="0"/>
              </a:rPr>
              <a:t>A paddy pledging program was </a:t>
            </a:r>
            <a:r>
              <a:rPr lang="en-US" sz="2400" dirty="0">
                <a:latin typeface="Times New Roman" pitchFamily="18" charset="0"/>
              </a:rPr>
              <a:t>first introduced in </a:t>
            </a:r>
            <a:r>
              <a:rPr lang="en-US" sz="2400" dirty="0" smtClean="0">
                <a:latin typeface="Times New Roman" pitchFamily="18" charset="0"/>
              </a:rPr>
              <a:t>1981/82 </a:t>
            </a:r>
            <a:r>
              <a:rPr lang="en-US" sz="2400" dirty="0">
                <a:latin typeface="Times New Roman" pitchFamily="18" charset="0"/>
              </a:rPr>
              <a:t>but became the major paddy price intervention program </a:t>
            </a:r>
            <a:r>
              <a:rPr lang="en-US" sz="2400" dirty="0" smtClean="0">
                <a:latin typeface="Times New Roman" pitchFamily="18" charset="0"/>
              </a:rPr>
              <a:t>only after 1992/93</a:t>
            </a:r>
            <a:endParaRPr lang="en-US" sz="2400" dirty="0">
              <a:latin typeface="Times New Roman" pitchFamily="18" charset="0"/>
            </a:endParaRPr>
          </a:p>
          <a:p>
            <a:pPr lvl="1">
              <a:spcBef>
                <a:spcPts val="600"/>
              </a:spcBef>
              <a:spcAft>
                <a:spcPts val="0"/>
              </a:spcAft>
            </a:pPr>
            <a:r>
              <a:rPr lang="en-US" sz="2000" b="1" dirty="0">
                <a:solidFill>
                  <a:srgbClr val="00B0F0"/>
                </a:solidFill>
                <a:latin typeface="Times New Roman" pitchFamily="18" charset="0"/>
              </a:rPr>
              <a:t>The Thai name “Jam Nam </a:t>
            </a:r>
            <a:r>
              <a:rPr lang="en-US" sz="2000" b="1" dirty="0" err="1">
                <a:solidFill>
                  <a:srgbClr val="00B0F0"/>
                </a:solidFill>
                <a:latin typeface="Times New Roman" pitchFamily="18" charset="0"/>
              </a:rPr>
              <a:t>Khao</a:t>
            </a:r>
            <a:r>
              <a:rPr lang="en-US" sz="2000" b="1" dirty="0">
                <a:solidFill>
                  <a:srgbClr val="00B0F0"/>
                </a:solidFill>
                <a:latin typeface="Times New Roman" pitchFamily="18" charset="0"/>
              </a:rPr>
              <a:t>”  literally means “paddy pawning</a:t>
            </a:r>
            <a:r>
              <a:rPr lang="en-US" sz="2000" b="1" dirty="0" smtClean="0">
                <a:solidFill>
                  <a:srgbClr val="00B0F0"/>
                </a:solidFill>
                <a:latin typeface="Times New Roman" pitchFamily="18" charset="0"/>
              </a:rPr>
              <a:t>”</a:t>
            </a:r>
          </a:p>
          <a:p>
            <a:pPr>
              <a:spcBef>
                <a:spcPts val="600"/>
              </a:spcBef>
              <a:spcAft>
                <a:spcPts val="0"/>
              </a:spcAft>
            </a:pPr>
            <a:r>
              <a:rPr lang="en-US" sz="2400" dirty="0">
                <a:latin typeface="Times New Roman" pitchFamily="18" charset="0"/>
                <a:cs typeface="Times New Roman" pitchFamily="18" charset="0"/>
              </a:rPr>
              <a:t>In 2001/02, </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Thaksin</a:t>
            </a:r>
            <a:r>
              <a:rPr lang="en-US" sz="2400" dirty="0" smtClean="0">
                <a:latin typeface="Times New Roman" pitchFamily="18" charset="0"/>
                <a:cs typeface="Times New Roman" pitchFamily="18" charset="0"/>
              </a:rPr>
              <a:t> </a:t>
            </a:r>
            <a:r>
              <a:rPr lang="en-US" sz="2400" dirty="0">
                <a:latin typeface="Times New Roman" pitchFamily="18" charset="0"/>
                <a:cs typeface="Times New Roman" pitchFamily="18" charset="0"/>
              </a:rPr>
              <a:t>changed the program to a </a:t>
            </a:r>
            <a:r>
              <a:rPr lang="en-US" sz="2400" dirty="0">
                <a:solidFill>
                  <a:srgbClr val="C00000"/>
                </a:solidFill>
                <a:latin typeface="Times New Roman" pitchFamily="18" charset="0"/>
                <a:cs typeface="Times New Roman" pitchFamily="18" charset="0"/>
              </a:rPr>
              <a:t>“price support program”,</a:t>
            </a:r>
            <a:r>
              <a:rPr lang="en-US" sz="2400" dirty="0">
                <a:solidFill>
                  <a:srgbClr val="FFC000"/>
                </a:solidFill>
                <a:latin typeface="Times New Roman" pitchFamily="18" charset="0"/>
                <a:cs typeface="Times New Roman" pitchFamily="18" charset="0"/>
              </a:rPr>
              <a:t> </a:t>
            </a:r>
            <a:r>
              <a:rPr lang="en-US" sz="2400" dirty="0">
                <a:latin typeface="Times New Roman" pitchFamily="18" charset="0"/>
                <a:cs typeface="Times New Roman" pitchFamily="18" charset="0"/>
              </a:rPr>
              <a:t>yet its misleading name </a:t>
            </a:r>
            <a:r>
              <a:rPr lang="en-US" sz="2400" i="1" dirty="0">
                <a:latin typeface="Times New Roman" pitchFamily="18" charset="0"/>
                <a:cs typeface="Times New Roman" pitchFamily="18" charset="0"/>
              </a:rPr>
              <a:t>“PAWNING” </a:t>
            </a:r>
            <a:r>
              <a:rPr lang="en-US" sz="2400" dirty="0">
                <a:latin typeface="Times New Roman" pitchFamily="18" charset="0"/>
                <a:cs typeface="Times New Roman" pitchFamily="18" charset="0"/>
              </a:rPr>
              <a:t>was </a:t>
            </a:r>
            <a:r>
              <a:rPr lang="en-US" sz="2400" dirty="0" smtClean="0">
                <a:latin typeface="Times New Roman" pitchFamily="18" charset="0"/>
                <a:cs typeface="Times New Roman" pitchFamily="18" charset="0"/>
              </a:rPr>
              <a:t>retained</a:t>
            </a:r>
          </a:p>
          <a:p>
            <a:pPr lvl="1">
              <a:spcBef>
                <a:spcPts val="600"/>
              </a:spcBef>
              <a:spcAft>
                <a:spcPts val="0"/>
              </a:spcAft>
            </a:pPr>
            <a:r>
              <a:rPr lang="en-US" sz="2000" dirty="0" smtClean="0">
                <a:solidFill>
                  <a:schemeClr val="bg1"/>
                </a:solidFill>
                <a:latin typeface="Times New Roman" pitchFamily="18" charset="0"/>
                <a:cs typeface="Times New Roman" pitchFamily="18" charset="0"/>
              </a:rPr>
              <a:t>The pledging price was raised to 30 % of market price.</a:t>
            </a:r>
          </a:p>
          <a:p>
            <a:pPr lvl="1">
              <a:spcBef>
                <a:spcPts val="600"/>
              </a:spcBef>
              <a:spcAft>
                <a:spcPts val="0"/>
              </a:spcAft>
            </a:pPr>
            <a:r>
              <a:rPr lang="en-US" sz="2000" dirty="0" smtClean="0">
                <a:solidFill>
                  <a:schemeClr val="bg1"/>
                </a:solidFill>
                <a:latin typeface="Times New Roman" pitchFamily="18" charset="0"/>
                <a:cs typeface="Times New Roman" pitchFamily="18" charset="0"/>
              </a:rPr>
              <a:t>But there was a cap on the amount of pledged paddy by each farmer</a:t>
            </a:r>
            <a:endParaRPr lang="en-US" sz="2000" dirty="0">
              <a:solidFill>
                <a:schemeClr val="bg1"/>
              </a:solidFill>
              <a:latin typeface="Times New Roman" pitchFamily="18" charset="0"/>
              <a:cs typeface="Times New Roman" pitchFamily="18" charset="0"/>
            </a:endParaRPr>
          </a:p>
          <a:p>
            <a:pPr lvl="1">
              <a:spcBef>
                <a:spcPts val="600"/>
              </a:spcBef>
              <a:spcAft>
                <a:spcPts val="0"/>
              </a:spcAft>
            </a:pPr>
            <a:endParaRPr lang="en-US" sz="2000" dirty="0">
              <a:latin typeface="Times New Roman" pitchFamily="18" charset="0"/>
            </a:endParaRPr>
          </a:p>
          <a:p>
            <a:endParaRPr lang="en-US" sz="2800" dirty="0" smtClean="0">
              <a:latin typeface="Times New Roman" pitchFamily="18" charset="0"/>
            </a:endParaRPr>
          </a:p>
          <a:p>
            <a:pPr lvl="1"/>
            <a:endParaRPr lang="en-US" sz="2400" baseline="0" dirty="0" smtClean="0">
              <a:solidFill>
                <a:schemeClr val="tx2">
                  <a:lumMod val="60000"/>
                  <a:lumOff val="40000"/>
                </a:schemeClr>
              </a:solidFill>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pPr>
              <a:defRPr/>
            </a:pPr>
            <a:fld id="{23EF31E6-CF91-46EA-9F38-99BA4458168C}" type="slidenum">
              <a:rPr lang="en-US" smtClean="0"/>
              <a:pPr>
                <a:defRPr/>
              </a:pPr>
              <a:t>3</a:t>
            </a:fld>
            <a:endParaRPr lang="en-US" dirty="0"/>
          </a:p>
        </p:txBody>
      </p:sp>
    </p:spTree>
    <p:extLst>
      <p:ext uri="{BB962C8B-B14F-4D97-AF65-F5344CB8AC3E}">
        <p14:creationId xmlns:p14="http://schemas.microsoft.com/office/powerpoint/2010/main" val="54131259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949" y="-243408"/>
            <a:ext cx="9012114" cy="1000132"/>
          </a:xfrm>
        </p:spPr>
        <p:txBody>
          <a:bodyPr/>
          <a:lstStyle/>
          <a:p>
            <a:pPr marL="742950" indent="-742950" algn="r"/>
            <a:r>
              <a:rPr lang="en-US" sz="2800" i="1" dirty="0">
                <a:latin typeface="Times New Roman" pitchFamily="18" charset="0"/>
              </a:rPr>
              <a:t>1</a:t>
            </a:r>
            <a:r>
              <a:rPr lang="en-US" sz="2800" i="1" dirty="0" smtClean="0">
                <a:latin typeface="Times New Roman" pitchFamily="18" charset="0"/>
              </a:rPr>
              <a:t>.The paddy pledging  program: changing objectives</a:t>
            </a:r>
            <a:endParaRPr lang="th-TH" sz="2800" i="1" dirty="0">
              <a:latin typeface="Times New Roman" pitchFamily="18" charset="0"/>
            </a:endParaRPr>
          </a:p>
        </p:txBody>
      </p:sp>
      <p:sp>
        <p:nvSpPr>
          <p:cNvPr id="3" name="Content Placeholder 2"/>
          <p:cNvSpPr>
            <a:spLocks noGrp="1"/>
          </p:cNvSpPr>
          <p:nvPr>
            <p:ph idx="1"/>
          </p:nvPr>
        </p:nvSpPr>
        <p:spPr>
          <a:xfrm>
            <a:off x="118582" y="548680"/>
            <a:ext cx="8959475" cy="5976664"/>
          </a:xfrm>
        </p:spPr>
        <p:txBody>
          <a:bodyPr/>
          <a:lstStyle/>
          <a:p>
            <a:pPr marL="342900" lvl="1" indent="-342900">
              <a:spcBef>
                <a:spcPts val="600"/>
              </a:spcBef>
              <a:spcAft>
                <a:spcPts val="0"/>
              </a:spcAft>
              <a:buFont typeface="Times New Roman" pitchFamily="18" charset="0"/>
              <a:buChar char="•"/>
            </a:pPr>
            <a:r>
              <a:rPr lang="en-US" sz="2800" b="1" dirty="0" smtClean="0">
                <a:solidFill>
                  <a:srgbClr val="002060"/>
                </a:solidFill>
                <a:latin typeface="Times New Roman" pitchFamily="18" charset="0"/>
                <a:cs typeface="Times New Roman" pitchFamily="18" charset="0"/>
              </a:rPr>
              <a:t>In</a:t>
            </a:r>
            <a:r>
              <a:rPr lang="en-US" sz="2800" b="1" dirty="0" smtClean="0">
                <a:solidFill>
                  <a:schemeClr val="bg1"/>
                </a:solidFill>
                <a:latin typeface="Times New Roman" pitchFamily="18" charset="0"/>
                <a:cs typeface="Times New Roman" pitchFamily="18" charset="0"/>
              </a:rPr>
              <a:t> </a:t>
            </a:r>
            <a:r>
              <a:rPr lang="en-US" sz="2800" b="1" dirty="0" smtClean="0">
                <a:solidFill>
                  <a:srgbClr val="002060"/>
                </a:solidFill>
                <a:latin typeface="Times New Roman" pitchFamily="18" charset="0"/>
                <a:cs typeface="Times New Roman" pitchFamily="18" charset="0"/>
              </a:rPr>
              <a:t>the 2011 election, </a:t>
            </a:r>
            <a:r>
              <a:rPr lang="en-US" sz="2800" b="1" dirty="0" err="1" smtClean="0">
                <a:solidFill>
                  <a:srgbClr val="002060"/>
                </a:solidFill>
                <a:latin typeface="Times New Roman" pitchFamily="18" charset="0"/>
                <a:cs typeface="Times New Roman" pitchFamily="18" charset="0"/>
              </a:rPr>
              <a:t>Thaksin</a:t>
            </a:r>
            <a:r>
              <a:rPr lang="en-US" sz="2800" b="1" dirty="0" smtClean="0">
                <a:solidFill>
                  <a:srgbClr val="002060"/>
                </a:solidFill>
                <a:latin typeface="Times New Roman" pitchFamily="18" charset="0"/>
                <a:cs typeface="Times New Roman" pitchFamily="18" charset="0"/>
              </a:rPr>
              <a:t> and his </a:t>
            </a:r>
            <a:r>
              <a:rPr lang="en-US" sz="2800" b="1" dirty="0" err="1">
                <a:solidFill>
                  <a:srgbClr val="002060"/>
                </a:solidFill>
                <a:latin typeface="Times New Roman" pitchFamily="18" charset="0"/>
                <a:cs typeface="Times New Roman" pitchFamily="18" charset="0"/>
              </a:rPr>
              <a:t>P</a:t>
            </a:r>
            <a:r>
              <a:rPr lang="en-US" sz="2800" b="1" dirty="0" err="1" smtClean="0">
                <a:solidFill>
                  <a:srgbClr val="002060"/>
                </a:solidFill>
                <a:latin typeface="Times New Roman" pitchFamily="18" charset="0"/>
                <a:cs typeface="Times New Roman" pitchFamily="18" charset="0"/>
              </a:rPr>
              <a:t>uea</a:t>
            </a:r>
            <a:r>
              <a:rPr lang="en-US" sz="2800" b="1" dirty="0" smtClean="0">
                <a:solidFill>
                  <a:srgbClr val="002060"/>
                </a:solidFill>
                <a:latin typeface="Times New Roman" pitchFamily="18" charset="0"/>
                <a:cs typeface="Times New Roman" pitchFamily="18" charset="0"/>
              </a:rPr>
              <a:t> Thai Party desperately  campaigned on the most populist platform, promising to distribute billions of baht of both taxpayer and the employers’ money to buy votes from all segments of population. </a:t>
            </a:r>
          </a:p>
          <a:p>
            <a:pPr marL="342900" lvl="1" indent="-342900">
              <a:spcBef>
                <a:spcPts val="600"/>
              </a:spcBef>
              <a:spcAft>
                <a:spcPts val="0"/>
              </a:spcAft>
              <a:buFont typeface="Times New Roman" pitchFamily="18" charset="0"/>
              <a:buChar char="•"/>
            </a:pPr>
            <a:r>
              <a:rPr lang="en-US" sz="2800" b="1" dirty="0" smtClean="0">
                <a:solidFill>
                  <a:srgbClr val="002060"/>
                </a:solidFill>
                <a:latin typeface="Times New Roman" pitchFamily="18" charset="0"/>
                <a:cs typeface="Times New Roman" pitchFamily="18" charset="0"/>
              </a:rPr>
              <a:t>It aggressively promised that it would bring back the pledging program, and would buy every “grain” of paddy at the pledging price of 15,000 baht per ton </a:t>
            </a:r>
            <a:r>
              <a:rPr lang="en-US" sz="2800" b="1" dirty="0" err="1" smtClean="0">
                <a:solidFill>
                  <a:srgbClr val="002060"/>
                </a:solidFill>
                <a:latin typeface="Times New Roman" pitchFamily="18" charset="0"/>
                <a:cs typeface="Times New Roman" pitchFamily="18" charset="0"/>
              </a:rPr>
              <a:t>vs</a:t>
            </a:r>
            <a:r>
              <a:rPr lang="en-US" sz="2800" b="1" dirty="0" smtClean="0">
                <a:solidFill>
                  <a:srgbClr val="002060"/>
                </a:solidFill>
                <a:latin typeface="Times New Roman" pitchFamily="18" charset="0"/>
                <a:cs typeface="Times New Roman" pitchFamily="18" charset="0"/>
              </a:rPr>
              <a:t> the Democrat’s promise of 25% higher guarantee price for its farmer income guarantee policy</a:t>
            </a:r>
          </a:p>
          <a:p>
            <a:pPr marL="342900" lvl="1" indent="-342900">
              <a:spcBef>
                <a:spcPts val="600"/>
              </a:spcBef>
              <a:spcAft>
                <a:spcPts val="0"/>
              </a:spcAft>
              <a:buFont typeface="Times New Roman" pitchFamily="18" charset="0"/>
              <a:buChar char="•"/>
            </a:pPr>
            <a:r>
              <a:rPr lang="en-US" sz="2800" b="1" dirty="0" smtClean="0">
                <a:solidFill>
                  <a:srgbClr val="002060"/>
                </a:solidFill>
                <a:latin typeface="Times New Roman" pitchFamily="18" charset="0"/>
                <a:cs typeface="Times New Roman" pitchFamily="18" charset="0"/>
              </a:rPr>
              <a:t>Right after the landslide election, it quickly implemented the policies in October 2011.</a:t>
            </a:r>
          </a:p>
          <a:p>
            <a:pPr marL="0" lvl="1" indent="0">
              <a:spcBef>
                <a:spcPts val="600"/>
              </a:spcBef>
              <a:spcAft>
                <a:spcPts val="0"/>
              </a:spcAft>
              <a:buNone/>
            </a:pPr>
            <a:endParaRPr lang="en-US" sz="2800" dirty="0" smtClean="0">
              <a:solidFill>
                <a:srgbClr val="002060"/>
              </a:solidFill>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pPr>
              <a:defRPr/>
            </a:pPr>
            <a:fld id="{23EF31E6-CF91-46EA-9F38-99BA4458168C}" type="slidenum">
              <a:rPr lang="en-US" smtClean="0"/>
              <a:pPr>
                <a:defRPr/>
              </a:pPr>
              <a:t>4</a:t>
            </a:fld>
            <a:endParaRPr lang="en-US" dirty="0"/>
          </a:p>
        </p:txBody>
      </p:sp>
    </p:spTree>
    <p:extLst>
      <p:ext uri="{BB962C8B-B14F-4D97-AF65-F5344CB8AC3E}">
        <p14:creationId xmlns:p14="http://schemas.microsoft.com/office/powerpoint/2010/main" val="187217590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59632" y="188640"/>
            <a:ext cx="7427168" cy="1143000"/>
          </a:xfrm>
        </p:spPr>
        <p:txBody>
          <a:bodyPr>
            <a:normAutofit fontScale="90000"/>
          </a:bodyPr>
          <a:lstStyle/>
          <a:p>
            <a:pPr marL="742950" indent="-742950"/>
            <a:r>
              <a:rPr lang="en-US" sz="4000" dirty="0" smtClean="0">
                <a:latin typeface="Times New Roman" pitchFamily="18" charset="0"/>
              </a:rPr>
              <a:t>1.1 Objectives of the rice pledging policy</a:t>
            </a:r>
            <a:endParaRPr lang="th-TH" sz="4000" dirty="0">
              <a:latin typeface="Times New Roman" pitchFamily="18" charset="0"/>
            </a:endParaRPr>
          </a:p>
        </p:txBody>
      </p:sp>
      <p:sp>
        <p:nvSpPr>
          <p:cNvPr id="3" name="Content Placeholder 2"/>
          <p:cNvSpPr>
            <a:spLocks noGrp="1"/>
          </p:cNvSpPr>
          <p:nvPr>
            <p:ph idx="1"/>
          </p:nvPr>
        </p:nvSpPr>
        <p:spPr>
          <a:xfrm>
            <a:off x="457200" y="1412776"/>
            <a:ext cx="8229600" cy="4713387"/>
          </a:xfrm>
        </p:spPr>
        <p:txBody>
          <a:bodyPr>
            <a:normAutofit fontScale="92500" lnSpcReduction="20000"/>
          </a:bodyPr>
          <a:lstStyle/>
          <a:p>
            <a:pPr marL="342900" lvl="1" indent="-342900">
              <a:spcBef>
                <a:spcPts val="600"/>
              </a:spcBef>
              <a:spcAft>
                <a:spcPts val="0"/>
              </a:spcAft>
              <a:buFont typeface="Times New Roman" pitchFamily="18" charset="0"/>
              <a:buChar char="•"/>
            </a:pPr>
            <a:r>
              <a:rPr lang="en-US" sz="2800" b="1" dirty="0" smtClean="0">
                <a:solidFill>
                  <a:srgbClr val="002060"/>
                </a:solidFill>
                <a:latin typeface="Times New Roman" pitchFamily="18" charset="0"/>
                <a:cs typeface="Times New Roman" pitchFamily="18" charset="0"/>
              </a:rPr>
              <a:t>To increase the “</a:t>
            </a:r>
            <a:r>
              <a:rPr lang="en-US" sz="2800" b="1" i="1" dirty="0" smtClean="0">
                <a:solidFill>
                  <a:srgbClr val="00B0F0"/>
                </a:solidFill>
                <a:latin typeface="Times New Roman" pitchFamily="18" charset="0"/>
                <a:cs typeface="Times New Roman" pitchFamily="18" charset="0"/>
              </a:rPr>
              <a:t>paddy</a:t>
            </a:r>
            <a:r>
              <a:rPr lang="en-US" sz="2800" b="1" dirty="0" smtClean="0">
                <a:solidFill>
                  <a:srgbClr val="002060"/>
                </a:solidFill>
                <a:latin typeface="Times New Roman" pitchFamily="18" charset="0"/>
                <a:cs typeface="Times New Roman" pitchFamily="18" charset="0"/>
              </a:rPr>
              <a:t>” price and farmers’ income, which in turn will help stimulate the economy</a:t>
            </a:r>
          </a:p>
          <a:p>
            <a:pPr marL="342900" lvl="1" indent="-342900">
              <a:spcBef>
                <a:spcPts val="600"/>
              </a:spcBef>
              <a:spcAft>
                <a:spcPts val="0"/>
              </a:spcAft>
              <a:buFont typeface="Times New Roman" pitchFamily="18" charset="0"/>
              <a:buChar char="•"/>
            </a:pPr>
            <a:r>
              <a:rPr lang="en-US" sz="2800" b="1" dirty="0" smtClean="0">
                <a:solidFill>
                  <a:srgbClr val="002060"/>
                </a:solidFill>
                <a:latin typeface="Times New Roman" pitchFamily="18" charset="0"/>
                <a:cs typeface="Times New Roman" pitchFamily="18" charset="0"/>
              </a:rPr>
              <a:t>To increase the export price of rice</a:t>
            </a:r>
          </a:p>
          <a:p>
            <a:pPr marL="342900" lvl="1" indent="-342900">
              <a:spcBef>
                <a:spcPts val="600"/>
              </a:spcBef>
              <a:buFont typeface="Times New Roman" pitchFamily="18" charset="0"/>
              <a:buChar char="•"/>
            </a:pPr>
            <a:r>
              <a:rPr lang="en-US" sz="2800" b="1" dirty="0" smtClean="0">
                <a:solidFill>
                  <a:srgbClr val="002060"/>
                </a:solidFill>
                <a:latin typeface="Times New Roman" pitchFamily="18" charset="0"/>
                <a:cs typeface="Times New Roman" pitchFamily="18" charset="0"/>
              </a:rPr>
              <a:t>To control the supply of rice and stabilize domestic “</a:t>
            </a:r>
            <a:r>
              <a:rPr lang="en-US" sz="2800" b="1" i="1" dirty="0" smtClean="0">
                <a:solidFill>
                  <a:srgbClr val="00B050"/>
                </a:solidFill>
                <a:latin typeface="Times New Roman" pitchFamily="18" charset="0"/>
                <a:cs typeface="Times New Roman" pitchFamily="18" charset="0"/>
              </a:rPr>
              <a:t>rice</a:t>
            </a:r>
            <a:r>
              <a:rPr lang="en-US" sz="2800" b="1" dirty="0" smtClean="0">
                <a:solidFill>
                  <a:srgbClr val="002060"/>
                </a:solidFill>
                <a:latin typeface="Times New Roman" pitchFamily="18" charset="0"/>
                <a:cs typeface="Times New Roman" pitchFamily="18" charset="0"/>
              </a:rPr>
              <a:t>” price, i.e., the government wants to </a:t>
            </a:r>
            <a:r>
              <a:rPr lang="en-US" sz="2800" b="1" dirty="0">
                <a:solidFill>
                  <a:srgbClr val="002060"/>
                </a:solidFill>
                <a:latin typeface="Times New Roman" pitchFamily="18" charset="0"/>
                <a:cs typeface="Times New Roman" pitchFamily="18" charset="0"/>
              </a:rPr>
              <a:t>monopolize the rice trade or at least becomes the largest trader</a:t>
            </a:r>
          </a:p>
          <a:p>
            <a:pPr marL="342900" lvl="1" indent="-342900">
              <a:spcBef>
                <a:spcPts val="600"/>
              </a:spcBef>
              <a:spcAft>
                <a:spcPts val="0"/>
              </a:spcAft>
              <a:buFont typeface="Times New Roman" pitchFamily="18" charset="0"/>
              <a:buChar char="•"/>
            </a:pPr>
            <a:endParaRPr lang="en-US" sz="2800" b="1" dirty="0" smtClean="0">
              <a:solidFill>
                <a:srgbClr val="002060"/>
              </a:solidFill>
              <a:latin typeface="Times New Roman" pitchFamily="18" charset="0"/>
              <a:cs typeface="Times New Roman" pitchFamily="18" charset="0"/>
            </a:endParaRPr>
          </a:p>
          <a:p>
            <a:pPr marL="342900" lvl="1" indent="-342900">
              <a:spcBef>
                <a:spcPts val="600"/>
              </a:spcBef>
              <a:spcAft>
                <a:spcPts val="0"/>
              </a:spcAft>
              <a:buFont typeface="Times New Roman" pitchFamily="18" charset="0"/>
              <a:buChar char="•"/>
            </a:pPr>
            <a:endParaRPr lang="en-US" sz="2800" b="1" dirty="0" smtClean="0">
              <a:solidFill>
                <a:srgbClr val="002060"/>
              </a:solidFill>
              <a:latin typeface="Times New Roman" pitchFamily="18" charset="0"/>
              <a:cs typeface="Times New Roman" pitchFamily="18" charset="0"/>
            </a:endParaRPr>
          </a:p>
          <a:p>
            <a:pPr marL="342900" lvl="1" indent="-342900">
              <a:spcBef>
                <a:spcPts val="600"/>
              </a:spcBef>
              <a:spcAft>
                <a:spcPts val="0"/>
              </a:spcAft>
              <a:buFont typeface="Times New Roman" pitchFamily="18" charset="0"/>
              <a:buChar char="•"/>
            </a:pPr>
            <a:r>
              <a:rPr lang="en-US" sz="2800" b="1" dirty="0" smtClean="0">
                <a:solidFill>
                  <a:srgbClr val="002060"/>
                </a:solidFill>
                <a:latin typeface="Times New Roman" pitchFamily="18" charset="0"/>
                <a:cs typeface="Times New Roman" pitchFamily="18" charset="0"/>
              </a:rPr>
              <a:t>Yet the real political objective is to gain popular support from the middle-income farmers and the rice millers who are the canvassers of </a:t>
            </a:r>
            <a:r>
              <a:rPr lang="en-US" sz="2800" b="1" dirty="0" err="1" smtClean="0">
                <a:solidFill>
                  <a:srgbClr val="002060"/>
                </a:solidFill>
                <a:latin typeface="Times New Roman" pitchFamily="18" charset="0"/>
                <a:cs typeface="Times New Roman" pitchFamily="18" charset="0"/>
              </a:rPr>
              <a:t>manyThai</a:t>
            </a:r>
            <a:r>
              <a:rPr lang="en-US" sz="2800" b="1" dirty="0" smtClean="0">
                <a:solidFill>
                  <a:srgbClr val="002060"/>
                </a:solidFill>
                <a:latin typeface="Times New Roman" pitchFamily="18" charset="0"/>
                <a:cs typeface="Times New Roman" pitchFamily="18" charset="0"/>
              </a:rPr>
              <a:t> politicians in rural areas</a:t>
            </a:r>
          </a:p>
        </p:txBody>
      </p:sp>
      <p:sp>
        <p:nvSpPr>
          <p:cNvPr id="4" name="Slide Number Placeholder 3"/>
          <p:cNvSpPr>
            <a:spLocks noGrp="1"/>
          </p:cNvSpPr>
          <p:nvPr>
            <p:ph type="sldNum" sz="quarter" idx="12"/>
          </p:nvPr>
        </p:nvSpPr>
        <p:spPr/>
        <p:txBody>
          <a:bodyPr/>
          <a:lstStyle/>
          <a:p>
            <a:pPr>
              <a:defRPr/>
            </a:pPr>
            <a:fld id="{23EF31E6-CF91-46EA-9F38-99BA4458168C}" type="slidenum">
              <a:rPr lang="en-US" smtClean="0"/>
              <a:pPr>
                <a:defRPr/>
              </a:pPr>
              <a:t>5</a:t>
            </a:fld>
            <a:endParaRPr lang="en-US" dirty="0"/>
          </a:p>
        </p:txBody>
      </p:sp>
    </p:spTree>
    <p:extLst>
      <p:ext uri="{BB962C8B-B14F-4D97-AF65-F5344CB8AC3E}">
        <p14:creationId xmlns:p14="http://schemas.microsoft.com/office/powerpoint/2010/main" val="386677794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Two theories</a:t>
            </a:r>
            <a:endParaRPr lang="th-TH" dirty="0"/>
          </a:p>
        </p:txBody>
      </p:sp>
      <p:sp>
        <p:nvSpPr>
          <p:cNvPr id="3" name="Content Placeholder 2"/>
          <p:cNvSpPr>
            <a:spLocks noGrp="1"/>
          </p:cNvSpPr>
          <p:nvPr>
            <p:ph idx="1"/>
          </p:nvPr>
        </p:nvSpPr>
        <p:spPr>
          <a:xfrm>
            <a:off x="457200" y="1268760"/>
            <a:ext cx="8229600" cy="4857403"/>
          </a:xfrm>
        </p:spPr>
        <p:txBody>
          <a:bodyPr>
            <a:normAutofit/>
          </a:bodyPr>
          <a:lstStyle/>
          <a:p>
            <a:r>
              <a:rPr lang="en-US" dirty="0" smtClean="0"/>
              <a:t>Economic effects of a price support policy: assuming a competitive market</a:t>
            </a:r>
          </a:p>
          <a:p>
            <a:r>
              <a:rPr lang="en-US" dirty="0" smtClean="0"/>
              <a:t>Policy-induced rent and rent-seeking activities: Ann Krueger (1974), Gordon </a:t>
            </a:r>
            <a:r>
              <a:rPr lang="en-US" dirty="0" err="1" smtClean="0"/>
              <a:t>Tullock</a:t>
            </a:r>
            <a:r>
              <a:rPr lang="en-US" dirty="0" smtClean="0"/>
              <a:t>, and </a:t>
            </a:r>
            <a:r>
              <a:rPr lang="en-US" dirty="0" err="1"/>
              <a:t>Jagdish</a:t>
            </a:r>
            <a:r>
              <a:rPr lang="en-US" dirty="0"/>
              <a:t> </a:t>
            </a:r>
            <a:r>
              <a:rPr lang="en-US" dirty="0" err="1"/>
              <a:t>Bhagwati</a:t>
            </a:r>
            <a:r>
              <a:rPr lang="en-US" dirty="0"/>
              <a:t>, </a:t>
            </a:r>
            <a:endParaRPr lang="en-US" dirty="0" smtClean="0"/>
          </a:p>
        </p:txBody>
      </p:sp>
    </p:spTree>
    <p:extLst>
      <p:ext uri="{BB962C8B-B14F-4D97-AF65-F5344CB8AC3E}">
        <p14:creationId xmlns:p14="http://schemas.microsoft.com/office/powerpoint/2010/main" val="1149091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5739" y="764704"/>
            <a:ext cx="3098149" cy="720080"/>
          </a:xfrm>
        </p:spPr>
        <p:txBody>
          <a:bodyPr>
            <a:normAutofit/>
          </a:bodyPr>
          <a:lstStyle/>
          <a:p>
            <a:r>
              <a:rPr lang="en-US" sz="3200" b="1" dirty="0" smtClean="0"/>
              <a:t>Price supports</a:t>
            </a:r>
            <a:endParaRPr lang="th-TH" sz="3200" b="1" dirty="0"/>
          </a:p>
        </p:txBody>
      </p:sp>
      <p:sp>
        <p:nvSpPr>
          <p:cNvPr id="3" name="Slide Number Placeholder 2"/>
          <p:cNvSpPr>
            <a:spLocks noGrp="1"/>
          </p:cNvSpPr>
          <p:nvPr>
            <p:ph type="sldNum" sz="quarter" idx="12"/>
          </p:nvPr>
        </p:nvSpPr>
        <p:spPr/>
        <p:txBody>
          <a:bodyPr/>
          <a:lstStyle/>
          <a:p>
            <a:fld id="{3C6DE7EB-ABF1-4AD0-850E-34CD394B5098}" type="slidenum">
              <a:rPr lang="th-TH" smtClean="0"/>
              <a:t>7</a:t>
            </a:fld>
            <a:endParaRPr lang="th-TH"/>
          </a:p>
        </p:txBody>
      </p:sp>
      <p:sp>
        <p:nvSpPr>
          <p:cNvPr id="71" name="TextBox 70"/>
          <p:cNvSpPr txBox="1"/>
          <p:nvPr/>
        </p:nvSpPr>
        <p:spPr>
          <a:xfrm>
            <a:off x="4427984" y="1550420"/>
            <a:ext cx="4716016" cy="4093428"/>
          </a:xfrm>
          <a:prstGeom prst="rect">
            <a:avLst/>
          </a:prstGeom>
          <a:noFill/>
        </p:spPr>
        <p:txBody>
          <a:bodyPr wrap="square" rtlCol="0">
            <a:spAutoFit/>
          </a:bodyPr>
          <a:lstStyle/>
          <a:p>
            <a:pPr marL="1069975" indent="-1069975"/>
            <a:r>
              <a:rPr lang="en-US" sz="2000" b="1" dirty="0" smtClean="0">
                <a:latin typeface="Browallia New" pitchFamily="34" charset="-34"/>
                <a:cs typeface="Browallia New" pitchFamily="34" charset="-34"/>
              </a:rPr>
              <a:t>Gain to farmers (</a:t>
            </a:r>
            <a:r>
              <a:rPr lang="en-US" sz="2000" b="1" dirty="0" smtClean="0">
                <a:latin typeface="Browallia New" pitchFamily="34" charset="-34"/>
                <a:cs typeface="Browallia New" pitchFamily="34" charset="-34"/>
                <a:sym typeface="Symbol"/>
              </a:rPr>
              <a:t>PS)</a:t>
            </a:r>
            <a:r>
              <a:rPr lang="en-US" sz="2000" b="1" dirty="0">
                <a:latin typeface="Browallia New" pitchFamily="34" charset="-34"/>
                <a:cs typeface="Browallia New" pitchFamily="34" charset="-34"/>
                <a:sym typeface="Symbol"/>
              </a:rPr>
              <a:t> </a:t>
            </a:r>
            <a:r>
              <a:rPr lang="en-US" sz="2000" b="1" dirty="0" smtClean="0">
                <a:latin typeface="Browallia New" pitchFamily="34" charset="-34"/>
                <a:cs typeface="Browallia New" pitchFamily="34" charset="-34"/>
                <a:sym typeface="Symbol"/>
              </a:rPr>
              <a:t>       </a:t>
            </a:r>
            <a:r>
              <a:rPr lang="en-US" sz="2000" b="1" dirty="0" smtClean="0">
                <a:latin typeface="Browallia New" pitchFamily="34" charset="-34"/>
                <a:cs typeface="Browallia New" pitchFamily="34" charset="-34"/>
              </a:rPr>
              <a:t>= A+B+C</a:t>
            </a:r>
            <a:endParaRPr lang="en-US" sz="2000" b="1" dirty="0" smtClean="0">
              <a:latin typeface="Browallia New" pitchFamily="34" charset="-34"/>
              <a:cs typeface="Browallia New" pitchFamily="34" charset="-34"/>
              <a:sym typeface="Symbol"/>
            </a:endParaRPr>
          </a:p>
          <a:p>
            <a:pPr marL="1069975" indent="-1069975"/>
            <a:r>
              <a:rPr lang="en-US" sz="2000" b="1" dirty="0" smtClean="0">
                <a:latin typeface="Browallia New" pitchFamily="34" charset="-34"/>
                <a:cs typeface="Browallia New" pitchFamily="34" charset="-34"/>
                <a:sym typeface="Symbol"/>
              </a:rPr>
              <a:t>Loss to consumers (CS)  = A+B…but not in Thai case</a:t>
            </a:r>
          </a:p>
          <a:p>
            <a:pPr marL="1069975" indent="-1069975"/>
            <a:r>
              <a:rPr lang="en-US" sz="2000" b="1" dirty="0" smtClean="0">
                <a:latin typeface="Browallia New" pitchFamily="34" charset="-34"/>
                <a:cs typeface="Browallia New" pitchFamily="34" charset="-34"/>
                <a:sym typeface="Symbol"/>
              </a:rPr>
              <a:t>Cost to gov’t  </a:t>
            </a:r>
            <a:r>
              <a:rPr lang="en-US" sz="2000" b="1" dirty="0">
                <a:latin typeface="Browallia New" pitchFamily="34" charset="-34"/>
                <a:cs typeface="Browallia New" pitchFamily="34" charset="-34"/>
                <a:sym typeface="Symbol"/>
              </a:rPr>
              <a:t> </a:t>
            </a:r>
            <a:r>
              <a:rPr lang="en-US" sz="2000" b="1" dirty="0" smtClean="0">
                <a:latin typeface="Browallia New" pitchFamily="34" charset="-34"/>
                <a:cs typeface="Browallia New" pitchFamily="34" charset="-34"/>
                <a:sym typeface="Symbol"/>
              </a:rPr>
              <a:t>                      = Q</a:t>
            </a:r>
            <a:r>
              <a:rPr lang="en-US" sz="2000" b="1" baseline="-25000" dirty="0" smtClean="0">
                <a:latin typeface="Browallia New" pitchFamily="34" charset="-34"/>
                <a:cs typeface="Browallia New" pitchFamily="34" charset="-34"/>
                <a:sym typeface="Symbol"/>
              </a:rPr>
              <a:t>1</a:t>
            </a:r>
            <a:r>
              <a:rPr lang="en-US" sz="2000" b="1" dirty="0" smtClean="0">
                <a:latin typeface="Browallia New" pitchFamily="34" charset="-34"/>
                <a:cs typeface="Browallia New" pitchFamily="34" charset="-34"/>
                <a:sym typeface="Symbol"/>
              </a:rPr>
              <a:t>Q</a:t>
            </a:r>
            <a:r>
              <a:rPr lang="en-US" sz="2000" b="1" baseline="-25000" dirty="0" smtClean="0">
                <a:latin typeface="Browallia New" pitchFamily="34" charset="-34"/>
                <a:cs typeface="Browallia New" pitchFamily="34" charset="-34"/>
                <a:sym typeface="Symbol"/>
              </a:rPr>
              <a:t>3 </a:t>
            </a:r>
            <a:r>
              <a:rPr lang="en-US" sz="2000" b="1" dirty="0" smtClean="0">
                <a:latin typeface="Browallia New" pitchFamily="34" charset="-34"/>
                <a:cs typeface="Browallia New" pitchFamily="34" charset="-34"/>
                <a:sym typeface="Symbol"/>
              </a:rPr>
              <a:t>f e = C</a:t>
            </a:r>
            <a:r>
              <a:rPr lang="en-US" sz="2000" b="1" baseline="-25000" dirty="0" smtClean="0">
                <a:latin typeface="Browallia New" pitchFamily="34" charset="-34"/>
                <a:cs typeface="Browallia New" pitchFamily="34" charset="-34"/>
                <a:sym typeface="Symbol"/>
              </a:rPr>
              <a:t>G</a:t>
            </a:r>
          </a:p>
          <a:p>
            <a:pPr marL="1069975" indent="-1069975"/>
            <a:r>
              <a:rPr lang="en-US" sz="2000" b="1" dirty="0" smtClean="0">
                <a:latin typeface="Browallia New" pitchFamily="34" charset="-34"/>
                <a:cs typeface="Browallia New" pitchFamily="34" charset="-34"/>
                <a:sym typeface="Symbol"/>
              </a:rPr>
              <a:t>Loss             	            = cost of paddy +    </a:t>
            </a:r>
          </a:p>
          <a:p>
            <a:pPr marL="1069975" indent="-1069975"/>
            <a:r>
              <a:rPr lang="en-US" sz="2000" b="1" dirty="0">
                <a:latin typeface="Browallia New" pitchFamily="34" charset="-34"/>
                <a:cs typeface="Browallia New" pitchFamily="34" charset="-34"/>
                <a:sym typeface="Symbol"/>
              </a:rPr>
              <a:t> </a:t>
            </a:r>
            <a:r>
              <a:rPr lang="en-US" sz="2000" b="1" dirty="0" smtClean="0">
                <a:latin typeface="Browallia New" pitchFamily="34" charset="-34"/>
                <a:cs typeface="Browallia New" pitchFamily="34" charset="-34"/>
                <a:sym typeface="Symbol"/>
              </a:rPr>
              <a:t>                     	               operating cost – revenue</a:t>
            </a:r>
          </a:p>
          <a:p>
            <a:pPr marL="1069975" indent="-1069975"/>
            <a:r>
              <a:rPr lang="en-US" sz="2000" b="1" dirty="0">
                <a:latin typeface="Browallia New" pitchFamily="34" charset="-34"/>
                <a:cs typeface="Browallia New" pitchFamily="34" charset="-34"/>
                <a:sym typeface="Symbol"/>
              </a:rPr>
              <a:t> </a:t>
            </a:r>
            <a:r>
              <a:rPr lang="en-US" sz="2000" b="1" dirty="0" smtClean="0">
                <a:latin typeface="Browallia New" pitchFamily="34" charset="-34"/>
                <a:cs typeface="Browallia New" pitchFamily="34" charset="-34"/>
                <a:sym typeface="Symbol"/>
              </a:rPr>
              <a:t>                  	            = Q</a:t>
            </a:r>
            <a:r>
              <a:rPr lang="en-US" sz="2000" b="1" baseline="-25000" dirty="0" smtClean="0">
                <a:latin typeface="Browallia New" pitchFamily="34" charset="-34"/>
                <a:cs typeface="Browallia New" pitchFamily="34" charset="-34"/>
                <a:sym typeface="Symbol"/>
              </a:rPr>
              <a:t>1</a:t>
            </a:r>
            <a:r>
              <a:rPr lang="en-US" sz="2000" b="1" dirty="0" smtClean="0">
                <a:latin typeface="Browallia New" pitchFamily="34" charset="-34"/>
                <a:cs typeface="Browallia New" pitchFamily="34" charset="-34"/>
                <a:sym typeface="Symbol"/>
              </a:rPr>
              <a:t>Q</a:t>
            </a:r>
            <a:r>
              <a:rPr lang="en-US" sz="2000" b="1" baseline="-25000" dirty="0" smtClean="0">
                <a:latin typeface="Browallia New" pitchFamily="34" charset="-34"/>
                <a:cs typeface="Browallia New" pitchFamily="34" charset="-34"/>
                <a:sym typeface="Symbol"/>
              </a:rPr>
              <a:t>3</a:t>
            </a:r>
            <a:r>
              <a:rPr lang="en-US" sz="2000" b="1" dirty="0" smtClean="0">
                <a:latin typeface="Browallia New" pitchFamily="34" charset="-34"/>
                <a:cs typeface="Browallia New" pitchFamily="34" charset="-34"/>
                <a:sym typeface="Symbol"/>
              </a:rPr>
              <a:t> f e +Co- </a:t>
            </a:r>
          </a:p>
          <a:p>
            <a:pPr marL="1069975" indent="-1069975"/>
            <a:r>
              <a:rPr lang="en-US" sz="2000" b="1" dirty="0">
                <a:latin typeface="Browallia New" pitchFamily="34" charset="-34"/>
                <a:cs typeface="Browallia New" pitchFamily="34" charset="-34"/>
                <a:sym typeface="Symbol"/>
              </a:rPr>
              <a:t> </a:t>
            </a:r>
            <a:r>
              <a:rPr lang="en-US" sz="2000" b="1" dirty="0" smtClean="0">
                <a:latin typeface="Browallia New" pitchFamily="34" charset="-34"/>
                <a:cs typeface="Browallia New" pitchFamily="34" charset="-34"/>
                <a:sym typeface="Symbol"/>
              </a:rPr>
              <a:t>                    	               (Q</a:t>
            </a:r>
            <a:r>
              <a:rPr lang="en-US" sz="2000" b="1" baseline="-25000" dirty="0" smtClean="0">
                <a:latin typeface="Browallia New" pitchFamily="34" charset="-34"/>
                <a:cs typeface="Browallia New" pitchFamily="34" charset="-34"/>
                <a:sym typeface="Symbol"/>
              </a:rPr>
              <a:t>1</a:t>
            </a:r>
            <a:r>
              <a:rPr lang="en-US" sz="2000" b="1" dirty="0" smtClean="0">
                <a:latin typeface="Browallia New" pitchFamily="34" charset="-34"/>
                <a:cs typeface="Browallia New" pitchFamily="34" charset="-34"/>
                <a:sym typeface="Symbol"/>
              </a:rPr>
              <a:t>Q</a:t>
            </a:r>
            <a:r>
              <a:rPr lang="en-US" sz="2000" b="1" baseline="-25000" dirty="0" smtClean="0">
                <a:latin typeface="Browallia New" pitchFamily="34" charset="-34"/>
                <a:cs typeface="Browallia New" pitchFamily="34" charset="-34"/>
                <a:sym typeface="Symbol"/>
              </a:rPr>
              <a:t>3</a:t>
            </a:r>
            <a:r>
              <a:rPr lang="en-US" sz="2000" b="1" dirty="0" smtClean="0">
                <a:latin typeface="Browallia New" pitchFamily="34" charset="-34"/>
                <a:cs typeface="Browallia New" pitchFamily="34" charset="-34"/>
                <a:sym typeface="Symbol"/>
              </a:rPr>
              <a:t>*P</a:t>
            </a:r>
            <a:r>
              <a:rPr lang="en-US" sz="2000" b="1" baseline="-25000" dirty="0" smtClean="0">
                <a:latin typeface="Browallia New" pitchFamily="34" charset="-34"/>
                <a:cs typeface="Browallia New" pitchFamily="34" charset="-34"/>
                <a:sym typeface="Symbol"/>
              </a:rPr>
              <a:t>o</a:t>
            </a:r>
            <a:r>
              <a:rPr lang="en-US" sz="2000" b="1" dirty="0" smtClean="0">
                <a:latin typeface="Browallia New" pitchFamily="34" charset="-34"/>
                <a:cs typeface="Browallia New" pitchFamily="34" charset="-34"/>
                <a:sym typeface="Symbol"/>
              </a:rPr>
              <a:t>*milling ratio)</a:t>
            </a:r>
          </a:p>
          <a:p>
            <a:pPr marL="1069975" indent="-1069975"/>
            <a:r>
              <a:rPr lang="en-US" sz="2000" b="1" dirty="0">
                <a:latin typeface="Browallia New" pitchFamily="34" charset="-34"/>
                <a:cs typeface="Browallia New" pitchFamily="34" charset="-34"/>
                <a:sym typeface="Symbol"/>
              </a:rPr>
              <a:t> </a:t>
            </a:r>
            <a:r>
              <a:rPr lang="en-US" sz="2000" b="1" dirty="0" smtClean="0">
                <a:latin typeface="Browallia New" pitchFamily="34" charset="-34"/>
                <a:cs typeface="Browallia New" pitchFamily="34" charset="-34"/>
                <a:sym typeface="Symbol"/>
              </a:rPr>
              <a:t>                  	             = but higher in Thai case (why?)</a:t>
            </a:r>
          </a:p>
          <a:p>
            <a:pPr marL="1069975" indent="-1069975"/>
            <a:r>
              <a:rPr lang="en-US" sz="2000" b="1" dirty="0" smtClean="0">
                <a:latin typeface="Browallia New" pitchFamily="34" charset="-34"/>
                <a:cs typeface="Browallia New" pitchFamily="34" charset="-34"/>
                <a:sym typeface="Symbol"/>
              </a:rPr>
              <a:t>Welfare loss  </a:t>
            </a:r>
            <a:r>
              <a:rPr lang="en-US" sz="2000" b="1" dirty="0">
                <a:latin typeface="Browallia New" pitchFamily="34" charset="-34"/>
                <a:cs typeface="Browallia New" pitchFamily="34" charset="-34"/>
                <a:sym typeface="Symbol"/>
              </a:rPr>
              <a:t> </a:t>
            </a:r>
            <a:r>
              <a:rPr lang="en-US" sz="2000" b="1" dirty="0" smtClean="0">
                <a:latin typeface="Browallia New" pitchFamily="34" charset="-34"/>
                <a:cs typeface="Browallia New" pitchFamily="34" charset="-34"/>
                <a:sym typeface="Symbol"/>
              </a:rPr>
              <a:t>            =PS+CS – C</a:t>
            </a:r>
            <a:r>
              <a:rPr lang="en-US" sz="2000" b="1" baseline="-25000" dirty="0" smtClean="0">
                <a:latin typeface="Browallia New" pitchFamily="34" charset="-34"/>
                <a:cs typeface="Browallia New" pitchFamily="34" charset="-34"/>
                <a:sym typeface="Symbol"/>
              </a:rPr>
              <a:t>G</a:t>
            </a:r>
          </a:p>
          <a:p>
            <a:pPr marL="1069975" indent="-1069975"/>
            <a:r>
              <a:rPr lang="en-US" sz="2000" b="1" dirty="0">
                <a:latin typeface="Browallia New" pitchFamily="34" charset="-34"/>
                <a:cs typeface="Browallia New" pitchFamily="34" charset="-34"/>
                <a:sym typeface="Symbol"/>
              </a:rPr>
              <a:t> </a:t>
            </a:r>
            <a:r>
              <a:rPr lang="en-US" sz="2000" b="1" dirty="0" smtClean="0">
                <a:latin typeface="Browallia New" pitchFamily="34" charset="-34"/>
                <a:cs typeface="Browallia New" pitchFamily="34" charset="-34"/>
                <a:sym typeface="Symbol"/>
              </a:rPr>
              <a:t>                  	             = Q</a:t>
            </a:r>
            <a:r>
              <a:rPr lang="en-US" sz="2000" b="1" baseline="-25000" dirty="0" smtClean="0">
                <a:latin typeface="Browallia New" pitchFamily="34" charset="-34"/>
                <a:cs typeface="Browallia New" pitchFamily="34" charset="-34"/>
                <a:sym typeface="Symbol"/>
              </a:rPr>
              <a:t>1</a:t>
            </a:r>
            <a:r>
              <a:rPr lang="en-US" sz="2000" b="1" dirty="0" smtClean="0">
                <a:latin typeface="Browallia New" pitchFamily="34" charset="-34"/>
                <a:cs typeface="Browallia New" pitchFamily="34" charset="-34"/>
                <a:sym typeface="Symbol"/>
              </a:rPr>
              <a:t>Q</a:t>
            </a:r>
            <a:r>
              <a:rPr lang="en-US" sz="2000" b="1" baseline="-25000" dirty="0" smtClean="0">
                <a:latin typeface="Browallia New" pitchFamily="34" charset="-34"/>
                <a:cs typeface="Browallia New" pitchFamily="34" charset="-34"/>
                <a:sym typeface="Symbol"/>
              </a:rPr>
              <a:t>3</a:t>
            </a:r>
            <a:r>
              <a:rPr lang="en-US" sz="2000" b="1" dirty="0" smtClean="0">
                <a:latin typeface="Browallia New" pitchFamily="34" charset="-34"/>
                <a:cs typeface="Browallia New" pitchFamily="34" charset="-34"/>
                <a:sym typeface="Symbol"/>
              </a:rPr>
              <a:t> f e – C</a:t>
            </a:r>
          </a:p>
          <a:p>
            <a:pPr marL="1069975" indent="-1069975"/>
            <a:r>
              <a:rPr lang="en-US" sz="2000" b="1" dirty="0" smtClean="0">
                <a:latin typeface="Browallia New" pitchFamily="34" charset="-34"/>
                <a:cs typeface="Browallia New" pitchFamily="34" charset="-34"/>
                <a:sym typeface="Symbol"/>
              </a:rPr>
              <a:t>Dead-weight loss </a:t>
            </a:r>
            <a:r>
              <a:rPr lang="en-US" sz="2000" b="1" dirty="0">
                <a:latin typeface="Browallia New" pitchFamily="34" charset="-34"/>
                <a:cs typeface="Browallia New" pitchFamily="34" charset="-34"/>
                <a:sym typeface="Symbol"/>
              </a:rPr>
              <a:t> </a:t>
            </a:r>
            <a:r>
              <a:rPr lang="en-US" sz="2000" b="1" dirty="0" smtClean="0">
                <a:latin typeface="Browallia New" pitchFamily="34" charset="-34"/>
                <a:cs typeface="Browallia New" pitchFamily="34" charset="-34"/>
                <a:sym typeface="Symbol"/>
              </a:rPr>
              <a:t>     =   f h i</a:t>
            </a:r>
          </a:p>
          <a:p>
            <a:pPr marL="1069975" indent="-1069975"/>
            <a:r>
              <a:rPr lang="en-US" sz="2000" b="1" dirty="0" smtClean="0">
                <a:latin typeface="Browallia New" pitchFamily="34" charset="-34"/>
                <a:cs typeface="Browallia New" pitchFamily="34" charset="-34"/>
                <a:sym typeface="Symbol"/>
              </a:rPr>
              <a:t>Cost of rent seeking  = ?? </a:t>
            </a:r>
          </a:p>
          <a:p>
            <a:pPr marL="1069975" indent="-1069975"/>
            <a:r>
              <a:rPr lang="en-US" sz="2000" b="1" dirty="0" smtClean="0">
                <a:latin typeface="Browallia New" pitchFamily="34" charset="-34"/>
                <a:cs typeface="Browallia New" pitchFamily="34" charset="-34"/>
              </a:rPr>
              <a:t> </a:t>
            </a:r>
            <a:r>
              <a:rPr lang="en-US" sz="2000" b="1" dirty="0">
                <a:latin typeface="Browallia New" pitchFamily="34" charset="-34"/>
                <a:cs typeface="Browallia New" pitchFamily="34" charset="-34"/>
              </a:rPr>
              <a:t>	</a:t>
            </a:r>
            <a:endParaRPr lang="th-TH" sz="2000" b="1" dirty="0">
              <a:latin typeface="Browallia New" pitchFamily="34" charset="-34"/>
              <a:cs typeface="Browallia New" pitchFamily="34" charset="-34"/>
            </a:endParaRPr>
          </a:p>
        </p:txBody>
      </p:sp>
      <p:grpSp>
        <p:nvGrpSpPr>
          <p:cNvPr id="79" name="Group 78"/>
          <p:cNvGrpSpPr/>
          <p:nvPr/>
        </p:nvGrpSpPr>
        <p:grpSpPr>
          <a:xfrm>
            <a:off x="33574" y="1301533"/>
            <a:ext cx="4970474" cy="4503731"/>
            <a:chOff x="105582" y="1557478"/>
            <a:chExt cx="4970474" cy="4503731"/>
          </a:xfrm>
        </p:grpSpPr>
        <p:grpSp>
          <p:nvGrpSpPr>
            <p:cNvPr id="70" name="Group 69"/>
            <p:cNvGrpSpPr/>
            <p:nvPr/>
          </p:nvGrpSpPr>
          <p:grpSpPr>
            <a:xfrm>
              <a:off x="105582" y="1557478"/>
              <a:ext cx="4970474" cy="4503731"/>
              <a:chOff x="1229261" y="1484784"/>
              <a:chExt cx="6007035" cy="3537684"/>
            </a:xfrm>
          </p:grpSpPr>
          <p:grpSp>
            <p:nvGrpSpPr>
              <p:cNvPr id="54" name="Group 53"/>
              <p:cNvGrpSpPr/>
              <p:nvPr/>
            </p:nvGrpSpPr>
            <p:grpSpPr>
              <a:xfrm>
                <a:off x="1619672" y="1484784"/>
                <a:ext cx="4608512" cy="3301261"/>
                <a:chOff x="1619672" y="980728"/>
                <a:chExt cx="4608512" cy="3301261"/>
              </a:xfrm>
            </p:grpSpPr>
            <p:cxnSp>
              <p:nvCxnSpPr>
                <p:cNvPr id="5" name="Straight Connector 4"/>
                <p:cNvCxnSpPr/>
                <p:nvPr/>
              </p:nvCxnSpPr>
              <p:spPr>
                <a:xfrm>
                  <a:off x="1619672" y="980728"/>
                  <a:ext cx="0" cy="3240360"/>
                </a:xfrm>
                <a:prstGeom prst="line">
                  <a:avLst/>
                </a:prstGeom>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1619672" y="4221088"/>
                  <a:ext cx="4104456"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flipV="1">
                  <a:off x="1664526" y="1426328"/>
                  <a:ext cx="4080453" cy="2448272"/>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1619672" y="1484784"/>
                  <a:ext cx="4104456" cy="2216406"/>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flipH="1">
                  <a:off x="2678453" y="2105750"/>
                  <a:ext cx="57342" cy="2176239"/>
                </a:xfrm>
                <a:prstGeom prst="line">
                  <a:avLst/>
                </a:prstGeom>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a:off x="4572000" y="2132856"/>
                  <a:ext cx="0" cy="2088232"/>
                </a:xfrm>
                <a:prstGeom prst="line">
                  <a:avLst/>
                </a:prstGeom>
                <a:ln>
                  <a:solidFill>
                    <a:schemeClr val="accent1"/>
                  </a:solidFill>
                  <a:prstDash val="dash"/>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3707904" y="2636912"/>
                  <a:ext cx="0" cy="1584176"/>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a:off x="1655573" y="2060848"/>
                  <a:ext cx="2916428" cy="72008"/>
                </a:xfrm>
                <a:prstGeom prst="line">
                  <a:avLst/>
                </a:prstGeom>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a:off x="1619672" y="2636912"/>
                  <a:ext cx="208823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52" name="Straight Connector 51"/>
                <p:cNvCxnSpPr/>
                <p:nvPr/>
              </p:nvCxnSpPr>
              <p:spPr>
                <a:xfrm>
                  <a:off x="2663788" y="1124744"/>
                  <a:ext cx="3564396" cy="1872208"/>
                </a:xfrm>
                <a:prstGeom prst="line">
                  <a:avLst/>
                </a:prstGeom>
                <a:ln>
                  <a:prstDash val="dash"/>
                </a:ln>
              </p:spPr>
              <p:style>
                <a:lnRef idx="1">
                  <a:schemeClr val="accent1"/>
                </a:lnRef>
                <a:fillRef idx="0">
                  <a:schemeClr val="accent1"/>
                </a:fillRef>
                <a:effectRef idx="0">
                  <a:schemeClr val="accent1"/>
                </a:effectRef>
                <a:fontRef idx="minor">
                  <a:schemeClr val="tx1"/>
                </a:fontRef>
              </p:style>
            </p:cxnSp>
          </p:grpSp>
          <p:sp>
            <p:nvSpPr>
              <p:cNvPr id="56" name="TextBox 55"/>
              <p:cNvSpPr txBox="1"/>
              <p:nvPr/>
            </p:nvSpPr>
            <p:spPr>
              <a:xfrm>
                <a:off x="1229261" y="2267580"/>
                <a:ext cx="379015" cy="369332"/>
              </a:xfrm>
              <a:prstGeom prst="rect">
                <a:avLst/>
              </a:prstGeom>
              <a:noFill/>
            </p:spPr>
            <p:txBody>
              <a:bodyPr wrap="none" rtlCol="0">
                <a:spAutoFit/>
              </a:bodyPr>
              <a:lstStyle/>
              <a:p>
                <a:r>
                  <a:rPr lang="en-US" sz="1800" dirty="0" smtClean="0"/>
                  <a:t>P</a:t>
                </a:r>
                <a:r>
                  <a:rPr lang="en-US" sz="1600" baseline="-25000" dirty="0" smtClean="0"/>
                  <a:t>s</a:t>
                </a:r>
                <a:endParaRPr lang="th-TH" sz="1800" baseline="-25000" dirty="0"/>
              </a:p>
            </p:txBody>
          </p:sp>
          <p:sp>
            <p:nvSpPr>
              <p:cNvPr id="57" name="TextBox 56"/>
              <p:cNvSpPr txBox="1"/>
              <p:nvPr/>
            </p:nvSpPr>
            <p:spPr>
              <a:xfrm>
                <a:off x="1231584" y="2915652"/>
                <a:ext cx="395942" cy="369332"/>
              </a:xfrm>
              <a:prstGeom prst="rect">
                <a:avLst/>
              </a:prstGeom>
              <a:noFill/>
            </p:spPr>
            <p:txBody>
              <a:bodyPr wrap="none" rtlCol="0">
                <a:spAutoFit/>
              </a:bodyPr>
              <a:lstStyle/>
              <a:p>
                <a:r>
                  <a:rPr lang="en-US" sz="1800" dirty="0" smtClean="0"/>
                  <a:t>P</a:t>
                </a:r>
                <a:r>
                  <a:rPr lang="en-US" sz="1600" baseline="-25000" dirty="0" smtClean="0"/>
                  <a:t>o</a:t>
                </a:r>
                <a:endParaRPr lang="th-TH" sz="1800" baseline="-25000" dirty="0"/>
              </a:p>
            </p:txBody>
          </p:sp>
          <p:sp>
            <p:nvSpPr>
              <p:cNvPr id="58" name="TextBox 57"/>
              <p:cNvSpPr txBox="1"/>
              <p:nvPr/>
            </p:nvSpPr>
            <p:spPr>
              <a:xfrm>
                <a:off x="5652120" y="1763524"/>
                <a:ext cx="360040" cy="369332"/>
              </a:xfrm>
              <a:prstGeom prst="rect">
                <a:avLst/>
              </a:prstGeom>
              <a:noFill/>
            </p:spPr>
            <p:txBody>
              <a:bodyPr wrap="square" rtlCol="0">
                <a:spAutoFit/>
              </a:bodyPr>
              <a:lstStyle/>
              <a:p>
                <a:r>
                  <a:rPr lang="en-US" sz="1800" dirty="0" smtClean="0"/>
                  <a:t>S</a:t>
                </a:r>
                <a:endParaRPr lang="th-TH" sz="1800" dirty="0"/>
              </a:p>
            </p:txBody>
          </p:sp>
          <p:sp>
            <p:nvSpPr>
              <p:cNvPr id="59" name="TextBox 58"/>
              <p:cNvSpPr txBox="1"/>
              <p:nvPr/>
            </p:nvSpPr>
            <p:spPr>
              <a:xfrm>
                <a:off x="2623981" y="2386390"/>
                <a:ext cx="360040" cy="369332"/>
              </a:xfrm>
              <a:prstGeom prst="rect">
                <a:avLst/>
              </a:prstGeom>
              <a:noFill/>
            </p:spPr>
            <p:txBody>
              <a:bodyPr wrap="square" rtlCol="0">
                <a:spAutoFit/>
              </a:bodyPr>
              <a:lstStyle/>
              <a:p>
                <a:r>
                  <a:rPr lang="en-US" sz="1800" dirty="0" smtClean="0"/>
                  <a:t>e</a:t>
                </a:r>
                <a:endParaRPr lang="th-TH" sz="1800" dirty="0"/>
              </a:p>
            </p:txBody>
          </p:sp>
          <p:sp>
            <p:nvSpPr>
              <p:cNvPr id="60" name="TextBox 59"/>
              <p:cNvSpPr txBox="1"/>
              <p:nvPr/>
            </p:nvSpPr>
            <p:spPr>
              <a:xfrm>
                <a:off x="1907704" y="2755221"/>
                <a:ext cx="360040" cy="369332"/>
              </a:xfrm>
              <a:prstGeom prst="rect">
                <a:avLst/>
              </a:prstGeom>
              <a:noFill/>
            </p:spPr>
            <p:txBody>
              <a:bodyPr wrap="square" rtlCol="0">
                <a:spAutoFit/>
              </a:bodyPr>
              <a:lstStyle/>
              <a:p>
                <a:r>
                  <a:rPr lang="en-US" sz="1800" dirty="0" smtClean="0"/>
                  <a:t>A</a:t>
                </a:r>
                <a:endParaRPr lang="th-TH" sz="1800" dirty="0"/>
              </a:p>
            </p:txBody>
          </p:sp>
          <p:sp>
            <p:nvSpPr>
              <p:cNvPr id="61" name="TextBox 60"/>
              <p:cNvSpPr txBox="1"/>
              <p:nvPr/>
            </p:nvSpPr>
            <p:spPr>
              <a:xfrm>
                <a:off x="2798030" y="2811783"/>
                <a:ext cx="360040" cy="369332"/>
              </a:xfrm>
              <a:prstGeom prst="rect">
                <a:avLst/>
              </a:prstGeom>
              <a:noFill/>
            </p:spPr>
            <p:txBody>
              <a:bodyPr wrap="square" rtlCol="0">
                <a:spAutoFit/>
              </a:bodyPr>
              <a:lstStyle/>
              <a:p>
                <a:r>
                  <a:rPr lang="en-US" sz="1800" dirty="0" smtClean="0"/>
                  <a:t>B</a:t>
                </a:r>
                <a:endParaRPr lang="th-TH" sz="1800" dirty="0"/>
              </a:p>
            </p:txBody>
          </p:sp>
          <p:sp>
            <p:nvSpPr>
              <p:cNvPr id="62" name="TextBox 61"/>
              <p:cNvSpPr txBox="1"/>
              <p:nvPr/>
            </p:nvSpPr>
            <p:spPr>
              <a:xfrm>
                <a:off x="3444163" y="3212473"/>
                <a:ext cx="360040" cy="369332"/>
              </a:xfrm>
              <a:prstGeom prst="rect">
                <a:avLst/>
              </a:prstGeom>
              <a:noFill/>
            </p:spPr>
            <p:txBody>
              <a:bodyPr wrap="square" rtlCol="0">
                <a:spAutoFit/>
              </a:bodyPr>
              <a:lstStyle/>
              <a:p>
                <a:r>
                  <a:rPr lang="en-US" sz="1800" dirty="0" err="1" smtClean="0"/>
                  <a:t>i</a:t>
                </a:r>
                <a:endParaRPr lang="th-TH" sz="1800" dirty="0"/>
              </a:p>
            </p:txBody>
          </p:sp>
          <p:sp>
            <p:nvSpPr>
              <p:cNvPr id="63" name="TextBox 62"/>
              <p:cNvSpPr txBox="1"/>
              <p:nvPr/>
            </p:nvSpPr>
            <p:spPr>
              <a:xfrm>
                <a:off x="4534498" y="3364953"/>
                <a:ext cx="360040" cy="369332"/>
              </a:xfrm>
              <a:prstGeom prst="rect">
                <a:avLst/>
              </a:prstGeom>
              <a:noFill/>
            </p:spPr>
            <p:txBody>
              <a:bodyPr wrap="square" rtlCol="0">
                <a:spAutoFit/>
              </a:bodyPr>
              <a:lstStyle/>
              <a:p>
                <a:r>
                  <a:rPr lang="en-US" sz="1800" dirty="0" smtClean="0"/>
                  <a:t>h</a:t>
                </a:r>
                <a:endParaRPr lang="th-TH" sz="1800" dirty="0"/>
              </a:p>
            </p:txBody>
          </p:sp>
          <p:sp>
            <p:nvSpPr>
              <p:cNvPr id="64" name="TextBox 63"/>
              <p:cNvSpPr txBox="1"/>
              <p:nvPr/>
            </p:nvSpPr>
            <p:spPr>
              <a:xfrm>
                <a:off x="4572000" y="2483604"/>
                <a:ext cx="360040" cy="369332"/>
              </a:xfrm>
              <a:prstGeom prst="rect">
                <a:avLst/>
              </a:prstGeom>
              <a:noFill/>
            </p:spPr>
            <p:txBody>
              <a:bodyPr wrap="square" rtlCol="0">
                <a:spAutoFit/>
              </a:bodyPr>
              <a:lstStyle/>
              <a:p>
                <a:r>
                  <a:rPr lang="en-US" sz="1800" dirty="0" smtClean="0"/>
                  <a:t>f</a:t>
                </a:r>
                <a:endParaRPr lang="th-TH" sz="1800" dirty="0"/>
              </a:p>
            </p:txBody>
          </p:sp>
          <p:sp>
            <p:nvSpPr>
              <p:cNvPr id="65" name="TextBox 64"/>
              <p:cNvSpPr txBox="1"/>
              <p:nvPr/>
            </p:nvSpPr>
            <p:spPr>
              <a:xfrm>
                <a:off x="6156176" y="3347700"/>
                <a:ext cx="1080120" cy="369332"/>
              </a:xfrm>
              <a:prstGeom prst="rect">
                <a:avLst/>
              </a:prstGeom>
              <a:noFill/>
            </p:spPr>
            <p:txBody>
              <a:bodyPr wrap="square" rtlCol="0">
                <a:spAutoFit/>
              </a:bodyPr>
              <a:lstStyle/>
              <a:p>
                <a:r>
                  <a:rPr lang="en-US" sz="1800" dirty="0" smtClean="0"/>
                  <a:t>D+G</a:t>
                </a:r>
                <a:endParaRPr lang="th-TH" sz="1800" dirty="0"/>
              </a:p>
            </p:txBody>
          </p:sp>
          <p:sp>
            <p:nvSpPr>
              <p:cNvPr id="66" name="TextBox 65"/>
              <p:cNvSpPr txBox="1"/>
              <p:nvPr/>
            </p:nvSpPr>
            <p:spPr>
              <a:xfrm>
                <a:off x="5652120" y="4067780"/>
                <a:ext cx="360040" cy="369332"/>
              </a:xfrm>
              <a:prstGeom prst="rect">
                <a:avLst/>
              </a:prstGeom>
              <a:noFill/>
            </p:spPr>
            <p:txBody>
              <a:bodyPr wrap="square" rtlCol="0">
                <a:spAutoFit/>
              </a:bodyPr>
              <a:lstStyle/>
              <a:p>
                <a:r>
                  <a:rPr lang="en-US" sz="1800" dirty="0" smtClean="0"/>
                  <a:t>D</a:t>
                </a:r>
                <a:endParaRPr lang="th-TH" sz="1800" dirty="0"/>
              </a:p>
            </p:txBody>
          </p:sp>
          <p:sp>
            <p:nvSpPr>
              <p:cNvPr id="67" name="TextBox 66"/>
              <p:cNvSpPr txBox="1"/>
              <p:nvPr/>
            </p:nvSpPr>
            <p:spPr>
              <a:xfrm>
                <a:off x="2411760" y="4653136"/>
                <a:ext cx="418704" cy="369332"/>
              </a:xfrm>
              <a:prstGeom prst="rect">
                <a:avLst/>
              </a:prstGeom>
              <a:noFill/>
            </p:spPr>
            <p:txBody>
              <a:bodyPr wrap="none" rtlCol="0">
                <a:spAutoFit/>
              </a:bodyPr>
              <a:lstStyle/>
              <a:p>
                <a:r>
                  <a:rPr lang="en-US" sz="1800" dirty="0" smtClean="0"/>
                  <a:t>Q</a:t>
                </a:r>
                <a:r>
                  <a:rPr lang="en-US" sz="1600" baseline="-25000" dirty="0" smtClean="0"/>
                  <a:t>1</a:t>
                </a:r>
                <a:endParaRPr lang="th-TH" sz="1800" baseline="-25000" dirty="0"/>
              </a:p>
            </p:txBody>
          </p:sp>
          <p:sp>
            <p:nvSpPr>
              <p:cNvPr id="68" name="TextBox 67"/>
              <p:cNvSpPr txBox="1"/>
              <p:nvPr/>
            </p:nvSpPr>
            <p:spPr>
              <a:xfrm>
                <a:off x="3564280" y="4653136"/>
                <a:ext cx="445956" cy="369332"/>
              </a:xfrm>
              <a:prstGeom prst="rect">
                <a:avLst/>
              </a:prstGeom>
              <a:noFill/>
            </p:spPr>
            <p:txBody>
              <a:bodyPr wrap="none" rtlCol="0">
                <a:spAutoFit/>
              </a:bodyPr>
              <a:lstStyle/>
              <a:p>
                <a:r>
                  <a:rPr lang="en-US" sz="1800" dirty="0" smtClean="0"/>
                  <a:t>Q</a:t>
                </a:r>
                <a:r>
                  <a:rPr lang="en-US" sz="1600" baseline="-25000" dirty="0" smtClean="0"/>
                  <a:t>2</a:t>
                </a:r>
                <a:endParaRPr lang="th-TH" sz="1800" baseline="-25000" dirty="0"/>
              </a:p>
            </p:txBody>
          </p:sp>
          <p:sp>
            <p:nvSpPr>
              <p:cNvPr id="69" name="TextBox 68"/>
              <p:cNvSpPr txBox="1"/>
              <p:nvPr/>
            </p:nvSpPr>
            <p:spPr>
              <a:xfrm>
                <a:off x="4428376" y="4628486"/>
                <a:ext cx="441146" cy="369332"/>
              </a:xfrm>
              <a:prstGeom prst="rect">
                <a:avLst/>
              </a:prstGeom>
              <a:noFill/>
            </p:spPr>
            <p:txBody>
              <a:bodyPr wrap="none" rtlCol="0">
                <a:spAutoFit/>
              </a:bodyPr>
              <a:lstStyle/>
              <a:p>
                <a:r>
                  <a:rPr lang="en-US" sz="1800" dirty="0" smtClean="0"/>
                  <a:t>Q</a:t>
                </a:r>
                <a:r>
                  <a:rPr lang="en-US" sz="1600" baseline="-25000" dirty="0" smtClean="0"/>
                  <a:t>3</a:t>
                </a:r>
                <a:endParaRPr lang="th-TH" sz="1800" baseline="-25000" dirty="0"/>
              </a:p>
            </p:txBody>
          </p:sp>
        </p:grpSp>
        <p:sp>
          <p:nvSpPr>
            <p:cNvPr id="73" name="TextBox 72"/>
            <p:cNvSpPr txBox="1"/>
            <p:nvPr/>
          </p:nvSpPr>
          <p:spPr>
            <a:xfrm>
              <a:off x="1969832" y="3246845"/>
              <a:ext cx="297912" cy="369332"/>
            </a:xfrm>
            <a:prstGeom prst="rect">
              <a:avLst/>
            </a:prstGeom>
            <a:noFill/>
          </p:spPr>
          <p:txBody>
            <a:bodyPr wrap="square" rtlCol="0">
              <a:spAutoFit/>
            </a:bodyPr>
            <a:lstStyle/>
            <a:p>
              <a:r>
                <a:rPr lang="en-US" sz="1800" dirty="0"/>
                <a:t>C</a:t>
              </a:r>
              <a:endParaRPr lang="th-TH" sz="1800" dirty="0"/>
            </a:p>
          </p:txBody>
        </p:sp>
      </p:grpSp>
      <p:sp>
        <p:nvSpPr>
          <p:cNvPr id="80" name="TextBox 79"/>
          <p:cNvSpPr txBox="1"/>
          <p:nvPr/>
        </p:nvSpPr>
        <p:spPr>
          <a:xfrm>
            <a:off x="-36512" y="5705961"/>
            <a:ext cx="5032147" cy="1323439"/>
          </a:xfrm>
          <a:prstGeom prst="rect">
            <a:avLst/>
          </a:prstGeom>
          <a:noFill/>
        </p:spPr>
        <p:txBody>
          <a:bodyPr wrap="none" rtlCol="0">
            <a:spAutoFit/>
          </a:bodyPr>
          <a:lstStyle/>
          <a:p>
            <a:r>
              <a:rPr lang="en-US" sz="2000" dirty="0">
                <a:latin typeface="Browallia New" pitchFamily="34" charset="-34"/>
                <a:cs typeface="Browallia New" pitchFamily="34" charset="-34"/>
              </a:rPr>
              <a:t>Note :</a:t>
            </a:r>
            <a:r>
              <a:rPr lang="th-TH" sz="2000" dirty="0">
                <a:latin typeface="Browallia New" pitchFamily="34" charset="-34"/>
                <a:cs typeface="Browallia New" pitchFamily="34" charset="-34"/>
              </a:rPr>
              <a:t> </a:t>
            </a:r>
            <a:r>
              <a:rPr lang="en-US" sz="2000" dirty="0">
                <a:latin typeface="Browallia New" pitchFamily="34" charset="-34"/>
                <a:cs typeface="Browallia New" pitchFamily="34" charset="-34"/>
              </a:rPr>
              <a:t>P</a:t>
            </a:r>
            <a:r>
              <a:rPr lang="en-US" sz="2000" baseline="-25000" dirty="0">
                <a:latin typeface="Browallia New" pitchFamily="34" charset="-34"/>
                <a:cs typeface="Browallia New" pitchFamily="34" charset="-34"/>
              </a:rPr>
              <a:t>s</a:t>
            </a:r>
            <a:r>
              <a:rPr lang="en-US" sz="2000" dirty="0">
                <a:latin typeface="Browallia New" pitchFamily="34" charset="-34"/>
                <a:cs typeface="Browallia New" pitchFamily="34" charset="-34"/>
              </a:rPr>
              <a:t> = price support (15,000 baht/ton)</a:t>
            </a:r>
          </a:p>
          <a:p>
            <a:r>
              <a:rPr lang="en-US" sz="2000" dirty="0">
                <a:latin typeface="Browallia New" pitchFamily="34" charset="-34"/>
                <a:cs typeface="Browallia New" pitchFamily="34" charset="-34"/>
              </a:rPr>
              <a:t>         P</a:t>
            </a:r>
            <a:r>
              <a:rPr lang="en-US" sz="2000" baseline="-25000" dirty="0">
                <a:latin typeface="Browallia New" pitchFamily="34" charset="-34"/>
                <a:cs typeface="Browallia New" pitchFamily="34" charset="-34"/>
              </a:rPr>
              <a:t>o</a:t>
            </a:r>
            <a:r>
              <a:rPr lang="en-US" sz="2000" dirty="0">
                <a:latin typeface="Browallia New" pitchFamily="34" charset="-34"/>
                <a:cs typeface="Browallia New" pitchFamily="34" charset="-34"/>
              </a:rPr>
              <a:t> = market price before intervention</a:t>
            </a:r>
          </a:p>
          <a:p>
            <a:pPr marL="1069975" indent="-1069975"/>
            <a:r>
              <a:rPr lang="en-US" sz="2000" dirty="0">
                <a:latin typeface="Browallia New" pitchFamily="34" charset="-34"/>
                <a:cs typeface="Browallia New" pitchFamily="34" charset="-34"/>
              </a:rPr>
              <a:t>         G  = quantity of paddy bought by the government = Q</a:t>
            </a:r>
            <a:r>
              <a:rPr lang="en-US" sz="2000" baseline="-25000" dirty="0">
                <a:latin typeface="Browallia New" pitchFamily="34" charset="-34"/>
                <a:cs typeface="Browallia New" pitchFamily="34" charset="-34"/>
              </a:rPr>
              <a:t>1</a:t>
            </a:r>
            <a:r>
              <a:rPr lang="en-US" sz="2000" dirty="0">
                <a:latin typeface="Browallia New" pitchFamily="34" charset="-34"/>
                <a:cs typeface="Browallia New" pitchFamily="34" charset="-34"/>
              </a:rPr>
              <a:t>Q</a:t>
            </a:r>
            <a:r>
              <a:rPr lang="en-US" sz="2000" baseline="-25000" dirty="0">
                <a:latin typeface="Browallia New" pitchFamily="34" charset="-34"/>
                <a:cs typeface="Browallia New" pitchFamily="34" charset="-34"/>
              </a:rPr>
              <a:t>3</a:t>
            </a:r>
          </a:p>
          <a:p>
            <a:endParaRPr lang="th-TH" sz="2000" dirty="0"/>
          </a:p>
        </p:txBody>
      </p:sp>
    </p:spTree>
    <p:extLst>
      <p:ext uri="{BB962C8B-B14F-4D97-AF65-F5344CB8AC3E}">
        <p14:creationId xmlns:p14="http://schemas.microsoft.com/office/powerpoint/2010/main" val="29560403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0487" y="1133872"/>
            <a:ext cx="8469527" cy="1143000"/>
          </a:xfrm>
        </p:spPr>
        <p:txBody>
          <a:bodyPr>
            <a:noAutofit/>
          </a:bodyPr>
          <a:lstStyle/>
          <a:p>
            <a:pPr algn="l"/>
            <a:r>
              <a:rPr lang="en-US" sz="3200" b="1" dirty="0" smtClean="0">
                <a:solidFill>
                  <a:srgbClr val="C00000"/>
                </a:solidFill>
              </a:rPr>
              <a:t>Rent generated by the paddy pledging policy and rent seeking activities : loss of real resources </a:t>
            </a:r>
            <a:r>
              <a:rPr lang="en-US" sz="3200" b="1" dirty="0" err="1" smtClean="0">
                <a:solidFill>
                  <a:srgbClr val="C00000"/>
                </a:solidFill>
              </a:rPr>
              <a:t>v.s</a:t>
            </a:r>
            <a:r>
              <a:rPr lang="en-US" sz="3200" b="1" dirty="0" smtClean="0">
                <a:solidFill>
                  <a:srgbClr val="C00000"/>
                </a:solidFill>
              </a:rPr>
              <a:t>. distortion</a:t>
            </a:r>
            <a:r>
              <a:rPr lang="en-US" sz="3600" b="1" dirty="0" smtClean="0"/>
              <a:t/>
            </a:r>
            <a:br>
              <a:rPr lang="en-US" sz="3600" b="1" dirty="0" smtClean="0"/>
            </a:br>
            <a:r>
              <a:rPr lang="en-US" sz="2400" i="1" dirty="0"/>
              <a:t>Rent-seeking</a:t>
            </a:r>
            <a:r>
              <a:rPr lang="en-US" sz="2400" dirty="0"/>
              <a:t> is an attempt to obtain </a:t>
            </a:r>
            <a:r>
              <a:rPr lang="en-US" sz="2400" dirty="0">
                <a:hlinkClick r:id="rId2" tooltip="Economic rent"/>
              </a:rPr>
              <a:t>economic rent</a:t>
            </a:r>
            <a:r>
              <a:rPr lang="en-US" sz="2400" dirty="0"/>
              <a:t>, (i.e., the portion of </a:t>
            </a:r>
            <a:r>
              <a:rPr lang="en-US" sz="2400" dirty="0">
                <a:hlinkClick r:id="rId3" tooltip="Income"/>
              </a:rPr>
              <a:t>income</a:t>
            </a:r>
            <a:r>
              <a:rPr lang="en-US" sz="2400" dirty="0"/>
              <a:t> paid to a </a:t>
            </a:r>
            <a:r>
              <a:rPr lang="en-US" sz="2400" dirty="0">
                <a:hlinkClick r:id="rId4" tooltip="Factor of production"/>
              </a:rPr>
              <a:t>factor of production</a:t>
            </a:r>
            <a:r>
              <a:rPr lang="en-US" sz="2400" dirty="0"/>
              <a:t> in excess of that which is needed to keep it employed in its current use), by manipulating the social or political environment in which economic activities occur, rather than by </a:t>
            </a:r>
            <a:r>
              <a:rPr lang="en-US" sz="2400" dirty="0">
                <a:hlinkClick r:id="rId5" tooltip="Value added"/>
              </a:rPr>
              <a:t>creating new wealth</a:t>
            </a:r>
            <a:r>
              <a:rPr lang="en-US" sz="2400" dirty="0"/>
              <a:t>. Rent-seeking implies extraction of uncompensated value from others without making any contribution </a:t>
            </a:r>
            <a:r>
              <a:rPr lang="en-US" sz="2400" dirty="0" smtClean="0"/>
              <a:t>to </a:t>
            </a:r>
            <a:r>
              <a:rPr lang="en-US" sz="2400" dirty="0" smtClean="0">
                <a:hlinkClick r:id="rId6" tooltip="Productivity (economics)"/>
              </a:rPr>
              <a:t>productivity</a:t>
            </a:r>
            <a:endParaRPr lang="th-TH" sz="2400" b="1" dirty="0"/>
          </a:p>
        </p:txBody>
      </p:sp>
      <p:sp>
        <p:nvSpPr>
          <p:cNvPr id="3" name="Slide Number Placeholder 2"/>
          <p:cNvSpPr>
            <a:spLocks noGrp="1"/>
          </p:cNvSpPr>
          <p:nvPr>
            <p:ph type="sldNum" sz="quarter" idx="12"/>
          </p:nvPr>
        </p:nvSpPr>
        <p:spPr/>
        <p:txBody>
          <a:bodyPr/>
          <a:lstStyle/>
          <a:p>
            <a:fld id="{3C6DE7EB-ABF1-4AD0-850E-34CD394B5098}" type="slidenum">
              <a:rPr lang="th-TH" smtClean="0"/>
              <a:t>8</a:t>
            </a:fld>
            <a:endParaRPr lang="th-TH" dirty="0"/>
          </a:p>
        </p:txBody>
      </p:sp>
      <p:grpSp>
        <p:nvGrpSpPr>
          <p:cNvPr id="61" name="Group 60"/>
          <p:cNvGrpSpPr/>
          <p:nvPr/>
        </p:nvGrpSpPr>
        <p:grpSpPr>
          <a:xfrm>
            <a:off x="507892" y="2651839"/>
            <a:ext cx="5237352" cy="4118507"/>
            <a:chOff x="1917246" y="2060848"/>
            <a:chExt cx="3878890" cy="4118507"/>
          </a:xfrm>
        </p:grpSpPr>
        <p:cxnSp>
          <p:nvCxnSpPr>
            <p:cNvPr id="22" name="Straight Connector 21"/>
            <p:cNvCxnSpPr/>
            <p:nvPr/>
          </p:nvCxnSpPr>
          <p:spPr>
            <a:xfrm>
              <a:off x="2230859" y="2191529"/>
              <a:ext cx="9430" cy="3653016"/>
            </a:xfrm>
            <a:prstGeom prst="line">
              <a:avLst/>
            </a:prstGeom>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2240289" y="5844545"/>
              <a:ext cx="33962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flipV="1">
              <a:off x="2339752" y="2544372"/>
              <a:ext cx="2880320" cy="2633306"/>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a:off x="2302357" y="2863087"/>
              <a:ext cx="1879584" cy="2677861"/>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a:off x="3491880" y="3429000"/>
              <a:ext cx="0" cy="0"/>
            </a:xfrm>
            <a:prstGeom prst="line">
              <a:avLst/>
            </a:prstGeom>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1917246" y="3174837"/>
              <a:ext cx="394660" cy="369332"/>
            </a:xfrm>
            <a:prstGeom prst="rect">
              <a:avLst/>
            </a:prstGeom>
            <a:noFill/>
          </p:spPr>
          <p:txBody>
            <a:bodyPr wrap="none" rtlCol="0">
              <a:spAutoFit/>
            </a:bodyPr>
            <a:lstStyle/>
            <a:p>
              <a:r>
                <a:rPr lang="en-US" sz="1800" dirty="0" smtClean="0"/>
                <a:t>P</a:t>
              </a:r>
              <a:r>
                <a:rPr lang="en-US" sz="1800" baseline="-25000" dirty="0" smtClean="0"/>
                <a:t>2</a:t>
              </a:r>
              <a:endParaRPr lang="th-TH" sz="1800" baseline="-25000" dirty="0"/>
            </a:p>
          </p:txBody>
        </p:sp>
        <p:sp>
          <p:nvSpPr>
            <p:cNvPr id="9" name="TextBox 8"/>
            <p:cNvSpPr txBox="1"/>
            <p:nvPr/>
          </p:nvSpPr>
          <p:spPr>
            <a:xfrm>
              <a:off x="1919168" y="4077072"/>
              <a:ext cx="367408" cy="369332"/>
            </a:xfrm>
            <a:prstGeom prst="rect">
              <a:avLst/>
            </a:prstGeom>
            <a:noFill/>
          </p:spPr>
          <p:txBody>
            <a:bodyPr wrap="none" rtlCol="0">
              <a:spAutoFit/>
            </a:bodyPr>
            <a:lstStyle/>
            <a:p>
              <a:r>
                <a:rPr lang="en-US" sz="1800" dirty="0" smtClean="0"/>
                <a:t>P</a:t>
              </a:r>
              <a:r>
                <a:rPr lang="en-US" sz="1800" baseline="-25000" dirty="0" smtClean="0"/>
                <a:t>1</a:t>
              </a:r>
              <a:endParaRPr lang="th-TH" sz="1800" baseline="-25000" dirty="0"/>
            </a:p>
          </p:txBody>
        </p:sp>
        <p:sp>
          <p:nvSpPr>
            <p:cNvPr id="10" name="TextBox 9"/>
            <p:cNvSpPr txBox="1"/>
            <p:nvPr/>
          </p:nvSpPr>
          <p:spPr>
            <a:xfrm>
              <a:off x="5148063" y="2348880"/>
              <a:ext cx="648073" cy="369332"/>
            </a:xfrm>
            <a:prstGeom prst="rect">
              <a:avLst/>
            </a:prstGeom>
            <a:noFill/>
          </p:spPr>
          <p:txBody>
            <a:bodyPr wrap="square" rtlCol="0">
              <a:spAutoFit/>
            </a:bodyPr>
            <a:lstStyle/>
            <a:p>
              <a:r>
                <a:rPr lang="en-US" sz="1800" dirty="0" smtClean="0"/>
                <a:t>MC</a:t>
              </a:r>
              <a:endParaRPr lang="th-TH" sz="1800" dirty="0"/>
            </a:p>
          </p:txBody>
        </p:sp>
        <p:sp>
          <p:nvSpPr>
            <p:cNvPr id="12" name="TextBox 11"/>
            <p:cNvSpPr txBox="1"/>
            <p:nvPr/>
          </p:nvSpPr>
          <p:spPr>
            <a:xfrm>
              <a:off x="3203848" y="3174837"/>
              <a:ext cx="297912" cy="470187"/>
            </a:xfrm>
            <a:prstGeom prst="rect">
              <a:avLst/>
            </a:prstGeom>
            <a:noFill/>
          </p:spPr>
          <p:txBody>
            <a:bodyPr wrap="square" rtlCol="0">
              <a:spAutoFit/>
            </a:bodyPr>
            <a:lstStyle/>
            <a:p>
              <a:r>
                <a:rPr lang="en-US" sz="1800" dirty="0" smtClean="0"/>
                <a:t>A</a:t>
              </a:r>
              <a:endParaRPr lang="th-TH" sz="1800" dirty="0"/>
            </a:p>
          </p:txBody>
        </p:sp>
        <p:sp>
          <p:nvSpPr>
            <p:cNvPr id="14" name="TextBox 13"/>
            <p:cNvSpPr txBox="1"/>
            <p:nvPr/>
          </p:nvSpPr>
          <p:spPr>
            <a:xfrm>
              <a:off x="3347864" y="4182949"/>
              <a:ext cx="297912" cy="369332"/>
            </a:xfrm>
            <a:prstGeom prst="rect">
              <a:avLst/>
            </a:prstGeom>
            <a:noFill/>
          </p:spPr>
          <p:txBody>
            <a:bodyPr wrap="square" rtlCol="0">
              <a:spAutoFit/>
            </a:bodyPr>
            <a:lstStyle/>
            <a:p>
              <a:r>
                <a:rPr lang="en-US" sz="1800" dirty="0" smtClean="0"/>
                <a:t>B</a:t>
              </a:r>
              <a:endParaRPr lang="th-TH" sz="1800" dirty="0"/>
            </a:p>
          </p:txBody>
        </p:sp>
        <p:sp>
          <p:nvSpPr>
            <p:cNvPr id="18" name="TextBox 17"/>
            <p:cNvSpPr txBox="1"/>
            <p:nvPr/>
          </p:nvSpPr>
          <p:spPr>
            <a:xfrm>
              <a:off x="5066176" y="4797152"/>
              <a:ext cx="297912" cy="470187"/>
            </a:xfrm>
            <a:prstGeom prst="rect">
              <a:avLst/>
            </a:prstGeom>
            <a:noFill/>
          </p:spPr>
          <p:txBody>
            <a:bodyPr wrap="square" rtlCol="0">
              <a:spAutoFit/>
            </a:bodyPr>
            <a:lstStyle/>
            <a:p>
              <a:r>
                <a:rPr lang="en-US" sz="1800" dirty="0" smtClean="0"/>
                <a:t>D</a:t>
              </a:r>
              <a:endParaRPr lang="th-TH" sz="1800" dirty="0"/>
            </a:p>
          </p:txBody>
        </p:sp>
        <p:sp>
          <p:nvSpPr>
            <p:cNvPr id="19" name="TextBox 18"/>
            <p:cNvSpPr txBox="1"/>
            <p:nvPr/>
          </p:nvSpPr>
          <p:spPr>
            <a:xfrm>
              <a:off x="3193274" y="5810023"/>
              <a:ext cx="418704" cy="369332"/>
            </a:xfrm>
            <a:prstGeom prst="rect">
              <a:avLst/>
            </a:prstGeom>
            <a:noFill/>
          </p:spPr>
          <p:txBody>
            <a:bodyPr wrap="none" rtlCol="0">
              <a:spAutoFit/>
            </a:bodyPr>
            <a:lstStyle/>
            <a:p>
              <a:r>
                <a:rPr lang="en-US" sz="1800" dirty="0" smtClean="0"/>
                <a:t>Q</a:t>
              </a:r>
              <a:r>
                <a:rPr lang="en-US" sz="1800" baseline="-25000" dirty="0" smtClean="0"/>
                <a:t>1</a:t>
              </a:r>
              <a:endParaRPr lang="th-TH" sz="1800" baseline="-25000" dirty="0"/>
            </a:p>
          </p:txBody>
        </p:sp>
        <p:cxnSp>
          <p:nvCxnSpPr>
            <p:cNvPr id="32" name="Straight Connector 31"/>
            <p:cNvCxnSpPr/>
            <p:nvPr/>
          </p:nvCxnSpPr>
          <p:spPr>
            <a:xfrm>
              <a:off x="2339881" y="2670137"/>
              <a:ext cx="2820136" cy="2343039"/>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47" name="Straight Connector 46"/>
            <p:cNvCxnSpPr/>
            <p:nvPr/>
          </p:nvCxnSpPr>
          <p:spPr>
            <a:xfrm>
              <a:off x="3279632" y="3429000"/>
              <a:ext cx="98365" cy="2415545"/>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a:xfrm>
              <a:off x="2230859" y="3429000"/>
              <a:ext cx="1011290"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flipV="1">
              <a:off x="2246787" y="4278218"/>
              <a:ext cx="1032136" cy="1"/>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57" name="TextBox 56"/>
            <p:cNvSpPr txBox="1"/>
            <p:nvPr/>
          </p:nvSpPr>
          <p:spPr>
            <a:xfrm>
              <a:off x="2020434" y="2060848"/>
              <a:ext cx="319318" cy="369332"/>
            </a:xfrm>
            <a:prstGeom prst="rect">
              <a:avLst/>
            </a:prstGeom>
            <a:noFill/>
          </p:spPr>
          <p:txBody>
            <a:bodyPr wrap="none" rtlCol="0">
              <a:spAutoFit/>
            </a:bodyPr>
            <a:lstStyle/>
            <a:p>
              <a:r>
                <a:rPr lang="en-US" sz="1800" dirty="0" smtClean="0"/>
                <a:t>P</a:t>
              </a:r>
              <a:endParaRPr lang="th-TH" sz="1800" baseline="-25000" dirty="0"/>
            </a:p>
          </p:txBody>
        </p:sp>
        <p:sp>
          <p:nvSpPr>
            <p:cNvPr id="58" name="TextBox 57"/>
            <p:cNvSpPr txBox="1"/>
            <p:nvPr/>
          </p:nvSpPr>
          <p:spPr>
            <a:xfrm>
              <a:off x="2051720" y="5805264"/>
              <a:ext cx="370614" cy="369332"/>
            </a:xfrm>
            <a:prstGeom prst="rect">
              <a:avLst/>
            </a:prstGeom>
            <a:noFill/>
          </p:spPr>
          <p:txBody>
            <a:bodyPr wrap="none" rtlCol="0">
              <a:spAutoFit/>
            </a:bodyPr>
            <a:lstStyle/>
            <a:p>
              <a:r>
                <a:rPr lang="en-US" sz="1800" dirty="0" smtClean="0"/>
                <a:t>O</a:t>
              </a:r>
              <a:endParaRPr lang="th-TH" sz="1800" baseline="-25000" dirty="0"/>
            </a:p>
          </p:txBody>
        </p:sp>
        <p:sp>
          <p:nvSpPr>
            <p:cNvPr id="59" name="TextBox 58"/>
            <p:cNvSpPr txBox="1"/>
            <p:nvPr/>
          </p:nvSpPr>
          <p:spPr>
            <a:xfrm>
              <a:off x="3832870" y="3702174"/>
              <a:ext cx="297912" cy="369332"/>
            </a:xfrm>
            <a:prstGeom prst="rect">
              <a:avLst/>
            </a:prstGeom>
            <a:noFill/>
          </p:spPr>
          <p:txBody>
            <a:bodyPr wrap="square" rtlCol="0">
              <a:spAutoFit/>
            </a:bodyPr>
            <a:lstStyle/>
            <a:p>
              <a:r>
                <a:rPr lang="en-US" sz="1800" dirty="0" smtClean="0"/>
                <a:t>E</a:t>
              </a:r>
              <a:endParaRPr lang="th-TH" sz="1800" dirty="0"/>
            </a:p>
          </p:txBody>
        </p:sp>
        <p:sp>
          <p:nvSpPr>
            <p:cNvPr id="60" name="TextBox 59"/>
            <p:cNvSpPr txBox="1"/>
            <p:nvPr/>
          </p:nvSpPr>
          <p:spPr>
            <a:xfrm>
              <a:off x="4109932" y="5301208"/>
              <a:ext cx="678092" cy="369332"/>
            </a:xfrm>
            <a:prstGeom prst="rect">
              <a:avLst/>
            </a:prstGeom>
            <a:noFill/>
          </p:spPr>
          <p:txBody>
            <a:bodyPr wrap="square" rtlCol="0">
              <a:spAutoFit/>
            </a:bodyPr>
            <a:lstStyle/>
            <a:p>
              <a:r>
                <a:rPr lang="en-US" sz="1800" dirty="0" smtClean="0"/>
                <a:t>MR</a:t>
              </a:r>
              <a:endParaRPr lang="th-TH" sz="1800" dirty="0"/>
            </a:p>
          </p:txBody>
        </p:sp>
      </p:grpSp>
      <p:sp>
        <p:nvSpPr>
          <p:cNvPr id="62" name="TextBox 61"/>
          <p:cNvSpPr txBox="1"/>
          <p:nvPr/>
        </p:nvSpPr>
        <p:spPr>
          <a:xfrm>
            <a:off x="4806718" y="3861048"/>
            <a:ext cx="4233391" cy="1015663"/>
          </a:xfrm>
          <a:prstGeom prst="rect">
            <a:avLst/>
          </a:prstGeom>
          <a:noFill/>
        </p:spPr>
        <p:txBody>
          <a:bodyPr wrap="square" rtlCol="0">
            <a:spAutoFit/>
          </a:bodyPr>
          <a:lstStyle/>
          <a:p>
            <a:r>
              <a:rPr lang="en-US" sz="2000" dirty="0" smtClean="0"/>
              <a:t>DWL = ABE</a:t>
            </a:r>
          </a:p>
          <a:p>
            <a:r>
              <a:rPr lang="en-US" sz="2000" dirty="0"/>
              <a:t> </a:t>
            </a:r>
            <a:r>
              <a:rPr lang="en-US" sz="2000" dirty="0" smtClean="0"/>
              <a:t>Rent (and possible loss of resources) </a:t>
            </a:r>
            <a:br>
              <a:rPr lang="en-US" sz="2000" dirty="0" smtClean="0"/>
            </a:br>
            <a:r>
              <a:rPr lang="en-US" sz="2000" dirty="0" smtClean="0"/>
              <a:t>           = P</a:t>
            </a:r>
            <a:r>
              <a:rPr lang="en-US" sz="2000" baseline="-25000" dirty="0" smtClean="0"/>
              <a:t>1</a:t>
            </a:r>
            <a:r>
              <a:rPr lang="en-US" sz="2000" dirty="0" smtClean="0"/>
              <a:t>P</a:t>
            </a:r>
            <a:r>
              <a:rPr lang="en-US" sz="2000" baseline="-25000" dirty="0" smtClean="0"/>
              <a:t>2</a:t>
            </a:r>
            <a:r>
              <a:rPr lang="en-US" sz="2000" dirty="0" smtClean="0"/>
              <a:t>AB</a:t>
            </a:r>
            <a:endParaRPr lang="th-TH" sz="2000" dirty="0"/>
          </a:p>
        </p:txBody>
      </p:sp>
      <p:sp>
        <p:nvSpPr>
          <p:cNvPr id="4" name="TextBox 3"/>
          <p:cNvSpPr txBox="1"/>
          <p:nvPr/>
        </p:nvSpPr>
        <p:spPr>
          <a:xfrm>
            <a:off x="5411391" y="4019142"/>
            <a:ext cx="184731" cy="523220"/>
          </a:xfrm>
          <a:prstGeom prst="rect">
            <a:avLst/>
          </a:prstGeom>
          <a:noFill/>
        </p:spPr>
        <p:txBody>
          <a:bodyPr wrap="none" rtlCol="0">
            <a:spAutoFit/>
          </a:bodyPr>
          <a:lstStyle/>
          <a:p>
            <a:endParaRPr lang="th-TH" dirty="0"/>
          </a:p>
        </p:txBody>
      </p:sp>
    </p:spTree>
    <p:extLst>
      <p:ext uri="{BB962C8B-B14F-4D97-AF65-F5344CB8AC3E}">
        <p14:creationId xmlns:p14="http://schemas.microsoft.com/office/powerpoint/2010/main" val="24696108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59632" y="2574032"/>
            <a:ext cx="7427168" cy="1143000"/>
          </a:xfrm>
        </p:spPr>
        <p:txBody>
          <a:bodyPr>
            <a:normAutofit fontScale="90000"/>
          </a:bodyPr>
          <a:lstStyle/>
          <a:p>
            <a:r>
              <a:rPr lang="en-US" dirty="0" smtClean="0">
                <a:solidFill>
                  <a:srgbClr val="00B0F0"/>
                </a:solidFill>
              </a:rPr>
              <a:t>1.2 How does </a:t>
            </a:r>
            <a:r>
              <a:rPr lang="en-US" dirty="0">
                <a:solidFill>
                  <a:srgbClr val="00B0F0"/>
                </a:solidFill>
              </a:rPr>
              <a:t>the paddy pledging program work?</a:t>
            </a:r>
            <a:br>
              <a:rPr lang="en-US" dirty="0">
                <a:solidFill>
                  <a:srgbClr val="00B0F0"/>
                </a:solidFill>
              </a:rPr>
            </a:br>
            <a:endParaRPr lang="th-TH" dirty="0"/>
          </a:p>
        </p:txBody>
      </p:sp>
    </p:spTree>
    <p:extLst>
      <p:ext uri="{BB962C8B-B14F-4D97-AF65-F5344CB8AC3E}">
        <p14:creationId xmlns:p14="http://schemas.microsoft.com/office/powerpoint/2010/main" val="27042495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71600" y="274638"/>
            <a:ext cx="7920880" cy="1143000"/>
          </a:xfrm>
        </p:spPr>
        <p:txBody>
          <a:bodyPr>
            <a:noAutofit/>
          </a:bodyPr>
          <a:lstStyle/>
          <a:p>
            <a:r>
              <a:rPr lang="en-US" sz="4400" dirty="0" smtClean="0"/>
              <a:t>How does the rice pledging scheme work?</a:t>
            </a:r>
            <a:endParaRPr lang="th-TH" sz="4400" dirty="0"/>
          </a:p>
        </p:txBody>
      </p:sp>
      <p:sp>
        <p:nvSpPr>
          <p:cNvPr id="4" name="AutoShape 2" descr="http://www.sti.or.th/th/images/stories/31020124.png"/>
          <p:cNvSpPr>
            <a:spLocks noChangeAspect="1" noChangeArrowheads="1"/>
          </p:cNvSpPr>
          <p:nvPr/>
        </p:nvSpPr>
        <p:spPr bwMode="auto">
          <a:xfrm>
            <a:off x="98425" y="-3268663"/>
            <a:ext cx="6210300" cy="45910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h-TH"/>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9512" y="4277446"/>
            <a:ext cx="1579649" cy="1167778"/>
          </a:xfrm>
          <a:prstGeom prst="rect">
            <a:avLst/>
          </a:prstGeom>
        </p:spPr>
      </p:pic>
      <p:pic>
        <p:nvPicPr>
          <p:cNvPr id="6" name="Picture 5"/>
          <p:cNvPicPr>
            <a:picLocks noChangeAspect="1"/>
          </p:cNvPicPr>
          <p:nvPr/>
        </p:nvPicPr>
        <p:blipFill rotWithShape="1">
          <a:blip r:embed="rId3" cstate="print">
            <a:extLst>
              <a:ext uri="{28A0092B-C50C-407E-A947-70E740481C1C}">
                <a14:useLocalDpi xmlns:a14="http://schemas.microsoft.com/office/drawing/2010/main" val="0"/>
              </a:ext>
            </a:extLst>
          </a:blip>
          <a:srcRect l="41326"/>
          <a:stretch/>
        </p:blipFill>
        <p:spPr>
          <a:xfrm>
            <a:off x="467544" y="1988842"/>
            <a:ext cx="1006825" cy="1029579"/>
          </a:xfrm>
          <a:prstGeom prst="rect">
            <a:avLst/>
          </a:prstGeom>
        </p:spPr>
      </p:pic>
      <p:pic>
        <p:nvPicPr>
          <p:cNvPr id="7" name="Picture 6"/>
          <p:cNvPicPr>
            <a:picLocks noChangeAspect="1"/>
          </p:cNvPicPr>
          <p:nvPr/>
        </p:nvPicPr>
        <p:blipFill rotWithShape="1">
          <a:blip r:embed="rId4" cstate="print">
            <a:extLst>
              <a:ext uri="{BEBA8EAE-BF5A-486C-A8C5-ECC9F3942E4B}">
                <a14:imgProps xmlns:a14="http://schemas.microsoft.com/office/drawing/2010/main">
                  <a14:imgLayer r:embed="rId5">
                    <a14:imgEffect>
                      <a14:brightnessContrast contrast="40000"/>
                    </a14:imgEffect>
                  </a14:imgLayer>
                </a14:imgProps>
              </a:ext>
              <a:ext uri="{28A0092B-C50C-407E-A947-70E740481C1C}">
                <a14:useLocalDpi xmlns:a14="http://schemas.microsoft.com/office/drawing/2010/main" val="0"/>
              </a:ext>
            </a:extLst>
          </a:blip>
          <a:srcRect l="3724" r="47292"/>
          <a:stretch/>
        </p:blipFill>
        <p:spPr>
          <a:xfrm>
            <a:off x="2968648" y="1988842"/>
            <a:ext cx="811264" cy="1029580"/>
          </a:xfrm>
          <a:prstGeom prst="rect">
            <a:avLst/>
          </a:prstGeom>
        </p:spPr>
      </p:pic>
      <p:pic>
        <p:nvPicPr>
          <p:cNvPr id="8" name="Picture 7"/>
          <p:cNvPicPr>
            <a:picLocks noChangeAspect="1"/>
          </p:cNvPicPr>
          <p:nvPr/>
        </p:nvPicPr>
        <p:blipFill>
          <a:blip r:embed="rId6" cstate="print">
            <a:extLst>
              <a:ext uri="{BEBA8EAE-BF5A-486C-A8C5-ECC9F3942E4B}">
                <a14:imgProps xmlns:a14="http://schemas.microsoft.com/office/drawing/2010/main">
                  <a14:imgLayer r:embed="rId7">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4976658" y="1988842"/>
            <a:ext cx="1539558" cy="1029580"/>
          </a:xfrm>
          <a:prstGeom prst="rect">
            <a:avLst/>
          </a:prstGeom>
        </p:spPr>
      </p:pic>
      <p:pic>
        <p:nvPicPr>
          <p:cNvPr id="9" name="Picture 8"/>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756150" y="4277446"/>
            <a:ext cx="1167778" cy="1167778"/>
          </a:xfrm>
          <a:prstGeom prst="rect">
            <a:avLst/>
          </a:prstGeom>
        </p:spPr>
      </p:pic>
      <p:pic>
        <p:nvPicPr>
          <p:cNvPr id="10" name="Picture 9"/>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166387" y="1988840"/>
            <a:ext cx="654085" cy="1029579"/>
          </a:xfrm>
          <a:prstGeom prst="rect">
            <a:avLst/>
          </a:prstGeom>
        </p:spPr>
      </p:pic>
      <p:pic>
        <p:nvPicPr>
          <p:cNvPr id="11" name="Picture 10"/>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6859860" y="4277446"/>
            <a:ext cx="952500" cy="1128713"/>
          </a:xfrm>
          <a:prstGeom prst="rect">
            <a:avLst/>
          </a:prstGeom>
        </p:spPr>
      </p:pic>
      <p:cxnSp>
        <p:nvCxnSpPr>
          <p:cNvPr id="13" name="Straight Arrow Connector 12"/>
          <p:cNvCxnSpPr/>
          <p:nvPr/>
        </p:nvCxnSpPr>
        <p:spPr>
          <a:xfrm>
            <a:off x="970956" y="3018422"/>
            <a:ext cx="0" cy="1259024"/>
          </a:xfrm>
          <a:prstGeom prst="straightConnector1">
            <a:avLst/>
          </a:prstGeom>
          <a:ln w="57150">
            <a:tailEnd type="arrow"/>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a:off x="1474369" y="2708920"/>
            <a:ext cx="1422271" cy="1568526"/>
          </a:xfrm>
          <a:prstGeom prst="straightConnector1">
            <a:avLst/>
          </a:prstGeom>
          <a:ln w="57150">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p:nvPr/>
        </p:nvCxnSpPr>
        <p:spPr>
          <a:xfrm flipH="1" flipV="1">
            <a:off x="1331640" y="3140968"/>
            <a:ext cx="1424510" cy="1296144"/>
          </a:xfrm>
          <a:prstGeom prst="straightConnector1">
            <a:avLst/>
          </a:prstGeom>
          <a:ln w="57150">
            <a:tailEnd type="arrow"/>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p:nvPr/>
        </p:nvCxnSpPr>
        <p:spPr>
          <a:xfrm flipH="1">
            <a:off x="1474369" y="2708920"/>
            <a:ext cx="1422271" cy="0"/>
          </a:xfrm>
          <a:prstGeom prst="straightConnector1">
            <a:avLst/>
          </a:prstGeom>
          <a:ln w="57150">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p:nvPr/>
        </p:nvCxnSpPr>
        <p:spPr>
          <a:xfrm>
            <a:off x="1474369" y="2204864"/>
            <a:ext cx="1422271" cy="0"/>
          </a:xfrm>
          <a:prstGeom prst="straightConnector1">
            <a:avLst/>
          </a:prstGeom>
          <a:ln w="57150">
            <a:tailEnd type="arrow"/>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a:stCxn id="7" idx="3"/>
            <a:endCxn id="8" idx="1"/>
          </p:cNvCxnSpPr>
          <p:nvPr/>
        </p:nvCxnSpPr>
        <p:spPr>
          <a:xfrm>
            <a:off x="3779912" y="2503632"/>
            <a:ext cx="1196746" cy="0"/>
          </a:xfrm>
          <a:prstGeom prst="straightConnector1">
            <a:avLst/>
          </a:prstGeom>
          <a:ln w="57150">
            <a:tailEnd type="arrow"/>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a:stCxn id="8" idx="3"/>
            <a:endCxn id="10" idx="1"/>
          </p:cNvCxnSpPr>
          <p:nvPr/>
        </p:nvCxnSpPr>
        <p:spPr>
          <a:xfrm flipV="1">
            <a:off x="6516216" y="2503630"/>
            <a:ext cx="1650171" cy="2"/>
          </a:xfrm>
          <a:prstGeom prst="straightConnector1">
            <a:avLst/>
          </a:prstGeom>
          <a:ln w="57150">
            <a:tailEnd type="arrow"/>
          </a:ln>
        </p:spPr>
        <p:style>
          <a:lnRef idx="1">
            <a:schemeClr val="accent1"/>
          </a:lnRef>
          <a:fillRef idx="0">
            <a:schemeClr val="accent1"/>
          </a:fillRef>
          <a:effectRef idx="0">
            <a:schemeClr val="accent1"/>
          </a:effectRef>
          <a:fontRef idx="minor">
            <a:schemeClr val="tx1"/>
          </a:fontRef>
        </p:style>
      </p:cxnSp>
      <p:cxnSp>
        <p:nvCxnSpPr>
          <p:cNvPr id="27" name="Straight Arrow Connector 26"/>
          <p:cNvCxnSpPr/>
          <p:nvPr/>
        </p:nvCxnSpPr>
        <p:spPr>
          <a:xfrm flipH="1">
            <a:off x="7735160" y="3212976"/>
            <a:ext cx="758269" cy="1224136"/>
          </a:xfrm>
          <a:prstGeom prst="straightConnector1">
            <a:avLst/>
          </a:prstGeom>
          <a:ln w="57150">
            <a:tailEnd type="arrow"/>
          </a:ln>
        </p:spPr>
        <p:style>
          <a:lnRef idx="1">
            <a:schemeClr val="accent1"/>
          </a:lnRef>
          <a:fillRef idx="0">
            <a:schemeClr val="accent1"/>
          </a:fillRef>
          <a:effectRef idx="0">
            <a:schemeClr val="accent1"/>
          </a:effectRef>
          <a:fontRef idx="minor">
            <a:schemeClr val="tx1"/>
          </a:fontRef>
        </p:style>
      </p:cxnSp>
      <p:cxnSp>
        <p:nvCxnSpPr>
          <p:cNvPr id="29" name="Straight Arrow Connector 28"/>
          <p:cNvCxnSpPr>
            <a:stCxn id="11" idx="1"/>
            <a:endCxn id="8" idx="2"/>
          </p:cNvCxnSpPr>
          <p:nvPr/>
        </p:nvCxnSpPr>
        <p:spPr>
          <a:xfrm flipH="1" flipV="1">
            <a:off x="5746437" y="3018422"/>
            <a:ext cx="1113423" cy="1823381"/>
          </a:xfrm>
          <a:prstGeom prst="straightConnector1">
            <a:avLst/>
          </a:prstGeom>
          <a:ln w="57150">
            <a:tailEnd type="arrow"/>
          </a:ln>
        </p:spPr>
        <p:style>
          <a:lnRef idx="1">
            <a:schemeClr val="accent1"/>
          </a:lnRef>
          <a:fillRef idx="0">
            <a:schemeClr val="accent1"/>
          </a:fillRef>
          <a:effectRef idx="0">
            <a:schemeClr val="accent1"/>
          </a:effectRef>
          <a:fontRef idx="minor">
            <a:schemeClr val="tx1"/>
          </a:fontRef>
        </p:style>
      </p:cxnSp>
      <p:sp>
        <p:nvSpPr>
          <p:cNvPr id="30" name="TextBox 29"/>
          <p:cNvSpPr txBox="1"/>
          <p:nvPr/>
        </p:nvSpPr>
        <p:spPr>
          <a:xfrm>
            <a:off x="418956" y="1556792"/>
            <a:ext cx="1107996" cy="523220"/>
          </a:xfrm>
          <a:prstGeom prst="rect">
            <a:avLst/>
          </a:prstGeom>
          <a:noFill/>
        </p:spPr>
        <p:txBody>
          <a:bodyPr wrap="none" rtlCol="0">
            <a:spAutoFit/>
          </a:bodyPr>
          <a:lstStyle/>
          <a:p>
            <a:r>
              <a:rPr lang="en-US" b="1" dirty="0" smtClean="0">
                <a:solidFill>
                  <a:srgbClr val="00B050"/>
                </a:solidFill>
                <a:latin typeface="Browallia New" pitchFamily="34" charset="-34"/>
                <a:cs typeface="Browallia New" pitchFamily="34" charset="-34"/>
              </a:rPr>
              <a:t>Farmers</a:t>
            </a:r>
            <a:endParaRPr lang="th-TH" b="1" dirty="0">
              <a:solidFill>
                <a:srgbClr val="00B050"/>
              </a:solidFill>
              <a:latin typeface="Browallia New" pitchFamily="34" charset="-34"/>
              <a:cs typeface="Browallia New" pitchFamily="34" charset="-34"/>
            </a:endParaRPr>
          </a:p>
        </p:txBody>
      </p:sp>
      <p:sp>
        <p:nvSpPr>
          <p:cNvPr id="31" name="TextBox 30"/>
          <p:cNvSpPr txBox="1"/>
          <p:nvPr/>
        </p:nvSpPr>
        <p:spPr>
          <a:xfrm>
            <a:off x="2724561" y="1556792"/>
            <a:ext cx="1281120" cy="523220"/>
          </a:xfrm>
          <a:prstGeom prst="rect">
            <a:avLst/>
          </a:prstGeom>
          <a:noFill/>
        </p:spPr>
        <p:txBody>
          <a:bodyPr wrap="none" rtlCol="0">
            <a:spAutoFit/>
          </a:bodyPr>
          <a:lstStyle/>
          <a:p>
            <a:r>
              <a:rPr lang="en-US" b="1" dirty="0" smtClean="0">
                <a:solidFill>
                  <a:srgbClr val="00B050"/>
                </a:solidFill>
                <a:latin typeface="Browallia New" pitchFamily="34" charset="-34"/>
                <a:cs typeface="Browallia New" pitchFamily="34" charset="-34"/>
              </a:rPr>
              <a:t>Rice mills</a:t>
            </a:r>
            <a:endParaRPr lang="th-TH" b="1" dirty="0">
              <a:solidFill>
                <a:srgbClr val="00B050"/>
              </a:solidFill>
              <a:latin typeface="Browallia New" pitchFamily="34" charset="-34"/>
              <a:cs typeface="Browallia New" pitchFamily="34" charset="-34"/>
            </a:endParaRPr>
          </a:p>
        </p:txBody>
      </p:sp>
      <p:sp>
        <p:nvSpPr>
          <p:cNvPr id="32" name="TextBox 31"/>
          <p:cNvSpPr txBox="1"/>
          <p:nvPr/>
        </p:nvSpPr>
        <p:spPr>
          <a:xfrm>
            <a:off x="5047920" y="1517169"/>
            <a:ext cx="1574470" cy="523220"/>
          </a:xfrm>
          <a:prstGeom prst="rect">
            <a:avLst/>
          </a:prstGeom>
          <a:noFill/>
        </p:spPr>
        <p:txBody>
          <a:bodyPr wrap="none" rtlCol="0">
            <a:spAutoFit/>
          </a:bodyPr>
          <a:lstStyle/>
          <a:p>
            <a:r>
              <a:rPr lang="en-US" b="1" dirty="0" smtClean="0">
                <a:solidFill>
                  <a:srgbClr val="00B050"/>
                </a:solidFill>
                <a:latin typeface="Browallia New" pitchFamily="34" charset="-34"/>
                <a:cs typeface="Browallia New" pitchFamily="34" charset="-34"/>
              </a:rPr>
              <a:t>Warehouses</a:t>
            </a:r>
            <a:endParaRPr lang="th-TH" b="1" dirty="0">
              <a:solidFill>
                <a:srgbClr val="00B050"/>
              </a:solidFill>
              <a:latin typeface="Browallia New" pitchFamily="34" charset="-34"/>
              <a:cs typeface="Browallia New" pitchFamily="34" charset="-34"/>
            </a:endParaRPr>
          </a:p>
        </p:txBody>
      </p:sp>
      <p:sp>
        <p:nvSpPr>
          <p:cNvPr id="35" name="TextBox 34"/>
          <p:cNvSpPr txBox="1"/>
          <p:nvPr/>
        </p:nvSpPr>
        <p:spPr>
          <a:xfrm>
            <a:off x="7812360" y="1556792"/>
            <a:ext cx="1042273" cy="523220"/>
          </a:xfrm>
          <a:prstGeom prst="rect">
            <a:avLst/>
          </a:prstGeom>
          <a:noFill/>
        </p:spPr>
        <p:txBody>
          <a:bodyPr wrap="none" rtlCol="0">
            <a:spAutoFit/>
          </a:bodyPr>
          <a:lstStyle/>
          <a:p>
            <a:r>
              <a:rPr lang="en-US" b="1" dirty="0" smtClean="0">
                <a:solidFill>
                  <a:srgbClr val="00B050"/>
                </a:solidFill>
                <a:latin typeface="Browallia New" pitchFamily="34" charset="-34"/>
                <a:cs typeface="Browallia New" pitchFamily="34" charset="-34"/>
              </a:rPr>
              <a:t>Traders</a:t>
            </a:r>
            <a:endParaRPr lang="th-TH" b="1" dirty="0">
              <a:solidFill>
                <a:srgbClr val="00B050"/>
              </a:solidFill>
              <a:latin typeface="Browallia New" pitchFamily="34" charset="-34"/>
              <a:cs typeface="Browallia New" pitchFamily="34" charset="-34"/>
            </a:endParaRPr>
          </a:p>
        </p:txBody>
      </p:sp>
      <p:sp>
        <p:nvSpPr>
          <p:cNvPr id="36" name="TextBox 35"/>
          <p:cNvSpPr txBox="1"/>
          <p:nvPr/>
        </p:nvSpPr>
        <p:spPr>
          <a:xfrm>
            <a:off x="6943593" y="2060848"/>
            <a:ext cx="846707" cy="461665"/>
          </a:xfrm>
          <a:prstGeom prst="rect">
            <a:avLst/>
          </a:prstGeom>
          <a:noFill/>
        </p:spPr>
        <p:txBody>
          <a:bodyPr wrap="none" rtlCol="0">
            <a:spAutoFit/>
          </a:bodyPr>
          <a:lstStyle/>
          <a:p>
            <a:r>
              <a:rPr lang="en-US" sz="2400" b="1" i="1" dirty="0" smtClean="0">
                <a:latin typeface="Browallia New" pitchFamily="34" charset="-34"/>
                <a:cs typeface="Browallia New" pitchFamily="34" charset="-34"/>
              </a:rPr>
              <a:t>7. Rice</a:t>
            </a:r>
            <a:endParaRPr lang="th-TH" sz="2400" b="1" i="1" dirty="0">
              <a:latin typeface="Browallia New" pitchFamily="34" charset="-34"/>
              <a:cs typeface="Browallia New" pitchFamily="34" charset="-34"/>
            </a:endParaRPr>
          </a:p>
        </p:txBody>
      </p:sp>
      <p:sp>
        <p:nvSpPr>
          <p:cNvPr id="37" name="TextBox 36"/>
          <p:cNvSpPr txBox="1"/>
          <p:nvPr/>
        </p:nvSpPr>
        <p:spPr>
          <a:xfrm>
            <a:off x="3635896" y="2031231"/>
            <a:ext cx="1420582" cy="461665"/>
          </a:xfrm>
          <a:prstGeom prst="rect">
            <a:avLst/>
          </a:prstGeom>
          <a:noFill/>
        </p:spPr>
        <p:txBody>
          <a:bodyPr wrap="none" rtlCol="0">
            <a:spAutoFit/>
          </a:bodyPr>
          <a:lstStyle/>
          <a:p>
            <a:r>
              <a:rPr lang="en-US" sz="2400" b="1" i="1" dirty="0" smtClean="0">
                <a:latin typeface="Browallia New" pitchFamily="34" charset="-34"/>
                <a:cs typeface="Browallia New" pitchFamily="34" charset="-34"/>
              </a:rPr>
              <a:t>4. Milled rice</a:t>
            </a:r>
            <a:endParaRPr lang="th-TH" sz="2400" b="1" i="1" dirty="0">
              <a:latin typeface="Browallia New" pitchFamily="34" charset="-34"/>
              <a:cs typeface="Browallia New" pitchFamily="34" charset="-34"/>
            </a:endParaRPr>
          </a:p>
        </p:txBody>
      </p:sp>
      <p:sp>
        <p:nvSpPr>
          <p:cNvPr id="38" name="TextBox 37"/>
          <p:cNvSpPr txBox="1"/>
          <p:nvPr/>
        </p:nvSpPr>
        <p:spPr>
          <a:xfrm>
            <a:off x="1475656" y="2348880"/>
            <a:ext cx="1537600" cy="369332"/>
          </a:xfrm>
          <a:prstGeom prst="rect">
            <a:avLst/>
          </a:prstGeom>
          <a:noFill/>
        </p:spPr>
        <p:txBody>
          <a:bodyPr wrap="none" rtlCol="0">
            <a:spAutoFit/>
          </a:bodyPr>
          <a:lstStyle/>
          <a:p>
            <a:r>
              <a:rPr lang="en-US" sz="1800" b="1" i="1" dirty="0" smtClean="0">
                <a:latin typeface="Browallia New" pitchFamily="34" charset="-34"/>
                <a:cs typeface="Browallia New" pitchFamily="34" charset="-34"/>
              </a:rPr>
              <a:t>Warehouse receipt</a:t>
            </a:r>
            <a:endParaRPr lang="th-TH" sz="1800" b="1" i="1" dirty="0">
              <a:latin typeface="Browallia New" pitchFamily="34" charset="-34"/>
              <a:cs typeface="Browallia New" pitchFamily="34" charset="-34"/>
            </a:endParaRPr>
          </a:p>
        </p:txBody>
      </p:sp>
      <p:sp>
        <p:nvSpPr>
          <p:cNvPr id="39" name="TextBox 38"/>
          <p:cNvSpPr txBox="1"/>
          <p:nvPr/>
        </p:nvSpPr>
        <p:spPr>
          <a:xfrm>
            <a:off x="1657154" y="1815207"/>
            <a:ext cx="1027845" cy="461665"/>
          </a:xfrm>
          <a:prstGeom prst="rect">
            <a:avLst/>
          </a:prstGeom>
          <a:noFill/>
        </p:spPr>
        <p:txBody>
          <a:bodyPr wrap="none" rtlCol="0">
            <a:spAutoFit/>
          </a:bodyPr>
          <a:lstStyle/>
          <a:p>
            <a:r>
              <a:rPr lang="en-US" sz="2400" b="1" i="1" dirty="0">
                <a:latin typeface="Browallia New" pitchFamily="34" charset="-34"/>
                <a:cs typeface="Browallia New" pitchFamily="34" charset="-34"/>
              </a:rPr>
              <a:t>2</a:t>
            </a:r>
            <a:r>
              <a:rPr lang="en-US" sz="2400" b="1" i="1" dirty="0" smtClean="0">
                <a:latin typeface="Browallia New" pitchFamily="34" charset="-34"/>
                <a:cs typeface="Browallia New" pitchFamily="34" charset="-34"/>
              </a:rPr>
              <a:t>. Paddy</a:t>
            </a:r>
            <a:endParaRPr lang="th-TH" sz="2400" b="1" i="1" dirty="0">
              <a:latin typeface="Browallia New" pitchFamily="34" charset="-34"/>
              <a:cs typeface="Browallia New" pitchFamily="34" charset="-34"/>
            </a:endParaRPr>
          </a:p>
        </p:txBody>
      </p:sp>
      <p:sp>
        <p:nvSpPr>
          <p:cNvPr id="40" name="TextBox 39"/>
          <p:cNvSpPr txBox="1"/>
          <p:nvPr/>
        </p:nvSpPr>
        <p:spPr>
          <a:xfrm>
            <a:off x="2051985" y="3154611"/>
            <a:ext cx="755335" cy="461665"/>
          </a:xfrm>
          <a:prstGeom prst="rect">
            <a:avLst/>
          </a:prstGeom>
          <a:noFill/>
        </p:spPr>
        <p:txBody>
          <a:bodyPr wrap="none" rtlCol="0">
            <a:spAutoFit/>
          </a:bodyPr>
          <a:lstStyle/>
          <a:p>
            <a:r>
              <a:rPr lang="en-US" sz="2400" b="1" i="1" dirty="0" smtClean="0">
                <a:latin typeface="Browallia New" pitchFamily="34" charset="-34"/>
                <a:cs typeface="Browallia New" pitchFamily="34" charset="-34"/>
              </a:rPr>
              <a:t>3. WR</a:t>
            </a:r>
            <a:endParaRPr lang="th-TH" sz="2400" b="1" i="1" dirty="0">
              <a:latin typeface="Browallia New" pitchFamily="34" charset="-34"/>
              <a:cs typeface="Browallia New" pitchFamily="34" charset="-34"/>
            </a:endParaRPr>
          </a:p>
        </p:txBody>
      </p:sp>
      <p:sp>
        <p:nvSpPr>
          <p:cNvPr id="41" name="TextBox 40"/>
          <p:cNvSpPr txBox="1"/>
          <p:nvPr/>
        </p:nvSpPr>
        <p:spPr>
          <a:xfrm>
            <a:off x="1268244" y="3687415"/>
            <a:ext cx="1287532" cy="461665"/>
          </a:xfrm>
          <a:prstGeom prst="rect">
            <a:avLst/>
          </a:prstGeom>
          <a:noFill/>
        </p:spPr>
        <p:txBody>
          <a:bodyPr wrap="none" rtlCol="0">
            <a:spAutoFit/>
          </a:bodyPr>
          <a:lstStyle/>
          <a:p>
            <a:r>
              <a:rPr lang="th-TH" sz="2400" b="1" i="1" dirty="0" smtClean="0">
                <a:latin typeface="Browallia New" pitchFamily="34" charset="-34"/>
                <a:cs typeface="Browallia New" pitchFamily="34" charset="-34"/>
              </a:rPr>
              <a:t>฿ </a:t>
            </a:r>
            <a:r>
              <a:rPr lang="en-US" sz="2400" b="1" i="1" dirty="0" smtClean="0">
                <a:latin typeface="Browallia New" pitchFamily="34" charset="-34"/>
                <a:cs typeface="Browallia New" pitchFamily="34" charset="-34"/>
              </a:rPr>
              <a:t>in 7 days</a:t>
            </a:r>
            <a:endParaRPr lang="th-TH" sz="2400" b="1" i="1" dirty="0">
              <a:latin typeface="Browallia New" pitchFamily="34" charset="-34"/>
              <a:cs typeface="Browallia New" pitchFamily="34" charset="-34"/>
            </a:endParaRPr>
          </a:p>
        </p:txBody>
      </p:sp>
      <p:sp>
        <p:nvSpPr>
          <p:cNvPr id="42" name="TextBox 41"/>
          <p:cNvSpPr txBox="1"/>
          <p:nvPr/>
        </p:nvSpPr>
        <p:spPr>
          <a:xfrm>
            <a:off x="4438278" y="3750082"/>
            <a:ext cx="2390398" cy="461665"/>
          </a:xfrm>
          <a:prstGeom prst="rect">
            <a:avLst/>
          </a:prstGeom>
          <a:noFill/>
        </p:spPr>
        <p:txBody>
          <a:bodyPr wrap="none" rtlCol="0">
            <a:spAutoFit/>
          </a:bodyPr>
          <a:lstStyle/>
          <a:p>
            <a:pPr algn="ctr"/>
            <a:r>
              <a:rPr lang="en-US" sz="2400" b="1" i="1" dirty="0" smtClean="0">
                <a:latin typeface="Browallia New" pitchFamily="34" charset="-34"/>
                <a:cs typeface="Browallia New" pitchFamily="34" charset="-34"/>
              </a:rPr>
              <a:t>6. order to release rice</a:t>
            </a:r>
            <a:endParaRPr lang="th-TH" sz="2400" b="1" i="1" dirty="0">
              <a:latin typeface="Browallia New" pitchFamily="34" charset="-34"/>
              <a:cs typeface="Browallia New" pitchFamily="34" charset="-34"/>
            </a:endParaRPr>
          </a:p>
        </p:txBody>
      </p:sp>
      <p:sp>
        <p:nvSpPr>
          <p:cNvPr id="43" name="TextBox 42"/>
          <p:cNvSpPr txBox="1"/>
          <p:nvPr/>
        </p:nvSpPr>
        <p:spPr>
          <a:xfrm>
            <a:off x="7668344" y="3677831"/>
            <a:ext cx="1462260" cy="461665"/>
          </a:xfrm>
          <a:prstGeom prst="rect">
            <a:avLst/>
          </a:prstGeom>
          <a:noFill/>
        </p:spPr>
        <p:txBody>
          <a:bodyPr wrap="none" rtlCol="0">
            <a:spAutoFit/>
          </a:bodyPr>
          <a:lstStyle/>
          <a:p>
            <a:r>
              <a:rPr lang="en-US" sz="2400" b="1" i="1" dirty="0" smtClean="0">
                <a:latin typeface="Browallia New" pitchFamily="34" charset="-34"/>
                <a:cs typeface="Browallia New" pitchFamily="34" charset="-34"/>
              </a:rPr>
              <a:t>5.Negotiation</a:t>
            </a:r>
            <a:endParaRPr lang="th-TH" sz="2400" b="1" i="1" dirty="0">
              <a:latin typeface="Browallia New" pitchFamily="34" charset="-34"/>
              <a:cs typeface="Browallia New" pitchFamily="34" charset="-34"/>
            </a:endParaRPr>
          </a:p>
        </p:txBody>
      </p:sp>
      <p:sp>
        <p:nvSpPr>
          <p:cNvPr id="44" name="TextBox 43"/>
          <p:cNvSpPr txBox="1"/>
          <p:nvPr/>
        </p:nvSpPr>
        <p:spPr>
          <a:xfrm>
            <a:off x="2925909" y="5445224"/>
            <a:ext cx="864339" cy="523220"/>
          </a:xfrm>
          <a:prstGeom prst="rect">
            <a:avLst/>
          </a:prstGeom>
          <a:noFill/>
        </p:spPr>
        <p:txBody>
          <a:bodyPr wrap="none" rtlCol="0">
            <a:spAutoFit/>
          </a:bodyPr>
          <a:lstStyle/>
          <a:p>
            <a:r>
              <a:rPr lang="en-US" b="1" dirty="0" smtClean="0">
                <a:solidFill>
                  <a:srgbClr val="00B050"/>
                </a:solidFill>
                <a:latin typeface="Browallia New" pitchFamily="34" charset="-34"/>
                <a:cs typeface="Browallia New" pitchFamily="34" charset="-34"/>
              </a:rPr>
              <a:t>BAAC</a:t>
            </a:r>
            <a:endParaRPr lang="th-TH" b="1" dirty="0">
              <a:solidFill>
                <a:srgbClr val="00B050"/>
              </a:solidFill>
              <a:latin typeface="Browallia New" pitchFamily="34" charset="-34"/>
              <a:cs typeface="Browallia New" pitchFamily="34" charset="-34"/>
            </a:endParaRPr>
          </a:p>
        </p:txBody>
      </p:sp>
      <p:sp>
        <p:nvSpPr>
          <p:cNvPr id="45" name="TextBox 44"/>
          <p:cNvSpPr txBox="1"/>
          <p:nvPr/>
        </p:nvSpPr>
        <p:spPr>
          <a:xfrm>
            <a:off x="179512" y="5445224"/>
            <a:ext cx="1579649" cy="954107"/>
          </a:xfrm>
          <a:prstGeom prst="rect">
            <a:avLst/>
          </a:prstGeom>
          <a:noFill/>
        </p:spPr>
        <p:txBody>
          <a:bodyPr wrap="square" rtlCol="0">
            <a:spAutoFit/>
          </a:bodyPr>
          <a:lstStyle/>
          <a:p>
            <a:pPr algn="ctr"/>
            <a:r>
              <a:rPr lang="en-US" b="1" dirty="0" smtClean="0">
                <a:solidFill>
                  <a:srgbClr val="00B050"/>
                </a:solidFill>
                <a:latin typeface="Browallia New" pitchFamily="34" charset="-34"/>
                <a:cs typeface="Browallia New" pitchFamily="34" charset="-34"/>
              </a:rPr>
              <a:t>Community meeting</a:t>
            </a:r>
            <a:endParaRPr lang="th-TH" b="1" dirty="0">
              <a:solidFill>
                <a:srgbClr val="00B050"/>
              </a:solidFill>
              <a:latin typeface="Browallia New" pitchFamily="34" charset="-34"/>
              <a:cs typeface="Browallia New" pitchFamily="34" charset="-34"/>
            </a:endParaRPr>
          </a:p>
        </p:txBody>
      </p:sp>
      <p:sp>
        <p:nvSpPr>
          <p:cNvPr id="46" name="TextBox 45"/>
          <p:cNvSpPr txBox="1"/>
          <p:nvPr/>
        </p:nvSpPr>
        <p:spPr>
          <a:xfrm>
            <a:off x="5746437" y="5399057"/>
            <a:ext cx="3056899" cy="892552"/>
          </a:xfrm>
          <a:prstGeom prst="rect">
            <a:avLst/>
          </a:prstGeom>
          <a:noFill/>
        </p:spPr>
        <p:txBody>
          <a:bodyPr wrap="square" rtlCol="0">
            <a:spAutoFit/>
          </a:bodyPr>
          <a:lstStyle/>
          <a:p>
            <a:pPr algn="ctr"/>
            <a:r>
              <a:rPr lang="en-US" b="1" dirty="0" smtClean="0">
                <a:solidFill>
                  <a:srgbClr val="00B050"/>
                </a:solidFill>
                <a:latin typeface="Browallia New" pitchFamily="34" charset="-34"/>
                <a:cs typeface="Browallia New" pitchFamily="34" charset="-34"/>
              </a:rPr>
              <a:t>Rice sale committee</a:t>
            </a:r>
            <a:br>
              <a:rPr lang="en-US" b="1" dirty="0" smtClean="0">
                <a:solidFill>
                  <a:srgbClr val="00B050"/>
                </a:solidFill>
                <a:latin typeface="Browallia New" pitchFamily="34" charset="-34"/>
                <a:cs typeface="Browallia New" pitchFamily="34" charset="-34"/>
              </a:rPr>
            </a:br>
            <a:r>
              <a:rPr lang="en-US" sz="2400" b="1" dirty="0" smtClean="0">
                <a:solidFill>
                  <a:srgbClr val="00B050"/>
                </a:solidFill>
                <a:latin typeface="Browallia New" pitchFamily="34" charset="-34"/>
                <a:cs typeface="Browallia New" pitchFamily="34" charset="-34"/>
              </a:rPr>
              <a:t>(Chair: minister of commerce)</a:t>
            </a:r>
            <a:endParaRPr lang="th-TH" sz="2400" b="1" dirty="0">
              <a:solidFill>
                <a:srgbClr val="00B050"/>
              </a:solidFill>
              <a:latin typeface="Browallia New" pitchFamily="34" charset="-34"/>
              <a:cs typeface="Browallia New" pitchFamily="34" charset="-34"/>
            </a:endParaRPr>
          </a:p>
        </p:txBody>
      </p:sp>
      <p:sp>
        <p:nvSpPr>
          <p:cNvPr id="47" name="TextBox 46"/>
          <p:cNvSpPr txBox="1"/>
          <p:nvPr/>
        </p:nvSpPr>
        <p:spPr>
          <a:xfrm>
            <a:off x="-19377" y="3212976"/>
            <a:ext cx="1228221" cy="461665"/>
          </a:xfrm>
          <a:prstGeom prst="rect">
            <a:avLst/>
          </a:prstGeom>
          <a:noFill/>
        </p:spPr>
        <p:txBody>
          <a:bodyPr wrap="none" rtlCol="0">
            <a:spAutoFit/>
          </a:bodyPr>
          <a:lstStyle/>
          <a:p>
            <a:r>
              <a:rPr lang="en-US" sz="2400" b="1" i="1" dirty="0" smtClean="0">
                <a:latin typeface="Browallia New" pitchFamily="34" charset="-34"/>
                <a:cs typeface="Browallia New" pitchFamily="34" charset="-34"/>
              </a:rPr>
              <a:t>1. Register</a:t>
            </a:r>
            <a:endParaRPr lang="th-TH" sz="2400" b="1" i="1" dirty="0">
              <a:latin typeface="Browallia New" pitchFamily="34" charset="-34"/>
              <a:cs typeface="Browallia New" pitchFamily="34" charset="-34"/>
            </a:endParaRPr>
          </a:p>
        </p:txBody>
      </p:sp>
    </p:spTree>
    <p:extLst>
      <p:ext uri="{BB962C8B-B14F-4D97-AF65-F5344CB8AC3E}">
        <p14:creationId xmlns:p14="http://schemas.microsoft.com/office/powerpoint/2010/main" val="4567832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8582" y="404664"/>
            <a:ext cx="8840367" cy="6264696"/>
          </a:xfrm>
        </p:spPr>
        <p:txBody>
          <a:bodyPr>
            <a:normAutofit lnSpcReduction="10000"/>
          </a:bodyPr>
          <a:lstStyle/>
          <a:p>
            <a:pPr marL="0" indent="0">
              <a:spcBef>
                <a:spcPts val="0"/>
              </a:spcBef>
              <a:spcAft>
                <a:spcPts val="0"/>
              </a:spcAft>
              <a:buNone/>
            </a:pPr>
            <a:r>
              <a:rPr lang="en-US" sz="5400" dirty="0" smtClean="0">
                <a:solidFill>
                  <a:srgbClr val="00B0F0"/>
                </a:solidFill>
              </a:rPr>
              <a:t>1.2 How does the paddy pledging program work?</a:t>
            </a:r>
          </a:p>
          <a:p>
            <a:pPr lvl="1">
              <a:spcBef>
                <a:spcPts val="0"/>
              </a:spcBef>
              <a:spcAft>
                <a:spcPts val="0"/>
              </a:spcAft>
            </a:pPr>
            <a:r>
              <a:rPr lang="en-US" b="1" i="1" dirty="0" smtClean="0">
                <a:solidFill>
                  <a:srgbClr val="002060"/>
                </a:solidFill>
              </a:rPr>
              <a:t>Farmers</a:t>
            </a:r>
            <a:r>
              <a:rPr lang="en-US" i="1" dirty="0" smtClean="0">
                <a:solidFill>
                  <a:srgbClr val="002060"/>
                </a:solidFill>
              </a:rPr>
              <a:t>: </a:t>
            </a:r>
            <a:r>
              <a:rPr lang="en-US" b="1" dirty="0" smtClean="0">
                <a:solidFill>
                  <a:srgbClr val="002060"/>
                </a:solidFill>
              </a:rPr>
              <a:t>After</a:t>
            </a:r>
            <a:r>
              <a:rPr lang="en-US" sz="3600" b="1" dirty="0" smtClean="0">
                <a:solidFill>
                  <a:srgbClr val="002060"/>
                </a:solidFill>
              </a:rPr>
              <a:t> registering with the Department of Agricultural Extension, farmers have two options to join the program: </a:t>
            </a:r>
          </a:p>
          <a:p>
            <a:pPr lvl="2">
              <a:spcBef>
                <a:spcPts val="0"/>
              </a:spcBef>
            </a:pPr>
            <a:r>
              <a:rPr lang="en-US" sz="3200" b="1" dirty="0">
                <a:solidFill>
                  <a:srgbClr val="002060"/>
                </a:solidFill>
              </a:rPr>
              <a:t>“</a:t>
            </a:r>
            <a:r>
              <a:rPr lang="en-US" sz="3200" b="1" i="1" dirty="0">
                <a:solidFill>
                  <a:srgbClr val="002060"/>
                </a:solidFill>
              </a:rPr>
              <a:t>Barn house mortgage</a:t>
            </a:r>
            <a:r>
              <a:rPr lang="en-US" sz="3200" b="1" dirty="0" smtClean="0">
                <a:solidFill>
                  <a:srgbClr val="002060"/>
                </a:solidFill>
              </a:rPr>
              <a:t>” with </a:t>
            </a:r>
            <a:r>
              <a:rPr lang="en-US" sz="3200" b="1" dirty="0">
                <a:solidFill>
                  <a:srgbClr val="002060"/>
                </a:solidFill>
              </a:rPr>
              <a:t>the Bank for Agriculture and Agricultural Cooperatives ( </a:t>
            </a:r>
            <a:r>
              <a:rPr lang="en-US" sz="3200" b="1" dirty="0" smtClean="0">
                <a:solidFill>
                  <a:srgbClr val="002060"/>
                </a:solidFill>
              </a:rPr>
              <a:t>BAAC): no longer available since 2013 </a:t>
            </a:r>
          </a:p>
          <a:p>
            <a:pPr lvl="2">
              <a:spcBef>
                <a:spcPts val="0"/>
              </a:spcBef>
            </a:pPr>
            <a:r>
              <a:rPr lang="en-US" sz="3200" b="1" dirty="0" smtClean="0">
                <a:solidFill>
                  <a:srgbClr val="002060"/>
                </a:solidFill>
              </a:rPr>
              <a:t>“</a:t>
            </a:r>
            <a:r>
              <a:rPr lang="en-US" sz="3200" b="1" i="1" dirty="0" smtClean="0">
                <a:solidFill>
                  <a:srgbClr val="002060"/>
                </a:solidFill>
              </a:rPr>
              <a:t>Warehouse receipt mortgage</a:t>
            </a:r>
            <a:r>
              <a:rPr lang="en-US" sz="3200" b="1" dirty="0" smtClean="0">
                <a:solidFill>
                  <a:srgbClr val="002060"/>
                </a:solidFill>
              </a:rPr>
              <a:t>”: Farmers sold the paddy to the government at the guaranteed price by delivering paddy to the registered rice millers, and using the receipt to get money from BAAC</a:t>
            </a:r>
          </a:p>
        </p:txBody>
      </p:sp>
      <p:sp>
        <p:nvSpPr>
          <p:cNvPr id="4" name="Slide Number Placeholder 3"/>
          <p:cNvSpPr>
            <a:spLocks noGrp="1"/>
          </p:cNvSpPr>
          <p:nvPr>
            <p:ph type="sldNum" sz="quarter" idx="12"/>
          </p:nvPr>
        </p:nvSpPr>
        <p:spPr/>
        <p:txBody>
          <a:bodyPr/>
          <a:lstStyle/>
          <a:p>
            <a:pPr>
              <a:defRPr/>
            </a:pPr>
            <a:fld id="{23EF31E6-CF91-46EA-9F38-99BA4458168C}" type="slidenum">
              <a:rPr lang="en-US" smtClean="0"/>
              <a:pPr>
                <a:defRPr/>
              </a:pPr>
              <a:t>11</a:t>
            </a:fld>
            <a:endParaRPr lang="en-US" dirty="0"/>
          </a:p>
        </p:txBody>
      </p:sp>
      <p:sp>
        <p:nvSpPr>
          <p:cNvPr id="5" name="Title 1"/>
          <p:cNvSpPr>
            <a:spLocks noGrp="1"/>
          </p:cNvSpPr>
          <p:nvPr>
            <p:ph type="title"/>
          </p:nvPr>
        </p:nvSpPr>
        <p:spPr>
          <a:xfrm>
            <a:off x="-21949" y="-75665"/>
            <a:ext cx="9012114" cy="718583"/>
          </a:xfrm>
        </p:spPr>
        <p:txBody>
          <a:bodyPr/>
          <a:lstStyle/>
          <a:p>
            <a:pPr marL="742950" indent="-742950" algn="r"/>
            <a:r>
              <a:rPr lang="en-US" sz="1800" i="1" dirty="0" smtClean="0">
                <a:latin typeface="Times New Roman" pitchFamily="18" charset="0"/>
              </a:rPr>
              <a:t>2.The paddy pledging program: changing objectives</a:t>
            </a:r>
            <a:endParaRPr lang="th-TH" sz="1800" i="1" dirty="0">
              <a:latin typeface="Times New Roman" pitchFamily="18" charset="0"/>
            </a:endParaRPr>
          </a:p>
        </p:txBody>
      </p:sp>
    </p:spTree>
    <p:extLst>
      <p:ext uri="{BB962C8B-B14F-4D97-AF65-F5344CB8AC3E}">
        <p14:creationId xmlns:p14="http://schemas.microsoft.com/office/powerpoint/2010/main" val="322519744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85051" y="404664"/>
            <a:ext cx="8773898" cy="6336704"/>
          </a:xfrm>
        </p:spPr>
        <p:txBody>
          <a:bodyPr>
            <a:normAutofit fontScale="85000" lnSpcReduction="10000"/>
          </a:bodyPr>
          <a:lstStyle/>
          <a:p>
            <a:pPr>
              <a:spcBef>
                <a:spcPts val="0"/>
              </a:spcBef>
              <a:spcAft>
                <a:spcPts val="0"/>
              </a:spcAft>
            </a:pPr>
            <a:r>
              <a:rPr lang="en-US" sz="3500" dirty="0" smtClean="0">
                <a:solidFill>
                  <a:srgbClr val="00B0F0"/>
                </a:solidFill>
              </a:rPr>
              <a:t>1.2 How did the paddy pledging program work? (cont.)</a:t>
            </a:r>
          </a:p>
          <a:p>
            <a:pPr lvl="1">
              <a:spcBef>
                <a:spcPts val="0"/>
              </a:spcBef>
              <a:spcAft>
                <a:spcPts val="0"/>
              </a:spcAft>
            </a:pPr>
            <a:r>
              <a:rPr lang="en-US" sz="3900" b="1" dirty="0" smtClean="0">
                <a:solidFill>
                  <a:srgbClr val="002060"/>
                </a:solidFill>
              </a:rPr>
              <a:t>PWO/FMO Operation</a:t>
            </a:r>
            <a:r>
              <a:rPr lang="en-US" sz="3600" dirty="0" smtClean="0">
                <a:solidFill>
                  <a:srgbClr val="002060"/>
                </a:solidFill>
              </a:rPr>
              <a:t> </a:t>
            </a:r>
          </a:p>
          <a:p>
            <a:pPr lvl="2">
              <a:spcBef>
                <a:spcPts val="0"/>
              </a:spcBef>
            </a:pPr>
            <a:r>
              <a:rPr lang="en-US" b="1" dirty="0"/>
              <a:t>The participating rice millers must meet the required qualifications</a:t>
            </a:r>
          </a:p>
          <a:p>
            <a:pPr lvl="2">
              <a:spcBef>
                <a:spcPts val="0"/>
              </a:spcBef>
            </a:pPr>
            <a:r>
              <a:rPr lang="en-US" sz="3200" b="1" dirty="0" smtClean="0">
                <a:solidFill>
                  <a:srgbClr val="002060"/>
                </a:solidFill>
              </a:rPr>
              <a:t>The government also hires rice millers to mill the rice within 7 days and millers have to deliver rice to the warehouses that are rented by the government</a:t>
            </a:r>
          </a:p>
          <a:p>
            <a:pPr lvl="1">
              <a:spcBef>
                <a:spcPts val="0"/>
              </a:spcBef>
              <a:spcAft>
                <a:spcPts val="0"/>
              </a:spcAft>
            </a:pPr>
            <a:r>
              <a:rPr lang="en-US" sz="3600" b="1" dirty="0" smtClean="0">
                <a:solidFill>
                  <a:srgbClr val="002060"/>
                </a:solidFill>
              </a:rPr>
              <a:t>The </a:t>
            </a:r>
            <a:r>
              <a:rPr lang="en-US" sz="3600" b="1" dirty="0">
                <a:solidFill>
                  <a:srgbClr val="002060"/>
                </a:solidFill>
              </a:rPr>
              <a:t>government also </a:t>
            </a:r>
            <a:r>
              <a:rPr lang="en-US" sz="3600" b="1" dirty="0" smtClean="0">
                <a:solidFill>
                  <a:srgbClr val="002060"/>
                </a:solidFill>
              </a:rPr>
              <a:t>hires </a:t>
            </a:r>
            <a:r>
              <a:rPr lang="en-US" sz="3600" b="1" dirty="0">
                <a:solidFill>
                  <a:srgbClr val="002060"/>
                </a:solidFill>
              </a:rPr>
              <a:t>the </a:t>
            </a:r>
            <a:r>
              <a:rPr lang="en-US" sz="3600" b="1" dirty="0" smtClean="0">
                <a:solidFill>
                  <a:srgbClr val="002060"/>
                </a:solidFill>
              </a:rPr>
              <a:t>surveyors </a:t>
            </a:r>
            <a:r>
              <a:rPr lang="en-US" sz="3600" b="1" dirty="0">
                <a:solidFill>
                  <a:srgbClr val="002060"/>
                </a:solidFill>
              </a:rPr>
              <a:t>to inspect the </a:t>
            </a:r>
            <a:r>
              <a:rPr lang="en-US" sz="3600" b="1" dirty="0" smtClean="0">
                <a:solidFill>
                  <a:srgbClr val="002060"/>
                </a:solidFill>
              </a:rPr>
              <a:t>quantity and quality </a:t>
            </a:r>
            <a:r>
              <a:rPr lang="en-US" sz="3600" b="1" dirty="0">
                <a:solidFill>
                  <a:srgbClr val="002060"/>
                </a:solidFill>
              </a:rPr>
              <a:t>of rice that were delivered </a:t>
            </a:r>
            <a:r>
              <a:rPr lang="en-US" sz="3600" b="1" dirty="0" smtClean="0">
                <a:solidFill>
                  <a:srgbClr val="002060"/>
                </a:solidFill>
              </a:rPr>
              <a:t>to the warehouses</a:t>
            </a:r>
          </a:p>
          <a:p>
            <a:pPr>
              <a:spcBef>
                <a:spcPts val="0"/>
              </a:spcBef>
              <a:spcAft>
                <a:spcPts val="0"/>
              </a:spcAft>
            </a:pPr>
            <a:r>
              <a:rPr lang="en-US" dirty="0">
                <a:solidFill>
                  <a:srgbClr val="002060"/>
                </a:solidFill>
              </a:rPr>
              <a:t>Financing : </a:t>
            </a:r>
            <a:endParaRPr lang="en-US" dirty="0" smtClean="0">
              <a:solidFill>
                <a:srgbClr val="002060"/>
              </a:solidFill>
            </a:endParaRPr>
          </a:p>
          <a:p>
            <a:pPr lvl="1">
              <a:spcBef>
                <a:spcPts val="0"/>
              </a:spcBef>
            </a:pPr>
            <a:r>
              <a:rPr lang="en-US" b="1" dirty="0" smtClean="0">
                <a:solidFill>
                  <a:srgbClr val="002060"/>
                </a:solidFill>
              </a:rPr>
              <a:t>The </a:t>
            </a:r>
            <a:r>
              <a:rPr lang="en-US" b="1" dirty="0">
                <a:solidFill>
                  <a:srgbClr val="002060"/>
                </a:solidFill>
              </a:rPr>
              <a:t>government obtained the liquidity to purchase rice </a:t>
            </a:r>
            <a:r>
              <a:rPr lang="en-US" b="1" dirty="0" smtClean="0">
                <a:solidFill>
                  <a:srgbClr val="002060"/>
                </a:solidFill>
              </a:rPr>
              <a:t>by borrowing from </a:t>
            </a:r>
            <a:r>
              <a:rPr lang="en-US" b="1" dirty="0">
                <a:solidFill>
                  <a:srgbClr val="002060"/>
                </a:solidFill>
              </a:rPr>
              <a:t>BAAC</a:t>
            </a:r>
            <a:r>
              <a:rPr lang="en-US" b="1" dirty="0" smtClean="0">
                <a:solidFill>
                  <a:srgbClr val="002060"/>
                </a:solidFill>
              </a:rPr>
              <a:t>, </a:t>
            </a:r>
            <a:r>
              <a:rPr lang="en-US" b="1" dirty="0">
                <a:solidFill>
                  <a:srgbClr val="002060"/>
                </a:solidFill>
              </a:rPr>
              <a:t>other </a:t>
            </a:r>
            <a:r>
              <a:rPr lang="en-US" b="1" dirty="0" smtClean="0">
                <a:solidFill>
                  <a:srgbClr val="002060"/>
                </a:solidFill>
              </a:rPr>
              <a:t>SFIs &amp; commercial banks</a:t>
            </a:r>
          </a:p>
          <a:p>
            <a:pPr lvl="1">
              <a:spcBef>
                <a:spcPts val="0"/>
              </a:spcBef>
            </a:pPr>
            <a:r>
              <a:rPr lang="en-US" b="1" dirty="0" smtClean="0">
                <a:solidFill>
                  <a:srgbClr val="002060"/>
                </a:solidFill>
              </a:rPr>
              <a:t>Fiscal budget to finance the operation costs and loss </a:t>
            </a:r>
          </a:p>
          <a:p>
            <a:pPr marL="857250" lvl="2" indent="-457200">
              <a:spcBef>
                <a:spcPts val="0"/>
              </a:spcBef>
              <a:buFont typeface="Browallia New" pitchFamily="34" charset="-34"/>
              <a:buChar char="–"/>
            </a:pPr>
            <a:r>
              <a:rPr lang="en-US" sz="3200" dirty="0">
                <a:solidFill>
                  <a:schemeClr val="bg1"/>
                </a:solidFill>
              </a:rPr>
              <a:t>The operation </a:t>
            </a:r>
            <a:r>
              <a:rPr lang="en-US" dirty="0" smtClean="0">
                <a:solidFill>
                  <a:schemeClr val="bg1"/>
                </a:solidFill>
              </a:rPr>
              <a:t>expenses</a:t>
            </a:r>
            <a:r>
              <a:rPr lang="en-US" sz="3200" dirty="0" smtClean="0">
                <a:solidFill>
                  <a:schemeClr val="bg1"/>
                </a:solidFill>
              </a:rPr>
              <a:t> </a:t>
            </a:r>
            <a:r>
              <a:rPr lang="en-US" sz="3200" dirty="0">
                <a:solidFill>
                  <a:schemeClr val="bg1"/>
                </a:solidFill>
              </a:rPr>
              <a:t>(e.g., milling fee, rent, etc</a:t>
            </a:r>
            <a:r>
              <a:rPr lang="en-US" sz="3200" dirty="0" smtClean="0">
                <a:solidFill>
                  <a:schemeClr val="bg1"/>
                </a:solidFill>
              </a:rPr>
              <a:t>.) and loan from BAAC  </a:t>
            </a:r>
            <a:r>
              <a:rPr lang="en-US" sz="3200" dirty="0">
                <a:solidFill>
                  <a:schemeClr val="bg1"/>
                </a:solidFill>
              </a:rPr>
              <a:t>were occasionally reimbursed from the fiscal budget. </a:t>
            </a:r>
          </a:p>
          <a:p>
            <a:pPr>
              <a:spcBef>
                <a:spcPts val="0"/>
              </a:spcBef>
              <a:spcAft>
                <a:spcPts val="0"/>
              </a:spcAft>
            </a:pPr>
            <a:endParaRPr lang="en-US" dirty="0"/>
          </a:p>
        </p:txBody>
      </p:sp>
      <p:sp>
        <p:nvSpPr>
          <p:cNvPr id="4" name="Slide Number Placeholder 3"/>
          <p:cNvSpPr>
            <a:spLocks noGrp="1"/>
          </p:cNvSpPr>
          <p:nvPr>
            <p:ph type="sldNum" sz="quarter" idx="12"/>
          </p:nvPr>
        </p:nvSpPr>
        <p:spPr/>
        <p:txBody>
          <a:bodyPr/>
          <a:lstStyle/>
          <a:p>
            <a:pPr>
              <a:defRPr/>
            </a:pPr>
            <a:fld id="{23EF31E6-CF91-46EA-9F38-99BA4458168C}" type="slidenum">
              <a:rPr lang="en-US" smtClean="0"/>
              <a:pPr>
                <a:defRPr/>
              </a:pPr>
              <a:t>12</a:t>
            </a:fld>
            <a:endParaRPr lang="en-US" dirty="0"/>
          </a:p>
        </p:txBody>
      </p:sp>
      <p:sp>
        <p:nvSpPr>
          <p:cNvPr id="5" name="Title 1"/>
          <p:cNvSpPr>
            <a:spLocks noGrp="1"/>
          </p:cNvSpPr>
          <p:nvPr>
            <p:ph type="title"/>
          </p:nvPr>
        </p:nvSpPr>
        <p:spPr>
          <a:xfrm>
            <a:off x="-21949" y="-75665"/>
            <a:ext cx="9012114" cy="718583"/>
          </a:xfrm>
        </p:spPr>
        <p:txBody>
          <a:bodyPr/>
          <a:lstStyle/>
          <a:p>
            <a:pPr marL="742950" indent="-742950" algn="r"/>
            <a:r>
              <a:rPr lang="en-US" sz="1800" i="1" dirty="0" smtClean="0">
                <a:latin typeface="Times New Roman" pitchFamily="18" charset="0"/>
              </a:rPr>
              <a:t>2.The paddy pledging program: changing objectives</a:t>
            </a:r>
            <a:endParaRPr lang="th-TH" sz="1800" i="1" dirty="0">
              <a:latin typeface="Times New Roman" pitchFamily="18" charset="0"/>
            </a:endParaRPr>
          </a:p>
        </p:txBody>
      </p:sp>
    </p:spTree>
    <p:extLst>
      <p:ext uri="{BB962C8B-B14F-4D97-AF65-F5344CB8AC3E}">
        <p14:creationId xmlns:p14="http://schemas.microsoft.com/office/powerpoint/2010/main" val="302782684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7396" y="-27384"/>
            <a:ext cx="7940804" cy="1152128"/>
          </a:xfrm>
        </p:spPr>
        <p:txBody>
          <a:bodyPr>
            <a:normAutofit/>
          </a:bodyPr>
          <a:lstStyle/>
          <a:p>
            <a:r>
              <a:rPr lang="en-US" dirty="0" smtClean="0"/>
              <a:t>How large is the paddy program? </a:t>
            </a:r>
            <a:endParaRPr lang="th-TH" dirty="0"/>
          </a:p>
        </p:txBody>
      </p:sp>
      <p:sp>
        <p:nvSpPr>
          <p:cNvPr id="3" name="Content Placeholder 2"/>
          <p:cNvSpPr>
            <a:spLocks noGrp="1"/>
          </p:cNvSpPr>
          <p:nvPr>
            <p:ph idx="1"/>
          </p:nvPr>
        </p:nvSpPr>
        <p:spPr>
          <a:xfrm>
            <a:off x="185051" y="980728"/>
            <a:ext cx="8773898" cy="5616624"/>
          </a:xfrm>
        </p:spPr>
        <p:txBody>
          <a:bodyPr>
            <a:normAutofit lnSpcReduction="10000"/>
          </a:bodyPr>
          <a:lstStyle/>
          <a:p>
            <a:r>
              <a:rPr lang="en-US" dirty="0" smtClean="0"/>
              <a:t>The program bought 55.43 million tons of paddy  in five cropping seasons of 2011/12 to 2013/14,  or 53.4% of total production </a:t>
            </a:r>
          </a:p>
          <a:p>
            <a:r>
              <a:rPr lang="en-US" dirty="0" smtClean="0">
                <a:solidFill>
                  <a:schemeClr val="bg1">
                    <a:lumMod val="65000"/>
                  </a:schemeClr>
                </a:solidFill>
              </a:rPr>
              <a:t>As of 30 September 2013, the government stock of rice was reported at more than 20 mil tons of milled rice</a:t>
            </a:r>
            <a:endParaRPr lang="en-US" dirty="0">
              <a:solidFill>
                <a:schemeClr val="bg1">
                  <a:lumMod val="65000"/>
                </a:schemeClr>
              </a:solidFill>
            </a:endParaRPr>
          </a:p>
          <a:p>
            <a:pPr lvl="1"/>
            <a:r>
              <a:rPr lang="en-US" b="1" dirty="0" smtClean="0">
                <a:solidFill>
                  <a:schemeClr val="bg1">
                    <a:lumMod val="65000"/>
                  </a:schemeClr>
                </a:solidFill>
              </a:rPr>
              <a:t>But this is exaggerated</a:t>
            </a:r>
          </a:p>
          <a:p>
            <a:pPr lvl="1"/>
            <a:r>
              <a:rPr lang="en-US" b="1" dirty="0" smtClean="0">
                <a:solidFill>
                  <a:schemeClr val="bg1">
                    <a:lumMod val="65000"/>
                  </a:schemeClr>
                </a:solidFill>
              </a:rPr>
              <a:t>TDRI estimate is 13.7 </a:t>
            </a:r>
            <a:r>
              <a:rPr lang="en-US" b="1" dirty="0" err="1" smtClean="0">
                <a:solidFill>
                  <a:schemeClr val="bg1">
                    <a:lumMod val="65000"/>
                  </a:schemeClr>
                </a:solidFill>
              </a:rPr>
              <a:t>mt</a:t>
            </a:r>
            <a:r>
              <a:rPr lang="en-US" b="1" dirty="0" smtClean="0">
                <a:solidFill>
                  <a:schemeClr val="bg1">
                    <a:lumMod val="65000"/>
                  </a:schemeClr>
                </a:solidFill>
              </a:rPr>
              <a:t>, not counting rotten rice in the stock</a:t>
            </a:r>
          </a:p>
          <a:p>
            <a:endParaRPr lang="th-TH" dirty="0"/>
          </a:p>
        </p:txBody>
      </p:sp>
      <p:sp>
        <p:nvSpPr>
          <p:cNvPr id="4" name="Slide Number Placeholder 3"/>
          <p:cNvSpPr>
            <a:spLocks noGrp="1"/>
          </p:cNvSpPr>
          <p:nvPr>
            <p:ph type="sldNum" sz="quarter" idx="12"/>
          </p:nvPr>
        </p:nvSpPr>
        <p:spPr/>
        <p:txBody>
          <a:bodyPr/>
          <a:lstStyle/>
          <a:p>
            <a:pPr>
              <a:defRPr/>
            </a:pPr>
            <a:fld id="{23EF31E6-CF91-46EA-9F38-99BA4458168C}" type="slidenum">
              <a:rPr lang="en-US" smtClean="0"/>
              <a:pPr>
                <a:defRPr/>
              </a:pPr>
              <a:t>13</a:t>
            </a:fld>
            <a:endParaRPr lang="en-US"/>
          </a:p>
        </p:txBody>
      </p:sp>
    </p:spTree>
    <p:extLst>
      <p:ext uri="{BB962C8B-B14F-4D97-AF65-F5344CB8AC3E}">
        <p14:creationId xmlns:p14="http://schemas.microsoft.com/office/powerpoint/2010/main" val="367920719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3600" dirty="0" smtClean="0"/>
              <a:t>How much paddy were purchased by the government?</a:t>
            </a:r>
            <a:endParaRPr lang="th-TH" sz="3600" dirty="0"/>
          </a:p>
        </p:txBody>
      </p:sp>
      <p:graphicFrame>
        <p:nvGraphicFramePr>
          <p:cNvPr id="5" name="Content Placeholder 4"/>
          <p:cNvGraphicFramePr>
            <a:graphicFrameLocks noGrp="1"/>
          </p:cNvGraphicFramePr>
          <p:nvPr>
            <p:ph sz="half" idx="1"/>
            <p:extLst>
              <p:ext uri="{D42A27DB-BD31-4B8C-83A1-F6EECF244321}">
                <p14:modId xmlns:p14="http://schemas.microsoft.com/office/powerpoint/2010/main" val="850545896"/>
              </p:ext>
            </p:extLst>
          </p:nvPr>
        </p:nvGraphicFramePr>
        <p:xfrm>
          <a:off x="457200" y="1600200"/>
          <a:ext cx="4038600" cy="4525963"/>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7" name="Content Placeholder 6"/>
          <p:cNvGraphicFramePr>
            <a:graphicFrameLocks noGrp="1"/>
          </p:cNvGraphicFramePr>
          <p:nvPr>
            <p:ph sz="half" idx="2"/>
            <p:extLst>
              <p:ext uri="{D42A27DB-BD31-4B8C-83A1-F6EECF244321}">
                <p14:modId xmlns:p14="http://schemas.microsoft.com/office/powerpoint/2010/main" val="804028526"/>
              </p:ext>
            </p:extLst>
          </p:nvPr>
        </p:nvGraphicFramePr>
        <p:xfrm>
          <a:off x="4648200" y="1600200"/>
          <a:ext cx="4038600" cy="4525963"/>
        </p:xfrm>
        <a:graphic>
          <a:graphicData uri="http://schemas.openxmlformats.org/drawingml/2006/chart">
            <c:chart xmlns:c="http://schemas.openxmlformats.org/drawingml/2006/chart" xmlns:r="http://schemas.openxmlformats.org/officeDocument/2006/relationships" r:id="rId3"/>
          </a:graphicData>
        </a:graphic>
      </p:graphicFrame>
      <p:sp>
        <p:nvSpPr>
          <p:cNvPr id="4" name="Slide Number Placeholder 3"/>
          <p:cNvSpPr>
            <a:spLocks noGrp="1"/>
          </p:cNvSpPr>
          <p:nvPr>
            <p:ph type="sldNum" sz="quarter" idx="12"/>
          </p:nvPr>
        </p:nvSpPr>
        <p:spPr/>
        <p:txBody>
          <a:bodyPr/>
          <a:lstStyle/>
          <a:p>
            <a:fld id="{3C6DE7EB-ABF1-4AD0-850E-34CD394B5098}" type="slidenum">
              <a:rPr lang="th-TH" smtClean="0"/>
              <a:t>14</a:t>
            </a:fld>
            <a:endParaRPr lang="th-TH"/>
          </a:p>
        </p:txBody>
      </p:sp>
      <p:sp>
        <p:nvSpPr>
          <p:cNvPr id="6" name="TextBox 5"/>
          <p:cNvSpPr txBox="1"/>
          <p:nvPr/>
        </p:nvSpPr>
        <p:spPr>
          <a:xfrm>
            <a:off x="0" y="6444044"/>
            <a:ext cx="2457596" cy="369332"/>
          </a:xfrm>
          <a:prstGeom prst="rect">
            <a:avLst/>
          </a:prstGeom>
          <a:noFill/>
        </p:spPr>
        <p:txBody>
          <a:bodyPr wrap="none" rtlCol="0">
            <a:spAutoFit/>
          </a:bodyPr>
          <a:lstStyle/>
          <a:p>
            <a:r>
              <a:rPr lang="en-US" sz="1800" b="1" dirty="0" smtClean="0"/>
              <a:t>Source : BAAC and OAE.</a:t>
            </a:r>
            <a:endParaRPr lang="th-TH" sz="1800" b="1" dirty="0"/>
          </a:p>
        </p:txBody>
      </p:sp>
      <p:sp>
        <p:nvSpPr>
          <p:cNvPr id="3" name="TextBox 2"/>
          <p:cNvSpPr txBox="1"/>
          <p:nvPr/>
        </p:nvSpPr>
        <p:spPr>
          <a:xfrm>
            <a:off x="3347864" y="4077072"/>
            <a:ext cx="540533" cy="338554"/>
          </a:xfrm>
          <a:prstGeom prst="rect">
            <a:avLst/>
          </a:prstGeom>
          <a:noFill/>
        </p:spPr>
        <p:txBody>
          <a:bodyPr wrap="none" rtlCol="0">
            <a:spAutoFit/>
          </a:bodyPr>
          <a:lstStyle/>
          <a:p>
            <a:r>
              <a:rPr lang="en-US" sz="1600" dirty="0">
                <a:solidFill>
                  <a:srgbClr val="C00000"/>
                </a:solidFill>
              </a:rPr>
              <a:t>42%</a:t>
            </a:r>
            <a:endParaRPr lang="th-TH" sz="1600" dirty="0">
              <a:solidFill>
                <a:srgbClr val="C00000"/>
              </a:solidFill>
            </a:endParaRPr>
          </a:p>
        </p:txBody>
      </p:sp>
      <p:sp>
        <p:nvSpPr>
          <p:cNvPr id="8" name="TextBox 7"/>
          <p:cNvSpPr txBox="1"/>
          <p:nvPr/>
        </p:nvSpPr>
        <p:spPr>
          <a:xfrm>
            <a:off x="2843808" y="2996952"/>
            <a:ext cx="540533" cy="338554"/>
          </a:xfrm>
          <a:prstGeom prst="rect">
            <a:avLst/>
          </a:prstGeom>
          <a:noFill/>
        </p:spPr>
        <p:txBody>
          <a:bodyPr wrap="none" rtlCol="0">
            <a:spAutoFit/>
          </a:bodyPr>
          <a:lstStyle/>
          <a:p>
            <a:r>
              <a:rPr lang="en-US" sz="1600" dirty="0" smtClean="0">
                <a:solidFill>
                  <a:srgbClr val="C00000"/>
                </a:solidFill>
              </a:rPr>
              <a:t>72%</a:t>
            </a:r>
            <a:endParaRPr lang="th-TH" sz="1600" dirty="0">
              <a:solidFill>
                <a:srgbClr val="C00000"/>
              </a:solidFill>
            </a:endParaRPr>
          </a:p>
        </p:txBody>
      </p:sp>
    </p:spTree>
    <p:extLst>
      <p:ext uri="{BB962C8B-B14F-4D97-AF65-F5344CB8AC3E}">
        <p14:creationId xmlns:p14="http://schemas.microsoft.com/office/powerpoint/2010/main" val="307269850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2502024"/>
            <a:ext cx="8075240" cy="1143000"/>
          </a:xfrm>
        </p:spPr>
        <p:txBody>
          <a:bodyPr>
            <a:normAutofit fontScale="90000"/>
          </a:bodyPr>
          <a:lstStyle/>
          <a:p>
            <a:r>
              <a:rPr lang="en-US" sz="6000" i="1" dirty="0" smtClean="0">
                <a:latin typeface="Times New Roman" pitchFamily="18" charset="0"/>
                <a:cs typeface="AngsanaUPC" pitchFamily="18" charset="-34"/>
              </a:rPr>
              <a:t>2. How </a:t>
            </a:r>
            <a:r>
              <a:rPr lang="en-US" sz="6000" i="1" dirty="0">
                <a:latin typeface="Times New Roman" pitchFamily="18" charset="0"/>
                <a:cs typeface="AngsanaUPC" pitchFamily="18" charset="-34"/>
              </a:rPr>
              <a:t>much does it cost? </a:t>
            </a:r>
            <a:r>
              <a:rPr lang="en-US" dirty="0">
                <a:latin typeface="Times New Roman" pitchFamily="18" charset="0"/>
                <a:cs typeface="AngsanaUPC" pitchFamily="18" charset="-34"/>
              </a:rPr>
              <a:t/>
            </a:r>
            <a:br>
              <a:rPr lang="en-US" dirty="0">
                <a:latin typeface="Times New Roman" pitchFamily="18" charset="0"/>
                <a:cs typeface="AngsanaUPC" pitchFamily="18" charset="-34"/>
              </a:rPr>
            </a:br>
            <a:endParaRPr lang="th-TH" dirty="0"/>
          </a:p>
        </p:txBody>
      </p:sp>
    </p:spTree>
    <p:extLst>
      <p:ext uri="{BB962C8B-B14F-4D97-AF65-F5344CB8AC3E}">
        <p14:creationId xmlns:p14="http://schemas.microsoft.com/office/powerpoint/2010/main" val="224382048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7584" y="634678"/>
            <a:ext cx="7859216" cy="1138138"/>
          </a:xfrm>
        </p:spPr>
        <p:txBody>
          <a:bodyPr>
            <a:normAutofit fontScale="90000"/>
          </a:bodyPr>
          <a:lstStyle/>
          <a:p>
            <a:r>
              <a:rPr lang="en-US" sz="4000" dirty="0" smtClean="0">
                <a:solidFill>
                  <a:srgbClr val="C00000"/>
                </a:solidFill>
              </a:rPr>
              <a:t>In </a:t>
            </a:r>
            <a:r>
              <a:rPr lang="en-US" sz="4000" b="1" dirty="0" smtClean="0">
                <a:solidFill>
                  <a:srgbClr val="C00000"/>
                </a:solidFill>
              </a:rPr>
              <a:t>5</a:t>
            </a:r>
            <a:r>
              <a:rPr lang="en-US" sz="4000" dirty="0">
                <a:solidFill>
                  <a:srgbClr val="C00000"/>
                </a:solidFill>
              </a:rPr>
              <a:t> </a:t>
            </a:r>
            <a:r>
              <a:rPr lang="en-US" sz="4000" dirty="0" smtClean="0">
                <a:solidFill>
                  <a:srgbClr val="C00000"/>
                </a:solidFill>
              </a:rPr>
              <a:t>rounds, the government purchased</a:t>
            </a:r>
            <a:r>
              <a:rPr lang="th-TH" sz="4000" b="1" dirty="0" smtClean="0">
                <a:solidFill>
                  <a:srgbClr val="C00000"/>
                </a:solidFill>
              </a:rPr>
              <a:t> </a:t>
            </a:r>
            <a:r>
              <a:rPr lang="en-US" sz="4000" b="1" dirty="0" smtClean="0">
                <a:solidFill>
                  <a:srgbClr val="C00000"/>
                </a:solidFill>
              </a:rPr>
              <a:t>53 </a:t>
            </a:r>
            <a:r>
              <a:rPr lang="en-US" sz="4000" dirty="0" err="1" smtClean="0">
                <a:solidFill>
                  <a:srgbClr val="C00000"/>
                </a:solidFill>
              </a:rPr>
              <a:t>mt</a:t>
            </a:r>
            <a:r>
              <a:rPr lang="th-TH" sz="4000" b="1" dirty="0" smtClean="0">
                <a:solidFill>
                  <a:srgbClr val="C00000"/>
                </a:solidFill>
              </a:rPr>
              <a:t> (</a:t>
            </a:r>
            <a:r>
              <a:rPr lang="en-US" sz="4000" b="1" dirty="0" smtClean="0">
                <a:solidFill>
                  <a:srgbClr val="C00000"/>
                </a:solidFill>
              </a:rPr>
              <a:t>55%</a:t>
            </a:r>
            <a:r>
              <a:rPr lang="th-TH" sz="4000" dirty="0">
                <a:solidFill>
                  <a:srgbClr val="C00000"/>
                </a:solidFill>
              </a:rPr>
              <a:t> </a:t>
            </a:r>
            <a:r>
              <a:rPr lang="en-US" sz="4000" dirty="0" smtClean="0">
                <a:solidFill>
                  <a:srgbClr val="C00000"/>
                </a:solidFill>
              </a:rPr>
              <a:t>of output</a:t>
            </a:r>
            <a:r>
              <a:rPr lang="th-TH" sz="4000" b="1" dirty="0" smtClean="0">
                <a:solidFill>
                  <a:srgbClr val="C00000"/>
                </a:solidFill>
              </a:rPr>
              <a:t>)</a:t>
            </a:r>
            <a:r>
              <a:rPr lang="en-US" sz="4000" b="1" dirty="0" smtClean="0">
                <a:solidFill>
                  <a:srgbClr val="C00000"/>
                </a:solidFill>
              </a:rPr>
              <a:t>, paid farmers</a:t>
            </a:r>
            <a:r>
              <a:rPr lang="th-TH" sz="4000" b="1" dirty="0" smtClean="0">
                <a:solidFill>
                  <a:srgbClr val="C00000"/>
                </a:solidFill>
              </a:rPr>
              <a:t> </a:t>
            </a:r>
            <a:r>
              <a:rPr lang="en-US" sz="4000" b="1" dirty="0" smtClean="0">
                <a:solidFill>
                  <a:srgbClr val="C00000"/>
                </a:solidFill>
              </a:rPr>
              <a:t>728 </a:t>
            </a:r>
            <a:r>
              <a:rPr lang="en-US" sz="4000" dirty="0" err="1" smtClean="0">
                <a:solidFill>
                  <a:srgbClr val="C00000"/>
                </a:solidFill>
              </a:rPr>
              <a:t>bil</a:t>
            </a:r>
            <a:r>
              <a:rPr lang="en-US" sz="4000" dirty="0" smtClean="0">
                <a:solidFill>
                  <a:srgbClr val="C00000"/>
                </a:solidFill>
              </a:rPr>
              <a:t> baht, still owe</a:t>
            </a:r>
            <a:r>
              <a:rPr lang="en-US" sz="4000" dirty="0">
                <a:solidFill>
                  <a:srgbClr val="C00000"/>
                </a:solidFill>
              </a:rPr>
              <a:t>s</a:t>
            </a:r>
            <a:r>
              <a:rPr lang="th-TH" sz="4000" b="1" dirty="0" smtClean="0">
                <a:solidFill>
                  <a:srgbClr val="C00000"/>
                </a:solidFill>
              </a:rPr>
              <a:t/>
            </a:r>
            <a:br>
              <a:rPr lang="th-TH" sz="4000" b="1" dirty="0" smtClean="0">
                <a:solidFill>
                  <a:srgbClr val="C00000"/>
                </a:solidFill>
              </a:rPr>
            </a:br>
            <a:r>
              <a:rPr lang="th-TH" sz="4000" b="1" dirty="0" smtClean="0">
                <a:solidFill>
                  <a:srgbClr val="C00000"/>
                </a:solidFill>
              </a:rPr>
              <a:t> </a:t>
            </a:r>
            <a:r>
              <a:rPr lang="en-US" sz="4000" b="1" dirty="0" smtClean="0">
                <a:solidFill>
                  <a:srgbClr val="C00000"/>
                </a:solidFill>
              </a:rPr>
              <a:t>125 </a:t>
            </a:r>
            <a:r>
              <a:rPr lang="en-US" sz="4000" dirty="0" smtClean="0">
                <a:solidFill>
                  <a:srgbClr val="C00000"/>
                </a:solidFill>
              </a:rPr>
              <a:t>billion baht</a:t>
            </a:r>
            <a:r>
              <a:rPr lang="th-TH" sz="4000" b="1" dirty="0" smtClean="0">
                <a:solidFill>
                  <a:srgbClr val="C00000"/>
                </a:solidFill>
              </a:rPr>
              <a:t>  </a:t>
            </a:r>
            <a:r>
              <a:rPr lang="th-TH" sz="3600" b="1" dirty="0" smtClean="0">
                <a:solidFill>
                  <a:srgbClr val="0070C0"/>
                </a:solidFill>
              </a:rPr>
              <a:t>( </a:t>
            </a:r>
            <a:r>
              <a:rPr lang="en-US" sz="3600" b="1" dirty="0" smtClean="0">
                <a:solidFill>
                  <a:srgbClr val="0070C0"/>
                </a:solidFill>
              </a:rPr>
              <a:t>18 </a:t>
            </a:r>
            <a:r>
              <a:rPr lang="en-US" sz="3600" dirty="0" smtClean="0"/>
              <a:t>Jan</a:t>
            </a:r>
            <a:r>
              <a:rPr lang="th-TH" sz="3600" b="1" dirty="0" smtClean="0">
                <a:solidFill>
                  <a:srgbClr val="0070C0"/>
                </a:solidFill>
              </a:rPr>
              <a:t> </a:t>
            </a:r>
            <a:r>
              <a:rPr lang="en-US" sz="3600" b="1" dirty="0" smtClean="0">
                <a:solidFill>
                  <a:srgbClr val="0070C0"/>
                </a:solidFill>
              </a:rPr>
              <a:t>2014)</a:t>
            </a:r>
            <a:r>
              <a:rPr lang="th-TH" sz="4900" b="1" dirty="0" smtClean="0">
                <a:solidFill>
                  <a:srgbClr val="0070C0"/>
                </a:solidFill>
              </a:rPr>
              <a:t/>
            </a:r>
            <a:br>
              <a:rPr lang="th-TH" sz="4900" b="1" dirty="0" smtClean="0">
                <a:solidFill>
                  <a:srgbClr val="0070C0"/>
                </a:solidFill>
              </a:rPr>
            </a:br>
            <a:endParaRPr lang="th-TH" sz="4000" b="1" dirty="0">
              <a:solidFill>
                <a:srgbClr val="0070C0"/>
              </a:solidFill>
            </a:endParaRPr>
          </a:p>
        </p:txBody>
      </p:sp>
      <p:graphicFrame>
        <p:nvGraphicFramePr>
          <p:cNvPr id="5" name="Content Placeholder 4"/>
          <p:cNvGraphicFramePr>
            <a:graphicFrameLocks noGrp="1"/>
          </p:cNvGraphicFramePr>
          <p:nvPr>
            <p:ph sz="half" idx="1"/>
            <p:extLst>
              <p:ext uri="{D42A27DB-BD31-4B8C-83A1-F6EECF244321}">
                <p14:modId xmlns:p14="http://schemas.microsoft.com/office/powerpoint/2010/main" val="2742761824"/>
              </p:ext>
            </p:extLst>
          </p:nvPr>
        </p:nvGraphicFramePr>
        <p:xfrm>
          <a:off x="457200" y="1600200"/>
          <a:ext cx="4038600" cy="4525963"/>
        </p:xfrm>
        <a:graphic>
          <a:graphicData uri="http://schemas.openxmlformats.org/drawingml/2006/chart">
            <c:chart xmlns:c="http://schemas.openxmlformats.org/drawingml/2006/chart" xmlns:r="http://schemas.openxmlformats.org/officeDocument/2006/relationships" r:id="rId2"/>
          </a:graphicData>
        </a:graphic>
      </p:graphicFrame>
      <p:sp>
        <p:nvSpPr>
          <p:cNvPr id="4" name="Slide Number Placeholder 3"/>
          <p:cNvSpPr>
            <a:spLocks noGrp="1"/>
          </p:cNvSpPr>
          <p:nvPr>
            <p:ph type="sldNum" sz="quarter" idx="12"/>
          </p:nvPr>
        </p:nvSpPr>
        <p:spPr/>
        <p:txBody>
          <a:bodyPr/>
          <a:lstStyle/>
          <a:p>
            <a:fld id="{3C6DE7EB-ABF1-4AD0-850E-34CD394B5098}" type="slidenum">
              <a:rPr lang="th-TH" smtClean="0"/>
              <a:pPr/>
              <a:t>16</a:t>
            </a:fld>
            <a:endParaRPr lang="th-TH"/>
          </a:p>
        </p:txBody>
      </p:sp>
      <p:graphicFrame>
        <p:nvGraphicFramePr>
          <p:cNvPr id="7" name="Content Placeholder 4"/>
          <p:cNvGraphicFramePr>
            <a:graphicFrameLocks noGrp="1"/>
          </p:cNvGraphicFramePr>
          <p:nvPr>
            <p:ph sz="half" idx="2"/>
            <p:extLst>
              <p:ext uri="{D42A27DB-BD31-4B8C-83A1-F6EECF244321}">
                <p14:modId xmlns:p14="http://schemas.microsoft.com/office/powerpoint/2010/main" val="1635886654"/>
              </p:ext>
            </p:extLst>
          </p:nvPr>
        </p:nvGraphicFramePr>
        <p:xfrm>
          <a:off x="4499992" y="1711349"/>
          <a:ext cx="4038600" cy="4525963"/>
        </p:xfrm>
        <a:graphic>
          <a:graphicData uri="http://schemas.openxmlformats.org/drawingml/2006/chart">
            <c:chart xmlns:c="http://schemas.openxmlformats.org/drawingml/2006/chart" xmlns:r="http://schemas.openxmlformats.org/officeDocument/2006/relationships" r:id="rId3"/>
          </a:graphicData>
        </a:graphic>
      </p:graphicFrame>
      <p:sp>
        <p:nvSpPr>
          <p:cNvPr id="8" name="TextBox 7"/>
          <p:cNvSpPr txBox="1"/>
          <p:nvPr/>
        </p:nvSpPr>
        <p:spPr>
          <a:xfrm>
            <a:off x="539552" y="6237312"/>
            <a:ext cx="1450141" cy="369332"/>
          </a:xfrm>
          <a:prstGeom prst="rect">
            <a:avLst/>
          </a:prstGeom>
          <a:noFill/>
        </p:spPr>
        <p:txBody>
          <a:bodyPr wrap="none" rtlCol="0">
            <a:spAutoFit/>
          </a:bodyPr>
          <a:lstStyle/>
          <a:p>
            <a:r>
              <a:rPr lang="en-US" sz="1800" dirty="0" smtClean="0"/>
              <a:t>Source: BAAC</a:t>
            </a:r>
            <a:endParaRPr lang="th-TH" sz="1800" dirty="0"/>
          </a:p>
        </p:txBody>
      </p:sp>
    </p:spTree>
    <p:extLst>
      <p:ext uri="{BB962C8B-B14F-4D97-AF65-F5344CB8AC3E}">
        <p14:creationId xmlns:p14="http://schemas.microsoft.com/office/powerpoint/2010/main" val="16436143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71600" y="557808"/>
            <a:ext cx="7920880" cy="1143000"/>
          </a:xfrm>
        </p:spPr>
        <p:txBody>
          <a:bodyPr>
            <a:normAutofit fontScale="90000"/>
          </a:bodyPr>
          <a:lstStyle/>
          <a:p>
            <a:pPr algn="l"/>
            <a:r>
              <a:rPr lang="en-US" sz="3600" dirty="0">
                <a:solidFill>
                  <a:srgbClr val="C00000"/>
                </a:solidFill>
              </a:rPr>
              <a:t>1.4 mil farmers (out of 3.7 mil) participated in the scheme in 2 </a:t>
            </a:r>
            <a:r>
              <a:rPr lang="en-US" sz="3600" dirty="0" smtClean="0">
                <a:solidFill>
                  <a:srgbClr val="C00000"/>
                </a:solidFill>
              </a:rPr>
              <a:t>years. They </a:t>
            </a:r>
            <a:r>
              <a:rPr lang="en-US" sz="3600" dirty="0">
                <a:solidFill>
                  <a:srgbClr val="C00000"/>
                </a:solidFill>
              </a:rPr>
              <a:t>received 233 billion baht of </a:t>
            </a:r>
            <a:r>
              <a:rPr lang="en-US" sz="3600" dirty="0" smtClean="0">
                <a:solidFill>
                  <a:srgbClr val="C00000"/>
                </a:solidFill>
              </a:rPr>
              <a:t>extra profit from the pledging scheme  </a:t>
            </a:r>
            <a:r>
              <a:rPr lang="en-US" sz="4400" dirty="0">
                <a:solidFill>
                  <a:srgbClr val="C00000"/>
                </a:solidFill>
              </a:rPr>
              <a:t/>
            </a:r>
            <a:br>
              <a:rPr lang="en-US" sz="4400" dirty="0">
                <a:solidFill>
                  <a:srgbClr val="C00000"/>
                </a:solidFill>
              </a:rPr>
            </a:br>
            <a:endParaRPr lang="th-TH" sz="4400" b="1" dirty="0"/>
          </a:p>
        </p:txBody>
      </p:sp>
      <p:graphicFrame>
        <p:nvGraphicFramePr>
          <p:cNvPr id="5" name="Content Placeholder 4"/>
          <p:cNvGraphicFramePr>
            <a:graphicFrameLocks noGrp="1"/>
          </p:cNvGraphicFramePr>
          <p:nvPr>
            <p:ph sz="half" idx="1"/>
            <p:extLst>
              <p:ext uri="{D42A27DB-BD31-4B8C-83A1-F6EECF244321}">
                <p14:modId xmlns:p14="http://schemas.microsoft.com/office/powerpoint/2010/main" val="2147851486"/>
              </p:ext>
            </p:extLst>
          </p:nvPr>
        </p:nvGraphicFramePr>
        <p:xfrm>
          <a:off x="457200" y="1600200"/>
          <a:ext cx="4038600" cy="4525963"/>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Content Placeholder 5"/>
          <p:cNvGraphicFramePr>
            <a:graphicFrameLocks noGrp="1"/>
          </p:cNvGraphicFramePr>
          <p:nvPr>
            <p:ph sz="half" idx="2"/>
            <p:extLst>
              <p:ext uri="{D42A27DB-BD31-4B8C-83A1-F6EECF244321}">
                <p14:modId xmlns:p14="http://schemas.microsoft.com/office/powerpoint/2010/main" val="389710161"/>
              </p:ext>
            </p:extLst>
          </p:nvPr>
        </p:nvGraphicFramePr>
        <p:xfrm>
          <a:off x="4648200" y="1600200"/>
          <a:ext cx="4038600" cy="4525963"/>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p:cNvSpPr txBox="1"/>
          <p:nvPr/>
        </p:nvSpPr>
        <p:spPr>
          <a:xfrm>
            <a:off x="323528" y="6165304"/>
            <a:ext cx="6163867" cy="584775"/>
          </a:xfrm>
          <a:prstGeom prst="rect">
            <a:avLst/>
          </a:prstGeom>
          <a:noFill/>
        </p:spPr>
        <p:txBody>
          <a:bodyPr wrap="none" rtlCol="0">
            <a:spAutoFit/>
          </a:bodyPr>
          <a:lstStyle/>
          <a:p>
            <a:r>
              <a:rPr lang="en-US" sz="1600" dirty="0">
                <a:latin typeface="Browallia New" pitchFamily="34" charset="-34"/>
                <a:cs typeface="Browallia New" pitchFamily="34" charset="-34"/>
              </a:rPr>
              <a:t>Note: Net benefit= cost of paddy to the government minus (paddy sold by farmers X market price) </a:t>
            </a:r>
            <a:endParaRPr lang="th-TH" sz="1600" dirty="0">
              <a:latin typeface="Browallia New" pitchFamily="34" charset="-34"/>
              <a:cs typeface="Browallia New" pitchFamily="34" charset="-34"/>
            </a:endParaRPr>
          </a:p>
          <a:p>
            <a:r>
              <a:rPr lang="en-US" sz="1600" dirty="0" smtClean="0">
                <a:latin typeface="Browallia New" pitchFamily="34" charset="-34"/>
                <a:cs typeface="Browallia New" pitchFamily="34" charset="-34"/>
              </a:rPr>
              <a:t>Source: DIT and BAAC</a:t>
            </a:r>
            <a:endParaRPr lang="th-TH" sz="1600" dirty="0" smtClean="0">
              <a:latin typeface="Browallia New" pitchFamily="34" charset="-34"/>
              <a:cs typeface="Browallia New" pitchFamily="34" charset="-34"/>
            </a:endParaRPr>
          </a:p>
        </p:txBody>
      </p:sp>
    </p:spTree>
    <p:extLst>
      <p:ext uri="{BB962C8B-B14F-4D97-AF65-F5344CB8AC3E}">
        <p14:creationId xmlns:p14="http://schemas.microsoft.com/office/powerpoint/2010/main" val="254303137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3165" y="0"/>
            <a:ext cx="7794604" cy="1143000"/>
          </a:xfrm>
        </p:spPr>
        <p:txBody>
          <a:bodyPr>
            <a:noAutofit/>
          </a:bodyPr>
          <a:lstStyle/>
          <a:p>
            <a:pPr>
              <a:lnSpc>
                <a:spcPts val="3600"/>
              </a:lnSpc>
            </a:pPr>
            <a:r>
              <a:rPr lang="en-US" sz="4000" dirty="0" smtClean="0"/>
              <a:t>How is the rice pledging scheme financed ?</a:t>
            </a:r>
            <a:br>
              <a:rPr lang="en-US" sz="4000" dirty="0" smtClean="0"/>
            </a:br>
            <a:r>
              <a:rPr lang="en-US" sz="4000" dirty="0" smtClean="0"/>
              <a:t>(4 rounds – 30 Sept 2013)</a:t>
            </a:r>
            <a:endParaRPr lang="th-TH" sz="4000" dirty="0"/>
          </a:p>
        </p:txBody>
      </p:sp>
      <p:grpSp>
        <p:nvGrpSpPr>
          <p:cNvPr id="15" name="Group 14"/>
          <p:cNvGrpSpPr/>
          <p:nvPr/>
        </p:nvGrpSpPr>
        <p:grpSpPr>
          <a:xfrm>
            <a:off x="337349" y="1124744"/>
            <a:ext cx="8699147" cy="5112565"/>
            <a:chOff x="337349" y="1340770"/>
            <a:chExt cx="8699147" cy="5112565"/>
          </a:xfrm>
        </p:grpSpPr>
        <p:sp>
          <p:nvSpPr>
            <p:cNvPr id="5" name="TextBox 4"/>
            <p:cNvSpPr txBox="1"/>
            <p:nvPr/>
          </p:nvSpPr>
          <p:spPr>
            <a:xfrm>
              <a:off x="395536" y="1340770"/>
              <a:ext cx="3312368" cy="646331"/>
            </a:xfrm>
            <a:prstGeom prst="rect">
              <a:avLst/>
            </a:prstGeom>
            <a:ln/>
          </p:spPr>
          <p:style>
            <a:lnRef idx="0">
              <a:schemeClr val="accent2"/>
            </a:lnRef>
            <a:fillRef idx="3">
              <a:schemeClr val="accent2"/>
            </a:fillRef>
            <a:effectRef idx="3">
              <a:schemeClr val="accent2"/>
            </a:effectRef>
            <a:fontRef idx="minor">
              <a:schemeClr val="lt1"/>
            </a:fontRef>
          </p:style>
          <p:txBody>
            <a:bodyPr wrap="square" rtlCol="0">
              <a:spAutoFit/>
            </a:bodyPr>
            <a:lstStyle/>
            <a:p>
              <a:pPr algn="ctr"/>
              <a:r>
                <a:rPr lang="en-US" sz="3600" b="1" dirty="0" smtClean="0">
                  <a:solidFill>
                    <a:schemeClr val="bg1"/>
                  </a:solidFill>
                  <a:latin typeface="Browallia New" pitchFamily="34" charset="-34"/>
                  <a:cs typeface="Browallia New" pitchFamily="34" charset="-34"/>
                </a:rPr>
                <a:t>Uses of fund</a:t>
              </a:r>
              <a:endParaRPr lang="th-TH" sz="3600" b="1" dirty="0">
                <a:solidFill>
                  <a:schemeClr val="bg1"/>
                </a:solidFill>
                <a:latin typeface="Browallia New" pitchFamily="34" charset="-34"/>
                <a:cs typeface="Browallia New" pitchFamily="34" charset="-34"/>
              </a:endParaRPr>
            </a:p>
          </p:txBody>
        </p:sp>
        <p:sp>
          <p:nvSpPr>
            <p:cNvPr id="6" name="TextBox 5"/>
            <p:cNvSpPr txBox="1"/>
            <p:nvPr/>
          </p:nvSpPr>
          <p:spPr>
            <a:xfrm>
              <a:off x="5217878" y="1340770"/>
              <a:ext cx="3456383" cy="646331"/>
            </a:xfrm>
            <a:prstGeom prst="rect">
              <a:avLst/>
            </a:prstGeom>
            <a:ln/>
          </p:spPr>
          <p:style>
            <a:lnRef idx="1">
              <a:schemeClr val="accent2"/>
            </a:lnRef>
            <a:fillRef idx="3">
              <a:schemeClr val="accent2"/>
            </a:fillRef>
            <a:effectRef idx="2">
              <a:schemeClr val="accent2"/>
            </a:effectRef>
            <a:fontRef idx="minor">
              <a:schemeClr val="lt1"/>
            </a:fontRef>
          </p:style>
          <p:txBody>
            <a:bodyPr wrap="square" rtlCol="0">
              <a:spAutoFit/>
            </a:bodyPr>
            <a:lstStyle/>
            <a:p>
              <a:pPr algn="ctr"/>
              <a:r>
                <a:rPr lang="en-US" sz="3600" b="1" dirty="0" smtClean="0">
                  <a:solidFill>
                    <a:schemeClr val="bg1"/>
                  </a:solidFill>
                  <a:latin typeface="Browallia New" pitchFamily="34" charset="-34"/>
                  <a:cs typeface="Browallia New" pitchFamily="34" charset="-34"/>
                </a:rPr>
                <a:t>Sources of fund</a:t>
              </a:r>
              <a:endParaRPr lang="th-TH" sz="3600" b="1" dirty="0">
                <a:solidFill>
                  <a:schemeClr val="bg1"/>
                </a:solidFill>
                <a:latin typeface="Browallia New" pitchFamily="34" charset="-34"/>
                <a:cs typeface="Browallia New" pitchFamily="34" charset="-34"/>
              </a:endParaRPr>
            </a:p>
          </p:txBody>
        </p:sp>
        <p:sp>
          <p:nvSpPr>
            <p:cNvPr id="13" name="Rounded Rectangle 12"/>
            <p:cNvSpPr/>
            <p:nvPr/>
          </p:nvSpPr>
          <p:spPr>
            <a:xfrm>
              <a:off x="395536" y="2276872"/>
              <a:ext cx="3312368" cy="936104"/>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7" name="TextBox 6"/>
            <p:cNvSpPr txBox="1"/>
            <p:nvPr/>
          </p:nvSpPr>
          <p:spPr>
            <a:xfrm>
              <a:off x="337349" y="2348880"/>
              <a:ext cx="3312368" cy="830997"/>
            </a:xfrm>
            <a:prstGeom prst="rect">
              <a:avLst/>
            </a:prstGeom>
            <a:noFill/>
            <a:ln>
              <a:noFill/>
            </a:ln>
          </p:spPr>
          <p:txBody>
            <a:bodyPr wrap="square" rtlCol="0">
              <a:spAutoFit/>
            </a:bodyPr>
            <a:lstStyle/>
            <a:p>
              <a:pPr algn="ctr"/>
              <a:r>
                <a:rPr lang="en-US" sz="2400" b="1" dirty="0" smtClean="0">
                  <a:latin typeface="Browallia New" pitchFamily="34" charset="-34"/>
                  <a:cs typeface="Browallia New" pitchFamily="34" charset="-34"/>
                </a:rPr>
                <a:t>Purchasing paddy</a:t>
              </a:r>
            </a:p>
            <a:p>
              <a:pPr algn="ctr"/>
              <a:r>
                <a:rPr lang="en-US" sz="2400" b="1" dirty="0" smtClean="0">
                  <a:latin typeface="Browallia New" pitchFamily="34" charset="-34"/>
                  <a:cs typeface="Browallia New" pitchFamily="34" charset="-34"/>
                </a:rPr>
                <a:t>Paddy 44 </a:t>
              </a:r>
              <a:r>
                <a:rPr lang="en-US" sz="2400" b="1" dirty="0" err="1" smtClean="0">
                  <a:latin typeface="Browallia New" pitchFamily="34" charset="-34"/>
                  <a:cs typeface="Browallia New" pitchFamily="34" charset="-34"/>
                </a:rPr>
                <a:t>mt</a:t>
              </a:r>
              <a:r>
                <a:rPr lang="en-US" sz="2400" b="1" dirty="0" smtClean="0">
                  <a:latin typeface="Browallia New" pitchFamily="34" charset="-34"/>
                  <a:cs typeface="Browallia New" pitchFamily="34" charset="-34"/>
                </a:rPr>
                <a:t> ; milled 27.2 </a:t>
              </a:r>
              <a:r>
                <a:rPr lang="en-US" sz="2400" b="1" dirty="0" err="1" smtClean="0">
                  <a:latin typeface="Browallia New" pitchFamily="34" charset="-34"/>
                  <a:cs typeface="Browallia New" pitchFamily="34" charset="-34"/>
                </a:rPr>
                <a:t>mt</a:t>
              </a:r>
              <a:endParaRPr lang="th-TH" sz="2400" b="1" dirty="0">
                <a:latin typeface="Browallia New" pitchFamily="34" charset="-34"/>
                <a:cs typeface="Browallia New" pitchFamily="34" charset="-34"/>
              </a:endParaRPr>
            </a:p>
          </p:txBody>
        </p:sp>
        <p:sp>
          <p:nvSpPr>
            <p:cNvPr id="16" name="Chevron 15"/>
            <p:cNvSpPr/>
            <p:nvPr/>
          </p:nvSpPr>
          <p:spPr>
            <a:xfrm rot="10800000">
              <a:off x="5244893" y="2309967"/>
              <a:ext cx="3622876" cy="869909"/>
            </a:xfrm>
            <a:prstGeom prst="chevron">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solidFill>
                  <a:schemeClr val="tx1"/>
                </a:solidFill>
              </a:endParaRPr>
            </a:p>
          </p:txBody>
        </p:sp>
        <p:sp>
          <p:nvSpPr>
            <p:cNvPr id="8" name="TextBox 7"/>
            <p:cNvSpPr txBox="1"/>
            <p:nvPr/>
          </p:nvSpPr>
          <p:spPr>
            <a:xfrm>
              <a:off x="5436096" y="2348880"/>
              <a:ext cx="2880320" cy="830997"/>
            </a:xfrm>
            <a:prstGeom prst="rect">
              <a:avLst/>
            </a:prstGeom>
            <a:noFill/>
            <a:ln>
              <a:noFill/>
            </a:ln>
          </p:spPr>
          <p:txBody>
            <a:bodyPr wrap="square" rtlCol="0">
              <a:spAutoFit/>
            </a:bodyPr>
            <a:lstStyle/>
            <a:p>
              <a:pPr algn="ctr"/>
              <a:r>
                <a:rPr lang="en-US" sz="2400" b="1" dirty="0" smtClean="0">
                  <a:latin typeface="Browallia New" pitchFamily="34" charset="-34"/>
                  <a:cs typeface="Browallia New" pitchFamily="34" charset="-34"/>
                </a:rPr>
                <a:t>Off-budget loan</a:t>
              </a:r>
            </a:p>
            <a:p>
              <a:pPr algn="ctr"/>
              <a:r>
                <a:rPr lang="en-US" sz="2400" b="1" dirty="0" smtClean="0">
                  <a:latin typeface="Browallia New" pitchFamily="34" charset="-34"/>
                  <a:cs typeface="Browallia New" pitchFamily="34" charset="-34"/>
                </a:rPr>
                <a:t>685 </a:t>
              </a:r>
              <a:r>
                <a:rPr lang="en-US" sz="2400" b="1" dirty="0" err="1" smtClean="0">
                  <a:latin typeface="Browallia New" pitchFamily="34" charset="-34"/>
                  <a:cs typeface="Browallia New" pitchFamily="34" charset="-34"/>
                </a:rPr>
                <a:t>bil</a:t>
              </a:r>
              <a:r>
                <a:rPr lang="en-US" sz="2400" b="1" dirty="0" smtClean="0">
                  <a:latin typeface="Browallia New" pitchFamily="34" charset="-34"/>
                  <a:cs typeface="Browallia New" pitchFamily="34" charset="-34"/>
                </a:rPr>
                <a:t> baht</a:t>
              </a:r>
              <a:endParaRPr lang="th-TH" sz="2400" b="1" dirty="0">
                <a:latin typeface="Browallia New" pitchFamily="34" charset="-34"/>
                <a:cs typeface="Browallia New" pitchFamily="34" charset="-34"/>
              </a:endParaRPr>
            </a:p>
          </p:txBody>
        </p:sp>
        <p:sp>
          <p:nvSpPr>
            <p:cNvPr id="22" name="Rounded Rectangle 21"/>
            <p:cNvSpPr/>
            <p:nvPr/>
          </p:nvSpPr>
          <p:spPr>
            <a:xfrm>
              <a:off x="395536" y="3429000"/>
              <a:ext cx="3312368" cy="820742"/>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9" name="TextBox 8"/>
            <p:cNvSpPr txBox="1"/>
            <p:nvPr/>
          </p:nvSpPr>
          <p:spPr>
            <a:xfrm>
              <a:off x="337349" y="3429000"/>
              <a:ext cx="3312368" cy="830997"/>
            </a:xfrm>
            <a:prstGeom prst="rect">
              <a:avLst/>
            </a:prstGeom>
            <a:noFill/>
            <a:ln>
              <a:noFill/>
            </a:ln>
          </p:spPr>
          <p:txBody>
            <a:bodyPr wrap="square" rtlCol="0">
              <a:spAutoFit/>
            </a:bodyPr>
            <a:lstStyle/>
            <a:p>
              <a:pPr algn="ctr"/>
              <a:r>
                <a:rPr lang="en-US" sz="2400" b="1" dirty="0" smtClean="0">
                  <a:latin typeface="Browallia New" pitchFamily="34" charset="-34"/>
                  <a:cs typeface="Browallia New" pitchFamily="34" charset="-34"/>
                </a:rPr>
                <a:t>Milling fee + </a:t>
              </a:r>
              <a:r>
                <a:rPr lang="en-US" sz="2400" b="1" dirty="0" err="1" smtClean="0">
                  <a:latin typeface="Browallia New" pitchFamily="34" charset="-34"/>
                  <a:cs typeface="Browallia New" pitchFamily="34" charset="-34"/>
                </a:rPr>
                <a:t>tranport</a:t>
              </a:r>
              <a:r>
                <a:rPr lang="en-US" sz="2400" b="1" dirty="0" smtClean="0">
                  <a:latin typeface="Browallia New" pitchFamily="34" charset="-34"/>
                  <a:cs typeface="Browallia New" pitchFamily="34" charset="-34"/>
                </a:rPr>
                <a:t> -in kind</a:t>
              </a:r>
            </a:p>
            <a:p>
              <a:pPr algn="ctr"/>
              <a:r>
                <a:rPr lang="en-US" sz="2400" b="1" dirty="0" smtClean="0">
                  <a:latin typeface="Browallia New" pitchFamily="34" charset="-34"/>
                  <a:cs typeface="Browallia New" pitchFamily="34" charset="-34"/>
                </a:rPr>
                <a:t>2.77 </a:t>
              </a:r>
              <a:r>
                <a:rPr lang="en-US" sz="2400" b="1" dirty="0" err="1" smtClean="0">
                  <a:latin typeface="Browallia New" pitchFamily="34" charset="-34"/>
                  <a:cs typeface="Browallia New" pitchFamily="34" charset="-34"/>
                </a:rPr>
                <a:t>mt</a:t>
              </a:r>
              <a:r>
                <a:rPr lang="en-US" sz="2400" b="1" dirty="0" smtClean="0">
                  <a:latin typeface="Browallia New" pitchFamily="34" charset="-34"/>
                  <a:cs typeface="Browallia New" pitchFamily="34" charset="-34"/>
                </a:rPr>
                <a:t> (10% of pledged rice)</a:t>
              </a:r>
              <a:endParaRPr lang="th-TH" sz="2400" b="1" dirty="0">
                <a:latin typeface="Browallia New" pitchFamily="34" charset="-34"/>
                <a:cs typeface="Browallia New" pitchFamily="34" charset="-34"/>
              </a:endParaRPr>
            </a:p>
          </p:txBody>
        </p:sp>
        <p:sp>
          <p:nvSpPr>
            <p:cNvPr id="24" name="Rounded Rectangle 23"/>
            <p:cNvSpPr/>
            <p:nvPr/>
          </p:nvSpPr>
          <p:spPr>
            <a:xfrm>
              <a:off x="395536" y="4437112"/>
              <a:ext cx="3312368" cy="1160875"/>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0" name="TextBox 9"/>
            <p:cNvSpPr txBox="1"/>
            <p:nvPr/>
          </p:nvSpPr>
          <p:spPr>
            <a:xfrm>
              <a:off x="337349" y="4686235"/>
              <a:ext cx="3312368" cy="830997"/>
            </a:xfrm>
            <a:prstGeom prst="rect">
              <a:avLst/>
            </a:prstGeom>
            <a:noFill/>
            <a:ln>
              <a:noFill/>
            </a:ln>
          </p:spPr>
          <p:txBody>
            <a:bodyPr wrap="square" rtlCol="0">
              <a:spAutoFit/>
            </a:bodyPr>
            <a:lstStyle/>
            <a:p>
              <a:pPr algn="ctr"/>
              <a:r>
                <a:rPr lang="en-US" sz="2400" b="1" dirty="0" smtClean="0">
                  <a:latin typeface="Browallia New" pitchFamily="34" charset="-34"/>
                  <a:cs typeface="Browallia New" pitchFamily="34" charset="-34"/>
                </a:rPr>
                <a:t>Operation cost* &amp; interest cost*</a:t>
              </a:r>
            </a:p>
            <a:p>
              <a:pPr algn="ctr"/>
              <a:r>
                <a:rPr lang="en-US" sz="2400" b="1" dirty="0" smtClean="0">
                  <a:latin typeface="Browallia New" pitchFamily="34" charset="-34"/>
                  <a:cs typeface="Browallia New" pitchFamily="34" charset="-34"/>
                </a:rPr>
                <a:t>15.9 + 19.5 </a:t>
              </a:r>
              <a:r>
                <a:rPr lang="en-US" sz="2400" b="1" dirty="0" err="1" smtClean="0">
                  <a:latin typeface="Browallia New" pitchFamily="34" charset="-34"/>
                  <a:cs typeface="Browallia New" pitchFamily="34" charset="-34"/>
                </a:rPr>
                <a:t>bil</a:t>
              </a:r>
              <a:r>
                <a:rPr lang="en-US" sz="2400" b="1" dirty="0" smtClean="0">
                  <a:latin typeface="Browallia New" pitchFamily="34" charset="-34"/>
                  <a:cs typeface="Browallia New" pitchFamily="34" charset="-34"/>
                </a:rPr>
                <a:t> baht</a:t>
              </a:r>
              <a:endParaRPr lang="th-TH" sz="2400" b="1" dirty="0">
                <a:latin typeface="Browallia New" pitchFamily="34" charset="-34"/>
                <a:cs typeface="Browallia New" pitchFamily="34" charset="-34"/>
              </a:endParaRPr>
            </a:p>
          </p:txBody>
        </p:sp>
        <p:grpSp>
          <p:nvGrpSpPr>
            <p:cNvPr id="14" name="Group 13"/>
            <p:cNvGrpSpPr/>
            <p:nvPr/>
          </p:nvGrpSpPr>
          <p:grpSpPr>
            <a:xfrm>
              <a:off x="5267370" y="3501008"/>
              <a:ext cx="3600400" cy="800535"/>
              <a:chOff x="5220072" y="3390087"/>
              <a:chExt cx="3600400" cy="869909"/>
            </a:xfrm>
          </p:grpSpPr>
          <p:sp>
            <p:nvSpPr>
              <p:cNvPr id="11" name="TextBox 10"/>
              <p:cNvSpPr txBox="1"/>
              <p:nvPr/>
            </p:nvSpPr>
            <p:spPr>
              <a:xfrm>
                <a:off x="5532814" y="3390087"/>
                <a:ext cx="2808312" cy="830997"/>
              </a:xfrm>
              <a:prstGeom prst="rect">
                <a:avLst/>
              </a:prstGeom>
              <a:noFill/>
              <a:ln>
                <a:noFill/>
              </a:ln>
            </p:spPr>
            <p:txBody>
              <a:bodyPr wrap="square" rtlCol="0">
                <a:spAutoFit/>
              </a:bodyPr>
              <a:lstStyle/>
              <a:p>
                <a:pPr algn="ctr"/>
                <a:r>
                  <a:rPr lang="en-US" sz="2400" b="1" dirty="0" smtClean="0">
                    <a:latin typeface="Browallia New" pitchFamily="34" charset="-34"/>
                    <a:cs typeface="Browallia New" pitchFamily="34" charset="-34"/>
                  </a:rPr>
                  <a:t>Milled rice + transport</a:t>
                </a:r>
              </a:p>
              <a:p>
                <a:pPr algn="ctr"/>
                <a:r>
                  <a:rPr lang="en-US" sz="2400" b="1" dirty="0" smtClean="0">
                    <a:latin typeface="Browallia New" pitchFamily="34" charset="-34"/>
                    <a:cs typeface="Browallia New" pitchFamily="34" charset="-34"/>
                  </a:rPr>
                  <a:t>37.5 </a:t>
                </a:r>
                <a:r>
                  <a:rPr lang="en-US" sz="2400" b="1" dirty="0" err="1" smtClean="0">
                    <a:latin typeface="Browallia New" pitchFamily="34" charset="-34"/>
                    <a:cs typeface="Browallia New" pitchFamily="34" charset="-34"/>
                  </a:rPr>
                  <a:t>bil</a:t>
                </a:r>
                <a:r>
                  <a:rPr lang="en-US" sz="2400" b="1" dirty="0" smtClean="0">
                    <a:latin typeface="Browallia New" pitchFamily="34" charset="-34"/>
                    <a:cs typeface="Browallia New" pitchFamily="34" charset="-34"/>
                  </a:rPr>
                  <a:t> baht</a:t>
                </a:r>
                <a:endParaRPr lang="th-TH" sz="2400" b="1" dirty="0">
                  <a:latin typeface="Browallia New" pitchFamily="34" charset="-34"/>
                  <a:cs typeface="Browallia New" pitchFamily="34" charset="-34"/>
                </a:endParaRPr>
              </a:p>
            </p:txBody>
          </p:sp>
          <p:sp>
            <p:nvSpPr>
              <p:cNvPr id="17" name="Chevron 16"/>
              <p:cNvSpPr/>
              <p:nvPr/>
            </p:nvSpPr>
            <p:spPr>
              <a:xfrm rot="10800000">
                <a:off x="5220072" y="3390087"/>
                <a:ext cx="3600400" cy="869909"/>
              </a:xfrm>
              <a:prstGeom prst="chevron">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solidFill>
                    <a:schemeClr val="tx1"/>
                  </a:solidFill>
                </a:endParaRPr>
              </a:p>
            </p:txBody>
          </p:sp>
        </p:grpSp>
        <p:grpSp>
          <p:nvGrpSpPr>
            <p:cNvPr id="4" name="Group 3"/>
            <p:cNvGrpSpPr/>
            <p:nvPr/>
          </p:nvGrpSpPr>
          <p:grpSpPr>
            <a:xfrm>
              <a:off x="5267370" y="4797152"/>
              <a:ext cx="3769126" cy="1554237"/>
              <a:chOff x="5076054" y="4683075"/>
              <a:chExt cx="3904547" cy="1554237"/>
            </a:xfrm>
          </p:grpSpPr>
          <p:sp>
            <p:nvSpPr>
              <p:cNvPr id="12" name="TextBox 11"/>
              <p:cNvSpPr txBox="1"/>
              <p:nvPr/>
            </p:nvSpPr>
            <p:spPr>
              <a:xfrm>
                <a:off x="5652121" y="4797152"/>
                <a:ext cx="2808311" cy="1374735"/>
              </a:xfrm>
              <a:prstGeom prst="rect">
                <a:avLst/>
              </a:prstGeom>
              <a:noFill/>
              <a:ln>
                <a:noFill/>
              </a:ln>
            </p:spPr>
            <p:txBody>
              <a:bodyPr wrap="square" rtlCol="0">
                <a:spAutoFit/>
              </a:bodyPr>
              <a:lstStyle/>
              <a:p>
                <a:pPr algn="ctr">
                  <a:lnSpc>
                    <a:spcPts val="2000"/>
                  </a:lnSpc>
                </a:pPr>
                <a:r>
                  <a:rPr lang="en-US" b="1" dirty="0" smtClean="0">
                    <a:latin typeface="Browallia New" pitchFamily="34" charset="-34"/>
                    <a:cs typeface="Browallia New" pitchFamily="34" charset="-34"/>
                  </a:rPr>
                  <a:t>Fiscal budget</a:t>
                </a:r>
              </a:p>
              <a:p>
                <a:pPr marL="173038" indent="-173038">
                  <a:lnSpc>
                    <a:spcPts val="2000"/>
                  </a:lnSpc>
                  <a:buFontTx/>
                  <a:buChar char="-"/>
                </a:pPr>
                <a:r>
                  <a:rPr lang="en-US" sz="2400" b="1" dirty="0" smtClean="0">
                    <a:latin typeface="Browallia New" pitchFamily="34" charset="-34"/>
                    <a:cs typeface="Browallia New" pitchFamily="34" charset="-34"/>
                  </a:rPr>
                  <a:t>Operation expense : annual</a:t>
                </a:r>
              </a:p>
              <a:p>
                <a:pPr marL="173038" indent="-173038">
                  <a:lnSpc>
                    <a:spcPts val="2000"/>
                  </a:lnSpc>
                  <a:buFontTx/>
                  <a:buChar char="-"/>
                </a:pPr>
                <a:r>
                  <a:rPr lang="en-US" sz="2400" b="1" dirty="0" smtClean="0">
                    <a:latin typeface="Browallia New" pitchFamily="34" charset="-34"/>
                    <a:cs typeface="Browallia New" pitchFamily="34" charset="-34"/>
                  </a:rPr>
                  <a:t>Loss/interest cost : occasionally</a:t>
                </a:r>
                <a:endParaRPr lang="th-TH" sz="2400" b="1" dirty="0">
                  <a:latin typeface="Browallia New" pitchFamily="34" charset="-34"/>
                  <a:cs typeface="Browallia New" pitchFamily="34" charset="-34"/>
                </a:endParaRPr>
              </a:p>
            </p:txBody>
          </p:sp>
          <p:sp>
            <p:nvSpPr>
              <p:cNvPr id="19" name="Chevron 18"/>
              <p:cNvSpPr/>
              <p:nvPr/>
            </p:nvSpPr>
            <p:spPr>
              <a:xfrm rot="10800000">
                <a:off x="5076054" y="4683075"/>
                <a:ext cx="3904547" cy="1554237"/>
              </a:xfrm>
              <a:prstGeom prst="chevron">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solidFill>
                    <a:schemeClr val="tx1"/>
                  </a:solidFill>
                </a:endParaRPr>
              </a:p>
            </p:txBody>
          </p:sp>
        </p:grpSp>
        <p:sp>
          <p:nvSpPr>
            <p:cNvPr id="27" name="Rounded Rectangle 26"/>
            <p:cNvSpPr/>
            <p:nvPr/>
          </p:nvSpPr>
          <p:spPr>
            <a:xfrm>
              <a:off x="395537" y="5923636"/>
              <a:ext cx="3312368" cy="529699"/>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26" name="TextBox 25"/>
            <p:cNvSpPr txBox="1"/>
            <p:nvPr/>
          </p:nvSpPr>
          <p:spPr>
            <a:xfrm>
              <a:off x="337349" y="5877272"/>
              <a:ext cx="3312368" cy="461665"/>
            </a:xfrm>
            <a:prstGeom prst="rect">
              <a:avLst/>
            </a:prstGeom>
            <a:noFill/>
            <a:ln>
              <a:noFill/>
            </a:ln>
          </p:spPr>
          <p:txBody>
            <a:bodyPr wrap="square" rtlCol="0">
              <a:spAutoFit/>
            </a:bodyPr>
            <a:lstStyle/>
            <a:p>
              <a:pPr algn="ctr"/>
              <a:r>
                <a:rPr lang="en-US" sz="2400" b="1" dirty="0" smtClean="0">
                  <a:latin typeface="Browallia New" pitchFamily="34" charset="-34"/>
                  <a:cs typeface="Browallia New" pitchFamily="34" charset="-34"/>
                </a:rPr>
                <a:t>Loss- 375 </a:t>
              </a:r>
              <a:r>
                <a:rPr lang="en-US" sz="2400" b="1" dirty="0" err="1" smtClean="0">
                  <a:latin typeface="Browallia New" pitchFamily="34" charset="-34"/>
                  <a:cs typeface="Browallia New" pitchFamily="34" charset="-34"/>
                </a:rPr>
                <a:t>bil</a:t>
              </a:r>
              <a:r>
                <a:rPr lang="en-US" sz="2400" b="1" dirty="0" smtClean="0">
                  <a:latin typeface="Browallia New" pitchFamily="34" charset="-34"/>
                  <a:cs typeface="Browallia New" pitchFamily="34" charset="-34"/>
                </a:rPr>
                <a:t> baht</a:t>
              </a:r>
              <a:endParaRPr lang="th-TH" sz="2400" b="1" dirty="0">
                <a:latin typeface="Browallia New" pitchFamily="34" charset="-34"/>
                <a:cs typeface="Browallia New" pitchFamily="34" charset="-34"/>
              </a:endParaRPr>
            </a:p>
          </p:txBody>
        </p:sp>
        <p:sp>
          <p:nvSpPr>
            <p:cNvPr id="32" name="Left Arrow 31"/>
            <p:cNvSpPr/>
            <p:nvPr/>
          </p:nvSpPr>
          <p:spPr>
            <a:xfrm>
              <a:off x="3707904" y="2494638"/>
              <a:ext cx="1512167" cy="57258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33" name="Left Arrow 32"/>
            <p:cNvSpPr/>
            <p:nvPr/>
          </p:nvSpPr>
          <p:spPr>
            <a:xfrm>
              <a:off x="3718817" y="3645024"/>
              <a:ext cx="1512167" cy="489786"/>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34" name="Left Arrow 33"/>
            <p:cNvSpPr/>
            <p:nvPr/>
          </p:nvSpPr>
          <p:spPr>
            <a:xfrm>
              <a:off x="3901291" y="5373216"/>
              <a:ext cx="1318781" cy="430307"/>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38" name="Equal 37"/>
            <p:cNvSpPr/>
            <p:nvPr/>
          </p:nvSpPr>
          <p:spPr>
            <a:xfrm>
              <a:off x="3673463" y="4869160"/>
              <a:ext cx="250465" cy="45719"/>
            </a:xfrm>
            <a:prstGeom prst="mathEqua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solidFill>
                  <a:schemeClr val="tx1"/>
                </a:solidFill>
              </a:endParaRPr>
            </a:p>
          </p:txBody>
        </p:sp>
        <p:sp>
          <p:nvSpPr>
            <p:cNvPr id="39" name="Equal 38"/>
            <p:cNvSpPr/>
            <p:nvPr/>
          </p:nvSpPr>
          <p:spPr>
            <a:xfrm>
              <a:off x="3673462" y="6264967"/>
              <a:ext cx="250465" cy="45719"/>
            </a:xfrm>
            <a:prstGeom prst="mathEqua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solidFill>
                  <a:schemeClr val="tx1"/>
                </a:solidFill>
              </a:endParaRPr>
            </a:p>
          </p:txBody>
        </p:sp>
        <p:cxnSp>
          <p:nvCxnSpPr>
            <p:cNvPr id="42" name="Straight Connector 41"/>
            <p:cNvCxnSpPr>
              <a:stCxn id="38" idx="1"/>
              <a:endCxn id="39" idx="1"/>
            </p:cNvCxnSpPr>
            <p:nvPr/>
          </p:nvCxnSpPr>
          <p:spPr>
            <a:xfrm flipH="1">
              <a:off x="3890728" y="4900084"/>
              <a:ext cx="1" cy="1395807"/>
            </a:xfrm>
            <a:prstGeom prst="line">
              <a:avLst/>
            </a:prstGeom>
            <a:ln w="57150"/>
          </p:spPr>
          <p:style>
            <a:lnRef idx="1">
              <a:schemeClr val="accent1"/>
            </a:lnRef>
            <a:fillRef idx="0">
              <a:schemeClr val="accent1"/>
            </a:fillRef>
            <a:effectRef idx="0">
              <a:schemeClr val="accent1"/>
            </a:effectRef>
            <a:fontRef idx="minor">
              <a:schemeClr val="tx1"/>
            </a:fontRef>
          </p:style>
        </p:cxnSp>
      </p:grpSp>
      <p:sp>
        <p:nvSpPr>
          <p:cNvPr id="18" name="TextBox 17"/>
          <p:cNvSpPr txBox="1"/>
          <p:nvPr/>
        </p:nvSpPr>
        <p:spPr>
          <a:xfrm>
            <a:off x="124175" y="6309320"/>
            <a:ext cx="4159793" cy="738664"/>
          </a:xfrm>
          <a:prstGeom prst="rect">
            <a:avLst/>
          </a:prstGeom>
          <a:noFill/>
        </p:spPr>
        <p:txBody>
          <a:bodyPr wrap="none" rtlCol="0">
            <a:spAutoFit/>
          </a:bodyPr>
          <a:lstStyle/>
          <a:p>
            <a:r>
              <a:rPr lang="en-US" sz="1400" b="1" dirty="0" smtClean="0"/>
              <a:t>Note : *Rice Pledging Account Closing Sub-committee</a:t>
            </a:r>
          </a:p>
          <a:p>
            <a:r>
              <a:rPr lang="en-US" sz="1400" b="1" dirty="0" smtClean="0"/>
              <a:t>Source : TDRI</a:t>
            </a:r>
          </a:p>
          <a:p>
            <a:endParaRPr lang="th-TH" sz="1400" b="1" dirty="0"/>
          </a:p>
        </p:txBody>
      </p:sp>
    </p:spTree>
    <p:extLst>
      <p:ext uri="{BB962C8B-B14F-4D97-AF65-F5344CB8AC3E}">
        <p14:creationId xmlns:p14="http://schemas.microsoft.com/office/powerpoint/2010/main" val="25665693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71600" y="116632"/>
            <a:ext cx="7992888" cy="1354162"/>
          </a:xfrm>
        </p:spPr>
        <p:txBody>
          <a:bodyPr>
            <a:noAutofit/>
          </a:bodyPr>
          <a:lstStyle/>
          <a:p>
            <a:r>
              <a:rPr lang="en-US" sz="3600" dirty="0">
                <a:solidFill>
                  <a:srgbClr val="C00000"/>
                </a:solidFill>
              </a:rPr>
              <a:t>Debt outstanding was 695 billion baht or 5.4 % of GDP (18 Jan 2014). The Public Debt Management Office counts only 410 billion baht, or 3.45%</a:t>
            </a:r>
            <a:endParaRPr lang="th-TH" sz="3600"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1224227003"/>
              </p:ext>
            </p:extLst>
          </p:nvPr>
        </p:nvGraphicFramePr>
        <p:xfrm>
          <a:off x="323528" y="2746668"/>
          <a:ext cx="8013576" cy="3675310"/>
        </p:xfrm>
        <a:graphic>
          <a:graphicData uri="http://schemas.openxmlformats.org/drawingml/2006/chart">
            <c:chart xmlns:c="http://schemas.openxmlformats.org/drawingml/2006/chart" xmlns:r="http://schemas.openxmlformats.org/officeDocument/2006/relationships" r:id="rId2"/>
          </a:graphicData>
        </a:graphic>
      </p:graphicFrame>
      <p:sp>
        <p:nvSpPr>
          <p:cNvPr id="4" name="Slide Number Placeholder 3"/>
          <p:cNvSpPr>
            <a:spLocks noGrp="1"/>
          </p:cNvSpPr>
          <p:nvPr>
            <p:ph type="sldNum" sz="quarter" idx="12"/>
          </p:nvPr>
        </p:nvSpPr>
        <p:spPr/>
        <p:txBody>
          <a:bodyPr/>
          <a:lstStyle/>
          <a:p>
            <a:fld id="{3C6DE7EB-ABF1-4AD0-850E-34CD394B5098}" type="slidenum">
              <a:rPr lang="th-TH" smtClean="0"/>
              <a:pPr/>
              <a:t>19</a:t>
            </a:fld>
            <a:endParaRPr lang="th-TH"/>
          </a:p>
        </p:txBody>
      </p:sp>
      <p:sp>
        <p:nvSpPr>
          <p:cNvPr id="6" name="TextBox 5"/>
          <p:cNvSpPr txBox="1"/>
          <p:nvPr/>
        </p:nvSpPr>
        <p:spPr>
          <a:xfrm>
            <a:off x="539552" y="6372036"/>
            <a:ext cx="5717463" cy="369332"/>
          </a:xfrm>
          <a:prstGeom prst="rect">
            <a:avLst/>
          </a:prstGeom>
          <a:noFill/>
        </p:spPr>
        <p:txBody>
          <a:bodyPr wrap="none" rtlCol="0">
            <a:spAutoFit/>
          </a:bodyPr>
          <a:lstStyle/>
          <a:p>
            <a:r>
              <a:rPr lang="en-US" sz="1800" b="1" dirty="0" smtClean="0"/>
              <a:t>Source :</a:t>
            </a:r>
            <a:r>
              <a:rPr lang="th-TH" sz="1800" b="1" dirty="0" smtClean="0"/>
              <a:t> </a:t>
            </a:r>
            <a:r>
              <a:rPr lang="en-US" sz="1800" b="1" dirty="0"/>
              <a:t>Bank for agriculture and agricultural cooperatives</a:t>
            </a:r>
            <a:endParaRPr lang="th-TH" sz="1800" b="1" dirty="0"/>
          </a:p>
        </p:txBody>
      </p:sp>
      <p:sp>
        <p:nvSpPr>
          <p:cNvPr id="3" name="TextBox 2"/>
          <p:cNvSpPr txBox="1"/>
          <p:nvPr/>
        </p:nvSpPr>
        <p:spPr>
          <a:xfrm>
            <a:off x="0" y="1631702"/>
            <a:ext cx="9144001" cy="1077218"/>
          </a:xfrm>
          <a:prstGeom prst="rect">
            <a:avLst/>
          </a:prstGeom>
          <a:noFill/>
        </p:spPr>
        <p:txBody>
          <a:bodyPr wrap="square" rtlCol="0">
            <a:spAutoFit/>
          </a:bodyPr>
          <a:lstStyle/>
          <a:p>
            <a:pPr algn="ctr"/>
            <a:r>
              <a:rPr lang="en-US" sz="3200" b="1" dirty="0" smtClean="0">
                <a:latin typeface="Angsana New" pitchFamily="18" charset="-34"/>
                <a:cs typeface="Angsana New" pitchFamily="18" charset="-34"/>
              </a:rPr>
              <a:t>Government already spent 728 billion to buy rice, and still owes 125 bill baht while sale was only 158 billion baht</a:t>
            </a:r>
            <a:endParaRPr lang="th-TH" sz="2400" b="1" dirty="0">
              <a:solidFill>
                <a:srgbClr val="C00000"/>
              </a:solidFill>
              <a:latin typeface="Angsana New" pitchFamily="18" charset="-34"/>
              <a:cs typeface="Angsana New" pitchFamily="18" charset="-34"/>
            </a:endParaRPr>
          </a:p>
        </p:txBody>
      </p:sp>
      <p:sp>
        <p:nvSpPr>
          <p:cNvPr id="7" name="TextBox 6"/>
          <p:cNvSpPr txBox="1"/>
          <p:nvPr/>
        </p:nvSpPr>
        <p:spPr>
          <a:xfrm>
            <a:off x="149895" y="3356992"/>
            <a:ext cx="461665" cy="908262"/>
          </a:xfrm>
          <a:prstGeom prst="rect">
            <a:avLst/>
          </a:prstGeom>
          <a:noFill/>
        </p:spPr>
        <p:txBody>
          <a:bodyPr vert="vert270" wrap="none" rtlCol="0">
            <a:spAutoFit/>
          </a:bodyPr>
          <a:lstStyle/>
          <a:p>
            <a:r>
              <a:rPr lang="en-US" sz="1800" b="1" dirty="0" smtClean="0">
                <a:latin typeface="Browallia New" pitchFamily="34" charset="-34"/>
                <a:cs typeface="Browallia New" pitchFamily="34" charset="-34"/>
              </a:rPr>
              <a:t>Billion baht</a:t>
            </a:r>
            <a:endParaRPr lang="th-TH" sz="1800" b="1" dirty="0">
              <a:latin typeface="Browallia New" pitchFamily="34" charset="-34"/>
              <a:cs typeface="Browallia New" pitchFamily="34" charset="-34"/>
            </a:endParaRPr>
          </a:p>
        </p:txBody>
      </p:sp>
    </p:spTree>
    <p:extLst>
      <p:ext uri="{BB962C8B-B14F-4D97-AF65-F5344CB8AC3E}">
        <p14:creationId xmlns:p14="http://schemas.microsoft.com/office/powerpoint/2010/main" val="168935640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259632" y="2430016"/>
            <a:ext cx="7427168" cy="1143000"/>
          </a:xfrm>
        </p:spPr>
        <p:txBody>
          <a:bodyPr>
            <a:normAutofit/>
          </a:bodyPr>
          <a:lstStyle/>
          <a:p>
            <a:r>
              <a:rPr lang="en-US" sz="6000" i="1" dirty="0" smtClean="0"/>
              <a:t>3. How large is the loss?</a:t>
            </a:r>
            <a:endParaRPr lang="th-TH" sz="6000" i="1" dirty="0"/>
          </a:p>
        </p:txBody>
      </p:sp>
    </p:spTree>
    <p:extLst>
      <p:ext uri="{BB962C8B-B14F-4D97-AF65-F5344CB8AC3E}">
        <p14:creationId xmlns:p14="http://schemas.microsoft.com/office/powerpoint/2010/main" val="300166651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341784"/>
            <a:ext cx="8712968" cy="1143000"/>
          </a:xfrm>
        </p:spPr>
        <p:txBody>
          <a:bodyPr>
            <a:normAutofit/>
          </a:bodyPr>
          <a:lstStyle/>
          <a:p>
            <a:r>
              <a:rPr lang="en-US" b="1" dirty="0" smtClean="0">
                <a:solidFill>
                  <a:srgbClr val="C00000"/>
                </a:solidFill>
              </a:rPr>
              <a:t>Heavy loss</a:t>
            </a:r>
            <a:endParaRPr lang="th-TH" b="1" dirty="0">
              <a:solidFill>
                <a:srgbClr val="C00000"/>
              </a:solidFill>
            </a:endParaRPr>
          </a:p>
        </p:txBody>
      </p:sp>
      <p:graphicFrame>
        <p:nvGraphicFramePr>
          <p:cNvPr id="6" name="Content Placeholder 5"/>
          <p:cNvGraphicFramePr>
            <a:graphicFrameLocks noGrp="1"/>
          </p:cNvGraphicFramePr>
          <p:nvPr>
            <p:ph sz="half" idx="1"/>
            <p:extLst>
              <p:ext uri="{D42A27DB-BD31-4B8C-83A1-F6EECF244321}">
                <p14:modId xmlns:p14="http://schemas.microsoft.com/office/powerpoint/2010/main" val="4164923925"/>
              </p:ext>
            </p:extLst>
          </p:nvPr>
        </p:nvGraphicFramePr>
        <p:xfrm>
          <a:off x="457200" y="1600200"/>
          <a:ext cx="4038600" cy="4525963"/>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7" name="Content Placeholder 6"/>
          <p:cNvGraphicFramePr>
            <a:graphicFrameLocks noGrp="1"/>
          </p:cNvGraphicFramePr>
          <p:nvPr>
            <p:ph sz="half" idx="2"/>
            <p:extLst>
              <p:ext uri="{D42A27DB-BD31-4B8C-83A1-F6EECF244321}">
                <p14:modId xmlns:p14="http://schemas.microsoft.com/office/powerpoint/2010/main" val="1254694855"/>
              </p:ext>
            </p:extLst>
          </p:nvPr>
        </p:nvGraphicFramePr>
        <p:xfrm>
          <a:off x="4648200" y="1600200"/>
          <a:ext cx="4038600" cy="4525963"/>
        </p:xfrm>
        <a:graphic>
          <a:graphicData uri="http://schemas.openxmlformats.org/drawingml/2006/chart">
            <c:chart xmlns:c="http://schemas.openxmlformats.org/drawingml/2006/chart" xmlns:r="http://schemas.openxmlformats.org/officeDocument/2006/relationships" r:id="rId3"/>
          </a:graphicData>
        </a:graphic>
      </p:graphicFrame>
      <p:sp>
        <p:nvSpPr>
          <p:cNvPr id="5" name="Slide Number Placeholder 4"/>
          <p:cNvSpPr>
            <a:spLocks noGrp="1"/>
          </p:cNvSpPr>
          <p:nvPr>
            <p:ph type="sldNum" sz="quarter" idx="12"/>
          </p:nvPr>
        </p:nvSpPr>
        <p:spPr/>
        <p:txBody>
          <a:bodyPr/>
          <a:lstStyle/>
          <a:p>
            <a:fld id="{3C6DE7EB-ABF1-4AD0-850E-34CD394B5098}" type="slidenum">
              <a:rPr lang="th-TH" smtClean="0"/>
              <a:pPr/>
              <a:t>21</a:t>
            </a:fld>
            <a:endParaRPr lang="th-TH"/>
          </a:p>
        </p:txBody>
      </p:sp>
      <p:sp>
        <p:nvSpPr>
          <p:cNvPr id="8" name="TextBox 7"/>
          <p:cNvSpPr txBox="1"/>
          <p:nvPr/>
        </p:nvSpPr>
        <p:spPr>
          <a:xfrm>
            <a:off x="611560" y="6309320"/>
            <a:ext cx="1487715" cy="369332"/>
          </a:xfrm>
          <a:prstGeom prst="rect">
            <a:avLst/>
          </a:prstGeom>
          <a:noFill/>
        </p:spPr>
        <p:txBody>
          <a:bodyPr wrap="none" rtlCol="0">
            <a:spAutoFit/>
          </a:bodyPr>
          <a:lstStyle/>
          <a:p>
            <a:r>
              <a:rPr lang="en-US" sz="1800" dirty="0" smtClean="0"/>
              <a:t>Source : TDRI.</a:t>
            </a:r>
            <a:endParaRPr lang="th-TH" sz="1800" dirty="0"/>
          </a:p>
        </p:txBody>
      </p:sp>
    </p:spTree>
    <p:extLst>
      <p:ext uri="{BB962C8B-B14F-4D97-AF65-F5344CB8AC3E}">
        <p14:creationId xmlns:p14="http://schemas.microsoft.com/office/powerpoint/2010/main" val="286012716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The longer it takes to sell rice, the higher the loss (3 crops) </a:t>
            </a:r>
            <a:endParaRPr lang="th-TH" b="1" dirty="0"/>
          </a:p>
        </p:txBody>
      </p:sp>
      <p:graphicFrame>
        <p:nvGraphicFramePr>
          <p:cNvPr id="5" name="Content Placeholder 3"/>
          <p:cNvGraphicFramePr>
            <a:graphicFrameLocks noGrp="1"/>
          </p:cNvGraphicFramePr>
          <p:nvPr>
            <p:ph sz="half" idx="1"/>
            <p:extLst>
              <p:ext uri="{D42A27DB-BD31-4B8C-83A1-F6EECF244321}">
                <p14:modId xmlns:p14="http://schemas.microsoft.com/office/powerpoint/2010/main" val="318105139"/>
              </p:ext>
            </p:extLst>
          </p:nvPr>
        </p:nvGraphicFramePr>
        <p:xfrm>
          <a:off x="431720" y="1595037"/>
          <a:ext cx="3240000" cy="4500000"/>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Content Placeholder 3"/>
          <p:cNvGraphicFramePr>
            <a:graphicFrameLocks noGrp="1"/>
          </p:cNvGraphicFramePr>
          <p:nvPr>
            <p:ph sz="half" idx="2"/>
            <p:extLst>
              <p:ext uri="{D42A27DB-BD31-4B8C-83A1-F6EECF244321}">
                <p14:modId xmlns:p14="http://schemas.microsoft.com/office/powerpoint/2010/main" val="2110589633"/>
              </p:ext>
            </p:extLst>
          </p:nvPr>
        </p:nvGraphicFramePr>
        <p:xfrm>
          <a:off x="3491880" y="1600200"/>
          <a:ext cx="5220000" cy="4500000"/>
        </p:xfrm>
        <a:graphic>
          <a:graphicData uri="http://schemas.openxmlformats.org/drawingml/2006/chart">
            <c:chart xmlns:c="http://schemas.openxmlformats.org/drawingml/2006/chart" xmlns:r="http://schemas.openxmlformats.org/officeDocument/2006/relationships" r:id="rId3"/>
          </a:graphicData>
        </a:graphic>
      </p:graphicFrame>
      <p:sp>
        <p:nvSpPr>
          <p:cNvPr id="7" name="TextBox 6"/>
          <p:cNvSpPr txBox="1"/>
          <p:nvPr/>
        </p:nvSpPr>
        <p:spPr>
          <a:xfrm>
            <a:off x="323528" y="6095037"/>
            <a:ext cx="1981633" cy="338554"/>
          </a:xfrm>
          <a:prstGeom prst="rect">
            <a:avLst/>
          </a:prstGeom>
          <a:noFill/>
        </p:spPr>
        <p:txBody>
          <a:bodyPr wrap="none" rtlCol="0">
            <a:spAutoFit/>
          </a:bodyPr>
          <a:lstStyle/>
          <a:p>
            <a:r>
              <a:rPr lang="en-US" sz="1600" b="1" dirty="0" smtClean="0">
                <a:latin typeface="Browallia New" pitchFamily="34" charset="-34"/>
                <a:cs typeface="Browallia New" pitchFamily="34" charset="-34"/>
              </a:rPr>
              <a:t>Source : Calculated by TDRI</a:t>
            </a:r>
            <a:endParaRPr lang="th-TH" sz="1600" b="1" dirty="0" smtClean="0">
              <a:latin typeface="Browallia New" pitchFamily="34" charset="-34"/>
              <a:cs typeface="Browallia New" pitchFamily="34" charset="-34"/>
            </a:endParaRPr>
          </a:p>
        </p:txBody>
      </p:sp>
      <p:sp>
        <p:nvSpPr>
          <p:cNvPr id="3" name="Down Arrow Callout 2"/>
          <p:cNvSpPr/>
          <p:nvPr/>
        </p:nvSpPr>
        <p:spPr>
          <a:xfrm>
            <a:off x="1403648" y="2780928"/>
            <a:ext cx="648072" cy="936104"/>
          </a:xfrm>
          <a:prstGeom prst="downArrowCallou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smtClean="0">
                <a:latin typeface="Browallia New" pitchFamily="34" charset="-34"/>
                <a:cs typeface="Browallia New" pitchFamily="34" charset="-34"/>
              </a:rPr>
              <a:t>now</a:t>
            </a:r>
            <a:endParaRPr lang="th-TH" sz="2000" b="1" dirty="0">
              <a:latin typeface="Browallia New" pitchFamily="34" charset="-34"/>
              <a:cs typeface="Browallia New" pitchFamily="34" charset="-34"/>
            </a:endParaRPr>
          </a:p>
        </p:txBody>
      </p:sp>
      <p:sp>
        <p:nvSpPr>
          <p:cNvPr id="8" name="Down Arrow Callout 7"/>
          <p:cNvSpPr/>
          <p:nvPr/>
        </p:nvSpPr>
        <p:spPr>
          <a:xfrm>
            <a:off x="2123728" y="2492896"/>
            <a:ext cx="648072" cy="936104"/>
          </a:xfrm>
          <a:prstGeom prst="downArrowCallou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th-TH" sz="1800" b="1" dirty="0" smtClean="0">
                <a:latin typeface="Browallia New" pitchFamily="34" charset="-34"/>
                <a:cs typeface="Browallia New" pitchFamily="34" charset="-34"/>
              </a:rPr>
              <a:t>5 </a:t>
            </a:r>
            <a:r>
              <a:rPr lang="en-US" sz="1800" b="1" dirty="0" err="1" smtClean="0">
                <a:latin typeface="Browallia New" pitchFamily="34" charset="-34"/>
                <a:cs typeface="Browallia New" pitchFamily="34" charset="-34"/>
              </a:rPr>
              <a:t>yr</a:t>
            </a:r>
            <a:endParaRPr lang="th-TH" sz="1800" b="1" dirty="0">
              <a:latin typeface="Browallia New" pitchFamily="34" charset="-34"/>
              <a:cs typeface="Browallia New" pitchFamily="34" charset="-34"/>
            </a:endParaRPr>
          </a:p>
        </p:txBody>
      </p:sp>
      <p:sp>
        <p:nvSpPr>
          <p:cNvPr id="9" name="Down Arrow Callout 8"/>
          <p:cNvSpPr/>
          <p:nvPr/>
        </p:nvSpPr>
        <p:spPr>
          <a:xfrm>
            <a:off x="2843808" y="2132856"/>
            <a:ext cx="720080" cy="936104"/>
          </a:xfrm>
          <a:prstGeom prst="downArrowCallout">
            <a:avLst/>
          </a:prstGeom>
        </p:spPr>
        <p:style>
          <a:lnRef idx="2">
            <a:schemeClr val="accent4"/>
          </a:lnRef>
          <a:fillRef idx="1">
            <a:schemeClr val="lt1"/>
          </a:fillRef>
          <a:effectRef idx="0">
            <a:schemeClr val="accent4"/>
          </a:effectRef>
          <a:fontRef idx="minor">
            <a:schemeClr val="dk1"/>
          </a:fontRef>
        </p:style>
        <p:txBody>
          <a:bodyPr rtlCol="0" anchor="ctr"/>
          <a:lstStyle/>
          <a:p>
            <a:pPr algn="ctr"/>
            <a:r>
              <a:rPr lang="th-TH" sz="1800" b="1" dirty="0" smtClean="0">
                <a:latin typeface="Browallia New" pitchFamily="34" charset="-34"/>
                <a:cs typeface="Browallia New" pitchFamily="34" charset="-34"/>
              </a:rPr>
              <a:t>10 </a:t>
            </a:r>
            <a:r>
              <a:rPr lang="en-US" sz="1800" b="1" dirty="0" err="1" smtClean="0">
                <a:latin typeface="Browallia New" pitchFamily="34" charset="-34"/>
                <a:cs typeface="Browallia New" pitchFamily="34" charset="-34"/>
              </a:rPr>
              <a:t>yr</a:t>
            </a:r>
            <a:endParaRPr lang="th-TH" sz="1800" b="1" dirty="0">
              <a:latin typeface="Browallia New" pitchFamily="34" charset="-34"/>
              <a:cs typeface="Browallia New" pitchFamily="34" charset="-34"/>
            </a:endParaRPr>
          </a:p>
        </p:txBody>
      </p:sp>
    </p:spTree>
    <p:extLst>
      <p:ext uri="{BB962C8B-B14F-4D97-AF65-F5344CB8AC3E}">
        <p14:creationId xmlns:p14="http://schemas.microsoft.com/office/powerpoint/2010/main" val="53386845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The longer it takes to sell rice, the higher the loss </a:t>
            </a:r>
            <a:r>
              <a:rPr lang="en-US" dirty="0" smtClean="0"/>
              <a:t>(4 </a:t>
            </a:r>
            <a:r>
              <a:rPr lang="en-US" dirty="0"/>
              <a:t>crops) </a:t>
            </a:r>
            <a:endParaRPr lang="th-TH" b="1" dirty="0"/>
          </a:p>
        </p:txBody>
      </p:sp>
      <p:graphicFrame>
        <p:nvGraphicFramePr>
          <p:cNvPr id="5" name="Content Placeholder 3"/>
          <p:cNvGraphicFramePr>
            <a:graphicFrameLocks noGrp="1"/>
          </p:cNvGraphicFramePr>
          <p:nvPr>
            <p:ph sz="half" idx="1"/>
            <p:extLst>
              <p:ext uri="{D42A27DB-BD31-4B8C-83A1-F6EECF244321}">
                <p14:modId xmlns:p14="http://schemas.microsoft.com/office/powerpoint/2010/main" val="300595075"/>
              </p:ext>
            </p:extLst>
          </p:nvPr>
        </p:nvGraphicFramePr>
        <p:xfrm>
          <a:off x="457200" y="1600200"/>
          <a:ext cx="3240000" cy="4500000"/>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Content Placeholder 3"/>
          <p:cNvGraphicFramePr>
            <a:graphicFrameLocks noGrp="1"/>
          </p:cNvGraphicFramePr>
          <p:nvPr>
            <p:ph sz="half" idx="2"/>
            <p:extLst>
              <p:ext uri="{D42A27DB-BD31-4B8C-83A1-F6EECF244321}">
                <p14:modId xmlns:p14="http://schemas.microsoft.com/office/powerpoint/2010/main" val="1569343753"/>
              </p:ext>
            </p:extLst>
          </p:nvPr>
        </p:nvGraphicFramePr>
        <p:xfrm>
          <a:off x="3491880" y="1600200"/>
          <a:ext cx="5220000" cy="4500000"/>
        </p:xfrm>
        <a:graphic>
          <a:graphicData uri="http://schemas.openxmlformats.org/drawingml/2006/chart">
            <c:chart xmlns:c="http://schemas.openxmlformats.org/drawingml/2006/chart" xmlns:r="http://schemas.openxmlformats.org/officeDocument/2006/relationships" r:id="rId3"/>
          </a:graphicData>
        </a:graphic>
      </p:graphicFrame>
      <p:sp>
        <p:nvSpPr>
          <p:cNvPr id="7" name="TextBox 6"/>
          <p:cNvSpPr txBox="1"/>
          <p:nvPr/>
        </p:nvSpPr>
        <p:spPr>
          <a:xfrm>
            <a:off x="323528" y="6095037"/>
            <a:ext cx="8267007" cy="830997"/>
          </a:xfrm>
          <a:prstGeom prst="rect">
            <a:avLst/>
          </a:prstGeom>
          <a:noFill/>
        </p:spPr>
        <p:txBody>
          <a:bodyPr wrap="none" rtlCol="0">
            <a:spAutoFit/>
          </a:bodyPr>
          <a:lstStyle/>
          <a:p>
            <a:r>
              <a:rPr lang="th-TH" sz="1600" dirty="0" smtClean="0">
                <a:latin typeface="Browallia New" pitchFamily="34" charset="-34"/>
                <a:cs typeface="Browallia New" pitchFamily="34" charset="-34"/>
              </a:rPr>
              <a:t>ที่มา</a:t>
            </a:r>
            <a:r>
              <a:rPr lang="en-US" sz="1600" dirty="0" smtClean="0">
                <a:latin typeface="Browallia New" pitchFamily="34" charset="-34"/>
                <a:cs typeface="Browallia New" pitchFamily="34" charset="-34"/>
              </a:rPr>
              <a:t>: </a:t>
            </a:r>
            <a:r>
              <a:rPr lang="th-TH" sz="1600" dirty="0" smtClean="0">
                <a:latin typeface="Browallia New" pitchFamily="34" charset="-34"/>
                <a:cs typeface="Browallia New" pitchFamily="34" charset="-34"/>
              </a:rPr>
              <a:t>คำนวนจาก 1. ปริมาณ-เงินจำนำ รายได้จากระบายข้าว</a:t>
            </a:r>
            <a:r>
              <a:rPr lang="en-US" sz="1600" dirty="0" smtClean="0">
                <a:latin typeface="Browallia New" pitchFamily="34" charset="-34"/>
                <a:cs typeface="Browallia New" pitchFamily="34" charset="-34"/>
              </a:rPr>
              <a:t> </a:t>
            </a:r>
            <a:r>
              <a:rPr lang="th-TH" sz="1600" dirty="0" smtClean="0">
                <a:latin typeface="Browallia New" pitchFamily="34" charset="-34"/>
                <a:cs typeface="Browallia New" pitchFamily="34" charset="-34"/>
              </a:rPr>
              <a:t>มูลค่าสินค้าคงคลังมาจาก คณะอนุฯปิดบัญชี และพณ. ที่รายงาน กขช. 18 มิ.ย. 56</a:t>
            </a:r>
            <a:endParaRPr lang="en-US" sz="1600" dirty="0" smtClean="0">
              <a:latin typeface="Browallia New" pitchFamily="34" charset="-34"/>
              <a:cs typeface="Browallia New" pitchFamily="34" charset="-34"/>
            </a:endParaRPr>
          </a:p>
          <a:p>
            <a:r>
              <a:rPr lang="en-US" sz="1600" dirty="0" smtClean="0">
                <a:latin typeface="Browallia New" pitchFamily="34" charset="-34"/>
                <a:cs typeface="Browallia New" pitchFamily="34" charset="-34"/>
              </a:rPr>
              <a:t>2. </a:t>
            </a:r>
            <a:r>
              <a:rPr lang="th-TH" sz="1600" dirty="0">
                <a:latin typeface="Browallia New" pitchFamily="34" charset="-34"/>
                <a:cs typeface="Browallia New" pitchFamily="34" charset="-34"/>
              </a:rPr>
              <a:t>ค่าใช้จ่าย </a:t>
            </a:r>
            <a:r>
              <a:rPr lang="th-TH" sz="1600" dirty="0" smtClean="0">
                <a:latin typeface="Browallia New" pitchFamily="34" charset="-34"/>
                <a:cs typeface="Browallia New" pitchFamily="34" charset="-34"/>
              </a:rPr>
              <a:t>จากงบประมาณและอัตราจ้างสีและค่าเช่า ในรายงานการประชุมคณะอนุกรรมการกำกับฯ</a:t>
            </a:r>
          </a:p>
          <a:p>
            <a:r>
              <a:rPr lang="th-TH" sz="1600" dirty="0" smtClean="0">
                <a:latin typeface="Browallia New" pitchFamily="34" charset="-34"/>
                <a:cs typeface="Browallia New" pitchFamily="34" charset="-34"/>
              </a:rPr>
              <a:t>3. คำนวนโดย </a:t>
            </a:r>
            <a:r>
              <a:rPr lang="en-US" sz="1600" dirty="0" smtClean="0">
                <a:latin typeface="Browallia New" pitchFamily="34" charset="-34"/>
                <a:cs typeface="Browallia New" pitchFamily="34" charset="-34"/>
              </a:rPr>
              <a:t>TDRI 2556</a:t>
            </a:r>
            <a:endParaRPr lang="th-TH" sz="1600" dirty="0" smtClean="0">
              <a:latin typeface="Browallia New" pitchFamily="34" charset="-34"/>
              <a:cs typeface="Browallia New" pitchFamily="34" charset="-34"/>
            </a:endParaRPr>
          </a:p>
        </p:txBody>
      </p:sp>
      <p:sp>
        <p:nvSpPr>
          <p:cNvPr id="3" name="Down Arrow Callout 2"/>
          <p:cNvSpPr/>
          <p:nvPr/>
        </p:nvSpPr>
        <p:spPr>
          <a:xfrm>
            <a:off x="1115616" y="2780928"/>
            <a:ext cx="648072" cy="936104"/>
          </a:xfrm>
          <a:prstGeom prst="downArrowCallou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1800" b="1" dirty="0" smtClean="0">
                <a:latin typeface="Browallia New" panose="020B0604020202020204" pitchFamily="34" charset="-34"/>
                <a:cs typeface="Browallia New" panose="020B0604020202020204" pitchFamily="34" charset="-34"/>
              </a:rPr>
              <a:t>SEP</a:t>
            </a:r>
            <a:br>
              <a:rPr lang="en-US" sz="1800" b="1" dirty="0" smtClean="0">
                <a:latin typeface="Browallia New" panose="020B0604020202020204" pitchFamily="34" charset="-34"/>
                <a:cs typeface="Browallia New" panose="020B0604020202020204" pitchFamily="34" charset="-34"/>
              </a:rPr>
            </a:br>
            <a:r>
              <a:rPr lang="en-US" sz="1800" b="1" dirty="0" smtClean="0">
                <a:latin typeface="Browallia New" panose="020B0604020202020204" pitchFamily="34" charset="-34"/>
                <a:cs typeface="Browallia New" panose="020B0604020202020204" pitchFamily="34" charset="-34"/>
              </a:rPr>
              <a:t>2013</a:t>
            </a:r>
            <a:endParaRPr lang="th-TH" sz="1800" b="1" dirty="0">
              <a:latin typeface="Browallia New" panose="020B0604020202020204" pitchFamily="34" charset="-34"/>
              <a:cs typeface="Browallia New" panose="020B0604020202020204" pitchFamily="34" charset="-34"/>
            </a:endParaRPr>
          </a:p>
        </p:txBody>
      </p:sp>
      <p:sp>
        <p:nvSpPr>
          <p:cNvPr id="8" name="Down Arrow Callout 7"/>
          <p:cNvSpPr/>
          <p:nvPr/>
        </p:nvSpPr>
        <p:spPr>
          <a:xfrm>
            <a:off x="1907704" y="2492896"/>
            <a:ext cx="648072" cy="936104"/>
          </a:xfrm>
          <a:prstGeom prst="downArrowCallou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th-TH" sz="2000" b="1" dirty="0" smtClean="0">
                <a:latin typeface="Browallia New" panose="020B0604020202020204" pitchFamily="34" charset="-34"/>
                <a:cs typeface="Browallia New" panose="020B0604020202020204" pitchFamily="34" charset="-34"/>
              </a:rPr>
              <a:t>5</a:t>
            </a:r>
            <a:br>
              <a:rPr lang="th-TH" sz="2000" b="1" dirty="0" smtClean="0">
                <a:latin typeface="Browallia New" panose="020B0604020202020204" pitchFamily="34" charset="-34"/>
                <a:cs typeface="Browallia New" panose="020B0604020202020204" pitchFamily="34" charset="-34"/>
              </a:rPr>
            </a:br>
            <a:r>
              <a:rPr lang="en-US" sz="2000" b="1" dirty="0" smtClean="0">
                <a:latin typeface="Browallia New" panose="020B0604020202020204" pitchFamily="34" charset="-34"/>
                <a:cs typeface="Browallia New" panose="020B0604020202020204" pitchFamily="34" charset="-34"/>
              </a:rPr>
              <a:t>Years</a:t>
            </a:r>
            <a:endParaRPr lang="th-TH" sz="2000" b="1" dirty="0">
              <a:latin typeface="Browallia New" panose="020B0604020202020204" pitchFamily="34" charset="-34"/>
              <a:cs typeface="Browallia New" panose="020B0604020202020204" pitchFamily="34" charset="-34"/>
            </a:endParaRPr>
          </a:p>
        </p:txBody>
      </p:sp>
      <p:sp>
        <p:nvSpPr>
          <p:cNvPr id="9" name="Down Arrow Callout 8"/>
          <p:cNvSpPr/>
          <p:nvPr/>
        </p:nvSpPr>
        <p:spPr>
          <a:xfrm>
            <a:off x="2699792" y="2132856"/>
            <a:ext cx="720080" cy="936104"/>
          </a:xfrm>
          <a:prstGeom prst="downArrowCallout">
            <a:avLst/>
          </a:prstGeom>
        </p:spPr>
        <p:style>
          <a:lnRef idx="2">
            <a:schemeClr val="accent4"/>
          </a:lnRef>
          <a:fillRef idx="1">
            <a:schemeClr val="lt1"/>
          </a:fillRef>
          <a:effectRef idx="0">
            <a:schemeClr val="accent4"/>
          </a:effectRef>
          <a:fontRef idx="minor">
            <a:schemeClr val="dk1"/>
          </a:fontRef>
        </p:style>
        <p:txBody>
          <a:bodyPr rtlCol="0" anchor="ctr"/>
          <a:lstStyle/>
          <a:p>
            <a:pPr algn="ctr"/>
            <a:r>
              <a:rPr lang="th-TH" sz="2000" b="1" dirty="0" smtClean="0">
                <a:latin typeface="Browallia New" panose="020B0604020202020204" pitchFamily="34" charset="-34"/>
                <a:cs typeface="Browallia New" panose="020B0604020202020204" pitchFamily="34" charset="-34"/>
              </a:rPr>
              <a:t>10</a:t>
            </a:r>
            <a:r>
              <a:rPr lang="th-TH" sz="2000" b="1" dirty="0">
                <a:latin typeface="Browallia New" panose="020B0604020202020204" pitchFamily="34" charset="-34"/>
                <a:cs typeface="Browallia New" panose="020B0604020202020204" pitchFamily="34" charset="-34"/>
              </a:rPr>
              <a:t/>
            </a:r>
            <a:br>
              <a:rPr lang="th-TH" sz="2000" b="1" dirty="0">
                <a:latin typeface="Browallia New" panose="020B0604020202020204" pitchFamily="34" charset="-34"/>
                <a:cs typeface="Browallia New" panose="020B0604020202020204" pitchFamily="34" charset="-34"/>
              </a:rPr>
            </a:br>
            <a:r>
              <a:rPr lang="en-US" sz="2000" b="1" dirty="0">
                <a:latin typeface="Browallia New" panose="020B0604020202020204" pitchFamily="34" charset="-34"/>
                <a:cs typeface="Browallia New" panose="020B0604020202020204" pitchFamily="34" charset="-34"/>
              </a:rPr>
              <a:t>Years</a:t>
            </a:r>
            <a:endParaRPr lang="th-TH" sz="2000" b="1" dirty="0">
              <a:latin typeface="Browallia New" panose="020B0604020202020204" pitchFamily="34" charset="-34"/>
              <a:cs typeface="Browallia New" panose="020B0604020202020204" pitchFamily="34" charset="-34"/>
            </a:endParaRPr>
          </a:p>
        </p:txBody>
      </p:sp>
    </p:spTree>
    <p:extLst>
      <p:ext uri="{BB962C8B-B14F-4D97-AF65-F5344CB8AC3E}">
        <p14:creationId xmlns:p14="http://schemas.microsoft.com/office/powerpoint/2010/main" val="32519473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59632" y="116632"/>
            <a:ext cx="7427168" cy="864096"/>
          </a:xfrm>
        </p:spPr>
        <p:txBody>
          <a:bodyPr>
            <a:normAutofit fontScale="90000"/>
          </a:bodyPr>
          <a:lstStyle/>
          <a:p>
            <a:r>
              <a:rPr lang="en-US" dirty="0" smtClean="0"/>
              <a:t>Why huge loss?</a:t>
            </a:r>
            <a:endParaRPr lang="th-TH" dirty="0"/>
          </a:p>
        </p:txBody>
      </p:sp>
      <p:sp>
        <p:nvSpPr>
          <p:cNvPr id="3" name="Content Placeholder 2"/>
          <p:cNvSpPr>
            <a:spLocks noGrp="1"/>
          </p:cNvSpPr>
          <p:nvPr>
            <p:ph idx="1"/>
          </p:nvPr>
        </p:nvSpPr>
        <p:spPr>
          <a:xfrm>
            <a:off x="107504" y="908720"/>
            <a:ext cx="8928992" cy="5832648"/>
          </a:xfrm>
        </p:spPr>
        <p:txBody>
          <a:bodyPr>
            <a:normAutofit fontScale="70000" lnSpcReduction="20000"/>
          </a:bodyPr>
          <a:lstStyle/>
          <a:p>
            <a:r>
              <a:rPr lang="en-US" dirty="0" smtClean="0"/>
              <a:t>High paddy price but low retail rice price</a:t>
            </a:r>
          </a:p>
          <a:p>
            <a:pPr lvl="1"/>
            <a:r>
              <a:rPr lang="en-US" b="1" dirty="0" smtClean="0"/>
              <a:t>High cost of paddy: 50% higher than market price of paddy</a:t>
            </a:r>
          </a:p>
          <a:p>
            <a:pPr lvl="1"/>
            <a:r>
              <a:rPr lang="en-US" b="1" dirty="0" smtClean="0"/>
              <a:t>Consumer subsidy and crony: Selling price is much lower than market price of rice, part of which is due to corruption</a:t>
            </a:r>
          </a:p>
          <a:p>
            <a:r>
              <a:rPr lang="en-US" dirty="0"/>
              <a:t>Operation </a:t>
            </a:r>
            <a:r>
              <a:rPr lang="en-US" dirty="0" smtClean="0"/>
              <a:t>cost (10%)</a:t>
            </a:r>
            <a:endParaRPr lang="en-US" dirty="0"/>
          </a:p>
          <a:p>
            <a:r>
              <a:rPr lang="en-US" dirty="0" smtClean="0"/>
              <a:t>The longer it takes to sell rice, the higher the interest cost </a:t>
            </a:r>
            <a:r>
              <a:rPr lang="en-US" dirty="0" smtClean="0">
                <a:solidFill>
                  <a:srgbClr val="002060"/>
                </a:solidFill>
              </a:rPr>
              <a:t>and impairment </a:t>
            </a:r>
            <a:r>
              <a:rPr lang="en-US" dirty="0" smtClean="0"/>
              <a:t>value are.</a:t>
            </a:r>
          </a:p>
          <a:p>
            <a:pPr lvl="1"/>
            <a:r>
              <a:rPr lang="en-US" b="1" dirty="0" smtClean="0"/>
              <a:t>150 Thai exporters helped export 10 </a:t>
            </a:r>
            <a:r>
              <a:rPr lang="en-US" b="1" dirty="0" err="1" smtClean="0"/>
              <a:t>mt</a:t>
            </a:r>
            <a:r>
              <a:rPr lang="en-US" b="1" dirty="0" smtClean="0"/>
              <a:t> to more than 100 countries</a:t>
            </a:r>
          </a:p>
          <a:p>
            <a:pPr lvl="1"/>
            <a:r>
              <a:rPr lang="en-US" b="1" dirty="0" smtClean="0"/>
              <a:t>Connected traders lack capacity to do so</a:t>
            </a:r>
          </a:p>
          <a:p>
            <a:pPr lvl="1"/>
            <a:r>
              <a:rPr lang="en-US" b="1" dirty="0" smtClean="0"/>
              <a:t>So stock is larger than that under free trade (MOC 20 </a:t>
            </a:r>
            <a:r>
              <a:rPr lang="en-US" b="1" dirty="0" err="1" smtClean="0"/>
              <a:t>mt</a:t>
            </a:r>
            <a:r>
              <a:rPr lang="en-US" b="1" dirty="0" smtClean="0"/>
              <a:t>+; TDRI 14 </a:t>
            </a:r>
            <a:r>
              <a:rPr lang="en-US" b="1" dirty="0" err="1" smtClean="0"/>
              <a:t>mt</a:t>
            </a:r>
            <a:r>
              <a:rPr lang="en-US" b="1" dirty="0" smtClean="0"/>
              <a:t> ). It will take 5-10 years to clear the stock  </a:t>
            </a:r>
          </a:p>
          <a:p>
            <a:r>
              <a:rPr lang="en-US" dirty="0" smtClean="0"/>
              <a:t>If  corruption is counted, loss will be much higher</a:t>
            </a:r>
          </a:p>
          <a:p>
            <a:pPr lvl="1"/>
            <a:r>
              <a:rPr lang="en-US" b="1" dirty="0" smtClean="0"/>
              <a:t>Replacement of old rice  &amp; rice from neighboring countries in the warehouses</a:t>
            </a:r>
          </a:p>
          <a:p>
            <a:pPr lvl="1"/>
            <a:r>
              <a:rPr lang="en-US" b="1" dirty="0" smtClean="0"/>
              <a:t>Stealing rice</a:t>
            </a:r>
          </a:p>
          <a:p>
            <a:pPr lvl="1"/>
            <a:r>
              <a:rPr lang="en-US" b="1" dirty="0" smtClean="0"/>
              <a:t>Corruption by some participating agents at all stages of the scheme</a:t>
            </a:r>
          </a:p>
        </p:txBody>
      </p:sp>
    </p:spTree>
    <p:extLst>
      <p:ext uri="{BB962C8B-B14F-4D97-AF65-F5344CB8AC3E}">
        <p14:creationId xmlns:p14="http://schemas.microsoft.com/office/powerpoint/2010/main" val="258487810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71600" y="274638"/>
            <a:ext cx="7715200" cy="1143000"/>
          </a:xfrm>
        </p:spPr>
        <p:txBody>
          <a:bodyPr>
            <a:normAutofit fontScale="90000"/>
          </a:bodyPr>
          <a:lstStyle/>
          <a:p>
            <a:r>
              <a:rPr lang="en-US" dirty="0" smtClean="0"/>
              <a:t>High paddy price for farmers, cheap rice for consumer</a:t>
            </a:r>
            <a:endParaRPr lang="th-TH" sz="4800" b="1" dirty="0">
              <a:solidFill>
                <a:srgbClr val="C00000"/>
              </a:solidFill>
            </a:endParaRPr>
          </a:p>
        </p:txBody>
      </p:sp>
      <p:graphicFrame>
        <p:nvGraphicFramePr>
          <p:cNvPr id="7" name="Content Placeholder 6"/>
          <p:cNvGraphicFramePr>
            <a:graphicFrameLocks noGrp="1"/>
          </p:cNvGraphicFramePr>
          <p:nvPr>
            <p:ph sz="half" idx="1"/>
            <p:extLst>
              <p:ext uri="{D42A27DB-BD31-4B8C-83A1-F6EECF244321}">
                <p14:modId xmlns:p14="http://schemas.microsoft.com/office/powerpoint/2010/main" val="1002205390"/>
              </p:ext>
            </p:extLst>
          </p:nvPr>
        </p:nvGraphicFramePr>
        <p:xfrm>
          <a:off x="457200" y="1600200"/>
          <a:ext cx="4038600" cy="4525963"/>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8" name="Content Placeholder 7"/>
          <p:cNvGraphicFramePr>
            <a:graphicFrameLocks noGrp="1"/>
          </p:cNvGraphicFramePr>
          <p:nvPr>
            <p:ph sz="half" idx="2"/>
            <p:extLst>
              <p:ext uri="{D42A27DB-BD31-4B8C-83A1-F6EECF244321}">
                <p14:modId xmlns:p14="http://schemas.microsoft.com/office/powerpoint/2010/main" val="2173944912"/>
              </p:ext>
            </p:extLst>
          </p:nvPr>
        </p:nvGraphicFramePr>
        <p:xfrm>
          <a:off x="4648200" y="1600200"/>
          <a:ext cx="4038600" cy="4525963"/>
        </p:xfrm>
        <a:graphic>
          <a:graphicData uri="http://schemas.openxmlformats.org/drawingml/2006/chart">
            <c:chart xmlns:c="http://schemas.openxmlformats.org/drawingml/2006/chart" xmlns:r="http://schemas.openxmlformats.org/officeDocument/2006/relationships" r:id="rId3"/>
          </a:graphicData>
        </a:graphic>
      </p:graphicFrame>
      <p:cxnSp>
        <p:nvCxnSpPr>
          <p:cNvPr id="10" name="Straight Connector 9"/>
          <p:cNvCxnSpPr/>
          <p:nvPr/>
        </p:nvCxnSpPr>
        <p:spPr>
          <a:xfrm>
            <a:off x="2520264" y="2132856"/>
            <a:ext cx="0" cy="3240360"/>
          </a:xfrm>
          <a:prstGeom prst="line">
            <a:avLst/>
          </a:prstGeom>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6660232" y="2132856"/>
            <a:ext cx="0" cy="3240360"/>
          </a:xfrm>
          <a:prstGeom prst="line">
            <a:avLst/>
          </a:prstGeom>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a:off x="1119145" y="2636912"/>
            <a:ext cx="1422185" cy="584775"/>
          </a:xfrm>
          <a:prstGeom prst="rect">
            <a:avLst/>
          </a:prstGeom>
          <a:noFill/>
        </p:spPr>
        <p:txBody>
          <a:bodyPr wrap="none" rtlCol="0">
            <a:spAutoFit/>
          </a:bodyPr>
          <a:lstStyle/>
          <a:p>
            <a:pPr algn="ctr"/>
            <a:r>
              <a:rPr lang="en-US" sz="1600" b="1" dirty="0" smtClean="0">
                <a:latin typeface="Browallia New" pitchFamily="34" charset="-34"/>
                <a:cs typeface="Browallia New" pitchFamily="34" charset="-34"/>
              </a:rPr>
              <a:t>Oct 2000-Sept 2011</a:t>
            </a:r>
            <a:r>
              <a:rPr lang="th-TH" sz="1600" b="1" dirty="0" smtClean="0">
                <a:latin typeface="Browallia New" pitchFamily="34" charset="-34"/>
                <a:cs typeface="Browallia New" pitchFamily="34" charset="-34"/>
              </a:rPr>
              <a:t/>
            </a:r>
            <a:br>
              <a:rPr lang="th-TH" sz="1600" b="1" dirty="0" smtClean="0">
                <a:latin typeface="Browallia New" pitchFamily="34" charset="-34"/>
                <a:cs typeface="Browallia New" pitchFamily="34" charset="-34"/>
              </a:rPr>
            </a:br>
            <a:r>
              <a:rPr lang="th-TH" sz="1600" b="1" dirty="0" smtClean="0">
                <a:latin typeface="Browallia New" pitchFamily="34" charset="-34"/>
                <a:cs typeface="Browallia New" pitchFamily="34" charset="-34"/>
              </a:rPr>
              <a:t>9,727 </a:t>
            </a:r>
            <a:r>
              <a:rPr lang="en-US" sz="1600" b="1" dirty="0" smtClean="0">
                <a:latin typeface="Browallia New" pitchFamily="34" charset="-34"/>
                <a:cs typeface="Browallia New" pitchFamily="34" charset="-34"/>
              </a:rPr>
              <a:t>Baht</a:t>
            </a:r>
            <a:endParaRPr lang="th-TH" sz="1600" b="1" dirty="0" smtClean="0">
              <a:latin typeface="Browallia New" pitchFamily="34" charset="-34"/>
              <a:cs typeface="Browallia New" pitchFamily="34" charset="-34"/>
            </a:endParaRPr>
          </a:p>
        </p:txBody>
      </p:sp>
      <p:sp>
        <p:nvSpPr>
          <p:cNvPr id="14" name="TextBox 13"/>
          <p:cNvSpPr txBox="1"/>
          <p:nvPr/>
        </p:nvSpPr>
        <p:spPr>
          <a:xfrm>
            <a:off x="2850221" y="2636912"/>
            <a:ext cx="1377300" cy="584775"/>
          </a:xfrm>
          <a:prstGeom prst="rect">
            <a:avLst/>
          </a:prstGeom>
          <a:noFill/>
        </p:spPr>
        <p:txBody>
          <a:bodyPr wrap="none" rtlCol="0">
            <a:spAutoFit/>
          </a:bodyPr>
          <a:lstStyle/>
          <a:p>
            <a:pPr algn="ctr"/>
            <a:r>
              <a:rPr lang="en-US" sz="1600" b="1" dirty="0" smtClean="0">
                <a:latin typeface="Browallia New" pitchFamily="34" charset="-34"/>
                <a:cs typeface="Browallia New" pitchFamily="34" charset="-34"/>
              </a:rPr>
              <a:t>Oct 2011-Dec 2012</a:t>
            </a:r>
            <a:r>
              <a:rPr lang="th-TH" sz="1600" b="1" dirty="0" smtClean="0">
                <a:latin typeface="Browallia New" pitchFamily="34" charset="-34"/>
                <a:cs typeface="Browallia New" pitchFamily="34" charset="-34"/>
              </a:rPr>
              <a:t/>
            </a:r>
            <a:br>
              <a:rPr lang="th-TH" sz="1600" b="1" dirty="0" smtClean="0">
                <a:latin typeface="Browallia New" pitchFamily="34" charset="-34"/>
                <a:cs typeface="Browallia New" pitchFamily="34" charset="-34"/>
              </a:rPr>
            </a:br>
            <a:r>
              <a:rPr lang="th-TH" sz="1600" b="1" dirty="0" smtClean="0">
                <a:latin typeface="Browallia New" pitchFamily="34" charset="-34"/>
                <a:cs typeface="Browallia New" pitchFamily="34" charset="-34"/>
              </a:rPr>
              <a:t>11,199 </a:t>
            </a:r>
            <a:r>
              <a:rPr lang="en-US" sz="1600" b="1" dirty="0" smtClean="0">
                <a:latin typeface="Browallia New" pitchFamily="34" charset="-34"/>
                <a:cs typeface="Browallia New" pitchFamily="34" charset="-34"/>
              </a:rPr>
              <a:t>Baht</a:t>
            </a:r>
            <a:endParaRPr lang="th-TH" sz="1600" b="1" dirty="0" smtClean="0">
              <a:latin typeface="Browallia New" pitchFamily="34" charset="-34"/>
              <a:cs typeface="Browallia New" pitchFamily="34" charset="-34"/>
            </a:endParaRPr>
          </a:p>
        </p:txBody>
      </p:sp>
      <p:sp>
        <p:nvSpPr>
          <p:cNvPr id="15" name="TextBox 14"/>
          <p:cNvSpPr txBox="1"/>
          <p:nvPr/>
        </p:nvSpPr>
        <p:spPr>
          <a:xfrm>
            <a:off x="5342750" y="2492896"/>
            <a:ext cx="1422185" cy="584775"/>
          </a:xfrm>
          <a:prstGeom prst="rect">
            <a:avLst/>
          </a:prstGeom>
          <a:noFill/>
        </p:spPr>
        <p:txBody>
          <a:bodyPr wrap="none" rtlCol="0">
            <a:spAutoFit/>
          </a:bodyPr>
          <a:lstStyle/>
          <a:p>
            <a:pPr algn="ctr"/>
            <a:r>
              <a:rPr lang="en-US" sz="1600" b="1" dirty="0" smtClean="0">
                <a:latin typeface="Browallia New" pitchFamily="34" charset="-34"/>
                <a:cs typeface="Browallia New" pitchFamily="34" charset="-34"/>
              </a:rPr>
              <a:t>Oct</a:t>
            </a:r>
            <a:r>
              <a:rPr lang="th-TH" sz="1600" b="1" dirty="0" smtClean="0">
                <a:latin typeface="Browallia New" pitchFamily="34" charset="-34"/>
                <a:cs typeface="Browallia New" pitchFamily="34" charset="-34"/>
              </a:rPr>
              <a:t> 2000-</a:t>
            </a:r>
            <a:r>
              <a:rPr lang="en-US" sz="1600" b="1" dirty="0" smtClean="0">
                <a:latin typeface="Browallia New" pitchFamily="34" charset="-34"/>
                <a:cs typeface="Browallia New" pitchFamily="34" charset="-34"/>
              </a:rPr>
              <a:t>Sept 2011</a:t>
            </a:r>
            <a:r>
              <a:rPr lang="th-TH" sz="1600" b="1" dirty="0" smtClean="0">
                <a:latin typeface="Browallia New" pitchFamily="34" charset="-34"/>
                <a:cs typeface="Browallia New" pitchFamily="34" charset="-34"/>
              </a:rPr>
              <a:t/>
            </a:r>
            <a:br>
              <a:rPr lang="th-TH" sz="1600" b="1" dirty="0" smtClean="0">
                <a:latin typeface="Browallia New" pitchFamily="34" charset="-34"/>
                <a:cs typeface="Browallia New" pitchFamily="34" charset="-34"/>
              </a:rPr>
            </a:br>
            <a:r>
              <a:rPr lang="th-TH" sz="1600" b="1" dirty="0" smtClean="0">
                <a:latin typeface="Browallia New" pitchFamily="34" charset="-34"/>
                <a:cs typeface="Browallia New" pitchFamily="34" charset="-34"/>
              </a:rPr>
              <a:t>24.62 </a:t>
            </a:r>
            <a:r>
              <a:rPr lang="en-US" sz="1600" b="1" dirty="0" smtClean="0">
                <a:latin typeface="Browallia New" pitchFamily="34" charset="-34"/>
                <a:cs typeface="Browallia New" pitchFamily="34" charset="-34"/>
              </a:rPr>
              <a:t>baht/kg</a:t>
            </a:r>
            <a:endParaRPr lang="th-TH" sz="1600" b="1" dirty="0" smtClean="0">
              <a:latin typeface="Browallia New" pitchFamily="34" charset="-34"/>
              <a:cs typeface="Browallia New" pitchFamily="34" charset="-34"/>
            </a:endParaRPr>
          </a:p>
        </p:txBody>
      </p:sp>
      <p:sp>
        <p:nvSpPr>
          <p:cNvPr id="16" name="TextBox 15"/>
          <p:cNvSpPr txBox="1"/>
          <p:nvPr/>
        </p:nvSpPr>
        <p:spPr>
          <a:xfrm>
            <a:off x="7073830" y="2492896"/>
            <a:ext cx="1377300" cy="584775"/>
          </a:xfrm>
          <a:prstGeom prst="rect">
            <a:avLst/>
          </a:prstGeom>
          <a:noFill/>
        </p:spPr>
        <p:txBody>
          <a:bodyPr wrap="none" rtlCol="0">
            <a:spAutoFit/>
          </a:bodyPr>
          <a:lstStyle/>
          <a:p>
            <a:pPr algn="ctr"/>
            <a:r>
              <a:rPr lang="en-US" sz="1600" b="1" dirty="0" smtClean="0">
                <a:latin typeface="Browallia New" pitchFamily="34" charset="-34"/>
                <a:cs typeface="Browallia New" pitchFamily="34" charset="-34"/>
              </a:rPr>
              <a:t>Oct 2011-Dec 2012</a:t>
            </a:r>
          </a:p>
          <a:p>
            <a:pPr algn="ctr"/>
            <a:r>
              <a:rPr lang="th-TH" sz="1600" b="1" dirty="0" smtClean="0">
                <a:latin typeface="Browallia New" pitchFamily="34" charset="-34"/>
                <a:cs typeface="Browallia New" pitchFamily="34" charset="-34"/>
              </a:rPr>
              <a:t>24.17 </a:t>
            </a:r>
            <a:r>
              <a:rPr lang="en-US" sz="1600" b="1" dirty="0" smtClean="0">
                <a:latin typeface="Browallia New" pitchFamily="34" charset="-34"/>
                <a:cs typeface="Browallia New" pitchFamily="34" charset="-34"/>
              </a:rPr>
              <a:t>baht/kg</a:t>
            </a:r>
            <a:endParaRPr lang="th-TH" sz="1600" b="1" dirty="0" smtClean="0">
              <a:latin typeface="Browallia New" pitchFamily="34" charset="-34"/>
              <a:cs typeface="Browallia New" pitchFamily="34" charset="-34"/>
            </a:endParaRPr>
          </a:p>
        </p:txBody>
      </p:sp>
      <p:sp>
        <p:nvSpPr>
          <p:cNvPr id="17" name="TextBox 16"/>
          <p:cNvSpPr txBox="1"/>
          <p:nvPr/>
        </p:nvSpPr>
        <p:spPr>
          <a:xfrm>
            <a:off x="467544" y="6165304"/>
            <a:ext cx="1164101" cy="369332"/>
          </a:xfrm>
          <a:prstGeom prst="rect">
            <a:avLst/>
          </a:prstGeom>
          <a:noFill/>
        </p:spPr>
        <p:txBody>
          <a:bodyPr wrap="none" rtlCol="0">
            <a:spAutoFit/>
          </a:bodyPr>
          <a:lstStyle/>
          <a:p>
            <a:r>
              <a:rPr lang="en-US" sz="1800" dirty="0" smtClean="0">
                <a:latin typeface="Browallia New" pitchFamily="34" charset="-34"/>
                <a:cs typeface="Browallia New" pitchFamily="34" charset="-34"/>
              </a:rPr>
              <a:t>Source : ODIT</a:t>
            </a:r>
            <a:endParaRPr lang="th-TH" sz="1800" dirty="0">
              <a:latin typeface="Browallia New" pitchFamily="34" charset="-34"/>
              <a:cs typeface="Browallia New" pitchFamily="34" charset="-34"/>
            </a:endParaRPr>
          </a:p>
        </p:txBody>
      </p:sp>
      <p:sp>
        <p:nvSpPr>
          <p:cNvPr id="18" name="TextBox 17"/>
          <p:cNvSpPr txBox="1"/>
          <p:nvPr/>
        </p:nvSpPr>
        <p:spPr>
          <a:xfrm>
            <a:off x="4756013" y="6165304"/>
            <a:ext cx="4113627" cy="584775"/>
          </a:xfrm>
          <a:prstGeom prst="rect">
            <a:avLst/>
          </a:prstGeom>
          <a:noFill/>
        </p:spPr>
        <p:txBody>
          <a:bodyPr wrap="none" rtlCol="0">
            <a:spAutoFit/>
          </a:bodyPr>
          <a:lstStyle/>
          <a:p>
            <a:r>
              <a:rPr lang="en-US" sz="1600" dirty="0" smtClean="0">
                <a:latin typeface="Browallia New" pitchFamily="34" charset="-34"/>
                <a:cs typeface="Browallia New" pitchFamily="34" charset="-34"/>
              </a:rPr>
              <a:t>Source : </a:t>
            </a:r>
            <a:r>
              <a:rPr lang="en-US" sz="1600" dirty="0">
                <a:latin typeface="Browallia New" pitchFamily="34" charset="-34"/>
                <a:cs typeface="Browallia New" pitchFamily="34" charset="-34"/>
              </a:rPr>
              <a:t>The index of economic trade, the Ministry of Commerce</a:t>
            </a:r>
          </a:p>
          <a:p>
            <a:endParaRPr lang="th-TH" sz="1600" dirty="0">
              <a:latin typeface="Browallia New" pitchFamily="34" charset="-34"/>
              <a:cs typeface="Browallia New" pitchFamily="34" charset="-34"/>
            </a:endParaRPr>
          </a:p>
        </p:txBody>
      </p:sp>
    </p:spTree>
    <p:extLst>
      <p:ext uri="{BB962C8B-B14F-4D97-AF65-F5344CB8AC3E}">
        <p14:creationId xmlns:p14="http://schemas.microsoft.com/office/powerpoint/2010/main" val="252311739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2502024"/>
            <a:ext cx="8075240" cy="1143000"/>
          </a:xfrm>
        </p:spPr>
        <p:txBody>
          <a:bodyPr>
            <a:normAutofit fontScale="90000"/>
          </a:bodyPr>
          <a:lstStyle/>
          <a:p>
            <a:r>
              <a:rPr lang="en-US" sz="6000" i="1" dirty="0" smtClean="0">
                <a:latin typeface="Times New Roman" pitchFamily="18" charset="0"/>
                <a:cs typeface="AngsanaUPC" pitchFamily="18" charset="-34"/>
              </a:rPr>
              <a:t>4.Who benefit?</a:t>
            </a:r>
            <a:br>
              <a:rPr lang="en-US" sz="6000" i="1" dirty="0" smtClean="0">
                <a:latin typeface="Times New Roman" pitchFamily="18" charset="0"/>
                <a:cs typeface="AngsanaUPC" pitchFamily="18" charset="-34"/>
              </a:rPr>
            </a:br>
            <a:r>
              <a:rPr lang="en-US" sz="4900" dirty="0">
                <a:latin typeface="Times New Roman" pitchFamily="18" charset="0"/>
                <a:cs typeface="AngsanaUPC" pitchFamily="18" charset="-34"/>
              </a:rPr>
              <a:t>Does the </a:t>
            </a:r>
            <a:r>
              <a:rPr lang="en-US" sz="4900" dirty="0" smtClean="0">
                <a:latin typeface="Times New Roman" pitchFamily="18" charset="0"/>
                <a:cs typeface="AngsanaUPC" pitchFamily="18" charset="-34"/>
              </a:rPr>
              <a:t>policy </a:t>
            </a:r>
            <a:r>
              <a:rPr lang="en-US" sz="4900" dirty="0">
                <a:latin typeface="Times New Roman" pitchFamily="18" charset="0"/>
                <a:cs typeface="AngsanaUPC" pitchFamily="18" charset="-34"/>
              </a:rPr>
              <a:t>help poor farmers?</a:t>
            </a:r>
            <a:r>
              <a:rPr lang="en-US" sz="4900" i="1" dirty="0" smtClean="0">
                <a:latin typeface="Times New Roman" pitchFamily="18" charset="0"/>
                <a:cs typeface="AngsanaUPC" pitchFamily="18" charset="-34"/>
              </a:rPr>
              <a:t> </a:t>
            </a:r>
            <a:r>
              <a:rPr lang="en-US" sz="4900" dirty="0">
                <a:latin typeface="Times New Roman" pitchFamily="18" charset="0"/>
                <a:cs typeface="AngsanaUPC" pitchFamily="18" charset="-34"/>
              </a:rPr>
              <a:t/>
            </a:r>
            <a:br>
              <a:rPr lang="en-US" sz="4900" dirty="0">
                <a:latin typeface="Times New Roman" pitchFamily="18" charset="0"/>
                <a:cs typeface="AngsanaUPC" pitchFamily="18" charset="-34"/>
              </a:rPr>
            </a:br>
            <a:endParaRPr lang="th-TH" dirty="0"/>
          </a:p>
        </p:txBody>
      </p:sp>
    </p:spTree>
    <p:extLst>
      <p:ext uri="{BB962C8B-B14F-4D97-AF65-F5344CB8AC3E}">
        <p14:creationId xmlns:p14="http://schemas.microsoft.com/office/powerpoint/2010/main" val="16860483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59632" y="44624"/>
            <a:ext cx="7427168" cy="720080"/>
          </a:xfrm>
        </p:spPr>
        <p:txBody>
          <a:bodyPr>
            <a:normAutofit/>
          </a:bodyPr>
          <a:lstStyle/>
          <a:p>
            <a:r>
              <a:rPr lang="en-US" sz="4000" i="1" dirty="0">
                <a:latin typeface="Times New Roman" pitchFamily="18" charset="0"/>
                <a:cs typeface="AngsanaUPC" pitchFamily="18" charset="-34"/>
              </a:rPr>
              <a:t>4.Who benefit?</a:t>
            </a:r>
            <a:endParaRPr lang="th-TH" sz="4000" dirty="0"/>
          </a:p>
        </p:txBody>
      </p:sp>
      <p:sp>
        <p:nvSpPr>
          <p:cNvPr id="3" name="Content Placeholder 2"/>
          <p:cNvSpPr>
            <a:spLocks noGrp="1"/>
          </p:cNvSpPr>
          <p:nvPr>
            <p:ph idx="1"/>
          </p:nvPr>
        </p:nvSpPr>
        <p:spPr>
          <a:xfrm>
            <a:off x="107504" y="764704"/>
            <a:ext cx="8928992" cy="5976664"/>
          </a:xfrm>
        </p:spPr>
        <p:txBody>
          <a:bodyPr>
            <a:normAutofit fontScale="85000" lnSpcReduction="20000"/>
          </a:bodyPr>
          <a:lstStyle/>
          <a:p>
            <a:r>
              <a:rPr lang="en-US" dirty="0" smtClean="0"/>
              <a:t>Farmers</a:t>
            </a:r>
          </a:p>
          <a:p>
            <a:pPr lvl="1"/>
            <a:r>
              <a:rPr lang="en-US" b="1" dirty="0"/>
              <a:t>Participating </a:t>
            </a:r>
            <a:r>
              <a:rPr lang="en-US" b="1" dirty="0" smtClean="0"/>
              <a:t>farmers: </a:t>
            </a:r>
            <a:r>
              <a:rPr lang="en-US" b="1" dirty="0"/>
              <a:t>1.2-1.4 million </a:t>
            </a:r>
            <a:r>
              <a:rPr lang="en-US" b="1" dirty="0" smtClean="0"/>
              <a:t>out of 3.7 million households</a:t>
            </a:r>
          </a:p>
          <a:p>
            <a:pPr lvl="2"/>
            <a:r>
              <a:rPr lang="en-US" b="1" dirty="0" smtClean="0"/>
              <a:t>Mostly middle and high income </a:t>
            </a:r>
          </a:p>
          <a:p>
            <a:pPr lvl="2"/>
            <a:r>
              <a:rPr lang="en-US" b="1" dirty="0" smtClean="0"/>
              <a:t>Those in the irrigated areas in Central Plains and Lower North can participate twice a year</a:t>
            </a:r>
          </a:p>
          <a:p>
            <a:pPr lvl="1"/>
            <a:r>
              <a:rPr lang="en-US" b="1" dirty="0" smtClean="0"/>
              <a:t>Non-participating farmers: indirect benefit from higher market price</a:t>
            </a:r>
          </a:p>
          <a:p>
            <a:r>
              <a:rPr lang="en-US" dirty="0"/>
              <a:t>Rice millers: </a:t>
            </a:r>
            <a:r>
              <a:rPr lang="en-US" dirty="0" smtClean="0"/>
              <a:t>954 </a:t>
            </a:r>
            <a:r>
              <a:rPr lang="en-US" dirty="0"/>
              <a:t>out of </a:t>
            </a:r>
            <a:r>
              <a:rPr lang="en-US" dirty="0" smtClean="0"/>
              <a:t>2,600</a:t>
            </a:r>
            <a:endParaRPr lang="en-US" dirty="0"/>
          </a:p>
          <a:p>
            <a:r>
              <a:rPr lang="en-US" dirty="0" smtClean="0"/>
              <a:t>1,685 Warehouses, </a:t>
            </a:r>
            <a:r>
              <a:rPr lang="en-US" dirty="0"/>
              <a:t>most of </a:t>
            </a:r>
            <a:r>
              <a:rPr lang="en-US" dirty="0" smtClean="0"/>
              <a:t>which belong to millers</a:t>
            </a:r>
            <a:endParaRPr lang="en-US" dirty="0"/>
          </a:p>
          <a:p>
            <a:r>
              <a:rPr lang="en-US" dirty="0" smtClean="0"/>
              <a:t>20 out of 1018 registered surveyors, mostly newly registered </a:t>
            </a:r>
          </a:p>
          <a:p>
            <a:r>
              <a:rPr lang="en-US" dirty="0" smtClean="0"/>
              <a:t>Millers, warehouse owners and surveyors receive economic rent from higher fee from the government</a:t>
            </a:r>
            <a:endParaRPr lang="en-US" dirty="0"/>
          </a:p>
          <a:p>
            <a:endParaRPr lang="en-US" dirty="0" smtClean="0"/>
          </a:p>
          <a:p>
            <a:pPr lvl="1"/>
            <a:endParaRPr lang="th-TH" dirty="0"/>
          </a:p>
        </p:txBody>
      </p:sp>
    </p:spTree>
    <p:extLst>
      <p:ext uri="{BB962C8B-B14F-4D97-AF65-F5344CB8AC3E}">
        <p14:creationId xmlns:p14="http://schemas.microsoft.com/office/powerpoint/2010/main" val="250339111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a:spLocks noGrp="1"/>
          </p:cNvSpPr>
          <p:nvPr>
            <p:ph type="title"/>
          </p:nvPr>
        </p:nvSpPr>
        <p:spPr>
          <a:xfrm>
            <a:off x="889248" y="274638"/>
            <a:ext cx="8003232" cy="1143000"/>
          </a:xfrm>
        </p:spPr>
        <p:txBody>
          <a:bodyPr>
            <a:noAutofit/>
          </a:bodyPr>
          <a:lstStyle/>
          <a:p>
            <a:r>
              <a:rPr lang="en-US" sz="2800" dirty="0" smtClean="0"/>
              <a:t>Loan disbursement under the pledging scheme by number of  </a:t>
            </a:r>
            <a:r>
              <a:rPr lang="en-US" sz="2800" dirty="0"/>
              <a:t>rice farmers </a:t>
            </a:r>
            <a:r>
              <a:rPr lang="en-US" sz="2800" dirty="0" smtClean="0"/>
              <a:t>and size of loan;  wet </a:t>
            </a:r>
            <a:r>
              <a:rPr lang="en-US" sz="2800" dirty="0"/>
              <a:t>season 2011/12</a:t>
            </a:r>
          </a:p>
        </p:txBody>
      </p:sp>
      <p:sp>
        <p:nvSpPr>
          <p:cNvPr id="8" name="TextBox 7"/>
          <p:cNvSpPr txBox="1"/>
          <p:nvPr/>
        </p:nvSpPr>
        <p:spPr>
          <a:xfrm>
            <a:off x="251520" y="6309320"/>
            <a:ext cx="3528392" cy="369332"/>
          </a:xfrm>
          <a:prstGeom prst="rect">
            <a:avLst/>
          </a:prstGeom>
          <a:noFill/>
        </p:spPr>
        <p:txBody>
          <a:bodyPr wrap="square" rtlCol="0">
            <a:spAutoFit/>
          </a:bodyPr>
          <a:lstStyle/>
          <a:p>
            <a:r>
              <a:rPr lang="en-US" sz="1800" dirty="0" smtClean="0">
                <a:solidFill>
                  <a:schemeClr val="bg1"/>
                </a:solidFill>
              </a:rPr>
              <a:t>Source: BAAC.</a:t>
            </a:r>
            <a:endParaRPr lang="th-TH" sz="1800" dirty="0">
              <a:solidFill>
                <a:schemeClr val="bg1"/>
              </a:solidFill>
            </a:endParaRPr>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2415181978"/>
              </p:ext>
            </p:extLst>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2"/>
          </a:graphicData>
        </a:graphic>
      </p:graphicFrame>
      <p:sp>
        <p:nvSpPr>
          <p:cNvPr id="2" name="TextBox 1"/>
          <p:cNvSpPr txBox="1"/>
          <p:nvPr/>
        </p:nvSpPr>
        <p:spPr>
          <a:xfrm>
            <a:off x="611560" y="1268760"/>
            <a:ext cx="995272" cy="400110"/>
          </a:xfrm>
          <a:prstGeom prst="rect">
            <a:avLst/>
          </a:prstGeom>
          <a:noFill/>
        </p:spPr>
        <p:txBody>
          <a:bodyPr wrap="none" rtlCol="0">
            <a:spAutoFit/>
          </a:bodyPr>
          <a:lstStyle/>
          <a:p>
            <a:r>
              <a:rPr lang="en-US" sz="2000" b="1" dirty="0" smtClean="0"/>
              <a:t>Percent</a:t>
            </a:r>
            <a:endParaRPr lang="th-TH" sz="2000" b="1" dirty="0"/>
          </a:p>
        </p:txBody>
      </p:sp>
    </p:spTree>
    <p:extLst>
      <p:ext uri="{BB962C8B-B14F-4D97-AF65-F5344CB8AC3E}">
        <p14:creationId xmlns:p14="http://schemas.microsoft.com/office/powerpoint/2010/main" val="115370371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a:spLocks noGrp="1"/>
          </p:cNvSpPr>
          <p:nvPr>
            <p:ph type="title"/>
          </p:nvPr>
        </p:nvSpPr>
        <p:spPr>
          <a:xfrm>
            <a:off x="899592" y="260648"/>
            <a:ext cx="8003232" cy="1143000"/>
          </a:xfrm>
        </p:spPr>
        <p:txBody>
          <a:bodyPr>
            <a:noAutofit/>
          </a:bodyPr>
          <a:lstStyle/>
          <a:p>
            <a:r>
              <a:rPr lang="en-US" sz="3200" dirty="0"/>
              <a:t>Loan disbursement under the pledging scheme by number of  rice farmers and size of loan;  </a:t>
            </a:r>
            <a:r>
              <a:rPr lang="en-US" sz="3200" dirty="0" smtClean="0"/>
              <a:t>dry </a:t>
            </a:r>
            <a:r>
              <a:rPr lang="en-US" sz="3200" dirty="0"/>
              <a:t>season 2011/12</a:t>
            </a:r>
            <a:endParaRPr lang="th-TH" sz="3200" dirty="0"/>
          </a:p>
        </p:txBody>
      </p:sp>
      <p:sp>
        <p:nvSpPr>
          <p:cNvPr id="7" name="TextBox 6"/>
          <p:cNvSpPr txBox="1"/>
          <p:nvPr/>
        </p:nvSpPr>
        <p:spPr>
          <a:xfrm>
            <a:off x="403920" y="6309320"/>
            <a:ext cx="3528392" cy="369332"/>
          </a:xfrm>
          <a:prstGeom prst="rect">
            <a:avLst/>
          </a:prstGeom>
          <a:noFill/>
        </p:spPr>
        <p:txBody>
          <a:bodyPr wrap="square" rtlCol="0">
            <a:spAutoFit/>
          </a:bodyPr>
          <a:lstStyle/>
          <a:p>
            <a:r>
              <a:rPr lang="en-US" sz="1800" dirty="0" smtClean="0">
                <a:solidFill>
                  <a:schemeClr val="bg1"/>
                </a:solidFill>
              </a:rPr>
              <a:t>Source: BAAC.</a:t>
            </a:r>
            <a:endParaRPr lang="th-TH" sz="1800" dirty="0">
              <a:solidFill>
                <a:schemeClr val="bg1"/>
              </a:solidFill>
            </a:endParaRPr>
          </a:p>
        </p:txBody>
      </p:sp>
      <p:graphicFrame>
        <p:nvGraphicFramePr>
          <p:cNvPr id="8" name="Content Placeholder 7"/>
          <p:cNvGraphicFramePr>
            <a:graphicFrameLocks noGrp="1"/>
          </p:cNvGraphicFramePr>
          <p:nvPr>
            <p:ph idx="1"/>
            <p:extLst>
              <p:ext uri="{D42A27DB-BD31-4B8C-83A1-F6EECF244321}">
                <p14:modId xmlns:p14="http://schemas.microsoft.com/office/powerpoint/2010/main" val="3081111432"/>
              </p:ext>
            </p:extLst>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2"/>
          </a:graphicData>
        </a:graphic>
      </p:graphicFrame>
      <p:sp>
        <p:nvSpPr>
          <p:cNvPr id="2" name="TextBox 1"/>
          <p:cNvSpPr txBox="1"/>
          <p:nvPr/>
        </p:nvSpPr>
        <p:spPr>
          <a:xfrm>
            <a:off x="755576" y="1340768"/>
            <a:ext cx="995272" cy="400110"/>
          </a:xfrm>
          <a:prstGeom prst="rect">
            <a:avLst/>
          </a:prstGeom>
          <a:noFill/>
        </p:spPr>
        <p:txBody>
          <a:bodyPr wrap="none" rtlCol="0">
            <a:spAutoFit/>
          </a:bodyPr>
          <a:lstStyle/>
          <a:p>
            <a:r>
              <a:rPr lang="en-US" sz="2000" b="1" dirty="0" smtClean="0"/>
              <a:t>Percent</a:t>
            </a:r>
            <a:endParaRPr lang="th-TH" sz="2000" b="1" dirty="0"/>
          </a:p>
        </p:txBody>
      </p:sp>
    </p:spTree>
    <p:extLst>
      <p:ext uri="{BB962C8B-B14F-4D97-AF65-F5344CB8AC3E}">
        <p14:creationId xmlns:p14="http://schemas.microsoft.com/office/powerpoint/2010/main" val="16644313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57200" y="485800"/>
            <a:ext cx="8229600" cy="1143000"/>
          </a:xfrm>
        </p:spPr>
        <p:txBody>
          <a:bodyPr>
            <a:normAutofit fontScale="90000"/>
          </a:bodyPr>
          <a:lstStyle/>
          <a:p>
            <a:r>
              <a:rPr lang="en-US" sz="3600" dirty="0"/>
              <a:t>Who have benefited? Poor or rich farmers</a:t>
            </a:r>
            <a:r>
              <a:rPr lang="en-US" sz="3600" dirty="0" smtClean="0"/>
              <a:t>?</a:t>
            </a:r>
            <a:br>
              <a:rPr lang="en-US" sz="3600" dirty="0" smtClean="0"/>
            </a:br>
            <a:r>
              <a:rPr lang="en-US" sz="3600" dirty="0">
                <a:latin typeface="Browallia New" pitchFamily="34" charset="-34"/>
                <a:cs typeface="Browallia New" pitchFamily="34" charset="-34"/>
              </a:rPr>
              <a:t>Distribution of benefits of pledging program (assuming that every farmer who sold rice at 15,000 baht / ton).</a:t>
            </a:r>
            <a:r>
              <a:rPr lang="th-TH" sz="3600" dirty="0">
                <a:solidFill>
                  <a:schemeClr val="accent6">
                    <a:lumMod val="75000"/>
                  </a:schemeClr>
                </a:solidFill>
                <a:latin typeface="Browallia New" pitchFamily="34" charset="-34"/>
                <a:cs typeface="Browallia New" pitchFamily="34" charset="-34"/>
              </a:rPr>
              <a:t/>
            </a:r>
            <a:br>
              <a:rPr lang="th-TH" sz="3600" dirty="0">
                <a:solidFill>
                  <a:schemeClr val="accent6">
                    <a:lumMod val="75000"/>
                  </a:schemeClr>
                </a:solidFill>
                <a:latin typeface="Browallia New" pitchFamily="34" charset="-34"/>
                <a:cs typeface="Browallia New" pitchFamily="34" charset="-34"/>
              </a:rPr>
            </a:br>
            <a:endParaRPr lang="th-TH" sz="3600" dirty="0"/>
          </a:p>
        </p:txBody>
      </p:sp>
      <p:sp>
        <p:nvSpPr>
          <p:cNvPr id="4" name="Slide Number Placeholder 3"/>
          <p:cNvSpPr>
            <a:spLocks noGrp="1"/>
          </p:cNvSpPr>
          <p:nvPr>
            <p:ph type="sldNum" sz="quarter" idx="12"/>
          </p:nvPr>
        </p:nvSpPr>
        <p:spPr/>
        <p:txBody>
          <a:bodyPr/>
          <a:lstStyle/>
          <a:p>
            <a:fld id="{3C6DE7EB-ABF1-4AD0-850E-34CD394B5098}" type="slidenum">
              <a:rPr lang="th-TH" smtClean="0"/>
              <a:t>30</a:t>
            </a:fld>
            <a:endParaRPr lang="th-TH"/>
          </a:p>
        </p:txBody>
      </p:sp>
      <p:graphicFrame>
        <p:nvGraphicFramePr>
          <p:cNvPr id="7" name="Content Placeholder 6"/>
          <p:cNvGraphicFramePr>
            <a:graphicFrameLocks noGrp="1"/>
          </p:cNvGraphicFramePr>
          <p:nvPr>
            <p:ph idx="1"/>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11451159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Autofit/>
          </a:bodyPr>
          <a:lstStyle/>
          <a:p>
            <a:r>
              <a:rPr lang="en-US" sz="3200" dirty="0" smtClean="0"/>
              <a:t>Direct benefit for participating farmers </a:t>
            </a:r>
            <a:r>
              <a:rPr lang="en-US" sz="3200" dirty="0" err="1" smtClean="0"/>
              <a:t>vs</a:t>
            </a:r>
            <a:r>
              <a:rPr lang="en-US" sz="3200" dirty="0" smtClean="0"/>
              <a:t> indirect benefits for non-participating farmers</a:t>
            </a:r>
            <a:endParaRPr lang="th-TH" sz="2000" dirty="0"/>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971305691"/>
              </p:ext>
            </p:extLst>
          </p:nvPr>
        </p:nvGraphicFramePr>
        <p:xfrm>
          <a:off x="457200" y="1340769"/>
          <a:ext cx="8229600" cy="4608512"/>
        </p:xfrm>
        <a:graphic>
          <a:graphicData uri="http://schemas.openxmlformats.org/drawingml/2006/chart">
            <c:chart xmlns:c="http://schemas.openxmlformats.org/drawingml/2006/chart" xmlns:r="http://schemas.openxmlformats.org/officeDocument/2006/relationships" r:id="rId2"/>
          </a:graphicData>
        </a:graphic>
      </p:graphicFrame>
      <p:sp>
        <p:nvSpPr>
          <p:cNvPr id="4" name="TextBox 3"/>
          <p:cNvSpPr txBox="1"/>
          <p:nvPr/>
        </p:nvSpPr>
        <p:spPr>
          <a:xfrm>
            <a:off x="323528" y="6021288"/>
            <a:ext cx="6171882" cy="738664"/>
          </a:xfrm>
          <a:prstGeom prst="rect">
            <a:avLst/>
          </a:prstGeom>
          <a:noFill/>
        </p:spPr>
        <p:txBody>
          <a:bodyPr wrap="none" rtlCol="0">
            <a:spAutoFit/>
          </a:bodyPr>
          <a:lstStyle/>
          <a:p>
            <a:r>
              <a:rPr lang="en-US" sz="1400" dirty="0" smtClean="0">
                <a:latin typeface="Browallia New" pitchFamily="34" charset="-34"/>
                <a:cs typeface="Browallia New" pitchFamily="34" charset="-34"/>
              </a:rPr>
              <a:t>Note:</a:t>
            </a:r>
            <a:r>
              <a:rPr lang="th-TH" sz="1400" dirty="0" smtClean="0">
                <a:latin typeface="Browallia New" pitchFamily="34" charset="-34"/>
                <a:cs typeface="Browallia New" pitchFamily="34" charset="-34"/>
              </a:rPr>
              <a:t> </a:t>
            </a:r>
            <a:r>
              <a:rPr lang="en-US" sz="1400" dirty="0" smtClean="0">
                <a:latin typeface="Browallia New" pitchFamily="34" charset="-34"/>
                <a:cs typeface="Browallia New" pitchFamily="34" charset="-34"/>
              </a:rPr>
              <a:t>Indirect benefit = Paddy sold in the private market</a:t>
            </a:r>
            <a:r>
              <a:rPr lang="th-TH" sz="1400" dirty="0" smtClean="0">
                <a:latin typeface="Browallia New" pitchFamily="34" charset="-34"/>
                <a:cs typeface="Browallia New" pitchFamily="34" charset="-34"/>
              </a:rPr>
              <a:t> </a:t>
            </a:r>
            <a:r>
              <a:rPr lang="en-US" sz="1400" dirty="0" smtClean="0">
                <a:latin typeface="Browallia New" pitchFamily="34" charset="-34"/>
                <a:cs typeface="Browallia New" pitchFamily="34" charset="-34"/>
              </a:rPr>
              <a:t>X (paddy price in 2011/12 – paddy price in 2010/11)</a:t>
            </a:r>
            <a:endParaRPr lang="th-TH" sz="1400" dirty="0" smtClean="0">
              <a:latin typeface="Browallia New" pitchFamily="34" charset="-34"/>
              <a:cs typeface="Browallia New" pitchFamily="34" charset="-34"/>
            </a:endParaRPr>
          </a:p>
          <a:p>
            <a:r>
              <a:rPr lang="th-TH" sz="1400" dirty="0">
                <a:latin typeface="Browallia New" pitchFamily="34" charset="-34"/>
                <a:cs typeface="Browallia New" pitchFamily="34" charset="-34"/>
              </a:rPr>
              <a:t>	</a:t>
            </a:r>
            <a:r>
              <a:rPr lang="en-US" sz="1400" dirty="0" smtClean="0">
                <a:latin typeface="Browallia New" pitchFamily="34" charset="-34"/>
                <a:cs typeface="Browallia New" pitchFamily="34" charset="-34"/>
              </a:rPr>
              <a:t>Paddy sold in  the market </a:t>
            </a:r>
            <a:r>
              <a:rPr lang="th-TH" sz="1400" dirty="0" smtClean="0">
                <a:latin typeface="Browallia New" pitchFamily="34" charset="-34"/>
                <a:cs typeface="Browallia New" pitchFamily="34" charset="-34"/>
              </a:rPr>
              <a:t> </a:t>
            </a:r>
            <a:r>
              <a:rPr lang="en-US" sz="1400" dirty="0" smtClean="0">
                <a:latin typeface="Browallia New" pitchFamily="34" charset="-34"/>
                <a:cs typeface="Browallia New" pitchFamily="34" charset="-34"/>
              </a:rPr>
              <a:t>= Production</a:t>
            </a:r>
            <a:r>
              <a:rPr lang="th-TH" sz="1400" dirty="0" smtClean="0">
                <a:latin typeface="Browallia New" pitchFamily="34" charset="-34"/>
                <a:cs typeface="Browallia New" pitchFamily="34" charset="-34"/>
              </a:rPr>
              <a:t> – </a:t>
            </a:r>
            <a:r>
              <a:rPr lang="en-US" sz="1400" dirty="0" smtClean="0">
                <a:latin typeface="Browallia New" pitchFamily="34" charset="-34"/>
                <a:cs typeface="Browallia New" pitchFamily="34" charset="-34"/>
              </a:rPr>
              <a:t>paddy sold to government</a:t>
            </a:r>
            <a:r>
              <a:rPr lang="th-TH" sz="1400" dirty="0" smtClean="0">
                <a:latin typeface="Browallia New" pitchFamily="34" charset="-34"/>
                <a:cs typeface="Browallia New" pitchFamily="34" charset="-34"/>
              </a:rPr>
              <a:t> – </a:t>
            </a:r>
            <a:r>
              <a:rPr lang="en-US" sz="1400" dirty="0" smtClean="0">
                <a:latin typeface="Browallia New" pitchFamily="34" charset="-34"/>
                <a:cs typeface="Browallia New" pitchFamily="34" charset="-34"/>
              </a:rPr>
              <a:t>seed requirement</a:t>
            </a:r>
            <a:endParaRPr lang="th-TH" sz="1400" dirty="0">
              <a:latin typeface="Browallia New" pitchFamily="34" charset="-34"/>
              <a:cs typeface="Browallia New" pitchFamily="34" charset="-34"/>
            </a:endParaRPr>
          </a:p>
          <a:p>
            <a:r>
              <a:rPr lang="en-US" sz="1400" dirty="0" smtClean="0">
                <a:latin typeface="Browallia New" pitchFamily="34" charset="-34"/>
                <a:cs typeface="Browallia New" pitchFamily="34" charset="-34"/>
              </a:rPr>
              <a:t>Source: Ministry of Commerce, MOAC and BAAC</a:t>
            </a:r>
            <a:endParaRPr lang="th-TH" sz="1400" dirty="0">
              <a:latin typeface="Browallia New" pitchFamily="34" charset="-34"/>
              <a:cs typeface="Browallia New" pitchFamily="34" charset="-34"/>
            </a:endParaRPr>
          </a:p>
        </p:txBody>
      </p:sp>
    </p:spTree>
    <p:extLst>
      <p:ext uri="{BB962C8B-B14F-4D97-AF65-F5344CB8AC3E}">
        <p14:creationId xmlns:p14="http://schemas.microsoft.com/office/powerpoint/2010/main" val="398803013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5576" y="274638"/>
            <a:ext cx="7931224" cy="4954562"/>
          </a:xfrm>
        </p:spPr>
        <p:txBody>
          <a:bodyPr/>
          <a:lstStyle/>
          <a:p>
            <a:r>
              <a:rPr lang="en-US" i="1" dirty="0" smtClean="0"/>
              <a:t>5. Economic impact?</a:t>
            </a:r>
            <a:endParaRPr lang="th-TH" i="1" dirty="0"/>
          </a:p>
        </p:txBody>
      </p:sp>
    </p:spTree>
    <p:extLst>
      <p:ext uri="{BB962C8B-B14F-4D97-AF65-F5344CB8AC3E}">
        <p14:creationId xmlns:p14="http://schemas.microsoft.com/office/powerpoint/2010/main" val="306331618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59632" y="188640"/>
            <a:ext cx="7427168" cy="1143000"/>
          </a:xfrm>
        </p:spPr>
        <p:txBody>
          <a:bodyPr/>
          <a:lstStyle/>
          <a:p>
            <a:r>
              <a:rPr lang="en-US" dirty="0" smtClean="0"/>
              <a:t>5. Economic impact</a:t>
            </a:r>
            <a:endParaRPr lang="th-TH" dirty="0"/>
          </a:p>
        </p:txBody>
      </p:sp>
      <p:sp>
        <p:nvSpPr>
          <p:cNvPr id="3" name="Content Placeholder 2"/>
          <p:cNvSpPr>
            <a:spLocks noGrp="1"/>
          </p:cNvSpPr>
          <p:nvPr>
            <p:ph idx="1"/>
          </p:nvPr>
        </p:nvSpPr>
        <p:spPr>
          <a:xfrm>
            <a:off x="251520" y="1340768"/>
            <a:ext cx="8435280" cy="4785395"/>
          </a:xfrm>
        </p:spPr>
        <p:txBody>
          <a:bodyPr>
            <a:normAutofit fontScale="85000" lnSpcReduction="20000"/>
          </a:bodyPr>
          <a:lstStyle/>
          <a:p>
            <a:r>
              <a:rPr lang="en-US" dirty="0" smtClean="0"/>
              <a:t>Loss of competitiveness</a:t>
            </a:r>
          </a:p>
          <a:p>
            <a:pPr lvl="1"/>
            <a:r>
              <a:rPr lang="en-US" b="1" dirty="0" smtClean="0"/>
              <a:t>Higher cost of production</a:t>
            </a:r>
          </a:p>
          <a:p>
            <a:pPr lvl="1"/>
            <a:r>
              <a:rPr lang="en-US" b="1" dirty="0" smtClean="0"/>
              <a:t>Export loss</a:t>
            </a:r>
          </a:p>
          <a:p>
            <a:pPr lvl="1"/>
            <a:r>
              <a:rPr lang="en-US" b="1" dirty="0" smtClean="0"/>
              <a:t>Declining quality of rice</a:t>
            </a:r>
          </a:p>
          <a:p>
            <a:pPr lvl="1"/>
            <a:r>
              <a:rPr lang="en-US" b="1" dirty="0" smtClean="0"/>
              <a:t>Rice pledging is like “aid” to other rice exporting countries and their farmers </a:t>
            </a:r>
          </a:p>
          <a:p>
            <a:r>
              <a:rPr lang="en-US" dirty="0" smtClean="0"/>
              <a:t>Destroying the competitive rice market and replaces it with crony</a:t>
            </a:r>
          </a:p>
          <a:p>
            <a:r>
              <a:rPr lang="en-US" dirty="0" smtClean="0"/>
              <a:t>Rising cost of rice and rent seeking activities </a:t>
            </a:r>
          </a:p>
          <a:p>
            <a:r>
              <a:rPr lang="en-US" dirty="0" smtClean="0"/>
              <a:t>Corruption</a:t>
            </a:r>
          </a:p>
          <a:p>
            <a:endParaRPr lang="th-TH" dirty="0"/>
          </a:p>
        </p:txBody>
      </p:sp>
    </p:spTree>
    <p:extLst>
      <p:ext uri="{BB962C8B-B14F-4D97-AF65-F5344CB8AC3E}">
        <p14:creationId xmlns:p14="http://schemas.microsoft.com/office/powerpoint/2010/main" val="190855587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59632" y="188640"/>
            <a:ext cx="7427168" cy="922114"/>
          </a:xfrm>
        </p:spPr>
        <p:txBody>
          <a:bodyPr/>
          <a:lstStyle/>
          <a:p>
            <a:r>
              <a:rPr lang="en-US" dirty="0" smtClean="0"/>
              <a:t>5.1 Rising production cost</a:t>
            </a:r>
            <a:endParaRPr lang="th-TH" dirty="0"/>
          </a:p>
        </p:txBody>
      </p:sp>
      <p:sp>
        <p:nvSpPr>
          <p:cNvPr id="3" name="Content Placeholder 2"/>
          <p:cNvSpPr>
            <a:spLocks noGrp="1"/>
          </p:cNvSpPr>
          <p:nvPr>
            <p:ph idx="1"/>
          </p:nvPr>
        </p:nvSpPr>
        <p:spPr>
          <a:xfrm>
            <a:off x="251520" y="1052736"/>
            <a:ext cx="8640960" cy="5073427"/>
          </a:xfrm>
        </p:spPr>
        <p:txBody>
          <a:bodyPr>
            <a:normAutofit fontScale="77500" lnSpcReduction="20000"/>
          </a:bodyPr>
          <a:lstStyle/>
          <a:p>
            <a:r>
              <a:rPr lang="en-US" dirty="0"/>
              <a:t>Production cost is rising to 15,000 baht per ton</a:t>
            </a:r>
          </a:p>
          <a:p>
            <a:pPr lvl="1"/>
            <a:r>
              <a:rPr lang="en-US" b="1" dirty="0"/>
              <a:t>Farmers produce as much rice as </a:t>
            </a:r>
            <a:r>
              <a:rPr lang="en-US" b="1" dirty="0" smtClean="0"/>
              <a:t>possible</a:t>
            </a:r>
            <a:r>
              <a:rPr lang="en-US" b="1" dirty="0"/>
              <a:t> </a:t>
            </a:r>
            <a:r>
              <a:rPr lang="en-US" b="1" dirty="0" smtClean="0"/>
              <a:t>by increasing input intensity (more seeds, fertilizer, water) , cropping cycles, and land expansion at the expense of other crops</a:t>
            </a:r>
          </a:p>
          <a:p>
            <a:pPr lvl="1"/>
            <a:r>
              <a:rPr lang="en-US" b="1" dirty="0" smtClean="0"/>
              <a:t>Higher </a:t>
            </a:r>
            <a:r>
              <a:rPr lang="en-US" b="1" dirty="0"/>
              <a:t>land rent: increase by 100-200</a:t>
            </a:r>
            <a:r>
              <a:rPr lang="en-US" b="1" dirty="0" smtClean="0"/>
              <a:t>%</a:t>
            </a:r>
          </a:p>
          <a:p>
            <a:pPr lvl="1"/>
            <a:r>
              <a:rPr lang="en-US" b="1" dirty="0" smtClean="0"/>
              <a:t>Demand for farm machinery, and thus loan by BAAC, surged rapidly in the last two years (see the following graph and more discussion in part 2)</a:t>
            </a:r>
          </a:p>
          <a:p>
            <a:r>
              <a:rPr lang="en-US" b="1" dirty="0" smtClean="0"/>
              <a:t>Thus, “price” determines “cost”, not the opposite way.</a:t>
            </a:r>
          </a:p>
          <a:p>
            <a:pPr lvl="1"/>
            <a:r>
              <a:rPr lang="en-US" b="1" dirty="0" smtClean="0"/>
              <a:t>Higher production cost will seriously affect the competitiveness of Thai rice in the world market as long as the rice pledging policy remains. </a:t>
            </a:r>
            <a:endParaRPr lang="en-US" b="1" dirty="0"/>
          </a:p>
          <a:p>
            <a:endParaRPr lang="th-TH" dirty="0"/>
          </a:p>
        </p:txBody>
      </p:sp>
    </p:spTree>
    <p:extLst>
      <p:ext uri="{BB962C8B-B14F-4D97-AF65-F5344CB8AC3E}">
        <p14:creationId xmlns:p14="http://schemas.microsoft.com/office/powerpoint/2010/main" val="393211091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51520" y="404664"/>
            <a:ext cx="8568952" cy="1143000"/>
          </a:xfrm>
        </p:spPr>
        <p:txBody>
          <a:bodyPr>
            <a:normAutofit fontScale="90000"/>
          </a:bodyPr>
          <a:lstStyle/>
          <a:p>
            <a:r>
              <a:rPr lang="en-US" sz="4000" b="1" dirty="0" smtClean="0"/>
              <a:t>Growth of agricultural machinery credit provided by BAAC</a:t>
            </a:r>
            <a:endParaRPr lang="th-TH" sz="4000" b="1" dirty="0"/>
          </a:p>
        </p:txBody>
      </p:sp>
      <p:graphicFrame>
        <p:nvGraphicFramePr>
          <p:cNvPr id="10" name="Content Placeholder 9"/>
          <p:cNvGraphicFramePr>
            <a:graphicFrameLocks noGrp="1"/>
          </p:cNvGraphicFramePr>
          <p:nvPr>
            <p:ph sz="half" idx="1"/>
            <p:extLst>
              <p:ext uri="{D42A27DB-BD31-4B8C-83A1-F6EECF244321}">
                <p14:modId xmlns:p14="http://schemas.microsoft.com/office/powerpoint/2010/main" val="2809857952"/>
              </p:ext>
            </p:extLst>
          </p:nvPr>
        </p:nvGraphicFramePr>
        <p:xfrm>
          <a:off x="457200" y="1600200"/>
          <a:ext cx="4038600" cy="4525963"/>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12" name="Content Placeholder 11"/>
          <p:cNvGraphicFramePr>
            <a:graphicFrameLocks noGrp="1"/>
          </p:cNvGraphicFramePr>
          <p:nvPr>
            <p:ph sz="half" idx="2"/>
            <p:extLst>
              <p:ext uri="{D42A27DB-BD31-4B8C-83A1-F6EECF244321}">
                <p14:modId xmlns:p14="http://schemas.microsoft.com/office/powerpoint/2010/main" val="3728516423"/>
              </p:ext>
            </p:extLst>
          </p:nvPr>
        </p:nvGraphicFramePr>
        <p:xfrm>
          <a:off x="4648200" y="1600200"/>
          <a:ext cx="4038600" cy="4525963"/>
        </p:xfrm>
        <a:graphic>
          <a:graphicData uri="http://schemas.openxmlformats.org/drawingml/2006/chart">
            <c:chart xmlns:c="http://schemas.openxmlformats.org/drawingml/2006/chart" xmlns:r="http://schemas.openxmlformats.org/officeDocument/2006/relationships" r:id="rId3"/>
          </a:graphicData>
        </a:graphic>
      </p:graphicFrame>
      <p:sp>
        <p:nvSpPr>
          <p:cNvPr id="9" name="TextBox 8"/>
          <p:cNvSpPr txBox="1"/>
          <p:nvPr/>
        </p:nvSpPr>
        <p:spPr>
          <a:xfrm>
            <a:off x="683568" y="6131386"/>
            <a:ext cx="7920880" cy="461665"/>
          </a:xfrm>
          <a:prstGeom prst="rect">
            <a:avLst/>
          </a:prstGeom>
          <a:noFill/>
        </p:spPr>
        <p:txBody>
          <a:bodyPr wrap="square" rtlCol="0">
            <a:spAutoFit/>
          </a:bodyPr>
          <a:lstStyle/>
          <a:p>
            <a:r>
              <a:rPr lang="en-US" sz="2400" dirty="0" smtClean="0"/>
              <a:t>Source: Bank for agriculture and agricultural co-operative</a:t>
            </a:r>
            <a:endParaRPr lang="th-TH" sz="2400" dirty="0"/>
          </a:p>
        </p:txBody>
      </p:sp>
    </p:spTree>
    <p:extLst>
      <p:ext uri="{BB962C8B-B14F-4D97-AF65-F5344CB8AC3E}">
        <p14:creationId xmlns:p14="http://schemas.microsoft.com/office/powerpoint/2010/main" val="245667224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5.2 Declining rice export</a:t>
            </a:r>
            <a:endParaRPr lang="th-TH" dirty="0"/>
          </a:p>
        </p:txBody>
      </p:sp>
      <p:graphicFrame>
        <p:nvGraphicFramePr>
          <p:cNvPr id="8" name="Content Placeholder 7"/>
          <p:cNvGraphicFramePr>
            <a:graphicFrameLocks noGrp="1"/>
          </p:cNvGraphicFramePr>
          <p:nvPr>
            <p:ph idx="1"/>
            <p:extLst>
              <p:ext uri="{D42A27DB-BD31-4B8C-83A1-F6EECF244321}">
                <p14:modId xmlns:p14="http://schemas.microsoft.com/office/powerpoint/2010/main" val="653570623"/>
              </p:ext>
            </p:extLst>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2"/>
          </a:graphicData>
        </a:graphic>
      </p:graphicFrame>
      <p:sp>
        <p:nvSpPr>
          <p:cNvPr id="5" name="Slide Number Placeholder 4"/>
          <p:cNvSpPr>
            <a:spLocks noGrp="1"/>
          </p:cNvSpPr>
          <p:nvPr>
            <p:ph type="sldNum" sz="quarter" idx="12"/>
          </p:nvPr>
        </p:nvSpPr>
        <p:spPr/>
        <p:txBody>
          <a:bodyPr/>
          <a:lstStyle/>
          <a:p>
            <a:fld id="{3C6DE7EB-ABF1-4AD0-850E-34CD394B5098}" type="slidenum">
              <a:rPr lang="th-TH" smtClean="0"/>
              <a:pPr/>
              <a:t>36</a:t>
            </a:fld>
            <a:endParaRPr lang="th-TH"/>
          </a:p>
        </p:txBody>
      </p:sp>
      <p:sp>
        <p:nvSpPr>
          <p:cNvPr id="9" name="TextBox 8"/>
          <p:cNvSpPr txBox="1"/>
          <p:nvPr/>
        </p:nvSpPr>
        <p:spPr>
          <a:xfrm>
            <a:off x="611560" y="6309320"/>
            <a:ext cx="1465273" cy="369332"/>
          </a:xfrm>
          <a:prstGeom prst="rect">
            <a:avLst/>
          </a:prstGeom>
          <a:noFill/>
        </p:spPr>
        <p:txBody>
          <a:bodyPr wrap="none" rtlCol="0">
            <a:spAutoFit/>
          </a:bodyPr>
          <a:lstStyle/>
          <a:p>
            <a:r>
              <a:rPr lang="en-US" sz="1800" dirty="0" smtClean="0"/>
              <a:t>Source : MOC</a:t>
            </a:r>
            <a:endParaRPr lang="th-TH" sz="1800" dirty="0"/>
          </a:p>
        </p:txBody>
      </p:sp>
    </p:spTree>
    <p:extLst>
      <p:ext uri="{BB962C8B-B14F-4D97-AF65-F5344CB8AC3E}">
        <p14:creationId xmlns:p14="http://schemas.microsoft.com/office/powerpoint/2010/main" val="204439089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5576" y="274638"/>
            <a:ext cx="7931224" cy="1143000"/>
          </a:xfrm>
        </p:spPr>
        <p:txBody>
          <a:bodyPr>
            <a:noAutofit/>
          </a:bodyPr>
          <a:lstStyle/>
          <a:p>
            <a:r>
              <a:rPr lang="en-US" sz="4000" dirty="0" smtClean="0"/>
              <a:t>Thailand is no longer the largest rice exporter</a:t>
            </a:r>
            <a:endParaRPr lang="th-TH" sz="4000"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2509331348"/>
              </p:ext>
            </p:extLst>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2"/>
          </a:graphicData>
        </a:graphic>
      </p:graphicFrame>
      <p:sp>
        <p:nvSpPr>
          <p:cNvPr id="4" name="Slide Number Placeholder 3"/>
          <p:cNvSpPr>
            <a:spLocks noGrp="1"/>
          </p:cNvSpPr>
          <p:nvPr>
            <p:ph type="sldNum" sz="quarter" idx="12"/>
          </p:nvPr>
        </p:nvSpPr>
        <p:spPr/>
        <p:txBody>
          <a:bodyPr/>
          <a:lstStyle/>
          <a:p>
            <a:fld id="{3C6DE7EB-ABF1-4AD0-850E-34CD394B5098}" type="slidenum">
              <a:rPr lang="th-TH" smtClean="0"/>
              <a:pPr/>
              <a:t>37</a:t>
            </a:fld>
            <a:endParaRPr lang="th-TH"/>
          </a:p>
        </p:txBody>
      </p:sp>
      <p:sp>
        <p:nvSpPr>
          <p:cNvPr id="6" name="TextBox 5"/>
          <p:cNvSpPr txBox="1"/>
          <p:nvPr/>
        </p:nvSpPr>
        <p:spPr>
          <a:xfrm>
            <a:off x="539552" y="6093296"/>
            <a:ext cx="1517980" cy="369332"/>
          </a:xfrm>
          <a:prstGeom prst="rect">
            <a:avLst/>
          </a:prstGeom>
          <a:noFill/>
        </p:spPr>
        <p:txBody>
          <a:bodyPr wrap="none" rtlCol="0">
            <a:spAutoFit/>
          </a:bodyPr>
          <a:lstStyle/>
          <a:p>
            <a:r>
              <a:rPr lang="en-US" sz="1800" dirty="0" smtClean="0"/>
              <a:t>Source : USDA</a:t>
            </a:r>
            <a:endParaRPr lang="th-TH" sz="1800" dirty="0"/>
          </a:p>
        </p:txBody>
      </p:sp>
      <p:sp>
        <p:nvSpPr>
          <p:cNvPr id="3" name="TextBox 2"/>
          <p:cNvSpPr txBox="1"/>
          <p:nvPr/>
        </p:nvSpPr>
        <p:spPr>
          <a:xfrm>
            <a:off x="7380312" y="2132856"/>
            <a:ext cx="906017" cy="523220"/>
          </a:xfrm>
          <a:prstGeom prst="rect">
            <a:avLst/>
          </a:prstGeom>
          <a:noFill/>
        </p:spPr>
        <p:txBody>
          <a:bodyPr wrap="none" rtlCol="0">
            <a:spAutoFit/>
          </a:bodyPr>
          <a:lstStyle/>
          <a:p>
            <a:r>
              <a:rPr lang="en-US" dirty="0" smtClean="0"/>
              <a:t>India</a:t>
            </a:r>
            <a:endParaRPr lang="th-TH" dirty="0"/>
          </a:p>
        </p:txBody>
      </p:sp>
      <p:sp>
        <p:nvSpPr>
          <p:cNvPr id="7" name="TextBox 6"/>
          <p:cNvSpPr txBox="1"/>
          <p:nvPr/>
        </p:nvSpPr>
        <p:spPr>
          <a:xfrm>
            <a:off x="7596336" y="2924944"/>
            <a:ext cx="1450205" cy="523220"/>
          </a:xfrm>
          <a:prstGeom prst="rect">
            <a:avLst/>
          </a:prstGeom>
          <a:noFill/>
        </p:spPr>
        <p:txBody>
          <a:bodyPr wrap="none" rtlCol="0">
            <a:spAutoFit/>
          </a:bodyPr>
          <a:lstStyle/>
          <a:p>
            <a:r>
              <a:rPr lang="en-US" b="1" dirty="0" smtClean="0">
                <a:solidFill>
                  <a:srgbClr val="00B0F0"/>
                </a:solidFill>
              </a:rPr>
              <a:t>Vietnam</a:t>
            </a:r>
            <a:endParaRPr lang="th-TH" b="1" dirty="0">
              <a:solidFill>
                <a:srgbClr val="00B0F0"/>
              </a:solidFill>
            </a:endParaRPr>
          </a:p>
        </p:txBody>
      </p:sp>
      <p:sp>
        <p:nvSpPr>
          <p:cNvPr id="8" name="TextBox 7"/>
          <p:cNvSpPr txBox="1"/>
          <p:nvPr/>
        </p:nvSpPr>
        <p:spPr>
          <a:xfrm>
            <a:off x="3923928" y="2204864"/>
            <a:ext cx="910827" cy="584775"/>
          </a:xfrm>
          <a:prstGeom prst="rect">
            <a:avLst/>
          </a:prstGeom>
          <a:noFill/>
        </p:spPr>
        <p:txBody>
          <a:bodyPr wrap="none" rtlCol="0">
            <a:spAutoFit/>
          </a:bodyPr>
          <a:lstStyle/>
          <a:p>
            <a:r>
              <a:rPr lang="en-US" sz="3200" b="1" dirty="0" smtClean="0">
                <a:solidFill>
                  <a:schemeClr val="accent3">
                    <a:lumMod val="50000"/>
                  </a:schemeClr>
                </a:solidFill>
              </a:rPr>
              <a:t>Thai</a:t>
            </a:r>
            <a:endParaRPr lang="th-TH" sz="3200" b="1" dirty="0">
              <a:solidFill>
                <a:schemeClr val="accent3">
                  <a:lumMod val="50000"/>
                </a:schemeClr>
              </a:solidFill>
            </a:endParaRPr>
          </a:p>
        </p:txBody>
      </p:sp>
    </p:spTree>
    <p:extLst>
      <p:ext uri="{BB962C8B-B14F-4D97-AF65-F5344CB8AC3E}">
        <p14:creationId xmlns:p14="http://schemas.microsoft.com/office/powerpoint/2010/main" val="6586047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59632" y="130622"/>
            <a:ext cx="7427168" cy="778098"/>
          </a:xfrm>
        </p:spPr>
        <p:txBody>
          <a:bodyPr>
            <a:normAutofit fontScale="90000"/>
          </a:bodyPr>
          <a:lstStyle/>
          <a:p>
            <a:pPr lvl="1" algn="ctr" rtl="0">
              <a:spcBef>
                <a:spcPct val="0"/>
              </a:spcBef>
            </a:pPr>
            <a:r>
              <a:rPr lang="en-US" sz="4000" dirty="0" smtClean="0">
                <a:solidFill>
                  <a:srgbClr val="00B0F0"/>
                </a:solidFill>
              </a:rPr>
              <a:t>5.3 Declining quality of Thai rice</a:t>
            </a:r>
            <a:r>
              <a:rPr lang="en-US" dirty="0" smtClean="0"/>
              <a:t/>
            </a:r>
            <a:br>
              <a:rPr lang="en-US" dirty="0" smtClean="0"/>
            </a:br>
            <a:endParaRPr lang="th-TH" dirty="0"/>
          </a:p>
        </p:txBody>
      </p:sp>
      <p:sp>
        <p:nvSpPr>
          <p:cNvPr id="3" name="Content Placeholder 2"/>
          <p:cNvSpPr>
            <a:spLocks noGrp="1"/>
          </p:cNvSpPr>
          <p:nvPr>
            <p:ph idx="1"/>
          </p:nvPr>
        </p:nvSpPr>
        <p:spPr>
          <a:xfrm>
            <a:off x="107504" y="908720"/>
            <a:ext cx="8928992" cy="5832648"/>
          </a:xfrm>
        </p:spPr>
        <p:txBody>
          <a:bodyPr>
            <a:normAutofit fontScale="70000" lnSpcReduction="20000"/>
          </a:bodyPr>
          <a:lstStyle/>
          <a:p>
            <a:r>
              <a:rPr lang="en-US" sz="5800" dirty="0" smtClean="0"/>
              <a:t>The competitive rice market provides incentive for all agents to produce and trade quality rice</a:t>
            </a:r>
          </a:p>
          <a:p>
            <a:r>
              <a:rPr lang="en-US" sz="5100" dirty="0" smtClean="0"/>
              <a:t>Evidence:</a:t>
            </a:r>
            <a:r>
              <a:rPr lang="en-US" dirty="0" smtClean="0"/>
              <a:t> </a:t>
            </a:r>
          </a:p>
          <a:p>
            <a:pPr lvl="1"/>
            <a:r>
              <a:rPr lang="en-US" b="1" dirty="0" smtClean="0"/>
              <a:t>Thai rice fetch higher price than its competitors (Vietnam, India) </a:t>
            </a:r>
          </a:p>
          <a:p>
            <a:pPr lvl="1"/>
            <a:r>
              <a:rPr lang="en-US" b="1" dirty="0" smtClean="0"/>
              <a:t>Increasing export share of quality rice: two-thirds are Jasmine, parboiled and 100% rice </a:t>
            </a:r>
          </a:p>
          <a:p>
            <a:pPr lvl="1"/>
            <a:r>
              <a:rPr lang="en-US" b="1" dirty="0" smtClean="0"/>
              <a:t>Rice exporters pay higher price for quality rice from millers</a:t>
            </a:r>
          </a:p>
          <a:p>
            <a:pPr lvl="1"/>
            <a:r>
              <a:rPr lang="en-US" b="1" dirty="0" smtClean="0"/>
              <a:t>Millers, in turn, are willing to buy quality paddy at higher price from farmers</a:t>
            </a:r>
          </a:p>
          <a:p>
            <a:pPr lvl="1"/>
            <a:r>
              <a:rPr lang="en-US" b="1" dirty="0"/>
              <a:t>Thai mills are modern and highly efficient</a:t>
            </a:r>
          </a:p>
          <a:p>
            <a:pPr lvl="1"/>
            <a:r>
              <a:rPr lang="en-US" b="1" dirty="0" smtClean="0"/>
              <a:t>Most professional farmers, who grow quality rice, buy and use better seed. </a:t>
            </a:r>
          </a:p>
          <a:p>
            <a:pPr lvl="1"/>
            <a:r>
              <a:rPr lang="en-US" b="1" dirty="0" smtClean="0"/>
              <a:t>Increasing number of farmers produce “niche” products, </a:t>
            </a:r>
            <a:r>
              <a:rPr lang="en-US" b="1" dirty="0" err="1" smtClean="0"/>
              <a:t>Jasberry</a:t>
            </a:r>
            <a:r>
              <a:rPr lang="en-US" b="1" dirty="0" smtClean="0"/>
              <a:t>, Sang </a:t>
            </a:r>
            <a:r>
              <a:rPr lang="en-US" b="1" dirty="0" err="1" smtClean="0"/>
              <a:t>Yot</a:t>
            </a:r>
            <a:r>
              <a:rPr lang="en-US" b="1" dirty="0" smtClean="0"/>
              <a:t>, organic rice, black (forgetting her husband) rice, etc. </a:t>
            </a:r>
          </a:p>
          <a:p>
            <a:pPr marL="457200" lvl="1" indent="0">
              <a:buNone/>
            </a:pPr>
            <a:endParaRPr lang="en-US" b="1" dirty="0" smtClean="0"/>
          </a:p>
          <a:p>
            <a:pPr lvl="1"/>
            <a:endParaRPr lang="th-TH" dirty="0"/>
          </a:p>
        </p:txBody>
      </p:sp>
    </p:spTree>
    <p:extLst>
      <p:ext uri="{BB962C8B-B14F-4D97-AF65-F5344CB8AC3E}">
        <p14:creationId xmlns:p14="http://schemas.microsoft.com/office/powerpoint/2010/main" val="180429848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81536" y="44624"/>
            <a:ext cx="5626968" cy="778098"/>
          </a:xfrm>
        </p:spPr>
        <p:txBody>
          <a:bodyPr>
            <a:normAutofit fontScale="90000"/>
          </a:bodyPr>
          <a:lstStyle/>
          <a:p>
            <a:pPr lvl="1" algn="ctr" rtl="0">
              <a:spcBef>
                <a:spcPct val="0"/>
              </a:spcBef>
            </a:pPr>
            <a:r>
              <a:rPr lang="en-US" sz="3100" dirty="0" smtClean="0">
                <a:solidFill>
                  <a:srgbClr val="00B0F0"/>
                </a:solidFill>
              </a:rPr>
              <a:t>5.3 Declining quality of rice</a:t>
            </a:r>
            <a:r>
              <a:rPr lang="en-US" dirty="0" smtClean="0"/>
              <a:t/>
            </a:r>
            <a:br>
              <a:rPr lang="en-US" dirty="0" smtClean="0"/>
            </a:br>
            <a:endParaRPr lang="th-TH" dirty="0"/>
          </a:p>
        </p:txBody>
      </p:sp>
      <p:sp>
        <p:nvSpPr>
          <p:cNvPr id="3" name="Content Placeholder 2"/>
          <p:cNvSpPr>
            <a:spLocks noGrp="1"/>
          </p:cNvSpPr>
          <p:nvPr>
            <p:ph idx="1"/>
          </p:nvPr>
        </p:nvSpPr>
        <p:spPr>
          <a:xfrm>
            <a:off x="107504" y="692696"/>
            <a:ext cx="8928992" cy="5976664"/>
          </a:xfrm>
        </p:spPr>
        <p:txBody>
          <a:bodyPr>
            <a:normAutofit fontScale="92500" lnSpcReduction="10000"/>
          </a:bodyPr>
          <a:lstStyle/>
          <a:p>
            <a:r>
              <a:rPr lang="en-US" sz="5800" dirty="0" smtClean="0"/>
              <a:t>But the rice pledging policy is destroying these efforts</a:t>
            </a:r>
          </a:p>
          <a:p>
            <a:pPr lvl="1"/>
            <a:r>
              <a:rPr lang="en-US" b="1" dirty="0" smtClean="0"/>
              <a:t>Farmers have no need to produce quality rice because the pledging price does not depend on quality</a:t>
            </a:r>
          </a:p>
          <a:p>
            <a:pPr lvl="1"/>
            <a:r>
              <a:rPr lang="en-US" b="1" dirty="0" smtClean="0"/>
              <a:t>Millers no longer need to buy rice according to quality. They make more profit from milling as much rice as possible for the government</a:t>
            </a:r>
          </a:p>
          <a:p>
            <a:pPr lvl="1"/>
            <a:r>
              <a:rPr lang="en-US" b="1" dirty="0"/>
              <a:t>Government rice stock is not properly maintained, resulting in large impairment of </a:t>
            </a:r>
            <a:r>
              <a:rPr lang="en-US" b="1" dirty="0" smtClean="0"/>
              <a:t>value</a:t>
            </a:r>
          </a:p>
          <a:p>
            <a:pPr lvl="1"/>
            <a:r>
              <a:rPr lang="en-US" b="1" dirty="0" smtClean="0"/>
              <a:t>Reputation of quality of Thai rice among importers is rapidly  </a:t>
            </a:r>
            <a:endParaRPr lang="en-US" b="1" dirty="0"/>
          </a:p>
          <a:p>
            <a:pPr marL="457200" lvl="1" indent="0">
              <a:buNone/>
            </a:pPr>
            <a:endParaRPr lang="en-US" b="1" dirty="0" smtClean="0"/>
          </a:p>
          <a:p>
            <a:pPr lvl="1"/>
            <a:endParaRPr lang="th-TH" dirty="0"/>
          </a:p>
        </p:txBody>
      </p:sp>
    </p:spTree>
    <p:extLst>
      <p:ext uri="{BB962C8B-B14F-4D97-AF65-F5344CB8AC3E}">
        <p14:creationId xmlns:p14="http://schemas.microsoft.com/office/powerpoint/2010/main" val="283947939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5616" y="274638"/>
            <a:ext cx="7571184" cy="706090"/>
          </a:xfrm>
        </p:spPr>
        <p:txBody>
          <a:bodyPr>
            <a:normAutofit fontScale="90000"/>
          </a:bodyPr>
          <a:lstStyle/>
          <a:p>
            <a:r>
              <a:rPr lang="en-US" dirty="0" smtClean="0"/>
              <a:t>5.4 Crony government</a:t>
            </a:r>
            <a:endParaRPr lang="th-TH" dirty="0"/>
          </a:p>
        </p:txBody>
      </p:sp>
      <p:sp>
        <p:nvSpPr>
          <p:cNvPr id="3" name="Content Placeholder 2"/>
          <p:cNvSpPr>
            <a:spLocks noGrp="1"/>
          </p:cNvSpPr>
          <p:nvPr>
            <p:ph idx="1"/>
          </p:nvPr>
        </p:nvSpPr>
        <p:spPr>
          <a:xfrm>
            <a:off x="107504" y="980728"/>
            <a:ext cx="8784976" cy="5544616"/>
          </a:xfrm>
        </p:spPr>
        <p:txBody>
          <a:bodyPr>
            <a:normAutofit fontScale="92500" lnSpcReduction="20000"/>
          </a:bodyPr>
          <a:lstStyle/>
          <a:p>
            <a:r>
              <a:rPr lang="en-US" dirty="0" smtClean="0"/>
              <a:t>The government is now controlling half of rice production</a:t>
            </a:r>
          </a:p>
          <a:p>
            <a:r>
              <a:rPr lang="en-US" dirty="0" smtClean="0"/>
              <a:t>Before the pressure to sell rice to pay the farmers, it sold rice to only a few “politically connected brokers”</a:t>
            </a:r>
          </a:p>
          <a:p>
            <a:pPr lvl="1"/>
            <a:r>
              <a:rPr lang="en-US" b="1" dirty="0" smtClean="0"/>
              <a:t>Any exporters or traders who want to buy rice, have to contact these brokers </a:t>
            </a:r>
          </a:p>
          <a:p>
            <a:pPr lvl="1"/>
            <a:r>
              <a:rPr lang="en-US" b="1" dirty="0" smtClean="0"/>
              <a:t>Even a few large exporters who are well connected with the government have to obtain rice from the brokers. Otherwise they will get poor quality rice </a:t>
            </a:r>
          </a:p>
          <a:p>
            <a:r>
              <a:rPr lang="en-US" dirty="0" smtClean="0"/>
              <a:t>Rice auctions were carried out only a few times until January 2014</a:t>
            </a:r>
            <a:endParaRPr lang="th-TH" dirty="0"/>
          </a:p>
        </p:txBody>
      </p:sp>
    </p:spTree>
    <p:extLst>
      <p:ext uri="{BB962C8B-B14F-4D97-AF65-F5344CB8AC3E}">
        <p14:creationId xmlns:p14="http://schemas.microsoft.com/office/powerpoint/2010/main" val="105752167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188640"/>
            <a:ext cx="8784976" cy="648072"/>
          </a:xfrm>
        </p:spPr>
        <p:txBody>
          <a:bodyPr>
            <a:noAutofit/>
          </a:bodyPr>
          <a:lstStyle/>
          <a:p>
            <a:pPr algn="l"/>
            <a:r>
              <a:rPr lang="en-US" sz="4400" dirty="0" smtClean="0">
                <a:solidFill>
                  <a:srgbClr val="00B0F0"/>
                </a:solidFill>
              </a:rPr>
              <a:t>      5.5 Rent seeking activities &amp; corruption</a:t>
            </a:r>
            <a:endParaRPr lang="th-TH" sz="4400" dirty="0">
              <a:solidFill>
                <a:srgbClr val="00B0F0"/>
              </a:solidFill>
            </a:endParaRPr>
          </a:p>
        </p:txBody>
      </p:sp>
      <p:sp>
        <p:nvSpPr>
          <p:cNvPr id="3" name="Content Placeholder 2"/>
          <p:cNvSpPr>
            <a:spLocks noGrp="1"/>
          </p:cNvSpPr>
          <p:nvPr>
            <p:ph idx="1"/>
          </p:nvPr>
        </p:nvSpPr>
        <p:spPr>
          <a:xfrm>
            <a:off x="107504" y="836712"/>
            <a:ext cx="8928992" cy="5832648"/>
          </a:xfrm>
        </p:spPr>
        <p:txBody>
          <a:bodyPr>
            <a:normAutofit fontScale="70000" lnSpcReduction="20000"/>
          </a:bodyPr>
          <a:lstStyle/>
          <a:p>
            <a:r>
              <a:rPr lang="en-US" dirty="0" smtClean="0"/>
              <a:t>High economic rent has resulted in rent-seeking activities</a:t>
            </a:r>
          </a:p>
          <a:p>
            <a:pPr lvl="1"/>
            <a:r>
              <a:rPr lang="en-US" dirty="0" smtClean="0"/>
              <a:t>Farmers increase production by using intensified inputs (water &amp; seed), expanding land area at the expense of other crops, polluting land and waterway (more pesticides), increasing cropping cycles from 2 to 3 times per year</a:t>
            </a:r>
          </a:p>
          <a:p>
            <a:pPr lvl="1"/>
            <a:r>
              <a:rPr lang="en-US" dirty="0" smtClean="0"/>
              <a:t>(Marginal) production cost is rising to 15,000 baht per ton</a:t>
            </a:r>
          </a:p>
          <a:p>
            <a:pPr lvl="1"/>
            <a:r>
              <a:rPr lang="en-US" dirty="0" smtClean="0"/>
              <a:t>But most of the excess supply of rice are kept in the warehouse, with deteriorating quality </a:t>
            </a:r>
          </a:p>
          <a:p>
            <a:r>
              <a:rPr lang="en-US" dirty="0" smtClean="0"/>
              <a:t>Huge excess milling capacity (90 </a:t>
            </a:r>
            <a:r>
              <a:rPr lang="en-US" dirty="0" err="1" smtClean="0"/>
              <a:t>mt</a:t>
            </a:r>
            <a:r>
              <a:rPr lang="en-US" dirty="0" smtClean="0"/>
              <a:t> comparing to annual paddy production of 32 </a:t>
            </a:r>
            <a:r>
              <a:rPr lang="en-US" dirty="0" err="1" smtClean="0"/>
              <a:t>mt</a:t>
            </a:r>
            <a:r>
              <a:rPr lang="en-US" dirty="0" smtClean="0"/>
              <a:t>) and excessive storage capacity </a:t>
            </a:r>
          </a:p>
          <a:p>
            <a:pPr lvl="1"/>
            <a:r>
              <a:rPr lang="en-US" b="1" dirty="0" smtClean="0"/>
              <a:t>Many millers &amp; warehouse owners will go bankrupt once the rice pledging scheme is terminated</a:t>
            </a:r>
          </a:p>
          <a:p>
            <a:r>
              <a:rPr lang="en-US" dirty="0" smtClean="0"/>
              <a:t>Rent-seeking activities are wasting real resources and affecting economic growth</a:t>
            </a:r>
            <a:endParaRPr lang="en-US" b="1" dirty="0" smtClean="0"/>
          </a:p>
          <a:p>
            <a:r>
              <a:rPr lang="en-US" dirty="0" smtClean="0"/>
              <a:t>Corruption at all stages </a:t>
            </a:r>
            <a:r>
              <a:rPr lang="en-US" smtClean="0"/>
              <a:t>of operation, </a:t>
            </a:r>
            <a:r>
              <a:rPr lang="en-US" dirty="0" smtClean="0"/>
              <a:t>particularly government rice sale which is estimated at 40-80 billion baht  (or 4-10% of total value of paddy purchased (800 billion baht))</a:t>
            </a:r>
            <a:endParaRPr lang="th-TH" dirty="0"/>
          </a:p>
        </p:txBody>
      </p:sp>
    </p:spTree>
    <p:extLst>
      <p:ext uri="{BB962C8B-B14F-4D97-AF65-F5344CB8AC3E}">
        <p14:creationId xmlns:p14="http://schemas.microsoft.com/office/powerpoint/2010/main" val="245352331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116632"/>
            <a:ext cx="8280920" cy="936104"/>
          </a:xfrm>
        </p:spPr>
        <p:txBody>
          <a:bodyPr>
            <a:noAutofit/>
          </a:bodyPr>
          <a:lstStyle/>
          <a:p>
            <a:r>
              <a:rPr lang="en-US" sz="3600" dirty="0">
                <a:solidFill>
                  <a:srgbClr val="FF0000"/>
                </a:solidFill>
              </a:rPr>
              <a:t>6.Why  do </a:t>
            </a:r>
            <a:r>
              <a:rPr lang="en-US" sz="3600" dirty="0" smtClean="0">
                <a:solidFill>
                  <a:srgbClr val="FF0000"/>
                </a:solidFill>
              </a:rPr>
              <a:t>one million farmers have not </a:t>
            </a:r>
            <a:r>
              <a:rPr lang="en-US" sz="3600" dirty="0">
                <a:solidFill>
                  <a:srgbClr val="FF0000"/>
                </a:solidFill>
              </a:rPr>
              <a:t>yet  </a:t>
            </a:r>
            <a:r>
              <a:rPr lang="en-US" sz="3600" dirty="0" smtClean="0">
                <a:solidFill>
                  <a:srgbClr val="FF0000"/>
                </a:solidFill>
              </a:rPr>
              <a:t>received their money (125 billion baht in Jan 2014)?</a:t>
            </a:r>
            <a:endParaRPr lang="th-TH" sz="3600" dirty="0">
              <a:solidFill>
                <a:srgbClr val="FF0000"/>
              </a:solidFill>
            </a:endParaRPr>
          </a:p>
        </p:txBody>
      </p:sp>
      <p:sp>
        <p:nvSpPr>
          <p:cNvPr id="3" name="Content Placeholder 2"/>
          <p:cNvSpPr>
            <a:spLocks noGrp="1"/>
          </p:cNvSpPr>
          <p:nvPr>
            <p:ph idx="1"/>
          </p:nvPr>
        </p:nvSpPr>
        <p:spPr>
          <a:xfrm>
            <a:off x="251520" y="1124744"/>
            <a:ext cx="8784976" cy="5544616"/>
          </a:xfrm>
        </p:spPr>
        <p:txBody>
          <a:bodyPr>
            <a:normAutofit fontScale="85000" lnSpcReduction="20000"/>
          </a:bodyPr>
          <a:lstStyle/>
          <a:p>
            <a:r>
              <a:rPr lang="en-US" dirty="0" smtClean="0"/>
              <a:t>Before the dissolution of parliament</a:t>
            </a:r>
          </a:p>
          <a:p>
            <a:pPr lvl="1"/>
            <a:r>
              <a:rPr lang="en-US" b="1" dirty="0" smtClean="0"/>
              <a:t>BAAC informed the PM on liquidity problem in October 2013</a:t>
            </a:r>
          </a:p>
          <a:p>
            <a:pPr lvl="1"/>
            <a:r>
              <a:rPr lang="en-US" b="1" dirty="0" smtClean="0"/>
              <a:t>Conflict between Ministry of Finance and MOC: MOF had priority to borrow for the infrastructural projects</a:t>
            </a:r>
          </a:p>
          <a:p>
            <a:r>
              <a:rPr lang="en-US" dirty="0" smtClean="0"/>
              <a:t>After parliament dissolution</a:t>
            </a:r>
          </a:p>
          <a:p>
            <a:pPr lvl="1"/>
            <a:r>
              <a:rPr lang="en-US" b="1" dirty="0" smtClean="0"/>
              <a:t>Legal constraint: Constitution clause 181 (3)</a:t>
            </a:r>
          </a:p>
          <a:p>
            <a:pPr lvl="1"/>
            <a:r>
              <a:rPr lang="en-US" b="1" dirty="0" smtClean="0"/>
              <a:t>So far government rice revenue from rice sale is only 20 billion baht, far from enough</a:t>
            </a:r>
          </a:p>
          <a:p>
            <a:pPr lvl="1"/>
            <a:r>
              <a:rPr lang="en-US" b="1" dirty="0" smtClean="0"/>
              <a:t>Famers will get all money only when there is a new government</a:t>
            </a:r>
          </a:p>
          <a:p>
            <a:pPr lvl="1"/>
            <a:r>
              <a:rPr lang="en-US" b="1" dirty="0" smtClean="0"/>
              <a:t>Worse, the fire sale of rice is now hurting the farmers as the dry-season paddy is selling at 5,500 baht/ ton comparing to the 11,000 baht last year.</a:t>
            </a:r>
            <a:endParaRPr lang="th-TH" b="1" dirty="0"/>
          </a:p>
        </p:txBody>
      </p:sp>
    </p:spTree>
    <p:extLst>
      <p:ext uri="{BB962C8B-B14F-4D97-AF65-F5344CB8AC3E}">
        <p14:creationId xmlns:p14="http://schemas.microsoft.com/office/powerpoint/2010/main" val="346834606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608" y="274638"/>
            <a:ext cx="7643192" cy="4810546"/>
          </a:xfrm>
        </p:spPr>
        <p:txBody>
          <a:bodyPr>
            <a:normAutofit/>
          </a:bodyPr>
          <a:lstStyle/>
          <a:p>
            <a:r>
              <a:rPr lang="en-US" sz="6000" i="1" dirty="0" smtClean="0"/>
              <a:t>6. Other subsidy options ?</a:t>
            </a:r>
            <a:endParaRPr lang="th-TH" sz="6000" i="1" dirty="0"/>
          </a:p>
        </p:txBody>
      </p:sp>
    </p:spTree>
    <p:extLst>
      <p:ext uri="{BB962C8B-B14F-4D97-AF65-F5344CB8AC3E}">
        <p14:creationId xmlns:p14="http://schemas.microsoft.com/office/powerpoint/2010/main" val="63952354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a:t>6. Other subsidy options</a:t>
            </a:r>
            <a:endParaRPr lang="th-TH" dirty="0"/>
          </a:p>
        </p:txBody>
      </p:sp>
      <p:sp>
        <p:nvSpPr>
          <p:cNvPr id="3" name="Content Placeholder 2"/>
          <p:cNvSpPr>
            <a:spLocks noGrp="1"/>
          </p:cNvSpPr>
          <p:nvPr>
            <p:ph idx="1"/>
          </p:nvPr>
        </p:nvSpPr>
        <p:spPr>
          <a:xfrm>
            <a:off x="251520" y="1268760"/>
            <a:ext cx="8229600" cy="4886003"/>
          </a:xfrm>
        </p:spPr>
        <p:txBody>
          <a:bodyPr>
            <a:normAutofit fontScale="92500" lnSpcReduction="20000"/>
          </a:bodyPr>
          <a:lstStyle/>
          <a:p>
            <a:r>
              <a:rPr lang="en-US" dirty="0" smtClean="0"/>
              <a:t>Price insurance policy (put option): but political pressure on insured price</a:t>
            </a:r>
          </a:p>
          <a:p>
            <a:r>
              <a:rPr lang="en-US" dirty="0" smtClean="0"/>
              <a:t>Weather index insurance: still not effective for rice</a:t>
            </a:r>
          </a:p>
          <a:p>
            <a:r>
              <a:rPr lang="en-US" dirty="0" smtClean="0"/>
              <a:t>Negative income tax: not yet possible when most workers do not pay income tax</a:t>
            </a:r>
          </a:p>
          <a:p>
            <a:r>
              <a:rPr lang="en-US" dirty="0" smtClean="0"/>
              <a:t>Lump sum subsidy for the poor (8-10%): financially feasible but needs to establish an effective administrative system </a:t>
            </a:r>
          </a:p>
          <a:p>
            <a:pPr lvl="1"/>
            <a:r>
              <a:rPr lang="en-US" b="1" dirty="0" smtClean="0"/>
              <a:t>politically attractive ??</a:t>
            </a:r>
          </a:p>
          <a:p>
            <a:endParaRPr lang="th-TH" dirty="0"/>
          </a:p>
        </p:txBody>
      </p:sp>
    </p:spTree>
    <p:extLst>
      <p:ext uri="{BB962C8B-B14F-4D97-AF65-F5344CB8AC3E}">
        <p14:creationId xmlns:p14="http://schemas.microsoft.com/office/powerpoint/2010/main" val="87512990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59632" y="274638"/>
            <a:ext cx="7427168" cy="5386610"/>
          </a:xfrm>
        </p:spPr>
        <p:txBody>
          <a:bodyPr>
            <a:normAutofit/>
          </a:bodyPr>
          <a:lstStyle/>
          <a:p>
            <a:r>
              <a:rPr lang="en-US" sz="6600" i="1" dirty="0" smtClean="0"/>
              <a:t>Q &amp; A </a:t>
            </a:r>
            <a:endParaRPr lang="th-TH" sz="6600" i="1" dirty="0"/>
          </a:p>
        </p:txBody>
      </p:sp>
    </p:spTree>
    <p:extLst>
      <p:ext uri="{BB962C8B-B14F-4D97-AF65-F5344CB8AC3E}">
        <p14:creationId xmlns:p14="http://schemas.microsoft.com/office/powerpoint/2010/main" val="890158619"/>
      </p:ext>
    </p:extLst>
  </p:cSld>
  <p:clrMapOvr>
    <a:masterClrMapping/>
  </p:clrMapOvr>
</p:sld>
</file>

<file path=ppt/theme/theme1.xml><?xml version="1.0" encoding="utf-8"?>
<a:theme xmlns:a="http://schemas.openxmlformats.org/drawingml/2006/main" name="WhiteTDRI2012">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WhiteTDRI2012</Template>
  <TotalTime>495</TotalTime>
  <Words>2677</Words>
  <Application>Microsoft Office PowerPoint</Application>
  <PresentationFormat>On-screen Show (4:3)</PresentationFormat>
  <Paragraphs>337</Paragraphs>
  <Slides>45</Slides>
  <Notes>1</Notes>
  <HiddenSlides>0</HiddenSlides>
  <MMClips>0</MMClips>
  <ScaleCrop>false</ScaleCrop>
  <HeadingPairs>
    <vt:vector size="4" baseType="variant">
      <vt:variant>
        <vt:lpstr>Theme</vt:lpstr>
      </vt:variant>
      <vt:variant>
        <vt:i4>1</vt:i4>
      </vt:variant>
      <vt:variant>
        <vt:lpstr>Slide Titles</vt:lpstr>
      </vt:variant>
      <vt:variant>
        <vt:i4>45</vt:i4>
      </vt:variant>
    </vt:vector>
  </HeadingPairs>
  <TitlesOfParts>
    <vt:vector size="46" baseType="lpstr">
      <vt:lpstr>WhiteTDRI2012</vt:lpstr>
      <vt:lpstr>Nipon  Poapongsakorn  Thailand Development Research Institute   A lecture for BE students. Faculty of economics, Thammasat University. 4 April 2014 </vt:lpstr>
      <vt:lpstr>           Topics of discussion</vt:lpstr>
      <vt:lpstr>1.The paddy pledging  program: changing objectives. </vt:lpstr>
      <vt:lpstr>1.The paddy pledging  program: changing objectives</vt:lpstr>
      <vt:lpstr>1.1 Objectives of the rice pledging policy</vt:lpstr>
      <vt:lpstr>Two theories</vt:lpstr>
      <vt:lpstr>Price supports</vt:lpstr>
      <vt:lpstr>Rent generated by the paddy pledging policy and rent seeking activities : loss of real resources v.s. distortion Rent-seeking is an attempt to obtain economic rent, (i.e., the portion of income paid to a factor of production in excess of that which is needed to keep it employed in its current use), by manipulating the social or political environment in which economic activities occur, rather than by creating new wealth. Rent-seeking implies extraction of uncompensated value from others without making any contribution to productivity</vt:lpstr>
      <vt:lpstr>1.2 How does the paddy pledging program work? </vt:lpstr>
      <vt:lpstr>How does the rice pledging scheme work?</vt:lpstr>
      <vt:lpstr>2.The paddy pledging program: changing objectives</vt:lpstr>
      <vt:lpstr>2.The paddy pledging program: changing objectives</vt:lpstr>
      <vt:lpstr>How large is the paddy program? </vt:lpstr>
      <vt:lpstr>How much paddy were purchased by the government?</vt:lpstr>
      <vt:lpstr>2. How much does it cost?  </vt:lpstr>
      <vt:lpstr>In 5 rounds, the government purchased 53 mt (55% of output), paid farmers 728 bil baht, still owes  125 billion baht  ( 18 Jan 2014) </vt:lpstr>
      <vt:lpstr>1.4 mil farmers (out of 3.7 mil) participated in the scheme in 2 years. They received 233 billion baht of extra profit from the pledging scheme   </vt:lpstr>
      <vt:lpstr>How is the rice pledging scheme financed ? (4 rounds – 30 Sept 2013)</vt:lpstr>
      <vt:lpstr>Debt outstanding was 695 billion baht or 5.4 % of GDP (18 Jan 2014). The Public Debt Management Office counts only 410 billion baht, or 3.45%</vt:lpstr>
      <vt:lpstr>3. How large is the loss?</vt:lpstr>
      <vt:lpstr>Heavy loss</vt:lpstr>
      <vt:lpstr>The longer it takes to sell rice, the higher the loss (3 crops) </vt:lpstr>
      <vt:lpstr>The longer it takes to sell rice, the higher the loss (4 crops) </vt:lpstr>
      <vt:lpstr>Why huge loss?</vt:lpstr>
      <vt:lpstr>High paddy price for farmers, cheap rice for consumer</vt:lpstr>
      <vt:lpstr>4.Who benefit? Does the policy help poor farmers?  </vt:lpstr>
      <vt:lpstr>4.Who benefit?</vt:lpstr>
      <vt:lpstr>Loan disbursement under the pledging scheme by number of  rice farmers and size of loan;  wet season 2011/12</vt:lpstr>
      <vt:lpstr>Loan disbursement under the pledging scheme by number of  rice farmers and size of loan;  dry season 2011/12</vt:lpstr>
      <vt:lpstr>Who have benefited? Poor or rich farmers? Distribution of benefits of pledging program (assuming that every farmer who sold rice at 15,000 baht / ton). </vt:lpstr>
      <vt:lpstr>Direct benefit for participating farmers vs indirect benefits for non-participating farmers</vt:lpstr>
      <vt:lpstr>5. Economic impact?</vt:lpstr>
      <vt:lpstr>5. Economic impact</vt:lpstr>
      <vt:lpstr>5.1 Rising production cost</vt:lpstr>
      <vt:lpstr>Growth of agricultural machinery credit provided by BAAC</vt:lpstr>
      <vt:lpstr>5.2 Declining rice export</vt:lpstr>
      <vt:lpstr>Thailand is no longer the largest rice exporter</vt:lpstr>
      <vt:lpstr>5.3 Declining quality of Thai rice </vt:lpstr>
      <vt:lpstr>5.3 Declining quality of rice </vt:lpstr>
      <vt:lpstr>5.4 Crony government</vt:lpstr>
      <vt:lpstr>      5.5 Rent seeking activities &amp; corruption</vt:lpstr>
      <vt:lpstr>6.Why  do one million farmers have not yet  received their money (125 billion baht in Jan 2014)?</vt:lpstr>
      <vt:lpstr>6. Other subsidy options ?</vt:lpstr>
      <vt:lpstr>6. Other subsidy options</vt:lpstr>
      <vt:lpstr>Q &amp; A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Nipon  Poapongsakorn  Thailand Development Research Institute  Thailand Development Research Institute   A presentation for Credit Swiss, 14 March 2014</dc:title>
  <dc:creator>HP</dc:creator>
  <cp:lastModifiedBy>Nipon</cp:lastModifiedBy>
  <cp:revision>62</cp:revision>
  <cp:lastPrinted>2014-04-04T01:19:59Z</cp:lastPrinted>
  <dcterms:created xsi:type="dcterms:W3CDTF">2014-03-10T16:22:16Z</dcterms:created>
  <dcterms:modified xsi:type="dcterms:W3CDTF">2014-04-04T01:34:09Z</dcterms:modified>
</cp:coreProperties>
</file>