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53" r:id="rId2"/>
    <p:sldId id="354" r:id="rId3"/>
    <p:sldId id="283" r:id="rId4"/>
    <p:sldId id="355" r:id="rId5"/>
    <p:sldId id="356" r:id="rId6"/>
    <p:sldId id="357" r:id="rId7"/>
    <p:sldId id="358" r:id="rId8"/>
    <p:sldId id="287" r:id="rId9"/>
    <p:sldId id="360" r:id="rId10"/>
    <p:sldId id="288" r:id="rId11"/>
    <p:sldId id="289" r:id="rId12"/>
    <p:sldId id="290" r:id="rId13"/>
    <p:sldId id="361" r:id="rId14"/>
    <p:sldId id="363" r:id="rId15"/>
    <p:sldId id="362" r:id="rId16"/>
    <p:sldId id="364" r:id="rId17"/>
    <p:sldId id="297" r:id="rId18"/>
    <p:sldId id="366" r:id="rId19"/>
    <p:sldId id="368" r:id="rId20"/>
    <p:sldId id="367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0680B25-3409-41DB-803B-5C9685E7441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80C325-0A48-4327-81B1-0F5A866C651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FDDF761-4E79-4AFB-98CE-DA92988033D6}" type="datetimeFigureOut">
              <a:rPr lang="en-US"/>
              <a:pPr>
                <a:defRPr/>
              </a:pPr>
              <a:t>10/15/2019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683902C-C045-468D-BFA2-78AF236A6FD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02E738D-CF32-4574-A5DC-435D286AA7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DFD0BD-5923-4647-9741-1AF823BE841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BE670A-268C-49F8-A1ED-09232CCDCE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F2D4775-3DAE-4C49-8231-792CB2FF332B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28AF0DD7-1330-43D1-9AAC-55BD941C03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2D46B4A-7FF0-4488-AA85-91125137B2E5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63D2EB64-D43A-4E09-9EA4-D310ABB1AC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6847C64F-678D-4140-A314-08EFC7DED3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0BB0A-B2B4-47C1-A5A8-A35B72049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ED9B0-64F7-4CE1-8231-189EED6ADF9C}" type="datetimeFigureOut">
              <a:rPr lang="en-US"/>
              <a:pPr>
                <a:defRPr/>
              </a:pPr>
              <a:t>10/15/2019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0F62D7-43E8-47A9-B6CE-D795E10FE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D540C-E13D-43E5-ABF7-F768E7333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F6C3D-CF84-4BEF-A7EF-5BD6DCC56BAC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33209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92DE6-713D-46E6-9D15-B7B734546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2AFF0-C0FB-49B1-BBC5-CCA05099C273}" type="datetimeFigureOut">
              <a:rPr lang="en-US"/>
              <a:pPr>
                <a:defRPr/>
              </a:pPr>
              <a:t>10/15/2019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2DBC57-B0B4-479F-90DA-BD7D4E501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EDBD2F-34A8-4C8D-8619-D9DD07352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A3A11-B3AF-4FCC-AB86-3A738B916F83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13179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1FDEE2-E49E-449F-89D5-9814E99BA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3D4EE-457F-4D40-953E-40D84FEB3222}" type="datetimeFigureOut">
              <a:rPr lang="en-US"/>
              <a:pPr>
                <a:defRPr/>
              </a:pPr>
              <a:t>10/15/2019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D051FB-97BC-46BC-B95F-72E84AD12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02E5D5-9496-438C-B8B7-EB583558B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53D33-EBE9-49C5-BB38-E6260786B044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658826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9AC90CC-B43C-49C2-BB81-7EB9C449C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AE912-B74F-4137-A2F5-5EDFEA9366F8}" type="datetimeFigureOut">
              <a:rPr lang="en-US"/>
              <a:pPr>
                <a:defRPr/>
              </a:pPr>
              <a:t>10/15/2019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34EB560-8CA5-46F4-BC6C-8477FE6AB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F1C5735-B6DA-4E39-BAF8-B1AFE2372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B5159-E42A-492A-A9DB-666CCDE6F2B7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76624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243D1A9-E8D3-4818-A7DA-B9130AA52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D49BD-E696-487D-9E43-96502B8DB757}" type="datetimeFigureOut">
              <a:rPr lang="en-US"/>
              <a:pPr>
                <a:defRPr/>
              </a:pPr>
              <a:t>10/15/2019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A874967-78D7-4E00-822B-E7EC2E27C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90A4470-4BEC-49C9-B5C3-859CDF740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A91D6-53A3-4CC6-BC6A-289CB8ECF7C3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826848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849FAE1-6C05-482E-8E47-DA88ABC52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C7FFB-FE7C-411F-8D83-B7DA8D6A01BE}" type="datetimeFigureOut">
              <a:rPr lang="en-US"/>
              <a:pPr>
                <a:defRPr/>
              </a:pPr>
              <a:t>10/15/2019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5DB8809-75E1-49A2-B9FB-B737CD161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3C8A7AF-0650-4016-AA5B-69ED25780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068B8-2723-4C8C-900B-6989C99FDED8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533352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17B065C-A666-4622-80C4-159CB8487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74C91-52A6-4F32-A101-5427F077EBF8}" type="datetimeFigureOut">
              <a:rPr lang="en-US"/>
              <a:pPr>
                <a:defRPr/>
              </a:pPr>
              <a:t>10/15/2019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3102D1E-362A-4AD0-80AE-7BA5272F1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34E2B3D-6410-44D0-8CB5-F87A4C601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E2736-B695-4A3C-9AEC-36B2EF380365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288838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7ED11C-3250-4700-9E65-9ADDFE4E7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9730C-01B3-4BE0-8516-B346656367A7}" type="datetimeFigureOut">
              <a:rPr lang="en-US"/>
              <a:pPr>
                <a:defRPr/>
              </a:pPr>
              <a:t>10/15/2019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B5B5BC1-6732-417E-855E-B36B65333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5CCBDCC-23DA-4B08-8179-9F5C64AB9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F92F4-1CB1-4CC0-BD24-567DA71F762A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381680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456DC5E-4629-42EA-AD7B-7408242F8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990E4-AE5F-48A7-B5C5-BBBE1266D240}" type="datetimeFigureOut">
              <a:rPr lang="en-US"/>
              <a:pPr>
                <a:defRPr/>
              </a:pPr>
              <a:t>10/15/2019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8A6F8A3-DDF9-4926-B32E-B5E173463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AABCA56-191B-4C73-858D-4F5A7625A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59111-84C0-4FE0-9FC8-AE9D154FEE54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67792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5F39E8-27A0-416D-A87F-F1FDC9B1D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61FAC-6078-4074-9DF1-B0B3A0163789}" type="datetimeFigureOut">
              <a:rPr lang="en-US"/>
              <a:pPr>
                <a:defRPr/>
              </a:pPr>
              <a:t>10/15/2019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4C4C52-47AA-4407-8B72-18A67B5C0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8AAFD8-E57F-4B33-8711-B7BAB9661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46AC4-655A-4486-B70D-7EEDF4C8AC78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259941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75F93E-CE34-4222-9AC8-3DD5129F9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CB2F1-5FFA-4F4F-8D5E-1D2F7F4BB56D}" type="datetimeFigureOut">
              <a:rPr lang="en-US"/>
              <a:pPr>
                <a:defRPr/>
              </a:pPr>
              <a:t>10/15/2019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00E2C5-4321-4CA7-A5A8-6F436F379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626E1D-7AB2-4105-BA02-6210B947E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E0304-F9E2-4933-B817-78A026A45840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07670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7C509B8-4119-45B6-91F4-95782D41CCA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DCC4EAE-FDA1-40B9-82C4-2D6FC0F6AA8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61BCA-DEA1-4853-AEE9-9282B84CD2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43E88A1-9AEB-4831-9BCC-4B1DC323DCCA}" type="datetimeFigureOut">
              <a:rPr lang="en-US"/>
              <a:pPr>
                <a:defRPr/>
              </a:pPr>
              <a:t>10/15/2019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72AEC3-B25D-402E-8FB9-1A8A42ED7C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465F72-B304-40C0-ABE3-CF13AA6A09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B55FBE7-7494-456C-921A-21888DEE5E21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>
            <a:extLst>
              <a:ext uri="{FF2B5EF4-FFF2-40B4-BE49-F238E27FC236}">
                <a16:creationId xmlns:a16="http://schemas.microsoft.com/office/drawing/2014/main" id="{99FB2063-4C54-4D86-A521-B838C6636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6443BD7-68B9-4D8A-81EE-3B33EB301255}" type="slidenum">
              <a:rPr lang="en-US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5" name="Rectangle 2" descr="Recycled paper">
            <a:extLst>
              <a:ext uri="{FF2B5EF4-FFF2-40B4-BE49-F238E27FC236}">
                <a16:creationId xmlns:a16="http://schemas.microsoft.com/office/drawing/2014/main" id="{5B3C2436-C3E2-4735-8CA3-60D134516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3206750"/>
            <a:ext cx="64770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/>
              <a:t>Price Discrimination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/>
              <a:t>(Chapter 12)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12760996-B193-43E8-8525-78B61574361E}"/>
              </a:ext>
            </a:extLst>
          </p:cNvPr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9 Part 2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3">
            <a:extLst>
              <a:ext uri="{FF2B5EF4-FFF2-40B4-BE49-F238E27FC236}">
                <a16:creationId xmlns:a16="http://schemas.microsoft.com/office/drawing/2014/main" id="{3426C03A-11D5-43A4-AA96-BEBCC33E7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143C33B-4ABC-47F4-9E0B-F6C0CA1B4545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62540" name="AutoShape 12">
            <a:extLst>
              <a:ext uri="{FF2B5EF4-FFF2-40B4-BE49-F238E27FC236}">
                <a16:creationId xmlns:a16="http://schemas.microsoft.com/office/drawing/2014/main" id="{650027E1-1A57-4A2A-9A40-2880C4196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Price Discrimination Summary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2780" name="Rectangle 13">
            <a:extLst>
              <a:ext uri="{FF2B5EF4-FFF2-40B4-BE49-F238E27FC236}">
                <a16:creationId xmlns:a16="http://schemas.microsoft.com/office/drawing/2014/main" id="{C50F5AB3-5A05-4487-8952-62A2425B49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8426" y="1634083"/>
            <a:ext cx="6057900" cy="4154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u="sng" dirty="0"/>
              <a:t>1</a:t>
            </a:r>
            <a:r>
              <a:rPr lang="en-US" altLang="th-TH" sz="2400" b="1" u="sng" baseline="30000" dirty="0"/>
              <a:t>st</a:t>
            </a:r>
            <a:r>
              <a:rPr lang="en-US" altLang="th-TH" sz="2400" b="1" u="sng" dirty="0"/>
              <a:t> Degree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	The monopolist charges each consumer the maximum price he/she is willing to pay.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u="sng" dirty="0"/>
              <a:t>2</a:t>
            </a:r>
            <a:r>
              <a:rPr lang="en-US" altLang="th-TH" sz="2400" b="1" u="sng" baseline="30000" dirty="0"/>
              <a:t>nd</a:t>
            </a:r>
            <a:r>
              <a:rPr lang="en-US" altLang="th-TH" sz="2400" b="1" u="sng" dirty="0"/>
              <a:t> Degree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	Price varies according to quantity demanded, i.e. quantity discount.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u="sng" dirty="0"/>
              <a:t>3</a:t>
            </a:r>
            <a:r>
              <a:rPr lang="en-US" altLang="th-TH" sz="2400" b="1" u="sng" baseline="30000" dirty="0"/>
              <a:t>rd</a:t>
            </a:r>
            <a:r>
              <a:rPr lang="en-US" altLang="th-TH" sz="2400" b="1" u="sng" dirty="0"/>
              <a:t> Degree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	The monopolist charges different prices for different consumer groups.</a:t>
            </a:r>
          </a:p>
        </p:txBody>
      </p:sp>
    </p:spTree>
    <p:extLst>
      <p:ext uri="{BB962C8B-B14F-4D97-AF65-F5344CB8AC3E}">
        <p14:creationId xmlns:p14="http://schemas.microsoft.com/office/powerpoint/2010/main" val="3863437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>
            <a:extLst>
              <a:ext uri="{FF2B5EF4-FFF2-40B4-BE49-F238E27FC236}">
                <a16:creationId xmlns:a16="http://schemas.microsoft.com/office/drawing/2014/main" id="{AA1B3874-5085-4F4F-8289-66C9102A8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5C307B3-98B7-41E4-8E8E-402F42ACD741}" type="slidenum">
              <a:rPr lang="en-US" altLang="th-TH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57420" name="AutoShape 12">
            <a:extLst>
              <a:ext uri="{FF2B5EF4-FFF2-40B4-BE49-F238E27FC236}">
                <a16:creationId xmlns:a16="http://schemas.microsoft.com/office/drawing/2014/main" id="{60C6E706-7324-4C3F-A0A1-EF6340068A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3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rd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A06AE19E-70EB-4AD5-9BEA-6FD1EC8F6C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242" y="2003415"/>
            <a:ext cx="7945515" cy="341632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For the monopolist to implement the </a:t>
            </a:r>
            <a:r>
              <a:rPr lang="en-US" altLang="th-TH" sz="2400" b="1" dirty="0"/>
              <a:t>3</a:t>
            </a:r>
            <a:r>
              <a:rPr lang="en-US" altLang="th-TH" sz="2400" b="1" baseline="30000" dirty="0"/>
              <a:t>rd</a:t>
            </a:r>
            <a:r>
              <a:rPr lang="en-US" altLang="th-TH" sz="2400" b="1" dirty="0"/>
              <a:t> Degree PD</a:t>
            </a:r>
            <a:r>
              <a:rPr lang="en-US" altLang="th-TH" sz="2400" dirty="0"/>
              <a:t>, it has to be able to “</a:t>
            </a:r>
            <a:r>
              <a:rPr lang="en-US" altLang="th-TH" sz="2400" b="1" dirty="0"/>
              <a:t>screen</a:t>
            </a:r>
            <a:r>
              <a:rPr lang="en-US" altLang="th-TH" sz="2400" dirty="0"/>
              <a:t>” consumers.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u="sng" dirty="0"/>
              <a:t>Screening</a:t>
            </a:r>
            <a:r>
              <a:rPr lang="en-US" altLang="th-TH" sz="2400" b="1" dirty="0"/>
              <a:t> is a process for sorting consumers based on their characteristics.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These characteristics can be</a:t>
            </a:r>
          </a:p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th-TH" sz="2400" u="sng" dirty="0"/>
              <a:t>Observable</a:t>
            </a:r>
            <a:r>
              <a:rPr lang="en-US" altLang="th-TH" sz="2400" dirty="0"/>
              <a:t>, e.g. sex and age.</a:t>
            </a:r>
          </a:p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th-TH" sz="2400" dirty="0"/>
              <a:t>Unobservable but </a:t>
            </a:r>
            <a:r>
              <a:rPr lang="en-US" altLang="th-TH" sz="2400" u="sng" dirty="0"/>
              <a:t>inferable</a:t>
            </a:r>
            <a:r>
              <a:rPr lang="en-US" altLang="th-TH" sz="2400" dirty="0"/>
              <a:t>, e.g. PED and willingness to pay.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>
            <a:extLst>
              <a:ext uri="{FF2B5EF4-FFF2-40B4-BE49-F238E27FC236}">
                <a16:creationId xmlns:a16="http://schemas.microsoft.com/office/drawing/2014/main" id="{AA1B3874-5085-4F4F-8289-66C9102A8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5C307B3-98B7-41E4-8E8E-402F42ACD741}" type="slidenum">
              <a:rPr lang="en-US" altLang="th-TH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57420" name="AutoShape 12">
            <a:extLst>
              <a:ext uri="{FF2B5EF4-FFF2-40B4-BE49-F238E27FC236}">
                <a16:creationId xmlns:a16="http://schemas.microsoft.com/office/drawing/2014/main" id="{60C6E706-7324-4C3F-A0A1-EF6340068A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3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rd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A06AE19E-70EB-4AD5-9BEA-6FD1EC8F6C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9860" y="1449417"/>
            <a:ext cx="8044279" cy="452431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u="sng" dirty="0"/>
              <a:t>Two Interesting Screening Mechanisms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dirty="0"/>
              <a:t>Time</a:t>
            </a:r>
          </a:p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th-TH" sz="2400" dirty="0"/>
              <a:t>Some consumers want to be the first who own the product.</a:t>
            </a:r>
          </a:p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th-TH" sz="2400" dirty="0"/>
              <a:t>Sellers price goods higher when they are first introduced.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dirty="0"/>
              <a:t>Coupons and Rebates </a:t>
            </a:r>
            <a:r>
              <a:rPr lang="en-US" altLang="th-TH" sz="2400" dirty="0"/>
              <a:t>(a partial refund)</a:t>
            </a:r>
          </a:p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th-TH" sz="2400" dirty="0"/>
              <a:t>For example, you buy a printer ink cartridge for $20, when it is empty, you can send it to the seller and get a rebate of $2.</a:t>
            </a:r>
          </a:p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th-TH" sz="2400" dirty="0"/>
              <a:t>Consumer who take time to process rebates shows that they are price-sensitive.</a:t>
            </a:r>
          </a:p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th-TH" sz="2400" dirty="0"/>
              <a:t>Sellers will offer lower prices for these consumers.</a:t>
            </a:r>
          </a:p>
        </p:txBody>
      </p:sp>
    </p:spTree>
    <p:extLst>
      <p:ext uri="{BB962C8B-B14F-4D97-AF65-F5344CB8AC3E}">
        <p14:creationId xmlns:p14="http://schemas.microsoft.com/office/powerpoint/2010/main" val="3211780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>
            <a:extLst>
              <a:ext uri="{FF2B5EF4-FFF2-40B4-BE49-F238E27FC236}">
                <a16:creationId xmlns:a16="http://schemas.microsoft.com/office/drawing/2014/main" id="{AA1B3874-5085-4F4F-8289-66C9102A8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5C307B3-98B7-41E4-8E8E-402F42ACD741}" type="slidenum">
              <a:rPr lang="en-US" altLang="th-TH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57420" name="AutoShape 12">
            <a:extLst>
              <a:ext uri="{FF2B5EF4-FFF2-40B4-BE49-F238E27FC236}">
                <a16:creationId xmlns:a16="http://schemas.microsoft.com/office/drawing/2014/main" id="{60C6E706-7324-4C3F-A0A1-EF6340068A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3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rd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A06AE19E-70EB-4AD5-9BEA-6FD1EC8F6C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430" y="1818749"/>
            <a:ext cx="7451140" cy="378565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u="sng" dirty="0"/>
              <a:t>3</a:t>
            </a:r>
            <a:r>
              <a:rPr lang="en-US" altLang="th-TH" sz="2400" b="1" u="sng" baseline="30000" dirty="0"/>
              <a:t>rd</a:t>
            </a:r>
            <a:r>
              <a:rPr lang="en-US" altLang="th-TH" sz="2400" b="1" u="sng" dirty="0"/>
              <a:t> Degree Price Discrimination with Capacity Constraints</a:t>
            </a: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dirty="0"/>
              <a:t>Capacity Constraints</a:t>
            </a:r>
            <a:r>
              <a:rPr lang="en-US" altLang="th-TH" sz="2400" dirty="0"/>
              <a:t>: Production or supply of goods is </a:t>
            </a:r>
            <a:r>
              <a:rPr lang="en-US" altLang="th-TH" sz="2400" u="sng" dirty="0"/>
              <a:t>limited</a:t>
            </a:r>
            <a:r>
              <a:rPr lang="en-US" altLang="th-TH" sz="2400" dirty="0"/>
              <a:t>, e.g. seats of airlines, cars of car rentals, etc.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Suppose that the monopolist can produce up to Q’ units.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It is to supply Q’ units of output in two market segments.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How should it allocate Q’ between these two segments?</a:t>
            </a:r>
          </a:p>
        </p:txBody>
      </p:sp>
    </p:spTree>
    <p:extLst>
      <p:ext uri="{BB962C8B-B14F-4D97-AF65-F5344CB8AC3E}">
        <p14:creationId xmlns:p14="http://schemas.microsoft.com/office/powerpoint/2010/main" val="1924058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>
            <a:extLst>
              <a:ext uri="{FF2B5EF4-FFF2-40B4-BE49-F238E27FC236}">
                <a16:creationId xmlns:a16="http://schemas.microsoft.com/office/drawing/2014/main" id="{AA1B3874-5085-4F4F-8289-66C9102A8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5C307B3-98B7-41E4-8E8E-402F42ACD741}" type="slidenum">
              <a:rPr lang="en-US" altLang="th-TH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57420" name="AutoShape 12">
            <a:extLst>
              <a:ext uri="{FF2B5EF4-FFF2-40B4-BE49-F238E27FC236}">
                <a16:creationId xmlns:a16="http://schemas.microsoft.com/office/drawing/2014/main" id="{60C6E706-7324-4C3F-A0A1-EF6340068A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3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rd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A06AE19E-70EB-4AD5-9BEA-6FD1EC8F6C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430" y="1818749"/>
            <a:ext cx="7459370" cy="378565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u="sng" dirty="0"/>
              <a:t>3</a:t>
            </a:r>
            <a:r>
              <a:rPr lang="en-US" altLang="th-TH" sz="2400" b="1" u="sng" baseline="30000" dirty="0"/>
              <a:t>rd</a:t>
            </a:r>
            <a:r>
              <a:rPr lang="en-US" altLang="th-TH" sz="2400" b="1" u="sng" dirty="0"/>
              <a:t> Degree Price Discrimination with Capacity Constraints</a:t>
            </a: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Let	Q1 be quantity supplied to Segment 1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	Q2 be quantity supplied to Segment 2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th-TH" sz="2400" b="1" dirty="0"/>
              <a:t>It should allocate Q’ = Q1 + Q2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th-TH" sz="2400" b="1" dirty="0"/>
              <a:t>such that MR(Q1) = MR(Q2).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If MR(Q1) &gt; MR(Q2), it can increase revenue and hence profit by supplying more quantity in Segment 1.</a:t>
            </a:r>
          </a:p>
        </p:txBody>
      </p:sp>
    </p:spTree>
    <p:extLst>
      <p:ext uri="{BB962C8B-B14F-4D97-AF65-F5344CB8AC3E}">
        <p14:creationId xmlns:p14="http://schemas.microsoft.com/office/powerpoint/2010/main" val="3659426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>
            <a:extLst>
              <a:ext uri="{FF2B5EF4-FFF2-40B4-BE49-F238E27FC236}">
                <a16:creationId xmlns:a16="http://schemas.microsoft.com/office/drawing/2014/main" id="{AA1B3874-5085-4F4F-8289-66C9102A8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5C307B3-98B7-41E4-8E8E-402F42ACD741}" type="slidenum">
              <a:rPr lang="en-US" altLang="th-TH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57420" name="AutoShape 12">
            <a:extLst>
              <a:ext uri="{FF2B5EF4-FFF2-40B4-BE49-F238E27FC236}">
                <a16:creationId xmlns:a16="http://schemas.microsoft.com/office/drawing/2014/main" id="{60C6E706-7324-4C3F-A0A1-EF6340068A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3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rd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19623B6-DB20-4658-AE23-81656BA17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000" y="1471500"/>
            <a:ext cx="7344000" cy="3915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2FBB429-DB0F-40B2-BA44-E0A9D34E3348}"/>
              </a:ext>
            </a:extLst>
          </p:cNvPr>
          <p:cNvSpPr/>
          <p:nvPr/>
        </p:nvSpPr>
        <p:spPr>
          <a:xfrm>
            <a:off x="5943600" y="2362200"/>
            <a:ext cx="2300400" cy="3024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64321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3">
            <a:extLst>
              <a:ext uri="{FF2B5EF4-FFF2-40B4-BE49-F238E27FC236}">
                <a16:creationId xmlns:a16="http://schemas.microsoft.com/office/drawing/2014/main" id="{38B43EC8-6FCD-46EC-8B0A-BBDFCE890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2A7EF0A-6F12-4B10-9FDC-0B5A27586776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61562" name="AutoShape 58">
            <a:extLst>
              <a:ext uri="{FF2B5EF4-FFF2-40B4-BE49-F238E27FC236}">
                <a16:creationId xmlns:a16="http://schemas.microsoft.com/office/drawing/2014/main" id="{CF8B57C7-FEBD-498A-8BA8-1B5EFB9D5C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Third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6" name="Rectangle 13">
            <a:extLst>
              <a:ext uri="{FF2B5EF4-FFF2-40B4-BE49-F238E27FC236}">
                <a16:creationId xmlns:a16="http://schemas.microsoft.com/office/drawing/2014/main" id="{9ADB5D29-A9F3-43D8-B359-2942B3D09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2315" y="1462703"/>
            <a:ext cx="7459370" cy="489364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u="sng" dirty="0"/>
              <a:t>Implementing the 3</a:t>
            </a:r>
            <a:r>
              <a:rPr lang="en-US" altLang="th-TH" sz="2400" b="1" u="sng" baseline="30000" dirty="0"/>
              <a:t>rd</a:t>
            </a:r>
            <a:r>
              <a:rPr lang="en-US" altLang="th-TH" sz="2400" b="1" u="sng" dirty="0"/>
              <a:t> Degree Price Discrimination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Suppose the monopolist cannot “screen” consumers.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How can it ensure that the consumers targeted to pay the high price ACTUALLY pay the high price?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th-TH" sz="2400" b="1" dirty="0"/>
              <a:t>Versioning   </a:t>
            </a:r>
            <a:r>
              <a:rPr lang="en-US" altLang="th-TH" sz="2400" dirty="0"/>
              <a:t>refers to a strategy of selling two or more versions of a product  with different quality levels at different prices.</a:t>
            </a:r>
          </a:p>
          <a:p>
            <a:pPr eaLnBrk="1" hangingPunct="1">
              <a:spcBef>
                <a:spcPct val="0"/>
              </a:spcBef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th-TH" sz="2400" dirty="0"/>
              <a:t>Versioning takes advantage of the trait that the least price-sensitive buyers tend to be the most quality-sensitive.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3">
            <a:extLst>
              <a:ext uri="{FF2B5EF4-FFF2-40B4-BE49-F238E27FC236}">
                <a16:creationId xmlns:a16="http://schemas.microsoft.com/office/drawing/2014/main" id="{38B43EC8-6FCD-46EC-8B0A-BBDFCE890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2A7EF0A-6F12-4B10-9FDC-0B5A27586776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61562" name="AutoShape 58">
            <a:extLst>
              <a:ext uri="{FF2B5EF4-FFF2-40B4-BE49-F238E27FC236}">
                <a16:creationId xmlns:a16="http://schemas.microsoft.com/office/drawing/2014/main" id="{CF8B57C7-FEBD-498A-8BA8-1B5EFB9D5C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Third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6" name="Rectangle 13">
            <a:extLst>
              <a:ext uri="{FF2B5EF4-FFF2-40B4-BE49-F238E27FC236}">
                <a16:creationId xmlns:a16="http://schemas.microsoft.com/office/drawing/2014/main" id="{9ADB5D29-A9F3-43D8-B359-2942B3D09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430" y="1818749"/>
            <a:ext cx="7459370" cy="378565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u="sng" dirty="0"/>
              <a:t>Implementing the 3</a:t>
            </a:r>
            <a:r>
              <a:rPr lang="en-US" altLang="th-TH" sz="2400" b="1" u="sng" baseline="30000" dirty="0"/>
              <a:t>rd</a:t>
            </a:r>
            <a:r>
              <a:rPr lang="en-US" altLang="th-TH" sz="2400" b="1" u="sng" dirty="0"/>
              <a:t> Degree Price Discrimination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th-TH" sz="2400" b="1" dirty="0"/>
              <a:t>Damaged Goods Strategy   </a:t>
            </a:r>
            <a:r>
              <a:rPr lang="en-US" altLang="th-TH" sz="2400" dirty="0"/>
              <a:t>refers to a versioning strategy in which the firm creates a low-end version of its full-price good by </a:t>
            </a:r>
            <a:r>
              <a:rPr lang="en-US" altLang="th-TH" sz="2400" u="sng" dirty="0"/>
              <a:t>deliberately damaging the product</a:t>
            </a:r>
            <a:r>
              <a:rPr lang="en-US" altLang="th-TH" sz="2400" dirty="0"/>
              <a:t>.</a:t>
            </a:r>
          </a:p>
          <a:p>
            <a:pPr eaLnBrk="1" hangingPunct="1">
              <a:spcBef>
                <a:spcPct val="0"/>
              </a:spcBef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th-TH" sz="2400" dirty="0"/>
              <a:t>For example, one version of a 1990 IBM laser printer was “added” chips to slow down printing speed.</a:t>
            </a:r>
          </a:p>
          <a:p>
            <a:pPr eaLnBrk="1" hangingPunct="1">
              <a:spcBef>
                <a:spcPct val="0"/>
              </a:spcBef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th-TH" sz="2400" dirty="0"/>
              <a:t>Other examples include goods in shopping outlets.</a:t>
            </a:r>
          </a:p>
        </p:txBody>
      </p:sp>
    </p:spTree>
    <p:extLst>
      <p:ext uri="{BB962C8B-B14F-4D97-AF65-F5344CB8AC3E}">
        <p14:creationId xmlns:p14="http://schemas.microsoft.com/office/powerpoint/2010/main" val="33423703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3">
            <a:extLst>
              <a:ext uri="{FF2B5EF4-FFF2-40B4-BE49-F238E27FC236}">
                <a16:creationId xmlns:a16="http://schemas.microsoft.com/office/drawing/2014/main" id="{3426C03A-11D5-43A4-AA96-BEBCC33E7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143C33B-4ABC-47F4-9E0B-F6C0CA1B4545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62540" name="AutoShape 12">
            <a:extLst>
              <a:ext uri="{FF2B5EF4-FFF2-40B4-BE49-F238E27FC236}">
                <a16:creationId xmlns:a16="http://schemas.microsoft.com/office/drawing/2014/main" id="{650027E1-1A57-4A2A-9A40-2880C4196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Tie-in Sales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2780" name="Rectangle 13">
            <a:extLst>
              <a:ext uri="{FF2B5EF4-FFF2-40B4-BE49-F238E27FC236}">
                <a16:creationId xmlns:a16="http://schemas.microsoft.com/office/drawing/2014/main" id="{C50F5AB3-5A05-4487-8952-62A2425B49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0843" y="1634083"/>
            <a:ext cx="7402313" cy="4154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dirty="0"/>
              <a:t>Apart from Price Discrimination</a:t>
            </a:r>
            <a:r>
              <a:rPr lang="en-US" altLang="th-TH" sz="2400" dirty="0"/>
              <a:t>, </a:t>
            </a:r>
            <a:r>
              <a:rPr lang="en-US" altLang="th-TH" sz="2400" u="sng" dirty="0"/>
              <a:t>ANY FIRMS with market power</a:t>
            </a:r>
            <a:r>
              <a:rPr lang="en-US" altLang="th-TH" sz="2400" dirty="0"/>
              <a:t> have another technique that can be used to “capture” surplus from consumers.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>
              <a:solidFill>
                <a:srgbClr val="000066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i="1" u="sng" dirty="0">
                <a:solidFill>
                  <a:srgbClr val="000066"/>
                </a:solidFill>
              </a:rPr>
              <a:t>Definition:</a:t>
            </a:r>
            <a:r>
              <a:rPr lang="en-US" altLang="th-TH" sz="2400" dirty="0"/>
              <a:t>   A </a:t>
            </a:r>
            <a:r>
              <a:rPr lang="en-US" altLang="th-TH" sz="2400" b="1" dirty="0"/>
              <a:t>tie-in sale</a:t>
            </a:r>
            <a:r>
              <a:rPr lang="en-US" altLang="th-TH" sz="2400" dirty="0"/>
              <a:t> occurs if customer can buy one product ONLY IF they agree to purchase another product as well. Examples include printers and ink cartridges, photocopiers and papers, computers and monitors, etc.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dirty="0"/>
              <a:t>The firm can extend its market power from one product to the other.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3">
            <a:extLst>
              <a:ext uri="{FF2B5EF4-FFF2-40B4-BE49-F238E27FC236}">
                <a16:creationId xmlns:a16="http://schemas.microsoft.com/office/drawing/2014/main" id="{6474DF46-B6AA-4AF6-975C-BF08F61B1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52EFCD2-7E6D-4AA2-A9C2-855BB2DF220B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63563" name="AutoShape 11">
            <a:extLst>
              <a:ext uri="{FF2B5EF4-FFF2-40B4-BE49-F238E27FC236}">
                <a16:creationId xmlns:a16="http://schemas.microsoft.com/office/drawing/2014/main" id="{BC2B1649-AEB2-4303-AD15-755D98688A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Tie-in Sales – Bundling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3804" name="Rectangle 12">
            <a:extLst>
              <a:ext uri="{FF2B5EF4-FFF2-40B4-BE49-F238E27FC236}">
                <a16:creationId xmlns:a16="http://schemas.microsoft.com/office/drawing/2014/main" id="{8BB32739-9A77-4007-A904-7C91E15D46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634083"/>
            <a:ext cx="8229600" cy="4154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en-US" altLang="th-TH" sz="2400" b="1" dirty="0"/>
              <a:t>Package tie-in sales</a:t>
            </a:r>
            <a:r>
              <a:rPr lang="en-US" altLang="th-TH" sz="2400" dirty="0"/>
              <a:t> </a:t>
            </a:r>
            <a:r>
              <a:rPr lang="en-US" altLang="th-TH" sz="2400" i="1" dirty="0"/>
              <a:t>(or </a:t>
            </a:r>
            <a:r>
              <a:rPr lang="en-US" altLang="th-TH" sz="2400" b="1" i="1" dirty="0"/>
              <a:t>bundling</a:t>
            </a:r>
            <a:r>
              <a:rPr lang="en-US" altLang="th-TH" sz="2400" i="1" dirty="0"/>
              <a:t>)</a:t>
            </a:r>
            <a:r>
              <a:rPr lang="en-US" altLang="th-TH" sz="2400" dirty="0"/>
              <a:t> occur when goods are combined so that customers cannot buy either good separately.</a:t>
            </a:r>
          </a:p>
          <a:p>
            <a:pPr eaLnBrk="1" hangingPunct="1">
              <a:spcBef>
                <a:spcPct val="0"/>
              </a:spcBef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US" altLang="th-TH" sz="2400" dirty="0"/>
              <a:t>For example, one Disney Land ticket includes “admission fee” and “roller coaster fee”.</a:t>
            </a:r>
          </a:p>
          <a:p>
            <a:pPr eaLnBrk="1" hangingPunct="1">
              <a:spcBef>
                <a:spcPct val="0"/>
              </a:spcBef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dirty="0"/>
              <a:t>Bundling may be used in place of price discrimination</a:t>
            </a:r>
            <a:r>
              <a:rPr lang="en-US" altLang="th-TH" sz="2400" dirty="0"/>
              <a:t> to increase producer surplus when consumers have different willingness to pay for the goods sold in the bundle.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b="1" dirty="0"/>
              <a:t>Bundling MAY NOT increase profit.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3">
            <a:extLst>
              <a:ext uri="{FF2B5EF4-FFF2-40B4-BE49-F238E27FC236}">
                <a16:creationId xmlns:a16="http://schemas.microsoft.com/office/drawing/2014/main" id="{4F6D4017-B091-49D2-8E47-16D1DFB88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426389C-1BD5-4698-A64B-A862EFEDA6D0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64588" name="AutoShape 12">
            <a:extLst>
              <a:ext uri="{FF2B5EF4-FFF2-40B4-BE49-F238E27FC236}">
                <a16:creationId xmlns:a16="http://schemas.microsoft.com/office/drawing/2014/main" id="{EEFFA88C-CF7B-4E29-A425-EB0559866C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Tie-in Sales – Bundling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E7693B-CCA6-475F-9E00-A6FB60DE99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000" y="1290575"/>
            <a:ext cx="7488000" cy="2421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F51C577-A729-46D4-B7B0-B7C17746275D}"/>
              </a:ext>
            </a:extLst>
          </p:cNvPr>
          <p:cNvSpPr txBox="1"/>
          <p:nvPr/>
        </p:nvSpPr>
        <p:spPr>
          <a:xfrm>
            <a:off x="828000" y="4064466"/>
            <a:ext cx="7488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+mj-lt"/>
              </a:rPr>
              <a:t>WITHOUT Bundling</a:t>
            </a:r>
          </a:p>
          <a:p>
            <a:endParaRPr lang="en-US" sz="2400" b="1" dirty="0">
              <a:latin typeface="+mj-lt"/>
            </a:endParaRPr>
          </a:p>
          <a:p>
            <a:r>
              <a:rPr lang="en-US" sz="2400" dirty="0">
                <a:latin typeface="+mj-lt"/>
              </a:rPr>
              <a:t>Max. profit from computer = 500, i.e. sold to Customer 2.</a:t>
            </a:r>
          </a:p>
          <a:p>
            <a:r>
              <a:rPr lang="en-US" sz="2400" dirty="0">
                <a:latin typeface="+mj-lt"/>
              </a:rPr>
              <a:t>Max. profit from monitor = 300, i.e. sold to Customer 1.</a:t>
            </a:r>
          </a:p>
          <a:p>
            <a:r>
              <a:rPr lang="en-US" sz="2400" dirty="0">
                <a:latin typeface="+mj-lt"/>
              </a:rPr>
              <a:t>Max. total profit = 500 + 300 = 800.</a:t>
            </a:r>
            <a:endParaRPr lang="th-TH" sz="2400" dirty="0">
              <a:latin typeface="+mj-l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3">
            <a:extLst>
              <a:ext uri="{FF2B5EF4-FFF2-40B4-BE49-F238E27FC236}">
                <a16:creationId xmlns:a16="http://schemas.microsoft.com/office/drawing/2014/main" id="{4F6D4017-B091-49D2-8E47-16D1DFB88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426389C-1BD5-4698-A64B-A862EFEDA6D0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64588" name="AutoShape 12">
            <a:extLst>
              <a:ext uri="{FF2B5EF4-FFF2-40B4-BE49-F238E27FC236}">
                <a16:creationId xmlns:a16="http://schemas.microsoft.com/office/drawing/2014/main" id="{EEFFA88C-CF7B-4E29-A425-EB0559866C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Tie-in Sales – Bundling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E7693B-CCA6-475F-9E00-A6FB60DE99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000" y="1290575"/>
            <a:ext cx="7488000" cy="2421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F51C577-A729-46D4-B7B0-B7C17746275D}"/>
              </a:ext>
            </a:extLst>
          </p:cNvPr>
          <p:cNvSpPr txBox="1"/>
          <p:nvPr/>
        </p:nvSpPr>
        <p:spPr>
          <a:xfrm>
            <a:off x="828000" y="3879800"/>
            <a:ext cx="7488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+mj-lt"/>
              </a:rPr>
              <a:t>WITH Bundling (MC = 1300)</a:t>
            </a:r>
          </a:p>
          <a:p>
            <a:endParaRPr lang="en-US" sz="2400" b="1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At P* = 1800</a:t>
            </a:r>
            <a:r>
              <a:rPr lang="en-US" sz="2400" dirty="0">
                <a:latin typeface="+mj-lt"/>
              </a:rPr>
              <a:t>, BOTH customers buy the bundle.</a:t>
            </a:r>
          </a:p>
          <a:p>
            <a:r>
              <a:rPr lang="en-US" sz="2400" dirty="0">
                <a:latin typeface="+mj-lt"/>
              </a:rPr>
              <a:t>Total Profit = 500 x 2 = 1000.</a:t>
            </a:r>
          </a:p>
          <a:p>
            <a:r>
              <a:rPr lang="en-US" sz="2400" dirty="0">
                <a:latin typeface="+mj-lt"/>
              </a:rPr>
              <a:t>At P = 1900, ONLY Customer 2 buys the bundle.</a:t>
            </a:r>
          </a:p>
          <a:p>
            <a:r>
              <a:rPr lang="en-US" sz="2400" dirty="0">
                <a:latin typeface="+mj-lt"/>
              </a:rPr>
              <a:t>Total Profit = 600.</a:t>
            </a:r>
          </a:p>
        </p:txBody>
      </p:sp>
    </p:spTree>
    <p:extLst>
      <p:ext uri="{BB962C8B-B14F-4D97-AF65-F5344CB8AC3E}">
        <p14:creationId xmlns:p14="http://schemas.microsoft.com/office/powerpoint/2010/main" val="2436460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3">
            <a:extLst>
              <a:ext uri="{FF2B5EF4-FFF2-40B4-BE49-F238E27FC236}">
                <a16:creationId xmlns:a16="http://schemas.microsoft.com/office/drawing/2014/main" id="{4F6D4017-B091-49D2-8E47-16D1DFB88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426389C-1BD5-4698-A64B-A862EFEDA6D0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64588" name="AutoShape 12">
            <a:extLst>
              <a:ext uri="{FF2B5EF4-FFF2-40B4-BE49-F238E27FC236}">
                <a16:creationId xmlns:a16="http://schemas.microsoft.com/office/drawing/2014/main" id="{EEFFA88C-CF7B-4E29-A425-EB0559866C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Tie-in Sales – Bundling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51C577-A729-46D4-B7B0-B7C17746275D}"/>
              </a:ext>
            </a:extLst>
          </p:cNvPr>
          <p:cNvSpPr txBox="1"/>
          <p:nvPr/>
        </p:nvSpPr>
        <p:spPr>
          <a:xfrm>
            <a:off x="828000" y="4064466"/>
            <a:ext cx="7488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+mj-lt"/>
              </a:rPr>
              <a:t>WITHOUT Bundling</a:t>
            </a:r>
          </a:p>
          <a:p>
            <a:endParaRPr lang="en-US" sz="2400" b="1" dirty="0">
              <a:latin typeface="+mj-lt"/>
            </a:endParaRPr>
          </a:p>
          <a:p>
            <a:r>
              <a:rPr lang="en-US" sz="2400" dirty="0">
                <a:latin typeface="+mj-lt"/>
              </a:rPr>
              <a:t>Max. profit from computer = 500, i.e. sold to Customer 2.</a:t>
            </a:r>
          </a:p>
          <a:p>
            <a:r>
              <a:rPr lang="en-US" sz="2400" dirty="0">
                <a:latin typeface="+mj-lt"/>
              </a:rPr>
              <a:t>Max. profit from monitor = 300, i.e. sold to Customer 2.</a:t>
            </a:r>
          </a:p>
          <a:p>
            <a:r>
              <a:rPr lang="en-US" sz="2400" dirty="0">
                <a:latin typeface="+mj-lt"/>
              </a:rPr>
              <a:t>Max. total profit = 500 + 300 = 800.</a:t>
            </a:r>
            <a:endParaRPr lang="th-TH" sz="2400" dirty="0">
              <a:latin typeface="+mj-lt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98B5707-6529-48A0-93CA-5CC14F23261C}"/>
              </a:ext>
            </a:extLst>
          </p:cNvPr>
          <p:cNvGrpSpPr/>
          <p:nvPr/>
        </p:nvGrpSpPr>
        <p:grpSpPr>
          <a:xfrm>
            <a:off x="828000" y="1299575"/>
            <a:ext cx="7488000" cy="2412000"/>
            <a:chOff x="828000" y="1447800"/>
            <a:chExt cx="7488000" cy="2412000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494BF75-9D00-45D3-B62D-F071B2AC4FD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28000" y="1447800"/>
              <a:ext cx="7488000" cy="2412000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1F448DC-6FA2-4CA2-8496-FE203ADEB8B2}"/>
                </a:ext>
              </a:extLst>
            </p:cNvPr>
            <p:cNvSpPr/>
            <p:nvPr/>
          </p:nvSpPr>
          <p:spPr>
            <a:xfrm>
              <a:off x="828000" y="1447800"/>
              <a:ext cx="7488000" cy="6096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09364A4-FE08-4DA4-A267-B716BADEE8CD}"/>
                </a:ext>
              </a:extLst>
            </p:cNvPr>
            <p:cNvCxnSpPr/>
            <p:nvPr/>
          </p:nvCxnSpPr>
          <p:spPr>
            <a:xfrm>
              <a:off x="3657600" y="1711912"/>
              <a:ext cx="1905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82684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3">
            <a:extLst>
              <a:ext uri="{FF2B5EF4-FFF2-40B4-BE49-F238E27FC236}">
                <a16:creationId xmlns:a16="http://schemas.microsoft.com/office/drawing/2014/main" id="{4F6D4017-B091-49D2-8E47-16D1DFB88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426389C-1BD5-4698-A64B-A862EFEDA6D0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64588" name="AutoShape 12">
            <a:extLst>
              <a:ext uri="{FF2B5EF4-FFF2-40B4-BE49-F238E27FC236}">
                <a16:creationId xmlns:a16="http://schemas.microsoft.com/office/drawing/2014/main" id="{EEFFA88C-CF7B-4E29-A425-EB0559866C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Tie-in Sales – Bundling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51C577-A729-46D4-B7B0-B7C17746275D}"/>
              </a:ext>
            </a:extLst>
          </p:cNvPr>
          <p:cNvSpPr txBox="1"/>
          <p:nvPr/>
        </p:nvSpPr>
        <p:spPr>
          <a:xfrm>
            <a:off x="828000" y="3879800"/>
            <a:ext cx="7488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+mj-lt"/>
              </a:rPr>
              <a:t>WITH Bundling (MC = 1300)</a:t>
            </a:r>
          </a:p>
          <a:p>
            <a:endParaRPr lang="en-US" sz="2400" b="1" dirty="0">
              <a:latin typeface="+mj-lt"/>
            </a:endParaRPr>
          </a:p>
          <a:p>
            <a:r>
              <a:rPr lang="en-US" sz="2400" dirty="0">
                <a:latin typeface="+mj-lt"/>
              </a:rPr>
              <a:t>At P = 1600, BOTH customers buy the bundle.</a:t>
            </a:r>
          </a:p>
          <a:p>
            <a:r>
              <a:rPr lang="en-US" sz="2400" dirty="0">
                <a:latin typeface="+mj-lt"/>
              </a:rPr>
              <a:t>Total Profit = 300 x 2 = 600.</a:t>
            </a:r>
          </a:p>
          <a:p>
            <a:r>
              <a:rPr lang="en-US" sz="2400" b="1" dirty="0">
                <a:latin typeface="+mj-lt"/>
              </a:rPr>
              <a:t>At P* = 2100</a:t>
            </a:r>
            <a:r>
              <a:rPr lang="en-US" sz="2400" dirty="0">
                <a:latin typeface="+mj-lt"/>
              </a:rPr>
              <a:t>, ONLY Customer 2 buys the bundle.</a:t>
            </a:r>
          </a:p>
          <a:p>
            <a:r>
              <a:rPr lang="en-US" sz="2400" u="sng" dirty="0">
                <a:latin typeface="+mj-lt"/>
              </a:rPr>
              <a:t>Total Profit w/ Bundling = 800 = Total Profit w/o Bundling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98B5707-6529-48A0-93CA-5CC14F23261C}"/>
              </a:ext>
            </a:extLst>
          </p:cNvPr>
          <p:cNvGrpSpPr/>
          <p:nvPr/>
        </p:nvGrpSpPr>
        <p:grpSpPr>
          <a:xfrm>
            <a:off x="828000" y="1299575"/>
            <a:ext cx="7488000" cy="2412000"/>
            <a:chOff x="828000" y="1447800"/>
            <a:chExt cx="7488000" cy="2412000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494BF75-9D00-45D3-B62D-F071B2AC4FD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28000" y="1447800"/>
              <a:ext cx="7488000" cy="2412000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1F448DC-6FA2-4CA2-8496-FE203ADEB8B2}"/>
                </a:ext>
              </a:extLst>
            </p:cNvPr>
            <p:cNvSpPr/>
            <p:nvPr/>
          </p:nvSpPr>
          <p:spPr>
            <a:xfrm>
              <a:off x="828000" y="1447800"/>
              <a:ext cx="7488000" cy="6096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09364A4-FE08-4DA4-A267-B716BADEE8CD}"/>
                </a:ext>
              </a:extLst>
            </p:cNvPr>
            <p:cNvCxnSpPr/>
            <p:nvPr/>
          </p:nvCxnSpPr>
          <p:spPr>
            <a:xfrm>
              <a:off x="3657600" y="1711912"/>
              <a:ext cx="1905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274338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3">
            <a:extLst>
              <a:ext uri="{FF2B5EF4-FFF2-40B4-BE49-F238E27FC236}">
                <a16:creationId xmlns:a16="http://schemas.microsoft.com/office/drawing/2014/main" id="{6474DF46-B6AA-4AF6-975C-BF08F61B1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52EFCD2-7E6D-4AA2-A9C2-855BB2DF220B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63563" name="AutoShape 11">
            <a:extLst>
              <a:ext uri="{FF2B5EF4-FFF2-40B4-BE49-F238E27FC236}">
                <a16:creationId xmlns:a16="http://schemas.microsoft.com/office/drawing/2014/main" id="{BC2B1649-AEB2-4303-AD15-755D98688A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Tie-in Sales – MIXED Bundling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3804" name="Rectangle 12">
            <a:extLst>
              <a:ext uri="{FF2B5EF4-FFF2-40B4-BE49-F238E27FC236}">
                <a16:creationId xmlns:a16="http://schemas.microsoft.com/office/drawing/2014/main" id="{8BB32739-9A77-4007-A904-7C91E15D46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8700" y="1490008"/>
            <a:ext cx="7086600" cy="193899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en-US" altLang="th-TH" sz="2400" b="1" dirty="0"/>
              <a:t>Mixed Bundling </a:t>
            </a:r>
            <a:r>
              <a:rPr lang="en-US" altLang="th-TH" sz="2400" dirty="0"/>
              <a:t>is when firms allow customers to purchase components individually as well as in bundles.</a:t>
            </a:r>
          </a:p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th-TH" sz="2400" dirty="0"/>
              <a:t>The firm should sell only computer to Customer 4.</a:t>
            </a:r>
          </a:p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th-TH" sz="2400" dirty="0"/>
              <a:t>It should sell only monitor to Customer 1.</a:t>
            </a:r>
          </a:p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th-TH" sz="2400" dirty="0"/>
              <a:t>For Customers 2 and 3, it can offer bundles.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6AD7096-5DCE-42D3-9BC3-7AF1EFABB9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000" y="3592175"/>
            <a:ext cx="7560000" cy="260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3336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3">
            <a:extLst>
              <a:ext uri="{FF2B5EF4-FFF2-40B4-BE49-F238E27FC236}">
                <a16:creationId xmlns:a16="http://schemas.microsoft.com/office/drawing/2014/main" id="{D780ADAC-4966-4664-B495-551BFA034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0794680-6FD8-4EC5-AF06-12E94E54054E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68683" name="AutoShape 11">
            <a:extLst>
              <a:ext uri="{FF2B5EF4-FFF2-40B4-BE49-F238E27FC236}">
                <a16:creationId xmlns:a16="http://schemas.microsoft.com/office/drawing/2014/main" id="{72C07D08-D7E2-45E7-8953-DA0A44AF5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Advertising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68684" name="Rectangle 12">
            <a:extLst>
              <a:ext uri="{FF2B5EF4-FFF2-40B4-BE49-F238E27FC236}">
                <a16:creationId xmlns:a16="http://schemas.microsoft.com/office/drawing/2014/main" id="{5BC57340-1F1E-4F18-8DA5-7781B39C4F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843" y="1519237"/>
            <a:ext cx="70723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</a:rPr>
              <a:t>The firm can capture surplus using </a:t>
            </a:r>
            <a:r>
              <a:rPr lang="en-US" sz="2400" b="1" i="1" dirty="0">
                <a:latin typeface="+mn-lt"/>
              </a:rPr>
              <a:t>non-price strategies</a:t>
            </a:r>
            <a:r>
              <a:rPr lang="en-US" sz="2400" dirty="0">
                <a:latin typeface="+mn-lt"/>
              </a:rPr>
              <a:t> such as advertising.</a:t>
            </a:r>
          </a:p>
        </p:txBody>
      </p:sp>
      <p:pic>
        <p:nvPicPr>
          <p:cNvPr id="39949" name="Picture 14">
            <a:extLst>
              <a:ext uri="{FF2B5EF4-FFF2-40B4-BE49-F238E27FC236}">
                <a16:creationId xmlns:a16="http://schemas.microsoft.com/office/drawing/2014/main" id="{120BA3EA-3053-4FEA-9001-39F46CC92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1" y="2667000"/>
            <a:ext cx="5895975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3">
            <a:extLst>
              <a:ext uri="{FF2B5EF4-FFF2-40B4-BE49-F238E27FC236}">
                <a16:creationId xmlns:a16="http://schemas.microsoft.com/office/drawing/2014/main" id="{D780ADAC-4966-4664-B495-551BFA034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0794680-6FD8-4EC5-AF06-12E94E54054E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68683" name="AutoShape 11">
            <a:extLst>
              <a:ext uri="{FF2B5EF4-FFF2-40B4-BE49-F238E27FC236}">
                <a16:creationId xmlns:a16="http://schemas.microsoft.com/office/drawing/2014/main" id="{72C07D08-D7E2-45E7-8953-DA0A44AF5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Advertising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68684" name="Rectangle 12">
            <a:extLst>
              <a:ext uri="{FF2B5EF4-FFF2-40B4-BE49-F238E27FC236}">
                <a16:creationId xmlns:a16="http://schemas.microsoft.com/office/drawing/2014/main" id="{5BC57340-1F1E-4F18-8DA5-7781B39C4F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843" y="1905506"/>
            <a:ext cx="7072313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+mn-lt"/>
              </a:rPr>
              <a:t>Advertising comes with costs</a:t>
            </a:r>
            <a:r>
              <a:rPr lang="en-US" sz="2400" dirty="0">
                <a:latin typeface="+mn-lt"/>
              </a:rPr>
              <a:t>; therefore, for a firm to maximize profit, two conditions must hold: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</a:rPr>
              <a:t>1)   Quantity is optimally chosen: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</a:rPr>
              <a:t>		MR(Q) = MC(Q)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</a:rPr>
              <a:t>2)   Expenditure on Advertising is optimally chosen: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</a:rPr>
              <a:t>		MR(A) = MC(A)</a:t>
            </a:r>
          </a:p>
        </p:txBody>
      </p:sp>
    </p:spTree>
    <p:extLst>
      <p:ext uri="{BB962C8B-B14F-4D97-AF65-F5344CB8AC3E}">
        <p14:creationId xmlns:p14="http://schemas.microsoft.com/office/powerpoint/2010/main" val="6881702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3">
            <a:extLst>
              <a:ext uri="{FF2B5EF4-FFF2-40B4-BE49-F238E27FC236}">
                <a16:creationId xmlns:a16="http://schemas.microsoft.com/office/drawing/2014/main" id="{D780ADAC-4966-4664-B495-551BFA034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0794680-6FD8-4EC5-AF06-12E94E54054E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68683" name="AutoShape 11">
            <a:extLst>
              <a:ext uri="{FF2B5EF4-FFF2-40B4-BE49-F238E27FC236}">
                <a16:creationId xmlns:a16="http://schemas.microsoft.com/office/drawing/2014/main" id="{72C07D08-D7E2-45E7-8953-DA0A44AF5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Advertising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68684" name="Rectangle 12">
                <a:extLst>
                  <a:ext uri="{FF2B5EF4-FFF2-40B4-BE49-F238E27FC236}">
                    <a16:creationId xmlns:a16="http://schemas.microsoft.com/office/drawing/2014/main" id="{5BC57340-1F1E-4F18-8DA5-7781B39C4F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19150" y="1280461"/>
                <a:ext cx="7505700" cy="48622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squar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400" dirty="0">
                    <a:latin typeface="+mn-lt"/>
                  </a:rPr>
                  <a:t>Recall the Inverse Elasticity Pricing Rule (IEPR):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𝑀𝐶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</m:den>
                      </m:f>
                    </m:oMath>
                  </m:oMathPara>
                </a14:m>
                <a:endParaRPr lang="en-US" sz="2400" dirty="0">
                  <a:latin typeface="+mn-lt"/>
                </a:endParaRP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400" b="1" dirty="0">
                    <a:latin typeface="+mn-lt"/>
                  </a:rPr>
                  <a:t>The IEPR tells us the profit-maximizing price.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latin typeface="+mn-lt"/>
                </a:endParaRP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400" b="1" dirty="0">
                    <a:latin typeface="+mn-lt"/>
                  </a:rPr>
                  <a:t>We can derive a similar expression for a profit-maximizing firm to choose the optimal level of advertising: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𝑃𝑄</m:t>
                          </m:r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</m:den>
                      </m:f>
                    </m:oMath>
                  </m:oMathPara>
                </a14:m>
                <a:endParaRPr lang="en-US" sz="2400" dirty="0">
                  <a:latin typeface="+mn-lt"/>
                </a:endParaRP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400" dirty="0">
                    <a:latin typeface="+mn-lt"/>
                  </a:rPr>
                  <a:t>where θ is the advertising elasticity of demand.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latin typeface="+mn-lt"/>
                </a:endParaRP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400" dirty="0">
                    <a:latin typeface="+mn-lt"/>
                  </a:rPr>
                  <a:t>LHS = ratio of advertising expenditure to TR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400" dirty="0">
                    <a:latin typeface="+mn-lt"/>
                  </a:rPr>
                  <a:t>RDH = ratio of the two elasticities</a:t>
                </a:r>
              </a:p>
            </p:txBody>
          </p:sp>
        </mc:Choice>
        <mc:Fallback>
          <p:sp>
            <p:nvSpPr>
              <p:cNvPr id="668684" name="Rectangle 12">
                <a:extLst>
                  <a:ext uri="{FF2B5EF4-FFF2-40B4-BE49-F238E27FC236}">
                    <a16:creationId xmlns:a16="http://schemas.microsoft.com/office/drawing/2014/main" id="{5BC57340-1F1E-4F18-8DA5-7781B39C4F5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19150" y="1280461"/>
                <a:ext cx="7505700" cy="4862228"/>
              </a:xfrm>
              <a:prstGeom prst="rect">
                <a:avLst/>
              </a:prstGeom>
              <a:blipFill>
                <a:blip r:embed="rId2"/>
                <a:stretch>
                  <a:fillRect l="-943" t="-969"/>
                </a:stretch>
              </a:blipFill>
              <a:ln w="9525">
                <a:noFill/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34248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3">
            <a:extLst>
              <a:ext uri="{FF2B5EF4-FFF2-40B4-BE49-F238E27FC236}">
                <a16:creationId xmlns:a16="http://schemas.microsoft.com/office/drawing/2014/main" id="{D780ADAC-4966-4664-B495-551BFA034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0794680-6FD8-4EC5-AF06-12E94E54054E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68683" name="AutoShape 11">
            <a:extLst>
              <a:ext uri="{FF2B5EF4-FFF2-40B4-BE49-F238E27FC236}">
                <a16:creationId xmlns:a16="http://schemas.microsoft.com/office/drawing/2014/main" id="{72C07D08-D7E2-45E7-8953-DA0A44AF5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Advertising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919D1F-D289-47C7-89EF-C348C48526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000" y="1542575"/>
            <a:ext cx="6516000" cy="433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8510119-8451-413E-8FDF-CB451901F1D1}"/>
              </a:ext>
            </a:extLst>
          </p:cNvPr>
          <p:cNvSpPr/>
          <p:nvPr/>
        </p:nvSpPr>
        <p:spPr>
          <a:xfrm>
            <a:off x="6248400" y="2438400"/>
            <a:ext cx="1581600" cy="34421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10654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957</Words>
  <Application>Microsoft Office PowerPoint</Application>
  <PresentationFormat>On-screen Show (4:3)</PresentationFormat>
  <Paragraphs>158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Cordia New</vt:lpstr>
      <vt:lpstr>Wingdings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39</cp:revision>
  <dcterms:created xsi:type="dcterms:W3CDTF">2010-03-18T15:24:08Z</dcterms:created>
  <dcterms:modified xsi:type="dcterms:W3CDTF">2019-10-15T21:13:49Z</dcterms:modified>
</cp:coreProperties>
</file>