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60" r:id="rId3"/>
    <p:sldId id="256" r:id="rId4"/>
    <p:sldId id="258" r:id="rId5"/>
    <p:sldId id="259" r:id="rId6"/>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3" d="100"/>
          <a:sy n="83" d="100"/>
        </p:scale>
        <p:origin x="-450" y="-7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21AC8633-EAEE-431C-974C-A768D257B911}" type="datetimeFigureOut">
              <a:rPr lang="th-TH" smtClean="0"/>
              <a:t>20/09/54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21AC8633-EAEE-431C-974C-A768D257B911}" type="datetimeFigureOut">
              <a:rPr lang="th-TH" smtClean="0"/>
              <a:t>20/09/54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21AC8633-EAEE-431C-974C-A768D257B911}" type="datetimeFigureOut">
              <a:rPr lang="th-TH" smtClean="0"/>
              <a:t>20/09/54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21AC8633-EAEE-431C-974C-A768D257B911}" type="datetimeFigureOut">
              <a:rPr lang="th-TH" smtClean="0"/>
              <a:t>20/09/54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1AC8633-EAEE-431C-974C-A768D257B911}" type="datetimeFigureOut">
              <a:rPr lang="th-TH" smtClean="0"/>
              <a:t>20/09/54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21AC8633-EAEE-431C-974C-A768D257B911}" type="datetimeFigureOut">
              <a:rPr lang="th-TH" smtClean="0"/>
              <a:t>20/09/54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71B5446D-818E-4AFA-9208-CB50AF639D0B}" type="slidenum">
              <a:rPr lang="th-TH" smtClean="0"/>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BBCAE518-EBC4-49FB-8BDD-FF9E47445A7E}" type="slidenum">
              <a:rPr lang="en-US" altLang="en-US"/>
              <a:pPr>
                <a:defRPr/>
              </a:pPr>
              <a:t>‹#›</a:t>
            </a:fld>
            <a:endParaRPr lang="th-TH"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AC8633-EAEE-431C-974C-A768D257B911}" type="datetimeFigureOut">
              <a:rPr lang="th-TH" smtClean="0"/>
              <a:t>20/09/54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B5446D-818E-4AFA-9208-CB50AF639D0B}" type="slidenum">
              <a:rPr lang="th-TH" smtClean="0"/>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en.wikipedia.org/wiki/File:Ansoff_diversification.JPG"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1600200" y="-142900"/>
            <a:ext cx="7543800" cy="1295400"/>
          </a:xfrm>
        </p:spPr>
        <p:txBody>
          <a:bodyPr/>
          <a:lstStyle/>
          <a:p>
            <a:pPr eaLnBrk="1" hangingPunct="1"/>
            <a:r>
              <a:rPr lang="en-US" dirty="0" smtClean="0"/>
              <a:t>Diversification strategies</a:t>
            </a:r>
            <a:endParaRPr lang="th-TH" dirty="0" smtClean="0"/>
          </a:p>
        </p:txBody>
      </p:sp>
      <p:sp>
        <p:nvSpPr>
          <p:cNvPr id="115715" name="Rectangle 3"/>
          <p:cNvSpPr>
            <a:spLocks noGrp="1" noChangeArrowheads="1"/>
          </p:cNvSpPr>
          <p:nvPr>
            <p:ph type="body" sz="half" idx="1"/>
          </p:nvPr>
        </p:nvSpPr>
        <p:spPr>
          <a:xfrm>
            <a:off x="500034" y="1571612"/>
            <a:ext cx="8366127" cy="4513262"/>
          </a:xfrm>
          <a:solidFill>
            <a:schemeClr val="bg1">
              <a:alpha val="66000"/>
            </a:schemeClr>
          </a:solidFill>
          <a:ln w="76200" cmpd="tri">
            <a:solidFill>
              <a:srgbClr val="3366FF"/>
            </a:solidFill>
          </a:ln>
        </p:spPr>
        <p:txBody>
          <a:bodyPr/>
          <a:lstStyle/>
          <a:p>
            <a:pPr eaLnBrk="1" hangingPunct="1">
              <a:defRPr/>
            </a:pPr>
            <a:r>
              <a:rPr lang="en-US" sz="2400" dirty="0" smtClean="0">
                <a:solidFill>
                  <a:srgbClr val="333399"/>
                </a:solidFill>
                <a:effectLst>
                  <a:outerShdw blurRad="38100" dist="38100" dir="2700000" algn="tl">
                    <a:srgbClr val="C0C0C0"/>
                  </a:outerShdw>
                </a:effectLst>
              </a:rPr>
              <a:t>Pursuing a growth strategy by </a:t>
            </a:r>
            <a:r>
              <a:rPr lang="en-US" sz="2400" u="sng" dirty="0" smtClean="0">
                <a:solidFill>
                  <a:srgbClr val="333399"/>
                </a:solidFill>
                <a:effectLst>
                  <a:outerShdw blurRad="38100" dist="38100" dir="2700000" algn="tl">
                    <a:srgbClr val="C0C0C0"/>
                  </a:outerShdw>
                </a:effectLst>
              </a:rPr>
              <a:t>introducing new products or technologies in new markets</a:t>
            </a:r>
            <a:r>
              <a:rPr lang="en-US" sz="2400" dirty="0" smtClean="0">
                <a:solidFill>
                  <a:srgbClr val="333399"/>
                </a:solidFill>
                <a:effectLst>
                  <a:outerShdw blurRad="38100" dist="38100" dir="2700000" algn="tl">
                    <a:srgbClr val="C0C0C0"/>
                  </a:outerShdw>
                </a:effectLst>
              </a:rPr>
              <a:t> or industries is called diversification. </a:t>
            </a:r>
          </a:p>
          <a:p>
            <a:pPr eaLnBrk="1" hangingPunct="1">
              <a:defRPr/>
            </a:pPr>
            <a:endParaRPr lang="en-US" sz="2400" dirty="0" smtClean="0">
              <a:solidFill>
                <a:srgbClr val="333399"/>
              </a:solidFill>
              <a:effectLst>
                <a:outerShdw blurRad="38100" dist="38100" dir="2700000" algn="tl">
                  <a:srgbClr val="C0C0C0"/>
                </a:outerShdw>
              </a:effectLst>
            </a:endParaRPr>
          </a:p>
          <a:p>
            <a:pPr eaLnBrk="1" hangingPunct="1">
              <a:defRPr/>
            </a:pPr>
            <a:r>
              <a:rPr lang="en-US" sz="2600" u="sng" dirty="0" smtClean="0"/>
              <a:t>The following alternatives are available:</a:t>
            </a:r>
          </a:p>
          <a:p>
            <a:pPr lvl="1" eaLnBrk="1" hangingPunct="1">
              <a:defRPr/>
            </a:pPr>
            <a:r>
              <a:rPr lang="en-US" sz="2200" dirty="0" smtClean="0">
                <a:solidFill>
                  <a:srgbClr val="FF0000"/>
                </a:solidFill>
              </a:rPr>
              <a:t>Vertical integration (forward integration or backward integration)</a:t>
            </a:r>
          </a:p>
          <a:p>
            <a:pPr lvl="1" eaLnBrk="1" hangingPunct="1">
              <a:defRPr/>
            </a:pPr>
            <a:r>
              <a:rPr lang="en-US" sz="2200" dirty="0" smtClean="0">
                <a:solidFill>
                  <a:srgbClr val="FF0000"/>
                </a:solidFill>
              </a:rPr>
              <a:t>Diversification into related businesses (concentric diversification)</a:t>
            </a:r>
          </a:p>
          <a:p>
            <a:pPr lvl="1" eaLnBrk="1" hangingPunct="1">
              <a:defRPr/>
            </a:pPr>
            <a:r>
              <a:rPr lang="en-US" sz="2200" dirty="0" smtClean="0">
                <a:solidFill>
                  <a:srgbClr val="FF0000"/>
                </a:solidFill>
              </a:rPr>
              <a:t>Diversification into unrelated businesses (conglomerate diversification)</a:t>
            </a:r>
          </a:p>
          <a:p>
            <a:pPr eaLnBrk="1" hangingPunct="1">
              <a:defRPr/>
            </a:pPr>
            <a:endParaRPr lang="en-US" sz="2600" dirty="0" smtClean="0">
              <a:solidFill>
                <a:srgbClr val="FF0000"/>
              </a:solidFill>
            </a:endParaRPr>
          </a:p>
        </p:txBody>
      </p:sp>
      <p:pic>
        <p:nvPicPr>
          <p:cNvPr id="21509" name="Picture 5" descr="http://www.deepweld.org/wp-content/uploads/2011/05/Using-Free-Government-Money-To-Help-You-Start-A-New-Business.jpg"/>
          <p:cNvPicPr>
            <a:picLocks noChangeAspect="1" noChangeArrowheads="1"/>
          </p:cNvPicPr>
          <p:nvPr/>
        </p:nvPicPr>
        <p:blipFill>
          <a:blip r:embed="rId2" cstate="print"/>
          <a:srcRect/>
          <a:stretch>
            <a:fillRect/>
          </a:stretch>
        </p:blipFill>
        <p:spPr bwMode="auto">
          <a:xfrm>
            <a:off x="214282" y="1"/>
            <a:ext cx="2000264" cy="1500198"/>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nsoff diversification.JPG">
            <a:hlinkClick r:id="rId2"/>
          </p:cNvPr>
          <p:cNvPicPr>
            <a:picLocks noChangeAspect="1" noChangeArrowheads="1"/>
          </p:cNvPicPr>
          <p:nvPr/>
        </p:nvPicPr>
        <p:blipFill>
          <a:blip r:embed="rId3"/>
          <a:srcRect/>
          <a:stretch>
            <a:fillRect/>
          </a:stretch>
        </p:blipFill>
        <p:spPr bwMode="auto">
          <a:xfrm>
            <a:off x="1000100" y="1928802"/>
            <a:ext cx="6286544" cy="3000389"/>
          </a:xfrm>
          <a:prstGeom prst="rect">
            <a:avLst/>
          </a:prstGeom>
          <a:noFill/>
        </p:spPr>
      </p:pic>
      <p:sp>
        <p:nvSpPr>
          <p:cNvPr id="5" name="Rectangle 2"/>
          <p:cNvSpPr txBox="1">
            <a:spLocks noChangeArrowheads="1"/>
          </p:cNvSpPr>
          <p:nvPr/>
        </p:nvSpPr>
        <p:spPr>
          <a:xfrm>
            <a:off x="1000100" y="357166"/>
            <a:ext cx="7543800" cy="1295400"/>
          </a:xfrm>
          <a:prstGeom prst="rect">
            <a:avLst/>
          </a:prstGeom>
        </p:spPr>
        <p:txBody>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smtClean="0">
                <a:ln>
                  <a:noFill/>
                </a:ln>
                <a:solidFill>
                  <a:schemeClr val="tx1"/>
                </a:solidFill>
                <a:effectLst/>
                <a:uLnTx/>
                <a:uFillTx/>
                <a:latin typeface="+mj-lt"/>
                <a:ea typeface="+mj-ea"/>
                <a:cs typeface="+mj-cs"/>
              </a:rPr>
              <a:t>Diversification strategies</a:t>
            </a:r>
            <a:endParaRPr kumimoji="0" lang="th-TH" sz="4400" b="0" i="0" u="none" strike="noStrike" kern="1200" cap="none" spc="0" normalizeH="0" baseline="0" noProof="0" dirty="0" smtClean="0">
              <a:ln>
                <a:noFill/>
              </a:ln>
              <a:solidFill>
                <a:schemeClr val="tx1"/>
              </a:solidFill>
              <a:effectLst/>
              <a:uLnTx/>
              <a:uFillTx/>
              <a:latin typeface="+mj-lt"/>
              <a:ea typeface="+mj-ea"/>
              <a:cs typeface="+mj-c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smtClean="0"/>
              <a:t>VERTICAL INTEGRTION</a:t>
            </a:r>
            <a:endParaRPr lang="th-TH" dirty="0"/>
          </a:p>
        </p:txBody>
      </p:sp>
      <p:sp>
        <p:nvSpPr>
          <p:cNvPr id="6" name="ตัวยึดเนื้อหา 5"/>
          <p:cNvSpPr>
            <a:spLocks noGrp="1"/>
          </p:cNvSpPr>
          <p:nvPr>
            <p:ph idx="1"/>
          </p:nvPr>
        </p:nvSpPr>
        <p:spPr>
          <a:xfrm>
            <a:off x="500034" y="1500174"/>
            <a:ext cx="8229600" cy="4525963"/>
          </a:xfrm>
        </p:spPr>
        <p:txBody>
          <a:bodyPr>
            <a:normAutofit fontScale="77500" lnSpcReduction="20000"/>
          </a:bodyPr>
          <a:lstStyle/>
          <a:p>
            <a:pPr>
              <a:buNone/>
            </a:pPr>
            <a:r>
              <a:rPr lang="en-US" dirty="0"/>
              <a:t> </a:t>
            </a:r>
          </a:p>
          <a:p>
            <a:pPr>
              <a:buNone/>
            </a:pPr>
            <a:r>
              <a:rPr lang="en-US" dirty="0" smtClean="0"/>
              <a:t>	</a:t>
            </a:r>
            <a:r>
              <a:rPr lang="en-US" dirty="0"/>
              <a:t> </a:t>
            </a:r>
            <a:r>
              <a:rPr lang="en-US" dirty="0" smtClean="0"/>
              <a:t>The term </a:t>
            </a:r>
            <a:r>
              <a:rPr lang="en-US" b="1" dirty="0"/>
              <a:t>vertical integration</a:t>
            </a:r>
            <a:r>
              <a:rPr lang="en-US" dirty="0"/>
              <a:t> is a type of related diversification that describes a style of nearly total ownership and control. </a:t>
            </a:r>
            <a:r>
              <a:rPr lang="en-US" dirty="0">
                <a:solidFill>
                  <a:srgbClr val="FF0000"/>
                </a:solidFill>
              </a:rPr>
              <a:t>The degree to which a firm owns its upstream suppliers and its downstream buyers determines how vertically integrated it is</a:t>
            </a:r>
            <a:r>
              <a:rPr lang="en-US" dirty="0"/>
              <a:t>. Note, however, that there is no ratio or quantifiable measure to denote this. </a:t>
            </a:r>
          </a:p>
          <a:p>
            <a:pPr>
              <a:buNone/>
            </a:pPr>
            <a:r>
              <a:rPr lang="en-US" dirty="0" smtClean="0"/>
              <a:t>	Vertically </a:t>
            </a:r>
            <a:r>
              <a:rPr lang="en-US" dirty="0"/>
              <a:t>integrated companies are united through a hierarchy and share a common owner. Usually each member of the hierarchy produces a different product or service, and the products are combined to satisfy a common need</a:t>
            </a:r>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b="1" dirty="0" smtClean="0"/>
              <a:t>CONCENTRIC DIVERSIFICATION</a:t>
            </a:r>
            <a:r>
              <a:rPr lang="en-US" dirty="0" smtClean="0"/>
              <a:t/>
            </a:r>
            <a:br>
              <a:rPr lang="en-US" dirty="0" smtClean="0"/>
            </a:br>
            <a:endParaRPr lang="th-TH" dirty="0"/>
          </a:p>
        </p:txBody>
      </p:sp>
      <p:sp>
        <p:nvSpPr>
          <p:cNvPr id="3" name="ตัวยึดเนื้อหา 2"/>
          <p:cNvSpPr>
            <a:spLocks noGrp="1"/>
          </p:cNvSpPr>
          <p:nvPr>
            <p:ph idx="1"/>
          </p:nvPr>
        </p:nvSpPr>
        <p:spPr/>
        <p:txBody>
          <a:bodyPr>
            <a:normAutofit fontScale="77500" lnSpcReduction="20000"/>
          </a:bodyPr>
          <a:lstStyle/>
          <a:p>
            <a:pPr>
              <a:buNone/>
            </a:pPr>
            <a:r>
              <a:rPr lang="en-US" dirty="0" smtClean="0"/>
              <a:t> 	</a:t>
            </a:r>
            <a:r>
              <a:rPr lang="en-US" dirty="0" smtClean="0">
                <a:solidFill>
                  <a:srgbClr val="FF0000"/>
                </a:solidFill>
              </a:rPr>
              <a:t>Concentric </a:t>
            </a:r>
            <a:r>
              <a:rPr lang="en-US" dirty="0">
                <a:solidFill>
                  <a:srgbClr val="FF0000"/>
                </a:solidFill>
              </a:rPr>
              <a:t>diversification occurs when a firm adds related products or </a:t>
            </a:r>
            <a:r>
              <a:rPr lang="en-US" dirty="0" smtClean="0">
                <a:solidFill>
                  <a:srgbClr val="FF0000"/>
                </a:solidFill>
              </a:rPr>
              <a:t>markets</a:t>
            </a:r>
            <a:r>
              <a:rPr lang="en-US" dirty="0" smtClean="0"/>
              <a:t>. </a:t>
            </a:r>
            <a:r>
              <a:rPr lang="en-US" dirty="0"/>
              <a:t>The goal of such diversification is to achieve strategic fit. Strategic fit allows an organization to achieve synergy. In essence, synergy is the ability of two or more parts of an organization to achieve greater total effectiveness together than would be experienced if the efforts of the independent parts were summed. Synergy may be achieved by combining firms with complementary marketing, financial, operating, or management efforts. Breweries have been able to achieve marketing synergy through national advertising and distribution. </a:t>
            </a:r>
            <a:r>
              <a:rPr lang="en-US" dirty="0">
                <a:solidFill>
                  <a:srgbClr val="FF0000"/>
                </a:solidFill>
              </a:rPr>
              <a:t>By combining a number of regional breweries into a national network, beer producers have been able to produce and sell more beer than had independent regional breweries.</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sz="4000" b="1" dirty="0" smtClean="0"/>
              <a:t>CONGLOMERATE DIVERSIFICATION</a:t>
            </a:r>
            <a:endParaRPr lang="th-TH" sz="4000" b="1" dirty="0"/>
          </a:p>
        </p:txBody>
      </p:sp>
      <p:sp>
        <p:nvSpPr>
          <p:cNvPr id="3" name="ตัวยึดเนื้อหา 2"/>
          <p:cNvSpPr>
            <a:spLocks noGrp="1"/>
          </p:cNvSpPr>
          <p:nvPr>
            <p:ph idx="1"/>
          </p:nvPr>
        </p:nvSpPr>
        <p:spPr/>
        <p:txBody>
          <a:bodyPr>
            <a:normAutofit fontScale="70000" lnSpcReduction="20000"/>
          </a:bodyPr>
          <a:lstStyle/>
          <a:p>
            <a:r>
              <a:rPr lang="en-US" dirty="0">
                <a:solidFill>
                  <a:srgbClr val="FF0000"/>
                </a:solidFill>
              </a:rPr>
              <a:t>Conglomerate diversification occurs when a firm diversifies into areas that are unrelated to its current line of business. </a:t>
            </a:r>
            <a:r>
              <a:rPr lang="en-US" dirty="0" smtClean="0">
                <a:solidFill>
                  <a:srgbClr val="FF0000"/>
                </a:solidFill>
              </a:rPr>
              <a:t>For example, Unilever launching Baby Products to a new market.</a:t>
            </a:r>
          </a:p>
          <a:p>
            <a:r>
              <a:rPr lang="en-US" dirty="0" smtClean="0"/>
              <a:t>Synergy </a:t>
            </a:r>
            <a:r>
              <a:rPr lang="en-US" dirty="0"/>
              <a:t>may result through the application of management expertise or financial resources, but the primary purpose of conglomerate diversification is improved profitability of the acquiring firm. Little, if any, concern is given to achieving marketing or production synergy with conglomerate diversification.</a:t>
            </a:r>
          </a:p>
          <a:p>
            <a:r>
              <a:rPr lang="en-US" dirty="0"/>
              <a:t>One of the most common reasons for pursuing a conglomerate growth strategy is that opportunities in a firm's current line of business are limited. Finding an attractive investment opportunity requires the firm to consider alternatives in other types of business. Philip Morris's acquisition of Miller Brewing was a conglomerate move. Products, markets, and production technologies of the brewery were quite different from those required to produce cigarettes.</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211</Words>
  <Application>Microsoft Office PowerPoint</Application>
  <PresentationFormat>นำเสนอทางหน้าจอ (4:3)</PresentationFormat>
  <Paragraphs>18</Paragraphs>
  <Slides>5</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5</vt:i4>
      </vt:variant>
    </vt:vector>
  </HeadingPairs>
  <TitlesOfParts>
    <vt:vector size="6" baseType="lpstr">
      <vt:lpstr>ชุดรูปแบบของ Office</vt:lpstr>
      <vt:lpstr>Diversification strategies</vt:lpstr>
      <vt:lpstr>ภาพนิ่ง 2</vt:lpstr>
      <vt:lpstr>VERTICAL INTEGRTION</vt:lpstr>
      <vt:lpstr>CONCENTRIC DIVERSIFICATION </vt:lpstr>
      <vt:lpstr>CONGLOMERATE DIVERSIFICATION</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Diversification strategies</dc:title>
  <dc:creator>user</dc:creator>
  <cp:lastModifiedBy>user</cp:lastModifiedBy>
  <cp:revision>2</cp:revision>
  <dcterms:created xsi:type="dcterms:W3CDTF">2011-09-20T01:39:13Z</dcterms:created>
  <dcterms:modified xsi:type="dcterms:W3CDTF">2011-09-20T01:54:51Z</dcterms:modified>
</cp:coreProperties>
</file>