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9" r:id="rId1"/>
  </p:sldMasterIdLst>
  <p:handoutMasterIdLst>
    <p:handoutMasterId r:id="rId17"/>
  </p:handoutMasterIdLst>
  <p:sldIdLst>
    <p:sldId id="284" r:id="rId2"/>
    <p:sldId id="285" r:id="rId3"/>
    <p:sldId id="286" r:id="rId4"/>
    <p:sldId id="287" r:id="rId5"/>
    <p:sldId id="299" r:id="rId6"/>
    <p:sldId id="288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98" r:id="rId16"/>
  </p:sldIdLst>
  <p:sldSz cx="9144000" cy="6858000" type="screen4x3"/>
  <p:notesSz cx="9874250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9900"/>
    <a:srgbClr val="00CC00"/>
    <a:srgbClr val="FF0066"/>
    <a:srgbClr val="C3EF47"/>
    <a:srgbClr val="003300"/>
    <a:srgbClr val="FF99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3123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8B674E-53D7-44BA-A1C2-D90B24FB43CF}" type="datetimeFigureOut">
              <a:rPr lang="th-TH" smtClean="0"/>
              <a:t>21/09/54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3123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DE289B-FFFD-40F1-ABE8-8F6F3F23DA59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F12544-8E6B-4623-98B1-BBF2DD37C5F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40F436-53B3-4D1E-9B47-A96AF8CBBE5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EFFC68-6096-488B-8C30-B432DBEC88C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7080A1-0DB1-4FF6-8F47-88F0C85365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F671B0-8B8E-44A6-B434-BA66E45E80B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F2B806-594C-4023-8C17-E7A7B69AAF4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9D63B6-1A31-4243-B963-5C5E9021F81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D4169-4CB3-467E-84D7-C60DA4F198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pPr>
              <a:defRPr/>
            </a:pPr>
            <a:fld id="{797966A4-ADB5-4D2F-AB03-0ABC1A00841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2376D5-9C13-4D9E-A72A-DFFF182D5AC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6A0D73-F2AE-4B48-8AB4-755EFAFE9F7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7CAEE-92E8-4AD9-8D26-037DEFB13A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382EA1C6-CAEE-474D-AC21-6F7518D1EB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  <p:sldLayoutId id="2147483821" r:id="rId12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85797" y="96838"/>
            <a:ext cx="7158037" cy="1171575"/>
          </a:xfrm>
        </p:spPr>
        <p:txBody>
          <a:bodyPr/>
          <a:lstStyle/>
          <a:p>
            <a:pPr eaLnBrk="1" hangingPunct="1"/>
            <a:r>
              <a:rPr lang="en-GB" sz="4000" b="1" dirty="0" smtClean="0">
                <a:latin typeface="Calibri" pitchFamily="34" charset="0"/>
              </a:rPr>
              <a:t>Dispute over Land Utilisation</a:t>
            </a:r>
            <a:r>
              <a:rPr lang="en-US" sz="4000" b="1" dirty="0" smtClean="0">
                <a:latin typeface="Calibri" pitchFamily="34" charset="0"/>
              </a:rPr>
              <a:t> </a:t>
            </a:r>
            <a:r>
              <a:rPr lang="en-US" sz="4000" dirty="0" smtClean="0">
                <a:latin typeface="Calibri" pitchFamily="34" charset="0"/>
              </a:rPr>
              <a:t>- I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57338"/>
            <a:ext cx="8229600" cy="4530725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A and B own plots of land adjacent to each other. Both plots are riverside. A’s land is upstream. </a:t>
            </a:r>
            <a:endParaRPr lang="th-TH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th-TH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A has an orchard. B has an organic vegetable farm.</a:t>
            </a:r>
          </a:p>
          <a:p>
            <a:pPr eaLnBrk="1" hangingPunct="1">
              <a:lnSpc>
                <a:spcPct val="80000"/>
              </a:lnSpc>
            </a:pPr>
            <a:endParaRPr lang="th-TH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A uses a significant amount of pesticides. It contaminates the water in the river. When B waters his veggie, it disqualifies B’s vegetables from being organic (but it does protect the vegetable from being destroyed by pests)</a:t>
            </a:r>
            <a:endParaRPr lang="en-US" dirty="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600" b="1" smtClean="0">
                <a:latin typeface="Calibri" pitchFamily="34" charset="0"/>
              </a:rPr>
              <a:t>Dispute over Land Utilisation</a:t>
            </a:r>
            <a:r>
              <a:rPr lang="en-US" sz="3600" b="1" smtClean="0">
                <a:latin typeface="Calibri" pitchFamily="34" charset="0"/>
              </a:rPr>
              <a:t> </a:t>
            </a:r>
            <a:r>
              <a:rPr lang="en-US" sz="3600" smtClean="0">
                <a:latin typeface="Calibri" pitchFamily="34" charset="0"/>
              </a:rPr>
              <a:t>- II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3600" smtClean="0">
                <a:latin typeface="Calibri" pitchFamily="34" charset="0"/>
              </a:rPr>
              <a:t>If B’s damage is 100 (instead of selling his veggie as organic at 200, he has to sell it as normal vegetables @100)</a:t>
            </a:r>
            <a:endParaRPr lang="th-TH" sz="3600" smtClean="0">
              <a:latin typeface="Calibri" pitchFamily="34" charset="0"/>
            </a:endParaRPr>
          </a:p>
          <a:p>
            <a:pPr eaLnBrk="1" hangingPunct="1"/>
            <a:r>
              <a:rPr lang="en-GB" sz="3600" b="1" smtClean="0">
                <a:latin typeface="Calibri" pitchFamily="34" charset="0"/>
              </a:rPr>
              <a:t>What is the dispute?</a:t>
            </a:r>
          </a:p>
          <a:p>
            <a:pPr eaLnBrk="1" hangingPunct="1"/>
            <a:r>
              <a:rPr lang="en-GB" sz="3600" b="1" i="1" smtClean="0">
                <a:latin typeface="Calibri" pitchFamily="34" charset="0"/>
              </a:rPr>
              <a:t>What is your verdict?</a:t>
            </a:r>
            <a:endParaRPr lang="en-US" sz="3600" b="1" i="1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latin typeface="Calibri" pitchFamily="34" charset="0"/>
              </a:rPr>
              <a:t>Dispute over Land Utilisation</a:t>
            </a:r>
            <a:r>
              <a:rPr lang="en-US" sz="4000" b="1" dirty="0" smtClean="0">
                <a:latin typeface="Calibri" pitchFamily="34" charset="0"/>
              </a:rPr>
              <a:t> </a:t>
            </a:r>
            <a:r>
              <a:rPr lang="en-US" sz="4000" dirty="0" smtClean="0">
                <a:latin typeface="Calibri" pitchFamily="34" charset="0"/>
              </a:rPr>
              <a:t>- III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916113"/>
            <a:ext cx="8229600" cy="4752975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dirty="0" smtClean="0">
                <a:latin typeface="Calibri" pitchFamily="34" charset="0"/>
              </a:rPr>
              <a:t>What kind of verdict/decision that</a:t>
            </a:r>
            <a:endParaRPr lang="th-TH" sz="3600" dirty="0" smtClean="0">
              <a:latin typeface="Calibri" pitchFamily="34" charset="0"/>
            </a:endParaRPr>
          </a:p>
          <a:p>
            <a:pPr lvl="1" eaLnBrk="1" hangingPunct="1"/>
            <a:r>
              <a:rPr lang="en-GB" sz="3200" dirty="0" smtClean="0">
                <a:latin typeface="Calibri" pitchFamily="34" charset="0"/>
              </a:rPr>
              <a:t>Ensures the most efficient resource allocation</a:t>
            </a:r>
            <a:endParaRPr lang="th-TH" sz="3200" dirty="0" smtClean="0">
              <a:latin typeface="Calibri" pitchFamily="34" charset="0"/>
            </a:endParaRPr>
          </a:p>
          <a:p>
            <a:pPr eaLnBrk="1" hangingPunct="1"/>
            <a:r>
              <a:rPr lang="en-GB" sz="3600" dirty="0" smtClean="0">
                <a:latin typeface="Calibri" pitchFamily="34" charset="0"/>
              </a:rPr>
              <a:t>Can</a:t>
            </a:r>
            <a:r>
              <a:rPr lang="th-TH" sz="3600" dirty="0" smtClean="0">
                <a:latin typeface="Calibri" pitchFamily="34" charset="0"/>
              </a:rPr>
              <a:t> </a:t>
            </a:r>
            <a:r>
              <a:rPr lang="en-GB" sz="3600" dirty="0" smtClean="0">
                <a:latin typeface="Calibri" pitchFamily="34" charset="0"/>
              </a:rPr>
              <a:t>‘</a:t>
            </a:r>
            <a:r>
              <a:rPr lang="en-US" sz="3600" i="1" dirty="0" smtClean="0">
                <a:latin typeface="Calibri" pitchFamily="34" charset="0"/>
              </a:rPr>
              <a:t>Pareto Optimality</a:t>
            </a:r>
            <a:r>
              <a:rPr lang="en-US" sz="3600" dirty="0" smtClean="0">
                <a:latin typeface="Calibri" pitchFamily="34" charset="0"/>
              </a:rPr>
              <a:t>’ </a:t>
            </a:r>
            <a:r>
              <a:rPr lang="en-GB" sz="3600" dirty="0" smtClean="0">
                <a:latin typeface="Calibri" pitchFamily="34" charset="0"/>
              </a:rPr>
              <a:t>be applied?</a:t>
            </a:r>
            <a:endParaRPr lang="th-TH" sz="3600" dirty="0" smtClean="0">
              <a:latin typeface="Calibri" pitchFamily="34" charset="0"/>
            </a:endParaRPr>
          </a:p>
          <a:p>
            <a:pPr lvl="1" eaLnBrk="1" hangingPunct="1"/>
            <a:r>
              <a:rPr lang="en-GB" sz="3200" dirty="0" smtClean="0">
                <a:latin typeface="Calibri" pitchFamily="34" charset="0"/>
              </a:rPr>
              <a:t>If yes,</a:t>
            </a:r>
            <a:endParaRPr lang="th-TH" sz="3200" dirty="0" smtClean="0">
              <a:latin typeface="Calibri" pitchFamily="34" charset="0"/>
            </a:endParaRPr>
          </a:p>
          <a:p>
            <a:pPr lvl="2" eaLnBrk="1" hangingPunct="1"/>
            <a:r>
              <a:rPr lang="en-GB" sz="2800" dirty="0" smtClean="0">
                <a:latin typeface="Calibri" pitchFamily="34" charset="0"/>
              </a:rPr>
              <a:t>How?</a:t>
            </a:r>
            <a:endParaRPr lang="th-TH" sz="2800" dirty="0" smtClean="0">
              <a:latin typeface="Calibri" pitchFamily="34" charset="0"/>
            </a:endParaRPr>
          </a:p>
          <a:p>
            <a:pPr lvl="1" eaLnBrk="1" hangingPunct="1"/>
            <a:r>
              <a:rPr lang="en-GB" sz="3200" dirty="0" smtClean="0">
                <a:latin typeface="Calibri" pitchFamily="34" charset="0"/>
              </a:rPr>
              <a:t>If no,</a:t>
            </a:r>
            <a:endParaRPr lang="th-TH" sz="3200" dirty="0" smtClean="0">
              <a:latin typeface="Calibri" pitchFamily="34" charset="0"/>
            </a:endParaRPr>
          </a:p>
          <a:p>
            <a:pPr lvl="2" eaLnBrk="1" hangingPunct="1"/>
            <a:r>
              <a:rPr lang="en-GB" sz="2800" dirty="0" smtClean="0">
                <a:latin typeface="Calibri" pitchFamily="34" charset="0"/>
              </a:rPr>
              <a:t>What is the principle we have to use?</a:t>
            </a:r>
            <a:endParaRPr lang="en-US" sz="2800" dirty="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04813"/>
            <a:ext cx="7543800" cy="652462"/>
          </a:xfrm>
        </p:spPr>
        <p:txBody>
          <a:bodyPr/>
          <a:lstStyle/>
          <a:p>
            <a:pPr eaLnBrk="1" hangingPunct="1"/>
            <a:r>
              <a:rPr lang="en-GB" sz="3500" smtClean="0">
                <a:latin typeface="Calibri" pitchFamily="34" charset="0"/>
              </a:rPr>
              <a:t>Verdict</a:t>
            </a:r>
            <a:r>
              <a:rPr lang="en-US" sz="3500" smtClean="0">
                <a:latin typeface="Calibri" pitchFamily="34" charset="0"/>
              </a:rPr>
              <a:t> - I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500174"/>
            <a:ext cx="8229600" cy="5214974"/>
          </a:xfrm>
        </p:spPr>
        <p:txBody>
          <a:bodyPr/>
          <a:lstStyle/>
          <a:p>
            <a:pPr eaLnBrk="1" hangingPunct="1"/>
            <a:r>
              <a:rPr lang="en-GB" dirty="0" smtClean="0">
                <a:latin typeface="Calibri" pitchFamily="34" charset="0"/>
              </a:rPr>
              <a:t>From the outset and according to the law</a:t>
            </a:r>
            <a:r>
              <a:rPr lang="en-US" dirty="0" smtClean="0">
                <a:latin typeface="Calibri" pitchFamily="34" charset="0"/>
              </a:rPr>
              <a:t>:</a:t>
            </a:r>
          </a:p>
          <a:p>
            <a:pPr lvl="1" eaLnBrk="1" hangingPunct="1"/>
            <a:r>
              <a:rPr lang="en-GB" i="1" dirty="0" smtClean="0">
                <a:latin typeface="Calibri" pitchFamily="34" charset="0"/>
              </a:rPr>
              <a:t>A has nothing to do with B because A uses his land under his ownership</a:t>
            </a:r>
          </a:p>
          <a:p>
            <a:pPr eaLnBrk="1" hangingPunct="1"/>
            <a:endParaRPr lang="en-GB" dirty="0" smtClean="0">
              <a:latin typeface="Calibri" pitchFamily="34" charset="0"/>
            </a:endParaRPr>
          </a:p>
          <a:p>
            <a:pPr eaLnBrk="1" hangingPunct="1"/>
            <a:r>
              <a:rPr lang="en-GB" dirty="0" smtClean="0">
                <a:latin typeface="Calibri" pitchFamily="34" charset="0"/>
              </a:rPr>
              <a:t>Or (if we consider the case of ‘tort’)</a:t>
            </a:r>
          </a:p>
          <a:p>
            <a:pPr lvl="1" eaLnBrk="1" hangingPunct="1"/>
            <a:r>
              <a:rPr lang="en-GB" b="1" i="1" dirty="0" smtClean="0">
                <a:solidFill>
                  <a:srgbClr val="CC9900"/>
                </a:solidFill>
                <a:latin typeface="Calibri" pitchFamily="34" charset="0"/>
              </a:rPr>
              <a:t>A pays for the damage of </a:t>
            </a:r>
            <a:r>
              <a:rPr lang="en-US" b="1" i="1" dirty="0" smtClean="0">
                <a:solidFill>
                  <a:srgbClr val="CC9900"/>
                </a:solidFill>
                <a:latin typeface="Calibri" pitchFamily="34" charset="0"/>
              </a:rPr>
              <a:t>100 </a:t>
            </a:r>
            <a:r>
              <a:rPr lang="en-GB" b="1" i="1" dirty="0" smtClean="0">
                <a:solidFill>
                  <a:srgbClr val="CC9900"/>
                </a:solidFill>
                <a:latin typeface="Calibri" pitchFamily="34" charset="0"/>
              </a:rPr>
              <a:t>to B</a:t>
            </a:r>
            <a:endParaRPr lang="th-TH" b="1" i="1" dirty="0" smtClean="0">
              <a:solidFill>
                <a:srgbClr val="CC9900"/>
              </a:solidFill>
              <a:latin typeface="Calibri" pitchFamily="34" charset="0"/>
            </a:endParaRPr>
          </a:p>
          <a:p>
            <a:pPr lvl="1" eaLnBrk="1" hangingPunct="1"/>
            <a:r>
              <a:rPr lang="en-GB" dirty="0" smtClean="0">
                <a:latin typeface="Calibri" pitchFamily="34" charset="0"/>
              </a:rPr>
              <a:t>This would restore B back to his ‘</a:t>
            </a:r>
            <a:r>
              <a:rPr lang="en-GB" i="1" dirty="0" smtClean="0">
                <a:latin typeface="Calibri" pitchFamily="34" charset="0"/>
              </a:rPr>
              <a:t>status quo</a:t>
            </a:r>
            <a:r>
              <a:rPr lang="en-GB" dirty="0" smtClean="0">
                <a:latin typeface="Calibri" pitchFamily="34" charset="0"/>
              </a:rPr>
              <a:t>’ as if nothing happened</a:t>
            </a:r>
            <a:endParaRPr lang="th-TH" dirty="0" smtClean="0">
              <a:latin typeface="Calibri" pitchFamily="34" charset="0"/>
            </a:endParaRPr>
          </a:p>
          <a:p>
            <a:pPr eaLnBrk="1" hangingPunct="1"/>
            <a:endParaRPr lang="en-US" dirty="0" smtClean="0">
              <a:latin typeface="Calibri" pitchFamily="34" charset="0"/>
            </a:endParaRPr>
          </a:p>
          <a:p>
            <a:pPr eaLnBrk="1" hangingPunct="1"/>
            <a:r>
              <a:rPr lang="en-GB" dirty="0" smtClean="0">
                <a:latin typeface="Calibri" pitchFamily="34" charset="0"/>
              </a:rPr>
              <a:t>Is that all?</a:t>
            </a:r>
            <a:endParaRPr lang="en-US" dirty="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Calibri" pitchFamily="34" charset="0"/>
              </a:rPr>
              <a:t>Section 420 – Wrongful Act</a:t>
            </a:r>
            <a:endParaRPr lang="en-US" smtClean="0">
              <a:latin typeface="Calibri" pitchFamily="34" charset="0"/>
            </a:endParaRPr>
          </a:p>
        </p:txBody>
      </p:sp>
      <p:sp>
        <p:nvSpPr>
          <p:cNvPr id="911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600" smtClean="0">
                <a:latin typeface="Calibri" pitchFamily="34" charset="0"/>
              </a:rPr>
              <a:t>“A person who, </a:t>
            </a:r>
          </a:p>
          <a:p>
            <a:pPr lvl="1" eaLnBrk="1" hangingPunct="1">
              <a:defRPr/>
            </a:pPr>
            <a:r>
              <a:rPr lang="en-US" sz="3200" smtClean="0">
                <a:latin typeface="Calibri" pitchFamily="34" charset="0"/>
              </a:rPr>
              <a:t>willfully or negligently, </a:t>
            </a:r>
          </a:p>
          <a:p>
            <a:pPr lvl="1" eaLnBrk="1" hangingPunct="1">
              <a:defRPr/>
            </a:pPr>
            <a:r>
              <a:rPr lang="en-US" sz="3200" smtClean="0">
                <a:latin typeface="Calibri" pitchFamily="34" charset="0"/>
              </a:rPr>
              <a:t>unlawfully </a:t>
            </a:r>
          </a:p>
          <a:p>
            <a:pPr lvl="1" eaLnBrk="1" hangingPunct="1">
              <a:defRPr/>
            </a:pPr>
            <a:r>
              <a:rPr lang="en-US" sz="3200" smtClean="0">
                <a:latin typeface="Calibri" pitchFamily="34" charset="0"/>
              </a:rPr>
              <a:t>injures the life, body, health, liberty, property or any right, </a:t>
            </a:r>
          </a:p>
          <a:p>
            <a:pPr eaLnBrk="1" hangingPunct="1">
              <a:defRPr/>
            </a:pPr>
            <a:r>
              <a:rPr lang="en-US" sz="3600" smtClean="0">
                <a:latin typeface="Calibri" pitchFamily="34" charset="0"/>
              </a:rPr>
              <a:t>is said to commit a wrongful act and</a:t>
            </a:r>
          </a:p>
          <a:p>
            <a:pPr eaLnBrk="1" hangingPunct="1">
              <a:defRPr/>
            </a:pPr>
            <a:r>
              <a:rPr lang="en-US" sz="3600" smtClean="0">
                <a:latin typeface="Calibri" pitchFamily="34" charset="0"/>
              </a:rPr>
              <a:t>is bound to make compensation therefor.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smtClean="0">
                <a:latin typeface="Calibri" pitchFamily="34" charset="0"/>
              </a:rPr>
              <a:t>Caution</a:t>
            </a:r>
            <a:endParaRPr lang="en-US" b="1" smtClean="0">
              <a:latin typeface="Calibri" pitchFamily="34" charset="0"/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3600" dirty="0" smtClean="0">
                <a:latin typeface="Calibri" pitchFamily="34" charset="0"/>
              </a:rPr>
              <a:t>Things to be considered:</a:t>
            </a:r>
            <a:endParaRPr lang="th-TH" sz="3600" dirty="0" smtClean="0">
              <a:latin typeface="Calibri" pitchFamily="34" charset="0"/>
            </a:endParaRPr>
          </a:p>
          <a:p>
            <a:pPr lvl="1" eaLnBrk="1" hangingPunct="1">
              <a:defRPr/>
            </a:pPr>
            <a:r>
              <a:rPr lang="en-GB" sz="3200" dirty="0" smtClean="0">
                <a:latin typeface="Calibri" pitchFamily="34" charset="0"/>
              </a:rPr>
              <a:t>Factual information of the case</a:t>
            </a:r>
            <a:endParaRPr lang="th-TH" sz="3200" dirty="0" smtClean="0">
              <a:latin typeface="Calibri" pitchFamily="34" charset="0"/>
            </a:endParaRPr>
          </a:p>
          <a:p>
            <a:pPr lvl="1" eaLnBrk="1" hangingPunct="1">
              <a:defRPr/>
            </a:pPr>
            <a:r>
              <a:rPr lang="en-GB" sz="3200" dirty="0" smtClean="0">
                <a:latin typeface="Calibri" pitchFamily="34" charset="0"/>
              </a:rPr>
              <a:t>B’s damage has been caused by A’s action</a:t>
            </a:r>
            <a:endParaRPr lang="th-TH" sz="3200" dirty="0" smtClean="0">
              <a:latin typeface="Calibri" pitchFamily="34" charset="0"/>
            </a:endParaRPr>
          </a:p>
          <a:p>
            <a:pPr lvl="1" eaLnBrk="1" hangingPunct="1">
              <a:defRPr/>
            </a:pPr>
            <a:r>
              <a:rPr lang="en-GB" sz="3200" dirty="0" smtClean="0">
                <a:latin typeface="Calibri" pitchFamily="34" charset="0"/>
              </a:rPr>
              <a:t>If not, the case has to be dismissed</a:t>
            </a:r>
            <a:endParaRPr lang="th-TH" sz="3200" dirty="0" smtClean="0">
              <a:latin typeface="Calibri" pitchFamily="34" charset="0"/>
            </a:endParaRPr>
          </a:p>
          <a:p>
            <a:pPr lvl="2" eaLnBrk="1" hangingPunct="1">
              <a:defRPr/>
            </a:pPr>
            <a:r>
              <a:rPr lang="en-GB" sz="2800" dirty="0" smtClean="0">
                <a:latin typeface="Calibri" pitchFamily="34" charset="0"/>
              </a:rPr>
              <a:t>E.g. If in the vicinity has a lot of orchards and all of them use chemically identical pesticides, it is costly to proof who caused the damage</a:t>
            </a:r>
            <a:endParaRPr lang="th-TH" sz="2800" dirty="0" smtClean="0">
              <a:latin typeface="Calibri" pitchFamily="34" charset="0"/>
            </a:endParaRPr>
          </a:p>
          <a:p>
            <a:pPr lvl="1" eaLnBrk="1" hangingPunct="1">
              <a:defRPr/>
            </a:pPr>
            <a:r>
              <a:rPr lang="en-GB" sz="3200" dirty="0" smtClean="0">
                <a:latin typeface="Calibri" pitchFamily="34" charset="0"/>
              </a:rPr>
              <a:t>If yes, the court may proceed.</a:t>
            </a:r>
            <a:endParaRPr lang="en-US" sz="3200" dirty="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latin typeface="Calibri" pitchFamily="34" charset="0"/>
              </a:rPr>
              <a:t>Dispute over Land Utilisation</a:t>
            </a:r>
            <a:r>
              <a:rPr lang="en-US" sz="4000" b="1" dirty="0" smtClean="0">
                <a:latin typeface="Calibri" pitchFamily="34" charset="0"/>
              </a:rPr>
              <a:t> </a:t>
            </a:r>
            <a:r>
              <a:rPr lang="en-US" sz="4000" dirty="0" smtClean="0">
                <a:latin typeface="Calibri" pitchFamily="34" charset="0"/>
              </a:rPr>
              <a:t>- IV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3600" smtClean="0">
                <a:latin typeface="Calibri" pitchFamily="34" charset="0"/>
              </a:rPr>
              <a:t>Is there any method to prevent the water being contaminated?</a:t>
            </a:r>
            <a:endParaRPr lang="th-TH" sz="3600" smtClean="0">
              <a:latin typeface="Calibri" pitchFamily="34" charset="0"/>
            </a:endParaRPr>
          </a:p>
          <a:p>
            <a:pPr eaLnBrk="1" hangingPunct="1"/>
            <a:r>
              <a:rPr lang="en-GB" sz="3600" smtClean="0">
                <a:latin typeface="Calibri" pitchFamily="34" charset="0"/>
              </a:rPr>
              <a:t>If yes,</a:t>
            </a:r>
            <a:endParaRPr lang="th-TH" sz="3600" smtClean="0">
              <a:latin typeface="Calibri" pitchFamily="34" charset="0"/>
            </a:endParaRPr>
          </a:p>
          <a:p>
            <a:pPr marL="669925" lvl="1" indent="-325438" eaLnBrk="1" hangingPunct="1"/>
            <a:r>
              <a:rPr lang="en-GB" sz="3200" smtClean="0">
                <a:latin typeface="Calibri" pitchFamily="34" charset="0"/>
              </a:rPr>
              <a:t>What is the cost of doing so?</a:t>
            </a:r>
            <a:endParaRPr lang="th-TH" sz="3200" smtClean="0">
              <a:latin typeface="Calibri" pitchFamily="34" charset="0"/>
            </a:endParaRPr>
          </a:p>
          <a:p>
            <a:pPr eaLnBrk="1" hangingPunct="1"/>
            <a:r>
              <a:rPr lang="en-GB" sz="3600" smtClean="0">
                <a:latin typeface="Calibri" pitchFamily="34" charset="0"/>
              </a:rPr>
              <a:t>If no,</a:t>
            </a:r>
            <a:endParaRPr lang="th-TH" sz="3600" smtClean="0">
              <a:latin typeface="Calibri" pitchFamily="34" charset="0"/>
            </a:endParaRPr>
          </a:p>
          <a:p>
            <a:pPr marL="669925" lvl="1" indent="-325438" eaLnBrk="1" hangingPunct="1"/>
            <a:r>
              <a:rPr lang="en-GB" sz="3200" smtClean="0">
                <a:latin typeface="Calibri" pitchFamily="34" charset="0"/>
              </a:rPr>
              <a:t>Alternatives</a:t>
            </a:r>
            <a:endParaRPr lang="th-TH" sz="3200" smtClean="0">
              <a:latin typeface="Calibri" pitchFamily="34" charset="0"/>
            </a:endParaRPr>
          </a:p>
          <a:p>
            <a:pPr marL="1022350" lvl="2" indent="-350838" eaLnBrk="1" hangingPunct="1"/>
            <a:r>
              <a:rPr lang="en-GB" sz="2800" smtClean="0">
                <a:latin typeface="Calibri" pitchFamily="34" charset="0"/>
              </a:rPr>
              <a:t>A is responsible</a:t>
            </a:r>
            <a:endParaRPr lang="th-TH" sz="2800" smtClean="0">
              <a:latin typeface="Calibri" pitchFamily="34" charset="0"/>
            </a:endParaRPr>
          </a:p>
          <a:p>
            <a:pPr marL="1022350" lvl="2" indent="-350838" eaLnBrk="1" hangingPunct="1"/>
            <a:r>
              <a:rPr lang="en-GB" sz="2800" smtClean="0">
                <a:latin typeface="Calibri" pitchFamily="34" charset="0"/>
              </a:rPr>
              <a:t>B is responsible</a:t>
            </a:r>
            <a:endParaRPr lang="th-TH" sz="2800" smtClean="0">
              <a:latin typeface="Calibri" pitchFamily="34" charset="0"/>
            </a:endParaRPr>
          </a:p>
          <a:p>
            <a:pPr marL="669925" lvl="1" indent="-325438" eaLnBrk="1" hangingPunct="1">
              <a:buFont typeface="Wingdings" pitchFamily="2" charset="2"/>
              <a:buNone/>
            </a:pPr>
            <a:endParaRPr lang="en-US" sz="320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latin typeface="Calibri" pitchFamily="34" charset="0"/>
              </a:rPr>
              <a:t>Dispute over Land Utilisation</a:t>
            </a:r>
            <a:r>
              <a:rPr lang="en-US" sz="4000" b="1" dirty="0" smtClean="0">
                <a:latin typeface="Calibri" pitchFamily="34" charset="0"/>
              </a:rPr>
              <a:t> - V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sz="3600" dirty="0" smtClean="0">
                <a:latin typeface="Calibri" pitchFamily="34" charset="0"/>
              </a:rPr>
              <a:t>Suppose A can prevent pesticide to contaminate water with the cost of  </a:t>
            </a:r>
            <a:r>
              <a:rPr lang="en-GB" sz="3600" i="1" dirty="0" smtClean="0">
                <a:latin typeface="Calibri" pitchFamily="34" charset="0"/>
              </a:rPr>
              <a:t>y</a:t>
            </a:r>
            <a:endParaRPr lang="th-TH" sz="3600" i="1" dirty="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th-TH" sz="3600" dirty="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3600" dirty="0" smtClean="0">
                <a:latin typeface="Calibri" pitchFamily="34" charset="0"/>
              </a:rPr>
              <a:t>And B can install the water filter that can effectively remove pesticide at the cost of</a:t>
            </a:r>
            <a:r>
              <a:rPr lang="th-TH" sz="3600" dirty="0" smtClean="0">
                <a:latin typeface="Calibri" pitchFamily="34" charset="0"/>
              </a:rPr>
              <a:t> </a:t>
            </a:r>
            <a:r>
              <a:rPr lang="en-US" sz="3600" i="1" dirty="0" smtClean="0">
                <a:latin typeface="Calibri" pitchFamily="34" charset="0"/>
              </a:rPr>
              <a:t>x</a:t>
            </a:r>
            <a:endParaRPr lang="th-TH" sz="3600" i="1" dirty="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th-TH" sz="3600" dirty="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3600" dirty="0" smtClean="0">
                <a:latin typeface="Calibri" pitchFamily="34" charset="0"/>
              </a:rPr>
              <a:t>Shall we change our decision?</a:t>
            </a:r>
            <a:endParaRPr lang="th-TH" sz="3600" dirty="0" smtClean="0">
              <a:latin typeface="Calibri" pitchFamily="34" charset="0"/>
            </a:endParaRPr>
          </a:p>
          <a:p>
            <a:pPr marL="669925" lvl="1" indent="-325438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3200" dirty="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7543800" cy="796925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dirty="0" smtClean="0">
                <a:latin typeface="Calibri" pitchFamily="34" charset="0"/>
              </a:rPr>
              <a:t>Verdict</a:t>
            </a:r>
            <a:r>
              <a:rPr lang="en-US" sz="4000" dirty="0" smtClean="0">
                <a:latin typeface="Calibri" pitchFamily="34" charset="0"/>
              </a:rPr>
              <a:t> - II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57349"/>
            <a:ext cx="8218488" cy="5400675"/>
          </a:xfrm>
        </p:spPr>
        <p:txBody>
          <a:bodyPr/>
          <a:lstStyle/>
          <a:p>
            <a:pPr eaLnBrk="1" hangingPunct="1"/>
            <a:r>
              <a:rPr lang="en-GB" dirty="0" smtClean="0">
                <a:latin typeface="Calibri" pitchFamily="34" charset="0"/>
              </a:rPr>
              <a:t>If B’s damage has actually proven to be caused by A’s action</a:t>
            </a:r>
            <a:endParaRPr lang="th-TH" dirty="0" smtClean="0">
              <a:latin typeface="Calibri" pitchFamily="34" charset="0"/>
            </a:endParaRPr>
          </a:p>
          <a:p>
            <a:pPr eaLnBrk="1" hangingPunct="1"/>
            <a:endParaRPr lang="th-TH" dirty="0" smtClean="0">
              <a:latin typeface="Calibri" pitchFamily="34" charset="0"/>
            </a:endParaRPr>
          </a:p>
          <a:p>
            <a:pPr eaLnBrk="1" hangingPunct="1"/>
            <a:r>
              <a:rPr lang="en-GB" dirty="0" smtClean="0">
                <a:latin typeface="Calibri" pitchFamily="34" charset="0"/>
              </a:rPr>
              <a:t>Thus, the verdict can be</a:t>
            </a:r>
            <a:endParaRPr lang="th-TH" dirty="0" smtClean="0">
              <a:latin typeface="Calibri" pitchFamily="34" charset="0"/>
            </a:endParaRPr>
          </a:p>
          <a:p>
            <a:pPr lvl="1" eaLnBrk="1" hangingPunct="1"/>
            <a:r>
              <a:rPr lang="en-GB" dirty="0" smtClean="0">
                <a:latin typeface="Calibri" pitchFamily="34" charset="0"/>
              </a:rPr>
              <a:t>A must prevent the contamination at cost </a:t>
            </a:r>
            <a:r>
              <a:rPr lang="en-GB" i="1" dirty="0" smtClean="0">
                <a:latin typeface="Calibri" pitchFamily="34" charset="0"/>
              </a:rPr>
              <a:t>y</a:t>
            </a:r>
            <a:endParaRPr lang="th-TH" i="1" dirty="0" smtClean="0">
              <a:latin typeface="Calibri" pitchFamily="34" charset="0"/>
            </a:endParaRPr>
          </a:p>
          <a:p>
            <a:pPr lvl="1" eaLnBrk="1" hangingPunct="1"/>
            <a:r>
              <a:rPr lang="en-GB" dirty="0" smtClean="0">
                <a:latin typeface="Calibri" pitchFamily="34" charset="0"/>
              </a:rPr>
              <a:t>A must pay the damage to B</a:t>
            </a:r>
            <a:endParaRPr lang="th-TH" dirty="0" smtClean="0">
              <a:latin typeface="Calibri" pitchFamily="34" charset="0"/>
            </a:endParaRPr>
          </a:p>
          <a:p>
            <a:pPr lvl="1" eaLnBrk="1" hangingPunct="1"/>
            <a:r>
              <a:rPr lang="en-GB" dirty="0" smtClean="0">
                <a:latin typeface="Calibri" pitchFamily="34" charset="0"/>
              </a:rPr>
              <a:t>A must stop using pesticide</a:t>
            </a:r>
            <a:endParaRPr lang="en-US" dirty="0" smtClean="0">
              <a:latin typeface="Calibri" pitchFamily="34" charset="0"/>
            </a:endParaRPr>
          </a:p>
          <a:p>
            <a:pPr eaLnBrk="1" hangingPunct="1"/>
            <a:endParaRPr lang="th-TH" dirty="0" smtClean="0">
              <a:latin typeface="Calibri" pitchFamily="34" charset="0"/>
            </a:endParaRPr>
          </a:p>
          <a:p>
            <a:pPr eaLnBrk="1" hangingPunct="1"/>
            <a:r>
              <a:rPr lang="en-GB" dirty="0" smtClean="0">
                <a:latin typeface="Calibri" pitchFamily="34" charset="0"/>
              </a:rPr>
              <a:t>If A have to pay for the damage, how much should the compensation be?</a:t>
            </a:r>
          </a:p>
          <a:p>
            <a:pPr eaLnBrk="1" hangingPunct="1">
              <a:buFont typeface="Wingdings" pitchFamily="2" charset="2"/>
              <a:buNone/>
            </a:pPr>
            <a:endParaRPr lang="en-US" dirty="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7543800" cy="652462"/>
          </a:xfrm>
        </p:spPr>
        <p:txBody>
          <a:bodyPr/>
          <a:lstStyle/>
          <a:p>
            <a:pPr eaLnBrk="1" hangingPunct="1"/>
            <a:r>
              <a:rPr lang="en-GB" sz="3500" smtClean="0">
                <a:latin typeface="Calibri" pitchFamily="34" charset="0"/>
              </a:rPr>
              <a:t>Verdict</a:t>
            </a:r>
            <a:r>
              <a:rPr lang="en-US" sz="3500" smtClean="0">
                <a:latin typeface="Calibri" pitchFamily="34" charset="0"/>
              </a:rPr>
              <a:t> - III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455763"/>
            <a:ext cx="8218487" cy="5616575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sz="2800" dirty="0" smtClean="0">
                <a:latin typeface="Calibri" pitchFamily="34" charset="0"/>
              </a:rPr>
              <a:t>If</a:t>
            </a:r>
            <a:r>
              <a:rPr lang="th-TH" sz="2800" dirty="0" smtClean="0">
                <a:latin typeface="Calibri" pitchFamily="34" charset="0"/>
              </a:rPr>
              <a:t> </a:t>
            </a:r>
            <a:r>
              <a:rPr lang="en-US" sz="2800" i="1" dirty="0" smtClean="0">
                <a:latin typeface="Calibri" pitchFamily="34" charset="0"/>
              </a:rPr>
              <a:t>x</a:t>
            </a:r>
            <a:r>
              <a:rPr lang="en-US" sz="2800" dirty="0" smtClean="0">
                <a:latin typeface="Calibri" pitchFamily="34" charset="0"/>
              </a:rPr>
              <a:t> &gt; </a:t>
            </a:r>
            <a:r>
              <a:rPr lang="en-US" sz="2800" i="1" dirty="0" smtClean="0">
                <a:latin typeface="Calibri" pitchFamily="34" charset="0"/>
              </a:rPr>
              <a:t>y</a:t>
            </a:r>
            <a:endParaRPr lang="th-TH" sz="2800" i="1" dirty="0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solidFill>
                  <a:srgbClr val="CC9900"/>
                </a:solidFill>
                <a:latin typeface="Calibri" pitchFamily="34" charset="0"/>
              </a:rPr>
              <a:t>The court should rule that ‘A shall prevent contaminating water at </a:t>
            </a:r>
            <a:r>
              <a:rPr lang="en-GB" sz="2400" i="1" dirty="0" smtClean="0">
                <a:solidFill>
                  <a:srgbClr val="CC9900"/>
                </a:solidFill>
                <a:latin typeface="Calibri" pitchFamily="34" charset="0"/>
              </a:rPr>
              <a:t>y’</a:t>
            </a:r>
            <a:endParaRPr lang="en-US" sz="2400" i="1" dirty="0" smtClean="0">
              <a:solidFill>
                <a:srgbClr val="CC9900"/>
              </a:solidFill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latin typeface="Calibri" pitchFamily="34" charset="0"/>
              </a:rPr>
              <a:t>Can the court rules that A should pay </a:t>
            </a:r>
            <a:r>
              <a:rPr lang="en-GB" sz="2400" b="1" dirty="0" smtClean="0">
                <a:latin typeface="Calibri" pitchFamily="34" charset="0"/>
              </a:rPr>
              <a:t>100</a:t>
            </a:r>
            <a:r>
              <a:rPr lang="en-GB" sz="2400" dirty="0" smtClean="0">
                <a:latin typeface="Calibri" pitchFamily="34" charset="0"/>
              </a:rPr>
              <a:t> for B’s damage?</a:t>
            </a:r>
            <a:endParaRPr lang="th-TH" sz="2400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Yes but A can negotiate with B to prevent the contamination</a:t>
            </a: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PLUS some payment (P) as long as </a:t>
            </a:r>
            <a:r>
              <a:rPr lang="en-GB" i="1" dirty="0" smtClean="0">
                <a:latin typeface="Calibri" pitchFamily="34" charset="0"/>
              </a:rPr>
              <a:t>y </a:t>
            </a:r>
            <a:r>
              <a:rPr lang="en-GB" dirty="0" smtClean="0">
                <a:latin typeface="Calibri" pitchFamily="34" charset="0"/>
              </a:rPr>
              <a:t>&lt; P &lt;100 </a:t>
            </a:r>
            <a:endParaRPr lang="th-TH" dirty="0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latin typeface="Calibri" pitchFamily="34" charset="0"/>
              </a:rPr>
              <a:t>Can the court rules that A should pay </a:t>
            </a:r>
            <a:r>
              <a:rPr lang="en-GB" sz="2400" b="1" i="1" dirty="0" smtClean="0">
                <a:latin typeface="Calibri" pitchFamily="34" charset="0"/>
              </a:rPr>
              <a:t>y</a:t>
            </a:r>
            <a:r>
              <a:rPr lang="en-GB" sz="2400" dirty="0" smtClean="0">
                <a:latin typeface="Calibri" pitchFamily="34" charset="0"/>
              </a:rPr>
              <a:t>  to B?</a:t>
            </a:r>
            <a:endParaRPr lang="th-TH" sz="2400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Yes but B will hire A to do that</a:t>
            </a: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Because B cannot prevent effect of pesticide at </a:t>
            </a:r>
            <a:r>
              <a:rPr lang="en-GB" i="1" dirty="0" smtClean="0">
                <a:latin typeface="Calibri" pitchFamily="34" charset="0"/>
              </a:rPr>
              <a:t>y</a:t>
            </a:r>
            <a:r>
              <a:rPr lang="en-GB" dirty="0" smtClean="0">
                <a:latin typeface="Calibri" pitchFamily="34" charset="0"/>
              </a:rPr>
              <a:t> (he has the cost of </a:t>
            </a:r>
            <a:r>
              <a:rPr lang="en-GB" i="1" dirty="0" smtClean="0">
                <a:latin typeface="Calibri" pitchFamily="34" charset="0"/>
              </a:rPr>
              <a:t>x</a:t>
            </a:r>
            <a:r>
              <a:rPr lang="en-GB" dirty="0" smtClean="0">
                <a:latin typeface="Calibri" pitchFamily="34" charset="0"/>
              </a:rPr>
              <a:t> to do that)</a:t>
            </a:r>
            <a:endParaRPr lang="th-TH" dirty="0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latin typeface="Calibri" pitchFamily="34" charset="0"/>
              </a:rPr>
              <a:t>Can the court gives an injunction?</a:t>
            </a:r>
            <a:endParaRPr lang="th-TH" sz="2400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Yes. A will decide between stop using pesticide (damage his own fruits – </a:t>
            </a:r>
            <a:r>
              <a:rPr lang="en-GB" i="1" dirty="0" smtClean="0">
                <a:latin typeface="Calibri" pitchFamily="34" charset="0"/>
              </a:rPr>
              <a:t>D</a:t>
            </a:r>
            <a:r>
              <a:rPr lang="en-GB" dirty="0" smtClean="0">
                <a:latin typeface="Calibri" pitchFamily="34" charset="0"/>
              </a:rPr>
              <a:t>) and prevent contamination at </a:t>
            </a:r>
            <a:r>
              <a:rPr lang="en-GB" i="1" dirty="0" smtClean="0">
                <a:latin typeface="Calibri" pitchFamily="34" charset="0"/>
              </a:rPr>
              <a:t>y</a:t>
            </a:r>
            <a:endParaRPr lang="th-TH" i="1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err="1" smtClean="0">
                <a:latin typeface="Calibri" pitchFamily="34" charset="0"/>
              </a:rPr>
              <a:t>Injuction</a:t>
            </a:r>
            <a:r>
              <a:rPr lang="en-GB" dirty="0" smtClean="0">
                <a:latin typeface="Calibri" pitchFamily="34" charset="0"/>
              </a:rPr>
              <a:t>: if </a:t>
            </a:r>
            <a:r>
              <a:rPr lang="en-GB" i="1" dirty="0" smtClean="0">
                <a:latin typeface="Calibri" pitchFamily="34" charset="0"/>
              </a:rPr>
              <a:t>D</a:t>
            </a:r>
            <a:r>
              <a:rPr lang="en-GB" dirty="0" smtClean="0">
                <a:latin typeface="Calibri" pitchFamily="34" charset="0"/>
              </a:rPr>
              <a:t> &lt; </a:t>
            </a:r>
            <a:r>
              <a:rPr lang="en-GB" i="1" dirty="0" smtClean="0">
                <a:latin typeface="Calibri" pitchFamily="34" charset="0"/>
              </a:rPr>
              <a:t>y</a:t>
            </a:r>
            <a:endParaRPr lang="th-TH" i="1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74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747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747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747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7543800" cy="581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sz="3500" smtClean="0">
                <a:latin typeface="Calibri" pitchFamily="34" charset="0"/>
              </a:rPr>
              <a:t>Verdict</a:t>
            </a:r>
            <a:r>
              <a:rPr lang="en-US" sz="3500" smtClean="0">
                <a:latin typeface="Calibri" pitchFamily="34" charset="0"/>
              </a:rPr>
              <a:t> - IV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455763"/>
            <a:ext cx="8218487" cy="5545137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800" dirty="0" smtClean="0">
                <a:latin typeface="Calibri" pitchFamily="34" charset="0"/>
              </a:rPr>
              <a:t>If</a:t>
            </a:r>
            <a:r>
              <a:rPr lang="th-TH" sz="2800" dirty="0" smtClean="0">
                <a:latin typeface="Calibri" pitchFamily="34" charset="0"/>
              </a:rPr>
              <a:t> </a:t>
            </a:r>
            <a:r>
              <a:rPr lang="en-US" sz="2800" i="1" dirty="0" smtClean="0">
                <a:latin typeface="Calibri" pitchFamily="34" charset="0"/>
              </a:rPr>
              <a:t>x</a:t>
            </a:r>
            <a:r>
              <a:rPr lang="en-US" sz="2800" dirty="0" smtClean="0">
                <a:latin typeface="Calibri" pitchFamily="34" charset="0"/>
              </a:rPr>
              <a:t> &lt; </a:t>
            </a:r>
            <a:r>
              <a:rPr lang="en-US" sz="2800" i="1" dirty="0" smtClean="0">
                <a:latin typeface="Calibri" pitchFamily="34" charset="0"/>
              </a:rPr>
              <a:t>y</a:t>
            </a:r>
            <a:endParaRPr lang="th-TH" sz="2800" i="1" dirty="0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solidFill>
                  <a:srgbClr val="CC9900"/>
                </a:solidFill>
                <a:latin typeface="Calibri" pitchFamily="34" charset="0"/>
              </a:rPr>
              <a:t>The court should rule that A shall pay the compensation to B at </a:t>
            </a:r>
            <a:r>
              <a:rPr lang="en-GB" sz="2400" i="1" dirty="0" smtClean="0">
                <a:solidFill>
                  <a:srgbClr val="CC9900"/>
                </a:solidFill>
                <a:latin typeface="Calibri" pitchFamily="34" charset="0"/>
              </a:rPr>
              <a:t>x</a:t>
            </a:r>
            <a:r>
              <a:rPr lang="en-GB" sz="2400" dirty="0" smtClean="0">
                <a:solidFill>
                  <a:srgbClr val="CC9900"/>
                </a:solidFill>
                <a:latin typeface="Calibri" pitchFamily="34" charset="0"/>
              </a:rPr>
              <a:t> and B will install the water filter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latin typeface="Calibri" pitchFamily="34" charset="0"/>
              </a:rPr>
              <a:t>Can the court rules that A must pay 100 to B?</a:t>
            </a:r>
            <a:endParaRPr lang="en-US" sz="2400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Yes but A will negotiate with B for any amount (P) between </a:t>
            </a:r>
            <a:r>
              <a:rPr lang="en-GB" i="1" dirty="0" smtClean="0">
                <a:latin typeface="Calibri" pitchFamily="34" charset="0"/>
              </a:rPr>
              <a:t>x</a:t>
            </a:r>
            <a:r>
              <a:rPr lang="en-GB" dirty="0" smtClean="0">
                <a:latin typeface="Calibri" pitchFamily="34" charset="0"/>
              </a:rPr>
              <a:t> and 100</a:t>
            </a: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B will be happy to accept P because he can prevent damage</a:t>
            </a:r>
            <a:endParaRPr lang="en-US" dirty="0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latin typeface="Calibri" pitchFamily="34" charset="0"/>
              </a:rPr>
              <a:t>Can the court rules that A must pay </a:t>
            </a:r>
            <a:r>
              <a:rPr lang="en-GB" sz="2400" i="1" dirty="0" smtClean="0">
                <a:latin typeface="Calibri" pitchFamily="34" charset="0"/>
              </a:rPr>
              <a:t>y</a:t>
            </a:r>
            <a:r>
              <a:rPr lang="en-GB" sz="2400" dirty="0" smtClean="0">
                <a:latin typeface="Calibri" pitchFamily="34" charset="0"/>
              </a:rPr>
              <a:t> to B?</a:t>
            </a:r>
            <a:endParaRPr lang="en-US" sz="2400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Yes but A will prevent contamination by himself at </a:t>
            </a:r>
            <a:r>
              <a:rPr lang="en-GB" i="1" dirty="0" smtClean="0">
                <a:latin typeface="Calibri" pitchFamily="34" charset="0"/>
              </a:rPr>
              <a:t>y</a:t>
            </a:r>
            <a:endParaRPr lang="th-TH" i="1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Or A negotiates with B to pay P when </a:t>
            </a:r>
            <a:r>
              <a:rPr lang="en-GB" i="1" dirty="0" smtClean="0">
                <a:latin typeface="Calibri" pitchFamily="34" charset="0"/>
              </a:rPr>
              <a:t>x </a:t>
            </a:r>
            <a:r>
              <a:rPr lang="en-GB" dirty="0" smtClean="0">
                <a:latin typeface="Calibri" pitchFamily="34" charset="0"/>
              </a:rPr>
              <a:t>&lt;P&lt;</a:t>
            </a:r>
            <a:r>
              <a:rPr lang="en-GB" i="1" dirty="0" smtClean="0">
                <a:latin typeface="Calibri" pitchFamily="34" charset="0"/>
              </a:rPr>
              <a:t>y  </a:t>
            </a:r>
            <a:r>
              <a:rPr lang="en-GB" dirty="0" smtClean="0">
                <a:latin typeface="Calibri" pitchFamily="34" charset="0"/>
              </a:rPr>
              <a:t>in order to induce B to install water filter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400" dirty="0" smtClean="0">
                <a:latin typeface="Calibri" pitchFamily="34" charset="0"/>
              </a:rPr>
              <a:t>Can the court gives injunction?</a:t>
            </a:r>
            <a:endParaRPr lang="th-TH" sz="2400" dirty="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dirty="0" smtClean="0">
                <a:latin typeface="Calibri" pitchFamily="34" charset="0"/>
              </a:rPr>
              <a:t>Yes but A will negotiate to pay </a:t>
            </a:r>
            <a:r>
              <a:rPr lang="en-GB" i="1" dirty="0" smtClean="0">
                <a:latin typeface="Calibri" pitchFamily="34" charset="0"/>
              </a:rPr>
              <a:t>x</a:t>
            </a:r>
            <a:r>
              <a:rPr lang="en-GB" dirty="0" smtClean="0">
                <a:latin typeface="Calibri" pitchFamily="34" charset="0"/>
              </a:rPr>
              <a:t>  to B </a:t>
            </a:r>
            <a:endParaRPr lang="en-US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57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57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4000" b="0" smtClean="0">
                <a:latin typeface="Calibri" pitchFamily="34" charset="0"/>
              </a:rPr>
              <a:t>Note</a:t>
            </a:r>
            <a:endParaRPr lang="en-US" sz="4000" b="0" smtClean="0">
              <a:latin typeface="Calibri" pitchFamily="34" charset="0"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00213"/>
            <a:ext cx="8218488" cy="4897437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Calibri" pitchFamily="34" charset="0"/>
              </a:rPr>
              <a:t>All possible solutions can be achieved even without the role of court</a:t>
            </a:r>
          </a:p>
          <a:p>
            <a:pPr eaLnBrk="1" hangingPunct="1">
              <a:defRPr/>
            </a:pPr>
            <a:r>
              <a:rPr lang="en-GB" smtClean="0">
                <a:latin typeface="Calibri" pitchFamily="34" charset="0"/>
              </a:rPr>
              <a:t>The condition that allow all solutions to be achievable is</a:t>
            </a:r>
          </a:p>
          <a:p>
            <a:pPr lvl="1" eaLnBrk="1" hangingPunct="1">
              <a:defRPr/>
            </a:pPr>
            <a:r>
              <a:rPr lang="en-GB" smtClean="0">
                <a:latin typeface="Calibri" pitchFamily="34" charset="0"/>
              </a:rPr>
              <a:t>Willingness to negotiate</a:t>
            </a:r>
          </a:p>
          <a:p>
            <a:pPr lvl="1" eaLnBrk="1" hangingPunct="1">
              <a:defRPr/>
            </a:pPr>
            <a:r>
              <a:rPr lang="en-GB" smtClean="0">
                <a:latin typeface="Calibri" pitchFamily="34" charset="0"/>
              </a:rPr>
              <a:t>Low cost of negotiation</a:t>
            </a:r>
          </a:p>
          <a:p>
            <a:pPr lvl="1" eaLnBrk="1" hangingPunct="1">
              <a:defRPr/>
            </a:pPr>
            <a:r>
              <a:rPr lang="en-GB" smtClean="0">
                <a:latin typeface="Calibri" pitchFamily="34" charset="0"/>
              </a:rPr>
              <a:t>Low cost of knowing </a:t>
            </a:r>
            <a:r>
              <a:rPr lang="en-GB" i="1" smtClean="0">
                <a:latin typeface="Calibri" pitchFamily="34" charset="0"/>
              </a:rPr>
              <a:t>x</a:t>
            </a:r>
            <a:r>
              <a:rPr lang="en-GB" smtClean="0">
                <a:latin typeface="Calibri" pitchFamily="34" charset="0"/>
              </a:rPr>
              <a:t> and </a:t>
            </a:r>
            <a:r>
              <a:rPr lang="en-GB" i="1" smtClean="0">
                <a:latin typeface="Calibri" pitchFamily="34" charset="0"/>
              </a:rPr>
              <a:t>y</a:t>
            </a:r>
            <a:r>
              <a:rPr lang="en-GB" smtClean="0">
                <a:latin typeface="Calibri" pitchFamily="34" charset="0"/>
              </a:rPr>
              <a:t> (as well as the damage) [or </a:t>
            </a:r>
            <a:r>
              <a:rPr lang="en-GB" i="1" smtClean="0">
                <a:latin typeface="Calibri" pitchFamily="34" charset="0"/>
              </a:rPr>
              <a:t>clarity of all options</a:t>
            </a:r>
            <a:r>
              <a:rPr lang="en-GB" smtClean="0">
                <a:latin typeface="Calibri" pitchFamily="34" charset="0"/>
              </a:rPr>
              <a:t>]</a:t>
            </a:r>
          </a:p>
          <a:p>
            <a:pPr eaLnBrk="1" hangingPunct="1">
              <a:buFontTx/>
              <a:buNone/>
              <a:defRPr/>
            </a:pPr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 err="1" smtClean="0">
                <a:latin typeface="Calibri" pitchFamily="34" charset="0"/>
              </a:rPr>
              <a:t>Coase</a:t>
            </a:r>
            <a:r>
              <a:rPr lang="en-US" b="1" dirty="0" smtClean="0">
                <a:latin typeface="Calibri" pitchFamily="34" charset="0"/>
              </a:rPr>
              <a:t> Theorem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>
          <a:xfrm>
            <a:off x="0" y="1557338"/>
            <a:ext cx="9144000" cy="511175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GB" dirty="0" smtClean="0">
                <a:latin typeface="Calibri" pitchFamily="34" charset="0"/>
              </a:rPr>
              <a:t>If the </a:t>
            </a:r>
            <a:r>
              <a:rPr lang="en-US" dirty="0" smtClean="0">
                <a:latin typeface="Calibri" pitchFamily="34" charset="0"/>
              </a:rPr>
              <a:t>transaction cost is sufficiently low, private negotiation between parties would lead to economic efficiency regardless of the allocation of the right over the dispute property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th-TH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dirty="0" smtClean="0">
                <a:latin typeface="Calibri" pitchFamily="34" charset="0"/>
              </a:rPr>
              <a:t>Regardless of court’s verdict – who has the right over the dispute – parties will privately find their solution and that solution is economically efficient</a:t>
            </a:r>
            <a:endParaRPr lang="th-TH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th-TH" dirty="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i="1" dirty="0" smtClean="0">
                <a:latin typeface="Calibri" pitchFamily="34" charset="0"/>
              </a:rPr>
              <a:t>It is essential for both parties to have rights over their properties</a:t>
            </a:r>
            <a:endParaRPr lang="en-US" i="1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097414" cy="11398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b="1" smtClean="0">
                <a:latin typeface="Calibri" pitchFamily="34" charset="0"/>
              </a:rPr>
              <a:t>How shall the court gives the verdict?</a:t>
            </a:r>
            <a:endParaRPr lang="en-US" b="1" smtClean="0">
              <a:latin typeface="Calibri" pitchFamily="34" charset="0"/>
            </a:endParaRPr>
          </a:p>
        </p:txBody>
      </p:sp>
      <p:graphicFrame>
        <p:nvGraphicFramePr>
          <p:cNvPr id="78896" name="Group 48"/>
          <p:cNvGraphicFramePr>
            <a:graphicFrameLocks noGrp="1"/>
          </p:cNvGraphicFramePr>
          <p:nvPr>
            <p:ph type="tbl" idx="1"/>
          </p:nvPr>
        </p:nvGraphicFramePr>
        <p:xfrm>
          <a:off x="250825" y="1916113"/>
          <a:ext cx="8750331" cy="4779264"/>
        </p:xfrm>
        <a:graphic>
          <a:graphicData uri="http://schemas.openxmlformats.org/drawingml/2006/table">
            <a:tbl>
              <a:tblPr/>
              <a:tblGrid>
                <a:gridCol w="2502326"/>
                <a:gridCol w="1191807"/>
                <a:gridCol w="2530442"/>
                <a:gridCol w="2525756"/>
              </a:tblGrid>
              <a:tr h="798513"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Microsoft Sans Serif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Transaction Costs</a:t>
                      </a:r>
                      <a:endParaRPr kumimoji="0" lang="th-TH" sz="2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of Disputing Parties</a:t>
                      </a:r>
                      <a:endParaRPr kumimoji="0" lang="en-US" sz="2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12763">
                <a:tc gridSpan="2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High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Low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935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Court’s Cost of obtaining Factual Information</a:t>
                      </a:r>
                      <a:endParaRPr kumimoji="0" lang="en-US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High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use</a:t>
                      </a: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‘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liability rule’ </a:t>
                      </a: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to determine the compensation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(as a basis for further negotiation)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use</a:t>
                      </a:r>
                      <a:r>
                        <a:rPr kumimoji="0" lang="th-TH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‘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property rule’ to determine who has the right over disputing property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 and let both parties negotiate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936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Low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use</a:t>
                      </a:r>
                      <a:r>
                        <a:rPr kumimoji="0" lang="th-TH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‘l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iability</a:t>
                      </a:r>
                      <a:r>
                        <a:rPr kumimoji="0" lang="th-TH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rule’ to 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determine the minimum cost solution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  <a:cs typeface="Arial" pitchFamily="34" charset="0"/>
                        </a:rPr>
                        <a:t>Settlement should be achieved outside court/court shall be only a mediator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99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8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44" y="263509"/>
            <a:ext cx="9001155" cy="950913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4000" b="1" dirty="0" smtClean="0">
                <a:latin typeface="Calibri" pitchFamily="34" charset="0"/>
              </a:rPr>
              <a:t>Consequence of Property Right Assignment</a:t>
            </a:r>
            <a:endParaRPr lang="en-US" sz="4000" b="1" dirty="0" smtClean="0">
              <a:latin typeface="Calibri" pitchFamily="34" charset="0"/>
            </a:endParaRPr>
          </a:p>
        </p:txBody>
      </p:sp>
      <p:sp>
        <p:nvSpPr>
          <p:cNvPr id="79875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484337"/>
            <a:ext cx="8964612" cy="53736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>
                <a:solidFill>
                  <a:schemeClr val="hlink"/>
                </a:solidFill>
                <a:latin typeface="Calibri" pitchFamily="34" charset="0"/>
              </a:rPr>
              <a:t>Property right assignment is irrelevant when the transaction cost is sufficiently low.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>
                <a:solidFill>
                  <a:schemeClr val="hlink"/>
                </a:solidFill>
                <a:latin typeface="Calibri" pitchFamily="34" charset="0"/>
              </a:rPr>
              <a:t>No matter who has been assigned with the property right, negotiation would lead to efficient reallocation of property = efficient resource allocation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>
                <a:solidFill>
                  <a:schemeClr val="hlink"/>
                </a:solidFill>
                <a:latin typeface="Calibri" pitchFamily="34" charset="0"/>
              </a:rPr>
              <a:t>However, initial property right protection is essential as a basis for negotiation</a:t>
            </a:r>
          </a:p>
          <a:p>
            <a:pPr eaLnBrk="1" hangingPunct="1">
              <a:lnSpc>
                <a:spcPct val="90000"/>
              </a:lnSpc>
              <a:defRPr/>
            </a:pPr>
            <a:endParaRPr lang="th-TH" dirty="0" smtClean="0">
              <a:solidFill>
                <a:schemeClr val="hlink"/>
              </a:solidFill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>
                <a:solidFill>
                  <a:srgbClr val="C3EF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When the </a:t>
            </a:r>
            <a:r>
              <a:rPr lang="en-US" sz="2800" dirty="0" smtClean="0">
                <a:solidFill>
                  <a:srgbClr val="C3EF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transaction cost is high, assignment of property right does matter. It would affect whether the property is in the hand of the highest valuation.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>
                <a:solidFill>
                  <a:srgbClr val="C3EF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Court’s verdict and property right assignment affect economic efficiency</a:t>
            </a:r>
            <a:endParaRPr lang="en-US" sz="2800" dirty="0" smtClean="0">
              <a:solidFill>
                <a:srgbClr val="C3EF4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437</TotalTime>
  <Words>1035</Words>
  <Application>Microsoft PowerPoint</Application>
  <PresentationFormat>On-screen Show (4:3)</PresentationFormat>
  <Paragraphs>121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Module</vt:lpstr>
      <vt:lpstr>Dispute over Land Utilisation - I</vt:lpstr>
      <vt:lpstr>Dispute over Land Utilisation - II</vt:lpstr>
      <vt:lpstr>Dispute over Land Utilisation - III</vt:lpstr>
      <vt:lpstr>Verdict - I</vt:lpstr>
      <vt:lpstr>Section 420 – Wrongful Act</vt:lpstr>
      <vt:lpstr>Caution</vt:lpstr>
      <vt:lpstr>Dispute over Land Utilisation - IV</vt:lpstr>
      <vt:lpstr>Dispute over Land Utilisation - V</vt:lpstr>
      <vt:lpstr>Verdict - II</vt:lpstr>
      <vt:lpstr>Verdict - III</vt:lpstr>
      <vt:lpstr>Verdict - IV</vt:lpstr>
      <vt:lpstr>Note</vt:lpstr>
      <vt:lpstr>Coase Theorem</vt:lpstr>
      <vt:lpstr>How shall the court gives the verdict?</vt:lpstr>
      <vt:lpstr>Consequence of Property Right Assignment</vt:lpstr>
    </vt:vector>
  </TitlesOfParts>
  <Company>Faculty of Economics, Thammasat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Perfect Competition Market</dc:title>
  <dc:creator>Supruet Thavornyutikarn</dc:creator>
  <cp:lastModifiedBy>test</cp:lastModifiedBy>
  <cp:revision>72</cp:revision>
  <dcterms:created xsi:type="dcterms:W3CDTF">2005-06-13T05:45:46Z</dcterms:created>
  <dcterms:modified xsi:type="dcterms:W3CDTF">2011-09-21T08:32:32Z</dcterms:modified>
</cp:coreProperties>
</file>