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1" r:id="rId3"/>
    <p:sldId id="315" r:id="rId4"/>
    <p:sldId id="316" r:id="rId5"/>
    <p:sldId id="319" r:id="rId6"/>
    <p:sldId id="327" r:id="rId7"/>
    <p:sldId id="328" r:id="rId8"/>
    <p:sldId id="294" r:id="rId9"/>
    <p:sldId id="295" r:id="rId10"/>
    <p:sldId id="296" r:id="rId11"/>
    <p:sldId id="299" r:id="rId12"/>
    <p:sldId id="318" r:id="rId13"/>
    <p:sldId id="320" r:id="rId14"/>
    <p:sldId id="308" r:id="rId15"/>
    <p:sldId id="305" r:id="rId16"/>
    <p:sldId id="322" r:id="rId17"/>
    <p:sldId id="312" r:id="rId18"/>
    <p:sldId id="323" r:id="rId19"/>
    <p:sldId id="321" r:id="rId20"/>
    <p:sldId id="309" r:id="rId21"/>
    <p:sldId id="313" r:id="rId22"/>
    <p:sldId id="314" r:id="rId23"/>
    <p:sldId id="301" r:id="rId24"/>
    <p:sldId id="300" r:id="rId25"/>
    <p:sldId id="302" r:id="rId26"/>
    <p:sldId id="303" r:id="rId27"/>
    <p:sldId id="304" r:id="rId28"/>
    <p:sldId id="307" r:id="rId29"/>
    <p:sldId id="287" r:id="rId30"/>
    <p:sldId id="324" r:id="rId31"/>
    <p:sldId id="325" r:id="rId32"/>
    <p:sldId id="32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cob Hogan" initials="JH" lastIdx="0" clrIdx="0">
    <p:extLst>
      <p:ext uri="{19B8F6BF-5375-455C-9EA6-DF929625EA0E}">
        <p15:presenceInfo xmlns:p15="http://schemas.microsoft.com/office/powerpoint/2012/main" userId="1bd0086a6d91ce2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BDAFE"/>
    <a:srgbClr val="F7B9FD"/>
    <a:srgbClr val="FFFF99"/>
    <a:srgbClr val="DDF7D7"/>
    <a:srgbClr val="CDCDCD"/>
    <a:srgbClr val="F1E6D9"/>
    <a:srgbClr val="77777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22ACD01-D39F-437D-A02F-4516E9381DFE}" type="datetimeFigureOut">
              <a:rPr lang="en-AU" smtClean="0"/>
              <a:t>27/11/2017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69438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22ACD01-D39F-437D-A02F-4516E9381DFE}" type="datetimeFigureOut">
              <a:rPr lang="en-AU" smtClean="0"/>
              <a:t>27/11/2017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3371246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2ACD01-D39F-437D-A02F-4516E9381DFE}" type="datetimeFigureOut">
              <a:rPr lang="en-AU" smtClean="0"/>
              <a:t>27/11/2017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4189733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22ACD01-D39F-437D-A02F-4516E9381DFE}" type="datetimeFigureOut">
              <a:rPr lang="en-AU" smtClean="0"/>
              <a:t>27/11/2017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3161091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22ACD01-D39F-437D-A02F-4516E9381DFE}" type="datetimeFigureOut">
              <a:rPr lang="en-AU" smtClean="0"/>
              <a:t>27/11/2017</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792593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22ACD01-D39F-437D-A02F-4516E9381DFE}" type="datetimeFigureOut">
              <a:rPr lang="en-AU" smtClean="0"/>
              <a:t>27/11/2017</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910576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2ACD01-D39F-437D-A02F-4516E9381DFE}" type="datetimeFigureOut">
              <a:rPr lang="en-AU" smtClean="0"/>
              <a:t>27/11/2017</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294240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2ACD01-D39F-437D-A02F-4516E9381DFE}" type="datetimeFigureOut">
              <a:rPr lang="en-AU" smtClean="0"/>
              <a:t>27/11/2017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4009716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2ACD01-D39F-437D-A02F-4516E9381DFE}" type="datetimeFigureOut">
              <a:rPr lang="en-AU" smtClean="0"/>
              <a:t>27/11/2017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1784235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22ACD01-D39F-437D-A02F-4516E9381DFE}" type="datetimeFigureOut">
              <a:rPr lang="en-AU" smtClean="0"/>
              <a:t>27/11/2017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64009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22ACD01-D39F-437D-A02F-4516E9381DFE}" type="datetimeFigureOut">
              <a:rPr lang="en-AU" smtClean="0"/>
              <a:t>27/11/2017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0663EF6A-0279-467D-9EE3-1B42690D4447}" type="slidenum">
              <a:rPr lang="en-AU" smtClean="0"/>
              <a:t>‹#›</a:t>
            </a:fld>
            <a:endParaRPr lang="en-AU"/>
          </a:p>
        </p:txBody>
      </p:sp>
    </p:spTree>
    <p:extLst>
      <p:ext uri="{BB962C8B-B14F-4D97-AF65-F5344CB8AC3E}">
        <p14:creationId xmlns:p14="http://schemas.microsoft.com/office/powerpoint/2010/main" val="3348623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BDAFE"/>
            </a:gs>
            <a:gs pos="94000">
              <a:srgbClr val="FBDAFE"/>
            </a:gs>
            <a:gs pos="77000">
              <a:srgbClr val="FFFF99"/>
            </a:gs>
            <a:gs pos="100000">
              <a:srgbClr val="FFFF99"/>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2ACD01-D39F-437D-A02F-4516E9381DFE}" type="datetimeFigureOut">
              <a:rPr lang="en-AU" smtClean="0"/>
              <a:t>27/11/2017</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63EF6A-0279-467D-9EE3-1B42690D4447}" type="slidenum">
              <a:rPr lang="en-AU" smtClean="0"/>
              <a:t>‹#›</a:t>
            </a:fld>
            <a:endParaRPr lang="en-AU"/>
          </a:p>
        </p:txBody>
      </p:sp>
    </p:spTree>
    <p:extLst>
      <p:ext uri="{BB962C8B-B14F-4D97-AF65-F5344CB8AC3E}">
        <p14:creationId xmlns:p14="http://schemas.microsoft.com/office/powerpoint/2010/main" val="266763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04018" y="2448911"/>
            <a:ext cx="4204997" cy="584775"/>
          </a:xfrm>
          <a:prstGeom prst="rect">
            <a:avLst/>
          </a:prstGeom>
          <a:noFill/>
        </p:spPr>
        <p:txBody>
          <a:bodyPr wrap="none" rtlCol="0">
            <a:spAutoFit/>
          </a:bodyPr>
          <a:lstStyle/>
          <a:p>
            <a:pPr algn="ctr"/>
            <a:r>
              <a:rPr lang="en-AU" sz="3200" dirty="0"/>
              <a:t>Sign of the End of Times</a:t>
            </a:r>
          </a:p>
        </p:txBody>
      </p:sp>
    </p:spTree>
    <p:extLst>
      <p:ext uri="{BB962C8B-B14F-4D97-AF65-F5344CB8AC3E}">
        <p14:creationId xmlns:p14="http://schemas.microsoft.com/office/powerpoint/2010/main" val="576539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21B2C-1D80-4555-97E3-0EE437AA0CE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A1A9D40-5C58-48B7-BC17-4108D5A52597}"/>
              </a:ext>
            </a:extLst>
          </p:cNvPr>
          <p:cNvSpPr>
            <a:spLocks noGrp="1"/>
          </p:cNvSpPr>
          <p:nvPr>
            <p:ph idx="1"/>
          </p:nvPr>
        </p:nvSpPr>
        <p:spPr>
          <a:xfrm>
            <a:off x="701040" y="1886585"/>
            <a:ext cx="10515600" cy="4351338"/>
          </a:xfrm>
        </p:spPr>
        <p:txBody>
          <a:bodyPr/>
          <a:lstStyle/>
          <a:p>
            <a:r>
              <a:rPr lang="en-US" dirty="0"/>
              <a:t>What was September 11?</a:t>
            </a:r>
          </a:p>
        </p:txBody>
      </p:sp>
    </p:spTree>
    <p:extLst>
      <p:ext uri="{BB962C8B-B14F-4D97-AF65-F5344CB8AC3E}">
        <p14:creationId xmlns:p14="http://schemas.microsoft.com/office/powerpoint/2010/main" val="1177205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D6688-36A0-4544-9DF6-BF41282CE76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9626AB6-2136-4CE4-8A92-4FD28916B9D5}"/>
              </a:ext>
            </a:extLst>
          </p:cNvPr>
          <p:cNvSpPr>
            <a:spLocks noGrp="1"/>
          </p:cNvSpPr>
          <p:nvPr>
            <p:ph idx="1"/>
          </p:nvPr>
        </p:nvSpPr>
        <p:spPr/>
        <p:txBody>
          <a:bodyPr/>
          <a:lstStyle/>
          <a:p>
            <a:r>
              <a:rPr lang="en-US" dirty="0"/>
              <a:t>https://www.youtube.com/watch?v=gLBEYx1beYM</a:t>
            </a:r>
          </a:p>
        </p:txBody>
      </p:sp>
    </p:spTree>
    <p:extLst>
      <p:ext uri="{BB962C8B-B14F-4D97-AF65-F5344CB8AC3E}">
        <p14:creationId xmlns:p14="http://schemas.microsoft.com/office/powerpoint/2010/main" val="487978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8FB52-5711-4E50-B0B5-0F5321687782}"/>
              </a:ext>
            </a:extLst>
          </p:cNvPr>
          <p:cNvSpPr>
            <a:spLocks noGrp="1"/>
          </p:cNvSpPr>
          <p:nvPr>
            <p:ph type="title"/>
          </p:nvPr>
        </p:nvSpPr>
        <p:spPr/>
        <p:txBody>
          <a:bodyPr/>
          <a:lstStyle/>
          <a:p>
            <a:r>
              <a:rPr lang="en-US" dirty="0"/>
              <a:t>Brainstorming!</a:t>
            </a:r>
          </a:p>
        </p:txBody>
      </p:sp>
      <p:sp>
        <p:nvSpPr>
          <p:cNvPr id="3" name="Content Placeholder 2">
            <a:extLst>
              <a:ext uri="{FF2B5EF4-FFF2-40B4-BE49-F238E27FC236}">
                <a16:creationId xmlns:a16="http://schemas.microsoft.com/office/drawing/2014/main" id="{8A58498A-2627-41C6-B052-DC5B113B3605}"/>
              </a:ext>
            </a:extLst>
          </p:cNvPr>
          <p:cNvSpPr>
            <a:spLocks noGrp="1"/>
          </p:cNvSpPr>
          <p:nvPr>
            <p:ph idx="1"/>
          </p:nvPr>
        </p:nvSpPr>
        <p:spPr/>
        <p:txBody>
          <a:bodyPr>
            <a:normAutofit/>
          </a:bodyPr>
          <a:lstStyle/>
          <a:p>
            <a:r>
              <a:rPr lang="en-AU" u="sng" dirty="0"/>
              <a:t>What is terrorism? </a:t>
            </a:r>
          </a:p>
          <a:p>
            <a:pPr marL="0" indent="0">
              <a:buNone/>
            </a:pPr>
            <a:endParaRPr lang="en-US" dirty="0"/>
          </a:p>
          <a:p>
            <a:r>
              <a:rPr lang="en-AU" dirty="0"/>
              <a:t>What inspires terrorist groups?</a:t>
            </a:r>
          </a:p>
          <a:p>
            <a:pPr marL="0" indent="0">
              <a:buNone/>
            </a:pPr>
            <a:endParaRPr lang="en-US" dirty="0"/>
          </a:p>
          <a:p>
            <a:r>
              <a:rPr lang="en-AU" dirty="0"/>
              <a:t>Why do people choose to commit terrorism or become a terrorist?  </a:t>
            </a:r>
          </a:p>
          <a:p>
            <a:pPr marL="0" indent="0">
              <a:buNone/>
            </a:pPr>
            <a:endParaRPr lang="en-US" dirty="0"/>
          </a:p>
          <a:p>
            <a:r>
              <a:rPr lang="en-AU" dirty="0"/>
              <a:t>And how can it be solved? </a:t>
            </a:r>
            <a:endParaRPr lang="en-US" dirty="0"/>
          </a:p>
          <a:p>
            <a:pPr marL="0" indent="0">
              <a:buNone/>
            </a:pPr>
            <a:endParaRPr lang="en-US" dirty="0"/>
          </a:p>
        </p:txBody>
      </p:sp>
    </p:spTree>
    <p:extLst>
      <p:ext uri="{BB962C8B-B14F-4D97-AF65-F5344CB8AC3E}">
        <p14:creationId xmlns:p14="http://schemas.microsoft.com/office/powerpoint/2010/main" val="2925150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1650B-10C7-4D18-95FA-69F2FA0C269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4325583-186D-452C-B43D-9C918D22AAB1}"/>
              </a:ext>
            </a:extLst>
          </p:cNvPr>
          <p:cNvSpPr>
            <a:spLocks noGrp="1"/>
          </p:cNvSpPr>
          <p:nvPr>
            <p:ph idx="1"/>
          </p:nvPr>
        </p:nvSpPr>
        <p:spPr/>
        <p:txBody>
          <a:bodyPr/>
          <a:lstStyle/>
          <a:p>
            <a:endParaRPr lang="en-US"/>
          </a:p>
        </p:txBody>
      </p:sp>
      <p:pic>
        <p:nvPicPr>
          <p:cNvPr id="1026" name="Picture 2" descr="https://assets.weforum.org/editor/KDr6ToCQjixqWjPJabO-YofC56U3rMobPmES4fmtDFw.jpg">
            <a:extLst>
              <a:ext uri="{FF2B5EF4-FFF2-40B4-BE49-F238E27FC236}">
                <a16:creationId xmlns:a16="http://schemas.microsoft.com/office/drawing/2014/main" id="{C48421FF-03CE-450D-A79F-62DB14D9B8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0850" y="0"/>
            <a:ext cx="62087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195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025E6-6C86-46A1-B907-2A0CC9586405}"/>
              </a:ext>
            </a:extLst>
          </p:cNvPr>
          <p:cNvSpPr>
            <a:spLocks noGrp="1"/>
          </p:cNvSpPr>
          <p:nvPr>
            <p:ph type="title"/>
          </p:nvPr>
        </p:nvSpPr>
        <p:spPr/>
        <p:txBody>
          <a:bodyPr/>
          <a:lstStyle/>
          <a:p>
            <a:r>
              <a:rPr lang="en-US" dirty="0"/>
              <a:t>Definition of Terrorism</a:t>
            </a:r>
          </a:p>
        </p:txBody>
      </p:sp>
      <p:sp>
        <p:nvSpPr>
          <p:cNvPr id="3" name="Content Placeholder 2">
            <a:extLst>
              <a:ext uri="{FF2B5EF4-FFF2-40B4-BE49-F238E27FC236}">
                <a16:creationId xmlns:a16="http://schemas.microsoft.com/office/drawing/2014/main" id="{F692E97E-0F12-47B9-A444-4838F1C559E4}"/>
              </a:ext>
            </a:extLst>
          </p:cNvPr>
          <p:cNvSpPr>
            <a:spLocks noGrp="1"/>
          </p:cNvSpPr>
          <p:nvPr>
            <p:ph idx="1"/>
          </p:nvPr>
        </p:nvSpPr>
        <p:spPr/>
        <p:txBody>
          <a:bodyPr/>
          <a:lstStyle/>
          <a:p>
            <a:r>
              <a:rPr lang="en-AU" b="1" dirty="0"/>
              <a:t>Terrorism equals political violence or violence for political purposes, with a goal to change the status quo. </a:t>
            </a:r>
            <a:endParaRPr lang="en-US" dirty="0"/>
          </a:p>
          <a:p>
            <a:pPr lvl="1"/>
            <a:r>
              <a:rPr lang="en-AU" dirty="0"/>
              <a:t>One part of a revolutionary strategy ... to seize political power from an existing government involving a consistent pattern of political violence or symbolism, with a deliberate intent to create a psychological effect on specific groups, thereby challenging their political </a:t>
            </a:r>
            <a:r>
              <a:rPr lang="en-AU" dirty="0" err="1"/>
              <a:t>behavior</a:t>
            </a:r>
            <a:r>
              <a:rPr lang="en-AU" dirty="0"/>
              <a:t> and attitudes. – Crenshaw</a:t>
            </a:r>
          </a:p>
          <a:p>
            <a:pPr lvl="1"/>
            <a:endParaRPr lang="en-AU" dirty="0"/>
          </a:p>
          <a:p>
            <a:pPr lvl="1"/>
            <a:endParaRPr lang="en-US" dirty="0"/>
          </a:p>
          <a:p>
            <a:pPr marL="457200" lvl="1" indent="0">
              <a:buNone/>
            </a:pPr>
            <a:endParaRPr lang="en-US" dirty="0"/>
          </a:p>
        </p:txBody>
      </p:sp>
    </p:spTree>
    <p:extLst>
      <p:ext uri="{BB962C8B-B14F-4D97-AF65-F5344CB8AC3E}">
        <p14:creationId xmlns:p14="http://schemas.microsoft.com/office/powerpoint/2010/main" val="1929130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26B4-1C32-40C0-AE81-F4E0D3296B14}"/>
              </a:ext>
            </a:extLst>
          </p:cNvPr>
          <p:cNvSpPr>
            <a:spLocks noGrp="1"/>
          </p:cNvSpPr>
          <p:nvPr>
            <p:ph type="title"/>
          </p:nvPr>
        </p:nvSpPr>
        <p:spPr/>
        <p:txBody>
          <a:bodyPr/>
          <a:lstStyle/>
          <a:p>
            <a:r>
              <a:rPr lang="en-US" dirty="0"/>
              <a:t>Is terrorism every OK?</a:t>
            </a:r>
          </a:p>
        </p:txBody>
      </p:sp>
      <p:sp>
        <p:nvSpPr>
          <p:cNvPr id="3" name="Content Placeholder 2">
            <a:extLst>
              <a:ext uri="{FF2B5EF4-FFF2-40B4-BE49-F238E27FC236}">
                <a16:creationId xmlns:a16="http://schemas.microsoft.com/office/drawing/2014/main" id="{D6CD5CE5-E8F9-4C11-8553-F804543EBBCA}"/>
              </a:ext>
            </a:extLst>
          </p:cNvPr>
          <p:cNvSpPr>
            <a:spLocks noGrp="1"/>
          </p:cNvSpPr>
          <p:nvPr>
            <p:ph idx="1"/>
          </p:nvPr>
        </p:nvSpPr>
        <p:spPr/>
        <p:txBody>
          <a:bodyPr/>
          <a:lstStyle/>
          <a:p>
            <a:r>
              <a:rPr lang="en-US" dirty="0"/>
              <a:t>“One man’s terrorist is another man’s freedom fighter”</a:t>
            </a:r>
          </a:p>
        </p:txBody>
      </p:sp>
    </p:spTree>
    <p:extLst>
      <p:ext uri="{BB962C8B-B14F-4D97-AF65-F5344CB8AC3E}">
        <p14:creationId xmlns:p14="http://schemas.microsoft.com/office/powerpoint/2010/main" val="433005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AU" dirty="0"/>
              <a:t>Jihad</a:t>
            </a:r>
          </a:p>
        </p:txBody>
      </p:sp>
      <p:sp>
        <p:nvSpPr>
          <p:cNvPr id="3" name="Content Placeholder 2"/>
          <p:cNvSpPr>
            <a:spLocks noGrp="1"/>
          </p:cNvSpPr>
          <p:nvPr>
            <p:ph idx="1"/>
          </p:nvPr>
        </p:nvSpPr>
        <p:spPr/>
        <p:txBody>
          <a:bodyPr/>
          <a:lstStyle/>
          <a:p>
            <a:pPr marL="0" indent="0">
              <a:buNone/>
            </a:pPr>
            <a:r>
              <a:rPr lang="en-AU" dirty="0"/>
              <a:t>“Those who believe and suffer / exile and strive with might / and main, in God’s cause with their goods / and their persons / have highest rank in / the sight of God.” (Qur’an) </a:t>
            </a:r>
          </a:p>
          <a:p>
            <a:pPr marL="0" indent="0">
              <a:buNone/>
            </a:pPr>
            <a:endParaRPr lang="en-AU" dirty="0"/>
          </a:p>
        </p:txBody>
      </p:sp>
    </p:spTree>
    <p:extLst>
      <p:ext uri="{BB962C8B-B14F-4D97-AF65-F5344CB8AC3E}">
        <p14:creationId xmlns:p14="http://schemas.microsoft.com/office/powerpoint/2010/main" val="2430071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AU" dirty="0"/>
              <a:t>Jihad</a:t>
            </a:r>
          </a:p>
        </p:txBody>
      </p:sp>
      <p:sp>
        <p:nvSpPr>
          <p:cNvPr id="3" name="Content Placeholder 2"/>
          <p:cNvSpPr>
            <a:spLocks noGrp="1"/>
          </p:cNvSpPr>
          <p:nvPr>
            <p:ph idx="1"/>
          </p:nvPr>
        </p:nvSpPr>
        <p:spPr/>
        <p:txBody>
          <a:bodyPr/>
          <a:lstStyle/>
          <a:p>
            <a:pPr marL="0" indent="0">
              <a:buNone/>
            </a:pPr>
            <a:r>
              <a:rPr lang="en-AU" dirty="0"/>
              <a:t>“Those who believe and suffer / exile and strive with might / and main, in God’s cause with their goods / and their persons / have highest rank in / the sight of God.” (Qur’an) </a:t>
            </a:r>
          </a:p>
          <a:p>
            <a:pPr marL="0" indent="0">
              <a:buNone/>
            </a:pPr>
            <a:endParaRPr lang="en-AU" dirty="0"/>
          </a:p>
          <a:p>
            <a:pPr marL="0" indent="0">
              <a:buNone/>
            </a:pPr>
            <a:r>
              <a:rPr lang="en-AU" dirty="0"/>
              <a:t>A Jihad is “an individual’s holy struggle on behalf of Islam” Simple definition. </a:t>
            </a:r>
          </a:p>
          <a:p>
            <a:pPr marL="0" indent="0">
              <a:buNone/>
            </a:pPr>
            <a:endParaRPr lang="en-AU" dirty="0"/>
          </a:p>
          <a:p>
            <a:pPr marL="0" indent="0">
              <a:buNone/>
            </a:pPr>
            <a:endParaRPr lang="en-AU" dirty="0"/>
          </a:p>
        </p:txBody>
      </p:sp>
    </p:spTree>
    <p:extLst>
      <p:ext uri="{BB962C8B-B14F-4D97-AF65-F5344CB8AC3E}">
        <p14:creationId xmlns:p14="http://schemas.microsoft.com/office/powerpoint/2010/main" val="3381645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AU" dirty="0"/>
              <a:t>Jihad</a:t>
            </a:r>
          </a:p>
        </p:txBody>
      </p:sp>
      <p:sp>
        <p:nvSpPr>
          <p:cNvPr id="3" name="Content Placeholder 2"/>
          <p:cNvSpPr>
            <a:spLocks noGrp="1"/>
          </p:cNvSpPr>
          <p:nvPr>
            <p:ph idx="1"/>
          </p:nvPr>
        </p:nvSpPr>
        <p:spPr>
          <a:xfrm>
            <a:off x="838200" y="1825624"/>
            <a:ext cx="10515600" cy="4863933"/>
          </a:xfrm>
        </p:spPr>
        <p:txBody>
          <a:bodyPr>
            <a:normAutofit/>
          </a:bodyPr>
          <a:lstStyle/>
          <a:p>
            <a:pPr marL="0" indent="0">
              <a:buNone/>
            </a:pPr>
            <a:r>
              <a:rPr lang="en-AU" dirty="0"/>
              <a:t>“Those who believe and suffer / exile and strive with might / and main, in God’s cause with their goods / and their persons / have highest rank in / the sight of God.” (Qur’an) </a:t>
            </a:r>
          </a:p>
          <a:p>
            <a:pPr marL="0" indent="0">
              <a:buNone/>
            </a:pPr>
            <a:endParaRPr lang="en-AU" dirty="0"/>
          </a:p>
          <a:p>
            <a:pPr marL="0" indent="0">
              <a:buNone/>
            </a:pPr>
            <a:r>
              <a:rPr lang="en-AU" dirty="0"/>
              <a:t>A Jihad is “an individual’s holy struggle on behalf of Islam” Simple definition. </a:t>
            </a:r>
          </a:p>
          <a:p>
            <a:pPr marL="0" indent="0">
              <a:buNone/>
            </a:pPr>
            <a:endParaRPr lang="en-AU" dirty="0"/>
          </a:p>
          <a:p>
            <a:pPr marL="0" indent="0">
              <a:buNone/>
            </a:pPr>
            <a:r>
              <a:rPr lang="en-AU" b="1" dirty="0"/>
              <a:t>The question is, what is meant by “holy struggle” and how far should it go to be on “behalf of Islam”. This is interpreted by different people and scholars in different ways. </a:t>
            </a:r>
          </a:p>
        </p:txBody>
      </p:sp>
    </p:spTree>
    <p:extLst>
      <p:ext uri="{BB962C8B-B14F-4D97-AF65-F5344CB8AC3E}">
        <p14:creationId xmlns:p14="http://schemas.microsoft.com/office/powerpoint/2010/main" val="3061856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AU" dirty="0"/>
              <a:t>Jihad</a:t>
            </a:r>
          </a:p>
        </p:txBody>
      </p:sp>
      <p:sp>
        <p:nvSpPr>
          <p:cNvPr id="3" name="Content Placeholder 2"/>
          <p:cNvSpPr>
            <a:spLocks noGrp="1"/>
          </p:cNvSpPr>
          <p:nvPr>
            <p:ph idx="1"/>
          </p:nvPr>
        </p:nvSpPr>
        <p:spPr/>
        <p:txBody>
          <a:bodyPr/>
          <a:lstStyle/>
          <a:p>
            <a:r>
              <a:rPr lang="en-AU" dirty="0"/>
              <a:t>Modern Islamist groups, led by leaders such as Ibn Tahir and </a:t>
            </a:r>
            <a:r>
              <a:rPr lang="en-AU" dirty="0" err="1"/>
              <a:t>Sayyid</a:t>
            </a:r>
            <a:r>
              <a:rPr lang="en-AU" dirty="0"/>
              <a:t> </a:t>
            </a:r>
            <a:r>
              <a:rPr lang="en-AU" dirty="0" err="1"/>
              <a:t>Qutb</a:t>
            </a:r>
            <a:r>
              <a:rPr lang="en-AU" dirty="0"/>
              <a:t>, who were the founding fathers of modern Islamic Extremism, claim that “</a:t>
            </a:r>
            <a:r>
              <a:rPr lang="en-AU" b="1" dirty="0"/>
              <a:t>Jihad is not an appendix to the other duties of a good Muslim, it is the main organ”</a:t>
            </a:r>
          </a:p>
        </p:txBody>
      </p:sp>
    </p:spTree>
    <p:extLst>
      <p:ext uri="{BB962C8B-B14F-4D97-AF65-F5344CB8AC3E}">
        <p14:creationId xmlns:p14="http://schemas.microsoft.com/office/powerpoint/2010/main" val="1153290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691E0-1C91-4CA1-B225-6DE01FA5DF09}"/>
              </a:ext>
            </a:extLst>
          </p:cNvPr>
          <p:cNvSpPr>
            <a:spLocks noGrp="1"/>
          </p:cNvSpPr>
          <p:nvPr>
            <p:ph type="title"/>
          </p:nvPr>
        </p:nvSpPr>
        <p:spPr/>
        <p:txBody>
          <a:bodyPr/>
          <a:lstStyle/>
          <a:p>
            <a:r>
              <a:rPr lang="en-US" dirty="0"/>
              <a:t>What inspires or influences terrorists?</a:t>
            </a:r>
          </a:p>
        </p:txBody>
      </p:sp>
      <p:sp>
        <p:nvSpPr>
          <p:cNvPr id="3" name="Content Placeholder 2">
            <a:extLst>
              <a:ext uri="{FF2B5EF4-FFF2-40B4-BE49-F238E27FC236}">
                <a16:creationId xmlns:a16="http://schemas.microsoft.com/office/drawing/2014/main" id="{1E661FFB-C94F-49C0-A673-37ED7686ECEE}"/>
              </a:ext>
            </a:extLst>
          </p:cNvPr>
          <p:cNvSpPr>
            <a:spLocks noGrp="1"/>
          </p:cNvSpPr>
          <p:nvPr>
            <p:ph idx="1"/>
          </p:nvPr>
        </p:nvSpPr>
        <p:spPr/>
        <p:txBody>
          <a:bodyPr/>
          <a:lstStyle/>
          <a:p>
            <a:pPr lvl="0"/>
            <a:r>
              <a:rPr lang="en-AU" dirty="0"/>
              <a:t>Are these traits unique to Muslims? </a:t>
            </a:r>
            <a:endParaRPr lang="en-US" dirty="0"/>
          </a:p>
          <a:p>
            <a:pPr lvl="0"/>
            <a:r>
              <a:rPr lang="en-AU" dirty="0"/>
              <a:t>Are all Muslims terrorists, or are all terrorists Muslim? </a:t>
            </a:r>
            <a:endParaRPr lang="en-US" dirty="0"/>
          </a:p>
          <a:p>
            <a:pPr lvl="0"/>
            <a:r>
              <a:rPr lang="en-AU" dirty="0"/>
              <a:t>Would a world without Islam be a world without terrorism? </a:t>
            </a:r>
            <a:endParaRPr lang="en-US" dirty="0"/>
          </a:p>
          <a:p>
            <a:pPr marL="0" indent="0">
              <a:buNone/>
            </a:pPr>
            <a:endParaRPr lang="en-US" dirty="0"/>
          </a:p>
        </p:txBody>
      </p:sp>
    </p:spTree>
    <p:extLst>
      <p:ext uri="{BB962C8B-B14F-4D97-AF65-F5344CB8AC3E}">
        <p14:creationId xmlns:p14="http://schemas.microsoft.com/office/powerpoint/2010/main" val="578821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0B799-4938-4476-B3E9-EE8DAFE0ACC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61B9EDE-2148-4FEE-A3A8-2F93C3555EB7}"/>
              </a:ext>
            </a:extLst>
          </p:cNvPr>
          <p:cNvSpPr>
            <a:spLocks noGrp="1"/>
          </p:cNvSpPr>
          <p:nvPr>
            <p:ph idx="1"/>
          </p:nvPr>
        </p:nvSpPr>
        <p:spPr/>
        <p:txBody>
          <a:bodyPr/>
          <a:lstStyle/>
          <a:p>
            <a:endParaRPr lang="en-US"/>
          </a:p>
        </p:txBody>
      </p:sp>
      <p:pic>
        <p:nvPicPr>
          <p:cNvPr id="2050" name="Picture 2" descr="https://upload.wikimedia.org/wikipedia/commons/thumb/3/35/Terrorist_Arrests_in_the_EU_by_Affiliation.png/420px-Terrorist_Arrests_in_the_EU_by_Affiliation.png">
            <a:extLst>
              <a:ext uri="{FF2B5EF4-FFF2-40B4-BE49-F238E27FC236}">
                <a16:creationId xmlns:a16="http://schemas.microsoft.com/office/drawing/2014/main" id="{65BFA35F-82BA-4A1A-A45B-E187D59A06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489857"/>
            <a:ext cx="9144000" cy="5878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7684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5FED5-C702-4256-8994-005842D03EA6}"/>
              </a:ext>
            </a:extLst>
          </p:cNvPr>
          <p:cNvSpPr>
            <a:spLocks noGrp="1"/>
          </p:cNvSpPr>
          <p:nvPr>
            <p:ph type="title"/>
          </p:nvPr>
        </p:nvSpPr>
        <p:spPr/>
        <p:txBody>
          <a:bodyPr/>
          <a:lstStyle/>
          <a:p>
            <a:r>
              <a:rPr lang="en-US" dirty="0"/>
              <a:t>Non-Islamic terrorist attacks</a:t>
            </a:r>
          </a:p>
        </p:txBody>
      </p:sp>
      <p:sp>
        <p:nvSpPr>
          <p:cNvPr id="3" name="Content Placeholder 2">
            <a:extLst>
              <a:ext uri="{FF2B5EF4-FFF2-40B4-BE49-F238E27FC236}">
                <a16:creationId xmlns:a16="http://schemas.microsoft.com/office/drawing/2014/main" id="{05083D75-0E9C-4C25-B48E-885CFE9CF4D6}"/>
              </a:ext>
            </a:extLst>
          </p:cNvPr>
          <p:cNvSpPr>
            <a:spLocks noGrp="1"/>
          </p:cNvSpPr>
          <p:nvPr>
            <p:ph idx="1"/>
          </p:nvPr>
        </p:nvSpPr>
        <p:spPr/>
        <p:txBody>
          <a:bodyPr/>
          <a:lstStyle/>
          <a:p>
            <a:r>
              <a:rPr lang="en-AU" i="1" dirty="0"/>
              <a:t>Anders Breivik</a:t>
            </a:r>
            <a:endParaRPr lang="en-US" dirty="0"/>
          </a:p>
          <a:p>
            <a:r>
              <a:rPr lang="en-AU" i="1" dirty="0"/>
              <a:t>IRA</a:t>
            </a:r>
            <a:endParaRPr lang="en-US" dirty="0"/>
          </a:p>
          <a:p>
            <a:r>
              <a:rPr lang="en-AU" i="1" dirty="0"/>
              <a:t>Chechen Rebels</a:t>
            </a:r>
            <a:endParaRPr lang="en-US" dirty="0"/>
          </a:p>
          <a:p>
            <a:r>
              <a:rPr lang="en-US" i="1" dirty="0"/>
              <a:t>ETA</a:t>
            </a:r>
            <a:endParaRPr lang="en-US" dirty="0"/>
          </a:p>
          <a:p>
            <a:pPr marL="0" indent="0">
              <a:buNone/>
            </a:pPr>
            <a:endParaRPr lang="en-US" dirty="0"/>
          </a:p>
        </p:txBody>
      </p:sp>
    </p:spTree>
    <p:extLst>
      <p:ext uri="{BB962C8B-B14F-4D97-AF65-F5344CB8AC3E}">
        <p14:creationId xmlns:p14="http://schemas.microsoft.com/office/powerpoint/2010/main" val="3856281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98331-CC8F-4A8C-8378-23F6A313DC09}"/>
              </a:ext>
            </a:extLst>
          </p:cNvPr>
          <p:cNvSpPr>
            <a:spLocks noGrp="1"/>
          </p:cNvSpPr>
          <p:nvPr>
            <p:ph type="title"/>
          </p:nvPr>
        </p:nvSpPr>
        <p:spPr/>
        <p:txBody>
          <a:bodyPr/>
          <a:lstStyle/>
          <a:p>
            <a:r>
              <a:rPr lang="en-US" dirty="0"/>
              <a:t>Anders Breivik </a:t>
            </a:r>
          </a:p>
        </p:txBody>
      </p:sp>
      <p:sp>
        <p:nvSpPr>
          <p:cNvPr id="3" name="Content Placeholder 2">
            <a:extLst>
              <a:ext uri="{FF2B5EF4-FFF2-40B4-BE49-F238E27FC236}">
                <a16:creationId xmlns:a16="http://schemas.microsoft.com/office/drawing/2014/main" id="{623BA865-8E01-418D-BADD-5E8FF427E613}"/>
              </a:ext>
            </a:extLst>
          </p:cNvPr>
          <p:cNvSpPr>
            <a:spLocks noGrp="1"/>
          </p:cNvSpPr>
          <p:nvPr>
            <p:ph idx="1"/>
          </p:nvPr>
        </p:nvSpPr>
        <p:spPr>
          <a:xfrm>
            <a:off x="838200" y="1825625"/>
            <a:ext cx="5943600" cy="4351338"/>
          </a:xfrm>
        </p:spPr>
        <p:txBody>
          <a:bodyPr/>
          <a:lstStyle/>
          <a:p>
            <a:r>
              <a:rPr lang="en-US" dirty="0"/>
              <a:t>Far-right terrorist, white nationalist or ‘counter-jihadist’ </a:t>
            </a:r>
          </a:p>
          <a:p>
            <a:r>
              <a:rPr lang="en-US" dirty="0"/>
              <a:t>Killed 78 people in Norway in 2011, mostly children on a political camp. </a:t>
            </a:r>
          </a:p>
          <a:p>
            <a:r>
              <a:rPr lang="en-US" dirty="0"/>
              <a:t>In his manifesto, he laid out his intent to fight against Islam, feminism, left-wing ideology.</a:t>
            </a:r>
          </a:p>
          <a:p>
            <a:r>
              <a:rPr lang="en-US" dirty="0"/>
              <a:t>His goal was to draw attention to his worldview and manifesto, to ‘market’ it. </a:t>
            </a:r>
          </a:p>
        </p:txBody>
      </p:sp>
      <p:pic>
        <p:nvPicPr>
          <p:cNvPr id="8" name="Picture 7">
            <a:extLst>
              <a:ext uri="{FF2B5EF4-FFF2-40B4-BE49-F238E27FC236}">
                <a16:creationId xmlns:a16="http://schemas.microsoft.com/office/drawing/2014/main" id="{7ABAE916-4DE1-4F75-AE04-83CDE7B01BE9}"/>
              </a:ext>
            </a:extLst>
          </p:cNvPr>
          <p:cNvPicPr>
            <a:picLocks noChangeAspect="1"/>
          </p:cNvPicPr>
          <p:nvPr/>
        </p:nvPicPr>
        <p:blipFill>
          <a:blip r:embed="rId2"/>
          <a:stretch>
            <a:fillRect/>
          </a:stretch>
        </p:blipFill>
        <p:spPr>
          <a:xfrm>
            <a:off x="6781800" y="1825625"/>
            <a:ext cx="4572000" cy="2857500"/>
          </a:xfrm>
          <a:prstGeom prst="rect">
            <a:avLst/>
          </a:prstGeom>
        </p:spPr>
      </p:pic>
      <p:sp>
        <p:nvSpPr>
          <p:cNvPr id="9" name="Rectangle 8">
            <a:extLst>
              <a:ext uri="{FF2B5EF4-FFF2-40B4-BE49-F238E27FC236}">
                <a16:creationId xmlns:a16="http://schemas.microsoft.com/office/drawing/2014/main" id="{9CE91813-E86D-48F5-9EF1-18F8A7F4BF38}"/>
              </a:ext>
            </a:extLst>
          </p:cNvPr>
          <p:cNvSpPr/>
          <p:nvPr/>
        </p:nvSpPr>
        <p:spPr>
          <a:xfrm>
            <a:off x="6613185" y="4876046"/>
            <a:ext cx="4909229" cy="369332"/>
          </a:xfrm>
          <a:prstGeom prst="rect">
            <a:avLst/>
          </a:prstGeom>
        </p:spPr>
        <p:txBody>
          <a:bodyPr wrap="none">
            <a:spAutoFit/>
          </a:bodyPr>
          <a:lstStyle/>
          <a:p>
            <a:r>
              <a:rPr lang="en-US" dirty="0"/>
              <a:t>https://www.youtube.com/watch?v=RrLe1kcaD8U</a:t>
            </a:r>
          </a:p>
        </p:txBody>
      </p:sp>
    </p:spTree>
    <p:extLst>
      <p:ext uri="{BB962C8B-B14F-4D97-AF65-F5344CB8AC3E}">
        <p14:creationId xmlns:p14="http://schemas.microsoft.com/office/powerpoint/2010/main" val="30539428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E7774-48EA-493A-9268-E1AE3EB52AB2}"/>
              </a:ext>
            </a:extLst>
          </p:cNvPr>
          <p:cNvSpPr>
            <a:spLocks noGrp="1"/>
          </p:cNvSpPr>
          <p:nvPr>
            <p:ph type="title"/>
          </p:nvPr>
        </p:nvSpPr>
        <p:spPr>
          <a:xfrm>
            <a:off x="838200" y="365125"/>
            <a:ext cx="6400800" cy="1325563"/>
          </a:xfrm>
        </p:spPr>
        <p:txBody>
          <a:bodyPr/>
          <a:lstStyle/>
          <a:p>
            <a:r>
              <a:rPr lang="en-US" dirty="0"/>
              <a:t>Anders Breivik’s Manifesto</a:t>
            </a:r>
          </a:p>
        </p:txBody>
      </p:sp>
      <p:sp>
        <p:nvSpPr>
          <p:cNvPr id="3" name="Content Placeholder 2">
            <a:extLst>
              <a:ext uri="{FF2B5EF4-FFF2-40B4-BE49-F238E27FC236}">
                <a16:creationId xmlns:a16="http://schemas.microsoft.com/office/drawing/2014/main" id="{19E395F9-AA7B-4181-9029-1041E404FCE9}"/>
              </a:ext>
            </a:extLst>
          </p:cNvPr>
          <p:cNvSpPr>
            <a:spLocks noGrp="1"/>
          </p:cNvSpPr>
          <p:nvPr>
            <p:ph idx="1"/>
          </p:nvPr>
        </p:nvSpPr>
        <p:spPr>
          <a:xfrm>
            <a:off x="838200" y="1825624"/>
            <a:ext cx="6400800" cy="4620895"/>
          </a:xfrm>
        </p:spPr>
        <p:txBody>
          <a:bodyPr/>
          <a:lstStyle/>
          <a:p>
            <a:endParaRPr lang="en-US" dirty="0"/>
          </a:p>
        </p:txBody>
      </p:sp>
      <p:pic>
        <p:nvPicPr>
          <p:cNvPr id="4098" name="Picture 2" descr="https://images.gr-assets.com/books/1311763125l/12164344.jpg">
            <a:extLst>
              <a:ext uri="{FF2B5EF4-FFF2-40B4-BE49-F238E27FC236}">
                <a16:creationId xmlns:a16="http://schemas.microsoft.com/office/drawing/2014/main" id="{1660C37A-C7FB-4916-93CE-D7308C877F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1"/>
            <a:ext cx="4953000" cy="6915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298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70178A-61CA-41E5-950D-C10A8DCD0BB0}"/>
              </a:ext>
            </a:extLst>
          </p:cNvPr>
          <p:cNvSpPr>
            <a:spLocks noGrp="1"/>
          </p:cNvSpPr>
          <p:nvPr>
            <p:ph idx="1"/>
          </p:nvPr>
        </p:nvSpPr>
        <p:spPr>
          <a:xfrm>
            <a:off x="190500" y="4453657"/>
            <a:ext cx="11811000" cy="2404343"/>
          </a:xfrm>
        </p:spPr>
        <p:txBody>
          <a:bodyPr>
            <a:normAutofit/>
          </a:bodyPr>
          <a:lstStyle/>
          <a:p>
            <a:r>
              <a:rPr lang="en-US" sz="1200" dirty="0"/>
              <a:t>Catholics and Protestants </a:t>
            </a:r>
          </a:p>
          <a:p>
            <a:r>
              <a:rPr lang="en-US" sz="1200" dirty="0"/>
              <a:t>1921 Ireland (majority Catholic) got its independence from the UK (majority Protestant) </a:t>
            </a:r>
          </a:p>
          <a:p>
            <a:r>
              <a:rPr lang="en-US" sz="1200" dirty="0"/>
              <a:t>However, Northern Ireland (majority Protestant) wanted to remain within the UK</a:t>
            </a:r>
          </a:p>
          <a:p>
            <a:r>
              <a:rPr lang="en-US" sz="1200" dirty="0"/>
              <a:t>Catholics living in Northern Ireland (capital city Belfast) were less well off economically and socially that Protestants. </a:t>
            </a:r>
          </a:p>
          <a:p>
            <a:r>
              <a:rPr lang="en-US" sz="1200" dirty="0"/>
              <a:t>Catholics protested in the streets for equality starting in the 1960s, but this provoked violent reactions from Protestants in Northern Ireland, which also brought in the UK government (mostly Protestant) police and military to deal with the growing problem. </a:t>
            </a:r>
          </a:p>
          <a:p>
            <a:r>
              <a:rPr lang="en-US" sz="1200" dirty="0"/>
              <a:t>The British military killed 14 unarmed protesters in 1972 at a protest which would later be called “Sunday Bloody Sunday” </a:t>
            </a:r>
          </a:p>
          <a:p>
            <a:r>
              <a:rPr lang="en-US" sz="1200" dirty="0"/>
              <a:t>Some Catholics, a minority in their community, under attack from the UK government and victims of socio-economic oppression, sought out violence (terrorism) to change the political status quo. They formed the IRA, an armed terrorist group which killed about 4000 people between the 1960s and 1990s. </a:t>
            </a:r>
          </a:p>
        </p:txBody>
      </p:sp>
      <p:pic>
        <p:nvPicPr>
          <p:cNvPr id="3074" name="Picture 2" descr="http://i.telegraph.co.uk/multimedia/archive/01364/04-ira_1364644b.jpg">
            <a:extLst>
              <a:ext uri="{FF2B5EF4-FFF2-40B4-BE49-F238E27FC236}">
                <a16:creationId xmlns:a16="http://schemas.microsoft.com/office/drawing/2014/main" id="{2A7E5D6C-431D-4FE9-8256-1FF056EF2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643658"/>
            <a:ext cx="5905500" cy="38100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E0DEB1FD-AC42-4CCD-B259-94461842E8F0}"/>
              </a:ext>
            </a:extLst>
          </p:cNvPr>
          <p:cNvSpPr>
            <a:spLocks noGrp="1"/>
          </p:cNvSpPr>
          <p:nvPr>
            <p:ph type="title"/>
          </p:nvPr>
        </p:nvSpPr>
        <p:spPr>
          <a:xfrm>
            <a:off x="838200" y="-282219"/>
            <a:ext cx="10515600" cy="1325563"/>
          </a:xfrm>
        </p:spPr>
        <p:txBody>
          <a:bodyPr>
            <a:normAutofit/>
          </a:bodyPr>
          <a:lstStyle/>
          <a:p>
            <a:r>
              <a:rPr lang="en-US" sz="3200" dirty="0"/>
              <a:t>Irish Republican Army</a:t>
            </a:r>
          </a:p>
        </p:txBody>
      </p:sp>
      <p:pic>
        <p:nvPicPr>
          <p:cNvPr id="5" name="Picture 4" descr="http://waterfordwhispersnews.com/wp-content/uploads/2015/10/lotfi_morteza20110426050431340.jpg">
            <a:extLst>
              <a:ext uri="{FF2B5EF4-FFF2-40B4-BE49-F238E27FC236}">
                <a16:creationId xmlns:a16="http://schemas.microsoft.com/office/drawing/2014/main" id="{006AB66A-4BC6-47CC-878D-E24E791093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519833"/>
            <a:ext cx="5905500" cy="3933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0426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3196C-3215-47F9-88CE-16ECCC173E92}"/>
              </a:ext>
            </a:extLst>
          </p:cNvPr>
          <p:cNvSpPr>
            <a:spLocks noGrp="1"/>
          </p:cNvSpPr>
          <p:nvPr>
            <p:ph type="title"/>
          </p:nvPr>
        </p:nvSpPr>
        <p:spPr>
          <a:xfrm>
            <a:off x="838200" y="365125"/>
            <a:ext cx="10515600" cy="1325563"/>
          </a:xfrm>
        </p:spPr>
        <p:txBody>
          <a:bodyPr/>
          <a:lstStyle/>
          <a:p>
            <a:r>
              <a:rPr lang="en-US" dirty="0"/>
              <a:t>Basque Nationalism </a:t>
            </a:r>
          </a:p>
        </p:txBody>
      </p:sp>
      <p:sp>
        <p:nvSpPr>
          <p:cNvPr id="3" name="Content Placeholder 2">
            <a:extLst>
              <a:ext uri="{FF2B5EF4-FFF2-40B4-BE49-F238E27FC236}">
                <a16:creationId xmlns:a16="http://schemas.microsoft.com/office/drawing/2014/main" id="{5C8E4927-AEC4-4912-A44F-698A14E1D509}"/>
              </a:ext>
            </a:extLst>
          </p:cNvPr>
          <p:cNvSpPr>
            <a:spLocks noGrp="1"/>
          </p:cNvSpPr>
          <p:nvPr>
            <p:ph idx="1"/>
          </p:nvPr>
        </p:nvSpPr>
        <p:spPr>
          <a:xfrm>
            <a:off x="838200" y="1825625"/>
            <a:ext cx="5684520" cy="4351338"/>
          </a:xfrm>
        </p:spPr>
        <p:txBody>
          <a:bodyPr/>
          <a:lstStyle/>
          <a:p>
            <a:r>
              <a:rPr lang="en-US" dirty="0"/>
              <a:t>Unique ethnic, lingual and cultural group in Spain and France. </a:t>
            </a:r>
          </a:p>
          <a:p>
            <a:r>
              <a:rPr lang="en-US" dirty="0"/>
              <a:t>Very ancient, linguistically and (maybe) genetically differentiated from other Latin/Germanic peoples in Europe. 7000 years. </a:t>
            </a:r>
          </a:p>
          <a:p>
            <a:r>
              <a:rPr lang="en-US" dirty="0"/>
              <a:t>Minority group in Spain.</a:t>
            </a:r>
          </a:p>
          <a:p>
            <a:r>
              <a:rPr lang="en-US" dirty="0"/>
              <a:t>Seeks independence with its own Basque state</a:t>
            </a:r>
          </a:p>
        </p:txBody>
      </p:sp>
      <p:pic>
        <p:nvPicPr>
          <p:cNvPr id="5122" name="Picture 2" descr="Image result">
            <a:extLst>
              <a:ext uri="{FF2B5EF4-FFF2-40B4-BE49-F238E27FC236}">
                <a16:creationId xmlns:a16="http://schemas.microsoft.com/office/drawing/2014/main" id="{47225DE8-98C8-4D34-BF4E-C1B5B50985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7601" y="1825625"/>
            <a:ext cx="3886200" cy="2179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202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84E77-A712-40F5-B2B6-A6CF47501977}"/>
              </a:ext>
            </a:extLst>
          </p:cNvPr>
          <p:cNvSpPr>
            <a:spLocks noGrp="1"/>
          </p:cNvSpPr>
          <p:nvPr>
            <p:ph type="title"/>
          </p:nvPr>
        </p:nvSpPr>
        <p:spPr>
          <a:xfrm>
            <a:off x="1143000" y="-41998"/>
            <a:ext cx="10515600" cy="1325563"/>
          </a:xfrm>
        </p:spPr>
        <p:txBody>
          <a:bodyPr>
            <a:normAutofit/>
          </a:bodyPr>
          <a:lstStyle/>
          <a:p>
            <a:r>
              <a:rPr lang="en-US" sz="3600" dirty="0"/>
              <a:t>ETA – terrorist group seeking Basque independence </a:t>
            </a:r>
          </a:p>
        </p:txBody>
      </p:sp>
      <p:sp>
        <p:nvSpPr>
          <p:cNvPr id="3" name="Content Placeholder 2">
            <a:extLst>
              <a:ext uri="{FF2B5EF4-FFF2-40B4-BE49-F238E27FC236}">
                <a16:creationId xmlns:a16="http://schemas.microsoft.com/office/drawing/2014/main" id="{10835DDE-A567-4B22-A1CF-782140100907}"/>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69435640-3D89-4EB2-854D-8B898D16AEBF}"/>
              </a:ext>
            </a:extLst>
          </p:cNvPr>
          <p:cNvPicPr>
            <a:picLocks noChangeAspect="1"/>
          </p:cNvPicPr>
          <p:nvPr/>
        </p:nvPicPr>
        <p:blipFill rotWithShape="1">
          <a:blip r:embed="rId2"/>
          <a:srcRect l="27600" t="44139" r="15000" b="36492"/>
          <a:stretch/>
        </p:blipFill>
        <p:spPr>
          <a:xfrm>
            <a:off x="5905500" y="4881562"/>
            <a:ext cx="6286500" cy="1511389"/>
          </a:xfrm>
          <a:prstGeom prst="rect">
            <a:avLst/>
          </a:prstGeom>
        </p:spPr>
      </p:pic>
      <p:pic>
        <p:nvPicPr>
          <p:cNvPr id="6146" name="Picture 2" descr="https://ichef.bbci.co.uk/news/660/cpsprodpb/E429/production/_95490485_etasalutinggetty.jpg">
            <a:extLst>
              <a:ext uri="{FF2B5EF4-FFF2-40B4-BE49-F238E27FC236}">
                <a16:creationId xmlns:a16="http://schemas.microsoft.com/office/drawing/2014/main" id="{939376E8-8C06-4D36-ABC9-74624ED326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5500" y="1357313"/>
            <a:ext cx="6286500" cy="3533775"/>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https://upload.wikimedia.org/wikipedia/en/a/aa/Luis_Carrero_Blanco.jpg">
            <a:extLst>
              <a:ext uri="{FF2B5EF4-FFF2-40B4-BE49-F238E27FC236}">
                <a16:creationId xmlns:a16="http://schemas.microsoft.com/office/drawing/2014/main" id="{CCA8E0B9-C021-404A-93B4-9DD194D0AB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7150" y="3862388"/>
            <a:ext cx="2038350" cy="2943225"/>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s://ep00.epimg.net/politica/imagenes/2015/03/11/actualidad/1426103143_149437_1426103353_noticia_normal.jpg">
            <a:extLst>
              <a:ext uri="{FF2B5EF4-FFF2-40B4-BE49-F238E27FC236}">
                <a16:creationId xmlns:a16="http://schemas.microsoft.com/office/drawing/2014/main" id="{8C2643AE-DA4D-409B-96A3-3EFF9FAE35B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0" y="1019810"/>
            <a:ext cx="5334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8" name="Arrow: Right 7">
            <a:extLst>
              <a:ext uri="{FF2B5EF4-FFF2-40B4-BE49-F238E27FC236}">
                <a16:creationId xmlns:a16="http://schemas.microsoft.com/office/drawing/2014/main" id="{7AF84120-F6D7-4B77-B911-D680FB0001D3}"/>
              </a:ext>
            </a:extLst>
          </p:cNvPr>
          <p:cNvSpPr/>
          <p:nvPr/>
        </p:nvSpPr>
        <p:spPr>
          <a:xfrm rot="16200000">
            <a:off x="910591" y="3534025"/>
            <a:ext cx="762000" cy="14622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A93320F-67CD-4361-8DAE-3825AC994999}"/>
              </a:ext>
            </a:extLst>
          </p:cNvPr>
          <p:cNvSpPr txBox="1"/>
          <p:nvPr/>
        </p:nvSpPr>
        <p:spPr>
          <a:xfrm>
            <a:off x="328899" y="4615952"/>
            <a:ext cx="2266261" cy="646331"/>
          </a:xfrm>
          <a:prstGeom prst="rect">
            <a:avLst/>
          </a:prstGeom>
          <a:noFill/>
        </p:spPr>
        <p:txBody>
          <a:bodyPr wrap="none" rtlCol="0">
            <a:spAutoFit/>
          </a:bodyPr>
          <a:lstStyle/>
          <a:p>
            <a:r>
              <a:rPr lang="en-US" dirty="0"/>
              <a:t>1991 Car Bomb Attack</a:t>
            </a:r>
            <a:br>
              <a:rPr lang="en-US" dirty="0"/>
            </a:br>
            <a:r>
              <a:rPr lang="en-US" dirty="0"/>
              <a:t>10 dead</a:t>
            </a:r>
          </a:p>
        </p:txBody>
      </p:sp>
      <p:sp>
        <p:nvSpPr>
          <p:cNvPr id="13" name="Arrow: Right 12">
            <a:extLst>
              <a:ext uri="{FF2B5EF4-FFF2-40B4-BE49-F238E27FC236}">
                <a16:creationId xmlns:a16="http://schemas.microsoft.com/office/drawing/2014/main" id="{429FBDF1-AFD7-4EC6-88CB-DB408021352F}"/>
              </a:ext>
            </a:extLst>
          </p:cNvPr>
          <p:cNvSpPr/>
          <p:nvPr/>
        </p:nvSpPr>
        <p:spPr>
          <a:xfrm>
            <a:off x="3105150" y="5334000"/>
            <a:ext cx="762000" cy="14622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32F3C25-A693-484C-B504-28228C4288AF}"/>
              </a:ext>
            </a:extLst>
          </p:cNvPr>
          <p:cNvSpPr txBox="1"/>
          <p:nvPr/>
        </p:nvSpPr>
        <p:spPr>
          <a:xfrm>
            <a:off x="560480" y="5914073"/>
            <a:ext cx="2251963" cy="646331"/>
          </a:xfrm>
          <a:prstGeom prst="rect">
            <a:avLst/>
          </a:prstGeom>
          <a:noFill/>
        </p:spPr>
        <p:txBody>
          <a:bodyPr wrap="none" rtlCol="0">
            <a:spAutoFit/>
          </a:bodyPr>
          <a:lstStyle/>
          <a:p>
            <a:r>
              <a:rPr lang="en-US" dirty="0"/>
              <a:t>Prime Minister Blanco</a:t>
            </a:r>
          </a:p>
          <a:p>
            <a:r>
              <a:rPr lang="en-US" dirty="0"/>
              <a:t>Assassinated 1973</a:t>
            </a:r>
          </a:p>
        </p:txBody>
      </p:sp>
    </p:spTree>
    <p:extLst>
      <p:ext uri="{BB962C8B-B14F-4D97-AF65-F5344CB8AC3E}">
        <p14:creationId xmlns:p14="http://schemas.microsoft.com/office/powerpoint/2010/main" val="2549976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3F359-6397-4FC8-8215-C2A86D5C25B2}"/>
              </a:ext>
            </a:extLst>
          </p:cNvPr>
          <p:cNvSpPr>
            <a:spLocks noGrp="1"/>
          </p:cNvSpPr>
          <p:nvPr>
            <p:ph type="title"/>
          </p:nvPr>
        </p:nvSpPr>
        <p:spPr/>
        <p:txBody>
          <a:bodyPr/>
          <a:lstStyle/>
          <a:p>
            <a:r>
              <a:rPr lang="en-US" dirty="0"/>
              <a:t>USSR devolves into independent states (1990s) </a:t>
            </a:r>
          </a:p>
        </p:txBody>
      </p:sp>
      <p:sp>
        <p:nvSpPr>
          <p:cNvPr id="3" name="Content Placeholder 2">
            <a:extLst>
              <a:ext uri="{FF2B5EF4-FFF2-40B4-BE49-F238E27FC236}">
                <a16:creationId xmlns:a16="http://schemas.microsoft.com/office/drawing/2014/main" id="{6DB62A3F-36E6-4D26-A081-F5BDE5D16C80}"/>
              </a:ext>
            </a:extLst>
          </p:cNvPr>
          <p:cNvSpPr>
            <a:spLocks noGrp="1"/>
          </p:cNvSpPr>
          <p:nvPr>
            <p:ph idx="1"/>
          </p:nvPr>
        </p:nvSpPr>
        <p:spPr/>
        <p:txBody>
          <a:bodyPr/>
          <a:lstStyle/>
          <a:p>
            <a:endParaRPr lang="en-US"/>
          </a:p>
        </p:txBody>
      </p:sp>
      <p:pic>
        <p:nvPicPr>
          <p:cNvPr id="7170" name="Picture 2" descr="Image result for ussr vs russia map">
            <a:extLst>
              <a:ext uri="{FF2B5EF4-FFF2-40B4-BE49-F238E27FC236}">
                <a16:creationId xmlns:a16="http://schemas.microsoft.com/office/drawing/2014/main" id="{AF8C6FD4-EB68-40A8-B647-DBEAC3EFC0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5590" y="1690688"/>
            <a:ext cx="7960819" cy="503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3826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24DE-A6CF-4894-AEBB-94C9967F3BD4}"/>
              </a:ext>
            </a:extLst>
          </p:cNvPr>
          <p:cNvSpPr>
            <a:spLocks noGrp="1"/>
          </p:cNvSpPr>
          <p:nvPr>
            <p:ph type="title"/>
          </p:nvPr>
        </p:nvSpPr>
        <p:spPr/>
        <p:txBody>
          <a:bodyPr/>
          <a:lstStyle/>
          <a:p>
            <a:r>
              <a:rPr lang="en-US" dirty="0"/>
              <a:t>Chechens</a:t>
            </a:r>
          </a:p>
        </p:txBody>
      </p:sp>
      <p:sp>
        <p:nvSpPr>
          <p:cNvPr id="3" name="Content Placeholder 2">
            <a:extLst>
              <a:ext uri="{FF2B5EF4-FFF2-40B4-BE49-F238E27FC236}">
                <a16:creationId xmlns:a16="http://schemas.microsoft.com/office/drawing/2014/main" id="{5CF090DA-7382-44B9-8BB4-ED1769F54D92}"/>
              </a:ext>
            </a:extLst>
          </p:cNvPr>
          <p:cNvSpPr>
            <a:spLocks noGrp="1"/>
          </p:cNvSpPr>
          <p:nvPr>
            <p:ph idx="1"/>
          </p:nvPr>
        </p:nvSpPr>
        <p:spPr>
          <a:xfrm>
            <a:off x="838200" y="1825625"/>
            <a:ext cx="5888509" cy="4351338"/>
          </a:xfrm>
        </p:spPr>
        <p:txBody>
          <a:bodyPr/>
          <a:lstStyle/>
          <a:p>
            <a:r>
              <a:rPr lang="en-US" dirty="0"/>
              <a:t>Killed thousands of Russians seeking independence in 2 ‘wars’ with the Russian government</a:t>
            </a:r>
          </a:p>
          <a:p>
            <a:r>
              <a:rPr lang="en-US" dirty="0"/>
              <a:t>1999 Russian apartment bombings (300 killed) </a:t>
            </a:r>
          </a:p>
          <a:p>
            <a:r>
              <a:rPr lang="en-US" dirty="0"/>
              <a:t>Moscow Theatre Hostage Crisis (200 killed) </a:t>
            </a:r>
          </a:p>
        </p:txBody>
      </p:sp>
      <p:pic>
        <p:nvPicPr>
          <p:cNvPr id="8194" name="Picture 2" descr="Related image">
            <a:extLst>
              <a:ext uri="{FF2B5EF4-FFF2-40B4-BE49-F238E27FC236}">
                <a16:creationId xmlns:a16="http://schemas.microsoft.com/office/drawing/2014/main" id="{14DBF6CB-4824-466C-9C43-4A81CA8B86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6709" y="1825625"/>
            <a:ext cx="4627091" cy="3112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2447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70135-F86F-49BE-BFC6-8BB555E9B7B4}"/>
              </a:ext>
            </a:extLst>
          </p:cNvPr>
          <p:cNvSpPr>
            <a:spLocks noGrp="1"/>
          </p:cNvSpPr>
          <p:nvPr>
            <p:ph type="title"/>
          </p:nvPr>
        </p:nvSpPr>
        <p:spPr/>
        <p:txBody>
          <a:bodyPr/>
          <a:lstStyle/>
          <a:p>
            <a:r>
              <a:rPr lang="en-US" dirty="0"/>
              <a:t>What do these groups all have in common?</a:t>
            </a:r>
          </a:p>
        </p:txBody>
      </p:sp>
      <p:sp>
        <p:nvSpPr>
          <p:cNvPr id="3" name="Content Placeholder 2">
            <a:extLst>
              <a:ext uri="{FF2B5EF4-FFF2-40B4-BE49-F238E27FC236}">
                <a16:creationId xmlns:a16="http://schemas.microsoft.com/office/drawing/2014/main" id="{A603B117-6D55-4050-B894-EFFD68BC64DD}"/>
              </a:ext>
            </a:extLst>
          </p:cNvPr>
          <p:cNvSpPr>
            <a:spLocks noGrp="1"/>
          </p:cNvSpPr>
          <p:nvPr>
            <p:ph idx="1"/>
          </p:nvPr>
        </p:nvSpPr>
        <p:spPr/>
        <p:txBody>
          <a:bodyPr/>
          <a:lstStyle/>
          <a:p>
            <a:r>
              <a:rPr lang="en-US" dirty="0"/>
              <a:t>They are not all ‘</a:t>
            </a:r>
            <a:r>
              <a:rPr lang="en-US" i="1" dirty="0"/>
              <a:t>jihadists’ </a:t>
            </a:r>
            <a:r>
              <a:rPr lang="en-US" dirty="0"/>
              <a:t>or Muslims</a:t>
            </a:r>
            <a:endParaRPr lang="en-US" i="1" dirty="0"/>
          </a:p>
          <a:p>
            <a:endParaRPr lang="en-US" i="1" dirty="0"/>
          </a:p>
          <a:p>
            <a:r>
              <a:rPr lang="en-US" dirty="0"/>
              <a:t>They are actually all in positions of weakness. </a:t>
            </a:r>
          </a:p>
          <a:p>
            <a:pPr lvl="1"/>
            <a:r>
              <a:rPr lang="en-AU" dirty="0"/>
              <a:t>“[t]</a:t>
            </a:r>
            <a:r>
              <a:rPr lang="en-AU" dirty="0" err="1"/>
              <a:t>errorism</a:t>
            </a:r>
            <a:r>
              <a:rPr lang="en-AU" dirty="0"/>
              <a:t> is a logical choice when oppositions have such goals and when the power ratio of government to challenger is high. The observation that terrorism is a weapon of the weak is hackneyed but apt.” – Crenshaw	</a:t>
            </a:r>
            <a:endParaRPr lang="en-US" dirty="0"/>
          </a:p>
          <a:p>
            <a:r>
              <a:rPr lang="en-US" dirty="0"/>
              <a:t>Terrorists resort to political violence because of the asymmetry between the power of governments and their minimal ability to influence or have their voice heard in the political system. </a:t>
            </a:r>
          </a:p>
        </p:txBody>
      </p:sp>
    </p:spTree>
    <p:extLst>
      <p:ext uri="{BB962C8B-B14F-4D97-AF65-F5344CB8AC3E}">
        <p14:creationId xmlns:p14="http://schemas.microsoft.com/office/powerpoint/2010/main" val="2538866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6E776-A111-4CF8-B071-A5922EA12525}"/>
              </a:ext>
            </a:extLst>
          </p:cNvPr>
          <p:cNvSpPr>
            <a:spLocks noGrp="1"/>
          </p:cNvSpPr>
          <p:nvPr>
            <p:ph type="title"/>
          </p:nvPr>
        </p:nvSpPr>
        <p:spPr/>
        <p:txBody>
          <a:bodyPr/>
          <a:lstStyle/>
          <a:p>
            <a:r>
              <a:rPr lang="en-US" dirty="0"/>
              <a:t>Why do people turn to terrorism?</a:t>
            </a:r>
          </a:p>
        </p:txBody>
      </p:sp>
      <p:sp>
        <p:nvSpPr>
          <p:cNvPr id="3" name="Content Placeholder 2">
            <a:extLst>
              <a:ext uri="{FF2B5EF4-FFF2-40B4-BE49-F238E27FC236}">
                <a16:creationId xmlns:a16="http://schemas.microsoft.com/office/drawing/2014/main" id="{287AAA13-156E-4747-AA94-73562F54759A}"/>
              </a:ext>
            </a:extLst>
          </p:cNvPr>
          <p:cNvSpPr>
            <a:spLocks noGrp="1"/>
          </p:cNvSpPr>
          <p:nvPr>
            <p:ph idx="1"/>
          </p:nvPr>
        </p:nvSpPr>
        <p:spPr/>
        <p:txBody>
          <a:bodyPr/>
          <a:lstStyle/>
          <a:p>
            <a:endParaRPr lang="en-US"/>
          </a:p>
        </p:txBody>
      </p:sp>
      <p:pic>
        <p:nvPicPr>
          <p:cNvPr id="2050" name="Picture 2" descr="http://conservative101.com/wp-content/uploads/2017/01/radicalislam4.jpg">
            <a:extLst>
              <a:ext uri="{FF2B5EF4-FFF2-40B4-BE49-F238E27FC236}">
                <a16:creationId xmlns:a16="http://schemas.microsoft.com/office/drawing/2014/main" id="{034849FD-DB71-4232-9094-CD4B8A9D21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1850" y="2348706"/>
            <a:ext cx="5448300" cy="3305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8108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D524193-78A3-4EC4-A218-7CAD91E2A900}"/>
              </a:ext>
            </a:extLst>
          </p:cNvPr>
          <p:cNvSpPr>
            <a:spLocks noGrp="1"/>
          </p:cNvSpPr>
          <p:nvPr>
            <p:ph idx="1"/>
          </p:nvPr>
        </p:nvSpPr>
        <p:spPr/>
        <p:txBody>
          <a:bodyPr/>
          <a:lstStyle/>
          <a:p>
            <a:endParaRPr lang="en-US"/>
          </a:p>
        </p:txBody>
      </p:sp>
      <p:pic>
        <p:nvPicPr>
          <p:cNvPr id="1026" name="Picture 2" descr="http://i.alalam.ir/news/Image/Inner-Media/2014/11/02/alalam_635505642960578209_25f_4x3.jpg">
            <a:extLst>
              <a:ext uri="{FF2B5EF4-FFF2-40B4-BE49-F238E27FC236}">
                <a16:creationId xmlns:a16="http://schemas.microsoft.com/office/drawing/2014/main" id="{41E124E9-D86A-405C-A5EB-E48B16CD50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1632" y="1825625"/>
            <a:ext cx="5294128" cy="43513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kid who shot up black church">
            <a:extLst>
              <a:ext uri="{FF2B5EF4-FFF2-40B4-BE49-F238E27FC236}">
                <a16:creationId xmlns:a16="http://schemas.microsoft.com/office/drawing/2014/main" id="{DADE6E18-B58F-49CB-91F8-879755ED4A3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9615"/>
          <a:stretch/>
        </p:blipFill>
        <p:spPr bwMode="auto">
          <a:xfrm>
            <a:off x="319648" y="1825625"/>
            <a:ext cx="6218311" cy="435133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FFE0FEDF-DAA6-473D-B772-6F65381910B0}"/>
              </a:ext>
            </a:extLst>
          </p:cNvPr>
          <p:cNvSpPr>
            <a:spLocks noGrp="1"/>
          </p:cNvSpPr>
          <p:nvPr>
            <p:ph type="title"/>
          </p:nvPr>
        </p:nvSpPr>
        <p:spPr>
          <a:xfrm>
            <a:off x="838200" y="365125"/>
            <a:ext cx="10515600" cy="1325563"/>
          </a:xfrm>
        </p:spPr>
        <p:txBody>
          <a:bodyPr/>
          <a:lstStyle/>
          <a:p>
            <a:r>
              <a:rPr lang="en-US" dirty="0"/>
              <a:t>Why do people turn to terrorism?</a:t>
            </a:r>
          </a:p>
        </p:txBody>
      </p:sp>
    </p:spTree>
    <p:extLst>
      <p:ext uri="{BB962C8B-B14F-4D97-AF65-F5344CB8AC3E}">
        <p14:creationId xmlns:p14="http://schemas.microsoft.com/office/powerpoint/2010/main" val="2831608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70178A-61CA-41E5-950D-C10A8DCD0BB0}"/>
              </a:ext>
            </a:extLst>
          </p:cNvPr>
          <p:cNvSpPr>
            <a:spLocks noGrp="1"/>
          </p:cNvSpPr>
          <p:nvPr>
            <p:ph idx="1"/>
          </p:nvPr>
        </p:nvSpPr>
        <p:spPr/>
        <p:txBody>
          <a:bodyPr/>
          <a:lstStyle/>
          <a:p>
            <a:endParaRPr lang="en-US"/>
          </a:p>
        </p:txBody>
      </p:sp>
      <p:pic>
        <p:nvPicPr>
          <p:cNvPr id="3074" name="Picture 2" descr="http://i.telegraph.co.uk/multimedia/archive/01364/04-ira_1364644b.jpg">
            <a:extLst>
              <a:ext uri="{FF2B5EF4-FFF2-40B4-BE49-F238E27FC236}">
                <a16:creationId xmlns:a16="http://schemas.microsoft.com/office/drawing/2014/main" id="{2A7E5D6C-431D-4FE9-8256-1FF056EF26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643658"/>
            <a:ext cx="59055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irishnews.com/picturesarchive/irishnews/irishnews/2016/12/18/210705562-59c527f9-c312-4b00-adcf-d41bf9070045.jpg">
            <a:extLst>
              <a:ext uri="{FF2B5EF4-FFF2-40B4-BE49-F238E27FC236}">
                <a16:creationId xmlns:a16="http://schemas.microsoft.com/office/drawing/2014/main" id="{338CBC37-3448-486A-BA7B-68EA8554B2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643658"/>
            <a:ext cx="6096000" cy="385735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57DA0EE-29B8-4ABE-812E-5D71F5913F8D}"/>
              </a:ext>
            </a:extLst>
          </p:cNvPr>
          <p:cNvSpPr txBox="1"/>
          <p:nvPr/>
        </p:nvSpPr>
        <p:spPr>
          <a:xfrm>
            <a:off x="2285999" y="4692657"/>
            <a:ext cx="7620002" cy="1754326"/>
          </a:xfrm>
          <a:prstGeom prst="rect">
            <a:avLst/>
          </a:prstGeom>
          <a:noFill/>
        </p:spPr>
        <p:txBody>
          <a:bodyPr wrap="square" rtlCol="0">
            <a:spAutoFit/>
          </a:bodyPr>
          <a:lstStyle/>
          <a:p>
            <a:r>
              <a:rPr lang="en-US" dirty="0"/>
              <a:t>Martin McGuinness, who was leader of the IRA, a terrorist group, became a Member of the British Parliament from 1997 once ‘the Troubles’ terrorist/guerilla war between the IRA and UK Government was reconciled in 1998. </a:t>
            </a:r>
          </a:p>
          <a:p>
            <a:endParaRPr lang="en-US" dirty="0"/>
          </a:p>
          <a:p>
            <a:r>
              <a:rPr lang="en-US" dirty="0"/>
              <a:t>He died in 2017. </a:t>
            </a:r>
          </a:p>
        </p:txBody>
      </p:sp>
      <p:sp>
        <p:nvSpPr>
          <p:cNvPr id="7" name="Title 1">
            <a:extLst>
              <a:ext uri="{FF2B5EF4-FFF2-40B4-BE49-F238E27FC236}">
                <a16:creationId xmlns:a16="http://schemas.microsoft.com/office/drawing/2014/main" id="{E0DEB1FD-AC42-4CCD-B259-94461842E8F0}"/>
              </a:ext>
            </a:extLst>
          </p:cNvPr>
          <p:cNvSpPr>
            <a:spLocks noGrp="1"/>
          </p:cNvSpPr>
          <p:nvPr>
            <p:ph type="title"/>
          </p:nvPr>
        </p:nvSpPr>
        <p:spPr>
          <a:xfrm>
            <a:off x="838200" y="-282219"/>
            <a:ext cx="10515600" cy="1325563"/>
          </a:xfrm>
        </p:spPr>
        <p:txBody>
          <a:bodyPr>
            <a:normAutofit/>
          </a:bodyPr>
          <a:lstStyle/>
          <a:p>
            <a:r>
              <a:rPr lang="en-US" sz="3200" dirty="0"/>
              <a:t>Why do people turn to terrorism?</a:t>
            </a:r>
          </a:p>
        </p:txBody>
      </p:sp>
    </p:spTree>
    <p:extLst>
      <p:ext uri="{BB962C8B-B14F-4D97-AF65-F5344CB8AC3E}">
        <p14:creationId xmlns:p14="http://schemas.microsoft.com/office/powerpoint/2010/main" val="2594148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ABB49-97D5-43AE-A9DF-97125B966D0B}"/>
              </a:ext>
            </a:extLst>
          </p:cNvPr>
          <p:cNvSpPr>
            <a:spLocks noGrp="1"/>
          </p:cNvSpPr>
          <p:nvPr>
            <p:ph type="title"/>
          </p:nvPr>
        </p:nvSpPr>
        <p:spPr/>
        <p:txBody>
          <a:bodyPr/>
          <a:lstStyle/>
          <a:p>
            <a:r>
              <a:rPr lang="en-US" dirty="0"/>
              <a:t>Who is most susceptible to terrorism?</a:t>
            </a:r>
          </a:p>
        </p:txBody>
      </p:sp>
      <p:sp>
        <p:nvSpPr>
          <p:cNvPr id="3" name="Content Placeholder 2">
            <a:extLst>
              <a:ext uri="{FF2B5EF4-FFF2-40B4-BE49-F238E27FC236}">
                <a16:creationId xmlns:a16="http://schemas.microsoft.com/office/drawing/2014/main" id="{C34462CB-E1C6-4638-907A-F5CD17FD5BEE}"/>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154082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D04B-7B3D-4049-8A20-75BB90869AF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5C87E59-7EFE-4C93-A842-47A5B44DE1A6}"/>
              </a:ext>
            </a:extLst>
          </p:cNvPr>
          <p:cNvSpPr>
            <a:spLocks noGrp="1"/>
          </p:cNvSpPr>
          <p:nvPr>
            <p:ph idx="1"/>
          </p:nvPr>
        </p:nvSpPr>
        <p:spPr/>
        <p:txBody>
          <a:bodyPr/>
          <a:lstStyle/>
          <a:p>
            <a:endParaRPr lang="en-US"/>
          </a:p>
        </p:txBody>
      </p:sp>
      <p:pic>
        <p:nvPicPr>
          <p:cNvPr id="4098" name="Picture 2" descr="https://www.thesun.co.uk/wp-content/uploads/2017/05/nintchdbpict0003264816521-e1495662670753.jpg?strip=all&amp;w=960">
            <a:extLst>
              <a:ext uri="{FF2B5EF4-FFF2-40B4-BE49-F238E27FC236}">
                <a16:creationId xmlns:a16="http://schemas.microsoft.com/office/drawing/2014/main" id="{C63C09CD-FB64-4246-A26A-D225B33B3B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7906"/>
            <a:ext cx="5471543" cy="50323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32A5C3F-E541-4B10-BDA7-39323A1F6910}"/>
              </a:ext>
            </a:extLst>
          </p:cNvPr>
          <p:cNvSpPr txBox="1"/>
          <p:nvPr/>
        </p:nvSpPr>
        <p:spPr>
          <a:xfrm>
            <a:off x="152400" y="6060281"/>
            <a:ext cx="5319143" cy="646331"/>
          </a:xfrm>
          <a:prstGeom prst="rect">
            <a:avLst/>
          </a:prstGeom>
          <a:noFill/>
        </p:spPr>
        <p:txBody>
          <a:bodyPr wrap="square" rtlCol="0">
            <a:spAutoFit/>
          </a:bodyPr>
          <a:lstStyle/>
          <a:p>
            <a:r>
              <a:rPr lang="en-US" dirty="0"/>
              <a:t>Salman </a:t>
            </a:r>
            <a:r>
              <a:rPr lang="en-US" dirty="0" err="1"/>
              <a:t>Abedi</a:t>
            </a:r>
            <a:r>
              <a:rPr lang="en-US" dirty="0"/>
              <a:t>, conducted attacks on Ariana Grande concert in Manchester, UK, 2017 (aged 23) </a:t>
            </a:r>
          </a:p>
        </p:txBody>
      </p:sp>
      <p:pic>
        <p:nvPicPr>
          <p:cNvPr id="4100" name="Picture 4" descr="https://theageofblasphemy.files.wordpress.com/2015/06/timothy-mcveigh-brescola.jpg?w=614">
            <a:extLst>
              <a:ext uri="{FF2B5EF4-FFF2-40B4-BE49-F238E27FC236}">
                <a16:creationId xmlns:a16="http://schemas.microsoft.com/office/drawing/2014/main" id="{1E8203CB-BD92-41B8-98CF-AA6E51A88D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3426" y="1027906"/>
            <a:ext cx="6568574" cy="50323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57BB909-CD0B-4FCF-A54E-E29842B3CC4E}"/>
              </a:ext>
            </a:extLst>
          </p:cNvPr>
          <p:cNvSpPr txBox="1"/>
          <p:nvPr/>
        </p:nvSpPr>
        <p:spPr>
          <a:xfrm>
            <a:off x="5623426" y="6047660"/>
            <a:ext cx="6141854" cy="646331"/>
          </a:xfrm>
          <a:prstGeom prst="rect">
            <a:avLst/>
          </a:prstGeom>
          <a:noFill/>
        </p:spPr>
        <p:txBody>
          <a:bodyPr wrap="square" rtlCol="0">
            <a:spAutoFit/>
          </a:bodyPr>
          <a:lstStyle/>
          <a:p>
            <a:r>
              <a:rPr lang="en-US" dirty="0"/>
              <a:t>Timothy McVeigh, killed 168 after he bombed a Federal building in Oklahoma City, US, in 1995 (aged 20)</a:t>
            </a:r>
          </a:p>
        </p:txBody>
      </p:sp>
    </p:spTree>
    <p:extLst>
      <p:ext uri="{BB962C8B-B14F-4D97-AF65-F5344CB8AC3E}">
        <p14:creationId xmlns:p14="http://schemas.microsoft.com/office/powerpoint/2010/main" val="28127532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653CA-C82B-4014-8294-D335327B3741}"/>
              </a:ext>
            </a:extLst>
          </p:cNvPr>
          <p:cNvSpPr>
            <a:spLocks noGrp="1"/>
          </p:cNvSpPr>
          <p:nvPr>
            <p:ph type="title"/>
          </p:nvPr>
        </p:nvSpPr>
        <p:spPr/>
        <p:txBody>
          <a:bodyPr/>
          <a:lstStyle/>
          <a:p>
            <a:r>
              <a:rPr lang="en-US" dirty="0"/>
              <a:t>Threefold goals of ISIS</a:t>
            </a:r>
          </a:p>
        </p:txBody>
      </p:sp>
      <p:sp>
        <p:nvSpPr>
          <p:cNvPr id="3" name="Content Placeholder 2">
            <a:extLst>
              <a:ext uri="{FF2B5EF4-FFF2-40B4-BE49-F238E27FC236}">
                <a16:creationId xmlns:a16="http://schemas.microsoft.com/office/drawing/2014/main" id="{FD3423B6-1B5A-4D55-9660-2D303659A783}"/>
              </a:ext>
            </a:extLst>
          </p:cNvPr>
          <p:cNvSpPr>
            <a:spLocks noGrp="1"/>
          </p:cNvSpPr>
          <p:nvPr>
            <p:ph idx="1"/>
          </p:nvPr>
        </p:nvSpPr>
        <p:spPr/>
        <p:txBody>
          <a:bodyPr/>
          <a:lstStyle/>
          <a:p>
            <a:pPr lvl="0"/>
            <a:r>
              <a:rPr lang="en-AU" dirty="0"/>
              <a:t>Re-establish an Islamic caliphate in the Middle East, with the goal of creating a global caliphate. </a:t>
            </a:r>
            <a:endParaRPr lang="en-US" dirty="0"/>
          </a:p>
          <a:p>
            <a:pPr lvl="0"/>
            <a:r>
              <a:rPr lang="en-AU" dirty="0"/>
              <a:t>Plan and execute military activities and terrorist attacks. </a:t>
            </a:r>
            <a:endParaRPr lang="en-US" dirty="0"/>
          </a:p>
          <a:p>
            <a:pPr lvl="0"/>
            <a:r>
              <a:rPr lang="en-AU" dirty="0"/>
              <a:t>Spread a message of hate (and their narrative of hope!) with the aim to inspire ISIS followers, lone wolfs, hidden cells of conducting their own terrorist attacks in their home countries.</a:t>
            </a:r>
            <a:endParaRPr lang="en-US" dirty="0"/>
          </a:p>
        </p:txBody>
      </p:sp>
    </p:spTree>
    <p:extLst>
      <p:ext uri="{BB962C8B-B14F-4D97-AF65-F5344CB8AC3E}">
        <p14:creationId xmlns:p14="http://schemas.microsoft.com/office/powerpoint/2010/main" val="21349024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1. Re-establish an Islamic caliphate in the Middle East, with the goal of creating a global caliphate. </a:t>
            </a:r>
            <a:endParaRPr lang="en-US" dirty="0"/>
          </a:p>
        </p:txBody>
      </p:sp>
      <p:sp>
        <p:nvSpPr>
          <p:cNvPr id="3" name="Content Placeholder 2"/>
          <p:cNvSpPr>
            <a:spLocks noGrp="1"/>
          </p:cNvSpPr>
          <p:nvPr>
            <p:ph idx="1"/>
          </p:nvPr>
        </p:nvSpPr>
        <p:spPr/>
        <p:txBody>
          <a:bodyPr/>
          <a:lstStyle/>
          <a:p>
            <a:r>
              <a:rPr lang="en-US" dirty="0"/>
              <a:t>Threefold strategy in their territory</a:t>
            </a:r>
          </a:p>
          <a:p>
            <a:pPr lvl="1"/>
            <a:r>
              <a:rPr lang="en-US" dirty="0"/>
              <a:t>They severely impose Islamic Law</a:t>
            </a:r>
          </a:p>
          <a:p>
            <a:pPr lvl="1"/>
            <a:r>
              <a:rPr lang="en-US" dirty="0"/>
              <a:t>They provide ‘relative’ security and safety in return for money to fuel their rise. (Similar to the way mafia works!)</a:t>
            </a:r>
          </a:p>
          <a:p>
            <a:pPr lvl="1"/>
            <a:r>
              <a:rPr lang="en-US" dirty="0"/>
              <a:t>They also provide municipal services (garbage, ID cards, taxes,</a:t>
            </a:r>
            <a:br>
              <a:rPr lang="en-US" dirty="0"/>
            </a:br>
            <a:r>
              <a:rPr lang="en-US" dirty="0"/>
              <a:t>policing etc.)</a:t>
            </a:r>
          </a:p>
          <a:p>
            <a:pPr lvl="1"/>
            <a:endParaRPr lang="en-US" dirty="0"/>
          </a:p>
          <a:p>
            <a:r>
              <a:rPr lang="en-US" dirty="0"/>
              <a:t>Have an incredibly attractive narrative </a:t>
            </a:r>
            <a:br>
              <a:rPr lang="en-US" dirty="0"/>
            </a:br>
            <a:r>
              <a:rPr lang="en-US" dirty="0"/>
              <a:t>which has inspired tens of thousands of people to move to Syria and Iraq and fight for this new ‘state’</a:t>
            </a:r>
          </a:p>
        </p:txBody>
      </p:sp>
      <p:pic>
        <p:nvPicPr>
          <p:cNvPr id="6146" name="Picture 2" descr="http://pixel.nymag.com/imgs/daily/intelligencer/2015/03/05/6-isis-1.w710.h473.2x.jpg">
            <a:extLst>
              <a:ext uri="{FF2B5EF4-FFF2-40B4-BE49-F238E27FC236}">
                <a16:creationId xmlns:a16="http://schemas.microsoft.com/office/drawing/2014/main" id="{298A6E16-1B0D-4254-8E1C-1DD5A551F0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8788" y="3155950"/>
            <a:ext cx="2536032" cy="1690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223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50A17-38D9-4F90-80B6-1A8A6ED142AF}"/>
              </a:ext>
            </a:extLst>
          </p:cNvPr>
          <p:cNvSpPr>
            <a:spLocks noGrp="1"/>
          </p:cNvSpPr>
          <p:nvPr>
            <p:ph type="title"/>
          </p:nvPr>
        </p:nvSpPr>
        <p:spPr/>
        <p:txBody>
          <a:bodyPr/>
          <a:lstStyle/>
          <a:p>
            <a:r>
              <a:rPr lang="en-US" dirty="0"/>
              <a:t>2. Traditional centrally planned terrorist attacks…</a:t>
            </a:r>
          </a:p>
        </p:txBody>
      </p:sp>
      <p:sp>
        <p:nvSpPr>
          <p:cNvPr id="3" name="Content Placeholder 2">
            <a:extLst>
              <a:ext uri="{FF2B5EF4-FFF2-40B4-BE49-F238E27FC236}">
                <a16:creationId xmlns:a16="http://schemas.microsoft.com/office/drawing/2014/main" id="{7E11177C-6982-4412-BC01-B50D82C264F1}"/>
              </a:ext>
            </a:extLst>
          </p:cNvPr>
          <p:cNvSpPr>
            <a:spLocks noGrp="1"/>
          </p:cNvSpPr>
          <p:nvPr>
            <p:ph idx="1"/>
          </p:nvPr>
        </p:nvSpPr>
        <p:spPr>
          <a:xfrm>
            <a:off x="838200" y="1825625"/>
            <a:ext cx="10515600" cy="4351338"/>
          </a:xfrm>
        </p:spPr>
        <p:txBody>
          <a:bodyPr/>
          <a:lstStyle/>
          <a:p>
            <a:pPr marL="0" indent="0">
              <a:buNone/>
            </a:pPr>
            <a:r>
              <a:rPr lang="en-AU" dirty="0"/>
              <a:t>Coordinated training, funding and planning from a central </a:t>
            </a:r>
            <a:r>
              <a:rPr lang="en-AU" dirty="0" err="1"/>
              <a:t>heirarchy</a:t>
            </a:r>
            <a:r>
              <a:rPr lang="en-AU" dirty="0"/>
              <a:t>, where its members then conducted the planned terrorist attack as part of a broader organised violent political movement. </a:t>
            </a:r>
            <a:endParaRPr lang="en-US" dirty="0"/>
          </a:p>
          <a:p>
            <a:pPr marL="0" indent="0">
              <a:buNone/>
            </a:pPr>
            <a:endParaRPr lang="en-US" dirty="0"/>
          </a:p>
        </p:txBody>
      </p:sp>
      <p:sp>
        <p:nvSpPr>
          <p:cNvPr id="4" name="Arrow: Right 3">
            <a:extLst>
              <a:ext uri="{FF2B5EF4-FFF2-40B4-BE49-F238E27FC236}">
                <a16:creationId xmlns:a16="http://schemas.microsoft.com/office/drawing/2014/main" id="{3AAE4F35-1343-401E-BAAD-68A01E34983C}"/>
              </a:ext>
            </a:extLst>
          </p:cNvPr>
          <p:cNvSpPr/>
          <p:nvPr/>
        </p:nvSpPr>
        <p:spPr>
          <a:xfrm rot="5400000">
            <a:off x="10311652" y="2788724"/>
            <a:ext cx="279475" cy="1666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32C719B-F927-44C4-AED7-1D0666769A75}"/>
              </a:ext>
            </a:extLst>
          </p:cNvPr>
          <p:cNvSpPr txBox="1"/>
          <p:nvPr/>
        </p:nvSpPr>
        <p:spPr>
          <a:xfrm>
            <a:off x="8579548" y="2800965"/>
            <a:ext cx="3314562" cy="1200329"/>
          </a:xfrm>
          <a:prstGeom prst="rect">
            <a:avLst/>
          </a:prstGeom>
          <a:noFill/>
        </p:spPr>
        <p:txBody>
          <a:bodyPr wrap="none" rtlCol="0">
            <a:spAutoFit/>
          </a:bodyPr>
          <a:lstStyle/>
          <a:p>
            <a:r>
              <a:rPr lang="en-US" dirty="0"/>
              <a:t>ISIS attack on Iranian Parliament, </a:t>
            </a:r>
          </a:p>
          <a:p>
            <a:r>
              <a:rPr lang="en-US" dirty="0"/>
              <a:t>(remember, Shia vs Sunni) in </a:t>
            </a:r>
          </a:p>
          <a:p>
            <a:r>
              <a:rPr lang="en-US" dirty="0"/>
              <a:t>Jun 2017 </a:t>
            </a:r>
          </a:p>
          <a:p>
            <a:endParaRPr lang="en-US" dirty="0"/>
          </a:p>
        </p:txBody>
      </p:sp>
      <p:pic>
        <p:nvPicPr>
          <p:cNvPr id="1028" name="Picture 4" descr="http://www.aljazeera.com/mritems/imagecache/mbdmegaxxlarge/mritems/Images/2017/6/7/c09b814d4b2b4db3bc72f1ff624ccbff_9.jpg">
            <a:extLst>
              <a:ext uri="{FF2B5EF4-FFF2-40B4-BE49-F238E27FC236}">
                <a16:creationId xmlns:a16="http://schemas.microsoft.com/office/drawing/2014/main" id="{DD86FBD6-5403-4A54-8176-34A2D63C65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29050"/>
            <a:ext cx="12192000" cy="3028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1810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24767-4016-42EA-9C4A-9C92799660B1}"/>
              </a:ext>
            </a:extLst>
          </p:cNvPr>
          <p:cNvSpPr>
            <a:spLocks noGrp="1"/>
          </p:cNvSpPr>
          <p:nvPr>
            <p:ph type="title"/>
          </p:nvPr>
        </p:nvSpPr>
        <p:spPr/>
        <p:txBody>
          <a:bodyPr/>
          <a:lstStyle/>
          <a:p>
            <a:r>
              <a:rPr lang="en-US" dirty="0"/>
              <a:t>3. Inspire terrorist ‘franchises’ </a:t>
            </a:r>
          </a:p>
        </p:txBody>
      </p:sp>
      <p:sp>
        <p:nvSpPr>
          <p:cNvPr id="3" name="Content Placeholder 2">
            <a:extLst>
              <a:ext uri="{FF2B5EF4-FFF2-40B4-BE49-F238E27FC236}">
                <a16:creationId xmlns:a16="http://schemas.microsoft.com/office/drawing/2014/main" id="{98FA23E5-FA79-40B3-8DDF-9F997E32B39B}"/>
              </a:ext>
            </a:extLst>
          </p:cNvPr>
          <p:cNvSpPr>
            <a:spLocks noGrp="1"/>
          </p:cNvSpPr>
          <p:nvPr>
            <p:ph idx="1"/>
          </p:nvPr>
        </p:nvSpPr>
        <p:spPr>
          <a:xfrm>
            <a:off x="838200" y="1825624"/>
            <a:ext cx="10515600" cy="4697095"/>
          </a:xfrm>
        </p:spPr>
        <p:txBody>
          <a:bodyPr>
            <a:normAutofit/>
          </a:bodyPr>
          <a:lstStyle/>
          <a:p>
            <a:r>
              <a:rPr lang="en-US" dirty="0"/>
              <a:t>Lone wolves</a:t>
            </a:r>
          </a:p>
          <a:p>
            <a:r>
              <a:rPr lang="en-US" dirty="0"/>
              <a:t>Isolated terror cells</a:t>
            </a:r>
          </a:p>
          <a:p>
            <a:pPr lvl="1"/>
            <a:r>
              <a:rPr lang="en-US" dirty="0"/>
              <a:t>Commit terror alone, isolated or outside of the command or hierarchical structure of the terrorist organization. </a:t>
            </a:r>
          </a:p>
          <a:p>
            <a:endParaRPr lang="en-US" dirty="0"/>
          </a:p>
          <a:p>
            <a:r>
              <a:rPr lang="en-US" dirty="0"/>
              <a:t>Terrorist groups inspire individuals or small groups (often familial groups) with their message, ideology or narratives, who then act as isolated ‘franchisees’ of the terrorist group. </a:t>
            </a:r>
          </a:p>
          <a:p>
            <a:pPr lvl="1"/>
            <a:r>
              <a:rPr lang="en-US" dirty="0"/>
              <a:t>This is not a new phenomenon and is not restricted to Islamic terrorism (see Timothy McVeigh), but the ability to spread that message on social media or through technology has increased dramatically. </a:t>
            </a:r>
          </a:p>
        </p:txBody>
      </p:sp>
    </p:spTree>
    <p:extLst>
      <p:ext uri="{BB962C8B-B14F-4D97-AF65-F5344CB8AC3E}">
        <p14:creationId xmlns:p14="http://schemas.microsoft.com/office/powerpoint/2010/main" val="15620953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0EB8B-F01F-42F7-BF08-66A54413FAB2}"/>
              </a:ext>
            </a:extLst>
          </p:cNvPr>
          <p:cNvSpPr>
            <a:spLocks noGrp="1"/>
          </p:cNvSpPr>
          <p:nvPr>
            <p:ph type="title"/>
          </p:nvPr>
        </p:nvSpPr>
        <p:spPr>
          <a:xfrm>
            <a:off x="838200" y="355186"/>
            <a:ext cx="10515600" cy="1325563"/>
          </a:xfrm>
        </p:spPr>
        <p:txBody>
          <a:bodyPr/>
          <a:lstStyle/>
          <a:p>
            <a:r>
              <a:rPr lang="en-US" dirty="0"/>
              <a:t>Solutions?</a:t>
            </a:r>
          </a:p>
        </p:txBody>
      </p:sp>
      <p:sp>
        <p:nvSpPr>
          <p:cNvPr id="3" name="Content Placeholder 2">
            <a:extLst>
              <a:ext uri="{FF2B5EF4-FFF2-40B4-BE49-F238E27FC236}">
                <a16:creationId xmlns:a16="http://schemas.microsoft.com/office/drawing/2014/main" id="{80D31943-C256-40A7-84A5-8B458A22DA74}"/>
              </a:ext>
            </a:extLst>
          </p:cNvPr>
          <p:cNvSpPr>
            <a:spLocks noGrp="1"/>
          </p:cNvSpPr>
          <p:nvPr>
            <p:ph idx="1"/>
          </p:nvPr>
        </p:nvSpPr>
        <p:spPr/>
        <p:txBody>
          <a:bodyPr/>
          <a:lstStyle/>
          <a:p>
            <a:r>
              <a:rPr lang="en-US" dirty="0"/>
              <a:t>Social safety net</a:t>
            </a:r>
          </a:p>
          <a:p>
            <a:r>
              <a:rPr lang="en-US" dirty="0"/>
              <a:t>Protections and welfare for minorities</a:t>
            </a:r>
          </a:p>
          <a:p>
            <a:r>
              <a:rPr lang="en-US" dirty="0"/>
              <a:t>Quality education for youths</a:t>
            </a:r>
          </a:p>
          <a:p>
            <a:r>
              <a:rPr lang="en-US" dirty="0"/>
              <a:t>Security presence</a:t>
            </a:r>
          </a:p>
          <a:p>
            <a:r>
              <a:rPr lang="en-US"/>
              <a:t>Proactive policing</a:t>
            </a:r>
          </a:p>
        </p:txBody>
      </p:sp>
    </p:spTree>
    <p:extLst>
      <p:ext uri="{BB962C8B-B14F-4D97-AF65-F5344CB8AC3E}">
        <p14:creationId xmlns:p14="http://schemas.microsoft.com/office/powerpoint/2010/main" val="30993344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2647</TotalTime>
  <Words>1276</Words>
  <Application>Microsoft Office PowerPoint</Application>
  <PresentationFormat>Widescreen</PresentationFormat>
  <Paragraphs>113</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Calibri Light</vt:lpstr>
      <vt:lpstr>Office Theme</vt:lpstr>
      <vt:lpstr>PowerPoint Presentation</vt:lpstr>
      <vt:lpstr>PowerPoint Presentation</vt:lpstr>
      <vt:lpstr>PowerPoint Presentation</vt:lpstr>
      <vt:lpstr>Brainstorming!</vt:lpstr>
      <vt:lpstr>PowerPoint Presentation</vt:lpstr>
      <vt:lpstr>Definition of Terrorism</vt:lpstr>
      <vt:lpstr>Is terrorism every OK?</vt:lpstr>
      <vt:lpstr>Jihad</vt:lpstr>
      <vt:lpstr>Jihad</vt:lpstr>
      <vt:lpstr>Jihad</vt:lpstr>
      <vt:lpstr>Jihad</vt:lpstr>
      <vt:lpstr>What inspires or influences terrorists?</vt:lpstr>
      <vt:lpstr>PowerPoint Presentation</vt:lpstr>
      <vt:lpstr>Non-Islamic terrorist attacks</vt:lpstr>
      <vt:lpstr>Anders Breivik </vt:lpstr>
      <vt:lpstr>Anders Breivik’s Manifesto</vt:lpstr>
      <vt:lpstr>Irish Republican Army</vt:lpstr>
      <vt:lpstr>Basque Nationalism </vt:lpstr>
      <vt:lpstr>ETA – terrorist group seeking Basque independence </vt:lpstr>
      <vt:lpstr>USSR devolves into independent states (1990s) </vt:lpstr>
      <vt:lpstr>Chechens</vt:lpstr>
      <vt:lpstr>What do these groups all have in common?</vt:lpstr>
      <vt:lpstr>Why do people turn to terrorism?</vt:lpstr>
      <vt:lpstr>Why do people turn to terrorism?</vt:lpstr>
      <vt:lpstr>Why do people turn to terrorism?</vt:lpstr>
      <vt:lpstr>Who is most susceptible to terrorism?</vt:lpstr>
      <vt:lpstr>PowerPoint Presentation</vt:lpstr>
      <vt:lpstr>Threefold goals of ISIS</vt:lpstr>
      <vt:lpstr>1. Re-establish an Islamic caliphate in the Middle East, with the goal of creating a global caliphate. </vt:lpstr>
      <vt:lpstr>2. Traditional centrally planned terrorist attacks…</vt:lpstr>
      <vt:lpstr>3. Inspire terrorist ‘franchises’ </vt:lpstr>
      <vt:lpstr>Solutions?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Jacob Hogan</dc:creator>
  <cp:lastModifiedBy>PEAR Phromlert</cp:lastModifiedBy>
  <cp:revision>30</cp:revision>
  <dcterms:created xsi:type="dcterms:W3CDTF">2016-09-06T08:57:44Z</dcterms:created>
  <dcterms:modified xsi:type="dcterms:W3CDTF">2017-11-27T01:48:03Z</dcterms:modified>
</cp:coreProperties>
</file>