
<file path=[Content_Types].xml><?xml version="1.0" encoding="utf-8"?>
<Types xmlns="http://schemas.openxmlformats.org/package/2006/content-types">
  <Default Extension="png" ContentType="image/png"/>
  <Default Extension="jpeg" ContentType="image/jpeg"/>
  <Default Extension="emf" ContentType="image/x-emf"/>
  <Default Extension="wmf" ContentType="image/x-wmf"/>
  <Default Extension="rels" ContentType="application/vnd.openxmlformats-package.relationships+xml"/>
  <Default Extension="xml" ContentType="application/xml"/>
  <Default Extension="tiff" ContentType="image/tiff"/>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charts/chart2.xml" ContentType="application/vnd.openxmlformats-officedocument.drawingml.chart+xml"/>
  <Override PartName="/ppt/theme/themeOverride2.xml" ContentType="application/vnd.openxmlformats-officedocument.themeOverr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84"/>
  </p:notesMasterIdLst>
  <p:sldIdLst>
    <p:sldId id="256" r:id="rId2"/>
    <p:sldId id="465" r:id="rId3"/>
    <p:sldId id="506" r:id="rId4"/>
    <p:sldId id="508" r:id="rId5"/>
    <p:sldId id="510" r:id="rId6"/>
    <p:sldId id="509" r:id="rId7"/>
    <p:sldId id="511" r:id="rId8"/>
    <p:sldId id="512" r:id="rId9"/>
    <p:sldId id="513" r:id="rId10"/>
    <p:sldId id="514" r:id="rId11"/>
    <p:sldId id="515" r:id="rId12"/>
    <p:sldId id="516" r:id="rId13"/>
    <p:sldId id="517" r:id="rId14"/>
    <p:sldId id="518" r:id="rId15"/>
    <p:sldId id="519" r:id="rId16"/>
    <p:sldId id="520" r:id="rId17"/>
    <p:sldId id="521" r:id="rId18"/>
    <p:sldId id="522" r:id="rId19"/>
    <p:sldId id="523" r:id="rId20"/>
    <p:sldId id="524" r:id="rId21"/>
    <p:sldId id="525" r:id="rId22"/>
    <p:sldId id="527" r:id="rId23"/>
    <p:sldId id="526" r:id="rId24"/>
    <p:sldId id="528" r:id="rId25"/>
    <p:sldId id="529" r:id="rId26"/>
    <p:sldId id="531" r:id="rId27"/>
    <p:sldId id="533" r:id="rId28"/>
    <p:sldId id="530" r:id="rId29"/>
    <p:sldId id="532" r:id="rId30"/>
    <p:sldId id="535" r:id="rId31"/>
    <p:sldId id="534" r:id="rId32"/>
    <p:sldId id="536" r:id="rId33"/>
    <p:sldId id="537" r:id="rId34"/>
    <p:sldId id="468" r:id="rId35"/>
    <p:sldId id="538" r:id="rId36"/>
    <p:sldId id="488" r:id="rId37"/>
    <p:sldId id="487" r:id="rId38"/>
    <p:sldId id="467" r:id="rId39"/>
    <p:sldId id="471" r:id="rId40"/>
    <p:sldId id="539" r:id="rId41"/>
    <p:sldId id="540" r:id="rId42"/>
    <p:sldId id="541" r:id="rId43"/>
    <p:sldId id="550" r:id="rId44"/>
    <p:sldId id="551" r:id="rId45"/>
    <p:sldId id="552" r:id="rId46"/>
    <p:sldId id="553" r:id="rId47"/>
    <p:sldId id="554" r:id="rId48"/>
    <p:sldId id="555" r:id="rId49"/>
    <p:sldId id="556" r:id="rId50"/>
    <p:sldId id="489" r:id="rId51"/>
    <p:sldId id="474" r:id="rId52"/>
    <p:sldId id="476" r:id="rId53"/>
    <p:sldId id="490" r:id="rId54"/>
    <p:sldId id="491" r:id="rId55"/>
    <p:sldId id="441" r:id="rId56"/>
    <p:sldId id="481" r:id="rId57"/>
    <p:sldId id="492" r:id="rId58"/>
    <p:sldId id="483" r:id="rId59"/>
    <p:sldId id="484" r:id="rId60"/>
    <p:sldId id="485" r:id="rId61"/>
    <p:sldId id="495" r:id="rId62"/>
    <p:sldId id="497" r:id="rId63"/>
    <p:sldId id="498" r:id="rId64"/>
    <p:sldId id="503" r:id="rId65"/>
    <p:sldId id="499" r:id="rId66"/>
    <p:sldId id="500" r:id="rId67"/>
    <p:sldId id="501" r:id="rId68"/>
    <p:sldId id="502" r:id="rId69"/>
    <p:sldId id="504" r:id="rId70"/>
    <p:sldId id="505" r:id="rId71"/>
    <p:sldId id="496" r:id="rId72"/>
    <p:sldId id="557" r:id="rId73"/>
    <p:sldId id="558" r:id="rId74"/>
    <p:sldId id="559" r:id="rId75"/>
    <p:sldId id="560" r:id="rId76"/>
    <p:sldId id="561" r:id="rId77"/>
    <p:sldId id="563" r:id="rId78"/>
    <p:sldId id="564" r:id="rId79"/>
    <p:sldId id="565" r:id="rId80"/>
    <p:sldId id="566" r:id="rId81"/>
    <p:sldId id="568" r:id="rId82"/>
    <p:sldId id="269" r:id="rId83"/>
  </p:sldIdLst>
  <p:sldSz cx="9144000" cy="5143500" type="screen16x9"/>
  <p:notesSz cx="6797675" cy="9926638"/>
  <p:defaultTextStyle>
    <a:defPPr>
      <a:defRPr lang="en-US"/>
    </a:defPPr>
    <a:lvl1pPr marL="0" algn="l" defTabSz="879104" rtl="0" eaLnBrk="1" latinLnBrk="0" hangingPunct="1">
      <a:defRPr sz="1700" kern="1200">
        <a:solidFill>
          <a:schemeClr val="tx1"/>
        </a:solidFill>
        <a:latin typeface="+mn-lt"/>
        <a:ea typeface="+mn-ea"/>
        <a:cs typeface="+mn-cs"/>
      </a:defRPr>
    </a:lvl1pPr>
    <a:lvl2pPr marL="439552" algn="l" defTabSz="879104" rtl="0" eaLnBrk="1" latinLnBrk="0" hangingPunct="1">
      <a:defRPr sz="1700" kern="1200">
        <a:solidFill>
          <a:schemeClr val="tx1"/>
        </a:solidFill>
        <a:latin typeface="+mn-lt"/>
        <a:ea typeface="+mn-ea"/>
        <a:cs typeface="+mn-cs"/>
      </a:defRPr>
    </a:lvl2pPr>
    <a:lvl3pPr marL="879104" algn="l" defTabSz="879104" rtl="0" eaLnBrk="1" latinLnBrk="0" hangingPunct="1">
      <a:defRPr sz="1700" kern="1200">
        <a:solidFill>
          <a:schemeClr val="tx1"/>
        </a:solidFill>
        <a:latin typeface="+mn-lt"/>
        <a:ea typeface="+mn-ea"/>
        <a:cs typeface="+mn-cs"/>
      </a:defRPr>
    </a:lvl3pPr>
    <a:lvl4pPr marL="1318654" algn="l" defTabSz="879104" rtl="0" eaLnBrk="1" latinLnBrk="0" hangingPunct="1">
      <a:defRPr sz="1700" kern="1200">
        <a:solidFill>
          <a:schemeClr val="tx1"/>
        </a:solidFill>
        <a:latin typeface="+mn-lt"/>
        <a:ea typeface="+mn-ea"/>
        <a:cs typeface="+mn-cs"/>
      </a:defRPr>
    </a:lvl4pPr>
    <a:lvl5pPr marL="1758204" algn="l" defTabSz="879104" rtl="0" eaLnBrk="1" latinLnBrk="0" hangingPunct="1">
      <a:defRPr sz="1700" kern="1200">
        <a:solidFill>
          <a:schemeClr val="tx1"/>
        </a:solidFill>
        <a:latin typeface="+mn-lt"/>
        <a:ea typeface="+mn-ea"/>
        <a:cs typeface="+mn-cs"/>
      </a:defRPr>
    </a:lvl5pPr>
    <a:lvl6pPr marL="2197755" algn="l" defTabSz="879104" rtl="0" eaLnBrk="1" latinLnBrk="0" hangingPunct="1">
      <a:defRPr sz="1700" kern="1200">
        <a:solidFill>
          <a:schemeClr val="tx1"/>
        </a:solidFill>
        <a:latin typeface="+mn-lt"/>
        <a:ea typeface="+mn-ea"/>
        <a:cs typeface="+mn-cs"/>
      </a:defRPr>
    </a:lvl6pPr>
    <a:lvl7pPr marL="2637307" algn="l" defTabSz="879104" rtl="0" eaLnBrk="1" latinLnBrk="0" hangingPunct="1">
      <a:defRPr sz="1700" kern="1200">
        <a:solidFill>
          <a:schemeClr val="tx1"/>
        </a:solidFill>
        <a:latin typeface="+mn-lt"/>
        <a:ea typeface="+mn-ea"/>
        <a:cs typeface="+mn-cs"/>
      </a:defRPr>
    </a:lvl7pPr>
    <a:lvl8pPr marL="3076858" algn="l" defTabSz="879104" rtl="0" eaLnBrk="1" latinLnBrk="0" hangingPunct="1">
      <a:defRPr sz="1700" kern="1200">
        <a:solidFill>
          <a:schemeClr val="tx1"/>
        </a:solidFill>
        <a:latin typeface="+mn-lt"/>
        <a:ea typeface="+mn-ea"/>
        <a:cs typeface="+mn-cs"/>
      </a:defRPr>
    </a:lvl8pPr>
    <a:lvl9pPr marL="3516410" algn="l" defTabSz="879104" rtl="0" eaLnBrk="1" latinLnBrk="0" hangingPunct="1">
      <a:defRPr sz="17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39">
          <p15:clr>
            <a:srgbClr val="A4A3A4"/>
          </p15:clr>
        </p15:guide>
        <p15:guide id="3" orient="horz" pos="1620">
          <p15:clr>
            <a:srgbClr val="A4A3A4"/>
          </p15:clr>
        </p15:guide>
        <p15:guide id="4"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C7456"/>
    <a:srgbClr val="2C3C2A"/>
    <a:srgbClr val="263424"/>
    <a:srgbClr val="663300"/>
    <a:srgbClr val="CC6600"/>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3054" autoAdjust="0"/>
    <p:restoredTop sz="87059" autoAdjust="0"/>
  </p:normalViewPr>
  <p:slideViewPr>
    <p:cSldViewPr>
      <p:cViewPr varScale="1">
        <p:scale>
          <a:sx n="106" d="100"/>
          <a:sy n="106" d="100"/>
        </p:scale>
        <p:origin x="198" y="78"/>
      </p:cViewPr>
      <p:guideLst>
        <p:guide orient="horz" pos="2160"/>
        <p:guide pos="3839"/>
        <p:guide orient="horz" pos="162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viewProps" Target="viewProps.xml"/></Relationships>
</file>

<file path=ppt/charts/_rels/chart1.xml.rels><?xml version="1.0" encoding="UTF-8" standalone="yes"?>
<Relationships xmlns="http://schemas.openxmlformats.org/package/2006/relationships"><Relationship Id="rId2" Type="http://schemas.openxmlformats.org/officeDocument/2006/relationships/oleObject" Target="file:///C:\Users\Khim\Desktop\Thailand%20case%20study\climate%20change%20case%20study_thailand%20usd%2030%20May.xlsx" TargetMode="External"/><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oleObject" Target="Book1" TargetMode="External"/><Relationship Id="rId1" Type="http://schemas.openxmlformats.org/officeDocument/2006/relationships/themeOverride" Target="../theme/themeOverride2.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overlay val="0"/>
    </c:title>
    <c:autoTitleDeleted val="0"/>
    <c:view3D>
      <c:rotX val="75"/>
      <c:rotY val="0"/>
      <c:rAngAx val="0"/>
    </c:view3D>
    <c:floor>
      <c:thickness val="0"/>
    </c:floor>
    <c:sideWall>
      <c:thickness val="0"/>
    </c:sideWall>
    <c:backWall>
      <c:thickness val="0"/>
    </c:backWall>
    <c:plotArea>
      <c:layout>
        <c:manualLayout>
          <c:layoutTarget val="inner"/>
          <c:xMode val="edge"/>
          <c:yMode val="edge"/>
          <c:x val="2.7848822744264701E-2"/>
          <c:y val="0.1207466411778"/>
          <c:w val="0.60351686275859795"/>
          <c:h val="0.84476054384761801"/>
        </c:manualLayout>
      </c:layout>
      <c:pie3DChart>
        <c:varyColors val="1"/>
        <c:ser>
          <c:idx val="0"/>
          <c:order val="0"/>
          <c:tx>
            <c:strRef>
              <c:f>Sheet1!$C$68</c:f>
              <c:strCache>
                <c:ptCount val="1"/>
                <c:pt idx="0">
                  <c:v>The New Theory of Agriculture</c:v>
                </c:pt>
              </c:strCache>
            </c:strRef>
          </c:tx>
          <c:explosion val="25"/>
          <c:dLbls>
            <c:spPr>
              <a:noFill/>
              <a:ln>
                <a:noFill/>
              </a:ln>
              <a:effectLst/>
            </c:spPr>
            <c:showLegendKey val="0"/>
            <c:showVal val="0"/>
            <c:showCatName val="0"/>
            <c:showSerName val="0"/>
            <c:showPercent val="1"/>
            <c:showBubbleSize val="0"/>
            <c:showLeaderLines val="1"/>
            <c:extLst xmlns:c16r2="http://schemas.microsoft.com/office/drawing/2015/06/chart">
              <c:ext xmlns:c15="http://schemas.microsoft.com/office/drawing/2012/chart" uri="{CE6537A1-D6FC-4f65-9D91-7224C49458BB}"/>
            </c:extLst>
          </c:dLbls>
          <c:cat>
            <c:strRef>
              <c:f>Sheet1!$B$69:$B$72</c:f>
              <c:strCache>
                <c:ptCount val="4"/>
                <c:pt idx="0">
                  <c:v>Rice</c:v>
                </c:pt>
                <c:pt idx="1">
                  <c:v>Pond</c:v>
                </c:pt>
                <c:pt idx="2">
                  <c:v>Fruit and perennial trees </c:v>
                </c:pt>
                <c:pt idx="3">
                  <c:v>housing, livestock &amp; other activities</c:v>
                </c:pt>
              </c:strCache>
            </c:strRef>
          </c:cat>
          <c:val>
            <c:numRef>
              <c:f>Sheet1!$C$69:$C$72</c:f>
              <c:numCache>
                <c:formatCode>General</c:formatCode>
                <c:ptCount val="4"/>
                <c:pt idx="0">
                  <c:v>30</c:v>
                </c:pt>
                <c:pt idx="1">
                  <c:v>30</c:v>
                </c:pt>
                <c:pt idx="2">
                  <c:v>30</c:v>
                </c:pt>
                <c:pt idx="3">
                  <c:v>10</c:v>
                </c:pt>
              </c:numCache>
            </c:numRef>
          </c:val>
          <c:extLst xmlns:c16r2="http://schemas.microsoft.com/office/drawing/2015/06/chart">
            <c:ext xmlns:c16="http://schemas.microsoft.com/office/drawing/2014/chart" uri="{C3380CC4-5D6E-409C-BE32-E72D297353CC}">
              <c16:uniqueId val="{00000000-D231-41E8-A23D-D49C80E172B9}"/>
            </c:ext>
          </c:extLst>
        </c:ser>
        <c:dLbls>
          <c:showLegendKey val="0"/>
          <c:showVal val="0"/>
          <c:showCatName val="0"/>
          <c:showSerName val="0"/>
          <c:showPercent val="1"/>
          <c:showBubbleSize val="0"/>
          <c:showLeaderLines val="1"/>
        </c:dLbls>
      </c:pie3DChart>
    </c:plotArea>
    <c:legend>
      <c:legendPos val="r"/>
      <c:layout>
        <c:manualLayout>
          <c:xMode val="edge"/>
          <c:yMode val="edge"/>
          <c:x val="0.62032270279828094"/>
          <c:y val="0.14777026871228099"/>
          <c:w val="0.36218158349710899"/>
          <c:h val="0.79619795913661495"/>
        </c:manualLayout>
      </c:layout>
      <c:overlay val="0"/>
    </c:legend>
    <c:plotVisOnly val="1"/>
    <c:dispBlanksAs val="zero"/>
    <c:showDLblsOverMax val="0"/>
  </c:chart>
  <c:txPr>
    <a:bodyPr/>
    <a:lstStyle/>
    <a:p>
      <a:pPr>
        <a:defRPr sz="1800"/>
      </a:pPr>
      <a:endParaRPr lang="en-US"/>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a:lstStyle/>
          <a:p>
            <a:pPr>
              <a:defRPr/>
            </a:pPr>
            <a:r>
              <a:rPr lang="en-US" dirty="0"/>
              <a:t>Land division for farming activities (ha): Case</a:t>
            </a:r>
            <a:r>
              <a:rPr lang="en-US" baseline="0" dirty="0"/>
              <a:t> study from </a:t>
            </a:r>
            <a:br>
              <a:rPr lang="en-US" baseline="0" dirty="0"/>
            </a:br>
            <a:r>
              <a:rPr lang="en-US" baseline="0" dirty="0"/>
              <a:t>Mr. </a:t>
            </a:r>
            <a:r>
              <a:rPr lang="en-US" baseline="0" dirty="0" err="1"/>
              <a:t>Patphong</a:t>
            </a:r>
            <a:endParaRPr lang="en-US" dirty="0"/>
          </a:p>
        </c:rich>
      </c:tx>
      <c:overlay val="0"/>
    </c:title>
    <c:autoTitleDeleted val="0"/>
    <c:plotArea>
      <c:layout/>
      <c:pieChart>
        <c:varyColors val="1"/>
        <c:ser>
          <c:idx val="0"/>
          <c:order val="0"/>
          <c:tx>
            <c:strRef>
              <c:f>Sheet1!$B$1</c:f>
              <c:strCache>
                <c:ptCount val="1"/>
                <c:pt idx="0">
                  <c:v>Area/quantity (ha)</c:v>
                </c:pt>
              </c:strCache>
            </c:strRef>
          </c:tx>
          <c:explosion val="25"/>
          <c:dLbls>
            <c:spPr>
              <a:noFill/>
              <a:ln>
                <a:noFill/>
              </a:ln>
              <a:effectLst/>
            </c:spPr>
            <c:showLegendKey val="0"/>
            <c:showVal val="1"/>
            <c:showCatName val="0"/>
            <c:showSerName val="0"/>
            <c:showPercent val="0"/>
            <c:showBubbleSize val="0"/>
            <c:showLeaderLines val="1"/>
            <c:extLst xmlns:c16r2="http://schemas.microsoft.com/office/drawing/2015/06/chart">
              <c:ext xmlns:c15="http://schemas.microsoft.com/office/drawing/2012/chart" uri="{CE6537A1-D6FC-4f65-9D91-7224C49458BB}"/>
            </c:extLst>
          </c:dLbls>
          <c:cat>
            <c:strRef>
              <c:f>Sheet1!$A$2:$A$12</c:f>
              <c:strCache>
                <c:ptCount val="11"/>
                <c:pt idx="0">
                  <c:v>Rice farming</c:v>
                </c:pt>
                <c:pt idx="1">
                  <c:v>Sweet bamboo plantation</c:v>
                </c:pt>
                <c:pt idx="2">
                  <c:v>Organic pineapple plantation</c:v>
                </c:pt>
                <c:pt idx="3">
                  <c:v>Banana (Namwa) plantation</c:v>
                </c:pt>
                <c:pt idx="4">
                  <c:v>Papaya plantation</c:v>
                </c:pt>
                <c:pt idx="5">
                  <c:v>Guava plantation</c:v>
                </c:pt>
                <c:pt idx="6">
                  <c:v>Mango plantation</c:v>
                </c:pt>
                <c:pt idx="7">
                  <c:v>Dragon fruits</c:v>
                </c:pt>
                <c:pt idx="8">
                  <c:v>Livestock</c:v>
                </c:pt>
                <c:pt idx="9">
                  <c:v>Ponds</c:v>
                </c:pt>
                <c:pt idx="10">
                  <c:v>Others</c:v>
                </c:pt>
              </c:strCache>
            </c:strRef>
          </c:cat>
          <c:val>
            <c:numRef>
              <c:f>Sheet1!$B$2:$B$12</c:f>
              <c:numCache>
                <c:formatCode>General</c:formatCode>
                <c:ptCount val="11"/>
                <c:pt idx="0">
                  <c:v>0.16</c:v>
                </c:pt>
                <c:pt idx="1">
                  <c:v>0.320000000000004</c:v>
                </c:pt>
                <c:pt idx="2">
                  <c:v>0.320000000000004</c:v>
                </c:pt>
                <c:pt idx="3">
                  <c:v>2.56</c:v>
                </c:pt>
                <c:pt idx="4">
                  <c:v>0.16</c:v>
                </c:pt>
                <c:pt idx="5">
                  <c:v>0.320000000000004</c:v>
                </c:pt>
                <c:pt idx="6">
                  <c:v>0.96000000000000096</c:v>
                </c:pt>
                <c:pt idx="7">
                  <c:v>0.320000000000004</c:v>
                </c:pt>
                <c:pt idx="8">
                  <c:v>0.16</c:v>
                </c:pt>
                <c:pt idx="9">
                  <c:v>0.320000000000004</c:v>
                </c:pt>
                <c:pt idx="10">
                  <c:v>0.64000000000000801</c:v>
                </c:pt>
              </c:numCache>
            </c:numRef>
          </c:val>
          <c:extLst xmlns:c16r2="http://schemas.microsoft.com/office/drawing/2015/06/chart">
            <c:ext xmlns:c16="http://schemas.microsoft.com/office/drawing/2014/chart" uri="{C3380CC4-5D6E-409C-BE32-E72D297353CC}">
              <c16:uniqueId val="{00000000-2801-4C4A-BE8F-38381BBC39B9}"/>
            </c:ext>
          </c:extLst>
        </c:ser>
        <c:dLbls>
          <c:showLegendKey val="0"/>
          <c:showVal val="0"/>
          <c:showCatName val="0"/>
          <c:showSerName val="0"/>
          <c:showPercent val="0"/>
          <c:showBubbleSize val="0"/>
          <c:showLeaderLines val="1"/>
        </c:dLbls>
        <c:firstSliceAng val="0"/>
      </c:pieChart>
    </c:plotArea>
    <c:legend>
      <c:legendPos val="r"/>
      <c:layout>
        <c:manualLayout>
          <c:xMode val="edge"/>
          <c:yMode val="edge"/>
          <c:x val="0.63468090772884"/>
          <c:y val="0.13309079407218699"/>
          <c:w val="0.355546424229084"/>
          <c:h val="0.81487781870535703"/>
        </c:manualLayout>
      </c:layout>
      <c:overlay val="0"/>
      <c:txPr>
        <a:bodyPr/>
        <a:lstStyle/>
        <a:p>
          <a:pPr>
            <a:defRPr sz="16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13A7D351-D26D-4430-B300-2C1531AF3663}" type="datetimeFigureOut">
              <a:rPr lang="en-US" smtClean="0"/>
              <a:pPr/>
              <a:t>2/21/2018</a:t>
            </a:fld>
            <a:endParaRPr lang="en-US"/>
          </a:p>
        </p:txBody>
      </p:sp>
      <p:sp>
        <p:nvSpPr>
          <p:cNvPr id="4" name="Slide Image Placeholder 3"/>
          <p:cNvSpPr>
            <a:spLocks noGrp="1" noRot="1" noChangeAspect="1"/>
          </p:cNvSpPr>
          <p:nvPr>
            <p:ph type="sldImg" idx="2"/>
          </p:nvPr>
        </p:nvSpPr>
        <p:spPr>
          <a:xfrm>
            <a:off x="90488" y="744538"/>
            <a:ext cx="6616700" cy="3722687"/>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C77EF807-928B-4DBF-A78F-B081555E72D5}" type="slidenum">
              <a:rPr lang="en-US" smtClean="0"/>
              <a:pPr/>
              <a:t>‹#›</a:t>
            </a:fld>
            <a:endParaRPr lang="en-US"/>
          </a:p>
        </p:txBody>
      </p:sp>
    </p:spTree>
    <p:extLst>
      <p:ext uri="{BB962C8B-B14F-4D97-AF65-F5344CB8AC3E}">
        <p14:creationId xmlns:p14="http://schemas.microsoft.com/office/powerpoint/2010/main" val="1300608616"/>
      </p:ext>
    </p:extLst>
  </p:cSld>
  <p:clrMap bg1="lt1" tx1="dk1" bg2="lt2" tx2="dk2" accent1="accent1" accent2="accent2" accent3="accent3" accent4="accent4" accent5="accent5" accent6="accent6" hlink="hlink" folHlink="folHlink"/>
  <p:notesStyle>
    <a:lvl1pPr marL="0" algn="l" defTabSz="879104" rtl="0" eaLnBrk="1" latinLnBrk="0" hangingPunct="1">
      <a:defRPr sz="1100" kern="1200">
        <a:solidFill>
          <a:schemeClr val="tx1"/>
        </a:solidFill>
        <a:latin typeface="+mn-lt"/>
        <a:ea typeface="+mn-ea"/>
        <a:cs typeface="+mn-cs"/>
      </a:defRPr>
    </a:lvl1pPr>
    <a:lvl2pPr marL="439552" algn="l" defTabSz="879104" rtl="0" eaLnBrk="1" latinLnBrk="0" hangingPunct="1">
      <a:defRPr sz="1100" kern="1200">
        <a:solidFill>
          <a:schemeClr val="tx1"/>
        </a:solidFill>
        <a:latin typeface="+mn-lt"/>
        <a:ea typeface="+mn-ea"/>
        <a:cs typeface="+mn-cs"/>
      </a:defRPr>
    </a:lvl2pPr>
    <a:lvl3pPr marL="879104" algn="l" defTabSz="879104" rtl="0" eaLnBrk="1" latinLnBrk="0" hangingPunct="1">
      <a:defRPr sz="1100" kern="1200">
        <a:solidFill>
          <a:schemeClr val="tx1"/>
        </a:solidFill>
        <a:latin typeface="+mn-lt"/>
        <a:ea typeface="+mn-ea"/>
        <a:cs typeface="+mn-cs"/>
      </a:defRPr>
    </a:lvl3pPr>
    <a:lvl4pPr marL="1318654" algn="l" defTabSz="879104" rtl="0" eaLnBrk="1" latinLnBrk="0" hangingPunct="1">
      <a:defRPr sz="1100" kern="1200">
        <a:solidFill>
          <a:schemeClr val="tx1"/>
        </a:solidFill>
        <a:latin typeface="+mn-lt"/>
        <a:ea typeface="+mn-ea"/>
        <a:cs typeface="+mn-cs"/>
      </a:defRPr>
    </a:lvl4pPr>
    <a:lvl5pPr marL="1758204" algn="l" defTabSz="879104" rtl="0" eaLnBrk="1" latinLnBrk="0" hangingPunct="1">
      <a:defRPr sz="1100" kern="1200">
        <a:solidFill>
          <a:schemeClr val="tx1"/>
        </a:solidFill>
        <a:latin typeface="+mn-lt"/>
        <a:ea typeface="+mn-ea"/>
        <a:cs typeface="+mn-cs"/>
      </a:defRPr>
    </a:lvl5pPr>
    <a:lvl6pPr marL="2197755" algn="l" defTabSz="879104" rtl="0" eaLnBrk="1" latinLnBrk="0" hangingPunct="1">
      <a:defRPr sz="1100" kern="1200">
        <a:solidFill>
          <a:schemeClr val="tx1"/>
        </a:solidFill>
        <a:latin typeface="+mn-lt"/>
        <a:ea typeface="+mn-ea"/>
        <a:cs typeface="+mn-cs"/>
      </a:defRPr>
    </a:lvl6pPr>
    <a:lvl7pPr marL="2637307" algn="l" defTabSz="879104" rtl="0" eaLnBrk="1" latinLnBrk="0" hangingPunct="1">
      <a:defRPr sz="1100" kern="1200">
        <a:solidFill>
          <a:schemeClr val="tx1"/>
        </a:solidFill>
        <a:latin typeface="+mn-lt"/>
        <a:ea typeface="+mn-ea"/>
        <a:cs typeface="+mn-cs"/>
      </a:defRPr>
    </a:lvl7pPr>
    <a:lvl8pPr marL="3076858" algn="l" defTabSz="879104" rtl="0" eaLnBrk="1" latinLnBrk="0" hangingPunct="1">
      <a:defRPr sz="1100" kern="1200">
        <a:solidFill>
          <a:schemeClr val="tx1"/>
        </a:solidFill>
        <a:latin typeface="+mn-lt"/>
        <a:ea typeface="+mn-ea"/>
        <a:cs typeface="+mn-cs"/>
      </a:defRPr>
    </a:lvl8pPr>
    <a:lvl9pPr marL="3516410" algn="l" defTabSz="879104" rtl="0" eaLnBrk="1" latinLnBrk="0" hangingPunct="1">
      <a:defRPr sz="11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C77EF807-928B-4DBF-A78F-B081555E72D5}" type="slidenum">
              <a:rPr lang="en-US" smtClean="0"/>
              <a:pPr/>
              <a:t>1</a:t>
            </a:fld>
            <a:endParaRPr lang="en-US"/>
          </a:p>
        </p:txBody>
      </p:sp>
    </p:spTree>
    <p:extLst>
      <p:ext uri="{BB962C8B-B14F-4D97-AF65-F5344CB8AC3E}">
        <p14:creationId xmlns:p14="http://schemas.microsoft.com/office/powerpoint/2010/main" val="42278129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&gt;35 Degree</a:t>
            </a:r>
          </a:p>
        </p:txBody>
      </p:sp>
      <p:sp>
        <p:nvSpPr>
          <p:cNvPr id="4" name="Slide Number Placeholder 3"/>
          <p:cNvSpPr>
            <a:spLocks noGrp="1"/>
          </p:cNvSpPr>
          <p:nvPr>
            <p:ph type="sldNum" sz="quarter" idx="10"/>
          </p:nvPr>
        </p:nvSpPr>
        <p:spPr/>
        <p:txBody>
          <a:bodyPr/>
          <a:lstStyle/>
          <a:p>
            <a:fld id="{C77EF807-928B-4DBF-A78F-B081555E72D5}" type="slidenum">
              <a:rPr lang="en-US" smtClean="0"/>
              <a:pPr/>
              <a:t>14</a:t>
            </a:fld>
            <a:endParaRPr lang="en-US"/>
          </a:p>
        </p:txBody>
      </p:sp>
    </p:spTree>
    <p:extLst>
      <p:ext uri="{BB962C8B-B14F-4D97-AF65-F5344CB8AC3E}">
        <p14:creationId xmlns:p14="http://schemas.microsoft.com/office/powerpoint/2010/main" val="28927415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&gt;35 Degree</a:t>
            </a:r>
          </a:p>
        </p:txBody>
      </p:sp>
      <p:sp>
        <p:nvSpPr>
          <p:cNvPr id="4" name="Slide Number Placeholder 3"/>
          <p:cNvSpPr>
            <a:spLocks noGrp="1"/>
          </p:cNvSpPr>
          <p:nvPr>
            <p:ph type="sldNum" sz="quarter" idx="10"/>
          </p:nvPr>
        </p:nvSpPr>
        <p:spPr/>
        <p:txBody>
          <a:bodyPr/>
          <a:lstStyle/>
          <a:p>
            <a:fld id="{C77EF807-928B-4DBF-A78F-B081555E72D5}" type="slidenum">
              <a:rPr lang="en-US" smtClean="0"/>
              <a:pPr/>
              <a:t>15</a:t>
            </a:fld>
            <a:endParaRPr lang="en-US"/>
          </a:p>
        </p:txBody>
      </p:sp>
    </p:spTree>
    <p:extLst>
      <p:ext uri="{BB962C8B-B14F-4D97-AF65-F5344CB8AC3E}">
        <p14:creationId xmlns:p14="http://schemas.microsoft.com/office/powerpoint/2010/main" val="4911192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normAutofit/>
          </a:bodyPr>
          <a:lstStyle/>
          <a:p>
            <a:r>
              <a:rPr lang="en-US" dirty="0"/>
              <a:t>DREAM:</a:t>
            </a:r>
            <a:r>
              <a:rPr lang="en-US" baseline="0" dirty="0"/>
              <a:t> Dynamic Research Evaluation for Management Model</a:t>
            </a:r>
            <a:endParaRPr lang="en-US" dirty="0"/>
          </a:p>
        </p:txBody>
      </p:sp>
      <p:sp>
        <p:nvSpPr>
          <p:cNvPr id="4" name="Slide Number Placeholder 3"/>
          <p:cNvSpPr>
            <a:spLocks noGrp="1"/>
          </p:cNvSpPr>
          <p:nvPr>
            <p:ph type="sldNum" sz="quarter" idx="10"/>
          </p:nvPr>
        </p:nvSpPr>
        <p:spPr/>
        <p:txBody>
          <a:bodyPr/>
          <a:lstStyle/>
          <a:p>
            <a:fld id="{E55AFC4E-4CF3-413A-890A-91CEB430A687}" type="slidenum">
              <a:rPr lang="en-US" smtClean="0"/>
              <a:pPr/>
              <a:t>16</a:t>
            </a:fld>
            <a:endParaRPr lang="en-US"/>
          </a:p>
        </p:txBody>
      </p:sp>
    </p:spTree>
    <p:extLst>
      <p:ext uri="{BB962C8B-B14F-4D97-AF65-F5344CB8AC3E}">
        <p14:creationId xmlns:p14="http://schemas.microsoft.com/office/powerpoint/2010/main" val="19230423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77EF807-928B-4DBF-A78F-B081555E72D5}" type="slidenum">
              <a:rPr lang="en-US" smtClean="0"/>
              <a:pPr/>
              <a:t>21</a:t>
            </a:fld>
            <a:endParaRPr lang="en-US"/>
          </a:p>
        </p:txBody>
      </p:sp>
    </p:spTree>
    <p:extLst>
      <p:ext uri="{BB962C8B-B14F-4D97-AF65-F5344CB8AC3E}">
        <p14:creationId xmlns:p14="http://schemas.microsoft.com/office/powerpoint/2010/main" val="23114790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77EF807-928B-4DBF-A78F-B081555E72D5}" type="slidenum">
              <a:rPr lang="en-US" smtClean="0"/>
              <a:pPr/>
              <a:t>22</a:t>
            </a:fld>
            <a:endParaRPr lang="en-US"/>
          </a:p>
        </p:txBody>
      </p:sp>
    </p:spTree>
    <p:extLst>
      <p:ext uri="{BB962C8B-B14F-4D97-AF65-F5344CB8AC3E}">
        <p14:creationId xmlns:p14="http://schemas.microsoft.com/office/powerpoint/2010/main" val="321761284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77EF807-928B-4DBF-A78F-B081555E72D5}" type="slidenum">
              <a:rPr lang="en-US" smtClean="0"/>
              <a:pPr/>
              <a:t>23</a:t>
            </a:fld>
            <a:endParaRPr lang="en-US"/>
          </a:p>
        </p:txBody>
      </p:sp>
    </p:spTree>
    <p:extLst>
      <p:ext uri="{BB962C8B-B14F-4D97-AF65-F5344CB8AC3E}">
        <p14:creationId xmlns:p14="http://schemas.microsoft.com/office/powerpoint/2010/main" val="29418924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77EF807-928B-4DBF-A78F-B081555E72D5}" type="slidenum">
              <a:rPr lang="en-US" smtClean="0"/>
              <a:pPr/>
              <a:t>24</a:t>
            </a:fld>
            <a:endParaRPr lang="en-US"/>
          </a:p>
        </p:txBody>
      </p:sp>
    </p:spTree>
    <p:extLst>
      <p:ext uri="{BB962C8B-B14F-4D97-AF65-F5344CB8AC3E}">
        <p14:creationId xmlns:p14="http://schemas.microsoft.com/office/powerpoint/2010/main" val="8987144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77EF807-928B-4DBF-A78F-B081555E72D5}" type="slidenum">
              <a:rPr lang="en-US" smtClean="0"/>
              <a:pPr/>
              <a:t>25</a:t>
            </a:fld>
            <a:endParaRPr lang="en-US"/>
          </a:p>
        </p:txBody>
      </p:sp>
    </p:spTree>
    <p:extLst>
      <p:ext uri="{BB962C8B-B14F-4D97-AF65-F5344CB8AC3E}">
        <p14:creationId xmlns:p14="http://schemas.microsoft.com/office/powerpoint/2010/main" val="105382358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77EF807-928B-4DBF-A78F-B081555E72D5}" type="slidenum">
              <a:rPr lang="en-US" smtClean="0"/>
              <a:pPr/>
              <a:t>26</a:t>
            </a:fld>
            <a:endParaRPr lang="en-US"/>
          </a:p>
        </p:txBody>
      </p:sp>
    </p:spTree>
    <p:extLst>
      <p:ext uri="{BB962C8B-B14F-4D97-AF65-F5344CB8AC3E}">
        <p14:creationId xmlns:p14="http://schemas.microsoft.com/office/powerpoint/2010/main" val="89689719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77EF807-928B-4DBF-A78F-B081555E72D5}" type="slidenum">
              <a:rPr lang="en-US" smtClean="0"/>
              <a:pPr/>
              <a:t>27</a:t>
            </a:fld>
            <a:endParaRPr lang="en-US"/>
          </a:p>
        </p:txBody>
      </p:sp>
    </p:spTree>
    <p:extLst>
      <p:ext uri="{BB962C8B-B14F-4D97-AF65-F5344CB8AC3E}">
        <p14:creationId xmlns:p14="http://schemas.microsoft.com/office/powerpoint/2010/main" val="166988104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77EF807-928B-4DBF-A78F-B081555E72D5}" type="slidenum">
              <a:rPr lang="en-US" smtClean="0"/>
              <a:pPr/>
              <a:t>28</a:t>
            </a:fld>
            <a:endParaRPr lang="en-US"/>
          </a:p>
        </p:txBody>
      </p:sp>
    </p:spTree>
    <p:extLst>
      <p:ext uri="{BB962C8B-B14F-4D97-AF65-F5344CB8AC3E}">
        <p14:creationId xmlns:p14="http://schemas.microsoft.com/office/powerpoint/2010/main" val="369966794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77EF807-928B-4DBF-A78F-B081555E72D5}" type="slidenum">
              <a:rPr lang="en-US" smtClean="0"/>
              <a:pPr/>
              <a:t>29</a:t>
            </a:fld>
            <a:endParaRPr lang="en-US"/>
          </a:p>
        </p:txBody>
      </p:sp>
    </p:spTree>
    <p:extLst>
      <p:ext uri="{BB962C8B-B14F-4D97-AF65-F5344CB8AC3E}">
        <p14:creationId xmlns:p14="http://schemas.microsoft.com/office/powerpoint/2010/main" val="45673272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77EF807-928B-4DBF-A78F-B081555E72D5}" type="slidenum">
              <a:rPr lang="en-US" smtClean="0"/>
              <a:pPr/>
              <a:t>31</a:t>
            </a:fld>
            <a:endParaRPr lang="en-US"/>
          </a:p>
        </p:txBody>
      </p:sp>
    </p:spTree>
    <p:extLst>
      <p:ext uri="{BB962C8B-B14F-4D97-AF65-F5344CB8AC3E}">
        <p14:creationId xmlns:p14="http://schemas.microsoft.com/office/powerpoint/2010/main" val="292932719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77EF807-928B-4DBF-A78F-B081555E72D5}" type="slidenum">
              <a:rPr lang="en-US" smtClean="0"/>
              <a:pPr/>
              <a:t>32</a:t>
            </a:fld>
            <a:endParaRPr lang="en-US"/>
          </a:p>
        </p:txBody>
      </p:sp>
    </p:spTree>
    <p:extLst>
      <p:ext uri="{BB962C8B-B14F-4D97-AF65-F5344CB8AC3E}">
        <p14:creationId xmlns:p14="http://schemas.microsoft.com/office/powerpoint/2010/main" val="320148978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77EF807-928B-4DBF-A78F-B081555E72D5}" type="slidenum">
              <a:rPr lang="en-US" smtClean="0"/>
              <a:pPr/>
              <a:t>33</a:t>
            </a:fld>
            <a:endParaRPr lang="en-US"/>
          </a:p>
        </p:txBody>
      </p:sp>
    </p:spTree>
    <p:extLst>
      <p:ext uri="{BB962C8B-B14F-4D97-AF65-F5344CB8AC3E}">
        <p14:creationId xmlns:p14="http://schemas.microsoft.com/office/powerpoint/2010/main" val="356187562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normAutofit/>
          </a:bodyPr>
          <a:lstStyle/>
          <a:p>
            <a:r>
              <a:rPr lang="th-TH" dirty="0"/>
              <a:t>และมันร้ายแรงเพียงใด</a:t>
            </a:r>
            <a:r>
              <a:rPr lang="th-TH" baseline="0" dirty="0"/>
              <a:t> </a:t>
            </a:r>
            <a:r>
              <a:rPr lang="en-US" baseline="0" dirty="0"/>
              <a:t>: </a:t>
            </a:r>
            <a:r>
              <a:rPr lang="th-TH" baseline="0" dirty="0"/>
              <a:t>ความเปราะบาง </a:t>
            </a:r>
          </a:p>
          <a:p>
            <a:endParaRPr lang="en-US" dirty="0"/>
          </a:p>
        </p:txBody>
      </p:sp>
      <p:sp>
        <p:nvSpPr>
          <p:cNvPr id="4" name="Slide Number Placeholder 3"/>
          <p:cNvSpPr>
            <a:spLocks noGrp="1"/>
          </p:cNvSpPr>
          <p:nvPr>
            <p:ph type="sldNum" sz="quarter" idx="10"/>
          </p:nvPr>
        </p:nvSpPr>
        <p:spPr/>
        <p:txBody>
          <a:bodyPr/>
          <a:lstStyle/>
          <a:p>
            <a:fld id="{E55AFC4E-4CF3-413A-890A-91CEB430A687}" type="slidenum">
              <a:rPr lang="en-US" smtClean="0"/>
              <a:pPr/>
              <a:t>38</a:t>
            </a:fld>
            <a:endParaRPr lang="en-US"/>
          </a:p>
        </p:txBody>
      </p:sp>
    </p:spTree>
    <p:extLst>
      <p:ext uri="{BB962C8B-B14F-4D97-AF65-F5344CB8AC3E}">
        <p14:creationId xmlns:p14="http://schemas.microsoft.com/office/powerpoint/2010/main" val="182916229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77EF807-928B-4DBF-A78F-B081555E72D5}" type="slidenum">
              <a:rPr lang="en-US" smtClean="0"/>
              <a:pPr/>
              <a:t>45</a:t>
            </a:fld>
            <a:endParaRPr lang="en-US"/>
          </a:p>
        </p:txBody>
      </p:sp>
    </p:spTree>
    <p:extLst>
      <p:ext uri="{BB962C8B-B14F-4D97-AF65-F5344CB8AC3E}">
        <p14:creationId xmlns:p14="http://schemas.microsoft.com/office/powerpoint/2010/main" val="354744140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77EF807-928B-4DBF-A78F-B081555E72D5}" type="slidenum">
              <a:rPr lang="en-US" smtClean="0"/>
              <a:pPr/>
              <a:t>46</a:t>
            </a:fld>
            <a:endParaRPr lang="en-US"/>
          </a:p>
        </p:txBody>
      </p:sp>
    </p:spTree>
    <p:extLst>
      <p:ext uri="{BB962C8B-B14F-4D97-AF65-F5344CB8AC3E}">
        <p14:creationId xmlns:p14="http://schemas.microsoft.com/office/powerpoint/2010/main" val="11695637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77EF807-928B-4DBF-A78F-B081555E72D5}" type="slidenum">
              <a:rPr lang="en-US" smtClean="0"/>
              <a:pPr/>
              <a:t>47</a:t>
            </a:fld>
            <a:endParaRPr lang="en-US"/>
          </a:p>
        </p:txBody>
      </p:sp>
    </p:spTree>
    <p:extLst>
      <p:ext uri="{BB962C8B-B14F-4D97-AF65-F5344CB8AC3E}">
        <p14:creationId xmlns:p14="http://schemas.microsoft.com/office/powerpoint/2010/main" val="412236466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77EF807-928B-4DBF-A78F-B081555E72D5}" type="slidenum">
              <a:rPr lang="en-US" smtClean="0"/>
              <a:pPr/>
              <a:t>48</a:t>
            </a:fld>
            <a:endParaRPr lang="en-US"/>
          </a:p>
        </p:txBody>
      </p:sp>
    </p:spTree>
    <p:extLst>
      <p:ext uri="{BB962C8B-B14F-4D97-AF65-F5344CB8AC3E}">
        <p14:creationId xmlns:p14="http://schemas.microsoft.com/office/powerpoint/2010/main" val="22886445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77EF807-928B-4DBF-A78F-B081555E72D5}" type="slidenum">
              <a:rPr lang="en-US" smtClean="0"/>
              <a:pPr/>
              <a:t>49</a:t>
            </a:fld>
            <a:endParaRPr lang="en-US"/>
          </a:p>
        </p:txBody>
      </p:sp>
    </p:spTree>
    <p:extLst>
      <p:ext uri="{BB962C8B-B14F-4D97-AF65-F5344CB8AC3E}">
        <p14:creationId xmlns:p14="http://schemas.microsoft.com/office/powerpoint/2010/main" val="338658614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C77EF807-928B-4DBF-A78F-B081555E72D5}" type="slidenum">
              <a:rPr lang="en-US" smtClean="0"/>
              <a:pPr/>
              <a:t>50</a:t>
            </a:fld>
            <a:endParaRPr lang="en-US"/>
          </a:p>
        </p:txBody>
      </p:sp>
    </p:spTree>
    <p:extLst>
      <p:ext uri="{BB962C8B-B14F-4D97-AF65-F5344CB8AC3E}">
        <p14:creationId xmlns:p14="http://schemas.microsoft.com/office/powerpoint/2010/main" val="182840178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ตัวยึดรูปบนภาพนิ่ง 1"/>
          <p:cNvSpPr>
            <a:spLocks noGrp="1" noRot="1" noChangeAspect="1"/>
          </p:cNvSpPr>
          <p:nvPr>
            <p:ph type="sldImg"/>
          </p:nvPr>
        </p:nvSpPr>
        <p:spPr/>
      </p:sp>
      <p:sp>
        <p:nvSpPr>
          <p:cNvPr id="3" name="ตัวยึดบันทึกย่อ 2"/>
          <p:cNvSpPr>
            <a:spLocks noGrp="1"/>
          </p:cNvSpPr>
          <p:nvPr>
            <p:ph type="body" idx="1"/>
          </p:nvPr>
        </p:nvSpPr>
        <p:spPr/>
        <p:txBody>
          <a:bodyPr>
            <a:normAutofit/>
          </a:bodyPr>
          <a:lstStyle/>
          <a:p>
            <a:endParaRPr lang="en-US" dirty="0"/>
          </a:p>
        </p:txBody>
      </p:sp>
      <p:sp>
        <p:nvSpPr>
          <p:cNvPr id="4" name="ตัวยึดหมายเลขภาพนิ่ง 3"/>
          <p:cNvSpPr>
            <a:spLocks noGrp="1"/>
          </p:cNvSpPr>
          <p:nvPr>
            <p:ph type="sldNum" sz="quarter" idx="10"/>
          </p:nvPr>
        </p:nvSpPr>
        <p:spPr/>
        <p:txBody>
          <a:bodyPr/>
          <a:lstStyle/>
          <a:p>
            <a:fld id="{C77EF807-928B-4DBF-A78F-B081555E72D5}" type="slidenum">
              <a:rPr lang="en-US" smtClean="0"/>
              <a:pPr/>
              <a:t>51</a:t>
            </a:fld>
            <a:endParaRPr lang="en-US"/>
          </a:p>
        </p:txBody>
      </p:sp>
    </p:spTree>
    <p:extLst>
      <p:ext uri="{BB962C8B-B14F-4D97-AF65-F5344CB8AC3E}">
        <p14:creationId xmlns:p14="http://schemas.microsoft.com/office/powerpoint/2010/main" val="1419641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C77EF807-928B-4DBF-A78F-B081555E72D5}" type="slidenum">
              <a:rPr lang="en-US" smtClean="0"/>
              <a:pPr/>
              <a:t>52</a:t>
            </a:fld>
            <a:endParaRPr lang="en-US"/>
          </a:p>
        </p:txBody>
      </p:sp>
    </p:spTree>
    <p:extLst>
      <p:ext uri="{BB962C8B-B14F-4D97-AF65-F5344CB8AC3E}">
        <p14:creationId xmlns:p14="http://schemas.microsoft.com/office/powerpoint/2010/main" val="250556327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C77EF807-928B-4DBF-A78F-B081555E72D5}" type="slidenum">
              <a:rPr lang="en-US" smtClean="0"/>
              <a:pPr/>
              <a:t>53</a:t>
            </a:fld>
            <a:endParaRPr lang="en-US"/>
          </a:p>
        </p:txBody>
      </p:sp>
    </p:spTree>
    <p:extLst>
      <p:ext uri="{BB962C8B-B14F-4D97-AF65-F5344CB8AC3E}">
        <p14:creationId xmlns:p14="http://schemas.microsoft.com/office/powerpoint/2010/main" val="34016218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C77EF807-928B-4DBF-A78F-B081555E72D5}" type="slidenum">
              <a:rPr lang="en-US" smtClean="0"/>
              <a:pPr/>
              <a:t>54</a:t>
            </a:fld>
            <a:endParaRPr lang="en-US"/>
          </a:p>
        </p:txBody>
      </p:sp>
    </p:spTree>
    <p:extLst>
      <p:ext uri="{BB962C8B-B14F-4D97-AF65-F5344CB8AC3E}">
        <p14:creationId xmlns:p14="http://schemas.microsoft.com/office/powerpoint/2010/main" val="343312140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C77EF807-928B-4DBF-A78F-B081555E72D5}" type="slidenum">
              <a:rPr lang="en-US" smtClean="0"/>
              <a:pPr/>
              <a:t>55</a:t>
            </a:fld>
            <a:endParaRPr lang="en-US"/>
          </a:p>
        </p:txBody>
      </p:sp>
    </p:spTree>
    <p:extLst>
      <p:ext uri="{BB962C8B-B14F-4D97-AF65-F5344CB8AC3E}">
        <p14:creationId xmlns:p14="http://schemas.microsoft.com/office/powerpoint/2010/main" val="182840178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a:p>
        </p:txBody>
      </p:sp>
      <p:sp>
        <p:nvSpPr>
          <p:cNvPr id="4" name="Slide Number Placeholder 3"/>
          <p:cNvSpPr>
            <a:spLocks noGrp="1"/>
          </p:cNvSpPr>
          <p:nvPr>
            <p:ph type="sldNum" sz="quarter" idx="10"/>
          </p:nvPr>
        </p:nvSpPr>
        <p:spPr/>
        <p:txBody>
          <a:bodyPr/>
          <a:lstStyle/>
          <a:p>
            <a:fld id="{382E6B47-972D-463E-BD34-5F965EEB3D55}" type="slidenum">
              <a:rPr lang="th-TH" smtClean="0"/>
              <a:pPr/>
              <a:t>56</a:t>
            </a:fld>
            <a:endParaRPr lang="th-TH"/>
          </a:p>
        </p:txBody>
      </p:sp>
    </p:spTree>
    <p:extLst>
      <p:ext uri="{BB962C8B-B14F-4D97-AF65-F5344CB8AC3E}">
        <p14:creationId xmlns:p14="http://schemas.microsoft.com/office/powerpoint/2010/main" val="302553448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77EF807-928B-4DBF-A78F-B081555E72D5}" type="slidenum">
              <a:rPr lang="en-US" smtClean="0"/>
              <a:pPr/>
              <a:t>61</a:t>
            </a:fld>
            <a:endParaRPr lang="en-US"/>
          </a:p>
        </p:txBody>
      </p:sp>
    </p:spTree>
    <p:extLst>
      <p:ext uri="{BB962C8B-B14F-4D97-AF65-F5344CB8AC3E}">
        <p14:creationId xmlns:p14="http://schemas.microsoft.com/office/powerpoint/2010/main" val="145953759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77EF807-928B-4DBF-A78F-B081555E72D5}" type="slidenum">
              <a:rPr lang="en-US" smtClean="0"/>
              <a:pPr/>
              <a:t>62</a:t>
            </a:fld>
            <a:endParaRPr lang="en-US"/>
          </a:p>
        </p:txBody>
      </p:sp>
    </p:spTree>
    <p:extLst>
      <p:ext uri="{BB962C8B-B14F-4D97-AF65-F5344CB8AC3E}">
        <p14:creationId xmlns:p14="http://schemas.microsoft.com/office/powerpoint/2010/main" val="22270220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77EF807-928B-4DBF-A78F-B081555E72D5}" type="slidenum">
              <a:rPr lang="en-US" smtClean="0"/>
              <a:pPr/>
              <a:t>71</a:t>
            </a:fld>
            <a:endParaRPr lang="en-US"/>
          </a:p>
        </p:txBody>
      </p:sp>
    </p:spTree>
    <p:extLst>
      <p:ext uri="{BB962C8B-B14F-4D97-AF65-F5344CB8AC3E}">
        <p14:creationId xmlns:p14="http://schemas.microsoft.com/office/powerpoint/2010/main" val="176929970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77EF807-928B-4DBF-A78F-B081555E72D5}" type="slidenum">
              <a:rPr lang="en-US" smtClean="0"/>
              <a:pPr/>
              <a:t>73</a:t>
            </a:fld>
            <a:endParaRPr lang="en-US"/>
          </a:p>
        </p:txBody>
      </p:sp>
    </p:spTree>
    <p:extLst>
      <p:ext uri="{BB962C8B-B14F-4D97-AF65-F5344CB8AC3E}">
        <p14:creationId xmlns:p14="http://schemas.microsoft.com/office/powerpoint/2010/main" val="338853136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77EF807-928B-4DBF-A78F-B081555E72D5}" type="slidenum">
              <a:rPr lang="en-US" smtClean="0"/>
              <a:pPr/>
              <a:t>74</a:t>
            </a:fld>
            <a:endParaRPr lang="en-US"/>
          </a:p>
        </p:txBody>
      </p:sp>
    </p:spTree>
    <p:extLst>
      <p:ext uri="{BB962C8B-B14F-4D97-AF65-F5344CB8AC3E}">
        <p14:creationId xmlns:p14="http://schemas.microsoft.com/office/powerpoint/2010/main" val="327739444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77EF807-928B-4DBF-A78F-B081555E72D5}" type="slidenum">
              <a:rPr lang="en-US" smtClean="0"/>
              <a:pPr/>
              <a:t>75</a:t>
            </a:fld>
            <a:endParaRPr lang="en-US"/>
          </a:p>
        </p:txBody>
      </p:sp>
    </p:spTree>
    <p:extLst>
      <p:ext uri="{BB962C8B-B14F-4D97-AF65-F5344CB8AC3E}">
        <p14:creationId xmlns:p14="http://schemas.microsoft.com/office/powerpoint/2010/main" val="410480021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77EF807-928B-4DBF-A78F-B081555E72D5}" type="slidenum">
              <a:rPr lang="en-US" smtClean="0"/>
              <a:pPr/>
              <a:t>76</a:t>
            </a:fld>
            <a:endParaRPr lang="en-US"/>
          </a:p>
        </p:txBody>
      </p:sp>
    </p:spTree>
    <p:extLst>
      <p:ext uri="{BB962C8B-B14F-4D97-AF65-F5344CB8AC3E}">
        <p14:creationId xmlns:p14="http://schemas.microsoft.com/office/powerpoint/2010/main" val="250946458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77EF807-928B-4DBF-A78F-B081555E72D5}" type="slidenum">
              <a:rPr lang="en-US" smtClean="0"/>
              <a:pPr/>
              <a:t>77</a:t>
            </a:fld>
            <a:endParaRPr lang="en-US"/>
          </a:p>
        </p:txBody>
      </p:sp>
    </p:spTree>
    <p:extLst>
      <p:ext uri="{BB962C8B-B14F-4D97-AF65-F5344CB8AC3E}">
        <p14:creationId xmlns:p14="http://schemas.microsoft.com/office/powerpoint/2010/main" val="406582977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77EF807-928B-4DBF-A78F-B081555E72D5}" type="slidenum">
              <a:rPr lang="en-US" smtClean="0"/>
              <a:pPr/>
              <a:t>78</a:t>
            </a:fld>
            <a:endParaRPr lang="en-US"/>
          </a:p>
        </p:txBody>
      </p:sp>
    </p:spTree>
    <p:extLst>
      <p:ext uri="{BB962C8B-B14F-4D97-AF65-F5344CB8AC3E}">
        <p14:creationId xmlns:p14="http://schemas.microsoft.com/office/powerpoint/2010/main" val="183138497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77EF807-928B-4DBF-A78F-B081555E72D5}" type="slidenum">
              <a:rPr lang="en-US" smtClean="0"/>
              <a:pPr/>
              <a:t>79</a:t>
            </a:fld>
            <a:endParaRPr lang="en-US"/>
          </a:p>
        </p:txBody>
      </p:sp>
    </p:spTree>
    <p:extLst>
      <p:ext uri="{BB962C8B-B14F-4D97-AF65-F5344CB8AC3E}">
        <p14:creationId xmlns:p14="http://schemas.microsoft.com/office/powerpoint/2010/main" val="193114393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77EF807-928B-4DBF-A78F-B081555E72D5}" type="slidenum">
              <a:rPr lang="en-US" smtClean="0"/>
              <a:pPr/>
              <a:t>80</a:t>
            </a:fld>
            <a:endParaRPr lang="en-US"/>
          </a:p>
        </p:txBody>
      </p:sp>
    </p:spTree>
    <p:extLst>
      <p:ext uri="{BB962C8B-B14F-4D97-AF65-F5344CB8AC3E}">
        <p14:creationId xmlns:p14="http://schemas.microsoft.com/office/powerpoint/2010/main" val="20511286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31"/>
            <a:ext cx="7772400" cy="1102519"/>
          </a:xfrm>
        </p:spPr>
        <p:txBody>
          <a:bodyPr/>
          <a:lstStyle/>
          <a:p>
            <a:r>
              <a:rPr lang="en-US"/>
              <a:t>Click to edit Master title style</a:t>
            </a:r>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39552" indent="0" algn="ctr">
              <a:buNone/>
              <a:defRPr>
                <a:solidFill>
                  <a:schemeClr val="tx1">
                    <a:tint val="75000"/>
                  </a:schemeClr>
                </a:solidFill>
              </a:defRPr>
            </a:lvl2pPr>
            <a:lvl3pPr marL="879104" indent="0" algn="ctr">
              <a:buNone/>
              <a:defRPr>
                <a:solidFill>
                  <a:schemeClr val="tx1">
                    <a:tint val="75000"/>
                  </a:schemeClr>
                </a:solidFill>
              </a:defRPr>
            </a:lvl3pPr>
            <a:lvl4pPr marL="1318654" indent="0" algn="ctr">
              <a:buNone/>
              <a:defRPr>
                <a:solidFill>
                  <a:schemeClr val="tx1">
                    <a:tint val="75000"/>
                  </a:schemeClr>
                </a:solidFill>
              </a:defRPr>
            </a:lvl4pPr>
            <a:lvl5pPr marL="1758204" indent="0" algn="ctr">
              <a:buNone/>
              <a:defRPr>
                <a:solidFill>
                  <a:schemeClr val="tx1">
                    <a:tint val="75000"/>
                  </a:schemeClr>
                </a:solidFill>
              </a:defRPr>
            </a:lvl5pPr>
            <a:lvl6pPr marL="2197755" indent="0" algn="ctr">
              <a:buNone/>
              <a:defRPr>
                <a:solidFill>
                  <a:schemeClr val="tx1">
                    <a:tint val="75000"/>
                  </a:schemeClr>
                </a:solidFill>
              </a:defRPr>
            </a:lvl6pPr>
            <a:lvl7pPr marL="2637307" indent="0" algn="ctr">
              <a:buNone/>
              <a:defRPr>
                <a:solidFill>
                  <a:schemeClr val="tx1">
                    <a:tint val="75000"/>
                  </a:schemeClr>
                </a:solidFill>
              </a:defRPr>
            </a:lvl7pPr>
            <a:lvl8pPr marL="3076858" indent="0" algn="ctr">
              <a:buNone/>
              <a:defRPr>
                <a:solidFill>
                  <a:schemeClr val="tx1">
                    <a:tint val="75000"/>
                  </a:schemeClr>
                </a:solidFill>
              </a:defRPr>
            </a:lvl8pPr>
            <a:lvl9pPr marL="351641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97B1C007-00E6-43F2-B188-9EC2654E9DB0}" type="datetime1">
              <a:rPr lang="en-US" smtClean="0"/>
              <a:pPr/>
              <a:t>2/21/2018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40919D-0842-45BF-B7A7-68BC56651B2C}"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E090B75-3F25-4484-A058-340DC57A333C}" type="datetime1">
              <a:rPr lang="en-US" smtClean="0"/>
              <a:pPr/>
              <a:t>2/21/2018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40919D-0842-45BF-B7A7-68BC56651B2C}"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9"/>
            <a:ext cx="7772400" cy="1021556"/>
          </a:xfrm>
        </p:spPr>
        <p:txBody>
          <a:bodyPr anchor="t"/>
          <a:lstStyle>
            <a:lvl1pPr algn="l">
              <a:defRPr sz="3800" b="1" cap="all"/>
            </a:lvl1pPr>
          </a:lstStyle>
          <a:p>
            <a:r>
              <a:rPr lang="en-US"/>
              <a:t>Click to edit Master title style</a:t>
            </a:r>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39552" indent="0">
              <a:buNone/>
              <a:defRPr sz="1700">
                <a:solidFill>
                  <a:schemeClr val="tx1">
                    <a:tint val="75000"/>
                  </a:schemeClr>
                </a:solidFill>
              </a:defRPr>
            </a:lvl2pPr>
            <a:lvl3pPr marL="879104" indent="0">
              <a:buNone/>
              <a:defRPr sz="1600">
                <a:solidFill>
                  <a:schemeClr val="tx1">
                    <a:tint val="75000"/>
                  </a:schemeClr>
                </a:solidFill>
              </a:defRPr>
            </a:lvl3pPr>
            <a:lvl4pPr marL="1318654" indent="0">
              <a:buNone/>
              <a:defRPr sz="1400">
                <a:solidFill>
                  <a:schemeClr val="tx1">
                    <a:tint val="75000"/>
                  </a:schemeClr>
                </a:solidFill>
              </a:defRPr>
            </a:lvl4pPr>
            <a:lvl5pPr marL="1758204" indent="0">
              <a:buNone/>
              <a:defRPr sz="1400">
                <a:solidFill>
                  <a:schemeClr val="tx1">
                    <a:tint val="75000"/>
                  </a:schemeClr>
                </a:solidFill>
              </a:defRPr>
            </a:lvl5pPr>
            <a:lvl6pPr marL="2197755" indent="0">
              <a:buNone/>
              <a:defRPr sz="1400">
                <a:solidFill>
                  <a:schemeClr val="tx1">
                    <a:tint val="75000"/>
                  </a:schemeClr>
                </a:solidFill>
              </a:defRPr>
            </a:lvl6pPr>
            <a:lvl7pPr marL="2637307" indent="0">
              <a:buNone/>
              <a:defRPr sz="1400">
                <a:solidFill>
                  <a:schemeClr val="tx1">
                    <a:tint val="75000"/>
                  </a:schemeClr>
                </a:solidFill>
              </a:defRPr>
            </a:lvl7pPr>
            <a:lvl8pPr marL="3076858" indent="0">
              <a:buNone/>
              <a:defRPr sz="1400">
                <a:solidFill>
                  <a:schemeClr val="tx1">
                    <a:tint val="75000"/>
                  </a:schemeClr>
                </a:solidFill>
              </a:defRPr>
            </a:lvl8pPr>
            <a:lvl9pPr marL="351641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E26EAF9-B407-4B92-A431-7FA701FECDC0}" type="datetime1">
              <a:rPr lang="en-US" smtClean="0"/>
              <a:pPr/>
              <a:t>2/21/2018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40919D-0842-45BF-B7A7-68BC56651B2C}"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1" y="1200154"/>
            <a:ext cx="5410200" cy="3394472"/>
          </a:xfrm>
        </p:spPr>
        <p:txBody>
          <a:bodyPr/>
          <a:lstStyle>
            <a:lvl1pPr>
              <a:defRPr sz="2700"/>
            </a:lvl1pPr>
            <a:lvl2pPr>
              <a:defRPr sz="2300"/>
            </a:lvl2pPr>
            <a:lvl3pPr>
              <a:defRPr sz="2000"/>
            </a:lvl3pPr>
            <a:lvl4pPr>
              <a:defRPr sz="1700"/>
            </a:lvl4pPr>
            <a:lvl5pPr>
              <a:defRPr sz="1700"/>
            </a:lvl5pPr>
            <a:lvl6pPr>
              <a:defRPr sz="1700"/>
            </a:lvl6pPr>
            <a:lvl7pPr>
              <a:defRPr sz="1700"/>
            </a:lvl7pPr>
            <a:lvl8pPr>
              <a:defRPr sz="1700"/>
            </a:lvl8pPr>
            <a:lvl9pPr>
              <a:defRPr sz="1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200154"/>
            <a:ext cx="5410200" cy="3394472"/>
          </a:xfrm>
        </p:spPr>
        <p:txBody>
          <a:bodyPr/>
          <a:lstStyle>
            <a:lvl1pPr>
              <a:defRPr sz="2700"/>
            </a:lvl1pPr>
            <a:lvl2pPr>
              <a:defRPr sz="2300"/>
            </a:lvl2pPr>
            <a:lvl3pPr>
              <a:defRPr sz="2000"/>
            </a:lvl3pPr>
            <a:lvl4pPr>
              <a:defRPr sz="1700"/>
            </a:lvl4pPr>
            <a:lvl5pPr>
              <a:defRPr sz="1700"/>
            </a:lvl5pPr>
            <a:lvl6pPr>
              <a:defRPr sz="1700"/>
            </a:lvl6pPr>
            <a:lvl7pPr>
              <a:defRPr sz="1700"/>
            </a:lvl7pPr>
            <a:lvl8pPr>
              <a:defRPr sz="1700"/>
            </a:lvl8pPr>
            <a:lvl9pPr>
              <a:defRPr sz="1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E25C0A6-372C-41DD-9394-A497313FE8EF}" type="datetime1">
              <a:rPr lang="en-US" smtClean="0"/>
              <a:pPr/>
              <a:t>2/21/2018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40919D-0842-45BF-B7A7-68BC56651B2C}"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05978"/>
            <a:ext cx="8229600" cy="85725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300" b="1"/>
            </a:lvl1pPr>
            <a:lvl2pPr marL="439552" indent="0">
              <a:buNone/>
              <a:defRPr sz="2000" b="1"/>
            </a:lvl2pPr>
            <a:lvl3pPr marL="879104" indent="0">
              <a:buNone/>
              <a:defRPr sz="1700" b="1"/>
            </a:lvl3pPr>
            <a:lvl4pPr marL="1318654" indent="0">
              <a:buNone/>
              <a:defRPr sz="1600" b="1"/>
            </a:lvl4pPr>
            <a:lvl5pPr marL="1758204" indent="0">
              <a:buNone/>
              <a:defRPr sz="1600" b="1"/>
            </a:lvl5pPr>
            <a:lvl6pPr marL="2197755" indent="0">
              <a:buNone/>
              <a:defRPr sz="1600" b="1"/>
            </a:lvl6pPr>
            <a:lvl7pPr marL="2637307" indent="0">
              <a:buNone/>
              <a:defRPr sz="1600" b="1"/>
            </a:lvl7pPr>
            <a:lvl8pPr marL="3076858" indent="0">
              <a:buNone/>
              <a:defRPr sz="1600" b="1"/>
            </a:lvl8pPr>
            <a:lvl9pPr marL="351641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300"/>
            </a:lvl1pPr>
            <a:lvl2pPr>
              <a:defRPr sz="2000"/>
            </a:lvl2pPr>
            <a:lvl3pPr>
              <a:defRPr sz="17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33" y="1151335"/>
            <a:ext cx="4041775" cy="479822"/>
          </a:xfrm>
        </p:spPr>
        <p:txBody>
          <a:bodyPr anchor="b"/>
          <a:lstStyle>
            <a:lvl1pPr marL="0" indent="0">
              <a:buNone/>
              <a:defRPr sz="2300" b="1"/>
            </a:lvl1pPr>
            <a:lvl2pPr marL="439552" indent="0">
              <a:buNone/>
              <a:defRPr sz="2000" b="1"/>
            </a:lvl2pPr>
            <a:lvl3pPr marL="879104" indent="0">
              <a:buNone/>
              <a:defRPr sz="1700" b="1"/>
            </a:lvl3pPr>
            <a:lvl4pPr marL="1318654" indent="0">
              <a:buNone/>
              <a:defRPr sz="1600" b="1"/>
            </a:lvl4pPr>
            <a:lvl5pPr marL="1758204" indent="0">
              <a:buNone/>
              <a:defRPr sz="1600" b="1"/>
            </a:lvl5pPr>
            <a:lvl6pPr marL="2197755" indent="0">
              <a:buNone/>
              <a:defRPr sz="1600" b="1"/>
            </a:lvl6pPr>
            <a:lvl7pPr marL="2637307" indent="0">
              <a:buNone/>
              <a:defRPr sz="1600" b="1"/>
            </a:lvl7pPr>
            <a:lvl8pPr marL="3076858" indent="0">
              <a:buNone/>
              <a:defRPr sz="1600" b="1"/>
            </a:lvl8pPr>
            <a:lvl9pPr marL="351641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33" y="1631156"/>
            <a:ext cx="4041775" cy="2963466"/>
          </a:xfrm>
        </p:spPr>
        <p:txBody>
          <a:bodyPr/>
          <a:lstStyle>
            <a:lvl1pPr>
              <a:defRPr sz="2300"/>
            </a:lvl1pPr>
            <a:lvl2pPr>
              <a:defRPr sz="2000"/>
            </a:lvl2pPr>
            <a:lvl3pPr>
              <a:defRPr sz="17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0DB9B36-625E-4257-8DBD-6E0DAF350AE5}" type="datetime1">
              <a:rPr lang="en-US" smtClean="0"/>
              <a:pPr/>
              <a:t>2/21/2018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140919D-0842-45BF-B7A7-68BC56651B2C}"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884B68C-8E67-47B1-B1D2-5059EB09D7DB}" type="datetime1">
              <a:rPr lang="en-US" smtClean="0"/>
              <a:pPr/>
              <a:t>2/21/2018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140919D-0842-45BF-B7A7-68BC56651B2C}"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525BF8F-C015-4C29-8F35-DDD5595BE48A}" type="datetime1">
              <a:rPr lang="en-US" smtClean="0"/>
              <a:pPr/>
              <a:t>2/21/2018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140919D-0842-45BF-B7A7-68BC56651B2C}"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12" y="204787"/>
            <a:ext cx="3008313" cy="871538"/>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04799"/>
            <a:ext cx="5111750" cy="4389835"/>
          </a:xfrm>
        </p:spPr>
        <p:txBody>
          <a:bodyPr/>
          <a:lstStyle>
            <a:lvl1pPr>
              <a:defRPr sz="3100"/>
            </a:lvl1pPr>
            <a:lvl2pPr>
              <a:defRPr sz="2700"/>
            </a:lvl2pPr>
            <a:lvl3pPr>
              <a:defRPr sz="23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12" y="1076328"/>
            <a:ext cx="3008313" cy="3518297"/>
          </a:xfrm>
        </p:spPr>
        <p:txBody>
          <a:bodyPr/>
          <a:lstStyle>
            <a:lvl1pPr marL="0" indent="0">
              <a:buNone/>
              <a:defRPr sz="1400"/>
            </a:lvl1pPr>
            <a:lvl2pPr marL="439552" indent="0">
              <a:buNone/>
              <a:defRPr sz="1100"/>
            </a:lvl2pPr>
            <a:lvl3pPr marL="879104" indent="0">
              <a:buNone/>
              <a:defRPr sz="1000"/>
            </a:lvl3pPr>
            <a:lvl4pPr marL="1318654" indent="0">
              <a:buNone/>
              <a:defRPr sz="900"/>
            </a:lvl4pPr>
            <a:lvl5pPr marL="1758204" indent="0">
              <a:buNone/>
              <a:defRPr sz="900"/>
            </a:lvl5pPr>
            <a:lvl6pPr marL="2197755" indent="0">
              <a:buNone/>
              <a:defRPr sz="900"/>
            </a:lvl6pPr>
            <a:lvl7pPr marL="2637307" indent="0">
              <a:buNone/>
              <a:defRPr sz="900"/>
            </a:lvl7pPr>
            <a:lvl8pPr marL="3076858" indent="0">
              <a:buNone/>
              <a:defRPr sz="900"/>
            </a:lvl8pPr>
            <a:lvl9pPr marL="351641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AF448B8-43E6-4315-90E8-30FF6137B68C}" type="datetime1">
              <a:rPr lang="en-US" smtClean="0"/>
              <a:pPr/>
              <a:t>2/21/2018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40919D-0842-45BF-B7A7-68BC56651B2C}"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1"/>
            <a:ext cx="5486400" cy="425054"/>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459581"/>
            <a:ext cx="5486400" cy="3086100"/>
          </a:xfrm>
        </p:spPr>
        <p:txBody>
          <a:bodyPr/>
          <a:lstStyle>
            <a:lvl1pPr marL="0" indent="0">
              <a:buNone/>
              <a:defRPr sz="3100"/>
            </a:lvl1pPr>
            <a:lvl2pPr marL="439552" indent="0">
              <a:buNone/>
              <a:defRPr sz="2700"/>
            </a:lvl2pPr>
            <a:lvl3pPr marL="879104" indent="0">
              <a:buNone/>
              <a:defRPr sz="2300"/>
            </a:lvl3pPr>
            <a:lvl4pPr marL="1318654" indent="0">
              <a:buNone/>
              <a:defRPr sz="2000"/>
            </a:lvl4pPr>
            <a:lvl5pPr marL="1758204" indent="0">
              <a:buNone/>
              <a:defRPr sz="2000"/>
            </a:lvl5pPr>
            <a:lvl6pPr marL="2197755" indent="0">
              <a:buNone/>
              <a:defRPr sz="2000"/>
            </a:lvl6pPr>
            <a:lvl7pPr marL="2637307" indent="0">
              <a:buNone/>
              <a:defRPr sz="2000"/>
            </a:lvl7pPr>
            <a:lvl8pPr marL="3076858" indent="0">
              <a:buNone/>
              <a:defRPr sz="2000"/>
            </a:lvl8pPr>
            <a:lvl9pPr marL="3516410" indent="0">
              <a:buNone/>
              <a:defRPr sz="2000"/>
            </a:lvl9pPr>
          </a:lstStyle>
          <a:p>
            <a:endParaRPr lang="en-US"/>
          </a:p>
        </p:txBody>
      </p:sp>
      <p:sp>
        <p:nvSpPr>
          <p:cNvPr id="4" name="Text Placeholder 3"/>
          <p:cNvSpPr>
            <a:spLocks noGrp="1"/>
          </p:cNvSpPr>
          <p:nvPr>
            <p:ph type="body" sz="half" idx="2"/>
          </p:nvPr>
        </p:nvSpPr>
        <p:spPr>
          <a:xfrm>
            <a:off x="1792288" y="4025513"/>
            <a:ext cx="5486400" cy="603647"/>
          </a:xfrm>
        </p:spPr>
        <p:txBody>
          <a:bodyPr/>
          <a:lstStyle>
            <a:lvl1pPr marL="0" indent="0">
              <a:buNone/>
              <a:defRPr sz="1400"/>
            </a:lvl1pPr>
            <a:lvl2pPr marL="439552" indent="0">
              <a:buNone/>
              <a:defRPr sz="1100"/>
            </a:lvl2pPr>
            <a:lvl3pPr marL="879104" indent="0">
              <a:buNone/>
              <a:defRPr sz="1000"/>
            </a:lvl3pPr>
            <a:lvl4pPr marL="1318654" indent="0">
              <a:buNone/>
              <a:defRPr sz="900"/>
            </a:lvl4pPr>
            <a:lvl5pPr marL="1758204" indent="0">
              <a:buNone/>
              <a:defRPr sz="900"/>
            </a:lvl5pPr>
            <a:lvl6pPr marL="2197755" indent="0">
              <a:buNone/>
              <a:defRPr sz="900"/>
            </a:lvl6pPr>
            <a:lvl7pPr marL="2637307" indent="0">
              <a:buNone/>
              <a:defRPr sz="900"/>
            </a:lvl7pPr>
            <a:lvl8pPr marL="3076858" indent="0">
              <a:buNone/>
              <a:defRPr sz="900"/>
            </a:lvl8pPr>
            <a:lvl9pPr marL="351641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0D02832-1F14-4D76-ACA6-F1D956C9D912}" type="datetime1">
              <a:rPr lang="en-US" smtClean="0"/>
              <a:pPr/>
              <a:t>2/21/2018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40919D-0842-45BF-B7A7-68BC56651B2C}"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6F8917E-1C19-449F-B819-654D08F79EFD}" type="datetime1">
              <a:rPr lang="en-US" smtClean="0"/>
              <a:pPr/>
              <a:t>2/21/2018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40919D-0842-45BF-B7A7-68BC56651B2C}"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05983"/>
            <a:ext cx="2743200" cy="4388644"/>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1" y="205983"/>
            <a:ext cx="8077200" cy="43886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6E0D222-5E8F-4F8F-9561-4EBFC4209468}" type="datetime1">
              <a:rPr lang="en-US" smtClean="0"/>
              <a:pPr/>
              <a:t>2/21/2018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40919D-0842-45BF-B7A7-68BC56651B2C}"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Climate change">
    <p:spTree>
      <p:nvGrpSpPr>
        <p:cNvPr id="1" name=""/>
        <p:cNvGrpSpPr/>
        <p:nvPr/>
      </p:nvGrpSpPr>
      <p:grpSpPr>
        <a:xfrm>
          <a:off x="0" y="0"/>
          <a:ext cx="0" cy="0"/>
          <a:chOff x="0" y="0"/>
          <a:chExt cx="0" cy="0"/>
        </a:xfrm>
      </p:grpSpPr>
      <p:pic>
        <p:nvPicPr>
          <p:cNvPr id="2" name="Picture 7" descr="ppp-footer.jpg"/>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4237435"/>
            <a:ext cx="9144000" cy="9060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019233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8"/>
            <a:ext cx="8229600" cy="857250"/>
          </a:xfrm>
          <a:prstGeom prst="rect">
            <a:avLst/>
          </a:prstGeom>
        </p:spPr>
        <p:txBody>
          <a:bodyPr vert="horz" lIns="87910" tIns="43955" rIns="87910" bIns="43955" rtlCol="0" anchor="ctr">
            <a:normAutofit/>
          </a:bodyPr>
          <a:lstStyle/>
          <a:p>
            <a:r>
              <a:rPr lang="en-US"/>
              <a:t>Click to edit Master title style</a:t>
            </a:r>
          </a:p>
        </p:txBody>
      </p:sp>
      <p:sp>
        <p:nvSpPr>
          <p:cNvPr id="3" name="Text Placeholder 2"/>
          <p:cNvSpPr>
            <a:spLocks noGrp="1"/>
          </p:cNvSpPr>
          <p:nvPr>
            <p:ph type="body" idx="1"/>
          </p:nvPr>
        </p:nvSpPr>
        <p:spPr>
          <a:xfrm>
            <a:off x="457200" y="1200154"/>
            <a:ext cx="8229600" cy="3394472"/>
          </a:xfrm>
          <a:prstGeom prst="rect">
            <a:avLst/>
          </a:prstGeom>
        </p:spPr>
        <p:txBody>
          <a:bodyPr vert="horz" lIns="87910" tIns="43955" rIns="87910" bIns="43955"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4767267"/>
            <a:ext cx="2133600" cy="273844"/>
          </a:xfrm>
          <a:prstGeom prst="rect">
            <a:avLst/>
          </a:prstGeom>
        </p:spPr>
        <p:txBody>
          <a:bodyPr vert="horz" lIns="87910" tIns="43955" rIns="87910" bIns="43955" rtlCol="0" anchor="ctr"/>
          <a:lstStyle>
            <a:lvl1pPr algn="l">
              <a:defRPr sz="1100">
                <a:solidFill>
                  <a:schemeClr val="tx1">
                    <a:tint val="75000"/>
                  </a:schemeClr>
                </a:solidFill>
              </a:defRPr>
            </a:lvl1pPr>
          </a:lstStyle>
          <a:p>
            <a:fld id="{8687001E-D6ED-4CE3-8D04-D8496922C3F4}" type="datetime1">
              <a:rPr lang="en-US" smtClean="0"/>
              <a:pPr/>
              <a:t>2/21/2018</a:t>
            </a:fld>
            <a:endParaRPr lang="en-US"/>
          </a:p>
        </p:txBody>
      </p:sp>
      <p:sp>
        <p:nvSpPr>
          <p:cNvPr id="5" name="Footer Placeholder 4"/>
          <p:cNvSpPr>
            <a:spLocks noGrp="1"/>
          </p:cNvSpPr>
          <p:nvPr>
            <p:ph type="ftr" sz="quarter" idx="3"/>
          </p:nvPr>
        </p:nvSpPr>
        <p:spPr>
          <a:xfrm>
            <a:off x="3124200" y="4767267"/>
            <a:ext cx="2895600" cy="273844"/>
          </a:xfrm>
          <a:prstGeom prst="rect">
            <a:avLst/>
          </a:prstGeom>
        </p:spPr>
        <p:txBody>
          <a:bodyPr vert="horz" lIns="87910" tIns="43955" rIns="87910" bIns="43955" rtlCol="0" anchor="ctr"/>
          <a:lstStyle>
            <a:lvl1pPr algn="ctr">
              <a:defRPr sz="11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1" y="4767267"/>
            <a:ext cx="2133600" cy="273844"/>
          </a:xfrm>
          <a:prstGeom prst="rect">
            <a:avLst/>
          </a:prstGeom>
        </p:spPr>
        <p:txBody>
          <a:bodyPr vert="horz" lIns="87910" tIns="43955" rIns="87910" bIns="43955" rtlCol="0" anchor="ctr"/>
          <a:lstStyle>
            <a:lvl1pPr algn="r">
              <a:defRPr sz="1100">
                <a:solidFill>
                  <a:schemeClr val="tx1">
                    <a:tint val="75000"/>
                  </a:schemeClr>
                </a:solidFill>
              </a:defRPr>
            </a:lvl1pPr>
          </a:lstStyle>
          <a:p>
            <a:fld id="{9140919D-0842-45BF-B7A7-68BC56651B2C}"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hf hdr="0" ftr="0" dt="0"/>
  <p:txStyles>
    <p:titleStyle>
      <a:lvl1pPr algn="ctr" defTabSz="879104" rtl="0" eaLnBrk="1" latinLnBrk="0" hangingPunct="1">
        <a:spcBef>
          <a:spcPct val="0"/>
        </a:spcBef>
        <a:buNone/>
        <a:defRPr sz="4200" kern="1200">
          <a:solidFill>
            <a:schemeClr val="tx1"/>
          </a:solidFill>
          <a:latin typeface="+mj-lt"/>
          <a:ea typeface="+mj-ea"/>
          <a:cs typeface="+mj-cs"/>
        </a:defRPr>
      </a:lvl1pPr>
    </p:titleStyle>
    <p:bodyStyle>
      <a:lvl1pPr marL="329663" indent="-329663" algn="l" defTabSz="879104" rtl="0" eaLnBrk="1" latinLnBrk="0" hangingPunct="1">
        <a:spcBef>
          <a:spcPct val="20000"/>
        </a:spcBef>
        <a:buFont typeface="Arial" pitchFamily="34" charset="0"/>
        <a:buChar char="•"/>
        <a:defRPr sz="3100" kern="1200">
          <a:solidFill>
            <a:schemeClr val="tx1"/>
          </a:solidFill>
          <a:latin typeface="+mn-lt"/>
          <a:ea typeface="+mn-ea"/>
          <a:cs typeface="+mn-cs"/>
        </a:defRPr>
      </a:lvl1pPr>
      <a:lvl2pPr marL="714270" indent="-274720" algn="l" defTabSz="879104" rtl="0" eaLnBrk="1" latinLnBrk="0" hangingPunct="1">
        <a:spcBef>
          <a:spcPct val="20000"/>
        </a:spcBef>
        <a:buFont typeface="Arial" pitchFamily="34" charset="0"/>
        <a:buChar char="–"/>
        <a:defRPr sz="2700" kern="1200">
          <a:solidFill>
            <a:schemeClr val="tx1"/>
          </a:solidFill>
          <a:latin typeface="+mn-lt"/>
          <a:ea typeface="+mn-ea"/>
          <a:cs typeface="+mn-cs"/>
        </a:defRPr>
      </a:lvl2pPr>
      <a:lvl3pPr marL="1098878" indent="-219776" algn="l" defTabSz="879104" rtl="0" eaLnBrk="1" latinLnBrk="0" hangingPunct="1">
        <a:spcBef>
          <a:spcPct val="20000"/>
        </a:spcBef>
        <a:buFont typeface="Arial" pitchFamily="34" charset="0"/>
        <a:buChar char="•"/>
        <a:defRPr sz="2300" kern="1200">
          <a:solidFill>
            <a:schemeClr val="tx1"/>
          </a:solidFill>
          <a:latin typeface="+mn-lt"/>
          <a:ea typeface="+mn-ea"/>
          <a:cs typeface="+mn-cs"/>
        </a:defRPr>
      </a:lvl3pPr>
      <a:lvl4pPr marL="1538429" indent="-219776" algn="l" defTabSz="879104"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1977979" indent="-219776" algn="l" defTabSz="879104"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417531" indent="-219776" algn="l" defTabSz="879104"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857083" indent="-219776" algn="l" defTabSz="879104"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296633" indent="-219776" algn="l" defTabSz="879104"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736184" indent="-219776" algn="l" defTabSz="879104"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879104" rtl="0" eaLnBrk="1" latinLnBrk="0" hangingPunct="1">
        <a:defRPr sz="1700" kern="1200">
          <a:solidFill>
            <a:schemeClr val="tx1"/>
          </a:solidFill>
          <a:latin typeface="+mn-lt"/>
          <a:ea typeface="+mn-ea"/>
          <a:cs typeface="+mn-cs"/>
        </a:defRPr>
      </a:lvl1pPr>
      <a:lvl2pPr marL="439552" algn="l" defTabSz="879104" rtl="0" eaLnBrk="1" latinLnBrk="0" hangingPunct="1">
        <a:defRPr sz="1700" kern="1200">
          <a:solidFill>
            <a:schemeClr val="tx1"/>
          </a:solidFill>
          <a:latin typeface="+mn-lt"/>
          <a:ea typeface="+mn-ea"/>
          <a:cs typeface="+mn-cs"/>
        </a:defRPr>
      </a:lvl2pPr>
      <a:lvl3pPr marL="879104" algn="l" defTabSz="879104" rtl="0" eaLnBrk="1" latinLnBrk="0" hangingPunct="1">
        <a:defRPr sz="1700" kern="1200">
          <a:solidFill>
            <a:schemeClr val="tx1"/>
          </a:solidFill>
          <a:latin typeface="+mn-lt"/>
          <a:ea typeface="+mn-ea"/>
          <a:cs typeface="+mn-cs"/>
        </a:defRPr>
      </a:lvl3pPr>
      <a:lvl4pPr marL="1318654" algn="l" defTabSz="879104" rtl="0" eaLnBrk="1" latinLnBrk="0" hangingPunct="1">
        <a:defRPr sz="1700" kern="1200">
          <a:solidFill>
            <a:schemeClr val="tx1"/>
          </a:solidFill>
          <a:latin typeface="+mn-lt"/>
          <a:ea typeface="+mn-ea"/>
          <a:cs typeface="+mn-cs"/>
        </a:defRPr>
      </a:lvl4pPr>
      <a:lvl5pPr marL="1758204" algn="l" defTabSz="879104" rtl="0" eaLnBrk="1" latinLnBrk="0" hangingPunct="1">
        <a:defRPr sz="1700" kern="1200">
          <a:solidFill>
            <a:schemeClr val="tx1"/>
          </a:solidFill>
          <a:latin typeface="+mn-lt"/>
          <a:ea typeface="+mn-ea"/>
          <a:cs typeface="+mn-cs"/>
        </a:defRPr>
      </a:lvl5pPr>
      <a:lvl6pPr marL="2197755" algn="l" defTabSz="879104" rtl="0" eaLnBrk="1" latinLnBrk="0" hangingPunct="1">
        <a:defRPr sz="1700" kern="1200">
          <a:solidFill>
            <a:schemeClr val="tx1"/>
          </a:solidFill>
          <a:latin typeface="+mn-lt"/>
          <a:ea typeface="+mn-ea"/>
          <a:cs typeface="+mn-cs"/>
        </a:defRPr>
      </a:lvl6pPr>
      <a:lvl7pPr marL="2637307" algn="l" defTabSz="879104" rtl="0" eaLnBrk="1" latinLnBrk="0" hangingPunct="1">
        <a:defRPr sz="1700" kern="1200">
          <a:solidFill>
            <a:schemeClr val="tx1"/>
          </a:solidFill>
          <a:latin typeface="+mn-lt"/>
          <a:ea typeface="+mn-ea"/>
          <a:cs typeface="+mn-cs"/>
        </a:defRPr>
      </a:lvl7pPr>
      <a:lvl8pPr marL="3076858" algn="l" defTabSz="879104" rtl="0" eaLnBrk="1" latinLnBrk="0" hangingPunct="1">
        <a:defRPr sz="1700" kern="1200">
          <a:solidFill>
            <a:schemeClr val="tx1"/>
          </a:solidFill>
          <a:latin typeface="+mn-lt"/>
          <a:ea typeface="+mn-ea"/>
          <a:cs typeface="+mn-cs"/>
        </a:defRPr>
      </a:lvl8pPr>
      <a:lvl9pPr marL="3516410" algn="l" defTabSz="879104" rtl="0" eaLnBrk="1" latinLnBrk="0" hangingPunct="1">
        <a:defRPr sz="17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9.jpeg"/><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jpeg"/><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1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9.png"/><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1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1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 Id="rId4" Type="http://schemas.openxmlformats.org/officeDocument/2006/relationships/image" Target="../media/image34.png"/></Relationships>
</file>

<file path=ppt/slides/_rels/slide2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5.png"/><Relationship Id="rId1" Type="http://schemas.openxmlformats.org/officeDocument/2006/relationships/slideLayout" Target="../slideLayouts/slideLayout2.xml"/><Relationship Id="rId6" Type="http://schemas.openxmlformats.org/officeDocument/2006/relationships/image" Target="../media/image38.png"/><Relationship Id="rId5" Type="http://schemas.openxmlformats.org/officeDocument/2006/relationships/image" Target="../media/image37.jpeg"/><Relationship Id="rId4" Type="http://schemas.openxmlformats.org/officeDocument/2006/relationships/image" Target="../media/image36.png"/></Relationships>
</file>

<file path=ppt/slides/_rels/slide2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40.png"/></Relationships>
</file>

<file path=ppt/slides/_rels/slide22.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34.png"/><Relationship Id="rId4" Type="http://schemas.openxmlformats.org/officeDocument/2006/relationships/image" Target="../media/image42.jpeg"/></Relationships>
</file>

<file path=ppt/slides/_rels/slide23.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45.png"/></Relationships>
</file>

<file path=ppt/slides/_rels/slide25.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46.png"/></Relationships>
</file>

<file path=ppt/slides/_rels/slide26.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50.png"/><Relationship Id="rId4" Type="http://schemas.openxmlformats.org/officeDocument/2006/relationships/image" Target="../media/image49.png"/></Relationships>
</file>

<file path=ppt/slides/_rels/slide28.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52.png"/><Relationship Id="rId4" Type="http://schemas.openxmlformats.org/officeDocument/2006/relationships/image" Target="../media/image51.png"/></Relationships>
</file>

<file path=ppt/slides/_rels/slide29.xml.rels><?xml version="1.0" encoding="UTF-8" standalone="yes"?>
<Relationships xmlns="http://schemas.openxmlformats.org/package/2006/relationships"><Relationship Id="rId8" Type="http://schemas.openxmlformats.org/officeDocument/2006/relationships/image" Target="../media/image56.png"/><Relationship Id="rId3" Type="http://schemas.openxmlformats.org/officeDocument/2006/relationships/image" Target="../media/image44.png"/><Relationship Id="rId7" Type="http://schemas.openxmlformats.org/officeDocument/2006/relationships/image" Target="../media/image55.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png"/><Relationship Id="rId4" Type="http://schemas.openxmlformats.org/officeDocument/2006/relationships/image" Target="../media/image52.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59.png"/></Relationships>
</file>

<file path=ppt/slides/_rels/slide34.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62.png"/><Relationship Id="rId7" Type="http://schemas.openxmlformats.org/officeDocument/2006/relationships/image" Target="../media/image6.jpeg"/><Relationship Id="rId2" Type="http://schemas.openxmlformats.org/officeDocument/2006/relationships/image" Target="../media/image61.pn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63.jpeg"/></Relationships>
</file>

<file path=ppt/slides/_rels/slide36.xml.rels><?xml version="1.0" encoding="UTF-8" standalone="yes"?>
<Relationships xmlns="http://schemas.openxmlformats.org/package/2006/relationships"><Relationship Id="rId3" Type="http://schemas.openxmlformats.org/officeDocument/2006/relationships/image" Target="../media/image65.png"/><Relationship Id="rId7" Type="http://schemas.openxmlformats.org/officeDocument/2006/relationships/image" Target="../media/image9.jpeg"/><Relationship Id="rId2" Type="http://schemas.openxmlformats.org/officeDocument/2006/relationships/image" Target="../media/image6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jpeg"/><Relationship Id="rId4" Type="http://schemas.openxmlformats.org/officeDocument/2006/relationships/image" Target="../media/image66.png"/></Relationships>
</file>

<file path=ppt/slides/_rels/slide37.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67.png"/><Relationship Id="rId1" Type="http://schemas.openxmlformats.org/officeDocument/2006/relationships/slideLayout" Target="../slideLayouts/slideLayout2.xml"/><Relationship Id="rId5" Type="http://schemas.openxmlformats.org/officeDocument/2006/relationships/image" Target="../media/image70.png"/><Relationship Id="rId4" Type="http://schemas.openxmlformats.org/officeDocument/2006/relationships/image" Target="../media/image69.png"/></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72.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73.png"/><Relationship Id="rId1" Type="http://schemas.openxmlformats.org/officeDocument/2006/relationships/slideLayout" Target="../slideLayouts/slideLayout2.xml"/><Relationship Id="rId4" Type="http://schemas.openxmlformats.org/officeDocument/2006/relationships/image" Target="../media/image75.png"/></Relationships>
</file>

<file path=ppt/slides/_rels/slide43.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image" Target="../media/image76.png"/><Relationship Id="rId1" Type="http://schemas.openxmlformats.org/officeDocument/2006/relationships/slideLayout" Target="../slideLayouts/slideLayout2.xml"/><Relationship Id="rId5" Type="http://schemas.openxmlformats.org/officeDocument/2006/relationships/image" Target="../media/image79.png"/><Relationship Id="rId4" Type="http://schemas.openxmlformats.org/officeDocument/2006/relationships/image" Target="../media/image78.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8" Type="http://schemas.openxmlformats.org/officeDocument/2006/relationships/image" Target="../media/image89.jpeg"/><Relationship Id="rId3" Type="http://schemas.openxmlformats.org/officeDocument/2006/relationships/image" Target="../media/image85.jpeg"/><Relationship Id="rId7" Type="http://schemas.openxmlformats.org/officeDocument/2006/relationships/image" Target="../media/image88.jpeg"/><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87.jpeg"/><Relationship Id="rId5" Type="http://schemas.openxmlformats.org/officeDocument/2006/relationships/image" Target="../media/image86.jpeg"/><Relationship Id="rId4" Type="http://schemas.openxmlformats.org/officeDocument/2006/relationships/image" Target="../media/image2.jpeg"/></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91.png"/><Relationship Id="rId7" Type="http://schemas.openxmlformats.org/officeDocument/2006/relationships/image" Target="../media/image95.png"/><Relationship Id="rId2" Type="http://schemas.openxmlformats.org/officeDocument/2006/relationships/image" Target="../media/image85.jpeg"/><Relationship Id="rId1" Type="http://schemas.openxmlformats.org/officeDocument/2006/relationships/slideLayout" Target="../slideLayouts/slideLayout2.xml"/><Relationship Id="rId6" Type="http://schemas.openxmlformats.org/officeDocument/2006/relationships/image" Target="../media/image94.png"/><Relationship Id="rId5" Type="http://schemas.openxmlformats.org/officeDocument/2006/relationships/image" Target="../media/image93.png"/><Relationship Id="rId4" Type="http://schemas.openxmlformats.org/officeDocument/2006/relationships/image" Target="../media/image92.png"/></Relationships>
</file>

<file path=ppt/slides/_rels/slide58.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image" Target="../media/image96.png"/><Relationship Id="rId1" Type="http://schemas.openxmlformats.org/officeDocument/2006/relationships/slideLayout" Target="../slideLayouts/slideLayout3.xml"/><Relationship Id="rId6" Type="http://schemas.openxmlformats.org/officeDocument/2006/relationships/image" Target="../media/image100.png"/><Relationship Id="rId5" Type="http://schemas.openxmlformats.org/officeDocument/2006/relationships/image" Target="../media/image99.png"/><Relationship Id="rId4" Type="http://schemas.openxmlformats.org/officeDocument/2006/relationships/image" Target="../media/image98.png"/></Relationships>
</file>

<file path=ppt/slides/_rels/slide59.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image" Target="../media/image101.png"/><Relationship Id="rId1" Type="http://schemas.openxmlformats.org/officeDocument/2006/relationships/slideLayout" Target="../slideLayouts/slideLayout3.xml"/><Relationship Id="rId6" Type="http://schemas.openxmlformats.org/officeDocument/2006/relationships/image" Target="../media/image103.png"/><Relationship Id="rId5" Type="http://schemas.openxmlformats.org/officeDocument/2006/relationships/image" Target="../media/image100.png"/><Relationship Id="rId4" Type="http://schemas.openxmlformats.org/officeDocument/2006/relationships/image" Target="../media/image102.png"/></Relationships>
</file>

<file path=ppt/slides/_rels/slide60.xml.rels><?xml version="1.0" encoding="UTF-8" standalone="yes"?>
<Relationships xmlns="http://schemas.openxmlformats.org/package/2006/relationships"><Relationship Id="rId8" Type="http://schemas.openxmlformats.org/officeDocument/2006/relationships/image" Target="../media/image102.png"/><Relationship Id="rId3" Type="http://schemas.openxmlformats.org/officeDocument/2006/relationships/image" Target="../media/image105.png"/><Relationship Id="rId7" Type="http://schemas.openxmlformats.org/officeDocument/2006/relationships/image" Target="../media/image99.png"/><Relationship Id="rId2" Type="http://schemas.openxmlformats.org/officeDocument/2006/relationships/image" Target="../media/image104.png"/><Relationship Id="rId1" Type="http://schemas.openxmlformats.org/officeDocument/2006/relationships/slideLayout" Target="../slideLayouts/slideLayout3.xml"/><Relationship Id="rId6" Type="http://schemas.openxmlformats.org/officeDocument/2006/relationships/image" Target="../media/image107.png"/><Relationship Id="rId5" Type="http://schemas.openxmlformats.org/officeDocument/2006/relationships/image" Target="../media/image106.png"/><Relationship Id="rId4" Type="http://schemas.openxmlformats.org/officeDocument/2006/relationships/image" Target="../media/image97.png"/><Relationship Id="rId9" Type="http://schemas.openxmlformats.org/officeDocument/2006/relationships/image" Target="../media/image108.png"/></Relationships>
</file>

<file path=ppt/slides/_rels/slide6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chart" Target="../charts/chart1.xml"/><Relationship Id="rId1" Type="http://schemas.openxmlformats.org/officeDocument/2006/relationships/slideLayout" Target="../slideLayouts/slideLayout12.xml"/></Relationships>
</file>

<file path=ppt/slides/_rels/slide6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09.jpeg"/><Relationship Id="rId1" Type="http://schemas.openxmlformats.org/officeDocument/2006/relationships/slideLayout" Target="../slideLayouts/slideLayout12.xml"/></Relationships>
</file>

<file path=ppt/slides/_rels/slide6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chart" Target="../charts/chart2.xml"/><Relationship Id="rId1" Type="http://schemas.openxmlformats.org/officeDocument/2006/relationships/slideLayout" Target="../slideLayouts/slideLayout12.xml"/></Relationships>
</file>

<file path=ppt/slides/_rels/slide66.xml.rels><?xml version="1.0" encoding="UTF-8" standalone="yes"?>
<Relationships xmlns="http://schemas.openxmlformats.org/package/2006/relationships"><Relationship Id="rId3" Type="http://schemas.openxmlformats.org/officeDocument/2006/relationships/image" Target="../media/image111.jpeg"/><Relationship Id="rId2" Type="http://schemas.openxmlformats.org/officeDocument/2006/relationships/image" Target="../media/image110.jpeg"/><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6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2.xml"/></Relationships>
</file>

<file path=ppt/slides/_rels/slide6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12.emf"/><Relationship Id="rId1" Type="http://schemas.openxmlformats.org/officeDocument/2006/relationships/slideLayout" Target="../slideLayouts/slideLayout12.xml"/></Relationships>
</file>

<file path=ppt/slides/_rels/slide6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2.xml"/></Relationships>
</file>

<file path=ppt/slides/_rels/slide7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2.xml"/></Relationships>
</file>

<file path=ppt/slides/_rels/slide7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2.xml"/><Relationship Id="rId1" Type="http://schemas.openxmlformats.org/officeDocument/2006/relationships/slideLayout" Target="../slideLayouts/slideLayout2.xml"/><Relationship Id="rId4" Type="http://schemas.openxmlformats.org/officeDocument/2006/relationships/image" Target="../media/image113.tiff"/></Relationships>
</file>

<file path=ppt/slides/_rels/slide72.xml.rels><?xml version="1.0" encoding="UTF-8" standalone="yes"?>
<Relationships xmlns="http://schemas.openxmlformats.org/package/2006/relationships"><Relationship Id="rId2" Type="http://schemas.openxmlformats.org/officeDocument/2006/relationships/hyperlink" Target="https://youtu.be/de7NRCROf8Y" TargetMode="Externa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hyperlink" Target="https://youtu.be/de7NRCROf8Y" TargetMode="External"/><Relationship Id="rId2" Type="http://schemas.openxmlformats.org/officeDocument/2006/relationships/notesSlide" Target="../notesSlides/notesSlide33.xml"/><Relationship Id="rId1" Type="http://schemas.openxmlformats.org/officeDocument/2006/relationships/slideLayout" Target="../slideLayouts/slideLayout2.xml"/><Relationship Id="rId6" Type="http://schemas.openxmlformats.org/officeDocument/2006/relationships/image" Target="../media/image116.png"/><Relationship Id="rId5" Type="http://schemas.openxmlformats.org/officeDocument/2006/relationships/image" Target="../media/image115.png"/><Relationship Id="rId4" Type="http://schemas.openxmlformats.org/officeDocument/2006/relationships/image" Target="../media/image114.jpeg"/></Relationships>
</file>

<file path=ppt/slides/_rels/slide74.xml.rels><?xml version="1.0" encoding="UTF-8" standalone="yes"?>
<Relationships xmlns="http://schemas.openxmlformats.org/package/2006/relationships"><Relationship Id="rId3" Type="http://schemas.openxmlformats.org/officeDocument/2006/relationships/image" Target="../media/image117.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image" Target="../media/image118.png"/><Relationship Id="rId2" Type="http://schemas.openxmlformats.org/officeDocument/2006/relationships/notesSlide" Target="../notesSlides/notesSlide35.xml"/><Relationship Id="rId1" Type="http://schemas.openxmlformats.org/officeDocument/2006/relationships/slideLayout" Target="../slideLayouts/slideLayout2.xml"/><Relationship Id="rId5" Type="http://schemas.openxmlformats.org/officeDocument/2006/relationships/image" Target="../media/image120.png"/><Relationship Id="rId4" Type="http://schemas.openxmlformats.org/officeDocument/2006/relationships/image" Target="../media/image119.png"/></Relationships>
</file>

<file path=ppt/slides/_rels/slide76.xml.rels><?xml version="1.0" encoding="UTF-8" standalone="yes"?>
<Relationships xmlns="http://schemas.openxmlformats.org/package/2006/relationships"><Relationship Id="rId3" Type="http://schemas.openxmlformats.org/officeDocument/2006/relationships/image" Target="../media/image121.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3" Type="http://schemas.openxmlformats.org/officeDocument/2006/relationships/image" Target="../media/image122.png"/><Relationship Id="rId2" Type="http://schemas.openxmlformats.org/officeDocument/2006/relationships/notesSlide" Target="../notesSlides/notesSlide37.xml"/><Relationship Id="rId1" Type="http://schemas.openxmlformats.org/officeDocument/2006/relationships/slideLayout" Target="../slideLayouts/slideLayout2.xml"/><Relationship Id="rId5" Type="http://schemas.openxmlformats.org/officeDocument/2006/relationships/image" Target="../media/image124.png"/><Relationship Id="rId4" Type="http://schemas.openxmlformats.org/officeDocument/2006/relationships/image" Target="../media/image123.png"/></Relationships>
</file>

<file path=ppt/slides/_rels/slide78.xml.rels><?xml version="1.0" encoding="UTF-8" standalone="yes"?>
<Relationships xmlns="http://schemas.openxmlformats.org/package/2006/relationships"><Relationship Id="rId3" Type="http://schemas.openxmlformats.org/officeDocument/2006/relationships/image" Target="../media/image125.pn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image" Target="../media/image125.png"/><Relationship Id="rId2" Type="http://schemas.openxmlformats.org/officeDocument/2006/relationships/notesSlide" Target="../notesSlides/notesSlide39.xml"/><Relationship Id="rId1" Type="http://schemas.openxmlformats.org/officeDocument/2006/relationships/slideLayout" Target="../slideLayouts/slideLayout2.xml"/><Relationship Id="rId4" Type="http://schemas.openxmlformats.org/officeDocument/2006/relationships/image" Target="../media/image126.png"/></Relationships>
</file>

<file path=ppt/slides/_rels/slide80.xml.rels><?xml version="1.0" encoding="UTF-8" standalone="yes"?>
<Relationships xmlns="http://schemas.openxmlformats.org/package/2006/relationships"><Relationship Id="rId3" Type="http://schemas.openxmlformats.org/officeDocument/2006/relationships/image" Target="../media/image125.png"/><Relationship Id="rId2" Type="http://schemas.openxmlformats.org/officeDocument/2006/relationships/notesSlide" Target="../notesSlides/notesSlide40.xml"/><Relationship Id="rId1" Type="http://schemas.openxmlformats.org/officeDocument/2006/relationships/slideLayout" Target="../slideLayouts/slideLayout2.xml"/><Relationship Id="rId4" Type="http://schemas.openxmlformats.org/officeDocument/2006/relationships/image" Target="../media/image127.png"/></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3" Type="http://schemas.openxmlformats.org/officeDocument/2006/relationships/image" Target="../media/image129.jpeg"/><Relationship Id="rId2" Type="http://schemas.openxmlformats.org/officeDocument/2006/relationships/image" Target="../media/image128.png"/><Relationship Id="rId1" Type="http://schemas.openxmlformats.org/officeDocument/2006/relationships/slideLayout" Target="../slideLayouts/slideLayout2.xml"/><Relationship Id="rId6" Type="http://schemas.openxmlformats.org/officeDocument/2006/relationships/image" Target="../media/image131.gif"/><Relationship Id="rId5" Type="http://schemas.openxmlformats.org/officeDocument/2006/relationships/image" Target="../media/image130.wmf"/><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0"/>
            <a:ext cx="9144000" cy="1371600"/>
          </a:xfrm>
        </p:spPr>
        <p:txBody>
          <a:bodyPr>
            <a:noAutofit/>
          </a:bodyPr>
          <a:lstStyle/>
          <a:p>
            <a:pPr>
              <a:lnSpc>
                <a:spcPts val="4807"/>
              </a:lnSpc>
              <a:spcBef>
                <a:spcPts val="1730"/>
              </a:spcBef>
              <a:defRPr/>
            </a:pPr>
            <a:r>
              <a:rPr lang="en-US" sz="4300" b="1" dirty="0">
                <a:solidFill>
                  <a:srgbClr val="263424"/>
                </a:solidFill>
                <a:effectLst>
                  <a:outerShdw blurRad="38100" dist="38100" dir="2700000" algn="tl">
                    <a:srgbClr val="000000">
                      <a:alpha val="43137"/>
                    </a:srgbClr>
                  </a:outerShdw>
                </a:effectLst>
                <a:latin typeface="TH SarabunPSK" pitchFamily="34" charset="-34"/>
                <a:cs typeface="TH SarabunPSK" pitchFamily="34" charset="-34"/>
              </a:rPr>
              <a:t>How important is climate change adaptation (CCA)? </a:t>
            </a:r>
          </a:p>
        </p:txBody>
      </p:sp>
      <p:sp>
        <p:nvSpPr>
          <p:cNvPr id="5" name="Rectangle 4"/>
          <p:cNvSpPr/>
          <p:nvPr/>
        </p:nvSpPr>
        <p:spPr>
          <a:xfrm>
            <a:off x="11149" y="3782608"/>
            <a:ext cx="5349891" cy="1383995"/>
          </a:xfrm>
          <a:prstGeom prst="rect">
            <a:avLst/>
          </a:prstGeom>
        </p:spPr>
        <p:txBody>
          <a:bodyPr wrap="square" lIns="87910" tIns="43955" rIns="87910" bIns="43955">
            <a:spAutoFit/>
          </a:bodyPr>
          <a:lstStyle/>
          <a:p>
            <a:pPr>
              <a:lnSpc>
                <a:spcPts val="2000"/>
              </a:lnSpc>
            </a:pPr>
            <a:r>
              <a:rPr lang="en-US" sz="2000" b="1" dirty="0">
                <a:solidFill>
                  <a:schemeClr val="tx1">
                    <a:lumMod val="95000"/>
                  </a:schemeClr>
                </a:solidFill>
                <a:effectLst>
                  <a:outerShdw blurRad="38100" dist="38100" dir="2700000" algn="tl">
                    <a:srgbClr val="000000">
                      <a:alpha val="43137"/>
                    </a:srgbClr>
                  </a:outerShdw>
                </a:effectLst>
                <a:latin typeface="TH SarabunPSK" pitchFamily="34" charset="-34"/>
                <a:cs typeface="TH SarabunPSK" pitchFamily="34" charset="-34"/>
              </a:rPr>
              <a:t>Guest Speaker: EE479 Seminar in Human Resources, Natural Resources, and Environment Economics </a:t>
            </a:r>
          </a:p>
          <a:p>
            <a:pPr>
              <a:lnSpc>
                <a:spcPts val="2000"/>
              </a:lnSpc>
            </a:pPr>
            <a:endParaRPr lang="en-US" sz="2000" b="1" dirty="0">
              <a:solidFill>
                <a:schemeClr val="tx1">
                  <a:lumMod val="95000"/>
                </a:schemeClr>
              </a:solidFill>
              <a:effectLst>
                <a:outerShdw blurRad="38100" dist="38100" dir="2700000" algn="tl">
                  <a:srgbClr val="000000">
                    <a:alpha val="43137"/>
                  </a:srgbClr>
                </a:outerShdw>
              </a:effectLst>
              <a:latin typeface="TH SarabunPSK" pitchFamily="34" charset="-34"/>
              <a:cs typeface="TH SarabunPSK" pitchFamily="34" charset="-34"/>
            </a:endParaRPr>
          </a:p>
          <a:p>
            <a:pPr>
              <a:lnSpc>
                <a:spcPts val="2000"/>
              </a:lnSpc>
            </a:pPr>
            <a:r>
              <a:rPr lang="en-US" sz="2000" b="1" dirty="0">
                <a:solidFill>
                  <a:srgbClr val="4C7456"/>
                </a:solidFill>
                <a:effectLst>
                  <a:outerShdw blurRad="38100" dist="38100" dir="2700000" algn="tl">
                    <a:srgbClr val="000000">
                      <a:alpha val="43137"/>
                    </a:srgbClr>
                  </a:outerShdw>
                </a:effectLst>
                <a:latin typeface="TH SarabunPSK" pitchFamily="34" charset="-34"/>
                <a:cs typeface="TH SarabunPSK" pitchFamily="34" charset="-34"/>
              </a:rPr>
              <a:t>Wed. 21st February 2018</a:t>
            </a:r>
            <a:endParaRPr lang="pt-BR" sz="2000" b="1" dirty="0">
              <a:solidFill>
                <a:srgbClr val="4C7456"/>
              </a:solidFill>
              <a:effectLst>
                <a:outerShdw blurRad="38100" dist="38100" dir="2700000" algn="tl">
                  <a:srgbClr val="000000">
                    <a:alpha val="43137"/>
                  </a:srgbClr>
                </a:outerShdw>
              </a:effectLst>
              <a:latin typeface="TH SarabunPSK" pitchFamily="34" charset="-34"/>
              <a:cs typeface="TH SarabunPSK" pitchFamily="34" charset="-34"/>
            </a:endParaRPr>
          </a:p>
          <a:p>
            <a:pPr>
              <a:lnSpc>
                <a:spcPts val="2000"/>
              </a:lnSpc>
            </a:pPr>
            <a:r>
              <a:rPr lang="it-IT" sz="2000" b="1" dirty="0">
                <a:solidFill>
                  <a:srgbClr val="4C7456"/>
                </a:solidFill>
                <a:effectLst>
                  <a:outerShdw blurRad="38100" dist="38100" dir="2700000" algn="tl">
                    <a:srgbClr val="000000">
                      <a:alpha val="43137"/>
                    </a:srgbClr>
                  </a:outerShdw>
                </a:effectLst>
                <a:latin typeface="TH SarabunPSK" pitchFamily="34" charset="-34"/>
                <a:cs typeface="TH SarabunPSK" pitchFamily="34" charset="-34"/>
              </a:rPr>
              <a:t>Faculty of Economics, Thammasat University (Thaprachan)</a:t>
            </a:r>
            <a:endParaRPr lang="en-US" sz="2000" b="1" dirty="0">
              <a:solidFill>
                <a:srgbClr val="4C7456"/>
              </a:solidFill>
              <a:effectLst>
                <a:outerShdw blurRad="38100" dist="38100" dir="2700000" algn="tl">
                  <a:srgbClr val="000000">
                    <a:alpha val="43137"/>
                  </a:srgbClr>
                </a:outerShdw>
              </a:effectLst>
              <a:latin typeface="TH SarabunPSK" pitchFamily="34" charset="-34"/>
              <a:cs typeface="TH SarabunPSK" pitchFamily="34" charset="-34"/>
            </a:endParaRPr>
          </a:p>
        </p:txBody>
      </p:sp>
      <p:pic>
        <p:nvPicPr>
          <p:cNvPr id="16390" name="Picture 6" descr="http://shass.mit.edu/files/shass/cimg/news/2011/585_thai-rice-field.jpg"/>
          <p:cNvPicPr>
            <a:picLocks noChangeAspect="1" noChangeArrowheads="1"/>
          </p:cNvPicPr>
          <p:nvPr/>
        </p:nvPicPr>
        <p:blipFill>
          <a:blip r:embed="rId3" cstate="print"/>
          <a:srcRect/>
          <a:stretch>
            <a:fillRect/>
          </a:stretch>
        </p:blipFill>
        <p:spPr bwMode="auto">
          <a:xfrm>
            <a:off x="0" y="1388183"/>
            <a:ext cx="9144000" cy="2392363"/>
          </a:xfrm>
          <a:prstGeom prst="rect">
            <a:avLst/>
          </a:prstGeom>
          <a:noFill/>
        </p:spPr>
      </p:pic>
      <p:sp>
        <p:nvSpPr>
          <p:cNvPr id="41986" name="AutoShape 2" descr="Image result for สำนักงานเศรษฐกิจการเกษตร"/>
          <p:cNvSpPr>
            <a:spLocks noChangeAspect="1" noChangeArrowheads="1"/>
          </p:cNvSpPr>
          <p:nvPr/>
        </p:nvSpPr>
        <p:spPr bwMode="auto">
          <a:xfrm>
            <a:off x="116711" y="-108346"/>
            <a:ext cx="228660" cy="228601"/>
          </a:xfrm>
          <a:prstGeom prst="rect">
            <a:avLst/>
          </a:prstGeom>
          <a:noFill/>
        </p:spPr>
        <p:txBody>
          <a:bodyPr vert="horz" wrap="square" lIns="68583" tIns="34292" rIns="68583" bIns="34292" numCol="1" anchor="t" anchorCtr="0" compatLnSpc="1">
            <a:prstTxWarp prst="textNoShape">
              <a:avLst/>
            </a:prstTxWarp>
          </a:bodyPr>
          <a:lstStyle/>
          <a:p>
            <a:endParaRPr lang="en-US"/>
          </a:p>
        </p:txBody>
      </p:sp>
      <p:sp>
        <p:nvSpPr>
          <p:cNvPr id="41988" name="AutoShape 4" descr="Image result for สำนักงานเศรษฐกิจการเกษตร"/>
          <p:cNvSpPr>
            <a:spLocks noChangeAspect="1" noChangeArrowheads="1"/>
          </p:cNvSpPr>
          <p:nvPr/>
        </p:nvSpPr>
        <p:spPr bwMode="auto">
          <a:xfrm>
            <a:off x="116711" y="-108346"/>
            <a:ext cx="228660" cy="228601"/>
          </a:xfrm>
          <a:prstGeom prst="rect">
            <a:avLst/>
          </a:prstGeom>
          <a:noFill/>
        </p:spPr>
        <p:txBody>
          <a:bodyPr vert="horz" wrap="square" lIns="68583" tIns="34292" rIns="68583" bIns="34292" numCol="1" anchor="t" anchorCtr="0" compatLnSpc="1">
            <a:prstTxWarp prst="textNoShape">
              <a:avLst/>
            </a:prstTxWarp>
          </a:bodyPr>
          <a:lstStyle/>
          <a:p>
            <a:endParaRPr lang="en-US"/>
          </a:p>
        </p:txBody>
      </p:sp>
      <p:pic>
        <p:nvPicPr>
          <p:cNvPr id="41989" name="Picture 5" descr="C:\Users\akarapon.hou\Desktop\imgres.jpg"/>
          <p:cNvPicPr>
            <a:picLocks noChangeAspect="1" noChangeArrowheads="1"/>
          </p:cNvPicPr>
          <p:nvPr/>
        </p:nvPicPr>
        <p:blipFill>
          <a:blip r:embed="rId4" cstate="print"/>
          <a:srcRect/>
          <a:stretch>
            <a:fillRect/>
          </a:stretch>
        </p:blipFill>
        <p:spPr bwMode="auto">
          <a:xfrm>
            <a:off x="8675248" y="4672777"/>
            <a:ext cx="468752" cy="470723"/>
          </a:xfrm>
          <a:prstGeom prst="rect">
            <a:avLst/>
          </a:prstGeom>
          <a:noFill/>
        </p:spPr>
      </p:pic>
      <p:sp>
        <p:nvSpPr>
          <p:cNvPr id="10" name="Subtitle 2"/>
          <p:cNvSpPr txBox="1">
            <a:spLocks/>
          </p:cNvSpPr>
          <p:nvPr/>
        </p:nvSpPr>
        <p:spPr>
          <a:xfrm>
            <a:off x="5334000" y="3790950"/>
            <a:ext cx="3735388" cy="1352550"/>
          </a:xfrm>
          <a:prstGeom prst="rect">
            <a:avLst/>
          </a:prstGeom>
        </p:spPr>
        <p:txBody>
          <a:bodyPr vert="horz" lIns="117203" tIns="58602" rIns="117203" bIns="58602" rtlCol="0">
            <a:noAutofit/>
          </a:bodyPr>
          <a:lstStyle/>
          <a:p>
            <a:pPr>
              <a:lnSpc>
                <a:spcPts val="1900"/>
              </a:lnSpc>
              <a:spcBef>
                <a:spcPts val="2307"/>
              </a:spcBef>
              <a:defRPr/>
            </a:pPr>
            <a:r>
              <a:rPr lang="en-US" sz="2000" b="1" dirty="0" err="1">
                <a:solidFill>
                  <a:srgbClr val="263424"/>
                </a:solidFill>
                <a:effectLst>
                  <a:outerShdw blurRad="38100" dist="38100" dir="2700000" algn="tl">
                    <a:srgbClr val="000000">
                      <a:alpha val="43137"/>
                    </a:srgbClr>
                  </a:outerShdw>
                </a:effectLst>
                <a:latin typeface="TH SarabunPSK" pitchFamily="34" charset="-34"/>
                <a:cs typeface="TH SarabunPSK" pitchFamily="34" charset="-34"/>
              </a:rPr>
              <a:t>Akarapon</a:t>
            </a:r>
            <a:r>
              <a:rPr lang="en-US" sz="2000" b="1" dirty="0">
                <a:solidFill>
                  <a:srgbClr val="263424"/>
                </a:solidFill>
                <a:effectLst>
                  <a:outerShdw blurRad="38100" dist="38100" dir="2700000" algn="tl">
                    <a:srgbClr val="000000">
                      <a:alpha val="43137"/>
                    </a:srgbClr>
                  </a:outerShdw>
                </a:effectLst>
                <a:latin typeface="TH SarabunPSK" pitchFamily="34" charset="-34"/>
                <a:cs typeface="TH SarabunPSK" pitchFamily="34" charset="-34"/>
              </a:rPr>
              <a:t> </a:t>
            </a:r>
            <a:r>
              <a:rPr lang="en-US" sz="2000" b="1" dirty="0" err="1">
                <a:solidFill>
                  <a:srgbClr val="263424"/>
                </a:solidFill>
                <a:effectLst>
                  <a:outerShdw blurRad="38100" dist="38100" dir="2700000" algn="tl">
                    <a:srgbClr val="000000">
                      <a:alpha val="43137"/>
                    </a:srgbClr>
                  </a:outerShdw>
                </a:effectLst>
                <a:latin typeface="TH SarabunPSK" pitchFamily="34" charset="-34"/>
                <a:cs typeface="TH SarabunPSK" pitchFamily="34" charset="-34"/>
              </a:rPr>
              <a:t>Houbcharaun</a:t>
            </a:r>
            <a:r>
              <a:rPr lang="en-US" sz="2000" b="1" dirty="0">
                <a:solidFill>
                  <a:srgbClr val="263424"/>
                </a:solidFill>
                <a:effectLst>
                  <a:outerShdw blurRad="38100" dist="38100" dir="2700000" algn="tl">
                    <a:srgbClr val="000000">
                      <a:alpha val="43137"/>
                    </a:srgbClr>
                  </a:outerShdw>
                </a:effectLst>
                <a:latin typeface="TH SarabunPSK" pitchFamily="34" charset="-34"/>
                <a:cs typeface="TH SarabunPSK" pitchFamily="34" charset="-34"/>
              </a:rPr>
              <a:t> (</a:t>
            </a:r>
            <a:r>
              <a:rPr lang="en-US" sz="2000" b="1" dirty="0" err="1">
                <a:solidFill>
                  <a:srgbClr val="263424"/>
                </a:solidFill>
                <a:effectLst>
                  <a:outerShdw blurRad="38100" dist="38100" dir="2700000" algn="tl">
                    <a:srgbClr val="000000">
                      <a:alpha val="43137"/>
                    </a:srgbClr>
                  </a:outerShdw>
                </a:effectLst>
                <a:latin typeface="TH SarabunPSK" pitchFamily="34" charset="-34"/>
                <a:cs typeface="TH SarabunPSK" pitchFamily="34" charset="-34"/>
              </a:rPr>
              <a:t>Ph.d</a:t>
            </a:r>
            <a:r>
              <a:rPr lang="en-US" sz="2000" b="1" dirty="0">
                <a:solidFill>
                  <a:srgbClr val="263424"/>
                </a:solidFill>
                <a:effectLst>
                  <a:outerShdw blurRad="38100" dist="38100" dir="2700000" algn="tl">
                    <a:srgbClr val="000000">
                      <a:alpha val="43137"/>
                    </a:srgbClr>
                  </a:outerShdw>
                </a:effectLst>
                <a:latin typeface="TH SarabunPSK" pitchFamily="34" charset="-34"/>
                <a:cs typeface="TH SarabunPSK" pitchFamily="34" charset="-34"/>
              </a:rPr>
              <a:t>.) </a:t>
            </a:r>
          </a:p>
          <a:p>
            <a:pPr>
              <a:lnSpc>
                <a:spcPts val="1900"/>
              </a:lnSpc>
              <a:spcBef>
                <a:spcPct val="20000"/>
              </a:spcBef>
              <a:defRPr/>
            </a:pPr>
            <a:r>
              <a:rPr lang="en-US" sz="2000" b="1" dirty="0">
                <a:solidFill>
                  <a:srgbClr val="4C7456"/>
                </a:solidFill>
                <a:effectLst>
                  <a:outerShdw blurRad="38100" dist="38100" dir="2700000" algn="tl">
                    <a:srgbClr val="000000">
                      <a:alpha val="43137"/>
                    </a:srgbClr>
                  </a:outerShdw>
                </a:effectLst>
                <a:latin typeface="TH SarabunPSK" pitchFamily="34" charset="-34"/>
                <a:cs typeface="TH SarabunPSK" pitchFamily="34" charset="-34"/>
              </a:rPr>
              <a:t>Economist</a:t>
            </a:r>
          </a:p>
          <a:p>
            <a:pPr>
              <a:lnSpc>
                <a:spcPts val="1900"/>
              </a:lnSpc>
              <a:spcBef>
                <a:spcPct val="20000"/>
              </a:spcBef>
              <a:defRPr/>
            </a:pPr>
            <a:r>
              <a:rPr lang="en-US" sz="2000" b="1" dirty="0">
                <a:solidFill>
                  <a:srgbClr val="4C7456"/>
                </a:solidFill>
                <a:effectLst>
                  <a:outerShdw blurRad="38100" dist="38100" dir="2700000" algn="tl">
                    <a:srgbClr val="000000">
                      <a:alpha val="43137"/>
                    </a:srgbClr>
                  </a:outerShdw>
                </a:effectLst>
                <a:latin typeface="TH SarabunPSK" pitchFamily="34" charset="-34"/>
                <a:cs typeface="TH SarabunPSK" pitchFamily="34" charset="-34"/>
              </a:rPr>
              <a:t>Office of Agricultural Economics</a:t>
            </a:r>
            <a:br>
              <a:rPr lang="en-US" sz="2000" b="1" dirty="0">
                <a:solidFill>
                  <a:srgbClr val="4C7456"/>
                </a:solidFill>
                <a:effectLst>
                  <a:outerShdw blurRad="38100" dist="38100" dir="2700000" algn="tl">
                    <a:srgbClr val="000000">
                      <a:alpha val="43137"/>
                    </a:srgbClr>
                  </a:outerShdw>
                </a:effectLst>
                <a:latin typeface="TH SarabunPSK" pitchFamily="34" charset="-34"/>
                <a:cs typeface="TH SarabunPSK" pitchFamily="34" charset="-34"/>
              </a:rPr>
            </a:br>
            <a:r>
              <a:rPr lang="en-US" sz="2000" b="1" dirty="0">
                <a:solidFill>
                  <a:srgbClr val="4C7456"/>
                </a:solidFill>
                <a:effectLst>
                  <a:outerShdw blurRad="38100" dist="38100" dir="2700000" algn="tl">
                    <a:srgbClr val="000000">
                      <a:alpha val="43137"/>
                    </a:srgbClr>
                  </a:outerShdw>
                </a:effectLst>
                <a:latin typeface="TH SarabunPSK" pitchFamily="34" charset="-34"/>
                <a:cs typeface="TH SarabunPSK" pitchFamily="34" charset="-34"/>
              </a:rPr>
              <a:t>Ministry of Agriculture and Cooperatives</a:t>
            </a:r>
            <a:r>
              <a:rPr lang="th-TH" sz="2000" b="1" dirty="0">
                <a:solidFill>
                  <a:srgbClr val="4C7456"/>
                </a:solidFill>
                <a:effectLst>
                  <a:outerShdw blurRad="38100" dist="38100" dir="2700000" algn="tl">
                    <a:srgbClr val="000000">
                      <a:alpha val="43137"/>
                    </a:srgbClr>
                  </a:outerShdw>
                </a:effectLst>
                <a:latin typeface="TH SarabunPSK" pitchFamily="34" charset="-34"/>
                <a:cs typeface="TH SarabunPSK" pitchFamily="34" charset="-34"/>
              </a:rPr>
              <a:t/>
            </a:r>
            <a:br>
              <a:rPr lang="th-TH" sz="2000" b="1" dirty="0">
                <a:solidFill>
                  <a:srgbClr val="4C7456"/>
                </a:solidFill>
                <a:effectLst>
                  <a:outerShdw blurRad="38100" dist="38100" dir="2700000" algn="tl">
                    <a:srgbClr val="000000">
                      <a:alpha val="43137"/>
                    </a:srgbClr>
                  </a:outerShdw>
                </a:effectLst>
                <a:latin typeface="TH SarabunPSK" pitchFamily="34" charset="-34"/>
                <a:cs typeface="TH SarabunPSK" pitchFamily="34" charset="-34"/>
              </a:rPr>
            </a:br>
            <a:r>
              <a:rPr lang="en-US" sz="2000" b="1" dirty="0">
                <a:solidFill>
                  <a:srgbClr val="4C7456"/>
                </a:solidFill>
                <a:effectLst>
                  <a:outerShdw blurRad="38100" dist="38100" dir="2700000" algn="tl">
                    <a:srgbClr val="000000">
                      <a:alpha val="43137"/>
                    </a:srgbClr>
                  </a:outerShdw>
                </a:effectLst>
                <a:latin typeface="TH SarabunPSK" pitchFamily="34" charset="-34"/>
                <a:cs typeface="TH SarabunPSK" pitchFamily="34" charset="-34"/>
              </a:rPr>
              <a:t>Email: akaraponh@gmail.com</a:t>
            </a:r>
          </a:p>
        </p:txBody>
      </p:sp>
      <p:cxnSp>
        <p:nvCxnSpPr>
          <p:cNvPr id="12" name="Straight Connector 11"/>
          <p:cNvCxnSpPr/>
          <p:nvPr/>
        </p:nvCxnSpPr>
        <p:spPr>
          <a:xfrm>
            <a:off x="5334000" y="3790950"/>
            <a:ext cx="0" cy="1352550"/>
          </a:xfrm>
          <a:prstGeom prst="line">
            <a:avLst/>
          </a:prstGeom>
          <a:ln w="254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71550"/>
            <a:ext cx="8305800" cy="3623076"/>
          </a:xfrm>
        </p:spPr>
        <p:txBody>
          <a:bodyPr>
            <a:normAutofit/>
          </a:bodyPr>
          <a:lstStyle/>
          <a:p>
            <a:pPr marL="0" indent="0">
              <a:buNone/>
            </a:pPr>
            <a:r>
              <a:rPr lang="en-US" sz="2800" b="1" u="sng" kern="0" spc="-38" dirty="0">
                <a:latin typeface="TH SarabunPSK" pitchFamily="34" charset="-34"/>
                <a:cs typeface="TH SarabunPSK" pitchFamily="34" charset="-34"/>
              </a:rPr>
              <a:t>Section 1</a:t>
            </a:r>
            <a:r>
              <a:rPr lang="en-US" sz="2800" b="1" kern="0" spc="-38" dirty="0">
                <a:latin typeface="TH SarabunPSK" pitchFamily="34" charset="-34"/>
                <a:cs typeface="TH SarabunPSK" pitchFamily="34" charset="-34"/>
              </a:rPr>
              <a:t>: Introduction to Climate Change (30 mins)</a:t>
            </a:r>
          </a:p>
          <a:p>
            <a:pPr marL="0" indent="0">
              <a:buNone/>
            </a:pPr>
            <a:r>
              <a:rPr lang="en-US" sz="2800" b="1" u="sng" kern="0" spc="-38" dirty="0">
                <a:latin typeface="TH SarabunPSK" pitchFamily="34" charset="-34"/>
                <a:cs typeface="TH SarabunPSK" pitchFamily="34" charset="-34"/>
              </a:rPr>
              <a:t>Section 2</a:t>
            </a:r>
            <a:r>
              <a:rPr lang="en-US" sz="2800" b="1" kern="0" spc="-38" dirty="0">
                <a:latin typeface="TH SarabunPSK" pitchFamily="34" charset="-34"/>
                <a:cs typeface="TH SarabunPSK" pitchFamily="34" charset="-34"/>
              </a:rPr>
              <a:t>: Climate Change Adaptation (CCA) (30 mins)</a:t>
            </a:r>
          </a:p>
          <a:p>
            <a:pPr marL="0" indent="0">
              <a:buNone/>
            </a:pPr>
            <a:r>
              <a:rPr lang="en-US" sz="2800" b="1" u="sng" kern="0" spc="-38" dirty="0">
                <a:latin typeface="TH SarabunPSK" pitchFamily="34" charset="-34"/>
                <a:cs typeface="TH SarabunPSK" pitchFamily="34" charset="-34"/>
              </a:rPr>
              <a:t>Section 3</a:t>
            </a:r>
            <a:r>
              <a:rPr lang="en-US" sz="2800" b="1" kern="0" spc="-38" dirty="0">
                <a:latin typeface="TH SarabunPSK" pitchFamily="34" charset="-34"/>
                <a:cs typeface="TH SarabunPSK" pitchFamily="34" charset="-34"/>
              </a:rPr>
              <a:t>: Policies relevant to CCA (30 mins)</a:t>
            </a:r>
          </a:p>
          <a:p>
            <a:pPr marL="0" indent="0">
              <a:buNone/>
            </a:pPr>
            <a:r>
              <a:rPr lang="en-US" sz="2800" b="1" u="sng" kern="0" spc="-38" dirty="0">
                <a:latin typeface="TH SarabunPSK" pitchFamily="34" charset="-34"/>
                <a:cs typeface="TH SarabunPSK" pitchFamily="34" charset="-34"/>
              </a:rPr>
              <a:t>Section 4</a:t>
            </a:r>
            <a:r>
              <a:rPr lang="en-US" sz="2800" b="1" kern="0" spc="-38" dirty="0">
                <a:latin typeface="TH SarabunPSK" pitchFamily="34" charset="-34"/>
                <a:cs typeface="TH SarabunPSK" pitchFamily="34" charset="-34"/>
              </a:rPr>
              <a:t>: Migrations as adaptation measures? (30 mins)</a:t>
            </a:r>
          </a:p>
          <a:p>
            <a:pPr marL="1139825" indent="-1139825">
              <a:buNone/>
            </a:pPr>
            <a:r>
              <a:rPr lang="en-US" sz="2800" b="1" u="sng" kern="0" spc="-38" dirty="0">
                <a:latin typeface="TH SarabunPSK" pitchFamily="34" charset="-34"/>
                <a:cs typeface="TH SarabunPSK" pitchFamily="34" charset="-34"/>
              </a:rPr>
              <a:t>Section 5</a:t>
            </a:r>
            <a:r>
              <a:rPr lang="en-US" sz="2800" b="1" kern="0" spc="-38" dirty="0">
                <a:latin typeface="TH SarabunPSK" pitchFamily="34" charset="-34"/>
                <a:cs typeface="TH SarabunPSK" pitchFamily="34" charset="-34"/>
              </a:rPr>
              <a:t>: Group Discussion (Impact chain Analysis and research thinking) (60 mins)</a:t>
            </a:r>
          </a:p>
        </p:txBody>
      </p:sp>
      <p:sp>
        <p:nvSpPr>
          <p:cNvPr id="4" name="Slide Number Placeholder 3"/>
          <p:cNvSpPr>
            <a:spLocks noGrp="1"/>
          </p:cNvSpPr>
          <p:nvPr>
            <p:ph type="sldNum" sz="quarter" idx="12"/>
          </p:nvPr>
        </p:nvSpPr>
        <p:spPr/>
        <p:txBody>
          <a:bodyPr/>
          <a:lstStyle/>
          <a:p>
            <a:fld id="{9140919D-0842-45BF-B7A7-68BC56651B2C}" type="slidenum">
              <a:rPr lang="en-US" smtClean="0"/>
              <a:pPr/>
              <a:t>2</a:t>
            </a:fld>
            <a:endParaRPr lang="en-US" dirty="0"/>
          </a:p>
        </p:txBody>
      </p:sp>
      <p:sp>
        <p:nvSpPr>
          <p:cNvPr id="5" name="Title 1"/>
          <p:cNvSpPr>
            <a:spLocks noGrp="1"/>
          </p:cNvSpPr>
          <p:nvPr>
            <p:ph type="title"/>
          </p:nvPr>
        </p:nvSpPr>
        <p:spPr>
          <a:xfrm>
            <a:off x="0" y="0"/>
            <a:ext cx="9144000" cy="742950"/>
          </a:xfrm>
        </p:spPr>
        <p:txBody>
          <a:bodyPr>
            <a:noAutofit/>
          </a:bodyPr>
          <a:lstStyle/>
          <a:p>
            <a:r>
              <a:rPr lang="en-US" sz="4000" b="1" kern="0" spc="-38" dirty="0">
                <a:latin typeface="TH SarabunPSK" pitchFamily="34" charset="-34"/>
                <a:cs typeface="TH SarabunPSK" pitchFamily="34" charset="-34"/>
              </a:rPr>
              <a:t>Presentation Outline</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71550"/>
            <a:ext cx="8305800" cy="3623076"/>
          </a:xfrm>
        </p:spPr>
        <p:txBody>
          <a:bodyPr>
            <a:normAutofit/>
          </a:bodyPr>
          <a:lstStyle/>
          <a:p>
            <a:r>
              <a:rPr lang="en-US" sz="2800" b="1" kern="0" spc="-38" dirty="0">
                <a:latin typeface="TH SarabunPSK" pitchFamily="34" charset="-34"/>
                <a:cs typeface="TH SarabunPSK" pitchFamily="34" charset="-34"/>
              </a:rPr>
              <a:t>Climate change and disasters </a:t>
            </a:r>
          </a:p>
          <a:p>
            <a:r>
              <a:rPr lang="en-US" sz="2800" b="1" kern="0" spc="-38" dirty="0">
                <a:latin typeface="TH SarabunPSK" pitchFamily="34" charset="-34"/>
                <a:cs typeface="TH SarabunPSK" pitchFamily="34" charset="-34"/>
              </a:rPr>
              <a:t>Climate Change Impacts</a:t>
            </a:r>
          </a:p>
          <a:p>
            <a:r>
              <a:rPr lang="en-US" sz="2800" b="1" kern="0" spc="-38" dirty="0">
                <a:latin typeface="TH SarabunPSK" pitchFamily="34" charset="-34"/>
                <a:cs typeface="TH SarabunPSK" pitchFamily="34" charset="-34"/>
              </a:rPr>
              <a:t>Climate change efforts (Kyoto protocol)</a:t>
            </a:r>
          </a:p>
          <a:p>
            <a:r>
              <a:rPr lang="en-US" sz="2800" b="1" kern="0" spc="-38" dirty="0">
                <a:latin typeface="TH SarabunPSK" pitchFamily="34" charset="-34"/>
                <a:cs typeface="TH SarabunPSK" pitchFamily="34" charset="-34"/>
              </a:rPr>
              <a:t>UNFCCC and Paris Agreement (PA)</a:t>
            </a:r>
          </a:p>
          <a:p>
            <a:pPr marL="0" indent="0">
              <a:buNone/>
            </a:pPr>
            <a:endParaRPr lang="en-US" sz="2800" b="1" kern="0" spc="-38" dirty="0">
              <a:latin typeface="TH SarabunPSK" pitchFamily="34" charset="-34"/>
              <a:cs typeface="TH SarabunPSK" pitchFamily="34" charset="-34"/>
            </a:endParaRPr>
          </a:p>
          <a:p>
            <a:pPr marL="0" indent="0">
              <a:buNone/>
            </a:pPr>
            <a:r>
              <a:rPr lang="en-US" sz="2800" b="1" kern="0" spc="-38" dirty="0">
                <a:latin typeface="TH SarabunPSK" pitchFamily="34" charset="-34"/>
                <a:cs typeface="TH SarabunPSK" pitchFamily="34" charset="-34"/>
              </a:rPr>
              <a:t> </a:t>
            </a:r>
          </a:p>
        </p:txBody>
      </p:sp>
      <p:sp>
        <p:nvSpPr>
          <p:cNvPr id="4" name="Slide Number Placeholder 3"/>
          <p:cNvSpPr>
            <a:spLocks noGrp="1"/>
          </p:cNvSpPr>
          <p:nvPr>
            <p:ph type="sldNum" sz="quarter" idx="12"/>
          </p:nvPr>
        </p:nvSpPr>
        <p:spPr/>
        <p:txBody>
          <a:bodyPr/>
          <a:lstStyle/>
          <a:p>
            <a:fld id="{9140919D-0842-45BF-B7A7-68BC56651B2C}" type="slidenum">
              <a:rPr lang="en-US" smtClean="0"/>
              <a:pPr/>
              <a:t>3</a:t>
            </a:fld>
            <a:endParaRPr lang="en-US" dirty="0"/>
          </a:p>
        </p:txBody>
      </p:sp>
      <p:sp>
        <p:nvSpPr>
          <p:cNvPr id="5" name="Title 1"/>
          <p:cNvSpPr>
            <a:spLocks noGrp="1"/>
          </p:cNvSpPr>
          <p:nvPr>
            <p:ph type="title"/>
          </p:nvPr>
        </p:nvSpPr>
        <p:spPr>
          <a:xfrm>
            <a:off x="0" y="0"/>
            <a:ext cx="9144000" cy="742950"/>
          </a:xfrm>
        </p:spPr>
        <p:txBody>
          <a:bodyPr>
            <a:noAutofit/>
          </a:bodyPr>
          <a:lstStyle/>
          <a:p>
            <a:r>
              <a:rPr lang="en-US" sz="4000" b="1" u="sng" kern="0" spc="-38" dirty="0">
                <a:latin typeface="TH SarabunPSK" pitchFamily="34" charset="-34"/>
                <a:cs typeface="TH SarabunPSK" pitchFamily="34" charset="-34"/>
              </a:rPr>
              <a:t>Section 1</a:t>
            </a:r>
            <a:r>
              <a:rPr lang="en-US" sz="4000" b="1" kern="0" spc="-38" dirty="0">
                <a:latin typeface="TH SarabunPSK" pitchFamily="34" charset="-34"/>
                <a:cs typeface="TH SarabunPSK" pitchFamily="34" charset="-34"/>
              </a:rPr>
              <a:t>: Introduction to Climate Change</a:t>
            </a:r>
          </a:p>
        </p:txBody>
      </p:sp>
    </p:spTree>
    <p:extLst>
      <p:ext uri="{BB962C8B-B14F-4D97-AF65-F5344CB8AC3E}">
        <p14:creationId xmlns:p14="http://schemas.microsoft.com/office/powerpoint/2010/main" val="24282121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a:xfrm>
            <a:off x="6934200" y="4767267"/>
            <a:ext cx="2133600" cy="273844"/>
          </a:xfrm>
        </p:spPr>
        <p:txBody>
          <a:bodyPr>
            <a:normAutofit/>
          </a:bodyPr>
          <a:lstStyle/>
          <a:p>
            <a:fld id="{3074B712-BCCC-4096-A105-59EBF1B6CB0C}" type="slidenum">
              <a:rPr lang="en-US" smtClean="0"/>
              <a:pPr/>
              <a:t>4</a:t>
            </a:fld>
            <a:endParaRPr lang="en-US" dirty="0"/>
          </a:p>
        </p:txBody>
      </p:sp>
      <p:sp>
        <p:nvSpPr>
          <p:cNvPr id="8" name="Title 1"/>
          <p:cNvSpPr>
            <a:spLocks noGrp="1"/>
          </p:cNvSpPr>
          <p:nvPr>
            <p:ph type="title"/>
          </p:nvPr>
        </p:nvSpPr>
        <p:spPr>
          <a:xfrm>
            <a:off x="612648" y="74545"/>
            <a:ext cx="8153400" cy="742950"/>
          </a:xfrm>
        </p:spPr>
        <p:txBody>
          <a:bodyPr>
            <a:normAutofit/>
          </a:bodyPr>
          <a:lstStyle/>
          <a:p>
            <a:r>
              <a:rPr lang="en-US" b="1" dirty="0">
                <a:solidFill>
                  <a:srgbClr val="642F04"/>
                </a:solidFill>
                <a:effectLst>
                  <a:outerShdw blurRad="38100" dist="38100" dir="2700000" algn="tl">
                    <a:srgbClr val="000000">
                      <a:alpha val="43137"/>
                    </a:srgbClr>
                  </a:outerShdw>
                </a:effectLst>
                <a:latin typeface="TH SarabunPSK" panose="020B0500040200020003" pitchFamily="34" charset="-34"/>
                <a:ea typeface="Tahoma" panose="020B0604030504040204" pitchFamily="34" charset="0"/>
                <a:cs typeface="TH SarabunPSK" panose="020B0500040200020003" pitchFamily="34" charset="-34"/>
              </a:rPr>
              <a:t>Climate Change and Disasters</a:t>
            </a:r>
            <a:endParaRPr lang="th-TH" b="1" dirty="0">
              <a:solidFill>
                <a:srgbClr val="642F04"/>
              </a:solidFill>
              <a:effectLst>
                <a:outerShdw blurRad="38100" dist="38100" dir="2700000" algn="tl">
                  <a:srgbClr val="000000">
                    <a:alpha val="43137"/>
                  </a:srgbClr>
                </a:outerShdw>
              </a:effectLst>
              <a:latin typeface="TH SarabunPSK" panose="020B0500040200020003" pitchFamily="34" charset="-34"/>
              <a:ea typeface="Tahoma" panose="020B0604030504040204" pitchFamily="34" charset="0"/>
              <a:cs typeface="TH SarabunPSK" panose="020B0500040200020003" pitchFamily="34" charset="-34"/>
            </a:endParaRPr>
          </a:p>
        </p:txBody>
      </p:sp>
      <p:sp>
        <p:nvSpPr>
          <p:cNvPr id="14" name="Content Placeholder 2">
            <a:extLst>
              <a:ext uri="{FF2B5EF4-FFF2-40B4-BE49-F238E27FC236}">
                <a16:creationId xmlns:a16="http://schemas.microsoft.com/office/drawing/2014/main" xmlns="" id="{DDFD3D90-232D-48C6-B767-D5F5FA212995}"/>
              </a:ext>
            </a:extLst>
          </p:cNvPr>
          <p:cNvSpPr>
            <a:spLocks noGrp="1"/>
          </p:cNvSpPr>
          <p:nvPr>
            <p:ph idx="1"/>
          </p:nvPr>
        </p:nvSpPr>
        <p:spPr>
          <a:xfrm>
            <a:off x="612648" y="730425"/>
            <a:ext cx="8074152" cy="1362005"/>
          </a:xfrm>
        </p:spPr>
        <p:txBody>
          <a:bodyPr>
            <a:noAutofit/>
          </a:bodyPr>
          <a:lstStyle/>
          <a:p>
            <a:pPr marL="0" indent="0">
              <a:lnSpc>
                <a:spcPts val="5000"/>
              </a:lnSpc>
              <a:buNone/>
            </a:pPr>
            <a:r>
              <a:rPr lang="en-US" sz="2800" b="1" kern="0" spc="-38" dirty="0">
                <a:solidFill>
                  <a:srgbClr val="FF0000"/>
                </a:solidFill>
                <a:latin typeface="TH SarabunPSK" pitchFamily="34" charset="-34"/>
                <a:cs typeface="TH SarabunPSK" pitchFamily="34" charset="-34"/>
              </a:rPr>
              <a:t>Let’s discuss on: (1) </a:t>
            </a:r>
          </a:p>
          <a:p>
            <a:pPr marL="0" indent="0" algn="ctr">
              <a:lnSpc>
                <a:spcPts val="5000"/>
              </a:lnSpc>
              <a:buNone/>
            </a:pPr>
            <a:r>
              <a:rPr lang="en-US" sz="5400" b="1" kern="0" spc="-38" dirty="0">
                <a:solidFill>
                  <a:srgbClr val="FF0000"/>
                </a:solidFill>
                <a:latin typeface="TH SarabunPSK" pitchFamily="34" charset="-34"/>
                <a:cs typeface="TH SarabunPSK" pitchFamily="34" charset="-34"/>
              </a:rPr>
              <a:t>Climate</a:t>
            </a:r>
            <a:r>
              <a:rPr lang="en-US" sz="4400" b="1" kern="0" spc="-38" dirty="0">
                <a:solidFill>
                  <a:srgbClr val="FF0000"/>
                </a:solidFill>
                <a:latin typeface="TH SarabunPSK" pitchFamily="34" charset="-34"/>
                <a:cs typeface="TH SarabunPSK" pitchFamily="34" charset="-34"/>
              </a:rPr>
              <a:t> </a:t>
            </a:r>
            <a:r>
              <a:rPr lang="en-US" sz="3600" b="1" i="1" kern="0" spc="-38" dirty="0">
                <a:solidFill>
                  <a:srgbClr val="FF0000"/>
                </a:solidFill>
                <a:latin typeface="TH SarabunPSK" pitchFamily="34" charset="-34"/>
                <a:cs typeface="TH SarabunPSK" pitchFamily="34" charset="-34"/>
              </a:rPr>
              <a:t>vs.</a:t>
            </a:r>
            <a:r>
              <a:rPr lang="en-US" sz="4400" b="1" kern="0" spc="-38" dirty="0">
                <a:solidFill>
                  <a:srgbClr val="FF0000"/>
                </a:solidFill>
                <a:latin typeface="TH SarabunPSK" pitchFamily="34" charset="-34"/>
                <a:cs typeface="TH SarabunPSK" pitchFamily="34" charset="-34"/>
              </a:rPr>
              <a:t> </a:t>
            </a:r>
            <a:r>
              <a:rPr lang="en-US" sz="5400" b="1" kern="0" spc="-38" dirty="0">
                <a:solidFill>
                  <a:srgbClr val="FF0000"/>
                </a:solidFill>
                <a:latin typeface="TH SarabunPSK" pitchFamily="34" charset="-34"/>
                <a:cs typeface="TH SarabunPSK" pitchFamily="34" charset="-34"/>
              </a:rPr>
              <a:t>Weather</a:t>
            </a:r>
            <a:r>
              <a:rPr lang="en-US" sz="3600" b="1" kern="0" spc="-38" dirty="0">
                <a:solidFill>
                  <a:srgbClr val="FF0000"/>
                </a:solidFill>
                <a:latin typeface="TH SarabunPSK" pitchFamily="34" charset="-34"/>
                <a:cs typeface="TH SarabunPSK" pitchFamily="34" charset="-34"/>
              </a:rPr>
              <a:t>:</a:t>
            </a:r>
            <a:r>
              <a:rPr lang="en-US" sz="4400" b="1" kern="0" spc="-38" dirty="0">
                <a:solidFill>
                  <a:srgbClr val="FF0000"/>
                </a:solidFill>
                <a:latin typeface="TH SarabunPSK" pitchFamily="34" charset="-34"/>
                <a:cs typeface="TH SarabunPSK" pitchFamily="34" charset="-34"/>
              </a:rPr>
              <a:t> </a:t>
            </a:r>
            <a:r>
              <a:rPr lang="en-US" sz="3600" b="1" kern="0" spc="-38" dirty="0">
                <a:solidFill>
                  <a:srgbClr val="FF0000"/>
                </a:solidFill>
                <a:latin typeface="TH SarabunPSK" pitchFamily="34" charset="-34"/>
                <a:cs typeface="TH SarabunPSK" pitchFamily="34" charset="-34"/>
              </a:rPr>
              <a:t>What is the difference ? </a:t>
            </a:r>
            <a:endParaRPr lang="en-US" sz="3600" b="1" kern="0" spc="-38" dirty="0">
              <a:latin typeface="TH SarabunPSK" pitchFamily="34" charset="-34"/>
              <a:cs typeface="TH SarabunPSK" pitchFamily="34" charset="-34"/>
            </a:endParaRPr>
          </a:p>
        </p:txBody>
      </p:sp>
      <p:sp>
        <p:nvSpPr>
          <p:cNvPr id="16" name="Content Placeholder 2">
            <a:extLst>
              <a:ext uri="{FF2B5EF4-FFF2-40B4-BE49-F238E27FC236}">
                <a16:creationId xmlns:a16="http://schemas.microsoft.com/office/drawing/2014/main" xmlns="" id="{E2AF5EA2-7F4E-4892-9F38-520B0450B546}"/>
              </a:ext>
            </a:extLst>
          </p:cNvPr>
          <p:cNvSpPr txBox="1">
            <a:spLocks/>
          </p:cNvSpPr>
          <p:nvPr/>
        </p:nvSpPr>
        <p:spPr>
          <a:xfrm>
            <a:off x="612648" y="2114549"/>
            <a:ext cx="7769352" cy="2954405"/>
          </a:xfrm>
          <a:prstGeom prst="rect">
            <a:avLst/>
          </a:prstGeom>
        </p:spPr>
        <p:txBody>
          <a:bodyPr vert="horz" lIns="87910" tIns="43955" rIns="87910" bIns="43955" rtlCol="0">
            <a:noAutofit/>
          </a:bodyPr>
          <a:lstStyle>
            <a:lvl1pPr marL="329663" indent="-329663" algn="l" defTabSz="879104" rtl="0" eaLnBrk="1" latinLnBrk="0" hangingPunct="1">
              <a:spcBef>
                <a:spcPct val="20000"/>
              </a:spcBef>
              <a:buFont typeface="Arial" pitchFamily="34" charset="0"/>
              <a:buChar char="•"/>
              <a:defRPr sz="3100" kern="1200">
                <a:solidFill>
                  <a:schemeClr val="tx1"/>
                </a:solidFill>
                <a:latin typeface="+mn-lt"/>
                <a:ea typeface="+mn-ea"/>
                <a:cs typeface="+mn-cs"/>
              </a:defRPr>
            </a:lvl1pPr>
            <a:lvl2pPr marL="714270" indent="-274720" algn="l" defTabSz="879104" rtl="0" eaLnBrk="1" latinLnBrk="0" hangingPunct="1">
              <a:spcBef>
                <a:spcPct val="20000"/>
              </a:spcBef>
              <a:buFont typeface="Arial" pitchFamily="34" charset="0"/>
              <a:buChar char="–"/>
              <a:defRPr sz="2700" kern="1200">
                <a:solidFill>
                  <a:schemeClr val="tx1"/>
                </a:solidFill>
                <a:latin typeface="+mn-lt"/>
                <a:ea typeface="+mn-ea"/>
                <a:cs typeface="+mn-cs"/>
              </a:defRPr>
            </a:lvl2pPr>
            <a:lvl3pPr marL="1098878" indent="-219776" algn="l" defTabSz="879104" rtl="0" eaLnBrk="1" latinLnBrk="0" hangingPunct="1">
              <a:spcBef>
                <a:spcPct val="20000"/>
              </a:spcBef>
              <a:buFont typeface="Arial" pitchFamily="34" charset="0"/>
              <a:buChar char="•"/>
              <a:defRPr sz="2300" kern="1200">
                <a:solidFill>
                  <a:schemeClr val="tx1"/>
                </a:solidFill>
                <a:latin typeface="+mn-lt"/>
                <a:ea typeface="+mn-ea"/>
                <a:cs typeface="+mn-cs"/>
              </a:defRPr>
            </a:lvl3pPr>
            <a:lvl4pPr marL="1538429" indent="-219776" algn="l" defTabSz="879104"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1977979" indent="-219776" algn="l" defTabSz="879104"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417531" indent="-219776" algn="l" defTabSz="879104"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857083" indent="-219776" algn="l" defTabSz="879104"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296633" indent="-219776" algn="l" defTabSz="879104"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736184" indent="-219776" algn="l" defTabSz="879104"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2800" b="1" kern="0" spc="-38" dirty="0">
                <a:solidFill>
                  <a:srgbClr val="FF0000"/>
                </a:solidFill>
                <a:latin typeface="TH SarabunPSK" pitchFamily="34" charset="-34"/>
                <a:cs typeface="TH SarabunPSK" pitchFamily="34" charset="-34"/>
              </a:rPr>
              <a:t>National Oceanic and Atmospheric Administration (NOAA):</a:t>
            </a:r>
            <a:br>
              <a:rPr lang="en-US" sz="2800" b="1" kern="0" spc="-38" dirty="0">
                <a:solidFill>
                  <a:srgbClr val="FF0000"/>
                </a:solidFill>
                <a:latin typeface="TH SarabunPSK" pitchFamily="34" charset="-34"/>
                <a:cs typeface="TH SarabunPSK" pitchFamily="34" charset="-34"/>
              </a:rPr>
            </a:br>
            <a:r>
              <a:rPr lang="en-US" sz="3600" b="1" kern="0" spc="-38" dirty="0">
                <a:solidFill>
                  <a:srgbClr val="FF0000"/>
                </a:solidFill>
                <a:latin typeface="TH SarabunPSK" pitchFamily="34" charset="-34"/>
                <a:cs typeface="TH SarabunPSK" pitchFamily="34" charset="-34"/>
              </a:rPr>
              <a:t>“</a:t>
            </a:r>
            <a:r>
              <a:rPr lang="en-US" sz="3600" b="1" i="1" kern="0" spc="-38" dirty="0">
                <a:solidFill>
                  <a:srgbClr val="FF0000"/>
                </a:solidFill>
                <a:latin typeface="TH SarabunPSK" pitchFamily="34" charset="-34"/>
                <a:cs typeface="TH SarabunPSK" pitchFamily="34" charset="-34"/>
              </a:rPr>
              <a:t>Weather”</a:t>
            </a:r>
            <a:r>
              <a:rPr lang="en-US" sz="2800" b="1" kern="0" spc="-38" dirty="0">
                <a:solidFill>
                  <a:srgbClr val="0070C0"/>
                </a:solidFill>
                <a:latin typeface="TH SarabunPSK" pitchFamily="34" charset="-34"/>
                <a:cs typeface="TH SarabunPSK" pitchFamily="34" charset="-34"/>
              </a:rPr>
              <a:t> is what you experience when you step outside on any given day. In other words, it is the state of the atmosphere at </a:t>
            </a:r>
            <a:br>
              <a:rPr lang="en-US" sz="2800" b="1" kern="0" spc="-38" dirty="0">
                <a:solidFill>
                  <a:srgbClr val="0070C0"/>
                </a:solidFill>
                <a:latin typeface="TH SarabunPSK" pitchFamily="34" charset="-34"/>
                <a:cs typeface="TH SarabunPSK" pitchFamily="34" charset="-34"/>
              </a:rPr>
            </a:br>
            <a:r>
              <a:rPr lang="en-US" sz="2800" b="1" kern="0" spc="-38" dirty="0">
                <a:solidFill>
                  <a:srgbClr val="0070C0"/>
                </a:solidFill>
                <a:latin typeface="TH SarabunPSK" pitchFamily="34" charset="-34"/>
                <a:cs typeface="TH SarabunPSK" pitchFamily="34" charset="-34"/>
              </a:rPr>
              <a:t>a particular location over the short-term. </a:t>
            </a:r>
          </a:p>
          <a:p>
            <a:pPr marL="0" indent="0" algn="just">
              <a:buNone/>
            </a:pPr>
            <a:r>
              <a:rPr lang="en-US" sz="3600" b="1" i="1" kern="0" spc="-38" dirty="0">
                <a:solidFill>
                  <a:srgbClr val="FF0000"/>
                </a:solidFill>
                <a:latin typeface="TH SarabunPSK" pitchFamily="34" charset="-34"/>
                <a:cs typeface="TH SarabunPSK" pitchFamily="34" charset="-34"/>
              </a:rPr>
              <a:t>“Climate”</a:t>
            </a:r>
            <a:r>
              <a:rPr lang="en-US" sz="3600" b="1" kern="0" spc="-38" dirty="0">
                <a:solidFill>
                  <a:srgbClr val="0070C0"/>
                </a:solidFill>
                <a:latin typeface="TH SarabunPSK" pitchFamily="34" charset="-34"/>
                <a:cs typeface="TH SarabunPSK" pitchFamily="34" charset="-34"/>
              </a:rPr>
              <a:t> </a:t>
            </a:r>
            <a:r>
              <a:rPr lang="en-US" sz="2800" b="1" kern="0" spc="-38" dirty="0">
                <a:solidFill>
                  <a:srgbClr val="0070C0"/>
                </a:solidFill>
                <a:latin typeface="TH SarabunPSK" pitchFamily="34" charset="-34"/>
                <a:cs typeface="TH SarabunPSK" pitchFamily="34" charset="-34"/>
              </a:rPr>
              <a:t>is the average of the weather patterns in a location over </a:t>
            </a:r>
            <a:br>
              <a:rPr lang="en-US" sz="2800" b="1" kern="0" spc="-38" dirty="0">
                <a:solidFill>
                  <a:srgbClr val="0070C0"/>
                </a:solidFill>
                <a:latin typeface="TH SarabunPSK" pitchFamily="34" charset="-34"/>
                <a:cs typeface="TH SarabunPSK" pitchFamily="34" charset="-34"/>
              </a:rPr>
            </a:br>
            <a:r>
              <a:rPr lang="en-US" sz="2800" b="1" kern="0" spc="-38" dirty="0">
                <a:solidFill>
                  <a:srgbClr val="0070C0"/>
                </a:solidFill>
                <a:latin typeface="TH SarabunPSK" pitchFamily="34" charset="-34"/>
                <a:cs typeface="TH SarabunPSK" pitchFamily="34" charset="-34"/>
              </a:rPr>
              <a:t>a longer period of time, usually 30 years or more.</a:t>
            </a:r>
            <a:endParaRPr lang="en-US" sz="4400" b="1" kern="0" spc="-38" dirty="0">
              <a:solidFill>
                <a:srgbClr val="0070C0"/>
              </a:solidFill>
              <a:latin typeface="TH SarabunPSK" pitchFamily="34" charset="-34"/>
              <a:cs typeface="TH SarabunPSK" pitchFamily="34" charset="-34"/>
            </a:endParaRPr>
          </a:p>
        </p:txBody>
      </p:sp>
    </p:spTree>
    <p:extLst>
      <p:ext uri="{BB962C8B-B14F-4D97-AF65-F5344CB8AC3E}">
        <p14:creationId xmlns:p14="http://schemas.microsoft.com/office/powerpoint/2010/main" val="17206524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a:xfrm>
            <a:off x="6934200" y="4767267"/>
            <a:ext cx="2133600" cy="273844"/>
          </a:xfrm>
        </p:spPr>
        <p:txBody>
          <a:bodyPr>
            <a:normAutofit/>
          </a:bodyPr>
          <a:lstStyle/>
          <a:p>
            <a:fld id="{3074B712-BCCC-4096-A105-59EBF1B6CB0C}" type="slidenum">
              <a:rPr lang="en-US" smtClean="0"/>
              <a:pPr/>
              <a:t>5</a:t>
            </a:fld>
            <a:endParaRPr lang="en-US" dirty="0"/>
          </a:p>
        </p:txBody>
      </p:sp>
      <p:sp>
        <p:nvSpPr>
          <p:cNvPr id="8" name="Title 1"/>
          <p:cNvSpPr>
            <a:spLocks noGrp="1"/>
          </p:cNvSpPr>
          <p:nvPr>
            <p:ph type="title"/>
          </p:nvPr>
        </p:nvSpPr>
        <p:spPr>
          <a:xfrm>
            <a:off x="612648" y="74545"/>
            <a:ext cx="8153400" cy="742950"/>
          </a:xfrm>
        </p:spPr>
        <p:txBody>
          <a:bodyPr>
            <a:normAutofit/>
          </a:bodyPr>
          <a:lstStyle/>
          <a:p>
            <a:r>
              <a:rPr lang="en-US" b="1" dirty="0">
                <a:solidFill>
                  <a:srgbClr val="642F04"/>
                </a:solidFill>
                <a:effectLst>
                  <a:outerShdw blurRad="38100" dist="38100" dir="2700000" algn="tl">
                    <a:srgbClr val="000000">
                      <a:alpha val="43137"/>
                    </a:srgbClr>
                  </a:outerShdw>
                </a:effectLst>
                <a:latin typeface="TH SarabunPSK" panose="020B0500040200020003" pitchFamily="34" charset="-34"/>
                <a:ea typeface="Tahoma" panose="020B0604030504040204" pitchFamily="34" charset="0"/>
                <a:cs typeface="TH SarabunPSK" panose="020B0500040200020003" pitchFamily="34" charset="-34"/>
              </a:rPr>
              <a:t>Climate Change and Disasters</a:t>
            </a:r>
            <a:endParaRPr lang="th-TH" b="1" dirty="0">
              <a:solidFill>
                <a:srgbClr val="642F04"/>
              </a:solidFill>
              <a:effectLst>
                <a:outerShdw blurRad="38100" dist="38100" dir="2700000" algn="tl">
                  <a:srgbClr val="000000">
                    <a:alpha val="43137"/>
                  </a:srgbClr>
                </a:outerShdw>
              </a:effectLst>
              <a:latin typeface="TH SarabunPSK" panose="020B0500040200020003" pitchFamily="34" charset="-34"/>
              <a:ea typeface="Tahoma" panose="020B0604030504040204" pitchFamily="34" charset="0"/>
              <a:cs typeface="TH SarabunPSK" panose="020B0500040200020003" pitchFamily="34" charset="-34"/>
            </a:endParaRPr>
          </a:p>
        </p:txBody>
      </p:sp>
      <p:sp>
        <p:nvSpPr>
          <p:cNvPr id="14" name="Content Placeholder 2">
            <a:extLst>
              <a:ext uri="{FF2B5EF4-FFF2-40B4-BE49-F238E27FC236}">
                <a16:creationId xmlns:a16="http://schemas.microsoft.com/office/drawing/2014/main" xmlns="" id="{DDFD3D90-232D-48C6-B767-D5F5FA212995}"/>
              </a:ext>
            </a:extLst>
          </p:cNvPr>
          <p:cNvSpPr>
            <a:spLocks noGrp="1"/>
          </p:cNvSpPr>
          <p:nvPr>
            <p:ph idx="1"/>
          </p:nvPr>
        </p:nvSpPr>
        <p:spPr>
          <a:xfrm>
            <a:off x="612648" y="769753"/>
            <a:ext cx="8074152" cy="1362005"/>
          </a:xfrm>
        </p:spPr>
        <p:txBody>
          <a:bodyPr>
            <a:noAutofit/>
          </a:bodyPr>
          <a:lstStyle/>
          <a:p>
            <a:pPr marL="0" indent="0">
              <a:buNone/>
            </a:pPr>
            <a:r>
              <a:rPr lang="en-US" sz="2800" b="1" kern="0" spc="-38" dirty="0">
                <a:solidFill>
                  <a:srgbClr val="FF0000"/>
                </a:solidFill>
                <a:latin typeface="TH SarabunPSK" pitchFamily="34" charset="-34"/>
                <a:cs typeface="TH SarabunPSK" pitchFamily="34" charset="-34"/>
              </a:rPr>
              <a:t>Let’s discuss on: (2)</a:t>
            </a:r>
          </a:p>
          <a:p>
            <a:pPr marL="0" indent="0" algn="ctr">
              <a:buNone/>
            </a:pPr>
            <a:r>
              <a:rPr lang="en-US" sz="4400" b="1" kern="0" spc="-38" dirty="0">
                <a:solidFill>
                  <a:srgbClr val="FF0000"/>
                </a:solidFill>
                <a:latin typeface="TH SarabunPSK" pitchFamily="34" charset="-34"/>
                <a:cs typeface="TH SarabunPSK" pitchFamily="34" charset="-34"/>
              </a:rPr>
              <a:t>Climate Change vs. Disaster</a:t>
            </a:r>
            <a:endParaRPr lang="en-US" sz="4400" b="1" kern="0" spc="-38" dirty="0">
              <a:latin typeface="TH SarabunPSK" pitchFamily="34" charset="-34"/>
              <a:cs typeface="TH SarabunPSK" pitchFamily="34" charset="-34"/>
            </a:endParaRPr>
          </a:p>
        </p:txBody>
      </p:sp>
      <p:pic>
        <p:nvPicPr>
          <p:cNvPr id="7" name="Picture 9" descr="Image result for น้ำท่วมใหญ่ ประมวลภาพ ภาคกลาง">
            <a:extLst>
              <a:ext uri="{FF2B5EF4-FFF2-40B4-BE49-F238E27FC236}">
                <a16:creationId xmlns:a16="http://schemas.microsoft.com/office/drawing/2014/main" xmlns="" id="{FE1BC13B-36ED-454D-8651-6E1C371B8C90}"/>
              </a:ext>
            </a:extLst>
          </p:cNvPr>
          <p:cNvPicPr>
            <a:picLocks noChangeAspect="1" noChangeArrowheads="1"/>
          </p:cNvPicPr>
          <p:nvPr/>
        </p:nvPicPr>
        <p:blipFill>
          <a:blip r:embed="rId2" cstate="print"/>
          <a:srcRect/>
          <a:stretch>
            <a:fillRect/>
          </a:stretch>
        </p:blipFill>
        <p:spPr bwMode="auto">
          <a:xfrm>
            <a:off x="830826" y="2980023"/>
            <a:ext cx="2895600" cy="1137250"/>
          </a:xfrm>
          <a:prstGeom prst="rect">
            <a:avLst/>
          </a:prstGeom>
          <a:noFill/>
        </p:spPr>
      </p:pic>
      <p:pic>
        <p:nvPicPr>
          <p:cNvPr id="9" name="Picture 7" descr="Image result for น้ำท่วมใหญ่ ประมวลภาพ ภาคกลาง">
            <a:extLst>
              <a:ext uri="{FF2B5EF4-FFF2-40B4-BE49-F238E27FC236}">
                <a16:creationId xmlns:a16="http://schemas.microsoft.com/office/drawing/2014/main" xmlns="" id="{18F3EE1F-8972-48E5-8FBD-F47265EC4FD8}"/>
              </a:ext>
            </a:extLst>
          </p:cNvPr>
          <p:cNvPicPr>
            <a:picLocks noChangeAspect="1" noChangeArrowheads="1"/>
          </p:cNvPicPr>
          <p:nvPr/>
        </p:nvPicPr>
        <p:blipFill>
          <a:blip r:embed="rId3" cstate="print"/>
          <a:srcRect/>
          <a:stretch>
            <a:fillRect/>
          </a:stretch>
        </p:blipFill>
        <p:spPr bwMode="auto">
          <a:xfrm>
            <a:off x="838200" y="4117273"/>
            <a:ext cx="2895600" cy="1005152"/>
          </a:xfrm>
          <a:prstGeom prst="rect">
            <a:avLst/>
          </a:prstGeom>
          <a:noFill/>
        </p:spPr>
      </p:pic>
      <p:pic>
        <p:nvPicPr>
          <p:cNvPr id="10" name="Picture 11" descr="Image result for น้ำท่วมใหญ่ ประมวลภาพ ภาคกลาง">
            <a:extLst>
              <a:ext uri="{FF2B5EF4-FFF2-40B4-BE49-F238E27FC236}">
                <a16:creationId xmlns:a16="http://schemas.microsoft.com/office/drawing/2014/main" xmlns="" id="{BAC31E39-2415-4994-8371-792300106841}"/>
              </a:ext>
            </a:extLst>
          </p:cNvPr>
          <p:cNvPicPr>
            <a:picLocks noChangeAspect="1" noChangeArrowheads="1"/>
          </p:cNvPicPr>
          <p:nvPr/>
        </p:nvPicPr>
        <p:blipFill>
          <a:blip r:embed="rId4" cstate="print"/>
          <a:srcRect/>
          <a:stretch>
            <a:fillRect/>
          </a:stretch>
        </p:blipFill>
        <p:spPr bwMode="auto">
          <a:xfrm>
            <a:off x="830826" y="1986350"/>
            <a:ext cx="2895600" cy="990600"/>
          </a:xfrm>
          <a:prstGeom prst="rect">
            <a:avLst/>
          </a:prstGeom>
          <a:noFill/>
        </p:spPr>
      </p:pic>
      <p:pic>
        <p:nvPicPr>
          <p:cNvPr id="11" name="Picture 18" descr="Image result for ภัยแล้ง ประมวลภาพ ภาคกลาง">
            <a:extLst>
              <a:ext uri="{FF2B5EF4-FFF2-40B4-BE49-F238E27FC236}">
                <a16:creationId xmlns:a16="http://schemas.microsoft.com/office/drawing/2014/main" xmlns="" id="{54E4205F-DD09-4698-9DEF-7321572D49A1}"/>
              </a:ext>
            </a:extLst>
          </p:cNvPr>
          <p:cNvPicPr>
            <a:picLocks noChangeAspect="1" noChangeArrowheads="1"/>
          </p:cNvPicPr>
          <p:nvPr/>
        </p:nvPicPr>
        <p:blipFill>
          <a:blip r:embed="rId5" cstate="print"/>
          <a:srcRect/>
          <a:stretch>
            <a:fillRect/>
          </a:stretch>
        </p:blipFill>
        <p:spPr bwMode="auto">
          <a:xfrm>
            <a:off x="5120148" y="3158408"/>
            <a:ext cx="2971800" cy="822253"/>
          </a:xfrm>
          <a:prstGeom prst="rect">
            <a:avLst/>
          </a:prstGeom>
          <a:noFill/>
        </p:spPr>
      </p:pic>
      <p:pic>
        <p:nvPicPr>
          <p:cNvPr id="12" name="Picture 16" descr="Image result for ภัยแล้ง ประมวลภาพ ภาคกลาง">
            <a:extLst>
              <a:ext uri="{FF2B5EF4-FFF2-40B4-BE49-F238E27FC236}">
                <a16:creationId xmlns:a16="http://schemas.microsoft.com/office/drawing/2014/main" xmlns="" id="{7C2F659C-59D9-43DC-B590-7A223C8755EB}"/>
              </a:ext>
            </a:extLst>
          </p:cNvPr>
          <p:cNvPicPr>
            <a:picLocks noChangeAspect="1" noChangeArrowheads="1"/>
          </p:cNvPicPr>
          <p:nvPr/>
        </p:nvPicPr>
        <p:blipFill>
          <a:blip r:embed="rId6" cstate="print"/>
          <a:srcRect/>
          <a:stretch>
            <a:fillRect/>
          </a:stretch>
        </p:blipFill>
        <p:spPr bwMode="auto">
          <a:xfrm>
            <a:off x="5127522" y="3980661"/>
            <a:ext cx="2971800" cy="1137250"/>
          </a:xfrm>
          <a:prstGeom prst="rect">
            <a:avLst/>
          </a:prstGeom>
          <a:noFill/>
        </p:spPr>
      </p:pic>
      <p:pic>
        <p:nvPicPr>
          <p:cNvPr id="13" name="Picture 22" descr="Image result for ภัยแล้ง ประมวลภาพ ภาคกลาง แย่งสูบ">
            <a:extLst>
              <a:ext uri="{FF2B5EF4-FFF2-40B4-BE49-F238E27FC236}">
                <a16:creationId xmlns:a16="http://schemas.microsoft.com/office/drawing/2014/main" xmlns="" id="{2218B874-DDAA-43B8-BA33-D45916F1A106}"/>
              </a:ext>
            </a:extLst>
          </p:cNvPr>
          <p:cNvPicPr>
            <a:picLocks noChangeAspect="1" noChangeArrowheads="1"/>
          </p:cNvPicPr>
          <p:nvPr/>
        </p:nvPicPr>
        <p:blipFill>
          <a:blip r:embed="rId7" cstate="print"/>
          <a:srcRect/>
          <a:stretch>
            <a:fillRect/>
          </a:stretch>
        </p:blipFill>
        <p:spPr bwMode="auto">
          <a:xfrm>
            <a:off x="5105400" y="1986350"/>
            <a:ext cx="2971800" cy="1172058"/>
          </a:xfrm>
          <a:prstGeom prst="rect">
            <a:avLst/>
          </a:prstGeom>
          <a:noFill/>
        </p:spPr>
      </p:pic>
    </p:spTree>
    <p:extLst>
      <p:ext uri="{BB962C8B-B14F-4D97-AF65-F5344CB8AC3E}">
        <p14:creationId xmlns:p14="http://schemas.microsoft.com/office/powerpoint/2010/main" val="32498684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a:xfrm>
            <a:off x="6934200" y="4767267"/>
            <a:ext cx="2133600" cy="273844"/>
          </a:xfrm>
        </p:spPr>
        <p:txBody>
          <a:bodyPr>
            <a:normAutofit/>
          </a:bodyPr>
          <a:lstStyle/>
          <a:p>
            <a:fld id="{3074B712-BCCC-4096-A105-59EBF1B6CB0C}" type="slidenum">
              <a:rPr lang="en-US" smtClean="0"/>
              <a:pPr/>
              <a:t>6</a:t>
            </a:fld>
            <a:endParaRPr lang="en-US" dirty="0"/>
          </a:p>
        </p:txBody>
      </p:sp>
      <p:sp>
        <p:nvSpPr>
          <p:cNvPr id="8" name="Title 1"/>
          <p:cNvSpPr>
            <a:spLocks noGrp="1"/>
          </p:cNvSpPr>
          <p:nvPr>
            <p:ph type="title"/>
          </p:nvPr>
        </p:nvSpPr>
        <p:spPr>
          <a:xfrm>
            <a:off x="612648" y="74545"/>
            <a:ext cx="8153400" cy="742950"/>
          </a:xfrm>
        </p:spPr>
        <p:txBody>
          <a:bodyPr>
            <a:normAutofit/>
          </a:bodyPr>
          <a:lstStyle/>
          <a:p>
            <a:r>
              <a:rPr lang="en-US" b="1" dirty="0">
                <a:solidFill>
                  <a:srgbClr val="642F04"/>
                </a:solidFill>
                <a:effectLst>
                  <a:outerShdw blurRad="38100" dist="38100" dir="2700000" algn="tl">
                    <a:srgbClr val="000000">
                      <a:alpha val="43137"/>
                    </a:srgbClr>
                  </a:outerShdw>
                </a:effectLst>
                <a:latin typeface="TH SarabunPSK" panose="020B0500040200020003" pitchFamily="34" charset="-34"/>
                <a:ea typeface="Tahoma" panose="020B0604030504040204" pitchFamily="34" charset="0"/>
                <a:cs typeface="TH SarabunPSK" panose="020B0500040200020003" pitchFamily="34" charset="-34"/>
              </a:rPr>
              <a:t>Climate Change and Disasters</a:t>
            </a:r>
            <a:endParaRPr lang="th-TH" b="1" dirty="0">
              <a:solidFill>
                <a:srgbClr val="642F04"/>
              </a:solidFill>
              <a:effectLst>
                <a:outerShdw blurRad="38100" dist="38100" dir="2700000" algn="tl">
                  <a:srgbClr val="000000">
                    <a:alpha val="43137"/>
                  </a:srgbClr>
                </a:outerShdw>
              </a:effectLst>
              <a:latin typeface="TH SarabunPSK" panose="020B0500040200020003" pitchFamily="34" charset="-34"/>
              <a:ea typeface="Tahoma" panose="020B0604030504040204" pitchFamily="34" charset="0"/>
              <a:cs typeface="TH SarabunPSK" panose="020B0500040200020003" pitchFamily="34" charset="-34"/>
            </a:endParaRPr>
          </a:p>
        </p:txBody>
      </p:sp>
      <p:pic>
        <p:nvPicPr>
          <p:cNvPr id="2" name="Picture 1">
            <a:extLst>
              <a:ext uri="{FF2B5EF4-FFF2-40B4-BE49-F238E27FC236}">
                <a16:creationId xmlns:a16="http://schemas.microsoft.com/office/drawing/2014/main" xmlns="" id="{A0CC5A43-B202-47CA-A13B-A7C1B37B0854}"/>
              </a:ext>
            </a:extLst>
          </p:cNvPr>
          <p:cNvPicPr>
            <a:picLocks noChangeAspect="1"/>
          </p:cNvPicPr>
          <p:nvPr/>
        </p:nvPicPr>
        <p:blipFill>
          <a:blip r:embed="rId2"/>
          <a:stretch>
            <a:fillRect/>
          </a:stretch>
        </p:blipFill>
        <p:spPr>
          <a:xfrm>
            <a:off x="41031" y="813288"/>
            <a:ext cx="1663852" cy="1981200"/>
          </a:xfrm>
          <a:prstGeom prst="rect">
            <a:avLst/>
          </a:prstGeom>
        </p:spPr>
      </p:pic>
      <p:sp>
        <p:nvSpPr>
          <p:cNvPr id="14" name="Content Placeholder 2">
            <a:extLst>
              <a:ext uri="{FF2B5EF4-FFF2-40B4-BE49-F238E27FC236}">
                <a16:creationId xmlns:a16="http://schemas.microsoft.com/office/drawing/2014/main" xmlns="" id="{DDFD3D90-232D-48C6-B767-D5F5FA212995}"/>
              </a:ext>
            </a:extLst>
          </p:cNvPr>
          <p:cNvSpPr>
            <a:spLocks noGrp="1"/>
          </p:cNvSpPr>
          <p:nvPr>
            <p:ph idx="1"/>
          </p:nvPr>
        </p:nvSpPr>
        <p:spPr>
          <a:xfrm>
            <a:off x="1981201" y="819149"/>
            <a:ext cx="6784847" cy="3948118"/>
          </a:xfrm>
        </p:spPr>
        <p:txBody>
          <a:bodyPr>
            <a:noAutofit/>
          </a:bodyPr>
          <a:lstStyle/>
          <a:p>
            <a:pPr marL="0" indent="0" algn="thaiDist">
              <a:buNone/>
            </a:pPr>
            <a:r>
              <a:rPr lang="en-US" sz="3600" b="1" i="1" kern="0" spc="-38" dirty="0">
                <a:solidFill>
                  <a:srgbClr val="FF0000"/>
                </a:solidFill>
                <a:latin typeface="TH SarabunPSK" pitchFamily="34" charset="-34"/>
                <a:cs typeface="TH SarabunPSK" pitchFamily="34" charset="-34"/>
              </a:rPr>
              <a:t>“Climate change” </a:t>
            </a:r>
            <a:r>
              <a:rPr lang="en-US" sz="2800" kern="0" spc="-38" dirty="0">
                <a:latin typeface="TH SarabunPSK" pitchFamily="34" charset="-34"/>
                <a:cs typeface="TH SarabunPSK" pitchFamily="34" charset="-34"/>
              </a:rPr>
              <a:t>is a change in the state of the climate that can be identified (e.g. using statistical tests) by </a:t>
            </a:r>
            <a:r>
              <a:rPr lang="en-US" sz="2800" b="1" kern="0" spc="-38" dirty="0">
                <a:latin typeface="TH SarabunPSK" pitchFamily="34" charset="-34"/>
                <a:cs typeface="TH SarabunPSK" pitchFamily="34" charset="-34"/>
              </a:rPr>
              <a:t>changes in the mean and/or the variability of its properties, and that persists for an extended period, typically decades or longer</a:t>
            </a:r>
            <a:r>
              <a:rPr lang="en-US" sz="2800" kern="0" spc="-38" dirty="0">
                <a:latin typeface="TH SarabunPSK" pitchFamily="34" charset="-34"/>
                <a:cs typeface="TH SarabunPSK" pitchFamily="34" charset="-34"/>
              </a:rPr>
              <a:t>. It refers to any change in climate over time, whether </a:t>
            </a:r>
            <a:r>
              <a:rPr lang="en-US" sz="2800" b="1" kern="0" spc="-38" dirty="0">
                <a:latin typeface="TH SarabunPSK" pitchFamily="34" charset="-34"/>
                <a:cs typeface="TH SarabunPSK" pitchFamily="34" charset="-34"/>
              </a:rPr>
              <a:t>due to natural variability or as a result of human activity</a:t>
            </a:r>
            <a:r>
              <a:rPr lang="en-US" sz="2800" kern="0" spc="-38" dirty="0">
                <a:latin typeface="TH SarabunPSK" pitchFamily="34" charset="-34"/>
                <a:cs typeface="TH SarabunPSK" pitchFamily="34" charset="-34"/>
              </a:rPr>
              <a:t>. (IPCC, 2007)</a:t>
            </a:r>
          </a:p>
        </p:txBody>
      </p:sp>
      <p:sp>
        <p:nvSpPr>
          <p:cNvPr id="4" name="Rectangle 3">
            <a:extLst>
              <a:ext uri="{FF2B5EF4-FFF2-40B4-BE49-F238E27FC236}">
                <a16:creationId xmlns:a16="http://schemas.microsoft.com/office/drawing/2014/main" xmlns="" id="{B87DF0DF-23F6-4BDE-BCD8-C530FCCC2114}"/>
              </a:ext>
            </a:extLst>
          </p:cNvPr>
          <p:cNvSpPr/>
          <p:nvPr/>
        </p:nvSpPr>
        <p:spPr>
          <a:xfrm>
            <a:off x="44502" y="2800350"/>
            <a:ext cx="1631898" cy="2246769"/>
          </a:xfrm>
          <a:prstGeom prst="rect">
            <a:avLst/>
          </a:prstGeom>
        </p:spPr>
        <p:txBody>
          <a:bodyPr wrap="square">
            <a:spAutoFit/>
          </a:bodyPr>
          <a:lstStyle/>
          <a:p>
            <a:pPr algn="ctr"/>
            <a:r>
              <a:rPr lang="en-US" sz="2000" b="1" dirty="0">
                <a:solidFill>
                  <a:srgbClr val="000000"/>
                </a:solidFill>
                <a:latin typeface="TH Sarabun New" panose="020B0500040200020003" pitchFamily="34" charset="-34"/>
                <a:cs typeface="TH Sarabun New" panose="020B0500040200020003" pitchFamily="34" charset="-34"/>
              </a:rPr>
              <a:t>The 4th Assessment Report of the Intergovernmental Panel on Climate Change 2007</a:t>
            </a:r>
            <a:endParaRPr lang="en-US" sz="2000" b="1" dirty="0">
              <a:latin typeface="TH Sarabun New" panose="020B0500040200020003" pitchFamily="34" charset="-34"/>
              <a:cs typeface="TH Sarabun New" panose="020B0500040200020003" pitchFamily="34" charset="-34"/>
            </a:endParaRPr>
          </a:p>
        </p:txBody>
      </p:sp>
      <p:cxnSp>
        <p:nvCxnSpPr>
          <p:cNvPr id="7" name="Straight Connector 6">
            <a:extLst>
              <a:ext uri="{FF2B5EF4-FFF2-40B4-BE49-F238E27FC236}">
                <a16:creationId xmlns:a16="http://schemas.microsoft.com/office/drawing/2014/main" xmlns="" id="{625CCB69-0772-46DB-BB94-5BCBEE706AB6}"/>
              </a:ext>
            </a:extLst>
          </p:cNvPr>
          <p:cNvCxnSpPr/>
          <p:nvPr/>
        </p:nvCxnSpPr>
        <p:spPr>
          <a:xfrm>
            <a:off x="1752600" y="666750"/>
            <a:ext cx="0" cy="4402205"/>
          </a:xfrm>
          <a:prstGeom prst="line">
            <a:avLst/>
          </a:prstGeom>
          <a:ln w="3175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187312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a:xfrm>
            <a:off x="6934200" y="4767267"/>
            <a:ext cx="2133600" cy="273844"/>
          </a:xfrm>
        </p:spPr>
        <p:txBody>
          <a:bodyPr>
            <a:normAutofit/>
          </a:bodyPr>
          <a:lstStyle/>
          <a:p>
            <a:fld id="{3074B712-BCCC-4096-A105-59EBF1B6CB0C}" type="slidenum">
              <a:rPr lang="en-US" smtClean="0"/>
              <a:pPr/>
              <a:t>7</a:t>
            </a:fld>
            <a:endParaRPr lang="en-US" dirty="0"/>
          </a:p>
        </p:txBody>
      </p:sp>
      <p:sp>
        <p:nvSpPr>
          <p:cNvPr id="8" name="Title 1"/>
          <p:cNvSpPr>
            <a:spLocks noGrp="1"/>
          </p:cNvSpPr>
          <p:nvPr>
            <p:ph type="title"/>
          </p:nvPr>
        </p:nvSpPr>
        <p:spPr>
          <a:xfrm>
            <a:off x="612648" y="74545"/>
            <a:ext cx="8153400" cy="742950"/>
          </a:xfrm>
        </p:spPr>
        <p:txBody>
          <a:bodyPr>
            <a:normAutofit/>
          </a:bodyPr>
          <a:lstStyle/>
          <a:p>
            <a:r>
              <a:rPr lang="en-US" b="1" dirty="0">
                <a:solidFill>
                  <a:srgbClr val="642F04"/>
                </a:solidFill>
                <a:effectLst>
                  <a:outerShdw blurRad="38100" dist="38100" dir="2700000" algn="tl">
                    <a:srgbClr val="000000">
                      <a:alpha val="43137"/>
                    </a:srgbClr>
                  </a:outerShdw>
                </a:effectLst>
                <a:latin typeface="TH SarabunPSK" panose="020B0500040200020003" pitchFamily="34" charset="-34"/>
                <a:ea typeface="Tahoma" panose="020B0604030504040204" pitchFamily="34" charset="0"/>
                <a:cs typeface="TH SarabunPSK" panose="020B0500040200020003" pitchFamily="34" charset="-34"/>
              </a:rPr>
              <a:t>Climate Change and Disasters</a:t>
            </a:r>
            <a:endParaRPr lang="th-TH" b="1" dirty="0">
              <a:solidFill>
                <a:srgbClr val="642F04"/>
              </a:solidFill>
              <a:effectLst>
                <a:outerShdw blurRad="38100" dist="38100" dir="2700000" algn="tl">
                  <a:srgbClr val="000000">
                    <a:alpha val="43137"/>
                  </a:srgbClr>
                </a:outerShdw>
              </a:effectLst>
              <a:latin typeface="TH SarabunPSK" panose="020B0500040200020003" pitchFamily="34" charset="-34"/>
              <a:ea typeface="Tahoma" panose="020B0604030504040204" pitchFamily="34" charset="0"/>
              <a:cs typeface="TH SarabunPSK" panose="020B0500040200020003" pitchFamily="34" charset="-34"/>
            </a:endParaRPr>
          </a:p>
        </p:txBody>
      </p:sp>
      <p:sp>
        <p:nvSpPr>
          <p:cNvPr id="14" name="Content Placeholder 2">
            <a:extLst>
              <a:ext uri="{FF2B5EF4-FFF2-40B4-BE49-F238E27FC236}">
                <a16:creationId xmlns:a16="http://schemas.microsoft.com/office/drawing/2014/main" xmlns="" id="{DDFD3D90-232D-48C6-B767-D5F5FA212995}"/>
              </a:ext>
            </a:extLst>
          </p:cNvPr>
          <p:cNvSpPr>
            <a:spLocks noGrp="1"/>
          </p:cNvSpPr>
          <p:nvPr>
            <p:ph idx="1"/>
          </p:nvPr>
        </p:nvSpPr>
        <p:spPr>
          <a:xfrm>
            <a:off x="1995055" y="742950"/>
            <a:ext cx="6964590" cy="4324351"/>
          </a:xfrm>
        </p:spPr>
        <p:txBody>
          <a:bodyPr>
            <a:noAutofit/>
          </a:bodyPr>
          <a:lstStyle/>
          <a:p>
            <a:pPr marL="0" indent="0">
              <a:buNone/>
            </a:pPr>
            <a:r>
              <a:rPr lang="en-US" sz="3600" b="1" i="1" kern="0" spc="-38" dirty="0">
                <a:solidFill>
                  <a:srgbClr val="FF0000"/>
                </a:solidFill>
                <a:latin typeface="TH SarabunPSK" pitchFamily="34" charset="-34"/>
                <a:cs typeface="TH SarabunPSK" pitchFamily="34" charset="-34"/>
              </a:rPr>
              <a:t>“Disaster” </a:t>
            </a:r>
            <a:r>
              <a:rPr lang="en-US" sz="2400" kern="0" spc="-38" dirty="0">
                <a:latin typeface="TH SarabunPSK" pitchFamily="34" charset="-34"/>
                <a:cs typeface="TH SarabunPSK" pitchFamily="34" charset="-34"/>
              </a:rPr>
              <a:t>is a serious disruption of the functioning of a community or a society at any scale due to hazardous events interacting with conditions of exposure, vulnerability and capacity, leading to one or more of the following: human, material, economic and environmental losses and impacts. (United Nations Office for Disaster Reduction: UNISDR)</a:t>
            </a:r>
          </a:p>
          <a:p>
            <a:pPr marL="0" indent="0">
              <a:buNone/>
            </a:pPr>
            <a:endParaRPr lang="en-US" sz="1100" kern="0" spc="-38" dirty="0">
              <a:latin typeface="TH SarabunPSK" pitchFamily="34" charset="-34"/>
              <a:cs typeface="TH SarabunPSK" pitchFamily="34" charset="-34"/>
            </a:endParaRPr>
          </a:p>
          <a:p>
            <a:pPr marL="0" indent="-166688">
              <a:lnSpc>
                <a:spcPts val="2500"/>
              </a:lnSpc>
              <a:spcBef>
                <a:spcPts val="0"/>
              </a:spcBef>
            </a:pPr>
            <a:r>
              <a:rPr lang="en-US" sz="2800" b="1" kern="0" spc="-38" dirty="0">
                <a:solidFill>
                  <a:srgbClr val="FF0000"/>
                </a:solidFill>
                <a:latin typeface="TH SarabunPSK" pitchFamily="34" charset="-34"/>
                <a:cs typeface="TH SarabunPSK" pitchFamily="34" charset="-34"/>
              </a:rPr>
              <a:t>Slow-onset disaster </a:t>
            </a:r>
            <a:r>
              <a:rPr lang="en-US" sz="2000" kern="0" spc="-38" dirty="0">
                <a:latin typeface="TH SarabunPSK" pitchFamily="34" charset="-34"/>
                <a:cs typeface="TH SarabunPSK" pitchFamily="34" charset="-34"/>
              </a:rPr>
              <a:t>is defined as one that emerges gradually over time. Slow-onset disasters could be associated with, e.g., drought, desertification, sea-level rise, epidemic disease.</a:t>
            </a:r>
          </a:p>
          <a:p>
            <a:pPr marL="0" indent="-166688">
              <a:lnSpc>
                <a:spcPts val="2500"/>
              </a:lnSpc>
              <a:spcBef>
                <a:spcPts val="0"/>
              </a:spcBef>
            </a:pPr>
            <a:endParaRPr lang="en-US" sz="2800" b="1" kern="0" spc="-38" dirty="0">
              <a:solidFill>
                <a:srgbClr val="FF0000"/>
              </a:solidFill>
              <a:latin typeface="TH SarabunPSK" pitchFamily="34" charset="-34"/>
              <a:cs typeface="TH SarabunPSK" pitchFamily="34" charset="-34"/>
            </a:endParaRPr>
          </a:p>
          <a:p>
            <a:pPr marL="0" indent="-166688">
              <a:lnSpc>
                <a:spcPts val="2500"/>
              </a:lnSpc>
              <a:spcBef>
                <a:spcPts val="0"/>
              </a:spcBef>
            </a:pPr>
            <a:r>
              <a:rPr lang="en-US" sz="2800" b="1" kern="0" spc="-38" dirty="0">
                <a:solidFill>
                  <a:srgbClr val="FF0000"/>
                </a:solidFill>
                <a:latin typeface="TH SarabunPSK" pitchFamily="34" charset="-34"/>
                <a:cs typeface="TH SarabunPSK" pitchFamily="34" charset="-34"/>
              </a:rPr>
              <a:t>Sudden-onset disaster</a:t>
            </a:r>
            <a:r>
              <a:rPr lang="en-US" sz="2000" kern="0" spc="-38" dirty="0">
                <a:latin typeface="TH SarabunPSK" pitchFamily="34" charset="-34"/>
                <a:cs typeface="TH SarabunPSK" pitchFamily="34" charset="-34"/>
              </a:rPr>
              <a:t> is one triggered by a hazardous event that emerges quickly or unexpectedly. Sudden-onset disasters could be associated with, e.g., earthquake, volcanic eruption, flash flood, chemical explosion, critical infrastructure failure, transport accident.</a:t>
            </a:r>
          </a:p>
        </p:txBody>
      </p:sp>
      <p:sp>
        <p:nvSpPr>
          <p:cNvPr id="4" name="Rectangle 3">
            <a:extLst>
              <a:ext uri="{FF2B5EF4-FFF2-40B4-BE49-F238E27FC236}">
                <a16:creationId xmlns:a16="http://schemas.microsoft.com/office/drawing/2014/main" xmlns="" id="{B87DF0DF-23F6-4BDE-BCD8-C530FCCC2114}"/>
              </a:ext>
            </a:extLst>
          </p:cNvPr>
          <p:cNvSpPr/>
          <p:nvPr/>
        </p:nvSpPr>
        <p:spPr>
          <a:xfrm>
            <a:off x="184355" y="3028950"/>
            <a:ext cx="1415845" cy="1631216"/>
          </a:xfrm>
          <a:prstGeom prst="rect">
            <a:avLst/>
          </a:prstGeom>
        </p:spPr>
        <p:txBody>
          <a:bodyPr wrap="square">
            <a:spAutoFit/>
          </a:bodyPr>
          <a:lstStyle/>
          <a:p>
            <a:pPr algn="ctr"/>
            <a:r>
              <a:rPr lang="en-US" sz="2000" b="1" dirty="0">
                <a:solidFill>
                  <a:srgbClr val="000000"/>
                </a:solidFill>
                <a:latin typeface="TH Sarabun New" panose="020B0500040200020003" pitchFamily="34" charset="-34"/>
                <a:cs typeface="TH Sarabun New" panose="020B0500040200020003" pitchFamily="34" charset="-34"/>
              </a:rPr>
              <a:t>Sendai Framework for Disaster Risk Reduction 2015-2030</a:t>
            </a:r>
            <a:endParaRPr lang="en-US" sz="2000" b="1" dirty="0">
              <a:latin typeface="TH Sarabun New" panose="020B0500040200020003" pitchFamily="34" charset="-34"/>
              <a:cs typeface="TH Sarabun New" panose="020B0500040200020003" pitchFamily="34" charset="-34"/>
            </a:endParaRPr>
          </a:p>
        </p:txBody>
      </p:sp>
      <p:pic>
        <p:nvPicPr>
          <p:cNvPr id="5" name="Picture 4">
            <a:extLst>
              <a:ext uri="{FF2B5EF4-FFF2-40B4-BE49-F238E27FC236}">
                <a16:creationId xmlns:a16="http://schemas.microsoft.com/office/drawing/2014/main" xmlns="" id="{EFDE2C79-B0B0-49AF-98F9-A3BA109FB923}"/>
              </a:ext>
            </a:extLst>
          </p:cNvPr>
          <p:cNvPicPr>
            <a:picLocks noChangeAspect="1"/>
          </p:cNvPicPr>
          <p:nvPr/>
        </p:nvPicPr>
        <p:blipFill>
          <a:blip r:embed="rId2"/>
          <a:stretch>
            <a:fillRect/>
          </a:stretch>
        </p:blipFill>
        <p:spPr>
          <a:xfrm>
            <a:off x="184355" y="982766"/>
            <a:ext cx="1415845" cy="1995916"/>
          </a:xfrm>
          <a:prstGeom prst="rect">
            <a:avLst/>
          </a:prstGeom>
        </p:spPr>
      </p:pic>
      <p:cxnSp>
        <p:nvCxnSpPr>
          <p:cNvPr id="7" name="Straight Connector 6">
            <a:extLst>
              <a:ext uri="{FF2B5EF4-FFF2-40B4-BE49-F238E27FC236}">
                <a16:creationId xmlns:a16="http://schemas.microsoft.com/office/drawing/2014/main" xmlns="" id="{291E8C17-D34B-4F09-A871-879F32767FF0}"/>
              </a:ext>
            </a:extLst>
          </p:cNvPr>
          <p:cNvCxnSpPr/>
          <p:nvPr/>
        </p:nvCxnSpPr>
        <p:spPr>
          <a:xfrm>
            <a:off x="1752600" y="666750"/>
            <a:ext cx="0" cy="4402205"/>
          </a:xfrm>
          <a:prstGeom prst="line">
            <a:avLst/>
          </a:prstGeom>
          <a:ln w="3175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51840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a:xfrm>
            <a:off x="6934200" y="4767267"/>
            <a:ext cx="2133600" cy="273844"/>
          </a:xfrm>
        </p:spPr>
        <p:txBody>
          <a:bodyPr>
            <a:normAutofit/>
          </a:bodyPr>
          <a:lstStyle/>
          <a:p>
            <a:fld id="{3074B712-BCCC-4096-A105-59EBF1B6CB0C}" type="slidenum">
              <a:rPr lang="en-US" smtClean="0"/>
              <a:pPr/>
              <a:t>8</a:t>
            </a:fld>
            <a:endParaRPr lang="en-US" dirty="0"/>
          </a:p>
        </p:txBody>
      </p:sp>
      <p:sp>
        <p:nvSpPr>
          <p:cNvPr id="8" name="Title 1"/>
          <p:cNvSpPr>
            <a:spLocks noGrp="1"/>
          </p:cNvSpPr>
          <p:nvPr>
            <p:ph type="title"/>
          </p:nvPr>
        </p:nvSpPr>
        <p:spPr>
          <a:xfrm>
            <a:off x="612648" y="74545"/>
            <a:ext cx="8153400" cy="742950"/>
          </a:xfrm>
        </p:spPr>
        <p:txBody>
          <a:bodyPr>
            <a:normAutofit/>
          </a:bodyPr>
          <a:lstStyle/>
          <a:p>
            <a:r>
              <a:rPr lang="en-US" b="1" dirty="0">
                <a:solidFill>
                  <a:srgbClr val="642F04"/>
                </a:solidFill>
                <a:effectLst>
                  <a:outerShdw blurRad="38100" dist="38100" dir="2700000" algn="tl">
                    <a:srgbClr val="000000">
                      <a:alpha val="43137"/>
                    </a:srgbClr>
                  </a:outerShdw>
                </a:effectLst>
                <a:latin typeface="TH SarabunPSK" panose="020B0500040200020003" pitchFamily="34" charset="-34"/>
                <a:ea typeface="Tahoma" panose="020B0604030504040204" pitchFamily="34" charset="0"/>
                <a:cs typeface="TH SarabunPSK" panose="020B0500040200020003" pitchFamily="34" charset="-34"/>
              </a:rPr>
              <a:t>Climate Changes and the impacts</a:t>
            </a:r>
            <a:endParaRPr lang="th-TH" b="1" dirty="0">
              <a:solidFill>
                <a:srgbClr val="642F04"/>
              </a:solidFill>
              <a:effectLst>
                <a:outerShdw blurRad="38100" dist="38100" dir="2700000" algn="tl">
                  <a:srgbClr val="000000">
                    <a:alpha val="43137"/>
                  </a:srgbClr>
                </a:outerShdw>
              </a:effectLst>
              <a:latin typeface="TH SarabunPSK" panose="020B0500040200020003" pitchFamily="34" charset="-34"/>
              <a:ea typeface="Tahoma" panose="020B0604030504040204" pitchFamily="34" charset="0"/>
              <a:cs typeface="TH SarabunPSK" panose="020B0500040200020003" pitchFamily="34" charset="-34"/>
            </a:endParaRPr>
          </a:p>
        </p:txBody>
      </p:sp>
      <p:sp>
        <p:nvSpPr>
          <p:cNvPr id="14" name="Content Placeholder 2">
            <a:extLst>
              <a:ext uri="{FF2B5EF4-FFF2-40B4-BE49-F238E27FC236}">
                <a16:creationId xmlns:a16="http://schemas.microsoft.com/office/drawing/2014/main" xmlns="" id="{DDFD3D90-232D-48C6-B767-D5F5FA212995}"/>
              </a:ext>
            </a:extLst>
          </p:cNvPr>
          <p:cNvSpPr>
            <a:spLocks noGrp="1"/>
          </p:cNvSpPr>
          <p:nvPr>
            <p:ph idx="1"/>
          </p:nvPr>
        </p:nvSpPr>
        <p:spPr>
          <a:xfrm>
            <a:off x="1762125" y="666750"/>
            <a:ext cx="6964590" cy="380999"/>
          </a:xfrm>
        </p:spPr>
        <p:txBody>
          <a:bodyPr>
            <a:noAutofit/>
          </a:bodyPr>
          <a:lstStyle/>
          <a:p>
            <a:pPr marL="0" indent="0">
              <a:buNone/>
            </a:pPr>
            <a:r>
              <a:rPr lang="en-US" sz="2000" b="1" i="1" kern="0" spc="-38" dirty="0">
                <a:solidFill>
                  <a:srgbClr val="FF0000"/>
                </a:solidFill>
                <a:latin typeface="TH SarabunPSK" pitchFamily="34" charset="-34"/>
                <a:cs typeface="TH SarabunPSK" pitchFamily="34" charset="-34"/>
              </a:rPr>
              <a:t>Climate Changes at global scale</a:t>
            </a:r>
            <a:endParaRPr lang="en-US" sz="2000" kern="0" spc="-38" dirty="0">
              <a:latin typeface="TH SarabunPSK" pitchFamily="34" charset="-34"/>
              <a:cs typeface="TH SarabunPSK" pitchFamily="34" charset="-34"/>
            </a:endParaRPr>
          </a:p>
        </p:txBody>
      </p:sp>
      <p:sp>
        <p:nvSpPr>
          <p:cNvPr id="4" name="Rectangle 3">
            <a:extLst>
              <a:ext uri="{FF2B5EF4-FFF2-40B4-BE49-F238E27FC236}">
                <a16:creationId xmlns:a16="http://schemas.microsoft.com/office/drawing/2014/main" xmlns="" id="{B87DF0DF-23F6-4BDE-BCD8-C530FCCC2114}"/>
              </a:ext>
            </a:extLst>
          </p:cNvPr>
          <p:cNvSpPr/>
          <p:nvPr/>
        </p:nvSpPr>
        <p:spPr>
          <a:xfrm>
            <a:off x="178573" y="2800350"/>
            <a:ext cx="1481831" cy="2246769"/>
          </a:xfrm>
          <a:prstGeom prst="rect">
            <a:avLst/>
          </a:prstGeom>
        </p:spPr>
        <p:txBody>
          <a:bodyPr wrap="square">
            <a:spAutoFit/>
          </a:bodyPr>
          <a:lstStyle/>
          <a:p>
            <a:pPr algn="ctr"/>
            <a:r>
              <a:rPr lang="en-US" sz="2000" b="1" dirty="0">
                <a:solidFill>
                  <a:srgbClr val="000000"/>
                </a:solidFill>
                <a:latin typeface="TH Sarabun New" panose="020B0500040200020003" pitchFamily="34" charset="-34"/>
                <a:cs typeface="TH Sarabun New" panose="020B0500040200020003" pitchFamily="34" charset="-34"/>
              </a:rPr>
              <a:t>The 5th Assessment Report of the Intergovernmental Panel on Climate Change 2014</a:t>
            </a:r>
            <a:endParaRPr lang="en-US" sz="2000" b="1" dirty="0">
              <a:latin typeface="TH Sarabun New" panose="020B0500040200020003" pitchFamily="34" charset="-34"/>
              <a:cs typeface="TH Sarabun New" panose="020B0500040200020003" pitchFamily="34" charset="-34"/>
            </a:endParaRPr>
          </a:p>
        </p:txBody>
      </p:sp>
      <p:pic>
        <p:nvPicPr>
          <p:cNvPr id="2" name="Picture 1">
            <a:extLst>
              <a:ext uri="{FF2B5EF4-FFF2-40B4-BE49-F238E27FC236}">
                <a16:creationId xmlns:a16="http://schemas.microsoft.com/office/drawing/2014/main" xmlns="" id="{E5D6DA3C-CAF0-4D9F-BAC0-AEF62A583E60}"/>
              </a:ext>
            </a:extLst>
          </p:cNvPr>
          <p:cNvPicPr>
            <a:picLocks noChangeAspect="1"/>
          </p:cNvPicPr>
          <p:nvPr/>
        </p:nvPicPr>
        <p:blipFill>
          <a:blip r:embed="rId2"/>
          <a:stretch>
            <a:fillRect/>
          </a:stretch>
        </p:blipFill>
        <p:spPr>
          <a:xfrm>
            <a:off x="178573" y="854043"/>
            <a:ext cx="1481831" cy="1938337"/>
          </a:xfrm>
          <a:prstGeom prst="rect">
            <a:avLst/>
          </a:prstGeom>
        </p:spPr>
      </p:pic>
      <p:cxnSp>
        <p:nvCxnSpPr>
          <p:cNvPr id="7" name="Straight Connector 6">
            <a:extLst>
              <a:ext uri="{FF2B5EF4-FFF2-40B4-BE49-F238E27FC236}">
                <a16:creationId xmlns:a16="http://schemas.microsoft.com/office/drawing/2014/main" xmlns="" id="{75418007-E525-4D07-9F7D-EFB796C8B391}"/>
              </a:ext>
            </a:extLst>
          </p:cNvPr>
          <p:cNvCxnSpPr/>
          <p:nvPr/>
        </p:nvCxnSpPr>
        <p:spPr>
          <a:xfrm>
            <a:off x="1752600" y="666750"/>
            <a:ext cx="0" cy="4402205"/>
          </a:xfrm>
          <a:prstGeom prst="line">
            <a:avLst/>
          </a:prstGeom>
          <a:ln w="31750"/>
        </p:spPr>
        <p:style>
          <a:lnRef idx="1">
            <a:schemeClr val="accent1"/>
          </a:lnRef>
          <a:fillRef idx="0">
            <a:schemeClr val="accent1"/>
          </a:fillRef>
          <a:effectRef idx="0">
            <a:schemeClr val="accent1"/>
          </a:effectRef>
          <a:fontRef idx="minor">
            <a:schemeClr val="tx1"/>
          </a:fontRef>
        </p:style>
      </p:cxnSp>
      <p:pic>
        <p:nvPicPr>
          <p:cNvPr id="10" name="Picture 9">
            <a:extLst>
              <a:ext uri="{FF2B5EF4-FFF2-40B4-BE49-F238E27FC236}">
                <a16:creationId xmlns:a16="http://schemas.microsoft.com/office/drawing/2014/main" xmlns="" id="{4BF0DC88-F2FB-403A-8EE4-12D8EAC3829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80257" y="996950"/>
            <a:ext cx="5649341" cy="4095750"/>
          </a:xfrm>
          <a:prstGeom prst="rect">
            <a:avLst/>
          </a:prstGeom>
        </p:spPr>
      </p:pic>
      <p:sp>
        <p:nvSpPr>
          <p:cNvPr id="11" name="Rectangle 10">
            <a:extLst>
              <a:ext uri="{FF2B5EF4-FFF2-40B4-BE49-F238E27FC236}">
                <a16:creationId xmlns:a16="http://schemas.microsoft.com/office/drawing/2014/main" xmlns="" id="{E46C15B4-0969-40CC-9C88-1C19BAF9711A}"/>
              </a:ext>
            </a:extLst>
          </p:cNvPr>
          <p:cNvSpPr/>
          <p:nvPr/>
        </p:nvSpPr>
        <p:spPr>
          <a:xfrm>
            <a:off x="2285999" y="1740754"/>
            <a:ext cx="6440716" cy="2246769"/>
          </a:xfrm>
          <a:prstGeom prst="rect">
            <a:avLst/>
          </a:prstGeom>
          <a:solidFill>
            <a:srgbClr val="FF0000"/>
          </a:solidFill>
          <a:ln>
            <a:solidFill>
              <a:schemeClr val="accent1">
                <a:shade val="95000"/>
                <a:satMod val="105000"/>
              </a:schemeClr>
            </a:solidFill>
          </a:ln>
        </p:spPr>
        <p:txBody>
          <a:bodyPr wrap="square">
            <a:spAutoFit/>
          </a:bodyPr>
          <a:lstStyle/>
          <a:p>
            <a:pPr algn="just"/>
            <a:r>
              <a:rPr lang="en-US" sz="2800" b="1" dirty="0">
                <a:solidFill>
                  <a:schemeClr val="bg1"/>
                </a:solidFill>
                <a:latin typeface="TH Sarabun New" panose="020B0500040200020003" pitchFamily="34" charset="-34"/>
                <a:cs typeface="TH Sarabun New" panose="020B0500040200020003" pitchFamily="34" charset="-34"/>
              </a:rPr>
              <a:t>“Warming of the climate system is unequivocal, and since the 1950s, many of the observed changes are unprecedented. The atmosphere and ocean have warmed, the amounts of snow and ice have diminished, and sea level has risen”. (IPCC, 2015)</a:t>
            </a:r>
          </a:p>
        </p:txBody>
      </p:sp>
    </p:spTree>
    <p:extLst>
      <p:ext uri="{BB962C8B-B14F-4D97-AF65-F5344CB8AC3E}">
        <p14:creationId xmlns:p14="http://schemas.microsoft.com/office/powerpoint/2010/main" val="36364345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a:xfrm>
            <a:off x="6934200" y="4767267"/>
            <a:ext cx="2133600" cy="273844"/>
          </a:xfrm>
        </p:spPr>
        <p:txBody>
          <a:bodyPr>
            <a:normAutofit/>
          </a:bodyPr>
          <a:lstStyle/>
          <a:p>
            <a:fld id="{3074B712-BCCC-4096-A105-59EBF1B6CB0C}" type="slidenum">
              <a:rPr lang="en-US" smtClean="0"/>
              <a:pPr/>
              <a:t>9</a:t>
            </a:fld>
            <a:endParaRPr lang="en-US" dirty="0"/>
          </a:p>
        </p:txBody>
      </p:sp>
      <p:sp>
        <p:nvSpPr>
          <p:cNvPr id="8" name="Title 1"/>
          <p:cNvSpPr>
            <a:spLocks noGrp="1"/>
          </p:cNvSpPr>
          <p:nvPr>
            <p:ph type="title"/>
          </p:nvPr>
        </p:nvSpPr>
        <p:spPr>
          <a:xfrm>
            <a:off x="612648" y="74545"/>
            <a:ext cx="8153400" cy="742950"/>
          </a:xfrm>
        </p:spPr>
        <p:txBody>
          <a:bodyPr>
            <a:normAutofit/>
          </a:bodyPr>
          <a:lstStyle/>
          <a:p>
            <a:r>
              <a:rPr lang="en-US" b="1" dirty="0">
                <a:solidFill>
                  <a:srgbClr val="642F04"/>
                </a:solidFill>
                <a:effectLst>
                  <a:outerShdw blurRad="38100" dist="38100" dir="2700000" algn="tl">
                    <a:srgbClr val="000000">
                      <a:alpha val="43137"/>
                    </a:srgbClr>
                  </a:outerShdw>
                </a:effectLst>
                <a:latin typeface="TH SarabunPSK" panose="020B0500040200020003" pitchFamily="34" charset="-34"/>
                <a:ea typeface="Tahoma" panose="020B0604030504040204" pitchFamily="34" charset="0"/>
                <a:cs typeface="TH SarabunPSK" panose="020B0500040200020003" pitchFamily="34" charset="-34"/>
              </a:rPr>
              <a:t>Climate Changes and the impacts</a:t>
            </a:r>
            <a:endParaRPr lang="th-TH" b="1" dirty="0">
              <a:solidFill>
                <a:srgbClr val="642F04"/>
              </a:solidFill>
              <a:effectLst>
                <a:outerShdw blurRad="38100" dist="38100" dir="2700000" algn="tl">
                  <a:srgbClr val="000000">
                    <a:alpha val="43137"/>
                  </a:srgbClr>
                </a:outerShdw>
              </a:effectLst>
              <a:latin typeface="TH SarabunPSK" panose="020B0500040200020003" pitchFamily="34" charset="-34"/>
              <a:ea typeface="Tahoma" panose="020B0604030504040204" pitchFamily="34" charset="0"/>
              <a:cs typeface="TH SarabunPSK" panose="020B0500040200020003" pitchFamily="34" charset="-34"/>
            </a:endParaRPr>
          </a:p>
        </p:txBody>
      </p:sp>
      <p:sp>
        <p:nvSpPr>
          <p:cNvPr id="14" name="Content Placeholder 2">
            <a:extLst>
              <a:ext uri="{FF2B5EF4-FFF2-40B4-BE49-F238E27FC236}">
                <a16:creationId xmlns:a16="http://schemas.microsoft.com/office/drawing/2014/main" xmlns="" id="{DDFD3D90-232D-48C6-B767-D5F5FA212995}"/>
              </a:ext>
            </a:extLst>
          </p:cNvPr>
          <p:cNvSpPr>
            <a:spLocks noGrp="1"/>
          </p:cNvSpPr>
          <p:nvPr>
            <p:ph idx="1"/>
          </p:nvPr>
        </p:nvSpPr>
        <p:spPr>
          <a:xfrm>
            <a:off x="15240" y="641350"/>
            <a:ext cx="6964590" cy="380999"/>
          </a:xfrm>
        </p:spPr>
        <p:txBody>
          <a:bodyPr>
            <a:noAutofit/>
          </a:bodyPr>
          <a:lstStyle/>
          <a:p>
            <a:pPr marL="0" indent="0">
              <a:buNone/>
            </a:pPr>
            <a:r>
              <a:rPr lang="en-US" sz="2000" b="1" i="1" kern="0" spc="-38" dirty="0">
                <a:solidFill>
                  <a:srgbClr val="FF0000"/>
                </a:solidFill>
                <a:latin typeface="TH SarabunPSK" pitchFamily="34" charset="-34"/>
                <a:cs typeface="TH SarabunPSK" pitchFamily="34" charset="-34"/>
              </a:rPr>
              <a:t>The causes of climate change</a:t>
            </a:r>
            <a:endParaRPr lang="en-US" sz="2000" kern="0" spc="-38" dirty="0">
              <a:latin typeface="TH SarabunPSK" pitchFamily="34" charset="-34"/>
              <a:cs typeface="TH SarabunPSK" pitchFamily="34" charset="-34"/>
            </a:endParaRPr>
          </a:p>
        </p:txBody>
      </p:sp>
      <p:pic>
        <p:nvPicPr>
          <p:cNvPr id="5" name="Picture 4">
            <a:extLst>
              <a:ext uri="{FF2B5EF4-FFF2-40B4-BE49-F238E27FC236}">
                <a16:creationId xmlns:a16="http://schemas.microsoft.com/office/drawing/2014/main" xmlns="" id="{120BE7AC-2B7F-48B5-8949-3F18E09DF707}"/>
              </a:ext>
            </a:extLst>
          </p:cNvPr>
          <p:cNvPicPr>
            <a:picLocks noChangeAspect="1"/>
          </p:cNvPicPr>
          <p:nvPr/>
        </p:nvPicPr>
        <p:blipFill>
          <a:blip r:embed="rId2"/>
          <a:stretch>
            <a:fillRect/>
          </a:stretch>
        </p:blipFill>
        <p:spPr>
          <a:xfrm>
            <a:off x="0" y="1090498"/>
            <a:ext cx="4340438" cy="3849417"/>
          </a:xfrm>
          <a:prstGeom prst="rect">
            <a:avLst/>
          </a:prstGeom>
        </p:spPr>
      </p:pic>
      <p:pic>
        <p:nvPicPr>
          <p:cNvPr id="6" name="Picture 5">
            <a:extLst>
              <a:ext uri="{FF2B5EF4-FFF2-40B4-BE49-F238E27FC236}">
                <a16:creationId xmlns:a16="http://schemas.microsoft.com/office/drawing/2014/main" xmlns="" id="{E690CF69-76D6-4543-92AA-48EFEBE6EE33}"/>
              </a:ext>
            </a:extLst>
          </p:cNvPr>
          <p:cNvPicPr>
            <a:picLocks noChangeAspect="1"/>
          </p:cNvPicPr>
          <p:nvPr/>
        </p:nvPicPr>
        <p:blipFill>
          <a:blip r:embed="rId3"/>
          <a:stretch>
            <a:fillRect/>
          </a:stretch>
        </p:blipFill>
        <p:spPr>
          <a:xfrm>
            <a:off x="4271338" y="1090499"/>
            <a:ext cx="4882822" cy="3729593"/>
          </a:xfrm>
          <a:prstGeom prst="rect">
            <a:avLst/>
          </a:prstGeom>
        </p:spPr>
      </p:pic>
      <p:cxnSp>
        <p:nvCxnSpPr>
          <p:cNvPr id="12" name="Straight Connector 11">
            <a:extLst>
              <a:ext uri="{FF2B5EF4-FFF2-40B4-BE49-F238E27FC236}">
                <a16:creationId xmlns:a16="http://schemas.microsoft.com/office/drawing/2014/main" xmlns="" id="{F23C4307-1591-429D-A4AA-18F8A670B8B9}"/>
              </a:ext>
            </a:extLst>
          </p:cNvPr>
          <p:cNvCxnSpPr/>
          <p:nvPr/>
        </p:nvCxnSpPr>
        <p:spPr>
          <a:xfrm>
            <a:off x="4271338" y="700655"/>
            <a:ext cx="0" cy="4402205"/>
          </a:xfrm>
          <a:prstGeom prst="line">
            <a:avLst/>
          </a:prstGeom>
          <a:ln w="31750"/>
        </p:spPr>
        <p:style>
          <a:lnRef idx="1">
            <a:schemeClr val="accent1"/>
          </a:lnRef>
          <a:fillRef idx="0">
            <a:schemeClr val="accent1"/>
          </a:fillRef>
          <a:effectRef idx="0">
            <a:schemeClr val="accent1"/>
          </a:effectRef>
          <a:fontRef idx="minor">
            <a:schemeClr val="tx1"/>
          </a:fontRef>
        </p:style>
      </p:cxnSp>
      <p:sp>
        <p:nvSpPr>
          <p:cNvPr id="9" name="Rectangle 8">
            <a:extLst>
              <a:ext uri="{FF2B5EF4-FFF2-40B4-BE49-F238E27FC236}">
                <a16:creationId xmlns:a16="http://schemas.microsoft.com/office/drawing/2014/main" xmlns="" id="{933C7415-42B6-4534-9781-2042865B8F5B}"/>
              </a:ext>
            </a:extLst>
          </p:cNvPr>
          <p:cNvSpPr/>
          <p:nvPr/>
        </p:nvSpPr>
        <p:spPr>
          <a:xfrm>
            <a:off x="643128" y="1499260"/>
            <a:ext cx="8004048" cy="3046988"/>
          </a:xfrm>
          <a:prstGeom prst="rect">
            <a:avLst/>
          </a:prstGeom>
          <a:solidFill>
            <a:srgbClr val="FF0000"/>
          </a:solidFill>
          <a:ln>
            <a:solidFill>
              <a:schemeClr val="accent1">
                <a:shade val="95000"/>
                <a:satMod val="105000"/>
              </a:schemeClr>
            </a:solidFill>
          </a:ln>
        </p:spPr>
        <p:txBody>
          <a:bodyPr wrap="square">
            <a:spAutoFit/>
          </a:bodyPr>
          <a:lstStyle/>
          <a:p>
            <a:pPr algn="just"/>
            <a:r>
              <a:rPr lang="en-US" sz="2400" b="1" dirty="0">
                <a:solidFill>
                  <a:schemeClr val="bg1"/>
                </a:solidFill>
                <a:latin typeface="TH Sarabun New" panose="020B0500040200020003" pitchFamily="34" charset="-34"/>
                <a:cs typeface="TH Sarabun New" panose="020B0500040200020003" pitchFamily="34" charset="-34"/>
              </a:rPr>
              <a:t>Anthropogenic greenhouse gas emissions have increased since the pre-industrial era, driven largely by economic and population growth, and are now higher than ever. This has led to atmospheric concentrations of carbon dioxide, methane and nitrous oxide that are unprecedented in at least the last 800,000 years. Their effects, together with those of other anthropogenic drivers, have been detected throughout the climate system and are extremely likely to have been the dominant cause of the observed warming since the mid-20th century. (IPCC, 2015)</a:t>
            </a:r>
          </a:p>
        </p:txBody>
      </p:sp>
    </p:spTree>
    <p:extLst>
      <p:ext uri="{BB962C8B-B14F-4D97-AF65-F5344CB8AC3E}">
        <p14:creationId xmlns:p14="http://schemas.microsoft.com/office/powerpoint/2010/main" val="22211354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Content Placeholder 2">
            <a:extLst>
              <a:ext uri="{FF2B5EF4-FFF2-40B4-BE49-F238E27FC236}">
                <a16:creationId xmlns:a16="http://schemas.microsoft.com/office/drawing/2014/main" xmlns="" id="{DDFD3D90-232D-48C6-B767-D5F5FA212995}"/>
              </a:ext>
            </a:extLst>
          </p:cNvPr>
          <p:cNvSpPr>
            <a:spLocks noGrp="1"/>
          </p:cNvSpPr>
          <p:nvPr>
            <p:ph idx="1"/>
          </p:nvPr>
        </p:nvSpPr>
        <p:spPr>
          <a:xfrm>
            <a:off x="5081672" y="836940"/>
            <a:ext cx="2499360" cy="380999"/>
          </a:xfrm>
        </p:spPr>
        <p:txBody>
          <a:bodyPr>
            <a:noAutofit/>
          </a:bodyPr>
          <a:lstStyle/>
          <a:p>
            <a:pPr marL="0" indent="0">
              <a:buNone/>
            </a:pPr>
            <a:r>
              <a:rPr lang="en-US" sz="2000" b="1" i="1" kern="0" spc="-38" dirty="0">
                <a:solidFill>
                  <a:srgbClr val="FF0000"/>
                </a:solidFill>
                <a:latin typeface="TH SarabunPSK" pitchFamily="34" charset="-34"/>
                <a:cs typeface="TH SarabunPSK" pitchFamily="34" charset="-34"/>
              </a:rPr>
              <a:t>The causes of climate change</a:t>
            </a:r>
            <a:endParaRPr lang="en-US" sz="2000" kern="0" spc="-38" dirty="0">
              <a:latin typeface="TH SarabunPSK" pitchFamily="34" charset="-34"/>
              <a:cs typeface="TH SarabunPSK" pitchFamily="34" charset="-34"/>
            </a:endParaRPr>
          </a:p>
        </p:txBody>
      </p:sp>
      <p:pic>
        <p:nvPicPr>
          <p:cNvPr id="1026" name="Picture 2" descr="https://sites.google.com/a/gsbi.org/gvc1506/_/rsrc/1458822664881/environment/greenhouse-effect/ge.jpg">
            <a:extLst>
              <a:ext uri="{FF2B5EF4-FFF2-40B4-BE49-F238E27FC236}">
                <a16:creationId xmlns:a16="http://schemas.microsoft.com/office/drawing/2014/main" xmlns="" id="{FEBAC114-C438-436E-854A-68B71D5331D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819150"/>
            <a:ext cx="4908952" cy="2799474"/>
          </a:xfrm>
          <a:prstGeom prst="rect">
            <a:avLst/>
          </a:prstGeom>
          <a:noFill/>
          <a:extLst>
            <a:ext uri="{909E8E84-426E-40DD-AFC4-6F175D3DCCD1}">
              <a14:hiddenFill xmlns:a14="http://schemas.microsoft.com/office/drawing/2010/main">
                <a:solidFill>
                  <a:srgbClr val="FFFFFF"/>
                </a:solidFill>
              </a14:hiddenFill>
            </a:ext>
          </a:extLst>
        </p:spPr>
      </p:pic>
      <p:sp>
        <p:nvSpPr>
          <p:cNvPr id="3" name="Slide Number Placeholder 2"/>
          <p:cNvSpPr>
            <a:spLocks noGrp="1"/>
          </p:cNvSpPr>
          <p:nvPr>
            <p:ph type="sldNum" sz="quarter" idx="12"/>
          </p:nvPr>
        </p:nvSpPr>
        <p:spPr>
          <a:xfrm>
            <a:off x="6934200" y="4767267"/>
            <a:ext cx="2133600" cy="273844"/>
          </a:xfrm>
        </p:spPr>
        <p:txBody>
          <a:bodyPr>
            <a:normAutofit/>
          </a:bodyPr>
          <a:lstStyle/>
          <a:p>
            <a:fld id="{3074B712-BCCC-4096-A105-59EBF1B6CB0C}" type="slidenum">
              <a:rPr lang="en-US" smtClean="0"/>
              <a:pPr/>
              <a:t>10</a:t>
            </a:fld>
            <a:endParaRPr lang="en-US" dirty="0"/>
          </a:p>
        </p:txBody>
      </p:sp>
      <p:sp>
        <p:nvSpPr>
          <p:cNvPr id="8" name="Title 1"/>
          <p:cNvSpPr>
            <a:spLocks noGrp="1"/>
          </p:cNvSpPr>
          <p:nvPr>
            <p:ph type="title"/>
          </p:nvPr>
        </p:nvSpPr>
        <p:spPr>
          <a:xfrm>
            <a:off x="612648" y="74545"/>
            <a:ext cx="8153400" cy="742950"/>
          </a:xfrm>
        </p:spPr>
        <p:txBody>
          <a:bodyPr>
            <a:normAutofit/>
          </a:bodyPr>
          <a:lstStyle/>
          <a:p>
            <a:r>
              <a:rPr lang="en-US" b="1" dirty="0">
                <a:solidFill>
                  <a:srgbClr val="642F04"/>
                </a:solidFill>
                <a:effectLst>
                  <a:outerShdw blurRad="38100" dist="38100" dir="2700000" algn="tl">
                    <a:srgbClr val="000000">
                      <a:alpha val="43137"/>
                    </a:srgbClr>
                  </a:outerShdw>
                </a:effectLst>
                <a:latin typeface="TH SarabunPSK" panose="020B0500040200020003" pitchFamily="34" charset="-34"/>
                <a:ea typeface="Tahoma" panose="020B0604030504040204" pitchFamily="34" charset="0"/>
                <a:cs typeface="TH SarabunPSK" panose="020B0500040200020003" pitchFamily="34" charset="-34"/>
              </a:rPr>
              <a:t>Climate Changes and the impacts</a:t>
            </a:r>
            <a:endParaRPr lang="th-TH" b="1" dirty="0">
              <a:solidFill>
                <a:srgbClr val="642F04"/>
              </a:solidFill>
              <a:effectLst>
                <a:outerShdw blurRad="38100" dist="38100" dir="2700000" algn="tl">
                  <a:srgbClr val="000000">
                    <a:alpha val="43137"/>
                  </a:srgbClr>
                </a:outerShdw>
              </a:effectLst>
              <a:latin typeface="TH SarabunPSK" panose="020B0500040200020003" pitchFamily="34" charset="-34"/>
              <a:ea typeface="Tahoma" panose="020B0604030504040204" pitchFamily="34" charset="0"/>
              <a:cs typeface="TH SarabunPSK" panose="020B0500040200020003" pitchFamily="34" charset="-34"/>
            </a:endParaRPr>
          </a:p>
        </p:txBody>
      </p:sp>
      <p:pic>
        <p:nvPicPr>
          <p:cNvPr id="10" name="Picture 9">
            <a:extLst>
              <a:ext uri="{FF2B5EF4-FFF2-40B4-BE49-F238E27FC236}">
                <a16:creationId xmlns:a16="http://schemas.microsoft.com/office/drawing/2014/main" xmlns="" id="{09CF25F7-1DF1-49E3-B0AF-DF4C5E395123}"/>
              </a:ext>
            </a:extLst>
          </p:cNvPr>
          <p:cNvPicPr>
            <a:picLocks noChangeAspect="1"/>
          </p:cNvPicPr>
          <p:nvPr/>
        </p:nvPicPr>
        <p:blipFill>
          <a:blip r:embed="rId3"/>
          <a:stretch>
            <a:fillRect/>
          </a:stretch>
        </p:blipFill>
        <p:spPr>
          <a:xfrm>
            <a:off x="914400" y="1372476"/>
            <a:ext cx="4908952" cy="2799474"/>
          </a:xfrm>
          <a:prstGeom prst="rect">
            <a:avLst/>
          </a:prstGeom>
        </p:spPr>
      </p:pic>
      <p:pic>
        <p:nvPicPr>
          <p:cNvPr id="4" name="Picture 3">
            <a:extLst>
              <a:ext uri="{FF2B5EF4-FFF2-40B4-BE49-F238E27FC236}">
                <a16:creationId xmlns:a16="http://schemas.microsoft.com/office/drawing/2014/main" xmlns="" id="{A99EED7B-C9D7-425C-8107-86247072A9B4}"/>
              </a:ext>
            </a:extLst>
          </p:cNvPr>
          <p:cNvPicPr>
            <a:picLocks noChangeAspect="1"/>
          </p:cNvPicPr>
          <p:nvPr/>
        </p:nvPicPr>
        <p:blipFill>
          <a:blip r:embed="rId4"/>
          <a:stretch>
            <a:fillRect/>
          </a:stretch>
        </p:blipFill>
        <p:spPr>
          <a:xfrm>
            <a:off x="1613468" y="1973910"/>
            <a:ext cx="4895684" cy="2751366"/>
          </a:xfrm>
          <a:prstGeom prst="rect">
            <a:avLst/>
          </a:prstGeom>
        </p:spPr>
      </p:pic>
      <p:sp>
        <p:nvSpPr>
          <p:cNvPr id="15" name="Content Placeholder 2">
            <a:extLst>
              <a:ext uri="{FF2B5EF4-FFF2-40B4-BE49-F238E27FC236}">
                <a16:creationId xmlns:a16="http://schemas.microsoft.com/office/drawing/2014/main" xmlns="" id="{5CF14D8E-8ACA-42CE-83F8-EFEB54E93A3C}"/>
              </a:ext>
            </a:extLst>
          </p:cNvPr>
          <p:cNvSpPr txBox="1">
            <a:spLocks/>
          </p:cNvSpPr>
          <p:nvPr/>
        </p:nvSpPr>
        <p:spPr>
          <a:xfrm>
            <a:off x="5791200" y="1420584"/>
            <a:ext cx="3352800" cy="380999"/>
          </a:xfrm>
          <a:prstGeom prst="rect">
            <a:avLst/>
          </a:prstGeom>
        </p:spPr>
        <p:txBody>
          <a:bodyPr vert="horz" lIns="87910" tIns="43955" rIns="87910" bIns="43955" rtlCol="0">
            <a:noAutofit/>
          </a:bodyPr>
          <a:lstStyle>
            <a:lvl1pPr marL="329663" indent="-329663" algn="l" defTabSz="879104" rtl="0" eaLnBrk="1" latinLnBrk="0" hangingPunct="1">
              <a:spcBef>
                <a:spcPct val="20000"/>
              </a:spcBef>
              <a:buFont typeface="Arial" pitchFamily="34" charset="0"/>
              <a:buChar char="•"/>
              <a:defRPr sz="3100" kern="1200">
                <a:solidFill>
                  <a:schemeClr val="tx1"/>
                </a:solidFill>
                <a:latin typeface="+mn-lt"/>
                <a:ea typeface="+mn-ea"/>
                <a:cs typeface="+mn-cs"/>
              </a:defRPr>
            </a:lvl1pPr>
            <a:lvl2pPr marL="714270" indent="-274720" algn="l" defTabSz="879104" rtl="0" eaLnBrk="1" latinLnBrk="0" hangingPunct="1">
              <a:spcBef>
                <a:spcPct val="20000"/>
              </a:spcBef>
              <a:buFont typeface="Arial" pitchFamily="34" charset="0"/>
              <a:buChar char="–"/>
              <a:defRPr sz="2700" kern="1200">
                <a:solidFill>
                  <a:schemeClr val="tx1"/>
                </a:solidFill>
                <a:latin typeface="+mn-lt"/>
                <a:ea typeface="+mn-ea"/>
                <a:cs typeface="+mn-cs"/>
              </a:defRPr>
            </a:lvl2pPr>
            <a:lvl3pPr marL="1098878" indent="-219776" algn="l" defTabSz="879104" rtl="0" eaLnBrk="1" latinLnBrk="0" hangingPunct="1">
              <a:spcBef>
                <a:spcPct val="20000"/>
              </a:spcBef>
              <a:buFont typeface="Arial" pitchFamily="34" charset="0"/>
              <a:buChar char="•"/>
              <a:defRPr sz="2300" kern="1200">
                <a:solidFill>
                  <a:schemeClr val="tx1"/>
                </a:solidFill>
                <a:latin typeface="+mn-lt"/>
                <a:ea typeface="+mn-ea"/>
                <a:cs typeface="+mn-cs"/>
              </a:defRPr>
            </a:lvl3pPr>
            <a:lvl4pPr marL="1538429" indent="-219776" algn="l" defTabSz="879104"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1977979" indent="-219776" algn="l" defTabSz="879104"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417531" indent="-219776" algn="l" defTabSz="879104"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857083" indent="-219776" algn="l" defTabSz="879104"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296633" indent="-219776" algn="l" defTabSz="879104"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736184" indent="-219776" algn="l" defTabSz="879104"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2000" b="1" i="1" kern="0" spc="-38" dirty="0">
                <a:solidFill>
                  <a:srgbClr val="FF0000"/>
                </a:solidFill>
                <a:latin typeface="TH SarabunPSK" pitchFamily="34" charset="-34"/>
                <a:cs typeface="TH SarabunPSK" pitchFamily="34" charset="-34"/>
              </a:rPr>
              <a:t>GHGs Emission (Energy and Industry)</a:t>
            </a:r>
            <a:endParaRPr lang="en-US" sz="2000" kern="0" spc="-38" dirty="0">
              <a:latin typeface="TH SarabunPSK" pitchFamily="34" charset="-34"/>
              <a:cs typeface="TH SarabunPSK" pitchFamily="34" charset="-34"/>
            </a:endParaRPr>
          </a:p>
        </p:txBody>
      </p:sp>
      <p:sp>
        <p:nvSpPr>
          <p:cNvPr id="16" name="Content Placeholder 2">
            <a:extLst>
              <a:ext uri="{FF2B5EF4-FFF2-40B4-BE49-F238E27FC236}">
                <a16:creationId xmlns:a16="http://schemas.microsoft.com/office/drawing/2014/main" xmlns="" id="{D9E270A8-BDD3-4499-B475-207F8DF6D3B2}"/>
              </a:ext>
            </a:extLst>
          </p:cNvPr>
          <p:cNvSpPr txBox="1">
            <a:spLocks/>
          </p:cNvSpPr>
          <p:nvPr/>
        </p:nvSpPr>
        <p:spPr>
          <a:xfrm>
            <a:off x="6509152" y="2037578"/>
            <a:ext cx="2558648" cy="762772"/>
          </a:xfrm>
          <a:prstGeom prst="rect">
            <a:avLst/>
          </a:prstGeom>
        </p:spPr>
        <p:txBody>
          <a:bodyPr vert="horz" lIns="87910" tIns="43955" rIns="87910" bIns="43955" rtlCol="0">
            <a:noAutofit/>
          </a:bodyPr>
          <a:lstStyle>
            <a:lvl1pPr marL="329663" indent="-329663" algn="l" defTabSz="879104" rtl="0" eaLnBrk="1" latinLnBrk="0" hangingPunct="1">
              <a:spcBef>
                <a:spcPct val="20000"/>
              </a:spcBef>
              <a:buFont typeface="Arial" pitchFamily="34" charset="0"/>
              <a:buChar char="•"/>
              <a:defRPr sz="3100" kern="1200">
                <a:solidFill>
                  <a:schemeClr val="tx1"/>
                </a:solidFill>
                <a:latin typeface="+mn-lt"/>
                <a:ea typeface="+mn-ea"/>
                <a:cs typeface="+mn-cs"/>
              </a:defRPr>
            </a:lvl1pPr>
            <a:lvl2pPr marL="714270" indent="-274720" algn="l" defTabSz="879104" rtl="0" eaLnBrk="1" latinLnBrk="0" hangingPunct="1">
              <a:spcBef>
                <a:spcPct val="20000"/>
              </a:spcBef>
              <a:buFont typeface="Arial" pitchFamily="34" charset="0"/>
              <a:buChar char="–"/>
              <a:defRPr sz="2700" kern="1200">
                <a:solidFill>
                  <a:schemeClr val="tx1"/>
                </a:solidFill>
                <a:latin typeface="+mn-lt"/>
                <a:ea typeface="+mn-ea"/>
                <a:cs typeface="+mn-cs"/>
              </a:defRPr>
            </a:lvl2pPr>
            <a:lvl3pPr marL="1098878" indent="-219776" algn="l" defTabSz="879104" rtl="0" eaLnBrk="1" latinLnBrk="0" hangingPunct="1">
              <a:spcBef>
                <a:spcPct val="20000"/>
              </a:spcBef>
              <a:buFont typeface="Arial" pitchFamily="34" charset="0"/>
              <a:buChar char="•"/>
              <a:defRPr sz="2300" kern="1200">
                <a:solidFill>
                  <a:schemeClr val="tx1"/>
                </a:solidFill>
                <a:latin typeface="+mn-lt"/>
                <a:ea typeface="+mn-ea"/>
                <a:cs typeface="+mn-cs"/>
              </a:defRPr>
            </a:lvl3pPr>
            <a:lvl4pPr marL="1538429" indent="-219776" algn="l" defTabSz="879104"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1977979" indent="-219776" algn="l" defTabSz="879104"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417531" indent="-219776" algn="l" defTabSz="879104"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857083" indent="-219776" algn="l" defTabSz="879104"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296633" indent="-219776" algn="l" defTabSz="879104"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736184" indent="-219776" algn="l" defTabSz="879104"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2000" b="1" i="1" kern="0" spc="-38" dirty="0">
                <a:solidFill>
                  <a:srgbClr val="FF0000"/>
                </a:solidFill>
                <a:latin typeface="TH SarabunPSK" pitchFamily="34" charset="-34"/>
                <a:cs typeface="TH SarabunPSK" pitchFamily="34" charset="-34"/>
              </a:rPr>
              <a:t>GHGs Cycle (Agriculture and Forestry)</a:t>
            </a:r>
            <a:endParaRPr lang="en-US" sz="2000" kern="0" spc="-38" dirty="0">
              <a:latin typeface="TH SarabunPSK" pitchFamily="34" charset="-34"/>
              <a:cs typeface="TH SarabunPSK" pitchFamily="34" charset="-34"/>
            </a:endParaRPr>
          </a:p>
        </p:txBody>
      </p:sp>
    </p:spTree>
    <p:extLst>
      <p:ext uri="{BB962C8B-B14F-4D97-AF65-F5344CB8AC3E}">
        <p14:creationId xmlns:p14="http://schemas.microsoft.com/office/powerpoint/2010/main" val="31571095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animEffect transition="in" filter="fade">
                                      <p:cBhvr>
                                        <p:cTn id="7" dur="1000"/>
                                        <p:tgtEl>
                                          <p:spTgt spid="14">
                                            <p:txEl>
                                              <p:pRg st="0" end="0"/>
                                            </p:txEl>
                                          </p:spTgt>
                                        </p:tgtEl>
                                      </p:cBhvr>
                                    </p:animEffect>
                                    <p:anim calcmode="lin" valueType="num">
                                      <p:cBhvr>
                                        <p:cTn id="8" dur="1000" fill="hold"/>
                                        <p:tgtEl>
                                          <p:spTgt spid="1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4">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026"/>
                                        </p:tgtEl>
                                        <p:attrNameLst>
                                          <p:attrName>style.visibility</p:attrName>
                                        </p:attrNameLst>
                                      </p:cBhvr>
                                      <p:to>
                                        <p:strVal val="visible"/>
                                      </p:to>
                                    </p:set>
                                    <p:animEffect transition="in" filter="fade">
                                      <p:cBhvr>
                                        <p:cTn id="12" dur="1000"/>
                                        <p:tgtEl>
                                          <p:spTgt spid="1026"/>
                                        </p:tgtEl>
                                      </p:cBhvr>
                                    </p:animEffect>
                                    <p:anim calcmode="lin" valueType="num">
                                      <p:cBhvr>
                                        <p:cTn id="13" dur="1000" fill="hold"/>
                                        <p:tgtEl>
                                          <p:spTgt spid="1026"/>
                                        </p:tgtEl>
                                        <p:attrNameLst>
                                          <p:attrName>ppt_x</p:attrName>
                                        </p:attrNameLst>
                                      </p:cBhvr>
                                      <p:tavLst>
                                        <p:tav tm="0">
                                          <p:val>
                                            <p:strVal val="#ppt_x"/>
                                          </p:val>
                                        </p:tav>
                                        <p:tav tm="100000">
                                          <p:val>
                                            <p:strVal val="#ppt_x"/>
                                          </p:val>
                                        </p:tav>
                                      </p:tavLst>
                                    </p:anim>
                                    <p:anim calcmode="lin" valueType="num">
                                      <p:cBhvr>
                                        <p:cTn id="14" dur="1000" fill="hold"/>
                                        <p:tgtEl>
                                          <p:spTgt spid="1026"/>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anim calcmode="lin" valueType="num">
                                      <p:cBhvr>
                                        <p:cTn id="20" dur="1000" fill="hold"/>
                                        <p:tgtEl>
                                          <p:spTgt spid="10"/>
                                        </p:tgtEl>
                                        <p:attrNameLst>
                                          <p:attrName>ppt_x</p:attrName>
                                        </p:attrNameLst>
                                      </p:cBhvr>
                                      <p:tavLst>
                                        <p:tav tm="0">
                                          <p:val>
                                            <p:strVal val="#ppt_x"/>
                                          </p:val>
                                        </p:tav>
                                        <p:tav tm="100000">
                                          <p:val>
                                            <p:strVal val="#ppt_x"/>
                                          </p:val>
                                        </p:tav>
                                      </p:tavLst>
                                    </p:anim>
                                    <p:anim calcmode="lin" valueType="num">
                                      <p:cBhvr>
                                        <p:cTn id="21" dur="1000" fill="hold"/>
                                        <p:tgtEl>
                                          <p:spTgt spid="10"/>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fade">
                                      <p:cBhvr>
                                        <p:cTn id="24" dur="1000"/>
                                        <p:tgtEl>
                                          <p:spTgt spid="15"/>
                                        </p:tgtEl>
                                      </p:cBhvr>
                                    </p:animEffect>
                                    <p:anim calcmode="lin" valueType="num">
                                      <p:cBhvr>
                                        <p:cTn id="25" dur="1000" fill="hold"/>
                                        <p:tgtEl>
                                          <p:spTgt spid="15"/>
                                        </p:tgtEl>
                                        <p:attrNameLst>
                                          <p:attrName>ppt_x</p:attrName>
                                        </p:attrNameLst>
                                      </p:cBhvr>
                                      <p:tavLst>
                                        <p:tav tm="0">
                                          <p:val>
                                            <p:strVal val="#ppt_x"/>
                                          </p:val>
                                        </p:tav>
                                        <p:tav tm="100000">
                                          <p:val>
                                            <p:strVal val="#ppt_x"/>
                                          </p:val>
                                        </p:tav>
                                      </p:tavLst>
                                    </p:anim>
                                    <p:anim calcmode="lin" valueType="num">
                                      <p:cBhvr>
                                        <p:cTn id="26"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fade">
                                      <p:cBhvr>
                                        <p:cTn id="31" dur="1000"/>
                                        <p:tgtEl>
                                          <p:spTgt spid="4"/>
                                        </p:tgtEl>
                                      </p:cBhvr>
                                    </p:animEffect>
                                    <p:anim calcmode="lin" valueType="num">
                                      <p:cBhvr>
                                        <p:cTn id="32" dur="1000" fill="hold"/>
                                        <p:tgtEl>
                                          <p:spTgt spid="4"/>
                                        </p:tgtEl>
                                        <p:attrNameLst>
                                          <p:attrName>ppt_x</p:attrName>
                                        </p:attrNameLst>
                                      </p:cBhvr>
                                      <p:tavLst>
                                        <p:tav tm="0">
                                          <p:val>
                                            <p:strVal val="#ppt_x"/>
                                          </p:val>
                                        </p:tav>
                                        <p:tav tm="100000">
                                          <p:val>
                                            <p:strVal val="#ppt_x"/>
                                          </p:val>
                                        </p:tav>
                                      </p:tavLst>
                                    </p:anim>
                                    <p:anim calcmode="lin" valueType="num">
                                      <p:cBhvr>
                                        <p:cTn id="33" dur="1000" fill="hold"/>
                                        <p:tgtEl>
                                          <p:spTgt spid="4"/>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16"/>
                                        </p:tgtEl>
                                        <p:attrNameLst>
                                          <p:attrName>style.visibility</p:attrName>
                                        </p:attrNameLst>
                                      </p:cBhvr>
                                      <p:to>
                                        <p:strVal val="visible"/>
                                      </p:to>
                                    </p:set>
                                    <p:animEffect transition="in" filter="fade">
                                      <p:cBhvr>
                                        <p:cTn id="36" dur="1000"/>
                                        <p:tgtEl>
                                          <p:spTgt spid="16"/>
                                        </p:tgtEl>
                                      </p:cBhvr>
                                    </p:animEffect>
                                    <p:anim calcmode="lin" valueType="num">
                                      <p:cBhvr>
                                        <p:cTn id="37" dur="1000" fill="hold"/>
                                        <p:tgtEl>
                                          <p:spTgt spid="16"/>
                                        </p:tgtEl>
                                        <p:attrNameLst>
                                          <p:attrName>ppt_x</p:attrName>
                                        </p:attrNameLst>
                                      </p:cBhvr>
                                      <p:tavLst>
                                        <p:tav tm="0">
                                          <p:val>
                                            <p:strVal val="#ppt_x"/>
                                          </p:val>
                                        </p:tav>
                                        <p:tav tm="100000">
                                          <p:val>
                                            <p:strVal val="#ppt_x"/>
                                          </p:val>
                                        </p:tav>
                                      </p:tavLst>
                                    </p:anim>
                                    <p:anim calcmode="lin" valueType="num">
                                      <p:cBhvr>
                                        <p:cTn id="38"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uild="p"/>
      <p:bldP spid="15" grpId="0"/>
      <p:bldP spid="1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a:xfrm>
            <a:off x="6934200" y="4767267"/>
            <a:ext cx="2133600" cy="273844"/>
          </a:xfrm>
        </p:spPr>
        <p:txBody>
          <a:bodyPr>
            <a:normAutofit/>
          </a:bodyPr>
          <a:lstStyle/>
          <a:p>
            <a:fld id="{3074B712-BCCC-4096-A105-59EBF1B6CB0C}" type="slidenum">
              <a:rPr lang="en-US" smtClean="0"/>
              <a:pPr/>
              <a:t>11</a:t>
            </a:fld>
            <a:endParaRPr lang="en-US" dirty="0"/>
          </a:p>
        </p:txBody>
      </p:sp>
      <p:sp>
        <p:nvSpPr>
          <p:cNvPr id="8" name="Title 1"/>
          <p:cNvSpPr>
            <a:spLocks noGrp="1"/>
          </p:cNvSpPr>
          <p:nvPr>
            <p:ph type="title"/>
          </p:nvPr>
        </p:nvSpPr>
        <p:spPr>
          <a:xfrm>
            <a:off x="612648" y="74545"/>
            <a:ext cx="8153400" cy="742950"/>
          </a:xfrm>
        </p:spPr>
        <p:txBody>
          <a:bodyPr>
            <a:normAutofit/>
          </a:bodyPr>
          <a:lstStyle/>
          <a:p>
            <a:r>
              <a:rPr lang="en-US" b="1" dirty="0">
                <a:solidFill>
                  <a:srgbClr val="642F04"/>
                </a:solidFill>
                <a:effectLst>
                  <a:outerShdw blurRad="38100" dist="38100" dir="2700000" algn="tl">
                    <a:srgbClr val="000000">
                      <a:alpha val="43137"/>
                    </a:srgbClr>
                  </a:outerShdw>
                </a:effectLst>
                <a:latin typeface="TH SarabunPSK" panose="020B0500040200020003" pitchFamily="34" charset="-34"/>
                <a:ea typeface="Tahoma" panose="020B0604030504040204" pitchFamily="34" charset="0"/>
                <a:cs typeface="TH SarabunPSK" panose="020B0500040200020003" pitchFamily="34" charset="-34"/>
              </a:rPr>
              <a:t>Climate Changes and the impacts</a:t>
            </a:r>
            <a:endParaRPr lang="th-TH" b="1" dirty="0">
              <a:solidFill>
                <a:srgbClr val="642F04"/>
              </a:solidFill>
              <a:effectLst>
                <a:outerShdw blurRad="38100" dist="38100" dir="2700000" algn="tl">
                  <a:srgbClr val="000000">
                    <a:alpha val="43137"/>
                  </a:srgbClr>
                </a:outerShdw>
              </a:effectLst>
              <a:latin typeface="TH SarabunPSK" panose="020B0500040200020003" pitchFamily="34" charset="-34"/>
              <a:ea typeface="Tahoma" panose="020B0604030504040204" pitchFamily="34" charset="0"/>
              <a:cs typeface="TH SarabunPSK" panose="020B0500040200020003" pitchFamily="34" charset="-34"/>
            </a:endParaRPr>
          </a:p>
        </p:txBody>
      </p:sp>
      <p:sp>
        <p:nvSpPr>
          <p:cNvPr id="14" name="Content Placeholder 2">
            <a:extLst>
              <a:ext uri="{FF2B5EF4-FFF2-40B4-BE49-F238E27FC236}">
                <a16:creationId xmlns:a16="http://schemas.microsoft.com/office/drawing/2014/main" xmlns="" id="{DDFD3D90-232D-48C6-B767-D5F5FA212995}"/>
              </a:ext>
            </a:extLst>
          </p:cNvPr>
          <p:cNvSpPr>
            <a:spLocks noGrp="1"/>
          </p:cNvSpPr>
          <p:nvPr>
            <p:ph idx="1"/>
          </p:nvPr>
        </p:nvSpPr>
        <p:spPr>
          <a:xfrm>
            <a:off x="1762125" y="666750"/>
            <a:ext cx="6964590" cy="380999"/>
          </a:xfrm>
        </p:spPr>
        <p:txBody>
          <a:bodyPr>
            <a:noAutofit/>
          </a:bodyPr>
          <a:lstStyle/>
          <a:p>
            <a:pPr marL="0" indent="0">
              <a:buNone/>
            </a:pPr>
            <a:r>
              <a:rPr lang="en-US" sz="2000" b="1" i="1" kern="0" spc="-38" dirty="0">
                <a:solidFill>
                  <a:srgbClr val="FF0000"/>
                </a:solidFill>
                <a:latin typeface="TH SarabunPSK" pitchFamily="34" charset="-34"/>
                <a:cs typeface="TH SarabunPSK" pitchFamily="34" charset="-34"/>
              </a:rPr>
              <a:t>Climate Changes in Thailand</a:t>
            </a:r>
            <a:endParaRPr lang="en-US" sz="2000" kern="0" spc="-38" dirty="0">
              <a:latin typeface="TH SarabunPSK" pitchFamily="34" charset="-34"/>
              <a:cs typeface="TH SarabunPSK" pitchFamily="34" charset="-34"/>
            </a:endParaRPr>
          </a:p>
        </p:txBody>
      </p:sp>
      <p:sp>
        <p:nvSpPr>
          <p:cNvPr id="4" name="Rectangle 3">
            <a:extLst>
              <a:ext uri="{FF2B5EF4-FFF2-40B4-BE49-F238E27FC236}">
                <a16:creationId xmlns:a16="http://schemas.microsoft.com/office/drawing/2014/main" xmlns="" id="{B87DF0DF-23F6-4BDE-BCD8-C530FCCC2114}"/>
              </a:ext>
            </a:extLst>
          </p:cNvPr>
          <p:cNvSpPr/>
          <p:nvPr/>
        </p:nvSpPr>
        <p:spPr>
          <a:xfrm>
            <a:off x="137629" y="2800350"/>
            <a:ext cx="1481831" cy="1938992"/>
          </a:xfrm>
          <a:prstGeom prst="rect">
            <a:avLst/>
          </a:prstGeom>
        </p:spPr>
        <p:txBody>
          <a:bodyPr wrap="square">
            <a:spAutoFit/>
          </a:bodyPr>
          <a:lstStyle/>
          <a:p>
            <a:pPr algn="ctr"/>
            <a:r>
              <a:rPr lang="en-US" sz="2000" b="1" dirty="0">
                <a:solidFill>
                  <a:srgbClr val="000000"/>
                </a:solidFill>
                <a:latin typeface="TH Sarabun New" panose="020B0500040200020003" pitchFamily="34" charset="-34"/>
                <a:cs typeface="TH Sarabun New" panose="020B0500040200020003" pitchFamily="34" charset="-34"/>
              </a:rPr>
              <a:t>Thailand’s Second Assessment Report on Climate Change 2016</a:t>
            </a:r>
            <a:endParaRPr lang="en-US" sz="2000" b="1" dirty="0">
              <a:latin typeface="TH Sarabun New" panose="020B0500040200020003" pitchFamily="34" charset="-34"/>
              <a:cs typeface="TH Sarabun New" panose="020B0500040200020003" pitchFamily="34" charset="-34"/>
            </a:endParaRPr>
          </a:p>
        </p:txBody>
      </p:sp>
      <p:cxnSp>
        <p:nvCxnSpPr>
          <p:cNvPr id="7" name="Straight Connector 6">
            <a:extLst>
              <a:ext uri="{FF2B5EF4-FFF2-40B4-BE49-F238E27FC236}">
                <a16:creationId xmlns:a16="http://schemas.microsoft.com/office/drawing/2014/main" xmlns="" id="{75418007-E525-4D07-9F7D-EFB796C8B391}"/>
              </a:ext>
            </a:extLst>
          </p:cNvPr>
          <p:cNvCxnSpPr/>
          <p:nvPr/>
        </p:nvCxnSpPr>
        <p:spPr>
          <a:xfrm>
            <a:off x="1676400" y="666750"/>
            <a:ext cx="0" cy="4402205"/>
          </a:xfrm>
          <a:prstGeom prst="line">
            <a:avLst/>
          </a:prstGeom>
          <a:ln w="31750"/>
        </p:spPr>
        <p:style>
          <a:lnRef idx="1">
            <a:schemeClr val="accent1"/>
          </a:lnRef>
          <a:fillRef idx="0">
            <a:schemeClr val="accent1"/>
          </a:fillRef>
          <a:effectRef idx="0">
            <a:schemeClr val="accent1"/>
          </a:effectRef>
          <a:fontRef idx="minor">
            <a:schemeClr val="tx1"/>
          </a:fontRef>
        </p:style>
      </p:cxnSp>
      <p:pic>
        <p:nvPicPr>
          <p:cNvPr id="5" name="Picture 4">
            <a:extLst>
              <a:ext uri="{FF2B5EF4-FFF2-40B4-BE49-F238E27FC236}">
                <a16:creationId xmlns:a16="http://schemas.microsoft.com/office/drawing/2014/main" xmlns="" id="{2617E865-E0F7-48F8-9BC6-9497991EDCE3}"/>
              </a:ext>
            </a:extLst>
          </p:cNvPr>
          <p:cNvPicPr>
            <a:picLocks noChangeAspect="1"/>
          </p:cNvPicPr>
          <p:nvPr/>
        </p:nvPicPr>
        <p:blipFill>
          <a:blip r:embed="rId2"/>
          <a:stretch>
            <a:fillRect/>
          </a:stretch>
        </p:blipFill>
        <p:spPr>
          <a:xfrm>
            <a:off x="152400" y="770174"/>
            <a:ext cx="1433447" cy="2030176"/>
          </a:xfrm>
          <a:prstGeom prst="rect">
            <a:avLst/>
          </a:prstGeom>
          <a:ln>
            <a:solidFill>
              <a:schemeClr val="tx1"/>
            </a:solidFill>
          </a:ln>
        </p:spPr>
      </p:pic>
      <p:pic>
        <p:nvPicPr>
          <p:cNvPr id="6" name="Picture 5">
            <a:extLst>
              <a:ext uri="{FF2B5EF4-FFF2-40B4-BE49-F238E27FC236}">
                <a16:creationId xmlns:a16="http://schemas.microsoft.com/office/drawing/2014/main" xmlns="" id="{818263EA-77F9-4410-B05A-146ED2041DA2}"/>
              </a:ext>
            </a:extLst>
          </p:cNvPr>
          <p:cNvPicPr>
            <a:picLocks noChangeAspect="1"/>
          </p:cNvPicPr>
          <p:nvPr/>
        </p:nvPicPr>
        <p:blipFill>
          <a:blip r:embed="rId3"/>
          <a:stretch>
            <a:fillRect/>
          </a:stretch>
        </p:blipFill>
        <p:spPr>
          <a:xfrm>
            <a:off x="1752600" y="1016789"/>
            <a:ext cx="4814955" cy="4145761"/>
          </a:xfrm>
          <a:prstGeom prst="rect">
            <a:avLst/>
          </a:prstGeom>
        </p:spPr>
      </p:pic>
      <p:pic>
        <p:nvPicPr>
          <p:cNvPr id="9" name="Picture 8">
            <a:extLst>
              <a:ext uri="{FF2B5EF4-FFF2-40B4-BE49-F238E27FC236}">
                <a16:creationId xmlns:a16="http://schemas.microsoft.com/office/drawing/2014/main" xmlns="" id="{171FC13C-0871-4B8A-97FA-B009239225F8}"/>
              </a:ext>
            </a:extLst>
          </p:cNvPr>
          <p:cNvPicPr>
            <a:picLocks noChangeAspect="1"/>
          </p:cNvPicPr>
          <p:nvPr/>
        </p:nvPicPr>
        <p:blipFill>
          <a:blip r:embed="rId4"/>
          <a:stretch>
            <a:fillRect/>
          </a:stretch>
        </p:blipFill>
        <p:spPr>
          <a:xfrm>
            <a:off x="4876800" y="680772"/>
            <a:ext cx="4267200" cy="1967178"/>
          </a:xfrm>
          <a:prstGeom prst="rect">
            <a:avLst/>
          </a:prstGeom>
        </p:spPr>
      </p:pic>
      <p:sp>
        <p:nvSpPr>
          <p:cNvPr id="13" name="Content Placeholder 2">
            <a:extLst>
              <a:ext uri="{FF2B5EF4-FFF2-40B4-BE49-F238E27FC236}">
                <a16:creationId xmlns:a16="http://schemas.microsoft.com/office/drawing/2014/main" xmlns="" id="{213868C4-4F3A-4181-B84A-8C0DC0C68130}"/>
              </a:ext>
            </a:extLst>
          </p:cNvPr>
          <p:cNvSpPr txBox="1">
            <a:spLocks/>
          </p:cNvSpPr>
          <p:nvPr/>
        </p:nvSpPr>
        <p:spPr>
          <a:xfrm>
            <a:off x="6567555" y="2677352"/>
            <a:ext cx="2576443" cy="2089915"/>
          </a:xfrm>
          <a:prstGeom prst="rect">
            <a:avLst/>
          </a:prstGeom>
        </p:spPr>
        <p:txBody>
          <a:bodyPr vert="horz" lIns="87910" tIns="43955" rIns="87910" bIns="43955" rtlCol="0">
            <a:noAutofit/>
          </a:bodyPr>
          <a:lstStyle>
            <a:lvl1pPr marL="329663" indent="-329663" algn="l" defTabSz="879104" rtl="0" eaLnBrk="1" latinLnBrk="0" hangingPunct="1">
              <a:spcBef>
                <a:spcPct val="20000"/>
              </a:spcBef>
              <a:buFont typeface="Arial" pitchFamily="34" charset="0"/>
              <a:buChar char="•"/>
              <a:defRPr sz="3100" kern="1200">
                <a:solidFill>
                  <a:schemeClr val="tx1"/>
                </a:solidFill>
                <a:latin typeface="+mn-lt"/>
                <a:ea typeface="+mn-ea"/>
                <a:cs typeface="+mn-cs"/>
              </a:defRPr>
            </a:lvl1pPr>
            <a:lvl2pPr marL="714270" indent="-274720" algn="l" defTabSz="879104" rtl="0" eaLnBrk="1" latinLnBrk="0" hangingPunct="1">
              <a:spcBef>
                <a:spcPct val="20000"/>
              </a:spcBef>
              <a:buFont typeface="Arial" pitchFamily="34" charset="0"/>
              <a:buChar char="–"/>
              <a:defRPr sz="2700" kern="1200">
                <a:solidFill>
                  <a:schemeClr val="tx1"/>
                </a:solidFill>
                <a:latin typeface="+mn-lt"/>
                <a:ea typeface="+mn-ea"/>
                <a:cs typeface="+mn-cs"/>
              </a:defRPr>
            </a:lvl2pPr>
            <a:lvl3pPr marL="1098878" indent="-219776" algn="l" defTabSz="879104" rtl="0" eaLnBrk="1" latinLnBrk="0" hangingPunct="1">
              <a:spcBef>
                <a:spcPct val="20000"/>
              </a:spcBef>
              <a:buFont typeface="Arial" pitchFamily="34" charset="0"/>
              <a:buChar char="•"/>
              <a:defRPr sz="2300" kern="1200">
                <a:solidFill>
                  <a:schemeClr val="tx1"/>
                </a:solidFill>
                <a:latin typeface="+mn-lt"/>
                <a:ea typeface="+mn-ea"/>
                <a:cs typeface="+mn-cs"/>
              </a:defRPr>
            </a:lvl3pPr>
            <a:lvl4pPr marL="1538429" indent="-219776" algn="l" defTabSz="879104"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1977979" indent="-219776" algn="l" defTabSz="879104"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417531" indent="-219776" algn="l" defTabSz="879104"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857083" indent="-219776" algn="l" defTabSz="879104"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296633" indent="-219776" algn="l" defTabSz="879104"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736184" indent="-219776" algn="l" defTabSz="879104"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2000" b="1" kern="0" spc="-38" dirty="0">
                <a:solidFill>
                  <a:srgbClr val="FF0000"/>
                </a:solidFill>
                <a:latin typeface="TH SarabunPSK" pitchFamily="34" charset="-34"/>
                <a:cs typeface="TH SarabunPSK" pitchFamily="34" charset="-34"/>
              </a:rPr>
              <a:t>Averaged surface temperature anomaly 1970-2009 had been increasing for 0.92-1.04 °C</a:t>
            </a:r>
          </a:p>
        </p:txBody>
      </p:sp>
    </p:spTree>
    <p:extLst>
      <p:ext uri="{BB962C8B-B14F-4D97-AF65-F5344CB8AC3E}">
        <p14:creationId xmlns:p14="http://schemas.microsoft.com/office/powerpoint/2010/main" val="33511491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a:xfrm>
            <a:off x="6934200" y="4767267"/>
            <a:ext cx="2133600" cy="273844"/>
          </a:xfrm>
        </p:spPr>
        <p:txBody>
          <a:bodyPr>
            <a:normAutofit/>
          </a:bodyPr>
          <a:lstStyle/>
          <a:p>
            <a:fld id="{3074B712-BCCC-4096-A105-59EBF1B6CB0C}" type="slidenum">
              <a:rPr lang="en-US" smtClean="0"/>
              <a:pPr/>
              <a:t>12</a:t>
            </a:fld>
            <a:endParaRPr lang="en-US" dirty="0"/>
          </a:p>
        </p:txBody>
      </p:sp>
      <p:sp>
        <p:nvSpPr>
          <p:cNvPr id="8" name="Title 1"/>
          <p:cNvSpPr>
            <a:spLocks noGrp="1"/>
          </p:cNvSpPr>
          <p:nvPr>
            <p:ph type="title"/>
          </p:nvPr>
        </p:nvSpPr>
        <p:spPr>
          <a:xfrm>
            <a:off x="612648" y="74545"/>
            <a:ext cx="8153400" cy="742950"/>
          </a:xfrm>
        </p:spPr>
        <p:txBody>
          <a:bodyPr>
            <a:normAutofit/>
          </a:bodyPr>
          <a:lstStyle/>
          <a:p>
            <a:r>
              <a:rPr lang="en-US" b="1" dirty="0">
                <a:solidFill>
                  <a:srgbClr val="642F04"/>
                </a:solidFill>
                <a:effectLst>
                  <a:outerShdw blurRad="38100" dist="38100" dir="2700000" algn="tl">
                    <a:srgbClr val="000000">
                      <a:alpha val="43137"/>
                    </a:srgbClr>
                  </a:outerShdw>
                </a:effectLst>
                <a:latin typeface="TH SarabunPSK" panose="020B0500040200020003" pitchFamily="34" charset="-34"/>
                <a:ea typeface="Tahoma" panose="020B0604030504040204" pitchFamily="34" charset="0"/>
                <a:cs typeface="TH SarabunPSK" panose="020B0500040200020003" pitchFamily="34" charset="-34"/>
              </a:rPr>
              <a:t>Climate Changes and the impacts</a:t>
            </a:r>
            <a:endParaRPr lang="th-TH" b="1" dirty="0">
              <a:solidFill>
                <a:srgbClr val="642F04"/>
              </a:solidFill>
              <a:effectLst>
                <a:outerShdw blurRad="38100" dist="38100" dir="2700000" algn="tl">
                  <a:srgbClr val="000000">
                    <a:alpha val="43137"/>
                  </a:srgbClr>
                </a:outerShdw>
              </a:effectLst>
              <a:latin typeface="TH SarabunPSK" panose="020B0500040200020003" pitchFamily="34" charset="-34"/>
              <a:ea typeface="Tahoma" panose="020B0604030504040204" pitchFamily="34" charset="0"/>
              <a:cs typeface="TH SarabunPSK" panose="020B0500040200020003" pitchFamily="34" charset="-34"/>
            </a:endParaRPr>
          </a:p>
        </p:txBody>
      </p:sp>
      <p:sp>
        <p:nvSpPr>
          <p:cNvPr id="14" name="Content Placeholder 2">
            <a:extLst>
              <a:ext uri="{FF2B5EF4-FFF2-40B4-BE49-F238E27FC236}">
                <a16:creationId xmlns:a16="http://schemas.microsoft.com/office/drawing/2014/main" xmlns="" id="{DDFD3D90-232D-48C6-B767-D5F5FA212995}"/>
              </a:ext>
            </a:extLst>
          </p:cNvPr>
          <p:cNvSpPr>
            <a:spLocks noGrp="1"/>
          </p:cNvSpPr>
          <p:nvPr>
            <p:ph idx="1"/>
          </p:nvPr>
        </p:nvSpPr>
        <p:spPr>
          <a:xfrm>
            <a:off x="1762125" y="666750"/>
            <a:ext cx="6964590" cy="380999"/>
          </a:xfrm>
        </p:spPr>
        <p:txBody>
          <a:bodyPr>
            <a:noAutofit/>
          </a:bodyPr>
          <a:lstStyle/>
          <a:p>
            <a:pPr marL="0" indent="0">
              <a:buNone/>
            </a:pPr>
            <a:r>
              <a:rPr lang="en-US" sz="2000" b="1" i="1" kern="0" spc="-38" dirty="0">
                <a:solidFill>
                  <a:srgbClr val="FF0000"/>
                </a:solidFill>
                <a:latin typeface="TH SarabunPSK" pitchFamily="34" charset="-34"/>
                <a:cs typeface="TH SarabunPSK" pitchFamily="34" charset="-34"/>
              </a:rPr>
              <a:t>Climate Changes in Thailand</a:t>
            </a:r>
            <a:endParaRPr lang="en-US" sz="2000" kern="0" spc="-38" dirty="0">
              <a:latin typeface="TH SarabunPSK" pitchFamily="34" charset="-34"/>
              <a:cs typeface="TH SarabunPSK" pitchFamily="34" charset="-34"/>
            </a:endParaRPr>
          </a:p>
        </p:txBody>
      </p:sp>
      <p:sp>
        <p:nvSpPr>
          <p:cNvPr id="4" name="Rectangle 3">
            <a:extLst>
              <a:ext uri="{FF2B5EF4-FFF2-40B4-BE49-F238E27FC236}">
                <a16:creationId xmlns:a16="http://schemas.microsoft.com/office/drawing/2014/main" xmlns="" id="{B87DF0DF-23F6-4BDE-BCD8-C530FCCC2114}"/>
              </a:ext>
            </a:extLst>
          </p:cNvPr>
          <p:cNvSpPr/>
          <p:nvPr/>
        </p:nvSpPr>
        <p:spPr>
          <a:xfrm>
            <a:off x="137629" y="2800350"/>
            <a:ext cx="1481831" cy="1938992"/>
          </a:xfrm>
          <a:prstGeom prst="rect">
            <a:avLst/>
          </a:prstGeom>
        </p:spPr>
        <p:txBody>
          <a:bodyPr wrap="square">
            <a:spAutoFit/>
          </a:bodyPr>
          <a:lstStyle/>
          <a:p>
            <a:pPr algn="ctr"/>
            <a:r>
              <a:rPr lang="en-US" sz="2000" b="1" dirty="0">
                <a:solidFill>
                  <a:srgbClr val="000000"/>
                </a:solidFill>
                <a:latin typeface="TH Sarabun New" panose="020B0500040200020003" pitchFamily="34" charset="-34"/>
                <a:cs typeface="TH Sarabun New" panose="020B0500040200020003" pitchFamily="34" charset="-34"/>
              </a:rPr>
              <a:t>Thailand’s Second Assessment Report on Climate Change 2016</a:t>
            </a:r>
            <a:endParaRPr lang="en-US" sz="2000" b="1" dirty="0">
              <a:latin typeface="TH Sarabun New" panose="020B0500040200020003" pitchFamily="34" charset="-34"/>
              <a:cs typeface="TH Sarabun New" panose="020B0500040200020003" pitchFamily="34" charset="-34"/>
            </a:endParaRPr>
          </a:p>
        </p:txBody>
      </p:sp>
      <p:cxnSp>
        <p:nvCxnSpPr>
          <p:cNvPr id="7" name="Straight Connector 6">
            <a:extLst>
              <a:ext uri="{FF2B5EF4-FFF2-40B4-BE49-F238E27FC236}">
                <a16:creationId xmlns:a16="http://schemas.microsoft.com/office/drawing/2014/main" xmlns="" id="{75418007-E525-4D07-9F7D-EFB796C8B391}"/>
              </a:ext>
            </a:extLst>
          </p:cNvPr>
          <p:cNvCxnSpPr/>
          <p:nvPr/>
        </p:nvCxnSpPr>
        <p:spPr>
          <a:xfrm>
            <a:off x="1676400" y="666750"/>
            <a:ext cx="0" cy="4402205"/>
          </a:xfrm>
          <a:prstGeom prst="line">
            <a:avLst/>
          </a:prstGeom>
          <a:ln w="31750"/>
        </p:spPr>
        <p:style>
          <a:lnRef idx="1">
            <a:schemeClr val="accent1"/>
          </a:lnRef>
          <a:fillRef idx="0">
            <a:schemeClr val="accent1"/>
          </a:fillRef>
          <a:effectRef idx="0">
            <a:schemeClr val="accent1"/>
          </a:effectRef>
          <a:fontRef idx="minor">
            <a:schemeClr val="tx1"/>
          </a:fontRef>
        </p:style>
      </p:cxnSp>
      <p:pic>
        <p:nvPicPr>
          <p:cNvPr id="5" name="Picture 4">
            <a:extLst>
              <a:ext uri="{FF2B5EF4-FFF2-40B4-BE49-F238E27FC236}">
                <a16:creationId xmlns:a16="http://schemas.microsoft.com/office/drawing/2014/main" xmlns="" id="{2617E865-E0F7-48F8-9BC6-9497991EDCE3}"/>
              </a:ext>
            </a:extLst>
          </p:cNvPr>
          <p:cNvPicPr>
            <a:picLocks noChangeAspect="1"/>
          </p:cNvPicPr>
          <p:nvPr/>
        </p:nvPicPr>
        <p:blipFill>
          <a:blip r:embed="rId2"/>
          <a:stretch>
            <a:fillRect/>
          </a:stretch>
        </p:blipFill>
        <p:spPr>
          <a:xfrm>
            <a:off x="152400" y="770174"/>
            <a:ext cx="1433447" cy="2030176"/>
          </a:xfrm>
          <a:prstGeom prst="rect">
            <a:avLst/>
          </a:prstGeom>
          <a:ln>
            <a:solidFill>
              <a:schemeClr val="tx1"/>
            </a:solidFill>
          </a:ln>
        </p:spPr>
      </p:pic>
      <p:sp>
        <p:nvSpPr>
          <p:cNvPr id="13" name="Content Placeholder 2">
            <a:extLst>
              <a:ext uri="{FF2B5EF4-FFF2-40B4-BE49-F238E27FC236}">
                <a16:creationId xmlns:a16="http://schemas.microsoft.com/office/drawing/2014/main" xmlns="" id="{213868C4-4F3A-4181-B84A-8C0DC0C68130}"/>
              </a:ext>
            </a:extLst>
          </p:cNvPr>
          <p:cNvSpPr txBox="1">
            <a:spLocks/>
          </p:cNvSpPr>
          <p:nvPr/>
        </p:nvSpPr>
        <p:spPr>
          <a:xfrm>
            <a:off x="6767513" y="1243713"/>
            <a:ext cx="2376487" cy="3233037"/>
          </a:xfrm>
          <a:prstGeom prst="rect">
            <a:avLst/>
          </a:prstGeom>
        </p:spPr>
        <p:txBody>
          <a:bodyPr vert="horz" lIns="87910" tIns="43955" rIns="87910" bIns="43955" rtlCol="0">
            <a:noAutofit/>
          </a:bodyPr>
          <a:lstStyle>
            <a:lvl1pPr marL="329663" indent="-329663" algn="l" defTabSz="879104" rtl="0" eaLnBrk="1" latinLnBrk="0" hangingPunct="1">
              <a:spcBef>
                <a:spcPct val="20000"/>
              </a:spcBef>
              <a:buFont typeface="Arial" pitchFamily="34" charset="0"/>
              <a:buChar char="•"/>
              <a:defRPr sz="3100" kern="1200">
                <a:solidFill>
                  <a:schemeClr val="tx1"/>
                </a:solidFill>
                <a:latin typeface="+mn-lt"/>
                <a:ea typeface="+mn-ea"/>
                <a:cs typeface="+mn-cs"/>
              </a:defRPr>
            </a:lvl1pPr>
            <a:lvl2pPr marL="714270" indent="-274720" algn="l" defTabSz="879104" rtl="0" eaLnBrk="1" latinLnBrk="0" hangingPunct="1">
              <a:spcBef>
                <a:spcPct val="20000"/>
              </a:spcBef>
              <a:buFont typeface="Arial" pitchFamily="34" charset="0"/>
              <a:buChar char="–"/>
              <a:defRPr sz="2700" kern="1200">
                <a:solidFill>
                  <a:schemeClr val="tx1"/>
                </a:solidFill>
                <a:latin typeface="+mn-lt"/>
                <a:ea typeface="+mn-ea"/>
                <a:cs typeface="+mn-cs"/>
              </a:defRPr>
            </a:lvl2pPr>
            <a:lvl3pPr marL="1098878" indent="-219776" algn="l" defTabSz="879104" rtl="0" eaLnBrk="1" latinLnBrk="0" hangingPunct="1">
              <a:spcBef>
                <a:spcPct val="20000"/>
              </a:spcBef>
              <a:buFont typeface="Arial" pitchFamily="34" charset="0"/>
              <a:buChar char="•"/>
              <a:defRPr sz="2300" kern="1200">
                <a:solidFill>
                  <a:schemeClr val="tx1"/>
                </a:solidFill>
                <a:latin typeface="+mn-lt"/>
                <a:ea typeface="+mn-ea"/>
                <a:cs typeface="+mn-cs"/>
              </a:defRPr>
            </a:lvl3pPr>
            <a:lvl4pPr marL="1538429" indent="-219776" algn="l" defTabSz="879104"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1977979" indent="-219776" algn="l" defTabSz="879104"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417531" indent="-219776" algn="l" defTabSz="879104"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857083" indent="-219776" algn="l" defTabSz="879104"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296633" indent="-219776" algn="l" defTabSz="879104"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736184" indent="-219776" algn="l" defTabSz="879104"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2000" b="1" kern="0" spc="-38" dirty="0">
                <a:solidFill>
                  <a:srgbClr val="FF0000"/>
                </a:solidFill>
                <a:latin typeface="TH SarabunPSK" pitchFamily="34" charset="-34"/>
                <a:cs typeface="TH SarabunPSK" pitchFamily="34" charset="-34"/>
              </a:rPr>
              <a:t>(Nov.-April) Precipitation over land 1955-2014 had been increasing for 10.8 mm/decade (64.8 mm/decade in 60 years ago)</a:t>
            </a:r>
          </a:p>
        </p:txBody>
      </p:sp>
      <p:pic>
        <p:nvPicPr>
          <p:cNvPr id="2" name="Picture 1">
            <a:extLst>
              <a:ext uri="{FF2B5EF4-FFF2-40B4-BE49-F238E27FC236}">
                <a16:creationId xmlns:a16="http://schemas.microsoft.com/office/drawing/2014/main" xmlns="" id="{43CEA6EA-4A42-47A1-A10A-D6CF229D0F05}"/>
              </a:ext>
            </a:extLst>
          </p:cNvPr>
          <p:cNvPicPr>
            <a:picLocks noChangeAspect="1"/>
          </p:cNvPicPr>
          <p:nvPr/>
        </p:nvPicPr>
        <p:blipFill>
          <a:blip r:embed="rId3"/>
          <a:stretch>
            <a:fillRect/>
          </a:stretch>
        </p:blipFill>
        <p:spPr>
          <a:xfrm>
            <a:off x="1843088" y="1047749"/>
            <a:ext cx="4924425" cy="4048125"/>
          </a:xfrm>
          <a:prstGeom prst="rect">
            <a:avLst/>
          </a:prstGeom>
        </p:spPr>
      </p:pic>
    </p:spTree>
    <p:extLst>
      <p:ext uri="{BB962C8B-B14F-4D97-AF65-F5344CB8AC3E}">
        <p14:creationId xmlns:p14="http://schemas.microsoft.com/office/powerpoint/2010/main" val="19412981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a:xfrm>
            <a:off x="6934200" y="4767267"/>
            <a:ext cx="2133600" cy="273844"/>
          </a:xfrm>
        </p:spPr>
        <p:txBody>
          <a:bodyPr>
            <a:normAutofit/>
          </a:bodyPr>
          <a:lstStyle/>
          <a:p>
            <a:fld id="{3074B712-BCCC-4096-A105-59EBF1B6CB0C}" type="slidenum">
              <a:rPr lang="en-US" smtClean="0"/>
              <a:pPr/>
              <a:t>13</a:t>
            </a:fld>
            <a:endParaRPr lang="en-US" dirty="0"/>
          </a:p>
        </p:txBody>
      </p:sp>
      <p:sp>
        <p:nvSpPr>
          <p:cNvPr id="8" name="Title 1"/>
          <p:cNvSpPr>
            <a:spLocks noGrp="1"/>
          </p:cNvSpPr>
          <p:nvPr>
            <p:ph type="title"/>
          </p:nvPr>
        </p:nvSpPr>
        <p:spPr>
          <a:xfrm>
            <a:off x="612648" y="74545"/>
            <a:ext cx="8153400" cy="742950"/>
          </a:xfrm>
        </p:spPr>
        <p:txBody>
          <a:bodyPr>
            <a:normAutofit/>
          </a:bodyPr>
          <a:lstStyle/>
          <a:p>
            <a:r>
              <a:rPr lang="en-US" b="1" dirty="0">
                <a:solidFill>
                  <a:srgbClr val="642F04"/>
                </a:solidFill>
                <a:effectLst>
                  <a:outerShdw blurRad="38100" dist="38100" dir="2700000" algn="tl">
                    <a:srgbClr val="000000">
                      <a:alpha val="43137"/>
                    </a:srgbClr>
                  </a:outerShdw>
                </a:effectLst>
                <a:latin typeface="TH SarabunPSK" panose="020B0500040200020003" pitchFamily="34" charset="-34"/>
                <a:ea typeface="Tahoma" panose="020B0604030504040204" pitchFamily="34" charset="0"/>
                <a:cs typeface="TH SarabunPSK" panose="020B0500040200020003" pitchFamily="34" charset="-34"/>
              </a:rPr>
              <a:t>Climate Changes and the impacts</a:t>
            </a:r>
            <a:endParaRPr lang="th-TH" b="1" dirty="0">
              <a:solidFill>
                <a:srgbClr val="642F04"/>
              </a:solidFill>
              <a:effectLst>
                <a:outerShdw blurRad="38100" dist="38100" dir="2700000" algn="tl">
                  <a:srgbClr val="000000">
                    <a:alpha val="43137"/>
                  </a:srgbClr>
                </a:outerShdw>
              </a:effectLst>
              <a:latin typeface="TH SarabunPSK" panose="020B0500040200020003" pitchFamily="34" charset="-34"/>
              <a:ea typeface="Tahoma" panose="020B0604030504040204" pitchFamily="34" charset="0"/>
              <a:cs typeface="TH SarabunPSK" panose="020B0500040200020003" pitchFamily="34" charset="-34"/>
            </a:endParaRPr>
          </a:p>
        </p:txBody>
      </p:sp>
      <p:sp>
        <p:nvSpPr>
          <p:cNvPr id="14" name="Content Placeholder 2">
            <a:extLst>
              <a:ext uri="{FF2B5EF4-FFF2-40B4-BE49-F238E27FC236}">
                <a16:creationId xmlns:a16="http://schemas.microsoft.com/office/drawing/2014/main" xmlns="" id="{DDFD3D90-232D-48C6-B767-D5F5FA212995}"/>
              </a:ext>
            </a:extLst>
          </p:cNvPr>
          <p:cNvSpPr>
            <a:spLocks noGrp="1"/>
          </p:cNvSpPr>
          <p:nvPr>
            <p:ph idx="1"/>
          </p:nvPr>
        </p:nvSpPr>
        <p:spPr>
          <a:xfrm>
            <a:off x="1762125" y="666750"/>
            <a:ext cx="6964590" cy="380999"/>
          </a:xfrm>
        </p:spPr>
        <p:txBody>
          <a:bodyPr>
            <a:noAutofit/>
          </a:bodyPr>
          <a:lstStyle/>
          <a:p>
            <a:pPr marL="0" indent="0">
              <a:buNone/>
            </a:pPr>
            <a:r>
              <a:rPr lang="en-US" sz="2000" b="1" i="1" kern="0" spc="-38" dirty="0">
                <a:solidFill>
                  <a:srgbClr val="FF0000"/>
                </a:solidFill>
                <a:latin typeface="TH SarabunPSK" pitchFamily="34" charset="-34"/>
                <a:cs typeface="TH SarabunPSK" pitchFamily="34" charset="-34"/>
              </a:rPr>
              <a:t>Climate Changes in Thailand</a:t>
            </a:r>
            <a:endParaRPr lang="en-US" sz="2000" kern="0" spc="-38" dirty="0">
              <a:latin typeface="TH SarabunPSK" pitchFamily="34" charset="-34"/>
              <a:cs typeface="TH SarabunPSK" pitchFamily="34" charset="-34"/>
            </a:endParaRPr>
          </a:p>
        </p:txBody>
      </p:sp>
      <p:sp>
        <p:nvSpPr>
          <p:cNvPr id="4" name="Rectangle 3">
            <a:extLst>
              <a:ext uri="{FF2B5EF4-FFF2-40B4-BE49-F238E27FC236}">
                <a16:creationId xmlns:a16="http://schemas.microsoft.com/office/drawing/2014/main" xmlns="" id="{B87DF0DF-23F6-4BDE-BCD8-C530FCCC2114}"/>
              </a:ext>
            </a:extLst>
          </p:cNvPr>
          <p:cNvSpPr/>
          <p:nvPr/>
        </p:nvSpPr>
        <p:spPr>
          <a:xfrm>
            <a:off x="137629" y="2800350"/>
            <a:ext cx="1481831" cy="1938992"/>
          </a:xfrm>
          <a:prstGeom prst="rect">
            <a:avLst/>
          </a:prstGeom>
        </p:spPr>
        <p:txBody>
          <a:bodyPr wrap="square">
            <a:spAutoFit/>
          </a:bodyPr>
          <a:lstStyle/>
          <a:p>
            <a:pPr algn="ctr"/>
            <a:r>
              <a:rPr lang="en-US" sz="2000" b="1" dirty="0">
                <a:solidFill>
                  <a:srgbClr val="000000"/>
                </a:solidFill>
                <a:latin typeface="TH Sarabun New" panose="020B0500040200020003" pitchFamily="34" charset="-34"/>
                <a:cs typeface="TH Sarabun New" panose="020B0500040200020003" pitchFamily="34" charset="-34"/>
              </a:rPr>
              <a:t>Thailand’s Second Assessment Report on Climate Change 2016</a:t>
            </a:r>
            <a:endParaRPr lang="en-US" sz="2000" b="1" dirty="0">
              <a:latin typeface="TH Sarabun New" panose="020B0500040200020003" pitchFamily="34" charset="-34"/>
              <a:cs typeface="TH Sarabun New" panose="020B0500040200020003" pitchFamily="34" charset="-34"/>
            </a:endParaRPr>
          </a:p>
        </p:txBody>
      </p:sp>
      <p:cxnSp>
        <p:nvCxnSpPr>
          <p:cNvPr id="7" name="Straight Connector 6">
            <a:extLst>
              <a:ext uri="{FF2B5EF4-FFF2-40B4-BE49-F238E27FC236}">
                <a16:creationId xmlns:a16="http://schemas.microsoft.com/office/drawing/2014/main" xmlns="" id="{75418007-E525-4D07-9F7D-EFB796C8B391}"/>
              </a:ext>
            </a:extLst>
          </p:cNvPr>
          <p:cNvCxnSpPr/>
          <p:nvPr/>
        </p:nvCxnSpPr>
        <p:spPr>
          <a:xfrm>
            <a:off x="1676400" y="666750"/>
            <a:ext cx="0" cy="4402205"/>
          </a:xfrm>
          <a:prstGeom prst="line">
            <a:avLst/>
          </a:prstGeom>
          <a:ln w="31750"/>
        </p:spPr>
        <p:style>
          <a:lnRef idx="1">
            <a:schemeClr val="accent1"/>
          </a:lnRef>
          <a:fillRef idx="0">
            <a:schemeClr val="accent1"/>
          </a:fillRef>
          <a:effectRef idx="0">
            <a:schemeClr val="accent1"/>
          </a:effectRef>
          <a:fontRef idx="minor">
            <a:schemeClr val="tx1"/>
          </a:fontRef>
        </p:style>
      </p:cxnSp>
      <p:pic>
        <p:nvPicPr>
          <p:cNvPr id="5" name="Picture 4">
            <a:extLst>
              <a:ext uri="{FF2B5EF4-FFF2-40B4-BE49-F238E27FC236}">
                <a16:creationId xmlns:a16="http://schemas.microsoft.com/office/drawing/2014/main" xmlns="" id="{2617E865-E0F7-48F8-9BC6-9497991EDCE3}"/>
              </a:ext>
            </a:extLst>
          </p:cNvPr>
          <p:cNvPicPr>
            <a:picLocks noChangeAspect="1"/>
          </p:cNvPicPr>
          <p:nvPr/>
        </p:nvPicPr>
        <p:blipFill>
          <a:blip r:embed="rId2"/>
          <a:stretch>
            <a:fillRect/>
          </a:stretch>
        </p:blipFill>
        <p:spPr>
          <a:xfrm>
            <a:off x="152400" y="770174"/>
            <a:ext cx="1433447" cy="2030176"/>
          </a:xfrm>
          <a:prstGeom prst="rect">
            <a:avLst/>
          </a:prstGeom>
          <a:ln>
            <a:solidFill>
              <a:schemeClr val="tx1"/>
            </a:solidFill>
          </a:ln>
        </p:spPr>
      </p:pic>
      <p:sp>
        <p:nvSpPr>
          <p:cNvPr id="13" name="Content Placeholder 2">
            <a:extLst>
              <a:ext uri="{FF2B5EF4-FFF2-40B4-BE49-F238E27FC236}">
                <a16:creationId xmlns:a16="http://schemas.microsoft.com/office/drawing/2014/main" xmlns="" id="{213868C4-4F3A-4181-B84A-8C0DC0C68130}"/>
              </a:ext>
            </a:extLst>
          </p:cNvPr>
          <p:cNvSpPr txBox="1">
            <a:spLocks/>
          </p:cNvSpPr>
          <p:nvPr/>
        </p:nvSpPr>
        <p:spPr>
          <a:xfrm>
            <a:off x="6767513" y="1243713"/>
            <a:ext cx="2376487" cy="3233037"/>
          </a:xfrm>
          <a:prstGeom prst="rect">
            <a:avLst/>
          </a:prstGeom>
        </p:spPr>
        <p:txBody>
          <a:bodyPr vert="horz" lIns="87910" tIns="43955" rIns="87910" bIns="43955" rtlCol="0">
            <a:noAutofit/>
          </a:bodyPr>
          <a:lstStyle>
            <a:lvl1pPr marL="329663" indent="-329663" algn="l" defTabSz="879104" rtl="0" eaLnBrk="1" latinLnBrk="0" hangingPunct="1">
              <a:spcBef>
                <a:spcPct val="20000"/>
              </a:spcBef>
              <a:buFont typeface="Arial" pitchFamily="34" charset="0"/>
              <a:buChar char="•"/>
              <a:defRPr sz="3100" kern="1200">
                <a:solidFill>
                  <a:schemeClr val="tx1"/>
                </a:solidFill>
                <a:latin typeface="+mn-lt"/>
                <a:ea typeface="+mn-ea"/>
                <a:cs typeface="+mn-cs"/>
              </a:defRPr>
            </a:lvl1pPr>
            <a:lvl2pPr marL="714270" indent="-274720" algn="l" defTabSz="879104" rtl="0" eaLnBrk="1" latinLnBrk="0" hangingPunct="1">
              <a:spcBef>
                <a:spcPct val="20000"/>
              </a:spcBef>
              <a:buFont typeface="Arial" pitchFamily="34" charset="0"/>
              <a:buChar char="–"/>
              <a:defRPr sz="2700" kern="1200">
                <a:solidFill>
                  <a:schemeClr val="tx1"/>
                </a:solidFill>
                <a:latin typeface="+mn-lt"/>
                <a:ea typeface="+mn-ea"/>
                <a:cs typeface="+mn-cs"/>
              </a:defRPr>
            </a:lvl2pPr>
            <a:lvl3pPr marL="1098878" indent="-219776" algn="l" defTabSz="879104" rtl="0" eaLnBrk="1" latinLnBrk="0" hangingPunct="1">
              <a:spcBef>
                <a:spcPct val="20000"/>
              </a:spcBef>
              <a:buFont typeface="Arial" pitchFamily="34" charset="0"/>
              <a:buChar char="•"/>
              <a:defRPr sz="2300" kern="1200">
                <a:solidFill>
                  <a:schemeClr val="tx1"/>
                </a:solidFill>
                <a:latin typeface="+mn-lt"/>
                <a:ea typeface="+mn-ea"/>
                <a:cs typeface="+mn-cs"/>
              </a:defRPr>
            </a:lvl3pPr>
            <a:lvl4pPr marL="1538429" indent="-219776" algn="l" defTabSz="879104"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1977979" indent="-219776" algn="l" defTabSz="879104"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417531" indent="-219776" algn="l" defTabSz="879104"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857083" indent="-219776" algn="l" defTabSz="879104"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296633" indent="-219776" algn="l" defTabSz="879104"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736184" indent="-219776" algn="l" defTabSz="879104"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2000" b="1" kern="0" spc="-38" dirty="0">
                <a:solidFill>
                  <a:srgbClr val="FF0000"/>
                </a:solidFill>
                <a:latin typeface="TH SarabunPSK" pitchFamily="34" charset="-34"/>
                <a:cs typeface="TH SarabunPSK" pitchFamily="34" charset="-34"/>
              </a:rPr>
              <a:t>The number of tropical cyclones has been decreasing but the numbers of tropical storm (62-117 </a:t>
            </a:r>
            <a:r>
              <a:rPr lang="en-US" sz="2000" b="1" kern="0" spc="-38" dirty="0" err="1">
                <a:solidFill>
                  <a:srgbClr val="FF0000"/>
                </a:solidFill>
                <a:latin typeface="TH SarabunPSK" pitchFamily="34" charset="-34"/>
                <a:cs typeface="TH SarabunPSK" pitchFamily="34" charset="-34"/>
              </a:rPr>
              <a:t>kmph</a:t>
            </a:r>
            <a:r>
              <a:rPr lang="en-US" sz="2000" b="1" kern="0" spc="-38" dirty="0">
                <a:solidFill>
                  <a:srgbClr val="FF0000"/>
                </a:solidFill>
                <a:latin typeface="TH SarabunPSK" pitchFamily="34" charset="-34"/>
                <a:cs typeface="TH SarabunPSK" pitchFamily="34" charset="-34"/>
              </a:rPr>
              <a:t>) and typhoon (&gt;118 </a:t>
            </a:r>
            <a:r>
              <a:rPr lang="en-US" sz="2000" b="1" kern="0" spc="-38" dirty="0" err="1">
                <a:solidFill>
                  <a:srgbClr val="FF0000"/>
                </a:solidFill>
                <a:latin typeface="TH SarabunPSK" pitchFamily="34" charset="-34"/>
                <a:cs typeface="TH SarabunPSK" pitchFamily="34" charset="-34"/>
              </a:rPr>
              <a:t>kmph</a:t>
            </a:r>
            <a:r>
              <a:rPr lang="en-US" sz="2000" b="1" kern="0" spc="-38" dirty="0">
                <a:solidFill>
                  <a:srgbClr val="FF0000"/>
                </a:solidFill>
                <a:latin typeface="TH SarabunPSK" pitchFamily="34" charset="-34"/>
                <a:cs typeface="TH SarabunPSK" pitchFamily="34" charset="-34"/>
              </a:rPr>
              <a:t>) have been increasing</a:t>
            </a:r>
          </a:p>
        </p:txBody>
      </p:sp>
      <p:pic>
        <p:nvPicPr>
          <p:cNvPr id="6" name="Picture 5">
            <a:extLst>
              <a:ext uri="{FF2B5EF4-FFF2-40B4-BE49-F238E27FC236}">
                <a16:creationId xmlns:a16="http://schemas.microsoft.com/office/drawing/2014/main" xmlns="" id="{EE324F0D-24A8-4924-9034-7BE92069F7AF}"/>
              </a:ext>
            </a:extLst>
          </p:cNvPr>
          <p:cNvPicPr>
            <a:picLocks noChangeAspect="1"/>
          </p:cNvPicPr>
          <p:nvPr/>
        </p:nvPicPr>
        <p:blipFill>
          <a:blip r:embed="rId3"/>
          <a:stretch>
            <a:fillRect/>
          </a:stretch>
        </p:blipFill>
        <p:spPr>
          <a:xfrm>
            <a:off x="1828800" y="1047750"/>
            <a:ext cx="4943475" cy="3733800"/>
          </a:xfrm>
          <a:prstGeom prst="rect">
            <a:avLst/>
          </a:prstGeom>
        </p:spPr>
      </p:pic>
      <p:pic>
        <p:nvPicPr>
          <p:cNvPr id="9" name="Picture 8">
            <a:extLst>
              <a:ext uri="{FF2B5EF4-FFF2-40B4-BE49-F238E27FC236}">
                <a16:creationId xmlns:a16="http://schemas.microsoft.com/office/drawing/2014/main" xmlns="" id="{7AD7019D-1113-4419-850F-D507DC4A849D}"/>
              </a:ext>
            </a:extLst>
          </p:cNvPr>
          <p:cNvPicPr>
            <a:picLocks noChangeAspect="1"/>
          </p:cNvPicPr>
          <p:nvPr/>
        </p:nvPicPr>
        <p:blipFill>
          <a:blip r:embed="rId4"/>
          <a:stretch>
            <a:fillRect/>
          </a:stretch>
        </p:blipFill>
        <p:spPr>
          <a:xfrm>
            <a:off x="5610225" y="3533775"/>
            <a:ext cx="3533775" cy="1247775"/>
          </a:xfrm>
          <a:prstGeom prst="rect">
            <a:avLst/>
          </a:prstGeom>
        </p:spPr>
      </p:pic>
    </p:spTree>
    <p:extLst>
      <p:ext uri="{BB962C8B-B14F-4D97-AF65-F5344CB8AC3E}">
        <p14:creationId xmlns:p14="http://schemas.microsoft.com/office/powerpoint/2010/main" val="28731986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a:xfrm>
            <a:off x="6934200" y="4767267"/>
            <a:ext cx="2133600" cy="273844"/>
          </a:xfrm>
        </p:spPr>
        <p:txBody>
          <a:bodyPr>
            <a:normAutofit/>
          </a:bodyPr>
          <a:lstStyle/>
          <a:p>
            <a:fld id="{3074B712-BCCC-4096-A105-59EBF1B6CB0C}" type="slidenum">
              <a:rPr lang="en-US" smtClean="0"/>
              <a:pPr/>
              <a:t>14</a:t>
            </a:fld>
            <a:endParaRPr lang="en-US" dirty="0"/>
          </a:p>
        </p:txBody>
      </p:sp>
      <p:sp>
        <p:nvSpPr>
          <p:cNvPr id="8" name="Title 1"/>
          <p:cNvSpPr>
            <a:spLocks noGrp="1"/>
          </p:cNvSpPr>
          <p:nvPr>
            <p:ph type="title"/>
          </p:nvPr>
        </p:nvSpPr>
        <p:spPr>
          <a:xfrm>
            <a:off x="612648" y="74545"/>
            <a:ext cx="8153400" cy="742950"/>
          </a:xfrm>
        </p:spPr>
        <p:txBody>
          <a:bodyPr>
            <a:normAutofit/>
          </a:bodyPr>
          <a:lstStyle/>
          <a:p>
            <a:r>
              <a:rPr lang="en-US" b="1" dirty="0">
                <a:solidFill>
                  <a:srgbClr val="642F04"/>
                </a:solidFill>
                <a:effectLst>
                  <a:outerShdw blurRad="38100" dist="38100" dir="2700000" algn="tl">
                    <a:srgbClr val="000000">
                      <a:alpha val="43137"/>
                    </a:srgbClr>
                  </a:outerShdw>
                </a:effectLst>
                <a:latin typeface="TH SarabunPSK" panose="020B0500040200020003" pitchFamily="34" charset="-34"/>
                <a:ea typeface="Tahoma" panose="020B0604030504040204" pitchFamily="34" charset="0"/>
                <a:cs typeface="TH SarabunPSK" panose="020B0500040200020003" pitchFamily="34" charset="-34"/>
              </a:rPr>
              <a:t>Climate Changes and the impacts</a:t>
            </a:r>
            <a:endParaRPr lang="th-TH" b="1" dirty="0">
              <a:solidFill>
                <a:srgbClr val="642F04"/>
              </a:solidFill>
              <a:effectLst>
                <a:outerShdw blurRad="38100" dist="38100" dir="2700000" algn="tl">
                  <a:srgbClr val="000000">
                    <a:alpha val="43137"/>
                  </a:srgbClr>
                </a:outerShdw>
              </a:effectLst>
              <a:latin typeface="TH SarabunPSK" panose="020B0500040200020003" pitchFamily="34" charset="-34"/>
              <a:ea typeface="Tahoma" panose="020B0604030504040204" pitchFamily="34" charset="0"/>
              <a:cs typeface="TH SarabunPSK" panose="020B0500040200020003" pitchFamily="34" charset="-34"/>
            </a:endParaRPr>
          </a:p>
        </p:txBody>
      </p:sp>
      <p:sp>
        <p:nvSpPr>
          <p:cNvPr id="14" name="Content Placeholder 2">
            <a:extLst>
              <a:ext uri="{FF2B5EF4-FFF2-40B4-BE49-F238E27FC236}">
                <a16:creationId xmlns:a16="http://schemas.microsoft.com/office/drawing/2014/main" xmlns="" id="{DDFD3D90-232D-48C6-B767-D5F5FA212995}"/>
              </a:ext>
            </a:extLst>
          </p:cNvPr>
          <p:cNvSpPr>
            <a:spLocks noGrp="1"/>
          </p:cNvSpPr>
          <p:nvPr>
            <p:ph idx="1"/>
          </p:nvPr>
        </p:nvSpPr>
        <p:spPr>
          <a:xfrm>
            <a:off x="76200" y="649604"/>
            <a:ext cx="6964590" cy="380999"/>
          </a:xfrm>
        </p:spPr>
        <p:txBody>
          <a:bodyPr>
            <a:noAutofit/>
          </a:bodyPr>
          <a:lstStyle/>
          <a:p>
            <a:pPr marL="0" indent="0">
              <a:buNone/>
            </a:pPr>
            <a:r>
              <a:rPr lang="en-US" sz="2000" b="1" i="1" kern="0" spc="-38" dirty="0">
                <a:solidFill>
                  <a:srgbClr val="FF0000"/>
                </a:solidFill>
                <a:latin typeface="TH SarabunPSK" pitchFamily="34" charset="-34"/>
                <a:cs typeface="TH SarabunPSK" pitchFamily="34" charset="-34"/>
              </a:rPr>
              <a:t>Climate Changes in Thailand</a:t>
            </a:r>
            <a:endParaRPr lang="en-US" sz="2000" kern="0" spc="-38" dirty="0">
              <a:latin typeface="TH SarabunPSK" pitchFamily="34" charset="-34"/>
              <a:cs typeface="TH SarabunPSK" pitchFamily="34" charset="-34"/>
            </a:endParaRPr>
          </a:p>
        </p:txBody>
      </p:sp>
      <p:pic>
        <p:nvPicPr>
          <p:cNvPr id="10" name="Picture 9">
            <a:extLst>
              <a:ext uri="{FF2B5EF4-FFF2-40B4-BE49-F238E27FC236}">
                <a16:creationId xmlns:a16="http://schemas.microsoft.com/office/drawing/2014/main" xmlns="" id="{03FDA457-91F6-46EC-A3E2-464C30C46519}"/>
              </a:ext>
            </a:extLst>
          </p:cNvPr>
          <p:cNvPicPr>
            <a:picLocks noChangeAspect="1"/>
          </p:cNvPicPr>
          <p:nvPr/>
        </p:nvPicPr>
        <p:blipFill>
          <a:blip r:embed="rId3"/>
          <a:stretch>
            <a:fillRect/>
          </a:stretch>
        </p:blipFill>
        <p:spPr>
          <a:xfrm>
            <a:off x="0" y="1030603"/>
            <a:ext cx="4486275" cy="2771775"/>
          </a:xfrm>
          <a:prstGeom prst="rect">
            <a:avLst/>
          </a:prstGeom>
        </p:spPr>
      </p:pic>
      <p:pic>
        <p:nvPicPr>
          <p:cNvPr id="11" name="Picture 10">
            <a:extLst>
              <a:ext uri="{FF2B5EF4-FFF2-40B4-BE49-F238E27FC236}">
                <a16:creationId xmlns:a16="http://schemas.microsoft.com/office/drawing/2014/main" xmlns="" id="{9211C577-2528-4CC7-87B4-41C9EAD5ACA5}"/>
              </a:ext>
            </a:extLst>
          </p:cNvPr>
          <p:cNvPicPr>
            <a:picLocks noChangeAspect="1"/>
          </p:cNvPicPr>
          <p:nvPr/>
        </p:nvPicPr>
        <p:blipFill>
          <a:blip r:embed="rId4"/>
          <a:stretch>
            <a:fillRect/>
          </a:stretch>
        </p:blipFill>
        <p:spPr>
          <a:xfrm>
            <a:off x="4251198" y="1030603"/>
            <a:ext cx="4514850" cy="2990850"/>
          </a:xfrm>
          <a:prstGeom prst="rect">
            <a:avLst/>
          </a:prstGeom>
        </p:spPr>
      </p:pic>
    </p:spTree>
    <p:extLst>
      <p:ext uri="{BB962C8B-B14F-4D97-AF65-F5344CB8AC3E}">
        <p14:creationId xmlns:p14="http://schemas.microsoft.com/office/powerpoint/2010/main" val="40039083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a:xfrm>
            <a:off x="6934200" y="4767267"/>
            <a:ext cx="2133600" cy="273844"/>
          </a:xfrm>
        </p:spPr>
        <p:txBody>
          <a:bodyPr>
            <a:normAutofit/>
          </a:bodyPr>
          <a:lstStyle/>
          <a:p>
            <a:fld id="{3074B712-BCCC-4096-A105-59EBF1B6CB0C}" type="slidenum">
              <a:rPr lang="en-US" smtClean="0"/>
              <a:pPr/>
              <a:t>15</a:t>
            </a:fld>
            <a:endParaRPr lang="en-US" dirty="0"/>
          </a:p>
        </p:txBody>
      </p:sp>
      <p:sp>
        <p:nvSpPr>
          <p:cNvPr id="14" name="Content Placeholder 2">
            <a:extLst>
              <a:ext uri="{FF2B5EF4-FFF2-40B4-BE49-F238E27FC236}">
                <a16:creationId xmlns:a16="http://schemas.microsoft.com/office/drawing/2014/main" xmlns="" id="{DDFD3D90-232D-48C6-B767-D5F5FA212995}"/>
              </a:ext>
            </a:extLst>
          </p:cNvPr>
          <p:cNvSpPr>
            <a:spLocks noGrp="1"/>
          </p:cNvSpPr>
          <p:nvPr>
            <p:ph idx="1"/>
          </p:nvPr>
        </p:nvSpPr>
        <p:spPr>
          <a:xfrm>
            <a:off x="76200" y="209550"/>
            <a:ext cx="6964590" cy="380999"/>
          </a:xfrm>
        </p:spPr>
        <p:txBody>
          <a:bodyPr>
            <a:noAutofit/>
          </a:bodyPr>
          <a:lstStyle/>
          <a:p>
            <a:pPr marL="0" indent="0">
              <a:buNone/>
            </a:pPr>
            <a:r>
              <a:rPr lang="en-US" sz="2000" b="1" i="1" kern="0" spc="-38" dirty="0">
                <a:solidFill>
                  <a:srgbClr val="FF0000"/>
                </a:solidFill>
                <a:latin typeface="TH SarabunPSK" pitchFamily="34" charset="-34"/>
                <a:cs typeface="TH SarabunPSK" pitchFamily="34" charset="-34"/>
              </a:rPr>
              <a:t>Climate Projection in Thailand: Daily Averaged Temp.</a:t>
            </a:r>
            <a:endParaRPr lang="en-US" sz="2000" kern="0" spc="-38" dirty="0">
              <a:latin typeface="TH SarabunPSK" pitchFamily="34" charset="-34"/>
              <a:cs typeface="TH SarabunPSK" pitchFamily="34" charset="-34"/>
            </a:endParaRPr>
          </a:p>
        </p:txBody>
      </p:sp>
      <p:pic>
        <p:nvPicPr>
          <p:cNvPr id="9" name="Picture 8">
            <a:extLst>
              <a:ext uri="{FF2B5EF4-FFF2-40B4-BE49-F238E27FC236}">
                <a16:creationId xmlns:a16="http://schemas.microsoft.com/office/drawing/2014/main" xmlns="" id="{9D548DC5-8BB0-4885-97A4-66BC7E3E76C7}"/>
              </a:ext>
            </a:extLst>
          </p:cNvPr>
          <p:cNvPicPr>
            <a:picLocks noChangeAspect="1"/>
          </p:cNvPicPr>
          <p:nvPr/>
        </p:nvPicPr>
        <p:blipFill>
          <a:blip r:embed="rId3"/>
          <a:stretch>
            <a:fillRect/>
          </a:stretch>
        </p:blipFill>
        <p:spPr>
          <a:xfrm>
            <a:off x="4495800" y="102388"/>
            <a:ext cx="4221552" cy="5016981"/>
          </a:xfrm>
          <a:prstGeom prst="rect">
            <a:avLst/>
          </a:prstGeom>
        </p:spPr>
      </p:pic>
    </p:spTree>
    <p:extLst>
      <p:ext uri="{BB962C8B-B14F-4D97-AF65-F5344CB8AC3E}">
        <p14:creationId xmlns:p14="http://schemas.microsoft.com/office/powerpoint/2010/main" val="12187788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a:xfrm>
            <a:off x="6934200" y="4767267"/>
            <a:ext cx="2133600" cy="273844"/>
          </a:xfrm>
        </p:spPr>
        <p:txBody>
          <a:bodyPr>
            <a:normAutofit/>
          </a:bodyPr>
          <a:lstStyle/>
          <a:p>
            <a:fld id="{3074B712-BCCC-4096-A105-59EBF1B6CB0C}" type="slidenum">
              <a:rPr lang="en-US" smtClean="0"/>
              <a:pPr/>
              <a:t>16</a:t>
            </a:fld>
            <a:endParaRPr lang="en-US"/>
          </a:p>
        </p:txBody>
      </p:sp>
      <p:graphicFrame>
        <p:nvGraphicFramePr>
          <p:cNvPr id="5" name="Table 4"/>
          <p:cNvGraphicFramePr>
            <a:graphicFrameLocks noGrp="1"/>
          </p:cNvGraphicFramePr>
          <p:nvPr>
            <p:extLst/>
          </p:nvPr>
        </p:nvGraphicFramePr>
        <p:xfrm>
          <a:off x="381000" y="133350"/>
          <a:ext cx="5181600" cy="4351222"/>
        </p:xfrm>
        <a:graphic>
          <a:graphicData uri="http://schemas.openxmlformats.org/drawingml/2006/table">
            <a:tbl>
              <a:tblPr/>
              <a:tblGrid>
                <a:gridCol w="1255944">
                  <a:extLst>
                    <a:ext uri="{9D8B030D-6E8A-4147-A177-3AD203B41FA5}">
                      <a16:colId xmlns:a16="http://schemas.microsoft.com/office/drawing/2014/main" xmlns="" val="20000"/>
                    </a:ext>
                  </a:extLst>
                </a:gridCol>
                <a:gridCol w="1006581">
                  <a:extLst>
                    <a:ext uri="{9D8B030D-6E8A-4147-A177-3AD203B41FA5}">
                      <a16:colId xmlns:a16="http://schemas.microsoft.com/office/drawing/2014/main" xmlns="" val="20001"/>
                    </a:ext>
                  </a:extLst>
                </a:gridCol>
                <a:gridCol w="1488076">
                  <a:extLst>
                    <a:ext uri="{9D8B030D-6E8A-4147-A177-3AD203B41FA5}">
                      <a16:colId xmlns:a16="http://schemas.microsoft.com/office/drawing/2014/main" xmlns="" val="20002"/>
                    </a:ext>
                  </a:extLst>
                </a:gridCol>
                <a:gridCol w="1430999">
                  <a:extLst>
                    <a:ext uri="{9D8B030D-6E8A-4147-A177-3AD203B41FA5}">
                      <a16:colId xmlns:a16="http://schemas.microsoft.com/office/drawing/2014/main" xmlns="" val="20003"/>
                    </a:ext>
                  </a:extLst>
                </a:gridCol>
              </a:tblGrid>
              <a:tr h="266468">
                <a:tc gridSpan="4">
                  <a:txBody>
                    <a:bodyPr/>
                    <a:lstStyle/>
                    <a:p>
                      <a:pPr algn="l" fontAlgn="t"/>
                      <a:r>
                        <a:rPr lang="en-US" sz="1800" b="1" i="0" u="none" strike="noStrike" dirty="0">
                          <a:solidFill>
                            <a:srgbClr val="000000"/>
                          </a:solidFill>
                          <a:latin typeface="TH SarabunPSK"/>
                        </a:rPr>
                        <a:t>Climate</a:t>
                      </a:r>
                      <a:r>
                        <a:rPr lang="en-US" sz="1800" b="1" i="0" u="none" strike="noStrike" baseline="0" dirty="0">
                          <a:solidFill>
                            <a:srgbClr val="000000"/>
                          </a:solidFill>
                          <a:latin typeface="TH SarabunPSK"/>
                        </a:rPr>
                        <a:t> Change (Accumulative)</a:t>
                      </a:r>
                      <a:r>
                        <a:rPr lang="en-US" sz="1800" b="1" i="0" u="none" strike="noStrike" dirty="0">
                          <a:solidFill>
                            <a:srgbClr val="000000"/>
                          </a:solidFill>
                          <a:latin typeface="TH SarabunPSK"/>
                        </a:rPr>
                        <a:t> Impact Estimation</a:t>
                      </a:r>
                    </a:p>
                  </a:txBody>
                  <a:tcPr marL="5455" marR="5455" marT="4091" marB="0">
                    <a:lnL>
                      <a:noFill/>
                    </a:lnL>
                    <a:lnR>
                      <a:noFill/>
                    </a:lnR>
                    <a:lnT>
                      <a:noFill/>
                    </a:lnT>
                    <a:lnB>
                      <a:noFill/>
                    </a:lnB>
                    <a:solidFill>
                      <a:schemeClr val="bg1"/>
                    </a:solidFill>
                  </a:tcPr>
                </a:tc>
                <a:tc hMerge="1">
                  <a:txBody>
                    <a:bodyPr/>
                    <a:lstStyle/>
                    <a:p>
                      <a:pPr algn="ctr" fontAlgn="t"/>
                      <a:endParaRPr lang="en-US" sz="800" b="1" i="0" u="none" strike="noStrike" dirty="0">
                        <a:solidFill>
                          <a:srgbClr val="000000"/>
                        </a:solidFill>
                        <a:latin typeface="TH SarabunPSK"/>
                      </a:endParaRPr>
                    </a:p>
                  </a:txBody>
                  <a:tcPr marL="5455" marR="5455" marT="5455" marB="0">
                    <a:lnL>
                      <a:noFill/>
                    </a:lnL>
                    <a:lnR>
                      <a:noFill/>
                    </a:lnR>
                    <a:lnT>
                      <a:noFill/>
                    </a:lnT>
                    <a:lnB>
                      <a:noFill/>
                    </a:lnB>
                  </a:tcPr>
                </a:tc>
                <a:tc hMerge="1">
                  <a:txBody>
                    <a:bodyPr/>
                    <a:lstStyle/>
                    <a:p>
                      <a:pPr algn="ctr" fontAlgn="t"/>
                      <a:endParaRPr lang="en-US" sz="800" b="1" i="0" u="none" strike="noStrike" dirty="0">
                        <a:solidFill>
                          <a:srgbClr val="000000"/>
                        </a:solidFill>
                        <a:latin typeface="TH SarabunPSK"/>
                      </a:endParaRPr>
                    </a:p>
                  </a:txBody>
                  <a:tcPr marL="5455" marR="5455" marT="5455" marB="0">
                    <a:lnL>
                      <a:noFill/>
                    </a:lnL>
                    <a:lnR>
                      <a:noFill/>
                    </a:lnR>
                    <a:lnT>
                      <a:noFill/>
                    </a:lnT>
                    <a:lnB>
                      <a:noFill/>
                    </a:lnB>
                  </a:tcPr>
                </a:tc>
                <a:tc hMerge="1">
                  <a:txBody>
                    <a:bodyPr/>
                    <a:lstStyle/>
                    <a:p>
                      <a:pPr algn="l" fontAlgn="b"/>
                      <a:endParaRPr lang="en-US" sz="600" b="0" i="0" u="none" strike="noStrike" dirty="0">
                        <a:solidFill>
                          <a:srgbClr val="000000"/>
                        </a:solidFill>
                        <a:latin typeface="TH SarabunPSK"/>
                      </a:endParaRPr>
                    </a:p>
                  </a:txBody>
                  <a:tcPr marL="5455" marR="5455" marT="4091" marB="0" anchor="b">
                    <a:lnL>
                      <a:noFill/>
                    </a:lnL>
                    <a:lnR>
                      <a:noFill/>
                    </a:lnR>
                    <a:lnT>
                      <a:noFill/>
                    </a:lnT>
                    <a:lnB>
                      <a:noFill/>
                    </a:lnB>
                    <a:solidFill>
                      <a:schemeClr val="bg1"/>
                    </a:solidFill>
                  </a:tcPr>
                </a:tc>
                <a:extLst>
                  <a:ext uri="{0D108BD9-81ED-4DB2-BD59-A6C34878D82A}">
                    <a16:rowId xmlns:a16="http://schemas.microsoft.com/office/drawing/2014/main" xmlns="" val="10000"/>
                  </a:ext>
                </a:extLst>
              </a:tr>
              <a:tr h="95531">
                <a:tc>
                  <a:txBody>
                    <a:bodyPr/>
                    <a:lstStyle/>
                    <a:p>
                      <a:pPr algn="l" fontAlgn="b"/>
                      <a:endParaRPr lang="en-US" sz="600" b="0" i="0" u="none" strike="noStrike" dirty="0">
                        <a:solidFill>
                          <a:srgbClr val="000000"/>
                        </a:solidFill>
                        <a:latin typeface="TH SarabunPSK"/>
                      </a:endParaRPr>
                    </a:p>
                  </a:txBody>
                  <a:tcPr marL="5455" marR="5455" marT="4091" marB="0" anchor="b">
                    <a:lnL>
                      <a:noFill/>
                    </a:lnL>
                    <a:lnR>
                      <a:noFill/>
                    </a:lnR>
                    <a:lnT>
                      <a:noFill/>
                    </a:lnT>
                    <a:lnB w="6350" cap="flat" cmpd="sng" algn="ctr">
                      <a:solidFill>
                        <a:srgbClr val="000000"/>
                      </a:solidFill>
                      <a:prstDash val="solid"/>
                      <a:round/>
                      <a:headEnd type="none" w="med" len="med"/>
                      <a:tailEnd type="none" w="med" len="med"/>
                    </a:lnB>
                    <a:solidFill>
                      <a:schemeClr val="bg1"/>
                    </a:solidFill>
                  </a:tcPr>
                </a:tc>
                <a:tc>
                  <a:txBody>
                    <a:bodyPr/>
                    <a:lstStyle/>
                    <a:p>
                      <a:pPr algn="l" fontAlgn="b"/>
                      <a:endParaRPr lang="en-US" sz="600" b="0" i="0" u="none" strike="noStrike" dirty="0">
                        <a:solidFill>
                          <a:srgbClr val="000000"/>
                        </a:solidFill>
                        <a:latin typeface="TH SarabunPSK"/>
                      </a:endParaRPr>
                    </a:p>
                  </a:txBody>
                  <a:tcPr marL="5455" marR="5455" marT="4091" marB="0" anchor="b">
                    <a:lnL>
                      <a:noFill/>
                    </a:lnL>
                    <a:lnR>
                      <a:noFill/>
                    </a:lnR>
                    <a:lnT>
                      <a:noFill/>
                    </a:lnT>
                    <a:lnB w="6350" cap="flat" cmpd="sng" algn="ctr">
                      <a:solidFill>
                        <a:srgbClr val="000000"/>
                      </a:solidFill>
                      <a:prstDash val="solid"/>
                      <a:round/>
                      <a:headEnd type="none" w="med" len="med"/>
                      <a:tailEnd type="none" w="med" len="med"/>
                    </a:lnB>
                    <a:solidFill>
                      <a:schemeClr val="bg1"/>
                    </a:solidFill>
                  </a:tcPr>
                </a:tc>
                <a:tc>
                  <a:txBody>
                    <a:bodyPr/>
                    <a:lstStyle/>
                    <a:p>
                      <a:pPr algn="l" fontAlgn="b"/>
                      <a:endParaRPr lang="en-US" sz="600" b="0" i="0" u="none" strike="noStrike" dirty="0">
                        <a:solidFill>
                          <a:srgbClr val="000000"/>
                        </a:solidFill>
                        <a:latin typeface="TH SarabunPSK"/>
                      </a:endParaRPr>
                    </a:p>
                  </a:txBody>
                  <a:tcPr marL="5455" marR="5455" marT="4091" marB="0" anchor="b">
                    <a:lnL>
                      <a:noFill/>
                    </a:lnL>
                    <a:lnR>
                      <a:noFill/>
                    </a:lnR>
                    <a:lnT>
                      <a:noFill/>
                    </a:lnT>
                    <a:lnB w="6350" cap="flat" cmpd="sng" algn="ctr">
                      <a:solidFill>
                        <a:srgbClr val="000000"/>
                      </a:solidFill>
                      <a:prstDash val="solid"/>
                      <a:round/>
                      <a:headEnd type="none" w="med" len="med"/>
                      <a:tailEnd type="none" w="med" len="med"/>
                    </a:lnB>
                    <a:solidFill>
                      <a:schemeClr val="bg1"/>
                    </a:solidFill>
                  </a:tcPr>
                </a:tc>
                <a:tc>
                  <a:txBody>
                    <a:bodyPr/>
                    <a:lstStyle/>
                    <a:p>
                      <a:pPr algn="l" fontAlgn="b"/>
                      <a:endParaRPr lang="en-US" sz="600" b="0" i="0" u="none" strike="noStrike" dirty="0">
                        <a:solidFill>
                          <a:srgbClr val="000000"/>
                        </a:solidFill>
                        <a:latin typeface="TH SarabunPSK"/>
                      </a:endParaRPr>
                    </a:p>
                  </a:txBody>
                  <a:tcPr marL="5455" marR="5455" marT="4091" marB="0" anchor="b">
                    <a:lnL>
                      <a:noFill/>
                    </a:lnL>
                    <a:lnR>
                      <a:noFill/>
                    </a:lnR>
                    <a:lnT>
                      <a:noFill/>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xmlns="" val="10001"/>
                  </a:ext>
                </a:extLst>
              </a:tr>
              <a:tr h="560627">
                <a:tc>
                  <a:txBody>
                    <a:bodyPr/>
                    <a:lstStyle/>
                    <a:p>
                      <a:pPr algn="ctr" fontAlgn="b"/>
                      <a:r>
                        <a:rPr kumimoji="0" lang="en-US" sz="1200" b="1" i="0" u="none" strike="noStrike" kern="1200" dirty="0">
                          <a:solidFill>
                            <a:srgbClr val="000000"/>
                          </a:solidFill>
                          <a:latin typeface="TH SarabunPSK"/>
                          <a:ea typeface="+mn-ea"/>
                          <a:cs typeface="+mn-cs"/>
                        </a:rPr>
                        <a:t>Item</a:t>
                      </a:r>
                    </a:p>
                    <a:p>
                      <a:pPr algn="ctr" fontAlgn="b"/>
                      <a:endParaRPr kumimoji="0" lang="en-US" sz="1200" b="1" i="0" u="none" strike="noStrike" kern="1200" dirty="0">
                        <a:solidFill>
                          <a:srgbClr val="000000"/>
                        </a:solidFill>
                        <a:latin typeface="TH SarabunPSK"/>
                        <a:ea typeface="+mn-ea"/>
                        <a:cs typeface="+mn-cs"/>
                      </a:endParaRPr>
                    </a:p>
                    <a:p>
                      <a:pPr algn="ctr" fontAlgn="b"/>
                      <a:endParaRPr kumimoji="0" lang="en-US" sz="1200" b="1" i="0" u="none" strike="noStrike" kern="1200" dirty="0">
                        <a:solidFill>
                          <a:srgbClr val="000000"/>
                        </a:solidFill>
                        <a:latin typeface="TH SarabunPSK"/>
                        <a:ea typeface="+mn-ea"/>
                        <a:cs typeface="+mn-cs"/>
                      </a:endParaRPr>
                    </a:p>
                  </a:txBody>
                  <a:tcPr marL="5455" marR="5455" marT="409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t"/>
                      <a:r>
                        <a:rPr lang="en-US" sz="1200" b="1" i="0" u="none" strike="noStrike" dirty="0">
                          <a:solidFill>
                            <a:srgbClr val="000000"/>
                          </a:solidFill>
                          <a:latin typeface="TH SarabunPSK"/>
                        </a:rPr>
                        <a:t>Change in yields</a:t>
                      </a:r>
                    </a:p>
                    <a:p>
                      <a:pPr algn="ctr" fontAlgn="t"/>
                      <a:r>
                        <a:rPr lang="en-US" sz="1200" b="1" i="0" u="none" strike="noStrike" dirty="0">
                          <a:solidFill>
                            <a:srgbClr val="000000"/>
                          </a:solidFill>
                          <a:latin typeface="TH SarabunPSK"/>
                        </a:rPr>
                        <a:t>(2010-2050)</a:t>
                      </a:r>
                    </a:p>
                  </a:txBody>
                  <a:tcPr marL="5455" marR="5455" marT="409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t"/>
                      <a:r>
                        <a:rPr lang="en-US" sz="1200" b="1" i="0" u="none" strike="noStrike" dirty="0">
                          <a:solidFill>
                            <a:srgbClr val="000000"/>
                          </a:solidFill>
                          <a:latin typeface="TH SarabunPSK"/>
                        </a:rPr>
                        <a:t>Economic Impact: </a:t>
                      </a:r>
                      <a:br>
                        <a:rPr lang="en-US" sz="1200" b="1" i="0" u="none" strike="noStrike" dirty="0">
                          <a:solidFill>
                            <a:srgbClr val="000000"/>
                          </a:solidFill>
                          <a:latin typeface="TH SarabunPSK"/>
                        </a:rPr>
                      </a:br>
                      <a:r>
                        <a:rPr lang="en-US" sz="1200" b="1" i="0" u="none" strike="noStrike" dirty="0">
                          <a:solidFill>
                            <a:srgbClr val="000000"/>
                          </a:solidFill>
                          <a:latin typeface="TH SarabunPSK"/>
                        </a:rPr>
                        <a:t>Direct calculation</a:t>
                      </a:r>
                      <a:r>
                        <a:rPr lang="en-US" sz="1200" b="1" i="0" u="none" strike="noStrike" baseline="30000" dirty="0">
                          <a:solidFill>
                            <a:srgbClr val="000000"/>
                          </a:solidFill>
                          <a:latin typeface="TH SarabunPSK"/>
                        </a:rPr>
                        <a:t>1</a:t>
                      </a:r>
                    </a:p>
                    <a:p>
                      <a:pPr algn="ctr" fontAlgn="t"/>
                      <a:r>
                        <a:rPr lang="en-US" sz="1200" b="1" i="0" u="none" strike="noStrike" dirty="0">
                          <a:solidFill>
                            <a:srgbClr val="000000"/>
                          </a:solidFill>
                          <a:latin typeface="TH SarabunPSK"/>
                        </a:rPr>
                        <a:t>(Thousand baht)</a:t>
                      </a:r>
                    </a:p>
                  </a:txBody>
                  <a:tcPr marL="5455" marR="5455" marT="409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t"/>
                      <a:r>
                        <a:rPr lang="en-US" sz="1200" b="1" i="0" u="none" strike="noStrike" dirty="0">
                          <a:solidFill>
                            <a:srgbClr val="000000"/>
                          </a:solidFill>
                          <a:latin typeface="TH SarabunPSK"/>
                        </a:rPr>
                        <a:t>Economic Impact: </a:t>
                      </a:r>
                      <a:br>
                        <a:rPr lang="en-US" sz="1200" b="1" i="0" u="none" strike="noStrike" dirty="0">
                          <a:solidFill>
                            <a:srgbClr val="000000"/>
                          </a:solidFill>
                          <a:latin typeface="TH SarabunPSK"/>
                        </a:rPr>
                      </a:br>
                      <a:r>
                        <a:rPr lang="en-US" sz="1200" b="1" i="0" u="none" strike="noStrike" dirty="0">
                          <a:solidFill>
                            <a:srgbClr val="000000"/>
                          </a:solidFill>
                          <a:latin typeface="TH SarabunPSK"/>
                        </a:rPr>
                        <a:t>Surplus analysis</a:t>
                      </a:r>
                      <a:r>
                        <a:rPr lang="en-US" sz="1200" b="1" i="0" u="none" strike="noStrike" baseline="30000" dirty="0">
                          <a:solidFill>
                            <a:srgbClr val="000000"/>
                          </a:solidFill>
                          <a:latin typeface="TH SarabunPSK"/>
                        </a:rPr>
                        <a:t>2</a:t>
                      </a:r>
                    </a:p>
                    <a:p>
                      <a:pPr algn="ctr" fontAlgn="t"/>
                      <a:r>
                        <a:rPr lang="en-US" sz="1200" b="1" i="0" u="none" strike="noStrike" dirty="0">
                          <a:solidFill>
                            <a:srgbClr val="000000"/>
                          </a:solidFill>
                          <a:latin typeface="TH SarabunPSK"/>
                        </a:rPr>
                        <a:t>(Thousand baht)</a:t>
                      </a:r>
                    </a:p>
                  </a:txBody>
                  <a:tcPr marL="5455" marR="5455" marT="409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xmlns="" val="10002"/>
                  </a:ext>
                </a:extLst>
              </a:tr>
              <a:tr h="189642">
                <a:tc>
                  <a:txBody>
                    <a:bodyPr/>
                    <a:lstStyle/>
                    <a:p>
                      <a:pPr algn="ctr" fontAlgn="t"/>
                      <a:r>
                        <a:rPr lang="en-US" sz="1200" b="1" i="0" u="none" strike="noStrike" dirty="0">
                          <a:solidFill>
                            <a:srgbClr val="000000"/>
                          </a:solidFill>
                          <a:latin typeface="TH SarabunPSK"/>
                        </a:rPr>
                        <a:t>Cassava</a:t>
                      </a:r>
                    </a:p>
                  </a:txBody>
                  <a:tcPr marL="5455" marR="5455" marT="409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85000"/>
                      </a:schemeClr>
                    </a:solidFill>
                  </a:tcPr>
                </a:tc>
                <a:tc>
                  <a:txBody>
                    <a:bodyPr/>
                    <a:lstStyle/>
                    <a:p>
                      <a:pPr marL="0" lvl="1" indent="0" algn="ctr" fontAlgn="b"/>
                      <a:r>
                        <a:rPr lang="en-US" sz="1200" b="1" i="0" u="none" strike="noStrike" dirty="0">
                          <a:solidFill>
                            <a:srgbClr val="000000"/>
                          </a:solidFill>
                          <a:latin typeface="TH SarabunPSK"/>
                        </a:rPr>
                        <a:t>2.67%</a:t>
                      </a:r>
                    </a:p>
                  </a:txBody>
                  <a:tcPr marL="5455" marR="5455" marT="409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85000"/>
                      </a:schemeClr>
                    </a:solidFill>
                  </a:tcPr>
                </a:tc>
                <a:tc>
                  <a:txBody>
                    <a:bodyPr/>
                    <a:lstStyle/>
                    <a:p>
                      <a:pPr lvl="0" algn="ctr" fontAlgn="b">
                        <a:tabLst>
                          <a:tab pos="1431925" algn="l"/>
                        </a:tabLst>
                      </a:pPr>
                      <a:r>
                        <a:rPr lang="en-US" sz="1200" b="1" i="0" u="none" strike="noStrike" dirty="0">
                          <a:solidFill>
                            <a:srgbClr val="000000"/>
                          </a:solidFill>
                          <a:latin typeface="TH SarabunPSK"/>
                        </a:rPr>
                        <a:t>277,270</a:t>
                      </a:r>
                    </a:p>
                  </a:txBody>
                  <a:tcPr marL="5455" marR="5455" marT="409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85000"/>
                      </a:schemeClr>
                    </a:solidFill>
                  </a:tcPr>
                </a:tc>
                <a:tc>
                  <a:txBody>
                    <a:bodyPr/>
                    <a:lstStyle/>
                    <a:p>
                      <a:pPr marL="0" lvl="1" indent="0" algn="ctr" fontAlgn="b"/>
                      <a:r>
                        <a:rPr lang="en-US" sz="1200" b="1" i="0" u="none" strike="noStrike" dirty="0">
                          <a:solidFill>
                            <a:srgbClr val="000000"/>
                          </a:solidFill>
                          <a:latin typeface="TH SarabunPSK"/>
                        </a:rPr>
                        <a:t>15,002</a:t>
                      </a:r>
                    </a:p>
                  </a:txBody>
                  <a:tcPr marL="5455" marR="5455" marT="409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xmlns="" val="10003"/>
                  </a:ext>
                </a:extLst>
              </a:tr>
              <a:tr h="189642">
                <a:tc>
                  <a:txBody>
                    <a:bodyPr/>
                    <a:lstStyle/>
                    <a:p>
                      <a:pPr algn="ctr" fontAlgn="t"/>
                      <a:r>
                        <a:rPr lang="en-US" sz="1200" b="1" i="0" u="none" strike="noStrike" dirty="0">
                          <a:solidFill>
                            <a:srgbClr val="000000"/>
                          </a:solidFill>
                          <a:latin typeface="TH SarabunPSK"/>
                        </a:rPr>
                        <a:t>Maize</a:t>
                      </a:r>
                    </a:p>
                  </a:txBody>
                  <a:tcPr marL="5455" marR="5455" marT="409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85000"/>
                      </a:schemeClr>
                    </a:solidFill>
                  </a:tcPr>
                </a:tc>
                <a:tc>
                  <a:txBody>
                    <a:bodyPr/>
                    <a:lstStyle/>
                    <a:p>
                      <a:pPr marL="0" lvl="1" indent="0" algn="ctr" fontAlgn="b"/>
                      <a:r>
                        <a:rPr lang="en-US" sz="1200" b="1" i="0" u="none" strike="noStrike" dirty="0">
                          <a:solidFill>
                            <a:srgbClr val="000000"/>
                          </a:solidFill>
                          <a:latin typeface="TH SarabunPSK"/>
                        </a:rPr>
                        <a:t>-11.28%</a:t>
                      </a:r>
                    </a:p>
                  </a:txBody>
                  <a:tcPr marL="5455" marR="5455" marT="409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85000"/>
                      </a:schemeClr>
                    </a:solidFill>
                  </a:tcPr>
                </a:tc>
                <a:tc>
                  <a:txBody>
                    <a:bodyPr/>
                    <a:lstStyle/>
                    <a:p>
                      <a:pPr lvl="0" algn="ctr" fontAlgn="b"/>
                      <a:r>
                        <a:rPr lang="en-US" sz="1200" b="1" i="0" u="none" strike="noStrike" dirty="0">
                          <a:solidFill>
                            <a:srgbClr val="000000"/>
                          </a:solidFill>
                          <a:latin typeface="TH SarabunPSK"/>
                        </a:rPr>
                        <a:t>-1,850,799</a:t>
                      </a:r>
                    </a:p>
                  </a:txBody>
                  <a:tcPr marL="5455" marR="5455" marT="409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85000"/>
                      </a:schemeClr>
                    </a:solidFill>
                  </a:tcPr>
                </a:tc>
                <a:tc>
                  <a:txBody>
                    <a:bodyPr/>
                    <a:lstStyle/>
                    <a:p>
                      <a:pPr marL="0" lvl="1" indent="0" algn="ctr" fontAlgn="b"/>
                      <a:r>
                        <a:rPr lang="en-US" sz="1200" b="1" i="0" u="none" strike="noStrike" dirty="0">
                          <a:solidFill>
                            <a:srgbClr val="000000"/>
                          </a:solidFill>
                          <a:latin typeface="TH SarabunPSK"/>
                        </a:rPr>
                        <a:t>-694,636</a:t>
                      </a:r>
                    </a:p>
                  </a:txBody>
                  <a:tcPr marL="5455" marR="5455" marT="409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xmlns="" val="10004"/>
                  </a:ext>
                </a:extLst>
              </a:tr>
              <a:tr h="189642">
                <a:tc>
                  <a:txBody>
                    <a:bodyPr/>
                    <a:lstStyle/>
                    <a:p>
                      <a:pPr algn="ctr" fontAlgn="t"/>
                      <a:r>
                        <a:rPr lang="en-US" sz="1200" b="1" i="0" u="none" strike="noStrike" dirty="0">
                          <a:solidFill>
                            <a:srgbClr val="000000"/>
                          </a:solidFill>
                          <a:latin typeface="TH SarabunPSK"/>
                        </a:rPr>
                        <a:t>Rice KDML 105</a:t>
                      </a:r>
                    </a:p>
                  </a:txBody>
                  <a:tcPr marL="5455" marR="5455" marT="409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85000"/>
                      </a:schemeClr>
                    </a:solidFill>
                  </a:tcPr>
                </a:tc>
                <a:tc>
                  <a:txBody>
                    <a:bodyPr/>
                    <a:lstStyle/>
                    <a:p>
                      <a:pPr marL="0" lvl="1" indent="0" algn="ctr" fontAlgn="b"/>
                      <a:r>
                        <a:rPr lang="en-US" sz="1200" b="1" i="0" u="none" strike="noStrike" dirty="0">
                          <a:solidFill>
                            <a:srgbClr val="000000"/>
                          </a:solidFill>
                          <a:latin typeface="TH SarabunPSK"/>
                        </a:rPr>
                        <a:t>3.60%</a:t>
                      </a:r>
                    </a:p>
                  </a:txBody>
                  <a:tcPr marL="5455" marR="5455" marT="409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85000"/>
                      </a:schemeClr>
                    </a:solidFill>
                  </a:tcPr>
                </a:tc>
                <a:tc>
                  <a:txBody>
                    <a:bodyPr/>
                    <a:lstStyle/>
                    <a:p>
                      <a:pPr lvl="0" algn="ctr" fontAlgn="b"/>
                      <a:r>
                        <a:rPr lang="en-US" sz="1200" b="1" i="0" u="none" strike="noStrike" dirty="0">
                          <a:solidFill>
                            <a:srgbClr val="000000"/>
                          </a:solidFill>
                          <a:latin typeface="TH SarabunPSK"/>
                        </a:rPr>
                        <a:t>651,688</a:t>
                      </a:r>
                    </a:p>
                  </a:txBody>
                  <a:tcPr marL="5455" marR="5455" marT="409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85000"/>
                      </a:schemeClr>
                    </a:solidFill>
                  </a:tcPr>
                </a:tc>
                <a:tc>
                  <a:txBody>
                    <a:bodyPr/>
                    <a:lstStyle/>
                    <a:p>
                      <a:pPr marL="0" lvl="1" indent="0" algn="ctr" fontAlgn="b"/>
                      <a:r>
                        <a:rPr lang="en-US" sz="1200" b="1" i="0" u="none" strike="noStrike" kern="1200" dirty="0">
                          <a:solidFill>
                            <a:srgbClr val="000000"/>
                          </a:solidFill>
                          <a:latin typeface="TH SarabunPSK"/>
                          <a:ea typeface="+mn-ea"/>
                          <a:cs typeface="+mn-cs"/>
                        </a:rPr>
                        <a:t>177,867</a:t>
                      </a:r>
                    </a:p>
                  </a:txBody>
                  <a:tcPr marL="5455" marR="5455" marT="409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xmlns="" val="10005"/>
                  </a:ext>
                </a:extLst>
              </a:tr>
              <a:tr h="189642">
                <a:tc>
                  <a:txBody>
                    <a:bodyPr/>
                    <a:lstStyle/>
                    <a:p>
                      <a:pPr algn="ctr" fontAlgn="t"/>
                      <a:r>
                        <a:rPr lang="en-US" sz="1200" b="1" i="0" u="none" strike="noStrike">
                          <a:solidFill>
                            <a:srgbClr val="000000"/>
                          </a:solidFill>
                          <a:latin typeface="TH SarabunPSK"/>
                        </a:rPr>
                        <a:t>Rice (others)</a:t>
                      </a:r>
                    </a:p>
                  </a:txBody>
                  <a:tcPr marL="5455" marR="5455" marT="409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85000"/>
                      </a:schemeClr>
                    </a:solidFill>
                  </a:tcPr>
                </a:tc>
                <a:tc>
                  <a:txBody>
                    <a:bodyPr/>
                    <a:lstStyle/>
                    <a:p>
                      <a:pPr marL="0" lvl="1" indent="0" algn="ctr" fontAlgn="b"/>
                      <a:r>
                        <a:rPr lang="en-US" sz="1200" b="1" i="0" u="none" strike="noStrike" dirty="0">
                          <a:solidFill>
                            <a:srgbClr val="000000"/>
                          </a:solidFill>
                          <a:latin typeface="TH SarabunPSK"/>
                        </a:rPr>
                        <a:t>0.48%</a:t>
                      </a:r>
                    </a:p>
                  </a:txBody>
                  <a:tcPr marL="5455" marR="5455" marT="409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85000"/>
                      </a:schemeClr>
                    </a:solidFill>
                  </a:tcPr>
                </a:tc>
                <a:tc>
                  <a:txBody>
                    <a:bodyPr/>
                    <a:lstStyle/>
                    <a:p>
                      <a:pPr lvl="0" algn="ctr" fontAlgn="b"/>
                      <a:r>
                        <a:rPr lang="en-US" sz="1200" b="1" i="0" u="none" strike="noStrike" dirty="0">
                          <a:solidFill>
                            <a:srgbClr val="000000"/>
                          </a:solidFill>
                          <a:latin typeface="TH SarabunPSK"/>
                        </a:rPr>
                        <a:t>430</a:t>
                      </a:r>
                    </a:p>
                  </a:txBody>
                  <a:tcPr marL="5455" marR="5455" marT="409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85000"/>
                      </a:schemeClr>
                    </a:solidFill>
                  </a:tcPr>
                </a:tc>
                <a:tc>
                  <a:txBody>
                    <a:bodyPr/>
                    <a:lstStyle/>
                    <a:p>
                      <a:pPr marL="0" lvl="1" indent="0" algn="ctr" fontAlgn="b">
                        <a:tabLst/>
                      </a:pPr>
                      <a:r>
                        <a:rPr lang="en-US" sz="1200" b="1" i="0" u="none" strike="noStrike" kern="1200" dirty="0">
                          <a:solidFill>
                            <a:srgbClr val="000000"/>
                          </a:solidFill>
                          <a:latin typeface="TH SarabunPSK"/>
                          <a:ea typeface="+mn-ea"/>
                          <a:cs typeface="+mn-cs"/>
                        </a:rPr>
                        <a:t>207,900</a:t>
                      </a:r>
                    </a:p>
                  </a:txBody>
                  <a:tcPr marL="5455" marR="5455" marT="409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xmlns="" val="10006"/>
                  </a:ext>
                </a:extLst>
              </a:tr>
              <a:tr h="189642">
                <a:tc>
                  <a:txBody>
                    <a:bodyPr/>
                    <a:lstStyle/>
                    <a:p>
                      <a:pPr algn="ctr" fontAlgn="t"/>
                      <a:r>
                        <a:rPr lang="en-US" sz="1200" b="1" i="0" u="none" strike="noStrike">
                          <a:solidFill>
                            <a:srgbClr val="000000"/>
                          </a:solidFill>
                          <a:latin typeface="TH SarabunPSK"/>
                        </a:rPr>
                        <a:t>Sugarcane</a:t>
                      </a:r>
                    </a:p>
                  </a:txBody>
                  <a:tcPr marL="5455" marR="5455" marT="409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85000"/>
                      </a:schemeClr>
                    </a:solidFill>
                  </a:tcPr>
                </a:tc>
                <a:tc>
                  <a:txBody>
                    <a:bodyPr/>
                    <a:lstStyle/>
                    <a:p>
                      <a:pPr marL="0" lvl="1" indent="0" algn="ctr" fontAlgn="b"/>
                      <a:r>
                        <a:rPr lang="en-US" sz="1200" b="1" i="0" u="none" strike="noStrike" dirty="0">
                          <a:solidFill>
                            <a:srgbClr val="000000"/>
                          </a:solidFill>
                          <a:latin typeface="TH SarabunPSK"/>
                        </a:rPr>
                        <a:t>-4.33%</a:t>
                      </a:r>
                    </a:p>
                  </a:txBody>
                  <a:tcPr marL="5455" marR="5455" marT="409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85000"/>
                      </a:schemeClr>
                    </a:solidFill>
                  </a:tcPr>
                </a:tc>
                <a:tc>
                  <a:txBody>
                    <a:bodyPr/>
                    <a:lstStyle/>
                    <a:p>
                      <a:pPr lvl="0" algn="ctr" fontAlgn="b"/>
                      <a:r>
                        <a:rPr lang="en-US" sz="1200" b="1" i="0" u="none" strike="noStrike" dirty="0">
                          <a:solidFill>
                            <a:srgbClr val="000000"/>
                          </a:solidFill>
                          <a:latin typeface="TH SarabunPSK"/>
                        </a:rPr>
                        <a:t>-2,209,014</a:t>
                      </a:r>
                    </a:p>
                  </a:txBody>
                  <a:tcPr marL="5455" marR="5455" marT="409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85000"/>
                      </a:schemeClr>
                    </a:solidFill>
                  </a:tcPr>
                </a:tc>
                <a:tc>
                  <a:txBody>
                    <a:bodyPr/>
                    <a:lstStyle/>
                    <a:p>
                      <a:pPr marL="0" lvl="1" indent="0" algn="ctr" fontAlgn="b"/>
                      <a:r>
                        <a:rPr lang="en-US" sz="1200" b="1" i="0" u="none" strike="noStrike" kern="1200" dirty="0">
                          <a:solidFill>
                            <a:srgbClr val="000000"/>
                          </a:solidFill>
                          <a:latin typeface="TH SarabunPSK"/>
                          <a:ea typeface="+mn-ea"/>
                          <a:cs typeface="+mn-cs"/>
                        </a:rPr>
                        <a:t>-2,493,207</a:t>
                      </a:r>
                    </a:p>
                  </a:txBody>
                  <a:tcPr marL="5455" marR="5455" marT="409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xmlns="" val="10007"/>
                  </a:ext>
                </a:extLst>
              </a:tr>
              <a:tr h="189642">
                <a:tc>
                  <a:txBody>
                    <a:bodyPr/>
                    <a:lstStyle/>
                    <a:p>
                      <a:pPr algn="ctr" fontAlgn="t"/>
                      <a:r>
                        <a:rPr lang="en-US" sz="1200" b="1" i="0" u="none" strike="noStrike" dirty="0">
                          <a:solidFill>
                            <a:srgbClr val="000000"/>
                          </a:solidFill>
                          <a:latin typeface="TH SarabunPSK"/>
                        </a:rPr>
                        <a:t>Total </a:t>
                      </a:r>
                    </a:p>
                  </a:txBody>
                  <a:tcPr marL="5455" marR="5455" marT="409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65000"/>
                      </a:schemeClr>
                    </a:solidFill>
                  </a:tcPr>
                </a:tc>
                <a:tc>
                  <a:txBody>
                    <a:bodyPr/>
                    <a:lstStyle/>
                    <a:p>
                      <a:pPr lvl="1" algn="ctr" fontAlgn="b"/>
                      <a:endParaRPr lang="en-US" sz="1200" b="1" i="0" u="none" strike="noStrike" dirty="0">
                        <a:solidFill>
                          <a:srgbClr val="000000"/>
                        </a:solidFill>
                        <a:latin typeface="TH SarabunPSK"/>
                      </a:endParaRPr>
                    </a:p>
                  </a:txBody>
                  <a:tcPr marL="5455" marR="5455" marT="409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65000"/>
                      </a:schemeClr>
                    </a:solidFill>
                  </a:tcPr>
                </a:tc>
                <a:tc>
                  <a:txBody>
                    <a:bodyPr/>
                    <a:lstStyle/>
                    <a:p>
                      <a:pPr lvl="0" algn="ctr" fontAlgn="b"/>
                      <a:r>
                        <a:rPr lang="en-US" sz="1200" b="1" i="0" u="none" strike="noStrike" dirty="0">
                          <a:solidFill>
                            <a:srgbClr val="000000"/>
                          </a:solidFill>
                          <a:latin typeface="TH SarabunPSK"/>
                        </a:rPr>
                        <a:t>-3,130,425</a:t>
                      </a:r>
                    </a:p>
                  </a:txBody>
                  <a:tcPr marL="5455" marR="5455" marT="409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65000"/>
                      </a:schemeClr>
                    </a:solidFill>
                  </a:tcPr>
                </a:tc>
                <a:tc>
                  <a:txBody>
                    <a:bodyPr/>
                    <a:lstStyle/>
                    <a:p>
                      <a:pPr marL="0" lvl="1" indent="0" algn="ctr" fontAlgn="b"/>
                      <a:r>
                        <a:rPr lang="en-US" sz="1200" b="1" i="0" u="none" strike="noStrike" dirty="0">
                          <a:solidFill>
                            <a:srgbClr val="000000"/>
                          </a:solidFill>
                          <a:latin typeface="TH SarabunPSK"/>
                        </a:rPr>
                        <a:t>-2,787,074</a:t>
                      </a:r>
                    </a:p>
                  </a:txBody>
                  <a:tcPr marL="5455" marR="5455" marT="409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65000"/>
                      </a:schemeClr>
                    </a:solidFill>
                  </a:tcPr>
                </a:tc>
                <a:extLst>
                  <a:ext uri="{0D108BD9-81ED-4DB2-BD59-A6C34878D82A}">
                    <a16:rowId xmlns:a16="http://schemas.microsoft.com/office/drawing/2014/main" xmlns="" val="10008"/>
                  </a:ext>
                </a:extLst>
              </a:tr>
              <a:tr h="189642">
                <a:tc>
                  <a:txBody>
                    <a:bodyPr/>
                    <a:lstStyle/>
                    <a:p>
                      <a:pPr algn="ctr" fontAlgn="t"/>
                      <a:r>
                        <a:rPr lang="en-US" sz="1200" b="1" i="0" u="none" strike="noStrike" dirty="0">
                          <a:solidFill>
                            <a:srgbClr val="000000"/>
                          </a:solidFill>
                          <a:latin typeface="TH SarabunPSK"/>
                        </a:rPr>
                        <a:t>Durian</a:t>
                      </a:r>
                    </a:p>
                  </a:txBody>
                  <a:tcPr marL="5455" marR="5455" marT="409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lvl="1" indent="0" algn="ctr" fontAlgn="b"/>
                      <a:r>
                        <a:rPr lang="en-US" sz="1200" b="1" i="0" u="none" strike="noStrike" dirty="0">
                          <a:solidFill>
                            <a:srgbClr val="000000"/>
                          </a:solidFill>
                          <a:latin typeface="TH SarabunPSK"/>
                        </a:rPr>
                        <a:t>-49.36%</a:t>
                      </a:r>
                    </a:p>
                  </a:txBody>
                  <a:tcPr marL="5455" marR="5455" marT="409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lvl="0" algn="ctr" fontAlgn="b"/>
                      <a:r>
                        <a:rPr lang="en-US" sz="1200" b="1" i="0" u="none" strike="noStrike" dirty="0">
                          <a:solidFill>
                            <a:srgbClr val="000000"/>
                          </a:solidFill>
                          <a:latin typeface="TH SarabunPSK"/>
                        </a:rPr>
                        <a:t>-2,697,929</a:t>
                      </a:r>
                    </a:p>
                  </a:txBody>
                  <a:tcPr marL="5455" marR="5455" marT="409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lvl="1" indent="0" algn="ctr" fontAlgn="b"/>
                      <a:r>
                        <a:rPr lang="en-US" sz="1200" b="1" i="0" u="none" strike="noStrike" dirty="0">
                          <a:solidFill>
                            <a:srgbClr val="000000"/>
                          </a:solidFill>
                          <a:latin typeface="TH SarabunPSK"/>
                        </a:rPr>
                        <a:t>-4,372,572</a:t>
                      </a:r>
                    </a:p>
                  </a:txBody>
                  <a:tcPr marL="5455" marR="5455" marT="409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xmlns="" val="10009"/>
                  </a:ext>
                </a:extLst>
              </a:tr>
              <a:tr h="189642">
                <a:tc>
                  <a:txBody>
                    <a:bodyPr/>
                    <a:lstStyle/>
                    <a:p>
                      <a:pPr algn="ctr" fontAlgn="t"/>
                      <a:r>
                        <a:rPr lang="en-US" sz="1200" b="1" i="0" u="none" strike="noStrike" dirty="0" err="1">
                          <a:solidFill>
                            <a:srgbClr val="FF0000"/>
                          </a:solidFill>
                          <a:latin typeface="TH SarabunPSK"/>
                        </a:rPr>
                        <a:t>Longan</a:t>
                      </a:r>
                      <a:endParaRPr lang="en-US" sz="1200" b="1" i="0" u="none" strike="noStrike" dirty="0">
                        <a:solidFill>
                          <a:srgbClr val="FF0000"/>
                        </a:solidFill>
                        <a:latin typeface="TH SarabunPSK"/>
                      </a:endParaRPr>
                    </a:p>
                  </a:txBody>
                  <a:tcPr marL="5455" marR="5455" marT="409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lvl="1" indent="0" algn="ctr" fontAlgn="b"/>
                      <a:r>
                        <a:rPr lang="en-US" sz="1200" b="1" i="0" u="none" strike="noStrike" dirty="0">
                          <a:solidFill>
                            <a:srgbClr val="FF0000"/>
                          </a:solidFill>
                          <a:latin typeface="TH SarabunPSK"/>
                        </a:rPr>
                        <a:t>-98.22%</a:t>
                      </a:r>
                    </a:p>
                  </a:txBody>
                  <a:tcPr marL="5455" marR="5455" marT="409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lvl="0" algn="ctr" fontAlgn="b"/>
                      <a:r>
                        <a:rPr lang="en-US" sz="1200" b="1" i="0" u="none" strike="noStrike" dirty="0">
                          <a:solidFill>
                            <a:srgbClr val="FF0000"/>
                          </a:solidFill>
                          <a:latin typeface="TH SarabunPSK"/>
                        </a:rPr>
                        <a:t>-1,281,148</a:t>
                      </a:r>
                    </a:p>
                  </a:txBody>
                  <a:tcPr marL="5455" marR="5455" marT="409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lvl="1" indent="0" algn="ctr" fontAlgn="b"/>
                      <a:r>
                        <a:rPr lang="en-US" sz="1200" b="1" i="0" u="none" strike="noStrike" dirty="0">
                          <a:solidFill>
                            <a:srgbClr val="FF0000"/>
                          </a:solidFill>
                          <a:latin typeface="TH SarabunPSK"/>
                        </a:rPr>
                        <a:t>-5,259,612</a:t>
                      </a:r>
                    </a:p>
                  </a:txBody>
                  <a:tcPr marL="5455" marR="5455" marT="409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xmlns="" val="10010"/>
                  </a:ext>
                </a:extLst>
              </a:tr>
              <a:tr h="189642">
                <a:tc>
                  <a:txBody>
                    <a:bodyPr/>
                    <a:lstStyle/>
                    <a:p>
                      <a:pPr algn="ctr" fontAlgn="t"/>
                      <a:r>
                        <a:rPr lang="en-US" sz="1200" b="1" i="0" u="none" strike="noStrike">
                          <a:solidFill>
                            <a:srgbClr val="000000"/>
                          </a:solidFill>
                          <a:latin typeface="TH SarabunPSK"/>
                        </a:rPr>
                        <a:t>Lychee</a:t>
                      </a:r>
                    </a:p>
                  </a:txBody>
                  <a:tcPr marL="5455" marR="5455" marT="409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lvl="1" indent="0" algn="ctr" fontAlgn="b"/>
                      <a:r>
                        <a:rPr lang="en-US" sz="1200" b="1" i="0" u="none" strike="noStrike" dirty="0">
                          <a:solidFill>
                            <a:srgbClr val="000000"/>
                          </a:solidFill>
                          <a:latin typeface="TH SarabunPSK"/>
                        </a:rPr>
                        <a:t>-19.07%</a:t>
                      </a:r>
                    </a:p>
                  </a:txBody>
                  <a:tcPr marL="5455" marR="5455" marT="409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lvl="0" algn="ctr" fontAlgn="b"/>
                      <a:r>
                        <a:rPr lang="en-US" sz="1200" b="1" i="0" u="none" strike="noStrike" dirty="0">
                          <a:solidFill>
                            <a:srgbClr val="000000"/>
                          </a:solidFill>
                          <a:latin typeface="TH SarabunPSK"/>
                        </a:rPr>
                        <a:t>-106,586</a:t>
                      </a:r>
                    </a:p>
                  </a:txBody>
                  <a:tcPr marL="5455" marR="5455" marT="409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lvl="1" indent="0" algn="ctr" fontAlgn="b"/>
                      <a:r>
                        <a:rPr lang="en-US" sz="1200" b="1" i="0" u="none" strike="noStrike" dirty="0">
                          <a:solidFill>
                            <a:srgbClr val="000000"/>
                          </a:solidFill>
                          <a:latin typeface="TH SarabunPSK"/>
                        </a:rPr>
                        <a:t>-130,615</a:t>
                      </a:r>
                    </a:p>
                  </a:txBody>
                  <a:tcPr marL="5455" marR="5455" marT="409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xmlns="" val="10011"/>
                  </a:ext>
                </a:extLst>
              </a:tr>
              <a:tr h="189642">
                <a:tc>
                  <a:txBody>
                    <a:bodyPr/>
                    <a:lstStyle/>
                    <a:p>
                      <a:pPr algn="ctr" fontAlgn="t"/>
                      <a:r>
                        <a:rPr lang="en-US" sz="1200" b="1" i="0" u="none" strike="noStrike">
                          <a:solidFill>
                            <a:srgbClr val="000000"/>
                          </a:solidFill>
                          <a:latin typeface="TH SarabunPSK"/>
                        </a:rPr>
                        <a:t>Mango</a:t>
                      </a:r>
                    </a:p>
                  </a:txBody>
                  <a:tcPr marL="5455" marR="5455" marT="409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lvl="1" indent="0" algn="ctr" fontAlgn="b"/>
                      <a:r>
                        <a:rPr lang="en-US" sz="1200" b="1" i="0" u="none" strike="noStrike" dirty="0">
                          <a:solidFill>
                            <a:srgbClr val="000000"/>
                          </a:solidFill>
                          <a:latin typeface="TH SarabunPSK"/>
                        </a:rPr>
                        <a:t>-0.63%</a:t>
                      </a:r>
                    </a:p>
                  </a:txBody>
                  <a:tcPr marL="5455" marR="5455" marT="409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lvl="0" algn="ctr" fontAlgn="b"/>
                      <a:r>
                        <a:rPr lang="en-US" sz="1200" b="1" i="0" u="none" strike="noStrike" dirty="0">
                          <a:solidFill>
                            <a:srgbClr val="000000"/>
                          </a:solidFill>
                          <a:latin typeface="TH SarabunPSK"/>
                        </a:rPr>
                        <a:t>-894,657</a:t>
                      </a:r>
                    </a:p>
                  </a:txBody>
                  <a:tcPr marL="5455" marR="5455" marT="409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lvl="1" indent="0" algn="ctr" fontAlgn="b"/>
                      <a:r>
                        <a:rPr lang="en-US" sz="1200" b="1" i="0" u="none" strike="noStrike" dirty="0">
                          <a:solidFill>
                            <a:srgbClr val="000000"/>
                          </a:solidFill>
                          <a:latin typeface="TH SarabunPSK"/>
                        </a:rPr>
                        <a:t>-80,000</a:t>
                      </a:r>
                    </a:p>
                  </a:txBody>
                  <a:tcPr marL="5455" marR="5455" marT="409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xmlns="" val="10012"/>
                  </a:ext>
                </a:extLst>
              </a:tr>
              <a:tr h="189642">
                <a:tc>
                  <a:txBody>
                    <a:bodyPr/>
                    <a:lstStyle/>
                    <a:p>
                      <a:pPr algn="ctr" fontAlgn="t"/>
                      <a:r>
                        <a:rPr lang="en-US" sz="1200" b="1" i="0" u="none" strike="noStrike">
                          <a:solidFill>
                            <a:srgbClr val="000000"/>
                          </a:solidFill>
                          <a:latin typeface="TH SarabunPSK"/>
                        </a:rPr>
                        <a:t>Mangosteen</a:t>
                      </a:r>
                    </a:p>
                  </a:txBody>
                  <a:tcPr marL="5455" marR="5455" marT="409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lvl="1" indent="0" algn="ctr" fontAlgn="b"/>
                      <a:r>
                        <a:rPr lang="en-US" sz="1200" b="1" i="0" u="none" strike="noStrike" dirty="0">
                          <a:solidFill>
                            <a:srgbClr val="000000"/>
                          </a:solidFill>
                          <a:latin typeface="TH SarabunPSK"/>
                        </a:rPr>
                        <a:t>-7.92%</a:t>
                      </a:r>
                    </a:p>
                  </a:txBody>
                  <a:tcPr marL="5455" marR="5455" marT="409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lvl="0" algn="ctr" fontAlgn="b"/>
                      <a:r>
                        <a:rPr lang="en-US" sz="1200" b="1" i="0" u="none" strike="noStrike" dirty="0">
                          <a:solidFill>
                            <a:srgbClr val="000000"/>
                          </a:solidFill>
                          <a:latin typeface="TH SarabunPSK"/>
                        </a:rPr>
                        <a:t>-180,947</a:t>
                      </a:r>
                    </a:p>
                  </a:txBody>
                  <a:tcPr marL="5455" marR="5455" marT="409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lvl="1" indent="0" algn="ctr" fontAlgn="b"/>
                      <a:r>
                        <a:rPr lang="en-US" sz="1200" b="1" i="0" u="none" strike="noStrike" dirty="0">
                          <a:solidFill>
                            <a:srgbClr val="000000"/>
                          </a:solidFill>
                          <a:latin typeface="TH SarabunPSK"/>
                        </a:rPr>
                        <a:t>-64,135</a:t>
                      </a:r>
                    </a:p>
                  </a:txBody>
                  <a:tcPr marL="5455" marR="5455" marT="409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xmlns="" val="10013"/>
                  </a:ext>
                </a:extLst>
              </a:tr>
              <a:tr h="189642">
                <a:tc>
                  <a:txBody>
                    <a:bodyPr/>
                    <a:lstStyle/>
                    <a:p>
                      <a:pPr algn="ctr" fontAlgn="t"/>
                      <a:r>
                        <a:rPr lang="en-US" sz="1200" b="1" i="0" u="none" strike="noStrike">
                          <a:solidFill>
                            <a:srgbClr val="000000"/>
                          </a:solidFill>
                          <a:latin typeface="TH SarabunPSK"/>
                        </a:rPr>
                        <a:t>Oil Palm</a:t>
                      </a:r>
                    </a:p>
                  </a:txBody>
                  <a:tcPr marL="5455" marR="5455" marT="409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lvl="1" indent="0" algn="ctr" fontAlgn="b"/>
                      <a:r>
                        <a:rPr lang="en-US" sz="1200" b="1" i="0" u="none" strike="noStrike" dirty="0">
                          <a:solidFill>
                            <a:srgbClr val="000000"/>
                          </a:solidFill>
                          <a:latin typeface="TH SarabunPSK"/>
                        </a:rPr>
                        <a:t>-4.80%</a:t>
                      </a:r>
                    </a:p>
                  </a:txBody>
                  <a:tcPr marL="5455" marR="5455" marT="409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lvl="0" algn="ctr" fontAlgn="b"/>
                      <a:r>
                        <a:rPr lang="en-US" sz="1200" b="1" i="0" u="none" strike="noStrike" dirty="0">
                          <a:solidFill>
                            <a:srgbClr val="000000"/>
                          </a:solidFill>
                          <a:latin typeface="TH SarabunPSK"/>
                        </a:rPr>
                        <a:t>-83,024</a:t>
                      </a:r>
                    </a:p>
                  </a:txBody>
                  <a:tcPr marL="5455" marR="5455" marT="409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lvl="1" indent="0" algn="ctr" fontAlgn="b"/>
                      <a:r>
                        <a:rPr lang="en-US" sz="1200" b="1" i="0" u="none" strike="noStrike" dirty="0">
                          <a:solidFill>
                            <a:srgbClr val="000000"/>
                          </a:solidFill>
                          <a:latin typeface="TH SarabunPSK"/>
                        </a:rPr>
                        <a:t>-32,895</a:t>
                      </a:r>
                    </a:p>
                  </a:txBody>
                  <a:tcPr marL="5455" marR="5455" marT="409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xmlns="" val="10014"/>
                  </a:ext>
                </a:extLst>
              </a:tr>
              <a:tr h="189642">
                <a:tc>
                  <a:txBody>
                    <a:bodyPr/>
                    <a:lstStyle/>
                    <a:p>
                      <a:pPr algn="ctr" fontAlgn="t"/>
                      <a:r>
                        <a:rPr lang="en-US" sz="1200" b="1" i="0" u="none" strike="noStrike" dirty="0">
                          <a:solidFill>
                            <a:srgbClr val="FF0000"/>
                          </a:solidFill>
                          <a:latin typeface="TH SarabunPSK"/>
                        </a:rPr>
                        <a:t>Orange</a:t>
                      </a:r>
                    </a:p>
                  </a:txBody>
                  <a:tcPr marL="5455" marR="5455" marT="409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lvl="1" indent="0" algn="ctr" fontAlgn="b"/>
                      <a:r>
                        <a:rPr lang="en-US" sz="1200" b="1" i="0" u="none" strike="noStrike" dirty="0">
                          <a:solidFill>
                            <a:srgbClr val="FF0000"/>
                          </a:solidFill>
                          <a:latin typeface="TH SarabunPSK"/>
                        </a:rPr>
                        <a:t>-13.37%</a:t>
                      </a:r>
                    </a:p>
                  </a:txBody>
                  <a:tcPr marL="5455" marR="5455" marT="409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lvl="0" algn="ctr" fontAlgn="b"/>
                      <a:r>
                        <a:rPr lang="en-US" sz="1200" b="1" i="0" u="none" strike="noStrike" dirty="0">
                          <a:solidFill>
                            <a:srgbClr val="FF0000"/>
                          </a:solidFill>
                          <a:latin typeface="TH SarabunPSK"/>
                        </a:rPr>
                        <a:t>-57,032</a:t>
                      </a:r>
                    </a:p>
                  </a:txBody>
                  <a:tcPr marL="5455" marR="5455" marT="409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lvl="1" indent="0" algn="ctr" fontAlgn="b"/>
                      <a:r>
                        <a:rPr lang="en-US" sz="1200" b="1" i="0" u="none" strike="noStrike" dirty="0">
                          <a:solidFill>
                            <a:srgbClr val="FF0000"/>
                          </a:solidFill>
                          <a:latin typeface="TH SarabunPSK"/>
                        </a:rPr>
                        <a:t>-16,025</a:t>
                      </a:r>
                    </a:p>
                  </a:txBody>
                  <a:tcPr marL="5455" marR="5455" marT="409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xmlns="" val="10015"/>
                  </a:ext>
                </a:extLst>
              </a:tr>
              <a:tr h="189642">
                <a:tc>
                  <a:txBody>
                    <a:bodyPr/>
                    <a:lstStyle/>
                    <a:p>
                      <a:pPr algn="ctr" fontAlgn="t"/>
                      <a:r>
                        <a:rPr lang="en-US" sz="1200" b="1" i="0" u="none" strike="noStrike" dirty="0">
                          <a:solidFill>
                            <a:srgbClr val="FF0000"/>
                          </a:solidFill>
                          <a:latin typeface="TH SarabunPSK"/>
                        </a:rPr>
                        <a:t>Pineapple</a:t>
                      </a:r>
                    </a:p>
                  </a:txBody>
                  <a:tcPr marL="5455" marR="5455" marT="409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lvl="1" indent="0" algn="ctr" fontAlgn="b"/>
                      <a:r>
                        <a:rPr lang="en-US" sz="1200" b="1" i="0" u="none" strike="noStrike" dirty="0">
                          <a:solidFill>
                            <a:srgbClr val="FF0000"/>
                          </a:solidFill>
                          <a:latin typeface="TH SarabunPSK"/>
                        </a:rPr>
                        <a:t>-17.44%</a:t>
                      </a:r>
                    </a:p>
                  </a:txBody>
                  <a:tcPr marL="5455" marR="5455" marT="409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lvl="0" algn="ctr" fontAlgn="b"/>
                      <a:r>
                        <a:rPr lang="en-US" sz="1200" b="1" i="0" u="none" strike="noStrike" dirty="0">
                          <a:solidFill>
                            <a:srgbClr val="FF0000"/>
                          </a:solidFill>
                          <a:latin typeface="TH SarabunPSK"/>
                        </a:rPr>
                        <a:t>-374,780</a:t>
                      </a:r>
                    </a:p>
                  </a:txBody>
                  <a:tcPr marL="5455" marR="5455" marT="409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lvl="1" indent="0" algn="ctr" fontAlgn="b"/>
                      <a:r>
                        <a:rPr lang="en-US" sz="1200" b="1" i="0" u="none" strike="noStrike" dirty="0">
                          <a:solidFill>
                            <a:srgbClr val="FF0000"/>
                          </a:solidFill>
                          <a:latin typeface="TH SarabunPSK"/>
                        </a:rPr>
                        <a:t>-122,834</a:t>
                      </a:r>
                    </a:p>
                  </a:txBody>
                  <a:tcPr marL="5455" marR="5455" marT="409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xmlns="" val="10016"/>
                  </a:ext>
                </a:extLst>
              </a:tr>
              <a:tr h="189642">
                <a:tc>
                  <a:txBody>
                    <a:bodyPr/>
                    <a:lstStyle/>
                    <a:p>
                      <a:pPr algn="ctr" fontAlgn="t"/>
                      <a:r>
                        <a:rPr lang="en-US" sz="1200" b="1" i="0" u="none" strike="noStrike">
                          <a:solidFill>
                            <a:srgbClr val="000000"/>
                          </a:solidFill>
                          <a:latin typeface="TH SarabunPSK"/>
                        </a:rPr>
                        <a:t>Rubber</a:t>
                      </a:r>
                    </a:p>
                  </a:txBody>
                  <a:tcPr marL="5455" marR="5455" marT="409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lvl="1" indent="0" algn="ctr" fontAlgn="t"/>
                      <a:r>
                        <a:rPr lang="en-US" sz="1200" b="1" i="0" u="none" strike="noStrike" dirty="0">
                          <a:solidFill>
                            <a:srgbClr val="000000"/>
                          </a:solidFill>
                          <a:latin typeface="TH SarabunPSK"/>
                        </a:rPr>
                        <a:t>-125.64%</a:t>
                      </a:r>
                    </a:p>
                  </a:txBody>
                  <a:tcPr marL="5455" marR="5455" marT="409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lvl="0" algn="ctr" fontAlgn="t"/>
                      <a:r>
                        <a:rPr lang="en-US" sz="1200" b="1" i="0" u="none" strike="noStrike" dirty="0">
                          <a:solidFill>
                            <a:srgbClr val="000000"/>
                          </a:solidFill>
                          <a:latin typeface="TH SarabunPSK"/>
                        </a:rPr>
                        <a:t>-1,123,283</a:t>
                      </a:r>
                    </a:p>
                  </a:txBody>
                  <a:tcPr marL="5455" marR="5455" marT="409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lvl="1" indent="0" algn="ctr" fontAlgn="t"/>
                      <a:r>
                        <a:rPr lang="en-US" sz="1200" b="1" i="0" u="none" strike="noStrike" dirty="0">
                          <a:solidFill>
                            <a:srgbClr val="000000"/>
                          </a:solidFill>
                          <a:latin typeface="TH SarabunPSK"/>
                        </a:rPr>
                        <a:t>-1,120,898</a:t>
                      </a:r>
                    </a:p>
                  </a:txBody>
                  <a:tcPr marL="5455" marR="5455" marT="409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xmlns="" val="10017"/>
                  </a:ext>
                </a:extLst>
              </a:tr>
              <a:tr h="189642">
                <a:tc>
                  <a:txBody>
                    <a:bodyPr/>
                    <a:lstStyle/>
                    <a:p>
                      <a:pPr algn="ctr" fontAlgn="t"/>
                      <a:r>
                        <a:rPr lang="en-US" sz="1200" b="1" i="0" u="none" strike="noStrike">
                          <a:solidFill>
                            <a:srgbClr val="000000"/>
                          </a:solidFill>
                          <a:latin typeface="TH SarabunPSK"/>
                        </a:rPr>
                        <a:t>Rambutan</a:t>
                      </a:r>
                    </a:p>
                  </a:txBody>
                  <a:tcPr marL="5455" marR="5455" marT="409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lvl="1" indent="0" algn="ctr" fontAlgn="b"/>
                      <a:r>
                        <a:rPr lang="en-US" sz="1200" b="1" i="0" u="none" strike="noStrike" dirty="0">
                          <a:solidFill>
                            <a:srgbClr val="000000"/>
                          </a:solidFill>
                          <a:latin typeface="TH SarabunPSK"/>
                        </a:rPr>
                        <a:t>-0.70%</a:t>
                      </a:r>
                    </a:p>
                  </a:txBody>
                  <a:tcPr marL="5455" marR="5455" marT="409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lvl="0" algn="ctr" fontAlgn="b"/>
                      <a:r>
                        <a:rPr lang="en-US" sz="1200" b="1" i="0" u="none" strike="noStrike" dirty="0">
                          <a:solidFill>
                            <a:srgbClr val="000000"/>
                          </a:solidFill>
                          <a:latin typeface="TH SarabunPSK"/>
                        </a:rPr>
                        <a:t>-76,173</a:t>
                      </a:r>
                    </a:p>
                  </a:txBody>
                  <a:tcPr marL="5455" marR="5455" marT="409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lvl="1" indent="0" algn="ctr" fontAlgn="b"/>
                      <a:r>
                        <a:rPr lang="en-US" sz="1200" b="1" i="0" u="none" strike="noStrike" dirty="0">
                          <a:solidFill>
                            <a:srgbClr val="000000"/>
                          </a:solidFill>
                          <a:latin typeface="TH SarabunPSK"/>
                        </a:rPr>
                        <a:t>-11,713</a:t>
                      </a:r>
                    </a:p>
                  </a:txBody>
                  <a:tcPr marL="5455" marR="5455" marT="409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xmlns="" val="10018"/>
                  </a:ext>
                </a:extLst>
              </a:tr>
              <a:tr h="189642">
                <a:tc>
                  <a:txBody>
                    <a:bodyPr/>
                    <a:lstStyle/>
                    <a:p>
                      <a:pPr algn="ctr" fontAlgn="t"/>
                      <a:r>
                        <a:rPr lang="en-US" sz="1200" b="1" i="0" u="none" strike="noStrike" dirty="0">
                          <a:solidFill>
                            <a:srgbClr val="000000"/>
                          </a:solidFill>
                          <a:latin typeface="TH SarabunPSK"/>
                        </a:rPr>
                        <a:t>Soybean</a:t>
                      </a:r>
                    </a:p>
                  </a:txBody>
                  <a:tcPr marL="5455" marR="5455" marT="409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lvl="1" indent="0" algn="ctr" fontAlgn="b"/>
                      <a:r>
                        <a:rPr lang="en-US" sz="1200" b="1" i="0" u="none" strike="noStrike" dirty="0">
                          <a:solidFill>
                            <a:srgbClr val="000000"/>
                          </a:solidFill>
                          <a:latin typeface="TH SarabunPSK"/>
                        </a:rPr>
                        <a:t>2.40%</a:t>
                      </a:r>
                    </a:p>
                  </a:txBody>
                  <a:tcPr marL="5455" marR="5455" marT="409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lvl="0" algn="ctr" fontAlgn="b"/>
                      <a:r>
                        <a:rPr lang="en-US" sz="1200" b="1" i="0" u="none" strike="noStrike" dirty="0">
                          <a:solidFill>
                            <a:srgbClr val="000000"/>
                          </a:solidFill>
                          <a:latin typeface="TH SarabunPSK"/>
                        </a:rPr>
                        <a:t>116,618</a:t>
                      </a:r>
                    </a:p>
                  </a:txBody>
                  <a:tcPr marL="5455" marR="5455" marT="409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lvl="1" indent="0" algn="ctr" fontAlgn="b"/>
                      <a:r>
                        <a:rPr lang="en-US" sz="1200" b="1" i="0" u="none" strike="noStrike" dirty="0">
                          <a:solidFill>
                            <a:srgbClr val="000000"/>
                          </a:solidFill>
                          <a:latin typeface="TH SarabunPSK"/>
                        </a:rPr>
                        <a:t>23,228</a:t>
                      </a:r>
                    </a:p>
                  </a:txBody>
                  <a:tcPr marL="5455" marR="5455" marT="409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xmlns="" val="10019"/>
                  </a:ext>
                </a:extLst>
              </a:tr>
              <a:tr h="192739">
                <a:tc>
                  <a:txBody>
                    <a:bodyPr/>
                    <a:lstStyle/>
                    <a:p>
                      <a:pPr algn="ctr" fontAlgn="t"/>
                      <a:r>
                        <a:rPr kumimoji="0" lang="en-US" sz="1200" b="1" i="0" u="none" strike="noStrike" kern="1200" dirty="0">
                          <a:solidFill>
                            <a:srgbClr val="000000"/>
                          </a:solidFill>
                          <a:latin typeface="TH SarabunPSK"/>
                          <a:ea typeface="+mn-ea"/>
                          <a:cs typeface="+mn-cs"/>
                        </a:rPr>
                        <a:t>Grand Total</a:t>
                      </a:r>
                    </a:p>
                  </a:txBody>
                  <a:tcPr marL="5455" marR="5455" marT="409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65000"/>
                      </a:schemeClr>
                    </a:solidFill>
                  </a:tcPr>
                </a:tc>
                <a:tc>
                  <a:txBody>
                    <a:bodyPr/>
                    <a:lstStyle/>
                    <a:p>
                      <a:pPr algn="r" fontAlgn="b"/>
                      <a:endParaRPr kumimoji="0" lang="en-US" sz="1200" b="1" i="0" u="none" strike="noStrike" kern="1200" dirty="0">
                        <a:solidFill>
                          <a:srgbClr val="000000"/>
                        </a:solidFill>
                        <a:latin typeface="TH SarabunPSK"/>
                        <a:ea typeface="+mn-ea"/>
                        <a:cs typeface="+mn-cs"/>
                      </a:endParaRPr>
                    </a:p>
                  </a:txBody>
                  <a:tcPr marL="9525" marR="9525" marT="714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65000"/>
                      </a:schemeClr>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US" sz="1200" b="1" i="0" u="none" strike="noStrike" kern="1200" dirty="0">
                          <a:solidFill>
                            <a:srgbClr val="000000"/>
                          </a:solidFill>
                          <a:latin typeface="TH SarabunPSK"/>
                          <a:ea typeface="+mn-ea"/>
                          <a:cs typeface="+mn-cs"/>
                        </a:rPr>
                        <a:t>-9,889,366</a:t>
                      </a:r>
                    </a:p>
                  </a:txBody>
                  <a:tcPr marL="5455" marR="5455" marT="409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65000"/>
                      </a:schemeClr>
                    </a:solidFill>
                  </a:tcPr>
                </a:tc>
                <a:tc>
                  <a:txBody>
                    <a:bodyPr/>
                    <a:lstStyle/>
                    <a:p>
                      <a:pPr algn="ctr" fontAlgn="b"/>
                      <a:r>
                        <a:rPr kumimoji="0" lang="en-US" sz="1200" b="1" i="0" u="none" strike="noStrike" kern="1200" dirty="0">
                          <a:solidFill>
                            <a:srgbClr val="000000"/>
                          </a:solidFill>
                          <a:latin typeface="TH SarabunPSK"/>
                          <a:ea typeface="+mn-ea"/>
                          <a:cs typeface="+mn-cs"/>
                        </a:rPr>
                        <a:t>-13,975,145</a:t>
                      </a:r>
                    </a:p>
                  </a:txBody>
                  <a:tcPr marL="9525" marR="9525" marT="714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65000"/>
                      </a:schemeClr>
                    </a:solidFill>
                  </a:tcPr>
                </a:tc>
                <a:extLst>
                  <a:ext uri="{0D108BD9-81ED-4DB2-BD59-A6C34878D82A}">
                    <a16:rowId xmlns:a16="http://schemas.microsoft.com/office/drawing/2014/main" xmlns="" val="10020"/>
                  </a:ext>
                </a:extLst>
              </a:tr>
            </a:tbl>
          </a:graphicData>
        </a:graphic>
      </p:graphicFrame>
      <p:sp>
        <p:nvSpPr>
          <p:cNvPr id="6" name="Title 1"/>
          <p:cNvSpPr txBox="1">
            <a:spLocks/>
          </p:cNvSpPr>
          <p:nvPr/>
        </p:nvSpPr>
        <p:spPr>
          <a:xfrm>
            <a:off x="0" y="4530090"/>
            <a:ext cx="8534400" cy="613410"/>
          </a:xfrm>
          <a:prstGeom prst="rect">
            <a:avLst/>
          </a:prstGeom>
          <a:solidFill>
            <a:schemeClr val="bg1"/>
          </a:solidFill>
        </p:spPr>
        <p:txBody>
          <a:bodyPr vert="horz" anchor="t" anchorCtr="0">
            <a:noAutofit/>
          </a:bodyPr>
          <a:lstStyle/>
          <a:p>
            <a:pPr marL="0" marR="0" lvl="0" indent="0" algn="l" defTabSz="914400" rtl="0" eaLnBrk="1" fontAlgn="auto" latinLnBrk="0" hangingPunct="1">
              <a:lnSpc>
                <a:spcPts val="1100"/>
              </a:lnSpc>
              <a:spcBef>
                <a:spcPct val="0"/>
              </a:spcBef>
              <a:spcAft>
                <a:spcPts val="0"/>
              </a:spcAft>
              <a:buClrTx/>
              <a:buSzTx/>
              <a:buFontTx/>
              <a:buNone/>
              <a:tabLst/>
              <a:defRPr/>
            </a:pPr>
            <a:r>
              <a:rPr kumimoji="0" lang="en-US" sz="1200" b="1" i="0" u="none" strike="noStrike" kern="1200" cap="none" spc="0" normalizeH="0" baseline="0" noProof="0" dirty="0">
                <a:ln>
                  <a:noFill/>
                </a:ln>
                <a:solidFill>
                  <a:schemeClr val="tx1"/>
                </a:solidFill>
                <a:effectLst/>
                <a:uLnTx/>
                <a:uFillTx/>
                <a:latin typeface="TH SarabunPSK" pitchFamily="34" charset="-34"/>
                <a:ea typeface="+mj-ea"/>
                <a:cs typeface="TH SarabunPSK" pitchFamily="34" charset="-34"/>
              </a:rPr>
              <a:t>Source:</a:t>
            </a:r>
            <a:r>
              <a:rPr kumimoji="0" lang="en-US" sz="1200" b="1" i="0" u="none" strike="noStrike" kern="1200" cap="none" spc="0" normalizeH="0" noProof="0" dirty="0">
                <a:ln>
                  <a:noFill/>
                </a:ln>
                <a:solidFill>
                  <a:schemeClr val="tx1"/>
                </a:solidFill>
                <a:effectLst/>
                <a:uLnTx/>
                <a:uFillTx/>
                <a:latin typeface="TH SarabunPSK" pitchFamily="34" charset="-34"/>
                <a:ea typeface="+mj-ea"/>
                <a:cs typeface="TH SarabunPSK" pitchFamily="34" charset="-34"/>
              </a:rPr>
              <a:t>  </a:t>
            </a:r>
            <a:r>
              <a:rPr lang="en-US" sz="1200" b="1" noProof="0" dirty="0">
                <a:latin typeface="TH SarabunPSK" pitchFamily="34" charset="-34"/>
                <a:ea typeface="+mj-ea"/>
                <a:cs typeface="TH SarabunPSK" pitchFamily="34" charset="-34"/>
              </a:rPr>
              <a:t>CIAT</a:t>
            </a:r>
            <a:r>
              <a:rPr kumimoji="0" lang="en-US" sz="1200" b="1" i="0" u="none" strike="noStrike" kern="1200" cap="none" spc="0" normalizeH="0" noProof="0" dirty="0">
                <a:ln>
                  <a:noFill/>
                </a:ln>
                <a:solidFill>
                  <a:schemeClr val="tx1"/>
                </a:solidFill>
                <a:effectLst/>
                <a:uLnTx/>
                <a:uFillTx/>
                <a:latin typeface="TH SarabunPSK" pitchFamily="34" charset="-34"/>
                <a:ea typeface="+mj-ea"/>
                <a:cs typeface="TH SarabunPSK" pitchFamily="34" charset="-34"/>
              </a:rPr>
              <a:t> (2012)</a:t>
            </a:r>
            <a:br>
              <a:rPr kumimoji="0" lang="en-US" sz="1200" b="1" i="0" u="none" strike="noStrike" kern="1200" cap="none" spc="0" normalizeH="0" noProof="0" dirty="0">
                <a:ln>
                  <a:noFill/>
                </a:ln>
                <a:solidFill>
                  <a:schemeClr val="tx1"/>
                </a:solidFill>
                <a:effectLst/>
                <a:uLnTx/>
                <a:uFillTx/>
                <a:latin typeface="TH SarabunPSK" pitchFamily="34" charset="-34"/>
                <a:ea typeface="+mj-ea"/>
                <a:cs typeface="TH SarabunPSK" pitchFamily="34" charset="-34"/>
              </a:rPr>
            </a:br>
            <a:r>
              <a:rPr kumimoji="0" lang="en-US" sz="1200" b="1" i="0" u="none" strike="noStrike" kern="1200" cap="none" spc="0" normalizeH="0" noProof="0" dirty="0">
                <a:ln>
                  <a:noFill/>
                </a:ln>
                <a:solidFill>
                  <a:schemeClr val="tx1"/>
                </a:solidFill>
                <a:effectLst/>
                <a:uLnTx/>
                <a:uFillTx/>
                <a:latin typeface="TH SarabunPSK" pitchFamily="34" charset="-34"/>
                <a:ea typeface="+mj-ea"/>
                <a:cs typeface="TH SarabunPSK" pitchFamily="34" charset="-34"/>
              </a:rPr>
              <a:t>Note: </a:t>
            </a:r>
            <a:r>
              <a:rPr kumimoji="0" lang="en-US" sz="1200" b="1" i="0" u="none" strike="noStrike" kern="1200" cap="none" spc="0" normalizeH="0" baseline="30000" noProof="0" dirty="0">
                <a:ln>
                  <a:noFill/>
                </a:ln>
                <a:solidFill>
                  <a:schemeClr val="tx1"/>
                </a:solidFill>
                <a:effectLst/>
                <a:uLnTx/>
                <a:uFillTx/>
                <a:latin typeface="TH SarabunPSK" pitchFamily="34" charset="-34"/>
                <a:ea typeface="+mj-ea"/>
                <a:cs typeface="TH SarabunPSK" pitchFamily="34" charset="-34"/>
              </a:rPr>
              <a:t>1 </a:t>
            </a:r>
            <a:r>
              <a:rPr kumimoji="0" lang="en-US" sz="1200" b="1" i="0" u="none" strike="noStrike" kern="1200" cap="none" spc="0" normalizeH="0" noProof="0" dirty="0">
                <a:ln>
                  <a:noFill/>
                </a:ln>
                <a:solidFill>
                  <a:schemeClr val="tx1"/>
                </a:solidFill>
                <a:effectLst/>
                <a:uLnTx/>
                <a:uFillTx/>
                <a:latin typeface="TH SarabunPSK" pitchFamily="34" charset="-34"/>
                <a:ea typeface="+mj-ea"/>
                <a:cs typeface="TH SarabunPSK" pitchFamily="34" charset="-34"/>
              </a:rPr>
              <a:t>Direct calculation assumes only yield has changed in the calculations while others remain unchanged.</a:t>
            </a:r>
          </a:p>
          <a:p>
            <a:pPr marL="457200" marR="0" lvl="0" indent="-457200" algn="l" defTabSz="914400" rtl="0" eaLnBrk="1" fontAlgn="auto" latinLnBrk="0" hangingPunct="1">
              <a:lnSpc>
                <a:spcPts val="1100"/>
              </a:lnSpc>
              <a:spcBef>
                <a:spcPct val="0"/>
              </a:spcBef>
              <a:spcAft>
                <a:spcPts val="0"/>
              </a:spcAft>
              <a:buClrTx/>
              <a:buSzTx/>
              <a:buFontTx/>
              <a:buNone/>
              <a:tabLst>
                <a:tab pos="346075" algn="l"/>
              </a:tabLst>
              <a:defRPr/>
            </a:pPr>
            <a:r>
              <a:rPr lang="en-US" sz="1200" b="1" noProof="0" dirty="0">
                <a:latin typeface="TH SarabunPSK" pitchFamily="34" charset="-34"/>
                <a:ea typeface="+mj-ea"/>
                <a:cs typeface="TH SarabunPSK" pitchFamily="34" charset="-34"/>
              </a:rPr>
              <a:t>	</a:t>
            </a:r>
            <a:r>
              <a:rPr lang="en-US" sz="1200" b="1" baseline="30000" noProof="0" dirty="0">
                <a:latin typeface="TH SarabunPSK" pitchFamily="34" charset="-34"/>
                <a:ea typeface="+mj-ea"/>
                <a:cs typeface="TH SarabunPSK" pitchFamily="34" charset="-34"/>
              </a:rPr>
              <a:t>2</a:t>
            </a:r>
            <a:r>
              <a:rPr kumimoji="0" lang="en-US" sz="1200" b="1" i="0" u="none" strike="noStrike" kern="1200" cap="none" spc="0" normalizeH="0" baseline="30000" noProof="0" dirty="0">
                <a:ln>
                  <a:noFill/>
                </a:ln>
                <a:solidFill>
                  <a:schemeClr val="tx1"/>
                </a:solidFill>
                <a:effectLst/>
                <a:uLnTx/>
                <a:uFillTx/>
                <a:latin typeface="TH SarabunPSK" pitchFamily="34" charset="-34"/>
                <a:ea typeface="+mj-ea"/>
                <a:cs typeface="TH SarabunPSK" pitchFamily="34" charset="-34"/>
              </a:rPr>
              <a:t>  </a:t>
            </a:r>
            <a:r>
              <a:rPr lang="en-US" sz="1200" b="1" dirty="0">
                <a:latin typeface="TH SarabunPSK" pitchFamily="34" charset="-34"/>
                <a:ea typeface="+mj-ea"/>
                <a:cs typeface="TH SarabunPSK" pitchFamily="34" charset="-34"/>
              </a:rPr>
              <a:t>Surplus analysis measures the total change in welfare of producers and consumers. In estimation, a partial equilibrium model with dynamic prices is used.</a:t>
            </a:r>
          </a:p>
        </p:txBody>
      </p:sp>
      <p:pic>
        <p:nvPicPr>
          <p:cNvPr id="8" name="Picture 2" descr="C:\Users\Aloha Cafe\Desktop\10982038_837370936352009_5619808769113163066_n.jpg"/>
          <p:cNvPicPr>
            <a:picLocks noChangeAspect="1" noChangeArrowheads="1"/>
          </p:cNvPicPr>
          <p:nvPr/>
        </p:nvPicPr>
        <p:blipFill>
          <a:blip r:embed="rId3" cstate="print"/>
          <a:srcRect/>
          <a:stretch>
            <a:fillRect/>
          </a:stretch>
        </p:blipFill>
        <p:spPr bwMode="auto">
          <a:xfrm>
            <a:off x="8695035" y="2"/>
            <a:ext cx="448969" cy="448969"/>
          </a:xfrm>
          <a:prstGeom prst="rect">
            <a:avLst/>
          </a:prstGeom>
          <a:noFill/>
        </p:spPr>
      </p:pic>
      <p:sp>
        <p:nvSpPr>
          <p:cNvPr id="9" name="Content Placeholder 2"/>
          <p:cNvSpPr>
            <a:spLocks noGrp="1"/>
          </p:cNvSpPr>
          <p:nvPr>
            <p:ph idx="1"/>
          </p:nvPr>
        </p:nvSpPr>
        <p:spPr>
          <a:xfrm>
            <a:off x="5638800" y="514350"/>
            <a:ext cx="3276600" cy="3886200"/>
          </a:xfrm>
        </p:spPr>
        <p:txBody>
          <a:bodyPr>
            <a:noAutofit/>
          </a:bodyPr>
          <a:lstStyle/>
          <a:p>
            <a:pPr marL="171450" indent="-171450"/>
            <a:r>
              <a:rPr lang="en-US" sz="1800" b="1" kern="0" spc="-38" dirty="0">
                <a:latin typeface="TH SarabunPSK" pitchFamily="34" charset="-34"/>
                <a:ea typeface="+mj-ea"/>
                <a:cs typeface="TH SarabunPSK" pitchFamily="34" charset="-34"/>
              </a:rPr>
              <a:t>The total economic impact of CC is between </a:t>
            </a:r>
            <a:r>
              <a:rPr lang="en-US" sz="1800" b="1" kern="0" spc="-38" dirty="0">
                <a:solidFill>
                  <a:srgbClr val="FF0000"/>
                </a:solidFill>
                <a:effectLst>
                  <a:outerShdw blurRad="38100" dist="38100" dir="2700000" algn="tl">
                    <a:srgbClr val="000000">
                      <a:alpha val="43137"/>
                    </a:srgbClr>
                  </a:outerShdw>
                </a:effectLst>
                <a:latin typeface="TH SarabunPSK" pitchFamily="34" charset="-34"/>
                <a:ea typeface="+mj-ea"/>
                <a:cs typeface="TH SarabunPSK" pitchFamily="34" charset="-34"/>
              </a:rPr>
              <a:t>9.8 to 13.9 thousand million bath </a:t>
            </a:r>
          </a:p>
          <a:p>
            <a:pPr marL="171450" indent="-171450"/>
            <a:r>
              <a:rPr lang="en-US" sz="1800" b="1" kern="0" spc="-38" dirty="0">
                <a:latin typeface="TH SarabunPSK" pitchFamily="34" charset="-34"/>
                <a:ea typeface="+mj-ea"/>
                <a:cs typeface="TH SarabunPSK" pitchFamily="34" charset="-34"/>
              </a:rPr>
              <a:t>Projected yields of  </a:t>
            </a:r>
            <a:r>
              <a:rPr lang="en-US" sz="1800" b="1" kern="0" spc="-38" dirty="0">
                <a:solidFill>
                  <a:srgbClr val="FF0000"/>
                </a:solidFill>
                <a:effectLst>
                  <a:outerShdw blurRad="38100" dist="38100" dir="2700000" algn="tl">
                    <a:srgbClr val="000000">
                      <a:alpha val="43137"/>
                    </a:srgbClr>
                  </a:outerShdw>
                </a:effectLst>
                <a:latin typeface="TH SarabunPSK" pitchFamily="34" charset="-34"/>
                <a:ea typeface="+mj-ea"/>
                <a:cs typeface="TH SarabunPSK" pitchFamily="34" charset="-34"/>
              </a:rPr>
              <a:t>Maize and sugarcane</a:t>
            </a:r>
            <a:r>
              <a:rPr lang="en-US" sz="1800" b="1" kern="0" spc="-38" dirty="0">
                <a:latin typeface="TH SarabunPSK" pitchFamily="34" charset="-34"/>
                <a:ea typeface="+mj-ea"/>
                <a:cs typeface="TH SarabunPSK" pitchFamily="34" charset="-34"/>
              </a:rPr>
              <a:t> will decline by 11.28% and 4.33%  </a:t>
            </a:r>
          </a:p>
          <a:p>
            <a:pPr marL="171450" indent="-171450"/>
            <a:r>
              <a:rPr lang="en-US" sz="1800" b="1" kern="0" spc="-38" dirty="0">
                <a:latin typeface="TH SarabunPSK" pitchFamily="34" charset="-34"/>
                <a:ea typeface="+mj-ea"/>
                <a:cs typeface="TH SarabunPSK" pitchFamily="34" charset="-34"/>
              </a:rPr>
              <a:t>Projected </a:t>
            </a:r>
            <a:r>
              <a:rPr lang="en-US" sz="1800" b="1" kern="0" spc="-38" dirty="0">
                <a:solidFill>
                  <a:srgbClr val="00B050"/>
                </a:solidFill>
                <a:effectLst>
                  <a:outerShdw blurRad="38100" dist="38100" dir="2700000" algn="tl">
                    <a:srgbClr val="000000">
                      <a:alpha val="43137"/>
                    </a:srgbClr>
                  </a:outerShdw>
                </a:effectLst>
                <a:latin typeface="TH SarabunPSK" pitchFamily="34" charset="-34"/>
                <a:ea typeface="+mj-ea"/>
                <a:cs typeface="TH SarabunPSK" pitchFamily="34" charset="-34"/>
              </a:rPr>
              <a:t>rice KDML 105</a:t>
            </a:r>
            <a:r>
              <a:rPr lang="en-US" sz="1800" b="1" kern="0" spc="-38" dirty="0">
                <a:latin typeface="TH SarabunPSK" pitchFamily="34" charset="-34"/>
                <a:ea typeface="+mj-ea"/>
                <a:cs typeface="TH SarabunPSK" pitchFamily="34" charset="-34"/>
              </a:rPr>
              <a:t> yield will increase by 3.6% BUT the study from FAO (2013) indicates that projected </a:t>
            </a:r>
            <a:r>
              <a:rPr lang="en-US" sz="1800" b="1" kern="0" spc="-38" dirty="0">
                <a:solidFill>
                  <a:srgbClr val="FF0000"/>
                </a:solidFill>
                <a:effectLst>
                  <a:outerShdw blurRad="38100" dist="38100" dir="2700000" algn="tl">
                    <a:srgbClr val="000000">
                      <a:alpha val="43137"/>
                    </a:srgbClr>
                  </a:outerShdw>
                </a:effectLst>
                <a:latin typeface="TH SarabunPSK" pitchFamily="34" charset="-34"/>
                <a:ea typeface="+mj-ea"/>
                <a:cs typeface="TH SarabunPSK" pitchFamily="34" charset="-34"/>
              </a:rPr>
              <a:t>rice</a:t>
            </a:r>
            <a:r>
              <a:rPr lang="en-US" sz="1800" b="1" kern="0" spc="-38" dirty="0">
                <a:latin typeface="TH SarabunPSK" pitchFamily="34" charset="-34"/>
                <a:ea typeface="+mj-ea"/>
                <a:cs typeface="TH SarabunPSK" pitchFamily="34" charset="-34"/>
              </a:rPr>
              <a:t> yield will decline by between 5% and 15%. </a:t>
            </a:r>
          </a:p>
        </p:txBody>
      </p:sp>
    </p:spTree>
    <p:extLst>
      <p:ext uri="{BB962C8B-B14F-4D97-AF65-F5344CB8AC3E}">
        <p14:creationId xmlns:p14="http://schemas.microsoft.com/office/powerpoint/2010/main" val="37955040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a:xfrm>
            <a:off x="6934200" y="4767267"/>
            <a:ext cx="2133600" cy="273844"/>
          </a:xfrm>
        </p:spPr>
        <p:txBody>
          <a:bodyPr>
            <a:normAutofit/>
          </a:bodyPr>
          <a:lstStyle/>
          <a:p>
            <a:fld id="{3074B712-BCCC-4096-A105-59EBF1B6CB0C}" type="slidenum">
              <a:rPr lang="en-US" smtClean="0"/>
              <a:pPr/>
              <a:t>17</a:t>
            </a:fld>
            <a:endParaRPr lang="en-US" dirty="0"/>
          </a:p>
        </p:txBody>
      </p:sp>
      <p:sp>
        <p:nvSpPr>
          <p:cNvPr id="8" name="Title 1"/>
          <p:cNvSpPr>
            <a:spLocks noGrp="1"/>
          </p:cNvSpPr>
          <p:nvPr>
            <p:ph type="title"/>
          </p:nvPr>
        </p:nvSpPr>
        <p:spPr>
          <a:xfrm>
            <a:off x="612648" y="74545"/>
            <a:ext cx="8153400" cy="742950"/>
          </a:xfrm>
        </p:spPr>
        <p:txBody>
          <a:bodyPr>
            <a:normAutofit/>
          </a:bodyPr>
          <a:lstStyle/>
          <a:p>
            <a:r>
              <a:rPr lang="en-US" b="1" dirty="0">
                <a:solidFill>
                  <a:srgbClr val="642F04"/>
                </a:solidFill>
                <a:effectLst>
                  <a:outerShdw blurRad="38100" dist="38100" dir="2700000" algn="tl">
                    <a:srgbClr val="000000">
                      <a:alpha val="43137"/>
                    </a:srgbClr>
                  </a:outerShdw>
                </a:effectLst>
                <a:latin typeface="TH SarabunPSK" panose="020B0500040200020003" pitchFamily="34" charset="-34"/>
                <a:ea typeface="Tahoma" panose="020B0604030504040204" pitchFamily="34" charset="0"/>
                <a:cs typeface="TH SarabunPSK" panose="020B0500040200020003" pitchFamily="34" charset="-34"/>
              </a:rPr>
              <a:t>Climate Change Efforts: Kyoto protocol</a:t>
            </a:r>
            <a:endParaRPr lang="th-TH" b="1" dirty="0">
              <a:solidFill>
                <a:srgbClr val="642F04"/>
              </a:solidFill>
              <a:effectLst>
                <a:outerShdw blurRad="38100" dist="38100" dir="2700000" algn="tl">
                  <a:srgbClr val="000000">
                    <a:alpha val="43137"/>
                  </a:srgbClr>
                </a:outerShdw>
              </a:effectLst>
              <a:latin typeface="TH SarabunPSK" panose="020B0500040200020003" pitchFamily="34" charset="-34"/>
              <a:ea typeface="Tahoma" panose="020B0604030504040204" pitchFamily="34" charset="0"/>
              <a:cs typeface="TH SarabunPSK" panose="020B0500040200020003" pitchFamily="34" charset="-34"/>
            </a:endParaRPr>
          </a:p>
        </p:txBody>
      </p:sp>
      <p:pic>
        <p:nvPicPr>
          <p:cNvPr id="6" name="Picture 5">
            <a:extLst>
              <a:ext uri="{FF2B5EF4-FFF2-40B4-BE49-F238E27FC236}">
                <a16:creationId xmlns:a16="http://schemas.microsoft.com/office/drawing/2014/main" xmlns="" id="{5615AD9D-940F-4736-AF6C-A87BCFAAA3E6}"/>
              </a:ext>
            </a:extLst>
          </p:cNvPr>
          <p:cNvPicPr>
            <a:picLocks noChangeAspect="1"/>
          </p:cNvPicPr>
          <p:nvPr/>
        </p:nvPicPr>
        <p:blipFill>
          <a:blip r:embed="rId2"/>
          <a:stretch>
            <a:fillRect/>
          </a:stretch>
        </p:blipFill>
        <p:spPr>
          <a:xfrm>
            <a:off x="166048" y="885875"/>
            <a:ext cx="4323804" cy="3267537"/>
          </a:xfrm>
          <a:prstGeom prst="rect">
            <a:avLst/>
          </a:prstGeom>
          <a:ln>
            <a:solidFill>
              <a:schemeClr val="tx2"/>
            </a:solidFill>
          </a:ln>
        </p:spPr>
      </p:pic>
      <p:pic>
        <p:nvPicPr>
          <p:cNvPr id="7" name="Picture 6">
            <a:extLst>
              <a:ext uri="{FF2B5EF4-FFF2-40B4-BE49-F238E27FC236}">
                <a16:creationId xmlns:a16="http://schemas.microsoft.com/office/drawing/2014/main" xmlns="" id="{2126C971-AE36-4894-8BA7-06DC3FA2A130}"/>
              </a:ext>
            </a:extLst>
          </p:cNvPr>
          <p:cNvPicPr>
            <a:picLocks noChangeAspect="1"/>
          </p:cNvPicPr>
          <p:nvPr/>
        </p:nvPicPr>
        <p:blipFill>
          <a:blip r:embed="rId3"/>
          <a:stretch>
            <a:fillRect/>
          </a:stretch>
        </p:blipFill>
        <p:spPr>
          <a:xfrm>
            <a:off x="4667797" y="891705"/>
            <a:ext cx="4348824" cy="3267537"/>
          </a:xfrm>
          <a:prstGeom prst="rect">
            <a:avLst/>
          </a:prstGeom>
          <a:ln>
            <a:solidFill>
              <a:schemeClr val="tx2"/>
            </a:solidFill>
          </a:ln>
        </p:spPr>
      </p:pic>
    </p:spTree>
    <p:extLst>
      <p:ext uri="{BB962C8B-B14F-4D97-AF65-F5344CB8AC3E}">
        <p14:creationId xmlns:p14="http://schemas.microsoft.com/office/powerpoint/2010/main" val="39860756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a:xfrm>
            <a:off x="6934200" y="4767267"/>
            <a:ext cx="2133600" cy="273844"/>
          </a:xfrm>
        </p:spPr>
        <p:txBody>
          <a:bodyPr>
            <a:normAutofit/>
          </a:bodyPr>
          <a:lstStyle/>
          <a:p>
            <a:fld id="{3074B712-BCCC-4096-A105-59EBF1B6CB0C}" type="slidenum">
              <a:rPr lang="en-US" smtClean="0"/>
              <a:pPr/>
              <a:t>18</a:t>
            </a:fld>
            <a:endParaRPr lang="en-US" dirty="0"/>
          </a:p>
        </p:txBody>
      </p:sp>
      <p:sp>
        <p:nvSpPr>
          <p:cNvPr id="8" name="Title 1"/>
          <p:cNvSpPr>
            <a:spLocks noGrp="1"/>
          </p:cNvSpPr>
          <p:nvPr>
            <p:ph type="title"/>
          </p:nvPr>
        </p:nvSpPr>
        <p:spPr>
          <a:xfrm>
            <a:off x="612648" y="74545"/>
            <a:ext cx="8153400" cy="742950"/>
          </a:xfrm>
        </p:spPr>
        <p:txBody>
          <a:bodyPr>
            <a:normAutofit/>
          </a:bodyPr>
          <a:lstStyle/>
          <a:p>
            <a:r>
              <a:rPr lang="en-US" b="1" dirty="0">
                <a:solidFill>
                  <a:srgbClr val="642F04"/>
                </a:solidFill>
                <a:effectLst>
                  <a:outerShdw blurRad="38100" dist="38100" dir="2700000" algn="tl">
                    <a:srgbClr val="000000">
                      <a:alpha val="43137"/>
                    </a:srgbClr>
                  </a:outerShdw>
                </a:effectLst>
                <a:latin typeface="TH SarabunPSK" panose="020B0500040200020003" pitchFamily="34" charset="-34"/>
                <a:ea typeface="Tahoma" panose="020B0604030504040204" pitchFamily="34" charset="0"/>
                <a:cs typeface="TH SarabunPSK" panose="020B0500040200020003" pitchFamily="34" charset="-34"/>
              </a:rPr>
              <a:t>Climate Change Efforts: Kyoto protocol</a:t>
            </a:r>
            <a:endParaRPr lang="th-TH" b="1" dirty="0">
              <a:solidFill>
                <a:srgbClr val="642F04"/>
              </a:solidFill>
              <a:effectLst>
                <a:outerShdw blurRad="38100" dist="38100" dir="2700000" algn="tl">
                  <a:srgbClr val="000000">
                    <a:alpha val="43137"/>
                  </a:srgbClr>
                </a:outerShdw>
              </a:effectLst>
              <a:latin typeface="TH SarabunPSK" panose="020B0500040200020003" pitchFamily="34" charset="-34"/>
              <a:ea typeface="Tahoma" panose="020B0604030504040204" pitchFamily="34" charset="0"/>
              <a:cs typeface="TH SarabunPSK" panose="020B0500040200020003" pitchFamily="34" charset="-34"/>
            </a:endParaRPr>
          </a:p>
        </p:txBody>
      </p:sp>
      <p:pic>
        <p:nvPicPr>
          <p:cNvPr id="9" name="Picture 8">
            <a:extLst>
              <a:ext uri="{FF2B5EF4-FFF2-40B4-BE49-F238E27FC236}">
                <a16:creationId xmlns:a16="http://schemas.microsoft.com/office/drawing/2014/main" xmlns="" id="{3CF824BA-6AE8-45A6-9FB0-D54C86A0A794}"/>
              </a:ext>
            </a:extLst>
          </p:cNvPr>
          <p:cNvPicPr>
            <a:picLocks noChangeAspect="1"/>
          </p:cNvPicPr>
          <p:nvPr/>
        </p:nvPicPr>
        <p:blipFill>
          <a:blip r:embed="rId2"/>
          <a:stretch>
            <a:fillRect/>
          </a:stretch>
        </p:blipFill>
        <p:spPr>
          <a:xfrm>
            <a:off x="685800" y="821118"/>
            <a:ext cx="5648152" cy="4224592"/>
          </a:xfrm>
          <a:prstGeom prst="rect">
            <a:avLst/>
          </a:prstGeom>
          <a:ln>
            <a:solidFill>
              <a:schemeClr val="tx2"/>
            </a:solidFill>
          </a:ln>
        </p:spPr>
      </p:pic>
      <p:sp>
        <p:nvSpPr>
          <p:cNvPr id="2" name="Arrow: Right 1">
            <a:extLst>
              <a:ext uri="{FF2B5EF4-FFF2-40B4-BE49-F238E27FC236}">
                <a16:creationId xmlns:a16="http://schemas.microsoft.com/office/drawing/2014/main" xmlns="" id="{0B0F107B-4594-4D16-807F-B91E61FB8FAF}"/>
              </a:ext>
            </a:extLst>
          </p:cNvPr>
          <p:cNvSpPr/>
          <p:nvPr/>
        </p:nvSpPr>
        <p:spPr>
          <a:xfrm rot="10800000">
            <a:off x="6065116" y="4493423"/>
            <a:ext cx="1066800" cy="27384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itle 1">
            <a:extLst>
              <a:ext uri="{FF2B5EF4-FFF2-40B4-BE49-F238E27FC236}">
                <a16:creationId xmlns:a16="http://schemas.microsoft.com/office/drawing/2014/main" xmlns="" id="{D41BCABB-3F46-49BD-899A-FB8806FF95FF}"/>
              </a:ext>
            </a:extLst>
          </p:cNvPr>
          <p:cNvSpPr txBox="1">
            <a:spLocks/>
          </p:cNvSpPr>
          <p:nvPr/>
        </p:nvSpPr>
        <p:spPr>
          <a:xfrm>
            <a:off x="6746920" y="3641285"/>
            <a:ext cx="2260600" cy="1390936"/>
          </a:xfrm>
          <a:prstGeom prst="rect">
            <a:avLst/>
          </a:prstGeom>
          <a:solidFill>
            <a:schemeClr val="tx2">
              <a:lumMod val="40000"/>
              <a:lumOff val="60000"/>
            </a:schemeClr>
          </a:solidFill>
          <a:ln>
            <a:solidFill>
              <a:schemeClr val="tx2"/>
            </a:solidFill>
          </a:ln>
        </p:spPr>
        <p:txBody>
          <a:bodyPr vert="horz" lIns="87910" tIns="43955" rIns="87910" bIns="43955" rtlCol="0" anchor="ctr">
            <a:normAutofit fontScale="70000" lnSpcReduction="20000"/>
          </a:bodyPr>
          <a:lstStyle>
            <a:lvl1pPr algn="ctr" defTabSz="879104" rtl="0" eaLnBrk="1" latinLnBrk="0" hangingPunct="1">
              <a:spcBef>
                <a:spcPct val="0"/>
              </a:spcBef>
              <a:buNone/>
              <a:defRPr sz="4200" kern="1200">
                <a:solidFill>
                  <a:schemeClr val="tx1"/>
                </a:solidFill>
                <a:latin typeface="+mj-lt"/>
                <a:ea typeface="+mj-ea"/>
                <a:cs typeface="+mj-cs"/>
              </a:defRPr>
            </a:lvl1pPr>
          </a:lstStyle>
          <a:p>
            <a:r>
              <a:rPr lang="en-US" b="1" dirty="0">
                <a:solidFill>
                  <a:srgbClr val="642F04"/>
                </a:solidFill>
                <a:effectLst>
                  <a:outerShdw blurRad="38100" dist="38100" dir="2700000" algn="tl">
                    <a:srgbClr val="000000">
                      <a:alpha val="43137"/>
                    </a:srgbClr>
                  </a:outerShdw>
                </a:effectLst>
                <a:latin typeface="TH SarabunPSK" panose="020B0500040200020003" pitchFamily="34" charset="-34"/>
                <a:ea typeface="Tahoma" panose="020B0604030504040204" pitchFamily="34" charset="0"/>
                <a:cs typeface="TH SarabunPSK" panose="020B0500040200020003" pitchFamily="34" charset="-34"/>
              </a:rPr>
              <a:t>Thailand and other Developing countries</a:t>
            </a:r>
            <a:endParaRPr lang="th-TH" b="1" dirty="0">
              <a:solidFill>
                <a:srgbClr val="642F04"/>
              </a:solidFill>
              <a:effectLst>
                <a:outerShdw blurRad="38100" dist="38100" dir="2700000" algn="tl">
                  <a:srgbClr val="000000">
                    <a:alpha val="43137"/>
                  </a:srgbClr>
                </a:outerShdw>
              </a:effectLst>
              <a:latin typeface="TH SarabunPSK" panose="020B0500040200020003" pitchFamily="34" charset="-34"/>
              <a:ea typeface="Tahoma" panose="020B0604030504040204" pitchFamily="34" charset="0"/>
              <a:cs typeface="TH SarabunPSK" panose="020B0500040200020003" pitchFamily="34" charset="-34"/>
            </a:endParaRPr>
          </a:p>
        </p:txBody>
      </p:sp>
    </p:spTree>
    <p:extLst>
      <p:ext uri="{BB962C8B-B14F-4D97-AF65-F5344CB8AC3E}">
        <p14:creationId xmlns:p14="http://schemas.microsoft.com/office/powerpoint/2010/main" val="11765951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9F26BC2C-B9D2-4791-BBDD-A98913D6C873}"/>
              </a:ext>
            </a:extLst>
          </p:cNvPr>
          <p:cNvPicPr>
            <a:picLocks noChangeAspect="1"/>
          </p:cNvPicPr>
          <p:nvPr/>
        </p:nvPicPr>
        <p:blipFill>
          <a:blip r:embed="rId2"/>
          <a:stretch>
            <a:fillRect/>
          </a:stretch>
        </p:blipFill>
        <p:spPr>
          <a:xfrm>
            <a:off x="1676214" y="892894"/>
            <a:ext cx="7089834" cy="4269656"/>
          </a:xfrm>
          <a:prstGeom prst="rect">
            <a:avLst/>
          </a:prstGeom>
        </p:spPr>
      </p:pic>
      <p:sp>
        <p:nvSpPr>
          <p:cNvPr id="3" name="Slide Number Placeholder 2"/>
          <p:cNvSpPr>
            <a:spLocks noGrp="1"/>
          </p:cNvSpPr>
          <p:nvPr>
            <p:ph type="sldNum" sz="quarter" idx="12"/>
          </p:nvPr>
        </p:nvSpPr>
        <p:spPr>
          <a:xfrm>
            <a:off x="6934200" y="4767267"/>
            <a:ext cx="2133600" cy="273844"/>
          </a:xfrm>
        </p:spPr>
        <p:txBody>
          <a:bodyPr>
            <a:normAutofit/>
          </a:bodyPr>
          <a:lstStyle/>
          <a:p>
            <a:fld id="{3074B712-BCCC-4096-A105-59EBF1B6CB0C}" type="slidenum">
              <a:rPr lang="en-US" smtClean="0"/>
              <a:pPr/>
              <a:t>19</a:t>
            </a:fld>
            <a:endParaRPr lang="en-US" dirty="0"/>
          </a:p>
        </p:txBody>
      </p:sp>
      <p:sp>
        <p:nvSpPr>
          <p:cNvPr id="8" name="Title 1"/>
          <p:cNvSpPr>
            <a:spLocks noGrp="1"/>
          </p:cNvSpPr>
          <p:nvPr>
            <p:ph type="title"/>
          </p:nvPr>
        </p:nvSpPr>
        <p:spPr>
          <a:xfrm>
            <a:off x="612648" y="74545"/>
            <a:ext cx="8153400" cy="742950"/>
          </a:xfrm>
        </p:spPr>
        <p:txBody>
          <a:bodyPr>
            <a:normAutofit/>
          </a:bodyPr>
          <a:lstStyle/>
          <a:p>
            <a:r>
              <a:rPr lang="en-US" b="1" dirty="0">
                <a:solidFill>
                  <a:srgbClr val="642F04"/>
                </a:solidFill>
                <a:effectLst>
                  <a:outerShdw blurRad="38100" dist="38100" dir="2700000" algn="tl">
                    <a:srgbClr val="000000">
                      <a:alpha val="43137"/>
                    </a:srgbClr>
                  </a:outerShdw>
                </a:effectLst>
                <a:latin typeface="TH SarabunPSK" panose="020B0500040200020003" pitchFamily="34" charset="-34"/>
                <a:ea typeface="Tahoma" panose="020B0604030504040204" pitchFamily="34" charset="0"/>
                <a:cs typeface="TH SarabunPSK" panose="020B0500040200020003" pitchFamily="34" charset="-34"/>
              </a:rPr>
              <a:t>Climate Change Efforts: Kyoto protocol</a:t>
            </a:r>
            <a:endParaRPr lang="th-TH" b="1" dirty="0">
              <a:solidFill>
                <a:srgbClr val="642F04"/>
              </a:solidFill>
              <a:effectLst>
                <a:outerShdw blurRad="38100" dist="38100" dir="2700000" algn="tl">
                  <a:srgbClr val="000000">
                    <a:alpha val="43137"/>
                  </a:srgbClr>
                </a:outerShdw>
              </a:effectLst>
              <a:latin typeface="TH SarabunPSK" panose="020B0500040200020003" pitchFamily="34" charset="-34"/>
              <a:ea typeface="Tahoma" panose="020B0604030504040204" pitchFamily="34" charset="0"/>
              <a:cs typeface="TH SarabunPSK" panose="020B0500040200020003" pitchFamily="34" charset="-34"/>
            </a:endParaRPr>
          </a:p>
        </p:txBody>
      </p:sp>
      <p:sp>
        <p:nvSpPr>
          <p:cNvPr id="7" name="Content Placeholder 2">
            <a:extLst>
              <a:ext uri="{FF2B5EF4-FFF2-40B4-BE49-F238E27FC236}">
                <a16:creationId xmlns:a16="http://schemas.microsoft.com/office/drawing/2014/main" xmlns="" id="{5989D42E-2C20-40B9-8D43-764D5A28894B}"/>
              </a:ext>
            </a:extLst>
          </p:cNvPr>
          <p:cNvSpPr>
            <a:spLocks noGrp="1"/>
          </p:cNvSpPr>
          <p:nvPr>
            <p:ph idx="1"/>
          </p:nvPr>
        </p:nvSpPr>
        <p:spPr>
          <a:xfrm>
            <a:off x="76200" y="742950"/>
            <a:ext cx="6964590" cy="380999"/>
          </a:xfrm>
        </p:spPr>
        <p:txBody>
          <a:bodyPr>
            <a:noAutofit/>
          </a:bodyPr>
          <a:lstStyle/>
          <a:p>
            <a:pPr marL="0" indent="0">
              <a:buNone/>
            </a:pPr>
            <a:r>
              <a:rPr lang="fr-FR" sz="2000" b="1" i="1" kern="0" spc="-38" dirty="0">
                <a:solidFill>
                  <a:srgbClr val="FF0000"/>
                </a:solidFill>
                <a:latin typeface="TH SarabunPSK" pitchFamily="34" charset="-34"/>
                <a:cs typeface="TH SarabunPSK" pitchFamily="34" charset="-34"/>
              </a:rPr>
              <a:t>UN Framework Convention on Climate Change (UNFCCC)</a:t>
            </a:r>
            <a:endParaRPr lang="en-US" sz="2000" kern="0" spc="-38" dirty="0">
              <a:latin typeface="TH SarabunPSK" pitchFamily="34" charset="-34"/>
              <a:cs typeface="TH SarabunPSK" pitchFamily="34" charset="-34"/>
            </a:endParaRPr>
          </a:p>
        </p:txBody>
      </p:sp>
      <p:pic>
        <p:nvPicPr>
          <p:cNvPr id="6" name="Picture 5">
            <a:extLst>
              <a:ext uri="{FF2B5EF4-FFF2-40B4-BE49-F238E27FC236}">
                <a16:creationId xmlns:a16="http://schemas.microsoft.com/office/drawing/2014/main" xmlns="" id="{63940ECE-1428-4FF4-97D3-ED06F516E9F9}"/>
              </a:ext>
            </a:extLst>
          </p:cNvPr>
          <p:cNvPicPr>
            <a:picLocks noChangeAspect="1"/>
          </p:cNvPicPr>
          <p:nvPr/>
        </p:nvPicPr>
        <p:blipFill>
          <a:blip r:embed="rId3"/>
          <a:stretch>
            <a:fillRect/>
          </a:stretch>
        </p:blipFill>
        <p:spPr>
          <a:xfrm>
            <a:off x="87923" y="3719512"/>
            <a:ext cx="3352800" cy="1362075"/>
          </a:xfrm>
          <a:prstGeom prst="rect">
            <a:avLst/>
          </a:prstGeom>
        </p:spPr>
      </p:pic>
      <p:pic>
        <p:nvPicPr>
          <p:cNvPr id="12" name="Picture 11">
            <a:extLst>
              <a:ext uri="{FF2B5EF4-FFF2-40B4-BE49-F238E27FC236}">
                <a16:creationId xmlns:a16="http://schemas.microsoft.com/office/drawing/2014/main" xmlns="" id="{6D724E2B-FA86-453B-A17D-9D6FABA97CA4}"/>
              </a:ext>
            </a:extLst>
          </p:cNvPr>
          <p:cNvPicPr>
            <a:picLocks noChangeAspect="1"/>
          </p:cNvPicPr>
          <p:nvPr/>
        </p:nvPicPr>
        <p:blipFill>
          <a:blip r:embed="rId4"/>
          <a:stretch>
            <a:fillRect/>
          </a:stretch>
        </p:blipFill>
        <p:spPr>
          <a:xfrm>
            <a:off x="87923" y="1246915"/>
            <a:ext cx="1384300" cy="1384300"/>
          </a:xfrm>
          <a:prstGeom prst="rect">
            <a:avLst/>
          </a:prstGeom>
        </p:spPr>
      </p:pic>
    </p:spTree>
    <p:extLst>
      <p:ext uri="{BB962C8B-B14F-4D97-AF65-F5344CB8AC3E}">
        <p14:creationId xmlns:p14="http://schemas.microsoft.com/office/powerpoint/2010/main" val="134747396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xmlns="" id="{6EA9BB2E-FEFC-49AB-B5FD-97436FF9437B}"/>
              </a:ext>
            </a:extLst>
          </p:cNvPr>
          <p:cNvPicPr>
            <a:picLocks noChangeAspect="1"/>
          </p:cNvPicPr>
          <p:nvPr/>
        </p:nvPicPr>
        <p:blipFill>
          <a:blip r:embed="rId2"/>
          <a:stretch>
            <a:fillRect/>
          </a:stretch>
        </p:blipFill>
        <p:spPr>
          <a:xfrm>
            <a:off x="2974849" y="1046071"/>
            <a:ext cx="6143752" cy="3995040"/>
          </a:xfrm>
          <a:prstGeom prst="rect">
            <a:avLst/>
          </a:prstGeom>
        </p:spPr>
      </p:pic>
      <p:sp>
        <p:nvSpPr>
          <p:cNvPr id="3" name="Slide Number Placeholder 2"/>
          <p:cNvSpPr>
            <a:spLocks noGrp="1"/>
          </p:cNvSpPr>
          <p:nvPr>
            <p:ph type="sldNum" sz="quarter" idx="12"/>
          </p:nvPr>
        </p:nvSpPr>
        <p:spPr>
          <a:xfrm>
            <a:off x="6934200" y="4767267"/>
            <a:ext cx="2133600" cy="273844"/>
          </a:xfrm>
        </p:spPr>
        <p:txBody>
          <a:bodyPr>
            <a:normAutofit/>
          </a:bodyPr>
          <a:lstStyle/>
          <a:p>
            <a:fld id="{3074B712-BCCC-4096-A105-59EBF1B6CB0C}" type="slidenum">
              <a:rPr lang="en-US" smtClean="0"/>
              <a:pPr/>
              <a:t>20</a:t>
            </a:fld>
            <a:endParaRPr lang="en-US" dirty="0"/>
          </a:p>
        </p:txBody>
      </p:sp>
      <p:sp>
        <p:nvSpPr>
          <p:cNvPr id="8" name="Title 1"/>
          <p:cNvSpPr>
            <a:spLocks noGrp="1"/>
          </p:cNvSpPr>
          <p:nvPr>
            <p:ph type="title"/>
          </p:nvPr>
        </p:nvSpPr>
        <p:spPr>
          <a:xfrm>
            <a:off x="612648" y="74545"/>
            <a:ext cx="8153400" cy="742950"/>
          </a:xfrm>
        </p:spPr>
        <p:txBody>
          <a:bodyPr>
            <a:normAutofit/>
          </a:bodyPr>
          <a:lstStyle/>
          <a:p>
            <a:r>
              <a:rPr lang="en-US" b="1" dirty="0">
                <a:solidFill>
                  <a:srgbClr val="642F04"/>
                </a:solidFill>
                <a:effectLst>
                  <a:outerShdw blurRad="38100" dist="38100" dir="2700000" algn="tl">
                    <a:srgbClr val="000000">
                      <a:alpha val="43137"/>
                    </a:srgbClr>
                  </a:outerShdw>
                </a:effectLst>
                <a:latin typeface="TH SarabunPSK" panose="020B0500040200020003" pitchFamily="34" charset="-34"/>
                <a:ea typeface="Tahoma" panose="020B0604030504040204" pitchFamily="34" charset="0"/>
                <a:cs typeface="TH SarabunPSK" panose="020B0500040200020003" pitchFamily="34" charset="-34"/>
              </a:rPr>
              <a:t>Climate Change Efforts: Kyoto protocol</a:t>
            </a:r>
            <a:endParaRPr lang="th-TH" b="1" dirty="0">
              <a:solidFill>
                <a:srgbClr val="642F04"/>
              </a:solidFill>
              <a:effectLst>
                <a:outerShdw blurRad="38100" dist="38100" dir="2700000" algn="tl">
                  <a:srgbClr val="000000">
                    <a:alpha val="43137"/>
                  </a:srgbClr>
                </a:outerShdw>
              </a:effectLst>
              <a:latin typeface="TH SarabunPSK" panose="020B0500040200020003" pitchFamily="34" charset="-34"/>
              <a:ea typeface="Tahoma" panose="020B0604030504040204" pitchFamily="34" charset="0"/>
              <a:cs typeface="TH SarabunPSK" panose="020B0500040200020003" pitchFamily="34" charset="-34"/>
            </a:endParaRPr>
          </a:p>
        </p:txBody>
      </p:sp>
      <p:sp>
        <p:nvSpPr>
          <p:cNvPr id="7" name="Content Placeholder 2">
            <a:extLst>
              <a:ext uri="{FF2B5EF4-FFF2-40B4-BE49-F238E27FC236}">
                <a16:creationId xmlns:a16="http://schemas.microsoft.com/office/drawing/2014/main" xmlns="" id="{5989D42E-2C20-40B9-8D43-764D5A28894B}"/>
              </a:ext>
            </a:extLst>
          </p:cNvPr>
          <p:cNvSpPr>
            <a:spLocks noGrp="1"/>
          </p:cNvSpPr>
          <p:nvPr>
            <p:ph idx="1"/>
          </p:nvPr>
        </p:nvSpPr>
        <p:spPr>
          <a:xfrm>
            <a:off x="76200" y="742950"/>
            <a:ext cx="6964590" cy="380999"/>
          </a:xfrm>
        </p:spPr>
        <p:txBody>
          <a:bodyPr>
            <a:noAutofit/>
          </a:bodyPr>
          <a:lstStyle/>
          <a:p>
            <a:pPr marL="0" indent="0">
              <a:buNone/>
            </a:pPr>
            <a:r>
              <a:rPr lang="fr-FR" sz="2000" b="1" i="1" kern="0" spc="-38" dirty="0">
                <a:solidFill>
                  <a:srgbClr val="FF0000"/>
                </a:solidFill>
                <a:latin typeface="TH SarabunPSK" pitchFamily="34" charset="-34"/>
                <a:cs typeface="TH SarabunPSK" pitchFamily="34" charset="-34"/>
              </a:rPr>
              <a:t>UN Framework Convention on Climate Change (UNFCCC)</a:t>
            </a:r>
            <a:endParaRPr lang="en-US" sz="2000" kern="0" spc="-38" dirty="0">
              <a:latin typeface="TH SarabunPSK" pitchFamily="34" charset="-34"/>
              <a:cs typeface="TH SarabunPSK" pitchFamily="34" charset="-34"/>
            </a:endParaRPr>
          </a:p>
        </p:txBody>
      </p:sp>
      <p:pic>
        <p:nvPicPr>
          <p:cNvPr id="12" name="Picture 11">
            <a:extLst>
              <a:ext uri="{FF2B5EF4-FFF2-40B4-BE49-F238E27FC236}">
                <a16:creationId xmlns:a16="http://schemas.microsoft.com/office/drawing/2014/main" xmlns="" id="{6D724E2B-FA86-453B-A17D-9D6FABA97CA4}"/>
              </a:ext>
            </a:extLst>
          </p:cNvPr>
          <p:cNvPicPr>
            <a:picLocks noChangeAspect="1"/>
          </p:cNvPicPr>
          <p:nvPr/>
        </p:nvPicPr>
        <p:blipFill>
          <a:blip r:embed="rId3"/>
          <a:stretch>
            <a:fillRect/>
          </a:stretch>
        </p:blipFill>
        <p:spPr>
          <a:xfrm>
            <a:off x="6396104" y="1123949"/>
            <a:ext cx="512696" cy="512696"/>
          </a:xfrm>
          <a:prstGeom prst="rect">
            <a:avLst/>
          </a:prstGeom>
        </p:spPr>
      </p:pic>
      <p:pic>
        <p:nvPicPr>
          <p:cNvPr id="10" name="Picture 9">
            <a:extLst>
              <a:ext uri="{FF2B5EF4-FFF2-40B4-BE49-F238E27FC236}">
                <a16:creationId xmlns:a16="http://schemas.microsoft.com/office/drawing/2014/main" xmlns="" id="{234584B1-99F5-4188-B418-461637A2B1F2}"/>
              </a:ext>
            </a:extLst>
          </p:cNvPr>
          <p:cNvPicPr>
            <a:picLocks noChangeAspect="1"/>
          </p:cNvPicPr>
          <p:nvPr/>
        </p:nvPicPr>
        <p:blipFill>
          <a:blip r:embed="rId4"/>
          <a:stretch>
            <a:fillRect/>
          </a:stretch>
        </p:blipFill>
        <p:spPr>
          <a:xfrm>
            <a:off x="114300" y="1142999"/>
            <a:ext cx="2362200" cy="1828800"/>
          </a:xfrm>
          <a:prstGeom prst="rect">
            <a:avLst/>
          </a:prstGeom>
        </p:spPr>
      </p:pic>
      <p:pic>
        <p:nvPicPr>
          <p:cNvPr id="3076" name="Picture 4" descr="Image result for unfccc cop marrakech">
            <a:extLst>
              <a:ext uri="{FF2B5EF4-FFF2-40B4-BE49-F238E27FC236}">
                <a16:creationId xmlns:a16="http://schemas.microsoft.com/office/drawing/2014/main" xmlns="" id="{FD882E43-85C8-4281-AAF2-75C9D43CFF4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2648" y="2343150"/>
            <a:ext cx="2362200" cy="182880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a:extLst>
              <a:ext uri="{FF2B5EF4-FFF2-40B4-BE49-F238E27FC236}">
                <a16:creationId xmlns:a16="http://schemas.microsoft.com/office/drawing/2014/main" xmlns="" id="{F290BFC6-528D-496F-9255-5BBCF19315DB}"/>
              </a:ext>
            </a:extLst>
          </p:cNvPr>
          <p:cNvPicPr>
            <a:picLocks noChangeAspect="1"/>
          </p:cNvPicPr>
          <p:nvPr/>
        </p:nvPicPr>
        <p:blipFill>
          <a:blip r:embed="rId6"/>
          <a:stretch>
            <a:fillRect/>
          </a:stretch>
        </p:blipFill>
        <p:spPr>
          <a:xfrm>
            <a:off x="1631689" y="3460315"/>
            <a:ext cx="3086100" cy="1683185"/>
          </a:xfrm>
          <a:prstGeom prst="rect">
            <a:avLst/>
          </a:prstGeom>
        </p:spPr>
      </p:pic>
    </p:spTree>
    <p:extLst>
      <p:ext uri="{BB962C8B-B14F-4D97-AF65-F5344CB8AC3E}">
        <p14:creationId xmlns:p14="http://schemas.microsoft.com/office/powerpoint/2010/main" val="331790157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a:xfrm>
            <a:off x="6934200" y="4767267"/>
            <a:ext cx="2133600" cy="273844"/>
          </a:xfrm>
        </p:spPr>
        <p:txBody>
          <a:bodyPr>
            <a:normAutofit/>
          </a:bodyPr>
          <a:lstStyle/>
          <a:p>
            <a:fld id="{3074B712-BCCC-4096-A105-59EBF1B6CB0C}" type="slidenum">
              <a:rPr lang="en-US" smtClean="0"/>
              <a:pPr/>
              <a:t>21</a:t>
            </a:fld>
            <a:endParaRPr lang="en-US" dirty="0"/>
          </a:p>
        </p:txBody>
      </p:sp>
      <p:sp>
        <p:nvSpPr>
          <p:cNvPr id="8" name="Title 1"/>
          <p:cNvSpPr>
            <a:spLocks noGrp="1"/>
          </p:cNvSpPr>
          <p:nvPr>
            <p:ph type="title"/>
          </p:nvPr>
        </p:nvSpPr>
        <p:spPr>
          <a:xfrm>
            <a:off x="612648" y="74545"/>
            <a:ext cx="8153400" cy="742950"/>
          </a:xfrm>
        </p:spPr>
        <p:txBody>
          <a:bodyPr>
            <a:normAutofit/>
          </a:bodyPr>
          <a:lstStyle/>
          <a:p>
            <a:r>
              <a:rPr lang="en-US" b="1" dirty="0">
                <a:solidFill>
                  <a:srgbClr val="642F04"/>
                </a:solidFill>
                <a:effectLst>
                  <a:outerShdw blurRad="38100" dist="38100" dir="2700000" algn="tl">
                    <a:srgbClr val="000000">
                      <a:alpha val="43137"/>
                    </a:srgbClr>
                  </a:outerShdw>
                </a:effectLst>
                <a:latin typeface="TH SarabunPSK" panose="020B0500040200020003" pitchFamily="34" charset="-34"/>
                <a:ea typeface="Tahoma" panose="020B0604030504040204" pitchFamily="34" charset="0"/>
                <a:cs typeface="TH SarabunPSK" panose="020B0500040200020003" pitchFamily="34" charset="-34"/>
              </a:rPr>
              <a:t>UNFCCC and Paris Agreement</a:t>
            </a:r>
            <a:endParaRPr lang="th-TH" b="1" dirty="0">
              <a:solidFill>
                <a:srgbClr val="642F04"/>
              </a:solidFill>
              <a:effectLst>
                <a:outerShdw blurRad="38100" dist="38100" dir="2700000" algn="tl">
                  <a:srgbClr val="000000">
                    <a:alpha val="43137"/>
                  </a:srgbClr>
                </a:outerShdw>
              </a:effectLst>
              <a:latin typeface="TH SarabunPSK" panose="020B0500040200020003" pitchFamily="34" charset="-34"/>
              <a:ea typeface="Tahoma" panose="020B0604030504040204" pitchFamily="34" charset="0"/>
              <a:cs typeface="TH SarabunPSK" panose="020B0500040200020003" pitchFamily="34" charset="-34"/>
            </a:endParaRPr>
          </a:p>
        </p:txBody>
      </p:sp>
      <p:pic>
        <p:nvPicPr>
          <p:cNvPr id="6" name="Picture 5">
            <a:extLst>
              <a:ext uri="{FF2B5EF4-FFF2-40B4-BE49-F238E27FC236}">
                <a16:creationId xmlns:a16="http://schemas.microsoft.com/office/drawing/2014/main" xmlns="" id="{D1374D07-15DB-465A-9B8D-15F82D2E4B52}"/>
              </a:ext>
            </a:extLst>
          </p:cNvPr>
          <p:cNvPicPr>
            <a:picLocks noChangeAspect="1"/>
          </p:cNvPicPr>
          <p:nvPr/>
        </p:nvPicPr>
        <p:blipFill>
          <a:blip r:embed="rId3"/>
          <a:stretch>
            <a:fillRect/>
          </a:stretch>
        </p:blipFill>
        <p:spPr>
          <a:xfrm>
            <a:off x="76200" y="798445"/>
            <a:ext cx="5334000" cy="4270510"/>
          </a:xfrm>
          <a:prstGeom prst="rect">
            <a:avLst/>
          </a:prstGeom>
          <a:ln w="31750">
            <a:solidFill>
              <a:schemeClr val="tx2"/>
            </a:solidFill>
          </a:ln>
        </p:spPr>
      </p:pic>
      <p:pic>
        <p:nvPicPr>
          <p:cNvPr id="9" name="Picture 8">
            <a:extLst>
              <a:ext uri="{FF2B5EF4-FFF2-40B4-BE49-F238E27FC236}">
                <a16:creationId xmlns:a16="http://schemas.microsoft.com/office/drawing/2014/main" xmlns="" id="{2C134E50-AC6D-485D-9DBC-222064268C8A}"/>
              </a:ext>
            </a:extLst>
          </p:cNvPr>
          <p:cNvPicPr>
            <a:picLocks noChangeAspect="1"/>
          </p:cNvPicPr>
          <p:nvPr/>
        </p:nvPicPr>
        <p:blipFill>
          <a:blip r:embed="rId4"/>
          <a:stretch>
            <a:fillRect/>
          </a:stretch>
        </p:blipFill>
        <p:spPr>
          <a:xfrm>
            <a:off x="5606182" y="2038350"/>
            <a:ext cx="3461618" cy="2366967"/>
          </a:xfrm>
          <a:prstGeom prst="rect">
            <a:avLst/>
          </a:prstGeom>
          <a:ln w="31750">
            <a:solidFill>
              <a:schemeClr val="tx2"/>
            </a:solidFill>
          </a:ln>
        </p:spPr>
      </p:pic>
      <p:sp>
        <p:nvSpPr>
          <p:cNvPr id="14" name="Arrow: Bent 13">
            <a:extLst>
              <a:ext uri="{FF2B5EF4-FFF2-40B4-BE49-F238E27FC236}">
                <a16:creationId xmlns:a16="http://schemas.microsoft.com/office/drawing/2014/main" xmlns="" id="{37A9B0F8-99AB-4A91-9943-7CB6533BB27A}"/>
              </a:ext>
            </a:extLst>
          </p:cNvPr>
          <p:cNvSpPr/>
          <p:nvPr/>
        </p:nvSpPr>
        <p:spPr>
          <a:xfrm rot="5400000">
            <a:off x="5565341" y="974291"/>
            <a:ext cx="870818" cy="1143000"/>
          </a:xfrm>
          <a:prstGeom prst="bentArrow">
            <a:avLst>
              <a:gd name="adj1" fmla="val 25000"/>
              <a:gd name="adj2" fmla="val 25000"/>
              <a:gd name="adj3" fmla="val 25000"/>
              <a:gd name="adj4" fmla="val 61699"/>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199347992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a:xfrm>
            <a:off x="6934200" y="4767267"/>
            <a:ext cx="2133600" cy="273844"/>
          </a:xfrm>
        </p:spPr>
        <p:txBody>
          <a:bodyPr>
            <a:normAutofit/>
          </a:bodyPr>
          <a:lstStyle/>
          <a:p>
            <a:fld id="{3074B712-BCCC-4096-A105-59EBF1B6CB0C}" type="slidenum">
              <a:rPr lang="en-US" smtClean="0"/>
              <a:pPr/>
              <a:t>22</a:t>
            </a:fld>
            <a:endParaRPr lang="en-US" dirty="0"/>
          </a:p>
        </p:txBody>
      </p:sp>
      <p:sp>
        <p:nvSpPr>
          <p:cNvPr id="8" name="Title 1"/>
          <p:cNvSpPr>
            <a:spLocks noGrp="1"/>
          </p:cNvSpPr>
          <p:nvPr>
            <p:ph type="title"/>
          </p:nvPr>
        </p:nvSpPr>
        <p:spPr>
          <a:xfrm>
            <a:off x="612648" y="74545"/>
            <a:ext cx="8153400" cy="742950"/>
          </a:xfrm>
        </p:spPr>
        <p:txBody>
          <a:bodyPr>
            <a:normAutofit/>
          </a:bodyPr>
          <a:lstStyle/>
          <a:p>
            <a:r>
              <a:rPr lang="en-US" b="1" dirty="0">
                <a:solidFill>
                  <a:srgbClr val="642F04"/>
                </a:solidFill>
                <a:effectLst>
                  <a:outerShdw blurRad="38100" dist="38100" dir="2700000" algn="tl">
                    <a:srgbClr val="000000">
                      <a:alpha val="43137"/>
                    </a:srgbClr>
                  </a:outerShdw>
                </a:effectLst>
                <a:latin typeface="TH SarabunPSK" panose="020B0500040200020003" pitchFamily="34" charset="-34"/>
                <a:ea typeface="Tahoma" panose="020B0604030504040204" pitchFamily="34" charset="0"/>
                <a:cs typeface="TH SarabunPSK" panose="020B0500040200020003" pitchFamily="34" charset="-34"/>
              </a:rPr>
              <a:t>UNFCCC and Paris Agreement</a:t>
            </a:r>
            <a:endParaRPr lang="th-TH" b="1" dirty="0">
              <a:solidFill>
                <a:srgbClr val="642F04"/>
              </a:solidFill>
              <a:effectLst>
                <a:outerShdw blurRad="38100" dist="38100" dir="2700000" algn="tl">
                  <a:srgbClr val="000000">
                    <a:alpha val="43137"/>
                  </a:srgbClr>
                </a:outerShdw>
              </a:effectLst>
              <a:latin typeface="TH SarabunPSK" panose="020B0500040200020003" pitchFamily="34" charset="-34"/>
              <a:ea typeface="Tahoma" panose="020B0604030504040204" pitchFamily="34" charset="0"/>
              <a:cs typeface="TH SarabunPSK" panose="020B0500040200020003" pitchFamily="34" charset="-34"/>
            </a:endParaRPr>
          </a:p>
        </p:txBody>
      </p:sp>
      <p:pic>
        <p:nvPicPr>
          <p:cNvPr id="11" name="Picture 10">
            <a:extLst>
              <a:ext uri="{FF2B5EF4-FFF2-40B4-BE49-F238E27FC236}">
                <a16:creationId xmlns:a16="http://schemas.microsoft.com/office/drawing/2014/main" xmlns="" id="{0E4D63AD-2D77-4AE1-A487-8A223B9FB5D3}"/>
              </a:ext>
            </a:extLst>
          </p:cNvPr>
          <p:cNvPicPr>
            <a:picLocks noChangeAspect="1"/>
          </p:cNvPicPr>
          <p:nvPr/>
        </p:nvPicPr>
        <p:blipFill>
          <a:blip r:embed="rId3"/>
          <a:stretch>
            <a:fillRect/>
          </a:stretch>
        </p:blipFill>
        <p:spPr>
          <a:xfrm>
            <a:off x="2184273" y="817495"/>
            <a:ext cx="6581775" cy="4333875"/>
          </a:xfrm>
          <a:prstGeom prst="rect">
            <a:avLst/>
          </a:prstGeom>
        </p:spPr>
      </p:pic>
      <p:pic>
        <p:nvPicPr>
          <p:cNvPr id="4098" name="Picture 2" descr="Image result for unfccc emission target">
            <a:extLst>
              <a:ext uri="{FF2B5EF4-FFF2-40B4-BE49-F238E27FC236}">
                <a16:creationId xmlns:a16="http://schemas.microsoft.com/office/drawing/2014/main" xmlns="" id="{8A3F95FC-5D29-47A6-9FBE-30C99E939BD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5547" y="1129316"/>
            <a:ext cx="1847850" cy="110871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xmlns="" id="{5648AC9E-5DE7-4A59-A2E4-267DA095D420}"/>
              </a:ext>
            </a:extLst>
          </p:cNvPr>
          <p:cNvPicPr>
            <a:picLocks noChangeAspect="1"/>
          </p:cNvPicPr>
          <p:nvPr/>
        </p:nvPicPr>
        <p:blipFill>
          <a:blip r:embed="rId5"/>
          <a:stretch>
            <a:fillRect/>
          </a:stretch>
        </p:blipFill>
        <p:spPr>
          <a:xfrm>
            <a:off x="377952" y="2571750"/>
            <a:ext cx="1384300" cy="1384300"/>
          </a:xfrm>
          <a:prstGeom prst="rect">
            <a:avLst/>
          </a:prstGeom>
        </p:spPr>
      </p:pic>
      <p:cxnSp>
        <p:nvCxnSpPr>
          <p:cNvPr id="12" name="Straight Connector 11">
            <a:extLst>
              <a:ext uri="{FF2B5EF4-FFF2-40B4-BE49-F238E27FC236}">
                <a16:creationId xmlns:a16="http://schemas.microsoft.com/office/drawing/2014/main" xmlns="" id="{94D649EE-B0CF-41AE-A3E9-3FEE26798C0E}"/>
              </a:ext>
            </a:extLst>
          </p:cNvPr>
          <p:cNvCxnSpPr/>
          <p:nvPr/>
        </p:nvCxnSpPr>
        <p:spPr>
          <a:xfrm>
            <a:off x="2109597" y="638906"/>
            <a:ext cx="0" cy="4402205"/>
          </a:xfrm>
          <a:prstGeom prst="line">
            <a:avLst/>
          </a:prstGeom>
          <a:ln w="3175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3472713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a:xfrm>
            <a:off x="6934200" y="4767267"/>
            <a:ext cx="2133600" cy="273844"/>
          </a:xfrm>
        </p:spPr>
        <p:txBody>
          <a:bodyPr>
            <a:normAutofit/>
          </a:bodyPr>
          <a:lstStyle/>
          <a:p>
            <a:fld id="{3074B712-BCCC-4096-A105-59EBF1B6CB0C}" type="slidenum">
              <a:rPr lang="en-US" smtClean="0"/>
              <a:pPr/>
              <a:t>23</a:t>
            </a:fld>
            <a:endParaRPr lang="en-US" dirty="0"/>
          </a:p>
        </p:txBody>
      </p:sp>
      <p:sp>
        <p:nvSpPr>
          <p:cNvPr id="8" name="Title 1"/>
          <p:cNvSpPr>
            <a:spLocks noGrp="1"/>
          </p:cNvSpPr>
          <p:nvPr>
            <p:ph type="title"/>
          </p:nvPr>
        </p:nvSpPr>
        <p:spPr>
          <a:xfrm>
            <a:off x="612648" y="74545"/>
            <a:ext cx="8153400" cy="742950"/>
          </a:xfrm>
        </p:spPr>
        <p:txBody>
          <a:bodyPr>
            <a:normAutofit/>
          </a:bodyPr>
          <a:lstStyle/>
          <a:p>
            <a:r>
              <a:rPr lang="en-US" b="1" dirty="0">
                <a:solidFill>
                  <a:srgbClr val="642F04"/>
                </a:solidFill>
                <a:effectLst>
                  <a:outerShdw blurRad="38100" dist="38100" dir="2700000" algn="tl">
                    <a:srgbClr val="000000">
                      <a:alpha val="43137"/>
                    </a:srgbClr>
                  </a:outerShdw>
                </a:effectLst>
                <a:latin typeface="TH SarabunPSK" panose="020B0500040200020003" pitchFamily="34" charset="-34"/>
                <a:ea typeface="Tahoma" panose="020B0604030504040204" pitchFamily="34" charset="0"/>
                <a:cs typeface="TH SarabunPSK" panose="020B0500040200020003" pitchFamily="34" charset="-34"/>
              </a:rPr>
              <a:t>UNFCCC and Paris Agreement</a:t>
            </a:r>
            <a:endParaRPr lang="th-TH" b="1" dirty="0">
              <a:solidFill>
                <a:srgbClr val="642F04"/>
              </a:solidFill>
              <a:effectLst>
                <a:outerShdw blurRad="38100" dist="38100" dir="2700000" algn="tl">
                  <a:srgbClr val="000000">
                    <a:alpha val="43137"/>
                  </a:srgbClr>
                </a:outerShdw>
              </a:effectLst>
              <a:latin typeface="TH SarabunPSK" panose="020B0500040200020003" pitchFamily="34" charset="-34"/>
              <a:ea typeface="Tahoma" panose="020B0604030504040204" pitchFamily="34" charset="0"/>
              <a:cs typeface="TH SarabunPSK" panose="020B0500040200020003" pitchFamily="34" charset="-34"/>
            </a:endParaRPr>
          </a:p>
        </p:txBody>
      </p:sp>
      <p:pic>
        <p:nvPicPr>
          <p:cNvPr id="2" name="Picture 1">
            <a:extLst>
              <a:ext uri="{FF2B5EF4-FFF2-40B4-BE49-F238E27FC236}">
                <a16:creationId xmlns:a16="http://schemas.microsoft.com/office/drawing/2014/main" xmlns="" id="{7D644CC1-84D5-408F-8C2C-0200D50DBCFE}"/>
              </a:ext>
            </a:extLst>
          </p:cNvPr>
          <p:cNvPicPr>
            <a:picLocks noChangeAspect="1"/>
          </p:cNvPicPr>
          <p:nvPr/>
        </p:nvPicPr>
        <p:blipFill>
          <a:blip r:embed="rId3"/>
          <a:stretch>
            <a:fillRect/>
          </a:stretch>
        </p:blipFill>
        <p:spPr>
          <a:xfrm>
            <a:off x="2327275" y="1057275"/>
            <a:ext cx="6715125" cy="4086225"/>
          </a:xfrm>
          <a:prstGeom prst="rect">
            <a:avLst/>
          </a:prstGeom>
        </p:spPr>
      </p:pic>
      <p:sp>
        <p:nvSpPr>
          <p:cNvPr id="14" name="Content Placeholder 2">
            <a:extLst>
              <a:ext uri="{FF2B5EF4-FFF2-40B4-BE49-F238E27FC236}">
                <a16:creationId xmlns:a16="http://schemas.microsoft.com/office/drawing/2014/main" xmlns="" id="{EFD072C7-A5CA-42A4-8A97-A538BCFCC95F}"/>
              </a:ext>
            </a:extLst>
          </p:cNvPr>
          <p:cNvSpPr>
            <a:spLocks noGrp="1"/>
          </p:cNvSpPr>
          <p:nvPr>
            <p:ph idx="1"/>
          </p:nvPr>
        </p:nvSpPr>
        <p:spPr>
          <a:xfrm>
            <a:off x="101600" y="708785"/>
            <a:ext cx="6964590" cy="457200"/>
          </a:xfrm>
        </p:spPr>
        <p:txBody>
          <a:bodyPr>
            <a:noAutofit/>
          </a:bodyPr>
          <a:lstStyle/>
          <a:p>
            <a:pPr marL="0" indent="0">
              <a:buNone/>
            </a:pPr>
            <a:r>
              <a:rPr lang="fr-FR" sz="2400" b="1" i="1" kern="0" spc="-38" dirty="0" err="1">
                <a:solidFill>
                  <a:srgbClr val="FF0000"/>
                </a:solidFill>
                <a:latin typeface="TH SarabunPSK" pitchFamily="34" charset="-34"/>
                <a:cs typeface="TH SarabunPSK" pitchFamily="34" charset="-34"/>
              </a:rPr>
              <a:t>Thailand’s</a:t>
            </a:r>
            <a:r>
              <a:rPr lang="fr-FR" sz="2400" b="1" i="1" kern="0" spc="-38" dirty="0">
                <a:solidFill>
                  <a:srgbClr val="FF0000"/>
                </a:solidFill>
                <a:latin typeface="TH SarabunPSK" pitchFamily="34" charset="-34"/>
                <a:cs typeface="TH SarabunPSK" pitchFamily="34" charset="-34"/>
              </a:rPr>
              <a:t> </a:t>
            </a:r>
            <a:r>
              <a:rPr lang="fr-FR" sz="2400" b="1" i="1" kern="0" spc="-38" dirty="0" err="1">
                <a:solidFill>
                  <a:srgbClr val="FF0000"/>
                </a:solidFill>
                <a:latin typeface="TH SarabunPSK" pitchFamily="34" charset="-34"/>
                <a:cs typeface="TH SarabunPSK" pitchFamily="34" charset="-34"/>
              </a:rPr>
              <a:t>GHGs</a:t>
            </a:r>
            <a:r>
              <a:rPr lang="fr-FR" sz="2400" b="1" i="1" kern="0" spc="-38" dirty="0">
                <a:solidFill>
                  <a:srgbClr val="FF0000"/>
                </a:solidFill>
                <a:latin typeface="TH SarabunPSK" pitchFamily="34" charset="-34"/>
                <a:cs typeface="TH SarabunPSK" pitchFamily="34" charset="-34"/>
              </a:rPr>
              <a:t> Emission in 2000 (229 million tons CO2 Equivalent)</a:t>
            </a:r>
            <a:endParaRPr lang="en-US" sz="2400" kern="0" spc="-38" dirty="0">
              <a:latin typeface="TH SarabunPSK" pitchFamily="34" charset="-34"/>
              <a:cs typeface="TH SarabunPSK" pitchFamily="34" charset="-34"/>
            </a:endParaRPr>
          </a:p>
        </p:txBody>
      </p:sp>
    </p:spTree>
    <p:extLst>
      <p:ext uri="{BB962C8B-B14F-4D97-AF65-F5344CB8AC3E}">
        <p14:creationId xmlns:p14="http://schemas.microsoft.com/office/powerpoint/2010/main" val="304434323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a:xfrm>
            <a:off x="6934200" y="4767267"/>
            <a:ext cx="2133600" cy="273844"/>
          </a:xfrm>
        </p:spPr>
        <p:txBody>
          <a:bodyPr>
            <a:normAutofit/>
          </a:bodyPr>
          <a:lstStyle/>
          <a:p>
            <a:fld id="{3074B712-BCCC-4096-A105-59EBF1B6CB0C}" type="slidenum">
              <a:rPr lang="en-US" smtClean="0"/>
              <a:pPr/>
              <a:t>24</a:t>
            </a:fld>
            <a:endParaRPr lang="en-US" dirty="0"/>
          </a:p>
        </p:txBody>
      </p:sp>
      <p:sp>
        <p:nvSpPr>
          <p:cNvPr id="8" name="Title 1"/>
          <p:cNvSpPr>
            <a:spLocks noGrp="1"/>
          </p:cNvSpPr>
          <p:nvPr>
            <p:ph type="title"/>
          </p:nvPr>
        </p:nvSpPr>
        <p:spPr>
          <a:xfrm>
            <a:off x="612648" y="74545"/>
            <a:ext cx="8153400" cy="742950"/>
          </a:xfrm>
        </p:spPr>
        <p:txBody>
          <a:bodyPr>
            <a:normAutofit/>
          </a:bodyPr>
          <a:lstStyle/>
          <a:p>
            <a:r>
              <a:rPr lang="en-US" b="1" dirty="0">
                <a:solidFill>
                  <a:srgbClr val="642F04"/>
                </a:solidFill>
                <a:effectLst>
                  <a:outerShdw blurRad="38100" dist="38100" dir="2700000" algn="tl">
                    <a:srgbClr val="000000">
                      <a:alpha val="43137"/>
                    </a:srgbClr>
                  </a:outerShdw>
                </a:effectLst>
                <a:latin typeface="TH SarabunPSK" panose="020B0500040200020003" pitchFamily="34" charset="-34"/>
                <a:ea typeface="Tahoma" panose="020B0604030504040204" pitchFamily="34" charset="0"/>
                <a:cs typeface="TH SarabunPSK" panose="020B0500040200020003" pitchFamily="34" charset="-34"/>
              </a:rPr>
              <a:t>UNFCCC and Paris Agreement</a:t>
            </a:r>
            <a:endParaRPr lang="th-TH" b="1" dirty="0">
              <a:solidFill>
                <a:srgbClr val="642F04"/>
              </a:solidFill>
              <a:effectLst>
                <a:outerShdw blurRad="38100" dist="38100" dir="2700000" algn="tl">
                  <a:srgbClr val="000000">
                    <a:alpha val="43137"/>
                  </a:srgbClr>
                </a:outerShdw>
              </a:effectLst>
              <a:latin typeface="TH SarabunPSK" panose="020B0500040200020003" pitchFamily="34" charset="-34"/>
              <a:ea typeface="Tahoma" panose="020B0604030504040204" pitchFamily="34" charset="0"/>
              <a:cs typeface="TH SarabunPSK" panose="020B0500040200020003" pitchFamily="34" charset="-34"/>
            </a:endParaRPr>
          </a:p>
        </p:txBody>
      </p:sp>
      <p:sp>
        <p:nvSpPr>
          <p:cNvPr id="14" name="Content Placeholder 2">
            <a:extLst>
              <a:ext uri="{FF2B5EF4-FFF2-40B4-BE49-F238E27FC236}">
                <a16:creationId xmlns:a16="http://schemas.microsoft.com/office/drawing/2014/main" xmlns="" id="{EFD072C7-A5CA-42A4-8A97-A538BCFCC95F}"/>
              </a:ext>
            </a:extLst>
          </p:cNvPr>
          <p:cNvSpPr>
            <a:spLocks noGrp="1"/>
          </p:cNvSpPr>
          <p:nvPr>
            <p:ph idx="1"/>
          </p:nvPr>
        </p:nvSpPr>
        <p:spPr>
          <a:xfrm>
            <a:off x="101600" y="708785"/>
            <a:ext cx="6964590" cy="457200"/>
          </a:xfrm>
        </p:spPr>
        <p:txBody>
          <a:bodyPr>
            <a:noAutofit/>
          </a:bodyPr>
          <a:lstStyle/>
          <a:p>
            <a:pPr marL="0" indent="0">
              <a:buNone/>
            </a:pPr>
            <a:r>
              <a:rPr lang="fr-FR" sz="2400" b="1" i="1" kern="0" spc="-38" dirty="0">
                <a:solidFill>
                  <a:srgbClr val="FF0000"/>
                </a:solidFill>
                <a:latin typeface="TH SarabunPSK" pitchFamily="34" charset="-34"/>
                <a:cs typeface="TH SarabunPSK" pitchFamily="34" charset="-34"/>
              </a:rPr>
              <a:t>Pre-2020 Actions: </a:t>
            </a:r>
            <a:r>
              <a:rPr lang="fr-FR" sz="2400" b="1" i="1" kern="0" spc="-38" dirty="0" err="1">
                <a:solidFill>
                  <a:srgbClr val="FF0000"/>
                </a:solidFill>
                <a:latin typeface="TH SarabunPSK" pitchFamily="34" charset="-34"/>
                <a:cs typeface="TH SarabunPSK" pitchFamily="34" charset="-34"/>
              </a:rPr>
              <a:t>Thailand’s</a:t>
            </a:r>
            <a:r>
              <a:rPr lang="fr-FR" sz="2400" b="1" i="1" kern="0" spc="-38" dirty="0">
                <a:solidFill>
                  <a:srgbClr val="FF0000"/>
                </a:solidFill>
                <a:latin typeface="TH SarabunPSK" pitchFamily="34" charset="-34"/>
                <a:cs typeface="TH SarabunPSK" pitchFamily="34" charset="-34"/>
              </a:rPr>
              <a:t> NAMA </a:t>
            </a:r>
            <a:r>
              <a:rPr lang="fr-FR" sz="2400" b="1" i="1" kern="0" spc="-38" dirty="0" err="1">
                <a:solidFill>
                  <a:srgbClr val="FF0000"/>
                </a:solidFill>
                <a:latin typeface="TH SarabunPSK" pitchFamily="34" charset="-34"/>
                <a:cs typeface="TH SarabunPSK" pitchFamily="34" charset="-34"/>
              </a:rPr>
              <a:t>pledge</a:t>
            </a:r>
            <a:r>
              <a:rPr lang="fr-FR" sz="2400" b="1" i="1" kern="0" spc="-38" dirty="0">
                <a:solidFill>
                  <a:srgbClr val="FF0000"/>
                </a:solidFill>
                <a:latin typeface="TH SarabunPSK" pitchFamily="34" charset="-34"/>
                <a:cs typeface="TH SarabunPSK" pitchFamily="34" charset="-34"/>
              </a:rPr>
              <a:t> (7-20% </a:t>
            </a:r>
            <a:r>
              <a:rPr lang="fr-FR" sz="2400" b="1" i="1" kern="0" spc="-38" dirty="0" err="1">
                <a:solidFill>
                  <a:srgbClr val="FF0000"/>
                </a:solidFill>
                <a:latin typeface="TH SarabunPSK" pitchFamily="34" charset="-34"/>
                <a:cs typeface="TH SarabunPSK" pitchFamily="34" charset="-34"/>
              </a:rPr>
              <a:t>from</a:t>
            </a:r>
            <a:r>
              <a:rPr lang="fr-FR" sz="2400" b="1" i="1" kern="0" spc="-38" dirty="0">
                <a:solidFill>
                  <a:srgbClr val="FF0000"/>
                </a:solidFill>
                <a:latin typeface="TH SarabunPSK" pitchFamily="34" charset="-34"/>
                <a:cs typeface="TH SarabunPSK" pitchFamily="34" charset="-34"/>
              </a:rPr>
              <a:t> BAU) </a:t>
            </a:r>
            <a:endParaRPr lang="en-US" sz="2400" kern="0" spc="-38" dirty="0">
              <a:latin typeface="TH SarabunPSK" pitchFamily="34" charset="-34"/>
              <a:cs typeface="TH SarabunPSK" pitchFamily="34" charset="-34"/>
            </a:endParaRPr>
          </a:p>
        </p:txBody>
      </p:sp>
      <p:pic>
        <p:nvPicPr>
          <p:cNvPr id="4" name="Picture 3">
            <a:extLst>
              <a:ext uri="{FF2B5EF4-FFF2-40B4-BE49-F238E27FC236}">
                <a16:creationId xmlns:a16="http://schemas.microsoft.com/office/drawing/2014/main" xmlns="" id="{778AF3E5-3D17-442D-9D7A-5B6F280CE41E}"/>
              </a:ext>
            </a:extLst>
          </p:cNvPr>
          <p:cNvPicPr>
            <a:picLocks noChangeAspect="1"/>
          </p:cNvPicPr>
          <p:nvPr/>
        </p:nvPicPr>
        <p:blipFill>
          <a:blip r:embed="rId3"/>
          <a:stretch>
            <a:fillRect/>
          </a:stretch>
        </p:blipFill>
        <p:spPr>
          <a:xfrm>
            <a:off x="38100" y="1172335"/>
            <a:ext cx="5524500" cy="3587809"/>
          </a:xfrm>
          <a:prstGeom prst="rect">
            <a:avLst/>
          </a:prstGeom>
          <a:ln w="31750">
            <a:solidFill>
              <a:schemeClr val="accent1">
                <a:shade val="95000"/>
                <a:satMod val="105000"/>
              </a:schemeClr>
            </a:solidFill>
          </a:ln>
        </p:spPr>
      </p:pic>
      <p:pic>
        <p:nvPicPr>
          <p:cNvPr id="5" name="Picture 4">
            <a:extLst>
              <a:ext uri="{FF2B5EF4-FFF2-40B4-BE49-F238E27FC236}">
                <a16:creationId xmlns:a16="http://schemas.microsoft.com/office/drawing/2014/main" xmlns="" id="{9128359A-D52A-4DA3-B1DA-83F5A2815E82}"/>
              </a:ext>
            </a:extLst>
          </p:cNvPr>
          <p:cNvPicPr>
            <a:picLocks noChangeAspect="1"/>
          </p:cNvPicPr>
          <p:nvPr/>
        </p:nvPicPr>
        <p:blipFill>
          <a:blip r:embed="rId4"/>
          <a:stretch>
            <a:fillRect/>
          </a:stretch>
        </p:blipFill>
        <p:spPr>
          <a:xfrm>
            <a:off x="2209800" y="1165985"/>
            <a:ext cx="6781800" cy="3600509"/>
          </a:xfrm>
          <a:prstGeom prst="rect">
            <a:avLst/>
          </a:prstGeom>
          <a:ln w="31750">
            <a:solidFill>
              <a:schemeClr val="accent1">
                <a:shade val="95000"/>
                <a:satMod val="105000"/>
              </a:schemeClr>
            </a:solidFill>
          </a:ln>
        </p:spPr>
      </p:pic>
    </p:spTree>
    <p:extLst>
      <p:ext uri="{BB962C8B-B14F-4D97-AF65-F5344CB8AC3E}">
        <p14:creationId xmlns:p14="http://schemas.microsoft.com/office/powerpoint/2010/main" val="28005569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DC6F6560-2B01-4788-A085-E2DA463DBE08}"/>
              </a:ext>
            </a:extLst>
          </p:cNvPr>
          <p:cNvPicPr>
            <a:picLocks noChangeAspect="1"/>
          </p:cNvPicPr>
          <p:nvPr/>
        </p:nvPicPr>
        <p:blipFill>
          <a:blip r:embed="rId3"/>
          <a:stretch>
            <a:fillRect/>
          </a:stretch>
        </p:blipFill>
        <p:spPr>
          <a:xfrm>
            <a:off x="38100" y="1172335"/>
            <a:ext cx="5524500" cy="3587809"/>
          </a:xfrm>
          <a:prstGeom prst="rect">
            <a:avLst/>
          </a:prstGeom>
          <a:ln w="31750">
            <a:solidFill>
              <a:schemeClr val="accent1">
                <a:shade val="95000"/>
                <a:satMod val="105000"/>
              </a:schemeClr>
            </a:solidFill>
          </a:ln>
        </p:spPr>
      </p:pic>
      <p:sp>
        <p:nvSpPr>
          <p:cNvPr id="3" name="Slide Number Placeholder 2"/>
          <p:cNvSpPr>
            <a:spLocks noGrp="1"/>
          </p:cNvSpPr>
          <p:nvPr>
            <p:ph type="sldNum" sz="quarter" idx="12"/>
          </p:nvPr>
        </p:nvSpPr>
        <p:spPr>
          <a:xfrm>
            <a:off x="6934200" y="4767267"/>
            <a:ext cx="2133600" cy="273844"/>
          </a:xfrm>
        </p:spPr>
        <p:txBody>
          <a:bodyPr>
            <a:normAutofit/>
          </a:bodyPr>
          <a:lstStyle/>
          <a:p>
            <a:fld id="{3074B712-BCCC-4096-A105-59EBF1B6CB0C}" type="slidenum">
              <a:rPr lang="en-US" smtClean="0"/>
              <a:pPr/>
              <a:t>25</a:t>
            </a:fld>
            <a:endParaRPr lang="en-US" dirty="0"/>
          </a:p>
        </p:txBody>
      </p:sp>
      <p:sp>
        <p:nvSpPr>
          <p:cNvPr id="8" name="Title 1"/>
          <p:cNvSpPr>
            <a:spLocks noGrp="1"/>
          </p:cNvSpPr>
          <p:nvPr>
            <p:ph type="title"/>
          </p:nvPr>
        </p:nvSpPr>
        <p:spPr>
          <a:xfrm>
            <a:off x="612648" y="74545"/>
            <a:ext cx="8153400" cy="742950"/>
          </a:xfrm>
        </p:spPr>
        <p:txBody>
          <a:bodyPr>
            <a:normAutofit/>
          </a:bodyPr>
          <a:lstStyle/>
          <a:p>
            <a:r>
              <a:rPr lang="en-US" b="1" dirty="0">
                <a:solidFill>
                  <a:srgbClr val="642F04"/>
                </a:solidFill>
                <a:effectLst>
                  <a:outerShdw blurRad="38100" dist="38100" dir="2700000" algn="tl">
                    <a:srgbClr val="000000">
                      <a:alpha val="43137"/>
                    </a:srgbClr>
                  </a:outerShdw>
                </a:effectLst>
                <a:latin typeface="TH SarabunPSK" panose="020B0500040200020003" pitchFamily="34" charset="-34"/>
                <a:ea typeface="Tahoma" panose="020B0604030504040204" pitchFamily="34" charset="0"/>
                <a:cs typeface="TH SarabunPSK" panose="020B0500040200020003" pitchFamily="34" charset="-34"/>
              </a:rPr>
              <a:t>UNFCCC and Paris Agreement</a:t>
            </a:r>
            <a:endParaRPr lang="th-TH" b="1" dirty="0">
              <a:solidFill>
                <a:srgbClr val="642F04"/>
              </a:solidFill>
              <a:effectLst>
                <a:outerShdw blurRad="38100" dist="38100" dir="2700000" algn="tl">
                  <a:srgbClr val="000000">
                    <a:alpha val="43137"/>
                  </a:srgbClr>
                </a:outerShdw>
              </a:effectLst>
              <a:latin typeface="TH SarabunPSK" panose="020B0500040200020003" pitchFamily="34" charset="-34"/>
              <a:ea typeface="Tahoma" panose="020B0604030504040204" pitchFamily="34" charset="0"/>
              <a:cs typeface="TH SarabunPSK" panose="020B0500040200020003" pitchFamily="34" charset="-34"/>
            </a:endParaRPr>
          </a:p>
        </p:txBody>
      </p:sp>
      <p:sp>
        <p:nvSpPr>
          <p:cNvPr id="14" name="Content Placeholder 2">
            <a:extLst>
              <a:ext uri="{FF2B5EF4-FFF2-40B4-BE49-F238E27FC236}">
                <a16:creationId xmlns:a16="http://schemas.microsoft.com/office/drawing/2014/main" xmlns="" id="{EFD072C7-A5CA-42A4-8A97-A538BCFCC95F}"/>
              </a:ext>
            </a:extLst>
          </p:cNvPr>
          <p:cNvSpPr>
            <a:spLocks noGrp="1"/>
          </p:cNvSpPr>
          <p:nvPr>
            <p:ph idx="1"/>
          </p:nvPr>
        </p:nvSpPr>
        <p:spPr>
          <a:xfrm>
            <a:off x="101600" y="708785"/>
            <a:ext cx="6964590" cy="457200"/>
          </a:xfrm>
        </p:spPr>
        <p:txBody>
          <a:bodyPr>
            <a:noAutofit/>
          </a:bodyPr>
          <a:lstStyle/>
          <a:p>
            <a:pPr marL="0" indent="0">
              <a:buNone/>
            </a:pPr>
            <a:r>
              <a:rPr lang="fr-FR" sz="2400" b="1" i="1" kern="0" spc="-38" dirty="0">
                <a:solidFill>
                  <a:srgbClr val="FF0000"/>
                </a:solidFill>
                <a:latin typeface="TH SarabunPSK" pitchFamily="34" charset="-34"/>
                <a:cs typeface="TH SarabunPSK" pitchFamily="34" charset="-34"/>
              </a:rPr>
              <a:t>Pre-2020 Actions: </a:t>
            </a:r>
            <a:r>
              <a:rPr lang="fr-FR" sz="2400" b="1" i="1" kern="0" spc="-38" dirty="0" err="1">
                <a:solidFill>
                  <a:srgbClr val="FF0000"/>
                </a:solidFill>
                <a:latin typeface="TH SarabunPSK" pitchFamily="34" charset="-34"/>
                <a:cs typeface="TH SarabunPSK" pitchFamily="34" charset="-34"/>
              </a:rPr>
              <a:t>Thailand’s</a:t>
            </a:r>
            <a:r>
              <a:rPr lang="fr-FR" sz="2400" b="1" i="1" kern="0" spc="-38" dirty="0">
                <a:solidFill>
                  <a:srgbClr val="FF0000"/>
                </a:solidFill>
                <a:latin typeface="TH SarabunPSK" pitchFamily="34" charset="-34"/>
                <a:cs typeface="TH SarabunPSK" pitchFamily="34" charset="-34"/>
              </a:rPr>
              <a:t> NAMA </a:t>
            </a:r>
            <a:r>
              <a:rPr lang="fr-FR" sz="2400" b="1" i="1" kern="0" spc="-38" dirty="0" err="1">
                <a:solidFill>
                  <a:srgbClr val="FF0000"/>
                </a:solidFill>
                <a:latin typeface="TH SarabunPSK" pitchFamily="34" charset="-34"/>
                <a:cs typeface="TH SarabunPSK" pitchFamily="34" charset="-34"/>
              </a:rPr>
              <a:t>pledge</a:t>
            </a:r>
            <a:r>
              <a:rPr lang="fr-FR" sz="2400" b="1" i="1" kern="0" spc="-38" dirty="0">
                <a:solidFill>
                  <a:srgbClr val="FF0000"/>
                </a:solidFill>
                <a:latin typeface="TH SarabunPSK" pitchFamily="34" charset="-34"/>
                <a:cs typeface="TH SarabunPSK" pitchFamily="34" charset="-34"/>
              </a:rPr>
              <a:t> (7-20% </a:t>
            </a:r>
            <a:r>
              <a:rPr lang="fr-FR" sz="2400" b="1" i="1" kern="0" spc="-38" dirty="0" err="1">
                <a:solidFill>
                  <a:srgbClr val="FF0000"/>
                </a:solidFill>
                <a:latin typeface="TH SarabunPSK" pitchFamily="34" charset="-34"/>
                <a:cs typeface="TH SarabunPSK" pitchFamily="34" charset="-34"/>
              </a:rPr>
              <a:t>from</a:t>
            </a:r>
            <a:r>
              <a:rPr lang="fr-FR" sz="2400" b="1" i="1" kern="0" spc="-38" dirty="0">
                <a:solidFill>
                  <a:srgbClr val="FF0000"/>
                </a:solidFill>
                <a:latin typeface="TH SarabunPSK" pitchFamily="34" charset="-34"/>
                <a:cs typeface="TH SarabunPSK" pitchFamily="34" charset="-34"/>
              </a:rPr>
              <a:t> BAU) </a:t>
            </a:r>
            <a:endParaRPr lang="en-US" sz="2400" kern="0" spc="-38" dirty="0">
              <a:latin typeface="TH SarabunPSK" pitchFamily="34" charset="-34"/>
              <a:cs typeface="TH SarabunPSK" pitchFamily="34" charset="-34"/>
            </a:endParaRPr>
          </a:p>
        </p:txBody>
      </p:sp>
      <p:pic>
        <p:nvPicPr>
          <p:cNvPr id="2" name="Picture 1">
            <a:extLst>
              <a:ext uri="{FF2B5EF4-FFF2-40B4-BE49-F238E27FC236}">
                <a16:creationId xmlns:a16="http://schemas.microsoft.com/office/drawing/2014/main" xmlns="" id="{DF063338-A620-47B6-A44E-F07A3A8155D1}"/>
              </a:ext>
            </a:extLst>
          </p:cNvPr>
          <p:cNvPicPr>
            <a:picLocks noChangeAspect="1"/>
          </p:cNvPicPr>
          <p:nvPr/>
        </p:nvPicPr>
        <p:blipFill>
          <a:blip r:embed="rId4"/>
          <a:stretch>
            <a:fillRect/>
          </a:stretch>
        </p:blipFill>
        <p:spPr>
          <a:xfrm>
            <a:off x="2162175" y="1172335"/>
            <a:ext cx="6905625" cy="3613209"/>
          </a:xfrm>
          <a:prstGeom prst="rect">
            <a:avLst/>
          </a:prstGeom>
          <a:ln w="31750">
            <a:solidFill>
              <a:schemeClr val="accent1">
                <a:shade val="95000"/>
                <a:satMod val="105000"/>
              </a:schemeClr>
            </a:solidFill>
          </a:ln>
        </p:spPr>
      </p:pic>
    </p:spTree>
    <p:extLst>
      <p:ext uri="{BB962C8B-B14F-4D97-AF65-F5344CB8AC3E}">
        <p14:creationId xmlns:p14="http://schemas.microsoft.com/office/powerpoint/2010/main" val="415724203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a:xfrm>
            <a:off x="6934200" y="4767267"/>
            <a:ext cx="2133600" cy="273844"/>
          </a:xfrm>
        </p:spPr>
        <p:txBody>
          <a:bodyPr>
            <a:normAutofit/>
          </a:bodyPr>
          <a:lstStyle/>
          <a:p>
            <a:fld id="{3074B712-BCCC-4096-A105-59EBF1B6CB0C}" type="slidenum">
              <a:rPr lang="en-US" smtClean="0"/>
              <a:pPr/>
              <a:t>26</a:t>
            </a:fld>
            <a:endParaRPr lang="en-US" dirty="0"/>
          </a:p>
        </p:txBody>
      </p:sp>
      <p:sp>
        <p:nvSpPr>
          <p:cNvPr id="8" name="Title 1"/>
          <p:cNvSpPr>
            <a:spLocks noGrp="1"/>
          </p:cNvSpPr>
          <p:nvPr>
            <p:ph type="title"/>
          </p:nvPr>
        </p:nvSpPr>
        <p:spPr>
          <a:xfrm>
            <a:off x="612648" y="74545"/>
            <a:ext cx="8153400" cy="742950"/>
          </a:xfrm>
        </p:spPr>
        <p:txBody>
          <a:bodyPr>
            <a:normAutofit/>
          </a:bodyPr>
          <a:lstStyle/>
          <a:p>
            <a:r>
              <a:rPr lang="en-US" b="1" dirty="0">
                <a:solidFill>
                  <a:srgbClr val="642F04"/>
                </a:solidFill>
                <a:effectLst>
                  <a:outerShdw blurRad="38100" dist="38100" dir="2700000" algn="tl">
                    <a:srgbClr val="000000">
                      <a:alpha val="43137"/>
                    </a:srgbClr>
                  </a:outerShdw>
                </a:effectLst>
                <a:latin typeface="TH SarabunPSK" panose="020B0500040200020003" pitchFamily="34" charset="-34"/>
                <a:ea typeface="Tahoma" panose="020B0604030504040204" pitchFamily="34" charset="0"/>
                <a:cs typeface="TH SarabunPSK" panose="020B0500040200020003" pitchFamily="34" charset="-34"/>
              </a:rPr>
              <a:t>UNFCCC and Paris Agreement</a:t>
            </a:r>
            <a:endParaRPr lang="th-TH" b="1" dirty="0">
              <a:solidFill>
                <a:srgbClr val="642F04"/>
              </a:solidFill>
              <a:effectLst>
                <a:outerShdw blurRad="38100" dist="38100" dir="2700000" algn="tl">
                  <a:srgbClr val="000000">
                    <a:alpha val="43137"/>
                  </a:srgbClr>
                </a:outerShdw>
              </a:effectLst>
              <a:latin typeface="TH SarabunPSK" panose="020B0500040200020003" pitchFamily="34" charset="-34"/>
              <a:ea typeface="Tahoma" panose="020B0604030504040204" pitchFamily="34" charset="0"/>
              <a:cs typeface="TH SarabunPSK" panose="020B0500040200020003" pitchFamily="34" charset="-34"/>
            </a:endParaRPr>
          </a:p>
        </p:txBody>
      </p:sp>
      <p:sp>
        <p:nvSpPr>
          <p:cNvPr id="14" name="Content Placeholder 2">
            <a:extLst>
              <a:ext uri="{FF2B5EF4-FFF2-40B4-BE49-F238E27FC236}">
                <a16:creationId xmlns:a16="http://schemas.microsoft.com/office/drawing/2014/main" xmlns="" id="{EFD072C7-A5CA-42A4-8A97-A538BCFCC95F}"/>
              </a:ext>
            </a:extLst>
          </p:cNvPr>
          <p:cNvSpPr>
            <a:spLocks noGrp="1"/>
          </p:cNvSpPr>
          <p:nvPr>
            <p:ph idx="1"/>
          </p:nvPr>
        </p:nvSpPr>
        <p:spPr>
          <a:xfrm>
            <a:off x="101600" y="708785"/>
            <a:ext cx="8940800" cy="457200"/>
          </a:xfrm>
        </p:spPr>
        <p:txBody>
          <a:bodyPr>
            <a:noAutofit/>
          </a:bodyPr>
          <a:lstStyle/>
          <a:p>
            <a:pPr marL="0" indent="0">
              <a:buNone/>
            </a:pPr>
            <a:r>
              <a:rPr lang="fr-FR" sz="2400" b="1" i="1" kern="0" spc="-38" dirty="0" err="1">
                <a:solidFill>
                  <a:srgbClr val="FF0000"/>
                </a:solidFill>
                <a:latin typeface="TH SarabunPSK" pitchFamily="34" charset="-34"/>
                <a:cs typeface="TH SarabunPSK" pitchFamily="34" charset="-34"/>
              </a:rPr>
              <a:t>Development</a:t>
            </a:r>
            <a:r>
              <a:rPr lang="fr-FR" sz="2400" b="1" i="1" kern="0" spc="-38" dirty="0">
                <a:solidFill>
                  <a:srgbClr val="FF0000"/>
                </a:solidFill>
                <a:latin typeface="TH SarabunPSK" pitchFamily="34" charset="-34"/>
                <a:cs typeface="TH SarabunPSK" pitchFamily="34" charset="-34"/>
              </a:rPr>
              <a:t> of International </a:t>
            </a:r>
            <a:r>
              <a:rPr lang="fr-FR" sz="2400" b="1" i="1" kern="0" spc="-38" dirty="0" err="1">
                <a:solidFill>
                  <a:srgbClr val="FF0000"/>
                </a:solidFill>
                <a:latin typeface="TH SarabunPSK" pitchFamily="34" charset="-34"/>
                <a:cs typeface="TH SarabunPSK" pitchFamily="34" charset="-34"/>
              </a:rPr>
              <a:t>Talks</a:t>
            </a:r>
            <a:r>
              <a:rPr lang="fr-FR" sz="2400" b="1" i="1" kern="0" spc="-38" dirty="0">
                <a:solidFill>
                  <a:srgbClr val="FF0000"/>
                </a:solidFill>
                <a:latin typeface="TH SarabunPSK" pitchFamily="34" charset="-34"/>
                <a:cs typeface="TH SarabunPSK" pitchFamily="34" charset="-34"/>
              </a:rPr>
              <a:t> on Climate Change and GHG Mitigation </a:t>
            </a:r>
            <a:r>
              <a:rPr lang="fr-FR" sz="2400" b="1" i="1" kern="0" spc="-38" dirty="0" err="1">
                <a:solidFill>
                  <a:srgbClr val="FF0000"/>
                </a:solidFill>
                <a:latin typeface="TH SarabunPSK" pitchFamily="34" charset="-34"/>
                <a:cs typeface="TH SarabunPSK" pitchFamily="34" charset="-34"/>
              </a:rPr>
              <a:t>Targets</a:t>
            </a:r>
            <a:endParaRPr lang="en-US" sz="2400" kern="0" spc="-38" dirty="0">
              <a:latin typeface="TH SarabunPSK" pitchFamily="34" charset="-34"/>
              <a:cs typeface="TH SarabunPSK" pitchFamily="34" charset="-34"/>
            </a:endParaRPr>
          </a:p>
        </p:txBody>
      </p:sp>
      <p:pic>
        <p:nvPicPr>
          <p:cNvPr id="2" name="Picture 1">
            <a:extLst>
              <a:ext uri="{FF2B5EF4-FFF2-40B4-BE49-F238E27FC236}">
                <a16:creationId xmlns:a16="http://schemas.microsoft.com/office/drawing/2014/main" xmlns="" id="{F88C88C6-C518-4455-915D-039267626C71}"/>
              </a:ext>
            </a:extLst>
          </p:cNvPr>
          <p:cNvPicPr>
            <a:picLocks noChangeAspect="1"/>
          </p:cNvPicPr>
          <p:nvPr/>
        </p:nvPicPr>
        <p:blipFill>
          <a:blip r:embed="rId3"/>
          <a:stretch>
            <a:fillRect/>
          </a:stretch>
        </p:blipFill>
        <p:spPr>
          <a:xfrm>
            <a:off x="228600" y="1165985"/>
            <a:ext cx="8537447" cy="3977515"/>
          </a:xfrm>
          <a:prstGeom prst="rect">
            <a:avLst/>
          </a:prstGeom>
        </p:spPr>
      </p:pic>
    </p:spTree>
    <p:extLst>
      <p:ext uri="{BB962C8B-B14F-4D97-AF65-F5344CB8AC3E}">
        <p14:creationId xmlns:p14="http://schemas.microsoft.com/office/powerpoint/2010/main" val="298149501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a:xfrm>
            <a:off x="6934200" y="4767267"/>
            <a:ext cx="2133600" cy="273844"/>
          </a:xfrm>
        </p:spPr>
        <p:txBody>
          <a:bodyPr>
            <a:normAutofit/>
          </a:bodyPr>
          <a:lstStyle/>
          <a:p>
            <a:fld id="{3074B712-BCCC-4096-A105-59EBF1B6CB0C}" type="slidenum">
              <a:rPr lang="en-US" smtClean="0"/>
              <a:pPr/>
              <a:t>27</a:t>
            </a:fld>
            <a:endParaRPr lang="en-US" dirty="0"/>
          </a:p>
        </p:txBody>
      </p:sp>
      <p:sp>
        <p:nvSpPr>
          <p:cNvPr id="8" name="Title 1"/>
          <p:cNvSpPr>
            <a:spLocks noGrp="1"/>
          </p:cNvSpPr>
          <p:nvPr>
            <p:ph type="title"/>
          </p:nvPr>
        </p:nvSpPr>
        <p:spPr>
          <a:xfrm>
            <a:off x="612648" y="74545"/>
            <a:ext cx="8153400" cy="742950"/>
          </a:xfrm>
        </p:spPr>
        <p:txBody>
          <a:bodyPr>
            <a:normAutofit/>
          </a:bodyPr>
          <a:lstStyle/>
          <a:p>
            <a:r>
              <a:rPr lang="en-US" b="1" dirty="0">
                <a:solidFill>
                  <a:srgbClr val="642F04"/>
                </a:solidFill>
                <a:effectLst>
                  <a:outerShdw blurRad="38100" dist="38100" dir="2700000" algn="tl">
                    <a:srgbClr val="000000">
                      <a:alpha val="43137"/>
                    </a:srgbClr>
                  </a:outerShdw>
                </a:effectLst>
                <a:latin typeface="TH SarabunPSK" panose="020B0500040200020003" pitchFamily="34" charset="-34"/>
                <a:ea typeface="Tahoma" panose="020B0604030504040204" pitchFamily="34" charset="0"/>
                <a:cs typeface="TH SarabunPSK" panose="020B0500040200020003" pitchFamily="34" charset="-34"/>
              </a:rPr>
              <a:t>UNFCCC and Paris Agreement</a:t>
            </a:r>
            <a:endParaRPr lang="th-TH" b="1" dirty="0">
              <a:solidFill>
                <a:srgbClr val="642F04"/>
              </a:solidFill>
              <a:effectLst>
                <a:outerShdw blurRad="38100" dist="38100" dir="2700000" algn="tl">
                  <a:srgbClr val="000000">
                    <a:alpha val="43137"/>
                  </a:srgbClr>
                </a:outerShdw>
              </a:effectLst>
              <a:latin typeface="TH SarabunPSK" panose="020B0500040200020003" pitchFamily="34" charset="-34"/>
              <a:ea typeface="Tahoma" panose="020B0604030504040204" pitchFamily="34" charset="0"/>
              <a:cs typeface="TH SarabunPSK" panose="020B0500040200020003" pitchFamily="34" charset="-34"/>
            </a:endParaRPr>
          </a:p>
        </p:txBody>
      </p:sp>
      <p:sp>
        <p:nvSpPr>
          <p:cNvPr id="14" name="Content Placeholder 2">
            <a:extLst>
              <a:ext uri="{FF2B5EF4-FFF2-40B4-BE49-F238E27FC236}">
                <a16:creationId xmlns:a16="http://schemas.microsoft.com/office/drawing/2014/main" xmlns="" id="{EFD072C7-A5CA-42A4-8A97-A538BCFCC95F}"/>
              </a:ext>
            </a:extLst>
          </p:cNvPr>
          <p:cNvSpPr>
            <a:spLocks noGrp="1"/>
          </p:cNvSpPr>
          <p:nvPr>
            <p:ph idx="1"/>
          </p:nvPr>
        </p:nvSpPr>
        <p:spPr>
          <a:xfrm>
            <a:off x="101600" y="708785"/>
            <a:ext cx="8940800" cy="457200"/>
          </a:xfrm>
        </p:spPr>
        <p:txBody>
          <a:bodyPr>
            <a:noAutofit/>
          </a:bodyPr>
          <a:lstStyle/>
          <a:p>
            <a:pPr marL="0" indent="0">
              <a:buNone/>
            </a:pPr>
            <a:r>
              <a:rPr lang="fr-FR" sz="2400" b="1" i="1" kern="0" spc="-38" dirty="0">
                <a:solidFill>
                  <a:srgbClr val="FF0000"/>
                </a:solidFill>
                <a:latin typeface="TH SarabunPSK" pitchFamily="34" charset="-34"/>
                <a:cs typeface="TH SarabunPSK" pitchFamily="34" charset="-34"/>
              </a:rPr>
              <a:t>Paris Agreement</a:t>
            </a:r>
            <a:endParaRPr lang="en-US" sz="2400" kern="0" spc="-38" dirty="0">
              <a:latin typeface="TH SarabunPSK" pitchFamily="34" charset="-34"/>
              <a:cs typeface="TH SarabunPSK" pitchFamily="34" charset="-34"/>
            </a:endParaRPr>
          </a:p>
        </p:txBody>
      </p:sp>
      <p:pic>
        <p:nvPicPr>
          <p:cNvPr id="5" name="Picture 4">
            <a:extLst>
              <a:ext uri="{FF2B5EF4-FFF2-40B4-BE49-F238E27FC236}">
                <a16:creationId xmlns:a16="http://schemas.microsoft.com/office/drawing/2014/main" xmlns="" id="{61C11B61-7D58-427E-B191-4047AD004893}"/>
              </a:ext>
            </a:extLst>
          </p:cNvPr>
          <p:cNvPicPr>
            <a:picLocks noChangeAspect="1"/>
          </p:cNvPicPr>
          <p:nvPr/>
        </p:nvPicPr>
        <p:blipFill>
          <a:blip r:embed="rId3"/>
          <a:stretch>
            <a:fillRect/>
          </a:stretch>
        </p:blipFill>
        <p:spPr>
          <a:xfrm>
            <a:off x="139700" y="1185035"/>
            <a:ext cx="6343650" cy="2200275"/>
          </a:xfrm>
          <a:prstGeom prst="rect">
            <a:avLst/>
          </a:prstGeom>
          <a:ln w="31750">
            <a:solidFill>
              <a:schemeClr val="accent1">
                <a:shade val="95000"/>
                <a:satMod val="105000"/>
              </a:schemeClr>
            </a:solidFill>
          </a:ln>
        </p:spPr>
      </p:pic>
      <p:pic>
        <p:nvPicPr>
          <p:cNvPr id="6" name="Picture 5">
            <a:extLst>
              <a:ext uri="{FF2B5EF4-FFF2-40B4-BE49-F238E27FC236}">
                <a16:creationId xmlns:a16="http://schemas.microsoft.com/office/drawing/2014/main" xmlns="" id="{C36E5368-CA25-4C53-AD11-B01D77946678}"/>
              </a:ext>
            </a:extLst>
          </p:cNvPr>
          <p:cNvPicPr>
            <a:picLocks noChangeAspect="1"/>
          </p:cNvPicPr>
          <p:nvPr/>
        </p:nvPicPr>
        <p:blipFill>
          <a:blip r:embed="rId4"/>
          <a:stretch>
            <a:fillRect/>
          </a:stretch>
        </p:blipFill>
        <p:spPr>
          <a:xfrm>
            <a:off x="1146048" y="1639030"/>
            <a:ext cx="6321552" cy="2990120"/>
          </a:xfrm>
          <a:prstGeom prst="rect">
            <a:avLst/>
          </a:prstGeom>
          <a:ln w="31750">
            <a:solidFill>
              <a:schemeClr val="accent1">
                <a:shade val="95000"/>
                <a:satMod val="105000"/>
              </a:schemeClr>
            </a:solidFill>
          </a:ln>
        </p:spPr>
      </p:pic>
      <p:pic>
        <p:nvPicPr>
          <p:cNvPr id="7" name="Picture 6">
            <a:extLst>
              <a:ext uri="{FF2B5EF4-FFF2-40B4-BE49-F238E27FC236}">
                <a16:creationId xmlns:a16="http://schemas.microsoft.com/office/drawing/2014/main" xmlns="" id="{C9C18F0D-B854-4AD1-B37D-94C65A1A6B42}"/>
              </a:ext>
            </a:extLst>
          </p:cNvPr>
          <p:cNvPicPr>
            <a:picLocks noChangeAspect="1"/>
          </p:cNvPicPr>
          <p:nvPr/>
        </p:nvPicPr>
        <p:blipFill>
          <a:blip r:embed="rId5"/>
          <a:stretch>
            <a:fillRect/>
          </a:stretch>
        </p:blipFill>
        <p:spPr>
          <a:xfrm>
            <a:off x="2152650" y="1984963"/>
            <a:ext cx="6534150" cy="3083992"/>
          </a:xfrm>
          <a:prstGeom prst="rect">
            <a:avLst/>
          </a:prstGeom>
          <a:ln w="31750">
            <a:solidFill>
              <a:schemeClr val="accent1">
                <a:shade val="95000"/>
                <a:satMod val="105000"/>
              </a:schemeClr>
            </a:solidFill>
          </a:ln>
        </p:spPr>
      </p:pic>
    </p:spTree>
    <p:extLst>
      <p:ext uri="{BB962C8B-B14F-4D97-AF65-F5344CB8AC3E}">
        <p14:creationId xmlns:p14="http://schemas.microsoft.com/office/powerpoint/2010/main" val="30002925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DC6F6560-2B01-4788-A085-E2DA463DBE08}"/>
              </a:ext>
            </a:extLst>
          </p:cNvPr>
          <p:cNvPicPr>
            <a:picLocks noChangeAspect="1"/>
          </p:cNvPicPr>
          <p:nvPr/>
        </p:nvPicPr>
        <p:blipFill>
          <a:blip r:embed="rId3"/>
          <a:stretch>
            <a:fillRect/>
          </a:stretch>
        </p:blipFill>
        <p:spPr>
          <a:xfrm>
            <a:off x="38100" y="1172335"/>
            <a:ext cx="5524500" cy="3587809"/>
          </a:xfrm>
          <a:prstGeom prst="rect">
            <a:avLst/>
          </a:prstGeom>
          <a:ln w="31750">
            <a:solidFill>
              <a:schemeClr val="accent1">
                <a:shade val="95000"/>
                <a:satMod val="105000"/>
              </a:schemeClr>
            </a:solidFill>
          </a:ln>
        </p:spPr>
      </p:pic>
      <p:sp>
        <p:nvSpPr>
          <p:cNvPr id="3" name="Slide Number Placeholder 2"/>
          <p:cNvSpPr>
            <a:spLocks noGrp="1"/>
          </p:cNvSpPr>
          <p:nvPr>
            <p:ph type="sldNum" sz="quarter" idx="12"/>
          </p:nvPr>
        </p:nvSpPr>
        <p:spPr>
          <a:xfrm>
            <a:off x="6934200" y="4767267"/>
            <a:ext cx="2133600" cy="273844"/>
          </a:xfrm>
        </p:spPr>
        <p:txBody>
          <a:bodyPr>
            <a:normAutofit/>
          </a:bodyPr>
          <a:lstStyle/>
          <a:p>
            <a:fld id="{3074B712-BCCC-4096-A105-59EBF1B6CB0C}" type="slidenum">
              <a:rPr lang="en-US" smtClean="0"/>
              <a:pPr/>
              <a:t>28</a:t>
            </a:fld>
            <a:endParaRPr lang="en-US" dirty="0"/>
          </a:p>
        </p:txBody>
      </p:sp>
      <p:sp>
        <p:nvSpPr>
          <p:cNvPr id="8" name="Title 1"/>
          <p:cNvSpPr>
            <a:spLocks noGrp="1"/>
          </p:cNvSpPr>
          <p:nvPr>
            <p:ph type="title"/>
          </p:nvPr>
        </p:nvSpPr>
        <p:spPr>
          <a:xfrm>
            <a:off x="612648" y="74545"/>
            <a:ext cx="8153400" cy="742950"/>
          </a:xfrm>
        </p:spPr>
        <p:txBody>
          <a:bodyPr>
            <a:normAutofit/>
          </a:bodyPr>
          <a:lstStyle/>
          <a:p>
            <a:r>
              <a:rPr lang="en-US" b="1" dirty="0">
                <a:solidFill>
                  <a:srgbClr val="642F04"/>
                </a:solidFill>
                <a:effectLst>
                  <a:outerShdw blurRad="38100" dist="38100" dir="2700000" algn="tl">
                    <a:srgbClr val="000000">
                      <a:alpha val="43137"/>
                    </a:srgbClr>
                  </a:outerShdw>
                </a:effectLst>
                <a:latin typeface="TH SarabunPSK" panose="020B0500040200020003" pitchFamily="34" charset="-34"/>
                <a:ea typeface="Tahoma" panose="020B0604030504040204" pitchFamily="34" charset="0"/>
                <a:cs typeface="TH SarabunPSK" panose="020B0500040200020003" pitchFamily="34" charset="-34"/>
              </a:rPr>
              <a:t>UNFCCC and Paris Agreement</a:t>
            </a:r>
            <a:endParaRPr lang="th-TH" b="1" dirty="0">
              <a:solidFill>
                <a:srgbClr val="642F04"/>
              </a:solidFill>
              <a:effectLst>
                <a:outerShdw blurRad="38100" dist="38100" dir="2700000" algn="tl">
                  <a:srgbClr val="000000">
                    <a:alpha val="43137"/>
                  </a:srgbClr>
                </a:outerShdw>
              </a:effectLst>
              <a:latin typeface="TH SarabunPSK" panose="020B0500040200020003" pitchFamily="34" charset="-34"/>
              <a:ea typeface="Tahoma" panose="020B0604030504040204" pitchFamily="34" charset="0"/>
              <a:cs typeface="TH SarabunPSK" panose="020B0500040200020003" pitchFamily="34" charset="-34"/>
            </a:endParaRPr>
          </a:p>
        </p:txBody>
      </p:sp>
      <p:sp>
        <p:nvSpPr>
          <p:cNvPr id="14" name="Content Placeholder 2">
            <a:extLst>
              <a:ext uri="{FF2B5EF4-FFF2-40B4-BE49-F238E27FC236}">
                <a16:creationId xmlns:a16="http://schemas.microsoft.com/office/drawing/2014/main" xmlns="" id="{EFD072C7-A5CA-42A4-8A97-A538BCFCC95F}"/>
              </a:ext>
            </a:extLst>
          </p:cNvPr>
          <p:cNvSpPr>
            <a:spLocks noGrp="1"/>
          </p:cNvSpPr>
          <p:nvPr>
            <p:ph idx="1"/>
          </p:nvPr>
        </p:nvSpPr>
        <p:spPr>
          <a:xfrm>
            <a:off x="101600" y="708785"/>
            <a:ext cx="8940800" cy="457200"/>
          </a:xfrm>
        </p:spPr>
        <p:txBody>
          <a:bodyPr>
            <a:noAutofit/>
          </a:bodyPr>
          <a:lstStyle/>
          <a:p>
            <a:pPr marL="0" indent="0">
              <a:buNone/>
            </a:pPr>
            <a:r>
              <a:rPr lang="fr-FR" sz="2400" b="1" i="1" kern="0" spc="-38" dirty="0">
                <a:solidFill>
                  <a:srgbClr val="FF0000"/>
                </a:solidFill>
                <a:latin typeface="TH SarabunPSK" pitchFamily="34" charset="-34"/>
                <a:cs typeface="TH SarabunPSK" pitchFamily="34" charset="-34"/>
              </a:rPr>
              <a:t>Post-2020 Actions: </a:t>
            </a:r>
            <a:r>
              <a:rPr lang="fr-FR" sz="2400" b="1" i="1" kern="0" spc="-38" dirty="0" err="1">
                <a:solidFill>
                  <a:srgbClr val="FF0000"/>
                </a:solidFill>
                <a:latin typeface="TH SarabunPSK" pitchFamily="34" charset="-34"/>
                <a:cs typeface="TH SarabunPSK" pitchFamily="34" charset="-34"/>
              </a:rPr>
              <a:t>Thailand’s</a:t>
            </a:r>
            <a:r>
              <a:rPr lang="fr-FR" sz="2400" b="1" i="1" kern="0" spc="-38" dirty="0">
                <a:solidFill>
                  <a:srgbClr val="FF0000"/>
                </a:solidFill>
                <a:latin typeface="TH SarabunPSK" pitchFamily="34" charset="-34"/>
                <a:cs typeface="TH SarabunPSK" pitchFamily="34" charset="-34"/>
              </a:rPr>
              <a:t> NDC (20-25% </a:t>
            </a:r>
            <a:r>
              <a:rPr lang="fr-FR" sz="2400" b="1" i="1" kern="0" spc="-38" dirty="0" err="1">
                <a:solidFill>
                  <a:srgbClr val="FF0000"/>
                </a:solidFill>
                <a:latin typeface="TH SarabunPSK" pitchFamily="34" charset="-34"/>
                <a:cs typeface="TH SarabunPSK" pitchFamily="34" charset="-34"/>
              </a:rPr>
              <a:t>from</a:t>
            </a:r>
            <a:r>
              <a:rPr lang="fr-FR" sz="2400" b="1" i="1" kern="0" spc="-38" dirty="0">
                <a:solidFill>
                  <a:srgbClr val="FF0000"/>
                </a:solidFill>
                <a:latin typeface="TH SarabunPSK" pitchFamily="34" charset="-34"/>
                <a:cs typeface="TH SarabunPSK" pitchFamily="34" charset="-34"/>
              </a:rPr>
              <a:t> BAU) and Paris Agreement </a:t>
            </a:r>
            <a:r>
              <a:rPr lang="fr-FR" sz="2400" b="1" i="1" kern="0" spc="-38" dirty="0" err="1">
                <a:solidFill>
                  <a:srgbClr val="FF0000"/>
                </a:solidFill>
                <a:latin typeface="TH SarabunPSK" pitchFamily="34" charset="-34"/>
                <a:cs typeface="TH SarabunPSK" pitchFamily="34" charset="-34"/>
              </a:rPr>
              <a:t>Commitment</a:t>
            </a:r>
            <a:r>
              <a:rPr lang="fr-FR" sz="2400" b="1" i="1" kern="0" spc="-38" dirty="0">
                <a:solidFill>
                  <a:srgbClr val="FF0000"/>
                </a:solidFill>
                <a:latin typeface="TH SarabunPSK" pitchFamily="34" charset="-34"/>
                <a:cs typeface="TH SarabunPSK" pitchFamily="34" charset="-34"/>
              </a:rPr>
              <a:t> </a:t>
            </a:r>
            <a:endParaRPr lang="en-US" sz="2400" kern="0" spc="-38" dirty="0">
              <a:latin typeface="TH SarabunPSK" pitchFamily="34" charset="-34"/>
              <a:cs typeface="TH SarabunPSK" pitchFamily="34" charset="-34"/>
            </a:endParaRPr>
          </a:p>
        </p:txBody>
      </p:sp>
      <p:pic>
        <p:nvPicPr>
          <p:cNvPr id="4" name="Picture 3">
            <a:extLst>
              <a:ext uri="{FF2B5EF4-FFF2-40B4-BE49-F238E27FC236}">
                <a16:creationId xmlns:a16="http://schemas.microsoft.com/office/drawing/2014/main" xmlns="" id="{4BDB64D6-9FE1-4EE0-A3AE-433A5A6D0478}"/>
              </a:ext>
            </a:extLst>
          </p:cNvPr>
          <p:cNvPicPr>
            <a:picLocks noChangeAspect="1"/>
          </p:cNvPicPr>
          <p:nvPr/>
        </p:nvPicPr>
        <p:blipFill>
          <a:blip r:embed="rId4"/>
          <a:stretch>
            <a:fillRect/>
          </a:stretch>
        </p:blipFill>
        <p:spPr>
          <a:xfrm>
            <a:off x="2209800" y="1165985"/>
            <a:ext cx="6832600" cy="3582914"/>
          </a:xfrm>
          <a:prstGeom prst="rect">
            <a:avLst/>
          </a:prstGeom>
          <a:ln w="31750">
            <a:solidFill>
              <a:schemeClr val="accent1">
                <a:shade val="95000"/>
                <a:satMod val="105000"/>
              </a:schemeClr>
            </a:solidFill>
          </a:ln>
        </p:spPr>
      </p:pic>
      <p:pic>
        <p:nvPicPr>
          <p:cNvPr id="5" name="Picture 4">
            <a:extLst>
              <a:ext uri="{FF2B5EF4-FFF2-40B4-BE49-F238E27FC236}">
                <a16:creationId xmlns:a16="http://schemas.microsoft.com/office/drawing/2014/main" xmlns="" id="{536474AD-59A8-4B43-B1B3-719C08EFCC14}"/>
              </a:ext>
            </a:extLst>
          </p:cNvPr>
          <p:cNvPicPr>
            <a:picLocks noChangeAspect="1"/>
          </p:cNvPicPr>
          <p:nvPr/>
        </p:nvPicPr>
        <p:blipFill>
          <a:blip r:embed="rId5"/>
          <a:stretch>
            <a:fillRect/>
          </a:stretch>
        </p:blipFill>
        <p:spPr>
          <a:xfrm>
            <a:off x="38100" y="2948815"/>
            <a:ext cx="2133600" cy="1831458"/>
          </a:xfrm>
          <a:prstGeom prst="rect">
            <a:avLst/>
          </a:prstGeom>
        </p:spPr>
      </p:pic>
    </p:spTree>
    <p:extLst>
      <p:ext uri="{BB962C8B-B14F-4D97-AF65-F5344CB8AC3E}">
        <p14:creationId xmlns:p14="http://schemas.microsoft.com/office/powerpoint/2010/main" val="89981636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DC6F6560-2B01-4788-A085-E2DA463DBE08}"/>
              </a:ext>
            </a:extLst>
          </p:cNvPr>
          <p:cNvPicPr>
            <a:picLocks noChangeAspect="1"/>
          </p:cNvPicPr>
          <p:nvPr/>
        </p:nvPicPr>
        <p:blipFill>
          <a:blip r:embed="rId3"/>
          <a:stretch>
            <a:fillRect/>
          </a:stretch>
        </p:blipFill>
        <p:spPr>
          <a:xfrm>
            <a:off x="38100" y="1172335"/>
            <a:ext cx="5524500" cy="3587809"/>
          </a:xfrm>
          <a:prstGeom prst="rect">
            <a:avLst/>
          </a:prstGeom>
          <a:ln w="31750">
            <a:solidFill>
              <a:schemeClr val="accent1">
                <a:shade val="95000"/>
                <a:satMod val="105000"/>
              </a:schemeClr>
            </a:solidFill>
          </a:ln>
        </p:spPr>
      </p:pic>
      <p:sp>
        <p:nvSpPr>
          <p:cNvPr id="3" name="Slide Number Placeholder 2"/>
          <p:cNvSpPr>
            <a:spLocks noGrp="1"/>
          </p:cNvSpPr>
          <p:nvPr>
            <p:ph type="sldNum" sz="quarter" idx="12"/>
          </p:nvPr>
        </p:nvSpPr>
        <p:spPr>
          <a:xfrm>
            <a:off x="6934200" y="4767267"/>
            <a:ext cx="2133600" cy="273844"/>
          </a:xfrm>
        </p:spPr>
        <p:txBody>
          <a:bodyPr>
            <a:normAutofit/>
          </a:bodyPr>
          <a:lstStyle/>
          <a:p>
            <a:fld id="{3074B712-BCCC-4096-A105-59EBF1B6CB0C}" type="slidenum">
              <a:rPr lang="en-US" smtClean="0"/>
              <a:pPr/>
              <a:t>29</a:t>
            </a:fld>
            <a:endParaRPr lang="en-US" dirty="0"/>
          </a:p>
        </p:txBody>
      </p:sp>
      <p:sp>
        <p:nvSpPr>
          <p:cNvPr id="8" name="Title 1"/>
          <p:cNvSpPr>
            <a:spLocks noGrp="1"/>
          </p:cNvSpPr>
          <p:nvPr>
            <p:ph type="title"/>
          </p:nvPr>
        </p:nvSpPr>
        <p:spPr>
          <a:xfrm>
            <a:off x="612648" y="74545"/>
            <a:ext cx="8153400" cy="742950"/>
          </a:xfrm>
        </p:spPr>
        <p:txBody>
          <a:bodyPr>
            <a:normAutofit/>
          </a:bodyPr>
          <a:lstStyle/>
          <a:p>
            <a:r>
              <a:rPr lang="en-US" b="1" dirty="0">
                <a:solidFill>
                  <a:srgbClr val="642F04"/>
                </a:solidFill>
                <a:effectLst>
                  <a:outerShdw blurRad="38100" dist="38100" dir="2700000" algn="tl">
                    <a:srgbClr val="000000">
                      <a:alpha val="43137"/>
                    </a:srgbClr>
                  </a:outerShdw>
                </a:effectLst>
                <a:latin typeface="TH SarabunPSK" panose="020B0500040200020003" pitchFamily="34" charset="-34"/>
                <a:ea typeface="Tahoma" panose="020B0604030504040204" pitchFamily="34" charset="0"/>
                <a:cs typeface="TH SarabunPSK" panose="020B0500040200020003" pitchFamily="34" charset="-34"/>
              </a:rPr>
              <a:t>UNFCCC and Paris Agreement</a:t>
            </a:r>
            <a:endParaRPr lang="th-TH" b="1" dirty="0">
              <a:solidFill>
                <a:srgbClr val="642F04"/>
              </a:solidFill>
              <a:effectLst>
                <a:outerShdw blurRad="38100" dist="38100" dir="2700000" algn="tl">
                  <a:srgbClr val="000000">
                    <a:alpha val="43137"/>
                  </a:srgbClr>
                </a:outerShdw>
              </a:effectLst>
              <a:latin typeface="TH SarabunPSK" panose="020B0500040200020003" pitchFamily="34" charset="-34"/>
              <a:ea typeface="Tahoma" panose="020B0604030504040204" pitchFamily="34" charset="0"/>
              <a:cs typeface="TH SarabunPSK" panose="020B0500040200020003" pitchFamily="34" charset="-34"/>
            </a:endParaRPr>
          </a:p>
        </p:txBody>
      </p:sp>
      <p:sp>
        <p:nvSpPr>
          <p:cNvPr id="14" name="Content Placeholder 2">
            <a:extLst>
              <a:ext uri="{FF2B5EF4-FFF2-40B4-BE49-F238E27FC236}">
                <a16:creationId xmlns:a16="http://schemas.microsoft.com/office/drawing/2014/main" xmlns="" id="{EFD072C7-A5CA-42A4-8A97-A538BCFCC95F}"/>
              </a:ext>
            </a:extLst>
          </p:cNvPr>
          <p:cNvSpPr>
            <a:spLocks noGrp="1"/>
          </p:cNvSpPr>
          <p:nvPr>
            <p:ph idx="1"/>
          </p:nvPr>
        </p:nvSpPr>
        <p:spPr>
          <a:xfrm>
            <a:off x="101600" y="708785"/>
            <a:ext cx="8940800" cy="457200"/>
          </a:xfrm>
        </p:spPr>
        <p:txBody>
          <a:bodyPr>
            <a:noAutofit/>
          </a:bodyPr>
          <a:lstStyle/>
          <a:p>
            <a:pPr marL="0" indent="0">
              <a:buNone/>
            </a:pPr>
            <a:r>
              <a:rPr lang="fr-FR" sz="2400" b="1" i="1" kern="0" spc="-38" dirty="0">
                <a:solidFill>
                  <a:srgbClr val="FF0000"/>
                </a:solidFill>
                <a:latin typeface="TH SarabunPSK" pitchFamily="34" charset="-34"/>
                <a:cs typeface="TH SarabunPSK" pitchFamily="34" charset="-34"/>
              </a:rPr>
              <a:t>Post-2020 Actions: </a:t>
            </a:r>
            <a:r>
              <a:rPr lang="fr-FR" sz="2400" b="1" i="1" kern="0" spc="-38" dirty="0" err="1">
                <a:solidFill>
                  <a:srgbClr val="FF0000"/>
                </a:solidFill>
                <a:latin typeface="TH SarabunPSK" pitchFamily="34" charset="-34"/>
                <a:cs typeface="TH SarabunPSK" pitchFamily="34" charset="-34"/>
              </a:rPr>
              <a:t>Thailand’s</a:t>
            </a:r>
            <a:r>
              <a:rPr lang="fr-FR" sz="2400" b="1" i="1" kern="0" spc="-38" dirty="0">
                <a:solidFill>
                  <a:srgbClr val="FF0000"/>
                </a:solidFill>
                <a:latin typeface="TH SarabunPSK" pitchFamily="34" charset="-34"/>
                <a:cs typeface="TH SarabunPSK" pitchFamily="34" charset="-34"/>
              </a:rPr>
              <a:t> NDC (20-25% </a:t>
            </a:r>
            <a:r>
              <a:rPr lang="fr-FR" sz="2400" b="1" i="1" kern="0" spc="-38" dirty="0" err="1">
                <a:solidFill>
                  <a:srgbClr val="FF0000"/>
                </a:solidFill>
                <a:latin typeface="TH SarabunPSK" pitchFamily="34" charset="-34"/>
                <a:cs typeface="TH SarabunPSK" pitchFamily="34" charset="-34"/>
              </a:rPr>
              <a:t>from</a:t>
            </a:r>
            <a:r>
              <a:rPr lang="fr-FR" sz="2400" b="1" i="1" kern="0" spc="-38" dirty="0">
                <a:solidFill>
                  <a:srgbClr val="FF0000"/>
                </a:solidFill>
                <a:latin typeface="TH SarabunPSK" pitchFamily="34" charset="-34"/>
                <a:cs typeface="TH SarabunPSK" pitchFamily="34" charset="-34"/>
              </a:rPr>
              <a:t> BAU) and Paris Agreement </a:t>
            </a:r>
            <a:r>
              <a:rPr lang="fr-FR" sz="2400" b="1" i="1" kern="0" spc="-38" dirty="0" err="1">
                <a:solidFill>
                  <a:srgbClr val="FF0000"/>
                </a:solidFill>
                <a:latin typeface="TH SarabunPSK" pitchFamily="34" charset="-34"/>
                <a:cs typeface="TH SarabunPSK" pitchFamily="34" charset="-34"/>
              </a:rPr>
              <a:t>Commitment</a:t>
            </a:r>
            <a:r>
              <a:rPr lang="fr-FR" sz="2400" b="1" i="1" kern="0" spc="-38" dirty="0">
                <a:solidFill>
                  <a:srgbClr val="FF0000"/>
                </a:solidFill>
                <a:latin typeface="TH SarabunPSK" pitchFamily="34" charset="-34"/>
                <a:cs typeface="TH SarabunPSK" pitchFamily="34" charset="-34"/>
              </a:rPr>
              <a:t> </a:t>
            </a:r>
            <a:endParaRPr lang="en-US" sz="2400" kern="0" spc="-38" dirty="0">
              <a:latin typeface="TH SarabunPSK" pitchFamily="34" charset="-34"/>
              <a:cs typeface="TH SarabunPSK" pitchFamily="34" charset="-34"/>
            </a:endParaRPr>
          </a:p>
        </p:txBody>
      </p:sp>
      <p:pic>
        <p:nvPicPr>
          <p:cNvPr id="5" name="Picture 4">
            <a:extLst>
              <a:ext uri="{FF2B5EF4-FFF2-40B4-BE49-F238E27FC236}">
                <a16:creationId xmlns:a16="http://schemas.microsoft.com/office/drawing/2014/main" xmlns="" id="{536474AD-59A8-4B43-B1B3-719C08EFCC14}"/>
              </a:ext>
            </a:extLst>
          </p:cNvPr>
          <p:cNvPicPr>
            <a:picLocks noChangeAspect="1"/>
          </p:cNvPicPr>
          <p:nvPr/>
        </p:nvPicPr>
        <p:blipFill>
          <a:blip r:embed="rId4"/>
          <a:stretch>
            <a:fillRect/>
          </a:stretch>
        </p:blipFill>
        <p:spPr>
          <a:xfrm>
            <a:off x="38100" y="2948815"/>
            <a:ext cx="2133600" cy="1831458"/>
          </a:xfrm>
          <a:prstGeom prst="rect">
            <a:avLst/>
          </a:prstGeom>
        </p:spPr>
      </p:pic>
      <p:pic>
        <p:nvPicPr>
          <p:cNvPr id="2" name="Picture 1">
            <a:extLst>
              <a:ext uri="{FF2B5EF4-FFF2-40B4-BE49-F238E27FC236}">
                <a16:creationId xmlns:a16="http://schemas.microsoft.com/office/drawing/2014/main" xmlns="" id="{E72000C1-C666-46DA-85A0-7D92D94B4ED6}"/>
              </a:ext>
            </a:extLst>
          </p:cNvPr>
          <p:cNvPicPr>
            <a:picLocks noChangeAspect="1"/>
          </p:cNvPicPr>
          <p:nvPr/>
        </p:nvPicPr>
        <p:blipFill>
          <a:blip r:embed="rId5"/>
          <a:stretch>
            <a:fillRect/>
          </a:stretch>
        </p:blipFill>
        <p:spPr>
          <a:xfrm>
            <a:off x="2209800" y="1185035"/>
            <a:ext cx="6594348" cy="3575109"/>
          </a:xfrm>
          <a:prstGeom prst="rect">
            <a:avLst/>
          </a:prstGeom>
          <a:ln w="31750">
            <a:solidFill>
              <a:schemeClr val="accent1">
                <a:shade val="95000"/>
                <a:satMod val="105000"/>
              </a:schemeClr>
            </a:solidFill>
          </a:ln>
        </p:spPr>
      </p:pic>
      <p:pic>
        <p:nvPicPr>
          <p:cNvPr id="6" name="Picture 5">
            <a:extLst>
              <a:ext uri="{FF2B5EF4-FFF2-40B4-BE49-F238E27FC236}">
                <a16:creationId xmlns:a16="http://schemas.microsoft.com/office/drawing/2014/main" xmlns="" id="{3BCB805F-6546-4F45-9F35-6F7B12BB57F4}"/>
              </a:ext>
            </a:extLst>
          </p:cNvPr>
          <p:cNvPicPr>
            <a:picLocks noChangeAspect="1"/>
          </p:cNvPicPr>
          <p:nvPr/>
        </p:nvPicPr>
        <p:blipFill>
          <a:blip r:embed="rId6"/>
          <a:stretch>
            <a:fillRect/>
          </a:stretch>
        </p:blipFill>
        <p:spPr>
          <a:xfrm>
            <a:off x="2228850" y="1451735"/>
            <a:ext cx="6575298" cy="3377518"/>
          </a:xfrm>
          <a:prstGeom prst="rect">
            <a:avLst/>
          </a:prstGeom>
          <a:ln w="31750">
            <a:solidFill>
              <a:schemeClr val="accent1">
                <a:shade val="95000"/>
                <a:satMod val="105000"/>
              </a:schemeClr>
            </a:solidFill>
          </a:ln>
        </p:spPr>
      </p:pic>
      <p:pic>
        <p:nvPicPr>
          <p:cNvPr id="7" name="Picture 6">
            <a:extLst>
              <a:ext uri="{FF2B5EF4-FFF2-40B4-BE49-F238E27FC236}">
                <a16:creationId xmlns:a16="http://schemas.microsoft.com/office/drawing/2014/main" xmlns="" id="{685AB058-85E6-4FA5-9FC7-E3481F520E14}"/>
              </a:ext>
            </a:extLst>
          </p:cNvPr>
          <p:cNvPicPr>
            <a:picLocks noChangeAspect="1"/>
          </p:cNvPicPr>
          <p:nvPr/>
        </p:nvPicPr>
        <p:blipFill>
          <a:blip r:embed="rId7"/>
          <a:stretch>
            <a:fillRect/>
          </a:stretch>
        </p:blipFill>
        <p:spPr>
          <a:xfrm>
            <a:off x="2209800" y="1630781"/>
            <a:ext cx="6594348" cy="3262821"/>
          </a:xfrm>
          <a:prstGeom prst="rect">
            <a:avLst/>
          </a:prstGeom>
          <a:ln w="28575">
            <a:solidFill>
              <a:schemeClr val="accent1">
                <a:shade val="95000"/>
                <a:satMod val="105000"/>
              </a:schemeClr>
            </a:solidFill>
          </a:ln>
        </p:spPr>
      </p:pic>
      <p:pic>
        <p:nvPicPr>
          <p:cNvPr id="10" name="Picture 9">
            <a:extLst>
              <a:ext uri="{FF2B5EF4-FFF2-40B4-BE49-F238E27FC236}">
                <a16:creationId xmlns:a16="http://schemas.microsoft.com/office/drawing/2014/main" xmlns="" id="{842688DC-B84C-45E3-9D30-FDACEA4DB3AF}"/>
              </a:ext>
            </a:extLst>
          </p:cNvPr>
          <p:cNvPicPr>
            <a:picLocks noChangeAspect="1"/>
          </p:cNvPicPr>
          <p:nvPr/>
        </p:nvPicPr>
        <p:blipFill>
          <a:blip r:embed="rId8"/>
          <a:stretch>
            <a:fillRect/>
          </a:stretch>
        </p:blipFill>
        <p:spPr>
          <a:xfrm>
            <a:off x="2228850" y="1880679"/>
            <a:ext cx="6537198" cy="3012923"/>
          </a:xfrm>
          <a:prstGeom prst="rect">
            <a:avLst/>
          </a:prstGeom>
          <a:ln w="31750">
            <a:solidFill>
              <a:schemeClr val="accent1">
                <a:shade val="95000"/>
                <a:satMod val="105000"/>
              </a:schemeClr>
            </a:solidFill>
          </a:ln>
        </p:spPr>
      </p:pic>
    </p:spTree>
    <p:extLst>
      <p:ext uri="{BB962C8B-B14F-4D97-AF65-F5344CB8AC3E}">
        <p14:creationId xmlns:p14="http://schemas.microsoft.com/office/powerpoint/2010/main" val="1022730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71550"/>
            <a:ext cx="8305800" cy="3623076"/>
          </a:xfrm>
        </p:spPr>
        <p:txBody>
          <a:bodyPr>
            <a:normAutofit/>
          </a:bodyPr>
          <a:lstStyle/>
          <a:p>
            <a:r>
              <a:rPr lang="en-US" sz="2800" b="1" kern="0" spc="-38" dirty="0">
                <a:latin typeface="TH SarabunPSK" pitchFamily="34" charset="-34"/>
                <a:cs typeface="TH SarabunPSK" pitchFamily="34" charset="-34"/>
              </a:rPr>
              <a:t>Climate Change Adaptation Framework (NAPs Process)</a:t>
            </a:r>
          </a:p>
          <a:p>
            <a:r>
              <a:rPr lang="en-US" sz="2800" b="1" kern="0" spc="-38" dirty="0">
                <a:latin typeface="TH SarabunPSK" pitchFamily="34" charset="-34"/>
                <a:cs typeface="TH SarabunPSK" pitchFamily="34" charset="-34"/>
              </a:rPr>
              <a:t>Climate Change Risk and Vulnerability</a:t>
            </a:r>
          </a:p>
          <a:p>
            <a:r>
              <a:rPr lang="en-US" sz="2800" b="1" kern="0" spc="-38" dirty="0">
                <a:latin typeface="TH SarabunPSK" pitchFamily="34" charset="-34"/>
                <a:cs typeface="TH SarabunPSK" pitchFamily="34" charset="-34"/>
              </a:rPr>
              <a:t>Integrating climate change adaptation with the Sustainable Development Goals and the Sendai Framework for Disaster Risk Reduction 2015–2030</a:t>
            </a:r>
          </a:p>
          <a:p>
            <a:r>
              <a:rPr lang="en-US" sz="2800" b="1" kern="0" spc="-38" dirty="0">
                <a:latin typeface="TH SarabunPSK" pitchFamily="34" charset="-34"/>
                <a:cs typeface="TH SarabunPSK" pitchFamily="34" charset="-34"/>
              </a:rPr>
              <a:t>Climate change adaptation finance</a:t>
            </a:r>
          </a:p>
          <a:p>
            <a:pPr marL="0" indent="0">
              <a:buNone/>
            </a:pPr>
            <a:endParaRPr lang="en-US" sz="2800" b="1" kern="0" spc="-38" dirty="0">
              <a:latin typeface="TH SarabunPSK" pitchFamily="34" charset="-34"/>
              <a:cs typeface="TH SarabunPSK" pitchFamily="34" charset="-34"/>
            </a:endParaRPr>
          </a:p>
          <a:p>
            <a:pPr marL="0" indent="0">
              <a:buNone/>
            </a:pPr>
            <a:r>
              <a:rPr lang="en-US" sz="2800" b="1" kern="0" spc="-38" dirty="0">
                <a:latin typeface="TH SarabunPSK" pitchFamily="34" charset="-34"/>
                <a:cs typeface="TH SarabunPSK" pitchFamily="34" charset="-34"/>
              </a:rPr>
              <a:t> </a:t>
            </a:r>
          </a:p>
        </p:txBody>
      </p:sp>
      <p:sp>
        <p:nvSpPr>
          <p:cNvPr id="4" name="Slide Number Placeholder 3"/>
          <p:cNvSpPr>
            <a:spLocks noGrp="1"/>
          </p:cNvSpPr>
          <p:nvPr>
            <p:ph type="sldNum" sz="quarter" idx="12"/>
          </p:nvPr>
        </p:nvSpPr>
        <p:spPr/>
        <p:txBody>
          <a:bodyPr/>
          <a:lstStyle/>
          <a:p>
            <a:fld id="{9140919D-0842-45BF-B7A7-68BC56651B2C}" type="slidenum">
              <a:rPr lang="en-US" smtClean="0"/>
              <a:pPr/>
              <a:t>30</a:t>
            </a:fld>
            <a:endParaRPr lang="en-US" dirty="0"/>
          </a:p>
        </p:txBody>
      </p:sp>
      <p:sp>
        <p:nvSpPr>
          <p:cNvPr id="5" name="Title 1"/>
          <p:cNvSpPr>
            <a:spLocks noGrp="1"/>
          </p:cNvSpPr>
          <p:nvPr>
            <p:ph type="title"/>
          </p:nvPr>
        </p:nvSpPr>
        <p:spPr>
          <a:xfrm>
            <a:off x="0" y="0"/>
            <a:ext cx="9144000" cy="742950"/>
          </a:xfrm>
        </p:spPr>
        <p:txBody>
          <a:bodyPr>
            <a:noAutofit/>
          </a:bodyPr>
          <a:lstStyle/>
          <a:p>
            <a:r>
              <a:rPr lang="en-US" sz="4000" b="1" u="sng" kern="0" spc="-38" dirty="0">
                <a:latin typeface="TH SarabunPSK" pitchFamily="34" charset="-34"/>
                <a:cs typeface="TH SarabunPSK" pitchFamily="34" charset="-34"/>
              </a:rPr>
              <a:t>Section 2</a:t>
            </a:r>
            <a:r>
              <a:rPr lang="en-US" sz="4000" b="1" kern="0" spc="-38" dirty="0">
                <a:latin typeface="TH SarabunPSK" pitchFamily="34" charset="-34"/>
                <a:cs typeface="TH SarabunPSK" pitchFamily="34" charset="-34"/>
              </a:rPr>
              <a:t>: Climate Change Adaptation (CCA)</a:t>
            </a:r>
          </a:p>
        </p:txBody>
      </p:sp>
    </p:spTree>
    <p:extLst>
      <p:ext uri="{BB962C8B-B14F-4D97-AF65-F5344CB8AC3E}">
        <p14:creationId xmlns:p14="http://schemas.microsoft.com/office/powerpoint/2010/main" val="105616644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a:xfrm>
            <a:off x="6934200" y="4767267"/>
            <a:ext cx="2133600" cy="273844"/>
          </a:xfrm>
        </p:spPr>
        <p:txBody>
          <a:bodyPr>
            <a:normAutofit/>
          </a:bodyPr>
          <a:lstStyle/>
          <a:p>
            <a:fld id="{3074B712-BCCC-4096-A105-59EBF1B6CB0C}" type="slidenum">
              <a:rPr lang="en-US" smtClean="0"/>
              <a:pPr/>
              <a:t>31</a:t>
            </a:fld>
            <a:endParaRPr lang="en-US" dirty="0"/>
          </a:p>
        </p:txBody>
      </p:sp>
      <p:sp>
        <p:nvSpPr>
          <p:cNvPr id="8" name="Title 1"/>
          <p:cNvSpPr>
            <a:spLocks noGrp="1"/>
          </p:cNvSpPr>
          <p:nvPr>
            <p:ph type="title"/>
          </p:nvPr>
        </p:nvSpPr>
        <p:spPr>
          <a:xfrm>
            <a:off x="612648" y="74545"/>
            <a:ext cx="8153400" cy="742950"/>
          </a:xfrm>
        </p:spPr>
        <p:txBody>
          <a:bodyPr>
            <a:normAutofit/>
          </a:bodyPr>
          <a:lstStyle/>
          <a:p>
            <a:r>
              <a:rPr lang="en-US" b="1" dirty="0">
                <a:solidFill>
                  <a:srgbClr val="642F04"/>
                </a:solidFill>
                <a:effectLst>
                  <a:outerShdw blurRad="38100" dist="38100" dir="2700000" algn="tl">
                    <a:srgbClr val="000000">
                      <a:alpha val="43137"/>
                    </a:srgbClr>
                  </a:outerShdw>
                </a:effectLst>
                <a:latin typeface="TH SarabunPSK" panose="020B0500040200020003" pitchFamily="34" charset="-34"/>
                <a:ea typeface="Tahoma" panose="020B0604030504040204" pitchFamily="34" charset="0"/>
                <a:cs typeface="TH SarabunPSK" panose="020B0500040200020003" pitchFamily="34" charset="-34"/>
              </a:rPr>
              <a:t>Climate Change Adaptation Framework</a:t>
            </a:r>
            <a:endParaRPr lang="th-TH" b="1" dirty="0">
              <a:solidFill>
                <a:srgbClr val="642F04"/>
              </a:solidFill>
              <a:effectLst>
                <a:outerShdw blurRad="38100" dist="38100" dir="2700000" algn="tl">
                  <a:srgbClr val="000000">
                    <a:alpha val="43137"/>
                  </a:srgbClr>
                </a:outerShdw>
              </a:effectLst>
              <a:latin typeface="TH SarabunPSK" panose="020B0500040200020003" pitchFamily="34" charset="-34"/>
              <a:ea typeface="Tahoma" panose="020B0604030504040204" pitchFamily="34" charset="0"/>
              <a:cs typeface="TH SarabunPSK" panose="020B0500040200020003" pitchFamily="34" charset="-34"/>
            </a:endParaRPr>
          </a:p>
        </p:txBody>
      </p:sp>
      <p:sp>
        <p:nvSpPr>
          <p:cNvPr id="14" name="Content Placeholder 2">
            <a:extLst>
              <a:ext uri="{FF2B5EF4-FFF2-40B4-BE49-F238E27FC236}">
                <a16:creationId xmlns:a16="http://schemas.microsoft.com/office/drawing/2014/main" xmlns="" id="{DDFD3D90-232D-48C6-B767-D5F5FA212995}"/>
              </a:ext>
            </a:extLst>
          </p:cNvPr>
          <p:cNvSpPr>
            <a:spLocks noGrp="1"/>
          </p:cNvSpPr>
          <p:nvPr>
            <p:ph idx="1"/>
          </p:nvPr>
        </p:nvSpPr>
        <p:spPr>
          <a:xfrm>
            <a:off x="1762125" y="666750"/>
            <a:ext cx="6964590" cy="4191000"/>
          </a:xfrm>
        </p:spPr>
        <p:txBody>
          <a:bodyPr>
            <a:noAutofit/>
          </a:bodyPr>
          <a:lstStyle/>
          <a:p>
            <a:pPr marL="0" indent="0">
              <a:buNone/>
            </a:pPr>
            <a:r>
              <a:rPr lang="en-US" sz="2800" b="1" kern="0" spc="-38" dirty="0">
                <a:solidFill>
                  <a:srgbClr val="FF0000"/>
                </a:solidFill>
                <a:latin typeface="TH Sarabun New" panose="020B0500040200020003" pitchFamily="34" charset="-34"/>
                <a:cs typeface="TH Sarabun New" panose="020B0500040200020003" pitchFamily="34" charset="-34"/>
              </a:rPr>
              <a:t>NAPs Objectives: </a:t>
            </a:r>
          </a:p>
          <a:p>
            <a:pPr marL="457200" indent="-457200">
              <a:buAutoNum type="alphaLcParenBoth"/>
            </a:pPr>
            <a:r>
              <a:rPr lang="en-US" sz="2800" dirty="0">
                <a:solidFill>
                  <a:srgbClr val="FF0000"/>
                </a:solidFill>
                <a:latin typeface="TH Sarabun New" panose="020B0500040200020003" pitchFamily="34" charset="-34"/>
                <a:cs typeface="TH Sarabun New" panose="020B0500040200020003" pitchFamily="34" charset="-34"/>
              </a:rPr>
              <a:t>To reduce vulnerability to the impacts of climate change, by building adaptive capacity and resilience; </a:t>
            </a:r>
          </a:p>
          <a:p>
            <a:pPr marL="457200" indent="-457200">
              <a:buAutoNum type="alphaLcParenBoth"/>
            </a:pPr>
            <a:r>
              <a:rPr lang="en-US" sz="2800" dirty="0">
                <a:solidFill>
                  <a:srgbClr val="FF0000"/>
                </a:solidFill>
                <a:latin typeface="TH Sarabun New" panose="020B0500040200020003" pitchFamily="34" charset="-34"/>
                <a:cs typeface="TH Sarabun New" panose="020B0500040200020003" pitchFamily="34" charset="-34"/>
              </a:rPr>
              <a:t>To facilitate the integration of climate change adaptation, in a coherent manner, into relevant new and existing policies, </a:t>
            </a:r>
            <a:r>
              <a:rPr lang="en-US" sz="2800" dirty="0" err="1">
                <a:solidFill>
                  <a:srgbClr val="FF0000"/>
                </a:solidFill>
                <a:latin typeface="TH Sarabun New" panose="020B0500040200020003" pitchFamily="34" charset="-34"/>
                <a:cs typeface="TH Sarabun New" panose="020B0500040200020003" pitchFamily="34" charset="-34"/>
              </a:rPr>
              <a:t>programmes</a:t>
            </a:r>
            <a:r>
              <a:rPr lang="en-US" sz="2800" dirty="0">
                <a:solidFill>
                  <a:srgbClr val="FF0000"/>
                </a:solidFill>
                <a:latin typeface="TH Sarabun New" panose="020B0500040200020003" pitchFamily="34" charset="-34"/>
                <a:cs typeface="TH Sarabun New" panose="020B0500040200020003" pitchFamily="34" charset="-34"/>
              </a:rPr>
              <a:t> and activities, in particular development planning processes and strategies, within all relevant sectors and at different levels, as appropriate</a:t>
            </a:r>
            <a:endParaRPr lang="en-US" sz="2800" kern="0" spc="-38" dirty="0">
              <a:solidFill>
                <a:srgbClr val="FF0000"/>
              </a:solidFill>
              <a:latin typeface="TH Sarabun New" panose="020B0500040200020003" pitchFamily="34" charset="-34"/>
              <a:cs typeface="TH Sarabun New" panose="020B0500040200020003" pitchFamily="34" charset="-34"/>
            </a:endParaRPr>
          </a:p>
        </p:txBody>
      </p:sp>
      <p:sp>
        <p:nvSpPr>
          <p:cNvPr id="4" name="Rectangle 3">
            <a:extLst>
              <a:ext uri="{FF2B5EF4-FFF2-40B4-BE49-F238E27FC236}">
                <a16:creationId xmlns:a16="http://schemas.microsoft.com/office/drawing/2014/main" xmlns="" id="{B87DF0DF-23F6-4BDE-BCD8-C530FCCC2114}"/>
              </a:ext>
            </a:extLst>
          </p:cNvPr>
          <p:cNvSpPr/>
          <p:nvPr/>
        </p:nvSpPr>
        <p:spPr>
          <a:xfrm>
            <a:off x="137629" y="2800350"/>
            <a:ext cx="1481831" cy="1323439"/>
          </a:xfrm>
          <a:prstGeom prst="rect">
            <a:avLst/>
          </a:prstGeom>
        </p:spPr>
        <p:txBody>
          <a:bodyPr wrap="square">
            <a:spAutoFit/>
          </a:bodyPr>
          <a:lstStyle/>
          <a:p>
            <a:pPr algn="ctr"/>
            <a:r>
              <a:rPr lang="en-US" sz="2000" b="1" dirty="0">
                <a:solidFill>
                  <a:srgbClr val="000000"/>
                </a:solidFill>
                <a:latin typeface="TH Sarabun New" panose="020B0500040200020003" pitchFamily="34" charset="-34"/>
                <a:cs typeface="TH Sarabun New" panose="020B0500040200020003" pitchFamily="34" charset="-34"/>
              </a:rPr>
              <a:t>The National Adaptation Plan Process: Guideline</a:t>
            </a:r>
            <a:endParaRPr lang="en-US" sz="2000" b="1" dirty="0">
              <a:latin typeface="TH Sarabun New" panose="020B0500040200020003" pitchFamily="34" charset="-34"/>
              <a:cs typeface="TH Sarabun New" panose="020B0500040200020003" pitchFamily="34" charset="-34"/>
            </a:endParaRPr>
          </a:p>
        </p:txBody>
      </p:sp>
      <p:cxnSp>
        <p:nvCxnSpPr>
          <p:cNvPr id="7" name="Straight Connector 6">
            <a:extLst>
              <a:ext uri="{FF2B5EF4-FFF2-40B4-BE49-F238E27FC236}">
                <a16:creationId xmlns:a16="http://schemas.microsoft.com/office/drawing/2014/main" xmlns="" id="{75418007-E525-4D07-9F7D-EFB796C8B391}"/>
              </a:ext>
            </a:extLst>
          </p:cNvPr>
          <p:cNvCxnSpPr/>
          <p:nvPr/>
        </p:nvCxnSpPr>
        <p:spPr>
          <a:xfrm>
            <a:off x="1676400" y="666750"/>
            <a:ext cx="0" cy="4402205"/>
          </a:xfrm>
          <a:prstGeom prst="line">
            <a:avLst/>
          </a:prstGeom>
          <a:ln w="31750"/>
        </p:spPr>
        <p:style>
          <a:lnRef idx="1">
            <a:schemeClr val="accent1"/>
          </a:lnRef>
          <a:fillRef idx="0">
            <a:schemeClr val="accent1"/>
          </a:fillRef>
          <a:effectRef idx="0">
            <a:schemeClr val="accent1"/>
          </a:effectRef>
          <a:fontRef idx="minor">
            <a:schemeClr val="tx1"/>
          </a:fontRef>
        </p:style>
      </p:cxnSp>
      <p:pic>
        <p:nvPicPr>
          <p:cNvPr id="11" name="Picture 10">
            <a:extLst>
              <a:ext uri="{FF2B5EF4-FFF2-40B4-BE49-F238E27FC236}">
                <a16:creationId xmlns:a16="http://schemas.microsoft.com/office/drawing/2014/main" xmlns="" id="{EBE7D407-009A-4EBB-A30D-7042AACF3571}"/>
              </a:ext>
            </a:extLst>
          </p:cNvPr>
          <p:cNvPicPr>
            <a:picLocks noChangeAspect="1"/>
          </p:cNvPicPr>
          <p:nvPr/>
        </p:nvPicPr>
        <p:blipFill>
          <a:blip r:embed="rId3"/>
          <a:stretch>
            <a:fillRect/>
          </a:stretch>
        </p:blipFill>
        <p:spPr>
          <a:xfrm>
            <a:off x="157571" y="666750"/>
            <a:ext cx="1432387" cy="1943188"/>
          </a:xfrm>
          <a:prstGeom prst="rect">
            <a:avLst/>
          </a:prstGeom>
          <a:ln w="19050">
            <a:solidFill>
              <a:schemeClr val="accent1">
                <a:shade val="95000"/>
                <a:satMod val="105000"/>
              </a:schemeClr>
            </a:solidFill>
          </a:ln>
        </p:spPr>
      </p:pic>
    </p:spTree>
    <p:extLst>
      <p:ext uri="{BB962C8B-B14F-4D97-AF65-F5344CB8AC3E}">
        <p14:creationId xmlns:p14="http://schemas.microsoft.com/office/powerpoint/2010/main" val="22798272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a:xfrm>
            <a:off x="6934200" y="4767267"/>
            <a:ext cx="2133600" cy="273844"/>
          </a:xfrm>
        </p:spPr>
        <p:txBody>
          <a:bodyPr>
            <a:normAutofit/>
          </a:bodyPr>
          <a:lstStyle/>
          <a:p>
            <a:fld id="{3074B712-BCCC-4096-A105-59EBF1B6CB0C}" type="slidenum">
              <a:rPr lang="en-US" smtClean="0"/>
              <a:pPr/>
              <a:t>32</a:t>
            </a:fld>
            <a:endParaRPr lang="en-US" dirty="0"/>
          </a:p>
        </p:txBody>
      </p:sp>
      <p:sp>
        <p:nvSpPr>
          <p:cNvPr id="8" name="Title 1"/>
          <p:cNvSpPr>
            <a:spLocks noGrp="1"/>
          </p:cNvSpPr>
          <p:nvPr>
            <p:ph type="title"/>
          </p:nvPr>
        </p:nvSpPr>
        <p:spPr>
          <a:xfrm>
            <a:off x="612648" y="74545"/>
            <a:ext cx="8153400" cy="742950"/>
          </a:xfrm>
        </p:spPr>
        <p:txBody>
          <a:bodyPr>
            <a:normAutofit/>
          </a:bodyPr>
          <a:lstStyle/>
          <a:p>
            <a:r>
              <a:rPr lang="en-US" b="1" dirty="0">
                <a:solidFill>
                  <a:srgbClr val="642F04"/>
                </a:solidFill>
                <a:effectLst>
                  <a:outerShdw blurRad="38100" dist="38100" dir="2700000" algn="tl">
                    <a:srgbClr val="000000">
                      <a:alpha val="43137"/>
                    </a:srgbClr>
                  </a:outerShdw>
                </a:effectLst>
                <a:latin typeface="TH SarabunPSK" panose="020B0500040200020003" pitchFamily="34" charset="-34"/>
                <a:ea typeface="Tahoma" panose="020B0604030504040204" pitchFamily="34" charset="0"/>
                <a:cs typeface="TH SarabunPSK" panose="020B0500040200020003" pitchFamily="34" charset="-34"/>
              </a:rPr>
              <a:t>Climate Change Adaptation Framework</a:t>
            </a:r>
            <a:endParaRPr lang="th-TH" b="1" dirty="0">
              <a:solidFill>
                <a:srgbClr val="642F04"/>
              </a:solidFill>
              <a:effectLst>
                <a:outerShdw blurRad="38100" dist="38100" dir="2700000" algn="tl">
                  <a:srgbClr val="000000">
                    <a:alpha val="43137"/>
                  </a:srgbClr>
                </a:outerShdw>
              </a:effectLst>
              <a:latin typeface="TH SarabunPSK" panose="020B0500040200020003" pitchFamily="34" charset="-34"/>
              <a:ea typeface="Tahoma" panose="020B0604030504040204" pitchFamily="34" charset="0"/>
              <a:cs typeface="TH SarabunPSK" panose="020B0500040200020003" pitchFamily="34" charset="-34"/>
            </a:endParaRPr>
          </a:p>
        </p:txBody>
      </p:sp>
      <p:sp>
        <p:nvSpPr>
          <p:cNvPr id="4" name="Rectangle 3">
            <a:extLst>
              <a:ext uri="{FF2B5EF4-FFF2-40B4-BE49-F238E27FC236}">
                <a16:creationId xmlns:a16="http://schemas.microsoft.com/office/drawing/2014/main" xmlns="" id="{B87DF0DF-23F6-4BDE-BCD8-C530FCCC2114}"/>
              </a:ext>
            </a:extLst>
          </p:cNvPr>
          <p:cNvSpPr/>
          <p:nvPr/>
        </p:nvSpPr>
        <p:spPr>
          <a:xfrm>
            <a:off x="137629" y="2800350"/>
            <a:ext cx="1481831" cy="1323439"/>
          </a:xfrm>
          <a:prstGeom prst="rect">
            <a:avLst/>
          </a:prstGeom>
        </p:spPr>
        <p:txBody>
          <a:bodyPr wrap="square">
            <a:spAutoFit/>
          </a:bodyPr>
          <a:lstStyle/>
          <a:p>
            <a:pPr algn="ctr"/>
            <a:r>
              <a:rPr lang="en-US" sz="2000" b="1" dirty="0">
                <a:solidFill>
                  <a:srgbClr val="000000"/>
                </a:solidFill>
                <a:latin typeface="TH Sarabun New" panose="020B0500040200020003" pitchFamily="34" charset="-34"/>
                <a:cs typeface="TH Sarabun New" panose="020B0500040200020003" pitchFamily="34" charset="-34"/>
              </a:rPr>
              <a:t>The National Adaptation Plan Process: Guideline</a:t>
            </a:r>
            <a:endParaRPr lang="en-US" sz="2000" b="1" dirty="0">
              <a:latin typeface="TH Sarabun New" panose="020B0500040200020003" pitchFamily="34" charset="-34"/>
              <a:cs typeface="TH Sarabun New" panose="020B0500040200020003" pitchFamily="34" charset="-34"/>
            </a:endParaRPr>
          </a:p>
        </p:txBody>
      </p:sp>
      <p:cxnSp>
        <p:nvCxnSpPr>
          <p:cNvPr id="7" name="Straight Connector 6">
            <a:extLst>
              <a:ext uri="{FF2B5EF4-FFF2-40B4-BE49-F238E27FC236}">
                <a16:creationId xmlns:a16="http://schemas.microsoft.com/office/drawing/2014/main" xmlns="" id="{75418007-E525-4D07-9F7D-EFB796C8B391}"/>
              </a:ext>
            </a:extLst>
          </p:cNvPr>
          <p:cNvCxnSpPr/>
          <p:nvPr/>
        </p:nvCxnSpPr>
        <p:spPr>
          <a:xfrm>
            <a:off x="1676400" y="666750"/>
            <a:ext cx="0" cy="4402205"/>
          </a:xfrm>
          <a:prstGeom prst="line">
            <a:avLst/>
          </a:prstGeom>
          <a:ln w="31750"/>
        </p:spPr>
        <p:style>
          <a:lnRef idx="1">
            <a:schemeClr val="accent1"/>
          </a:lnRef>
          <a:fillRef idx="0">
            <a:schemeClr val="accent1"/>
          </a:fillRef>
          <a:effectRef idx="0">
            <a:schemeClr val="accent1"/>
          </a:effectRef>
          <a:fontRef idx="minor">
            <a:schemeClr val="tx1"/>
          </a:fontRef>
        </p:style>
      </p:cxnSp>
      <p:pic>
        <p:nvPicPr>
          <p:cNvPr id="11" name="Picture 10">
            <a:extLst>
              <a:ext uri="{FF2B5EF4-FFF2-40B4-BE49-F238E27FC236}">
                <a16:creationId xmlns:a16="http://schemas.microsoft.com/office/drawing/2014/main" xmlns="" id="{EBE7D407-009A-4EBB-A30D-7042AACF3571}"/>
              </a:ext>
            </a:extLst>
          </p:cNvPr>
          <p:cNvPicPr>
            <a:picLocks noChangeAspect="1"/>
          </p:cNvPicPr>
          <p:nvPr/>
        </p:nvPicPr>
        <p:blipFill>
          <a:blip r:embed="rId3"/>
          <a:stretch>
            <a:fillRect/>
          </a:stretch>
        </p:blipFill>
        <p:spPr>
          <a:xfrm>
            <a:off x="157571" y="666750"/>
            <a:ext cx="1432387" cy="1943188"/>
          </a:xfrm>
          <a:prstGeom prst="rect">
            <a:avLst/>
          </a:prstGeom>
          <a:ln w="19050">
            <a:solidFill>
              <a:schemeClr val="accent1">
                <a:shade val="95000"/>
                <a:satMod val="105000"/>
              </a:schemeClr>
            </a:solidFill>
          </a:ln>
        </p:spPr>
      </p:pic>
      <p:sp>
        <p:nvSpPr>
          <p:cNvPr id="10" name="Content Placeholder 2">
            <a:extLst>
              <a:ext uri="{FF2B5EF4-FFF2-40B4-BE49-F238E27FC236}">
                <a16:creationId xmlns:a16="http://schemas.microsoft.com/office/drawing/2014/main" xmlns="" id="{4169E6F6-0E32-44E1-A2BF-88064DB38887}"/>
              </a:ext>
            </a:extLst>
          </p:cNvPr>
          <p:cNvSpPr txBox="1">
            <a:spLocks/>
          </p:cNvSpPr>
          <p:nvPr/>
        </p:nvSpPr>
        <p:spPr>
          <a:xfrm>
            <a:off x="1733341" y="753995"/>
            <a:ext cx="6964590" cy="4402205"/>
          </a:xfrm>
          <a:prstGeom prst="rect">
            <a:avLst/>
          </a:prstGeom>
        </p:spPr>
        <p:txBody>
          <a:bodyPr vert="horz" lIns="87910" tIns="43955" rIns="87910" bIns="43955" rtlCol="0">
            <a:noAutofit/>
          </a:bodyPr>
          <a:lstStyle>
            <a:lvl1pPr marL="329663" indent="-329663" algn="l" defTabSz="879104" rtl="0" eaLnBrk="1" latinLnBrk="0" hangingPunct="1">
              <a:spcBef>
                <a:spcPct val="20000"/>
              </a:spcBef>
              <a:buFont typeface="Arial" pitchFamily="34" charset="0"/>
              <a:buChar char="•"/>
              <a:defRPr sz="3100" kern="1200">
                <a:solidFill>
                  <a:schemeClr val="tx1"/>
                </a:solidFill>
                <a:latin typeface="+mn-lt"/>
                <a:ea typeface="+mn-ea"/>
                <a:cs typeface="+mn-cs"/>
              </a:defRPr>
            </a:lvl1pPr>
            <a:lvl2pPr marL="714270" indent="-274720" algn="l" defTabSz="879104" rtl="0" eaLnBrk="1" latinLnBrk="0" hangingPunct="1">
              <a:spcBef>
                <a:spcPct val="20000"/>
              </a:spcBef>
              <a:buFont typeface="Arial" pitchFamily="34" charset="0"/>
              <a:buChar char="–"/>
              <a:defRPr sz="2700" kern="1200">
                <a:solidFill>
                  <a:schemeClr val="tx1"/>
                </a:solidFill>
                <a:latin typeface="+mn-lt"/>
                <a:ea typeface="+mn-ea"/>
                <a:cs typeface="+mn-cs"/>
              </a:defRPr>
            </a:lvl2pPr>
            <a:lvl3pPr marL="1098878" indent="-219776" algn="l" defTabSz="879104" rtl="0" eaLnBrk="1" latinLnBrk="0" hangingPunct="1">
              <a:spcBef>
                <a:spcPct val="20000"/>
              </a:spcBef>
              <a:buFont typeface="Arial" pitchFamily="34" charset="0"/>
              <a:buChar char="•"/>
              <a:defRPr sz="2300" kern="1200">
                <a:solidFill>
                  <a:schemeClr val="tx1"/>
                </a:solidFill>
                <a:latin typeface="+mn-lt"/>
                <a:ea typeface="+mn-ea"/>
                <a:cs typeface="+mn-cs"/>
              </a:defRPr>
            </a:lvl3pPr>
            <a:lvl4pPr marL="1538429" indent="-219776" algn="l" defTabSz="879104"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1977979" indent="-219776" algn="l" defTabSz="879104"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417531" indent="-219776" algn="l" defTabSz="879104"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857083" indent="-219776" algn="l" defTabSz="879104"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296633" indent="-219776" algn="l" defTabSz="879104"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736184" indent="-219776" algn="l" defTabSz="879104"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3200" b="1" u="sng" kern="0" spc="-38" dirty="0">
                <a:solidFill>
                  <a:srgbClr val="FF0000"/>
                </a:solidFill>
                <a:latin typeface="TH Sarabun New" panose="020B0500040200020003" pitchFamily="34" charset="-34"/>
                <a:cs typeface="TH Sarabun New" panose="020B0500040200020003" pitchFamily="34" charset="-34"/>
              </a:rPr>
              <a:t>Some key Terms</a:t>
            </a:r>
          </a:p>
          <a:p>
            <a:pPr marL="0" indent="0">
              <a:buNone/>
            </a:pPr>
            <a:r>
              <a:rPr lang="en-US" sz="2400" b="1" kern="0" spc="-38" dirty="0">
                <a:solidFill>
                  <a:srgbClr val="FF0000"/>
                </a:solidFill>
                <a:latin typeface="TH Sarabun New" panose="020B0500040200020003" pitchFamily="34" charset="-34"/>
                <a:cs typeface="TH Sarabun New" panose="020B0500040200020003" pitchFamily="34" charset="-34"/>
              </a:rPr>
              <a:t>(Climate) Resilience: </a:t>
            </a:r>
            <a:r>
              <a:rPr lang="en-US" sz="2400" b="1" kern="0" spc="-38" dirty="0">
                <a:latin typeface="TH Sarabun New" panose="020B0500040200020003" pitchFamily="34" charset="-34"/>
                <a:cs typeface="TH Sarabun New" panose="020B0500040200020003" pitchFamily="34" charset="-34"/>
              </a:rPr>
              <a:t>(1) Amount of change a system can undergo without changing state. (IPCC, TAR, 2001) / </a:t>
            </a:r>
            <a:br>
              <a:rPr lang="en-US" sz="2400" b="1" kern="0" spc="-38" dirty="0">
                <a:latin typeface="TH Sarabun New" panose="020B0500040200020003" pitchFamily="34" charset="-34"/>
                <a:cs typeface="TH Sarabun New" panose="020B0500040200020003" pitchFamily="34" charset="-34"/>
              </a:rPr>
            </a:br>
            <a:r>
              <a:rPr lang="en-US" sz="2400" b="1" kern="0" spc="-38" dirty="0">
                <a:latin typeface="TH Sarabun New" panose="020B0500040200020003" pitchFamily="34" charset="-34"/>
                <a:cs typeface="TH Sarabun New" panose="020B0500040200020003" pitchFamily="34" charset="-34"/>
              </a:rPr>
              <a:t>(2) a tendency to maintain integrity when subject to disturbance</a:t>
            </a:r>
          </a:p>
          <a:p>
            <a:pPr marL="0" indent="0">
              <a:buNone/>
            </a:pPr>
            <a:r>
              <a:rPr lang="en-US" sz="2400" b="1" kern="0" spc="-38" dirty="0">
                <a:solidFill>
                  <a:srgbClr val="FF0000"/>
                </a:solidFill>
                <a:latin typeface="TH Sarabun New" panose="020B0500040200020003" pitchFamily="34" charset="-34"/>
                <a:cs typeface="TH Sarabun New" panose="020B0500040200020003" pitchFamily="34" charset="-34"/>
              </a:rPr>
              <a:t>(Climate) Robustness: </a:t>
            </a:r>
            <a:r>
              <a:rPr lang="en-US" sz="2400" b="1" kern="0" spc="-38" dirty="0">
                <a:latin typeface="TH Sarabun New" panose="020B0500040200020003" pitchFamily="34" charset="-34"/>
                <a:cs typeface="TH Sarabun New" panose="020B0500040200020003" pitchFamily="34" charset="-34"/>
              </a:rPr>
              <a:t>The ability of a system to continue to perform satisfactorily under load. (UKCIP, 2003)</a:t>
            </a:r>
          </a:p>
          <a:p>
            <a:pPr marL="0" indent="0">
              <a:buNone/>
            </a:pPr>
            <a:r>
              <a:rPr lang="en-US" sz="2400" b="1" kern="0" spc="-38" dirty="0">
                <a:solidFill>
                  <a:srgbClr val="FF0000"/>
                </a:solidFill>
                <a:latin typeface="TH Sarabun New" panose="020B0500040200020003" pitchFamily="34" charset="-34"/>
                <a:cs typeface="TH Sarabun New" panose="020B0500040200020003" pitchFamily="34" charset="-34"/>
              </a:rPr>
              <a:t>(Climate) Vulnerability: </a:t>
            </a:r>
            <a:r>
              <a:rPr lang="en-US" sz="2400" b="1" kern="0" spc="-38" dirty="0">
                <a:latin typeface="TH Sarabun New" panose="020B0500040200020003" pitchFamily="34" charset="-34"/>
                <a:cs typeface="TH Sarabun New" panose="020B0500040200020003" pitchFamily="34" charset="-34"/>
              </a:rPr>
              <a:t>The degree to which a system is susceptible to, or unable to cope with, adverse effects of climate change, including climate variability and extremes. Vulnerability is a function of the character, magnitude, and rate of climate variation to which a system is exposed, its sensitivity, and its adaptive capacity. (IPCC TAR, 2001)</a:t>
            </a:r>
          </a:p>
        </p:txBody>
      </p:sp>
    </p:spTree>
    <p:extLst>
      <p:ext uri="{BB962C8B-B14F-4D97-AF65-F5344CB8AC3E}">
        <p14:creationId xmlns:p14="http://schemas.microsoft.com/office/powerpoint/2010/main" val="176342569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a:xfrm>
            <a:off x="6934200" y="4767267"/>
            <a:ext cx="2133600" cy="273844"/>
          </a:xfrm>
        </p:spPr>
        <p:txBody>
          <a:bodyPr>
            <a:normAutofit/>
          </a:bodyPr>
          <a:lstStyle/>
          <a:p>
            <a:fld id="{3074B712-BCCC-4096-A105-59EBF1B6CB0C}" type="slidenum">
              <a:rPr lang="en-US" smtClean="0"/>
              <a:pPr/>
              <a:t>33</a:t>
            </a:fld>
            <a:endParaRPr lang="en-US" dirty="0"/>
          </a:p>
        </p:txBody>
      </p:sp>
      <p:sp>
        <p:nvSpPr>
          <p:cNvPr id="8" name="Title 1"/>
          <p:cNvSpPr>
            <a:spLocks noGrp="1"/>
          </p:cNvSpPr>
          <p:nvPr>
            <p:ph type="title"/>
          </p:nvPr>
        </p:nvSpPr>
        <p:spPr>
          <a:xfrm>
            <a:off x="612648" y="74545"/>
            <a:ext cx="8153400" cy="742950"/>
          </a:xfrm>
        </p:spPr>
        <p:txBody>
          <a:bodyPr>
            <a:normAutofit/>
          </a:bodyPr>
          <a:lstStyle/>
          <a:p>
            <a:r>
              <a:rPr lang="en-US" b="1" dirty="0">
                <a:solidFill>
                  <a:srgbClr val="642F04"/>
                </a:solidFill>
                <a:effectLst>
                  <a:outerShdw blurRad="38100" dist="38100" dir="2700000" algn="tl">
                    <a:srgbClr val="000000">
                      <a:alpha val="43137"/>
                    </a:srgbClr>
                  </a:outerShdw>
                </a:effectLst>
                <a:latin typeface="TH SarabunPSK" panose="020B0500040200020003" pitchFamily="34" charset="-34"/>
                <a:ea typeface="Tahoma" panose="020B0604030504040204" pitchFamily="34" charset="0"/>
                <a:cs typeface="TH SarabunPSK" panose="020B0500040200020003" pitchFamily="34" charset="-34"/>
              </a:rPr>
              <a:t>Climate Change Adaptation Framework</a:t>
            </a:r>
            <a:endParaRPr lang="th-TH" b="1" dirty="0">
              <a:solidFill>
                <a:srgbClr val="642F04"/>
              </a:solidFill>
              <a:effectLst>
                <a:outerShdw blurRad="38100" dist="38100" dir="2700000" algn="tl">
                  <a:srgbClr val="000000">
                    <a:alpha val="43137"/>
                  </a:srgbClr>
                </a:outerShdw>
              </a:effectLst>
              <a:latin typeface="TH SarabunPSK" panose="020B0500040200020003" pitchFamily="34" charset="-34"/>
              <a:ea typeface="Tahoma" panose="020B0604030504040204" pitchFamily="34" charset="0"/>
              <a:cs typeface="TH SarabunPSK" panose="020B0500040200020003" pitchFamily="34" charset="-34"/>
            </a:endParaRPr>
          </a:p>
        </p:txBody>
      </p:sp>
      <p:pic>
        <p:nvPicPr>
          <p:cNvPr id="2" name="Picture 1">
            <a:extLst>
              <a:ext uri="{FF2B5EF4-FFF2-40B4-BE49-F238E27FC236}">
                <a16:creationId xmlns:a16="http://schemas.microsoft.com/office/drawing/2014/main" xmlns="" id="{13A47A9E-E442-42F9-90FC-B21087732153}"/>
              </a:ext>
            </a:extLst>
          </p:cNvPr>
          <p:cNvPicPr>
            <a:picLocks noChangeAspect="1"/>
          </p:cNvPicPr>
          <p:nvPr/>
        </p:nvPicPr>
        <p:blipFill>
          <a:blip r:embed="rId3"/>
          <a:stretch>
            <a:fillRect/>
          </a:stretch>
        </p:blipFill>
        <p:spPr>
          <a:xfrm>
            <a:off x="533400" y="817495"/>
            <a:ext cx="8153400" cy="4223616"/>
          </a:xfrm>
          <a:prstGeom prst="rect">
            <a:avLst/>
          </a:prstGeom>
        </p:spPr>
      </p:pic>
      <p:pic>
        <p:nvPicPr>
          <p:cNvPr id="5" name="Picture 4">
            <a:extLst>
              <a:ext uri="{FF2B5EF4-FFF2-40B4-BE49-F238E27FC236}">
                <a16:creationId xmlns:a16="http://schemas.microsoft.com/office/drawing/2014/main" xmlns="" id="{DE261244-B016-4209-B2B3-08A2E0BE5647}"/>
              </a:ext>
            </a:extLst>
          </p:cNvPr>
          <p:cNvPicPr>
            <a:picLocks noChangeAspect="1"/>
          </p:cNvPicPr>
          <p:nvPr/>
        </p:nvPicPr>
        <p:blipFill>
          <a:blip r:embed="rId4"/>
          <a:stretch>
            <a:fillRect/>
          </a:stretch>
        </p:blipFill>
        <p:spPr>
          <a:xfrm>
            <a:off x="0" y="779626"/>
            <a:ext cx="9144000" cy="4363874"/>
          </a:xfrm>
          <a:prstGeom prst="rect">
            <a:avLst/>
          </a:prstGeom>
        </p:spPr>
      </p:pic>
    </p:spTree>
    <p:extLst>
      <p:ext uri="{BB962C8B-B14F-4D97-AF65-F5344CB8AC3E}">
        <p14:creationId xmlns:p14="http://schemas.microsoft.com/office/powerpoint/2010/main" val="896491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a:xfrm>
            <a:off x="6934200" y="4767267"/>
            <a:ext cx="2133600" cy="273844"/>
          </a:xfrm>
        </p:spPr>
        <p:txBody>
          <a:bodyPr>
            <a:normAutofit/>
          </a:bodyPr>
          <a:lstStyle/>
          <a:p>
            <a:fld id="{3074B712-BCCC-4096-A105-59EBF1B6CB0C}" type="slidenum">
              <a:rPr lang="en-US" smtClean="0"/>
              <a:pPr/>
              <a:t>34</a:t>
            </a:fld>
            <a:endParaRPr lang="en-US" dirty="0"/>
          </a:p>
        </p:txBody>
      </p:sp>
      <p:sp>
        <p:nvSpPr>
          <p:cNvPr id="8" name="Title 1"/>
          <p:cNvSpPr>
            <a:spLocks noGrp="1"/>
          </p:cNvSpPr>
          <p:nvPr>
            <p:ph type="title"/>
          </p:nvPr>
        </p:nvSpPr>
        <p:spPr>
          <a:xfrm>
            <a:off x="612648" y="74545"/>
            <a:ext cx="8153400" cy="742950"/>
          </a:xfrm>
        </p:spPr>
        <p:txBody>
          <a:bodyPr>
            <a:normAutofit/>
          </a:bodyPr>
          <a:lstStyle/>
          <a:p>
            <a:r>
              <a:rPr lang="en-US" b="1" dirty="0">
                <a:solidFill>
                  <a:srgbClr val="642F04"/>
                </a:solidFill>
                <a:effectLst>
                  <a:outerShdw blurRad="38100" dist="38100" dir="2700000" algn="tl">
                    <a:srgbClr val="000000">
                      <a:alpha val="43137"/>
                    </a:srgbClr>
                  </a:outerShdw>
                </a:effectLst>
                <a:latin typeface="TH SarabunPSK" panose="020B0500040200020003" pitchFamily="34" charset="-34"/>
                <a:ea typeface="Tahoma" panose="020B0604030504040204" pitchFamily="34" charset="0"/>
                <a:cs typeface="TH SarabunPSK" panose="020B0500040200020003" pitchFamily="34" charset="-34"/>
              </a:rPr>
              <a:t>Climate Risk Assessment</a:t>
            </a:r>
            <a:endParaRPr lang="th-TH" b="1" dirty="0">
              <a:solidFill>
                <a:srgbClr val="642F04"/>
              </a:solidFill>
              <a:effectLst>
                <a:outerShdw blurRad="38100" dist="38100" dir="2700000" algn="tl">
                  <a:srgbClr val="000000">
                    <a:alpha val="43137"/>
                  </a:srgbClr>
                </a:outerShdw>
              </a:effectLst>
              <a:latin typeface="TH SarabunPSK" panose="020B0500040200020003" pitchFamily="34" charset="-34"/>
              <a:ea typeface="Tahoma" panose="020B0604030504040204" pitchFamily="34" charset="0"/>
              <a:cs typeface="TH SarabunPSK" panose="020B0500040200020003" pitchFamily="34" charset="-34"/>
            </a:endParaRPr>
          </a:p>
        </p:txBody>
      </p:sp>
      <p:pic>
        <p:nvPicPr>
          <p:cNvPr id="2" name="Picture 1">
            <a:extLst>
              <a:ext uri="{FF2B5EF4-FFF2-40B4-BE49-F238E27FC236}">
                <a16:creationId xmlns:a16="http://schemas.microsoft.com/office/drawing/2014/main" xmlns="" id="{B83AFF10-96BF-46C4-B3D6-3E1EC12ED918}"/>
              </a:ext>
            </a:extLst>
          </p:cNvPr>
          <p:cNvPicPr>
            <a:picLocks noChangeAspect="1"/>
          </p:cNvPicPr>
          <p:nvPr/>
        </p:nvPicPr>
        <p:blipFill>
          <a:blip r:embed="rId2"/>
          <a:stretch>
            <a:fillRect/>
          </a:stretch>
        </p:blipFill>
        <p:spPr>
          <a:xfrm>
            <a:off x="377952" y="739920"/>
            <a:ext cx="8382000" cy="4329035"/>
          </a:xfrm>
          <a:prstGeom prst="rect">
            <a:avLst/>
          </a:prstGeom>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a:xfrm>
            <a:off x="6934200" y="4767267"/>
            <a:ext cx="2133600" cy="273844"/>
          </a:xfrm>
        </p:spPr>
        <p:txBody>
          <a:bodyPr>
            <a:normAutofit/>
          </a:bodyPr>
          <a:lstStyle/>
          <a:p>
            <a:fld id="{3074B712-BCCC-4096-A105-59EBF1B6CB0C}" type="slidenum">
              <a:rPr lang="en-US" smtClean="0"/>
              <a:pPr/>
              <a:t>35</a:t>
            </a:fld>
            <a:endParaRPr lang="en-US" dirty="0"/>
          </a:p>
        </p:txBody>
      </p:sp>
      <p:sp>
        <p:nvSpPr>
          <p:cNvPr id="8" name="Title 1"/>
          <p:cNvSpPr>
            <a:spLocks noGrp="1"/>
          </p:cNvSpPr>
          <p:nvPr>
            <p:ph type="title"/>
          </p:nvPr>
        </p:nvSpPr>
        <p:spPr>
          <a:xfrm>
            <a:off x="612648" y="74545"/>
            <a:ext cx="8153400" cy="742950"/>
          </a:xfrm>
        </p:spPr>
        <p:txBody>
          <a:bodyPr>
            <a:normAutofit/>
          </a:bodyPr>
          <a:lstStyle/>
          <a:p>
            <a:r>
              <a:rPr lang="en-US" b="1" dirty="0">
                <a:solidFill>
                  <a:srgbClr val="642F04"/>
                </a:solidFill>
                <a:effectLst>
                  <a:outerShdw blurRad="38100" dist="38100" dir="2700000" algn="tl">
                    <a:srgbClr val="000000">
                      <a:alpha val="43137"/>
                    </a:srgbClr>
                  </a:outerShdw>
                </a:effectLst>
                <a:latin typeface="TH SarabunPSK" panose="020B0500040200020003" pitchFamily="34" charset="-34"/>
                <a:ea typeface="Tahoma" panose="020B0604030504040204" pitchFamily="34" charset="0"/>
                <a:cs typeface="TH SarabunPSK" panose="020B0500040200020003" pitchFamily="34" charset="-34"/>
              </a:rPr>
              <a:t>Climate Risk Assessment: Flood</a:t>
            </a:r>
            <a:endParaRPr lang="th-TH" b="1" dirty="0">
              <a:solidFill>
                <a:srgbClr val="642F04"/>
              </a:solidFill>
              <a:effectLst>
                <a:outerShdw blurRad="38100" dist="38100" dir="2700000" algn="tl">
                  <a:srgbClr val="000000">
                    <a:alpha val="43137"/>
                  </a:srgbClr>
                </a:outerShdw>
              </a:effectLst>
              <a:latin typeface="TH SarabunPSK" panose="020B0500040200020003" pitchFamily="34" charset="-34"/>
              <a:ea typeface="Tahoma" panose="020B0604030504040204" pitchFamily="34" charset="0"/>
              <a:cs typeface="TH SarabunPSK" panose="020B0500040200020003" pitchFamily="34" charset="-34"/>
            </a:endParaRPr>
          </a:p>
        </p:txBody>
      </p:sp>
      <p:pic>
        <p:nvPicPr>
          <p:cNvPr id="1026" name="Picture 2"/>
          <p:cNvPicPr>
            <a:picLocks noChangeAspect="1" noChangeArrowheads="1"/>
          </p:cNvPicPr>
          <p:nvPr/>
        </p:nvPicPr>
        <p:blipFill>
          <a:blip r:embed="rId2" cstate="print"/>
          <a:srcRect/>
          <a:stretch>
            <a:fillRect/>
          </a:stretch>
        </p:blipFill>
        <p:spPr bwMode="auto">
          <a:xfrm>
            <a:off x="65317" y="819150"/>
            <a:ext cx="3032992" cy="4324350"/>
          </a:xfrm>
          <a:prstGeom prst="rect">
            <a:avLst/>
          </a:prstGeom>
          <a:noFill/>
          <a:ln w="9525">
            <a:noFill/>
            <a:miter lim="800000"/>
            <a:headEnd/>
            <a:tailEnd/>
          </a:ln>
        </p:spPr>
      </p:pic>
      <p:pic>
        <p:nvPicPr>
          <p:cNvPr id="1027" name="Picture 3"/>
          <p:cNvPicPr>
            <a:picLocks noChangeAspect="1" noChangeArrowheads="1"/>
          </p:cNvPicPr>
          <p:nvPr/>
        </p:nvPicPr>
        <p:blipFill>
          <a:blip r:embed="rId3" cstate="print"/>
          <a:srcRect/>
          <a:stretch>
            <a:fillRect/>
          </a:stretch>
        </p:blipFill>
        <p:spPr bwMode="auto">
          <a:xfrm>
            <a:off x="3352802" y="895350"/>
            <a:ext cx="2257425" cy="3171825"/>
          </a:xfrm>
          <a:prstGeom prst="rect">
            <a:avLst/>
          </a:prstGeom>
          <a:noFill/>
          <a:ln w="31750">
            <a:solidFill>
              <a:srgbClr val="FF0000"/>
            </a:solidFill>
            <a:miter lim="800000"/>
            <a:headEnd/>
            <a:tailEnd/>
          </a:ln>
        </p:spPr>
      </p:pic>
      <p:pic>
        <p:nvPicPr>
          <p:cNvPr id="1029" name="Picture 5" descr="Image result for น้ำท่วมใหญ่ ประมวลภาพ"/>
          <p:cNvPicPr>
            <a:picLocks noChangeAspect="1" noChangeArrowheads="1"/>
          </p:cNvPicPr>
          <p:nvPr/>
        </p:nvPicPr>
        <p:blipFill>
          <a:blip r:embed="rId4" cstate="print"/>
          <a:srcRect/>
          <a:stretch>
            <a:fillRect/>
          </a:stretch>
        </p:blipFill>
        <p:spPr bwMode="auto">
          <a:xfrm>
            <a:off x="5943600" y="4034568"/>
            <a:ext cx="2895600" cy="1051782"/>
          </a:xfrm>
          <a:prstGeom prst="rect">
            <a:avLst/>
          </a:prstGeom>
          <a:noFill/>
        </p:spPr>
      </p:pic>
      <p:pic>
        <p:nvPicPr>
          <p:cNvPr id="1033" name="Picture 9" descr="Image result for น้ำท่วมใหญ่ ประมวลภาพ ภาคกลาง"/>
          <p:cNvPicPr>
            <a:picLocks noChangeAspect="1" noChangeArrowheads="1"/>
          </p:cNvPicPr>
          <p:nvPr/>
        </p:nvPicPr>
        <p:blipFill>
          <a:blip r:embed="rId5" cstate="print"/>
          <a:srcRect/>
          <a:stretch>
            <a:fillRect/>
          </a:stretch>
        </p:blipFill>
        <p:spPr bwMode="auto">
          <a:xfrm>
            <a:off x="5943600" y="1826388"/>
            <a:ext cx="2895600" cy="1137250"/>
          </a:xfrm>
          <a:prstGeom prst="rect">
            <a:avLst/>
          </a:prstGeom>
          <a:noFill/>
        </p:spPr>
      </p:pic>
      <p:pic>
        <p:nvPicPr>
          <p:cNvPr id="1031" name="Picture 7" descr="Image result for น้ำท่วมใหญ่ ประมวลภาพ ภาคกลาง"/>
          <p:cNvPicPr>
            <a:picLocks noChangeAspect="1" noChangeArrowheads="1"/>
          </p:cNvPicPr>
          <p:nvPr/>
        </p:nvPicPr>
        <p:blipFill>
          <a:blip r:embed="rId6" cstate="print"/>
          <a:srcRect/>
          <a:stretch>
            <a:fillRect/>
          </a:stretch>
        </p:blipFill>
        <p:spPr bwMode="auto">
          <a:xfrm>
            <a:off x="5943600" y="2992628"/>
            <a:ext cx="2895600" cy="1005152"/>
          </a:xfrm>
          <a:prstGeom prst="rect">
            <a:avLst/>
          </a:prstGeom>
          <a:noFill/>
        </p:spPr>
      </p:pic>
      <p:sp>
        <p:nvSpPr>
          <p:cNvPr id="20" name="Rectangle 19"/>
          <p:cNvSpPr/>
          <p:nvPr/>
        </p:nvSpPr>
        <p:spPr>
          <a:xfrm>
            <a:off x="1045030" y="1809750"/>
            <a:ext cx="533400" cy="99060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2" name="Straight Connector 21"/>
          <p:cNvCxnSpPr>
            <a:stCxn id="20" idx="3"/>
          </p:cNvCxnSpPr>
          <p:nvPr/>
        </p:nvCxnSpPr>
        <p:spPr>
          <a:xfrm flipV="1">
            <a:off x="1578430" y="1504950"/>
            <a:ext cx="1752600" cy="800100"/>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pic>
        <p:nvPicPr>
          <p:cNvPr id="1035" name="Picture 11" descr="Image result for น้ำท่วมใหญ่ ประมวลภาพ ภาคกลาง"/>
          <p:cNvPicPr>
            <a:picLocks noChangeAspect="1" noChangeArrowheads="1"/>
          </p:cNvPicPr>
          <p:nvPr/>
        </p:nvPicPr>
        <p:blipFill>
          <a:blip r:embed="rId7" cstate="print"/>
          <a:srcRect/>
          <a:stretch>
            <a:fillRect/>
          </a:stretch>
        </p:blipFill>
        <p:spPr bwMode="auto">
          <a:xfrm>
            <a:off x="5943600" y="786490"/>
            <a:ext cx="2895600" cy="990600"/>
          </a:xfrm>
          <a:prstGeom prst="rect">
            <a:avLst/>
          </a:prstGeom>
          <a:noFill/>
        </p:spPr>
      </p:pic>
    </p:spTree>
    <p:extLst>
      <p:ext uri="{BB962C8B-B14F-4D97-AF65-F5344CB8AC3E}">
        <p14:creationId xmlns:p14="http://schemas.microsoft.com/office/powerpoint/2010/main" val="419785980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p:cNvPicPr>
            <a:picLocks noChangeAspect="1" noChangeArrowheads="1"/>
          </p:cNvPicPr>
          <p:nvPr/>
        </p:nvPicPr>
        <p:blipFill>
          <a:blip r:embed="rId2" cstate="print"/>
          <a:srcRect/>
          <a:stretch>
            <a:fillRect/>
          </a:stretch>
        </p:blipFill>
        <p:spPr bwMode="auto">
          <a:xfrm>
            <a:off x="119744" y="897961"/>
            <a:ext cx="2895600" cy="4144845"/>
          </a:xfrm>
          <a:prstGeom prst="rect">
            <a:avLst/>
          </a:prstGeom>
          <a:noFill/>
          <a:ln w="9525">
            <a:noFill/>
            <a:miter lim="800000"/>
            <a:headEnd/>
            <a:tailEnd/>
          </a:ln>
        </p:spPr>
      </p:pic>
      <p:sp>
        <p:nvSpPr>
          <p:cNvPr id="3" name="Slide Number Placeholder 2"/>
          <p:cNvSpPr>
            <a:spLocks noGrp="1"/>
          </p:cNvSpPr>
          <p:nvPr>
            <p:ph type="sldNum" sz="quarter" idx="12"/>
          </p:nvPr>
        </p:nvSpPr>
        <p:spPr>
          <a:xfrm>
            <a:off x="6934200" y="4767267"/>
            <a:ext cx="2133600" cy="273844"/>
          </a:xfrm>
        </p:spPr>
        <p:txBody>
          <a:bodyPr>
            <a:normAutofit/>
          </a:bodyPr>
          <a:lstStyle/>
          <a:p>
            <a:fld id="{3074B712-BCCC-4096-A105-59EBF1B6CB0C}" type="slidenum">
              <a:rPr lang="en-US" smtClean="0"/>
              <a:pPr/>
              <a:t>36</a:t>
            </a:fld>
            <a:endParaRPr lang="en-US" dirty="0"/>
          </a:p>
        </p:txBody>
      </p:sp>
      <p:sp>
        <p:nvSpPr>
          <p:cNvPr id="8" name="Title 1"/>
          <p:cNvSpPr>
            <a:spLocks noGrp="1"/>
          </p:cNvSpPr>
          <p:nvPr>
            <p:ph type="title"/>
          </p:nvPr>
        </p:nvSpPr>
        <p:spPr>
          <a:xfrm>
            <a:off x="612648" y="74545"/>
            <a:ext cx="8153400" cy="742950"/>
          </a:xfrm>
        </p:spPr>
        <p:txBody>
          <a:bodyPr>
            <a:normAutofit/>
          </a:bodyPr>
          <a:lstStyle/>
          <a:p>
            <a:r>
              <a:rPr lang="en-US" b="1" dirty="0">
                <a:solidFill>
                  <a:srgbClr val="642F04"/>
                </a:solidFill>
                <a:effectLst>
                  <a:outerShdw blurRad="38100" dist="38100" dir="2700000" algn="tl">
                    <a:srgbClr val="000000">
                      <a:alpha val="43137"/>
                    </a:srgbClr>
                  </a:outerShdw>
                </a:effectLst>
                <a:latin typeface="TH SarabunPSK" panose="020B0500040200020003" pitchFamily="34" charset="-34"/>
                <a:ea typeface="Tahoma" panose="020B0604030504040204" pitchFamily="34" charset="0"/>
                <a:cs typeface="TH SarabunPSK" panose="020B0500040200020003" pitchFamily="34" charset="-34"/>
              </a:rPr>
              <a:t>Climate Risk Assessment: Drought</a:t>
            </a:r>
            <a:endParaRPr lang="th-TH" b="1" dirty="0">
              <a:solidFill>
                <a:srgbClr val="642F04"/>
              </a:solidFill>
              <a:effectLst>
                <a:outerShdw blurRad="38100" dist="38100" dir="2700000" algn="tl">
                  <a:srgbClr val="000000">
                    <a:alpha val="43137"/>
                  </a:srgbClr>
                </a:outerShdw>
              </a:effectLst>
              <a:latin typeface="TH SarabunPSK" panose="020B0500040200020003" pitchFamily="34" charset="-34"/>
              <a:ea typeface="Tahoma" panose="020B0604030504040204" pitchFamily="34" charset="0"/>
              <a:cs typeface="TH SarabunPSK" panose="020B0500040200020003" pitchFamily="34" charset="-34"/>
            </a:endParaRPr>
          </a:p>
        </p:txBody>
      </p:sp>
      <p:sp>
        <p:nvSpPr>
          <p:cNvPr id="20" name="Rectangle 19"/>
          <p:cNvSpPr/>
          <p:nvPr/>
        </p:nvSpPr>
        <p:spPr>
          <a:xfrm>
            <a:off x="1045030" y="1809750"/>
            <a:ext cx="533400" cy="76200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2" name="Straight Connector 21"/>
          <p:cNvCxnSpPr>
            <a:stCxn id="20" idx="3"/>
          </p:cNvCxnSpPr>
          <p:nvPr/>
        </p:nvCxnSpPr>
        <p:spPr>
          <a:xfrm flipV="1">
            <a:off x="1578430" y="1504950"/>
            <a:ext cx="1752600" cy="685800"/>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pic>
        <p:nvPicPr>
          <p:cNvPr id="50179" name="Picture 3"/>
          <p:cNvPicPr>
            <a:picLocks noChangeAspect="1" noChangeArrowheads="1"/>
          </p:cNvPicPr>
          <p:nvPr/>
        </p:nvPicPr>
        <p:blipFill>
          <a:blip r:embed="rId3" cstate="print"/>
          <a:srcRect/>
          <a:stretch>
            <a:fillRect/>
          </a:stretch>
        </p:blipFill>
        <p:spPr bwMode="auto">
          <a:xfrm>
            <a:off x="3352800" y="819151"/>
            <a:ext cx="1981200" cy="2286000"/>
          </a:xfrm>
          <a:prstGeom prst="rect">
            <a:avLst/>
          </a:prstGeom>
          <a:noFill/>
          <a:ln w="25400">
            <a:solidFill>
              <a:srgbClr val="FF0000"/>
            </a:solidFill>
            <a:miter lim="800000"/>
            <a:headEnd/>
            <a:tailEnd/>
          </a:ln>
        </p:spPr>
      </p:pic>
      <p:pic>
        <p:nvPicPr>
          <p:cNvPr id="50180" name="Picture 4"/>
          <p:cNvPicPr>
            <a:picLocks noChangeAspect="1" noChangeArrowheads="1"/>
          </p:cNvPicPr>
          <p:nvPr/>
        </p:nvPicPr>
        <p:blipFill>
          <a:blip r:embed="rId4" cstate="print"/>
          <a:srcRect/>
          <a:stretch>
            <a:fillRect/>
          </a:stretch>
        </p:blipFill>
        <p:spPr bwMode="auto">
          <a:xfrm>
            <a:off x="3657600" y="3186792"/>
            <a:ext cx="1419225" cy="1924050"/>
          </a:xfrm>
          <a:prstGeom prst="rect">
            <a:avLst/>
          </a:prstGeom>
          <a:noFill/>
          <a:ln w="25400">
            <a:solidFill>
              <a:srgbClr val="FF0000"/>
            </a:solidFill>
            <a:miter lim="800000"/>
            <a:headEnd/>
            <a:tailEnd/>
          </a:ln>
        </p:spPr>
      </p:pic>
      <p:sp>
        <p:nvSpPr>
          <p:cNvPr id="19" name="Rectangle 18"/>
          <p:cNvSpPr/>
          <p:nvPr/>
        </p:nvSpPr>
        <p:spPr>
          <a:xfrm>
            <a:off x="1404256" y="2593522"/>
            <a:ext cx="457200" cy="60960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3" name="Straight Connector 22"/>
          <p:cNvCxnSpPr>
            <a:stCxn id="19" idx="3"/>
            <a:endCxn id="50180" idx="1"/>
          </p:cNvCxnSpPr>
          <p:nvPr/>
        </p:nvCxnSpPr>
        <p:spPr>
          <a:xfrm>
            <a:off x="1861456" y="2898322"/>
            <a:ext cx="1796144" cy="1250495"/>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sp>
        <p:nvSpPr>
          <p:cNvPr id="50182" name="AutoShape 6" descr="Image result for ภัยแล้ง ประมวลภาพ ภาคกลาง"/>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50184" name="AutoShape 8" descr="Image result for ภัยแล้ง ประมวลภาพ ภาคกลาง"/>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50186" name="AutoShape 10" descr="Image result for ภัยแล้ง ประมวลภาพ ภาคกลาง"/>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50188" name="AutoShape 12" descr="Image result for ภัยแล้ง ประมวลภาพ ภาคกลาง"/>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50190" name="AutoShape 14" descr="Image result for ภัยแล้ง ประมวลภาพ ภาคกลาง"/>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50194" name="Picture 18" descr="Image result for ภัยแล้ง ประมวลภาพ ภาคกลาง"/>
          <p:cNvPicPr>
            <a:picLocks noChangeAspect="1" noChangeArrowheads="1"/>
          </p:cNvPicPr>
          <p:nvPr/>
        </p:nvPicPr>
        <p:blipFill>
          <a:blip r:embed="rId5" cstate="print"/>
          <a:srcRect/>
          <a:stretch>
            <a:fillRect/>
          </a:stretch>
        </p:blipFill>
        <p:spPr bwMode="auto">
          <a:xfrm>
            <a:off x="5715000" y="2492727"/>
            <a:ext cx="2971800" cy="1143000"/>
          </a:xfrm>
          <a:prstGeom prst="rect">
            <a:avLst/>
          </a:prstGeom>
          <a:noFill/>
        </p:spPr>
      </p:pic>
      <p:pic>
        <p:nvPicPr>
          <p:cNvPr id="50192" name="Picture 16" descr="Image result for ภัยแล้ง ประมวลภาพ ภาคกลาง"/>
          <p:cNvPicPr>
            <a:picLocks noChangeAspect="1" noChangeArrowheads="1"/>
          </p:cNvPicPr>
          <p:nvPr/>
        </p:nvPicPr>
        <p:blipFill>
          <a:blip r:embed="rId6" cstate="print"/>
          <a:srcRect/>
          <a:stretch>
            <a:fillRect/>
          </a:stretch>
        </p:blipFill>
        <p:spPr bwMode="auto">
          <a:xfrm>
            <a:off x="5715000" y="3689349"/>
            <a:ext cx="2971800" cy="1352550"/>
          </a:xfrm>
          <a:prstGeom prst="rect">
            <a:avLst/>
          </a:prstGeom>
          <a:noFill/>
        </p:spPr>
      </p:pic>
      <p:sp>
        <p:nvSpPr>
          <p:cNvPr id="50196" name="AutoShape 20" descr="Image result for ภัยแล้ง ประมวลภาพ ภาคกลาง แย่งสูบ"/>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50198" name="Picture 22" descr="Image result for ภัยแล้ง ประมวลภาพ ภาคกลาง แย่งสูบ"/>
          <p:cNvPicPr>
            <a:picLocks noChangeAspect="1" noChangeArrowheads="1"/>
          </p:cNvPicPr>
          <p:nvPr/>
        </p:nvPicPr>
        <p:blipFill>
          <a:blip r:embed="rId7" cstate="print"/>
          <a:srcRect/>
          <a:stretch>
            <a:fillRect/>
          </a:stretch>
        </p:blipFill>
        <p:spPr bwMode="auto">
          <a:xfrm>
            <a:off x="5715000" y="819150"/>
            <a:ext cx="2971800" cy="1629258"/>
          </a:xfrm>
          <a:prstGeom prst="rect">
            <a:avLst/>
          </a:prstGeom>
          <a:noFill/>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a:xfrm>
            <a:off x="6934200" y="4767267"/>
            <a:ext cx="2133600" cy="273844"/>
          </a:xfrm>
        </p:spPr>
        <p:txBody>
          <a:bodyPr>
            <a:normAutofit/>
          </a:bodyPr>
          <a:lstStyle/>
          <a:p>
            <a:fld id="{3074B712-BCCC-4096-A105-59EBF1B6CB0C}" type="slidenum">
              <a:rPr lang="en-US" smtClean="0"/>
              <a:pPr/>
              <a:t>37</a:t>
            </a:fld>
            <a:endParaRPr lang="en-US"/>
          </a:p>
        </p:txBody>
      </p:sp>
      <p:pic>
        <p:nvPicPr>
          <p:cNvPr id="44034" name="Picture 2"/>
          <p:cNvPicPr>
            <a:picLocks noChangeAspect="1" noChangeArrowheads="1"/>
          </p:cNvPicPr>
          <p:nvPr/>
        </p:nvPicPr>
        <p:blipFill>
          <a:blip r:embed="rId2" cstate="print"/>
          <a:srcRect/>
          <a:stretch>
            <a:fillRect/>
          </a:stretch>
        </p:blipFill>
        <p:spPr bwMode="auto">
          <a:xfrm>
            <a:off x="38101" y="828675"/>
            <a:ext cx="3733800" cy="3733800"/>
          </a:xfrm>
          <a:prstGeom prst="rect">
            <a:avLst/>
          </a:prstGeom>
          <a:noFill/>
          <a:ln w="9525">
            <a:noFill/>
            <a:miter lim="800000"/>
            <a:headEnd/>
            <a:tailEnd/>
          </a:ln>
        </p:spPr>
      </p:pic>
      <p:sp>
        <p:nvSpPr>
          <p:cNvPr id="8" name="Title 1"/>
          <p:cNvSpPr>
            <a:spLocks noGrp="1"/>
          </p:cNvSpPr>
          <p:nvPr>
            <p:ph type="title"/>
          </p:nvPr>
        </p:nvSpPr>
        <p:spPr>
          <a:xfrm>
            <a:off x="612648" y="74545"/>
            <a:ext cx="8153400" cy="742950"/>
          </a:xfrm>
        </p:spPr>
        <p:txBody>
          <a:bodyPr>
            <a:normAutofit/>
          </a:bodyPr>
          <a:lstStyle/>
          <a:p>
            <a:r>
              <a:rPr lang="en-US" b="1" dirty="0">
                <a:solidFill>
                  <a:srgbClr val="642F04"/>
                </a:solidFill>
                <a:effectLst>
                  <a:outerShdw blurRad="38100" dist="38100" dir="2700000" algn="tl">
                    <a:srgbClr val="000000">
                      <a:alpha val="43137"/>
                    </a:srgbClr>
                  </a:outerShdw>
                </a:effectLst>
                <a:latin typeface="TH SarabunPSK" panose="020B0500040200020003" pitchFamily="34" charset="-34"/>
                <a:ea typeface="Tahoma" panose="020B0604030504040204" pitchFamily="34" charset="0"/>
                <a:cs typeface="TH SarabunPSK" panose="020B0500040200020003" pitchFamily="34" charset="-34"/>
              </a:rPr>
              <a:t>Crop Suitability Assessment</a:t>
            </a:r>
            <a:endParaRPr lang="th-TH" b="1" dirty="0">
              <a:solidFill>
                <a:srgbClr val="642F04"/>
              </a:solidFill>
              <a:effectLst>
                <a:outerShdw blurRad="38100" dist="38100" dir="2700000" algn="tl">
                  <a:srgbClr val="000000">
                    <a:alpha val="43137"/>
                  </a:srgbClr>
                </a:outerShdw>
              </a:effectLst>
              <a:latin typeface="TH SarabunPSK" panose="020B0500040200020003" pitchFamily="34" charset="-34"/>
              <a:ea typeface="Tahoma" panose="020B0604030504040204" pitchFamily="34" charset="0"/>
              <a:cs typeface="TH SarabunPSK" panose="020B0500040200020003" pitchFamily="34" charset="-34"/>
            </a:endParaRPr>
          </a:p>
        </p:txBody>
      </p:sp>
      <p:pic>
        <p:nvPicPr>
          <p:cNvPr id="9" name="Picture 2"/>
          <p:cNvPicPr>
            <a:picLocks noChangeAspect="1" noChangeArrowheads="1"/>
          </p:cNvPicPr>
          <p:nvPr/>
        </p:nvPicPr>
        <p:blipFill>
          <a:blip r:embed="rId3" cstate="print"/>
          <a:srcRect/>
          <a:stretch>
            <a:fillRect/>
          </a:stretch>
        </p:blipFill>
        <p:spPr bwMode="auto">
          <a:xfrm>
            <a:off x="3724275" y="838200"/>
            <a:ext cx="3581400" cy="3733800"/>
          </a:xfrm>
          <a:prstGeom prst="rect">
            <a:avLst/>
          </a:prstGeom>
          <a:noFill/>
          <a:ln w="9525">
            <a:noFill/>
            <a:miter lim="800000"/>
            <a:headEnd/>
            <a:tailEnd/>
          </a:ln>
        </p:spPr>
      </p:pic>
      <p:grpSp>
        <p:nvGrpSpPr>
          <p:cNvPr id="2" name="Group 6"/>
          <p:cNvGrpSpPr/>
          <p:nvPr/>
        </p:nvGrpSpPr>
        <p:grpSpPr>
          <a:xfrm>
            <a:off x="7267575" y="828675"/>
            <a:ext cx="1828800" cy="3810000"/>
            <a:chOff x="533400" y="0"/>
            <a:chExt cx="3476625" cy="5095875"/>
          </a:xfrm>
        </p:grpSpPr>
        <p:pic>
          <p:nvPicPr>
            <p:cNvPr id="11" name="Picture 2"/>
            <p:cNvPicPr>
              <a:picLocks noChangeAspect="1" noChangeArrowheads="1"/>
            </p:cNvPicPr>
            <p:nvPr/>
          </p:nvPicPr>
          <p:blipFill>
            <a:blip r:embed="rId4" cstate="print"/>
            <a:srcRect/>
            <a:stretch>
              <a:fillRect/>
            </a:stretch>
          </p:blipFill>
          <p:spPr bwMode="auto">
            <a:xfrm>
              <a:off x="533400" y="0"/>
              <a:ext cx="3476625" cy="4352925"/>
            </a:xfrm>
            <a:prstGeom prst="rect">
              <a:avLst/>
            </a:prstGeom>
            <a:noFill/>
            <a:ln w="9525">
              <a:noFill/>
              <a:miter lim="800000"/>
              <a:headEnd/>
              <a:tailEnd/>
            </a:ln>
          </p:spPr>
        </p:pic>
        <p:pic>
          <p:nvPicPr>
            <p:cNvPr id="12" name="Picture 3"/>
            <p:cNvPicPr>
              <a:picLocks noChangeAspect="1" noChangeArrowheads="1"/>
            </p:cNvPicPr>
            <p:nvPr/>
          </p:nvPicPr>
          <p:blipFill>
            <a:blip r:embed="rId5" cstate="print"/>
            <a:srcRect/>
            <a:stretch>
              <a:fillRect/>
            </a:stretch>
          </p:blipFill>
          <p:spPr bwMode="auto">
            <a:xfrm>
              <a:off x="685800" y="4419600"/>
              <a:ext cx="3276600" cy="676275"/>
            </a:xfrm>
            <a:prstGeom prst="rect">
              <a:avLst/>
            </a:prstGeom>
            <a:noFill/>
            <a:ln w="9525">
              <a:noFill/>
              <a:miter lim="800000"/>
              <a:headEnd/>
              <a:tailEnd/>
            </a:ln>
          </p:spPr>
        </p:pic>
      </p:gr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2648" y="74545"/>
            <a:ext cx="8153400" cy="742950"/>
          </a:xfrm>
        </p:spPr>
        <p:txBody>
          <a:bodyPr>
            <a:normAutofit/>
          </a:bodyPr>
          <a:lstStyle/>
          <a:p>
            <a:r>
              <a:rPr lang="en-US" sz="2800" b="1" dirty="0">
                <a:solidFill>
                  <a:srgbClr val="642F04"/>
                </a:solidFill>
                <a:effectLst>
                  <a:outerShdw blurRad="38100" dist="38100" dir="2700000" algn="tl">
                    <a:srgbClr val="000000">
                      <a:alpha val="43137"/>
                    </a:srgbClr>
                  </a:outerShdw>
                </a:effectLst>
                <a:latin typeface="TH SarabunPSK" panose="020B0500040200020003" pitchFamily="34" charset="-34"/>
                <a:ea typeface="Tahoma" panose="020B0604030504040204" pitchFamily="34" charset="0"/>
                <a:cs typeface="TH SarabunPSK" panose="020B0500040200020003" pitchFamily="34" charset="-34"/>
              </a:rPr>
              <a:t>Crop Suitability Assessment</a:t>
            </a:r>
            <a:endParaRPr lang="th-TH" sz="2800" b="1" dirty="0">
              <a:solidFill>
                <a:srgbClr val="642F04"/>
              </a:solidFill>
              <a:effectLst>
                <a:outerShdw blurRad="38100" dist="38100" dir="2700000" algn="tl">
                  <a:srgbClr val="000000">
                    <a:alpha val="43137"/>
                  </a:srgbClr>
                </a:outerShdw>
              </a:effectLst>
              <a:latin typeface="TH SarabunPSK" panose="020B0500040200020003" pitchFamily="34" charset="-34"/>
              <a:ea typeface="Tahoma" panose="020B0604030504040204" pitchFamily="34" charset="0"/>
              <a:cs typeface="TH SarabunPSK" panose="020B0500040200020003" pitchFamily="34" charset="-34"/>
            </a:endParaRPr>
          </a:p>
        </p:txBody>
      </p:sp>
      <p:sp>
        <p:nvSpPr>
          <p:cNvPr id="4" name="Slide Number Placeholder 3"/>
          <p:cNvSpPr>
            <a:spLocks noGrp="1"/>
          </p:cNvSpPr>
          <p:nvPr>
            <p:ph type="sldNum" sz="quarter" idx="12"/>
          </p:nvPr>
        </p:nvSpPr>
        <p:spPr>
          <a:xfrm>
            <a:off x="6934200" y="4767267"/>
            <a:ext cx="2133600" cy="273844"/>
          </a:xfrm>
        </p:spPr>
        <p:txBody>
          <a:bodyPr>
            <a:normAutofit/>
          </a:bodyPr>
          <a:lstStyle/>
          <a:p>
            <a:fld id="{3074B712-BCCC-4096-A105-59EBF1B6CB0C}" type="slidenum">
              <a:rPr lang="en-US" smtClean="0"/>
              <a:pPr/>
              <a:t>38</a:t>
            </a:fld>
            <a:endParaRPr lang="en-US" dirty="0"/>
          </a:p>
        </p:txBody>
      </p:sp>
      <p:graphicFrame>
        <p:nvGraphicFramePr>
          <p:cNvPr id="6" name="Table 5"/>
          <p:cNvGraphicFramePr>
            <a:graphicFrameLocks noGrp="1"/>
          </p:cNvGraphicFramePr>
          <p:nvPr>
            <p:extLst>
              <p:ext uri="{D42A27DB-BD31-4B8C-83A1-F6EECF244321}">
                <p14:modId xmlns:p14="http://schemas.microsoft.com/office/powerpoint/2010/main" val="4253135952"/>
              </p:ext>
            </p:extLst>
          </p:nvPr>
        </p:nvGraphicFramePr>
        <p:xfrm>
          <a:off x="234692" y="446020"/>
          <a:ext cx="5556508" cy="4580545"/>
        </p:xfrm>
        <a:graphic>
          <a:graphicData uri="http://schemas.openxmlformats.org/drawingml/2006/table">
            <a:tbl>
              <a:tblPr/>
              <a:tblGrid>
                <a:gridCol w="832108">
                  <a:extLst>
                    <a:ext uri="{9D8B030D-6E8A-4147-A177-3AD203B41FA5}">
                      <a16:colId xmlns:a16="http://schemas.microsoft.com/office/drawing/2014/main" xmlns="" val="20000"/>
                    </a:ext>
                  </a:extLst>
                </a:gridCol>
                <a:gridCol w="827845">
                  <a:extLst>
                    <a:ext uri="{9D8B030D-6E8A-4147-A177-3AD203B41FA5}">
                      <a16:colId xmlns:a16="http://schemas.microsoft.com/office/drawing/2014/main" xmlns="" val="20001"/>
                    </a:ext>
                  </a:extLst>
                </a:gridCol>
                <a:gridCol w="1007729">
                  <a:extLst>
                    <a:ext uri="{9D8B030D-6E8A-4147-A177-3AD203B41FA5}">
                      <a16:colId xmlns:a16="http://schemas.microsoft.com/office/drawing/2014/main" xmlns="" val="20002"/>
                    </a:ext>
                  </a:extLst>
                </a:gridCol>
                <a:gridCol w="1474442">
                  <a:extLst>
                    <a:ext uri="{9D8B030D-6E8A-4147-A177-3AD203B41FA5}">
                      <a16:colId xmlns:a16="http://schemas.microsoft.com/office/drawing/2014/main" xmlns="" val="20003"/>
                    </a:ext>
                  </a:extLst>
                </a:gridCol>
                <a:gridCol w="1414384">
                  <a:extLst>
                    <a:ext uri="{9D8B030D-6E8A-4147-A177-3AD203B41FA5}">
                      <a16:colId xmlns:a16="http://schemas.microsoft.com/office/drawing/2014/main" xmlns="" val="20004"/>
                    </a:ext>
                  </a:extLst>
                </a:gridCol>
              </a:tblGrid>
              <a:tr h="424261">
                <a:tc gridSpan="4">
                  <a:txBody>
                    <a:bodyPr/>
                    <a:lstStyle/>
                    <a:p>
                      <a:pPr algn="l" fontAlgn="b"/>
                      <a:r>
                        <a:rPr lang="en-US" sz="1800" b="1" i="0" u="none" strike="noStrike" dirty="0">
                          <a:solidFill>
                            <a:srgbClr val="000000"/>
                          </a:solidFill>
                          <a:effectLst/>
                          <a:latin typeface="TH SarabunPSK"/>
                        </a:rPr>
                        <a:t>Current climate suitability</a:t>
                      </a:r>
                    </a:p>
                  </a:txBody>
                  <a:tcPr marL="9218" marR="9218" marT="6914" marB="0" anchor="b">
                    <a:lnL>
                      <a:noFill/>
                    </a:lnL>
                    <a:lnR>
                      <a:noFill/>
                    </a:lnR>
                    <a:lnT>
                      <a:noFill/>
                    </a:lnT>
                    <a:lnB>
                      <a:noFill/>
                    </a:lnB>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algn="l" fontAlgn="b"/>
                      <a:endParaRPr lang="en-US" sz="1100" b="0" i="0" u="none" strike="noStrike" dirty="0">
                        <a:solidFill>
                          <a:srgbClr val="000000"/>
                        </a:solidFill>
                        <a:latin typeface="TH SarabunPSK"/>
                      </a:endParaRPr>
                    </a:p>
                  </a:txBody>
                  <a:tcPr marL="9218" marR="9218" marT="6914" marB="0" anchor="b">
                    <a:lnL>
                      <a:noFill/>
                    </a:lnL>
                    <a:lnR>
                      <a:noFill/>
                    </a:lnR>
                    <a:lnT>
                      <a:noFill/>
                    </a:lnT>
                    <a:lnB>
                      <a:noFill/>
                    </a:lnB>
                  </a:tcPr>
                </a:tc>
                <a:extLst>
                  <a:ext uri="{0D108BD9-81ED-4DB2-BD59-A6C34878D82A}">
                    <a16:rowId xmlns:a16="http://schemas.microsoft.com/office/drawing/2014/main" xmlns="" val="10000"/>
                  </a:ext>
                </a:extLst>
              </a:tr>
              <a:tr h="788602">
                <a:tc>
                  <a:txBody>
                    <a:bodyPr/>
                    <a:lstStyle/>
                    <a:p>
                      <a:pPr algn="ctr" fontAlgn="ctr"/>
                      <a:r>
                        <a:rPr lang="en-US" sz="1800" b="1" i="0" u="none" strike="noStrike" dirty="0">
                          <a:solidFill>
                            <a:srgbClr val="000000"/>
                          </a:solidFill>
                          <a:latin typeface="TH SarabunPSK"/>
                        </a:rPr>
                        <a:t>Item</a:t>
                      </a:r>
                    </a:p>
                  </a:txBody>
                  <a:tcPr marL="9218" marR="9218" marT="69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ctr" fontAlgn="ctr"/>
                      <a:r>
                        <a:rPr lang="en-US" sz="1800" b="1" i="0" u="none" strike="noStrike" dirty="0">
                          <a:solidFill>
                            <a:srgbClr val="000000"/>
                          </a:solidFill>
                          <a:latin typeface="TH SarabunPSK"/>
                        </a:rPr>
                        <a:t>Principal Factor</a:t>
                      </a:r>
                    </a:p>
                  </a:txBody>
                  <a:tcPr marL="9218" marR="9218" marT="69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ctr" fontAlgn="ctr"/>
                      <a:r>
                        <a:rPr lang="en-US" sz="1800" b="1" i="0" u="none" strike="noStrike" dirty="0">
                          <a:solidFill>
                            <a:srgbClr val="000000"/>
                          </a:solidFill>
                          <a:latin typeface="TH SarabunPSK"/>
                        </a:rPr>
                        <a:t>High suitability zone</a:t>
                      </a:r>
                    </a:p>
                  </a:txBody>
                  <a:tcPr marL="9218" marR="9218" marT="69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ctr" fontAlgn="ctr"/>
                      <a:r>
                        <a:rPr lang="en-US" sz="1800" b="1" i="0" u="none" strike="noStrike" dirty="0">
                          <a:solidFill>
                            <a:srgbClr val="000000"/>
                          </a:solidFill>
                          <a:latin typeface="TH SarabunPSK"/>
                        </a:rPr>
                        <a:t>Correspondence with Current cultivation area</a:t>
                      </a:r>
                    </a:p>
                  </a:txBody>
                  <a:tcPr marL="9218" marR="9218" marT="69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ctr" fontAlgn="ctr"/>
                      <a:r>
                        <a:rPr lang="en-US" sz="1800" b="1" i="0" u="none" strike="noStrike" dirty="0">
                          <a:solidFill>
                            <a:srgbClr val="000000"/>
                          </a:solidFill>
                          <a:latin typeface="TH SarabunPSK"/>
                        </a:rPr>
                        <a:t>Other potential factor explaining distribution</a:t>
                      </a:r>
                    </a:p>
                  </a:txBody>
                  <a:tcPr marL="9218" marR="9218" marT="69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extLst>
                  <a:ext uri="{0D108BD9-81ED-4DB2-BD59-A6C34878D82A}">
                    <a16:rowId xmlns:a16="http://schemas.microsoft.com/office/drawing/2014/main" xmlns="" val="10001"/>
                  </a:ext>
                </a:extLst>
              </a:tr>
              <a:tr h="552661">
                <a:tc>
                  <a:txBody>
                    <a:bodyPr/>
                    <a:lstStyle/>
                    <a:p>
                      <a:pPr algn="ctr" fontAlgn="t"/>
                      <a:r>
                        <a:rPr lang="en-US" sz="1800" b="1" i="0" u="none" strike="noStrike">
                          <a:solidFill>
                            <a:srgbClr val="000000"/>
                          </a:solidFill>
                          <a:latin typeface="TH SarabunPSK"/>
                        </a:rPr>
                        <a:t>Cassava</a:t>
                      </a:r>
                    </a:p>
                  </a:txBody>
                  <a:tcPr marL="9218" marR="9218" marT="6914"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ctr" fontAlgn="t"/>
                      <a:r>
                        <a:rPr lang="en-US" sz="1800" b="1" i="0" u="none" strike="noStrike" dirty="0">
                          <a:solidFill>
                            <a:srgbClr val="000000"/>
                          </a:solidFill>
                          <a:latin typeface="TH SarabunPSK"/>
                        </a:rPr>
                        <a:t>Rainfall</a:t>
                      </a:r>
                    </a:p>
                  </a:txBody>
                  <a:tcPr marL="9218" marR="9218" marT="6914"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ctr" fontAlgn="t"/>
                      <a:r>
                        <a:rPr lang="en-US" sz="1800" b="1" i="0" u="none" strike="noStrike" dirty="0">
                          <a:solidFill>
                            <a:srgbClr val="000000"/>
                          </a:solidFill>
                          <a:latin typeface="TH SarabunPSK"/>
                        </a:rPr>
                        <a:t>Central dry area</a:t>
                      </a:r>
                    </a:p>
                  </a:txBody>
                  <a:tcPr marL="9218" marR="9218" marT="6914"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ctr" fontAlgn="t"/>
                      <a:r>
                        <a:rPr lang="en-US" sz="3200" b="1" i="0" u="none" strike="noStrike" dirty="0">
                          <a:solidFill>
                            <a:srgbClr val="000000"/>
                          </a:solidFill>
                          <a:latin typeface="TH SarabunPSK"/>
                        </a:rPr>
                        <a:t>+</a:t>
                      </a:r>
                    </a:p>
                  </a:txBody>
                  <a:tcPr marL="9218" marR="9218" marT="6914"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ctr" fontAlgn="t"/>
                      <a:endParaRPr lang="en-US" sz="1800" b="1" i="0" u="none" strike="noStrike" dirty="0">
                        <a:solidFill>
                          <a:srgbClr val="000000"/>
                        </a:solidFill>
                        <a:latin typeface="TH SarabunPSK"/>
                      </a:endParaRPr>
                    </a:p>
                  </a:txBody>
                  <a:tcPr marL="9218" marR="9218" marT="6914"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xmlns="" val="10002"/>
                  </a:ext>
                </a:extLst>
              </a:tr>
              <a:tr h="552661">
                <a:tc>
                  <a:txBody>
                    <a:bodyPr/>
                    <a:lstStyle/>
                    <a:p>
                      <a:pPr algn="ctr" fontAlgn="t"/>
                      <a:r>
                        <a:rPr lang="en-US" sz="1800" b="1" i="0" u="none" strike="noStrike" dirty="0">
                          <a:solidFill>
                            <a:srgbClr val="000000"/>
                          </a:solidFill>
                          <a:latin typeface="TH SarabunPSK"/>
                        </a:rPr>
                        <a:t>Maize</a:t>
                      </a:r>
                    </a:p>
                  </a:txBody>
                  <a:tcPr marL="9218" marR="9218" marT="6914"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ctr" fontAlgn="t"/>
                      <a:r>
                        <a:rPr lang="en-US" sz="1800" b="1" i="0" u="none" strike="noStrike" dirty="0">
                          <a:solidFill>
                            <a:srgbClr val="000000"/>
                          </a:solidFill>
                          <a:latin typeface="TH SarabunPSK"/>
                        </a:rPr>
                        <a:t>Rainfall</a:t>
                      </a:r>
                    </a:p>
                  </a:txBody>
                  <a:tcPr marL="9218" marR="9218" marT="6914"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ctr" fontAlgn="t"/>
                      <a:r>
                        <a:rPr lang="en-US" sz="1800" b="1" i="0" u="none" strike="noStrike">
                          <a:solidFill>
                            <a:srgbClr val="000000"/>
                          </a:solidFill>
                          <a:latin typeface="TH SarabunPSK"/>
                        </a:rPr>
                        <a:t>Central dry area</a:t>
                      </a:r>
                    </a:p>
                  </a:txBody>
                  <a:tcPr marL="9218" marR="9218" marT="6914"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ctr" fontAlgn="t"/>
                      <a:r>
                        <a:rPr lang="en-US" sz="3200" b="1" i="0" u="none" strike="noStrike" dirty="0">
                          <a:solidFill>
                            <a:srgbClr val="000000"/>
                          </a:solidFill>
                          <a:latin typeface="TH SarabunPSK"/>
                        </a:rPr>
                        <a:t>+</a:t>
                      </a:r>
                    </a:p>
                  </a:txBody>
                  <a:tcPr marL="9218" marR="9218" marT="6914"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ctr" fontAlgn="t"/>
                      <a:endParaRPr lang="en-US" sz="1800" b="1" i="0" u="none" strike="noStrike" dirty="0">
                        <a:solidFill>
                          <a:srgbClr val="000000"/>
                        </a:solidFill>
                        <a:latin typeface="TH SarabunPSK"/>
                      </a:endParaRPr>
                    </a:p>
                  </a:txBody>
                  <a:tcPr marL="9218" marR="9218" marT="6914"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xmlns="" val="10003"/>
                  </a:ext>
                </a:extLst>
              </a:tr>
              <a:tr h="552661">
                <a:tc>
                  <a:txBody>
                    <a:bodyPr/>
                    <a:lstStyle/>
                    <a:p>
                      <a:pPr algn="ctr" fontAlgn="t"/>
                      <a:r>
                        <a:rPr lang="en-US" sz="1800" b="1" i="0" u="none" strike="noStrike">
                          <a:solidFill>
                            <a:srgbClr val="000000"/>
                          </a:solidFill>
                          <a:latin typeface="TH SarabunPSK"/>
                        </a:rPr>
                        <a:t>Rice KDML 105</a:t>
                      </a:r>
                    </a:p>
                  </a:txBody>
                  <a:tcPr marL="9218" marR="9218" marT="6914"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ctr" fontAlgn="t"/>
                      <a:r>
                        <a:rPr lang="en-US" sz="1800" b="1" i="0" u="none" strike="noStrike">
                          <a:solidFill>
                            <a:srgbClr val="000000"/>
                          </a:solidFill>
                          <a:latin typeface="TH SarabunPSK"/>
                        </a:rPr>
                        <a:t>Rainfall</a:t>
                      </a:r>
                    </a:p>
                  </a:txBody>
                  <a:tcPr marL="9218" marR="9218" marT="6914"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ctr" fontAlgn="t"/>
                      <a:r>
                        <a:rPr lang="en-US" sz="1800" b="1" i="0" u="none" strike="noStrike" dirty="0">
                          <a:solidFill>
                            <a:srgbClr val="000000"/>
                          </a:solidFill>
                          <a:latin typeface="TH SarabunPSK"/>
                        </a:rPr>
                        <a:t>Strip around centre</a:t>
                      </a:r>
                    </a:p>
                  </a:txBody>
                  <a:tcPr marL="9218" marR="9218" marT="6914"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ctr" fontAlgn="t"/>
                      <a:r>
                        <a:rPr lang="en-US" sz="3200" b="1" i="0" u="none" strike="noStrike" dirty="0">
                          <a:solidFill>
                            <a:srgbClr val="000000"/>
                          </a:solidFill>
                          <a:latin typeface="TH SarabunPSK"/>
                        </a:rPr>
                        <a:t>-</a:t>
                      </a:r>
                    </a:p>
                  </a:txBody>
                  <a:tcPr marL="9218" marR="9218" marT="6914"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ctr" fontAlgn="t"/>
                      <a:r>
                        <a:rPr lang="en-US" sz="1800" b="1" i="0" u="none" strike="noStrike" dirty="0">
                          <a:solidFill>
                            <a:srgbClr val="000000"/>
                          </a:solidFill>
                          <a:latin typeface="TH SarabunPSK"/>
                        </a:rPr>
                        <a:t>Water Management</a:t>
                      </a:r>
                    </a:p>
                  </a:txBody>
                  <a:tcPr marL="9218" marR="9218" marT="6914"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xmlns="" val="10004"/>
                  </a:ext>
                </a:extLst>
              </a:tr>
              <a:tr h="552661">
                <a:tc>
                  <a:txBody>
                    <a:bodyPr/>
                    <a:lstStyle/>
                    <a:p>
                      <a:pPr algn="ctr" fontAlgn="t"/>
                      <a:r>
                        <a:rPr lang="en-US" sz="1800" b="1" i="0" u="none" strike="noStrike">
                          <a:solidFill>
                            <a:srgbClr val="000000"/>
                          </a:solidFill>
                          <a:latin typeface="TH SarabunPSK"/>
                        </a:rPr>
                        <a:t>Rice (others)</a:t>
                      </a:r>
                    </a:p>
                  </a:txBody>
                  <a:tcPr marL="9218" marR="9218" marT="6914"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ctr" fontAlgn="t"/>
                      <a:r>
                        <a:rPr lang="en-US" sz="1800" b="1" i="0" u="none" strike="noStrike">
                          <a:solidFill>
                            <a:srgbClr val="000000"/>
                          </a:solidFill>
                          <a:latin typeface="TH SarabunPSK"/>
                        </a:rPr>
                        <a:t>Rainfall</a:t>
                      </a:r>
                    </a:p>
                  </a:txBody>
                  <a:tcPr marL="9218" marR="9218" marT="6914"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ctr" fontAlgn="t"/>
                      <a:r>
                        <a:rPr lang="en-US" sz="1800" b="1" i="0" u="none" strike="noStrike" dirty="0">
                          <a:solidFill>
                            <a:srgbClr val="000000"/>
                          </a:solidFill>
                          <a:latin typeface="TH SarabunPSK"/>
                        </a:rPr>
                        <a:t>Strip around centre</a:t>
                      </a:r>
                    </a:p>
                  </a:txBody>
                  <a:tcPr marL="9218" marR="9218" marT="6914"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ctr" fontAlgn="t"/>
                      <a:r>
                        <a:rPr lang="en-US" sz="3200" b="1" i="0" u="none" strike="noStrike" dirty="0">
                          <a:solidFill>
                            <a:srgbClr val="000000"/>
                          </a:solidFill>
                          <a:latin typeface="TH SarabunPSK"/>
                        </a:rPr>
                        <a:t>-</a:t>
                      </a:r>
                    </a:p>
                  </a:txBody>
                  <a:tcPr marL="9218" marR="9218" marT="6914"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ctr" fontAlgn="t"/>
                      <a:r>
                        <a:rPr lang="en-US" sz="1800" b="1" i="0" u="none" strike="noStrike" dirty="0">
                          <a:solidFill>
                            <a:srgbClr val="000000"/>
                          </a:solidFill>
                          <a:latin typeface="TH SarabunPSK"/>
                        </a:rPr>
                        <a:t>Water Management</a:t>
                      </a:r>
                    </a:p>
                  </a:txBody>
                  <a:tcPr marL="9218" marR="9218" marT="6914"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xmlns="" val="10005"/>
                  </a:ext>
                </a:extLst>
              </a:tr>
              <a:tr h="552661">
                <a:tc>
                  <a:txBody>
                    <a:bodyPr/>
                    <a:lstStyle/>
                    <a:p>
                      <a:pPr algn="ctr" fontAlgn="t"/>
                      <a:r>
                        <a:rPr lang="en-US" sz="1800" b="1" i="0" u="none" strike="noStrike" dirty="0">
                          <a:solidFill>
                            <a:srgbClr val="000000"/>
                          </a:solidFill>
                          <a:latin typeface="TH SarabunPSK"/>
                        </a:rPr>
                        <a:t>Sugarcane</a:t>
                      </a:r>
                    </a:p>
                  </a:txBody>
                  <a:tcPr marL="9218" marR="9218" marT="6914"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ctr" fontAlgn="t"/>
                      <a:r>
                        <a:rPr lang="en-US" sz="1800" b="1" i="0" u="none" strike="noStrike">
                          <a:solidFill>
                            <a:srgbClr val="000000"/>
                          </a:solidFill>
                          <a:latin typeface="TH SarabunPSK"/>
                        </a:rPr>
                        <a:t>Rainfall and temperature</a:t>
                      </a:r>
                    </a:p>
                  </a:txBody>
                  <a:tcPr marL="9218" marR="9218" marT="6914"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ctr" fontAlgn="t"/>
                      <a:r>
                        <a:rPr lang="en-US" sz="1800" b="1" i="0" u="none" strike="noStrike" dirty="0">
                          <a:solidFill>
                            <a:srgbClr val="000000"/>
                          </a:solidFill>
                          <a:latin typeface="TH SarabunPSK"/>
                        </a:rPr>
                        <a:t>No</a:t>
                      </a:r>
                    </a:p>
                  </a:txBody>
                  <a:tcPr marL="9218" marR="9218" marT="6914"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ctr" fontAlgn="t"/>
                      <a:r>
                        <a:rPr lang="en-US" sz="3200" b="1" i="0" u="none" strike="noStrike" dirty="0">
                          <a:solidFill>
                            <a:srgbClr val="000000"/>
                          </a:solidFill>
                          <a:latin typeface="TH SarabunPSK"/>
                        </a:rPr>
                        <a:t>-</a:t>
                      </a:r>
                    </a:p>
                  </a:txBody>
                  <a:tcPr marL="9218" marR="9218" marT="6914"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ctr" fontAlgn="t"/>
                      <a:r>
                        <a:rPr lang="en-US" sz="1800" b="1" i="0" u="none" strike="noStrike" dirty="0">
                          <a:solidFill>
                            <a:srgbClr val="000000"/>
                          </a:solidFill>
                          <a:latin typeface="TH SarabunPSK"/>
                        </a:rPr>
                        <a:t>Water Management</a:t>
                      </a:r>
                    </a:p>
                  </a:txBody>
                  <a:tcPr marL="9218" marR="9218" marT="6914"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xmlns="" val="10006"/>
                  </a:ext>
                </a:extLst>
              </a:tr>
            </a:tbl>
          </a:graphicData>
        </a:graphic>
      </p:graphicFrame>
      <p:sp>
        <p:nvSpPr>
          <p:cNvPr id="7" name="Title 1"/>
          <p:cNvSpPr txBox="1">
            <a:spLocks/>
          </p:cNvSpPr>
          <p:nvPr/>
        </p:nvSpPr>
        <p:spPr>
          <a:xfrm>
            <a:off x="5791200" y="4757488"/>
            <a:ext cx="3048000" cy="323850"/>
          </a:xfrm>
          <a:prstGeom prst="rect">
            <a:avLst/>
          </a:prstGeom>
          <a:solidFill>
            <a:schemeClr val="bg1"/>
          </a:solidFill>
        </p:spPr>
        <p:txBody>
          <a:bodyPr vert="horz" anchor="ctr">
            <a:no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1900" b="1" i="0" u="none" strike="noStrike" kern="1200" cap="none" spc="0" normalizeH="0" baseline="0" noProof="0" dirty="0">
                <a:ln>
                  <a:noFill/>
                </a:ln>
                <a:solidFill>
                  <a:schemeClr val="tx1"/>
                </a:solidFill>
                <a:effectLst/>
                <a:uLnTx/>
                <a:uFillTx/>
                <a:latin typeface="TH SarabunPSK" pitchFamily="34" charset="-34"/>
                <a:ea typeface="+mj-ea"/>
                <a:cs typeface="TH SarabunPSK" pitchFamily="34" charset="-34"/>
              </a:rPr>
              <a:t>Source:</a:t>
            </a:r>
            <a:r>
              <a:rPr kumimoji="0" lang="en-US" sz="1900" b="1" i="0" u="none" strike="noStrike" kern="1200" cap="none" spc="0" normalizeH="0" noProof="0" dirty="0">
                <a:ln>
                  <a:noFill/>
                </a:ln>
                <a:solidFill>
                  <a:schemeClr val="tx1"/>
                </a:solidFill>
                <a:effectLst/>
                <a:uLnTx/>
                <a:uFillTx/>
                <a:latin typeface="TH SarabunPSK" pitchFamily="34" charset="-34"/>
                <a:ea typeface="+mj-ea"/>
                <a:cs typeface="TH SarabunPSK" pitchFamily="34" charset="-34"/>
              </a:rPr>
              <a:t> </a:t>
            </a:r>
            <a:r>
              <a:rPr lang="en-US" sz="1900" b="1" noProof="0" dirty="0">
                <a:latin typeface="TH SarabunPSK" pitchFamily="34" charset="-34"/>
                <a:ea typeface="+mj-ea"/>
                <a:cs typeface="TH SarabunPSK" pitchFamily="34" charset="-34"/>
              </a:rPr>
              <a:t>CIAT</a:t>
            </a:r>
            <a:r>
              <a:rPr kumimoji="0" lang="en-US" sz="1900" b="1" i="0" u="none" strike="noStrike" kern="1200" cap="none" spc="0" normalizeH="0" noProof="0" dirty="0">
                <a:ln>
                  <a:noFill/>
                </a:ln>
                <a:solidFill>
                  <a:schemeClr val="tx1"/>
                </a:solidFill>
                <a:effectLst/>
                <a:uLnTx/>
                <a:uFillTx/>
                <a:latin typeface="TH SarabunPSK" pitchFamily="34" charset="-34"/>
                <a:ea typeface="+mj-ea"/>
                <a:cs typeface="TH SarabunPSK" pitchFamily="34" charset="-34"/>
              </a:rPr>
              <a:t> (2012)</a:t>
            </a:r>
            <a:endParaRPr kumimoji="0" lang="en-US" sz="1900" b="1" i="0" u="none" strike="noStrike" kern="1200" cap="none" spc="0" normalizeH="0" baseline="0" noProof="0" dirty="0">
              <a:ln>
                <a:noFill/>
              </a:ln>
              <a:solidFill>
                <a:schemeClr val="tx1"/>
              </a:solidFill>
              <a:effectLst/>
              <a:uLnTx/>
              <a:uFillTx/>
              <a:latin typeface="TH SarabunPSK" pitchFamily="34" charset="-34"/>
              <a:ea typeface="+mj-ea"/>
              <a:cs typeface="TH SarabunPSK" pitchFamily="34" charset="-34"/>
            </a:endParaRPr>
          </a:p>
        </p:txBody>
      </p:sp>
      <p:sp>
        <p:nvSpPr>
          <p:cNvPr id="10" name="Content Placeholder 2"/>
          <p:cNvSpPr>
            <a:spLocks noGrp="1"/>
          </p:cNvSpPr>
          <p:nvPr>
            <p:ph idx="1"/>
          </p:nvPr>
        </p:nvSpPr>
        <p:spPr>
          <a:xfrm>
            <a:off x="5791200" y="1123950"/>
            <a:ext cx="3276600" cy="3733800"/>
          </a:xfrm>
        </p:spPr>
        <p:txBody>
          <a:bodyPr>
            <a:noAutofit/>
          </a:bodyPr>
          <a:lstStyle/>
          <a:p>
            <a:pPr marL="171450" indent="-171450">
              <a:lnSpc>
                <a:spcPts val="2000"/>
              </a:lnSpc>
            </a:pPr>
            <a:r>
              <a:rPr lang="en-US" sz="2400" b="1" kern="0" spc="-38" dirty="0">
                <a:latin typeface="TH SarabunPSK" pitchFamily="34" charset="-34"/>
                <a:ea typeface="+mj-ea"/>
                <a:cs typeface="TH SarabunPSK" pitchFamily="34" charset="-34"/>
              </a:rPr>
              <a:t>The cultivation areas of </a:t>
            </a:r>
            <a:r>
              <a:rPr lang="en-US" sz="2400" b="1" kern="0" spc="-38" dirty="0">
                <a:solidFill>
                  <a:srgbClr val="FF0000"/>
                </a:solidFill>
                <a:effectLst>
                  <a:outerShdw blurRad="38100" dist="38100" dir="2700000" algn="tl">
                    <a:srgbClr val="000000">
                      <a:alpha val="43137"/>
                    </a:srgbClr>
                  </a:outerShdw>
                </a:effectLst>
                <a:latin typeface="TH SarabunPSK" pitchFamily="34" charset="-34"/>
                <a:ea typeface="+mj-ea"/>
                <a:cs typeface="TH SarabunPSK" pitchFamily="34" charset="-34"/>
              </a:rPr>
              <a:t>rice and sugarcane</a:t>
            </a:r>
            <a:r>
              <a:rPr lang="en-US" sz="2400" b="1" kern="0" spc="-38" dirty="0">
                <a:latin typeface="TH SarabunPSK" pitchFamily="34" charset="-34"/>
                <a:ea typeface="+mj-ea"/>
                <a:cs typeface="TH SarabunPSK" pitchFamily="34" charset="-34"/>
              </a:rPr>
              <a:t> are located in LOW suitability zones while </a:t>
            </a:r>
            <a:r>
              <a:rPr lang="en-US" sz="2400" b="1" kern="0" spc="-38" dirty="0">
                <a:solidFill>
                  <a:srgbClr val="00B050"/>
                </a:solidFill>
                <a:effectLst>
                  <a:outerShdw blurRad="38100" dist="38100" dir="2700000" algn="tl">
                    <a:srgbClr val="000000">
                      <a:alpha val="43137"/>
                    </a:srgbClr>
                  </a:outerShdw>
                </a:effectLst>
                <a:latin typeface="TH SarabunPSK" pitchFamily="34" charset="-34"/>
                <a:ea typeface="+mj-ea"/>
                <a:cs typeface="TH SarabunPSK" pitchFamily="34" charset="-34"/>
              </a:rPr>
              <a:t>cassava and maize</a:t>
            </a:r>
            <a:r>
              <a:rPr lang="en-US" sz="2400" b="1" kern="0" spc="-38" dirty="0">
                <a:latin typeface="TH SarabunPSK" pitchFamily="34" charset="-34"/>
                <a:ea typeface="+mj-ea"/>
                <a:cs typeface="TH SarabunPSK" pitchFamily="34" charset="-34"/>
              </a:rPr>
              <a:t> are located in HIGH suitability zones  </a:t>
            </a:r>
          </a:p>
          <a:p>
            <a:pPr marL="177800" indent="-177800">
              <a:lnSpc>
                <a:spcPts val="2000"/>
              </a:lnSpc>
            </a:pPr>
            <a:r>
              <a:rPr lang="en-US" sz="2400" b="1" kern="0" spc="-38" dirty="0">
                <a:latin typeface="TH SarabunPSK" pitchFamily="34" charset="-34"/>
                <a:ea typeface="+mj-ea"/>
                <a:cs typeface="TH SarabunPSK" pitchFamily="34" charset="-34"/>
              </a:rPr>
              <a:t>Water management is the main reason behind</a:t>
            </a:r>
            <a:r>
              <a:rPr lang="en-US" sz="2400" b="1" kern="0" spc="-38" dirty="0">
                <a:solidFill>
                  <a:srgbClr val="FF0000"/>
                </a:solidFill>
                <a:effectLst>
                  <a:outerShdw blurRad="38100" dist="38100" dir="2700000" algn="tl">
                    <a:srgbClr val="000000">
                      <a:alpha val="43137"/>
                    </a:srgbClr>
                  </a:outerShdw>
                </a:effectLst>
                <a:latin typeface="TH SarabunPSK" pitchFamily="34" charset="-34"/>
                <a:ea typeface="+mj-ea"/>
                <a:cs typeface="TH SarabunPSK" pitchFamily="34" charset="-34"/>
              </a:rPr>
              <a:t> rice and sugarcane </a:t>
            </a:r>
            <a:r>
              <a:rPr lang="en-US" sz="2400" b="1" kern="0" spc="-38" dirty="0">
                <a:latin typeface="TH SarabunPSK" pitchFamily="34" charset="-34"/>
                <a:ea typeface="+mj-ea"/>
                <a:cs typeface="TH SarabunPSK" pitchFamily="34" charset="-34"/>
              </a:rPr>
              <a:t>distributions in LOW suitability zone.</a:t>
            </a:r>
          </a:p>
          <a:p>
            <a:pPr marL="177800" indent="-177800">
              <a:lnSpc>
                <a:spcPts val="2000"/>
              </a:lnSpc>
            </a:pPr>
            <a:r>
              <a:rPr lang="en-US" sz="2400" b="1" kern="0" spc="-38" dirty="0">
                <a:latin typeface="TH SarabunPSK" pitchFamily="34" charset="-34"/>
                <a:ea typeface="+mj-ea"/>
                <a:cs typeface="TH SarabunPSK" pitchFamily="34" charset="-34"/>
              </a:rPr>
              <a:t>Vulnerability in </a:t>
            </a:r>
            <a:r>
              <a:rPr lang="en-US" sz="2400" b="1" kern="0" spc="-38" dirty="0">
                <a:solidFill>
                  <a:srgbClr val="FF0000"/>
                </a:solidFill>
                <a:effectLst>
                  <a:outerShdw blurRad="38100" dist="38100" dir="2700000" algn="tl">
                    <a:srgbClr val="000000">
                      <a:alpha val="43137"/>
                    </a:srgbClr>
                  </a:outerShdw>
                </a:effectLst>
                <a:latin typeface="TH SarabunPSK" pitchFamily="34" charset="-34"/>
                <a:ea typeface="+mj-ea"/>
                <a:cs typeface="TH SarabunPSK" pitchFamily="34" charset="-34"/>
              </a:rPr>
              <a:t>rice and sugarcane </a:t>
            </a:r>
            <a:r>
              <a:rPr lang="en-US" sz="2400" b="1" kern="0" spc="-38" dirty="0">
                <a:latin typeface="TH SarabunPSK" pitchFamily="34" charset="-34"/>
                <a:ea typeface="+mj-ea"/>
                <a:cs typeface="TH SarabunPSK" pitchFamily="34" charset="-34"/>
              </a:rPr>
              <a:t>depends on water management efficiency  </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a:xfrm>
            <a:off x="6934200" y="4767267"/>
            <a:ext cx="2133600" cy="273844"/>
          </a:xfrm>
        </p:spPr>
        <p:txBody>
          <a:bodyPr>
            <a:normAutofit/>
          </a:bodyPr>
          <a:lstStyle/>
          <a:p>
            <a:fld id="{3074B712-BCCC-4096-A105-59EBF1B6CB0C}" type="slidenum">
              <a:rPr lang="en-US" smtClean="0"/>
              <a:pPr/>
              <a:t>39</a:t>
            </a:fld>
            <a:endParaRPr lang="en-US" dirty="0"/>
          </a:p>
        </p:txBody>
      </p:sp>
      <p:sp>
        <p:nvSpPr>
          <p:cNvPr id="6" name="Title 1"/>
          <p:cNvSpPr txBox="1">
            <a:spLocks/>
          </p:cNvSpPr>
          <p:nvPr/>
        </p:nvSpPr>
        <p:spPr>
          <a:xfrm>
            <a:off x="533400" y="4686300"/>
            <a:ext cx="7614920" cy="457200"/>
          </a:xfrm>
          <a:prstGeom prst="rect">
            <a:avLst/>
          </a:prstGeom>
          <a:solidFill>
            <a:schemeClr val="bg1"/>
          </a:solidFill>
        </p:spPr>
        <p:txBody>
          <a:bodyPr vert="horz" anchor="t" anchorCtr="0">
            <a:noAutofit/>
          </a:bodyPr>
          <a:lstStyle/>
          <a:p>
            <a:pPr marL="0" marR="0" lvl="0" indent="0" algn="l" defTabSz="914400" rtl="0" eaLnBrk="1" fontAlgn="auto" latinLnBrk="0" hangingPunct="1">
              <a:lnSpc>
                <a:spcPts val="1500"/>
              </a:lnSpc>
              <a:spcBef>
                <a:spcPct val="0"/>
              </a:spcBef>
              <a:spcAft>
                <a:spcPts val="0"/>
              </a:spcAft>
              <a:buClrTx/>
              <a:buSzTx/>
              <a:buFontTx/>
              <a:buNone/>
              <a:tabLst/>
              <a:defRPr/>
            </a:pPr>
            <a:r>
              <a:rPr kumimoji="0" lang="en-US" sz="1600" b="1" i="0" u="none" strike="noStrike" kern="1200" cap="none" spc="0" normalizeH="0" baseline="0" noProof="0" dirty="0">
                <a:ln>
                  <a:noFill/>
                </a:ln>
                <a:solidFill>
                  <a:schemeClr val="tx1"/>
                </a:solidFill>
                <a:effectLst/>
                <a:uLnTx/>
                <a:uFillTx/>
                <a:latin typeface="TH SarabunPSK" pitchFamily="34" charset="-34"/>
                <a:ea typeface="+mj-ea"/>
                <a:cs typeface="TH SarabunPSK" pitchFamily="34" charset="-34"/>
              </a:rPr>
              <a:t>Source: </a:t>
            </a:r>
            <a:r>
              <a:rPr lang="en-US" sz="1600" b="1" noProof="0" dirty="0">
                <a:latin typeface="TH SarabunPSK" pitchFamily="34" charset="-34"/>
                <a:ea typeface="+mj-ea"/>
                <a:cs typeface="TH SarabunPSK" pitchFamily="34" charset="-34"/>
              </a:rPr>
              <a:t>CIAT</a:t>
            </a:r>
            <a:r>
              <a:rPr kumimoji="0" lang="en-US" sz="1600" b="1" i="0" u="none" strike="noStrike" kern="1200" cap="none" spc="0" normalizeH="0" noProof="0" dirty="0">
                <a:ln>
                  <a:noFill/>
                </a:ln>
                <a:solidFill>
                  <a:schemeClr val="tx1"/>
                </a:solidFill>
                <a:effectLst/>
                <a:uLnTx/>
                <a:uFillTx/>
                <a:latin typeface="TH SarabunPSK" pitchFamily="34" charset="-34"/>
                <a:ea typeface="+mj-ea"/>
                <a:cs typeface="TH SarabunPSK" pitchFamily="34" charset="-34"/>
              </a:rPr>
              <a:t> (2012)</a:t>
            </a:r>
          </a:p>
          <a:p>
            <a:pPr lvl="0">
              <a:lnSpc>
                <a:spcPts val="1500"/>
              </a:lnSpc>
              <a:spcBef>
                <a:spcPct val="0"/>
              </a:spcBef>
              <a:defRPr/>
            </a:pPr>
            <a:r>
              <a:rPr lang="en-US" sz="1600" b="1" baseline="0" dirty="0">
                <a:latin typeface="TH SarabunPSK" pitchFamily="34" charset="-34"/>
                <a:ea typeface="+mj-ea"/>
                <a:cs typeface="TH SarabunPSK" pitchFamily="34" charset="-34"/>
              </a:rPr>
              <a:t>Note: Using the</a:t>
            </a:r>
            <a:r>
              <a:rPr lang="en-US" sz="1600" b="1" dirty="0">
                <a:latin typeface="TH SarabunPSK" pitchFamily="34" charset="-34"/>
                <a:ea typeface="+mj-ea"/>
                <a:cs typeface="TH SarabunPSK" pitchFamily="34" charset="-34"/>
              </a:rPr>
              <a:t> A1B emission scenario (A balanced emphasis on all energy sources)</a:t>
            </a:r>
          </a:p>
        </p:txBody>
      </p:sp>
      <p:graphicFrame>
        <p:nvGraphicFramePr>
          <p:cNvPr id="7" name="Table 6"/>
          <p:cNvGraphicFramePr>
            <a:graphicFrameLocks noGrp="1"/>
          </p:cNvGraphicFramePr>
          <p:nvPr>
            <p:extLst>
              <p:ext uri="{D42A27DB-BD31-4B8C-83A1-F6EECF244321}">
                <p14:modId xmlns:p14="http://schemas.microsoft.com/office/powerpoint/2010/main" val="1658435924"/>
              </p:ext>
            </p:extLst>
          </p:nvPr>
        </p:nvGraphicFramePr>
        <p:xfrm>
          <a:off x="76200" y="41628"/>
          <a:ext cx="5638800" cy="4877107"/>
        </p:xfrm>
        <a:graphic>
          <a:graphicData uri="http://schemas.openxmlformats.org/drawingml/2006/table">
            <a:tbl>
              <a:tblPr/>
              <a:tblGrid>
                <a:gridCol w="1603612">
                  <a:extLst>
                    <a:ext uri="{9D8B030D-6E8A-4147-A177-3AD203B41FA5}">
                      <a16:colId xmlns:a16="http://schemas.microsoft.com/office/drawing/2014/main" xmlns="" val="20000"/>
                    </a:ext>
                  </a:extLst>
                </a:gridCol>
                <a:gridCol w="1589005">
                  <a:extLst>
                    <a:ext uri="{9D8B030D-6E8A-4147-A177-3AD203B41FA5}">
                      <a16:colId xmlns:a16="http://schemas.microsoft.com/office/drawing/2014/main" xmlns="" val="20001"/>
                    </a:ext>
                  </a:extLst>
                </a:gridCol>
                <a:gridCol w="2446183">
                  <a:extLst>
                    <a:ext uri="{9D8B030D-6E8A-4147-A177-3AD203B41FA5}">
                      <a16:colId xmlns:a16="http://schemas.microsoft.com/office/drawing/2014/main" xmlns="" val="20002"/>
                    </a:ext>
                  </a:extLst>
                </a:gridCol>
              </a:tblGrid>
              <a:tr h="339932">
                <a:tc gridSpan="3">
                  <a:txBody>
                    <a:bodyPr/>
                    <a:lstStyle/>
                    <a:p>
                      <a:pPr algn="l" fontAlgn="b"/>
                      <a:r>
                        <a:rPr lang="en-US" sz="1800" b="1" i="0" u="none" strike="noStrike" dirty="0">
                          <a:solidFill>
                            <a:srgbClr val="000000"/>
                          </a:solidFill>
                          <a:latin typeface="TH SarabunPSK"/>
                        </a:rPr>
                        <a:t>Uncertainty and changes of suitability to 2050</a:t>
                      </a:r>
                    </a:p>
                  </a:txBody>
                  <a:tcPr marL="5684" marR="5684" marT="4263" marB="0" anchor="b">
                    <a:lnL>
                      <a:noFill/>
                    </a:lnL>
                    <a:lnR>
                      <a:noFill/>
                    </a:lnR>
                    <a:lnT>
                      <a:noFill/>
                    </a:lnT>
                    <a:lnB>
                      <a:noFill/>
                    </a:lnB>
                    <a:solidFill>
                      <a:schemeClr val="bg1"/>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xmlns="" val="10000"/>
                  </a:ext>
                </a:extLst>
              </a:tr>
              <a:tr h="126394">
                <a:tc>
                  <a:txBody>
                    <a:bodyPr/>
                    <a:lstStyle/>
                    <a:p>
                      <a:pPr algn="l" fontAlgn="b"/>
                      <a:endParaRPr lang="en-US" sz="600" b="0" i="0" u="none" strike="noStrike">
                        <a:solidFill>
                          <a:srgbClr val="000000"/>
                        </a:solidFill>
                        <a:latin typeface="TH SarabunPSK"/>
                      </a:endParaRPr>
                    </a:p>
                  </a:txBody>
                  <a:tcPr marL="5684" marR="5684" marT="4263" marB="0" anchor="b">
                    <a:lnL>
                      <a:noFill/>
                    </a:lnL>
                    <a:lnR>
                      <a:noFill/>
                    </a:lnR>
                    <a:lnT>
                      <a:noFill/>
                    </a:lnT>
                    <a:lnB w="6350" cap="flat" cmpd="sng" algn="ctr">
                      <a:solidFill>
                        <a:srgbClr val="000000"/>
                      </a:solidFill>
                      <a:prstDash val="solid"/>
                      <a:round/>
                      <a:headEnd type="none" w="med" len="med"/>
                      <a:tailEnd type="none" w="med" len="med"/>
                    </a:lnB>
                    <a:solidFill>
                      <a:schemeClr val="bg1"/>
                    </a:solidFill>
                  </a:tcPr>
                </a:tc>
                <a:tc>
                  <a:txBody>
                    <a:bodyPr/>
                    <a:lstStyle/>
                    <a:p>
                      <a:pPr algn="l" fontAlgn="b"/>
                      <a:endParaRPr lang="en-US" sz="600" b="0" i="0" u="none" strike="noStrike">
                        <a:solidFill>
                          <a:srgbClr val="000000"/>
                        </a:solidFill>
                        <a:latin typeface="TH SarabunPSK"/>
                      </a:endParaRPr>
                    </a:p>
                  </a:txBody>
                  <a:tcPr marL="5684" marR="5684" marT="4263" marB="0" anchor="b">
                    <a:lnL>
                      <a:noFill/>
                    </a:lnL>
                    <a:lnR>
                      <a:noFill/>
                    </a:lnR>
                    <a:lnT>
                      <a:noFill/>
                    </a:lnT>
                    <a:lnB w="6350" cap="flat" cmpd="sng" algn="ctr">
                      <a:solidFill>
                        <a:srgbClr val="000000"/>
                      </a:solidFill>
                      <a:prstDash val="solid"/>
                      <a:round/>
                      <a:headEnd type="none" w="med" len="med"/>
                      <a:tailEnd type="none" w="med" len="med"/>
                    </a:lnB>
                    <a:solidFill>
                      <a:schemeClr val="bg1"/>
                    </a:solidFill>
                  </a:tcPr>
                </a:tc>
                <a:tc>
                  <a:txBody>
                    <a:bodyPr/>
                    <a:lstStyle/>
                    <a:p>
                      <a:pPr algn="l" fontAlgn="b"/>
                      <a:endParaRPr lang="en-US" sz="600" b="0" i="0" u="none" strike="noStrike">
                        <a:solidFill>
                          <a:srgbClr val="000000"/>
                        </a:solidFill>
                        <a:latin typeface="TH SarabunPSK"/>
                      </a:endParaRPr>
                    </a:p>
                  </a:txBody>
                  <a:tcPr marL="5684" marR="5684" marT="4263" marB="0" anchor="b">
                    <a:lnL>
                      <a:noFill/>
                    </a:lnL>
                    <a:lnR>
                      <a:noFill/>
                    </a:lnR>
                    <a:lnT>
                      <a:noFill/>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xmlns="" val="10001"/>
                  </a:ext>
                </a:extLst>
              </a:tr>
              <a:tr h="235481">
                <a:tc>
                  <a:txBody>
                    <a:bodyPr/>
                    <a:lstStyle/>
                    <a:p>
                      <a:pPr algn="ctr" fontAlgn="t"/>
                      <a:r>
                        <a:rPr lang="en-US" sz="1600" b="1" i="0" u="none" strike="noStrike" dirty="0">
                          <a:solidFill>
                            <a:srgbClr val="000000"/>
                          </a:solidFill>
                          <a:effectLst/>
                          <a:latin typeface="TH SarabunPSK"/>
                        </a:rPr>
                        <a:t>Items</a:t>
                      </a:r>
                    </a:p>
                  </a:txBody>
                  <a:tcPr marL="5684" marR="5684" marT="426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ctr" fontAlgn="t"/>
                      <a:r>
                        <a:rPr lang="en-US" sz="1600" b="1" i="0" u="none" strike="noStrike" dirty="0">
                          <a:solidFill>
                            <a:srgbClr val="000000"/>
                          </a:solidFill>
                          <a:effectLst/>
                          <a:latin typeface="TH SarabunPSK"/>
                        </a:rPr>
                        <a:t>Uncertainty</a:t>
                      </a:r>
                    </a:p>
                  </a:txBody>
                  <a:tcPr marL="5684" marR="5684" marT="426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ctr" fontAlgn="t"/>
                      <a:r>
                        <a:rPr lang="en-US" sz="1600" b="1" i="0" u="none" strike="noStrike" dirty="0">
                          <a:solidFill>
                            <a:srgbClr val="000000"/>
                          </a:solidFill>
                          <a:effectLst/>
                          <a:latin typeface="TH SarabunPSK"/>
                        </a:rPr>
                        <a:t>Suitability change</a:t>
                      </a:r>
                    </a:p>
                  </a:txBody>
                  <a:tcPr marL="5684" marR="5684" marT="426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extLst>
                  <a:ext uri="{0D108BD9-81ED-4DB2-BD59-A6C34878D82A}">
                    <a16:rowId xmlns:a16="http://schemas.microsoft.com/office/drawing/2014/main" xmlns="" val="10002"/>
                  </a:ext>
                </a:extLst>
              </a:tr>
              <a:tr h="235481">
                <a:tc>
                  <a:txBody>
                    <a:bodyPr/>
                    <a:lstStyle/>
                    <a:p>
                      <a:pPr algn="ctr" fontAlgn="t"/>
                      <a:r>
                        <a:rPr lang="en-US" sz="1600" b="1" i="0" u="none" strike="noStrike" dirty="0">
                          <a:solidFill>
                            <a:schemeClr val="tx1"/>
                          </a:solidFill>
                          <a:effectLst/>
                          <a:latin typeface="TH SarabunPSK"/>
                        </a:rPr>
                        <a:t>Cassava</a:t>
                      </a:r>
                    </a:p>
                  </a:txBody>
                  <a:tcPr marL="5684" marR="5684" marT="426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85000"/>
                      </a:schemeClr>
                    </a:solidFill>
                  </a:tcPr>
                </a:tc>
                <a:tc>
                  <a:txBody>
                    <a:bodyPr/>
                    <a:lstStyle/>
                    <a:p>
                      <a:pPr algn="ctr" fontAlgn="t"/>
                      <a:r>
                        <a:rPr lang="en-US" sz="1600" b="1" i="0" u="none" strike="noStrike" dirty="0">
                          <a:solidFill>
                            <a:schemeClr val="tx1"/>
                          </a:solidFill>
                          <a:effectLst/>
                          <a:latin typeface="TH SarabunPSK"/>
                        </a:rPr>
                        <a:t>Low</a:t>
                      </a:r>
                    </a:p>
                  </a:txBody>
                  <a:tcPr marL="5684" marR="5684" marT="426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85000"/>
                      </a:schemeClr>
                    </a:solidFill>
                  </a:tcPr>
                </a:tc>
                <a:tc>
                  <a:txBody>
                    <a:bodyPr/>
                    <a:lstStyle/>
                    <a:p>
                      <a:pPr algn="ctr" fontAlgn="t"/>
                      <a:r>
                        <a:rPr lang="en-US" sz="1600" b="1" i="0" u="none" strike="noStrike">
                          <a:solidFill>
                            <a:schemeClr val="tx1"/>
                          </a:solidFill>
                          <a:effectLst/>
                          <a:latin typeface="TH SarabunPSK"/>
                        </a:rPr>
                        <a:t>Stable </a:t>
                      </a:r>
                    </a:p>
                  </a:txBody>
                  <a:tcPr marL="5684" marR="5684" marT="426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xmlns="" val="10003"/>
                  </a:ext>
                </a:extLst>
              </a:tr>
              <a:tr h="339932">
                <a:tc>
                  <a:txBody>
                    <a:bodyPr/>
                    <a:lstStyle/>
                    <a:p>
                      <a:pPr algn="ctr" fontAlgn="t"/>
                      <a:r>
                        <a:rPr lang="en-US" sz="1600" b="1" i="0" u="none" strike="noStrike" dirty="0">
                          <a:solidFill>
                            <a:schemeClr val="tx1"/>
                          </a:solidFill>
                          <a:effectLst/>
                          <a:latin typeface="TH SarabunPSK"/>
                        </a:rPr>
                        <a:t>Maize</a:t>
                      </a:r>
                    </a:p>
                  </a:txBody>
                  <a:tcPr marL="5684" marR="5684" marT="426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85000"/>
                      </a:schemeClr>
                    </a:solidFill>
                  </a:tcPr>
                </a:tc>
                <a:tc>
                  <a:txBody>
                    <a:bodyPr/>
                    <a:lstStyle/>
                    <a:p>
                      <a:pPr algn="ctr" fontAlgn="t"/>
                      <a:r>
                        <a:rPr lang="en-US" sz="1600" b="1" i="0" u="none" strike="noStrike" dirty="0">
                          <a:solidFill>
                            <a:schemeClr val="tx1"/>
                          </a:solidFill>
                          <a:effectLst/>
                          <a:latin typeface="TH SarabunPSK"/>
                        </a:rPr>
                        <a:t>Moderate</a:t>
                      </a:r>
                    </a:p>
                  </a:txBody>
                  <a:tcPr marL="5684" marR="5684" marT="426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85000"/>
                      </a:schemeClr>
                    </a:solidFill>
                  </a:tcPr>
                </a:tc>
                <a:tc>
                  <a:txBody>
                    <a:bodyPr/>
                    <a:lstStyle/>
                    <a:p>
                      <a:pPr algn="ctr" fontAlgn="t"/>
                      <a:r>
                        <a:rPr lang="en-US" sz="1600" b="1" i="0" u="none" strike="noStrike" dirty="0">
                          <a:solidFill>
                            <a:schemeClr val="tx1"/>
                          </a:solidFill>
                          <a:effectLst/>
                          <a:latin typeface="TH SarabunPSK"/>
                        </a:rPr>
                        <a:t>High and Low suitability stable</a:t>
                      </a:r>
                    </a:p>
                  </a:txBody>
                  <a:tcPr marL="5684" marR="5684" marT="426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xmlns="" val="10004"/>
                  </a:ext>
                </a:extLst>
              </a:tr>
              <a:tr h="248094">
                <a:tc>
                  <a:txBody>
                    <a:bodyPr/>
                    <a:lstStyle/>
                    <a:p>
                      <a:pPr algn="ctr" fontAlgn="t"/>
                      <a:r>
                        <a:rPr lang="en-US" sz="1600" b="1" i="0" u="none" strike="noStrike" dirty="0">
                          <a:solidFill>
                            <a:schemeClr val="tx1"/>
                          </a:solidFill>
                          <a:effectLst/>
                          <a:latin typeface="TH SarabunPSK"/>
                        </a:rPr>
                        <a:t>Rice KDML 105</a:t>
                      </a:r>
                    </a:p>
                  </a:txBody>
                  <a:tcPr marL="5684" marR="5684" marT="426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85000"/>
                      </a:schemeClr>
                    </a:solidFill>
                  </a:tcPr>
                </a:tc>
                <a:tc>
                  <a:txBody>
                    <a:bodyPr/>
                    <a:lstStyle/>
                    <a:p>
                      <a:pPr algn="ctr" fontAlgn="t"/>
                      <a:r>
                        <a:rPr lang="en-US" sz="1600" b="1" i="0" u="none" strike="noStrike" dirty="0">
                          <a:solidFill>
                            <a:schemeClr val="tx1"/>
                          </a:solidFill>
                          <a:effectLst/>
                          <a:latin typeface="TH SarabunPSK"/>
                        </a:rPr>
                        <a:t>High</a:t>
                      </a:r>
                    </a:p>
                  </a:txBody>
                  <a:tcPr marL="5684" marR="5684" marT="426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85000"/>
                      </a:schemeClr>
                    </a:solidFill>
                  </a:tcPr>
                </a:tc>
                <a:tc>
                  <a:txBody>
                    <a:bodyPr/>
                    <a:lstStyle/>
                    <a:p>
                      <a:pPr algn="ctr" fontAlgn="t"/>
                      <a:r>
                        <a:rPr lang="en-US" sz="1600" b="1" i="0" u="none" strike="noStrike" dirty="0">
                          <a:solidFill>
                            <a:schemeClr val="tx1"/>
                          </a:solidFill>
                          <a:effectLst/>
                          <a:latin typeface="TH SarabunPSK"/>
                        </a:rPr>
                        <a:t>High and Low suitability stable</a:t>
                      </a:r>
                    </a:p>
                  </a:txBody>
                  <a:tcPr marL="5684" marR="5684" marT="426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xmlns="" val="10005"/>
                  </a:ext>
                </a:extLst>
              </a:tr>
              <a:tr h="235481">
                <a:tc>
                  <a:txBody>
                    <a:bodyPr/>
                    <a:lstStyle/>
                    <a:p>
                      <a:pPr algn="ctr" fontAlgn="t"/>
                      <a:r>
                        <a:rPr lang="en-US" sz="1600" b="1" i="0" u="none" strike="noStrike" dirty="0">
                          <a:solidFill>
                            <a:schemeClr val="tx1"/>
                          </a:solidFill>
                          <a:effectLst/>
                          <a:latin typeface="TH SarabunPSK"/>
                        </a:rPr>
                        <a:t>Rice (others)</a:t>
                      </a:r>
                    </a:p>
                  </a:txBody>
                  <a:tcPr marL="5684" marR="5684" marT="426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85000"/>
                      </a:schemeClr>
                    </a:solidFill>
                  </a:tcPr>
                </a:tc>
                <a:tc>
                  <a:txBody>
                    <a:bodyPr/>
                    <a:lstStyle/>
                    <a:p>
                      <a:pPr algn="ctr" fontAlgn="t"/>
                      <a:r>
                        <a:rPr lang="en-US" sz="1600" b="1" i="0" u="none" strike="noStrike" dirty="0">
                          <a:solidFill>
                            <a:schemeClr val="tx1"/>
                          </a:solidFill>
                          <a:effectLst/>
                          <a:latin typeface="TH SarabunPSK"/>
                        </a:rPr>
                        <a:t>High</a:t>
                      </a:r>
                    </a:p>
                  </a:txBody>
                  <a:tcPr marL="5684" marR="5684" marT="426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85000"/>
                      </a:schemeClr>
                    </a:solidFill>
                  </a:tcPr>
                </a:tc>
                <a:tc>
                  <a:txBody>
                    <a:bodyPr/>
                    <a:lstStyle/>
                    <a:p>
                      <a:pPr algn="ctr" fontAlgn="t"/>
                      <a:r>
                        <a:rPr lang="en-US" sz="1600" b="1" i="0" u="none" strike="noStrike" dirty="0">
                          <a:solidFill>
                            <a:schemeClr val="tx1"/>
                          </a:solidFill>
                          <a:effectLst/>
                          <a:latin typeface="TH SarabunPSK"/>
                        </a:rPr>
                        <a:t>High and Low suitability stable</a:t>
                      </a:r>
                    </a:p>
                  </a:txBody>
                  <a:tcPr marL="5684" marR="5684" marT="426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xmlns="" val="10006"/>
                  </a:ext>
                </a:extLst>
              </a:tr>
              <a:tr h="235481">
                <a:tc>
                  <a:txBody>
                    <a:bodyPr/>
                    <a:lstStyle/>
                    <a:p>
                      <a:pPr algn="ctr" fontAlgn="t"/>
                      <a:r>
                        <a:rPr lang="en-US" sz="1600" b="1" i="0" u="none" strike="noStrike" dirty="0">
                          <a:solidFill>
                            <a:schemeClr val="tx1"/>
                          </a:solidFill>
                          <a:effectLst/>
                          <a:latin typeface="TH SarabunPSK"/>
                        </a:rPr>
                        <a:t>Sugarcane</a:t>
                      </a:r>
                    </a:p>
                  </a:txBody>
                  <a:tcPr marL="5684" marR="5684" marT="426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85000"/>
                      </a:schemeClr>
                    </a:solidFill>
                  </a:tcPr>
                </a:tc>
                <a:tc>
                  <a:txBody>
                    <a:bodyPr/>
                    <a:lstStyle/>
                    <a:p>
                      <a:pPr algn="ctr" fontAlgn="t"/>
                      <a:r>
                        <a:rPr lang="en-US" sz="1600" b="1" i="0" u="none" strike="noStrike" dirty="0">
                          <a:solidFill>
                            <a:schemeClr val="tx1"/>
                          </a:solidFill>
                          <a:effectLst/>
                          <a:latin typeface="TH SarabunPSK"/>
                        </a:rPr>
                        <a:t>Low </a:t>
                      </a:r>
                    </a:p>
                  </a:txBody>
                  <a:tcPr marL="5684" marR="5684" marT="426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85000"/>
                      </a:schemeClr>
                    </a:solidFill>
                  </a:tcPr>
                </a:tc>
                <a:tc>
                  <a:txBody>
                    <a:bodyPr/>
                    <a:lstStyle/>
                    <a:p>
                      <a:pPr algn="ctr" fontAlgn="t"/>
                      <a:r>
                        <a:rPr lang="en-US" sz="1600" b="1" i="0" u="none" strike="noStrike" dirty="0">
                          <a:solidFill>
                            <a:schemeClr val="tx1"/>
                          </a:solidFill>
                          <a:effectLst/>
                          <a:latin typeface="TH SarabunPSK"/>
                        </a:rPr>
                        <a:t>Stable </a:t>
                      </a:r>
                    </a:p>
                  </a:txBody>
                  <a:tcPr marL="5684" marR="5684" marT="426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xmlns="" val="10007"/>
                  </a:ext>
                </a:extLst>
              </a:tr>
              <a:tr h="235481">
                <a:tc>
                  <a:txBody>
                    <a:bodyPr/>
                    <a:lstStyle/>
                    <a:p>
                      <a:pPr algn="ctr" fontAlgn="t"/>
                      <a:r>
                        <a:rPr lang="en-US" sz="1600" b="1" i="0" u="none" strike="noStrike" dirty="0">
                          <a:solidFill>
                            <a:srgbClr val="000000"/>
                          </a:solidFill>
                          <a:effectLst/>
                          <a:latin typeface="TH SarabunPSK"/>
                        </a:rPr>
                        <a:t>Durian</a:t>
                      </a:r>
                    </a:p>
                  </a:txBody>
                  <a:tcPr marL="5684" marR="5684" marT="426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t"/>
                      <a:r>
                        <a:rPr lang="en-US" sz="1600" b="1" i="0" u="none" strike="noStrike" dirty="0">
                          <a:solidFill>
                            <a:srgbClr val="000000"/>
                          </a:solidFill>
                          <a:effectLst/>
                          <a:latin typeface="TH SarabunPSK"/>
                        </a:rPr>
                        <a:t>High</a:t>
                      </a:r>
                    </a:p>
                  </a:txBody>
                  <a:tcPr marL="5684" marR="5684" marT="426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t"/>
                      <a:r>
                        <a:rPr lang="en-US" sz="1600" b="1" i="0" u="none" strike="noStrike" dirty="0">
                          <a:solidFill>
                            <a:srgbClr val="000000"/>
                          </a:solidFill>
                          <a:effectLst/>
                          <a:latin typeface="TH SarabunPSK"/>
                        </a:rPr>
                        <a:t>High and Low suitability stable</a:t>
                      </a:r>
                    </a:p>
                  </a:txBody>
                  <a:tcPr marL="5684" marR="5684" marT="426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xmlns="" val="10008"/>
                  </a:ext>
                </a:extLst>
              </a:tr>
              <a:tr h="235481">
                <a:tc>
                  <a:txBody>
                    <a:bodyPr/>
                    <a:lstStyle/>
                    <a:p>
                      <a:pPr algn="ctr" fontAlgn="t"/>
                      <a:r>
                        <a:rPr lang="en-US" sz="1600" b="1" i="0" u="none" strike="noStrike" dirty="0" err="1">
                          <a:solidFill>
                            <a:srgbClr val="FF0000"/>
                          </a:solidFill>
                          <a:effectLst/>
                          <a:latin typeface="TH SarabunPSK"/>
                        </a:rPr>
                        <a:t>Longan</a:t>
                      </a:r>
                      <a:endParaRPr lang="en-US" sz="1600" b="1" i="0" u="none" strike="noStrike" dirty="0">
                        <a:solidFill>
                          <a:srgbClr val="FF0000"/>
                        </a:solidFill>
                        <a:effectLst/>
                        <a:latin typeface="TH SarabunPSK"/>
                      </a:endParaRPr>
                    </a:p>
                  </a:txBody>
                  <a:tcPr marL="5684" marR="5684" marT="426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t"/>
                      <a:r>
                        <a:rPr lang="en-US" sz="1600" b="1" i="0" u="none" strike="noStrike" dirty="0">
                          <a:solidFill>
                            <a:srgbClr val="FF0000"/>
                          </a:solidFill>
                          <a:effectLst/>
                          <a:latin typeface="TH SarabunPSK"/>
                        </a:rPr>
                        <a:t>Moderate</a:t>
                      </a:r>
                    </a:p>
                  </a:txBody>
                  <a:tcPr marL="5684" marR="5684" marT="426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t"/>
                      <a:r>
                        <a:rPr lang="en-US" sz="1600" b="1" i="0" u="none" strike="noStrike" dirty="0">
                          <a:solidFill>
                            <a:srgbClr val="FF0000"/>
                          </a:solidFill>
                          <a:effectLst/>
                          <a:latin typeface="TH SarabunPSK"/>
                        </a:rPr>
                        <a:t>Decease</a:t>
                      </a:r>
                    </a:p>
                  </a:txBody>
                  <a:tcPr marL="5684" marR="5684" marT="426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xmlns="" val="10009"/>
                  </a:ext>
                </a:extLst>
              </a:tr>
              <a:tr h="235481">
                <a:tc>
                  <a:txBody>
                    <a:bodyPr/>
                    <a:lstStyle/>
                    <a:p>
                      <a:pPr algn="ctr" fontAlgn="t"/>
                      <a:r>
                        <a:rPr lang="en-US" sz="1600" b="1" i="0" u="none" strike="noStrike" dirty="0" err="1">
                          <a:solidFill>
                            <a:srgbClr val="000000"/>
                          </a:solidFill>
                          <a:effectLst/>
                          <a:latin typeface="TH SarabunPSK"/>
                        </a:rPr>
                        <a:t>Lychee</a:t>
                      </a:r>
                      <a:endParaRPr lang="en-US" sz="1600" b="1" i="0" u="none" strike="noStrike" dirty="0">
                        <a:solidFill>
                          <a:srgbClr val="000000"/>
                        </a:solidFill>
                        <a:effectLst/>
                        <a:latin typeface="TH SarabunPSK"/>
                      </a:endParaRPr>
                    </a:p>
                  </a:txBody>
                  <a:tcPr marL="5684" marR="5684" marT="426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t"/>
                      <a:r>
                        <a:rPr lang="en-US" sz="1600" b="1" i="0" u="none" strike="noStrike" dirty="0">
                          <a:solidFill>
                            <a:srgbClr val="000000"/>
                          </a:solidFill>
                          <a:effectLst/>
                          <a:latin typeface="TH SarabunPSK"/>
                        </a:rPr>
                        <a:t>Low </a:t>
                      </a:r>
                    </a:p>
                  </a:txBody>
                  <a:tcPr marL="5684" marR="5684" marT="426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t"/>
                      <a:r>
                        <a:rPr lang="en-US" sz="1600" b="1" i="0" u="none" strike="noStrike" dirty="0">
                          <a:solidFill>
                            <a:srgbClr val="000000"/>
                          </a:solidFill>
                          <a:effectLst/>
                          <a:latin typeface="TH SarabunPSK"/>
                        </a:rPr>
                        <a:t>Stable </a:t>
                      </a:r>
                    </a:p>
                  </a:txBody>
                  <a:tcPr marL="5684" marR="5684" marT="426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xmlns="" val="10010"/>
                  </a:ext>
                </a:extLst>
              </a:tr>
              <a:tr h="235481">
                <a:tc>
                  <a:txBody>
                    <a:bodyPr/>
                    <a:lstStyle/>
                    <a:p>
                      <a:pPr algn="ctr" fontAlgn="t"/>
                      <a:r>
                        <a:rPr lang="en-US" sz="1600" b="1" i="0" u="none" strike="noStrike">
                          <a:solidFill>
                            <a:srgbClr val="000000"/>
                          </a:solidFill>
                          <a:effectLst/>
                          <a:latin typeface="TH SarabunPSK"/>
                        </a:rPr>
                        <a:t>Mango</a:t>
                      </a:r>
                    </a:p>
                  </a:txBody>
                  <a:tcPr marL="5684" marR="5684" marT="426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t"/>
                      <a:r>
                        <a:rPr lang="en-US" sz="1600" b="1" i="0" u="none" strike="noStrike">
                          <a:solidFill>
                            <a:srgbClr val="000000"/>
                          </a:solidFill>
                          <a:effectLst/>
                          <a:latin typeface="TH SarabunPSK"/>
                        </a:rPr>
                        <a:t>Low </a:t>
                      </a:r>
                    </a:p>
                  </a:txBody>
                  <a:tcPr marL="5684" marR="5684" marT="426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t"/>
                      <a:r>
                        <a:rPr lang="en-US" sz="1600" b="1" i="0" u="none" strike="noStrike" dirty="0">
                          <a:solidFill>
                            <a:srgbClr val="000000"/>
                          </a:solidFill>
                          <a:effectLst/>
                          <a:latin typeface="TH SarabunPSK"/>
                        </a:rPr>
                        <a:t>Stable </a:t>
                      </a:r>
                    </a:p>
                  </a:txBody>
                  <a:tcPr marL="5684" marR="5684" marT="426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xmlns="" val="10011"/>
                  </a:ext>
                </a:extLst>
              </a:tr>
              <a:tr h="339932">
                <a:tc>
                  <a:txBody>
                    <a:bodyPr/>
                    <a:lstStyle/>
                    <a:p>
                      <a:pPr algn="ctr" fontAlgn="t"/>
                      <a:r>
                        <a:rPr lang="en-US" sz="1600" b="1" i="0" u="none" strike="noStrike" dirty="0" err="1">
                          <a:solidFill>
                            <a:srgbClr val="000000"/>
                          </a:solidFill>
                          <a:effectLst/>
                          <a:latin typeface="TH SarabunPSK"/>
                        </a:rPr>
                        <a:t>Mangosteen</a:t>
                      </a:r>
                      <a:endParaRPr lang="en-US" sz="1600" b="1" i="0" u="none" strike="noStrike" dirty="0">
                        <a:solidFill>
                          <a:srgbClr val="000000"/>
                        </a:solidFill>
                        <a:effectLst/>
                        <a:latin typeface="TH SarabunPSK"/>
                      </a:endParaRPr>
                    </a:p>
                  </a:txBody>
                  <a:tcPr marL="5684" marR="5684" marT="426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t"/>
                      <a:r>
                        <a:rPr lang="en-US" sz="1600" b="1" i="0" u="none" strike="noStrike" dirty="0">
                          <a:solidFill>
                            <a:srgbClr val="000000"/>
                          </a:solidFill>
                          <a:effectLst/>
                          <a:latin typeface="TH SarabunPSK"/>
                        </a:rPr>
                        <a:t>Moderate</a:t>
                      </a:r>
                    </a:p>
                  </a:txBody>
                  <a:tcPr marL="5684" marR="5684" marT="426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t"/>
                      <a:r>
                        <a:rPr lang="en-US" sz="1600" b="1" i="0" u="none" strike="noStrike" dirty="0">
                          <a:solidFill>
                            <a:srgbClr val="000000"/>
                          </a:solidFill>
                          <a:effectLst/>
                          <a:latin typeface="TH SarabunPSK"/>
                        </a:rPr>
                        <a:t>High and Low suitability stable</a:t>
                      </a:r>
                    </a:p>
                  </a:txBody>
                  <a:tcPr marL="5684" marR="5684" marT="426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xmlns="" val="10012"/>
                  </a:ext>
                </a:extLst>
              </a:tr>
              <a:tr h="252789">
                <a:tc>
                  <a:txBody>
                    <a:bodyPr/>
                    <a:lstStyle/>
                    <a:p>
                      <a:pPr algn="ctr" fontAlgn="t"/>
                      <a:r>
                        <a:rPr lang="en-US" sz="1600" b="1" i="0" u="none" strike="noStrike" dirty="0">
                          <a:solidFill>
                            <a:srgbClr val="000000"/>
                          </a:solidFill>
                          <a:effectLst/>
                          <a:latin typeface="TH SarabunPSK"/>
                        </a:rPr>
                        <a:t>Oil Palm</a:t>
                      </a:r>
                    </a:p>
                  </a:txBody>
                  <a:tcPr marL="5684" marR="5684" marT="426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t"/>
                      <a:r>
                        <a:rPr lang="en-US" sz="1600" b="1" i="0" u="none" strike="noStrike" dirty="0">
                          <a:solidFill>
                            <a:srgbClr val="000000"/>
                          </a:solidFill>
                          <a:effectLst/>
                          <a:latin typeface="TH SarabunPSK"/>
                        </a:rPr>
                        <a:t>Moderate</a:t>
                      </a:r>
                    </a:p>
                  </a:txBody>
                  <a:tcPr marL="5684" marR="5684" marT="426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t"/>
                      <a:r>
                        <a:rPr lang="en-US" sz="1600" b="1" i="0" u="none" strike="noStrike" dirty="0">
                          <a:solidFill>
                            <a:srgbClr val="000000"/>
                          </a:solidFill>
                          <a:effectLst/>
                          <a:latin typeface="TH SarabunPSK"/>
                        </a:rPr>
                        <a:t>High suitability stable</a:t>
                      </a:r>
                    </a:p>
                  </a:txBody>
                  <a:tcPr marL="5684" marR="5684" marT="426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xmlns="" val="10013"/>
                  </a:ext>
                </a:extLst>
              </a:tr>
              <a:tr h="235481">
                <a:tc>
                  <a:txBody>
                    <a:bodyPr/>
                    <a:lstStyle/>
                    <a:p>
                      <a:pPr algn="ctr" fontAlgn="t"/>
                      <a:r>
                        <a:rPr lang="en-US" sz="1600" b="1" i="0" u="none" strike="noStrike" dirty="0">
                          <a:solidFill>
                            <a:srgbClr val="FF0000"/>
                          </a:solidFill>
                          <a:effectLst/>
                          <a:latin typeface="TH SarabunPSK"/>
                        </a:rPr>
                        <a:t>Orange</a:t>
                      </a:r>
                    </a:p>
                  </a:txBody>
                  <a:tcPr marL="5684" marR="5684" marT="426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t"/>
                      <a:r>
                        <a:rPr lang="en-US" sz="1600" b="1" i="0" u="none" strike="noStrike" dirty="0">
                          <a:solidFill>
                            <a:srgbClr val="FF0000"/>
                          </a:solidFill>
                          <a:effectLst/>
                          <a:latin typeface="TH SarabunPSK"/>
                        </a:rPr>
                        <a:t>Low </a:t>
                      </a:r>
                    </a:p>
                  </a:txBody>
                  <a:tcPr marL="5684" marR="5684" marT="426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t"/>
                      <a:r>
                        <a:rPr lang="en-US" sz="1600" b="1" i="0" u="none" strike="noStrike" dirty="0">
                          <a:solidFill>
                            <a:srgbClr val="FF0000"/>
                          </a:solidFill>
                          <a:effectLst/>
                          <a:latin typeface="TH SarabunPSK"/>
                        </a:rPr>
                        <a:t>Decease</a:t>
                      </a:r>
                    </a:p>
                  </a:txBody>
                  <a:tcPr marL="5684" marR="5684" marT="426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xmlns="" val="10014"/>
                  </a:ext>
                </a:extLst>
              </a:tr>
              <a:tr h="235481">
                <a:tc>
                  <a:txBody>
                    <a:bodyPr/>
                    <a:lstStyle/>
                    <a:p>
                      <a:pPr algn="ctr" fontAlgn="t"/>
                      <a:r>
                        <a:rPr lang="en-US" sz="1600" b="1" i="0" u="none" strike="noStrike" dirty="0">
                          <a:solidFill>
                            <a:srgbClr val="FF0000"/>
                          </a:solidFill>
                          <a:effectLst/>
                          <a:latin typeface="TH SarabunPSK"/>
                        </a:rPr>
                        <a:t>Pineapple</a:t>
                      </a:r>
                    </a:p>
                  </a:txBody>
                  <a:tcPr marL="5684" marR="5684" marT="426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t"/>
                      <a:r>
                        <a:rPr lang="en-US" sz="1600" b="1" i="0" u="none" strike="noStrike" dirty="0">
                          <a:solidFill>
                            <a:srgbClr val="FF0000"/>
                          </a:solidFill>
                          <a:effectLst/>
                          <a:latin typeface="TH SarabunPSK"/>
                        </a:rPr>
                        <a:t>Low </a:t>
                      </a:r>
                    </a:p>
                  </a:txBody>
                  <a:tcPr marL="5684" marR="5684" marT="426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t"/>
                      <a:r>
                        <a:rPr lang="en-US" sz="1600" b="1" i="0" u="none" strike="noStrike" dirty="0">
                          <a:solidFill>
                            <a:srgbClr val="FF0000"/>
                          </a:solidFill>
                          <a:effectLst/>
                          <a:latin typeface="TH SarabunPSK"/>
                        </a:rPr>
                        <a:t>Decease</a:t>
                      </a:r>
                    </a:p>
                  </a:txBody>
                  <a:tcPr marL="5684" marR="5684" marT="426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xmlns="" val="10015"/>
                  </a:ext>
                </a:extLst>
              </a:tr>
              <a:tr h="235481">
                <a:tc>
                  <a:txBody>
                    <a:bodyPr/>
                    <a:lstStyle/>
                    <a:p>
                      <a:pPr algn="ctr" fontAlgn="t"/>
                      <a:r>
                        <a:rPr lang="en-US" sz="1600" b="1" i="0" u="none" strike="noStrike">
                          <a:solidFill>
                            <a:srgbClr val="000000"/>
                          </a:solidFill>
                          <a:effectLst/>
                          <a:latin typeface="TH SarabunPSK"/>
                        </a:rPr>
                        <a:t>Rubber</a:t>
                      </a:r>
                    </a:p>
                  </a:txBody>
                  <a:tcPr marL="5684" marR="5684" marT="426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t"/>
                      <a:r>
                        <a:rPr lang="en-US" sz="1600" b="1" i="0" u="none" strike="noStrike">
                          <a:solidFill>
                            <a:srgbClr val="000000"/>
                          </a:solidFill>
                          <a:effectLst/>
                          <a:latin typeface="TH SarabunPSK"/>
                        </a:rPr>
                        <a:t>Low </a:t>
                      </a:r>
                    </a:p>
                  </a:txBody>
                  <a:tcPr marL="5684" marR="5684" marT="426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t"/>
                      <a:r>
                        <a:rPr lang="en-US" sz="1600" b="1" i="0" u="none" strike="noStrike" dirty="0">
                          <a:solidFill>
                            <a:srgbClr val="000000"/>
                          </a:solidFill>
                          <a:effectLst/>
                          <a:latin typeface="TH SarabunPSK"/>
                        </a:rPr>
                        <a:t>Stable </a:t>
                      </a:r>
                    </a:p>
                  </a:txBody>
                  <a:tcPr marL="5684" marR="5684" marT="426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xmlns="" val="10016"/>
                  </a:ext>
                </a:extLst>
              </a:tr>
              <a:tr h="235481">
                <a:tc>
                  <a:txBody>
                    <a:bodyPr/>
                    <a:lstStyle/>
                    <a:p>
                      <a:pPr algn="ctr" fontAlgn="t"/>
                      <a:r>
                        <a:rPr lang="en-US" sz="1600" b="1" i="0" u="none" strike="noStrike" dirty="0" err="1">
                          <a:solidFill>
                            <a:srgbClr val="000000"/>
                          </a:solidFill>
                          <a:effectLst/>
                          <a:latin typeface="TH SarabunPSK"/>
                        </a:rPr>
                        <a:t>Rambutan</a:t>
                      </a:r>
                      <a:endParaRPr lang="en-US" sz="1600" b="1" i="0" u="none" strike="noStrike" dirty="0">
                        <a:solidFill>
                          <a:srgbClr val="000000"/>
                        </a:solidFill>
                        <a:effectLst/>
                        <a:latin typeface="TH SarabunPSK"/>
                      </a:endParaRPr>
                    </a:p>
                  </a:txBody>
                  <a:tcPr marL="5684" marR="5684" marT="426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t"/>
                      <a:r>
                        <a:rPr lang="en-US" sz="1600" b="1" i="0" u="none" strike="noStrike">
                          <a:solidFill>
                            <a:srgbClr val="000000"/>
                          </a:solidFill>
                          <a:effectLst/>
                          <a:latin typeface="TH SarabunPSK"/>
                        </a:rPr>
                        <a:t>Moderate</a:t>
                      </a:r>
                    </a:p>
                  </a:txBody>
                  <a:tcPr marL="5684" marR="5684" marT="426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t"/>
                      <a:r>
                        <a:rPr lang="en-US" sz="1600" b="1" i="0" u="none" strike="noStrike" dirty="0">
                          <a:solidFill>
                            <a:srgbClr val="000000"/>
                          </a:solidFill>
                          <a:effectLst/>
                          <a:latin typeface="TH SarabunPSK"/>
                        </a:rPr>
                        <a:t>High and Low suitability stable</a:t>
                      </a:r>
                    </a:p>
                  </a:txBody>
                  <a:tcPr marL="5684" marR="5684" marT="426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xmlns="" val="10017"/>
                  </a:ext>
                </a:extLst>
              </a:tr>
              <a:tr h="252789">
                <a:tc>
                  <a:txBody>
                    <a:bodyPr/>
                    <a:lstStyle/>
                    <a:p>
                      <a:pPr algn="ctr" fontAlgn="t"/>
                      <a:r>
                        <a:rPr lang="en-US" sz="1600" b="1" i="0" u="none" strike="noStrike" dirty="0">
                          <a:solidFill>
                            <a:srgbClr val="000000"/>
                          </a:solidFill>
                          <a:effectLst/>
                          <a:latin typeface="TH SarabunPSK"/>
                        </a:rPr>
                        <a:t>Soybean</a:t>
                      </a:r>
                    </a:p>
                  </a:txBody>
                  <a:tcPr marL="5684" marR="5684" marT="426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t"/>
                      <a:r>
                        <a:rPr lang="en-US" sz="1600" b="1" i="0" u="none" strike="noStrike" dirty="0">
                          <a:solidFill>
                            <a:srgbClr val="000000"/>
                          </a:solidFill>
                          <a:effectLst/>
                          <a:latin typeface="TH SarabunPSK"/>
                        </a:rPr>
                        <a:t>High</a:t>
                      </a:r>
                    </a:p>
                  </a:txBody>
                  <a:tcPr marL="5684" marR="5684" marT="426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t"/>
                      <a:r>
                        <a:rPr lang="en-US" sz="1600" b="1" i="0" u="none" strike="noStrike" dirty="0">
                          <a:solidFill>
                            <a:srgbClr val="000000"/>
                          </a:solidFill>
                          <a:effectLst/>
                          <a:latin typeface="TH SarabunPSK"/>
                        </a:rPr>
                        <a:t>High suitability stable</a:t>
                      </a:r>
                    </a:p>
                  </a:txBody>
                  <a:tcPr marL="5684" marR="5684" marT="426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xmlns="" val="10018"/>
                  </a:ext>
                </a:extLst>
              </a:tr>
            </a:tbl>
          </a:graphicData>
        </a:graphic>
      </p:graphicFrame>
      <p:sp>
        <p:nvSpPr>
          <p:cNvPr id="9" name="Content Placeholder 2"/>
          <p:cNvSpPr>
            <a:spLocks noGrp="1"/>
          </p:cNvSpPr>
          <p:nvPr>
            <p:ph idx="1"/>
          </p:nvPr>
        </p:nvSpPr>
        <p:spPr>
          <a:xfrm>
            <a:off x="5715000" y="666750"/>
            <a:ext cx="3276600" cy="3733800"/>
          </a:xfrm>
        </p:spPr>
        <p:txBody>
          <a:bodyPr>
            <a:noAutofit/>
          </a:bodyPr>
          <a:lstStyle/>
          <a:p>
            <a:pPr marL="171450" indent="-171450"/>
            <a:r>
              <a:rPr lang="en-US" sz="2200" b="1" kern="0" spc="-38" dirty="0">
                <a:latin typeface="TH SarabunPSK" pitchFamily="34" charset="-34"/>
                <a:ea typeface="+mj-ea"/>
                <a:cs typeface="TH SarabunPSK" pitchFamily="34" charset="-34"/>
              </a:rPr>
              <a:t>The suitability changes of </a:t>
            </a:r>
            <a:r>
              <a:rPr lang="en-US" sz="2200" b="1" kern="0" spc="-38" dirty="0">
                <a:solidFill>
                  <a:srgbClr val="00B050"/>
                </a:solidFill>
                <a:effectLst>
                  <a:outerShdw blurRad="38100" dist="38100" dir="2700000" algn="tl">
                    <a:srgbClr val="000000">
                      <a:alpha val="43137"/>
                    </a:srgbClr>
                  </a:outerShdw>
                </a:effectLst>
                <a:latin typeface="TH SarabunPSK" pitchFamily="34" charset="-34"/>
                <a:ea typeface="+mj-ea"/>
                <a:cs typeface="TH SarabunPSK" pitchFamily="34" charset="-34"/>
              </a:rPr>
              <a:t>rice and maize</a:t>
            </a:r>
            <a:r>
              <a:rPr lang="en-US" sz="2200" b="1" kern="0" spc="-38" dirty="0">
                <a:latin typeface="TH SarabunPSK" pitchFamily="34" charset="-34"/>
                <a:ea typeface="+mj-ea"/>
                <a:cs typeface="TH SarabunPSK" pitchFamily="34" charset="-34"/>
              </a:rPr>
              <a:t> are random while </a:t>
            </a:r>
            <a:r>
              <a:rPr lang="en-US" sz="2200" b="1" kern="0" spc="-38" dirty="0">
                <a:solidFill>
                  <a:srgbClr val="00B050"/>
                </a:solidFill>
                <a:effectLst>
                  <a:outerShdw blurRad="38100" dist="38100" dir="2700000" algn="tl">
                    <a:srgbClr val="000000">
                      <a:alpha val="43137"/>
                    </a:srgbClr>
                  </a:outerShdw>
                </a:effectLst>
                <a:latin typeface="TH SarabunPSK" pitchFamily="34" charset="-34"/>
                <a:ea typeface="+mj-ea"/>
                <a:cs typeface="TH SarabunPSK" pitchFamily="34" charset="-34"/>
              </a:rPr>
              <a:t>cassava and sugarcane</a:t>
            </a:r>
            <a:r>
              <a:rPr lang="en-US" sz="2200" b="1" kern="0" spc="-38" dirty="0">
                <a:latin typeface="TH SarabunPSK" pitchFamily="34" charset="-34"/>
                <a:ea typeface="+mj-ea"/>
                <a:cs typeface="TH SarabunPSK" pitchFamily="34" charset="-34"/>
              </a:rPr>
              <a:t>’s suitability will be unchanged in 2050.  </a:t>
            </a:r>
          </a:p>
          <a:p>
            <a:pPr marL="228600" indent="-228600"/>
            <a:r>
              <a:rPr lang="en-US" sz="2000" b="1" kern="0" spc="-38" dirty="0">
                <a:solidFill>
                  <a:srgbClr val="FF0000"/>
                </a:solidFill>
                <a:effectLst>
                  <a:outerShdw blurRad="38100" dist="38100" dir="2700000" algn="tl">
                    <a:srgbClr val="000000">
                      <a:alpha val="43137"/>
                    </a:srgbClr>
                  </a:outerShdw>
                </a:effectLst>
                <a:latin typeface="TH SarabunPSK" pitchFamily="34" charset="-34"/>
                <a:ea typeface="+mj-ea"/>
                <a:cs typeface="TH SarabunPSK" pitchFamily="34" charset="-34"/>
              </a:rPr>
              <a:t>Orange, pineapple and </a:t>
            </a:r>
            <a:r>
              <a:rPr lang="en-US" sz="2000" b="1" kern="0" spc="-38" dirty="0" err="1">
                <a:solidFill>
                  <a:srgbClr val="FF0000"/>
                </a:solidFill>
                <a:effectLst>
                  <a:outerShdw blurRad="38100" dist="38100" dir="2700000" algn="tl">
                    <a:srgbClr val="000000">
                      <a:alpha val="43137"/>
                    </a:srgbClr>
                  </a:outerShdw>
                </a:effectLst>
                <a:latin typeface="TH SarabunPSK" pitchFamily="34" charset="-34"/>
                <a:ea typeface="+mj-ea"/>
                <a:cs typeface="TH SarabunPSK" pitchFamily="34" charset="-34"/>
              </a:rPr>
              <a:t>longan</a:t>
            </a:r>
            <a:r>
              <a:rPr lang="en-US" sz="2000" b="1" kern="0" spc="-38" dirty="0">
                <a:latin typeface="TH SarabunPSK" pitchFamily="34" charset="-34"/>
                <a:ea typeface="+mj-ea"/>
                <a:cs typeface="TH SarabunPSK" pitchFamily="34" charset="-34"/>
              </a:rPr>
              <a:t> are more vulnerable to climate change. </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a:xfrm>
            <a:off x="6934200" y="4767267"/>
            <a:ext cx="2133600" cy="273844"/>
          </a:xfrm>
        </p:spPr>
        <p:txBody>
          <a:bodyPr>
            <a:normAutofit/>
          </a:bodyPr>
          <a:lstStyle/>
          <a:p>
            <a:fld id="{3074B712-BCCC-4096-A105-59EBF1B6CB0C}" type="slidenum">
              <a:rPr lang="en-US" smtClean="0"/>
              <a:pPr/>
              <a:t>40</a:t>
            </a:fld>
            <a:endParaRPr lang="en-US" dirty="0"/>
          </a:p>
        </p:txBody>
      </p:sp>
      <p:sp>
        <p:nvSpPr>
          <p:cNvPr id="8" name="Title 1"/>
          <p:cNvSpPr>
            <a:spLocks noGrp="1"/>
          </p:cNvSpPr>
          <p:nvPr>
            <p:ph type="title"/>
          </p:nvPr>
        </p:nvSpPr>
        <p:spPr>
          <a:xfrm>
            <a:off x="0" y="74544"/>
            <a:ext cx="9144000" cy="1201805"/>
          </a:xfrm>
        </p:spPr>
        <p:txBody>
          <a:bodyPr>
            <a:noAutofit/>
          </a:bodyPr>
          <a:lstStyle/>
          <a:p>
            <a:r>
              <a:rPr lang="en-US" sz="2800" b="1" dirty="0">
                <a:solidFill>
                  <a:srgbClr val="642F04"/>
                </a:solidFill>
                <a:effectLst>
                  <a:outerShdw blurRad="38100" dist="38100" dir="2700000" algn="tl">
                    <a:srgbClr val="000000">
                      <a:alpha val="43137"/>
                    </a:srgbClr>
                  </a:outerShdw>
                </a:effectLst>
                <a:latin typeface="TH SarabunPSK" panose="020B0500040200020003" pitchFamily="34" charset="-34"/>
                <a:ea typeface="Tahoma" panose="020B0604030504040204" pitchFamily="34" charset="0"/>
                <a:cs typeface="TH SarabunPSK" panose="020B0500040200020003" pitchFamily="34" charset="-34"/>
              </a:rPr>
              <a:t>Integrating climate change adaptation with the Sustainable Development Goals and the Sendai Framework for Disaster Risk Reduction 2015–2030</a:t>
            </a:r>
            <a:endParaRPr lang="th-TH" sz="2800" b="1" dirty="0">
              <a:solidFill>
                <a:srgbClr val="642F04"/>
              </a:solidFill>
              <a:effectLst>
                <a:outerShdw blurRad="38100" dist="38100" dir="2700000" algn="tl">
                  <a:srgbClr val="000000">
                    <a:alpha val="43137"/>
                  </a:srgbClr>
                </a:outerShdw>
              </a:effectLst>
              <a:latin typeface="TH SarabunPSK" panose="020B0500040200020003" pitchFamily="34" charset="-34"/>
              <a:ea typeface="Tahoma" panose="020B0604030504040204" pitchFamily="34" charset="0"/>
              <a:cs typeface="TH SarabunPSK" panose="020B0500040200020003" pitchFamily="34" charset="-34"/>
            </a:endParaRPr>
          </a:p>
        </p:txBody>
      </p:sp>
      <p:sp>
        <p:nvSpPr>
          <p:cNvPr id="50182" name="AutoShape 6" descr="Image result for ภัยแล้ง ประมวลภาพ ภาคกลาง"/>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50184" name="AutoShape 8" descr="Image result for ภัยแล้ง ประมวลภาพ ภาคกลาง"/>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50186" name="AutoShape 10" descr="Image result for ภัยแล้ง ประมวลภาพ ภาคกลาง"/>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50188" name="AutoShape 12" descr="Image result for ภัยแล้ง ประมวลภาพ ภาคกลาง"/>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50190" name="AutoShape 14" descr="Image result for ภัยแล้ง ประมวลภาพ ภาคกลาง"/>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50196" name="AutoShape 20" descr="Image result for ภัยแล้ง ประมวลภาพ ภาคกลาง แย่งสูบ"/>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2" name="Picture 1">
            <a:extLst>
              <a:ext uri="{FF2B5EF4-FFF2-40B4-BE49-F238E27FC236}">
                <a16:creationId xmlns:a16="http://schemas.microsoft.com/office/drawing/2014/main" xmlns="" id="{A7B01E77-453B-40C9-ACE0-CCFC18A2D5CE}"/>
              </a:ext>
            </a:extLst>
          </p:cNvPr>
          <p:cNvPicPr>
            <a:picLocks noChangeAspect="1"/>
          </p:cNvPicPr>
          <p:nvPr/>
        </p:nvPicPr>
        <p:blipFill>
          <a:blip r:embed="rId2"/>
          <a:stretch>
            <a:fillRect/>
          </a:stretch>
        </p:blipFill>
        <p:spPr>
          <a:xfrm>
            <a:off x="1066800" y="1276349"/>
            <a:ext cx="7086600" cy="3868336"/>
          </a:xfrm>
          <a:prstGeom prst="rect">
            <a:avLst/>
          </a:prstGeom>
        </p:spPr>
      </p:pic>
    </p:spTree>
    <p:extLst>
      <p:ext uri="{BB962C8B-B14F-4D97-AF65-F5344CB8AC3E}">
        <p14:creationId xmlns:p14="http://schemas.microsoft.com/office/powerpoint/2010/main" val="419332768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a:xfrm>
            <a:off x="6934200" y="4767267"/>
            <a:ext cx="2133600" cy="273844"/>
          </a:xfrm>
        </p:spPr>
        <p:txBody>
          <a:bodyPr>
            <a:normAutofit/>
          </a:bodyPr>
          <a:lstStyle/>
          <a:p>
            <a:fld id="{3074B712-BCCC-4096-A105-59EBF1B6CB0C}" type="slidenum">
              <a:rPr lang="en-US" smtClean="0"/>
              <a:pPr/>
              <a:t>41</a:t>
            </a:fld>
            <a:endParaRPr lang="en-US" dirty="0"/>
          </a:p>
        </p:txBody>
      </p:sp>
      <p:sp>
        <p:nvSpPr>
          <p:cNvPr id="8" name="Title 1"/>
          <p:cNvSpPr>
            <a:spLocks noGrp="1"/>
          </p:cNvSpPr>
          <p:nvPr>
            <p:ph type="title"/>
          </p:nvPr>
        </p:nvSpPr>
        <p:spPr>
          <a:xfrm>
            <a:off x="155575" y="74544"/>
            <a:ext cx="8912225" cy="1201805"/>
          </a:xfrm>
        </p:spPr>
        <p:txBody>
          <a:bodyPr>
            <a:noAutofit/>
          </a:bodyPr>
          <a:lstStyle/>
          <a:p>
            <a:r>
              <a:rPr lang="en-US" sz="2800" b="1" dirty="0">
                <a:solidFill>
                  <a:srgbClr val="642F04"/>
                </a:solidFill>
                <a:effectLst>
                  <a:outerShdw blurRad="38100" dist="38100" dir="2700000" algn="tl">
                    <a:srgbClr val="000000">
                      <a:alpha val="43137"/>
                    </a:srgbClr>
                  </a:outerShdw>
                </a:effectLst>
                <a:latin typeface="TH SarabunPSK" panose="020B0500040200020003" pitchFamily="34" charset="-34"/>
                <a:ea typeface="Tahoma" panose="020B0604030504040204" pitchFamily="34" charset="0"/>
                <a:cs typeface="TH SarabunPSK" panose="020B0500040200020003" pitchFamily="34" charset="-34"/>
              </a:rPr>
              <a:t>Integrating climate change adaptation with the Sustainable Development Goals and the Sendai Framework for Disaster Risk Reduction 2015–2030</a:t>
            </a:r>
            <a:endParaRPr lang="th-TH" sz="2800" b="1" dirty="0">
              <a:solidFill>
                <a:srgbClr val="642F04"/>
              </a:solidFill>
              <a:effectLst>
                <a:outerShdw blurRad="38100" dist="38100" dir="2700000" algn="tl">
                  <a:srgbClr val="000000">
                    <a:alpha val="43137"/>
                  </a:srgbClr>
                </a:outerShdw>
              </a:effectLst>
              <a:latin typeface="TH SarabunPSK" panose="020B0500040200020003" pitchFamily="34" charset="-34"/>
              <a:ea typeface="Tahoma" panose="020B0604030504040204" pitchFamily="34" charset="0"/>
              <a:cs typeface="TH SarabunPSK" panose="020B0500040200020003" pitchFamily="34" charset="-34"/>
            </a:endParaRPr>
          </a:p>
        </p:txBody>
      </p:sp>
      <p:sp>
        <p:nvSpPr>
          <p:cNvPr id="50182" name="AutoShape 6" descr="Image result for ภัยแล้ง ประมวลภาพ ภาคกลาง"/>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50184" name="AutoShape 8" descr="Image result for ภัยแล้ง ประมวลภาพ ภาคกลาง"/>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50186" name="AutoShape 10" descr="Image result for ภัยแล้ง ประมวลภาพ ภาคกลาง"/>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50188" name="AutoShape 12" descr="Image result for ภัยแล้ง ประมวลภาพ ภาคกลาง"/>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50190" name="AutoShape 14" descr="Image result for ภัยแล้ง ประมวลภาพ ภาคกลาง"/>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50196" name="AutoShape 20" descr="Image result for ภัยแล้ง ประมวลภาพ ภาคกลาง แย่งสูบ"/>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4" name="Picture 3">
            <a:extLst>
              <a:ext uri="{FF2B5EF4-FFF2-40B4-BE49-F238E27FC236}">
                <a16:creationId xmlns:a16="http://schemas.microsoft.com/office/drawing/2014/main" xmlns="" id="{DD2D3AAD-408D-43FF-ADF5-3B79D16795F0}"/>
              </a:ext>
            </a:extLst>
          </p:cNvPr>
          <p:cNvPicPr>
            <a:picLocks noChangeAspect="1"/>
          </p:cNvPicPr>
          <p:nvPr/>
        </p:nvPicPr>
        <p:blipFill>
          <a:blip r:embed="rId2"/>
          <a:stretch>
            <a:fillRect/>
          </a:stretch>
        </p:blipFill>
        <p:spPr>
          <a:xfrm>
            <a:off x="307974" y="1110457"/>
            <a:ext cx="8226425" cy="3930653"/>
          </a:xfrm>
          <a:prstGeom prst="rect">
            <a:avLst/>
          </a:prstGeom>
        </p:spPr>
      </p:pic>
    </p:spTree>
    <p:extLst>
      <p:ext uri="{BB962C8B-B14F-4D97-AF65-F5344CB8AC3E}">
        <p14:creationId xmlns:p14="http://schemas.microsoft.com/office/powerpoint/2010/main" val="147160592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a:xfrm>
            <a:off x="6934200" y="4767267"/>
            <a:ext cx="2133600" cy="273844"/>
          </a:xfrm>
        </p:spPr>
        <p:txBody>
          <a:bodyPr>
            <a:normAutofit/>
          </a:bodyPr>
          <a:lstStyle/>
          <a:p>
            <a:fld id="{3074B712-BCCC-4096-A105-59EBF1B6CB0C}" type="slidenum">
              <a:rPr lang="en-US" smtClean="0"/>
              <a:pPr/>
              <a:t>42</a:t>
            </a:fld>
            <a:endParaRPr lang="en-US" dirty="0"/>
          </a:p>
        </p:txBody>
      </p:sp>
      <p:sp>
        <p:nvSpPr>
          <p:cNvPr id="8" name="Title 1"/>
          <p:cNvSpPr>
            <a:spLocks noGrp="1"/>
          </p:cNvSpPr>
          <p:nvPr>
            <p:ph type="title"/>
          </p:nvPr>
        </p:nvSpPr>
        <p:spPr>
          <a:xfrm>
            <a:off x="155575" y="23744"/>
            <a:ext cx="8912225" cy="1201805"/>
          </a:xfrm>
        </p:spPr>
        <p:txBody>
          <a:bodyPr>
            <a:noAutofit/>
          </a:bodyPr>
          <a:lstStyle/>
          <a:p>
            <a:r>
              <a:rPr lang="en-US" b="1" dirty="0">
                <a:solidFill>
                  <a:srgbClr val="642F04"/>
                </a:solidFill>
                <a:effectLst>
                  <a:outerShdw blurRad="38100" dist="38100" dir="2700000" algn="tl">
                    <a:srgbClr val="000000">
                      <a:alpha val="43137"/>
                    </a:srgbClr>
                  </a:outerShdw>
                </a:effectLst>
                <a:ea typeface="Tahoma" panose="020B0604030504040204" pitchFamily="34" charset="0"/>
                <a:cs typeface="TH SarabunPSK" panose="020B0500040200020003" pitchFamily="34" charset="-34"/>
              </a:rPr>
              <a:t>Climate change adaptation finance</a:t>
            </a:r>
            <a:endParaRPr lang="th-TH" b="1" dirty="0">
              <a:solidFill>
                <a:srgbClr val="642F04"/>
              </a:solidFill>
              <a:effectLst>
                <a:outerShdw blurRad="38100" dist="38100" dir="2700000" algn="tl">
                  <a:srgbClr val="000000">
                    <a:alpha val="43137"/>
                  </a:srgbClr>
                </a:outerShdw>
              </a:effectLst>
              <a:ea typeface="Tahoma" panose="020B0604030504040204" pitchFamily="34" charset="0"/>
              <a:cs typeface="TH SarabunPSK" panose="020B0500040200020003" pitchFamily="34" charset="-34"/>
            </a:endParaRPr>
          </a:p>
        </p:txBody>
      </p:sp>
      <p:sp>
        <p:nvSpPr>
          <p:cNvPr id="50182" name="AutoShape 6" descr="Image result for ภัยแล้ง ประมวลภาพ ภาคกลาง"/>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50184" name="AutoShape 8" descr="Image result for ภัยแล้ง ประมวลภาพ ภาคกลาง"/>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50186" name="AutoShape 10" descr="Image result for ภัยแล้ง ประมวลภาพ ภาคกลาง"/>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50188" name="AutoShape 12" descr="Image result for ภัยแล้ง ประมวลภาพ ภาคกลาง"/>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50190" name="AutoShape 14" descr="Image result for ภัยแล้ง ประมวลภาพ ภาคกลาง"/>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50196" name="AutoShape 20" descr="Image result for ภัยแล้ง ประมวลภาพ ภาคกลาง แย่งสูบ"/>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2" name="Picture 1">
            <a:extLst>
              <a:ext uri="{FF2B5EF4-FFF2-40B4-BE49-F238E27FC236}">
                <a16:creationId xmlns:a16="http://schemas.microsoft.com/office/drawing/2014/main" xmlns="" id="{76ECC0C0-BB6B-43E3-B8D9-6C714DF52806}"/>
              </a:ext>
            </a:extLst>
          </p:cNvPr>
          <p:cNvPicPr>
            <a:picLocks noChangeAspect="1"/>
          </p:cNvPicPr>
          <p:nvPr/>
        </p:nvPicPr>
        <p:blipFill>
          <a:blip r:embed="rId2"/>
          <a:stretch>
            <a:fillRect/>
          </a:stretch>
        </p:blipFill>
        <p:spPr>
          <a:xfrm>
            <a:off x="155575" y="1019773"/>
            <a:ext cx="5186259" cy="3884416"/>
          </a:xfrm>
          <a:prstGeom prst="rect">
            <a:avLst/>
          </a:prstGeom>
          <a:ln w="19050">
            <a:solidFill>
              <a:srgbClr val="C00000"/>
            </a:solidFill>
          </a:ln>
        </p:spPr>
      </p:pic>
      <p:pic>
        <p:nvPicPr>
          <p:cNvPr id="5" name="Picture 4">
            <a:extLst>
              <a:ext uri="{FF2B5EF4-FFF2-40B4-BE49-F238E27FC236}">
                <a16:creationId xmlns:a16="http://schemas.microsoft.com/office/drawing/2014/main" xmlns="" id="{0545F649-22FB-4536-A3ED-FFB2CA25CB23}"/>
              </a:ext>
            </a:extLst>
          </p:cNvPr>
          <p:cNvPicPr>
            <a:picLocks noChangeAspect="1"/>
          </p:cNvPicPr>
          <p:nvPr/>
        </p:nvPicPr>
        <p:blipFill>
          <a:blip r:embed="rId3"/>
          <a:stretch>
            <a:fillRect/>
          </a:stretch>
        </p:blipFill>
        <p:spPr>
          <a:xfrm>
            <a:off x="1647034" y="1019773"/>
            <a:ext cx="5186260" cy="3884416"/>
          </a:xfrm>
          <a:prstGeom prst="rect">
            <a:avLst/>
          </a:prstGeom>
          <a:ln w="19050">
            <a:solidFill>
              <a:srgbClr val="C00000"/>
            </a:solidFill>
          </a:ln>
        </p:spPr>
      </p:pic>
      <p:pic>
        <p:nvPicPr>
          <p:cNvPr id="6" name="Picture 5">
            <a:extLst>
              <a:ext uri="{FF2B5EF4-FFF2-40B4-BE49-F238E27FC236}">
                <a16:creationId xmlns:a16="http://schemas.microsoft.com/office/drawing/2014/main" xmlns="" id="{A2AE2D77-A2FC-449C-837C-0EF235BFB945}"/>
              </a:ext>
            </a:extLst>
          </p:cNvPr>
          <p:cNvPicPr>
            <a:picLocks noChangeAspect="1"/>
          </p:cNvPicPr>
          <p:nvPr/>
        </p:nvPicPr>
        <p:blipFill>
          <a:blip r:embed="rId4"/>
          <a:stretch>
            <a:fillRect/>
          </a:stretch>
        </p:blipFill>
        <p:spPr>
          <a:xfrm>
            <a:off x="3124200" y="1001863"/>
            <a:ext cx="5589389" cy="3920235"/>
          </a:xfrm>
          <a:prstGeom prst="rect">
            <a:avLst/>
          </a:prstGeom>
          <a:ln w="19050">
            <a:solidFill>
              <a:srgbClr val="C00000"/>
            </a:solidFill>
          </a:ln>
        </p:spPr>
      </p:pic>
    </p:spTree>
    <p:extLst>
      <p:ext uri="{BB962C8B-B14F-4D97-AF65-F5344CB8AC3E}">
        <p14:creationId xmlns:p14="http://schemas.microsoft.com/office/powerpoint/2010/main" val="18904641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a:xfrm>
            <a:off x="6934200" y="4767267"/>
            <a:ext cx="2133600" cy="273844"/>
          </a:xfrm>
        </p:spPr>
        <p:txBody>
          <a:bodyPr>
            <a:normAutofit/>
          </a:bodyPr>
          <a:lstStyle/>
          <a:p>
            <a:fld id="{3074B712-BCCC-4096-A105-59EBF1B6CB0C}" type="slidenum">
              <a:rPr lang="en-US" smtClean="0"/>
              <a:pPr/>
              <a:t>43</a:t>
            </a:fld>
            <a:endParaRPr lang="en-US" dirty="0"/>
          </a:p>
        </p:txBody>
      </p:sp>
      <p:sp>
        <p:nvSpPr>
          <p:cNvPr id="8" name="Title 1"/>
          <p:cNvSpPr>
            <a:spLocks noGrp="1"/>
          </p:cNvSpPr>
          <p:nvPr>
            <p:ph type="title"/>
          </p:nvPr>
        </p:nvSpPr>
        <p:spPr>
          <a:xfrm>
            <a:off x="155575" y="23744"/>
            <a:ext cx="8912225" cy="1201805"/>
          </a:xfrm>
        </p:spPr>
        <p:txBody>
          <a:bodyPr>
            <a:noAutofit/>
          </a:bodyPr>
          <a:lstStyle/>
          <a:p>
            <a:r>
              <a:rPr lang="en-US" b="1" dirty="0">
                <a:solidFill>
                  <a:srgbClr val="642F04"/>
                </a:solidFill>
                <a:effectLst>
                  <a:outerShdw blurRad="38100" dist="38100" dir="2700000" algn="tl">
                    <a:srgbClr val="000000">
                      <a:alpha val="43137"/>
                    </a:srgbClr>
                  </a:outerShdw>
                </a:effectLst>
                <a:ea typeface="Tahoma" panose="020B0604030504040204" pitchFamily="34" charset="0"/>
                <a:cs typeface="TH SarabunPSK" panose="020B0500040200020003" pitchFamily="34" charset="-34"/>
              </a:rPr>
              <a:t>Climate change adaptation finance</a:t>
            </a:r>
            <a:endParaRPr lang="th-TH" b="1" dirty="0">
              <a:solidFill>
                <a:srgbClr val="642F04"/>
              </a:solidFill>
              <a:effectLst>
                <a:outerShdw blurRad="38100" dist="38100" dir="2700000" algn="tl">
                  <a:srgbClr val="000000">
                    <a:alpha val="43137"/>
                  </a:srgbClr>
                </a:outerShdw>
              </a:effectLst>
              <a:ea typeface="Tahoma" panose="020B0604030504040204" pitchFamily="34" charset="0"/>
              <a:cs typeface="TH SarabunPSK" panose="020B0500040200020003" pitchFamily="34" charset="-34"/>
            </a:endParaRPr>
          </a:p>
        </p:txBody>
      </p:sp>
      <p:sp>
        <p:nvSpPr>
          <p:cNvPr id="50182" name="AutoShape 6" descr="Image result for ภัยแล้ง ประมวลภาพ ภาคกลาง"/>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50184" name="AutoShape 8" descr="Image result for ภัยแล้ง ประมวลภาพ ภาคกลาง"/>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50186" name="AutoShape 10" descr="Image result for ภัยแล้ง ประมวลภาพ ภาคกลาง"/>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50188" name="AutoShape 12" descr="Image result for ภัยแล้ง ประมวลภาพ ภาคกลาง"/>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50190" name="AutoShape 14" descr="Image result for ภัยแล้ง ประมวลภาพ ภาคกลาง"/>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50196" name="AutoShape 20" descr="Image result for ภัยแล้ง ประมวลภาพ ภาคกลาง แย่งสูบ"/>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4" name="Picture 3">
            <a:extLst>
              <a:ext uri="{FF2B5EF4-FFF2-40B4-BE49-F238E27FC236}">
                <a16:creationId xmlns:a16="http://schemas.microsoft.com/office/drawing/2014/main" xmlns="" id="{D375B2B3-75C1-498A-B9FC-069F0C310A7A}"/>
              </a:ext>
            </a:extLst>
          </p:cNvPr>
          <p:cNvPicPr>
            <a:picLocks noChangeAspect="1"/>
          </p:cNvPicPr>
          <p:nvPr/>
        </p:nvPicPr>
        <p:blipFill>
          <a:blip r:embed="rId2"/>
          <a:stretch>
            <a:fillRect/>
          </a:stretch>
        </p:blipFill>
        <p:spPr>
          <a:xfrm>
            <a:off x="347598" y="1001862"/>
            <a:ext cx="5102289" cy="3920235"/>
          </a:xfrm>
          <a:prstGeom prst="rect">
            <a:avLst/>
          </a:prstGeom>
          <a:ln w="19050">
            <a:solidFill>
              <a:srgbClr val="C00000"/>
            </a:solidFill>
          </a:ln>
        </p:spPr>
      </p:pic>
      <p:pic>
        <p:nvPicPr>
          <p:cNvPr id="7" name="Picture 6">
            <a:extLst>
              <a:ext uri="{FF2B5EF4-FFF2-40B4-BE49-F238E27FC236}">
                <a16:creationId xmlns:a16="http://schemas.microsoft.com/office/drawing/2014/main" xmlns="" id="{13FEE398-22F2-469B-B415-AD14597B4C7D}"/>
              </a:ext>
            </a:extLst>
          </p:cNvPr>
          <p:cNvPicPr>
            <a:picLocks noChangeAspect="1"/>
          </p:cNvPicPr>
          <p:nvPr/>
        </p:nvPicPr>
        <p:blipFill>
          <a:blip r:embed="rId3"/>
          <a:stretch>
            <a:fillRect/>
          </a:stretch>
        </p:blipFill>
        <p:spPr>
          <a:xfrm>
            <a:off x="1447800" y="1018521"/>
            <a:ext cx="5227019" cy="3955774"/>
          </a:xfrm>
          <a:prstGeom prst="rect">
            <a:avLst/>
          </a:prstGeom>
          <a:ln w="19050">
            <a:solidFill>
              <a:srgbClr val="C00000"/>
            </a:solidFill>
          </a:ln>
        </p:spPr>
      </p:pic>
      <p:pic>
        <p:nvPicPr>
          <p:cNvPr id="9" name="Picture 8">
            <a:extLst>
              <a:ext uri="{FF2B5EF4-FFF2-40B4-BE49-F238E27FC236}">
                <a16:creationId xmlns:a16="http://schemas.microsoft.com/office/drawing/2014/main" xmlns="" id="{AB91AFCB-994E-4A35-BD93-E89E64A4F5C1}"/>
              </a:ext>
            </a:extLst>
          </p:cNvPr>
          <p:cNvPicPr>
            <a:picLocks noChangeAspect="1"/>
          </p:cNvPicPr>
          <p:nvPr/>
        </p:nvPicPr>
        <p:blipFill>
          <a:blip r:embed="rId4"/>
          <a:stretch>
            <a:fillRect/>
          </a:stretch>
        </p:blipFill>
        <p:spPr>
          <a:xfrm>
            <a:off x="2504579" y="1021038"/>
            <a:ext cx="5496421" cy="3996111"/>
          </a:xfrm>
          <a:prstGeom prst="rect">
            <a:avLst/>
          </a:prstGeom>
          <a:ln w="19050">
            <a:solidFill>
              <a:srgbClr val="C00000"/>
            </a:solidFill>
          </a:ln>
        </p:spPr>
      </p:pic>
      <p:pic>
        <p:nvPicPr>
          <p:cNvPr id="10" name="Picture 9">
            <a:extLst>
              <a:ext uri="{FF2B5EF4-FFF2-40B4-BE49-F238E27FC236}">
                <a16:creationId xmlns:a16="http://schemas.microsoft.com/office/drawing/2014/main" xmlns="" id="{E46AFEAC-4576-4E6D-BD59-1586040BF112}"/>
              </a:ext>
            </a:extLst>
          </p:cNvPr>
          <p:cNvPicPr>
            <a:picLocks noChangeAspect="1"/>
          </p:cNvPicPr>
          <p:nvPr/>
        </p:nvPicPr>
        <p:blipFill>
          <a:blip r:embed="rId5"/>
          <a:stretch>
            <a:fillRect/>
          </a:stretch>
        </p:blipFill>
        <p:spPr>
          <a:xfrm>
            <a:off x="3610332" y="970667"/>
            <a:ext cx="5520968" cy="4051483"/>
          </a:xfrm>
          <a:prstGeom prst="rect">
            <a:avLst/>
          </a:prstGeom>
          <a:ln w="19050">
            <a:solidFill>
              <a:srgbClr val="C00000"/>
            </a:solidFill>
          </a:ln>
        </p:spPr>
      </p:pic>
    </p:spTree>
    <p:extLst>
      <p:ext uri="{BB962C8B-B14F-4D97-AF65-F5344CB8AC3E}">
        <p14:creationId xmlns:p14="http://schemas.microsoft.com/office/powerpoint/2010/main" val="539600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71550"/>
            <a:ext cx="8305800" cy="3623076"/>
          </a:xfrm>
        </p:spPr>
        <p:txBody>
          <a:bodyPr>
            <a:normAutofit/>
          </a:bodyPr>
          <a:lstStyle/>
          <a:p>
            <a:r>
              <a:rPr lang="en-US" sz="2800" b="1" kern="0" spc="-38" dirty="0">
                <a:latin typeface="TH SarabunPSK" pitchFamily="34" charset="-34"/>
                <a:cs typeface="TH SarabunPSK" pitchFamily="34" charset="-34"/>
              </a:rPr>
              <a:t>Thailand’s Climate Change Master Plan (CCMP)</a:t>
            </a:r>
          </a:p>
          <a:p>
            <a:r>
              <a:rPr lang="en-US" sz="2800" b="1" kern="0" spc="-38" dirty="0">
                <a:latin typeface="TH SarabunPSK" pitchFamily="34" charset="-34"/>
                <a:cs typeface="TH SarabunPSK" pitchFamily="34" charset="-34"/>
              </a:rPr>
              <a:t>Thailand ‘s National Adaptation Plan</a:t>
            </a:r>
          </a:p>
          <a:p>
            <a:r>
              <a:rPr lang="en-US" sz="2800" b="1" kern="0" spc="-38" dirty="0">
                <a:latin typeface="TH SarabunPSK" pitchFamily="34" charset="-34"/>
                <a:cs typeface="TH SarabunPSK" pitchFamily="34" charset="-34"/>
              </a:rPr>
              <a:t>Agricultural Strategic Plan on Climate Change (ASPCC)</a:t>
            </a:r>
          </a:p>
          <a:p>
            <a:pPr marL="0" indent="0">
              <a:buNone/>
            </a:pPr>
            <a:endParaRPr lang="en-US" sz="2800" b="1" kern="0" spc="-38" dirty="0">
              <a:latin typeface="TH SarabunPSK" pitchFamily="34" charset="-34"/>
              <a:cs typeface="TH SarabunPSK" pitchFamily="34" charset="-34"/>
            </a:endParaRPr>
          </a:p>
          <a:p>
            <a:pPr marL="0" indent="0">
              <a:buNone/>
            </a:pPr>
            <a:r>
              <a:rPr lang="en-US" sz="2800" b="1" kern="0" spc="-38" dirty="0">
                <a:latin typeface="TH SarabunPSK" pitchFamily="34" charset="-34"/>
                <a:cs typeface="TH SarabunPSK" pitchFamily="34" charset="-34"/>
              </a:rPr>
              <a:t> </a:t>
            </a:r>
          </a:p>
        </p:txBody>
      </p:sp>
      <p:sp>
        <p:nvSpPr>
          <p:cNvPr id="4" name="Slide Number Placeholder 3"/>
          <p:cNvSpPr>
            <a:spLocks noGrp="1"/>
          </p:cNvSpPr>
          <p:nvPr>
            <p:ph type="sldNum" sz="quarter" idx="12"/>
          </p:nvPr>
        </p:nvSpPr>
        <p:spPr/>
        <p:txBody>
          <a:bodyPr/>
          <a:lstStyle/>
          <a:p>
            <a:fld id="{9140919D-0842-45BF-B7A7-68BC56651B2C}" type="slidenum">
              <a:rPr lang="en-US" smtClean="0"/>
              <a:pPr/>
              <a:t>44</a:t>
            </a:fld>
            <a:endParaRPr lang="en-US" dirty="0"/>
          </a:p>
        </p:txBody>
      </p:sp>
      <p:sp>
        <p:nvSpPr>
          <p:cNvPr id="5" name="Title 1"/>
          <p:cNvSpPr>
            <a:spLocks noGrp="1"/>
          </p:cNvSpPr>
          <p:nvPr>
            <p:ph type="title"/>
          </p:nvPr>
        </p:nvSpPr>
        <p:spPr>
          <a:xfrm>
            <a:off x="0" y="0"/>
            <a:ext cx="9144000" cy="742950"/>
          </a:xfrm>
        </p:spPr>
        <p:txBody>
          <a:bodyPr>
            <a:noAutofit/>
          </a:bodyPr>
          <a:lstStyle/>
          <a:p>
            <a:r>
              <a:rPr lang="en-US" sz="4000" b="1" u="sng" kern="0" spc="-38" dirty="0">
                <a:latin typeface="TH SarabunPSK" pitchFamily="34" charset="-34"/>
                <a:cs typeface="TH SarabunPSK" pitchFamily="34" charset="-34"/>
              </a:rPr>
              <a:t>Section 3</a:t>
            </a:r>
            <a:r>
              <a:rPr lang="en-US" sz="4000" b="1" kern="0" spc="-38" dirty="0">
                <a:latin typeface="TH SarabunPSK" pitchFamily="34" charset="-34"/>
                <a:cs typeface="TH SarabunPSK" pitchFamily="34" charset="-34"/>
              </a:rPr>
              <a:t>: Policies relevant to CCA in Thailand</a:t>
            </a:r>
          </a:p>
        </p:txBody>
      </p:sp>
    </p:spTree>
    <p:extLst>
      <p:ext uri="{BB962C8B-B14F-4D97-AF65-F5344CB8AC3E}">
        <p14:creationId xmlns:p14="http://schemas.microsoft.com/office/powerpoint/2010/main" val="187777434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xmlns="" id="{4A71F1F3-EE79-4096-A735-C30C3748CC83}"/>
              </a:ext>
            </a:extLst>
          </p:cNvPr>
          <p:cNvPicPr>
            <a:picLocks noChangeAspect="1"/>
          </p:cNvPicPr>
          <p:nvPr/>
        </p:nvPicPr>
        <p:blipFill>
          <a:blip r:embed="rId3"/>
          <a:stretch>
            <a:fillRect/>
          </a:stretch>
        </p:blipFill>
        <p:spPr>
          <a:xfrm>
            <a:off x="0" y="817494"/>
            <a:ext cx="9144000" cy="4326005"/>
          </a:xfrm>
          <a:prstGeom prst="rect">
            <a:avLst/>
          </a:prstGeom>
        </p:spPr>
      </p:pic>
      <p:sp>
        <p:nvSpPr>
          <p:cNvPr id="3" name="Slide Number Placeholder 2"/>
          <p:cNvSpPr>
            <a:spLocks noGrp="1"/>
          </p:cNvSpPr>
          <p:nvPr>
            <p:ph type="sldNum" sz="quarter" idx="12"/>
          </p:nvPr>
        </p:nvSpPr>
        <p:spPr>
          <a:xfrm>
            <a:off x="6934200" y="4767267"/>
            <a:ext cx="2133600" cy="273844"/>
          </a:xfrm>
        </p:spPr>
        <p:txBody>
          <a:bodyPr>
            <a:normAutofit/>
          </a:bodyPr>
          <a:lstStyle/>
          <a:p>
            <a:fld id="{3074B712-BCCC-4096-A105-59EBF1B6CB0C}" type="slidenum">
              <a:rPr lang="en-US" smtClean="0"/>
              <a:pPr/>
              <a:t>45</a:t>
            </a:fld>
            <a:endParaRPr lang="en-US" dirty="0"/>
          </a:p>
        </p:txBody>
      </p:sp>
      <p:sp>
        <p:nvSpPr>
          <p:cNvPr id="8" name="Title 1"/>
          <p:cNvSpPr>
            <a:spLocks noGrp="1"/>
          </p:cNvSpPr>
          <p:nvPr>
            <p:ph type="title"/>
          </p:nvPr>
        </p:nvSpPr>
        <p:spPr>
          <a:xfrm>
            <a:off x="0" y="74545"/>
            <a:ext cx="9144000" cy="742950"/>
          </a:xfrm>
        </p:spPr>
        <p:txBody>
          <a:bodyPr>
            <a:normAutofit fontScale="90000"/>
          </a:bodyPr>
          <a:lstStyle/>
          <a:p>
            <a:r>
              <a:rPr lang="en-US" b="1" dirty="0">
                <a:solidFill>
                  <a:srgbClr val="642F04"/>
                </a:solidFill>
                <a:effectLst>
                  <a:outerShdw blurRad="38100" dist="38100" dir="2700000" algn="tl">
                    <a:srgbClr val="000000">
                      <a:alpha val="43137"/>
                    </a:srgbClr>
                  </a:outerShdw>
                </a:effectLst>
                <a:latin typeface="TH SarabunPSK" panose="020B0500040200020003" pitchFamily="34" charset="-34"/>
                <a:ea typeface="Tahoma" panose="020B0604030504040204" pitchFamily="34" charset="0"/>
                <a:cs typeface="TH SarabunPSK" panose="020B0500040200020003" pitchFamily="34" charset="-34"/>
              </a:rPr>
              <a:t>Thailand’s Climate Change Master Plan (CCMP) 2015-2050</a:t>
            </a:r>
          </a:p>
        </p:txBody>
      </p:sp>
    </p:spTree>
    <p:extLst>
      <p:ext uri="{BB962C8B-B14F-4D97-AF65-F5344CB8AC3E}">
        <p14:creationId xmlns:p14="http://schemas.microsoft.com/office/powerpoint/2010/main" val="218827449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xmlns="" id="{43BF668A-736A-483A-ABF2-A73565E5C38D}"/>
              </a:ext>
            </a:extLst>
          </p:cNvPr>
          <p:cNvPicPr>
            <a:picLocks noChangeAspect="1"/>
          </p:cNvPicPr>
          <p:nvPr/>
        </p:nvPicPr>
        <p:blipFill>
          <a:blip r:embed="rId3"/>
          <a:stretch>
            <a:fillRect/>
          </a:stretch>
        </p:blipFill>
        <p:spPr>
          <a:xfrm>
            <a:off x="0" y="798445"/>
            <a:ext cx="9144000" cy="4345055"/>
          </a:xfrm>
          <a:prstGeom prst="rect">
            <a:avLst/>
          </a:prstGeom>
        </p:spPr>
      </p:pic>
      <p:sp>
        <p:nvSpPr>
          <p:cNvPr id="3" name="Slide Number Placeholder 2"/>
          <p:cNvSpPr>
            <a:spLocks noGrp="1"/>
          </p:cNvSpPr>
          <p:nvPr>
            <p:ph type="sldNum" sz="quarter" idx="12"/>
          </p:nvPr>
        </p:nvSpPr>
        <p:spPr>
          <a:xfrm>
            <a:off x="6934200" y="4767267"/>
            <a:ext cx="2133600" cy="273844"/>
          </a:xfrm>
        </p:spPr>
        <p:txBody>
          <a:bodyPr>
            <a:normAutofit/>
          </a:bodyPr>
          <a:lstStyle/>
          <a:p>
            <a:fld id="{3074B712-BCCC-4096-A105-59EBF1B6CB0C}" type="slidenum">
              <a:rPr lang="en-US" smtClean="0"/>
              <a:pPr/>
              <a:t>46</a:t>
            </a:fld>
            <a:endParaRPr lang="en-US" dirty="0"/>
          </a:p>
        </p:txBody>
      </p:sp>
      <p:sp>
        <p:nvSpPr>
          <p:cNvPr id="8" name="Title 1"/>
          <p:cNvSpPr>
            <a:spLocks noGrp="1"/>
          </p:cNvSpPr>
          <p:nvPr>
            <p:ph type="title"/>
          </p:nvPr>
        </p:nvSpPr>
        <p:spPr>
          <a:xfrm>
            <a:off x="0" y="74545"/>
            <a:ext cx="9144000" cy="742950"/>
          </a:xfrm>
        </p:spPr>
        <p:txBody>
          <a:bodyPr>
            <a:normAutofit/>
          </a:bodyPr>
          <a:lstStyle/>
          <a:p>
            <a:r>
              <a:rPr lang="en-US" b="1" dirty="0">
                <a:solidFill>
                  <a:srgbClr val="642F04"/>
                </a:solidFill>
                <a:effectLst>
                  <a:outerShdw blurRad="38100" dist="38100" dir="2700000" algn="tl">
                    <a:srgbClr val="000000">
                      <a:alpha val="43137"/>
                    </a:srgbClr>
                  </a:outerShdw>
                </a:effectLst>
                <a:latin typeface="TH SarabunPSK" panose="020B0500040200020003" pitchFamily="34" charset="-34"/>
                <a:ea typeface="Tahoma" panose="020B0604030504040204" pitchFamily="34" charset="0"/>
                <a:cs typeface="TH SarabunPSK" panose="020B0500040200020003" pitchFamily="34" charset="-34"/>
              </a:rPr>
              <a:t>Thailand ‘s National Adaptation Plan</a:t>
            </a:r>
          </a:p>
        </p:txBody>
      </p:sp>
    </p:spTree>
    <p:extLst>
      <p:ext uri="{BB962C8B-B14F-4D97-AF65-F5344CB8AC3E}">
        <p14:creationId xmlns:p14="http://schemas.microsoft.com/office/powerpoint/2010/main" val="283541075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xmlns="" id="{2D794955-3D80-4E3F-A3AC-A27667E9E604}"/>
              </a:ext>
            </a:extLst>
          </p:cNvPr>
          <p:cNvPicPr>
            <a:picLocks noChangeAspect="1"/>
          </p:cNvPicPr>
          <p:nvPr/>
        </p:nvPicPr>
        <p:blipFill>
          <a:blip r:embed="rId3"/>
          <a:stretch>
            <a:fillRect/>
          </a:stretch>
        </p:blipFill>
        <p:spPr>
          <a:xfrm>
            <a:off x="0" y="679419"/>
            <a:ext cx="9144000" cy="4464081"/>
          </a:xfrm>
          <a:prstGeom prst="rect">
            <a:avLst/>
          </a:prstGeom>
        </p:spPr>
      </p:pic>
      <p:sp>
        <p:nvSpPr>
          <p:cNvPr id="3" name="Slide Number Placeholder 2"/>
          <p:cNvSpPr>
            <a:spLocks noGrp="1"/>
          </p:cNvSpPr>
          <p:nvPr>
            <p:ph type="sldNum" sz="quarter" idx="12"/>
          </p:nvPr>
        </p:nvSpPr>
        <p:spPr>
          <a:xfrm>
            <a:off x="6934200" y="4767267"/>
            <a:ext cx="2133600" cy="273844"/>
          </a:xfrm>
        </p:spPr>
        <p:txBody>
          <a:bodyPr>
            <a:normAutofit/>
          </a:bodyPr>
          <a:lstStyle/>
          <a:p>
            <a:fld id="{3074B712-BCCC-4096-A105-59EBF1B6CB0C}" type="slidenum">
              <a:rPr lang="en-US" smtClean="0"/>
              <a:pPr/>
              <a:t>47</a:t>
            </a:fld>
            <a:endParaRPr lang="en-US" dirty="0"/>
          </a:p>
        </p:txBody>
      </p:sp>
      <p:sp>
        <p:nvSpPr>
          <p:cNvPr id="8" name="Title 1"/>
          <p:cNvSpPr>
            <a:spLocks noGrp="1"/>
          </p:cNvSpPr>
          <p:nvPr>
            <p:ph type="title"/>
          </p:nvPr>
        </p:nvSpPr>
        <p:spPr>
          <a:xfrm>
            <a:off x="0" y="74545"/>
            <a:ext cx="9144000" cy="742950"/>
          </a:xfrm>
        </p:spPr>
        <p:txBody>
          <a:bodyPr>
            <a:normAutofit/>
          </a:bodyPr>
          <a:lstStyle/>
          <a:p>
            <a:r>
              <a:rPr lang="en-US" b="1" dirty="0">
                <a:solidFill>
                  <a:srgbClr val="642F04"/>
                </a:solidFill>
                <a:effectLst>
                  <a:outerShdw blurRad="38100" dist="38100" dir="2700000" algn="tl">
                    <a:srgbClr val="000000">
                      <a:alpha val="43137"/>
                    </a:srgbClr>
                  </a:outerShdw>
                </a:effectLst>
                <a:latin typeface="TH SarabunPSK" panose="020B0500040200020003" pitchFamily="34" charset="-34"/>
                <a:ea typeface="Tahoma" panose="020B0604030504040204" pitchFamily="34" charset="0"/>
                <a:cs typeface="TH SarabunPSK" panose="020B0500040200020003" pitchFamily="34" charset="-34"/>
              </a:rPr>
              <a:t>Thailand ‘s National Adaptation Plan</a:t>
            </a:r>
          </a:p>
        </p:txBody>
      </p:sp>
    </p:spTree>
    <p:extLst>
      <p:ext uri="{BB962C8B-B14F-4D97-AF65-F5344CB8AC3E}">
        <p14:creationId xmlns:p14="http://schemas.microsoft.com/office/powerpoint/2010/main" val="69380258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FE2DFD6E-0F7A-40A6-8113-6B01F978EDE1}"/>
              </a:ext>
            </a:extLst>
          </p:cNvPr>
          <p:cNvPicPr>
            <a:picLocks noChangeAspect="1"/>
          </p:cNvPicPr>
          <p:nvPr/>
        </p:nvPicPr>
        <p:blipFill>
          <a:blip r:embed="rId3"/>
          <a:stretch>
            <a:fillRect/>
          </a:stretch>
        </p:blipFill>
        <p:spPr>
          <a:xfrm>
            <a:off x="0" y="734980"/>
            <a:ext cx="9144000" cy="4408519"/>
          </a:xfrm>
          <a:prstGeom prst="rect">
            <a:avLst/>
          </a:prstGeom>
        </p:spPr>
      </p:pic>
      <p:sp>
        <p:nvSpPr>
          <p:cNvPr id="3" name="Slide Number Placeholder 2"/>
          <p:cNvSpPr>
            <a:spLocks noGrp="1"/>
          </p:cNvSpPr>
          <p:nvPr>
            <p:ph type="sldNum" sz="quarter" idx="12"/>
          </p:nvPr>
        </p:nvSpPr>
        <p:spPr>
          <a:xfrm>
            <a:off x="6934200" y="4767267"/>
            <a:ext cx="2133600" cy="273844"/>
          </a:xfrm>
        </p:spPr>
        <p:txBody>
          <a:bodyPr>
            <a:normAutofit/>
          </a:bodyPr>
          <a:lstStyle/>
          <a:p>
            <a:fld id="{3074B712-BCCC-4096-A105-59EBF1B6CB0C}" type="slidenum">
              <a:rPr lang="en-US" smtClean="0"/>
              <a:pPr/>
              <a:t>48</a:t>
            </a:fld>
            <a:endParaRPr lang="en-US" dirty="0"/>
          </a:p>
        </p:txBody>
      </p:sp>
      <p:sp>
        <p:nvSpPr>
          <p:cNvPr id="8" name="Title 1"/>
          <p:cNvSpPr>
            <a:spLocks noGrp="1"/>
          </p:cNvSpPr>
          <p:nvPr>
            <p:ph type="title"/>
          </p:nvPr>
        </p:nvSpPr>
        <p:spPr>
          <a:xfrm>
            <a:off x="0" y="74545"/>
            <a:ext cx="9144000" cy="742950"/>
          </a:xfrm>
        </p:spPr>
        <p:txBody>
          <a:bodyPr>
            <a:normAutofit/>
          </a:bodyPr>
          <a:lstStyle/>
          <a:p>
            <a:r>
              <a:rPr lang="en-US" b="1" dirty="0">
                <a:solidFill>
                  <a:srgbClr val="642F04"/>
                </a:solidFill>
                <a:effectLst>
                  <a:outerShdw blurRad="38100" dist="38100" dir="2700000" algn="tl">
                    <a:srgbClr val="000000">
                      <a:alpha val="43137"/>
                    </a:srgbClr>
                  </a:outerShdw>
                </a:effectLst>
                <a:latin typeface="TH SarabunPSK" panose="020B0500040200020003" pitchFamily="34" charset="-34"/>
                <a:ea typeface="Tahoma" panose="020B0604030504040204" pitchFamily="34" charset="0"/>
                <a:cs typeface="TH SarabunPSK" panose="020B0500040200020003" pitchFamily="34" charset="-34"/>
              </a:rPr>
              <a:t>Thailand ‘s National Adaptation Plan</a:t>
            </a:r>
          </a:p>
        </p:txBody>
      </p:sp>
    </p:spTree>
    <p:extLst>
      <p:ext uri="{BB962C8B-B14F-4D97-AF65-F5344CB8AC3E}">
        <p14:creationId xmlns:p14="http://schemas.microsoft.com/office/powerpoint/2010/main" val="390585714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xmlns="" id="{0136F339-CE57-4108-BF13-38CE89B0A589}"/>
              </a:ext>
            </a:extLst>
          </p:cNvPr>
          <p:cNvPicPr>
            <a:picLocks noChangeAspect="1"/>
          </p:cNvPicPr>
          <p:nvPr/>
        </p:nvPicPr>
        <p:blipFill>
          <a:blip r:embed="rId3"/>
          <a:stretch>
            <a:fillRect/>
          </a:stretch>
        </p:blipFill>
        <p:spPr>
          <a:xfrm>
            <a:off x="0" y="792564"/>
            <a:ext cx="9144000" cy="4350936"/>
          </a:xfrm>
          <a:prstGeom prst="rect">
            <a:avLst/>
          </a:prstGeom>
        </p:spPr>
      </p:pic>
      <p:sp>
        <p:nvSpPr>
          <p:cNvPr id="3" name="Slide Number Placeholder 2"/>
          <p:cNvSpPr>
            <a:spLocks noGrp="1"/>
          </p:cNvSpPr>
          <p:nvPr>
            <p:ph type="sldNum" sz="quarter" idx="12"/>
          </p:nvPr>
        </p:nvSpPr>
        <p:spPr>
          <a:xfrm>
            <a:off x="6934200" y="4767267"/>
            <a:ext cx="2133600" cy="273844"/>
          </a:xfrm>
        </p:spPr>
        <p:txBody>
          <a:bodyPr>
            <a:normAutofit/>
          </a:bodyPr>
          <a:lstStyle/>
          <a:p>
            <a:fld id="{3074B712-BCCC-4096-A105-59EBF1B6CB0C}" type="slidenum">
              <a:rPr lang="en-US" smtClean="0"/>
              <a:pPr/>
              <a:t>49</a:t>
            </a:fld>
            <a:endParaRPr lang="en-US" dirty="0"/>
          </a:p>
        </p:txBody>
      </p:sp>
      <p:sp>
        <p:nvSpPr>
          <p:cNvPr id="8" name="Title 1"/>
          <p:cNvSpPr>
            <a:spLocks noGrp="1"/>
          </p:cNvSpPr>
          <p:nvPr>
            <p:ph type="title"/>
          </p:nvPr>
        </p:nvSpPr>
        <p:spPr>
          <a:xfrm>
            <a:off x="0" y="74545"/>
            <a:ext cx="9144000" cy="742950"/>
          </a:xfrm>
        </p:spPr>
        <p:txBody>
          <a:bodyPr>
            <a:normAutofit/>
          </a:bodyPr>
          <a:lstStyle/>
          <a:p>
            <a:r>
              <a:rPr lang="en-US" b="1" dirty="0">
                <a:solidFill>
                  <a:srgbClr val="642F04"/>
                </a:solidFill>
                <a:effectLst>
                  <a:outerShdw blurRad="38100" dist="38100" dir="2700000" algn="tl">
                    <a:srgbClr val="000000">
                      <a:alpha val="43137"/>
                    </a:srgbClr>
                  </a:outerShdw>
                </a:effectLst>
                <a:latin typeface="TH SarabunPSK" panose="020B0500040200020003" pitchFamily="34" charset="-34"/>
                <a:ea typeface="Tahoma" panose="020B0604030504040204" pitchFamily="34" charset="0"/>
                <a:cs typeface="TH SarabunPSK" panose="020B0500040200020003" pitchFamily="34" charset="-34"/>
              </a:rPr>
              <a:t>Thailand ‘s National Adaptation Plan</a:t>
            </a:r>
          </a:p>
        </p:txBody>
      </p:sp>
    </p:spTree>
    <p:extLst>
      <p:ext uri="{BB962C8B-B14F-4D97-AF65-F5344CB8AC3E}">
        <p14:creationId xmlns:p14="http://schemas.microsoft.com/office/powerpoint/2010/main" val="383747934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0" name="Straight Connector 29"/>
          <p:cNvCxnSpPr/>
          <p:nvPr/>
        </p:nvCxnSpPr>
        <p:spPr>
          <a:xfrm>
            <a:off x="3048000" y="3091250"/>
            <a:ext cx="0" cy="60960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0" y="415"/>
            <a:ext cx="9144000" cy="613172"/>
          </a:xfrm>
        </p:spPr>
        <p:txBody>
          <a:bodyPr>
            <a:noAutofit/>
          </a:bodyPr>
          <a:lstStyle/>
          <a:p>
            <a:r>
              <a:rPr lang="en-US" sz="2800" b="1" kern="0" spc="-38" dirty="0">
                <a:latin typeface="TH SarabunPSK" pitchFamily="34" charset="-34"/>
                <a:cs typeface="TH SarabunPSK" pitchFamily="34" charset="-34"/>
              </a:rPr>
              <a:t>ASPCC 2017-2021 : Development and CC Policy Context (Linkages) </a:t>
            </a:r>
          </a:p>
        </p:txBody>
      </p:sp>
      <p:cxnSp>
        <p:nvCxnSpPr>
          <p:cNvPr id="8" name="Straight Connector 7"/>
          <p:cNvCxnSpPr/>
          <p:nvPr/>
        </p:nvCxnSpPr>
        <p:spPr>
          <a:xfrm>
            <a:off x="2620930" y="819150"/>
            <a:ext cx="0" cy="3810000"/>
          </a:xfrm>
          <a:prstGeom prst="line">
            <a:avLst/>
          </a:prstGeom>
          <a:ln w="38100">
            <a:solidFill>
              <a:srgbClr val="FF0000"/>
            </a:solidFill>
            <a:prstDash val="dash"/>
          </a:ln>
        </p:spPr>
        <p:style>
          <a:lnRef idx="1">
            <a:schemeClr val="accent1"/>
          </a:lnRef>
          <a:fillRef idx="0">
            <a:schemeClr val="accent1"/>
          </a:fillRef>
          <a:effectRef idx="0">
            <a:schemeClr val="accent1"/>
          </a:effectRef>
          <a:fontRef idx="minor">
            <a:schemeClr val="tx1"/>
          </a:fontRef>
        </p:style>
      </p:cxnSp>
      <p:grpSp>
        <p:nvGrpSpPr>
          <p:cNvPr id="3" name="Group 32"/>
          <p:cNvGrpSpPr/>
          <p:nvPr/>
        </p:nvGrpSpPr>
        <p:grpSpPr>
          <a:xfrm>
            <a:off x="87956" y="1122098"/>
            <a:ext cx="2327852" cy="3293476"/>
            <a:chOff x="77970" y="414832"/>
            <a:chExt cx="2327852" cy="3293476"/>
          </a:xfrm>
        </p:grpSpPr>
        <p:sp>
          <p:nvSpPr>
            <p:cNvPr id="10" name="Rectangle 9"/>
            <p:cNvSpPr/>
            <p:nvPr/>
          </p:nvSpPr>
          <p:spPr>
            <a:xfrm>
              <a:off x="77970" y="414832"/>
              <a:ext cx="2327852" cy="1200329"/>
            </a:xfrm>
            <a:prstGeom prst="rect">
              <a:avLst/>
            </a:prstGeom>
            <a:noFill/>
            <a:ln>
              <a:solidFill>
                <a:schemeClr val="tx1"/>
              </a:solidFill>
            </a:ln>
          </p:spPr>
          <p:txBody>
            <a:bodyPr wrap="square">
              <a:spAutoFit/>
            </a:bodyPr>
            <a:lstStyle/>
            <a:p>
              <a:pPr algn="ctr"/>
              <a:r>
                <a:rPr lang="en-US" sz="1800" b="1" dirty="0">
                  <a:solidFill>
                    <a:srgbClr val="2C3C2A"/>
                  </a:solidFill>
                  <a:latin typeface="TH SarabunPSK" pitchFamily="34" charset="-34"/>
                  <a:cs typeface="TH SarabunPSK" pitchFamily="34" charset="-34"/>
                </a:rPr>
                <a:t>CC Master Plan 2015</a:t>
              </a:r>
              <a:r>
                <a:rPr lang="th-TH" sz="1800" b="1" dirty="0">
                  <a:solidFill>
                    <a:srgbClr val="2C3C2A"/>
                  </a:solidFill>
                  <a:latin typeface="TH SarabunPSK" pitchFamily="34" charset="-34"/>
                  <a:cs typeface="TH SarabunPSK" pitchFamily="34" charset="-34"/>
                </a:rPr>
                <a:t>-</a:t>
              </a:r>
              <a:r>
                <a:rPr lang="en-US" sz="1800" b="1" dirty="0">
                  <a:solidFill>
                    <a:srgbClr val="2C3C2A"/>
                  </a:solidFill>
                  <a:latin typeface="TH SarabunPSK" pitchFamily="34" charset="-34"/>
                  <a:cs typeface="TH SarabunPSK" pitchFamily="34" charset="-34"/>
                </a:rPr>
                <a:t>50</a:t>
              </a:r>
              <a:r>
                <a:rPr lang="th-TH" sz="1800" b="1" dirty="0">
                  <a:solidFill>
                    <a:srgbClr val="2C3C2A"/>
                  </a:solidFill>
                  <a:latin typeface="TH SarabunPSK" pitchFamily="34" charset="-34"/>
                  <a:cs typeface="TH SarabunPSK" pitchFamily="34" charset="-34"/>
                </a:rPr>
                <a:t/>
              </a:r>
              <a:br>
                <a:rPr lang="th-TH" sz="1800" b="1" dirty="0">
                  <a:solidFill>
                    <a:srgbClr val="2C3C2A"/>
                  </a:solidFill>
                  <a:latin typeface="TH SarabunPSK" pitchFamily="34" charset="-34"/>
                  <a:cs typeface="TH SarabunPSK" pitchFamily="34" charset="-34"/>
                </a:rPr>
              </a:br>
              <a:r>
                <a:rPr lang="en-US" sz="1800" b="1" dirty="0">
                  <a:solidFill>
                    <a:srgbClr val="2C3C2A"/>
                  </a:solidFill>
                  <a:latin typeface="TH SarabunPSK" pitchFamily="34" charset="-34"/>
                  <a:cs typeface="TH SarabunPSK" pitchFamily="34" charset="-34"/>
                </a:rPr>
                <a:t>(</a:t>
              </a:r>
              <a:r>
                <a:rPr lang="th-TH" sz="1800" b="1" dirty="0">
                  <a:solidFill>
                    <a:srgbClr val="2C3C2A"/>
                  </a:solidFill>
                  <a:latin typeface="TH SarabunPSK" pitchFamily="34" charset="-34"/>
                  <a:cs typeface="TH SarabunPSK" pitchFamily="34" charset="-34"/>
                </a:rPr>
                <a:t>แผนแม่บทรองรับการเปลี่ยนแปลงภูมิอากาศ </a:t>
              </a:r>
              <a:r>
                <a:rPr lang="en-US" sz="1800" b="1" dirty="0">
                  <a:solidFill>
                    <a:srgbClr val="2C3C2A"/>
                  </a:solidFill>
                  <a:latin typeface="TH SarabunPSK" pitchFamily="34" charset="-34"/>
                  <a:cs typeface="TH SarabunPSK" pitchFamily="34" charset="-34"/>
                </a:rPr>
                <a:t/>
              </a:r>
              <a:br>
                <a:rPr lang="en-US" sz="1800" b="1" dirty="0">
                  <a:solidFill>
                    <a:srgbClr val="2C3C2A"/>
                  </a:solidFill>
                  <a:latin typeface="TH SarabunPSK" pitchFamily="34" charset="-34"/>
                  <a:cs typeface="TH SarabunPSK" pitchFamily="34" charset="-34"/>
                </a:rPr>
              </a:br>
              <a:r>
                <a:rPr lang="th-TH" sz="1800" b="1" dirty="0">
                  <a:solidFill>
                    <a:srgbClr val="2C3C2A"/>
                  </a:solidFill>
                  <a:latin typeface="TH SarabunPSK" pitchFamily="34" charset="-34"/>
                  <a:cs typeface="TH SarabunPSK" pitchFamily="34" charset="-34"/>
                </a:rPr>
                <a:t>ปี 2558-93 </a:t>
              </a:r>
              <a:r>
                <a:rPr lang="en-US" sz="1800" b="1" dirty="0">
                  <a:solidFill>
                    <a:srgbClr val="2C3C2A"/>
                  </a:solidFill>
                  <a:latin typeface="TH SarabunPSK" pitchFamily="34" charset="-34"/>
                  <a:cs typeface="TH SarabunPSK" pitchFamily="34" charset="-34"/>
                </a:rPr>
                <a:t>) </a:t>
              </a:r>
              <a:endParaRPr lang="en-US" sz="1800" dirty="0">
                <a:latin typeface="TH SarabunPSK" pitchFamily="34" charset="-34"/>
                <a:cs typeface="TH SarabunPSK" pitchFamily="34" charset="-34"/>
              </a:endParaRPr>
            </a:p>
          </p:txBody>
        </p:sp>
        <p:sp>
          <p:nvSpPr>
            <p:cNvPr id="13" name="Rectangle 12"/>
            <p:cNvSpPr/>
            <p:nvPr/>
          </p:nvSpPr>
          <p:spPr>
            <a:xfrm>
              <a:off x="462217" y="1802569"/>
              <a:ext cx="1943605" cy="923330"/>
            </a:xfrm>
            <a:prstGeom prst="rect">
              <a:avLst/>
            </a:prstGeom>
            <a:noFill/>
            <a:ln>
              <a:solidFill>
                <a:schemeClr val="tx1"/>
              </a:solidFill>
            </a:ln>
          </p:spPr>
          <p:txBody>
            <a:bodyPr wrap="square">
              <a:spAutoFit/>
            </a:bodyPr>
            <a:lstStyle/>
            <a:p>
              <a:r>
                <a:rPr lang="en-US" sz="1800" b="1" dirty="0">
                  <a:solidFill>
                    <a:srgbClr val="2C3C2A"/>
                  </a:solidFill>
                  <a:latin typeface="TH SarabunPSK" pitchFamily="34" charset="-34"/>
                  <a:cs typeface="TH SarabunPSK" pitchFamily="34" charset="-34"/>
                </a:rPr>
                <a:t>Thailand’s NDC</a:t>
              </a:r>
              <a:r>
                <a:rPr lang="th-TH" sz="1800" b="1" dirty="0">
                  <a:solidFill>
                    <a:srgbClr val="2C3C2A"/>
                  </a:solidFill>
                  <a:latin typeface="TH SarabunPSK" pitchFamily="34" charset="-34"/>
                  <a:cs typeface="TH SarabunPSK" pitchFamily="34" charset="-34"/>
                </a:rPr>
                <a:t> </a:t>
              </a:r>
              <a:br>
                <a:rPr lang="th-TH" sz="1800" b="1" dirty="0">
                  <a:solidFill>
                    <a:srgbClr val="2C3C2A"/>
                  </a:solidFill>
                  <a:latin typeface="TH SarabunPSK" pitchFamily="34" charset="-34"/>
                  <a:cs typeface="TH SarabunPSK" pitchFamily="34" charset="-34"/>
                </a:rPr>
              </a:br>
              <a:r>
                <a:rPr lang="th-TH" sz="1800" b="1" dirty="0">
                  <a:solidFill>
                    <a:srgbClr val="2C3C2A"/>
                  </a:solidFill>
                  <a:latin typeface="TH SarabunPSK" pitchFamily="34" charset="-34"/>
                  <a:cs typeface="TH SarabunPSK" pitchFamily="34" charset="-34"/>
                </a:rPr>
                <a:t>(การมีส่วนร่วมที่ประเทศกำหนด)</a:t>
              </a:r>
              <a:endParaRPr lang="en-US" sz="1800" b="1" dirty="0">
                <a:solidFill>
                  <a:srgbClr val="2C3C2A"/>
                </a:solidFill>
                <a:latin typeface="TH SarabunPSK" pitchFamily="34" charset="-34"/>
                <a:cs typeface="TH SarabunPSK" pitchFamily="34" charset="-34"/>
              </a:endParaRPr>
            </a:p>
          </p:txBody>
        </p:sp>
        <p:sp>
          <p:nvSpPr>
            <p:cNvPr id="14" name="Rectangle 13"/>
            <p:cNvSpPr/>
            <p:nvPr/>
          </p:nvSpPr>
          <p:spPr>
            <a:xfrm>
              <a:off x="456218" y="2784978"/>
              <a:ext cx="1943601" cy="923330"/>
            </a:xfrm>
            <a:prstGeom prst="rect">
              <a:avLst/>
            </a:prstGeom>
            <a:ln>
              <a:solidFill>
                <a:schemeClr val="tx1"/>
              </a:solidFill>
            </a:ln>
          </p:spPr>
          <p:txBody>
            <a:bodyPr wrap="square">
              <a:spAutoFit/>
            </a:bodyPr>
            <a:lstStyle/>
            <a:p>
              <a:pPr algn="ctr"/>
              <a:r>
                <a:rPr lang="en-US" sz="1800" b="1" dirty="0">
                  <a:solidFill>
                    <a:srgbClr val="2C3C2A"/>
                  </a:solidFill>
                  <a:latin typeface="TH SarabunPSK" pitchFamily="34" charset="-34"/>
                  <a:cs typeface="TH SarabunPSK" pitchFamily="34" charset="-34"/>
                </a:rPr>
                <a:t>Thailand’s NAP</a:t>
              </a:r>
              <a:endParaRPr lang="th-TH" sz="1800" b="1" dirty="0">
                <a:solidFill>
                  <a:srgbClr val="2C3C2A"/>
                </a:solidFill>
                <a:latin typeface="TH SarabunPSK" pitchFamily="34" charset="-34"/>
                <a:cs typeface="TH SarabunPSK" pitchFamily="34" charset="-34"/>
              </a:endParaRPr>
            </a:p>
            <a:p>
              <a:pPr algn="ctr"/>
              <a:r>
                <a:rPr lang="th-TH" sz="1800" b="1" dirty="0">
                  <a:solidFill>
                    <a:srgbClr val="2C3C2A"/>
                  </a:solidFill>
                  <a:latin typeface="TH SarabunPSK" pitchFamily="34" charset="-34"/>
                  <a:cs typeface="TH SarabunPSK" pitchFamily="34" charset="-34"/>
                </a:rPr>
                <a:t>(แผนการปรับตัวแห่งชาติ)</a:t>
              </a:r>
              <a:endParaRPr lang="en-US" sz="1800" b="1" dirty="0">
                <a:solidFill>
                  <a:srgbClr val="2C3C2A"/>
                </a:solidFill>
                <a:latin typeface="TH SarabunPSK" pitchFamily="34" charset="-34"/>
                <a:cs typeface="TH SarabunPSK" pitchFamily="34" charset="-34"/>
              </a:endParaRPr>
            </a:p>
          </p:txBody>
        </p:sp>
        <p:cxnSp>
          <p:nvCxnSpPr>
            <p:cNvPr id="15" name="Straight Connector 14"/>
            <p:cNvCxnSpPr/>
            <p:nvPr/>
          </p:nvCxnSpPr>
          <p:spPr>
            <a:xfrm>
              <a:off x="304800" y="2190750"/>
              <a:ext cx="152400"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294167" y="3058500"/>
              <a:ext cx="152400"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9" name="Rectangle 18"/>
          <p:cNvSpPr/>
          <p:nvPr/>
        </p:nvSpPr>
        <p:spPr>
          <a:xfrm>
            <a:off x="2750296" y="1429229"/>
            <a:ext cx="2590800" cy="830989"/>
          </a:xfrm>
          <a:prstGeom prst="rect">
            <a:avLst/>
          </a:prstGeom>
          <a:noFill/>
          <a:ln>
            <a:solidFill>
              <a:schemeClr val="tx1"/>
            </a:solidFill>
          </a:ln>
        </p:spPr>
        <p:txBody>
          <a:bodyPr wrap="square" lIns="91432" tIns="45716" rIns="91432" bIns="45716">
            <a:spAutoFit/>
          </a:bodyPr>
          <a:lstStyle/>
          <a:p>
            <a:pPr algn="ctr"/>
            <a:r>
              <a:rPr lang="en-US" sz="1600" b="1" dirty="0">
                <a:solidFill>
                  <a:srgbClr val="2C3C2A"/>
                </a:solidFill>
                <a:latin typeface="TH SarabunPSK" pitchFamily="34" charset="-34"/>
                <a:cs typeface="TH SarabunPSK" pitchFamily="34" charset="-34"/>
              </a:rPr>
              <a:t>12</a:t>
            </a:r>
            <a:r>
              <a:rPr lang="en-US" sz="1600" b="1" baseline="30000" dirty="0">
                <a:solidFill>
                  <a:srgbClr val="2C3C2A"/>
                </a:solidFill>
                <a:latin typeface="TH SarabunPSK" pitchFamily="34" charset="-34"/>
                <a:cs typeface="TH SarabunPSK" pitchFamily="34" charset="-34"/>
              </a:rPr>
              <a:t>th</a:t>
            </a:r>
            <a:r>
              <a:rPr lang="en-US" sz="1600" b="1" dirty="0">
                <a:solidFill>
                  <a:srgbClr val="2C3C2A"/>
                </a:solidFill>
                <a:latin typeface="TH SarabunPSK" pitchFamily="34" charset="-34"/>
                <a:cs typeface="TH SarabunPSK" pitchFamily="34" charset="-34"/>
              </a:rPr>
              <a:t> National Economic and Social Development Plan </a:t>
            </a:r>
            <a:br>
              <a:rPr lang="en-US" sz="1600" b="1" dirty="0">
                <a:solidFill>
                  <a:srgbClr val="2C3C2A"/>
                </a:solidFill>
                <a:latin typeface="TH SarabunPSK" pitchFamily="34" charset="-34"/>
                <a:cs typeface="TH SarabunPSK" pitchFamily="34" charset="-34"/>
              </a:rPr>
            </a:br>
            <a:r>
              <a:rPr lang="en-US" sz="1600" b="1" dirty="0">
                <a:solidFill>
                  <a:srgbClr val="2C3C2A"/>
                </a:solidFill>
                <a:latin typeface="TH SarabunPSK" pitchFamily="34" charset="-34"/>
                <a:cs typeface="TH SarabunPSK" pitchFamily="34" charset="-34"/>
              </a:rPr>
              <a:t>2017-2021 (</a:t>
            </a:r>
            <a:r>
              <a:rPr lang="th-TH" sz="1600" b="1" dirty="0">
                <a:solidFill>
                  <a:srgbClr val="2C3C2A"/>
                </a:solidFill>
                <a:latin typeface="TH SarabunPSK" pitchFamily="34" charset="-34"/>
                <a:cs typeface="TH SarabunPSK" pitchFamily="34" charset="-34"/>
              </a:rPr>
              <a:t>แผนพัฒนฯ ฉ.12</a:t>
            </a:r>
            <a:r>
              <a:rPr lang="en-US" sz="1600" b="1" dirty="0">
                <a:solidFill>
                  <a:srgbClr val="2C3C2A"/>
                </a:solidFill>
                <a:latin typeface="TH SarabunPSK" pitchFamily="34" charset="-34"/>
                <a:cs typeface="TH SarabunPSK" pitchFamily="34" charset="-34"/>
              </a:rPr>
              <a:t>)</a:t>
            </a:r>
            <a:endParaRPr lang="en-US" sz="1600" dirty="0">
              <a:latin typeface="TH SarabunPSK" pitchFamily="34" charset="-34"/>
              <a:cs typeface="TH SarabunPSK" pitchFamily="34" charset="-34"/>
            </a:endParaRPr>
          </a:p>
        </p:txBody>
      </p:sp>
      <p:sp>
        <p:nvSpPr>
          <p:cNvPr id="26" name="Rectangle 25"/>
          <p:cNvSpPr/>
          <p:nvPr/>
        </p:nvSpPr>
        <p:spPr>
          <a:xfrm>
            <a:off x="3221666" y="3190631"/>
            <a:ext cx="2590800" cy="1200321"/>
          </a:xfrm>
          <a:prstGeom prst="rect">
            <a:avLst/>
          </a:prstGeom>
          <a:noFill/>
          <a:ln>
            <a:solidFill>
              <a:schemeClr val="tx1"/>
            </a:solidFill>
          </a:ln>
        </p:spPr>
        <p:txBody>
          <a:bodyPr wrap="square" lIns="91432" tIns="45716" rIns="91432" bIns="45716">
            <a:spAutoFit/>
          </a:bodyPr>
          <a:lstStyle/>
          <a:p>
            <a:pPr algn="ctr"/>
            <a:r>
              <a:rPr lang="en-US" sz="1800" b="1" dirty="0">
                <a:solidFill>
                  <a:srgbClr val="2C3C2A"/>
                </a:solidFill>
                <a:latin typeface="TH SarabunPSK" pitchFamily="34" charset="-34"/>
                <a:cs typeface="TH SarabunPSK" pitchFamily="34" charset="-34"/>
              </a:rPr>
              <a:t>Agricultural Climate Change  Strategic Plan 2017-202</a:t>
            </a:r>
            <a:r>
              <a:rPr lang="th-TH" sz="1800" b="1" dirty="0">
                <a:solidFill>
                  <a:srgbClr val="2C3C2A"/>
                </a:solidFill>
                <a:latin typeface="TH SarabunPSK" pitchFamily="34" charset="-34"/>
                <a:cs typeface="TH SarabunPSK" pitchFamily="34" charset="-34"/>
              </a:rPr>
              <a:t>1</a:t>
            </a:r>
            <a:br>
              <a:rPr lang="th-TH" sz="1800" b="1" dirty="0">
                <a:solidFill>
                  <a:srgbClr val="2C3C2A"/>
                </a:solidFill>
                <a:latin typeface="TH SarabunPSK" pitchFamily="34" charset="-34"/>
                <a:cs typeface="TH SarabunPSK" pitchFamily="34" charset="-34"/>
              </a:rPr>
            </a:br>
            <a:r>
              <a:rPr lang="th-TH" sz="1800" b="1" dirty="0">
                <a:solidFill>
                  <a:srgbClr val="2C3C2A"/>
                </a:solidFill>
                <a:latin typeface="TH SarabunPSK" pitchFamily="34" charset="-34"/>
                <a:cs typeface="TH SarabunPSK" pitchFamily="34" charset="-34"/>
              </a:rPr>
              <a:t>(ยุทธศาสตร์การปป.ภูมิอากาศด้านการเกษตร)</a:t>
            </a:r>
            <a:endParaRPr lang="en-US" sz="1800" dirty="0">
              <a:latin typeface="TH SarabunPSK" pitchFamily="34" charset="-34"/>
              <a:cs typeface="TH SarabunPSK" pitchFamily="34" charset="-34"/>
            </a:endParaRPr>
          </a:p>
        </p:txBody>
      </p:sp>
      <p:cxnSp>
        <p:nvCxnSpPr>
          <p:cNvPr id="27" name="Straight Connector 26"/>
          <p:cNvCxnSpPr/>
          <p:nvPr/>
        </p:nvCxnSpPr>
        <p:spPr>
          <a:xfrm>
            <a:off x="3048000" y="2266950"/>
            <a:ext cx="0" cy="163033"/>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3069266" y="3669100"/>
            <a:ext cx="152400"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34" name="Rectangle 33"/>
          <p:cNvSpPr/>
          <p:nvPr/>
        </p:nvSpPr>
        <p:spPr>
          <a:xfrm>
            <a:off x="88602" y="590551"/>
            <a:ext cx="2402963" cy="461657"/>
          </a:xfrm>
          <a:prstGeom prst="rect">
            <a:avLst/>
          </a:prstGeom>
          <a:ln w="25400">
            <a:solidFill>
              <a:schemeClr val="tx1"/>
            </a:solidFill>
            <a:prstDash val="lgDash"/>
          </a:ln>
        </p:spPr>
        <p:txBody>
          <a:bodyPr wrap="square" lIns="91432" tIns="45716" rIns="91432" bIns="45716">
            <a:spAutoFit/>
          </a:bodyPr>
          <a:lstStyle/>
          <a:p>
            <a:pPr algn="ctr"/>
            <a:r>
              <a:rPr lang="en-US" sz="2400" b="1" dirty="0">
                <a:solidFill>
                  <a:srgbClr val="2C3C2A"/>
                </a:solidFill>
                <a:latin typeface="TH SarabunPSK" pitchFamily="34" charset="-34"/>
                <a:cs typeface="TH SarabunPSK" pitchFamily="34" charset="-34"/>
              </a:rPr>
              <a:t>Climate Change Plans</a:t>
            </a:r>
            <a:endParaRPr lang="en-US" sz="2400" dirty="0"/>
          </a:p>
        </p:txBody>
      </p:sp>
      <p:sp>
        <p:nvSpPr>
          <p:cNvPr id="36" name="Rectangle 35"/>
          <p:cNvSpPr/>
          <p:nvPr/>
        </p:nvSpPr>
        <p:spPr>
          <a:xfrm>
            <a:off x="4277478" y="805125"/>
            <a:ext cx="2402963" cy="461657"/>
          </a:xfrm>
          <a:prstGeom prst="rect">
            <a:avLst/>
          </a:prstGeom>
          <a:ln w="25400">
            <a:solidFill>
              <a:schemeClr val="tx1"/>
            </a:solidFill>
            <a:prstDash val="lgDash"/>
          </a:ln>
        </p:spPr>
        <p:txBody>
          <a:bodyPr wrap="square" lIns="91432" tIns="45716" rIns="91432" bIns="45716">
            <a:spAutoFit/>
          </a:bodyPr>
          <a:lstStyle/>
          <a:p>
            <a:pPr algn="ctr"/>
            <a:r>
              <a:rPr lang="en-US" sz="2400" b="1" dirty="0">
                <a:solidFill>
                  <a:srgbClr val="2C3C2A"/>
                </a:solidFill>
                <a:latin typeface="TH SarabunPSK" pitchFamily="34" charset="-34"/>
                <a:cs typeface="TH SarabunPSK" pitchFamily="34" charset="-34"/>
              </a:rPr>
              <a:t>Development Plans</a:t>
            </a:r>
            <a:endParaRPr lang="en-US" sz="2400" dirty="0"/>
          </a:p>
        </p:txBody>
      </p:sp>
      <p:grpSp>
        <p:nvGrpSpPr>
          <p:cNvPr id="4" name="Group 28"/>
          <p:cNvGrpSpPr/>
          <p:nvPr/>
        </p:nvGrpSpPr>
        <p:grpSpPr>
          <a:xfrm>
            <a:off x="978844" y="1591005"/>
            <a:ext cx="8077200" cy="3450106"/>
            <a:chOff x="837617" y="1657350"/>
            <a:chExt cx="8325095" cy="3450106"/>
          </a:xfrm>
        </p:grpSpPr>
        <p:sp>
          <p:nvSpPr>
            <p:cNvPr id="23" name="Right Arrow 22"/>
            <p:cNvSpPr/>
            <p:nvPr/>
          </p:nvSpPr>
          <p:spPr>
            <a:xfrm>
              <a:off x="5560205" y="2638096"/>
              <a:ext cx="460962" cy="109090"/>
            </a:xfrm>
            <a:prstGeom prst="rightArrow">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p>
          </p:txBody>
        </p:sp>
        <p:sp>
          <p:nvSpPr>
            <p:cNvPr id="21" name="Right Arrow 20"/>
            <p:cNvSpPr/>
            <p:nvPr/>
          </p:nvSpPr>
          <p:spPr>
            <a:xfrm>
              <a:off x="5566305" y="1809750"/>
              <a:ext cx="533400" cy="152400"/>
            </a:xfrm>
            <a:prstGeom prst="rightArrow">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p>
          </p:txBody>
        </p:sp>
        <p:sp>
          <p:nvSpPr>
            <p:cNvPr id="22" name="Rectangle 21"/>
            <p:cNvSpPr/>
            <p:nvPr/>
          </p:nvSpPr>
          <p:spPr>
            <a:xfrm>
              <a:off x="6179218" y="1657350"/>
              <a:ext cx="2590800" cy="646331"/>
            </a:xfrm>
            <a:prstGeom prst="rect">
              <a:avLst/>
            </a:prstGeom>
            <a:noFill/>
            <a:ln>
              <a:solidFill>
                <a:schemeClr val="tx1"/>
              </a:solidFill>
            </a:ln>
          </p:spPr>
          <p:txBody>
            <a:bodyPr wrap="square">
              <a:spAutoFit/>
            </a:bodyPr>
            <a:lstStyle/>
            <a:p>
              <a:r>
                <a:rPr lang="en-US" sz="1800" b="1" dirty="0">
                  <a:solidFill>
                    <a:srgbClr val="2C3C2A"/>
                  </a:solidFill>
                  <a:latin typeface="TH SarabunPSK" pitchFamily="34" charset="-34"/>
                  <a:cs typeface="TH SarabunPSK" pitchFamily="34" charset="-34"/>
                </a:rPr>
                <a:t>Strategic Issues: Green and Sustainable growth </a:t>
              </a:r>
              <a:endParaRPr lang="en-US" sz="1800" dirty="0">
                <a:latin typeface="TH SarabunPSK" pitchFamily="34" charset="-34"/>
                <a:cs typeface="TH SarabunPSK" pitchFamily="34" charset="-34"/>
              </a:endParaRPr>
            </a:p>
          </p:txBody>
        </p:sp>
        <p:sp>
          <p:nvSpPr>
            <p:cNvPr id="24" name="Rectangle 23"/>
            <p:cNvSpPr/>
            <p:nvPr/>
          </p:nvSpPr>
          <p:spPr>
            <a:xfrm>
              <a:off x="6022141" y="2495550"/>
              <a:ext cx="2590800" cy="923330"/>
            </a:xfrm>
            <a:prstGeom prst="rect">
              <a:avLst/>
            </a:prstGeom>
            <a:noFill/>
            <a:ln>
              <a:solidFill>
                <a:schemeClr val="tx1"/>
              </a:solidFill>
            </a:ln>
          </p:spPr>
          <p:txBody>
            <a:bodyPr wrap="square">
              <a:spAutoFit/>
            </a:bodyPr>
            <a:lstStyle/>
            <a:p>
              <a:r>
                <a:rPr lang="en-US" sz="1800" b="1" dirty="0">
                  <a:solidFill>
                    <a:srgbClr val="2C3C2A"/>
                  </a:solidFill>
                  <a:latin typeface="TH SarabunPSK" pitchFamily="34" charset="-34"/>
                  <a:cs typeface="TH SarabunPSK" pitchFamily="34" charset="-34"/>
                </a:rPr>
                <a:t>Strategic Issues: </a:t>
              </a:r>
              <a:r>
                <a:rPr lang="en-US" sz="1800" b="1" u="sng" dirty="0">
                  <a:solidFill>
                    <a:srgbClr val="FF0000"/>
                  </a:solidFill>
                  <a:latin typeface="TH SarabunPSK" pitchFamily="34" charset="-34"/>
                  <a:cs typeface="TH SarabunPSK" pitchFamily="34" charset="-34"/>
                </a:rPr>
                <a:t>Climate Resilience</a:t>
              </a:r>
              <a:r>
                <a:rPr lang="en-US" sz="1800" b="1" dirty="0">
                  <a:solidFill>
                    <a:srgbClr val="2C3C2A"/>
                  </a:solidFill>
                  <a:latin typeface="TH SarabunPSK" pitchFamily="34" charset="-34"/>
                  <a:cs typeface="TH SarabunPSK" pitchFamily="34" charset="-34"/>
                </a:rPr>
                <a:t> and Green and Sustainable growth </a:t>
              </a:r>
              <a:endParaRPr lang="en-US" sz="1800" dirty="0">
                <a:latin typeface="TH SarabunPSK" pitchFamily="34" charset="-34"/>
                <a:cs typeface="TH SarabunPSK" pitchFamily="34" charset="-34"/>
              </a:endParaRPr>
            </a:p>
          </p:txBody>
        </p:sp>
        <p:sp>
          <p:nvSpPr>
            <p:cNvPr id="37" name="Left-Right Arrow 36"/>
            <p:cNvSpPr/>
            <p:nvPr/>
          </p:nvSpPr>
          <p:spPr>
            <a:xfrm>
              <a:off x="837617" y="4374737"/>
              <a:ext cx="3429000" cy="732719"/>
            </a:xfrm>
            <a:prstGeom prst="leftRightArrow">
              <a:avLst/>
            </a:prstGeom>
            <a:solidFill>
              <a:srgbClr val="FF0000"/>
            </a:solidFill>
            <a:ln>
              <a:solidFill>
                <a:schemeClr val="accent1">
                  <a:shade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h-TH" sz="1800" b="1" dirty="0">
                  <a:solidFill>
                    <a:schemeClr val="bg1"/>
                  </a:solidFill>
                  <a:latin typeface="TH SarabunPSK" pitchFamily="34" charset="-34"/>
                  <a:cs typeface="TH SarabunPSK" pitchFamily="34" charset="-34"/>
                </a:rPr>
                <a:t>การเชื่องโยงแนวนอน (</a:t>
              </a:r>
              <a:r>
                <a:rPr lang="en-US" sz="1800" b="1" dirty="0">
                  <a:solidFill>
                    <a:schemeClr val="bg1"/>
                  </a:solidFill>
                  <a:latin typeface="TH SarabunPSK" pitchFamily="34" charset="-34"/>
                  <a:cs typeface="TH SarabunPSK" pitchFamily="34" charset="-34"/>
                </a:rPr>
                <a:t>Horizontal Link</a:t>
              </a:r>
              <a:r>
                <a:rPr lang="th-TH" sz="1800" b="1" dirty="0">
                  <a:solidFill>
                    <a:schemeClr val="bg1"/>
                  </a:solidFill>
                  <a:latin typeface="TH SarabunPSK" pitchFamily="34" charset="-34"/>
                  <a:cs typeface="TH SarabunPSK" pitchFamily="34" charset="-34"/>
                </a:rPr>
                <a:t>)</a:t>
              </a:r>
              <a:endParaRPr lang="en-US" sz="1800" b="1" dirty="0">
                <a:solidFill>
                  <a:schemeClr val="bg1"/>
                </a:solidFill>
                <a:latin typeface="TH SarabunPSK" pitchFamily="34" charset="-34"/>
                <a:cs typeface="TH SarabunPSK" pitchFamily="34" charset="-34"/>
              </a:endParaRPr>
            </a:p>
          </p:txBody>
        </p:sp>
        <p:sp>
          <p:nvSpPr>
            <p:cNvPr id="38" name="Right Arrow 37"/>
            <p:cNvSpPr/>
            <p:nvPr/>
          </p:nvSpPr>
          <p:spPr>
            <a:xfrm>
              <a:off x="6037537" y="3867150"/>
              <a:ext cx="533400" cy="152400"/>
            </a:xfrm>
            <a:prstGeom prst="rightArrow">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p>
          </p:txBody>
        </p:sp>
        <p:sp>
          <p:nvSpPr>
            <p:cNvPr id="39" name="Rectangle 38"/>
            <p:cNvSpPr/>
            <p:nvPr/>
          </p:nvSpPr>
          <p:spPr>
            <a:xfrm>
              <a:off x="6608136" y="3638550"/>
              <a:ext cx="1926266" cy="923330"/>
            </a:xfrm>
            <a:prstGeom prst="rect">
              <a:avLst/>
            </a:prstGeom>
            <a:noFill/>
            <a:ln>
              <a:solidFill>
                <a:schemeClr val="tx1"/>
              </a:solidFill>
            </a:ln>
          </p:spPr>
          <p:txBody>
            <a:bodyPr wrap="square">
              <a:spAutoFit/>
            </a:bodyPr>
            <a:lstStyle/>
            <a:p>
              <a:r>
                <a:rPr lang="en-US" sz="1800" b="1" u="sng" dirty="0">
                  <a:solidFill>
                    <a:srgbClr val="FF0000"/>
                  </a:solidFill>
                  <a:latin typeface="TH SarabunPSK" pitchFamily="34" charset="-34"/>
                  <a:cs typeface="TH SarabunPSK" pitchFamily="34" charset="-34"/>
                </a:rPr>
                <a:t>Climate Change</a:t>
              </a:r>
              <a:r>
                <a:rPr lang="en-US" sz="1800" b="1" dirty="0">
                  <a:solidFill>
                    <a:srgbClr val="2C3C2A"/>
                  </a:solidFill>
                  <a:latin typeface="TH SarabunPSK" pitchFamily="34" charset="-34"/>
                  <a:cs typeface="TH SarabunPSK" pitchFamily="34" charset="-34"/>
                </a:rPr>
                <a:t> </a:t>
              </a:r>
              <a:r>
                <a:rPr lang="en-US" sz="1800" b="1" u="sng" dirty="0">
                  <a:solidFill>
                    <a:srgbClr val="FF0000"/>
                  </a:solidFill>
                  <a:latin typeface="TH SarabunPSK" pitchFamily="34" charset="-34"/>
                  <a:cs typeface="TH SarabunPSK" pitchFamily="34" charset="-34"/>
                </a:rPr>
                <a:t>Framework</a:t>
              </a:r>
              <a:r>
                <a:rPr lang="en-US" sz="1800" b="1" dirty="0">
                  <a:solidFill>
                    <a:srgbClr val="2C3C2A"/>
                  </a:solidFill>
                  <a:latin typeface="TH SarabunPSK" pitchFamily="34" charset="-34"/>
                  <a:cs typeface="TH SarabunPSK" pitchFamily="34" charset="-34"/>
                </a:rPr>
                <a:t> in Agriculture Sector </a:t>
              </a:r>
              <a:endParaRPr lang="en-US" sz="1800" dirty="0">
                <a:latin typeface="TH SarabunPSK" pitchFamily="34" charset="-34"/>
                <a:cs typeface="TH SarabunPSK" pitchFamily="34" charset="-34"/>
              </a:endParaRPr>
            </a:p>
          </p:txBody>
        </p:sp>
        <p:sp>
          <p:nvSpPr>
            <p:cNvPr id="28" name="Curved Left Arrow 27"/>
            <p:cNvSpPr/>
            <p:nvPr/>
          </p:nvSpPr>
          <p:spPr>
            <a:xfrm>
              <a:off x="8705512" y="2724150"/>
              <a:ext cx="457200" cy="1371600"/>
            </a:xfrm>
            <a:prstGeom prst="curved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schemeClr val="tx1"/>
                </a:solidFill>
              </a:endParaRPr>
            </a:p>
          </p:txBody>
        </p:sp>
      </p:grpSp>
      <p:cxnSp>
        <p:nvCxnSpPr>
          <p:cNvPr id="41" name="Straight Connector 40"/>
          <p:cNvCxnSpPr>
            <a:cxnSpLocks/>
          </p:cNvCxnSpPr>
          <p:nvPr/>
        </p:nvCxnSpPr>
        <p:spPr>
          <a:xfrm>
            <a:off x="315433" y="2343150"/>
            <a:ext cx="0" cy="1422616"/>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33" name="Slide Number Placeholder 32"/>
          <p:cNvSpPr>
            <a:spLocks noGrp="1"/>
          </p:cNvSpPr>
          <p:nvPr>
            <p:ph type="sldNum" sz="quarter" idx="12"/>
          </p:nvPr>
        </p:nvSpPr>
        <p:spPr/>
        <p:txBody>
          <a:bodyPr/>
          <a:lstStyle/>
          <a:p>
            <a:fld id="{9140919D-0842-45BF-B7A7-68BC56651B2C}" type="slidenum">
              <a:rPr lang="en-US" sz="1200" smtClean="0"/>
              <a:pPr/>
              <a:t>50</a:t>
            </a:fld>
            <a:endParaRPr lang="en-US" sz="1200"/>
          </a:p>
        </p:txBody>
      </p:sp>
      <p:sp>
        <p:nvSpPr>
          <p:cNvPr id="20" name="Rectangle 19"/>
          <p:cNvSpPr/>
          <p:nvPr/>
        </p:nvSpPr>
        <p:spPr>
          <a:xfrm>
            <a:off x="2786945" y="2444927"/>
            <a:ext cx="2876271" cy="646323"/>
          </a:xfrm>
          <a:prstGeom prst="rect">
            <a:avLst/>
          </a:prstGeom>
          <a:solidFill>
            <a:schemeClr val="bg1"/>
          </a:solidFill>
          <a:ln>
            <a:solidFill>
              <a:schemeClr val="tx1"/>
            </a:solidFill>
          </a:ln>
        </p:spPr>
        <p:txBody>
          <a:bodyPr wrap="square" lIns="91432" tIns="45716" rIns="91432" bIns="45716">
            <a:spAutoFit/>
          </a:bodyPr>
          <a:lstStyle/>
          <a:p>
            <a:pPr algn="ctr"/>
            <a:r>
              <a:rPr lang="en-US" sz="1800" b="1" dirty="0">
                <a:solidFill>
                  <a:srgbClr val="2C3C2A"/>
                </a:solidFill>
                <a:latin typeface="TH SarabunPSK" pitchFamily="34" charset="-34"/>
                <a:cs typeface="TH SarabunPSK" pitchFamily="34" charset="-34"/>
              </a:rPr>
              <a:t>Agricultural Development Plan 2017-2021 (</a:t>
            </a:r>
            <a:r>
              <a:rPr lang="th-TH" sz="1800" b="1" dirty="0">
                <a:solidFill>
                  <a:srgbClr val="2C3C2A"/>
                </a:solidFill>
                <a:latin typeface="TH SarabunPSK" pitchFamily="34" charset="-34"/>
                <a:cs typeface="TH SarabunPSK" pitchFamily="34" charset="-34"/>
              </a:rPr>
              <a:t>แผนพัฒนาการเกษตรฯ</a:t>
            </a:r>
            <a:r>
              <a:rPr lang="en-US" sz="1800" b="1" dirty="0">
                <a:solidFill>
                  <a:srgbClr val="2C3C2A"/>
                </a:solidFill>
                <a:latin typeface="TH SarabunPSK" pitchFamily="34" charset="-34"/>
                <a:cs typeface="TH SarabunPSK" pitchFamily="34" charset="-34"/>
              </a:rPr>
              <a:t>)</a:t>
            </a:r>
            <a:endParaRPr lang="en-US" sz="1800" dirty="0">
              <a:latin typeface="TH SarabunPSK" pitchFamily="34" charset="-34"/>
              <a:cs typeface="TH SarabunPSK" pitchFamily="34" charset="-34"/>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CE4F6FD0-9469-45AA-A3CF-23D556BA0D4F}" type="slidenum">
              <a:rPr lang="en-US" smtClean="0"/>
              <a:pPr/>
              <a:t>51</a:t>
            </a:fld>
            <a:endParaRPr lang="en-US" dirty="0"/>
          </a:p>
        </p:txBody>
      </p:sp>
      <p:grpSp>
        <p:nvGrpSpPr>
          <p:cNvPr id="2" name="กลุ่ม 29"/>
          <p:cNvGrpSpPr/>
          <p:nvPr/>
        </p:nvGrpSpPr>
        <p:grpSpPr>
          <a:xfrm>
            <a:off x="571649" y="890943"/>
            <a:ext cx="8107887" cy="4195407"/>
            <a:chOff x="0" y="163284"/>
            <a:chExt cx="11455816" cy="6470775"/>
          </a:xfrm>
        </p:grpSpPr>
        <p:grpSp>
          <p:nvGrpSpPr>
            <p:cNvPr id="3" name="กลุ่ม 23"/>
            <p:cNvGrpSpPr/>
            <p:nvPr/>
          </p:nvGrpSpPr>
          <p:grpSpPr>
            <a:xfrm>
              <a:off x="3503612" y="1981200"/>
              <a:ext cx="4876800" cy="4191000"/>
              <a:chOff x="4189412" y="620204"/>
              <a:chExt cx="3670299" cy="3646996"/>
            </a:xfrm>
          </p:grpSpPr>
          <p:pic>
            <p:nvPicPr>
              <p:cNvPr id="66565" name="Picture 5" descr="C:\Users\akarapon.hou\Desktop\powerpoint-gear-2010-tutorial.jpg"/>
              <p:cNvPicPr>
                <a:picLocks noChangeAspect="1" noChangeArrowheads="1"/>
              </p:cNvPicPr>
              <p:nvPr/>
            </p:nvPicPr>
            <p:blipFill>
              <a:blip r:embed="rId3" cstate="print"/>
              <a:srcRect/>
              <a:stretch>
                <a:fillRect/>
              </a:stretch>
            </p:blipFill>
            <p:spPr bwMode="auto">
              <a:xfrm>
                <a:off x="4189412" y="620204"/>
                <a:ext cx="3670299" cy="3646996"/>
              </a:xfrm>
              <a:prstGeom prst="rect">
                <a:avLst/>
              </a:prstGeom>
              <a:noFill/>
            </p:spPr>
          </p:pic>
          <p:sp>
            <p:nvSpPr>
              <p:cNvPr id="22" name="สี่เหลี่ยมผืนผ้า 21"/>
              <p:cNvSpPr/>
              <p:nvPr/>
            </p:nvSpPr>
            <p:spPr>
              <a:xfrm>
                <a:off x="4973270" y="1557417"/>
                <a:ext cx="2065630" cy="1445784"/>
              </a:xfrm>
              <a:prstGeom prst="rect">
                <a:avLst/>
              </a:prstGeom>
            </p:spPr>
            <p:txBody>
              <a:bodyPr wrap="square">
                <a:spAutoFit/>
              </a:bodyPr>
              <a:lstStyle/>
              <a:p>
                <a:pPr algn="ctr"/>
                <a:r>
                  <a:rPr lang="en-US" sz="1600" b="1" dirty="0">
                    <a:solidFill>
                      <a:srgbClr val="0070C0"/>
                    </a:solidFill>
                    <a:effectLst>
                      <a:outerShdw blurRad="38100" dist="38100" dir="2700000" algn="tl">
                        <a:srgbClr val="000000">
                          <a:alpha val="43137"/>
                        </a:srgbClr>
                      </a:outerShdw>
                    </a:effectLst>
                    <a:latin typeface="TH SarabunPSK" pitchFamily="34" charset="-34"/>
                    <a:cs typeface="TH SarabunPSK" pitchFamily="34" charset="-34"/>
                  </a:rPr>
                  <a:t>Agriculture Strategic Plan on</a:t>
                </a:r>
                <a:br>
                  <a:rPr lang="en-US" sz="1600" b="1" dirty="0">
                    <a:solidFill>
                      <a:srgbClr val="0070C0"/>
                    </a:solidFill>
                    <a:effectLst>
                      <a:outerShdw blurRad="38100" dist="38100" dir="2700000" algn="tl">
                        <a:srgbClr val="000000">
                          <a:alpha val="43137"/>
                        </a:srgbClr>
                      </a:outerShdw>
                    </a:effectLst>
                    <a:latin typeface="TH SarabunPSK" pitchFamily="34" charset="-34"/>
                    <a:cs typeface="TH SarabunPSK" pitchFamily="34" charset="-34"/>
                  </a:rPr>
                </a:br>
                <a:r>
                  <a:rPr lang="en-US" sz="1600" b="1" dirty="0">
                    <a:solidFill>
                      <a:srgbClr val="0070C0"/>
                    </a:solidFill>
                    <a:effectLst>
                      <a:outerShdw blurRad="38100" dist="38100" dir="2700000" algn="tl">
                        <a:srgbClr val="000000">
                          <a:alpha val="43137"/>
                        </a:srgbClr>
                      </a:outerShdw>
                    </a:effectLst>
                    <a:latin typeface="TH SarabunPSK" pitchFamily="34" charset="-34"/>
                    <a:cs typeface="TH SarabunPSK" pitchFamily="34" charset="-34"/>
                  </a:rPr>
                  <a:t>Climate Change (ASPCC) 2017-2021</a:t>
                </a:r>
                <a:endParaRPr lang="en-US" sz="1600" dirty="0">
                  <a:solidFill>
                    <a:srgbClr val="0070C0"/>
                  </a:solidFill>
                  <a:effectLst>
                    <a:outerShdw blurRad="38100" dist="38100" dir="2700000" algn="tl">
                      <a:srgbClr val="000000">
                        <a:alpha val="43137"/>
                      </a:srgbClr>
                    </a:outerShdw>
                  </a:effectLst>
                </a:endParaRPr>
              </a:p>
            </p:txBody>
          </p:sp>
        </p:grpSp>
        <p:grpSp>
          <p:nvGrpSpPr>
            <p:cNvPr id="4" name="กลุ่ม 25"/>
            <p:cNvGrpSpPr/>
            <p:nvPr/>
          </p:nvGrpSpPr>
          <p:grpSpPr>
            <a:xfrm>
              <a:off x="3709489" y="163284"/>
              <a:ext cx="4418987" cy="1808078"/>
              <a:chOff x="214302" y="1143000"/>
              <a:chExt cx="3357229" cy="1808078"/>
            </a:xfrm>
          </p:grpSpPr>
          <p:pic>
            <p:nvPicPr>
              <p:cNvPr id="11" name="Picture 6" descr="http://shass.mit.edu/files/shass/cimg/news/2011/585_thai-rice-field.jpg"/>
              <p:cNvPicPr>
                <a:picLocks noChangeAspect="1" noChangeArrowheads="1"/>
              </p:cNvPicPr>
              <p:nvPr/>
            </p:nvPicPr>
            <p:blipFill>
              <a:blip r:embed="rId4" cstate="print"/>
              <a:srcRect/>
              <a:stretch>
                <a:fillRect/>
              </a:stretch>
            </p:blipFill>
            <p:spPr bwMode="auto">
              <a:xfrm>
                <a:off x="455612" y="1143000"/>
                <a:ext cx="2873012" cy="1118837"/>
              </a:xfrm>
              <a:prstGeom prst="rect">
                <a:avLst/>
              </a:prstGeom>
              <a:noFill/>
            </p:spPr>
          </p:pic>
          <p:sp>
            <p:nvSpPr>
              <p:cNvPr id="12" name="สี่เหลี่ยมผืนผ้า 11"/>
              <p:cNvSpPr/>
              <p:nvPr/>
            </p:nvSpPr>
            <p:spPr>
              <a:xfrm>
                <a:off x="214302" y="2144091"/>
                <a:ext cx="3357229" cy="806987"/>
              </a:xfrm>
              <a:prstGeom prst="rect">
                <a:avLst/>
              </a:prstGeom>
            </p:spPr>
            <p:txBody>
              <a:bodyPr wrap="square">
                <a:spAutoFit/>
              </a:bodyPr>
              <a:lstStyle/>
              <a:p>
                <a:pPr algn="ctr"/>
                <a:r>
                  <a:rPr lang="en-US" sz="1400" b="1" dirty="0">
                    <a:solidFill>
                      <a:schemeClr val="tx2">
                        <a:lumMod val="75000"/>
                      </a:schemeClr>
                    </a:solidFill>
                    <a:effectLst>
                      <a:outerShdw blurRad="38100" dist="38100" dir="2700000" algn="tl">
                        <a:srgbClr val="000000">
                          <a:alpha val="43137"/>
                        </a:srgbClr>
                      </a:outerShdw>
                    </a:effectLst>
                    <a:latin typeface="TH SarabunPSK" pitchFamily="34" charset="-34"/>
                    <a:cs typeface="TH SarabunPSK" pitchFamily="34" charset="-34"/>
                  </a:rPr>
                  <a:t>Adaptation for enhancing climate resilience</a:t>
                </a:r>
                <a:endParaRPr lang="en-US" sz="1400" b="1" dirty="0">
                  <a:solidFill>
                    <a:schemeClr val="tx2">
                      <a:lumMod val="75000"/>
                    </a:schemeClr>
                  </a:solidFill>
                  <a:effectLst>
                    <a:outerShdw blurRad="38100" dist="38100" dir="2700000" algn="tl">
                      <a:srgbClr val="000000">
                        <a:alpha val="43137"/>
                      </a:srgbClr>
                    </a:outerShdw>
                  </a:effectLst>
                </a:endParaRPr>
              </a:p>
            </p:txBody>
          </p:sp>
        </p:grpSp>
        <p:sp>
          <p:nvSpPr>
            <p:cNvPr id="14" name="สี่เหลี่ยมผืนผ้า 13"/>
            <p:cNvSpPr/>
            <p:nvPr/>
          </p:nvSpPr>
          <p:spPr>
            <a:xfrm>
              <a:off x="379412" y="5715000"/>
              <a:ext cx="3581400" cy="806987"/>
            </a:xfrm>
            <a:prstGeom prst="rect">
              <a:avLst/>
            </a:prstGeom>
          </p:spPr>
          <p:txBody>
            <a:bodyPr wrap="square">
              <a:spAutoFit/>
            </a:bodyPr>
            <a:lstStyle/>
            <a:p>
              <a:pPr algn="ctr"/>
              <a:r>
                <a:rPr lang="en-US" sz="1400" b="1" dirty="0">
                  <a:solidFill>
                    <a:schemeClr val="tx2">
                      <a:lumMod val="75000"/>
                    </a:schemeClr>
                  </a:solidFill>
                  <a:effectLst>
                    <a:outerShdw blurRad="38100" dist="38100" dir="2700000" algn="tl">
                      <a:srgbClr val="000000">
                        <a:alpha val="43137"/>
                      </a:srgbClr>
                    </a:outerShdw>
                  </a:effectLst>
                  <a:latin typeface="TH SarabunPSK" pitchFamily="34" charset="-34"/>
                  <a:cs typeface="TH SarabunPSK" pitchFamily="34" charset="-34"/>
                </a:rPr>
                <a:t>Enhancing competitiveness in the world market</a:t>
              </a:r>
            </a:p>
          </p:txBody>
        </p:sp>
        <p:sp>
          <p:nvSpPr>
            <p:cNvPr id="16" name="สี่เหลี่ยมผืนผ้า 15"/>
            <p:cNvSpPr/>
            <p:nvPr/>
          </p:nvSpPr>
          <p:spPr>
            <a:xfrm>
              <a:off x="0" y="2498969"/>
              <a:ext cx="3733799" cy="806987"/>
            </a:xfrm>
            <a:prstGeom prst="rect">
              <a:avLst/>
            </a:prstGeom>
          </p:spPr>
          <p:txBody>
            <a:bodyPr wrap="square">
              <a:spAutoFit/>
            </a:bodyPr>
            <a:lstStyle/>
            <a:p>
              <a:pPr algn="ctr"/>
              <a:r>
                <a:rPr lang="en-US" sz="1400" b="1" dirty="0">
                  <a:solidFill>
                    <a:schemeClr val="tx2">
                      <a:lumMod val="75000"/>
                    </a:schemeClr>
                  </a:solidFill>
                  <a:effectLst>
                    <a:outerShdw blurRad="38100" dist="38100" dir="2700000" algn="tl">
                      <a:srgbClr val="000000">
                        <a:alpha val="43137"/>
                      </a:srgbClr>
                    </a:outerShdw>
                  </a:effectLst>
                  <a:latin typeface="TH SarabunPSK" pitchFamily="34" charset="-34"/>
                  <a:cs typeface="TH SarabunPSK" pitchFamily="34" charset="-34"/>
                </a:rPr>
                <a:t>Building networks and collaborations  </a:t>
              </a:r>
            </a:p>
          </p:txBody>
        </p:sp>
        <p:grpSp>
          <p:nvGrpSpPr>
            <p:cNvPr id="6" name="กลุ่ม 24"/>
            <p:cNvGrpSpPr/>
            <p:nvPr/>
          </p:nvGrpSpPr>
          <p:grpSpPr>
            <a:xfrm>
              <a:off x="7847012" y="914400"/>
              <a:ext cx="3608804" cy="2281732"/>
              <a:chOff x="531813" y="4038600"/>
              <a:chExt cx="3608804" cy="2281732"/>
            </a:xfrm>
          </p:grpSpPr>
          <p:pic>
            <p:nvPicPr>
              <p:cNvPr id="66562" name="Picture 2" descr="C:\Users\akarapon.hou\Desktop\A001-1.jpg"/>
              <p:cNvPicPr>
                <a:picLocks noChangeAspect="1" noChangeArrowheads="1"/>
              </p:cNvPicPr>
              <p:nvPr/>
            </p:nvPicPr>
            <p:blipFill>
              <a:blip r:embed="rId5" cstate="print"/>
              <a:srcRect/>
              <a:stretch>
                <a:fillRect/>
              </a:stretch>
            </p:blipFill>
            <p:spPr bwMode="auto">
              <a:xfrm>
                <a:off x="531813" y="4038600"/>
                <a:ext cx="2895600" cy="1666875"/>
              </a:xfrm>
              <a:prstGeom prst="rect">
                <a:avLst/>
              </a:prstGeom>
              <a:noFill/>
            </p:spPr>
          </p:pic>
          <p:sp>
            <p:nvSpPr>
              <p:cNvPr id="15" name="สี่เหลี่ยมผืนผ้า 14"/>
              <p:cNvSpPr/>
              <p:nvPr/>
            </p:nvSpPr>
            <p:spPr>
              <a:xfrm>
                <a:off x="1141411" y="5845633"/>
                <a:ext cx="2999206" cy="474699"/>
              </a:xfrm>
              <a:prstGeom prst="rect">
                <a:avLst/>
              </a:prstGeom>
            </p:spPr>
            <p:txBody>
              <a:bodyPr wrap="none">
                <a:spAutoFit/>
              </a:bodyPr>
              <a:lstStyle/>
              <a:p>
                <a:r>
                  <a:rPr lang="en-US" sz="1400" b="1" dirty="0">
                    <a:solidFill>
                      <a:schemeClr val="tx2">
                        <a:lumMod val="75000"/>
                      </a:schemeClr>
                    </a:solidFill>
                    <a:effectLst>
                      <a:outerShdw blurRad="38100" dist="38100" dir="2700000" algn="tl">
                        <a:srgbClr val="000000">
                          <a:alpha val="43137"/>
                        </a:srgbClr>
                      </a:outerShdw>
                    </a:effectLst>
                    <a:latin typeface="TH SarabunPSK" pitchFamily="34" charset="-34"/>
                    <a:cs typeface="TH SarabunPSK" pitchFamily="34" charset="-34"/>
                  </a:rPr>
                  <a:t>Sustainable Development</a:t>
                </a:r>
              </a:p>
            </p:txBody>
          </p:sp>
        </p:grpSp>
        <p:grpSp>
          <p:nvGrpSpPr>
            <p:cNvPr id="7" name="กลุ่ม 26"/>
            <p:cNvGrpSpPr/>
            <p:nvPr/>
          </p:nvGrpSpPr>
          <p:grpSpPr>
            <a:xfrm>
              <a:off x="7267157" y="3810000"/>
              <a:ext cx="3796589" cy="2824059"/>
              <a:chOff x="4202822" y="3801618"/>
              <a:chExt cx="3796589" cy="2824059"/>
            </a:xfrm>
          </p:grpSpPr>
          <p:sp>
            <p:nvSpPr>
              <p:cNvPr id="13" name="สี่เหลี่ยมผืนผ้า 12"/>
              <p:cNvSpPr/>
              <p:nvPr/>
            </p:nvSpPr>
            <p:spPr>
              <a:xfrm>
                <a:off x="4202822" y="5486401"/>
                <a:ext cx="3796589" cy="1139276"/>
              </a:xfrm>
              <a:prstGeom prst="rect">
                <a:avLst/>
              </a:prstGeom>
            </p:spPr>
            <p:txBody>
              <a:bodyPr wrap="square">
                <a:spAutoFit/>
              </a:bodyPr>
              <a:lstStyle/>
              <a:p>
                <a:pPr algn="ctr"/>
                <a:r>
                  <a:rPr lang="en-US" sz="1400" b="1" dirty="0">
                    <a:solidFill>
                      <a:schemeClr val="tx2">
                        <a:lumMod val="75000"/>
                      </a:schemeClr>
                    </a:solidFill>
                    <a:effectLst>
                      <a:outerShdw blurRad="38100" dist="38100" dir="2700000" algn="tl">
                        <a:srgbClr val="000000">
                          <a:alpha val="43137"/>
                        </a:srgbClr>
                      </a:outerShdw>
                    </a:effectLst>
                    <a:latin typeface="TH SarabunPSK" pitchFamily="34" charset="-34"/>
                    <a:cs typeface="TH SarabunPSK" pitchFamily="34" charset="-34"/>
                  </a:rPr>
                  <a:t>Technology transforms towards environmental-friendly and low carbon production</a:t>
                </a:r>
              </a:p>
            </p:txBody>
          </p:sp>
          <p:pic>
            <p:nvPicPr>
              <p:cNvPr id="66563" name="Picture 3" descr="C:\Users\akarapon.hou\Desktop\carbon-farming-2-300x201.jpg"/>
              <p:cNvPicPr>
                <a:picLocks noChangeAspect="1" noChangeArrowheads="1"/>
              </p:cNvPicPr>
              <p:nvPr/>
            </p:nvPicPr>
            <p:blipFill>
              <a:blip r:embed="rId6" cstate="print"/>
              <a:srcRect/>
              <a:stretch>
                <a:fillRect/>
              </a:stretch>
            </p:blipFill>
            <p:spPr bwMode="auto">
              <a:xfrm>
                <a:off x="5027612" y="3801618"/>
                <a:ext cx="2514600" cy="1684782"/>
              </a:xfrm>
              <a:prstGeom prst="rect">
                <a:avLst/>
              </a:prstGeom>
              <a:noFill/>
            </p:spPr>
          </p:pic>
        </p:grpSp>
        <p:pic>
          <p:nvPicPr>
            <p:cNvPr id="66566" name="Picture 6" descr="C:\Users\akarapon.hou\Desktop\images.jpg"/>
            <p:cNvPicPr>
              <a:picLocks noChangeAspect="1" noChangeArrowheads="1"/>
            </p:cNvPicPr>
            <p:nvPr/>
          </p:nvPicPr>
          <p:blipFill>
            <a:blip r:embed="rId7" cstate="print"/>
            <a:srcRect/>
            <a:stretch>
              <a:fillRect/>
            </a:stretch>
          </p:blipFill>
          <p:spPr bwMode="auto">
            <a:xfrm>
              <a:off x="836612" y="3962400"/>
              <a:ext cx="2619375" cy="1743075"/>
            </a:xfrm>
            <a:prstGeom prst="rect">
              <a:avLst/>
            </a:prstGeom>
            <a:noFill/>
          </p:spPr>
        </p:pic>
        <p:pic>
          <p:nvPicPr>
            <p:cNvPr id="66567" name="Picture 7" descr="C:\Users\akarapon.hou\Desktop\images.jpg"/>
            <p:cNvPicPr>
              <a:picLocks noChangeAspect="1" noChangeArrowheads="1"/>
            </p:cNvPicPr>
            <p:nvPr/>
          </p:nvPicPr>
          <p:blipFill>
            <a:blip r:embed="rId8" cstate="print"/>
            <a:srcRect/>
            <a:stretch>
              <a:fillRect/>
            </a:stretch>
          </p:blipFill>
          <p:spPr bwMode="auto">
            <a:xfrm>
              <a:off x="608013" y="739328"/>
              <a:ext cx="2628900" cy="1743075"/>
            </a:xfrm>
            <a:prstGeom prst="rect">
              <a:avLst/>
            </a:prstGeom>
            <a:noFill/>
          </p:spPr>
        </p:pic>
      </p:grpSp>
      <p:sp>
        <p:nvSpPr>
          <p:cNvPr id="31" name="Title 1"/>
          <p:cNvSpPr>
            <a:spLocks noGrp="1"/>
          </p:cNvSpPr>
          <p:nvPr>
            <p:ph type="title"/>
          </p:nvPr>
        </p:nvSpPr>
        <p:spPr>
          <a:xfrm>
            <a:off x="0" y="57150"/>
            <a:ext cx="9144000" cy="685800"/>
          </a:xfrm>
        </p:spPr>
        <p:txBody>
          <a:bodyPr>
            <a:noAutofit/>
          </a:bodyPr>
          <a:lstStyle/>
          <a:p>
            <a:r>
              <a:rPr lang="en-US" sz="2800" b="1" kern="0" spc="-38" dirty="0">
                <a:latin typeface="TH SarabunPSK" pitchFamily="34" charset="-34"/>
                <a:cs typeface="TH SarabunPSK" pitchFamily="34" charset="-34"/>
              </a:rPr>
              <a:t>Strategic Issues in Agriculture Strategic Plan on</a:t>
            </a:r>
            <a:br>
              <a:rPr lang="en-US" sz="2800" b="1" kern="0" spc="-38" dirty="0">
                <a:latin typeface="TH SarabunPSK" pitchFamily="34" charset="-34"/>
                <a:cs typeface="TH SarabunPSK" pitchFamily="34" charset="-34"/>
              </a:rPr>
            </a:br>
            <a:r>
              <a:rPr lang="en-US" sz="2800" b="1" kern="0" spc="-38" dirty="0">
                <a:latin typeface="TH SarabunPSK" pitchFamily="34" charset="-34"/>
                <a:cs typeface="TH SarabunPSK" pitchFamily="34" charset="-34"/>
              </a:rPr>
              <a:t>Climate Change (ASPCC) 2017-2021 </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Text Box 29"/>
          <p:cNvSpPr txBox="1">
            <a:spLocks noChangeArrowheads="1"/>
          </p:cNvSpPr>
          <p:nvPr/>
        </p:nvSpPr>
        <p:spPr bwMode="auto">
          <a:xfrm>
            <a:off x="0" y="1219200"/>
            <a:ext cx="8991600" cy="1809750"/>
          </a:xfrm>
          <a:prstGeom prst="rect">
            <a:avLst/>
          </a:prstGeom>
          <a:solidFill>
            <a:srgbClr val="FFFFFF"/>
          </a:solidFill>
          <a:ln w="9525">
            <a:noFill/>
            <a:miter lim="800000"/>
            <a:headEnd/>
            <a:tailEnd/>
          </a:ln>
        </p:spPr>
        <p:txBody>
          <a:bodyPr vert="horz" wrap="square" lIns="68589" tIns="34295" rIns="68589" bIns="34295" numCol="1" anchor="t" anchorCtr="0" compatLnSpc="1">
            <a:prstTxWarp prst="textNoShape">
              <a:avLst/>
            </a:prstTxWarp>
          </a:bodyPr>
          <a:lstStyle/>
          <a:p>
            <a:pPr marL="560860" indent="-560860" fontAlgn="base">
              <a:spcBef>
                <a:spcPct val="0"/>
              </a:spcBef>
              <a:spcAft>
                <a:spcPct val="0"/>
              </a:spcAft>
            </a:pPr>
            <a:r>
              <a:rPr lang="en-US" sz="1400" b="1" u="sng" dirty="0">
                <a:solidFill>
                  <a:schemeClr val="accent1">
                    <a:lumMod val="50000"/>
                  </a:schemeClr>
                </a:solidFill>
                <a:latin typeface="TH SarabunPSK" pitchFamily="34" charset="-34"/>
                <a:cs typeface="TH SarabunPSK" pitchFamily="34" charset="-34"/>
              </a:rPr>
              <a:t>Missions</a:t>
            </a:r>
            <a:r>
              <a:rPr lang="th-TH" sz="1400" b="1" u="sng" dirty="0">
                <a:solidFill>
                  <a:schemeClr val="accent1">
                    <a:lumMod val="50000"/>
                  </a:schemeClr>
                </a:solidFill>
                <a:latin typeface="TH SarabunPSK" pitchFamily="34" charset="-34"/>
                <a:cs typeface="TH SarabunPSK" pitchFamily="34" charset="-34"/>
              </a:rPr>
              <a:t> </a:t>
            </a:r>
            <a:r>
              <a:rPr lang="en-US" sz="1400" dirty="0">
                <a:solidFill>
                  <a:schemeClr val="accent1">
                    <a:lumMod val="50000"/>
                  </a:schemeClr>
                </a:solidFill>
                <a:latin typeface="TH SarabunPSK" pitchFamily="34" charset="-34"/>
                <a:cs typeface="TH SarabunPSK" pitchFamily="34" charset="-34"/>
              </a:rPr>
              <a:t>1) Raising awareness of the impacts and convey information, knowledge and technology to development parties at all levels to enhance the readiness for climate change-related policies</a:t>
            </a:r>
          </a:p>
          <a:p>
            <a:pPr marL="560860" indent="-560860" fontAlgn="base">
              <a:spcBef>
                <a:spcPct val="0"/>
              </a:spcBef>
              <a:spcAft>
                <a:spcPct val="0"/>
              </a:spcAft>
            </a:pPr>
            <a:r>
              <a:rPr lang="en-US" sz="1400" dirty="0">
                <a:solidFill>
                  <a:schemeClr val="accent1">
                    <a:lumMod val="50000"/>
                  </a:schemeClr>
                </a:solidFill>
                <a:latin typeface="TH SarabunPSK" pitchFamily="34" charset="-34"/>
                <a:cs typeface="TH SarabunPSK" pitchFamily="34" charset="-34"/>
              </a:rPr>
              <a:t>	2) Develop the database, knowledge and technology under the cooperation from all sectors to support the adaptation to climate change</a:t>
            </a:r>
          </a:p>
          <a:p>
            <a:pPr marL="560860" indent="-560860" fontAlgn="base">
              <a:spcBef>
                <a:spcPct val="0"/>
              </a:spcBef>
              <a:spcAft>
                <a:spcPct val="0"/>
              </a:spcAft>
            </a:pPr>
            <a:r>
              <a:rPr lang="en-US" sz="1400" dirty="0">
                <a:solidFill>
                  <a:schemeClr val="accent1">
                    <a:lumMod val="50000"/>
                  </a:schemeClr>
                </a:solidFill>
                <a:latin typeface="TH SarabunPSK" pitchFamily="34" charset="-34"/>
                <a:cs typeface="TH SarabunPSK" pitchFamily="34" charset="-34"/>
              </a:rPr>
              <a:t>	3) Participate in mitigation of greenhouse gas emissions in the level consistent to the context of the agricultural sector and enhance a sustainable low-carbon growth</a:t>
            </a:r>
          </a:p>
          <a:p>
            <a:pPr marL="560860" indent="-560860" fontAlgn="base">
              <a:spcBef>
                <a:spcPct val="0"/>
              </a:spcBef>
              <a:spcAft>
                <a:spcPct val="0"/>
              </a:spcAft>
            </a:pPr>
            <a:r>
              <a:rPr lang="en-US" sz="1400" dirty="0">
                <a:solidFill>
                  <a:schemeClr val="accent1">
                    <a:lumMod val="50000"/>
                  </a:schemeClr>
                </a:solidFill>
                <a:latin typeface="TH SarabunPSK" pitchFamily="34" charset="-34"/>
                <a:cs typeface="TH SarabunPSK" pitchFamily="34" charset="-34"/>
              </a:rPr>
              <a:t>	4) Pushing for the integration of adaptation measures and guidelines to cope with climate change in all sectors and at all levels levels</a:t>
            </a:r>
          </a:p>
          <a:p>
            <a:pPr marL="560860" indent="-560860" fontAlgn="base">
              <a:spcBef>
                <a:spcPct val="0"/>
              </a:spcBef>
              <a:spcAft>
                <a:spcPct val="0"/>
              </a:spcAft>
            </a:pPr>
            <a:endParaRPr lang="en-US" dirty="0">
              <a:solidFill>
                <a:schemeClr val="accent1">
                  <a:lumMod val="50000"/>
                </a:schemeClr>
              </a:solidFill>
              <a:latin typeface="TH SarabunPSK" pitchFamily="34" charset="-34"/>
              <a:cs typeface="TH SarabunPSK" pitchFamily="34" charset="-34"/>
            </a:endParaRPr>
          </a:p>
        </p:txBody>
      </p:sp>
      <p:sp>
        <p:nvSpPr>
          <p:cNvPr id="2" name="Title 1"/>
          <p:cNvSpPr>
            <a:spLocks noGrp="1"/>
          </p:cNvSpPr>
          <p:nvPr>
            <p:ph type="title"/>
          </p:nvPr>
        </p:nvSpPr>
        <p:spPr>
          <a:xfrm>
            <a:off x="228601" y="0"/>
            <a:ext cx="8458200" cy="600534"/>
          </a:xfrm>
        </p:spPr>
        <p:txBody>
          <a:bodyPr>
            <a:noAutofit/>
          </a:bodyPr>
          <a:lstStyle/>
          <a:p>
            <a:r>
              <a:rPr lang="en-US" sz="2800" b="1" dirty="0">
                <a:latin typeface="TH SarabunPSK" pitchFamily="34" charset="-34"/>
                <a:cs typeface="TH SarabunPSK" pitchFamily="34" charset="-34"/>
              </a:rPr>
              <a:t>Agriculture Strategic Plan on Climate Change (ASPCC) 2017-2021</a:t>
            </a:r>
          </a:p>
        </p:txBody>
      </p:sp>
      <p:sp>
        <p:nvSpPr>
          <p:cNvPr id="5" name="Slide Number Placeholder 4"/>
          <p:cNvSpPr>
            <a:spLocks noGrp="1"/>
          </p:cNvSpPr>
          <p:nvPr>
            <p:ph type="sldNum" sz="quarter" idx="12"/>
          </p:nvPr>
        </p:nvSpPr>
        <p:spPr/>
        <p:txBody>
          <a:bodyPr/>
          <a:lstStyle/>
          <a:p>
            <a:fld id="{CE4F6FD0-9469-45AA-A3CF-23D556BA0D4F}" type="slidenum">
              <a:rPr lang="en-US" smtClean="0"/>
              <a:pPr/>
              <a:t>52</a:t>
            </a:fld>
            <a:endParaRPr lang="en-US" dirty="0"/>
          </a:p>
        </p:txBody>
      </p:sp>
      <p:sp>
        <p:nvSpPr>
          <p:cNvPr id="7" name="สี่เหลี่ยมผืนผ้า 10"/>
          <p:cNvSpPr txBox="1">
            <a:spLocks/>
          </p:cNvSpPr>
          <p:nvPr/>
        </p:nvSpPr>
        <p:spPr>
          <a:xfrm>
            <a:off x="448752" y="708504"/>
            <a:ext cx="8459330" cy="567846"/>
          </a:xfrm>
          <a:prstGeom prst="rect">
            <a:avLst/>
          </a:prstGeom>
        </p:spPr>
        <p:txBody>
          <a:bodyPr vert="horz" wrap="square" lIns="68576" tIns="34289" rIns="68576" bIns="34289" rtlCol="0">
            <a:spAutoFit/>
          </a:bodyPr>
          <a:lstStyle/>
          <a:p>
            <a:pPr marL="685891" indent="-685891" defTabSz="685757">
              <a:lnSpc>
                <a:spcPct val="90000"/>
              </a:lnSpc>
              <a:spcBef>
                <a:spcPts val="750"/>
              </a:spcBef>
              <a:defRPr/>
            </a:pPr>
            <a:r>
              <a:rPr lang="en-US" sz="1800" b="1" u="sng" dirty="0" err="1">
                <a:solidFill>
                  <a:srgbClr val="FF0000"/>
                </a:solidFill>
                <a:latin typeface="TH SarabunPSK" pitchFamily="34" charset="-34"/>
                <a:cs typeface="TH SarabunPSK" pitchFamily="34" charset="-34"/>
              </a:rPr>
              <a:t>Vission</a:t>
            </a:r>
            <a:r>
              <a:rPr lang="th-TH" sz="1800" i="1" dirty="0">
                <a:solidFill>
                  <a:srgbClr val="FF0000"/>
                </a:solidFill>
                <a:latin typeface="TH SarabunPSK" pitchFamily="34" charset="-34"/>
                <a:cs typeface="TH SarabunPSK" pitchFamily="34" charset="-34"/>
              </a:rPr>
              <a:t> “</a:t>
            </a:r>
            <a:r>
              <a:rPr lang="en-US" sz="1800" i="1" dirty="0">
                <a:solidFill>
                  <a:srgbClr val="FF0000"/>
                </a:solidFill>
                <a:latin typeface="TH SarabunPSK" pitchFamily="34" charset="-34"/>
                <a:cs typeface="TH SarabunPSK" pitchFamily="34" charset="-34"/>
              </a:rPr>
              <a:t>Thailand’s agriculture has climate resilience and contributes to mitigate climate change problems under the sustainable development pathways</a:t>
            </a:r>
            <a:r>
              <a:rPr lang="th-TH" sz="1800" i="1" dirty="0">
                <a:solidFill>
                  <a:srgbClr val="FF0000"/>
                </a:solidFill>
                <a:latin typeface="TH SarabunPSK" pitchFamily="34" charset="-34"/>
                <a:cs typeface="TH SarabunPSK" pitchFamily="34" charset="-34"/>
              </a:rPr>
              <a:t>”</a:t>
            </a:r>
          </a:p>
        </p:txBody>
      </p:sp>
      <p:grpSp>
        <p:nvGrpSpPr>
          <p:cNvPr id="3" name="กลุ่ม 11"/>
          <p:cNvGrpSpPr/>
          <p:nvPr/>
        </p:nvGrpSpPr>
        <p:grpSpPr>
          <a:xfrm>
            <a:off x="341798" y="3028950"/>
            <a:ext cx="1851904" cy="2134570"/>
            <a:chOff x="455612" y="4038600"/>
            <a:chExt cx="2468561" cy="2846093"/>
          </a:xfrm>
        </p:grpSpPr>
        <p:sp>
          <p:nvSpPr>
            <p:cNvPr id="22530" name="Text Box 7"/>
            <p:cNvSpPr txBox="1">
              <a:spLocks noChangeArrowheads="1"/>
            </p:cNvSpPr>
            <p:nvPr/>
          </p:nvSpPr>
          <p:spPr bwMode="auto">
            <a:xfrm>
              <a:off x="455612" y="4038600"/>
              <a:ext cx="2468561" cy="711200"/>
            </a:xfrm>
            <a:prstGeom prst="rect">
              <a:avLst/>
            </a:prstGeom>
            <a:solidFill>
              <a:schemeClr val="tx2">
                <a:lumMod val="20000"/>
                <a:lumOff val="80000"/>
              </a:schemeClr>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algn="ctr" defTabSz="685891" fontAlgn="base">
                <a:spcBef>
                  <a:spcPct val="0"/>
                </a:spcBef>
                <a:spcAft>
                  <a:spcPct val="0"/>
                </a:spcAft>
              </a:pPr>
              <a:r>
                <a:rPr lang="en-US" sz="1400" b="1" dirty="0">
                  <a:solidFill>
                    <a:schemeClr val="accent1">
                      <a:lumMod val="50000"/>
                    </a:schemeClr>
                  </a:solidFill>
                  <a:effectLst>
                    <a:outerShdw blurRad="38100" dist="38100" dir="2700000" algn="tl">
                      <a:srgbClr val="000000">
                        <a:alpha val="43137"/>
                      </a:srgbClr>
                    </a:outerShdw>
                  </a:effectLst>
                  <a:latin typeface="TH SarabunPSK" pitchFamily="34" charset="-34"/>
                  <a:cs typeface="TH SarabunPSK" pitchFamily="34" charset="-34"/>
                </a:rPr>
                <a:t>Strategy</a:t>
              </a:r>
              <a:r>
                <a:rPr lang="th-TH" sz="1400" b="1" dirty="0">
                  <a:solidFill>
                    <a:schemeClr val="accent1">
                      <a:lumMod val="50000"/>
                    </a:schemeClr>
                  </a:solidFill>
                  <a:effectLst>
                    <a:outerShdw blurRad="38100" dist="38100" dir="2700000" algn="tl">
                      <a:srgbClr val="000000">
                        <a:alpha val="43137"/>
                      </a:srgbClr>
                    </a:outerShdw>
                  </a:effectLst>
                  <a:latin typeface="TH SarabunPSK" pitchFamily="34" charset="-34"/>
                  <a:cs typeface="TH SarabunPSK" pitchFamily="34" charset="-34"/>
                </a:rPr>
                <a:t> 1</a:t>
              </a:r>
              <a:r>
                <a:rPr lang="en-US" sz="1400" b="1" dirty="0">
                  <a:solidFill>
                    <a:schemeClr val="accent1">
                      <a:lumMod val="50000"/>
                    </a:schemeClr>
                  </a:solidFill>
                  <a:effectLst>
                    <a:outerShdw blurRad="38100" dist="38100" dir="2700000" algn="tl">
                      <a:srgbClr val="000000">
                        <a:alpha val="43137"/>
                      </a:srgbClr>
                    </a:outerShdw>
                  </a:effectLst>
                  <a:latin typeface="TH SarabunPSK" pitchFamily="34" charset="-34"/>
                  <a:cs typeface="TH SarabunPSK" pitchFamily="34" charset="-34"/>
                </a:rPr>
                <a:t>: Database, knowledge and Tech. </a:t>
              </a:r>
            </a:p>
            <a:p>
              <a:pPr defTabSz="685891" fontAlgn="base">
                <a:spcBef>
                  <a:spcPct val="0"/>
                </a:spcBef>
                <a:spcAft>
                  <a:spcPct val="0"/>
                </a:spcAft>
              </a:pPr>
              <a:endParaRPr lang="en-US" sz="1400" dirty="0">
                <a:latin typeface="Arial" pitchFamily="34" charset="0"/>
                <a:cs typeface="Arial" pitchFamily="34" charset="0"/>
              </a:endParaRPr>
            </a:p>
          </p:txBody>
        </p:sp>
        <p:sp>
          <p:nvSpPr>
            <p:cNvPr id="11" name="สี่เหลี่ยมผืนผ้า 10"/>
            <p:cNvSpPr/>
            <p:nvPr/>
          </p:nvSpPr>
          <p:spPr>
            <a:xfrm>
              <a:off x="464847" y="4750776"/>
              <a:ext cx="2438400" cy="2133917"/>
            </a:xfrm>
            <a:prstGeom prst="rect">
              <a:avLst/>
            </a:prstGeom>
            <a:ln>
              <a:solidFill>
                <a:schemeClr val="tx1"/>
              </a:solidFill>
            </a:ln>
          </p:spPr>
          <p:txBody>
            <a:bodyPr wrap="square">
              <a:spAutoFit/>
            </a:bodyPr>
            <a:lstStyle/>
            <a:p>
              <a:pPr algn="ctr" defTabSz="685891" fontAlgn="base">
                <a:spcBef>
                  <a:spcPct val="0"/>
                </a:spcBef>
                <a:spcAft>
                  <a:spcPct val="0"/>
                </a:spcAft>
              </a:pPr>
              <a:r>
                <a:rPr lang="en-US" sz="1400" dirty="0">
                  <a:solidFill>
                    <a:schemeClr val="accent1">
                      <a:lumMod val="50000"/>
                    </a:schemeClr>
                  </a:solidFill>
                  <a:latin typeface="TH SarabunPSK" pitchFamily="34" charset="-34"/>
                  <a:cs typeface="TH SarabunPSK" pitchFamily="34" charset="-34"/>
                </a:rPr>
                <a:t>Collection, development and setting up the database, knowledge and technology to raise the awareness of climate change</a:t>
              </a:r>
            </a:p>
          </p:txBody>
        </p:sp>
      </p:grpSp>
      <p:grpSp>
        <p:nvGrpSpPr>
          <p:cNvPr id="4" name="กลุ่ม 12"/>
          <p:cNvGrpSpPr/>
          <p:nvPr/>
        </p:nvGrpSpPr>
        <p:grpSpPr>
          <a:xfrm>
            <a:off x="2448561" y="3019355"/>
            <a:ext cx="1851904" cy="1712547"/>
            <a:chOff x="455612" y="4038599"/>
            <a:chExt cx="2468562" cy="2283395"/>
          </a:xfrm>
        </p:grpSpPr>
        <p:sp>
          <p:nvSpPr>
            <p:cNvPr id="14" name="Text Box 7"/>
            <p:cNvSpPr txBox="1">
              <a:spLocks noChangeArrowheads="1"/>
            </p:cNvSpPr>
            <p:nvPr/>
          </p:nvSpPr>
          <p:spPr bwMode="auto">
            <a:xfrm>
              <a:off x="455612" y="4038599"/>
              <a:ext cx="2468562" cy="723994"/>
            </a:xfrm>
            <a:prstGeom prst="rect">
              <a:avLst/>
            </a:prstGeom>
            <a:solidFill>
              <a:schemeClr val="accent2">
                <a:lumMod val="20000"/>
                <a:lumOff val="80000"/>
              </a:schemeClr>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algn="ctr" defTabSz="685891" fontAlgn="base">
                <a:spcBef>
                  <a:spcPct val="0"/>
                </a:spcBef>
                <a:spcAft>
                  <a:spcPct val="0"/>
                </a:spcAft>
              </a:pPr>
              <a:r>
                <a:rPr lang="en-US" sz="1400" b="1" dirty="0">
                  <a:solidFill>
                    <a:schemeClr val="accent1">
                      <a:lumMod val="50000"/>
                    </a:schemeClr>
                  </a:solidFill>
                  <a:effectLst>
                    <a:outerShdw blurRad="38100" dist="38100" dir="2700000" algn="tl">
                      <a:srgbClr val="000000">
                        <a:alpha val="43137"/>
                      </a:srgbClr>
                    </a:outerShdw>
                  </a:effectLst>
                  <a:latin typeface="TH SarabunPSK" pitchFamily="34" charset="-34"/>
                  <a:cs typeface="TH SarabunPSK" pitchFamily="34" charset="-34"/>
                </a:rPr>
                <a:t>Strategy2: </a:t>
              </a:r>
              <a:r>
                <a:rPr lang="en-US" sz="1400" b="1" dirty="0" err="1">
                  <a:solidFill>
                    <a:schemeClr val="accent1">
                      <a:lumMod val="50000"/>
                    </a:schemeClr>
                  </a:solidFill>
                  <a:effectLst>
                    <a:outerShdw blurRad="38100" dist="38100" dir="2700000" algn="tl">
                      <a:srgbClr val="000000">
                        <a:alpha val="43137"/>
                      </a:srgbClr>
                    </a:outerShdw>
                  </a:effectLst>
                  <a:latin typeface="TH SarabunPSK" pitchFamily="34" charset="-34"/>
                  <a:cs typeface="TH SarabunPSK" pitchFamily="34" charset="-34"/>
                </a:rPr>
                <a:t>AdaptationActions</a:t>
              </a:r>
              <a:endParaRPr lang="en-US" sz="1400" b="1" dirty="0">
                <a:solidFill>
                  <a:schemeClr val="accent1">
                    <a:lumMod val="50000"/>
                  </a:schemeClr>
                </a:solidFill>
                <a:effectLst>
                  <a:outerShdw blurRad="38100" dist="38100" dir="2700000" algn="tl">
                    <a:srgbClr val="000000">
                      <a:alpha val="43137"/>
                    </a:srgbClr>
                  </a:outerShdw>
                </a:effectLst>
                <a:latin typeface="TH SarabunPSK" pitchFamily="34" charset="-34"/>
                <a:cs typeface="TH SarabunPSK" pitchFamily="34" charset="-34"/>
              </a:endParaRPr>
            </a:p>
            <a:p>
              <a:pPr algn="ctr" defTabSz="685891" fontAlgn="base">
                <a:spcBef>
                  <a:spcPct val="0"/>
                </a:spcBef>
                <a:spcAft>
                  <a:spcPct val="0"/>
                </a:spcAft>
              </a:pPr>
              <a:r>
                <a:rPr lang="en-US" sz="1400" b="1" dirty="0">
                  <a:solidFill>
                    <a:schemeClr val="accent1">
                      <a:lumMod val="50000"/>
                    </a:schemeClr>
                  </a:solidFill>
                  <a:effectLst>
                    <a:outerShdw blurRad="38100" dist="38100" dir="2700000" algn="tl">
                      <a:srgbClr val="000000">
                        <a:alpha val="43137"/>
                      </a:srgbClr>
                    </a:outerShdw>
                  </a:effectLst>
                  <a:latin typeface="TH SarabunPSK" pitchFamily="34" charset="-34"/>
                  <a:cs typeface="TH SarabunPSK" pitchFamily="34" charset="-34"/>
                </a:rPr>
                <a:t> </a:t>
              </a:r>
            </a:p>
            <a:p>
              <a:pPr defTabSz="685891" fontAlgn="base">
                <a:spcBef>
                  <a:spcPct val="0"/>
                </a:spcBef>
                <a:spcAft>
                  <a:spcPct val="0"/>
                </a:spcAft>
              </a:pPr>
              <a:endParaRPr lang="en-US" sz="1400" dirty="0">
                <a:latin typeface="Arial" pitchFamily="34" charset="0"/>
                <a:cs typeface="Arial" pitchFamily="34" charset="0"/>
              </a:endParaRPr>
            </a:p>
          </p:txBody>
        </p:sp>
        <p:sp>
          <p:nvSpPr>
            <p:cNvPr id="15" name="สี่เหลี่ยมผืนผ้า 14"/>
            <p:cNvSpPr/>
            <p:nvPr/>
          </p:nvSpPr>
          <p:spPr>
            <a:xfrm>
              <a:off x="469900" y="4762593"/>
              <a:ext cx="2438401" cy="1559401"/>
            </a:xfrm>
            <a:prstGeom prst="rect">
              <a:avLst/>
            </a:prstGeom>
            <a:ln>
              <a:solidFill>
                <a:schemeClr val="tx1"/>
              </a:solidFill>
            </a:ln>
          </p:spPr>
          <p:txBody>
            <a:bodyPr wrap="square">
              <a:spAutoFit/>
            </a:bodyPr>
            <a:lstStyle/>
            <a:p>
              <a:pPr algn="ctr" defTabSz="685891" fontAlgn="base">
                <a:spcBef>
                  <a:spcPct val="0"/>
                </a:spcBef>
                <a:spcAft>
                  <a:spcPct val="0"/>
                </a:spcAft>
              </a:pPr>
              <a:r>
                <a:rPr lang="en-US" sz="1400" dirty="0">
                  <a:solidFill>
                    <a:schemeClr val="accent1">
                      <a:lumMod val="50000"/>
                    </a:schemeClr>
                  </a:solidFill>
                  <a:latin typeface="TH SarabunPSK" pitchFamily="34" charset="-34"/>
                  <a:cs typeface="TH SarabunPSK" pitchFamily="34" charset="-34"/>
                </a:rPr>
                <a:t>Increasing the ability of farmers, farmer institution, and related businesses to adapt to climate change.</a:t>
              </a:r>
            </a:p>
          </p:txBody>
        </p:sp>
      </p:grpSp>
      <p:grpSp>
        <p:nvGrpSpPr>
          <p:cNvPr id="6" name="กลุ่ม 16"/>
          <p:cNvGrpSpPr/>
          <p:nvPr/>
        </p:nvGrpSpPr>
        <p:grpSpPr>
          <a:xfrm>
            <a:off x="4513645" y="3015783"/>
            <a:ext cx="1851904" cy="2010500"/>
            <a:chOff x="455612" y="4038600"/>
            <a:chExt cx="2468562" cy="3000232"/>
          </a:xfrm>
        </p:grpSpPr>
        <p:sp>
          <p:nvSpPr>
            <p:cNvPr id="18" name="Text Box 7"/>
            <p:cNvSpPr txBox="1">
              <a:spLocks noChangeArrowheads="1"/>
            </p:cNvSpPr>
            <p:nvPr/>
          </p:nvSpPr>
          <p:spPr bwMode="auto">
            <a:xfrm>
              <a:off x="455612" y="4038600"/>
              <a:ext cx="2468562" cy="929344"/>
            </a:xfrm>
            <a:prstGeom prst="rect">
              <a:avLst/>
            </a:prstGeom>
            <a:solidFill>
              <a:schemeClr val="accent3">
                <a:lumMod val="20000"/>
                <a:lumOff val="80000"/>
              </a:schemeClr>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algn="ctr" defTabSz="685891" fontAlgn="base">
                <a:spcBef>
                  <a:spcPct val="0"/>
                </a:spcBef>
                <a:spcAft>
                  <a:spcPct val="0"/>
                </a:spcAft>
              </a:pPr>
              <a:r>
                <a:rPr lang="en-US" sz="1400" b="1" dirty="0">
                  <a:solidFill>
                    <a:schemeClr val="accent1">
                      <a:lumMod val="50000"/>
                    </a:schemeClr>
                  </a:solidFill>
                  <a:effectLst>
                    <a:outerShdw blurRad="38100" dist="38100" dir="2700000" algn="tl">
                      <a:srgbClr val="000000">
                        <a:alpha val="43137"/>
                      </a:srgbClr>
                    </a:outerShdw>
                  </a:effectLst>
                  <a:latin typeface="TH SarabunPSK" pitchFamily="34" charset="-34"/>
                  <a:cs typeface="TH SarabunPSK" pitchFamily="34" charset="-34"/>
                </a:rPr>
                <a:t>Strategy</a:t>
              </a:r>
              <a:r>
                <a:rPr lang="th-TH" sz="1400" b="1" dirty="0">
                  <a:solidFill>
                    <a:schemeClr val="accent1">
                      <a:lumMod val="50000"/>
                    </a:schemeClr>
                  </a:solidFill>
                  <a:effectLst>
                    <a:outerShdw blurRad="38100" dist="38100" dir="2700000" algn="tl">
                      <a:srgbClr val="000000">
                        <a:alpha val="43137"/>
                      </a:srgbClr>
                    </a:outerShdw>
                  </a:effectLst>
                  <a:latin typeface="TH SarabunPSK" pitchFamily="34" charset="-34"/>
                  <a:cs typeface="TH SarabunPSK" pitchFamily="34" charset="-34"/>
                </a:rPr>
                <a:t> </a:t>
              </a:r>
              <a:r>
                <a:rPr lang="en-US" sz="1400" b="1" dirty="0">
                  <a:solidFill>
                    <a:schemeClr val="accent1">
                      <a:lumMod val="50000"/>
                    </a:schemeClr>
                  </a:solidFill>
                  <a:effectLst>
                    <a:outerShdw blurRad="38100" dist="38100" dir="2700000" algn="tl">
                      <a:srgbClr val="000000">
                        <a:alpha val="43137"/>
                      </a:srgbClr>
                    </a:outerShdw>
                  </a:effectLst>
                  <a:latin typeface="TH SarabunPSK" pitchFamily="34" charset="-34"/>
                  <a:cs typeface="TH SarabunPSK" pitchFamily="34" charset="-34"/>
                </a:rPr>
                <a:t>3: Mitigation Actions</a:t>
              </a:r>
            </a:p>
            <a:p>
              <a:pPr defTabSz="685891" fontAlgn="base">
                <a:spcBef>
                  <a:spcPct val="0"/>
                </a:spcBef>
                <a:spcAft>
                  <a:spcPct val="0"/>
                </a:spcAft>
              </a:pPr>
              <a:endParaRPr lang="en-US" sz="1400" dirty="0">
                <a:latin typeface="Arial" pitchFamily="34" charset="0"/>
                <a:cs typeface="Arial" pitchFamily="34" charset="0"/>
              </a:endParaRPr>
            </a:p>
          </p:txBody>
        </p:sp>
        <p:sp>
          <p:nvSpPr>
            <p:cNvPr id="19" name="สี่เหลี่ยมผืนผ้า 18"/>
            <p:cNvSpPr/>
            <p:nvPr/>
          </p:nvSpPr>
          <p:spPr>
            <a:xfrm>
              <a:off x="469900" y="4926102"/>
              <a:ext cx="2438401" cy="2112730"/>
            </a:xfrm>
            <a:prstGeom prst="rect">
              <a:avLst/>
            </a:prstGeom>
            <a:ln>
              <a:solidFill>
                <a:schemeClr val="tx1"/>
              </a:solidFill>
            </a:ln>
          </p:spPr>
          <p:txBody>
            <a:bodyPr wrap="square">
              <a:spAutoFit/>
            </a:bodyPr>
            <a:lstStyle/>
            <a:p>
              <a:pPr algn="ctr" defTabSz="685891" fontAlgn="base">
                <a:spcBef>
                  <a:spcPct val="0"/>
                </a:spcBef>
                <a:spcAft>
                  <a:spcPct val="0"/>
                </a:spcAft>
              </a:pPr>
              <a:r>
                <a:rPr lang="en-US" sz="1400" dirty="0">
                  <a:solidFill>
                    <a:schemeClr val="accent1">
                      <a:lumMod val="50000"/>
                    </a:schemeClr>
                  </a:solidFill>
                  <a:latin typeface="TH SarabunPSK" pitchFamily="34" charset="-34"/>
                  <a:cs typeface="TH SarabunPSK" pitchFamily="34" charset="-34"/>
                </a:rPr>
                <a:t>Contribution in reducing greenhouse gas emissions and develop a growth model with friendly environment</a:t>
              </a:r>
              <a:r>
                <a:rPr lang="en-US" sz="1600" dirty="0">
                  <a:solidFill>
                    <a:schemeClr val="accent1">
                      <a:lumMod val="50000"/>
                    </a:schemeClr>
                  </a:solidFill>
                  <a:latin typeface="TH SarabunPSK" pitchFamily="34" charset="-34"/>
                  <a:cs typeface="TH SarabunPSK" pitchFamily="34" charset="-34"/>
                </a:rPr>
                <a:t>.</a:t>
              </a:r>
            </a:p>
          </p:txBody>
        </p:sp>
      </p:grpSp>
      <p:grpSp>
        <p:nvGrpSpPr>
          <p:cNvPr id="8" name="กลุ่ม 19"/>
          <p:cNvGrpSpPr/>
          <p:nvPr/>
        </p:nvGrpSpPr>
        <p:grpSpPr>
          <a:xfrm>
            <a:off x="6550143" y="3008634"/>
            <a:ext cx="1851904" cy="1723265"/>
            <a:chOff x="455612" y="4038601"/>
            <a:chExt cx="2468562" cy="2297688"/>
          </a:xfrm>
        </p:grpSpPr>
        <p:sp>
          <p:nvSpPr>
            <p:cNvPr id="21" name="Text Box 7"/>
            <p:cNvSpPr txBox="1">
              <a:spLocks noChangeArrowheads="1"/>
            </p:cNvSpPr>
            <p:nvPr/>
          </p:nvSpPr>
          <p:spPr bwMode="auto">
            <a:xfrm>
              <a:off x="455612" y="4038601"/>
              <a:ext cx="2468562" cy="738286"/>
            </a:xfrm>
            <a:prstGeom prst="rect">
              <a:avLst/>
            </a:prstGeom>
            <a:solidFill>
              <a:schemeClr val="accent4">
                <a:lumMod val="20000"/>
                <a:lumOff val="80000"/>
              </a:schemeClr>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algn="ctr" defTabSz="685891" fontAlgn="base">
                <a:spcBef>
                  <a:spcPct val="0"/>
                </a:spcBef>
                <a:spcAft>
                  <a:spcPct val="0"/>
                </a:spcAft>
              </a:pPr>
              <a:r>
                <a:rPr lang="en-US" sz="1400" b="1" dirty="0">
                  <a:solidFill>
                    <a:schemeClr val="accent1">
                      <a:lumMod val="50000"/>
                    </a:schemeClr>
                  </a:solidFill>
                  <a:effectLst>
                    <a:outerShdw blurRad="38100" dist="38100" dir="2700000" algn="tl">
                      <a:srgbClr val="000000">
                        <a:alpha val="43137"/>
                      </a:srgbClr>
                    </a:outerShdw>
                  </a:effectLst>
                  <a:latin typeface="TH SarabunPSK" pitchFamily="34" charset="-34"/>
                  <a:cs typeface="TH SarabunPSK" pitchFamily="34" charset="-34"/>
                </a:rPr>
                <a:t>Strategy</a:t>
              </a:r>
              <a:r>
                <a:rPr lang="th-TH" sz="1400" b="1" dirty="0">
                  <a:solidFill>
                    <a:schemeClr val="accent1">
                      <a:lumMod val="50000"/>
                    </a:schemeClr>
                  </a:solidFill>
                  <a:effectLst>
                    <a:outerShdw blurRad="38100" dist="38100" dir="2700000" algn="tl">
                      <a:srgbClr val="000000">
                        <a:alpha val="43137"/>
                      </a:srgbClr>
                    </a:outerShdw>
                  </a:effectLst>
                  <a:latin typeface="TH SarabunPSK" pitchFamily="34" charset="-34"/>
                  <a:cs typeface="TH SarabunPSK" pitchFamily="34" charset="-34"/>
                </a:rPr>
                <a:t> </a:t>
              </a:r>
              <a:r>
                <a:rPr lang="en-US" sz="1400" b="1" dirty="0">
                  <a:solidFill>
                    <a:schemeClr val="accent1">
                      <a:lumMod val="50000"/>
                    </a:schemeClr>
                  </a:solidFill>
                  <a:effectLst>
                    <a:outerShdw blurRad="38100" dist="38100" dir="2700000" algn="tl">
                      <a:srgbClr val="000000">
                        <a:alpha val="43137"/>
                      </a:srgbClr>
                    </a:outerShdw>
                  </a:effectLst>
                  <a:latin typeface="TH SarabunPSK" pitchFamily="34" charset="-34"/>
                  <a:cs typeface="TH SarabunPSK" pitchFamily="34" charset="-34"/>
                </a:rPr>
                <a:t>4: Driving </a:t>
              </a:r>
            </a:p>
            <a:p>
              <a:pPr algn="ctr" defTabSz="685891" fontAlgn="base">
                <a:spcBef>
                  <a:spcPct val="0"/>
                </a:spcBef>
                <a:spcAft>
                  <a:spcPct val="0"/>
                </a:spcAft>
              </a:pPr>
              <a:r>
                <a:rPr lang="en-US" sz="1400" b="1" dirty="0">
                  <a:solidFill>
                    <a:schemeClr val="accent1">
                      <a:lumMod val="50000"/>
                    </a:schemeClr>
                  </a:solidFill>
                  <a:effectLst>
                    <a:outerShdw blurRad="38100" dist="38100" dir="2700000" algn="tl">
                      <a:srgbClr val="000000">
                        <a:alpha val="43137"/>
                      </a:srgbClr>
                    </a:outerShdw>
                  </a:effectLst>
                  <a:latin typeface="TH SarabunPSK" pitchFamily="34" charset="-34"/>
                  <a:cs typeface="TH SarabunPSK" pitchFamily="34" charset="-34"/>
                </a:rPr>
                <a:t>Mechanism</a:t>
              </a:r>
            </a:p>
            <a:p>
              <a:pPr algn="ctr" defTabSz="685891" fontAlgn="base">
                <a:spcBef>
                  <a:spcPct val="0"/>
                </a:spcBef>
                <a:spcAft>
                  <a:spcPct val="0"/>
                </a:spcAft>
              </a:pPr>
              <a:endParaRPr lang="en-US" b="1" dirty="0">
                <a:solidFill>
                  <a:schemeClr val="accent1">
                    <a:lumMod val="50000"/>
                  </a:schemeClr>
                </a:solidFill>
                <a:effectLst>
                  <a:outerShdw blurRad="38100" dist="38100" dir="2700000" algn="tl">
                    <a:srgbClr val="000000">
                      <a:alpha val="43137"/>
                    </a:srgbClr>
                  </a:outerShdw>
                </a:effectLst>
                <a:latin typeface="TH SarabunPSK" pitchFamily="34" charset="-34"/>
                <a:cs typeface="TH SarabunPSK" pitchFamily="34" charset="-34"/>
              </a:endParaRPr>
            </a:p>
            <a:p>
              <a:pPr defTabSz="685891" fontAlgn="base">
                <a:spcBef>
                  <a:spcPct val="0"/>
                </a:spcBef>
                <a:spcAft>
                  <a:spcPct val="0"/>
                </a:spcAft>
              </a:pPr>
              <a:endParaRPr lang="en-US" sz="1400" dirty="0">
                <a:latin typeface="Arial" pitchFamily="34" charset="0"/>
                <a:cs typeface="Arial" pitchFamily="34" charset="0"/>
              </a:endParaRPr>
            </a:p>
          </p:txBody>
        </p:sp>
        <p:sp>
          <p:nvSpPr>
            <p:cNvPr id="22" name="สี่เหลี่ยมผืนผ้า 21"/>
            <p:cNvSpPr/>
            <p:nvPr/>
          </p:nvSpPr>
          <p:spPr>
            <a:xfrm>
              <a:off x="469900" y="4776887"/>
              <a:ext cx="2438401" cy="1559402"/>
            </a:xfrm>
            <a:prstGeom prst="rect">
              <a:avLst/>
            </a:prstGeom>
            <a:ln>
              <a:solidFill>
                <a:schemeClr val="tx1"/>
              </a:solidFill>
            </a:ln>
          </p:spPr>
          <p:txBody>
            <a:bodyPr wrap="square">
              <a:spAutoFit/>
            </a:bodyPr>
            <a:lstStyle/>
            <a:p>
              <a:pPr algn="ctr" defTabSz="685891" fontAlgn="base">
                <a:spcBef>
                  <a:spcPct val="0"/>
                </a:spcBef>
                <a:spcAft>
                  <a:spcPct val="0"/>
                </a:spcAft>
              </a:pPr>
              <a:r>
                <a:rPr lang="en-US" sz="1400" dirty="0">
                  <a:solidFill>
                    <a:schemeClr val="accent1">
                      <a:lumMod val="50000"/>
                    </a:schemeClr>
                  </a:solidFill>
                  <a:latin typeface="TH SarabunPSK" pitchFamily="34" charset="-34"/>
                  <a:cs typeface="TH SarabunPSK" pitchFamily="34" charset="-34"/>
                </a:rPr>
                <a:t>Strengthening the capacity of management to cope with climate change in agriculture</a:t>
              </a:r>
            </a:p>
          </p:txBody>
        </p:sp>
      </p:grpSp>
      <p:sp>
        <p:nvSpPr>
          <p:cNvPr id="24" name="Rectangle 23"/>
          <p:cNvSpPr/>
          <p:nvPr/>
        </p:nvSpPr>
        <p:spPr>
          <a:xfrm>
            <a:off x="2359376" y="2918883"/>
            <a:ext cx="2015067" cy="2190750"/>
          </a:xfrm>
          <a:prstGeom prst="rect">
            <a:avLst/>
          </a:prstGeom>
          <a:noFill/>
          <a:ln w="38100">
            <a:solidFill>
              <a:srgbClr val="FF0000"/>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1" y="0"/>
            <a:ext cx="8458200" cy="822790"/>
          </a:xfrm>
        </p:spPr>
        <p:txBody>
          <a:bodyPr>
            <a:noAutofit/>
          </a:bodyPr>
          <a:lstStyle/>
          <a:p>
            <a:r>
              <a:rPr lang="en-US" sz="2800" b="1" dirty="0">
                <a:latin typeface="TH SarabunPSK" pitchFamily="34" charset="-34"/>
                <a:cs typeface="TH SarabunPSK" pitchFamily="34" charset="-34"/>
              </a:rPr>
              <a:t>Climate Change Adaptation Priorities in ASPCC 2017-2021</a:t>
            </a:r>
          </a:p>
        </p:txBody>
      </p:sp>
      <p:sp>
        <p:nvSpPr>
          <p:cNvPr id="5" name="Slide Number Placeholder 4"/>
          <p:cNvSpPr>
            <a:spLocks noGrp="1"/>
          </p:cNvSpPr>
          <p:nvPr>
            <p:ph type="sldNum" sz="quarter" idx="12"/>
          </p:nvPr>
        </p:nvSpPr>
        <p:spPr/>
        <p:txBody>
          <a:bodyPr/>
          <a:lstStyle/>
          <a:p>
            <a:fld id="{CE4F6FD0-9469-45AA-A3CF-23D556BA0D4F}" type="slidenum">
              <a:rPr lang="en-US" smtClean="0"/>
              <a:pPr/>
              <a:t>53</a:t>
            </a:fld>
            <a:endParaRPr lang="en-US" dirty="0"/>
          </a:p>
        </p:txBody>
      </p:sp>
      <p:grpSp>
        <p:nvGrpSpPr>
          <p:cNvPr id="3" name="กลุ่ม 11"/>
          <p:cNvGrpSpPr/>
          <p:nvPr/>
        </p:nvGrpSpPr>
        <p:grpSpPr>
          <a:xfrm>
            <a:off x="205496" y="897269"/>
            <a:ext cx="4366504" cy="2207881"/>
            <a:chOff x="455612" y="4038598"/>
            <a:chExt cx="2468561" cy="4195508"/>
          </a:xfrm>
        </p:grpSpPr>
        <p:sp>
          <p:nvSpPr>
            <p:cNvPr id="22530" name="Text Box 7"/>
            <p:cNvSpPr txBox="1">
              <a:spLocks noChangeArrowheads="1"/>
            </p:cNvSpPr>
            <p:nvPr/>
          </p:nvSpPr>
          <p:spPr bwMode="auto">
            <a:xfrm>
              <a:off x="455612" y="4038598"/>
              <a:ext cx="2468561" cy="723983"/>
            </a:xfrm>
            <a:prstGeom prst="rect">
              <a:avLst/>
            </a:prstGeom>
            <a:solidFill>
              <a:schemeClr val="tx2">
                <a:lumMod val="20000"/>
                <a:lumOff val="80000"/>
              </a:schemeClr>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algn="ctr" defTabSz="685891" fontAlgn="base">
                <a:spcBef>
                  <a:spcPct val="0"/>
                </a:spcBef>
                <a:spcAft>
                  <a:spcPct val="0"/>
                </a:spcAft>
              </a:pPr>
              <a:r>
                <a:rPr lang="en-US" sz="1800" b="1" dirty="0">
                  <a:solidFill>
                    <a:schemeClr val="accent1">
                      <a:lumMod val="50000"/>
                    </a:schemeClr>
                  </a:solidFill>
                  <a:effectLst>
                    <a:outerShdw blurRad="38100" dist="38100" dir="2700000" algn="tl">
                      <a:srgbClr val="000000">
                        <a:alpha val="43137"/>
                      </a:srgbClr>
                    </a:outerShdw>
                  </a:effectLst>
                  <a:latin typeface="TH SarabunPSK" pitchFamily="34" charset="-34"/>
                  <a:cs typeface="TH SarabunPSK" pitchFamily="34" charset="-34"/>
                </a:rPr>
                <a:t>Priority</a:t>
              </a:r>
              <a:r>
                <a:rPr lang="th-TH" sz="1800" b="1" dirty="0">
                  <a:solidFill>
                    <a:schemeClr val="accent1">
                      <a:lumMod val="50000"/>
                    </a:schemeClr>
                  </a:solidFill>
                  <a:effectLst>
                    <a:outerShdw blurRad="38100" dist="38100" dir="2700000" algn="tl">
                      <a:srgbClr val="000000">
                        <a:alpha val="43137"/>
                      </a:srgbClr>
                    </a:outerShdw>
                  </a:effectLst>
                  <a:latin typeface="TH SarabunPSK" pitchFamily="34" charset="-34"/>
                  <a:cs typeface="TH SarabunPSK" pitchFamily="34" charset="-34"/>
                </a:rPr>
                <a:t> 1</a:t>
              </a:r>
              <a:r>
                <a:rPr lang="en-US" sz="1800" b="1" dirty="0">
                  <a:solidFill>
                    <a:schemeClr val="accent1">
                      <a:lumMod val="50000"/>
                    </a:schemeClr>
                  </a:solidFill>
                  <a:effectLst>
                    <a:outerShdw blurRad="38100" dist="38100" dir="2700000" algn="tl">
                      <a:srgbClr val="000000">
                        <a:alpha val="43137"/>
                      </a:srgbClr>
                    </a:outerShdw>
                  </a:effectLst>
                  <a:latin typeface="TH SarabunPSK" pitchFamily="34" charset="-34"/>
                  <a:cs typeface="TH SarabunPSK" pitchFamily="34" charset="-34"/>
                </a:rPr>
                <a:t>: Water management </a:t>
              </a:r>
            </a:p>
            <a:p>
              <a:pPr defTabSz="685891" fontAlgn="base">
                <a:spcBef>
                  <a:spcPct val="0"/>
                </a:spcBef>
                <a:spcAft>
                  <a:spcPct val="0"/>
                </a:spcAft>
              </a:pPr>
              <a:endParaRPr lang="en-US" sz="1800" dirty="0">
                <a:latin typeface="Arial" pitchFamily="34" charset="0"/>
                <a:cs typeface="Arial" pitchFamily="34" charset="0"/>
              </a:endParaRPr>
            </a:p>
          </p:txBody>
        </p:sp>
        <p:sp>
          <p:nvSpPr>
            <p:cNvPr id="11" name="สี่เหลี่ยมผืนผ้า 10"/>
            <p:cNvSpPr/>
            <p:nvPr/>
          </p:nvSpPr>
          <p:spPr>
            <a:xfrm>
              <a:off x="468674" y="4900462"/>
              <a:ext cx="2445955" cy="3333644"/>
            </a:xfrm>
            <a:prstGeom prst="rect">
              <a:avLst/>
            </a:prstGeom>
            <a:ln>
              <a:solidFill>
                <a:schemeClr val="tx1"/>
              </a:solidFill>
            </a:ln>
          </p:spPr>
          <p:txBody>
            <a:bodyPr wrap="square">
              <a:spAutoFit/>
            </a:bodyPr>
            <a:lstStyle/>
            <a:p>
              <a:pPr marL="112713" indent="-112713" defTabSz="685891" fontAlgn="base">
                <a:spcBef>
                  <a:spcPct val="0"/>
                </a:spcBef>
                <a:spcAft>
                  <a:spcPct val="0"/>
                </a:spcAft>
                <a:buFont typeface="Arial" pitchFamily="34" charset="0"/>
                <a:buChar char="•"/>
              </a:pPr>
              <a:r>
                <a:rPr lang="en-US" sz="1800" dirty="0">
                  <a:solidFill>
                    <a:schemeClr val="accent1">
                      <a:lumMod val="50000"/>
                    </a:schemeClr>
                  </a:solidFill>
                  <a:latin typeface="TH SarabunPSK" pitchFamily="34" charset="-34"/>
                  <a:cs typeface="TH SarabunPSK" pitchFamily="34" charset="-34"/>
                </a:rPr>
                <a:t>Integrated and Participatory Water Resources Management</a:t>
              </a:r>
            </a:p>
            <a:p>
              <a:pPr marL="112713" indent="-112713" defTabSz="685891" fontAlgn="base">
                <a:spcBef>
                  <a:spcPct val="0"/>
                </a:spcBef>
                <a:spcAft>
                  <a:spcPct val="0"/>
                </a:spcAft>
                <a:buFont typeface="Arial" pitchFamily="34" charset="0"/>
                <a:buChar char="•"/>
              </a:pPr>
              <a:r>
                <a:rPr lang="en-US" sz="1800" dirty="0">
                  <a:solidFill>
                    <a:schemeClr val="accent1">
                      <a:lumMod val="50000"/>
                    </a:schemeClr>
                  </a:solidFill>
                  <a:latin typeface="TH SarabunPSK" pitchFamily="34" charset="-34"/>
                  <a:cs typeface="TH SarabunPSK" pitchFamily="34" charset="-34"/>
                </a:rPr>
                <a:t>Increasing water use efficiency</a:t>
              </a:r>
            </a:p>
            <a:p>
              <a:pPr marL="112713" indent="-112713" defTabSz="685891" fontAlgn="base">
                <a:spcBef>
                  <a:spcPct val="0"/>
                </a:spcBef>
                <a:spcAft>
                  <a:spcPct val="0"/>
                </a:spcAft>
                <a:buFont typeface="Arial" pitchFamily="34" charset="0"/>
                <a:buChar char="•"/>
              </a:pPr>
              <a:r>
                <a:rPr lang="en-US" sz="1800" dirty="0">
                  <a:solidFill>
                    <a:schemeClr val="accent1">
                      <a:lumMod val="50000"/>
                    </a:schemeClr>
                  </a:solidFill>
                  <a:latin typeface="TH SarabunPSK" pitchFamily="34" charset="-34"/>
                  <a:cs typeface="TH SarabunPSK" pitchFamily="34" charset="-34"/>
                </a:rPr>
                <a:t>Expanding irrigation areas</a:t>
              </a:r>
            </a:p>
            <a:p>
              <a:pPr marL="112713" indent="-112713" defTabSz="685891" fontAlgn="base">
                <a:spcBef>
                  <a:spcPct val="0"/>
                </a:spcBef>
                <a:spcAft>
                  <a:spcPct val="0"/>
                </a:spcAft>
                <a:buFont typeface="Arial" pitchFamily="34" charset="0"/>
                <a:buChar char="•"/>
              </a:pPr>
              <a:r>
                <a:rPr lang="en-US" sz="1800" dirty="0">
                  <a:solidFill>
                    <a:schemeClr val="accent1">
                      <a:lumMod val="50000"/>
                    </a:schemeClr>
                  </a:solidFill>
                  <a:latin typeface="TH SarabunPSK" pitchFamily="34" charset="-34"/>
                  <a:cs typeface="TH SarabunPSK" pitchFamily="34" charset="-34"/>
                </a:rPr>
                <a:t>Increasing number of farm ponds for water storage.</a:t>
              </a:r>
            </a:p>
          </p:txBody>
        </p:sp>
      </p:grpSp>
      <p:grpSp>
        <p:nvGrpSpPr>
          <p:cNvPr id="4" name="กลุ่ม 12"/>
          <p:cNvGrpSpPr/>
          <p:nvPr/>
        </p:nvGrpSpPr>
        <p:grpSpPr>
          <a:xfrm>
            <a:off x="4648200" y="895350"/>
            <a:ext cx="4343400" cy="3073173"/>
            <a:chOff x="455612" y="4038599"/>
            <a:chExt cx="2468562" cy="3306395"/>
          </a:xfrm>
        </p:grpSpPr>
        <p:sp>
          <p:nvSpPr>
            <p:cNvPr id="14" name="Text Box 7"/>
            <p:cNvSpPr txBox="1">
              <a:spLocks noChangeArrowheads="1"/>
            </p:cNvSpPr>
            <p:nvPr/>
          </p:nvSpPr>
          <p:spPr bwMode="auto">
            <a:xfrm>
              <a:off x="455612" y="4038599"/>
              <a:ext cx="2468562" cy="449890"/>
            </a:xfrm>
            <a:prstGeom prst="rect">
              <a:avLst/>
            </a:prstGeom>
            <a:solidFill>
              <a:schemeClr val="accent2">
                <a:lumMod val="20000"/>
                <a:lumOff val="80000"/>
              </a:schemeClr>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algn="ctr" defTabSz="685891" fontAlgn="base">
                <a:spcBef>
                  <a:spcPct val="0"/>
                </a:spcBef>
                <a:spcAft>
                  <a:spcPct val="0"/>
                </a:spcAft>
              </a:pPr>
              <a:r>
                <a:rPr lang="en-US" sz="1800" b="1" dirty="0">
                  <a:solidFill>
                    <a:schemeClr val="accent1">
                      <a:lumMod val="50000"/>
                    </a:schemeClr>
                  </a:solidFill>
                  <a:effectLst>
                    <a:outerShdw blurRad="38100" dist="38100" dir="2700000" algn="tl">
                      <a:srgbClr val="000000">
                        <a:alpha val="43137"/>
                      </a:srgbClr>
                    </a:outerShdw>
                  </a:effectLst>
                  <a:latin typeface="TH SarabunPSK" pitchFamily="34" charset="-34"/>
                  <a:cs typeface="TH SarabunPSK" pitchFamily="34" charset="-34"/>
                </a:rPr>
                <a:t>Priority</a:t>
              </a:r>
              <a:r>
                <a:rPr lang="th-TH" sz="1800" b="1" dirty="0">
                  <a:solidFill>
                    <a:schemeClr val="accent1">
                      <a:lumMod val="50000"/>
                    </a:schemeClr>
                  </a:solidFill>
                  <a:effectLst>
                    <a:outerShdw blurRad="38100" dist="38100" dir="2700000" algn="tl">
                      <a:srgbClr val="000000">
                        <a:alpha val="43137"/>
                      </a:srgbClr>
                    </a:outerShdw>
                  </a:effectLst>
                  <a:latin typeface="TH SarabunPSK" pitchFamily="34" charset="-34"/>
                  <a:cs typeface="TH SarabunPSK" pitchFamily="34" charset="-34"/>
                </a:rPr>
                <a:t> </a:t>
              </a:r>
              <a:r>
                <a:rPr lang="en-US" sz="1800" b="1" dirty="0">
                  <a:solidFill>
                    <a:schemeClr val="accent1">
                      <a:lumMod val="50000"/>
                    </a:schemeClr>
                  </a:solidFill>
                  <a:effectLst>
                    <a:outerShdw blurRad="38100" dist="38100" dir="2700000" algn="tl">
                      <a:srgbClr val="000000">
                        <a:alpha val="43137"/>
                      </a:srgbClr>
                    </a:outerShdw>
                  </a:effectLst>
                  <a:latin typeface="TH SarabunPSK" pitchFamily="34" charset="-34"/>
                  <a:cs typeface="TH SarabunPSK" pitchFamily="34" charset="-34"/>
                </a:rPr>
                <a:t>2: Sustainable Soil Management</a:t>
              </a:r>
            </a:p>
          </p:txBody>
        </p:sp>
        <p:sp>
          <p:nvSpPr>
            <p:cNvPr id="15" name="สี่เหลี่ยมผืนผ้า 14"/>
            <p:cNvSpPr/>
            <p:nvPr/>
          </p:nvSpPr>
          <p:spPr>
            <a:xfrm>
              <a:off x="469900" y="4563472"/>
              <a:ext cx="2438401" cy="2781522"/>
            </a:xfrm>
            <a:prstGeom prst="rect">
              <a:avLst/>
            </a:prstGeom>
            <a:ln>
              <a:solidFill>
                <a:schemeClr val="tx1"/>
              </a:solidFill>
            </a:ln>
          </p:spPr>
          <p:txBody>
            <a:bodyPr wrap="square">
              <a:spAutoFit/>
            </a:bodyPr>
            <a:lstStyle/>
            <a:p>
              <a:pPr marL="112713" indent="-112713" defTabSz="685891" fontAlgn="base">
                <a:spcBef>
                  <a:spcPct val="0"/>
                </a:spcBef>
                <a:spcAft>
                  <a:spcPct val="0"/>
                </a:spcAft>
                <a:buFont typeface="Arial" pitchFamily="34" charset="0"/>
                <a:buChar char="•"/>
              </a:pPr>
              <a:r>
                <a:rPr lang="en-US" sz="1800" dirty="0">
                  <a:solidFill>
                    <a:schemeClr val="accent1">
                      <a:lumMod val="50000"/>
                    </a:schemeClr>
                  </a:solidFill>
                  <a:latin typeface="TH SarabunPSK" pitchFamily="34" charset="-34"/>
                  <a:cs typeface="TH SarabunPSK" pitchFamily="34" charset="-34"/>
                </a:rPr>
                <a:t>Preventing soil degradation (such as planting cover crops, and crop rotation)</a:t>
              </a:r>
            </a:p>
            <a:p>
              <a:pPr marL="112713" indent="-112713" defTabSz="685891" fontAlgn="base">
                <a:spcBef>
                  <a:spcPct val="0"/>
                </a:spcBef>
                <a:spcAft>
                  <a:spcPct val="0"/>
                </a:spcAft>
                <a:buFont typeface="Arial" pitchFamily="34" charset="0"/>
                <a:buChar char="•"/>
              </a:pPr>
              <a:r>
                <a:rPr lang="en-US" sz="1800" dirty="0">
                  <a:solidFill>
                    <a:schemeClr val="accent1">
                      <a:lumMod val="50000"/>
                    </a:schemeClr>
                  </a:solidFill>
                  <a:latin typeface="TH SarabunPSK" pitchFamily="34" charset="-34"/>
                  <a:cs typeface="TH SarabunPSK" pitchFamily="34" charset="-34"/>
                </a:rPr>
                <a:t>Rehabilitating degraded soils (such as soil condition analysis and organic fertilizer promoting)</a:t>
              </a:r>
            </a:p>
            <a:p>
              <a:pPr marL="112713" indent="-112713" defTabSz="685891" fontAlgn="base">
                <a:spcBef>
                  <a:spcPct val="0"/>
                </a:spcBef>
                <a:spcAft>
                  <a:spcPct val="0"/>
                </a:spcAft>
                <a:buFont typeface="Arial" pitchFamily="34" charset="0"/>
                <a:buChar char="•"/>
              </a:pPr>
              <a:r>
                <a:rPr lang="en-US" sz="1800" dirty="0">
                  <a:solidFill>
                    <a:schemeClr val="accent1">
                      <a:lumMod val="50000"/>
                    </a:schemeClr>
                  </a:solidFill>
                  <a:latin typeface="TH SarabunPSK" pitchFamily="34" charset="-34"/>
                  <a:cs typeface="TH SarabunPSK" pitchFamily="34" charset="-34"/>
                </a:rPr>
                <a:t> Optimizing agricultural land use through agricultural zoning  (by using </a:t>
              </a:r>
              <a:r>
                <a:rPr lang="en-US" sz="1800" dirty="0" err="1">
                  <a:solidFill>
                    <a:schemeClr val="accent1">
                      <a:lumMod val="50000"/>
                    </a:schemeClr>
                  </a:solidFill>
                  <a:latin typeface="TH SarabunPSK" pitchFamily="34" charset="-34"/>
                  <a:cs typeface="TH SarabunPSK" pitchFamily="34" charset="-34"/>
                </a:rPr>
                <a:t>Agri</a:t>
              </a:r>
              <a:r>
                <a:rPr lang="en-US" sz="1800" dirty="0">
                  <a:solidFill>
                    <a:schemeClr val="accent1">
                      <a:lumMod val="50000"/>
                    </a:schemeClr>
                  </a:solidFill>
                  <a:latin typeface="TH SarabunPSK" pitchFamily="34" charset="-34"/>
                  <a:cs typeface="TH SarabunPSK" pitchFamily="34" charset="-34"/>
                </a:rPr>
                <a:t>-Map tools)</a:t>
              </a:r>
            </a:p>
            <a:p>
              <a:pPr marL="112713" indent="-112713" defTabSz="685891" fontAlgn="base">
                <a:spcBef>
                  <a:spcPct val="0"/>
                </a:spcBef>
                <a:spcAft>
                  <a:spcPct val="0"/>
                </a:spcAft>
                <a:buFont typeface="Arial" pitchFamily="34" charset="0"/>
                <a:buChar char="•"/>
              </a:pPr>
              <a:endParaRPr lang="en-US" sz="1800" dirty="0">
                <a:solidFill>
                  <a:schemeClr val="accent1">
                    <a:lumMod val="50000"/>
                  </a:schemeClr>
                </a:solidFill>
                <a:latin typeface="TH SarabunPSK" pitchFamily="34" charset="-34"/>
                <a:cs typeface="TH SarabunPSK" pitchFamily="34" charset="-34"/>
              </a:endParaRPr>
            </a:p>
          </p:txBody>
        </p:sp>
      </p:gr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1" y="0"/>
            <a:ext cx="8458200" cy="742950"/>
          </a:xfrm>
        </p:spPr>
        <p:txBody>
          <a:bodyPr>
            <a:noAutofit/>
          </a:bodyPr>
          <a:lstStyle/>
          <a:p>
            <a:r>
              <a:rPr lang="en-US" sz="2800" b="1" dirty="0">
                <a:latin typeface="TH SarabunPSK" pitchFamily="34" charset="-34"/>
                <a:cs typeface="TH SarabunPSK" pitchFamily="34" charset="-34"/>
              </a:rPr>
              <a:t>Climate Change Adaptation Priorities in ASPCC 2017-2021 (Cont.)</a:t>
            </a:r>
          </a:p>
        </p:txBody>
      </p:sp>
      <p:sp>
        <p:nvSpPr>
          <p:cNvPr id="5" name="Slide Number Placeholder 4"/>
          <p:cNvSpPr>
            <a:spLocks noGrp="1"/>
          </p:cNvSpPr>
          <p:nvPr>
            <p:ph type="sldNum" sz="quarter" idx="12"/>
          </p:nvPr>
        </p:nvSpPr>
        <p:spPr/>
        <p:txBody>
          <a:bodyPr/>
          <a:lstStyle/>
          <a:p>
            <a:fld id="{CE4F6FD0-9469-45AA-A3CF-23D556BA0D4F}" type="slidenum">
              <a:rPr lang="en-US" smtClean="0"/>
              <a:pPr/>
              <a:t>54</a:t>
            </a:fld>
            <a:endParaRPr lang="en-US" dirty="0"/>
          </a:p>
        </p:txBody>
      </p:sp>
      <p:grpSp>
        <p:nvGrpSpPr>
          <p:cNvPr id="3" name="กลุ่ม 11"/>
          <p:cNvGrpSpPr/>
          <p:nvPr/>
        </p:nvGrpSpPr>
        <p:grpSpPr>
          <a:xfrm>
            <a:off x="1159129" y="1147053"/>
            <a:ext cx="7414504" cy="2720097"/>
            <a:chOff x="468674" y="4038600"/>
            <a:chExt cx="2468561" cy="5168844"/>
          </a:xfrm>
        </p:grpSpPr>
        <p:sp>
          <p:nvSpPr>
            <p:cNvPr id="22530" name="Text Box 7"/>
            <p:cNvSpPr txBox="1">
              <a:spLocks noChangeArrowheads="1"/>
            </p:cNvSpPr>
            <p:nvPr/>
          </p:nvSpPr>
          <p:spPr bwMode="auto">
            <a:xfrm>
              <a:off x="468674" y="4038600"/>
              <a:ext cx="2468561" cy="723983"/>
            </a:xfrm>
            <a:prstGeom prst="rect">
              <a:avLst/>
            </a:prstGeom>
            <a:solidFill>
              <a:schemeClr val="tx2">
                <a:lumMod val="20000"/>
                <a:lumOff val="80000"/>
              </a:schemeClr>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algn="ctr" defTabSz="685891" fontAlgn="base">
                <a:spcBef>
                  <a:spcPct val="0"/>
                </a:spcBef>
                <a:spcAft>
                  <a:spcPct val="0"/>
                </a:spcAft>
              </a:pPr>
              <a:r>
                <a:rPr lang="en-US" sz="1800" b="1" dirty="0">
                  <a:solidFill>
                    <a:schemeClr val="accent1">
                      <a:lumMod val="50000"/>
                    </a:schemeClr>
                  </a:solidFill>
                  <a:effectLst>
                    <a:outerShdw blurRad="38100" dist="38100" dir="2700000" algn="tl">
                      <a:srgbClr val="000000">
                        <a:alpha val="43137"/>
                      </a:srgbClr>
                    </a:outerShdw>
                  </a:effectLst>
                  <a:latin typeface="TH SarabunPSK" pitchFamily="34" charset="-34"/>
                  <a:cs typeface="TH SarabunPSK" pitchFamily="34" charset="-34"/>
                </a:rPr>
                <a:t>Priority</a:t>
              </a:r>
              <a:r>
                <a:rPr lang="th-TH" sz="1800" b="1" dirty="0">
                  <a:solidFill>
                    <a:schemeClr val="accent1">
                      <a:lumMod val="50000"/>
                    </a:schemeClr>
                  </a:solidFill>
                  <a:effectLst>
                    <a:outerShdw blurRad="38100" dist="38100" dir="2700000" algn="tl">
                      <a:srgbClr val="000000">
                        <a:alpha val="43137"/>
                      </a:srgbClr>
                    </a:outerShdw>
                  </a:effectLst>
                  <a:latin typeface="TH SarabunPSK" pitchFamily="34" charset="-34"/>
                  <a:cs typeface="TH SarabunPSK" pitchFamily="34" charset="-34"/>
                </a:rPr>
                <a:t> </a:t>
              </a:r>
              <a:r>
                <a:rPr lang="en-US" sz="1800" b="1" dirty="0">
                  <a:solidFill>
                    <a:schemeClr val="accent1">
                      <a:lumMod val="50000"/>
                    </a:schemeClr>
                  </a:solidFill>
                  <a:effectLst>
                    <a:outerShdw blurRad="38100" dist="38100" dir="2700000" algn="tl">
                      <a:srgbClr val="000000">
                        <a:alpha val="43137"/>
                      </a:srgbClr>
                    </a:outerShdw>
                  </a:effectLst>
                  <a:latin typeface="TH SarabunPSK" pitchFamily="34" charset="-34"/>
                  <a:cs typeface="TH SarabunPSK" pitchFamily="34" charset="-34"/>
                </a:rPr>
                <a:t>3: Strengthening farmers’ climate resilience </a:t>
              </a:r>
            </a:p>
            <a:p>
              <a:pPr defTabSz="685891" fontAlgn="base">
                <a:spcBef>
                  <a:spcPct val="0"/>
                </a:spcBef>
                <a:spcAft>
                  <a:spcPct val="0"/>
                </a:spcAft>
              </a:pPr>
              <a:endParaRPr lang="en-US" sz="1800" dirty="0">
                <a:latin typeface="Arial" pitchFamily="34" charset="0"/>
                <a:cs typeface="Arial" pitchFamily="34" charset="0"/>
              </a:endParaRPr>
            </a:p>
          </p:txBody>
        </p:sp>
        <p:sp>
          <p:nvSpPr>
            <p:cNvPr id="11" name="สี่เหลี่ยมผืนผ้า 10"/>
            <p:cNvSpPr/>
            <p:nvPr/>
          </p:nvSpPr>
          <p:spPr>
            <a:xfrm>
              <a:off x="468674" y="4762583"/>
              <a:ext cx="2445955" cy="4444861"/>
            </a:xfrm>
            <a:prstGeom prst="rect">
              <a:avLst/>
            </a:prstGeom>
            <a:ln>
              <a:solidFill>
                <a:schemeClr val="tx1"/>
              </a:solidFill>
            </a:ln>
          </p:spPr>
          <p:txBody>
            <a:bodyPr wrap="square">
              <a:spAutoFit/>
            </a:bodyPr>
            <a:lstStyle/>
            <a:p>
              <a:pPr marL="112713" indent="-112713" defTabSz="685891" fontAlgn="base">
                <a:spcBef>
                  <a:spcPct val="0"/>
                </a:spcBef>
                <a:spcAft>
                  <a:spcPct val="0"/>
                </a:spcAft>
                <a:buFont typeface="Arial" pitchFamily="34" charset="0"/>
                <a:buChar char="•"/>
              </a:pPr>
              <a:r>
                <a:rPr lang="en-US" sz="2000" dirty="0">
                  <a:solidFill>
                    <a:schemeClr val="accent1">
                      <a:lumMod val="50000"/>
                    </a:schemeClr>
                  </a:solidFill>
                  <a:latin typeface="TH SarabunPSK" pitchFamily="34" charset="-34"/>
                  <a:cs typeface="TH SarabunPSK" pitchFamily="34" charset="-34"/>
                </a:rPr>
                <a:t> </a:t>
              </a:r>
              <a:r>
                <a:rPr lang="en-US" sz="1800" dirty="0">
                  <a:solidFill>
                    <a:schemeClr val="accent1">
                      <a:lumMod val="50000"/>
                    </a:schemeClr>
                  </a:solidFill>
                  <a:latin typeface="TH SarabunPSK" pitchFamily="34" charset="-34"/>
                  <a:cs typeface="TH SarabunPSK" pitchFamily="34" charset="-34"/>
                </a:rPr>
                <a:t>Climate change risk map for all main crops</a:t>
              </a:r>
            </a:p>
            <a:p>
              <a:pPr marL="112713" indent="-112713" defTabSz="685891" fontAlgn="base">
                <a:spcBef>
                  <a:spcPct val="0"/>
                </a:spcBef>
                <a:spcAft>
                  <a:spcPct val="0"/>
                </a:spcAft>
                <a:buFont typeface="Arial" pitchFamily="34" charset="0"/>
                <a:buChar char="•"/>
              </a:pPr>
              <a:r>
                <a:rPr lang="en-US" sz="1800" dirty="0">
                  <a:solidFill>
                    <a:schemeClr val="accent1">
                      <a:lumMod val="50000"/>
                    </a:schemeClr>
                  </a:solidFill>
                  <a:latin typeface="TH SarabunPSK" pitchFamily="34" charset="-34"/>
                  <a:cs typeface="TH SarabunPSK" pitchFamily="34" charset="-34"/>
                </a:rPr>
                <a:t> Promoting climate-risk insurance (Index –based insurance)</a:t>
              </a:r>
            </a:p>
            <a:p>
              <a:pPr marL="112713" indent="-112713" defTabSz="685891" fontAlgn="base">
                <a:spcBef>
                  <a:spcPct val="0"/>
                </a:spcBef>
                <a:spcAft>
                  <a:spcPct val="0"/>
                </a:spcAft>
                <a:buFont typeface="Arial" pitchFamily="34" charset="0"/>
                <a:buChar char="•"/>
              </a:pPr>
              <a:r>
                <a:rPr lang="en-US" sz="1800" dirty="0">
                  <a:solidFill>
                    <a:schemeClr val="accent1">
                      <a:lumMod val="50000"/>
                    </a:schemeClr>
                  </a:solidFill>
                  <a:latin typeface="TH SarabunPSK" pitchFamily="34" charset="-34"/>
                  <a:cs typeface="TH SarabunPSK" pitchFamily="34" charset="-34"/>
                </a:rPr>
                <a:t> Developing the climate-resilient index for the agricultural sector</a:t>
              </a:r>
            </a:p>
            <a:p>
              <a:pPr marL="112713" indent="-112713" defTabSz="685891" fontAlgn="base">
                <a:spcBef>
                  <a:spcPct val="0"/>
                </a:spcBef>
                <a:spcAft>
                  <a:spcPct val="0"/>
                </a:spcAft>
                <a:buFont typeface="Arial" pitchFamily="34" charset="0"/>
                <a:buChar char="•"/>
              </a:pPr>
              <a:r>
                <a:rPr lang="en-US" sz="1800" dirty="0">
                  <a:solidFill>
                    <a:schemeClr val="accent1">
                      <a:lumMod val="50000"/>
                    </a:schemeClr>
                  </a:solidFill>
                  <a:latin typeface="TH SarabunPSK" pitchFamily="34" charset="-34"/>
                  <a:cs typeface="TH SarabunPSK" pitchFamily="34" charset="-34"/>
                </a:rPr>
                <a:t> Promoting integrated farming and sustainable agriculture (organic farming and New Theory Agriculture)</a:t>
              </a:r>
            </a:p>
            <a:p>
              <a:pPr marL="112713" indent="-112713" defTabSz="685891" fontAlgn="base">
                <a:spcBef>
                  <a:spcPct val="0"/>
                </a:spcBef>
                <a:spcAft>
                  <a:spcPct val="0"/>
                </a:spcAft>
                <a:buFont typeface="Arial" pitchFamily="34" charset="0"/>
                <a:buChar char="•"/>
              </a:pPr>
              <a:r>
                <a:rPr lang="en-US" sz="1800" dirty="0">
                  <a:solidFill>
                    <a:schemeClr val="accent1">
                      <a:lumMod val="50000"/>
                    </a:schemeClr>
                  </a:solidFill>
                  <a:latin typeface="TH SarabunPSK" pitchFamily="34" charset="-34"/>
                  <a:cs typeface="TH SarabunPSK" pitchFamily="34" charset="-34"/>
                </a:rPr>
                <a:t> Promoting technology transfer on precision farming and biotechnology</a:t>
              </a:r>
            </a:p>
            <a:p>
              <a:pPr marL="112713" indent="-112713" defTabSz="685891" fontAlgn="base">
                <a:spcBef>
                  <a:spcPct val="0"/>
                </a:spcBef>
                <a:spcAft>
                  <a:spcPct val="0"/>
                </a:spcAft>
                <a:buFont typeface="Arial" pitchFamily="34" charset="0"/>
                <a:buChar char="•"/>
              </a:pPr>
              <a:r>
                <a:rPr lang="en-US" sz="1800" dirty="0">
                  <a:solidFill>
                    <a:schemeClr val="accent1">
                      <a:lumMod val="50000"/>
                    </a:schemeClr>
                  </a:solidFill>
                  <a:latin typeface="TH SarabunPSK" pitchFamily="34" charset="-34"/>
                  <a:cs typeface="TH SarabunPSK" pitchFamily="34" charset="-34"/>
                </a:rPr>
                <a:t> Developing early warning system (EWS) for agricultural sector </a:t>
              </a:r>
            </a:p>
            <a:p>
              <a:pPr marL="112713" indent="-112713" defTabSz="685891" fontAlgn="base">
                <a:spcBef>
                  <a:spcPct val="0"/>
                </a:spcBef>
                <a:spcAft>
                  <a:spcPct val="0"/>
                </a:spcAft>
                <a:buFont typeface="Arial" pitchFamily="34" charset="0"/>
                <a:buChar char="•"/>
              </a:pPr>
              <a:r>
                <a:rPr lang="en-US" sz="1800" dirty="0">
                  <a:solidFill>
                    <a:schemeClr val="accent1">
                      <a:lumMod val="50000"/>
                    </a:schemeClr>
                  </a:solidFill>
                  <a:latin typeface="TH SarabunPSK" pitchFamily="34" charset="-34"/>
                  <a:cs typeface="TH SarabunPSK" pitchFamily="34" charset="-34"/>
                </a:rPr>
                <a:t> Promoting market-based policies and economic incentive for climate action. </a:t>
              </a:r>
            </a:p>
          </p:txBody>
        </p:sp>
      </p:gr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Rectangle 34"/>
          <p:cNvSpPr/>
          <p:nvPr/>
        </p:nvSpPr>
        <p:spPr>
          <a:xfrm>
            <a:off x="1" y="704232"/>
            <a:ext cx="7509536" cy="316291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lIns="68586" tIns="34294" rIns="68586" bIns="34294" rtlCol="0" anchor="ctr"/>
          <a:lstStyle/>
          <a:p>
            <a:pPr algn="ctr"/>
            <a:endParaRPr lang="en-US" sz="1100"/>
          </a:p>
        </p:txBody>
      </p:sp>
      <p:sp>
        <p:nvSpPr>
          <p:cNvPr id="2" name="Title 1"/>
          <p:cNvSpPr>
            <a:spLocks noGrp="1"/>
          </p:cNvSpPr>
          <p:nvPr>
            <p:ph type="title"/>
          </p:nvPr>
        </p:nvSpPr>
        <p:spPr>
          <a:xfrm>
            <a:off x="0" y="415"/>
            <a:ext cx="9144000" cy="613172"/>
          </a:xfrm>
        </p:spPr>
        <p:txBody>
          <a:bodyPr>
            <a:noAutofit/>
          </a:bodyPr>
          <a:lstStyle/>
          <a:p>
            <a:r>
              <a:rPr lang="en-US" sz="2800" b="1" kern="0" spc="-38" dirty="0">
                <a:latin typeface="TH SarabunPSK" pitchFamily="34" charset="-34"/>
                <a:cs typeface="TH SarabunPSK" pitchFamily="34" charset="-34"/>
              </a:rPr>
              <a:t>Driving Forces of ASPCC 2017-2021  </a:t>
            </a:r>
          </a:p>
        </p:txBody>
      </p:sp>
      <p:grpSp>
        <p:nvGrpSpPr>
          <p:cNvPr id="3" name="Group 32"/>
          <p:cNvGrpSpPr/>
          <p:nvPr/>
        </p:nvGrpSpPr>
        <p:grpSpPr>
          <a:xfrm>
            <a:off x="88607" y="819150"/>
            <a:ext cx="7373109" cy="2938673"/>
            <a:chOff x="118106" y="1092192"/>
            <a:chExt cx="11395114" cy="6041800"/>
          </a:xfrm>
        </p:grpSpPr>
        <p:cxnSp>
          <p:nvCxnSpPr>
            <p:cNvPr id="8" name="Straight Connector 7"/>
            <p:cNvCxnSpPr/>
            <p:nvPr/>
          </p:nvCxnSpPr>
          <p:spPr>
            <a:xfrm>
              <a:off x="3493663" y="1092200"/>
              <a:ext cx="0" cy="5080000"/>
            </a:xfrm>
            <a:prstGeom prst="line">
              <a:avLst/>
            </a:prstGeom>
            <a:ln w="25400">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4" name="Group 32"/>
            <p:cNvGrpSpPr/>
            <p:nvPr/>
          </p:nvGrpSpPr>
          <p:grpSpPr>
            <a:xfrm>
              <a:off x="318894" y="1875513"/>
              <a:ext cx="2913832" cy="4847756"/>
              <a:chOff x="228600" y="622982"/>
              <a:chExt cx="2185943" cy="3635817"/>
            </a:xfrm>
          </p:grpSpPr>
          <p:sp>
            <p:nvSpPr>
              <p:cNvPr id="10" name="Rectangle 9"/>
              <p:cNvSpPr/>
              <p:nvPr/>
            </p:nvSpPr>
            <p:spPr>
              <a:xfrm>
                <a:off x="228600" y="622982"/>
                <a:ext cx="2160501" cy="1231542"/>
              </a:xfrm>
              <a:prstGeom prst="rect">
                <a:avLst/>
              </a:prstGeom>
              <a:noFill/>
              <a:ln w="25400">
                <a:solidFill>
                  <a:schemeClr val="tx1"/>
                </a:solidFill>
              </a:ln>
            </p:spPr>
            <p:txBody>
              <a:bodyPr wrap="square">
                <a:spAutoFit/>
              </a:bodyPr>
              <a:lstStyle/>
              <a:p>
                <a:pPr algn="ctr">
                  <a:lnSpc>
                    <a:spcPts val="1350"/>
                  </a:lnSpc>
                </a:pPr>
                <a:r>
                  <a:rPr lang="en-US" sz="1100" b="1" dirty="0">
                    <a:solidFill>
                      <a:srgbClr val="2C3C2A"/>
                    </a:solidFill>
                    <a:latin typeface="TH SarabunPSK" pitchFamily="34" charset="-34"/>
                    <a:cs typeface="TH SarabunPSK" pitchFamily="34" charset="-34"/>
                  </a:rPr>
                  <a:t>CC Master Plan 2015</a:t>
                </a:r>
                <a:r>
                  <a:rPr lang="th-TH" sz="1100" b="1" dirty="0">
                    <a:solidFill>
                      <a:srgbClr val="2C3C2A"/>
                    </a:solidFill>
                    <a:latin typeface="TH SarabunPSK" pitchFamily="34" charset="-34"/>
                    <a:cs typeface="TH SarabunPSK" pitchFamily="34" charset="-34"/>
                  </a:rPr>
                  <a:t>-</a:t>
                </a:r>
                <a:r>
                  <a:rPr lang="en-US" sz="1100" b="1" dirty="0">
                    <a:solidFill>
                      <a:srgbClr val="2C3C2A"/>
                    </a:solidFill>
                    <a:latin typeface="TH SarabunPSK" pitchFamily="34" charset="-34"/>
                    <a:cs typeface="TH SarabunPSK" pitchFamily="34" charset="-34"/>
                  </a:rPr>
                  <a:t>50</a:t>
                </a:r>
                <a:r>
                  <a:rPr lang="th-TH" sz="1100" b="1" dirty="0">
                    <a:solidFill>
                      <a:srgbClr val="2C3C2A"/>
                    </a:solidFill>
                    <a:latin typeface="TH SarabunPSK" pitchFamily="34" charset="-34"/>
                    <a:cs typeface="TH SarabunPSK" pitchFamily="34" charset="-34"/>
                  </a:rPr>
                  <a:t/>
                </a:r>
                <a:br>
                  <a:rPr lang="th-TH" sz="1100" b="1" dirty="0">
                    <a:solidFill>
                      <a:srgbClr val="2C3C2A"/>
                    </a:solidFill>
                    <a:latin typeface="TH SarabunPSK" pitchFamily="34" charset="-34"/>
                    <a:cs typeface="TH SarabunPSK" pitchFamily="34" charset="-34"/>
                  </a:rPr>
                </a:br>
                <a:r>
                  <a:rPr lang="en-US" sz="1100" b="1" dirty="0">
                    <a:solidFill>
                      <a:srgbClr val="2C3C2A"/>
                    </a:solidFill>
                    <a:latin typeface="TH SarabunPSK" pitchFamily="34" charset="-34"/>
                    <a:cs typeface="TH SarabunPSK" pitchFamily="34" charset="-34"/>
                  </a:rPr>
                  <a:t>(</a:t>
                </a:r>
                <a:r>
                  <a:rPr lang="th-TH" sz="1100" b="1" dirty="0">
                    <a:solidFill>
                      <a:srgbClr val="2C3C2A"/>
                    </a:solidFill>
                    <a:latin typeface="TH SarabunPSK" pitchFamily="34" charset="-34"/>
                    <a:cs typeface="TH SarabunPSK" pitchFamily="34" charset="-34"/>
                  </a:rPr>
                  <a:t>แผนแม่บทรองรับการเปลี่ยนแปลงภูมิอากาศ ปี 2558-93 </a:t>
                </a:r>
                <a:r>
                  <a:rPr lang="en-US" sz="1100" b="1" dirty="0">
                    <a:solidFill>
                      <a:srgbClr val="2C3C2A"/>
                    </a:solidFill>
                    <a:latin typeface="TH SarabunPSK" pitchFamily="34" charset="-34"/>
                    <a:cs typeface="TH SarabunPSK" pitchFamily="34" charset="-34"/>
                  </a:rPr>
                  <a:t>) </a:t>
                </a:r>
                <a:endParaRPr lang="en-US" sz="1100" dirty="0">
                  <a:latin typeface="TH SarabunPSK" pitchFamily="34" charset="-34"/>
                  <a:cs typeface="TH SarabunPSK" pitchFamily="34" charset="-34"/>
                </a:endParaRPr>
              </a:p>
            </p:txBody>
          </p:sp>
          <p:sp>
            <p:nvSpPr>
              <p:cNvPr id="13" name="Rectangle 12"/>
              <p:cNvSpPr/>
              <p:nvPr/>
            </p:nvSpPr>
            <p:spPr>
              <a:xfrm>
                <a:off x="470938" y="1993292"/>
                <a:ext cx="1943605" cy="925436"/>
              </a:xfrm>
              <a:prstGeom prst="rect">
                <a:avLst/>
              </a:prstGeom>
              <a:noFill/>
              <a:ln w="25400">
                <a:solidFill>
                  <a:schemeClr val="tx1"/>
                </a:solidFill>
              </a:ln>
            </p:spPr>
            <p:txBody>
              <a:bodyPr wrap="square">
                <a:spAutoFit/>
              </a:bodyPr>
              <a:lstStyle/>
              <a:p>
                <a:r>
                  <a:rPr lang="en-US" sz="1100" b="1" dirty="0">
                    <a:solidFill>
                      <a:srgbClr val="2C3C2A"/>
                    </a:solidFill>
                    <a:latin typeface="TH SarabunPSK" pitchFamily="34" charset="-34"/>
                    <a:cs typeface="TH SarabunPSK" pitchFamily="34" charset="-34"/>
                  </a:rPr>
                  <a:t>Thailand’s NDC</a:t>
                </a:r>
                <a:r>
                  <a:rPr lang="th-TH" sz="1100" b="1" dirty="0">
                    <a:solidFill>
                      <a:srgbClr val="2C3C2A"/>
                    </a:solidFill>
                    <a:latin typeface="TH SarabunPSK" pitchFamily="34" charset="-34"/>
                    <a:cs typeface="TH SarabunPSK" pitchFamily="34" charset="-34"/>
                  </a:rPr>
                  <a:t> </a:t>
                </a:r>
                <a:br>
                  <a:rPr lang="th-TH" sz="1100" b="1" dirty="0">
                    <a:solidFill>
                      <a:srgbClr val="2C3C2A"/>
                    </a:solidFill>
                    <a:latin typeface="TH SarabunPSK" pitchFamily="34" charset="-34"/>
                    <a:cs typeface="TH SarabunPSK" pitchFamily="34" charset="-34"/>
                  </a:rPr>
                </a:br>
                <a:r>
                  <a:rPr lang="th-TH" sz="1100" b="1" dirty="0">
                    <a:solidFill>
                      <a:srgbClr val="2C3C2A"/>
                    </a:solidFill>
                    <a:latin typeface="TH SarabunPSK" pitchFamily="34" charset="-34"/>
                    <a:cs typeface="TH SarabunPSK" pitchFamily="34" charset="-34"/>
                  </a:rPr>
                  <a:t>(การมีส่วนร่วมที่ประเทศกำหนด)</a:t>
                </a:r>
                <a:endParaRPr lang="en-US" sz="1100" b="1" dirty="0">
                  <a:solidFill>
                    <a:srgbClr val="2C3C2A"/>
                  </a:solidFill>
                  <a:latin typeface="TH SarabunPSK" pitchFamily="34" charset="-34"/>
                  <a:cs typeface="TH SarabunPSK" pitchFamily="34" charset="-34"/>
                </a:endParaRPr>
              </a:p>
            </p:txBody>
          </p:sp>
          <p:sp>
            <p:nvSpPr>
              <p:cNvPr id="14" name="Rectangle 13"/>
              <p:cNvSpPr/>
              <p:nvPr/>
            </p:nvSpPr>
            <p:spPr>
              <a:xfrm>
                <a:off x="457200" y="3333363"/>
                <a:ext cx="1752600" cy="925436"/>
              </a:xfrm>
              <a:prstGeom prst="rect">
                <a:avLst/>
              </a:prstGeom>
              <a:ln w="25400">
                <a:solidFill>
                  <a:schemeClr val="tx1"/>
                </a:solidFill>
              </a:ln>
            </p:spPr>
            <p:txBody>
              <a:bodyPr wrap="square">
                <a:spAutoFit/>
              </a:bodyPr>
              <a:lstStyle/>
              <a:p>
                <a:pPr algn="ctr"/>
                <a:r>
                  <a:rPr lang="en-US" sz="1100" b="1" dirty="0">
                    <a:solidFill>
                      <a:srgbClr val="2C3C2A"/>
                    </a:solidFill>
                    <a:latin typeface="TH SarabunPSK" pitchFamily="34" charset="-34"/>
                    <a:cs typeface="TH SarabunPSK" pitchFamily="34" charset="-34"/>
                  </a:rPr>
                  <a:t>Thailand’s NAP</a:t>
                </a:r>
                <a:endParaRPr lang="th-TH" sz="1100" b="1" dirty="0">
                  <a:solidFill>
                    <a:srgbClr val="2C3C2A"/>
                  </a:solidFill>
                  <a:latin typeface="TH SarabunPSK" pitchFamily="34" charset="-34"/>
                  <a:cs typeface="TH SarabunPSK" pitchFamily="34" charset="-34"/>
                </a:endParaRPr>
              </a:p>
              <a:p>
                <a:pPr algn="ctr"/>
                <a:r>
                  <a:rPr lang="th-TH" sz="1100" b="1" dirty="0">
                    <a:solidFill>
                      <a:srgbClr val="2C3C2A"/>
                    </a:solidFill>
                    <a:latin typeface="TH SarabunPSK" pitchFamily="34" charset="-34"/>
                    <a:cs typeface="TH SarabunPSK" pitchFamily="34" charset="-34"/>
                  </a:rPr>
                  <a:t>(แผนการปรับตัวแห่งชาติ)</a:t>
                </a:r>
                <a:endParaRPr lang="en-US" sz="1100" b="1" dirty="0">
                  <a:solidFill>
                    <a:srgbClr val="2C3C2A"/>
                  </a:solidFill>
                  <a:latin typeface="TH SarabunPSK" pitchFamily="34" charset="-34"/>
                  <a:cs typeface="TH SarabunPSK" pitchFamily="34" charset="-34"/>
                </a:endParaRPr>
              </a:p>
            </p:txBody>
          </p:sp>
          <p:cxnSp>
            <p:nvCxnSpPr>
              <p:cNvPr id="15" name="Straight Connector 14"/>
              <p:cNvCxnSpPr/>
              <p:nvPr/>
            </p:nvCxnSpPr>
            <p:spPr>
              <a:xfrm>
                <a:off x="304800" y="2190750"/>
                <a:ext cx="152400"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304800" y="3409950"/>
                <a:ext cx="152400"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9" name="Rectangle 18"/>
            <p:cNvSpPr/>
            <p:nvPr/>
          </p:nvSpPr>
          <p:spPr>
            <a:xfrm>
              <a:off x="3656648" y="2200366"/>
              <a:ext cx="3453498" cy="1334587"/>
            </a:xfrm>
            <a:prstGeom prst="rect">
              <a:avLst/>
            </a:prstGeom>
            <a:noFill/>
            <a:ln w="25400">
              <a:solidFill>
                <a:schemeClr val="tx1"/>
              </a:solidFill>
            </a:ln>
          </p:spPr>
          <p:txBody>
            <a:bodyPr wrap="square" lIns="121899" tIns="60949" rIns="121899" bIns="60949">
              <a:spAutoFit/>
            </a:bodyPr>
            <a:lstStyle/>
            <a:p>
              <a:pPr algn="ctr">
                <a:lnSpc>
                  <a:spcPts val="1350"/>
                </a:lnSpc>
              </a:pPr>
              <a:r>
                <a:rPr lang="en-US" sz="1100" b="1" dirty="0">
                  <a:solidFill>
                    <a:srgbClr val="2C3C2A"/>
                  </a:solidFill>
                  <a:latin typeface="TH SarabunPSK" pitchFamily="34" charset="-34"/>
                  <a:cs typeface="TH SarabunPSK" pitchFamily="34" charset="-34"/>
                </a:rPr>
                <a:t>12</a:t>
              </a:r>
              <a:r>
                <a:rPr lang="en-US" sz="1100" b="1" baseline="30000" dirty="0">
                  <a:solidFill>
                    <a:srgbClr val="2C3C2A"/>
                  </a:solidFill>
                  <a:latin typeface="TH SarabunPSK" pitchFamily="34" charset="-34"/>
                  <a:cs typeface="TH SarabunPSK" pitchFamily="34" charset="-34"/>
                </a:rPr>
                <a:t>th</a:t>
              </a:r>
              <a:r>
                <a:rPr lang="en-US" sz="1100" b="1" dirty="0">
                  <a:solidFill>
                    <a:srgbClr val="2C3C2A"/>
                  </a:solidFill>
                  <a:latin typeface="TH SarabunPSK" pitchFamily="34" charset="-34"/>
                  <a:cs typeface="TH SarabunPSK" pitchFamily="34" charset="-34"/>
                </a:rPr>
                <a:t> National Economic and Social Development Plan </a:t>
              </a:r>
              <a:br>
                <a:rPr lang="en-US" sz="1100" b="1" dirty="0">
                  <a:solidFill>
                    <a:srgbClr val="2C3C2A"/>
                  </a:solidFill>
                  <a:latin typeface="TH SarabunPSK" pitchFamily="34" charset="-34"/>
                  <a:cs typeface="TH SarabunPSK" pitchFamily="34" charset="-34"/>
                </a:rPr>
              </a:br>
              <a:r>
                <a:rPr lang="en-US" sz="1100" b="1" dirty="0">
                  <a:solidFill>
                    <a:srgbClr val="2C3C2A"/>
                  </a:solidFill>
                  <a:latin typeface="TH SarabunPSK" pitchFamily="34" charset="-34"/>
                  <a:cs typeface="TH SarabunPSK" pitchFamily="34" charset="-34"/>
                </a:rPr>
                <a:t>2017-2021 (</a:t>
              </a:r>
              <a:r>
                <a:rPr lang="th-TH" sz="1100" b="1" dirty="0">
                  <a:solidFill>
                    <a:srgbClr val="2C3C2A"/>
                  </a:solidFill>
                  <a:latin typeface="TH SarabunPSK" pitchFamily="34" charset="-34"/>
                  <a:cs typeface="TH SarabunPSK" pitchFamily="34" charset="-34"/>
                </a:rPr>
                <a:t>แผนพัฒนฯ ฉ.12</a:t>
              </a:r>
              <a:r>
                <a:rPr lang="en-US" sz="1100" b="1" dirty="0">
                  <a:solidFill>
                    <a:srgbClr val="2C3C2A"/>
                  </a:solidFill>
                  <a:latin typeface="TH SarabunPSK" pitchFamily="34" charset="-34"/>
                  <a:cs typeface="TH SarabunPSK" pitchFamily="34" charset="-34"/>
                </a:rPr>
                <a:t>)</a:t>
              </a:r>
              <a:endParaRPr lang="en-US" sz="1100" dirty="0">
                <a:latin typeface="TH SarabunPSK" pitchFamily="34" charset="-34"/>
                <a:cs typeface="TH SarabunPSK" pitchFamily="34" charset="-34"/>
              </a:endParaRPr>
            </a:p>
          </p:txBody>
        </p:sp>
        <p:sp>
          <p:nvSpPr>
            <p:cNvPr id="20" name="Rectangle 19"/>
            <p:cNvSpPr/>
            <p:nvPr/>
          </p:nvSpPr>
          <p:spPr>
            <a:xfrm>
              <a:off x="3656648" y="3912149"/>
              <a:ext cx="3580764" cy="885842"/>
            </a:xfrm>
            <a:prstGeom prst="rect">
              <a:avLst/>
            </a:prstGeom>
            <a:noFill/>
            <a:ln w="25400">
              <a:solidFill>
                <a:schemeClr val="tx1"/>
              </a:solidFill>
            </a:ln>
          </p:spPr>
          <p:txBody>
            <a:bodyPr wrap="square" lIns="121899" tIns="60949" rIns="121899" bIns="60949">
              <a:spAutoFit/>
            </a:bodyPr>
            <a:lstStyle/>
            <a:p>
              <a:pPr algn="ctr"/>
              <a:r>
                <a:rPr lang="en-US" sz="1000" b="1" dirty="0">
                  <a:solidFill>
                    <a:srgbClr val="2C3C2A"/>
                  </a:solidFill>
                  <a:latin typeface="TH SarabunPSK" pitchFamily="34" charset="-34"/>
                  <a:cs typeface="TH SarabunPSK" pitchFamily="34" charset="-34"/>
                </a:rPr>
                <a:t>Agriculture Development Plan 2017-2021 (</a:t>
              </a:r>
              <a:r>
                <a:rPr lang="th-TH" sz="1000" b="1" dirty="0">
                  <a:solidFill>
                    <a:srgbClr val="2C3C2A"/>
                  </a:solidFill>
                  <a:latin typeface="TH SarabunPSK" pitchFamily="34" charset="-34"/>
                  <a:cs typeface="TH SarabunPSK" pitchFamily="34" charset="-34"/>
                </a:rPr>
                <a:t>แผนพัฒนาการเกษตรฯ</a:t>
              </a:r>
              <a:r>
                <a:rPr lang="en-US" sz="1000" b="1" dirty="0">
                  <a:solidFill>
                    <a:srgbClr val="2C3C2A"/>
                  </a:solidFill>
                  <a:latin typeface="TH SarabunPSK" pitchFamily="34" charset="-34"/>
                  <a:cs typeface="TH SarabunPSK" pitchFamily="34" charset="-34"/>
                </a:rPr>
                <a:t>)</a:t>
              </a:r>
              <a:endParaRPr lang="en-US" sz="1000" dirty="0">
                <a:latin typeface="TH SarabunPSK" pitchFamily="34" charset="-34"/>
                <a:cs typeface="TH SarabunPSK" pitchFamily="34" charset="-34"/>
              </a:endParaRPr>
            </a:p>
          </p:txBody>
        </p:sp>
        <p:sp>
          <p:nvSpPr>
            <p:cNvPr id="26" name="Rectangle 25"/>
            <p:cNvSpPr/>
            <p:nvPr/>
          </p:nvSpPr>
          <p:spPr>
            <a:xfrm>
              <a:off x="4294438" y="5430286"/>
              <a:ext cx="3453498" cy="1703706"/>
            </a:xfrm>
            <a:prstGeom prst="rect">
              <a:avLst/>
            </a:prstGeom>
            <a:noFill/>
            <a:ln w="25400">
              <a:solidFill>
                <a:schemeClr val="tx1"/>
              </a:solidFill>
            </a:ln>
          </p:spPr>
          <p:txBody>
            <a:bodyPr wrap="square" lIns="121899" tIns="60949" rIns="121899" bIns="60949">
              <a:spAutoFit/>
            </a:bodyPr>
            <a:lstStyle/>
            <a:p>
              <a:pPr algn="ctr">
                <a:lnSpc>
                  <a:spcPts val="1350"/>
                </a:lnSpc>
              </a:pPr>
              <a:r>
                <a:rPr lang="en-US" sz="1000" b="1" dirty="0">
                  <a:solidFill>
                    <a:srgbClr val="2C3C2A"/>
                  </a:solidFill>
                  <a:latin typeface="TH SarabunPSK" pitchFamily="34" charset="-34"/>
                  <a:cs typeface="TH SarabunPSK" pitchFamily="34" charset="-34"/>
                </a:rPr>
                <a:t>Agriculture Strategic Plan on Climate Change 2017-202</a:t>
              </a:r>
              <a:r>
                <a:rPr lang="th-TH" sz="1000" b="1" dirty="0">
                  <a:solidFill>
                    <a:srgbClr val="2C3C2A"/>
                  </a:solidFill>
                  <a:latin typeface="TH SarabunPSK" pitchFamily="34" charset="-34"/>
                  <a:cs typeface="TH SarabunPSK" pitchFamily="34" charset="-34"/>
                </a:rPr>
                <a:t>1</a:t>
              </a:r>
              <a:br>
                <a:rPr lang="th-TH" sz="1000" b="1" dirty="0">
                  <a:solidFill>
                    <a:srgbClr val="2C3C2A"/>
                  </a:solidFill>
                  <a:latin typeface="TH SarabunPSK" pitchFamily="34" charset="-34"/>
                  <a:cs typeface="TH SarabunPSK" pitchFamily="34" charset="-34"/>
                </a:rPr>
              </a:br>
              <a:r>
                <a:rPr lang="th-TH" sz="1000" b="1" dirty="0">
                  <a:solidFill>
                    <a:srgbClr val="2C3C2A"/>
                  </a:solidFill>
                  <a:latin typeface="TH SarabunPSK" pitchFamily="34" charset="-34"/>
                  <a:cs typeface="TH SarabunPSK" pitchFamily="34" charset="-34"/>
                </a:rPr>
                <a:t>(ยุทธศาสตร์การปป.ภูมิอากาศด้านการเกษตร)</a:t>
              </a:r>
              <a:endParaRPr lang="en-US" sz="1000" dirty="0">
                <a:latin typeface="TH SarabunPSK" pitchFamily="34" charset="-34"/>
                <a:cs typeface="TH SarabunPSK" pitchFamily="34" charset="-34"/>
              </a:endParaRPr>
            </a:p>
          </p:txBody>
        </p:sp>
        <p:cxnSp>
          <p:nvCxnSpPr>
            <p:cNvPr id="27" name="Straight Connector 26"/>
            <p:cNvCxnSpPr/>
            <p:nvPr/>
          </p:nvCxnSpPr>
          <p:spPr>
            <a:xfrm>
              <a:off x="4062942" y="3575491"/>
              <a:ext cx="0" cy="217377"/>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4062941" y="4839174"/>
              <a:ext cx="0" cy="81280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4077115" y="5667014"/>
              <a:ext cx="203146"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34" name="Rectangle 33"/>
            <p:cNvSpPr/>
            <p:nvPr/>
          </p:nvSpPr>
          <p:spPr>
            <a:xfrm>
              <a:off x="118106" y="1092192"/>
              <a:ext cx="3203116" cy="696009"/>
            </a:xfrm>
            <a:prstGeom prst="rect">
              <a:avLst/>
            </a:prstGeom>
            <a:ln w="25400">
              <a:solidFill>
                <a:schemeClr val="tx1"/>
              </a:solidFill>
              <a:prstDash val="lgDash"/>
            </a:ln>
          </p:spPr>
          <p:txBody>
            <a:bodyPr wrap="square" lIns="121899" tIns="60949" rIns="121899" bIns="60949">
              <a:spAutoFit/>
            </a:bodyPr>
            <a:lstStyle/>
            <a:p>
              <a:pPr algn="ctr"/>
              <a:r>
                <a:rPr lang="en-US" sz="1400" b="1" dirty="0">
                  <a:solidFill>
                    <a:srgbClr val="2C3C2A"/>
                  </a:solidFill>
                  <a:latin typeface="TH SarabunPSK" pitchFamily="34" charset="-34"/>
                  <a:cs typeface="TH SarabunPSK" pitchFamily="34" charset="-34"/>
                </a:rPr>
                <a:t>Climate Change Plans</a:t>
              </a:r>
              <a:endParaRPr lang="en-US" sz="1400" dirty="0">
                <a:latin typeface="TH SarabunPSK" pitchFamily="34" charset="-34"/>
                <a:cs typeface="TH SarabunPSK" pitchFamily="34" charset="-34"/>
              </a:endParaRPr>
            </a:p>
          </p:txBody>
        </p:sp>
        <p:sp>
          <p:nvSpPr>
            <p:cNvPr id="36" name="Rectangle 35"/>
            <p:cNvSpPr/>
            <p:nvPr/>
          </p:nvSpPr>
          <p:spPr>
            <a:xfrm>
              <a:off x="5735355" y="1224518"/>
              <a:ext cx="3203116" cy="696009"/>
            </a:xfrm>
            <a:prstGeom prst="rect">
              <a:avLst/>
            </a:prstGeom>
            <a:ln w="25400">
              <a:solidFill>
                <a:schemeClr val="tx1"/>
              </a:solidFill>
              <a:prstDash val="lgDash"/>
            </a:ln>
          </p:spPr>
          <p:txBody>
            <a:bodyPr wrap="square" lIns="121899" tIns="60949" rIns="121899" bIns="60949">
              <a:spAutoFit/>
            </a:bodyPr>
            <a:lstStyle/>
            <a:p>
              <a:pPr algn="ctr"/>
              <a:r>
                <a:rPr lang="en-US" sz="1400" b="1" dirty="0">
                  <a:solidFill>
                    <a:srgbClr val="2C3C2A"/>
                  </a:solidFill>
                  <a:latin typeface="TH SarabunPSK" pitchFamily="34" charset="-34"/>
                  <a:cs typeface="TH SarabunPSK" pitchFamily="34" charset="-34"/>
                </a:rPr>
                <a:t>Development Plans</a:t>
              </a:r>
              <a:endParaRPr lang="en-US" sz="1400" dirty="0">
                <a:latin typeface="TH SarabunPSK" pitchFamily="34" charset="-34"/>
                <a:cs typeface="TH SarabunPSK" pitchFamily="34" charset="-34"/>
              </a:endParaRPr>
            </a:p>
          </p:txBody>
        </p:sp>
        <p:grpSp>
          <p:nvGrpSpPr>
            <p:cNvPr id="5" name="Group 28"/>
            <p:cNvGrpSpPr/>
            <p:nvPr/>
          </p:nvGrpSpPr>
          <p:grpSpPr>
            <a:xfrm>
              <a:off x="1136573" y="2573668"/>
              <a:ext cx="10376647" cy="4008074"/>
              <a:chOff x="852652" y="1930251"/>
              <a:chExt cx="7784508" cy="3006056"/>
            </a:xfrm>
          </p:grpSpPr>
          <p:sp>
            <p:nvSpPr>
              <p:cNvPr id="21" name="Right Arrow 20"/>
              <p:cNvSpPr/>
              <p:nvPr/>
            </p:nvSpPr>
            <p:spPr>
              <a:xfrm>
                <a:off x="5346402" y="2006451"/>
                <a:ext cx="533400" cy="152400"/>
              </a:xfrm>
              <a:prstGeom prst="rightArrow">
                <a:avLst/>
              </a:prstGeom>
              <a:no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TH SarabunPSK" pitchFamily="34" charset="-34"/>
                  <a:cs typeface="TH SarabunPSK" pitchFamily="34" charset="-34"/>
                </a:endParaRPr>
              </a:p>
            </p:txBody>
          </p:sp>
          <p:sp>
            <p:nvSpPr>
              <p:cNvPr id="22" name="Rectangle 21"/>
              <p:cNvSpPr/>
              <p:nvPr/>
            </p:nvSpPr>
            <p:spPr>
              <a:xfrm>
                <a:off x="5888668" y="1930251"/>
                <a:ext cx="2590800" cy="664416"/>
              </a:xfrm>
              <a:prstGeom prst="rect">
                <a:avLst/>
              </a:prstGeom>
              <a:noFill/>
              <a:ln w="25400">
                <a:solidFill>
                  <a:schemeClr val="tx1"/>
                </a:solidFill>
              </a:ln>
            </p:spPr>
            <p:txBody>
              <a:bodyPr wrap="square">
                <a:spAutoFit/>
              </a:bodyPr>
              <a:lstStyle/>
              <a:p>
                <a:r>
                  <a:rPr lang="en-US" sz="1100" b="1" dirty="0">
                    <a:solidFill>
                      <a:srgbClr val="2C3C2A"/>
                    </a:solidFill>
                    <a:latin typeface="TH SarabunPSK" pitchFamily="34" charset="-34"/>
                    <a:cs typeface="TH SarabunPSK" pitchFamily="34" charset="-34"/>
                  </a:rPr>
                  <a:t>Strategic Issues: Green and Sustainable growth </a:t>
                </a:r>
                <a:endParaRPr lang="en-US" sz="1100" dirty="0">
                  <a:latin typeface="TH SarabunPSK" pitchFamily="34" charset="-34"/>
                  <a:cs typeface="TH SarabunPSK" pitchFamily="34" charset="-34"/>
                </a:endParaRPr>
              </a:p>
            </p:txBody>
          </p:sp>
          <p:sp>
            <p:nvSpPr>
              <p:cNvPr id="23" name="Right Arrow 22"/>
              <p:cNvSpPr/>
              <p:nvPr/>
            </p:nvSpPr>
            <p:spPr>
              <a:xfrm>
                <a:off x="5429473" y="3028949"/>
                <a:ext cx="460962" cy="99235"/>
              </a:xfrm>
              <a:prstGeom prst="rightArrow">
                <a:avLst/>
              </a:prstGeom>
              <a:no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TH SarabunPSK" pitchFamily="34" charset="-34"/>
                  <a:cs typeface="TH SarabunPSK" pitchFamily="34" charset="-34"/>
                </a:endParaRPr>
              </a:p>
            </p:txBody>
          </p:sp>
          <p:sp>
            <p:nvSpPr>
              <p:cNvPr id="24" name="Rectangle 23"/>
              <p:cNvSpPr/>
              <p:nvPr/>
            </p:nvSpPr>
            <p:spPr>
              <a:xfrm>
                <a:off x="5909933" y="2834019"/>
                <a:ext cx="2590800" cy="925436"/>
              </a:xfrm>
              <a:prstGeom prst="rect">
                <a:avLst/>
              </a:prstGeom>
              <a:noFill/>
              <a:ln w="25400">
                <a:solidFill>
                  <a:schemeClr val="tx1"/>
                </a:solidFill>
              </a:ln>
            </p:spPr>
            <p:txBody>
              <a:bodyPr wrap="square">
                <a:spAutoFit/>
              </a:bodyPr>
              <a:lstStyle/>
              <a:p>
                <a:r>
                  <a:rPr lang="en-US" sz="1100" b="1" dirty="0">
                    <a:solidFill>
                      <a:srgbClr val="2C3C2A"/>
                    </a:solidFill>
                    <a:latin typeface="TH SarabunPSK" pitchFamily="34" charset="-34"/>
                    <a:cs typeface="TH SarabunPSK" pitchFamily="34" charset="-34"/>
                  </a:rPr>
                  <a:t>Strategic Issues: </a:t>
                </a:r>
                <a:r>
                  <a:rPr lang="en-US" sz="1100" b="1" u="sng" dirty="0">
                    <a:solidFill>
                      <a:srgbClr val="FF0000"/>
                    </a:solidFill>
                    <a:latin typeface="TH SarabunPSK" pitchFamily="34" charset="-34"/>
                    <a:cs typeface="TH SarabunPSK" pitchFamily="34" charset="-34"/>
                  </a:rPr>
                  <a:t>Climate Resilience</a:t>
                </a:r>
                <a:r>
                  <a:rPr lang="en-US" sz="1100" b="1" dirty="0">
                    <a:solidFill>
                      <a:srgbClr val="2C3C2A"/>
                    </a:solidFill>
                    <a:latin typeface="TH SarabunPSK" pitchFamily="34" charset="-34"/>
                    <a:cs typeface="TH SarabunPSK" pitchFamily="34" charset="-34"/>
                  </a:rPr>
                  <a:t> and Green and Sustainable growth </a:t>
                </a:r>
                <a:endParaRPr lang="en-US" sz="1100" dirty="0">
                  <a:latin typeface="TH SarabunPSK" pitchFamily="34" charset="-34"/>
                  <a:cs typeface="TH SarabunPSK" pitchFamily="34" charset="-34"/>
                </a:endParaRPr>
              </a:p>
            </p:txBody>
          </p:sp>
          <p:sp>
            <p:nvSpPr>
              <p:cNvPr id="37" name="Left-Right Arrow 36"/>
              <p:cNvSpPr/>
              <p:nvPr/>
            </p:nvSpPr>
            <p:spPr>
              <a:xfrm>
                <a:off x="852652" y="3574639"/>
                <a:ext cx="3429000" cy="483012"/>
              </a:xfrm>
              <a:prstGeom prst="leftRightArrow">
                <a:avLst/>
              </a:prstGeom>
              <a:solidFill>
                <a:srgbClr val="FF0000"/>
              </a:solid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h-TH" sz="1100" b="1" dirty="0">
                    <a:solidFill>
                      <a:schemeClr val="tx1"/>
                    </a:solidFill>
                    <a:latin typeface="TH SarabunPSK" pitchFamily="34" charset="-34"/>
                    <a:cs typeface="TH SarabunPSK" pitchFamily="34" charset="-34"/>
                  </a:rPr>
                  <a:t>การเชื่องโยงแนวนอน (</a:t>
                </a:r>
                <a:r>
                  <a:rPr lang="en-US" sz="1100" b="1" dirty="0">
                    <a:solidFill>
                      <a:schemeClr val="tx1"/>
                    </a:solidFill>
                    <a:latin typeface="TH SarabunPSK" pitchFamily="34" charset="-34"/>
                    <a:cs typeface="TH SarabunPSK" pitchFamily="34" charset="-34"/>
                  </a:rPr>
                  <a:t>Horizontal Link</a:t>
                </a:r>
                <a:r>
                  <a:rPr lang="th-TH" sz="1100" b="1" dirty="0">
                    <a:solidFill>
                      <a:schemeClr val="tx1"/>
                    </a:solidFill>
                    <a:latin typeface="TH SarabunPSK" pitchFamily="34" charset="-34"/>
                    <a:cs typeface="TH SarabunPSK" pitchFamily="34" charset="-34"/>
                  </a:rPr>
                  <a:t>)</a:t>
                </a:r>
                <a:endParaRPr lang="en-US" sz="1100" b="1" dirty="0">
                  <a:solidFill>
                    <a:schemeClr val="tx1"/>
                  </a:solidFill>
                  <a:latin typeface="TH SarabunPSK" pitchFamily="34" charset="-34"/>
                  <a:cs typeface="TH SarabunPSK" pitchFamily="34" charset="-34"/>
                </a:endParaRPr>
              </a:p>
            </p:txBody>
          </p:sp>
          <p:sp>
            <p:nvSpPr>
              <p:cNvPr id="38" name="Right Arrow 37"/>
              <p:cNvSpPr/>
              <p:nvPr/>
            </p:nvSpPr>
            <p:spPr>
              <a:xfrm>
                <a:off x="5824868" y="4171950"/>
                <a:ext cx="533400" cy="152400"/>
              </a:xfrm>
              <a:prstGeom prst="rightArrow">
                <a:avLst/>
              </a:prstGeom>
              <a:no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TH SarabunPSK" pitchFamily="34" charset="-34"/>
                  <a:cs typeface="TH SarabunPSK" pitchFamily="34" charset="-34"/>
                </a:endParaRPr>
              </a:p>
            </p:txBody>
          </p:sp>
          <p:sp>
            <p:nvSpPr>
              <p:cNvPr id="39" name="Rectangle 38"/>
              <p:cNvSpPr/>
              <p:nvPr/>
            </p:nvSpPr>
            <p:spPr>
              <a:xfrm>
                <a:off x="6379534" y="4010871"/>
                <a:ext cx="1926265" cy="925436"/>
              </a:xfrm>
              <a:prstGeom prst="rect">
                <a:avLst/>
              </a:prstGeom>
              <a:noFill/>
              <a:ln w="25400">
                <a:solidFill>
                  <a:schemeClr val="tx1"/>
                </a:solidFill>
              </a:ln>
            </p:spPr>
            <p:txBody>
              <a:bodyPr wrap="square">
                <a:spAutoFit/>
              </a:bodyPr>
              <a:lstStyle/>
              <a:p>
                <a:r>
                  <a:rPr lang="en-US" sz="1100" b="1" u="sng" dirty="0">
                    <a:solidFill>
                      <a:srgbClr val="FF0000"/>
                    </a:solidFill>
                    <a:latin typeface="TH SarabunPSK" pitchFamily="34" charset="-34"/>
                    <a:cs typeface="TH SarabunPSK" pitchFamily="34" charset="-34"/>
                  </a:rPr>
                  <a:t>Climate Change</a:t>
                </a:r>
                <a:r>
                  <a:rPr lang="en-US" sz="1100" b="1" dirty="0">
                    <a:solidFill>
                      <a:srgbClr val="2C3C2A"/>
                    </a:solidFill>
                    <a:latin typeface="TH SarabunPSK" pitchFamily="34" charset="-34"/>
                    <a:cs typeface="TH SarabunPSK" pitchFamily="34" charset="-34"/>
                  </a:rPr>
                  <a:t> </a:t>
                </a:r>
                <a:r>
                  <a:rPr lang="en-US" sz="1100" b="1" u="sng" dirty="0">
                    <a:solidFill>
                      <a:srgbClr val="FF0000"/>
                    </a:solidFill>
                    <a:latin typeface="TH SarabunPSK" pitchFamily="34" charset="-34"/>
                    <a:cs typeface="TH SarabunPSK" pitchFamily="34" charset="-34"/>
                  </a:rPr>
                  <a:t>Framework</a:t>
                </a:r>
                <a:r>
                  <a:rPr lang="en-US" sz="1100" b="1" dirty="0">
                    <a:solidFill>
                      <a:srgbClr val="2C3C2A"/>
                    </a:solidFill>
                    <a:latin typeface="TH SarabunPSK" pitchFamily="34" charset="-34"/>
                    <a:cs typeface="TH SarabunPSK" pitchFamily="34" charset="-34"/>
                  </a:rPr>
                  <a:t> in Agriculture Sector </a:t>
                </a:r>
                <a:endParaRPr lang="en-US" sz="1100" dirty="0">
                  <a:latin typeface="TH SarabunPSK" pitchFamily="34" charset="-34"/>
                  <a:cs typeface="TH SarabunPSK" pitchFamily="34" charset="-34"/>
                </a:endParaRPr>
              </a:p>
            </p:txBody>
          </p:sp>
          <p:sp>
            <p:nvSpPr>
              <p:cNvPr id="28" name="Curved Left Arrow 27"/>
              <p:cNvSpPr/>
              <p:nvPr/>
            </p:nvSpPr>
            <p:spPr>
              <a:xfrm>
                <a:off x="8179960" y="3533772"/>
                <a:ext cx="457200" cy="1371599"/>
              </a:xfrm>
              <a:prstGeom prst="curvedLeftArrow">
                <a:avLst/>
              </a:prstGeom>
              <a:solidFill>
                <a:srgbClr val="FF0000"/>
              </a:solid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chemeClr val="tx1"/>
                  </a:solidFill>
                  <a:latin typeface="TH SarabunPSK" pitchFamily="34" charset="-34"/>
                  <a:cs typeface="TH SarabunPSK" pitchFamily="34" charset="-34"/>
                </a:endParaRPr>
              </a:p>
            </p:txBody>
          </p:sp>
        </p:grpSp>
        <p:cxnSp>
          <p:nvCxnSpPr>
            <p:cNvPr id="41" name="Straight Connector 40"/>
            <p:cNvCxnSpPr/>
            <p:nvPr/>
          </p:nvCxnSpPr>
          <p:spPr>
            <a:xfrm>
              <a:off x="410381" y="3488574"/>
              <a:ext cx="0" cy="2133599"/>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6" name="Group 42"/>
          <p:cNvGrpSpPr/>
          <p:nvPr/>
        </p:nvGrpSpPr>
        <p:grpSpPr>
          <a:xfrm>
            <a:off x="7544573" y="685800"/>
            <a:ext cx="1599426" cy="3943350"/>
            <a:chOff x="10056812" y="914400"/>
            <a:chExt cx="2132012" cy="5257800"/>
          </a:xfrm>
        </p:grpSpPr>
        <p:sp>
          <p:nvSpPr>
            <p:cNvPr id="40" name="Down Arrow 39"/>
            <p:cNvSpPr/>
            <p:nvPr/>
          </p:nvSpPr>
          <p:spPr>
            <a:xfrm rot="10800000">
              <a:off x="10056812" y="914400"/>
              <a:ext cx="2132012" cy="5257800"/>
            </a:xfrm>
            <a:prstGeom prst="downArrow">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marL="346503">
                <a:lnSpc>
                  <a:spcPts val="1650"/>
                </a:lnSpc>
                <a:buFont typeface="Arial" pitchFamily="34" charset="0"/>
                <a:buChar char="•"/>
              </a:pPr>
              <a:r>
                <a:rPr lang="en-US" sz="1100" b="1" dirty="0">
                  <a:solidFill>
                    <a:srgbClr val="FF0000"/>
                  </a:solidFill>
                  <a:latin typeface="TH SarabunPSK" pitchFamily="34" charset="-34"/>
                  <a:cs typeface="TH SarabunPSK" pitchFamily="34" charset="-34"/>
                </a:rPr>
                <a:t> </a:t>
              </a:r>
              <a:r>
                <a:rPr lang="th-TH" sz="1100" b="1" dirty="0">
                  <a:solidFill>
                    <a:srgbClr val="FF0000"/>
                  </a:solidFill>
                  <a:latin typeface="TH SarabunPSK" pitchFamily="34" charset="-34"/>
                  <a:cs typeface="TH SarabunPSK" pitchFamily="34" charset="-34"/>
                </a:rPr>
                <a:t>แผนปฏิบัติการ (</a:t>
              </a:r>
              <a:r>
                <a:rPr lang="en-US" sz="1100" b="1" dirty="0">
                  <a:solidFill>
                    <a:srgbClr val="FF0000"/>
                  </a:solidFill>
                  <a:latin typeface="TH SarabunPSK" pitchFamily="34" charset="-34"/>
                  <a:cs typeface="TH SarabunPSK" pitchFamily="34" charset="-34"/>
                </a:rPr>
                <a:t>Action Plan)</a:t>
              </a:r>
            </a:p>
            <a:p>
              <a:pPr marL="346503">
                <a:lnSpc>
                  <a:spcPts val="1650"/>
                </a:lnSpc>
                <a:buFont typeface="Arial" pitchFamily="34" charset="0"/>
                <a:buChar char="•"/>
              </a:pPr>
              <a:r>
                <a:rPr lang="en-US" sz="1100" b="1" dirty="0">
                  <a:solidFill>
                    <a:srgbClr val="FF0000"/>
                  </a:solidFill>
                  <a:latin typeface="TH SarabunPSK" pitchFamily="34" charset="-34"/>
                  <a:cs typeface="TH SarabunPSK" pitchFamily="34" charset="-34"/>
                </a:rPr>
                <a:t> Impact Chain Analysis/ Impact assessment</a:t>
              </a:r>
            </a:p>
            <a:p>
              <a:pPr marL="346503">
                <a:lnSpc>
                  <a:spcPts val="1650"/>
                </a:lnSpc>
                <a:buFont typeface="Arial" pitchFamily="34" charset="0"/>
                <a:buChar char="•"/>
              </a:pPr>
              <a:r>
                <a:rPr lang="en-US" sz="1100" b="1" dirty="0">
                  <a:solidFill>
                    <a:srgbClr val="FF0000"/>
                  </a:solidFill>
                  <a:latin typeface="TH SarabunPSK" pitchFamily="34" charset="-34"/>
                  <a:cs typeface="TH SarabunPSK" pitchFamily="34" charset="-34"/>
                </a:rPr>
                <a:t> Multi-criteria analysis (i.e., CCBA)</a:t>
              </a:r>
            </a:p>
          </p:txBody>
        </p:sp>
        <p:sp>
          <p:nvSpPr>
            <p:cNvPr id="42" name="TextBox 41"/>
            <p:cNvSpPr txBox="1"/>
            <p:nvPr/>
          </p:nvSpPr>
          <p:spPr>
            <a:xfrm>
              <a:off x="10573004" y="1398640"/>
              <a:ext cx="1143001" cy="410369"/>
            </a:xfrm>
            <a:prstGeom prst="rect">
              <a:avLst/>
            </a:prstGeom>
            <a:noFill/>
          </p:spPr>
          <p:txBody>
            <a:bodyPr wrap="square" rtlCol="0">
              <a:spAutoFit/>
            </a:bodyPr>
            <a:lstStyle/>
            <a:p>
              <a:r>
                <a:rPr lang="en-US" sz="1400" b="1" dirty="0">
                  <a:solidFill>
                    <a:srgbClr val="FF0000"/>
                  </a:solidFill>
                  <a:effectLst>
                    <a:outerShdw blurRad="38100" dist="38100" dir="2700000" algn="tl">
                      <a:srgbClr val="000000">
                        <a:alpha val="43137"/>
                      </a:srgbClr>
                    </a:outerShdw>
                  </a:effectLst>
                  <a:latin typeface="TH SarabunPSK" pitchFamily="34" charset="-34"/>
                  <a:cs typeface="TH SarabunPSK" pitchFamily="34" charset="-34"/>
                </a:rPr>
                <a:t>Force 1</a:t>
              </a:r>
            </a:p>
          </p:txBody>
        </p:sp>
      </p:grpSp>
      <p:grpSp>
        <p:nvGrpSpPr>
          <p:cNvPr id="9" name="Group 43"/>
          <p:cNvGrpSpPr/>
          <p:nvPr/>
        </p:nvGrpSpPr>
        <p:grpSpPr>
          <a:xfrm rot="16200000">
            <a:off x="2277123" y="1856727"/>
            <a:ext cx="1485900" cy="4973345"/>
            <a:chOff x="10056812" y="914400"/>
            <a:chExt cx="2132012" cy="4495800"/>
          </a:xfrm>
        </p:grpSpPr>
        <p:sp>
          <p:nvSpPr>
            <p:cNvPr id="45" name="Down Arrow 44"/>
            <p:cNvSpPr/>
            <p:nvPr/>
          </p:nvSpPr>
          <p:spPr>
            <a:xfrm rot="10800000">
              <a:off x="10056812" y="914400"/>
              <a:ext cx="2132012" cy="4495800"/>
            </a:xfrm>
            <a:prstGeom prst="downArrow">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marL="346503">
                <a:lnSpc>
                  <a:spcPts val="1650"/>
                </a:lnSpc>
                <a:buFont typeface="Arial" pitchFamily="34" charset="0"/>
                <a:buChar char="•"/>
              </a:pPr>
              <a:r>
                <a:rPr lang="en-US" sz="1100" b="1" dirty="0">
                  <a:solidFill>
                    <a:srgbClr val="FF0000"/>
                  </a:solidFill>
                  <a:latin typeface="TH SarabunPSK" pitchFamily="34" charset="-34"/>
                  <a:cs typeface="TH SarabunPSK" pitchFamily="34" charset="-34"/>
                </a:rPr>
                <a:t> Adaptation and Mitigation Stock-takes (options)</a:t>
              </a:r>
            </a:p>
            <a:p>
              <a:pPr marL="346503">
                <a:lnSpc>
                  <a:spcPts val="1650"/>
                </a:lnSpc>
                <a:buFont typeface="Arial" pitchFamily="34" charset="0"/>
                <a:buChar char="•"/>
              </a:pPr>
              <a:r>
                <a:rPr lang="en-US" sz="1100" b="1" dirty="0">
                  <a:solidFill>
                    <a:srgbClr val="FF0000"/>
                  </a:solidFill>
                  <a:latin typeface="TH SarabunPSK" pitchFamily="34" charset="-34"/>
                  <a:cs typeface="TH SarabunPSK" pitchFamily="34" charset="-34"/>
                </a:rPr>
                <a:t> Adaptation and Mitigation Priorities</a:t>
              </a:r>
            </a:p>
            <a:p>
              <a:pPr marL="346503">
                <a:lnSpc>
                  <a:spcPts val="1650"/>
                </a:lnSpc>
                <a:buFont typeface="Arial" pitchFamily="34" charset="0"/>
                <a:buChar char="•"/>
              </a:pPr>
              <a:r>
                <a:rPr lang="en-US" sz="1100" b="1" dirty="0">
                  <a:solidFill>
                    <a:srgbClr val="FF0000"/>
                  </a:solidFill>
                  <a:latin typeface="TH SarabunPSK" pitchFamily="34" charset="-34"/>
                  <a:cs typeface="TH SarabunPSK" pitchFamily="34" charset="-34"/>
                </a:rPr>
                <a:t> Technology and Capacity building needs assessment </a:t>
              </a:r>
            </a:p>
          </p:txBody>
        </p:sp>
        <p:sp>
          <p:nvSpPr>
            <p:cNvPr id="46" name="TextBox 45"/>
            <p:cNvSpPr txBox="1"/>
            <p:nvPr/>
          </p:nvSpPr>
          <p:spPr>
            <a:xfrm>
              <a:off x="10643705" y="1233870"/>
              <a:ext cx="1143000" cy="278224"/>
            </a:xfrm>
            <a:prstGeom prst="rect">
              <a:avLst/>
            </a:prstGeom>
            <a:noFill/>
          </p:spPr>
          <p:txBody>
            <a:bodyPr wrap="square" rtlCol="0">
              <a:spAutoFit/>
            </a:bodyPr>
            <a:lstStyle/>
            <a:p>
              <a:r>
                <a:rPr lang="en-US" sz="1400" b="1" dirty="0">
                  <a:solidFill>
                    <a:srgbClr val="FF0000"/>
                  </a:solidFill>
                  <a:effectLst>
                    <a:outerShdw blurRad="38100" dist="38100" dir="2700000" algn="tl">
                      <a:srgbClr val="000000">
                        <a:alpha val="43137"/>
                      </a:srgbClr>
                    </a:outerShdw>
                  </a:effectLst>
                  <a:latin typeface="TH SarabunPSK" pitchFamily="34" charset="-34"/>
                  <a:cs typeface="TH SarabunPSK" pitchFamily="34" charset="-34"/>
                </a:rPr>
                <a:t>Force 2</a:t>
              </a:r>
            </a:p>
          </p:txBody>
        </p:sp>
      </p:grpSp>
      <p:sp>
        <p:nvSpPr>
          <p:cNvPr id="47" name="Slide Number Placeholder 46"/>
          <p:cNvSpPr>
            <a:spLocks noGrp="1"/>
          </p:cNvSpPr>
          <p:nvPr>
            <p:ph type="sldNum" sz="quarter" idx="12"/>
          </p:nvPr>
        </p:nvSpPr>
        <p:spPr/>
        <p:txBody>
          <a:bodyPr/>
          <a:lstStyle/>
          <a:p>
            <a:fld id="{9140919D-0842-45BF-B7A7-68BC56651B2C}" type="slidenum">
              <a:rPr lang="en-US" smtClean="0"/>
              <a:pPr/>
              <a:t>55</a:t>
            </a:fld>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linds(horizontal)">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3E0686DA-F90B-4DB4-A0E1-976CDB2064A7}" type="slidenum">
              <a:rPr lang="th-TH" smtClean="0">
                <a:latin typeface="Tahoma" panose="020B0604030504040204" pitchFamily="34" charset="0"/>
                <a:ea typeface="Tahoma" panose="020B0604030504040204" pitchFamily="34" charset="0"/>
                <a:cs typeface="Tahoma" panose="020B0604030504040204" pitchFamily="34" charset="0"/>
              </a:rPr>
              <a:pPr/>
              <a:t>56</a:t>
            </a:fld>
            <a:endParaRPr lang="th-TH">
              <a:latin typeface="Tahoma" panose="020B0604030504040204" pitchFamily="34" charset="0"/>
              <a:ea typeface="Tahoma" panose="020B0604030504040204" pitchFamily="34" charset="0"/>
              <a:cs typeface="Tahoma" panose="020B0604030504040204" pitchFamily="34" charset="0"/>
            </a:endParaRPr>
          </a:p>
        </p:txBody>
      </p:sp>
      <p:sp>
        <p:nvSpPr>
          <p:cNvPr id="6" name="Title 2"/>
          <p:cNvSpPr>
            <a:spLocks noGrp="1"/>
          </p:cNvSpPr>
          <p:nvPr>
            <p:ph type="title"/>
          </p:nvPr>
        </p:nvSpPr>
        <p:spPr>
          <a:xfrm>
            <a:off x="76200" y="-19050"/>
            <a:ext cx="8839200" cy="533400"/>
          </a:xfrm>
        </p:spPr>
        <p:txBody>
          <a:bodyPr>
            <a:noAutofit/>
          </a:bodyPr>
          <a:lstStyle/>
          <a:p>
            <a:r>
              <a:rPr lang="en-US" sz="2400" b="1" kern="0" spc="-38" dirty="0">
                <a:latin typeface="TH SarabunPSK" pitchFamily="34" charset="-34"/>
                <a:cs typeface="TH SarabunPSK" pitchFamily="34" charset="-34"/>
              </a:rPr>
              <a:t>Impact Chain Analysis in Context of Thailand’s Agriculture</a:t>
            </a:r>
          </a:p>
        </p:txBody>
      </p:sp>
      <p:pic>
        <p:nvPicPr>
          <p:cNvPr id="2" name="Picture 1"/>
          <p:cNvPicPr>
            <a:picLocks noChangeAspect="1"/>
          </p:cNvPicPr>
          <p:nvPr/>
        </p:nvPicPr>
        <p:blipFill>
          <a:blip r:embed="rId3" cstate="print"/>
          <a:stretch>
            <a:fillRect/>
          </a:stretch>
        </p:blipFill>
        <p:spPr>
          <a:xfrm>
            <a:off x="76199" y="438150"/>
            <a:ext cx="9067799" cy="4602958"/>
          </a:xfrm>
          <a:prstGeom prst="rect">
            <a:avLst/>
          </a:prstGeom>
        </p:spPr>
      </p:pic>
      <p:sp>
        <p:nvSpPr>
          <p:cNvPr id="5" name="Title 1"/>
          <p:cNvSpPr txBox="1">
            <a:spLocks/>
          </p:cNvSpPr>
          <p:nvPr/>
        </p:nvSpPr>
        <p:spPr>
          <a:xfrm>
            <a:off x="1" y="4476750"/>
            <a:ext cx="990600" cy="552450"/>
          </a:xfrm>
          <a:prstGeom prst="rect">
            <a:avLst/>
          </a:prstGeom>
          <a:solidFill>
            <a:schemeClr val="bg1"/>
          </a:solidFill>
        </p:spPr>
        <p:txBody>
          <a:bodyPr vert="horz" anchor="ctr">
            <a:no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1900" b="1" i="0" u="none" strike="noStrike" kern="1200" cap="none" spc="0" normalizeH="0" baseline="0" noProof="0" dirty="0">
                <a:ln>
                  <a:noFill/>
                </a:ln>
                <a:solidFill>
                  <a:schemeClr val="tx1"/>
                </a:solidFill>
                <a:effectLst/>
                <a:uLnTx/>
                <a:uFillTx/>
                <a:latin typeface="TH SarabunPSK" pitchFamily="34" charset="-34"/>
                <a:ea typeface="+mj-ea"/>
                <a:cs typeface="TH SarabunPSK" pitchFamily="34" charset="-34"/>
              </a:rPr>
              <a:t>Source:</a:t>
            </a:r>
            <a:r>
              <a:rPr lang="en-US" sz="1900" b="1" dirty="0">
                <a:latin typeface="TH SarabunPSK" pitchFamily="34" charset="-34"/>
                <a:ea typeface="+mj-ea"/>
                <a:cs typeface="TH SarabunPSK" pitchFamily="34" charset="-34"/>
              </a:rPr>
              <a:t> TDRI</a:t>
            </a:r>
            <a:endParaRPr kumimoji="0" lang="en-US" sz="1900" b="1" i="0" u="none" strike="noStrike" kern="1200" cap="none" spc="0" normalizeH="0" baseline="0" noProof="0" dirty="0">
              <a:ln>
                <a:noFill/>
              </a:ln>
              <a:solidFill>
                <a:schemeClr val="tx1"/>
              </a:solidFill>
              <a:effectLst/>
              <a:uLnTx/>
              <a:uFillTx/>
              <a:latin typeface="TH SarabunPSK" pitchFamily="34" charset="-34"/>
              <a:ea typeface="+mj-ea"/>
              <a:cs typeface="TH SarabunPSK" pitchFamily="34" charset="-34"/>
            </a:endParaRPr>
          </a:p>
        </p:txBody>
      </p:sp>
    </p:spTree>
    <p:extLst>
      <p:ext uri="{BB962C8B-B14F-4D97-AF65-F5344CB8AC3E}">
        <p14:creationId xmlns:p14="http://schemas.microsoft.com/office/powerpoint/2010/main" val="29317650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C:\Users\akarapon.hou\Desktop\powerpoint-gear-2010-tutorial.jpg"/>
          <p:cNvPicPr>
            <a:picLocks noChangeAspect="1" noChangeArrowheads="1"/>
          </p:cNvPicPr>
          <p:nvPr/>
        </p:nvPicPr>
        <p:blipFill>
          <a:blip r:embed="rId2" cstate="print"/>
          <a:srcRect/>
          <a:stretch>
            <a:fillRect/>
          </a:stretch>
        </p:blipFill>
        <p:spPr bwMode="auto">
          <a:xfrm>
            <a:off x="3048003" y="1997817"/>
            <a:ext cx="3451569" cy="2717287"/>
          </a:xfrm>
          <a:prstGeom prst="rect">
            <a:avLst/>
          </a:prstGeom>
          <a:noFill/>
        </p:spPr>
      </p:pic>
      <p:sp>
        <p:nvSpPr>
          <p:cNvPr id="5" name="Title 2"/>
          <p:cNvSpPr>
            <a:spLocks noGrp="1"/>
          </p:cNvSpPr>
          <p:nvPr>
            <p:ph type="title"/>
          </p:nvPr>
        </p:nvSpPr>
        <p:spPr>
          <a:xfrm>
            <a:off x="76200" y="-19050"/>
            <a:ext cx="8839200" cy="533400"/>
          </a:xfrm>
        </p:spPr>
        <p:txBody>
          <a:bodyPr>
            <a:noAutofit/>
          </a:bodyPr>
          <a:lstStyle/>
          <a:p>
            <a:r>
              <a:rPr lang="en-US" sz="2000" b="1" kern="0" spc="-38" dirty="0">
                <a:latin typeface="TH SarabunPSK" pitchFamily="34" charset="-34"/>
                <a:cs typeface="TH SarabunPSK" pitchFamily="34" charset="-34"/>
              </a:rPr>
              <a:t>Linkage Analysis of ASPCC 2017-21 and All Line-department Strategic Plans</a:t>
            </a:r>
          </a:p>
        </p:txBody>
      </p:sp>
      <p:sp>
        <p:nvSpPr>
          <p:cNvPr id="7" name="สี่เหลี่ยมผืนผ้า 21"/>
          <p:cNvSpPr/>
          <p:nvPr/>
        </p:nvSpPr>
        <p:spPr>
          <a:xfrm>
            <a:off x="3788485" y="2696112"/>
            <a:ext cx="1942530" cy="1323439"/>
          </a:xfrm>
          <a:prstGeom prst="rect">
            <a:avLst/>
          </a:prstGeom>
        </p:spPr>
        <p:txBody>
          <a:bodyPr wrap="square">
            <a:spAutoFit/>
          </a:bodyPr>
          <a:lstStyle/>
          <a:p>
            <a:pPr algn="ctr"/>
            <a:r>
              <a:rPr lang="en-US" sz="2000" b="1" dirty="0">
                <a:solidFill>
                  <a:srgbClr val="0070C0"/>
                </a:solidFill>
                <a:effectLst>
                  <a:outerShdw blurRad="38100" dist="38100" dir="2700000" algn="tl">
                    <a:srgbClr val="000000">
                      <a:alpha val="43137"/>
                    </a:srgbClr>
                  </a:outerShdw>
                </a:effectLst>
                <a:latin typeface="TH SarabunPSK" pitchFamily="34" charset="-34"/>
                <a:cs typeface="TH SarabunPSK" pitchFamily="34" charset="-34"/>
              </a:rPr>
              <a:t>Agriculture Strategic Plan on</a:t>
            </a:r>
            <a:br>
              <a:rPr lang="en-US" sz="2000" b="1" dirty="0">
                <a:solidFill>
                  <a:srgbClr val="0070C0"/>
                </a:solidFill>
                <a:effectLst>
                  <a:outerShdw blurRad="38100" dist="38100" dir="2700000" algn="tl">
                    <a:srgbClr val="000000">
                      <a:alpha val="43137"/>
                    </a:srgbClr>
                  </a:outerShdw>
                </a:effectLst>
                <a:latin typeface="TH SarabunPSK" pitchFamily="34" charset="-34"/>
                <a:cs typeface="TH SarabunPSK" pitchFamily="34" charset="-34"/>
              </a:rPr>
            </a:br>
            <a:r>
              <a:rPr lang="en-US" sz="2000" b="1" dirty="0">
                <a:solidFill>
                  <a:srgbClr val="0070C0"/>
                </a:solidFill>
                <a:effectLst>
                  <a:outerShdw blurRad="38100" dist="38100" dir="2700000" algn="tl">
                    <a:srgbClr val="000000">
                      <a:alpha val="43137"/>
                    </a:srgbClr>
                  </a:outerShdw>
                </a:effectLst>
                <a:latin typeface="TH SarabunPSK" pitchFamily="34" charset="-34"/>
                <a:cs typeface="TH SarabunPSK" pitchFamily="34" charset="-34"/>
              </a:rPr>
              <a:t>Climate Change (ASPCC) 2017-2021</a:t>
            </a:r>
            <a:endParaRPr lang="en-US" sz="2000" dirty="0">
              <a:solidFill>
                <a:srgbClr val="0070C0"/>
              </a:solidFill>
              <a:effectLst>
                <a:outerShdw blurRad="38100" dist="38100" dir="2700000" algn="tl">
                  <a:srgbClr val="000000">
                    <a:alpha val="43137"/>
                  </a:srgbClr>
                </a:outerShdw>
              </a:effectLst>
            </a:endParaRPr>
          </a:p>
        </p:txBody>
      </p:sp>
      <p:pic>
        <p:nvPicPr>
          <p:cNvPr id="1026" name="Picture 2" descr="C:\Users\Aloha Cafe\Desktop\Picture1.png"/>
          <p:cNvPicPr>
            <a:picLocks noChangeAspect="1" noChangeArrowheads="1"/>
          </p:cNvPicPr>
          <p:nvPr/>
        </p:nvPicPr>
        <p:blipFill>
          <a:blip r:embed="rId3" cstate="print"/>
          <a:srcRect/>
          <a:stretch>
            <a:fillRect/>
          </a:stretch>
        </p:blipFill>
        <p:spPr bwMode="auto">
          <a:xfrm>
            <a:off x="228600" y="2495550"/>
            <a:ext cx="2970510" cy="1752601"/>
          </a:xfrm>
          <a:prstGeom prst="rect">
            <a:avLst/>
          </a:prstGeom>
          <a:noFill/>
          <a:ln>
            <a:solidFill>
              <a:srgbClr val="FF0000"/>
            </a:solidFill>
          </a:ln>
        </p:spPr>
      </p:pic>
      <p:pic>
        <p:nvPicPr>
          <p:cNvPr id="2" name="Picture 2"/>
          <p:cNvPicPr>
            <a:picLocks noChangeArrowheads="1"/>
          </p:cNvPicPr>
          <p:nvPr/>
        </p:nvPicPr>
        <p:blipFill>
          <a:blip r:embed="rId4" cstate="print"/>
          <a:srcRect/>
          <a:stretch>
            <a:fillRect/>
          </a:stretch>
        </p:blipFill>
        <p:spPr bwMode="auto">
          <a:xfrm>
            <a:off x="533400" y="895350"/>
            <a:ext cx="2971800" cy="1755648"/>
          </a:xfrm>
          <a:prstGeom prst="rect">
            <a:avLst/>
          </a:prstGeom>
          <a:noFill/>
          <a:ln w="9525">
            <a:solidFill>
              <a:srgbClr val="FF0000"/>
            </a:solidFill>
            <a:miter lim="800000"/>
            <a:headEnd/>
            <a:tailEnd/>
          </a:ln>
        </p:spPr>
      </p:pic>
      <p:pic>
        <p:nvPicPr>
          <p:cNvPr id="1027" name="Picture 3"/>
          <p:cNvPicPr>
            <a:picLocks noChangeArrowheads="1"/>
          </p:cNvPicPr>
          <p:nvPr/>
        </p:nvPicPr>
        <p:blipFill>
          <a:blip r:embed="rId5" cstate="print"/>
          <a:srcRect/>
          <a:stretch>
            <a:fillRect/>
          </a:stretch>
        </p:blipFill>
        <p:spPr bwMode="auto">
          <a:xfrm>
            <a:off x="3244326" y="514350"/>
            <a:ext cx="2971800" cy="1755648"/>
          </a:xfrm>
          <a:prstGeom prst="rect">
            <a:avLst/>
          </a:prstGeom>
          <a:noFill/>
          <a:ln w="9525">
            <a:solidFill>
              <a:srgbClr val="FF0000"/>
            </a:solidFill>
            <a:miter lim="800000"/>
            <a:headEnd/>
            <a:tailEnd/>
          </a:ln>
        </p:spPr>
      </p:pic>
      <p:pic>
        <p:nvPicPr>
          <p:cNvPr id="1028" name="Picture 4"/>
          <p:cNvPicPr>
            <a:picLocks noChangeArrowheads="1"/>
          </p:cNvPicPr>
          <p:nvPr/>
        </p:nvPicPr>
        <p:blipFill>
          <a:blip r:embed="rId6" cstate="print"/>
          <a:srcRect/>
          <a:stretch>
            <a:fillRect/>
          </a:stretch>
        </p:blipFill>
        <p:spPr bwMode="auto">
          <a:xfrm>
            <a:off x="5943600" y="895350"/>
            <a:ext cx="2971800" cy="1755648"/>
          </a:xfrm>
          <a:prstGeom prst="rect">
            <a:avLst/>
          </a:prstGeom>
          <a:noFill/>
          <a:ln w="9525">
            <a:solidFill>
              <a:srgbClr val="FF0000"/>
            </a:solidFill>
            <a:miter lim="800000"/>
            <a:headEnd/>
            <a:tailEnd/>
          </a:ln>
        </p:spPr>
      </p:pic>
      <p:pic>
        <p:nvPicPr>
          <p:cNvPr id="1029" name="Picture 5"/>
          <p:cNvPicPr>
            <a:picLocks noChangeAspect="1" noChangeArrowheads="1"/>
          </p:cNvPicPr>
          <p:nvPr/>
        </p:nvPicPr>
        <p:blipFill>
          <a:blip r:embed="rId7" cstate="print"/>
          <a:srcRect/>
          <a:stretch>
            <a:fillRect/>
          </a:stretch>
        </p:blipFill>
        <p:spPr bwMode="auto">
          <a:xfrm>
            <a:off x="6172200" y="2343152"/>
            <a:ext cx="2971800" cy="2100993"/>
          </a:xfrm>
          <a:prstGeom prst="rect">
            <a:avLst/>
          </a:prstGeom>
          <a:noFill/>
          <a:ln w="9525">
            <a:solidFill>
              <a:srgbClr val="FF0000"/>
            </a:solidFill>
            <a:miter lim="800000"/>
            <a:headEnd/>
            <a:tailEnd/>
          </a:ln>
        </p:spPr>
      </p:pic>
      <p:sp>
        <p:nvSpPr>
          <p:cNvPr id="12" name="Title 1"/>
          <p:cNvSpPr txBox="1">
            <a:spLocks/>
          </p:cNvSpPr>
          <p:nvPr/>
        </p:nvSpPr>
        <p:spPr>
          <a:xfrm>
            <a:off x="1" y="4629150"/>
            <a:ext cx="1600200" cy="400052"/>
          </a:xfrm>
          <a:prstGeom prst="rect">
            <a:avLst/>
          </a:prstGeom>
          <a:solidFill>
            <a:schemeClr val="bg1"/>
          </a:solidFill>
        </p:spPr>
        <p:txBody>
          <a:bodyPr vert="horz" anchor="ctr">
            <a:no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1900" b="1" i="0" u="none" strike="noStrike" kern="1200" cap="none" spc="0" normalizeH="0" baseline="0" noProof="0" dirty="0">
                <a:ln>
                  <a:noFill/>
                </a:ln>
                <a:solidFill>
                  <a:schemeClr val="tx1"/>
                </a:solidFill>
                <a:effectLst/>
                <a:uLnTx/>
                <a:uFillTx/>
                <a:latin typeface="TH SarabunPSK" pitchFamily="34" charset="-34"/>
                <a:ea typeface="+mj-ea"/>
                <a:cs typeface="TH SarabunPSK" pitchFamily="34" charset="-34"/>
              </a:rPr>
              <a:t>Source:</a:t>
            </a:r>
            <a:r>
              <a:rPr lang="en-US" sz="1900" b="1" dirty="0">
                <a:latin typeface="TH SarabunPSK" pitchFamily="34" charset="-34"/>
                <a:ea typeface="+mj-ea"/>
                <a:cs typeface="TH SarabunPSK" pitchFamily="34" charset="-34"/>
              </a:rPr>
              <a:t> TDRI</a:t>
            </a:r>
            <a:endParaRPr kumimoji="0" lang="en-US" sz="1900" b="1" i="0" u="none" strike="noStrike" kern="1200" cap="none" spc="0" normalizeH="0" baseline="0" noProof="0" dirty="0">
              <a:ln>
                <a:noFill/>
              </a:ln>
              <a:solidFill>
                <a:schemeClr val="tx1"/>
              </a:solidFill>
              <a:effectLst/>
              <a:uLnTx/>
              <a:uFillTx/>
              <a:latin typeface="TH SarabunPSK" pitchFamily="34" charset="-34"/>
              <a:ea typeface="+mj-ea"/>
              <a:cs typeface="TH SarabunPSK" pitchFamily="34" charset="-34"/>
            </a:endParaRP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3E0686DA-F90B-4DB4-A0E1-976CDB2064A7}" type="slidenum">
              <a:rPr lang="th-TH" smtClean="0">
                <a:latin typeface="TH SarabunPSK" pitchFamily="34" charset="-34"/>
                <a:ea typeface="Tahoma" pitchFamily="34" charset="0"/>
                <a:cs typeface="TH SarabunPSK" pitchFamily="34" charset="-34"/>
              </a:rPr>
              <a:pPr/>
              <a:t>58</a:t>
            </a:fld>
            <a:endParaRPr lang="th-TH" dirty="0">
              <a:latin typeface="TH SarabunPSK" pitchFamily="34" charset="-34"/>
              <a:ea typeface="Tahoma" pitchFamily="34" charset="0"/>
              <a:cs typeface="TH SarabunPSK" pitchFamily="34" charset="-34"/>
            </a:endParaRPr>
          </a:p>
        </p:txBody>
      </p:sp>
      <p:sp>
        <p:nvSpPr>
          <p:cNvPr id="6" name="AutoShape 3"/>
          <p:cNvSpPr>
            <a:spLocks noChangeArrowheads="1"/>
          </p:cNvSpPr>
          <p:nvPr/>
        </p:nvSpPr>
        <p:spPr bwMode="auto">
          <a:xfrm>
            <a:off x="139369" y="2749678"/>
            <a:ext cx="829853" cy="420509"/>
          </a:xfrm>
          <a:prstGeom prst="roundRect">
            <a:avLst>
              <a:gd name="adj" fmla="val 16667"/>
            </a:avLst>
          </a:prstGeom>
          <a:solidFill>
            <a:srgbClr val="D1EBB5"/>
          </a:solidFill>
          <a:ln w="12700" algn="ctr">
            <a:solidFill>
              <a:srgbClr val="000000"/>
            </a:solidFill>
            <a:round/>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ctr" anchorCtr="0" compatLnSpc="1">
            <a:prstTxWarp prst="textNoShape">
              <a:avLst/>
            </a:prstTxWarp>
          </a:bodyPr>
          <a:lstStyle/>
          <a:p>
            <a:pPr algn="ctr" eaLnBrk="0" fontAlgn="base" hangingPunct="0">
              <a:spcBef>
                <a:spcPct val="0"/>
              </a:spcBef>
              <a:spcAft>
                <a:spcPct val="0"/>
              </a:spcAft>
            </a:pPr>
            <a:r>
              <a:rPr lang="en-US" sz="1400" b="1" dirty="0">
                <a:solidFill>
                  <a:srgbClr val="000000"/>
                </a:solidFill>
                <a:latin typeface="TH SarabunPSK" pitchFamily="34" charset="-34"/>
                <a:ea typeface="Tahoma" pitchFamily="34" charset="0"/>
                <a:cs typeface="TH SarabunPSK" pitchFamily="34" charset="-34"/>
              </a:rPr>
              <a:t>Research</a:t>
            </a:r>
          </a:p>
        </p:txBody>
      </p:sp>
      <p:sp>
        <p:nvSpPr>
          <p:cNvPr id="7" name="AutoShape 4"/>
          <p:cNvSpPr>
            <a:spLocks noChangeArrowheads="1"/>
          </p:cNvSpPr>
          <p:nvPr/>
        </p:nvSpPr>
        <p:spPr bwMode="auto">
          <a:xfrm>
            <a:off x="1104519" y="2749235"/>
            <a:ext cx="873309" cy="420509"/>
          </a:xfrm>
          <a:prstGeom prst="roundRect">
            <a:avLst>
              <a:gd name="adj" fmla="val 16667"/>
            </a:avLst>
          </a:prstGeom>
          <a:solidFill>
            <a:srgbClr val="D1EBB5"/>
          </a:solidFill>
          <a:ln w="12700" algn="ctr">
            <a:solidFill>
              <a:srgbClr val="000000"/>
            </a:solidFill>
            <a:round/>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US" sz="1400" b="1" dirty="0">
                <a:solidFill>
                  <a:srgbClr val="000000"/>
                </a:solidFill>
                <a:latin typeface="TH SarabunPSK" pitchFamily="34" charset="-34"/>
                <a:ea typeface="Tahoma" pitchFamily="34" charset="0"/>
                <a:cs typeface="TH SarabunPSK" pitchFamily="34" charset="-34"/>
              </a:rPr>
              <a:t>Information</a:t>
            </a:r>
          </a:p>
        </p:txBody>
      </p:sp>
      <p:sp>
        <p:nvSpPr>
          <p:cNvPr id="8" name="AutoShape 5"/>
          <p:cNvSpPr>
            <a:spLocks noChangeArrowheads="1"/>
          </p:cNvSpPr>
          <p:nvPr/>
        </p:nvSpPr>
        <p:spPr bwMode="auto">
          <a:xfrm>
            <a:off x="3363144" y="2749678"/>
            <a:ext cx="1098912" cy="446485"/>
          </a:xfrm>
          <a:prstGeom prst="roundRect">
            <a:avLst>
              <a:gd name="adj" fmla="val 16667"/>
            </a:avLst>
          </a:prstGeom>
          <a:solidFill>
            <a:srgbClr val="DFEBF7"/>
          </a:solidFill>
          <a:ln w="12700" algn="ctr">
            <a:solidFill>
              <a:srgbClr val="000000"/>
            </a:solidFill>
            <a:round/>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US" sz="1200" b="1" dirty="0">
                <a:solidFill>
                  <a:srgbClr val="000000"/>
                </a:solidFill>
                <a:latin typeface="TH SarabunPSK" pitchFamily="34" charset="-34"/>
                <a:ea typeface="Tahoma" pitchFamily="34" charset="0"/>
                <a:cs typeface="TH SarabunPSK" pitchFamily="34" charset="-34"/>
              </a:rPr>
              <a:t>Physical Infrastructure</a:t>
            </a:r>
          </a:p>
        </p:txBody>
      </p:sp>
      <p:sp>
        <p:nvSpPr>
          <p:cNvPr id="9" name="AutoShape 6"/>
          <p:cNvSpPr>
            <a:spLocks noChangeArrowheads="1"/>
          </p:cNvSpPr>
          <p:nvPr/>
        </p:nvSpPr>
        <p:spPr bwMode="auto">
          <a:xfrm>
            <a:off x="4480577" y="2743670"/>
            <a:ext cx="1500904" cy="452050"/>
          </a:xfrm>
          <a:prstGeom prst="roundRect">
            <a:avLst>
              <a:gd name="adj" fmla="val 16667"/>
            </a:avLst>
          </a:prstGeom>
          <a:solidFill>
            <a:srgbClr val="DFEBF7"/>
          </a:solidFill>
          <a:ln w="12700" algn="ctr">
            <a:solidFill>
              <a:srgbClr val="000000"/>
            </a:solidFill>
            <a:round/>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ctr" anchorCtr="0" compatLnSpc="1">
            <a:prstTxWarp prst="textNoShape">
              <a:avLst/>
            </a:prstTxWarp>
          </a:bodyPr>
          <a:lstStyle/>
          <a:p>
            <a:pPr algn="ctr" eaLnBrk="0" fontAlgn="base" hangingPunct="0">
              <a:spcBef>
                <a:spcPct val="0"/>
              </a:spcBef>
              <a:spcAft>
                <a:spcPct val="0"/>
              </a:spcAft>
            </a:pPr>
            <a:r>
              <a:rPr lang="en-US" sz="1200" b="1" dirty="0">
                <a:solidFill>
                  <a:srgbClr val="000000"/>
                </a:solidFill>
                <a:latin typeface="TH SarabunPSK" pitchFamily="34" charset="-34"/>
                <a:ea typeface="Tahoma" pitchFamily="34" charset="0"/>
                <a:cs typeface="TH SarabunPSK" pitchFamily="34" charset="-34"/>
              </a:rPr>
              <a:t>Warning/Observing</a:t>
            </a:r>
          </a:p>
        </p:txBody>
      </p:sp>
      <p:sp>
        <p:nvSpPr>
          <p:cNvPr id="10" name="AutoShape 7"/>
          <p:cNvSpPr>
            <a:spLocks noChangeArrowheads="1"/>
          </p:cNvSpPr>
          <p:nvPr/>
        </p:nvSpPr>
        <p:spPr bwMode="auto">
          <a:xfrm>
            <a:off x="6062444" y="2754371"/>
            <a:ext cx="1008063" cy="446485"/>
          </a:xfrm>
          <a:prstGeom prst="roundRect">
            <a:avLst>
              <a:gd name="adj" fmla="val 16667"/>
            </a:avLst>
          </a:prstGeom>
          <a:solidFill>
            <a:srgbClr val="F8CBAD"/>
          </a:solidFill>
          <a:ln w="12700" algn="ctr">
            <a:solidFill>
              <a:srgbClr val="000000"/>
            </a:solidFill>
            <a:round/>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US" sz="1200" b="1" dirty="0">
                <a:solidFill>
                  <a:srgbClr val="000000"/>
                </a:solidFill>
                <a:latin typeface="TH SarabunPSK" pitchFamily="34" charset="-34"/>
                <a:ea typeface="Tahoma" pitchFamily="34" charset="0"/>
                <a:cs typeface="TH SarabunPSK" pitchFamily="34" charset="-34"/>
              </a:rPr>
              <a:t>Capacity Building</a:t>
            </a:r>
          </a:p>
        </p:txBody>
      </p:sp>
      <p:sp>
        <p:nvSpPr>
          <p:cNvPr id="11" name="AutoShape 8"/>
          <p:cNvSpPr>
            <a:spLocks noChangeArrowheads="1"/>
          </p:cNvSpPr>
          <p:nvPr/>
        </p:nvSpPr>
        <p:spPr bwMode="auto">
          <a:xfrm>
            <a:off x="7128042" y="2749235"/>
            <a:ext cx="982663" cy="446485"/>
          </a:xfrm>
          <a:prstGeom prst="roundRect">
            <a:avLst>
              <a:gd name="adj" fmla="val 16667"/>
            </a:avLst>
          </a:prstGeom>
          <a:solidFill>
            <a:srgbClr val="F8CBAD"/>
          </a:solidFill>
          <a:ln w="12700" algn="ctr">
            <a:solidFill>
              <a:srgbClr val="000000"/>
            </a:solidFill>
            <a:round/>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US" sz="1200" b="1" dirty="0">
                <a:solidFill>
                  <a:srgbClr val="000000"/>
                </a:solidFill>
                <a:latin typeface="TH SarabunPSK" pitchFamily="34" charset="-34"/>
                <a:ea typeface="Tahoma" pitchFamily="34" charset="0"/>
                <a:cs typeface="TH SarabunPSK" pitchFamily="34" charset="-34"/>
              </a:rPr>
              <a:t>Management/Planning</a:t>
            </a:r>
          </a:p>
        </p:txBody>
      </p:sp>
      <p:sp>
        <p:nvSpPr>
          <p:cNvPr id="12" name="Text Box 9"/>
          <p:cNvSpPr txBox="1">
            <a:spLocks noChangeArrowheads="1"/>
          </p:cNvSpPr>
          <p:nvPr/>
        </p:nvSpPr>
        <p:spPr bwMode="auto">
          <a:xfrm>
            <a:off x="84985" y="3190086"/>
            <a:ext cx="949325" cy="912019"/>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th-TH" sz="1000" b="0" i="0" u="none" strike="noStrike" cap="none" normalizeH="0" baseline="0" dirty="0">
                <a:ln>
                  <a:noFill/>
                </a:ln>
                <a:solidFill>
                  <a:srgbClr val="000000"/>
                </a:solidFill>
                <a:effectLst/>
                <a:latin typeface="TH SarabunPSK" pitchFamily="34" charset="-34"/>
                <a:ea typeface="Tahoma" pitchFamily="34" charset="0"/>
                <a:cs typeface="TH SarabunPSK" pitchFamily="34" charset="-34"/>
              </a:rPr>
              <a:t>โครงการคัดเลือกและปรับปรุงพันธุ์พืชอาหารสัตว์เพื่อรองรับการเปลี่ยนแปลงสภาพภูมิอากาศ</a:t>
            </a:r>
            <a:br>
              <a:rPr kumimoji="0" lang="th-TH" sz="1000" b="0" i="0" u="none" strike="noStrike" cap="none" normalizeH="0" baseline="0" dirty="0">
                <a:ln>
                  <a:noFill/>
                </a:ln>
                <a:solidFill>
                  <a:srgbClr val="000000"/>
                </a:solidFill>
                <a:effectLst/>
                <a:latin typeface="TH SarabunPSK" pitchFamily="34" charset="-34"/>
                <a:ea typeface="Tahoma" pitchFamily="34" charset="0"/>
                <a:cs typeface="TH SarabunPSK" pitchFamily="34" charset="-34"/>
              </a:rPr>
            </a:br>
            <a:r>
              <a:rPr kumimoji="0" lang="th-TH" sz="1000" b="0" i="0" u="none" strike="noStrike" cap="none" normalizeH="0" baseline="0" dirty="0">
                <a:ln>
                  <a:noFill/>
                </a:ln>
                <a:solidFill>
                  <a:srgbClr val="000000"/>
                </a:solidFill>
                <a:effectLst/>
                <a:latin typeface="TH SarabunPSK" pitchFamily="34" charset="-34"/>
                <a:ea typeface="Tahoma" pitchFamily="34" charset="0"/>
                <a:cs typeface="TH SarabunPSK" pitchFamily="34" charset="-34"/>
              </a:rPr>
              <a:t>(ก.ปศุสัตว์)</a:t>
            </a:r>
            <a:endParaRPr kumimoji="0" lang="en-US" sz="1800" b="0" i="0" u="none" strike="noStrike" cap="none" normalizeH="0" baseline="0" dirty="0">
              <a:ln>
                <a:noFill/>
              </a:ln>
              <a:solidFill>
                <a:schemeClr val="tx1"/>
              </a:solidFill>
              <a:effectLst/>
              <a:latin typeface="TH SarabunPSK" pitchFamily="34" charset="-34"/>
              <a:ea typeface="Tahoma" pitchFamily="34" charset="0"/>
              <a:cs typeface="TH SarabunPSK" pitchFamily="34" charset="-34"/>
            </a:endParaRPr>
          </a:p>
        </p:txBody>
      </p:sp>
      <p:sp>
        <p:nvSpPr>
          <p:cNvPr id="14" name="Text Box 11"/>
          <p:cNvSpPr txBox="1">
            <a:spLocks noChangeArrowheads="1"/>
          </p:cNvSpPr>
          <p:nvPr/>
        </p:nvSpPr>
        <p:spPr bwMode="auto">
          <a:xfrm>
            <a:off x="3503854" y="3198660"/>
            <a:ext cx="949325" cy="113109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US" sz="1000" b="0" i="0" u="none" strike="noStrike" cap="none" normalizeH="0" baseline="0" dirty="0">
                <a:ln>
                  <a:noFill/>
                </a:ln>
                <a:solidFill>
                  <a:srgbClr val="000000"/>
                </a:solidFill>
                <a:effectLst/>
                <a:latin typeface="TH SarabunPSK" pitchFamily="34" charset="-34"/>
                <a:ea typeface="Tahoma" pitchFamily="34" charset="0"/>
                <a:cs typeface="TH SarabunPSK" pitchFamily="34" charset="-34"/>
              </a:rPr>
              <a:t> </a:t>
            </a:r>
            <a:r>
              <a:rPr kumimoji="0" lang="th-TH" sz="1000" b="0" i="0" u="none" strike="noStrike" cap="none" normalizeH="0" baseline="0" dirty="0">
                <a:ln>
                  <a:noFill/>
                </a:ln>
                <a:solidFill>
                  <a:srgbClr val="000000"/>
                </a:solidFill>
                <a:effectLst/>
                <a:latin typeface="TH SarabunPSK" pitchFamily="34" charset="-34"/>
                <a:ea typeface="Tahoma" pitchFamily="34" charset="0"/>
                <a:cs typeface="TH SarabunPSK" pitchFamily="34" charset="-34"/>
              </a:rPr>
              <a:t>บ่อจิ๋ว</a:t>
            </a:r>
            <a:br>
              <a:rPr kumimoji="0" lang="th-TH" sz="1000" b="0" i="0" u="none" strike="noStrike" cap="none" normalizeH="0" baseline="0" dirty="0">
                <a:ln>
                  <a:noFill/>
                </a:ln>
                <a:solidFill>
                  <a:srgbClr val="000000"/>
                </a:solidFill>
                <a:effectLst/>
                <a:latin typeface="TH SarabunPSK" pitchFamily="34" charset="-34"/>
                <a:ea typeface="Tahoma" pitchFamily="34" charset="0"/>
                <a:cs typeface="TH SarabunPSK" pitchFamily="34" charset="-34"/>
              </a:rPr>
            </a:br>
            <a:r>
              <a:rPr kumimoji="0" lang="th-TH" sz="1000" b="0" i="0" u="none" strike="noStrike" cap="none" normalizeH="0" baseline="0" dirty="0">
                <a:ln>
                  <a:noFill/>
                </a:ln>
                <a:solidFill>
                  <a:srgbClr val="000000"/>
                </a:solidFill>
                <a:effectLst/>
                <a:latin typeface="TH SarabunPSK" pitchFamily="34" charset="-34"/>
                <a:ea typeface="Tahoma" pitchFamily="34" charset="0"/>
                <a:cs typeface="TH SarabunPSK" pitchFamily="34" charset="-34"/>
              </a:rPr>
              <a:t>(ก.พัฒนาที่ดิน)</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US" sz="1000" b="0" i="0" u="none" strike="noStrike" cap="none" normalizeH="0" baseline="0" dirty="0">
                <a:ln>
                  <a:noFill/>
                </a:ln>
                <a:solidFill>
                  <a:srgbClr val="000000"/>
                </a:solidFill>
                <a:effectLst/>
                <a:latin typeface="TH SarabunPSK" pitchFamily="34" charset="-34"/>
                <a:ea typeface="Tahoma" pitchFamily="34" charset="0"/>
                <a:cs typeface="TH SarabunPSK" pitchFamily="34" charset="-34"/>
              </a:rPr>
              <a:t> </a:t>
            </a:r>
            <a:r>
              <a:rPr kumimoji="0" lang="th-TH" sz="1000" b="0" i="0" u="none" strike="noStrike" cap="none" normalizeH="0" baseline="0" dirty="0">
                <a:ln>
                  <a:noFill/>
                </a:ln>
                <a:solidFill>
                  <a:srgbClr val="000000"/>
                </a:solidFill>
                <a:effectLst/>
                <a:latin typeface="TH SarabunPSK" pitchFamily="34" charset="-34"/>
                <a:ea typeface="Tahoma" pitchFamily="34" charset="0"/>
                <a:cs typeface="TH SarabunPSK" pitchFamily="34" charset="-34"/>
              </a:rPr>
              <a:t>สระน้ำประจำไร่นาบนพื้นที่ สปก.</a:t>
            </a:r>
            <a:r>
              <a:rPr kumimoji="0" lang="en-US" sz="1000" b="0" i="0" u="none" strike="noStrike" cap="none" normalizeH="0" baseline="0" dirty="0">
                <a:ln>
                  <a:noFill/>
                </a:ln>
                <a:solidFill>
                  <a:srgbClr val="000000"/>
                </a:solidFill>
                <a:effectLst/>
                <a:latin typeface="TH SarabunPSK" pitchFamily="34" charset="-34"/>
                <a:ea typeface="Tahoma" pitchFamily="34" charset="0"/>
                <a:cs typeface="TH SarabunPSK" pitchFamily="34" charset="-34"/>
              </a:rPr>
              <a:t> </a:t>
            </a:r>
            <a:r>
              <a:rPr kumimoji="0" lang="th-TH" sz="1000" b="0" i="0" u="none" strike="noStrike" cap="none" normalizeH="0" baseline="0" dirty="0">
                <a:ln>
                  <a:noFill/>
                </a:ln>
                <a:solidFill>
                  <a:srgbClr val="000000"/>
                </a:solidFill>
                <a:effectLst/>
                <a:latin typeface="TH SarabunPSK" pitchFamily="34" charset="-34"/>
                <a:ea typeface="Tahoma" pitchFamily="34" charset="0"/>
                <a:cs typeface="TH SarabunPSK" pitchFamily="34" charset="-34"/>
              </a:rPr>
              <a:t>(สปก.)</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US" sz="1000" b="0" i="0" u="none" strike="noStrike" cap="none" normalizeH="0" baseline="0" dirty="0">
                <a:ln>
                  <a:noFill/>
                </a:ln>
                <a:solidFill>
                  <a:srgbClr val="000000"/>
                </a:solidFill>
                <a:effectLst/>
                <a:latin typeface="TH SarabunPSK" pitchFamily="34" charset="-34"/>
                <a:ea typeface="Tahoma" pitchFamily="34" charset="0"/>
                <a:cs typeface="TH SarabunPSK" pitchFamily="34" charset="-34"/>
              </a:rPr>
              <a:t> </a:t>
            </a:r>
            <a:r>
              <a:rPr kumimoji="0" lang="th-TH" sz="1000" b="0" i="0" u="none" strike="noStrike" cap="none" normalizeH="0" baseline="0" dirty="0">
                <a:ln>
                  <a:noFill/>
                </a:ln>
                <a:solidFill>
                  <a:srgbClr val="000000"/>
                </a:solidFill>
                <a:effectLst/>
                <a:latin typeface="TH SarabunPSK" pitchFamily="34" charset="-34"/>
                <a:ea typeface="Tahoma" pitchFamily="34" charset="0"/>
                <a:cs typeface="TH SarabunPSK" pitchFamily="34" charset="-34"/>
              </a:rPr>
              <a:t>แหล่งน้ำชุมชน</a:t>
            </a:r>
            <a:br>
              <a:rPr kumimoji="0" lang="th-TH" sz="1000" b="0" i="0" u="none" strike="noStrike" cap="none" normalizeH="0" baseline="0" dirty="0">
                <a:ln>
                  <a:noFill/>
                </a:ln>
                <a:solidFill>
                  <a:srgbClr val="000000"/>
                </a:solidFill>
                <a:effectLst/>
                <a:latin typeface="TH SarabunPSK" pitchFamily="34" charset="-34"/>
                <a:ea typeface="Tahoma" pitchFamily="34" charset="0"/>
                <a:cs typeface="TH SarabunPSK" pitchFamily="34" charset="-34"/>
              </a:rPr>
            </a:br>
            <a:r>
              <a:rPr kumimoji="0" lang="th-TH" sz="1000" b="0" i="0" u="none" strike="noStrike" cap="none" normalizeH="0" baseline="0" dirty="0">
                <a:ln>
                  <a:noFill/>
                </a:ln>
                <a:solidFill>
                  <a:srgbClr val="000000"/>
                </a:solidFill>
                <a:effectLst/>
                <a:latin typeface="TH SarabunPSK" pitchFamily="34" charset="-34"/>
                <a:ea typeface="Tahoma" pitchFamily="34" charset="0"/>
                <a:cs typeface="TH SarabunPSK" pitchFamily="34" charset="-34"/>
              </a:rPr>
              <a:t>(ก.วิชาการเกษตร)</a:t>
            </a:r>
            <a:endParaRPr kumimoji="0" lang="en-US" sz="1800" b="0" i="0" u="none" strike="noStrike" cap="none" normalizeH="0" baseline="0" dirty="0">
              <a:ln>
                <a:noFill/>
              </a:ln>
              <a:solidFill>
                <a:schemeClr val="tx1"/>
              </a:solidFill>
              <a:effectLst/>
              <a:latin typeface="TH SarabunPSK" pitchFamily="34" charset="-34"/>
              <a:ea typeface="Tahoma" pitchFamily="34" charset="0"/>
              <a:cs typeface="TH SarabunPSK" pitchFamily="34" charset="-34"/>
            </a:endParaRPr>
          </a:p>
        </p:txBody>
      </p:sp>
      <p:sp>
        <p:nvSpPr>
          <p:cNvPr id="15" name="Text Box 12"/>
          <p:cNvSpPr txBox="1">
            <a:spLocks noChangeArrowheads="1"/>
          </p:cNvSpPr>
          <p:nvPr/>
        </p:nvSpPr>
        <p:spPr bwMode="auto">
          <a:xfrm>
            <a:off x="4428094" y="3233152"/>
            <a:ext cx="1317625" cy="8941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53975" marR="0" lvl="0" indent="-53975"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US" sz="1000" b="0" i="0" u="none" strike="noStrike" cap="none" normalizeH="0" baseline="0" dirty="0">
                <a:ln>
                  <a:noFill/>
                </a:ln>
                <a:solidFill>
                  <a:srgbClr val="000000"/>
                </a:solidFill>
                <a:effectLst/>
                <a:latin typeface="TH SarabunPSK" pitchFamily="34" charset="-34"/>
                <a:ea typeface="Tahoma" pitchFamily="34" charset="0"/>
                <a:cs typeface="TH SarabunPSK" pitchFamily="34" charset="-34"/>
              </a:rPr>
              <a:t> </a:t>
            </a:r>
            <a:r>
              <a:rPr kumimoji="0" lang="th-TH" sz="1000" b="0" i="0" u="none" strike="noStrike" cap="none" normalizeH="0" baseline="0" dirty="0">
                <a:ln>
                  <a:noFill/>
                </a:ln>
                <a:solidFill>
                  <a:srgbClr val="000000"/>
                </a:solidFill>
                <a:effectLst/>
                <a:latin typeface="TH SarabunPSK" pitchFamily="34" charset="-34"/>
                <a:ea typeface="Tahoma" pitchFamily="34" charset="0"/>
                <a:cs typeface="TH SarabunPSK" pitchFamily="34" charset="-34"/>
              </a:rPr>
              <a:t>โครงการพัฒนาสุขภาพสัตว์พัฒนาระบบป้องกันแจ้งเตือนและบรรเทาผลกระทบจากภัยธรรมชาติ</a:t>
            </a:r>
            <a:br>
              <a:rPr kumimoji="0" lang="th-TH" sz="1000" b="0" i="0" u="none" strike="noStrike" cap="none" normalizeH="0" baseline="0" dirty="0">
                <a:ln>
                  <a:noFill/>
                </a:ln>
                <a:solidFill>
                  <a:srgbClr val="000000"/>
                </a:solidFill>
                <a:effectLst/>
                <a:latin typeface="TH SarabunPSK" pitchFamily="34" charset="-34"/>
                <a:ea typeface="Tahoma" pitchFamily="34" charset="0"/>
                <a:cs typeface="TH SarabunPSK" pitchFamily="34" charset="-34"/>
              </a:rPr>
            </a:br>
            <a:r>
              <a:rPr kumimoji="0" lang="th-TH" sz="1000" b="0" i="0" u="none" strike="noStrike" cap="none" normalizeH="0" baseline="0" dirty="0">
                <a:ln>
                  <a:noFill/>
                </a:ln>
                <a:solidFill>
                  <a:srgbClr val="000000"/>
                </a:solidFill>
                <a:effectLst/>
                <a:latin typeface="TH SarabunPSK" pitchFamily="34" charset="-34"/>
                <a:ea typeface="Tahoma" pitchFamily="34" charset="0"/>
                <a:cs typeface="TH SarabunPSK" pitchFamily="34" charset="-34"/>
              </a:rPr>
              <a:t>(ก.ปศุสัตว์)</a:t>
            </a:r>
            <a:endParaRPr kumimoji="0" lang="en-US" sz="1800" b="0" i="0" u="none" strike="noStrike" cap="none" normalizeH="0" baseline="0" dirty="0">
              <a:ln>
                <a:noFill/>
              </a:ln>
              <a:solidFill>
                <a:schemeClr val="tx1"/>
              </a:solidFill>
              <a:effectLst/>
              <a:latin typeface="TH SarabunPSK" pitchFamily="34" charset="-34"/>
              <a:ea typeface="Tahoma" pitchFamily="34" charset="0"/>
              <a:cs typeface="TH SarabunPSK" pitchFamily="34" charset="-34"/>
            </a:endParaRPr>
          </a:p>
        </p:txBody>
      </p:sp>
      <p:sp>
        <p:nvSpPr>
          <p:cNvPr id="16" name="Text Box 13"/>
          <p:cNvSpPr txBox="1">
            <a:spLocks noChangeArrowheads="1"/>
          </p:cNvSpPr>
          <p:nvPr/>
        </p:nvSpPr>
        <p:spPr bwMode="auto">
          <a:xfrm>
            <a:off x="969223" y="3190085"/>
            <a:ext cx="1083075" cy="538402"/>
          </a:xfrm>
          <a:prstGeom prst="rect">
            <a:avLst/>
          </a:prstGeom>
          <a:ln>
            <a:prstDash val="lgDash"/>
          </a:ln>
        </p:spPr>
        <p:style>
          <a:lnRef idx="2">
            <a:schemeClr val="accent6"/>
          </a:lnRef>
          <a:fillRef idx="1">
            <a:schemeClr val="lt1"/>
          </a:fillRef>
          <a:effectRef idx="0">
            <a:schemeClr val="accent6"/>
          </a:effectRef>
          <a:fontRef idx="minor">
            <a:schemeClr val="dk1"/>
          </a:fontRef>
        </p:style>
        <p:txBody>
          <a:bodyPr vert="horz" wrap="square" lIns="36576" tIns="36576" rIns="36576" bIns="36576" numCol="1" anchor="t" anchorCtr="0" compatLnSpc="1">
            <a:prstTxWarp prst="textNoShape">
              <a:avLst/>
            </a:prstTxWarp>
          </a:bodyPr>
          <a:lstStyle/>
          <a:p>
            <a:pPr marL="53975" marR="0" lvl="0" indent="-53975"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th-TH" sz="1000" b="0" i="0" u="none" strike="noStrike" cap="none" normalizeH="0" baseline="0" dirty="0">
                <a:ln>
                  <a:noFill/>
                </a:ln>
                <a:solidFill>
                  <a:srgbClr val="FF0000"/>
                </a:solidFill>
                <a:effectLst/>
                <a:latin typeface="TH SarabunPSK" pitchFamily="34" charset="-34"/>
                <a:ea typeface="Tahoma" pitchFamily="34" charset="0"/>
                <a:cs typeface="TH SarabunPSK" pitchFamily="34" charset="-34"/>
              </a:rPr>
              <a:t>ฐานข้อมูลเสบียงอาหารและแร่ธาตุเวชภัณฑ์</a:t>
            </a:r>
            <a:endParaRPr kumimoji="0" lang="en-US" sz="1800" b="0" i="0" u="none" strike="noStrike" cap="none" normalizeH="0" baseline="0" dirty="0">
              <a:ln>
                <a:noFill/>
              </a:ln>
              <a:solidFill>
                <a:srgbClr val="FF0000"/>
              </a:solidFill>
              <a:effectLst/>
              <a:latin typeface="TH SarabunPSK" pitchFamily="34" charset="-34"/>
              <a:ea typeface="Tahoma" pitchFamily="34" charset="0"/>
              <a:cs typeface="TH SarabunPSK" pitchFamily="34" charset="-34"/>
            </a:endParaRPr>
          </a:p>
        </p:txBody>
      </p:sp>
      <p:sp>
        <p:nvSpPr>
          <p:cNvPr id="17" name="Text Box 14"/>
          <p:cNvSpPr txBox="1">
            <a:spLocks noChangeArrowheads="1"/>
          </p:cNvSpPr>
          <p:nvPr/>
        </p:nvSpPr>
        <p:spPr bwMode="auto">
          <a:xfrm>
            <a:off x="5981481" y="3221555"/>
            <a:ext cx="1169987" cy="46434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53975" marR="0" lvl="0" indent="-53975"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th-TH" sz="800" b="0" i="0" u="none" strike="noStrike" cap="none" normalizeH="0" baseline="0" dirty="0">
                <a:ln>
                  <a:noFill/>
                </a:ln>
                <a:solidFill>
                  <a:srgbClr val="000000"/>
                </a:solidFill>
                <a:effectLst/>
                <a:latin typeface="TH SarabunPSK" pitchFamily="34" charset="-34"/>
                <a:ea typeface="Tahoma" pitchFamily="34" charset="0"/>
                <a:cs typeface="TH SarabunPSK" pitchFamily="34" charset="-34"/>
              </a:rPr>
              <a:t>โครงการส่งเสริมอาชีพเลี้ยงแพะในพื้นที่เสี่ยงภัยแล้งซ้ำซาก</a:t>
            </a:r>
            <a:r>
              <a:rPr kumimoji="0" lang="en-US" sz="800" b="0" i="0" u="none" strike="noStrike" cap="none" normalizeH="0" baseline="0" dirty="0">
                <a:ln>
                  <a:noFill/>
                </a:ln>
                <a:solidFill>
                  <a:srgbClr val="000000"/>
                </a:solidFill>
                <a:effectLst/>
                <a:latin typeface="TH SarabunPSK" pitchFamily="34" charset="-34"/>
                <a:ea typeface="Tahoma" pitchFamily="34" charset="0"/>
                <a:cs typeface="TH SarabunPSK" pitchFamily="34" charset="-34"/>
              </a:rPr>
              <a:t> </a:t>
            </a:r>
            <a:r>
              <a:rPr kumimoji="0" lang="th-TH" sz="800" b="0" i="0" u="none" strike="noStrike" cap="none" normalizeH="0" baseline="0" dirty="0">
                <a:ln>
                  <a:noFill/>
                </a:ln>
                <a:solidFill>
                  <a:srgbClr val="000000"/>
                </a:solidFill>
                <a:effectLst/>
                <a:latin typeface="TH SarabunPSK" pitchFamily="34" charset="-34"/>
                <a:ea typeface="Tahoma" pitchFamily="34" charset="0"/>
                <a:cs typeface="TH SarabunPSK" pitchFamily="34" charset="-34"/>
              </a:rPr>
              <a:t>(ก.ปศุสัตว์)</a:t>
            </a:r>
            <a:endParaRPr kumimoji="0" lang="en-US" sz="800" b="0" i="0" u="none" strike="noStrike" cap="none" normalizeH="0" baseline="0" dirty="0">
              <a:ln>
                <a:noFill/>
              </a:ln>
              <a:solidFill>
                <a:schemeClr val="tx1"/>
              </a:solidFill>
              <a:effectLst/>
              <a:latin typeface="TH SarabunPSK" pitchFamily="34" charset="-34"/>
              <a:ea typeface="Tahoma" pitchFamily="34" charset="0"/>
              <a:cs typeface="TH SarabunPSK" pitchFamily="34" charset="-34"/>
            </a:endParaRPr>
          </a:p>
        </p:txBody>
      </p:sp>
      <p:sp>
        <p:nvSpPr>
          <p:cNvPr id="18" name="Text Box 15"/>
          <p:cNvSpPr txBox="1">
            <a:spLocks noChangeArrowheads="1"/>
          </p:cNvSpPr>
          <p:nvPr/>
        </p:nvSpPr>
        <p:spPr bwMode="auto">
          <a:xfrm>
            <a:off x="7128042" y="3213680"/>
            <a:ext cx="982663" cy="46434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53975" marR="0" lvl="0" indent="-53975"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th-TH" sz="1000" b="0" i="0" u="none" strike="noStrike" cap="none" normalizeH="0" baseline="0" dirty="0">
                <a:ln>
                  <a:noFill/>
                </a:ln>
                <a:solidFill>
                  <a:srgbClr val="000000"/>
                </a:solidFill>
                <a:effectLst/>
                <a:latin typeface="TH SarabunPSK" pitchFamily="34" charset="-34"/>
                <a:ea typeface="Tahoma" pitchFamily="34" charset="0"/>
                <a:cs typeface="TH SarabunPSK" pitchFamily="34" charset="-34"/>
              </a:rPr>
              <a:t>ระบบสำรองคลังเสบียงอาหารเพื่อป้องกันการขาดแคลนวัตถุดิบ</a:t>
            </a:r>
            <a:endParaRPr kumimoji="0" lang="en-US" sz="1800" b="0" i="0" u="none" strike="noStrike" cap="none" normalizeH="0" baseline="0" dirty="0">
              <a:ln>
                <a:noFill/>
              </a:ln>
              <a:solidFill>
                <a:schemeClr val="tx1"/>
              </a:solidFill>
              <a:effectLst/>
              <a:latin typeface="TH SarabunPSK" pitchFamily="34" charset="-34"/>
              <a:ea typeface="Tahoma" pitchFamily="34" charset="0"/>
              <a:cs typeface="TH SarabunPSK" pitchFamily="34" charset="-34"/>
            </a:endParaRPr>
          </a:p>
        </p:txBody>
      </p:sp>
      <p:sp>
        <p:nvSpPr>
          <p:cNvPr id="19" name="Rectangle 16"/>
          <p:cNvSpPr>
            <a:spLocks noChangeArrowheads="1"/>
          </p:cNvSpPr>
          <p:nvPr/>
        </p:nvSpPr>
        <p:spPr bwMode="auto">
          <a:xfrm>
            <a:off x="-12585" y="799461"/>
            <a:ext cx="9156585" cy="729854"/>
          </a:xfrm>
          <a:prstGeom prst="rect">
            <a:avLst/>
          </a:prstGeom>
          <a:solidFill>
            <a:srgbClr val="FFC000"/>
          </a:solidFill>
          <a:ln>
            <a:noFill/>
          </a:ln>
          <a:effectLst/>
          <a:extLs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US">
              <a:latin typeface="TH SarabunPSK" pitchFamily="34" charset="-34"/>
              <a:ea typeface="Tahoma" pitchFamily="34" charset="0"/>
              <a:cs typeface="TH SarabunPSK" pitchFamily="34" charset="-34"/>
            </a:endParaRPr>
          </a:p>
        </p:txBody>
      </p:sp>
      <p:sp>
        <p:nvSpPr>
          <p:cNvPr id="20" name="Rectangle 17"/>
          <p:cNvSpPr>
            <a:spLocks noChangeArrowheads="1"/>
          </p:cNvSpPr>
          <p:nvPr/>
        </p:nvSpPr>
        <p:spPr bwMode="auto">
          <a:xfrm>
            <a:off x="195310" y="909240"/>
            <a:ext cx="1910316" cy="424183"/>
          </a:xfrm>
          <a:prstGeom prst="rightArrowCallout">
            <a:avLst>
              <a:gd name="adj1" fmla="val 50000"/>
              <a:gd name="adj2" fmla="val 25000"/>
              <a:gd name="adj3" fmla="val 25000"/>
              <a:gd name="adj4" fmla="val 84439"/>
            </a:avLst>
          </a:prstGeom>
          <a:solidFill>
            <a:srgbClr val="F3F3F3"/>
          </a:solidFill>
          <a:ln w="2540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TH SarabunPSK" pitchFamily="34" charset="-34"/>
                <a:ea typeface="Tahoma" pitchFamily="34" charset="0"/>
                <a:cs typeface="TH SarabunPSK" pitchFamily="34" charset="-34"/>
              </a:rPr>
              <a:t>Thematic Project</a:t>
            </a:r>
            <a:endParaRPr kumimoji="0" lang="en-US" sz="1600" b="1" i="0" u="none" strike="noStrike" cap="none" normalizeH="0" baseline="0" dirty="0">
              <a:ln>
                <a:noFill/>
              </a:ln>
              <a:solidFill>
                <a:schemeClr val="tx1"/>
              </a:solidFill>
              <a:effectLst/>
              <a:latin typeface="TH SarabunPSK" pitchFamily="34" charset="-34"/>
              <a:ea typeface="Tahoma" pitchFamily="34" charset="0"/>
              <a:cs typeface="TH SarabunPSK" pitchFamily="34" charset="-34"/>
            </a:endParaRPr>
          </a:p>
        </p:txBody>
      </p:sp>
      <p:sp>
        <p:nvSpPr>
          <p:cNvPr id="21" name="AutoShape 18"/>
          <p:cNvSpPr>
            <a:spLocks noChangeArrowheads="1"/>
          </p:cNvSpPr>
          <p:nvPr/>
        </p:nvSpPr>
        <p:spPr bwMode="auto">
          <a:xfrm>
            <a:off x="2390890" y="823519"/>
            <a:ext cx="2696016" cy="705796"/>
          </a:xfrm>
          <a:prstGeom prst="rightArrowCallout">
            <a:avLst>
              <a:gd name="adj1" fmla="val 39333"/>
              <a:gd name="adj2" fmla="val 25000"/>
              <a:gd name="adj3" fmla="val 32053"/>
              <a:gd name="adj4" fmla="val 90166"/>
            </a:avLst>
          </a:prstGeom>
          <a:solidFill>
            <a:srgbClr val="EBD7E1"/>
          </a:solidFill>
          <a:ln w="2540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400" b="1" i="0" u="none" strike="noStrike" cap="none" normalizeH="0" baseline="0" dirty="0">
                <a:ln>
                  <a:noFill/>
                </a:ln>
                <a:solidFill>
                  <a:srgbClr val="000000"/>
                </a:solidFill>
                <a:effectLst/>
                <a:latin typeface="TH SarabunPSK" pitchFamily="34" charset="-34"/>
                <a:ea typeface="Tahoma" pitchFamily="34" charset="0"/>
                <a:cs typeface="TH SarabunPSK" pitchFamily="34" charset="-34"/>
              </a:rPr>
              <a:t>“Increase resilience in the agricultural sector </a:t>
            </a:r>
            <a:r>
              <a:rPr lang="en-US" sz="1400" b="1" dirty="0">
                <a:solidFill>
                  <a:srgbClr val="000000"/>
                </a:solidFill>
                <a:latin typeface="TH SarabunPSK" pitchFamily="34" charset="-34"/>
                <a:ea typeface="Tahoma" pitchFamily="34" charset="0"/>
                <a:cs typeface="TH SarabunPSK" pitchFamily="34" charset="-34"/>
              </a:rPr>
              <a:t>towards drought”</a:t>
            </a:r>
            <a:r>
              <a:rPr kumimoji="0" lang="en-US" sz="1400" b="1" i="0" u="none" strike="noStrike" cap="none" normalizeH="0" baseline="0" dirty="0">
                <a:ln>
                  <a:noFill/>
                </a:ln>
                <a:solidFill>
                  <a:srgbClr val="000000"/>
                </a:solidFill>
                <a:effectLst/>
                <a:latin typeface="TH SarabunPSK" pitchFamily="34" charset="-34"/>
                <a:ea typeface="Tahoma" pitchFamily="34" charset="0"/>
                <a:cs typeface="TH SarabunPSK" pitchFamily="34" charset="-34"/>
              </a:rPr>
              <a:t> </a:t>
            </a:r>
            <a:endParaRPr kumimoji="0" lang="en-US" sz="1400" b="1" i="0" u="none" strike="noStrike" cap="none" normalizeH="0" baseline="0" dirty="0">
              <a:ln>
                <a:noFill/>
              </a:ln>
              <a:solidFill>
                <a:schemeClr val="tx1"/>
              </a:solidFill>
              <a:effectLst/>
              <a:latin typeface="TH SarabunPSK" pitchFamily="34" charset="-34"/>
              <a:ea typeface="Tahoma" pitchFamily="34" charset="0"/>
              <a:cs typeface="TH SarabunPSK" pitchFamily="34" charset="-34"/>
            </a:endParaRPr>
          </a:p>
        </p:txBody>
      </p:sp>
      <p:sp>
        <p:nvSpPr>
          <p:cNvPr id="22" name="Rectangle 19"/>
          <p:cNvSpPr>
            <a:spLocks noChangeArrowheads="1"/>
          </p:cNvSpPr>
          <p:nvPr/>
        </p:nvSpPr>
        <p:spPr bwMode="auto">
          <a:xfrm>
            <a:off x="5372171" y="900409"/>
            <a:ext cx="3572642" cy="484585"/>
          </a:xfrm>
          <a:prstGeom prst="rect">
            <a:avLst/>
          </a:prstGeom>
          <a:solidFill>
            <a:srgbClr val="FFF3CC"/>
          </a:solidFill>
          <a:ln w="2540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400" b="1" i="0" u="none" strike="noStrike" cap="none" normalizeH="0" baseline="0" dirty="0">
                <a:ln>
                  <a:noFill/>
                </a:ln>
                <a:solidFill>
                  <a:srgbClr val="000000"/>
                </a:solidFill>
                <a:effectLst>
                  <a:outerShdw blurRad="38100" dist="38100" dir="2700000" algn="tl">
                    <a:srgbClr val="000000">
                      <a:alpha val="43137"/>
                    </a:srgbClr>
                  </a:outerShdw>
                </a:effectLst>
                <a:latin typeface="TH SarabunPSK" pitchFamily="34" charset="-34"/>
                <a:ea typeface="Tahoma" pitchFamily="34" charset="0"/>
                <a:cs typeface="TH SarabunPSK" pitchFamily="34" charset="-34"/>
              </a:rPr>
              <a:t>Strategy 2 of ASPCC</a:t>
            </a:r>
            <a:r>
              <a:rPr kumimoji="0" lang="en-US" sz="1400" b="1" i="0" u="none" strike="noStrike" cap="none" normalizeH="0" dirty="0">
                <a:ln>
                  <a:noFill/>
                </a:ln>
                <a:solidFill>
                  <a:srgbClr val="000000"/>
                </a:solidFill>
                <a:effectLst>
                  <a:outerShdw blurRad="38100" dist="38100" dir="2700000" algn="tl">
                    <a:srgbClr val="000000">
                      <a:alpha val="43137"/>
                    </a:srgbClr>
                  </a:outerShdw>
                </a:effectLst>
                <a:latin typeface="TH SarabunPSK" pitchFamily="34" charset="-34"/>
                <a:ea typeface="Tahoma" pitchFamily="34" charset="0"/>
                <a:cs typeface="TH SarabunPSK" pitchFamily="34" charset="-34"/>
              </a:rPr>
              <a:t> 2017-2021 </a:t>
            </a:r>
            <a:br>
              <a:rPr kumimoji="0" lang="en-US" sz="1400" b="1" i="0" u="none" strike="noStrike" cap="none" normalizeH="0" dirty="0">
                <a:ln>
                  <a:noFill/>
                </a:ln>
                <a:solidFill>
                  <a:srgbClr val="000000"/>
                </a:solidFill>
                <a:effectLst>
                  <a:outerShdw blurRad="38100" dist="38100" dir="2700000" algn="tl">
                    <a:srgbClr val="000000">
                      <a:alpha val="43137"/>
                    </a:srgbClr>
                  </a:outerShdw>
                </a:effectLst>
                <a:latin typeface="TH SarabunPSK" pitchFamily="34" charset="-34"/>
                <a:ea typeface="Tahoma" pitchFamily="34" charset="0"/>
                <a:cs typeface="TH SarabunPSK" pitchFamily="34" charset="-34"/>
              </a:rPr>
            </a:br>
            <a:r>
              <a:rPr kumimoji="0" lang="en-US" sz="1400" b="1" i="0" u="none" strike="noStrike" cap="none" normalizeH="0" dirty="0">
                <a:ln>
                  <a:noFill/>
                </a:ln>
                <a:solidFill>
                  <a:srgbClr val="000000"/>
                </a:solidFill>
                <a:effectLst>
                  <a:outerShdw blurRad="38100" dist="38100" dir="2700000" algn="tl">
                    <a:srgbClr val="000000">
                      <a:alpha val="43137"/>
                    </a:srgbClr>
                  </a:outerShdw>
                </a:effectLst>
                <a:latin typeface="TH SarabunPSK" pitchFamily="34" charset="-34"/>
                <a:ea typeface="Tahoma" pitchFamily="34" charset="0"/>
                <a:cs typeface="TH SarabunPSK" pitchFamily="34" charset="-34"/>
              </a:rPr>
              <a:t>(Adaptation for Enhancing CC Resilience)</a:t>
            </a:r>
            <a:endParaRPr kumimoji="0" lang="en-US" sz="1400" b="1" i="0" u="none" strike="noStrike" cap="none" normalizeH="0" baseline="0" dirty="0">
              <a:ln>
                <a:noFill/>
              </a:ln>
              <a:solidFill>
                <a:schemeClr val="tx1"/>
              </a:solidFill>
              <a:effectLst>
                <a:outerShdw blurRad="38100" dist="38100" dir="2700000" algn="tl">
                  <a:srgbClr val="000000">
                    <a:alpha val="43137"/>
                  </a:srgbClr>
                </a:outerShdw>
              </a:effectLst>
              <a:latin typeface="TH SarabunPSK" pitchFamily="34" charset="-34"/>
              <a:ea typeface="Tahoma" pitchFamily="34" charset="0"/>
              <a:cs typeface="TH SarabunPSK" pitchFamily="34" charset="-34"/>
            </a:endParaRPr>
          </a:p>
        </p:txBody>
      </p:sp>
      <p:sp>
        <p:nvSpPr>
          <p:cNvPr id="23" name="Rectangle 20"/>
          <p:cNvSpPr>
            <a:spLocks noChangeArrowheads="1"/>
          </p:cNvSpPr>
          <p:nvPr/>
        </p:nvSpPr>
        <p:spPr bwMode="auto">
          <a:xfrm>
            <a:off x="350192" y="2281429"/>
            <a:ext cx="1447824" cy="414788"/>
          </a:xfrm>
          <a:prstGeom prst="rect">
            <a:avLst/>
          </a:prstGeom>
          <a:solidFill>
            <a:srgbClr val="A3D769"/>
          </a:solidFill>
          <a:ln w="19050" algn="ctr">
            <a:noFill/>
            <a:miter lim="800000"/>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2000" b="1" i="0" u="none" strike="noStrike" cap="none" normalizeH="0" baseline="0" dirty="0">
                <a:ln>
                  <a:noFill/>
                </a:ln>
                <a:solidFill>
                  <a:srgbClr val="000000"/>
                </a:solidFill>
                <a:effectLst/>
                <a:latin typeface="TH SarabunPSK" pitchFamily="34" charset="-34"/>
                <a:ea typeface="Tahoma" pitchFamily="34" charset="0"/>
                <a:cs typeface="TH SarabunPSK" pitchFamily="34" charset="-34"/>
              </a:rPr>
              <a:t>Upstream</a:t>
            </a:r>
            <a:endParaRPr kumimoji="0" lang="en-US" sz="1800" b="0" i="0" u="none" strike="noStrike" cap="none" normalizeH="0" baseline="0" dirty="0">
              <a:ln>
                <a:noFill/>
              </a:ln>
              <a:solidFill>
                <a:schemeClr val="tx1"/>
              </a:solidFill>
              <a:effectLst/>
              <a:latin typeface="TH SarabunPSK" pitchFamily="34" charset="-34"/>
              <a:ea typeface="Tahoma" pitchFamily="34" charset="0"/>
              <a:cs typeface="TH SarabunPSK" pitchFamily="34" charset="-34"/>
            </a:endParaRPr>
          </a:p>
        </p:txBody>
      </p:sp>
      <p:sp>
        <p:nvSpPr>
          <p:cNvPr id="24" name="Rectangle 21"/>
          <p:cNvSpPr>
            <a:spLocks noChangeArrowheads="1"/>
          </p:cNvSpPr>
          <p:nvPr/>
        </p:nvSpPr>
        <p:spPr bwMode="auto">
          <a:xfrm>
            <a:off x="7287194" y="2298261"/>
            <a:ext cx="1341900" cy="410710"/>
          </a:xfrm>
          <a:prstGeom prst="rect">
            <a:avLst/>
          </a:prstGeom>
          <a:solidFill>
            <a:srgbClr val="F2A068"/>
          </a:solidFill>
          <a:ln w="19050" algn="ctr">
            <a:noFill/>
            <a:miter lim="800000"/>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800" b="1" i="0" u="none" strike="noStrike" cap="none" normalizeH="0" baseline="0" dirty="0">
                <a:ln>
                  <a:noFill/>
                </a:ln>
                <a:solidFill>
                  <a:srgbClr val="000000"/>
                </a:solidFill>
                <a:effectLst/>
                <a:latin typeface="TH SarabunPSK" pitchFamily="34" charset="-34"/>
                <a:ea typeface="Tahoma" pitchFamily="34" charset="0"/>
                <a:cs typeface="TH SarabunPSK" pitchFamily="34" charset="-34"/>
              </a:rPr>
              <a:t>Downstream</a:t>
            </a:r>
            <a:endParaRPr kumimoji="0" lang="en-US" sz="1800" b="0" i="0" u="none" strike="noStrike" cap="none" normalizeH="0" baseline="0" dirty="0">
              <a:ln>
                <a:noFill/>
              </a:ln>
              <a:solidFill>
                <a:schemeClr val="tx1"/>
              </a:solidFill>
              <a:effectLst/>
              <a:latin typeface="TH SarabunPSK" pitchFamily="34" charset="-34"/>
              <a:ea typeface="Tahoma" pitchFamily="34" charset="0"/>
              <a:cs typeface="TH SarabunPSK" pitchFamily="34" charset="-34"/>
            </a:endParaRPr>
          </a:p>
        </p:txBody>
      </p:sp>
      <p:sp>
        <p:nvSpPr>
          <p:cNvPr id="25" name="Rectangle 22"/>
          <p:cNvSpPr>
            <a:spLocks noChangeArrowheads="1"/>
          </p:cNvSpPr>
          <p:nvPr/>
        </p:nvSpPr>
        <p:spPr bwMode="auto">
          <a:xfrm>
            <a:off x="3741928" y="2298261"/>
            <a:ext cx="1351397" cy="410710"/>
          </a:xfrm>
          <a:prstGeom prst="rect">
            <a:avLst/>
          </a:prstGeom>
          <a:solidFill>
            <a:srgbClr val="61D6FF"/>
          </a:solidFill>
          <a:ln w="19050" algn="ctr">
            <a:noFill/>
            <a:miter lim="800000"/>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2000" b="1" i="0" u="none" strike="noStrike" cap="none" normalizeH="0" baseline="0" dirty="0">
                <a:ln>
                  <a:noFill/>
                </a:ln>
                <a:solidFill>
                  <a:srgbClr val="000000"/>
                </a:solidFill>
                <a:effectLst/>
                <a:latin typeface="TH SarabunPSK" pitchFamily="34" charset="-34"/>
                <a:ea typeface="Tahoma" pitchFamily="34" charset="0"/>
                <a:cs typeface="TH SarabunPSK" pitchFamily="34" charset="-34"/>
              </a:rPr>
              <a:t>Midstream</a:t>
            </a:r>
            <a:endParaRPr kumimoji="0" lang="en-US" sz="1800" b="0" i="0" u="none" strike="noStrike" cap="none" normalizeH="0" baseline="0" dirty="0">
              <a:ln>
                <a:noFill/>
              </a:ln>
              <a:solidFill>
                <a:schemeClr val="tx1"/>
              </a:solidFill>
              <a:effectLst/>
              <a:latin typeface="TH SarabunPSK" pitchFamily="34" charset="-34"/>
              <a:ea typeface="Tahoma" pitchFamily="34" charset="0"/>
              <a:cs typeface="TH SarabunPSK" pitchFamily="34" charset="-34"/>
            </a:endParaRPr>
          </a:p>
        </p:txBody>
      </p:sp>
      <p:sp>
        <p:nvSpPr>
          <p:cNvPr id="32" name="Title 2"/>
          <p:cNvSpPr>
            <a:spLocks noGrp="1"/>
          </p:cNvSpPr>
          <p:nvPr>
            <p:ph type="title"/>
          </p:nvPr>
        </p:nvSpPr>
        <p:spPr>
          <a:xfrm>
            <a:off x="647577" y="0"/>
            <a:ext cx="8381014" cy="672306"/>
          </a:xfrm>
        </p:spPr>
        <p:txBody>
          <a:bodyPr/>
          <a:lstStyle/>
          <a:p>
            <a:pPr algn="r"/>
            <a:r>
              <a:rPr lang="en-US" sz="3200" dirty="0">
                <a:solidFill>
                  <a:srgbClr val="0070C0"/>
                </a:solidFill>
                <a:latin typeface="TH SarabunPSK" pitchFamily="34" charset="-34"/>
                <a:ea typeface="Tahoma" pitchFamily="34" charset="0"/>
                <a:cs typeface="TH SarabunPSK" pitchFamily="34" charset="-34"/>
              </a:rPr>
              <a:t>Thematic Project 1</a:t>
            </a:r>
          </a:p>
        </p:txBody>
      </p:sp>
      <p:sp>
        <p:nvSpPr>
          <p:cNvPr id="28" name="Right Arrow 27"/>
          <p:cNvSpPr/>
          <p:nvPr/>
        </p:nvSpPr>
        <p:spPr>
          <a:xfrm>
            <a:off x="1895089" y="2414773"/>
            <a:ext cx="1440656" cy="17768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TH SarabunPSK" pitchFamily="34" charset="-34"/>
              <a:ea typeface="Tahoma" pitchFamily="34" charset="0"/>
              <a:cs typeface="TH SarabunPSK" pitchFamily="34" charset="-34"/>
            </a:endParaRPr>
          </a:p>
        </p:txBody>
      </p:sp>
      <p:sp>
        <p:nvSpPr>
          <p:cNvPr id="34" name="Right Arrow 33"/>
          <p:cNvSpPr/>
          <p:nvPr/>
        </p:nvSpPr>
        <p:spPr>
          <a:xfrm>
            <a:off x="5389926" y="2414773"/>
            <a:ext cx="1440656" cy="17768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TH SarabunPSK" pitchFamily="34" charset="-34"/>
              <a:ea typeface="Tahoma" pitchFamily="34" charset="0"/>
              <a:cs typeface="TH SarabunPSK" pitchFamily="34" charset="-34"/>
            </a:endParaRPr>
          </a:p>
        </p:txBody>
      </p:sp>
      <p:sp>
        <p:nvSpPr>
          <p:cNvPr id="29" name="TextBox 28"/>
          <p:cNvSpPr txBox="1"/>
          <p:nvPr/>
        </p:nvSpPr>
        <p:spPr>
          <a:xfrm>
            <a:off x="3204839" y="1798591"/>
            <a:ext cx="2272684" cy="442674"/>
          </a:xfrm>
          <a:prstGeom prst="roundRect">
            <a:avLst/>
          </a:prstGeom>
          <a:solidFill>
            <a:schemeClr val="accent3"/>
          </a:solidFill>
        </p:spPr>
        <p:txBody>
          <a:bodyPr wrap="square" rtlCol="0">
            <a:spAutoFit/>
          </a:bodyPr>
          <a:lstStyle/>
          <a:p>
            <a:r>
              <a:rPr lang="en-US" dirty="0">
                <a:latin typeface="TH SarabunPSK" pitchFamily="34" charset="-34"/>
                <a:ea typeface="Tahoma" pitchFamily="34" charset="0"/>
                <a:cs typeface="TH SarabunPSK" pitchFamily="34" charset="-34"/>
              </a:rPr>
              <a:t>   </a:t>
            </a:r>
            <a:r>
              <a:rPr lang="en-US" sz="2000" b="1" dirty="0">
                <a:latin typeface="TH SarabunPSK" pitchFamily="34" charset="-34"/>
                <a:ea typeface="Tahoma" pitchFamily="34" charset="0"/>
                <a:cs typeface="TH SarabunPSK" pitchFamily="34" charset="-34"/>
              </a:rPr>
              <a:t>Livestock</a:t>
            </a:r>
          </a:p>
        </p:txBody>
      </p:sp>
      <p:pic>
        <p:nvPicPr>
          <p:cNvPr id="36" name="Picture 3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827147" y="1790415"/>
            <a:ext cx="519517" cy="389638"/>
          </a:xfrm>
          <a:prstGeom prst="rect">
            <a:avLst/>
          </a:prstGeom>
        </p:spPr>
      </p:pic>
      <p:pic>
        <p:nvPicPr>
          <p:cNvPr id="30" name="Picture 2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37595" y="3921526"/>
            <a:ext cx="355059" cy="266294"/>
          </a:xfrm>
          <a:prstGeom prst="rect">
            <a:avLst/>
          </a:prstGeom>
        </p:spPr>
      </p:pic>
      <p:sp>
        <p:nvSpPr>
          <p:cNvPr id="31" name="TextBox 30"/>
          <p:cNvSpPr txBox="1"/>
          <p:nvPr/>
        </p:nvSpPr>
        <p:spPr>
          <a:xfrm>
            <a:off x="1010234" y="4127252"/>
            <a:ext cx="1083075" cy="261610"/>
          </a:xfrm>
          <a:prstGeom prst="rect">
            <a:avLst/>
          </a:prstGeom>
          <a:noFill/>
        </p:spPr>
        <p:txBody>
          <a:bodyPr wrap="square" rtlCol="0">
            <a:spAutoFit/>
          </a:bodyPr>
          <a:lstStyle/>
          <a:p>
            <a:pPr algn="ctr"/>
            <a:r>
              <a:rPr lang="en-US" sz="1100" dirty="0">
                <a:latin typeface="TH SarabunPSK" pitchFamily="34" charset="-34"/>
                <a:ea typeface="Tahoma" pitchFamily="34" charset="0"/>
                <a:cs typeface="TH SarabunPSK" pitchFamily="34" charset="-34"/>
              </a:rPr>
              <a:t>Gap 1.1</a:t>
            </a:r>
          </a:p>
        </p:txBody>
      </p:sp>
      <p:sp>
        <p:nvSpPr>
          <p:cNvPr id="39" name="AutoShape 4"/>
          <p:cNvSpPr>
            <a:spLocks noChangeArrowheads="1"/>
          </p:cNvSpPr>
          <p:nvPr/>
        </p:nvSpPr>
        <p:spPr bwMode="auto">
          <a:xfrm>
            <a:off x="2178763" y="2749678"/>
            <a:ext cx="1156982" cy="417404"/>
          </a:xfrm>
          <a:prstGeom prst="roundRect">
            <a:avLst>
              <a:gd name="adj" fmla="val 16667"/>
            </a:avLst>
          </a:prstGeom>
          <a:solidFill>
            <a:srgbClr val="D1EBB5"/>
          </a:solidFill>
          <a:ln w="12700" algn="ctr">
            <a:solidFill>
              <a:srgbClr val="000000"/>
            </a:solidFill>
            <a:round/>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US" sz="1400" b="1" dirty="0">
                <a:solidFill>
                  <a:srgbClr val="000000"/>
                </a:solidFill>
                <a:latin typeface="TH SarabunPSK" pitchFamily="34" charset="-34"/>
                <a:ea typeface="Tahoma" pitchFamily="34" charset="0"/>
                <a:cs typeface="TH SarabunPSK" pitchFamily="34" charset="-34"/>
              </a:rPr>
              <a:t>Technology</a:t>
            </a:r>
          </a:p>
        </p:txBody>
      </p:sp>
      <p:sp>
        <p:nvSpPr>
          <p:cNvPr id="42" name="Text Box 13"/>
          <p:cNvSpPr txBox="1">
            <a:spLocks noChangeArrowheads="1"/>
          </p:cNvSpPr>
          <p:nvPr/>
        </p:nvSpPr>
        <p:spPr bwMode="auto">
          <a:xfrm>
            <a:off x="2109398" y="3195719"/>
            <a:ext cx="1083075" cy="826883"/>
          </a:xfrm>
          <a:prstGeom prst="rect">
            <a:avLst/>
          </a:prstGeom>
          <a:ln>
            <a:prstDash val="lgDash"/>
          </a:ln>
        </p:spPr>
        <p:style>
          <a:lnRef idx="2">
            <a:schemeClr val="accent6"/>
          </a:lnRef>
          <a:fillRef idx="1">
            <a:schemeClr val="lt1"/>
          </a:fillRef>
          <a:effectRef idx="0">
            <a:schemeClr val="accent6"/>
          </a:effectRef>
          <a:fontRef idx="minor">
            <a:schemeClr val="dk1"/>
          </a:fontRef>
        </p:style>
        <p:txBody>
          <a:bodyPr vert="horz" wrap="square" lIns="36576" tIns="36576" rIns="36576" bIns="36576" numCol="1" anchor="t" anchorCtr="0" compatLnSpc="1">
            <a:prstTxWarp prst="textNoShape">
              <a:avLst/>
            </a:prstTxWarp>
          </a:bodyPr>
          <a:lstStyle/>
          <a:p>
            <a:pPr marL="53975" marR="0" lvl="0" indent="-53975"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lang="en-US" sz="1000" dirty="0">
                <a:solidFill>
                  <a:srgbClr val="FF0000"/>
                </a:solidFill>
                <a:latin typeface="TH SarabunPSK" pitchFamily="34" charset="-34"/>
                <a:ea typeface="Tahoma" pitchFamily="34" charset="0"/>
                <a:cs typeface="TH SarabunPSK" pitchFamily="34" charset="-34"/>
              </a:rPr>
              <a:t> </a:t>
            </a:r>
            <a:r>
              <a:rPr lang="th-TH" sz="1000" dirty="0">
                <a:solidFill>
                  <a:srgbClr val="FF0000"/>
                </a:solidFill>
                <a:latin typeface="TH SarabunPSK" pitchFamily="34" charset="-34"/>
                <a:ea typeface="Tahoma" pitchFamily="34" charset="0"/>
                <a:cs typeface="TH SarabunPSK" pitchFamily="34" charset="-34"/>
              </a:rPr>
              <a:t>พัฒนาระบบเทคโนโบยีสารสนเทศเพื่อการจัดการภัยแล้งด้านปศุสัตว์</a:t>
            </a:r>
            <a:endParaRPr kumimoji="0" lang="en-US" sz="1800" b="0" i="0" u="none" strike="noStrike" cap="none" normalizeH="0" baseline="0" dirty="0">
              <a:ln>
                <a:noFill/>
              </a:ln>
              <a:solidFill>
                <a:srgbClr val="FF0000"/>
              </a:solidFill>
              <a:effectLst/>
              <a:latin typeface="TH SarabunPSK" pitchFamily="34" charset="-34"/>
              <a:ea typeface="Tahoma" pitchFamily="34" charset="0"/>
              <a:cs typeface="TH SarabunPSK" pitchFamily="34" charset="-34"/>
            </a:endParaRPr>
          </a:p>
        </p:txBody>
      </p:sp>
      <p:pic>
        <p:nvPicPr>
          <p:cNvPr id="33" name="Picture 3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480047" y="4129495"/>
            <a:ext cx="347596" cy="260697"/>
          </a:xfrm>
          <a:prstGeom prst="rect">
            <a:avLst/>
          </a:prstGeom>
        </p:spPr>
      </p:pic>
      <p:sp>
        <p:nvSpPr>
          <p:cNvPr id="45" name="TextBox 44"/>
          <p:cNvSpPr txBox="1"/>
          <p:nvPr/>
        </p:nvSpPr>
        <p:spPr>
          <a:xfrm>
            <a:off x="2113979" y="4367540"/>
            <a:ext cx="1083075" cy="261610"/>
          </a:xfrm>
          <a:prstGeom prst="rect">
            <a:avLst/>
          </a:prstGeom>
          <a:noFill/>
        </p:spPr>
        <p:txBody>
          <a:bodyPr wrap="square" rtlCol="0">
            <a:spAutoFit/>
          </a:bodyPr>
          <a:lstStyle/>
          <a:p>
            <a:pPr algn="ctr"/>
            <a:r>
              <a:rPr lang="en-US" sz="1100" dirty="0">
                <a:latin typeface="TH SarabunPSK" pitchFamily="34" charset="-34"/>
                <a:ea typeface="Tahoma" pitchFamily="34" charset="0"/>
                <a:cs typeface="TH SarabunPSK" pitchFamily="34" charset="-34"/>
              </a:rPr>
              <a:t>Gap 1.2</a:t>
            </a:r>
          </a:p>
        </p:txBody>
      </p:sp>
      <p:sp>
        <p:nvSpPr>
          <p:cNvPr id="35" name="Rectangle 34"/>
          <p:cNvSpPr/>
          <p:nvPr/>
        </p:nvSpPr>
        <p:spPr>
          <a:xfrm>
            <a:off x="4350156" y="4142641"/>
            <a:ext cx="1373727" cy="246221"/>
          </a:xfrm>
          <a:prstGeom prst="rect">
            <a:avLst/>
          </a:prstGeom>
          <a:ln>
            <a:solidFill>
              <a:schemeClr val="accent1"/>
            </a:solidFill>
            <a:prstDash val="dash"/>
          </a:ln>
        </p:spPr>
        <p:txBody>
          <a:bodyPr wrap="square">
            <a:spAutoFit/>
          </a:bodyPr>
          <a:lstStyle/>
          <a:p>
            <a:pPr lvl="0" eaLnBrk="0" fontAlgn="base" hangingPunct="0">
              <a:spcBef>
                <a:spcPct val="0"/>
              </a:spcBef>
              <a:spcAft>
                <a:spcPct val="0"/>
              </a:spcAft>
              <a:buSzPts val="1000"/>
              <a:buFont typeface="Symbol" panose="05050102010706020507" pitchFamily="18" charset="2"/>
              <a:buChar char="·"/>
            </a:pPr>
            <a:r>
              <a:rPr lang="th-TH" sz="1000" dirty="0">
                <a:solidFill>
                  <a:srgbClr val="FF0000"/>
                </a:solidFill>
                <a:latin typeface="TH SarabunPSK" pitchFamily="34" charset="-34"/>
                <a:ea typeface="Tahoma" pitchFamily="34" charset="0"/>
                <a:cs typeface="TH SarabunPSK" pitchFamily="34" charset="-34"/>
              </a:rPr>
              <a:t>ประชาสัมพันธ์แจ้งเตือนภัยแล้ง</a:t>
            </a:r>
            <a:endParaRPr lang="en-US" sz="1000" dirty="0">
              <a:solidFill>
                <a:srgbClr val="FF0000"/>
              </a:solidFill>
              <a:latin typeface="TH SarabunPSK" pitchFamily="34" charset="-34"/>
              <a:ea typeface="Tahoma" pitchFamily="34" charset="0"/>
              <a:cs typeface="TH SarabunPSK" pitchFamily="34" charset="-34"/>
            </a:endParaRPr>
          </a:p>
        </p:txBody>
      </p:sp>
      <p:pic>
        <p:nvPicPr>
          <p:cNvPr id="37" name="Picture 3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886105" y="4505917"/>
            <a:ext cx="262256" cy="196692"/>
          </a:xfrm>
          <a:prstGeom prst="rect">
            <a:avLst/>
          </a:prstGeom>
        </p:spPr>
      </p:pic>
      <p:sp>
        <p:nvSpPr>
          <p:cNvPr id="48" name="TextBox 47"/>
          <p:cNvSpPr txBox="1"/>
          <p:nvPr/>
        </p:nvSpPr>
        <p:spPr>
          <a:xfrm>
            <a:off x="4480577" y="4690583"/>
            <a:ext cx="1083075" cy="261610"/>
          </a:xfrm>
          <a:prstGeom prst="rect">
            <a:avLst/>
          </a:prstGeom>
          <a:noFill/>
        </p:spPr>
        <p:txBody>
          <a:bodyPr wrap="square" rtlCol="0">
            <a:spAutoFit/>
          </a:bodyPr>
          <a:lstStyle/>
          <a:p>
            <a:pPr algn="ctr"/>
            <a:r>
              <a:rPr lang="en-US" sz="1100" dirty="0">
                <a:latin typeface="TH SarabunPSK" pitchFamily="34" charset="-34"/>
                <a:ea typeface="Tahoma" pitchFamily="34" charset="0"/>
                <a:cs typeface="TH SarabunPSK" pitchFamily="34" charset="-34"/>
              </a:rPr>
              <a:t>Gap 1.3</a:t>
            </a:r>
          </a:p>
        </p:txBody>
      </p:sp>
      <p:sp>
        <p:nvSpPr>
          <p:cNvPr id="49" name="AutoShape 8"/>
          <p:cNvSpPr>
            <a:spLocks noChangeArrowheads="1"/>
          </p:cNvSpPr>
          <p:nvPr/>
        </p:nvSpPr>
        <p:spPr bwMode="auto">
          <a:xfrm>
            <a:off x="8154432" y="2743670"/>
            <a:ext cx="949325" cy="446485"/>
          </a:xfrm>
          <a:prstGeom prst="roundRect">
            <a:avLst>
              <a:gd name="adj" fmla="val 16667"/>
            </a:avLst>
          </a:prstGeom>
          <a:solidFill>
            <a:srgbClr val="F8CBAD"/>
          </a:solidFill>
          <a:ln w="12700" algn="ctr">
            <a:solidFill>
              <a:srgbClr val="000000"/>
            </a:solidFill>
            <a:round/>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US" sz="1400" b="1" dirty="0">
                <a:solidFill>
                  <a:srgbClr val="000000"/>
                </a:solidFill>
                <a:latin typeface="TH SarabunPSK" pitchFamily="34" charset="-34"/>
                <a:ea typeface="Tahoma" pitchFamily="34" charset="0"/>
                <a:cs typeface="TH SarabunPSK" pitchFamily="34" charset="-34"/>
              </a:rPr>
              <a:t>Finance</a:t>
            </a:r>
          </a:p>
        </p:txBody>
      </p:sp>
      <p:sp>
        <p:nvSpPr>
          <p:cNvPr id="50" name="Text Box 13"/>
          <p:cNvSpPr txBox="1">
            <a:spLocks noChangeArrowheads="1"/>
          </p:cNvSpPr>
          <p:nvPr/>
        </p:nvSpPr>
        <p:spPr bwMode="auto">
          <a:xfrm>
            <a:off x="8154432" y="3247519"/>
            <a:ext cx="949325" cy="1793591"/>
          </a:xfrm>
          <a:prstGeom prst="rect">
            <a:avLst/>
          </a:prstGeom>
          <a:ln>
            <a:solidFill>
              <a:schemeClr val="accent2"/>
            </a:solidFill>
            <a:prstDash val="lgDash"/>
          </a:ln>
        </p:spPr>
        <p:style>
          <a:lnRef idx="2">
            <a:schemeClr val="accent6"/>
          </a:lnRef>
          <a:fillRef idx="1">
            <a:schemeClr val="lt1"/>
          </a:fillRef>
          <a:effectRef idx="0">
            <a:schemeClr val="accent6"/>
          </a:effectRef>
          <a:fontRef idx="minor">
            <a:schemeClr val="dk1"/>
          </a:fontRef>
        </p:style>
        <p:txBody>
          <a:bodyPr vert="horz" wrap="square" lIns="36576" tIns="36576" rIns="36576" bIns="36576" numCol="1" anchor="t" anchorCtr="0" compatLnSpc="1">
            <a:prstTxWarp prst="textNoShape">
              <a:avLst/>
            </a:prstTxWarp>
          </a:bodyPr>
          <a:lstStyle/>
          <a:p>
            <a:pPr marL="53975" marR="0" lvl="0" indent="-53975"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lang="en-US" sz="1000" dirty="0">
                <a:solidFill>
                  <a:srgbClr val="FF0000"/>
                </a:solidFill>
                <a:latin typeface="TH SarabunPSK" pitchFamily="34" charset="-34"/>
                <a:ea typeface="Tahoma" pitchFamily="34" charset="0"/>
                <a:cs typeface="TH SarabunPSK" pitchFamily="34" charset="-34"/>
              </a:rPr>
              <a:t> </a:t>
            </a:r>
            <a:r>
              <a:rPr lang="th-TH" sz="1000" dirty="0">
                <a:solidFill>
                  <a:srgbClr val="FF0000"/>
                </a:solidFill>
                <a:latin typeface="TH SarabunPSK" pitchFamily="34" charset="-34"/>
                <a:ea typeface="Tahoma" pitchFamily="34" charset="0"/>
                <a:cs typeface="TH SarabunPSK" pitchFamily="34" charset="-34"/>
              </a:rPr>
              <a:t>การจัดหาแหล่งเงินทุนเพื่อสนับสนุนการปรับตัวให้กับเกษตรกรเลี้ยงสัตว์ เช่น กองทุนสนับสนุนด้านพันธุ์สัตว์ พันธ์พืชอาหารสัตว์ เป็นต้น</a:t>
            </a:r>
            <a:endParaRPr kumimoji="0" lang="en-US" sz="1800" b="0" i="0" u="none" strike="noStrike" cap="none" normalizeH="0" baseline="0" dirty="0">
              <a:ln>
                <a:noFill/>
              </a:ln>
              <a:solidFill>
                <a:srgbClr val="FF0000"/>
              </a:solidFill>
              <a:effectLst/>
              <a:latin typeface="TH SarabunPSK" pitchFamily="34" charset="-34"/>
              <a:ea typeface="Tahoma" pitchFamily="34" charset="0"/>
              <a:cs typeface="TH SarabunPSK" pitchFamily="34" charset="-34"/>
            </a:endParaRPr>
          </a:p>
        </p:txBody>
      </p:sp>
      <p:pic>
        <p:nvPicPr>
          <p:cNvPr id="38" name="Picture 3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753119" y="4412003"/>
            <a:ext cx="270506" cy="202880"/>
          </a:xfrm>
          <a:prstGeom prst="rect">
            <a:avLst/>
          </a:prstGeom>
        </p:spPr>
      </p:pic>
      <p:sp>
        <p:nvSpPr>
          <p:cNvPr id="52" name="AutoShape 7"/>
          <p:cNvSpPr>
            <a:spLocks noChangeArrowheads="1"/>
          </p:cNvSpPr>
          <p:nvPr/>
        </p:nvSpPr>
        <p:spPr bwMode="auto">
          <a:xfrm>
            <a:off x="6021954" y="3602158"/>
            <a:ext cx="1008063" cy="446485"/>
          </a:xfrm>
          <a:prstGeom prst="roundRect">
            <a:avLst>
              <a:gd name="adj" fmla="val 16667"/>
            </a:avLst>
          </a:prstGeom>
          <a:solidFill>
            <a:srgbClr val="F8CBAD"/>
          </a:solidFill>
          <a:ln w="12700" algn="ctr">
            <a:solidFill>
              <a:srgbClr val="000000"/>
            </a:solidFill>
            <a:round/>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US" sz="1200" b="1" dirty="0">
                <a:solidFill>
                  <a:srgbClr val="000000"/>
                </a:solidFill>
                <a:latin typeface="TH SarabunPSK" pitchFamily="34" charset="-34"/>
                <a:ea typeface="Tahoma" pitchFamily="34" charset="0"/>
                <a:cs typeface="TH SarabunPSK" pitchFamily="34" charset="-34"/>
              </a:rPr>
              <a:t>Practice/</a:t>
            </a:r>
            <a:br>
              <a:rPr lang="en-US" sz="1200" b="1" dirty="0">
                <a:solidFill>
                  <a:srgbClr val="000000"/>
                </a:solidFill>
                <a:latin typeface="TH SarabunPSK" pitchFamily="34" charset="-34"/>
                <a:ea typeface="Tahoma" pitchFamily="34" charset="0"/>
                <a:cs typeface="TH SarabunPSK" pitchFamily="34" charset="-34"/>
              </a:rPr>
            </a:br>
            <a:r>
              <a:rPr lang="en-US" sz="1200" b="1" dirty="0">
                <a:solidFill>
                  <a:srgbClr val="000000"/>
                </a:solidFill>
                <a:latin typeface="TH SarabunPSK" pitchFamily="34" charset="-34"/>
                <a:ea typeface="Tahoma" pitchFamily="34" charset="0"/>
                <a:cs typeface="TH SarabunPSK" pitchFamily="34" charset="-34"/>
              </a:rPr>
              <a:t>Behavior</a:t>
            </a:r>
          </a:p>
        </p:txBody>
      </p:sp>
      <p:sp>
        <p:nvSpPr>
          <p:cNvPr id="53" name="Text Box 15"/>
          <p:cNvSpPr txBox="1">
            <a:spLocks noChangeArrowheads="1"/>
          </p:cNvSpPr>
          <p:nvPr/>
        </p:nvSpPr>
        <p:spPr bwMode="auto">
          <a:xfrm>
            <a:off x="6014072" y="4022602"/>
            <a:ext cx="1015944" cy="46434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53975" marR="0" lvl="0" indent="-53975"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lang="en-US" sz="1000" dirty="0">
                <a:solidFill>
                  <a:srgbClr val="000000"/>
                </a:solidFill>
                <a:latin typeface="TH SarabunPSK" pitchFamily="34" charset="-34"/>
                <a:ea typeface="Tahoma" pitchFamily="34" charset="0"/>
                <a:cs typeface="TH SarabunPSK" pitchFamily="34" charset="-34"/>
              </a:rPr>
              <a:t> </a:t>
            </a:r>
            <a:r>
              <a:rPr lang="th-TH" sz="800" dirty="0">
                <a:solidFill>
                  <a:srgbClr val="000000"/>
                </a:solidFill>
                <a:latin typeface="TH SarabunPSK" pitchFamily="34" charset="-34"/>
                <a:ea typeface="Tahoma" pitchFamily="34" charset="0"/>
                <a:cs typeface="TH SarabunPSK" pitchFamily="34" charset="-34"/>
              </a:rPr>
              <a:t>คัดเลือกพันธุ์สัตว์ที่มีประสิทธิภาพการใช้อาหารที่ดี </a:t>
            </a:r>
          </a:p>
          <a:p>
            <a:pPr marL="53975" marR="0" lvl="0" indent="-53975"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th-TH" sz="800" b="0" i="0" u="none" strike="noStrike" cap="none" normalizeH="0" dirty="0">
                <a:ln>
                  <a:noFill/>
                </a:ln>
                <a:solidFill>
                  <a:srgbClr val="000000"/>
                </a:solidFill>
                <a:effectLst/>
                <a:latin typeface="TH SarabunPSK" pitchFamily="34" charset="-34"/>
                <a:ea typeface="Tahoma" pitchFamily="34" charset="0"/>
                <a:cs typeface="TH SarabunPSK" pitchFamily="34" charset="-34"/>
              </a:rPr>
              <a:t> การเลือกพืชอาหารสัตว์ที่เหมาะสมกับแต่ละพื้นที่</a:t>
            </a:r>
            <a:endParaRPr kumimoji="0" lang="en-US" sz="800" b="0" i="0" u="none" strike="noStrike" cap="none" normalizeH="0" dirty="0">
              <a:ln>
                <a:noFill/>
              </a:ln>
              <a:solidFill>
                <a:srgbClr val="000000"/>
              </a:solidFill>
              <a:effectLst/>
              <a:latin typeface="TH SarabunPSK" pitchFamily="34" charset="-34"/>
              <a:ea typeface="Tahoma" pitchFamily="34" charset="0"/>
              <a:cs typeface="TH SarabunPSK" pitchFamily="34" charset="-34"/>
            </a:endParaRPr>
          </a:p>
          <a:p>
            <a:pPr marL="53975" marR="0" lvl="0" indent="-53975"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lang="en-US" sz="800" baseline="0" dirty="0">
                <a:solidFill>
                  <a:srgbClr val="000000"/>
                </a:solidFill>
                <a:latin typeface="TH SarabunPSK" pitchFamily="34" charset="-34"/>
                <a:ea typeface="Tahoma" pitchFamily="34" charset="0"/>
                <a:cs typeface="TH SarabunPSK" pitchFamily="34" charset="-34"/>
              </a:rPr>
              <a:t> </a:t>
            </a:r>
            <a:r>
              <a:rPr lang="th-TH" sz="800" dirty="0">
                <a:solidFill>
                  <a:srgbClr val="000000"/>
                </a:solidFill>
                <a:latin typeface="TH SarabunPSK" pitchFamily="34" charset="-34"/>
                <a:ea typeface="Tahoma" pitchFamily="34" charset="0"/>
                <a:cs typeface="TH SarabunPSK" pitchFamily="34" charset="-34"/>
              </a:rPr>
              <a:t>เพิ่มประสิทธิภาพการใช้น้ำในฟาร์มเลี้ยงโคนม</a:t>
            </a:r>
            <a:endParaRPr kumimoji="0" lang="en-US" sz="800" b="0" i="0" u="none" strike="noStrike" cap="none" normalizeH="0" baseline="0" dirty="0">
              <a:ln>
                <a:noFill/>
              </a:ln>
              <a:solidFill>
                <a:schemeClr val="tx1"/>
              </a:solidFill>
              <a:effectLst/>
              <a:latin typeface="TH SarabunPSK" pitchFamily="34" charset="-34"/>
              <a:ea typeface="Tahoma" pitchFamily="34" charset="0"/>
              <a:cs typeface="TH SarabunPSK" pitchFamily="34" charset="-34"/>
            </a:endParaRPr>
          </a:p>
        </p:txBody>
      </p:sp>
      <p:sp>
        <p:nvSpPr>
          <p:cNvPr id="54" name="TextBox 53"/>
          <p:cNvSpPr txBox="1"/>
          <p:nvPr/>
        </p:nvSpPr>
        <p:spPr>
          <a:xfrm>
            <a:off x="7320205" y="4629150"/>
            <a:ext cx="1083075" cy="261610"/>
          </a:xfrm>
          <a:prstGeom prst="rect">
            <a:avLst/>
          </a:prstGeom>
          <a:noFill/>
        </p:spPr>
        <p:txBody>
          <a:bodyPr wrap="square" rtlCol="0">
            <a:spAutoFit/>
          </a:bodyPr>
          <a:lstStyle/>
          <a:p>
            <a:pPr algn="ctr"/>
            <a:r>
              <a:rPr lang="en-US" sz="1100" dirty="0">
                <a:latin typeface="TH SarabunPSK" pitchFamily="34" charset="-34"/>
                <a:ea typeface="Tahoma" pitchFamily="34" charset="0"/>
                <a:cs typeface="TH SarabunPSK" pitchFamily="34" charset="-34"/>
              </a:rPr>
              <a:t>Gap 1.4</a:t>
            </a:r>
          </a:p>
        </p:txBody>
      </p:sp>
    </p:spTree>
    <p:extLst>
      <p:ext uri="{BB962C8B-B14F-4D97-AF65-F5344CB8AC3E}">
        <p14:creationId xmlns:p14="http://schemas.microsoft.com/office/powerpoint/2010/main" val="354486321"/>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3E0686DA-F90B-4DB4-A0E1-976CDB2064A7}" type="slidenum">
              <a:rPr lang="th-TH" smtClean="0">
                <a:latin typeface="TH SarabunPSK" pitchFamily="34" charset="-34"/>
                <a:cs typeface="TH SarabunPSK" pitchFamily="34" charset="-34"/>
              </a:rPr>
              <a:pPr/>
              <a:t>59</a:t>
            </a:fld>
            <a:endParaRPr lang="th-TH" dirty="0">
              <a:latin typeface="TH SarabunPSK" pitchFamily="34" charset="-34"/>
              <a:cs typeface="TH SarabunPSK" pitchFamily="34" charset="-34"/>
            </a:endParaRPr>
          </a:p>
        </p:txBody>
      </p:sp>
      <p:sp>
        <p:nvSpPr>
          <p:cNvPr id="6" name="AutoShape 3"/>
          <p:cNvSpPr>
            <a:spLocks noChangeArrowheads="1"/>
          </p:cNvSpPr>
          <p:nvPr/>
        </p:nvSpPr>
        <p:spPr bwMode="auto">
          <a:xfrm>
            <a:off x="139369" y="2749678"/>
            <a:ext cx="829853" cy="420509"/>
          </a:xfrm>
          <a:prstGeom prst="roundRect">
            <a:avLst>
              <a:gd name="adj" fmla="val 16667"/>
            </a:avLst>
          </a:prstGeom>
          <a:solidFill>
            <a:srgbClr val="D1EBB5"/>
          </a:solidFill>
          <a:ln w="12700" algn="ctr">
            <a:solidFill>
              <a:srgbClr val="000000"/>
            </a:solidFill>
            <a:round/>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ctr" anchorCtr="0" compatLnSpc="1">
            <a:prstTxWarp prst="textNoShape">
              <a:avLst/>
            </a:prstTxWarp>
          </a:bodyPr>
          <a:lstStyle/>
          <a:p>
            <a:pPr algn="ctr" eaLnBrk="0" fontAlgn="base" hangingPunct="0">
              <a:spcBef>
                <a:spcPct val="0"/>
              </a:spcBef>
              <a:spcAft>
                <a:spcPct val="0"/>
              </a:spcAft>
            </a:pPr>
            <a:r>
              <a:rPr lang="en-US" sz="1400" b="1" dirty="0">
                <a:solidFill>
                  <a:srgbClr val="000000"/>
                </a:solidFill>
                <a:latin typeface="TH SarabunPSK" pitchFamily="34" charset="-34"/>
                <a:cs typeface="TH SarabunPSK" pitchFamily="34" charset="-34"/>
              </a:rPr>
              <a:t>Research</a:t>
            </a:r>
          </a:p>
        </p:txBody>
      </p:sp>
      <p:sp>
        <p:nvSpPr>
          <p:cNvPr id="7" name="AutoShape 4"/>
          <p:cNvSpPr>
            <a:spLocks noChangeArrowheads="1"/>
          </p:cNvSpPr>
          <p:nvPr/>
        </p:nvSpPr>
        <p:spPr bwMode="auto">
          <a:xfrm>
            <a:off x="1046287" y="2749235"/>
            <a:ext cx="1052086" cy="420509"/>
          </a:xfrm>
          <a:prstGeom prst="roundRect">
            <a:avLst>
              <a:gd name="adj" fmla="val 16667"/>
            </a:avLst>
          </a:prstGeom>
          <a:solidFill>
            <a:srgbClr val="D1EBB5"/>
          </a:solidFill>
          <a:ln w="12700" algn="ctr">
            <a:solidFill>
              <a:srgbClr val="000000"/>
            </a:solidFill>
            <a:round/>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US" sz="1400" b="1" dirty="0">
                <a:solidFill>
                  <a:srgbClr val="000000"/>
                </a:solidFill>
                <a:latin typeface="TH SarabunPSK" pitchFamily="34" charset="-34"/>
                <a:cs typeface="TH SarabunPSK" pitchFamily="34" charset="-34"/>
              </a:rPr>
              <a:t>Information</a:t>
            </a:r>
          </a:p>
        </p:txBody>
      </p:sp>
      <p:sp>
        <p:nvSpPr>
          <p:cNvPr id="8" name="AutoShape 5"/>
          <p:cNvSpPr>
            <a:spLocks noChangeArrowheads="1"/>
          </p:cNvSpPr>
          <p:nvPr/>
        </p:nvSpPr>
        <p:spPr bwMode="auto">
          <a:xfrm>
            <a:off x="3371939" y="2749678"/>
            <a:ext cx="1058259" cy="446485"/>
          </a:xfrm>
          <a:prstGeom prst="roundRect">
            <a:avLst>
              <a:gd name="adj" fmla="val 16667"/>
            </a:avLst>
          </a:prstGeom>
          <a:solidFill>
            <a:srgbClr val="DFEBF7"/>
          </a:solidFill>
          <a:ln w="12700" algn="ctr">
            <a:solidFill>
              <a:srgbClr val="000000"/>
            </a:solidFill>
            <a:round/>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US" sz="1200" b="1" dirty="0">
                <a:solidFill>
                  <a:srgbClr val="000000"/>
                </a:solidFill>
                <a:latin typeface="TH SarabunPSK" pitchFamily="34" charset="-34"/>
                <a:cs typeface="TH SarabunPSK" pitchFamily="34" charset="-34"/>
              </a:rPr>
              <a:t>Physical Infrastructure</a:t>
            </a:r>
          </a:p>
        </p:txBody>
      </p:sp>
      <p:sp>
        <p:nvSpPr>
          <p:cNvPr id="9" name="AutoShape 6"/>
          <p:cNvSpPr>
            <a:spLocks noChangeArrowheads="1"/>
          </p:cNvSpPr>
          <p:nvPr/>
        </p:nvSpPr>
        <p:spPr bwMode="auto">
          <a:xfrm>
            <a:off x="4480577" y="2743670"/>
            <a:ext cx="1321516" cy="452050"/>
          </a:xfrm>
          <a:prstGeom prst="roundRect">
            <a:avLst>
              <a:gd name="adj" fmla="val 16667"/>
            </a:avLst>
          </a:prstGeom>
          <a:solidFill>
            <a:srgbClr val="DFEBF7"/>
          </a:solidFill>
          <a:ln w="12700" algn="ctr">
            <a:solidFill>
              <a:srgbClr val="000000"/>
            </a:solidFill>
            <a:round/>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ctr" anchorCtr="0" compatLnSpc="1">
            <a:prstTxWarp prst="textNoShape">
              <a:avLst/>
            </a:prstTxWarp>
          </a:bodyPr>
          <a:lstStyle/>
          <a:p>
            <a:pPr algn="ctr" eaLnBrk="0" fontAlgn="base" hangingPunct="0">
              <a:spcBef>
                <a:spcPct val="0"/>
              </a:spcBef>
              <a:spcAft>
                <a:spcPct val="0"/>
              </a:spcAft>
            </a:pPr>
            <a:r>
              <a:rPr lang="en-US" sz="1400" b="1" dirty="0">
                <a:solidFill>
                  <a:srgbClr val="000000"/>
                </a:solidFill>
                <a:latin typeface="TH SarabunPSK" pitchFamily="34" charset="-34"/>
                <a:cs typeface="TH SarabunPSK" pitchFamily="34" charset="-34"/>
              </a:rPr>
              <a:t>Warning/Observing</a:t>
            </a:r>
          </a:p>
        </p:txBody>
      </p:sp>
      <p:sp>
        <p:nvSpPr>
          <p:cNvPr id="10" name="AutoShape 7"/>
          <p:cNvSpPr>
            <a:spLocks noChangeArrowheads="1"/>
          </p:cNvSpPr>
          <p:nvPr/>
        </p:nvSpPr>
        <p:spPr bwMode="auto">
          <a:xfrm>
            <a:off x="6062444" y="2754371"/>
            <a:ext cx="1008063" cy="446485"/>
          </a:xfrm>
          <a:prstGeom prst="roundRect">
            <a:avLst>
              <a:gd name="adj" fmla="val 16667"/>
            </a:avLst>
          </a:prstGeom>
          <a:solidFill>
            <a:srgbClr val="F8CBAD"/>
          </a:solidFill>
          <a:ln w="12700" algn="ctr">
            <a:solidFill>
              <a:srgbClr val="000000"/>
            </a:solidFill>
            <a:round/>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US" sz="1200" b="1" dirty="0">
                <a:solidFill>
                  <a:srgbClr val="000000"/>
                </a:solidFill>
                <a:latin typeface="TH SarabunPSK" pitchFamily="34" charset="-34"/>
                <a:cs typeface="TH SarabunPSK" pitchFamily="34" charset="-34"/>
              </a:rPr>
              <a:t>Capacity Building</a:t>
            </a:r>
          </a:p>
        </p:txBody>
      </p:sp>
      <p:sp>
        <p:nvSpPr>
          <p:cNvPr id="11" name="AutoShape 8"/>
          <p:cNvSpPr>
            <a:spLocks noChangeArrowheads="1"/>
          </p:cNvSpPr>
          <p:nvPr/>
        </p:nvSpPr>
        <p:spPr bwMode="auto">
          <a:xfrm>
            <a:off x="7128042" y="2749235"/>
            <a:ext cx="996066" cy="446485"/>
          </a:xfrm>
          <a:prstGeom prst="roundRect">
            <a:avLst>
              <a:gd name="adj" fmla="val 16667"/>
            </a:avLst>
          </a:prstGeom>
          <a:solidFill>
            <a:srgbClr val="F8CBAD"/>
          </a:solidFill>
          <a:ln w="12700" algn="ctr">
            <a:solidFill>
              <a:srgbClr val="000000"/>
            </a:solidFill>
            <a:round/>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US" sz="1200" b="1" dirty="0">
                <a:solidFill>
                  <a:srgbClr val="000000"/>
                </a:solidFill>
                <a:latin typeface="TH SarabunPSK" pitchFamily="34" charset="-34"/>
                <a:cs typeface="TH SarabunPSK" pitchFamily="34" charset="-34"/>
              </a:rPr>
              <a:t>Management/Planning</a:t>
            </a:r>
          </a:p>
        </p:txBody>
      </p:sp>
      <p:sp>
        <p:nvSpPr>
          <p:cNvPr id="19" name="Rectangle 16"/>
          <p:cNvSpPr>
            <a:spLocks noChangeArrowheads="1"/>
          </p:cNvSpPr>
          <p:nvPr/>
        </p:nvSpPr>
        <p:spPr bwMode="auto">
          <a:xfrm>
            <a:off x="-12585" y="799461"/>
            <a:ext cx="9156585" cy="729854"/>
          </a:xfrm>
          <a:prstGeom prst="rect">
            <a:avLst/>
          </a:prstGeom>
          <a:solidFill>
            <a:srgbClr val="FFC000"/>
          </a:solidFill>
          <a:ln>
            <a:noFill/>
          </a:ln>
          <a:effectLst/>
          <a:extLs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US">
              <a:latin typeface="TH SarabunPSK" pitchFamily="34" charset="-34"/>
              <a:cs typeface="TH SarabunPSK" pitchFamily="34" charset="-34"/>
            </a:endParaRPr>
          </a:p>
        </p:txBody>
      </p:sp>
      <p:sp>
        <p:nvSpPr>
          <p:cNvPr id="20" name="Rectangle 17"/>
          <p:cNvSpPr>
            <a:spLocks noChangeArrowheads="1"/>
          </p:cNvSpPr>
          <p:nvPr/>
        </p:nvSpPr>
        <p:spPr bwMode="auto">
          <a:xfrm>
            <a:off x="195310" y="909240"/>
            <a:ext cx="1910316" cy="424183"/>
          </a:xfrm>
          <a:prstGeom prst="rightArrowCallout">
            <a:avLst>
              <a:gd name="adj1" fmla="val 50000"/>
              <a:gd name="adj2" fmla="val 25000"/>
              <a:gd name="adj3" fmla="val 25000"/>
              <a:gd name="adj4" fmla="val 84439"/>
            </a:avLst>
          </a:prstGeom>
          <a:solidFill>
            <a:srgbClr val="F3F3F3"/>
          </a:solidFill>
          <a:ln w="2540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TH SarabunPSK" pitchFamily="34" charset="-34"/>
                <a:cs typeface="TH SarabunPSK" pitchFamily="34" charset="-34"/>
              </a:rPr>
              <a:t>Thematic Project</a:t>
            </a:r>
            <a:endParaRPr kumimoji="0" lang="en-US" sz="1600" b="1" i="0" u="none" strike="noStrike" cap="none" normalizeH="0" baseline="0" dirty="0">
              <a:ln>
                <a:noFill/>
              </a:ln>
              <a:solidFill>
                <a:schemeClr val="tx1"/>
              </a:solidFill>
              <a:effectLst/>
              <a:latin typeface="TH SarabunPSK" pitchFamily="34" charset="-34"/>
              <a:cs typeface="TH SarabunPSK" pitchFamily="34" charset="-34"/>
            </a:endParaRPr>
          </a:p>
        </p:txBody>
      </p:sp>
      <p:sp>
        <p:nvSpPr>
          <p:cNvPr id="21" name="AutoShape 18"/>
          <p:cNvSpPr>
            <a:spLocks noChangeArrowheads="1"/>
          </p:cNvSpPr>
          <p:nvPr/>
        </p:nvSpPr>
        <p:spPr bwMode="auto">
          <a:xfrm>
            <a:off x="2390890" y="823519"/>
            <a:ext cx="2696016" cy="705796"/>
          </a:xfrm>
          <a:prstGeom prst="rightArrowCallout">
            <a:avLst>
              <a:gd name="adj1" fmla="val 39333"/>
              <a:gd name="adj2" fmla="val 25000"/>
              <a:gd name="adj3" fmla="val 32053"/>
              <a:gd name="adj4" fmla="val 90166"/>
            </a:avLst>
          </a:prstGeom>
          <a:solidFill>
            <a:srgbClr val="EBD7E1"/>
          </a:solidFill>
          <a:ln w="2540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200" b="1" i="0" u="none" strike="noStrike" cap="none" normalizeH="0" baseline="0" dirty="0">
                <a:ln>
                  <a:noFill/>
                </a:ln>
                <a:solidFill>
                  <a:srgbClr val="000000"/>
                </a:solidFill>
                <a:effectLst/>
                <a:latin typeface="TH SarabunPSK" pitchFamily="34" charset="-34"/>
                <a:cs typeface="TH SarabunPSK" pitchFamily="34" charset="-34"/>
              </a:rPr>
              <a:t>“Increase resilience in the agricultural sector </a:t>
            </a:r>
            <a:r>
              <a:rPr lang="en-US" sz="1200" b="1" dirty="0">
                <a:solidFill>
                  <a:srgbClr val="000000"/>
                </a:solidFill>
                <a:latin typeface="TH SarabunPSK" pitchFamily="34" charset="-34"/>
                <a:cs typeface="TH SarabunPSK" pitchFamily="34" charset="-34"/>
              </a:rPr>
              <a:t>towards drought”</a:t>
            </a:r>
            <a:r>
              <a:rPr kumimoji="0" lang="en-US" sz="1200" b="1" i="0" u="none" strike="noStrike" cap="none" normalizeH="0" baseline="0" dirty="0">
                <a:ln>
                  <a:noFill/>
                </a:ln>
                <a:solidFill>
                  <a:srgbClr val="000000"/>
                </a:solidFill>
                <a:effectLst/>
                <a:latin typeface="TH SarabunPSK" pitchFamily="34" charset="-34"/>
                <a:cs typeface="TH SarabunPSK" pitchFamily="34" charset="-34"/>
              </a:rPr>
              <a:t> </a:t>
            </a:r>
            <a:endParaRPr kumimoji="0" lang="en-US" sz="1200" b="1" i="0" u="none" strike="noStrike" cap="none" normalizeH="0" baseline="0" dirty="0">
              <a:ln>
                <a:noFill/>
              </a:ln>
              <a:solidFill>
                <a:schemeClr val="tx1"/>
              </a:solidFill>
              <a:effectLst/>
              <a:latin typeface="TH SarabunPSK" pitchFamily="34" charset="-34"/>
              <a:cs typeface="TH SarabunPSK" pitchFamily="34" charset="-34"/>
            </a:endParaRPr>
          </a:p>
        </p:txBody>
      </p:sp>
      <p:sp>
        <p:nvSpPr>
          <p:cNvPr id="22" name="Rectangle 19"/>
          <p:cNvSpPr>
            <a:spLocks noChangeArrowheads="1"/>
          </p:cNvSpPr>
          <p:nvPr/>
        </p:nvSpPr>
        <p:spPr bwMode="auto">
          <a:xfrm>
            <a:off x="5372171" y="900409"/>
            <a:ext cx="3572642" cy="484585"/>
          </a:xfrm>
          <a:prstGeom prst="rect">
            <a:avLst/>
          </a:prstGeom>
          <a:solidFill>
            <a:srgbClr val="FFF3CC"/>
          </a:solidFill>
          <a:ln w="2540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lvl="0" algn="ctr" eaLnBrk="0" fontAlgn="base" hangingPunct="0">
              <a:spcBef>
                <a:spcPct val="0"/>
              </a:spcBef>
              <a:spcAft>
                <a:spcPct val="0"/>
              </a:spcAft>
            </a:pPr>
            <a:r>
              <a:rPr lang="en-US" sz="1400" b="1" dirty="0">
                <a:solidFill>
                  <a:srgbClr val="000000"/>
                </a:solidFill>
                <a:effectLst>
                  <a:outerShdw blurRad="38100" dist="38100" dir="2700000" algn="tl">
                    <a:srgbClr val="000000">
                      <a:alpha val="43137"/>
                    </a:srgbClr>
                  </a:outerShdw>
                </a:effectLst>
                <a:latin typeface="TH SarabunPSK" pitchFamily="34" charset="-34"/>
                <a:ea typeface="Tahoma" pitchFamily="34" charset="0"/>
                <a:cs typeface="TH SarabunPSK" pitchFamily="34" charset="-34"/>
              </a:rPr>
              <a:t>Strategy 2 of ASPCC 2017-2021 </a:t>
            </a:r>
            <a:br>
              <a:rPr lang="en-US" sz="1400" b="1" dirty="0">
                <a:solidFill>
                  <a:srgbClr val="000000"/>
                </a:solidFill>
                <a:effectLst>
                  <a:outerShdw blurRad="38100" dist="38100" dir="2700000" algn="tl">
                    <a:srgbClr val="000000">
                      <a:alpha val="43137"/>
                    </a:srgbClr>
                  </a:outerShdw>
                </a:effectLst>
                <a:latin typeface="TH SarabunPSK" pitchFamily="34" charset="-34"/>
                <a:ea typeface="Tahoma" pitchFamily="34" charset="0"/>
                <a:cs typeface="TH SarabunPSK" pitchFamily="34" charset="-34"/>
              </a:rPr>
            </a:br>
            <a:r>
              <a:rPr lang="en-US" sz="1400" b="1" dirty="0">
                <a:solidFill>
                  <a:srgbClr val="000000"/>
                </a:solidFill>
                <a:effectLst>
                  <a:outerShdw blurRad="38100" dist="38100" dir="2700000" algn="tl">
                    <a:srgbClr val="000000">
                      <a:alpha val="43137"/>
                    </a:srgbClr>
                  </a:outerShdw>
                </a:effectLst>
                <a:latin typeface="TH SarabunPSK" pitchFamily="34" charset="-34"/>
                <a:ea typeface="Tahoma" pitchFamily="34" charset="0"/>
                <a:cs typeface="TH SarabunPSK" pitchFamily="34" charset="-34"/>
              </a:rPr>
              <a:t>(Adaptation for Enhancing CC Resilience)</a:t>
            </a:r>
            <a:endParaRPr lang="en-US" sz="1400" b="1" dirty="0">
              <a:effectLst>
                <a:outerShdw blurRad="38100" dist="38100" dir="2700000" algn="tl">
                  <a:srgbClr val="000000">
                    <a:alpha val="43137"/>
                  </a:srgbClr>
                </a:outerShdw>
              </a:effectLst>
              <a:latin typeface="TH SarabunPSK" pitchFamily="34" charset="-34"/>
              <a:ea typeface="Tahoma" pitchFamily="34" charset="0"/>
              <a:cs typeface="TH SarabunPSK" pitchFamily="34" charset="-34"/>
            </a:endParaRPr>
          </a:p>
        </p:txBody>
      </p:sp>
      <p:sp>
        <p:nvSpPr>
          <p:cNvPr id="23" name="Rectangle 20"/>
          <p:cNvSpPr>
            <a:spLocks noChangeArrowheads="1"/>
          </p:cNvSpPr>
          <p:nvPr/>
        </p:nvSpPr>
        <p:spPr bwMode="auto">
          <a:xfrm>
            <a:off x="350192" y="2281429"/>
            <a:ext cx="1447824" cy="414788"/>
          </a:xfrm>
          <a:prstGeom prst="rect">
            <a:avLst/>
          </a:prstGeom>
          <a:solidFill>
            <a:srgbClr val="A3D769"/>
          </a:solidFill>
          <a:ln w="19050" algn="ctr">
            <a:noFill/>
            <a:miter lim="800000"/>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2000" b="1" i="0" u="none" strike="noStrike" cap="none" normalizeH="0" baseline="0" dirty="0">
                <a:ln>
                  <a:noFill/>
                </a:ln>
                <a:solidFill>
                  <a:srgbClr val="000000"/>
                </a:solidFill>
                <a:effectLst/>
                <a:latin typeface="TH SarabunPSK" pitchFamily="34" charset="-34"/>
                <a:cs typeface="TH SarabunPSK" pitchFamily="34" charset="-34"/>
              </a:rPr>
              <a:t>Upstream</a:t>
            </a:r>
            <a:endParaRPr kumimoji="0" lang="en-US" sz="1800" b="0" i="0" u="none" strike="noStrike" cap="none" normalizeH="0" baseline="0" dirty="0">
              <a:ln>
                <a:noFill/>
              </a:ln>
              <a:solidFill>
                <a:schemeClr val="tx1"/>
              </a:solidFill>
              <a:effectLst/>
              <a:latin typeface="TH SarabunPSK" pitchFamily="34" charset="-34"/>
              <a:cs typeface="TH SarabunPSK" pitchFamily="34" charset="-34"/>
            </a:endParaRPr>
          </a:p>
        </p:txBody>
      </p:sp>
      <p:sp>
        <p:nvSpPr>
          <p:cNvPr id="24" name="Rectangle 21"/>
          <p:cNvSpPr>
            <a:spLocks noChangeArrowheads="1"/>
          </p:cNvSpPr>
          <p:nvPr/>
        </p:nvSpPr>
        <p:spPr bwMode="auto">
          <a:xfrm>
            <a:off x="7287194" y="2298261"/>
            <a:ext cx="1341900" cy="410710"/>
          </a:xfrm>
          <a:prstGeom prst="rect">
            <a:avLst/>
          </a:prstGeom>
          <a:solidFill>
            <a:srgbClr val="F2A068"/>
          </a:solidFill>
          <a:ln w="19050" algn="ctr">
            <a:noFill/>
            <a:miter lim="800000"/>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800" b="1" i="0" u="none" strike="noStrike" cap="none" normalizeH="0" baseline="0" dirty="0">
                <a:ln>
                  <a:noFill/>
                </a:ln>
                <a:solidFill>
                  <a:srgbClr val="000000"/>
                </a:solidFill>
                <a:effectLst/>
                <a:latin typeface="TH SarabunPSK" pitchFamily="34" charset="-34"/>
                <a:cs typeface="TH SarabunPSK" pitchFamily="34" charset="-34"/>
              </a:rPr>
              <a:t>Downstream</a:t>
            </a:r>
            <a:endParaRPr kumimoji="0" lang="en-US" sz="1800" b="0" i="0" u="none" strike="noStrike" cap="none" normalizeH="0" baseline="0" dirty="0">
              <a:ln>
                <a:noFill/>
              </a:ln>
              <a:solidFill>
                <a:schemeClr val="tx1"/>
              </a:solidFill>
              <a:effectLst/>
              <a:latin typeface="TH SarabunPSK" pitchFamily="34" charset="-34"/>
              <a:cs typeface="TH SarabunPSK" pitchFamily="34" charset="-34"/>
            </a:endParaRPr>
          </a:p>
        </p:txBody>
      </p:sp>
      <p:sp>
        <p:nvSpPr>
          <p:cNvPr id="25" name="Rectangle 22"/>
          <p:cNvSpPr>
            <a:spLocks noChangeArrowheads="1"/>
          </p:cNvSpPr>
          <p:nvPr/>
        </p:nvSpPr>
        <p:spPr bwMode="auto">
          <a:xfrm>
            <a:off x="3741928" y="2298261"/>
            <a:ext cx="1351397" cy="410710"/>
          </a:xfrm>
          <a:prstGeom prst="rect">
            <a:avLst/>
          </a:prstGeom>
          <a:solidFill>
            <a:srgbClr val="61D6FF"/>
          </a:solidFill>
          <a:ln w="19050" algn="ctr">
            <a:noFill/>
            <a:miter lim="800000"/>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2000" b="1" i="0" u="none" strike="noStrike" cap="none" normalizeH="0" baseline="0" dirty="0">
                <a:ln>
                  <a:noFill/>
                </a:ln>
                <a:solidFill>
                  <a:srgbClr val="000000"/>
                </a:solidFill>
                <a:effectLst/>
                <a:latin typeface="TH SarabunPSK" pitchFamily="34" charset="-34"/>
                <a:cs typeface="TH SarabunPSK" pitchFamily="34" charset="-34"/>
              </a:rPr>
              <a:t>Midstream</a:t>
            </a:r>
            <a:endParaRPr kumimoji="0" lang="en-US" sz="1800" b="0" i="0" u="none" strike="noStrike" cap="none" normalizeH="0" baseline="0" dirty="0">
              <a:ln>
                <a:noFill/>
              </a:ln>
              <a:solidFill>
                <a:schemeClr val="tx1"/>
              </a:solidFill>
              <a:effectLst/>
              <a:latin typeface="TH SarabunPSK" pitchFamily="34" charset="-34"/>
              <a:cs typeface="TH SarabunPSK" pitchFamily="34" charset="-34"/>
            </a:endParaRPr>
          </a:p>
        </p:txBody>
      </p:sp>
      <p:sp>
        <p:nvSpPr>
          <p:cNvPr id="32" name="Title 2"/>
          <p:cNvSpPr>
            <a:spLocks noGrp="1"/>
          </p:cNvSpPr>
          <p:nvPr>
            <p:ph type="title"/>
          </p:nvPr>
        </p:nvSpPr>
        <p:spPr>
          <a:xfrm>
            <a:off x="647577" y="0"/>
            <a:ext cx="8381014" cy="672306"/>
          </a:xfrm>
        </p:spPr>
        <p:txBody>
          <a:bodyPr/>
          <a:lstStyle/>
          <a:p>
            <a:pPr algn="r"/>
            <a:r>
              <a:rPr lang="en-US" sz="3200" dirty="0">
                <a:solidFill>
                  <a:srgbClr val="0070C0"/>
                </a:solidFill>
                <a:latin typeface="TH SarabunPSK" pitchFamily="34" charset="-34"/>
                <a:cs typeface="TH SarabunPSK" pitchFamily="34" charset="-34"/>
              </a:rPr>
              <a:t>Thematic Project 1</a:t>
            </a:r>
            <a:r>
              <a:rPr lang="th-TH" sz="3200" dirty="0">
                <a:solidFill>
                  <a:srgbClr val="0070C0"/>
                </a:solidFill>
                <a:latin typeface="TH SarabunPSK" pitchFamily="34" charset="-34"/>
                <a:cs typeface="TH SarabunPSK" pitchFamily="34" charset="-34"/>
              </a:rPr>
              <a:t> </a:t>
            </a:r>
            <a:r>
              <a:rPr lang="en-US" sz="3200" dirty="0">
                <a:solidFill>
                  <a:srgbClr val="0070C0"/>
                </a:solidFill>
                <a:latin typeface="TH SarabunPSK" pitchFamily="34" charset="-34"/>
                <a:cs typeface="TH SarabunPSK" pitchFamily="34" charset="-34"/>
              </a:rPr>
              <a:t>(Continued)</a:t>
            </a:r>
          </a:p>
        </p:txBody>
      </p:sp>
      <p:sp>
        <p:nvSpPr>
          <p:cNvPr id="28" name="Right Arrow 27"/>
          <p:cNvSpPr/>
          <p:nvPr/>
        </p:nvSpPr>
        <p:spPr>
          <a:xfrm>
            <a:off x="1895089" y="2414773"/>
            <a:ext cx="1440656" cy="17768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TH SarabunPSK" pitchFamily="34" charset="-34"/>
              <a:cs typeface="TH SarabunPSK" pitchFamily="34" charset="-34"/>
            </a:endParaRPr>
          </a:p>
        </p:txBody>
      </p:sp>
      <p:sp>
        <p:nvSpPr>
          <p:cNvPr id="34" name="Right Arrow 33"/>
          <p:cNvSpPr/>
          <p:nvPr/>
        </p:nvSpPr>
        <p:spPr>
          <a:xfrm>
            <a:off x="5389926" y="2414773"/>
            <a:ext cx="1440656" cy="17768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TH SarabunPSK" pitchFamily="34" charset="-34"/>
              <a:cs typeface="TH SarabunPSK" pitchFamily="34" charset="-34"/>
            </a:endParaRPr>
          </a:p>
        </p:txBody>
      </p:sp>
      <p:sp>
        <p:nvSpPr>
          <p:cNvPr id="29" name="TextBox 28"/>
          <p:cNvSpPr txBox="1"/>
          <p:nvPr/>
        </p:nvSpPr>
        <p:spPr>
          <a:xfrm>
            <a:off x="3204839" y="1798591"/>
            <a:ext cx="2272684" cy="442674"/>
          </a:xfrm>
          <a:prstGeom prst="roundRect">
            <a:avLst/>
          </a:prstGeom>
          <a:solidFill>
            <a:schemeClr val="accent3"/>
          </a:solidFill>
        </p:spPr>
        <p:txBody>
          <a:bodyPr wrap="square" rtlCol="0">
            <a:spAutoFit/>
          </a:bodyPr>
          <a:lstStyle/>
          <a:p>
            <a:r>
              <a:rPr lang="en-US" dirty="0">
                <a:latin typeface="TH SarabunPSK" pitchFamily="34" charset="-34"/>
                <a:cs typeface="TH SarabunPSK" pitchFamily="34" charset="-34"/>
              </a:rPr>
              <a:t>         </a:t>
            </a:r>
            <a:r>
              <a:rPr lang="en-US" sz="2000" b="1" dirty="0">
                <a:effectLst>
                  <a:outerShdw blurRad="38100" dist="38100" dir="2700000" algn="tl">
                    <a:srgbClr val="000000">
                      <a:alpha val="43137"/>
                    </a:srgbClr>
                  </a:outerShdw>
                </a:effectLst>
                <a:latin typeface="TH SarabunPSK" pitchFamily="34" charset="-34"/>
                <a:cs typeface="TH SarabunPSK" pitchFamily="34" charset="-34"/>
              </a:rPr>
              <a:t>Crop</a:t>
            </a:r>
          </a:p>
        </p:txBody>
      </p:sp>
      <p:sp>
        <p:nvSpPr>
          <p:cNvPr id="39" name="AutoShape 4"/>
          <p:cNvSpPr>
            <a:spLocks noChangeArrowheads="1"/>
          </p:cNvSpPr>
          <p:nvPr/>
        </p:nvSpPr>
        <p:spPr bwMode="auto">
          <a:xfrm>
            <a:off x="2178763" y="2749678"/>
            <a:ext cx="1142798" cy="417404"/>
          </a:xfrm>
          <a:prstGeom prst="roundRect">
            <a:avLst>
              <a:gd name="adj" fmla="val 16667"/>
            </a:avLst>
          </a:prstGeom>
          <a:solidFill>
            <a:srgbClr val="D1EBB5"/>
          </a:solidFill>
          <a:ln w="12700" algn="ctr">
            <a:solidFill>
              <a:srgbClr val="000000"/>
            </a:solidFill>
            <a:round/>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US" sz="1400" b="1" dirty="0">
                <a:solidFill>
                  <a:srgbClr val="000000"/>
                </a:solidFill>
                <a:latin typeface="TH SarabunPSK" pitchFamily="34" charset="-34"/>
                <a:cs typeface="TH SarabunPSK" pitchFamily="34" charset="-34"/>
              </a:rPr>
              <a:t>Technology</a:t>
            </a:r>
          </a:p>
        </p:txBody>
      </p:sp>
      <p:sp>
        <p:nvSpPr>
          <p:cNvPr id="49" name="AutoShape 8"/>
          <p:cNvSpPr>
            <a:spLocks noChangeArrowheads="1"/>
          </p:cNvSpPr>
          <p:nvPr/>
        </p:nvSpPr>
        <p:spPr bwMode="auto">
          <a:xfrm>
            <a:off x="8154432" y="2743670"/>
            <a:ext cx="949325" cy="446485"/>
          </a:xfrm>
          <a:prstGeom prst="roundRect">
            <a:avLst>
              <a:gd name="adj" fmla="val 16667"/>
            </a:avLst>
          </a:prstGeom>
          <a:solidFill>
            <a:srgbClr val="F8CBAD"/>
          </a:solidFill>
          <a:ln w="12700" algn="ctr">
            <a:solidFill>
              <a:srgbClr val="000000"/>
            </a:solidFill>
            <a:round/>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US" sz="1400" b="1" dirty="0">
                <a:solidFill>
                  <a:srgbClr val="000000"/>
                </a:solidFill>
                <a:latin typeface="TH SarabunPSK" pitchFamily="34" charset="-34"/>
                <a:cs typeface="TH SarabunPSK" pitchFamily="34" charset="-34"/>
              </a:rPr>
              <a:t>Finance</a:t>
            </a:r>
          </a:p>
        </p:txBody>
      </p:sp>
      <p:pic>
        <p:nvPicPr>
          <p:cNvPr id="41" name="Picture 4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85991" y="1840997"/>
            <a:ext cx="455344" cy="341508"/>
          </a:xfrm>
          <a:prstGeom prst="rect">
            <a:avLst/>
          </a:prstGeom>
        </p:spPr>
      </p:pic>
      <p:sp>
        <p:nvSpPr>
          <p:cNvPr id="47" name="Text Box 14"/>
          <p:cNvSpPr txBox="1">
            <a:spLocks noChangeArrowheads="1"/>
          </p:cNvSpPr>
          <p:nvPr/>
        </p:nvSpPr>
        <p:spPr bwMode="auto">
          <a:xfrm>
            <a:off x="1099992" y="3218276"/>
            <a:ext cx="936625" cy="130254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57150" marR="0" lvl="0" indent="-5715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US" sz="900" b="0" i="0" u="none" strike="noStrike" cap="none" normalizeH="0" baseline="0" dirty="0">
                <a:ln>
                  <a:noFill/>
                </a:ln>
                <a:solidFill>
                  <a:srgbClr val="000000"/>
                </a:solidFill>
                <a:effectLst/>
                <a:latin typeface="TH SarabunPSK" pitchFamily="34" charset="-34"/>
                <a:cs typeface="TH SarabunPSK" pitchFamily="34" charset="-34"/>
              </a:rPr>
              <a:t> </a:t>
            </a:r>
            <a:r>
              <a:rPr kumimoji="0" lang="th-TH" sz="1000" b="0" i="0" u="none" strike="noStrike" cap="none" normalizeH="0" baseline="0" dirty="0">
                <a:ln>
                  <a:noFill/>
                </a:ln>
                <a:solidFill>
                  <a:srgbClr val="000000"/>
                </a:solidFill>
                <a:effectLst/>
                <a:latin typeface="TH SarabunPSK" pitchFamily="34" charset="-34"/>
                <a:cs typeface="TH SarabunPSK" pitchFamily="34" charset="-34"/>
              </a:rPr>
              <a:t>แผนที่แล้งซ้ำซาก</a:t>
            </a:r>
            <a:br>
              <a:rPr kumimoji="0" lang="th-TH" sz="1000" b="0" i="0" u="none" strike="noStrike" cap="none" normalizeH="0" baseline="0" dirty="0">
                <a:ln>
                  <a:noFill/>
                </a:ln>
                <a:solidFill>
                  <a:srgbClr val="000000"/>
                </a:solidFill>
                <a:effectLst/>
                <a:latin typeface="TH SarabunPSK" pitchFamily="34" charset="-34"/>
                <a:cs typeface="TH SarabunPSK" pitchFamily="34" charset="-34"/>
              </a:rPr>
            </a:br>
            <a:r>
              <a:rPr kumimoji="0" lang="th-TH" sz="1000" b="0" i="0" u="none" strike="noStrike" cap="none" normalizeH="0" baseline="0" dirty="0">
                <a:ln>
                  <a:noFill/>
                </a:ln>
                <a:solidFill>
                  <a:srgbClr val="000000"/>
                </a:solidFill>
                <a:effectLst/>
                <a:latin typeface="TH SarabunPSK" pitchFamily="34" charset="-34"/>
                <a:cs typeface="TH SarabunPSK" pitchFamily="34" charset="-34"/>
              </a:rPr>
              <a:t>(ก.พัฒนาที่ดิน)</a:t>
            </a:r>
            <a:endParaRPr kumimoji="0" lang="en-US" sz="1000" b="0" i="0" u="none" strike="noStrike" cap="none" normalizeH="0" baseline="0" dirty="0">
              <a:ln>
                <a:noFill/>
              </a:ln>
              <a:solidFill>
                <a:srgbClr val="000000"/>
              </a:solidFill>
              <a:effectLst/>
              <a:latin typeface="TH SarabunPSK" pitchFamily="34" charset="-34"/>
              <a:cs typeface="TH SarabunPSK" pitchFamily="34" charset="-34"/>
            </a:endParaRPr>
          </a:p>
          <a:p>
            <a:pPr marL="57150" marR="0" lvl="0" indent="-5715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US" sz="1000" b="0" i="0" u="none" strike="noStrike" cap="none" normalizeH="0" baseline="0" dirty="0">
                <a:ln>
                  <a:noFill/>
                </a:ln>
                <a:solidFill>
                  <a:srgbClr val="000000"/>
                </a:solidFill>
                <a:effectLst/>
                <a:latin typeface="TH SarabunPSK" pitchFamily="34" charset="-34"/>
                <a:cs typeface="TH SarabunPSK" pitchFamily="34" charset="-34"/>
              </a:rPr>
              <a:t> </a:t>
            </a:r>
            <a:r>
              <a:rPr kumimoji="0" lang="th-TH" sz="1000" b="0" i="0" u="none" strike="noStrike" cap="none" normalizeH="0" baseline="0" dirty="0">
                <a:ln>
                  <a:noFill/>
                </a:ln>
                <a:solidFill>
                  <a:srgbClr val="000000"/>
                </a:solidFill>
                <a:effectLst/>
                <a:latin typeface="TH SarabunPSK" pitchFamily="34" charset="-34"/>
                <a:cs typeface="TH SarabunPSK" pitchFamily="34" charset="-34"/>
              </a:rPr>
              <a:t>ฐานข้อมูล </a:t>
            </a:r>
            <a:r>
              <a:rPr kumimoji="0" lang="en-US" sz="1000" b="0" i="0" u="none" strike="noStrike" cap="none" normalizeH="0" baseline="0" dirty="0">
                <a:ln>
                  <a:noFill/>
                </a:ln>
                <a:solidFill>
                  <a:srgbClr val="000000"/>
                </a:solidFill>
                <a:effectLst/>
                <a:latin typeface="TH SarabunPSK" pitchFamily="34" charset="-34"/>
                <a:cs typeface="TH SarabunPSK" pitchFamily="34" charset="-34"/>
              </a:rPr>
              <a:t>Climate Change </a:t>
            </a:r>
            <a:r>
              <a:rPr kumimoji="0" lang="th-TH" sz="1000" b="0" i="0" u="none" strike="noStrike" cap="none" normalizeH="0" baseline="0" dirty="0">
                <a:ln>
                  <a:noFill/>
                </a:ln>
                <a:solidFill>
                  <a:srgbClr val="000000"/>
                </a:solidFill>
                <a:effectLst/>
                <a:latin typeface="TH SarabunPSK" pitchFamily="34" charset="-34"/>
                <a:cs typeface="TH SarabunPSK" pitchFamily="34" charset="-34"/>
              </a:rPr>
              <a:t>ของการเกษตร</a:t>
            </a:r>
            <a:br>
              <a:rPr kumimoji="0" lang="th-TH" sz="1000" b="0" i="0" u="none" strike="noStrike" cap="none" normalizeH="0" baseline="0" dirty="0">
                <a:ln>
                  <a:noFill/>
                </a:ln>
                <a:solidFill>
                  <a:srgbClr val="000000"/>
                </a:solidFill>
                <a:effectLst/>
                <a:latin typeface="TH SarabunPSK" pitchFamily="34" charset="-34"/>
                <a:cs typeface="TH SarabunPSK" pitchFamily="34" charset="-34"/>
              </a:rPr>
            </a:br>
            <a:r>
              <a:rPr kumimoji="0" lang="th-TH" sz="1000" b="0" i="0" u="none" strike="noStrike" cap="none" normalizeH="0" baseline="0" dirty="0">
                <a:ln>
                  <a:noFill/>
                </a:ln>
                <a:solidFill>
                  <a:srgbClr val="000000"/>
                </a:solidFill>
                <a:effectLst/>
                <a:latin typeface="TH SarabunPSK" pitchFamily="34" charset="-34"/>
                <a:cs typeface="TH SarabunPSK" pitchFamily="34" charset="-34"/>
              </a:rPr>
              <a:t>(ก.วิชาการเกษตร)</a:t>
            </a:r>
            <a:endParaRPr kumimoji="0" lang="en-US" sz="1000" b="0" i="0" u="none" strike="noStrike" cap="none" normalizeH="0" baseline="0" dirty="0">
              <a:ln>
                <a:noFill/>
              </a:ln>
              <a:solidFill>
                <a:schemeClr val="tx1"/>
              </a:solidFill>
              <a:effectLst/>
              <a:latin typeface="TH SarabunPSK" pitchFamily="34" charset="-34"/>
              <a:cs typeface="TH SarabunPSK" pitchFamily="34" charset="-34"/>
            </a:endParaRPr>
          </a:p>
        </p:txBody>
      </p:sp>
      <p:sp>
        <p:nvSpPr>
          <p:cNvPr id="51" name="Text Box 15"/>
          <p:cNvSpPr txBox="1">
            <a:spLocks noChangeArrowheads="1"/>
          </p:cNvSpPr>
          <p:nvPr/>
        </p:nvSpPr>
        <p:spPr bwMode="auto">
          <a:xfrm>
            <a:off x="2222354" y="3207000"/>
            <a:ext cx="898187" cy="83105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57150" marR="0" lvl="0" indent="-5715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th-TH" sz="1000" b="0" i="0" u="none" strike="noStrike" cap="none" normalizeH="0" baseline="0" dirty="0">
                <a:ln>
                  <a:noFill/>
                </a:ln>
                <a:solidFill>
                  <a:srgbClr val="000000"/>
                </a:solidFill>
                <a:effectLst/>
                <a:latin typeface="TH SarabunPSK" pitchFamily="34" charset="-34"/>
                <a:cs typeface="TH SarabunPSK" pitchFamily="34" charset="-34"/>
              </a:rPr>
              <a:t>เทคโนโลยีการจัดการน้ำในสวนทุเรียนเพื่อรองรับภัยแล้ง</a:t>
            </a:r>
            <a:br>
              <a:rPr kumimoji="0" lang="th-TH" sz="1000" b="0" i="0" u="none" strike="noStrike" cap="none" normalizeH="0" baseline="0" dirty="0">
                <a:ln>
                  <a:noFill/>
                </a:ln>
                <a:solidFill>
                  <a:srgbClr val="000000"/>
                </a:solidFill>
                <a:effectLst/>
                <a:latin typeface="TH SarabunPSK" pitchFamily="34" charset="-34"/>
                <a:cs typeface="TH SarabunPSK" pitchFamily="34" charset="-34"/>
              </a:rPr>
            </a:br>
            <a:r>
              <a:rPr kumimoji="0" lang="th-TH" sz="1000" b="0" i="0" u="none" strike="noStrike" cap="none" normalizeH="0" baseline="0" dirty="0">
                <a:ln>
                  <a:noFill/>
                </a:ln>
                <a:solidFill>
                  <a:srgbClr val="000000"/>
                </a:solidFill>
                <a:effectLst/>
                <a:latin typeface="TH SarabunPSK" pitchFamily="34" charset="-34"/>
                <a:cs typeface="TH SarabunPSK" pitchFamily="34" charset="-34"/>
              </a:rPr>
              <a:t>(ก.วิชาการเกษตร)</a:t>
            </a:r>
            <a:endParaRPr kumimoji="0" lang="en-US" sz="1000" b="0" i="0" u="none" strike="noStrike" cap="none" normalizeH="0" baseline="0" dirty="0">
              <a:ln>
                <a:noFill/>
              </a:ln>
              <a:solidFill>
                <a:schemeClr val="tx1"/>
              </a:solidFill>
              <a:effectLst/>
              <a:latin typeface="TH SarabunPSK" pitchFamily="34" charset="-34"/>
              <a:cs typeface="TH SarabunPSK" pitchFamily="34" charset="-34"/>
            </a:endParaRPr>
          </a:p>
        </p:txBody>
      </p:sp>
      <p:sp>
        <p:nvSpPr>
          <p:cNvPr id="54" name="Text Box 16"/>
          <p:cNvSpPr txBox="1">
            <a:spLocks noChangeArrowheads="1"/>
          </p:cNvSpPr>
          <p:nvPr/>
        </p:nvSpPr>
        <p:spPr bwMode="auto">
          <a:xfrm>
            <a:off x="3450862" y="3207645"/>
            <a:ext cx="949325" cy="176593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57150" marR="0" lvl="0" indent="-5715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th-TH" sz="900" b="0" i="0" u="none" strike="noStrike" cap="none" normalizeH="0" baseline="0" dirty="0">
                <a:ln>
                  <a:noFill/>
                </a:ln>
                <a:solidFill>
                  <a:srgbClr val="000000"/>
                </a:solidFill>
                <a:effectLst/>
                <a:latin typeface="TH SarabunPSK" pitchFamily="34" charset="-34"/>
                <a:cs typeface="TH SarabunPSK" pitchFamily="34" charset="-34"/>
              </a:rPr>
              <a:t>บ่อจิ๋ว</a:t>
            </a:r>
            <a:br>
              <a:rPr kumimoji="0" lang="th-TH" sz="900" b="0" i="0" u="none" strike="noStrike" cap="none" normalizeH="0" baseline="0" dirty="0">
                <a:ln>
                  <a:noFill/>
                </a:ln>
                <a:solidFill>
                  <a:srgbClr val="000000"/>
                </a:solidFill>
                <a:effectLst/>
                <a:latin typeface="TH SarabunPSK" pitchFamily="34" charset="-34"/>
                <a:cs typeface="TH SarabunPSK" pitchFamily="34" charset="-34"/>
              </a:rPr>
            </a:br>
            <a:r>
              <a:rPr kumimoji="0" lang="th-TH" sz="900" b="0" i="0" u="none" strike="noStrike" cap="none" normalizeH="0" baseline="0" dirty="0">
                <a:ln>
                  <a:noFill/>
                </a:ln>
                <a:solidFill>
                  <a:srgbClr val="000000"/>
                </a:solidFill>
                <a:effectLst/>
                <a:latin typeface="TH SarabunPSK" pitchFamily="34" charset="-34"/>
                <a:cs typeface="TH SarabunPSK" pitchFamily="34" charset="-34"/>
              </a:rPr>
              <a:t>(ก.พัฒนาที่ดิน)</a:t>
            </a:r>
          </a:p>
          <a:p>
            <a:pPr marL="57150" marR="0" lvl="0" indent="-5715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th-TH" sz="900" b="0" i="0" u="none" strike="noStrike" cap="none" normalizeH="0" baseline="0" dirty="0">
                <a:ln>
                  <a:noFill/>
                </a:ln>
                <a:solidFill>
                  <a:srgbClr val="000000"/>
                </a:solidFill>
                <a:effectLst/>
                <a:latin typeface="TH SarabunPSK" pitchFamily="34" charset="-34"/>
                <a:cs typeface="TH SarabunPSK" pitchFamily="34" charset="-34"/>
              </a:rPr>
              <a:t>สระน้ำประจำไร่นาบนพื้นที่ สปก.</a:t>
            </a:r>
            <a:br>
              <a:rPr kumimoji="0" lang="th-TH" sz="900" b="0" i="0" u="none" strike="noStrike" cap="none" normalizeH="0" baseline="0" dirty="0">
                <a:ln>
                  <a:noFill/>
                </a:ln>
                <a:solidFill>
                  <a:srgbClr val="000000"/>
                </a:solidFill>
                <a:effectLst/>
                <a:latin typeface="TH SarabunPSK" pitchFamily="34" charset="-34"/>
                <a:cs typeface="TH SarabunPSK" pitchFamily="34" charset="-34"/>
              </a:rPr>
            </a:br>
            <a:r>
              <a:rPr kumimoji="0" lang="th-TH" sz="900" b="0" i="0" u="none" strike="noStrike" cap="none" normalizeH="0" baseline="0" dirty="0">
                <a:ln>
                  <a:noFill/>
                </a:ln>
                <a:solidFill>
                  <a:srgbClr val="000000"/>
                </a:solidFill>
                <a:effectLst/>
                <a:latin typeface="TH SarabunPSK" pitchFamily="34" charset="-34"/>
                <a:cs typeface="TH SarabunPSK" pitchFamily="34" charset="-34"/>
              </a:rPr>
              <a:t>(สปก.)</a:t>
            </a:r>
            <a:endParaRPr kumimoji="0" lang="en-US" sz="900" b="0" i="0" u="none" strike="noStrike" cap="none" normalizeH="0" baseline="0" dirty="0">
              <a:ln>
                <a:noFill/>
              </a:ln>
              <a:solidFill>
                <a:srgbClr val="000000"/>
              </a:solidFill>
              <a:effectLst/>
              <a:latin typeface="TH SarabunPSK" pitchFamily="34" charset="-34"/>
              <a:cs typeface="TH SarabunPSK" pitchFamily="34" charset="-34"/>
            </a:endParaRPr>
          </a:p>
          <a:p>
            <a:pPr marL="57150" marR="0" lvl="0" indent="-5715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th-TH" sz="900" b="0" i="0" u="none" strike="noStrike" cap="none" normalizeH="0" baseline="0" dirty="0">
                <a:ln>
                  <a:noFill/>
                </a:ln>
                <a:solidFill>
                  <a:srgbClr val="000000"/>
                </a:solidFill>
                <a:effectLst/>
                <a:latin typeface="TH SarabunPSK" pitchFamily="34" charset="-34"/>
                <a:cs typeface="TH SarabunPSK" pitchFamily="34" charset="-34"/>
              </a:rPr>
              <a:t>แหล่งน้ำชุมชน</a:t>
            </a:r>
            <a:br>
              <a:rPr kumimoji="0" lang="th-TH" sz="900" b="0" i="0" u="none" strike="noStrike" cap="none" normalizeH="0" baseline="0" dirty="0">
                <a:ln>
                  <a:noFill/>
                </a:ln>
                <a:solidFill>
                  <a:srgbClr val="000000"/>
                </a:solidFill>
                <a:effectLst/>
                <a:latin typeface="TH SarabunPSK" pitchFamily="34" charset="-34"/>
                <a:cs typeface="TH SarabunPSK" pitchFamily="34" charset="-34"/>
              </a:rPr>
            </a:br>
            <a:r>
              <a:rPr kumimoji="0" lang="th-TH" sz="900" b="0" i="0" u="none" strike="noStrike" cap="none" normalizeH="0" baseline="0" dirty="0">
                <a:ln>
                  <a:noFill/>
                </a:ln>
                <a:solidFill>
                  <a:srgbClr val="000000"/>
                </a:solidFill>
                <a:effectLst/>
                <a:latin typeface="TH SarabunPSK" pitchFamily="34" charset="-34"/>
                <a:cs typeface="TH SarabunPSK" pitchFamily="34" charset="-34"/>
              </a:rPr>
              <a:t>(กรมวิชาการเกษตร)</a:t>
            </a:r>
            <a:endParaRPr kumimoji="0" lang="en-US" sz="900" b="0" i="0" u="none" strike="noStrike" cap="none" normalizeH="0" baseline="0" dirty="0">
              <a:ln>
                <a:noFill/>
              </a:ln>
              <a:solidFill>
                <a:srgbClr val="000000"/>
              </a:solidFill>
              <a:effectLst/>
              <a:latin typeface="TH SarabunPSK" pitchFamily="34" charset="-34"/>
              <a:cs typeface="TH SarabunPSK" pitchFamily="34" charset="-34"/>
            </a:endParaRPr>
          </a:p>
          <a:p>
            <a:pPr marL="57150" marR="0" lvl="0" indent="-5715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th-TH" sz="900" b="0" i="0" u="none" strike="noStrike" cap="none" normalizeH="0" baseline="0" dirty="0">
                <a:ln>
                  <a:noFill/>
                </a:ln>
                <a:solidFill>
                  <a:srgbClr val="000000"/>
                </a:solidFill>
                <a:effectLst/>
                <a:latin typeface="TH SarabunPSK" pitchFamily="34" charset="-34"/>
                <a:cs typeface="TH SarabunPSK" pitchFamily="34" charset="-34"/>
              </a:rPr>
              <a:t>โครงการบริหารจัดการน้ำในเขตชลประทาน</a:t>
            </a:r>
            <a:br>
              <a:rPr kumimoji="0" lang="th-TH" sz="900" b="0" i="0" u="none" strike="noStrike" cap="none" normalizeH="0" baseline="0" dirty="0">
                <a:ln>
                  <a:noFill/>
                </a:ln>
                <a:solidFill>
                  <a:srgbClr val="000000"/>
                </a:solidFill>
                <a:effectLst/>
                <a:latin typeface="TH SarabunPSK" pitchFamily="34" charset="-34"/>
                <a:cs typeface="TH SarabunPSK" pitchFamily="34" charset="-34"/>
              </a:rPr>
            </a:br>
            <a:r>
              <a:rPr kumimoji="0" lang="th-TH" sz="900" b="0" i="0" u="none" strike="noStrike" cap="none" normalizeH="0" baseline="0" dirty="0">
                <a:ln>
                  <a:noFill/>
                </a:ln>
                <a:solidFill>
                  <a:srgbClr val="000000"/>
                </a:solidFill>
                <a:effectLst/>
                <a:latin typeface="TH SarabunPSK" pitchFamily="34" charset="-34"/>
                <a:cs typeface="TH SarabunPSK" pitchFamily="34" charset="-34"/>
              </a:rPr>
              <a:t>(ก.ชลประทาน)</a:t>
            </a:r>
            <a:endParaRPr kumimoji="0" lang="en-US" sz="900" b="0" i="0" u="none" strike="noStrike" cap="none" normalizeH="0" baseline="0" dirty="0">
              <a:ln>
                <a:noFill/>
              </a:ln>
              <a:solidFill>
                <a:schemeClr val="tx1"/>
              </a:solidFill>
              <a:effectLst/>
              <a:latin typeface="TH SarabunPSK" pitchFamily="34" charset="-34"/>
              <a:cs typeface="TH SarabunPSK" pitchFamily="34" charset="-34"/>
            </a:endParaRPr>
          </a:p>
        </p:txBody>
      </p:sp>
      <p:sp>
        <p:nvSpPr>
          <p:cNvPr id="55" name="Text Box 17"/>
          <p:cNvSpPr txBox="1">
            <a:spLocks noChangeArrowheads="1"/>
          </p:cNvSpPr>
          <p:nvPr/>
        </p:nvSpPr>
        <p:spPr bwMode="auto">
          <a:xfrm>
            <a:off x="4557333" y="3206999"/>
            <a:ext cx="950912" cy="189038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57150" marR="0" lvl="0" indent="-5715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th-TH" sz="900" b="0" i="0" u="none" strike="noStrike" cap="none" normalizeH="0" baseline="0" dirty="0">
                <a:ln>
                  <a:noFill/>
                </a:ln>
                <a:solidFill>
                  <a:srgbClr val="000000"/>
                </a:solidFill>
                <a:effectLst/>
                <a:latin typeface="TH SarabunPSK" pitchFamily="34" charset="-34"/>
                <a:cs typeface="TH SarabunPSK" pitchFamily="34" charset="-34"/>
              </a:rPr>
              <a:t>โครงการจัดทำ </a:t>
            </a:r>
            <a:r>
              <a:rPr kumimoji="0" lang="en-US" sz="900" b="0" i="0" u="none" strike="noStrike" cap="none" normalizeH="0" baseline="0" dirty="0">
                <a:ln>
                  <a:noFill/>
                </a:ln>
                <a:solidFill>
                  <a:srgbClr val="000000"/>
                </a:solidFill>
                <a:effectLst/>
                <a:latin typeface="TH SarabunPSK" pitchFamily="34" charset="-34"/>
                <a:cs typeface="TH SarabunPSK" pitchFamily="34" charset="-34"/>
              </a:rPr>
              <a:t>warning system </a:t>
            </a:r>
            <a:r>
              <a:rPr kumimoji="0" lang="th-TH" sz="900" b="0" i="0" u="none" strike="noStrike" cap="none" normalizeH="0" baseline="0" dirty="0">
                <a:ln>
                  <a:noFill/>
                </a:ln>
                <a:solidFill>
                  <a:srgbClr val="000000"/>
                </a:solidFill>
                <a:effectLst/>
                <a:latin typeface="TH SarabunPSK" pitchFamily="34" charset="-34"/>
                <a:cs typeface="TH SarabunPSK" pitchFamily="34" charset="-34"/>
              </a:rPr>
              <a:t>เพื่อรองรับ </a:t>
            </a:r>
            <a:r>
              <a:rPr kumimoji="0" lang="en-US" sz="900" b="0" i="0" u="none" strike="noStrike" cap="none" normalizeH="0" baseline="0" dirty="0">
                <a:ln>
                  <a:noFill/>
                </a:ln>
                <a:solidFill>
                  <a:srgbClr val="000000"/>
                </a:solidFill>
                <a:effectLst/>
                <a:latin typeface="TH SarabunPSK" pitchFamily="34" charset="-34"/>
                <a:cs typeface="TH SarabunPSK" pitchFamily="34" charset="-34"/>
              </a:rPr>
              <a:t>climate change</a:t>
            </a:r>
            <a:br>
              <a:rPr kumimoji="0" lang="en-US" sz="900" b="0" i="0" u="none" strike="noStrike" cap="none" normalizeH="0" baseline="0" dirty="0">
                <a:ln>
                  <a:noFill/>
                </a:ln>
                <a:solidFill>
                  <a:srgbClr val="000000"/>
                </a:solidFill>
                <a:effectLst/>
                <a:latin typeface="TH SarabunPSK" pitchFamily="34" charset="-34"/>
                <a:cs typeface="TH SarabunPSK" pitchFamily="34" charset="-34"/>
              </a:rPr>
            </a:br>
            <a:r>
              <a:rPr kumimoji="0" lang="th-TH" sz="900" b="0" i="0" u="none" strike="noStrike" cap="none" normalizeH="0" baseline="0" dirty="0">
                <a:ln>
                  <a:noFill/>
                </a:ln>
                <a:solidFill>
                  <a:srgbClr val="000000"/>
                </a:solidFill>
                <a:effectLst/>
                <a:latin typeface="TH SarabunPSK" pitchFamily="34" charset="-34"/>
                <a:cs typeface="TH SarabunPSK" pitchFamily="34" charset="-34"/>
              </a:rPr>
              <a:t>(ก.วิชาการเกษตร)</a:t>
            </a:r>
            <a:endParaRPr kumimoji="0" lang="en-US" sz="900" b="0" i="0" u="none" strike="noStrike" cap="none" normalizeH="0" baseline="0" dirty="0">
              <a:ln>
                <a:noFill/>
              </a:ln>
              <a:solidFill>
                <a:srgbClr val="000000"/>
              </a:solidFill>
              <a:effectLst/>
              <a:latin typeface="TH SarabunPSK" pitchFamily="34" charset="-34"/>
              <a:cs typeface="TH SarabunPSK" pitchFamily="34" charset="-34"/>
            </a:endParaRPr>
          </a:p>
          <a:p>
            <a:pPr marL="57150" marR="0" lvl="0" indent="-5715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th-TH" sz="900" b="0" i="0" u="none" strike="noStrike" cap="none" normalizeH="0" baseline="0" dirty="0">
                <a:ln>
                  <a:noFill/>
                </a:ln>
                <a:solidFill>
                  <a:srgbClr val="000000"/>
                </a:solidFill>
                <a:effectLst/>
                <a:latin typeface="TH SarabunPSK" pitchFamily="34" charset="-34"/>
                <a:cs typeface="TH SarabunPSK" pitchFamily="34" charset="-34"/>
              </a:rPr>
              <a:t>โครงการเฝ้าระวังเตือนภัยจากดินถล่มน้ำป่าไหลหลาก</a:t>
            </a:r>
            <a:r>
              <a:rPr kumimoji="0" lang="en-US" sz="900" b="0" i="0" u="none" strike="noStrike" cap="none" normalizeH="0" baseline="0" dirty="0">
                <a:ln>
                  <a:noFill/>
                </a:ln>
                <a:solidFill>
                  <a:srgbClr val="000000"/>
                </a:solidFill>
                <a:effectLst/>
                <a:latin typeface="TH SarabunPSK" pitchFamily="34" charset="-34"/>
                <a:cs typeface="TH SarabunPSK" pitchFamily="34" charset="-34"/>
              </a:rPr>
              <a:t>,</a:t>
            </a:r>
            <a:r>
              <a:rPr kumimoji="0" lang="th-TH" sz="900" b="0" i="0" u="none" strike="noStrike" cap="none" normalizeH="0" baseline="0" dirty="0">
                <a:ln>
                  <a:noFill/>
                </a:ln>
                <a:solidFill>
                  <a:srgbClr val="000000"/>
                </a:solidFill>
                <a:effectLst/>
                <a:latin typeface="TH SarabunPSK" pitchFamily="34" charset="-34"/>
                <a:cs typeface="TH SarabunPSK" pitchFamily="34" charset="-34"/>
              </a:rPr>
              <a:t> น้ำท่วมและความแล้งแห้ง</a:t>
            </a:r>
            <a:br>
              <a:rPr kumimoji="0" lang="th-TH" sz="900" b="0" i="0" u="none" strike="noStrike" cap="none" normalizeH="0" baseline="0" dirty="0">
                <a:ln>
                  <a:noFill/>
                </a:ln>
                <a:solidFill>
                  <a:srgbClr val="000000"/>
                </a:solidFill>
                <a:effectLst/>
                <a:latin typeface="TH SarabunPSK" pitchFamily="34" charset="-34"/>
                <a:cs typeface="TH SarabunPSK" pitchFamily="34" charset="-34"/>
              </a:rPr>
            </a:br>
            <a:r>
              <a:rPr kumimoji="0" lang="th-TH" sz="900" b="0" i="0" u="none" strike="noStrike" cap="none" normalizeH="0" baseline="0" dirty="0">
                <a:ln>
                  <a:noFill/>
                </a:ln>
                <a:solidFill>
                  <a:srgbClr val="000000"/>
                </a:solidFill>
                <a:effectLst/>
                <a:latin typeface="TH SarabunPSK" pitchFamily="34" charset="-34"/>
                <a:cs typeface="TH SarabunPSK" pitchFamily="34" charset="-34"/>
              </a:rPr>
              <a:t>(ก.พัฒนาที่ดิน)</a:t>
            </a:r>
            <a:endParaRPr kumimoji="0" lang="en-US" sz="900" b="0" i="0" u="none" strike="noStrike" cap="none" normalizeH="0" baseline="0" dirty="0">
              <a:ln>
                <a:noFill/>
              </a:ln>
              <a:solidFill>
                <a:schemeClr val="tx1"/>
              </a:solidFill>
              <a:effectLst/>
              <a:latin typeface="TH SarabunPSK" pitchFamily="34" charset="-34"/>
              <a:cs typeface="TH SarabunPSK" pitchFamily="34" charset="-34"/>
            </a:endParaRPr>
          </a:p>
        </p:txBody>
      </p:sp>
      <p:sp>
        <p:nvSpPr>
          <p:cNvPr id="56" name="Text Box 18"/>
          <p:cNvSpPr txBox="1">
            <a:spLocks noChangeArrowheads="1"/>
          </p:cNvSpPr>
          <p:nvPr/>
        </p:nvSpPr>
        <p:spPr bwMode="auto">
          <a:xfrm>
            <a:off x="6040218" y="3218276"/>
            <a:ext cx="1030288" cy="89892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57150" marR="0" lvl="0" indent="-5715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th-TH" sz="1000" b="0" i="0" u="none" strike="noStrike" cap="none" normalizeH="0" baseline="0" dirty="0">
                <a:ln>
                  <a:noFill/>
                </a:ln>
                <a:solidFill>
                  <a:srgbClr val="000000"/>
                </a:solidFill>
                <a:effectLst/>
                <a:latin typeface="TH SarabunPSK" pitchFamily="34" charset="-34"/>
                <a:cs typeface="TH SarabunPSK" pitchFamily="34" charset="-34"/>
              </a:rPr>
              <a:t>โครงการอบรมการปลูกพืชใช้น้ำน้อยโดยใช้ระบบน้ำหยด</a:t>
            </a:r>
            <a:r>
              <a:rPr kumimoji="0" lang="en-US" sz="1000" b="0" i="0" u="none" strike="noStrike" cap="none" normalizeH="0" baseline="0" dirty="0">
                <a:ln>
                  <a:noFill/>
                </a:ln>
                <a:solidFill>
                  <a:srgbClr val="000000"/>
                </a:solidFill>
                <a:effectLst/>
                <a:latin typeface="TH SarabunPSK" pitchFamily="34" charset="-34"/>
                <a:cs typeface="TH SarabunPSK" pitchFamily="34" charset="-34"/>
              </a:rPr>
              <a:t> </a:t>
            </a:r>
            <a:r>
              <a:rPr kumimoji="0" lang="th-TH" sz="1000" b="0" i="0" u="none" strike="noStrike" cap="none" normalizeH="0" baseline="0" dirty="0">
                <a:ln>
                  <a:noFill/>
                </a:ln>
                <a:solidFill>
                  <a:srgbClr val="000000"/>
                </a:solidFill>
                <a:effectLst/>
                <a:latin typeface="TH SarabunPSK" pitchFamily="34" charset="-34"/>
                <a:cs typeface="TH SarabunPSK" pitchFamily="34" charset="-34"/>
              </a:rPr>
              <a:t>(สปก.)</a:t>
            </a:r>
            <a:endParaRPr kumimoji="0" lang="en-US" sz="1000" b="0" i="0" u="none" strike="noStrike" cap="none" normalizeH="0" baseline="0" dirty="0">
              <a:ln>
                <a:noFill/>
              </a:ln>
              <a:solidFill>
                <a:srgbClr val="000000"/>
              </a:solidFill>
              <a:effectLst/>
              <a:latin typeface="TH SarabunPSK" pitchFamily="34" charset="-34"/>
              <a:cs typeface="TH SarabunPSK" pitchFamily="34" charset="-34"/>
            </a:endParaRPr>
          </a:p>
          <a:p>
            <a:pPr marL="57150" marR="0" lvl="0" indent="-5715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th-TH" sz="1000" b="0" i="0" u="none" strike="noStrike" cap="none" normalizeH="0" baseline="0" dirty="0">
                <a:ln>
                  <a:noFill/>
                </a:ln>
                <a:solidFill>
                  <a:srgbClr val="000000"/>
                </a:solidFill>
                <a:effectLst/>
                <a:latin typeface="TH SarabunPSK" pitchFamily="34" charset="-34"/>
                <a:cs typeface="TH SarabunPSK" pitchFamily="34" charset="-34"/>
              </a:rPr>
              <a:t>โครงการนาเปียกสลับแห้ง</a:t>
            </a:r>
            <a:r>
              <a:rPr kumimoji="0" lang="en-US" sz="1000" b="0" i="0" u="none" strike="noStrike" cap="none" normalizeH="0" baseline="0" dirty="0">
                <a:ln>
                  <a:noFill/>
                </a:ln>
                <a:solidFill>
                  <a:srgbClr val="000000"/>
                </a:solidFill>
                <a:effectLst/>
                <a:latin typeface="TH SarabunPSK" pitchFamily="34" charset="-34"/>
                <a:cs typeface="TH SarabunPSK" pitchFamily="34" charset="-34"/>
              </a:rPr>
              <a:t> </a:t>
            </a:r>
            <a:r>
              <a:rPr kumimoji="0" lang="th-TH" sz="1000" b="0" i="0" u="none" strike="noStrike" cap="none" normalizeH="0" baseline="0" dirty="0">
                <a:ln>
                  <a:noFill/>
                </a:ln>
                <a:solidFill>
                  <a:srgbClr val="000000"/>
                </a:solidFill>
                <a:effectLst/>
                <a:latin typeface="TH SarabunPSK" pitchFamily="34" charset="-34"/>
                <a:cs typeface="TH SarabunPSK" pitchFamily="34" charset="-34"/>
              </a:rPr>
              <a:t>(ก.ส่งเสริมการเกษตร)</a:t>
            </a:r>
            <a:endParaRPr kumimoji="0" lang="en-US" sz="1800" b="0" i="0" u="none" strike="noStrike" cap="none" normalizeH="0" baseline="0" dirty="0">
              <a:ln>
                <a:noFill/>
              </a:ln>
              <a:solidFill>
                <a:schemeClr val="tx1"/>
              </a:solidFill>
              <a:effectLst/>
              <a:latin typeface="TH SarabunPSK" pitchFamily="34" charset="-34"/>
              <a:cs typeface="TH SarabunPSK" pitchFamily="34" charset="-34"/>
            </a:endParaRPr>
          </a:p>
        </p:txBody>
      </p:sp>
      <p:sp>
        <p:nvSpPr>
          <p:cNvPr id="59" name="Text Box 21"/>
          <p:cNvSpPr txBox="1">
            <a:spLocks noChangeArrowheads="1"/>
          </p:cNvSpPr>
          <p:nvPr/>
        </p:nvSpPr>
        <p:spPr bwMode="auto">
          <a:xfrm>
            <a:off x="145903" y="3120391"/>
            <a:ext cx="873697" cy="201215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57150" marR="0" lvl="0" indent="-5715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th-TH" sz="800" b="0" i="0" u="none" strike="noStrike" cap="none" normalizeH="0" baseline="0" dirty="0">
                <a:ln>
                  <a:noFill/>
                </a:ln>
                <a:solidFill>
                  <a:srgbClr val="000000"/>
                </a:solidFill>
                <a:effectLst/>
                <a:latin typeface="TH SarabunPSK" pitchFamily="34" charset="-34"/>
                <a:cs typeface="TH SarabunPSK" pitchFamily="34" charset="-34"/>
              </a:rPr>
              <a:t>ศึกษาเมล็ดพันธุ์ข้าวภายใต้สภาพอากาศที่เปลี่ยนแปลง</a:t>
            </a:r>
            <a:br>
              <a:rPr kumimoji="0" lang="th-TH" sz="800" b="0" i="0" u="none" strike="noStrike" cap="none" normalizeH="0" baseline="0" dirty="0">
                <a:ln>
                  <a:noFill/>
                </a:ln>
                <a:solidFill>
                  <a:srgbClr val="000000"/>
                </a:solidFill>
                <a:effectLst/>
                <a:latin typeface="TH SarabunPSK" pitchFamily="34" charset="-34"/>
                <a:cs typeface="TH SarabunPSK" pitchFamily="34" charset="-34"/>
              </a:rPr>
            </a:br>
            <a:r>
              <a:rPr kumimoji="0" lang="th-TH" sz="800" b="0" i="0" u="none" strike="noStrike" cap="none" normalizeH="0" baseline="0" dirty="0">
                <a:ln>
                  <a:noFill/>
                </a:ln>
                <a:solidFill>
                  <a:srgbClr val="000000"/>
                </a:solidFill>
                <a:effectLst/>
                <a:latin typeface="TH SarabunPSK" pitchFamily="34" charset="-34"/>
                <a:cs typeface="TH SarabunPSK" pitchFamily="34" charset="-34"/>
              </a:rPr>
              <a:t>(ก.การข้าว)</a:t>
            </a:r>
            <a:endParaRPr kumimoji="0" lang="en-US" sz="800" b="0" i="0" u="none" strike="noStrike" cap="none" normalizeH="0" baseline="0" dirty="0">
              <a:ln>
                <a:noFill/>
              </a:ln>
              <a:solidFill>
                <a:srgbClr val="000000"/>
              </a:solidFill>
              <a:effectLst/>
              <a:latin typeface="TH SarabunPSK" pitchFamily="34" charset="-34"/>
              <a:cs typeface="TH SarabunPSK" pitchFamily="34" charset="-34"/>
            </a:endParaRPr>
          </a:p>
          <a:p>
            <a:pPr marL="57150" marR="0" lvl="0" indent="-5715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th-TH" sz="800" b="0" i="0" u="none" strike="noStrike" cap="none" normalizeH="0" baseline="0" dirty="0">
                <a:ln>
                  <a:noFill/>
                </a:ln>
                <a:solidFill>
                  <a:srgbClr val="000000"/>
                </a:solidFill>
                <a:effectLst/>
                <a:latin typeface="TH SarabunPSK" pitchFamily="34" charset="-34"/>
                <a:cs typeface="TH SarabunPSK" pitchFamily="34" charset="-34"/>
              </a:rPr>
              <a:t>พัฒนาพันธุ์พืชทนทานต่อสภาพภูมิอากาศโดยใช้เทคโนโลยรชีวภาพ</a:t>
            </a:r>
            <a:br>
              <a:rPr kumimoji="0" lang="th-TH" sz="800" b="0" i="0" u="none" strike="noStrike" cap="none" normalizeH="0" baseline="0" dirty="0">
                <a:ln>
                  <a:noFill/>
                </a:ln>
                <a:solidFill>
                  <a:srgbClr val="000000"/>
                </a:solidFill>
                <a:effectLst/>
                <a:latin typeface="TH SarabunPSK" pitchFamily="34" charset="-34"/>
                <a:cs typeface="TH SarabunPSK" pitchFamily="34" charset="-34"/>
              </a:rPr>
            </a:br>
            <a:r>
              <a:rPr kumimoji="0" lang="th-TH" sz="800" b="0" i="0" u="none" strike="noStrike" cap="none" normalizeH="0" baseline="0" dirty="0">
                <a:ln>
                  <a:noFill/>
                </a:ln>
                <a:solidFill>
                  <a:srgbClr val="000000"/>
                </a:solidFill>
                <a:effectLst/>
                <a:latin typeface="TH SarabunPSK" pitchFamily="34" charset="-34"/>
                <a:cs typeface="TH SarabunPSK" pitchFamily="34" charset="-34"/>
              </a:rPr>
              <a:t>(ก.วิชาการเกษตร</a:t>
            </a:r>
            <a:r>
              <a:rPr kumimoji="0" lang="en-US" sz="800" b="0" i="0" u="none" strike="noStrike" cap="none" normalizeH="0" baseline="0" dirty="0">
                <a:ln>
                  <a:noFill/>
                </a:ln>
                <a:solidFill>
                  <a:srgbClr val="000000"/>
                </a:solidFill>
                <a:effectLst/>
                <a:latin typeface="TH SarabunPSK" pitchFamily="34" charset="-34"/>
                <a:cs typeface="TH SarabunPSK" pitchFamily="34" charset="-34"/>
              </a:rPr>
              <a:t>)</a:t>
            </a:r>
          </a:p>
          <a:p>
            <a:pPr marL="57150" marR="0" lvl="0" indent="-5715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lang="en-US" sz="800" dirty="0">
                <a:solidFill>
                  <a:srgbClr val="000000"/>
                </a:solidFill>
                <a:latin typeface="TH SarabunPSK" pitchFamily="34" charset="-34"/>
                <a:cs typeface="TH SarabunPSK" pitchFamily="34" charset="-34"/>
              </a:rPr>
              <a:t> </a:t>
            </a:r>
            <a:r>
              <a:rPr kumimoji="0" lang="th-TH" sz="800" b="0" i="0" u="none" strike="noStrike" cap="none" normalizeH="0" baseline="0" dirty="0">
                <a:ln>
                  <a:noFill/>
                </a:ln>
                <a:solidFill>
                  <a:srgbClr val="000000"/>
                </a:solidFill>
                <a:effectLst/>
                <a:latin typeface="TH SarabunPSK" pitchFamily="34" charset="-34"/>
                <a:cs typeface="TH SarabunPSK" pitchFamily="34" charset="-34"/>
              </a:rPr>
              <a:t>พัฒนาพันธุ์พืชทนทานสภาพแวดล้อมไม่เหมาะสม</a:t>
            </a:r>
            <a:br>
              <a:rPr kumimoji="0" lang="th-TH" sz="800" b="0" i="0" u="none" strike="noStrike" cap="none" normalizeH="0" baseline="0" dirty="0">
                <a:ln>
                  <a:noFill/>
                </a:ln>
                <a:solidFill>
                  <a:srgbClr val="000000"/>
                </a:solidFill>
                <a:effectLst/>
                <a:latin typeface="TH SarabunPSK" pitchFamily="34" charset="-34"/>
                <a:cs typeface="TH SarabunPSK" pitchFamily="34" charset="-34"/>
              </a:rPr>
            </a:br>
            <a:r>
              <a:rPr kumimoji="0" lang="th-TH" sz="800" b="0" i="0" u="none" strike="noStrike" cap="none" normalizeH="0" baseline="0" dirty="0">
                <a:ln>
                  <a:noFill/>
                </a:ln>
                <a:solidFill>
                  <a:srgbClr val="000000"/>
                </a:solidFill>
                <a:effectLst/>
                <a:latin typeface="TH SarabunPSK" pitchFamily="34" charset="-34"/>
                <a:cs typeface="TH SarabunPSK" pitchFamily="34" charset="-34"/>
              </a:rPr>
              <a:t>(ก.วิชาการเกษตร)</a:t>
            </a:r>
            <a:endParaRPr kumimoji="0" lang="en-US" sz="800" b="0" i="0" u="none" strike="noStrike" cap="none" normalizeH="0" baseline="0" dirty="0">
              <a:ln>
                <a:noFill/>
              </a:ln>
              <a:solidFill>
                <a:schemeClr val="tx1"/>
              </a:solidFill>
              <a:effectLst/>
              <a:latin typeface="TH SarabunPSK" pitchFamily="34" charset="-34"/>
              <a:cs typeface="TH SarabunPSK" pitchFamily="34" charset="-34"/>
            </a:endParaRPr>
          </a:p>
        </p:txBody>
      </p:sp>
      <p:sp>
        <p:nvSpPr>
          <p:cNvPr id="62" name="Text Box 13"/>
          <p:cNvSpPr txBox="1">
            <a:spLocks noChangeArrowheads="1"/>
          </p:cNvSpPr>
          <p:nvPr/>
        </p:nvSpPr>
        <p:spPr bwMode="auto">
          <a:xfrm>
            <a:off x="2212231" y="3852136"/>
            <a:ext cx="909060" cy="705079"/>
          </a:xfrm>
          <a:prstGeom prst="rect">
            <a:avLst/>
          </a:prstGeom>
          <a:ln>
            <a:prstDash val="lgDash"/>
          </a:ln>
        </p:spPr>
        <p:style>
          <a:lnRef idx="2">
            <a:schemeClr val="accent6"/>
          </a:lnRef>
          <a:fillRef idx="1">
            <a:schemeClr val="lt1"/>
          </a:fillRef>
          <a:effectRef idx="0">
            <a:schemeClr val="accent6"/>
          </a:effectRef>
          <a:fontRef idx="minor">
            <a:schemeClr val="dk1"/>
          </a:fontRef>
        </p:style>
        <p:txBody>
          <a:bodyPr vert="horz" wrap="square" lIns="36576" tIns="36576" rIns="36576" bIns="36576" numCol="1" anchor="t" anchorCtr="0" compatLnSpc="1">
            <a:prstTxWarp prst="textNoShape">
              <a:avLst/>
            </a:prstTxWarp>
          </a:bodyPr>
          <a:lstStyle/>
          <a:p>
            <a:pPr marL="53975" marR="0" lvl="0" indent="-53975"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lang="en-US" sz="1000" dirty="0">
                <a:solidFill>
                  <a:srgbClr val="FF0000"/>
                </a:solidFill>
                <a:latin typeface="TH SarabunPSK" pitchFamily="34" charset="-34"/>
                <a:cs typeface="TH SarabunPSK" pitchFamily="34" charset="-34"/>
              </a:rPr>
              <a:t> </a:t>
            </a:r>
            <a:r>
              <a:rPr lang="th-TH" sz="800" dirty="0">
                <a:solidFill>
                  <a:srgbClr val="FF0000"/>
                </a:solidFill>
                <a:latin typeface="TH SarabunPSK" pitchFamily="34" charset="-34"/>
                <a:cs typeface="TH SarabunPSK" pitchFamily="34" charset="-34"/>
              </a:rPr>
              <a:t>พัฒนาเทคโนโลยีการจัดการน้ำสำหรับพืชอื่น เช่น ข้าว พืชไร่ สำหรับรองรับภัยแล้ง</a:t>
            </a:r>
            <a:endParaRPr kumimoji="0" lang="en-US" sz="800" b="0" i="0" u="none" strike="noStrike" cap="none" normalizeH="0" baseline="0" dirty="0">
              <a:ln>
                <a:noFill/>
              </a:ln>
              <a:solidFill>
                <a:srgbClr val="FF0000"/>
              </a:solidFill>
              <a:effectLst/>
              <a:latin typeface="TH SarabunPSK" pitchFamily="34" charset="-34"/>
              <a:cs typeface="TH SarabunPSK" pitchFamily="34" charset="-34"/>
            </a:endParaRPr>
          </a:p>
        </p:txBody>
      </p:sp>
      <p:pic>
        <p:nvPicPr>
          <p:cNvPr id="63" name="Picture 6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47298" y="4614557"/>
            <a:ext cx="478699" cy="359024"/>
          </a:xfrm>
          <a:prstGeom prst="rect">
            <a:avLst/>
          </a:prstGeom>
        </p:spPr>
      </p:pic>
      <p:sp>
        <p:nvSpPr>
          <p:cNvPr id="64" name="TextBox 63"/>
          <p:cNvSpPr txBox="1"/>
          <p:nvPr/>
        </p:nvSpPr>
        <p:spPr>
          <a:xfrm>
            <a:off x="2108489" y="4835774"/>
            <a:ext cx="1083075" cy="261610"/>
          </a:xfrm>
          <a:prstGeom prst="rect">
            <a:avLst/>
          </a:prstGeom>
          <a:noFill/>
        </p:spPr>
        <p:txBody>
          <a:bodyPr wrap="square" rtlCol="0">
            <a:spAutoFit/>
          </a:bodyPr>
          <a:lstStyle/>
          <a:p>
            <a:pPr algn="ctr"/>
            <a:r>
              <a:rPr lang="en-US" sz="1100" dirty="0">
                <a:latin typeface="TH SarabunPSK" pitchFamily="34" charset="-34"/>
                <a:cs typeface="TH SarabunPSK" pitchFamily="34" charset="-34"/>
              </a:rPr>
              <a:t>Gap 2.1</a:t>
            </a:r>
          </a:p>
        </p:txBody>
      </p:sp>
      <p:sp>
        <p:nvSpPr>
          <p:cNvPr id="65" name="Text Box 13"/>
          <p:cNvSpPr txBox="1">
            <a:spLocks noChangeArrowheads="1"/>
          </p:cNvSpPr>
          <p:nvPr/>
        </p:nvSpPr>
        <p:spPr bwMode="auto">
          <a:xfrm>
            <a:off x="6062443" y="3940549"/>
            <a:ext cx="927365" cy="826718"/>
          </a:xfrm>
          <a:prstGeom prst="rect">
            <a:avLst/>
          </a:prstGeom>
          <a:ln>
            <a:solidFill>
              <a:schemeClr val="accent2"/>
            </a:solidFill>
            <a:prstDash val="lgDash"/>
          </a:ln>
        </p:spPr>
        <p:style>
          <a:lnRef idx="2">
            <a:schemeClr val="accent6"/>
          </a:lnRef>
          <a:fillRef idx="1">
            <a:schemeClr val="lt1"/>
          </a:fillRef>
          <a:effectRef idx="0">
            <a:schemeClr val="accent6"/>
          </a:effectRef>
          <a:fontRef idx="minor">
            <a:schemeClr val="dk1"/>
          </a:fontRef>
        </p:style>
        <p:txBody>
          <a:bodyPr vert="horz" wrap="square" lIns="36576" tIns="36576" rIns="36576" bIns="36576" numCol="1" anchor="t" anchorCtr="0" compatLnSpc="1">
            <a:prstTxWarp prst="textNoShape">
              <a:avLst/>
            </a:prstTxWarp>
          </a:bodyPr>
          <a:lstStyle/>
          <a:p>
            <a:pPr marL="53975" marR="0" lvl="0" indent="-53975"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lang="en-US" sz="1000" dirty="0">
                <a:solidFill>
                  <a:srgbClr val="FF0000"/>
                </a:solidFill>
                <a:latin typeface="TH SarabunPSK" pitchFamily="34" charset="-34"/>
                <a:cs typeface="TH SarabunPSK" pitchFamily="34" charset="-34"/>
              </a:rPr>
              <a:t> </a:t>
            </a:r>
            <a:r>
              <a:rPr lang="th-TH" sz="1000" dirty="0">
                <a:solidFill>
                  <a:srgbClr val="FF0000"/>
                </a:solidFill>
                <a:latin typeface="TH SarabunPSK" pitchFamily="34" charset="-34"/>
                <a:cs typeface="TH SarabunPSK" pitchFamily="34" charset="-34"/>
              </a:rPr>
              <a:t>อบรบการปลูกพืชใช้น้ำน้อยในพื้นที่นอกเขตปฏิรูปที่ดิน (สปก.)</a:t>
            </a:r>
            <a:endParaRPr kumimoji="0" lang="en-US" sz="1000" b="0" i="0" u="none" strike="noStrike" cap="none" normalizeH="0" baseline="0" dirty="0">
              <a:ln>
                <a:noFill/>
              </a:ln>
              <a:solidFill>
                <a:srgbClr val="FF0000"/>
              </a:solidFill>
              <a:effectLst/>
              <a:latin typeface="TH SarabunPSK" pitchFamily="34" charset="-34"/>
              <a:cs typeface="TH SarabunPSK" pitchFamily="34" charset="-34"/>
            </a:endParaRPr>
          </a:p>
        </p:txBody>
      </p:sp>
      <p:pic>
        <p:nvPicPr>
          <p:cNvPr id="60" name="Picture 5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768588" y="4658750"/>
            <a:ext cx="353810" cy="265358"/>
          </a:xfrm>
          <a:prstGeom prst="rect">
            <a:avLst/>
          </a:prstGeom>
        </p:spPr>
      </p:pic>
      <p:sp>
        <p:nvSpPr>
          <p:cNvPr id="67" name="TextBox 66"/>
          <p:cNvSpPr txBox="1"/>
          <p:nvPr/>
        </p:nvSpPr>
        <p:spPr>
          <a:xfrm>
            <a:off x="6296397" y="4886020"/>
            <a:ext cx="1083075" cy="261610"/>
          </a:xfrm>
          <a:prstGeom prst="rect">
            <a:avLst/>
          </a:prstGeom>
          <a:noFill/>
        </p:spPr>
        <p:txBody>
          <a:bodyPr wrap="square" rtlCol="0">
            <a:spAutoFit/>
          </a:bodyPr>
          <a:lstStyle/>
          <a:p>
            <a:pPr algn="ctr"/>
            <a:r>
              <a:rPr lang="en-US" sz="1100" dirty="0">
                <a:latin typeface="TH SarabunPSK" pitchFamily="34" charset="-34"/>
                <a:cs typeface="TH SarabunPSK" pitchFamily="34" charset="-34"/>
              </a:rPr>
              <a:t>Gap 2.2</a:t>
            </a:r>
          </a:p>
        </p:txBody>
      </p:sp>
      <p:sp>
        <p:nvSpPr>
          <p:cNvPr id="68" name="Text Box 13"/>
          <p:cNvSpPr txBox="1">
            <a:spLocks noChangeArrowheads="1"/>
          </p:cNvSpPr>
          <p:nvPr/>
        </p:nvSpPr>
        <p:spPr bwMode="auto">
          <a:xfrm>
            <a:off x="8154432" y="3247520"/>
            <a:ext cx="949325" cy="1638500"/>
          </a:xfrm>
          <a:prstGeom prst="rect">
            <a:avLst/>
          </a:prstGeom>
          <a:ln>
            <a:solidFill>
              <a:schemeClr val="accent2"/>
            </a:solidFill>
            <a:prstDash val="lgDash"/>
          </a:ln>
        </p:spPr>
        <p:style>
          <a:lnRef idx="2">
            <a:schemeClr val="accent6"/>
          </a:lnRef>
          <a:fillRef idx="1">
            <a:schemeClr val="lt1"/>
          </a:fillRef>
          <a:effectRef idx="0">
            <a:schemeClr val="accent6"/>
          </a:effectRef>
          <a:fontRef idx="minor">
            <a:schemeClr val="dk1"/>
          </a:fontRef>
        </p:style>
        <p:txBody>
          <a:bodyPr vert="horz" wrap="square" lIns="36576" tIns="36576" rIns="36576" bIns="36576" numCol="1" anchor="t" anchorCtr="0" compatLnSpc="1">
            <a:prstTxWarp prst="textNoShape">
              <a:avLst/>
            </a:prstTxWarp>
          </a:bodyPr>
          <a:lstStyle/>
          <a:p>
            <a:pPr marL="53975" marR="0" lvl="0" indent="-53975"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lang="en-US" sz="1000" dirty="0">
                <a:solidFill>
                  <a:srgbClr val="FF0000"/>
                </a:solidFill>
                <a:latin typeface="TH SarabunPSK" pitchFamily="34" charset="-34"/>
                <a:cs typeface="TH SarabunPSK" pitchFamily="34" charset="-34"/>
              </a:rPr>
              <a:t> </a:t>
            </a:r>
            <a:r>
              <a:rPr lang="th-TH" sz="1000" dirty="0">
                <a:solidFill>
                  <a:srgbClr val="FF0000"/>
                </a:solidFill>
                <a:latin typeface="TH SarabunPSK" pitchFamily="34" charset="-34"/>
                <a:cs typeface="TH SarabunPSK" pitchFamily="34" charset="-34"/>
              </a:rPr>
              <a:t>การจัดหาแหล่งเงินทุนเพื่อสนับสนุนการปรับตัวให้กับเกษตรกรปลูกพืช เช่น เปลี่ยนพันธุ์พืช สร้างระบบจัดการน้ำในแปลง ฯลฯ</a:t>
            </a:r>
            <a:endParaRPr kumimoji="0" lang="en-US" sz="1800" b="0" i="0" u="none" strike="noStrike" cap="none" normalizeH="0" baseline="0" dirty="0">
              <a:ln>
                <a:noFill/>
              </a:ln>
              <a:solidFill>
                <a:srgbClr val="FF0000"/>
              </a:solidFill>
              <a:effectLst/>
              <a:latin typeface="TH SarabunPSK" pitchFamily="34" charset="-34"/>
              <a:cs typeface="TH SarabunPSK" pitchFamily="34" charset="-34"/>
            </a:endParaRPr>
          </a:p>
        </p:txBody>
      </p:sp>
      <p:pic>
        <p:nvPicPr>
          <p:cNvPr id="69" name="Picture 6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71785" y="4467389"/>
            <a:ext cx="270506" cy="202880"/>
          </a:xfrm>
          <a:prstGeom prst="rect">
            <a:avLst/>
          </a:prstGeom>
        </p:spPr>
      </p:pic>
      <p:sp>
        <p:nvSpPr>
          <p:cNvPr id="70" name="TextBox 69"/>
          <p:cNvSpPr txBox="1"/>
          <p:nvPr/>
        </p:nvSpPr>
        <p:spPr>
          <a:xfrm>
            <a:off x="7530003" y="4803480"/>
            <a:ext cx="1083075" cy="261610"/>
          </a:xfrm>
          <a:prstGeom prst="rect">
            <a:avLst/>
          </a:prstGeom>
          <a:noFill/>
        </p:spPr>
        <p:txBody>
          <a:bodyPr wrap="square" rtlCol="0">
            <a:spAutoFit/>
          </a:bodyPr>
          <a:lstStyle/>
          <a:p>
            <a:pPr algn="ctr"/>
            <a:r>
              <a:rPr lang="en-US" sz="1100" dirty="0">
                <a:latin typeface="TH SarabunPSK" pitchFamily="34" charset="-34"/>
                <a:cs typeface="TH SarabunPSK" pitchFamily="34" charset="-34"/>
              </a:rPr>
              <a:t>Gap 2.4</a:t>
            </a:r>
          </a:p>
        </p:txBody>
      </p:sp>
      <p:sp>
        <p:nvSpPr>
          <p:cNvPr id="71" name="Text Box 13"/>
          <p:cNvSpPr txBox="1">
            <a:spLocks noChangeArrowheads="1"/>
          </p:cNvSpPr>
          <p:nvPr/>
        </p:nvSpPr>
        <p:spPr bwMode="auto">
          <a:xfrm>
            <a:off x="7128041" y="3257703"/>
            <a:ext cx="949325" cy="770635"/>
          </a:xfrm>
          <a:prstGeom prst="rect">
            <a:avLst/>
          </a:prstGeom>
          <a:ln>
            <a:solidFill>
              <a:schemeClr val="accent2"/>
            </a:solidFill>
            <a:prstDash val="lgDash"/>
          </a:ln>
        </p:spPr>
        <p:style>
          <a:lnRef idx="2">
            <a:schemeClr val="accent6"/>
          </a:lnRef>
          <a:fillRef idx="1">
            <a:schemeClr val="lt1"/>
          </a:fillRef>
          <a:effectRef idx="0">
            <a:schemeClr val="accent6"/>
          </a:effectRef>
          <a:fontRef idx="minor">
            <a:schemeClr val="dk1"/>
          </a:fontRef>
        </p:style>
        <p:txBody>
          <a:bodyPr vert="horz" wrap="square" lIns="36576" tIns="36576" rIns="36576" bIns="36576" numCol="1" anchor="t" anchorCtr="0" compatLnSpc="1">
            <a:prstTxWarp prst="textNoShape">
              <a:avLst/>
            </a:prstTxWarp>
          </a:bodyPr>
          <a:lstStyle/>
          <a:p>
            <a:pPr marL="53975" marR="0" lvl="0" indent="-53975"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lang="en-US" sz="1000" dirty="0">
                <a:solidFill>
                  <a:srgbClr val="FF0000"/>
                </a:solidFill>
                <a:latin typeface="TH SarabunPSK" pitchFamily="34" charset="-34"/>
                <a:cs typeface="TH SarabunPSK" pitchFamily="34" charset="-34"/>
              </a:rPr>
              <a:t> </a:t>
            </a:r>
            <a:r>
              <a:rPr lang="th-TH" sz="1000" dirty="0">
                <a:solidFill>
                  <a:srgbClr val="FF0000"/>
                </a:solidFill>
                <a:latin typeface="TH SarabunPSK" pitchFamily="34" charset="-34"/>
                <a:cs typeface="TH SarabunPSK" pitchFamily="34" charset="-34"/>
              </a:rPr>
              <a:t>การวางแผนการจัดการน้ำในภาคเกษตรเพื่อรับมือกับภัยแล้ง</a:t>
            </a:r>
            <a:endParaRPr kumimoji="0" lang="en-US" sz="1000" b="0" i="0" u="none" strike="noStrike" cap="none" normalizeH="0" baseline="0" dirty="0">
              <a:ln>
                <a:noFill/>
              </a:ln>
              <a:solidFill>
                <a:srgbClr val="FF0000"/>
              </a:solidFill>
              <a:effectLst/>
              <a:latin typeface="TH SarabunPSK" pitchFamily="34" charset="-34"/>
              <a:cs typeface="TH SarabunPSK" pitchFamily="34" charset="-34"/>
            </a:endParaRPr>
          </a:p>
        </p:txBody>
      </p:sp>
      <p:pic>
        <p:nvPicPr>
          <p:cNvPr id="61" name="Picture 6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402805" y="4211699"/>
            <a:ext cx="315021" cy="236266"/>
          </a:xfrm>
          <a:prstGeom prst="rect">
            <a:avLst/>
          </a:prstGeom>
        </p:spPr>
      </p:pic>
      <p:sp>
        <p:nvSpPr>
          <p:cNvPr id="73" name="TextBox 72"/>
          <p:cNvSpPr txBox="1"/>
          <p:nvPr/>
        </p:nvSpPr>
        <p:spPr>
          <a:xfrm>
            <a:off x="7041033" y="4453101"/>
            <a:ext cx="1083075" cy="261610"/>
          </a:xfrm>
          <a:prstGeom prst="rect">
            <a:avLst/>
          </a:prstGeom>
          <a:noFill/>
        </p:spPr>
        <p:txBody>
          <a:bodyPr wrap="square" rtlCol="0">
            <a:spAutoFit/>
          </a:bodyPr>
          <a:lstStyle/>
          <a:p>
            <a:pPr algn="ctr"/>
            <a:r>
              <a:rPr lang="en-US" sz="1100" dirty="0">
                <a:latin typeface="TH SarabunPSK" pitchFamily="34" charset="-34"/>
                <a:cs typeface="TH SarabunPSK" pitchFamily="34" charset="-34"/>
              </a:rPr>
              <a:t>Gap 2.3</a:t>
            </a:r>
          </a:p>
        </p:txBody>
      </p:sp>
    </p:spTree>
    <p:extLst>
      <p:ext uri="{BB962C8B-B14F-4D97-AF65-F5344CB8AC3E}">
        <p14:creationId xmlns:p14="http://schemas.microsoft.com/office/powerpoint/2010/main" val="3258089402"/>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3E0686DA-F90B-4DB4-A0E1-976CDB2064A7}" type="slidenum">
              <a:rPr lang="th-TH" smtClean="0">
                <a:latin typeface="TH SarabunPSK" pitchFamily="34" charset="-34"/>
                <a:cs typeface="TH SarabunPSK" pitchFamily="34" charset="-34"/>
              </a:rPr>
              <a:pPr/>
              <a:t>60</a:t>
            </a:fld>
            <a:endParaRPr lang="th-TH" dirty="0">
              <a:latin typeface="TH SarabunPSK" pitchFamily="34" charset="-34"/>
              <a:cs typeface="TH SarabunPSK" pitchFamily="34" charset="-34"/>
            </a:endParaRPr>
          </a:p>
        </p:txBody>
      </p:sp>
      <p:sp>
        <p:nvSpPr>
          <p:cNvPr id="6" name="AutoShape 3"/>
          <p:cNvSpPr>
            <a:spLocks noChangeArrowheads="1"/>
          </p:cNvSpPr>
          <p:nvPr/>
        </p:nvSpPr>
        <p:spPr bwMode="auto">
          <a:xfrm>
            <a:off x="139369" y="2749678"/>
            <a:ext cx="829853" cy="420509"/>
          </a:xfrm>
          <a:prstGeom prst="roundRect">
            <a:avLst>
              <a:gd name="adj" fmla="val 16667"/>
            </a:avLst>
          </a:prstGeom>
          <a:solidFill>
            <a:srgbClr val="D1EBB5"/>
          </a:solidFill>
          <a:ln w="12700" algn="ctr">
            <a:solidFill>
              <a:srgbClr val="000000"/>
            </a:solidFill>
            <a:round/>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ctr" anchorCtr="0" compatLnSpc="1">
            <a:prstTxWarp prst="textNoShape">
              <a:avLst/>
            </a:prstTxWarp>
          </a:bodyPr>
          <a:lstStyle/>
          <a:p>
            <a:pPr algn="ctr" eaLnBrk="0" fontAlgn="base" hangingPunct="0">
              <a:spcBef>
                <a:spcPct val="0"/>
              </a:spcBef>
              <a:spcAft>
                <a:spcPct val="0"/>
              </a:spcAft>
            </a:pPr>
            <a:r>
              <a:rPr lang="en-US" sz="1400" b="1" dirty="0">
                <a:solidFill>
                  <a:srgbClr val="000000"/>
                </a:solidFill>
                <a:latin typeface="TH SarabunPSK" pitchFamily="34" charset="-34"/>
                <a:cs typeface="TH SarabunPSK" pitchFamily="34" charset="-34"/>
              </a:rPr>
              <a:t>Research</a:t>
            </a:r>
          </a:p>
        </p:txBody>
      </p:sp>
      <p:sp>
        <p:nvSpPr>
          <p:cNvPr id="7" name="AutoShape 4"/>
          <p:cNvSpPr>
            <a:spLocks noChangeArrowheads="1"/>
          </p:cNvSpPr>
          <p:nvPr/>
        </p:nvSpPr>
        <p:spPr bwMode="auto">
          <a:xfrm>
            <a:off x="1104519" y="2749235"/>
            <a:ext cx="932576" cy="420509"/>
          </a:xfrm>
          <a:prstGeom prst="roundRect">
            <a:avLst>
              <a:gd name="adj" fmla="val 16667"/>
            </a:avLst>
          </a:prstGeom>
          <a:solidFill>
            <a:srgbClr val="D1EBB5"/>
          </a:solidFill>
          <a:ln w="12700" algn="ctr">
            <a:solidFill>
              <a:srgbClr val="000000"/>
            </a:solidFill>
            <a:round/>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US" sz="1200" b="1" dirty="0">
                <a:solidFill>
                  <a:srgbClr val="000000"/>
                </a:solidFill>
                <a:latin typeface="TH SarabunPSK" pitchFamily="34" charset="-34"/>
                <a:cs typeface="TH SarabunPSK" pitchFamily="34" charset="-34"/>
              </a:rPr>
              <a:t>Information</a:t>
            </a:r>
          </a:p>
        </p:txBody>
      </p:sp>
      <p:sp>
        <p:nvSpPr>
          <p:cNvPr id="8" name="AutoShape 5"/>
          <p:cNvSpPr>
            <a:spLocks noChangeArrowheads="1"/>
          </p:cNvSpPr>
          <p:nvPr/>
        </p:nvSpPr>
        <p:spPr bwMode="auto">
          <a:xfrm>
            <a:off x="3321562" y="2749678"/>
            <a:ext cx="1078626" cy="446485"/>
          </a:xfrm>
          <a:prstGeom prst="roundRect">
            <a:avLst>
              <a:gd name="adj" fmla="val 16667"/>
            </a:avLst>
          </a:prstGeom>
          <a:solidFill>
            <a:srgbClr val="DFEBF7"/>
          </a:solidFill>
          <a:ln w="12700" algn="ctr">
            <a:solidFill>
              <a:srgbClr val="000000"/>
            </a:solidFill>
            <a:round/>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US" sz="1200" b="1" dirty="0">
                <a:solidFill>
                  <a:srgbClr val="000000"/>
                </a:solidFill>
                <a:latin typeface="TH SarabunPSK" pitchFamily="34" charset="-34"/>
                <a:cs typeface="TH SarabunPSK" pitchFamily="34" charset="-34"/>
              </a:rPr>
              <a:t>Physical Infrastructure</a:t>
            </a:r>
          </a:p>
        </p:txBody>
      </p:sp>
      <p:sp>
        <p:nvSpPr>
          <p:cNvPr id="9" name="AutoShape 6"/>
          <p:cNvSpPr>
            <a:spLocks noChangeArrowheads="1"/>
          </p:cNvSpPr>
          <p:nvPr/>
        </p:nvSpPr>
        <p:spPr bwMode="auto">
          <a:xfrm>
            <a:off x="4480577" y="2743670"/>
            <a:ext cx="1321516" cy="452050"/>
          </a:xfrm>
          <a:prstGeom prst="roundRect">
            <a:avLst>
              <a:gd name="adj" fmla="val 16667"/>
            </a:avLst>
          </a:prstGeom>
          <a:solidFill>
            <a:srgbClr val="DFEBF7"/>
          </a:solidFill>
          <a:ln w="12700" algn="ctr">
            <a:solidFill>
              <a:srgbClr val="000000"/>
            </a:solidFill>
            <a:round/>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ctr" anchorCtr="0" compatLnSpc="1">
            <a:prstTxWarp prst="textNoShape">
              <a:avLst/>
            </a:prstTxWarp>
          </a:bodyPr>
          <a:lstStyle/>
          <a:p>
            <a:pPr algn="ctr" eaLnBrk="0" fontAlgn="base" hangingPunct="0">
              <a:spcBef>
                <a:spcPct val="0"/>
              </a:spcBef>
              <a:spcAft>
                <a:spcPct val="0"/>
              </a:spcAft>
            </a:pPr>
            <a:r>
              <a:rPr lang="en-US" sz="1400" b="1" dirty="0">
                <a:solidFill>
                  <a:srgbClr val="000000"/>
                </a:solidFill>
                <a:latin typeface="TH SarabunPSK" pitchFamily="34" charset="-34"/>
                <a:cs typeface="TH SarabunPSK" pitchFamily="34" charset="-34"/>
              </a:rPr>
              <a:t>Warning/Observing</a:t>
            </a:r>
          </a:p>
        </p:txBody>
      </p:sp>
      <p:sp>
        <p:nvSpPr>
          <p:cNvPr id="10" name="AutoShape 7"/>
          <p:cNvSpPr>
            <a:spLocks noChangeArrowheads="1"/>
          </p:cNvSpPr>
          <p:nvPr/>
        </p:nvSpPr>
        <p:spPr bwMode="auto">
          <a:xfrm>
            <a:off x="6062444" y="2754371"/>
            <a:ext cx="1008063" cy="446485"/>
          </a:xfrm>
          <a:prstGeom prst="roundRect">
            <a:avLst>
              <a:gd name="adj" fmla="val 16667"/>
            </a:avLst>
          </a:prstGeom>
          <a:solidFill>
            <a:srgbClr val="F8CBAD"/>
          </a:solidFill>
          <a:ln w="12700" algn="ctr">
            <a:solidFill>
              <a:srgbClr val="000000"/>
            </a:solidFill>
            <a:round/>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US" sz="1400" b="1" dirty="0">
                <a:solidFill>
                  <a:srgbClr val="000000"/>
                </a:solidFill>
                <a:latin typeface="TH SarabunPSK" pitchFamily="34" charset="-34"/>
                <a:cs typeface="TH SarabunPSK" pitchFamily="34" charset="-34"/>
              </a:rPr>
              <a:t>Capacity Building</a:t>
            </a:r>
          </a:p>
        </p:txBody>
      </p:sp>
      <p:sp>
        <p:nvSpPr>
          <p:cNvPr id="19" name="Rectangle 16"/>
          <p:cNvSpPr>
            <a:spLocks noChangeArrowheads="1"/>
          </p:cNvSpPr>
          <p:nvPr/>
        </p:nvSpPr>
        <p:spPr bwMode="auto">
          <a:xfrm>
            <a:off x="-12585" y="799461"/>
            <a:ext cx="9156585" cy="729854"/>
          </a:xfrm>
          <a:prstGeom prst="rect">
            <a:avLst/>
          </a:prstGeom>
          <a:solidFill>
            <a:srgbClr val="FFC000"/>
          </a:solidFill>
          <a:ln>
            <a:noFill/>
          </a:ln>
          <a:effectLst/>
          <a:extLs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US">
              <a:latin typeface="TH SarabunPSK" pitchFamily="34" charset="-34"/>
              <a:cs typeface="TH SarabunPSK" pitchFamily="34" charset="-34"/>
            </a:endParaRPr>
          </a:p>
        </p:txBody>
      </p:sp>
      <p:sp>
        <p:nvSpPr>
          <p:cNvPr id="20" name="Rectangle 17"/>
          <p:cNvSpPr>
            <a:spLocks noChangeArrowheads="1"/>
          </p:cNvSpPr>
          <p:nvPr/>
        </p:nvSpPr>
        <p:spPr bwMode="auto">
          <a:xfrm>
            <a:off x="195310" y="909240"/>
            <a:ext cx="1910316" cy="424183"/>
          </a:xfrm>
          <a:prstGeom prst="rightArrowCallout">
            <a:avLst>
              <a:gd name="adj1" fmla="val 50000"/>
              <a:gd name="adj2" fmla="val 25000"/>
              <a:gd name="adj3" fmla="val 25000"/>
              <a:gd name="adj4" fmla="val 84439"/>
            </a:avLst>
          </a:prstGeom>
          <a:solidFill>
            <a:srgbClr val="F3F3F3"/>
          </a:solidFill>
          <a:ln w="2540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TH SarabunPSK" pitchFamily="34" charset="-34"/>
                <a:cs typeface="TH SarabunPSK" pitchFamily="34" charset="-34"/>
              </a:rPr>
              <a:t>Thematic Project</a:t>
            </a:r>
            <a:endParaRPr kumimoji="0" lang="en-US" sz="1600" b="1" i="0" u="none" strike="noStrike" cap="none" normalizeH="0" baseline="0" dirty="0">
              <a:ln>
                <a:noFill/>
              </a:ln>
              <a:solidFill>
                <a:schemeClr val="tx1"/>
              </a:solidFill>
              <a:effectLst/>
              <a:latin typeface="TH SarabunPSK" pitchFamily="34" charset="-34"/>
              <a:cs typeface="TH SarabunPSK" pitchFamily="34" charset="-34"/>
            </a:endParaRPr>
          </a:p>
        </p:txBody>
      </p:sp>
      <p:sp>
        <p:nvSpPr>
          <p:cNvPr id="21" name="AutoShape 18"/>
          <p:cNvSpPr>
            <a:spLocks noChangeArrowheads="1"/>
          </p:cNvSpPr>
          <p:nvPr/>
        </p:nvSpPr>
        <p:spPr bwMode="auto">
          <a:xfrm>
            <a:off x="2390890" y="819150"/>
            <a:ext cx="2696016" cy="590226"/>
          </a:xfrm>
          <a:prstGeom prst="rightArrowCallout">
            <a:avLst>
              <a:gd name="adj1" fmla="val 39333"/>
              <a:gd name="adj2" fmla="val 25000"/>
              <a:gd name="adj3" fmla="val 32053"/>
              <a:gd name="adj4" fmla="val 90166"/>
            </a:avLst>
          </a:prstGeom>
          <a:solidFill>
            <a:srgbClr val="EBD7E1"/>
          </a:solidFill>
          <a:ln w="2540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200" b="1" i="0" u="none" strike="noStrike" cap="none" normalizeH="0" baseline="0" dirty="0">
                <a:ln>
                  <a:noFill/>
                </a:ln>
                <a:solidFill>
                  <a:srgbClr val="000000"/>
                </a:solidFill>
                <a:effectLst/>
                <a:latin typeface="TH SarabunPSK" pitchFamily="34" charset="-34"/>
                <a:cs typeface="TH SarabunPSK" pitchFamily="34" charset="-34"/>
              </a:rPr>
              <a:t>“Increase resilience in the agricultural sector </a:t>
            </a:r>
            <a:r>
              <a:rPr lang="en-US" sz="1200" b="1" dirty="0">
                <a:solidFill>
                  <a:srgbClr val="000000"/>
                </a:solidFill>
                <a:latin typeface="TH SarabunPSK" pitchFamily="34" charset="-34"/>
                <a:cs typeface="TH SarabunPSK" pitchFamily="34" charset="-34"/>
              </a:rPr>
              <a:t>towards drought”</a:t>
            </a:r>
            <a:r>
              <a:rPr kumimoji="0" lang="en-US" sz="1200" b="1" i="0" u="none" strike="noStrike" cap="none" normalizeH="0" baseline="0" dirty="0">
                <a:ln>
                  <a:noFill/>
                </a:ln>
                <a:solidFill>
                  <a:srgbClr val="000000"/>
                </a:solidFill>
                <a:effectLst/>
                <a:latin typeface="TH SarabunPSK" pitchFamily="34" charset="-34"/>
                <a:cs typeface="TH SarabunPSK" pitchFamily="34" charset="-34"/>
              </a:rPr>
              <a:t> </a:t>
            </a:r>
            <a:endParaRPr kumimoji="0" lang="en-US" sz="1200" b="1" i="0" u="none" strike="noStrike" cap="none" normalizeH="0" baseline="0" dirty="0">
              <a:ln>
                <a:noFill/>
              </a:ln>
              <a:solidFill>
                <a:schemeClr val="tx1"/>
              </a:solidFill>
              <a:effectLst/>
              <a:latin typeface="TH SarabunPSK" pitchFamily="34" charset="-34"/>
              <a:cs typeface="TH SarabunPSK" pitchFamily="34" charset="-34"/>
            </a:endParaRPr>
          </a:p>
        </p:txBody>
      </p:sp>
      <p:sp>
        <p:nvSpPr>
          <p:cNvPr id="22" name="Rectangle 19"/>
          <p:cNvSpPr>
            <a:spLocks noChangeArrowheads="1"/>
          </p:cNvSpPr>
          <p:nvPr/>
        </p:nvSpPr>
        <p:spPr bwMode="auto">
          <a:xfrm>
            <a:off x="5372171" y="900409"/>
            <a:ext cx="3572642" cy="484585"/>
          </a:xfrm>
          <a:prstGeom prst="rect">
            <a:avLst/>
          </a:prstGeom>
          <a:solidFill>
            <a:srgbClr val="FFF3CC"/>
          </a:solidFill>
          <a:ln w="2540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lvl="0" algn="ctr" eaLnBrk="0" fontAlgn="base" hangingPunct="0">
              <a:spcBef>
                <a:spcPct val="0"/>
              </a:spcBef>
              <a:spcAft>
                <a:spcPct val="0"/>
              </a:spcAft>
            </a:pPr>
            <a:r>
              <a:rPr lang="en-US" sz="1400" b="1" dirty="0">
                <a:solidFill>
                  <a:srgbClr val="000000"/>
                </a:solidFill>
                <a:effectLst>
                  <a:outerShdw blurRad="38100" dist="38100" dir="2700000" algn="tl">
                    <a:srgbClr val="000000">
                      <a:alpha val="43137"/>
                    </a:srgbClr>
                  </a:outerShdw>
                </a:effectLst>
                <a:latin typeface="TH SarabunPSK" pitchFamily="34" charset="-34"/>
                <a:cs typeface="TH SarabunPSK" pitchFamily="34" charset="-34"/>
              </a:rPr>
              <a:t>Strategy 2 of ASPCC 2017-2021 </a:t>
            </a:r>
            <a:br>
              <a:rPr lang="en-US" sz="1400" b="1" dirty="0">
                <a:solidFill>
                  <a:srgbClr val="000000"/>
                </a:solidFill>
                <a:effectLst>
                  <a:outerShdw blurRad="38100" dist="38100" dir="2700000" algn="tl">
                    <a:srgbClr val="000000">
                      <a:alpha val="43137"/>
                    </a:srgbClr>
                  </a:outerShdw>
                </a:effectLst>
                <a:latin typeface="TH SarabunPSK" pitchFamily="34" charset="-34"/>
                <a:cs typeface="TH SarabunPSK" pitchFamily="34" charset="-34"/>
              </a:rPr>
            </a:br>
            <a:r>
              <a:rPr lang="en-US" sz="1400" b="1" dirty="0">
                <a:solidFill>
                  <a:srgbClr val="000000"/>
                </a:solidFill>
                <a:effectLst>
                  <a:outerShdw blurRad="38100" dist="38100" dir="2700000" algn="tl">
                    <a:srgbClr val="000000">
                      <a:alpha val="43137"/>
                    </a:srgbClr>
                  </a:outerShdw>
                </a:effectLst>
                <a:latin typeface="TH SarabunPSK" pitchFamily="34" charset="-34"/>
                <a:cs typeface="TH SarabunPSK" pitchFamily="34" charset="-34"/>
              </a:rPr>
              <a:t>(Adaptation for Enhancing CC Resilience)</a:t>
            </a:r>
          </a:p>
        </p:txBody>
      </p:sp>
      <p:sp>
        <p:nvSpPr>
          <p:cNvPr id="23" name="Rectangle 20"/>
          <p:cNvSpPr>
            <a:spLocks noChangeArrowheads="1"/>
          </p:cNvSpPr>
          <p:nvPr/>
        </p:nvSpPr>
        <p:spPr bwMode="auto">
          <a:xfrm>
            <a:off x="350192" y="2281429"/>
            <a:ext cx="1447824" cy="414788"/>
          </a:xfrm>
          <a:prstGeom prst="rect">
            <a:avLst/>
          </a:prstGeom>
          <a:solidFill>
            <a:srgbClr val="A3D769"/>
          </a:solidFill>
          <a:ln w="19050" algn="ctr">
            <a:noFill/>
            <a:miter lim="800000"/>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2000" b="1" i="0" u="none" strike="noStrike" cap="none" normalizeH="0" baseline="0" dirty="0">
                <a:ln>
                  <a:noFill/>
                </a:ln>
                <a:solidFill>
                  <a:srgbClr val="000000"/>
                </a:solidFill>
                <a:effectLst/>
                <a:latin typeface="TH SarabunPSK" pitchFamily="34" charset="-34"/>
                <a:cs typeface="TH SarabunPSK" pitchFamily="34" charset="-34"/>
              </a:rPr>
              <a:t>Upstream</a:t>
            </a:r>
            <a:endParaRPr kumimoji="0" lang="en-US" sz="1800" b="0" i="0" u="none" strike="noStrike" cap="none" normalizeH="0" baseline="0" dirty="0">
              <a:ln>
                <a:noFill/>
              </a:ln>
              <a:solidFill>
                <a:schemeClr val="tx1"/>
              </a:solidFill>
              <a:effectLst/>
              <a:latin typeface="TH SarabunPSK" pitchFamily="34" charset="-34"/>
              <a:cs typeface="TH SarabunPSK" pitchFamily="34" charset="-34"/>
            </a:endParaRPr>
          </a:p>
        </p:txBody>
      </p:sp>
      <p:sp>
        <p:nvSpPr>
          <p:cNvPr id="24" name="Rectangle 21"/>
          <p:cNvSpPr>
            <a:spLocks noChangeArrowheads="1"/>
          </p:cNvSpPr>
          <p:nvPr/>
        </p:nvSpPr>
        <p:spPr bwMode="auto">
          <a:xfrm>
            <a:off x="7287194" y="2298261"/>
            <a:ext cx="1341900" cy="410710"/>
          </a:xfrm>
          <a:prstGeom prst="rect">
            <a:avLst/>
          </a:prstGeom>
          <a:solidFill>
            <a:srgbClr val="F2A068"/>
          </a:solidFill>
          <a:ln w="19050" algn="ctr">
            <a:noFill/>
            <a:miter lim="800000"/>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800" b="1" i="0" u="none" strike="noStrike" cap="none" normalizeH="0" baseline="0" dirty="0">
                <a:ln>
                  <a:noFill/>
                </a:ln>
                <a:solidFill>
                  <a:srgbClr val="000000"/>
                </a:solidFill>
                <a:effectLst/>
                <a:latin typeface="TH SarabunPSK" pitchFamily="34" charset="-34"/>
                <a:cs typeface="TH SarabunPSK" pitchFamily="34" charset="-34"/>
              </a:rPr>
              <a:t>Downstream</a:t>
            </a:r>
            <a:endParaRPr kumimoji="0" lang="en-US" sz="1800" b="0" i="0" u="none" strike="noStrike" cap="none" normalizeH="0" baseline="0" dirty="0">
              <a:ln>
                <a:noFill/>
              </a:ln>
              <a:solidFill>
                <a:schemeClr val="tx1"/>
              </a:solidFill>
              <a:effectLst/>
              <a:latin typeface="TH SarabunPSK" pitchFamily="34" charset="-34"/>
              <a:cs typeface="TH SarabunPSK" pitchFamily="34" charset="-34"/>
            </a:endParaRPr>
          </a:p>
        </p:txBody>
      </p:sp>
      <p:sp>
        <p:nvSpPr>
          <p:cNvPr id="25" name="Rectangle 22"/>
          <p:cNvSpPr>
            <a:spLocks noChangeArrowheads="1"/>
          </p:cNvSpPr>
          <p:nvPr/>
        </p:nvSpPr>
        <p:spPr bwMode="auto">
          <a:xfrm>
            <a:off x="3741928" y="2298261"/>
            <a:ext cx="1351397" cy="410710"/>
          </a:xfrm>
          <a:prstGeom prst="rect">
            <a:avLst/>
          </a:prstGeom>
          <a:solidFill>
            <a:srgbClr val="61D6FF"/>
          </a:solidFill>
          <a:ln w="19050" algn="ctr">
            <a:noFill/>
            <a:miter lim="800000"/>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2000" b="1" i="0" u="none" strike="noStrike" cap="none" normalizeH="0" baseline="0" dirty="0">
                <a:ln>
                  <a:noFill/>
                </a:ln>
                <a:solidFill>
                  <a:srgbClr val="000000"/>
                </a:solidFill>
                <a:effectLst/>
                <a:latin typeface="TH SarabunPSK" pitchFamily="34" charset="-34"/>
                <a:cs typeface="TH SarabunPSK" pitchFamily="34" charset="-34"/>
              </a:rPr>
              <a:t>Midstream</a:t>
            </a:r>
            <a:endParaRPr kumimoji="0" lang="en-US" sz="1800" b="0" i="0" u="none" strike="noStrike" cap="none" normalizeH="0" baseline="0" dirty="0">
              <a:ln>
                <a:noFill/>
              </a:ln>
              <a:solidFill>
                <a:schemeClr val="tx1"/>
              </a:solidFill>
              <a:effectLst/>
              <a:latin typeface="TH SarabunPSK" pitchFamily="34" charset="-34"/>
              <a:cs typeface="TH SarabunPSK" pitchFamily="34" charset="-34"/>
            </a:endParaRPr>
          </a:p>
        </p:txBody>
      </p:sp>
      <p:sp>
        <p:nvSpPr>
          <p:cNvPr id="32" name="Title 2"/>
          <p:cNvSpPr>
            <a:spLocks noGrp="1"/>
          </p:cNvSpPr>
          <p:nvPr>
            <p:ph type="title"/>
          </p:nvPr>
        </p:nvSpPr>
        <p:spPr>
          <a:xfrm>
            <a:off x="647577" y="0"/>
            <a:ext cx="8381014" cy="672306"/>
          </a:xfrm>
        </p:spPr>
        <p:txBody>
          <a:bodyPr/>
          <a:lstStyle/>
          <a:p>
            <a:pPr algn="r"/>
            <a:r>
              <a:rPr lang="en-US" sz="3200" dirty="0">
                <a:solidFill>
                  <a:srgbClr val="0070C0"/>
                </a:solidFill>
                <a:latin typeface="TH SarabunPSK" pitchFamily="34" charset="-34"/>
                <a:cs typeface="TH SarabunPSK" pitchFamily="34" charset="-34"/>
              </a:rPr>
              <a:t>Thematic Project 1</a:t>
            </a:r>
            <a:r>
              <a:rPr lang="th-TH" sz="3200" dirty="0">
                <a:solidFill>
                  <a:srgbClr val="0070C0"/>
                </a:solidFill>
                <a:latin typeface="TH SarabunPSK" pitchFamily="34" charset="-34"/>
                <a:cs typeface="TH SarabunPSK" pitchFamily="34" charset="-34"/>
              </a:rPr>
              <a:t> </a:t>
            </a:r>
            <a:r>
              <a:rPr lang="en-US" sz="3200" dirty="0">
                <a:solidFill>
                  <a:srgbClr val="0070C0"/>
                </a:solidFill>
                <a:latin typeface="TH SarabunPSK" pitchFamily="34" charset="-34"/>
                <a:cs typeface="TH SarabunPSK" pitchFamily="34" charset="-34"/>
              </a:rPr>
              <a:t>(Continued)</a:t>
            </a:r>
          </a:p>
        </p:txBody>
      </p:sp>
      <p:sp>
        <p:nvSpPr>
          <p:cNvPr id="28" name="Right Arrow 27"/>
          <p:cNvSpPr/>
          <p:nvPr/>
        </p:nvSpPr>
        <p:spPr>
          <a:xfrm>
            <a:off x="1895089" y="2414773"/>
            <a:ext cx="1440656" cy="17768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TH SarabunPSK" pitchFamily="34" charset="-34"/>
              <a:cs typeface="TH SarabunPSK" pitchFamily="34" charset="-34"/>
            </a:endParaRPr>
          </a:p>
        </p:txBody>
      </p:sp>
      <p:sp>
        <p:nvSpPr>
          <p:cNvPr id="34" name="Right Arrow 33"/>
          <p:cNvSpPr/>
          <p:nvPr/>
        </p:nvSpPr>
        <p:spPr>
          <a:xfrm>
            <a:off x="5389926" y="2414773"/>
            <a:ext cx="1440656" cy="17768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TH SarabunPSK" pitchFamily="34" charset="-34"/>
              <a:cs typeface="TH SarabunPSK" pitchFamily="34" charset="-34"/>
            </a:endParaRPr>
          </a:p>
        </p:txBody>
      </p:sp>
      <p:sp>
        <p:nvSpPr>
          <p:cNvPr id="29" name="TextBox 28"/>
          <p:cNvSpPr txBox="1"/>
          <p:nvPr/>
        </p:nvSpPr>
        <p:spPr>
          <a:xfrm>
            <a:off x="3204839" y="1733550"/>
            <a:ext cx="2272684" cy="510778"/>
          </a:xfrm>
          <a:prstGeom prst="roundRect">
            <a:avLst/>
          </a:prstGeom>
          <a:solidFill>
            <a:schemeClr val="accent3"/>
          </a:solidFill>
        </p:spPr>
        <p:txBody>
          <a:bodyPr wrap="square" rtlCol="0">
            <a:spAutoFit/>
          </a:bodyPr>
          <a:lstStyle/>
          <a:p>
            <a:r>
              <a:rPr lang="en-US" dirty="0">
                <a:latin typeface="TH SarabunPSK" pitchFamily="34" charset="-34"/>
                <a:cs typeface="TH SarabunPSK" pitchFamily="34" charset="-34"/>
              </a:rPr>
              <a:t>      </a:t>
            </a:r>
            <a:r>
              <a:rPr lang="en-US" sz="2400" b="1" dirty="0">
                <a:effectLst>
                  <a:outerShdw blurRad="38100" dist="38100" dir="2700000" algn="tl">
                    <a:srgbClr val="000000">
                      <a:alpha val="43137"/>
                    </a:srgbClr>
                  </a:outerShdw>
                </a:effectLst>
                <a:latin typeface="TH SarabunPSK" pitchFamily="34" charset="-34"/>
                <a:cs typeface="TH SarabunPSK" pitchFamily="34" charset="-34"/>
              </a:rPr>
              <a:t>Fishery</a:t>
            </a:r>
          </a:p>
        </p:txBody>
      </p:sp>
      <p:sp>
        <p:nvSpPr>
          <p:cNvPr id="39" name="AutoShape 4"/>
          <p:cNvSpPr>
            <a:spLocks noChangeArrowheads="1"/>
          </p:cNvSpPr>
          <p:nvPr/>
        </p:nvSpPr>
        <p:spPr bwMode="auto">
          <a:xfrm>
            <a:off x="2178763" y="2749678"/>
            <a:ext cx="942529" cy="417404"/>
          </a:xfrm>
          <a:prstGeom prst="roundRect">
            <a:avLst>
              <a:gd name="adj" fmla="val 16667"/>
            </a:avLst>
          </a:prstGeom>
          <a:solidFill>
            <a:srgbClr val="D1EBB5"/>
          </a:solidFill>
          <a:ln w="12700" algn="ctr">
            <a:solidFill>
              <a:srgbClr val="000000"/>
            </a:solidFill>
            <a:round/>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US" sz="1200" b="1" dirty="0">
                <a:solidFill>
                  <a:srgbClr val="000000"/>
                </a:solidFill>
                <a:latin typeface="TH SarabunPSK" pitchFamily="34" charset="-34"/>
                <a:cs typeface="TH SarabunPSK" pitchFamily="34" charset="-34"/>
              </a:rPr>
              <a:t>Technology</a:t>
            </a:r>
          </a:p>
        </p:txBody>
      </p:sp>
      <p:pic>
        <p:nvPicPr>
          <p:cNvPr id="42" name="Picture 4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852246" y="1851319"/>
            <a:ext cx="361087" cy="270815"/>
          </a:xfrm>
          <a:prstGeom prst="rect">
            <a:avLst/>
          </a:prstGeom>
        </p:spPr>
      </p:pic>
      <p:sp>
        <p:nvSpPr>
          <p:cNvPr id="12" name="AutoShape 7"/>
          <p:cNvSpPr>
            <a:spLocks noChangeArrowheads="1"/>
          </p:cNvSpPr>
          <p:nvPr/>
        </p:nvSpPr>
        <p:spPr bwMode="auto">
          <a:xfrm>
            <a:off x="7133109" y="2749235"/>
            <a:ext cx="946150" cy="458390"/>
          </a:xfrm>
          <a:prstGeom prst="roundRect">
            <a:avLst>
              <a:gd name="adj" fmla="val 16667"/>
            </a:avLst>
          </a:prstGeom>
          <a:solidFill>
            <a:srgbClr val="F8CBAD"/>
          </a:solidFill>
          <a:ln w="12700" algn="ctr">
            <a:solidFill>
              <a:srgbClr val="000000"/>
            </a:solidFill>
            <a:round/>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algn="ctr" eaLnBrk="0" fontAlgn="base" hangingPunct="0">
              <a:spcBef>
                <a:spcPct val="0"/>
              </a:spcBef>
              <a:spcAft>
                <a:spcPct val="0"/>
              </a:spcAft>
            </a:pPr>
            <a:r>
              <a:rPr lang="en-US" sz="1400" b="1" dirty="0">
                <a:solidFill>
                  <a:srgbClr val="000000"/>
                </a:solidFill>
                <a:latin typeface="TH SarabunPSK" pitchFamily="34" charset="-34"/>
                <a:cs typeface="TH SarabunPSK" pitchFamily="34" charset="-34"/>
              </a:rPr>
              <a:t>Practice/</a:t>
            </a:r>
            <a:br>
              <a:rPr lang="en-US" sz="1400" b="1" dirty="0">
                <a:solidFill>
                  <a:srgbClr val="000000"/>
                </a:solidFill>
                <a:latin typeface="TH SarabunPSK" pitchFamily="34" charset="-34"/>
                <a:cs typeface="TH SarabunPSK" pitchFamily="34" charset="-34"/>
              </a:rPr>
            </a:br>
            <a:r>
              <a:rPr lang="en-US" sz="1400" b="1" dirty="0">
                <a:solidFill>
                  <a:srgbClr val="000000"/>
                </a:solidFill>
                <a:latin typeface="TH SarabunPSK" pitchFamily="34" charset="-34"/>
                <a:cs typeface="TH SarabunPSK" pitchFamily="34" charset="-34"/>
              </a:rPr>
              <a:t>Behavior</a:t>
            </a:r>
          </a:p>
        </p:txBody>
      </p:sp>
      <p:sp>
        <p:nvSpPr>
          <p:cNvPr id="13" name="Text Box 8"/>
          <p:cNvSpPr txBox="1">
            <a:spLocks noChangeArrowheads="1"/>
          </p:cNvSpPr>
          <p:nvPr/>
        </p:nvSpPr>
        <p:spPr bwMode="auto">
          <a:xfrm>
            <a:off x="85205" y="3933256"/>
            <a:ext cx="828675" cy="848294"/>
          </a:xfrm>
          <a:prstGeom prst="rect">
            <a:avLst/>
          </a:prstGeom>
          <a:noFill/>
          <a:ln w="12700" algn="ctr">
            <a:solidFill>
              <a:schemeClr val="accent6"/>
            </a:solidFill>
            <a:prstDash val="dash"/>
            <a:miter lim="800000"/>
            <a:headEnd/>
            <a:tailEnd/>
          </a:ln>
          <a:effectLst/>
          <a:extLst>
            <a:ext uri="{909E8E84-426E-40DD-AFC4-6F175D3DCCD1}">
              <a14:hiddenFill xmlns:a14="http://schemas.microsoft.com/office/drawing/2010/main">
                <a:solidFill>
                  <a:srgbClr val="5B9BD5"/>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57150" marR="0" lvl="0" indent="-5715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lang="th-TH" sz="800" dirty="0">
                <a:solidFill>
                  <a:srgbClr val="FF0000"/>
                </a:solidFill>
                <a:latin typeface="TH SarabunPSK" pitchFamily="34" charset="-34"/>
                <a:cs typeface="TH SarabunPSK" pitchFamily="34" charset="-34"/>
              </a:rPr>
              <a:t>คัดเลือกและวิจัยพันธุ์/สัตว์น้ำที่ทนอุณหภูมิสูงและสภาพแล้งได้</a:t>
            </a:r>
            <a:r>
              <a:rPr lang="en-US" sz="800" dirty="0">
                <a:solidFill>
                  <a:srgbClr val="FF0000"/>
                </a:solidFill>
                <a:latin typeface="TH SarabunPSK" pitchFamily="34" charset="-34"/>
                <a:cs typeface="TH SarabunPSK" pitchFamily="34" charset="-34"/>
              </a:rPr>
              <a:t> </a:t>
            </a:r>
            <a:r>
              <a:rPr lang="th-TH" sz="800" dirty="0">
                <a:solidFill>
                  <a:srgbClr val="FF0000"/>
                </a:solidFill>
                <a:latin typeface="TH SarabunPSK" pitchFamily="34" charset="-34"/>
                <a:cs typeface="TH SarabunPSK" pitchFamily="34" charset="-34"/>
              </a:rPr>
              <a:t/>
            </a:r>
            <a:br>
              <a:rPr lang="th-TH" sz="800" dirty="0">
                <a:solidFill>
                  <a:srgbClr val="FF0000"/>
                </a:solidFill>
                <a:latin typeface="TH SarabunPSK" pitchFamily="34" charset="-34"/>
                <a:cs typeface="TH SarabunPSK" pitchFamily="34" charset="-34"/>
              </a:rPr>
            </a:br>
            <a:r>
              <a:rPr lang="th-TH" sz="800" dirty="0">
                <a:solidFill>
                  <a:srgbClr val="FF0000"/>
                </a:solidFill>
                <a:latin typeface="TH SarabunPSK" pitchFamily="34" charset="-34"/>
                <a:cs typeface="TH SarabunPSK" pitchFamily="34" charset="-34"/>
              </a:rPr>
              <a:t>(ก.ประมง)</a:t>
            </a:r>
            <a:endParaRPr lang="en-US" sz="800" dirty="0">
              <a:solidFill>
                <a:srgbClr val="FF0000"/>
              </a:solidFill>
              <a:latin typeface="TH SarabunPSK" pitchFamily="34" charset="-34"/>
              <a:cs typeface="TH SarabunPSK" pitchFamily="34" charset="-34"/>
            </a:endParaRPr>
          </a:p>
        </p:txBody>
      </p:sp>
      <p:sp>
        <p:nvSpPr>
          <p:cNvPr id="14" name="Text Box 9"/>
          <p:cNvSpPr txBox="1">
            <a:spLocks noChangeArrowheads="1"/>
          </p:cNvSpPr>
          <p:nvPr/>
        </p:nvSpPr>
        <p:spPr bwMode="auto">
          <a:xfrm>
            <a:off x="1083833" y="3239965"/>
            <a:ext cx="930275" cy="508123"/>
          </a:xfrm>
          <a:prstGeom prst="rect">
            <a:avLst/>
          </a:prstGeom>
          <a:noFill/>
          <a:ln w="12700" algn="ctr">
            <a:solidFill>
              <a:schemeClr val="accent6"/>
            </a:solidFill>
            <a:prstDash val="dash"/>
            <a:miter lim="800000"/>
            <a:headEnd/>
            <a:tailEnd/>
          </a:ln>
          <a:effectLst/>
          <a:extLst>
            <a:ext uri="{909E8E84-426E-40DD-AFC4-6F175D3DCCD1}">
              <a14:hiddenFill xmlns:a14="http://schemas.microsoft.com/office/drawing/2010/main">
                <a:solidFill>
                  <a:srgbClr val="5B9BD5"/>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57150" marR="0" lvl="0" indent="-5715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lang="th-TH" sz="1000" dirty="0">
                <a:solidFill>
                  <a:srgbClr val="FF0000"/>
                </a:solidFill>
                <a:latin typeface="TH SarabunPSK" pitchFamily="34" charset="-34"/>
                <a:cs typeface="TH SarabunPSK" pitchFamily="34" charset="-34"/>
              </a:rPr>
              <a:t> ฐานข้อมูลเพื่อจัดการภัยแล้งด้านประมง </a:t>
            </a:r>
            <a:endParaRPr lang="en-US" sz="1000" dirty="0">
              <a:solidFill>
                <a:srgbClr val="FF0000"/>
              </a:solidFill>
              <a:latin typeface="TH SarabunPSK" pitchFamily="34" charset="-34"/>
              <a:cs typeface="TH SarabunPSK" pitchFamily="34" charset="-34"/>
            </a:endParaRPr>
          </a:p>
        </p:txBody>
      </p:sp>
      <p:sp>
        <p:nvSpPr>
          <p:cNvPr id="15" name="Text Box 10"/>
          <p:cNvSpPr txBox="1">
            <a:spLocks noChangeArrowheads="1"/>
          </p:cNvSpPr>
          <p:nvPr/>
        </p:nvSpPr>
        <p:spPr bwMode="auto">
          <a:xfrm>
            <a:off x="4505949" y="4169569"/>
            <a:ext cx="1174750" cy="973931"/>
          </a:xfrm>
          <a:prstGeom prst="rect">
            <a:avLst/>
          </a:prstGeom>
          <a:noFill/>
          <a:ln w="12700" algn="ctr">
            <a:solidFill>
              <a:schemeClr val="accent1"/>
            </a:solidFill>
            <a:prstDash val="dash"/>
            <a:miter lim="800000"/>
            <a:headEnd/>
            <a:tailEnd/>
          </a:ln>
          <a:effectLst/>
          <a:extLst>
            <a:ext uri="{909E8E84-426E-40DD-AFC4-6F175D3DCCD1}">
              <a14:hiddenFill xmlns:a14="http://schemas.microsoft.com/office/drawing/2010/main">
                <a:solidFill>
                  <a:srgbClr val="5B9BD5"/>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57150" marR="0" lvl="0" indent="-5715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lang="th-TH" sz="1000" dirty="0">
                <a:solidFill>
                  <a:srgbClr val="FF0000"/>
                </a:solidFill>
                <a:latin typeface="TH SarabunPSK" pitchFamily="34" charset="-34"/>
                <a:cs typeface="TH SarabunPSK" pitchFamily="34" charset="-34"/>
              </a:rPr>
              <a:t>การแจ้งเตือนเกี่ยวกับน้ำเพื่อให้เกษตรกรวางแผนการเลี้ยงสัตว์น้ำในกระชังได้เหมาะสม </a:t>
            </a:r>
            <a:endParaRPr lang="en-US" sz="1000" dirty="0">
              <a:solidFill>
                <a:srgbClr val="FF0000"/>
              </a:solidFill>
              <a:latin typeface="TH SarabunPSK" pitchFamily="34" charset="-34"/>
              <a:cs typeface="TH SarabunPSK" pitchFamily="34" charset="-34"/>
            </a:endParaRPr>
          </a:p>
        </p:txBody>
      </p:sp>
      <p:sp>
        <p:nvSpPr>
          <p:cNvPr id="16" name="Text Box 11"/>
          <p:cNvSpPr txBox="1">
            <a:spLocks noChangeArrowheads="1"/>
          </p:cNvSpPr>
          <p:nvPr/>
        </p:nvSpPr>
        <p:spPr bwMode="auto">
          <a:xfrm>
            <a:off x="6126618" y="3198282"/>
            <a:ext cx="1031875" cy="683419"/>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57150" marR="0" lvl="0" indent="-5715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lang="th-TH" sz="1000" dirty="0">
                <a:solidFill>
                  <a:srgbClr val="000000"/>
                </a:solidFill>
                <a:latin typeface="TH SarabunPSK" pitchFamily="34" charset="-34"/>
                <a:cs typeface="TH SarabunPSK" pitchFamily="34" charset="-34"/>
              </a:rPr>
              <a:t>แนะนำปริมาณอาหารและเทคนิคการเพาะเลี้ยงในช่วงภัยแล้ง (ก.ประมง)</a:t>
            </a:r>
            <a:endParaRPr lang="en-US" sz="1000" dirty="0">
              <a:solidFill>
                <a:srgbClr val="000000"/>
              </a:solidFill>
              <a:latin typeface="TH SarabunPSK" pitchFamily="34" charset="-34"/>
              <a:cs typeface="TH SarabunPSK" pitchFamily="34" charset="-34"/>
            </a:endParaRPr>
          </a:p>
        </p:txBody>
      </p:sp>
      <p:sp>
        <p:nvSpPr>
          <p:cNvPr id="18" name="Text Box 13"/>
          <p:cNvSpPr txBox="1">
            <a:spLocks noChangeArrowheads="1"/>
          </p:cNvSpPr>
          <p:nvPr/>
        </p:nvSpPr>
        <p:spPr bwMode="auto">
          <a:xfrm>
            <a:off x="7158493" y="3183948"/>
            <a:ext cx="1071107" cy="195955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57150" marR="0" lvl="0" indent="-5715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lang="th-TH" sz="800" dirty="0">
                <a:solidFill>
                  <a:srgbClr val="000000"/>
                </a:solidFill>
                <a:latin typeface="TH SarabunPSK" pitchFamily="34" charset="-34"/>
                <a:cs typeface="TH SarabunPSK" pitchFamily="34" charset="-34"/>
              </a:rPr>
              <a:t>หาแหล่งน้ำสำรอง</a:t>
            </a:r>
            <a:r>
              <a:rPr lang="en-US" sz="800" dirty="0">
                <a:solidFill>
                  <a:srgbClr val="000000"/>
                </a:solidFill>
                <a:latin typeface="TH SarabunPSK" pitchFamily="34" charset="-34"/>
                <a:cs typeface="TH SarabunPSK" pitchFamily="34" charset="-34"/>
              </a:rPr>
              <a:t> </a:t>
            </a:r>
            <a:r>
              <a:rPr lang="th-TH" sz="800" dirty="0">
                <a:solidFill>
                  <a:srgbClr val="000000"/>
                </a:solidFill>
                <a:latin typeface="TH SarabunPSK" pitchFamily="34" charset="-34"/>
                <a:cs typeface="TH SarabunPSK" pitchFamily="34" charset="-34"/>
              </a:rPr>
              <a:t/>
            </a:r>
            <a:br>
              <a:rPr lang="th-TH" sz="800" dirty="0">
                <a:solidFill>
                  <a:srgbClr val="000000"/>
                </a:solidFill>
                <a:latin typeface="TH SarabunPSK" pitchFamily="34" charset="-34"/>
                <a:cs typeface="TH SarabunPSK" pitchFamily="34" charset="-34"/>
              </a:rPr>
            </a:br>
            <a:r>
              <a:rPr lang="th-TH" sz="800" dirty="0">
                <a:solidFill>
                  <a:srgbClr val="000000"/>
                </a:solidFill>
                <a:latin typeface="TH SarabunPSK" pitchFamily="34" charset="-34"/>
                <a:cs typeface="TH SarabunPSK" pitchFamily="34" charset="-34"/>
              </a:rPr>
              <a:t>(ก.ประมง)</a:t>
            </a:r>
          </a:p>
          <a:p>
            <a:pPr marL="57150" marR="0" lvl="0" indent="-5715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lang="th-TH" sz="800" dirty="0">
                <a:solidFill>
                  <a:srgbClr val="000000"/>
                </a:solidFill>
                <a:latin typeface="TH SarabunPSK" pitchFamily="34" charset="-34"/>
                <a:cs typeface="TH SarabunPSK" pitchFamily="34" charset="-34"/>
              </a:rPr>
              <a:t> ควบคุมการใช้น้ำและรักษาปริมาณน้ำในบ่อเลี้ยง </a:t>
            </a:r>
            <a:br>
              <a:rPr lang="th-TH" sz="800" dirty="0">
                <a:solidFill>
                  <a:srgbClr val="000000"/>
                </a:solidFill>
                <a:latin typeface="TH SarabunPSK" pitchFamily="34" charset="-34"/>
                <a:cs typeface="TH SarabunPSK" pitchFamily="34" charset="-34"/>
              </a:rPr>
            </a:br>
            <a:r>
              <a:rPr lang="th-TH" sz="800" dirty="0">
                <a:solidFill>
                  <a:srgbClr val="000000"/>
                </a:solidFill>
                <a:latin typeface="TH SarabunPSK" pitchFamily="34" charset="-34"/>
                <a:cs typeface="TH SarabunPSK" pitchFamily="34" charset="-34"/>
              </a:rPr>
              <a:t>(ก.ประมง)</a:t>
            </a:r>
          </a:p>
          <a:p>
            <a:pPr marL="57150" marR="0" lvl="0" indent="-5715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lang="th-TH" sz="800" dirty="0">
                <a:solidFill>
                  <a:srgbClr val="000000"/>
                </a:solidFill>
                <a:latin typeface="TH SarabunPSK" pitchFamily="34" charset="-34"/>
                <a:cs typeface="TH SarabunPSK" pitchFamily="34" charset="-34"/>
              </a:rPr>
              <a:t>การปรับเปลี่ยนพฤติกรรมการเลี้ยงสัตว์น้ำในกระชังเพื่อรองรับภัยแล้ง</a:t>
            </a:r>
            <a:br>
              <a:rPr lang="th-TH" sz="800" dirty="0">
                <a:solidFill>
                  <a:srgbClr val="000000"/>
                </a:solidFill>
                <a:latin typeface="TH SarabunPSK" pitchFamily="34" charset="-34"/>
                <a:cs typeface="TH SarabunPSK" pitchFamily="34" charset="-34"/>
              </a:rPr>
            </a:br>
            <a:r>
              <a:rPr lang="th-TH" sz="800" dirty="0">
                <a:solidFill>
                  <a:srgbClr val="000000"/>
                </a:solidFill>
                <a:latin typeface="TH SarabunPSK" pitchFamily="34" charset="-34"/>
                <a:cs typeface="TH SarabunPSK" pitchFamily="34" charset="-34"/>
              </a:rPr>
              <a:t>ในลุ่มน้ำปิง (ก.ประมง)</a:t>
            </a:r>
          </a:p>
          <a:p>
            <a:pPr marL="57150" marR="0" lvl="0" indent="-5715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lang="th-TH" sz="800" dirty="0">
                <a:solidFill>
                  <a:srgbClr val="000000"/>
                </a:solidFill>
                <a:latin typeface="TH SarabunPSK" pitchFamily="34" charset="-34"/>
                <a:cs typeface="TH SarabunPSK" pitchFamily="34" charset="-34"/>
              </a:rPr>
              <a:t>โครงการส่งเสริมการเลี้ยงปลาร่วมกับการปลูกผัก </a:t>
            </a:r>
            <a:r>
              <a:rPr lang="en-US" sz="800" dirty="0">
                <a:solidFill>
                  <a:srgbClr val="000000"/>
                </a:solidFill>
                <a:latin typeface="TH SarabunPSK" pitchFamily="34" charset="-34"/>
                <a:cs typeface="TH SarabunPSK" pitchFamily="34" charset="-34"/>
              </a:rPr>
              <a:t>(</a:t>
            </a:r>
            <a:r>
              <a:rPr lang="en-US" sz="800" dirty="0" err="1">
                <a:solidFill>
                  <a:srgbClr val="000000"/>
                </a:solidFill>
                <a:latin typeface="TH SarabunPSK" pitchFamily="34" charset="-34"/>
                <a:cs typeface="TH SarabunPSK" pitchFamily="34" charset="-34"/>
              </a:rPr>
              <a:t>Aquaponic</a:t>
            </a:r>
            <a:r>
              <a:rPr lang="en-US" sz="800" dirty="0">
                <a:solidFill>
                  <a:srgbClr val="000000"/>
                </a:solidFill>
                <a:latin typeface="TH SarabunPSK" pitchFamily="34" charset="-34"/>
                <a:cs typeface="TH SarabunPSK" pitchFamily="34" charset="-34"/>
              </a:rPr>
              <a:t>) </a:t>
            </a:r>
            <a:r>
              <a:rPr lang="th-TH" sz="800" dirty="0">
                <a:solidFill>
                  <a:srgbClr val="000000"/>
                </a:solidFill>
                <a:latin typeface="TH SarabunPSK" pitchFamily="34" charset="-34"/>
                <a:cs typeface="TH SarabunPSK" pitchFamily="34" charset="-34"/>
              </a:rPr>
              <a:t>(ก.ประมง)</a:t>
            </a:r>
            <a:endParaRPr lang="en-US" sz="800" dirty="0">
              <a:solidFill>
                <a:srgbClr val="000000"/>
              </a:solidFill>
              <a:latin typeface="TH SarabunPSK" pitchFamily="34" charset="-34"/>
              <a:cs typeface="TH SarabunPSK" pitchFamily="34" charset="-34"/>
            </a:endParaRPr>
          </a:p>
        </p:txBody>
      </p:sp>
      <p:pic>
        <p:nvPicPr>
          <p:cNvPr id="37" name="Picture 3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7794" y="4682320"/>
            <a:ext cx="375308" cy="281481"/>
          </a:xfrm>
          <a:prstGeom prst="rect">
            <a:avLst/>
          </a:prstGeom>
        </p:spPr>
      </p:pic>
      <p:sp>
        <p:nvSpPr>
          <p:cNvPr id="66" name="TextBox 65"/>
          <p:cNvSpPr txBox="1"/>
          <p:nvPr/>
        </p:nvSpPr>
        <p:spPr>
          <a:xfrm>
            <a:off x="212325" y="4947880"/>
            <a:ext cx="1083075" cy="261610"/>
          </a:xfrm>
          <a:prstGeom prst="rect">
            <a:avLst/>
          </a:prstGeom>
          <a:noFill/>
        </p:spPr>
        <p:txBody>
          <a:bodyPr wrap="square" rtlCol="0">
            <a:spAutoFit/>
          </a:bodyPr>
          <a:lstStyle/>
          <a:p>
            <a:pPr algn="ctr"/>
            <a:r>
              <a:rPr lang="en-US" sz="1100" dirty="0">
                <a:latin typeface="TH SarabunPSK" pitchFamily="34" charset="-34"/>
                <a:cs typeface="TH SarabunPSK" pitchFamily="34" charset="-34"/>
              </a:rPr>
              <a:t>Gap 3.1</a:t>
            </a:r>
          </a:p>
        </p:txBody>
      </p:sp>
      <p:sp>
        <p:nvSpPr>
          <p:cNvPr id="72" name="Text Box 14"/>
          <p:cNvSpPr txBox="1">
            <a:spLocks noChangeArrowheads="1"/>
          </p:cNvSpPr>
          <p:nvPr/>
        </p:nvSpPr>
        <p:spPr bwMode="auto">
          <a:xfrm>
            <a:off x="88955" y="3105150"/>
            <a:ext cx="936625" cy="8382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57150" marR="0" lvl="0" indent="-5715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US" sz="900" b="0" i="0" u="none" strike="noStrike" cap="none" normalizeH="0" baseline="0" dirty="0">
                <a:ln>
                  <a:noFill/>
                </a:ln>
                <a:solidFill>
                  <a:srgbClr val="000000"/>
                </a:solidFill>
                <a:effectLst/>
                <a:latin typeface="TH SarabunPSK" pitchFamily="34" charset="-34"/>
                <a:cs typeface="TH SarabunPSK" pitchFamily="34" charset="-34"/>
              </a:rPr>
              <a:t> </a:t>
            </a:r>
            <a:r>
              <a:rPr lang="th-TH" sz="800" dirty="0">
                <a:solidFill>
                  <a:srgbClr val="000000"/>
                </a:solidFill>
                <a:latin typeface="TH SarabunPSK" pitchFamily="34" charset="-34"/>
                <a:cs typeface="TH SarabunPSK" pitchFamily="34" charset="-34"/>
              </a:rPr>
              <a:t>พัฒนาพันธุ์ปลานิลทนโรค (ก. ประมง)</a:t>
            </a:r>
          </a:p>
          <a:p>
            <a:pPr marL="57150" marR="0" lvl="0" indent="-5715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lang="th-TH" sz="800" dirty="0">
                <a:solidFill>
                  <a:srgbClr val="000000"/>
                </a:solidFill>
                <a:latin typeface="TH SarabunPSK" pitchFamily="34" charset="-34"/>
                <a:cs typeface="TH SarabunPSK" pitchFamily="34" charset="-34"/>
              </a:rPr>
              <a:t> ปรับปรุงพันธุ์กุ้งขาวให้ปลอดโรค </a:t>
            </a:r>
            <a:r>
              <a:rPr lang="en-US" sz="800" dirty="0">
                <a:solidFill>
                  <a:srgbClr val="000000"/>
                </a:solidFill>
                <a:latin typeface="TH SarabunPSK" pitchFamily="34" charset="-34"/>
                <a:cs typeface="TH SarabunPSK" pitchFamily="34" charset="-34"/>
              </a:rPr>
              <a:t>(EMS) </a:t>
            </a:r>
            <a:r>
              <a:rPr lang="th-TH" sz="800" dirty="0">
                <a:solidFill>
                  <a:srgbClr val="000000"/>
                </a:solidFill>
                <a:latin typeface="TH SarabunPSK" pitchFamily="34" charset="-34"/>
                <a:cs typeface="TH SarabunPSK" pitchFamily="34" charset="-34"/>
              </a:rPr>
              <a:t>และโตดี (ก.ประมง)</a:t>
            </a:r>
            <a:endParaRPr kumimoji="0" lang="en-US" sz="800" b="0" i="0" u="none" strike="noStrike" cap="none" normalizeH="0" baseline="0" dirty="0">
              <a:ln>
                <a:noFill/>
              </a:ln>
              <a:solidFill>
                <a:schemeClr val="tx1"/>
              </a:solidFill>
              <a:effectLst/>
              <a:latin typeface="TH SarabunPSK" pitchFamily="34" charset="-34"/>
              <a:cs typeface="TH SarabunPSK" pitchFamily="34" charset="-34"/>
            </a:endParaRPr>
          </a:p>
        </p:txBody>
      </p:sp>
      <p:pic>
        <p:nvPicPr>
          <p:cNvPr id="74" name="Picture 7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371190" y="3791822"/>
            <a:ext cx="355059" cy="266294"/>
          </a:xfrm>
          <a:prstGeom prst="rect">
            <a:avLst/>
          </a:prstGeom>
        </p:spPr>
      </p:pic>
      <p:sp>
        <p:nvSpPr>
          <p:cNvPr id="75" name="TextBox 74"/>
          <p:cNvSpPr txBox="1"/>
          <p:nvPr/>
        </p:nvSpPr>
        <p:spPr>
          <a:xfrm>
            <a:off x="954020" y="4062740"/>
            <a:ext cx="1083075" cy="261610"/>
          </a:xfrm>
          <a:prstGeom prst="rect">
            <a:avLst/>
          </a:prstGeom>
          <a:noFill/>
        </p:spPr>
        <p:txBody>
          <a:bodyPr wrap="square" rtlCol="0">
            <a:spAutoFit/>
          </a:bodyPr>
          <a:lstStyle/>
          <a:p>
            <a:pPr algn="ctr"/>
            <a:r>
              <a:rPr lang="en-US" sz="1100" dirty="0">
                <a:latin typeface="TH SarabunPSK" pitchFamily="34" charset="-34"/>
                <a:cs typeface="TH SarabunPSK" pitchFamily="34" charset="-34"/>
              </a:rPr>
              <a:t>Gap 3.2</a:t>
            </a:r>
          </a:p>
        </p:txBody>
      </p:sp>
      <p:sp>
        <p:nvSpPr>
          <p:cNvPr id="76" name="Text Box 14"/>
          <p:cNvSpPr txBox="1">
            <a:spLocks noChangeArrowheads="1"/>
          </p:cNvSpPr>
          <p:nvPr/>
        </p:nvSpPr>
        <p:spPr bwMode="auto">
          <a:xfrm>
            <a:off x="2208265" y="3215346"/>
            <a:ext cx="936625" cy="67000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57150" marR="0" lvl="0" indent="-5715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US" sz="900" b="0" i="0" u="none" strike="noStrike" cap="none" normalizeH="0" baseline="0" dirty="0">
                <a:ln>
                  <a:noFill/>
                </a:ln>
                <a:solidFill>
                  <a:srgbClr val="000000"/>
                </a:solidFill>
                <a:effectLst/>
                <a:latin typeface="TH SarabunPSK" pitchFamily="34" charset="-34"/>
                <a:cs typeface="TH SarabunPSK" pitchFamily="34" charset="-34"/>
              </a:rPr>
              <a:t> </a:t>
            </a:r>
            <a:r>
              <a:rPr lang="th-TH" sz="1000" dirty="0">
                <a:solidFill>
                  <a:srgbClr val="000000"/>
                </a:solidFill>
                <a:latin typeface="TH SarabunPSK" pitchFamily="34" charset="-34"/>
                <a:cs typeface="TH SarabunPSK" pitchFamily="34" charset="-34"/>
              </a:rPr>
              <a:t>พัฒนาระบบเลี้ยง</a:t>
            </a:r>
            <a:br>
              <a:rPr lang="th-TH" sz="1000" dirty="0">
                <a:solidFill>
                  <a:srgbClr val="000000"/>
                </a:solidFill>
                <a:latin typeface="TH SarabunPSK" pitchFamily="34" charset="-34"/>
                <a:cs typeface="TH SarabunPSK" pitchFamily="34" charset="-34"/>
              </a:rPr>
            </a:br>
            <a:r>
              <a:rPr lang="th-TH" sz="1000" dirty="0">
                <a:solidFill>
                  <a:srgbClr val="000000"/>
                </a:solidFill>
                <a:latin typeface="TH SarabunPSK" pitchFamily="34" charset="-34"/>
                <a:cs typeface="TH SarabunPSK" pitchFamily="34" charset="-34"/>
              </a:rPr>
              <a:t>สัตว์น้ำหมุนเวียน </a:t>
            </a:r>
            <a:r>
              <a:rPr lang="en-US" sz="1000" dirty="0">
                <a:solidFill>
                  <a:srgbClr val="000000"/>
                </a:solidFill>
                <a:latin typeface="TH SarabunPSK" pitchFamily="34" charset="-34"/>
                <a:cs typeface="TH SarabunPSK" pitchFamily="34" charset="-34"/>
              </a:rPr>
              <a:t>(Recycle) </a:t>
            </a:r>
            <a:r>
              <a:rPr lang="th-TH" sz="1000" dirty="0">
                <a:solidFill>
                  <a:srgbClr val="000000"/>
                </a:solidFill>
                <a:latin typeface="TH SarabunPSK" pitchFamily="34" charset="-34"/>
                <a:cs typeface="TH SarabunPSK" pitchFamily="34" charset="-34"/>
              </a:rPr>
              <a:t>ซึ่งลดปริมาณการใช้น้ำและลดโอกาสการติดเชื้อในสัตว์น้ำ (ก.ประมง)</a:t>
            </a:r>
            <a:endParaRPr kumimoji="0" lang="en-US" sz="1000" b="0" i="0" u="none" strike="noStrike" cap="none" normalizeH="0" baseline="0" dirty="0">
              <a:ln>
                <a:noFill/>
              </a:ln>
              <a:solidFill>
                <a:schemeClr val="tx1"/>
              </a:solidFill>
              <a:effectLst/>
              <a:latin typeface="TH SarabunPSK" pitchFamily="34" charset="-34"/>
              <a:cs typeface="TH SarabunPSK" pitchFamily="34" charset="-34"/>
            </a:endParaRPr>
          </a:p>
        </p:txBody>
      </p:sp>
      <p:sp>
        <p:nvSpPr>
          <p:cNvPr id="77" name="Text Box 9"/>
          <p:cNvSpPr txBox="1">
            <a:spLocks noChangeArrowheads="1"/>
          </p:cNvSpPr>
          <p:nvPr/>
        </p:nvSpPr>
        <p:spPr bwMode="auto">
          <a:xfrm>
            <a:off x="8213725" y="4400550"/>
            <a:ext cx="930275" cy="533400"/>
          </a:xfrm>
          <a:prstGeom prst="rect">
            <a:avLst/>
          </a:prstGeom>
          <a:noFill/>
          <a:ln w="12700" algn="ctr">
            <a:solidFill>
              <a:schemeClr val="accent2"/>
            </a:solidFill>
            <a:prstDash val="dash"/>
            <a:miter lim="800000"/>
            <a:headEnd/>
            <a:tailEnd/>
          </a:ln>
          <a:effectLst/>
          <a:extLst>
            <a:ext uri="{909E8E84-426E-40DD-AFC4-6F175D3DCCD1}">
              <a14:hiddenFill xmlns:a14="http://schemas.microsoft.com/office/drawing/2010/main">
                <a:solidFill>
                  <a:srgbClr val="5B9BD5"/>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57150" marR="0" lvl="0" indent="-5715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lang="th-TH" sz="1000" dirty="0">
                <a:solidFill>
                  <a:srgbClr val="FF0000"/>
                </a:solidFill>
                <a:latin typeface="TH SarabunPSK" pitchFamily="34" charset="-34"/>
                <a:cs typeface="TH SarabunPSK" pitchFamily="34" charset="-34"/>
              </a:rPr>
              <a:t> </a:t>
            </a:r>
            <a:r>
              <a:rPr lang="th-TH" sz="800" dirty="0">
                <a:solidFill>
                  <a:srgbClr val="FF0000"/>
                </a:solidFill>
                <a:latin typeface="TH SarabunPSK" pitchFamily="34" charset="-34"/>
                <a:cs typeface="TH SarabunPSK" pitchFamily="34" charset="-34"/>
              </a:rPr>
              <a:t>การส่งเสริมการกักเก็บน้ำในบ่อดินเพื่อรับมือภัยแล้ง</a:t>
            </a:r>
            <a:endParaRPr lang="en-US" sz="800" dirty="0">
              <a:solidFill>
                <a:srgbClr val="FF0000"/>
              </a:solidFill>
              <a:latin typeface="TH SarabunPSK" pitchFamily="34" charset="-34"/>
              <a:cs typeface="TH SarabunPSK" pitchFamily="34" charset="-34"/>
            </a:endParaRPr>
          </a:p>
        </p:txBody>
      </p:sp>
      <p:pic>
        <p:nvPicPr>
          <p:cNvPr id="38" name="Picture 3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763000" y="4781550"/>
            <a:ext cx="280156" cy="210117"/>
          </a:xfrm>
          <a:prstGeom prst="rect">
            <a:avLst/>
          </a:prstGeom>
        </p:spPr>
      </p:pic>
      <p:sp>
        <p:nvSpPr>
          <p:cNvPr id="79" name="Text Box 9"/>
          <p:cNvSpPr txBox="1">
            <a:spLocks noChangeArrowheads="1"/>
          </p:cNvSpPr>
          <p:nvPr/>
        </p:nvSpPr>
        <p:spPr bwMode="auto">
          <a:xfrm>
            <a:off x="3487351" y="3215346"/>
            <a:ext cx="930275" cy="532742"/>
          </a:xfrm>
          <a:prstGeom prst="rect">
            <a:avLst/>
          </a:prstGeom>
          <a:noFill/>
          <a:ln w="12700" algn="ctr">
            <a:solidFill>
              <a:schemeClr val="accent1"/>
            </a:solidFill>
            <a:prstDash val="dash"/>
            <a:miter lim="800000"/>
            <a:headEnd/>
            <a:tailEnd/>
          </a:ln>
          <a:effectLst/>
          <a:extLst>
            <a:ext uri="{909E8E84-426E-40DD-AFC4-6F175D3DCCD1}">
              <a14:hiddenFill xmlns:a14="http://schemas.microsoft.com/office/drawing/2010/main">
                <a:solidFill>
                  <a:srgbClr val="5B9BD5"/>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57150" marR="0" lvl="0" indent="-5715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lang="th-TH" sz="1000" dirty="0">
                <a:solidFill>
                  <a:srgbClr val="FF0000"/>
                </a:solidFill>
                <a:latin typeface="TH SarabunPSK" pitchFamily="34" charset="-34"/>
                <a:cs typeface="TH SarabunPSK" pitchFamily="34" charset="-34"/>
              </a:rPr>
              <a:t> สร้างระบบกักเก็บน้ำไว้ใช้ในฤดูแล้ง</a:t>
            </a:r>
            <a:endParaRPr lang="en-US" sz="1000" dirty="0">
              <a:solidFill>
                <a:srgbClr val="FF0000"/>
              </a:solidFill>
              <a:latin typeface="TH SarabunPSK" pitchFamily="34" charset="-34"/>
              <a:cs typeface="TH SarabunPSK" pitchFamily="34" charset="-34"/>
            </a:endParaRPr>
          </a:p>
        </p:txBody>
      </p:sp>
      <p:pic>
        <p:nvPicPr>
          <p:cNvPr id="40" name="Picture 3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781542" y="3762727"/>
            <a:ext cx="342431" cy="256823"/>
          </a:xfrm>
          <a:prstGeom prst="rect">
            <a:avLst/>
          </a:prstGeom>
        </p:spPr>
      </p:pic>
      <p:sp>
        <p:nvSpPr>
          <p:cNvPr id="80" name="Text Box 11"/>
          <p:cNvSpPr txBox="1">
            <a:spLocks noChangeArrowheads="1"/>
          </p:cNvSpPr>
          <p:nvPr/>
        </p:nvSpPr>
        <p:spPr bwMode="auto">
          <a:xfrm>
            <a:off x="4502885" y="3252720"/>
            <a:ext cx="1031875" cy="40162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57150" marR="0" lvl="0" indent="-5715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lang="th-TH" sz="1000" dirty="0">
                <a:solidFill>
                  <a:srgbClr val="000000"/>
                </a:solidFill>
                <a:latin typeface="TH SarabunPSK" pitchFamily="34" charset="-34"/>
                <a:cs typeface="TH SarabunPSK" pitchFamily="34" charset="-34"/>
              </a:rPr>
              <a:t>แนะนำปริมาณอาหารและเทคนิคการเพาะเลี้ยงในช่วงภัยแล้ง (ก.ประมง)</a:t>
            </a:r>
            <a:endParaRPr lang="en-US" sz="1000" dirty="0">
              <a:solidFill>
                <a:srgbClr val="000000"/>
              </a:solidFill>
              <a:latin typeface="TH SarabunPSK" pitchFamily="34" charset="-34"/>
              <a:cs typeface="TH SarabunPSK" pitchFamily="34" charset="-34"/>
            </a:endParaRPr>
          </a:p>
        </p:txBody>
      </p:sp>
      <p:pic>
        <p:nvPicPr>
          <p:cNvPr id="81" name="Picture 80"/>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629677" y="4595238"/>
            <a:ext cx="262256" cy="196692"/>
          </a:xfrm>
          <a:prstGeom prst="rect">
            <a:avLst/>
          </a:prstGeom>
        </p:spPr>
      </p:pic>
      <p:sp>
        <p:nvSpPr>
          <p:cNvPr id="82" name="TextBox 81"/>
          <p:cNvSpPr txBox="1"/>
          <p:nvPr/>
        </p:nvSpPr>
        <p:spPr>
          <a:xfrm>
            <a:off x="3410183" y="3986540"/>
            <a:ext cx="1083075" cy="261610"/>
          </a:xfrm>
          <a:prstGeom prst="rect">
            <a:avLst/>
          </a:prstGeom>
          <a:noFill/>
        </p:spPr>
        <p:txBody>
          <a:bodyPr wrap="square" rtlCol="0">
            <a:spAutoFit/>
          </a:bodyPr>
          <a:lstStyle/>
          <a:p>
            <a:pPr algn="ctr"/>
            <a:r>
              <a:rPr lang="en-US" sz="1100" dirty="0">
                <a:latin typeface="TH SarabunPSK" pitchFamily="34" charset="-34"/>
                <a:cs typeface="TH SarabunPSK" pitchFamily="34" charset="-34"/>
              </a:rPr>
              <a:t>Gap 3.3</a:t>
            </a:r>
          </a:p>
        </p:txBody>
      </p:sp>
      <p:sp>
        <p:nvSpPr>
          <p:cNvPr id="83" name="TextBox 82"/>
          <p:cNvSpPr txBox="1"/>
          <p:nvPr/>
        </p:nvSpPr>
        <p:spPr>
          <a:xfrm>
            <a:off x="5108144" y="4815308"/>
            <a:ext cx="1083075" cy="261610"/>
          </a:xfrm>
          <a:prstGeom prst="rect">
            <a:avLst/>
          </a:prstGeom>
          <a:noFill/>
        </p:spPr>
        <p:txBody>
          <a:bodyPr wrap="square" rtlCol="0">
            <a:spAutoFit/>
          </a:bodyPr>
          <a:lstStyle/>
          <a:p>
            <a:pPr algn="ctr"/>
            <a:r>
              <a:rPr lang="en-US" sz="1100" dirty="0">
                <a:latin typeface="TH SarabunPSK" pitchFamily="34" charset="-34"/>
                <a:cs typeface="TH SarabunPSK" pitchFamily="34" charset="-34"/>
              </a:rPr>
              <a:t>Gap 3.4</a:t>
            </a:r>
          </a:p>
        </p:txBody>
      </p:sp>
      <p:sp>
        <p:nvSpPr>
          <p:cNvPr id="84" name="TextBox 83"/>
          <p:cNvSpPr txBox="1"/>
          <p:nvPr/>
        </p:nvSpPr>
        <p:spPr>
          <a:xfrm>
            <a:off x="8060925" y="4881890"/>
            <a:ext cx="1083075" cy="261610"/>
          </a:xfrm>
          <a:prstGeom prst="rect">
            <a:avLst/>
          </a:prstGeom>
          <a:noFill/>
        </p:spPr>
        <p:txBody>
          <a:bodyPr wrap="square" rtlCol="0">
            <a:spAutoFit/>
          </a:bodyPr>
          <a:lstStyle/>
          <a:p>
            <a:pPr algn="ctr"/>
            <a:r>
              <a:rPr lang="en-US" sz="1100" dirty="0">
                <a:latin typeface="TH SarabunPSK" pitchFamily="34" charset="-34"/>
                <a:cs typeface="TH SarabunPSK" pitchFamily="34" charset="-34"/>
              </a:rPr>
              <a:t>Gap 3.6</a:t>
            </a:r>
          </a:p>
        </p:txBody>
      </p:sp>
      <p:sp>
        <p:nvSpPr>
          <p:cNvPr id="85" name="Text Box 9"/>
          <p:cNvSpPr txBox="1">
            <a:spLocks noChangeArrowheads="1"/>
          </p:cNvSpPr>
          <p:nvPr/>
        </p:nvSpPr>
        <p:spPr bwMode="auto">
          <a:xfrm>
            <a:off x="6140232" y="4108751"/>
            <a:ext cx="930275" cy="641444"/>
          </a:xfrm>
          <a:prstGeom prst="rect">
            <a:avLst/>
          </a:prstGeom>
          <a:noFill/>
          <a:ln w="12700" algn="ctr">
            <a:solidFill>
              <a:schemeClr val="accent2"/>
            </a:solidFill>
            <a:prstDash val="dash"/>
            <a:miter lim="800000"/>
            <a:headEnd/>
            <a:tailEnd/>
          </a:ln>
          <a:effectLst/>
          <a:extLst>
            <a:ext uri="{909E8E84-426E-40DD-AFC4-6F175D3DCCD1}">
              <a14:hiddenFill xmlns:a14="http://schemas.microsoft.com/office/drawing/2010/main">
                <a:solidFill>
                  <a:srgbClr val="5B9BD5"/>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57150" marR="0" lvl="0" indent="-5715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lang="th-TH" sz="1000" dirty="0">
                <a:solidFill>
                  <a:srgbClr val="FF0000"/>
                </a:solidFill>
                <a:latin typeface="TH SarabunPSK" pitchFamily="34" charset="-34"/>
                <a:cs typeface="TH SarabunPSK" pitchFamily="34" charset="-34"/>
              </a:rPr>
              <a:t> การส่งเสริมให้ชาวประมง/เพาะเลี้ยงสัตว์น้ำใช้พันธุ์ใหม่ๆ</a:t>
            </a:r>
            <a:endParaRPr lang="en-US" sz="1000" dirty="0">
              <a:solidFill>
                <a:srgbClr val="FF0000"/>
              </a:solidFill>
              <a:latin typeface="TH SarabunPSK" pitchFamily="34" charset="-34"/>
              <a:cs typeface="TH SarabunPSK" pitchFamily="34" charset="-34"/>
            </a:endParaRPr>
          </a:p>
        </p:txBody>
      </p:sp>
      <p:pic>
        <p:nvPicPr>
          <p:cNvPr id="86" name="Picture 8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014314" y="4737144"/>
            <a:ext cx="353810" cy="265358"/>
          </a:xfrm>
          <a:prstGeom prst="rect">
            <a:avLst/>
          </a:prstGeom>
        </p:spPr>
      </p:pic>
      <p:sp>
        <p:nvSpPr>
          <p:cNvPr id="87" name="TextBox 86"/>
          <p:cNvSpPr txBox="1"/>
          <p:nvPr/>
        </p:nvSpPr>
        <p:spPr>
          <a:xfrm>
            <a:off x="5900873" y="4838130"/>
            <a:ext cx="1083075" cy="261610"/>
          </a:xfrm>
          <a:prstGeom prst="rect">
            <a:avLst/>
          </a:prstGeom>
          <a:noFill/>
        </p:spPr>
        <p:txBody>
          <a:bodyPr wrap="square" rtlCol="0">
            <a:spAutoFit/>
          </a:bodyPr>
          <a:lstStyle/>
          <a:p>
            <a:pPr algn="ctr"/>
            <a:r>
              <a:rPr lang="en-US" sz="1100" dirty="0">
                <a:latin typeface="TH SarabunPSK" pitchFamily="34" charset="-34"/>
                <a:cs typeface="TH SarabunPSK" pitchFamily="34" charset="-34"/>
              </a:rPr>
              <a:t>Gap 3.5</a:t>
            </a:r>
          </a:p>
        </p:txBody>
      </p:sp>
      <p:sp>
        <p:nvSpPr>
          <p:cNvPr id="88" name="AutoShape 8"/>
          <p:cNvSpPr>
            <a:spLocks noChangeArrowheads="1"/>
          </p:cNvSpPr>
          <p:nvPr/>
        </p:nvSpPr>
        <p:spPr bwMode="auto">
          <a:xfrm>
            <a:off x="8154432" y="2743670"/>
            <a:ext cx="949325" cy="446485"/>
          </a:xfrm>
          <a:prstGeom prst="roundRect">
            <a:avLst>
              <a:gd name="adj" fmla="val 16667"/>
            </a:avLst>
          </a:prstGeom>
          <a:solidFill>
            <a:srgbClr val="F8CBAD"/>
          </a:solidFill>
          <a:ln w="12700" algn="ctr">
            <a:solidFill>
              <a:srgbClr val="000000"/>
            </a:solidFill>
            <a:round/>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US" sz="1400" b="1" dirty="0">
                <a:solidFill>
                  <a:srgbClr val="000000"/>
                </a:solidFill>
                <a:latin typeface="TH SarabunPSK" pitchFamily="34" charset="-34"/>
                <a:cs typeface="TH SarabunPSK" pitchFamily="34" charset="-34"/>
              </a:rPr>
              <a:t>Finance</a:t>
            </a:r>
          </a:p>
        </p:txBody>
      </p:sp>
      <p:sp>
        <p:nvSpPr>
          <p:cNvPr id="89" name="Text Box 13"/>
          <p:cNvSpPr txBox="1">
            <a:spLocks noChangeArrowheads="1"/>
          </p:cNvSpPr>
          <p:nvPr/>
        </p:nvSpPr>
        <p:spPr bwMode="auto">
          <a:xfrm>
            <a:off x="8141861" y="3224854"/>
            <a:ext cx="949325" cy="854584"/>
          </a:xfrm>
          <a:prstGeom prst="rect">
            <a:avLst/>
          </a:prstGeom>
          <a:ln>
            <a:solidFill>
              <a:schemeClr val="accent2"/>
            </a:solidFill>
            <a:prstDash val="lgDash"/>
          </a:ln>
        </p:spPr>
        <p:style>
          <a:lnRef idx="2">
            <a:schemeClr val="accent6"/>
          </a:lnRef>
          <a:fillRef idx="1">
            <a:schemeClr val="lt1"/>
          </a:fillRef>
          <a:effectRef idx="0">
            <a:schemeClr val="accent6"/>
          </a:effectRef>
          <a:fontRef idx="minor">
            <a:schemeClr val="dk1"/>
          </a:fontRef>
        </p:style>
        <p:txBody>
          <a:bodyPr vert="horz" wrap="square" lIns="36576" tIns="36576" rIns="36576" bIns="36576" numCol="1" anchor="t" anchorCtr="0" compatLnSpc="1">
            <a:prstTxWarp prst="textNoShape">
              <a:avLst/>
            </a:prstTxWarp>
          </a:bodyPr>
          <a:lstStyle/>
          <a:p>
            <a:pPr marL="53975" marR="0" lvl="0" indent="-53975"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lang="en-US" sz="1000" dirty="0">
                <a:solidFill>
                  <a:srgbClr val="FF0000"/>
                </a:solidFill>
                <a:latin typeface="TH SarabunPSK" pitchFamily="34" charset="-34"/>
                <a:cs typeface="TH SarabunPSK" pitchFamily="34" charset="-34"/>
              </a:rPr>
              <a:t> </a:t>
            </a:r>
            <a:r>
              <a:rPr lang="th-TH" sz="800" dirty="0">
                <a:solidFill>
                  <a:srgbClr val="FF0000"/>
                </a:solidFill>
                <a:latin typeface="TH SarabunPSK" pitchFamily="34" charset="-34"/>
                <a:cs typeface="TH SarabunPSK" pitchFamily="34" charset="-34"/>
              </a:rPr>
              <a:t>การจัดหาแหล่งเงินทุนเพื่อสนับสนุนการปรับตัว</a:t>
            </a:r>
            <a:r>
              <a:rPr lang="en-US" sz="800" dirty="0">
                <a:solidFill>
                  <a:srgbClr val="FF0000"/>
                </a:solidFill>
                <a:latin typeface="TH SarabunPSK" pitchFamily="34" charset="-34"/>
                <a:cs typeface="TH SarabunPSK" pitchFamily="34" charset="-34"/>
              </a:rPr>
              <a:t> </a:t>
            </a:r>
            <a:r>
              <a:rPr lang="th-TH" sz="800" dirty="0">
                <a:solidFill>
                  <a:srgbClr val="FF0000"/>
                </a:solidFill>
                <a:latin typeface="TH SarabunPSK" pitchFamily="34" charset="-34"/>
                <a:cs typeface="TH SarabunPSK" pitchFamily="34" charset="-34"/>
              </a:rPr>
              <a:t>เช่น ระบบน้ำหมุนเวียน เข้าถึงพันธุ์สัตว์น้ำทนแล้ง ฯลฯ</a:t>
            </a:r>
            <a:endParaRPr kumimoji="0" lang="en-US" sz="800" b="0" i="0" u="none" strike="noStrike" cap="none" normalizeH="0" baseline="0" dirty="0">
              <a:ln>
                <a:noFill/>
              </a:ln>
              <a:solidFill>
                <a:srgbClr val="FF0000"/>
              </a:solidFill>
              <a:effectLst/>
              <a:latin typeface="TH SarabunPSK" pitchFamily="34" charset="-34"/>
              <a:cs typeface="TH SarabunPSK" pitchFamily="34" charset="-34"/>
            </a:endParaRPr>
          </a:p>
        </p:txBody>
      </p:sp>
      <p:pic>
        <p:nvPicPr>
          <p:cNvPr id="90" name="Picture 89"/>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678545" y="3943350"/>
            <a:ext cx="213411" cy="202880"/>
          </a:xfrm>
          <a:prstGeom prst="rect">
            <a:avLst/>
          </a:prstGeom>
        </p:spPr>
      </p:pic>
      <p:sp>
        <p:nvSpPr>
          <p:cNvPr id="91" name="TextBox 90"/>
          <p:cNvSpPr txBox="1"/>
          <p:nvPr/>
        </p:nvSpPr>
        <p:spPr>
          <a:xfrm>
            <a:off x="8289525" y="4128859"/>
            <a:ext cx="854475" cy="261610"/>
          </a:xfrm>
          <a:prstGeom prst="rect">
            <a:avLst/>
          </a:prstGeom>
          <a:noFill/>
        </p:spPr>
        <p:txBody>
          <a:bodyPr wrap="square" rtlCol="0">
            <a:spAutoFit/>
          </a:bodyPr>
          <a:lstStyle/>
          <a:p>
            <a:pPr algn="ctr"/>
            <a:r>
              <a:rPr lang="en-US" sz="1100" dirty="0">
                <a:latin typeface="TH SarabunPSK" pitchFamily="34" charset="-34"/>
                <a:cs typeface="TH SarabunPSK" pitchFamily="34" charset="-34"/>
              </a:rPr>
              <a:t>Gap 3.7</a:t>
            </a:r>
          </a:p>
        </p:txBody>
      </p:sp>
    </p:spTree>
    <p:extLst>
      <p:ext uri="{BB962C8B-B14F-4D97-AF65-F5344CB8AC3E}">
        <p14:creationId xmlns:p14="http://schemas.microsoft.com/office/powerpoint/2010/main" val="335147286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699850"/>
            <a:ext cx="4552721" cy="2861076"/>
          </a:xfrm>
          <a:ln w="25400">
            <a:solidFill>
              <a:srgbClr val="FF0000"/>
            </a:solidFill>
          </a:ln>
        </p:spPr>
        <p:txBody>
          <a:bodyPr>
            <a:normAutofit/>
          </a:bodyPr>
          <a:lstStyle/>
          <a:p>
            <a:r>
              <a:rPr lang="en-US" sz="2000" b="1" kern="0" spc="-38" dirty="0">
                <a:solidFill>
                  <a:srgbClr val="FF0000"/>
                </a:solidFill>
                <a:latin typeface="TH SarabunPSK" pitchFamily="34" charset="-34"/>
                <a:cs typeface="TH SarabunPSK" pitchFamily="34" charset="-34"/>
              </a:rPr>
              <a:t>Adaptation projects  at farmer level: Community-based adaptation (CBA) approach (i.e., New Theory Agriculture (NTA) extension projects)</a:t>
            </a:r>
            <a:br>
              <a:rPr lang="en-US" sz="2000" b="1" kern="0" spc="-38" dirty="0">
                <a:solidFill>
                  <a:srgbClr val="FF0000"/>
                </a:solidFill>
                <a:latin typeface="TH SarabunPSK" pitchFamily="34" charset="-34"/>
                <a:cs typeface="TH SarabunPSK" pitchFamily="34" charset="-34"/>
              </a:rPr>
            </a:br>
            <a:r>
              <a:rPr lang="en-US" sz="2000" b="1" kern="0" spc="-38" dirty="0">
                <a:solidFill>
                  <a:srgbClr val="FF0000"/>
                </a:solidFill>
                <a:latin typeface="TH SarabunPSK" pitchFamily="34" charset="-34"/>
                <a:cs typeface="TH SarabunPSK" pitchFamily="34" charset="-34"/>
              </a:rPr>
              <a:t>: NAP-Ag project.</a:t>
            </a:r>
          </a:p>
          <a:p>
            <a:r>
              <a:rPr lang="en-US" sz="2000" b="1" kern="0" spc="-38" dirty="0">
                <a:latin typeface="TH SarabunPSK" pitchFamily="34" charset="-34"/>
                <a:cs typeface="TH SarabunPSK" pitchFamily="34" charset="-34"/>
              </a:rPr>
              <a:t>Adaptation projects at institutional level (i.e., projects strengthening CC management capacity)    </a:t>
            </a:r>
          </a:p>
        </p:txBody>
      </p:sp>
      <p:sp>
        <p:nvSpPr>
          <p:cNvPr id="4" name="Slide Number Placeholder 3"/>
          <p:cNvSpPr>
            <a:spLocks noGrp="1"/>
          </p:cNvSpPr>
          <p:nvPr>
            <p:ph type="sldNum" sz="quarter" idx="12"/>
          </p:nvPr>
        </p:nvSpPr>
        <p:spPr/>
        <p:txBody>
          <a:bodyPr/>
          <a:lstStyle/>
          <a:p>
            <a:fld id="{9140919D-0842-45BF-B7A7-68BC56651B2C}" type="slidenum">
              <a:rPr lang="en-US" smtClean="0"/>
              <a:pPr/>
              <a:t>61</a:t>
            </a:fld>
            <a:endParaRPr lang="en-US" dirty="0"/>
          </a:p>
        </p:txBody>
      </p:sp>
      <p:sp>
        <p:nvSpPr>
          <p:cNvPr id="5" name="Title 1"/>
          <p:cNvSpPr>
            <a:spLocks noGrp="1"/>
          </p:cNvSpPr>
          <p:nvPr>
            <p:ph type="title"/>
          </p:nvPr>
        </p:nvSpPr>
        <p:spPr>
          <a:xfrm>
            <a:off x="0" y="0"/>
            <a:ext cx="9144000" cy="742950"/>
          </a:xfrm>
        </p:spPr>
        <p:txBody>
          <a:bodyPr>
            <a:noAutofit/>
          </a:bodyPr>
          <a:lstStyle/>
          <a:p>
            <a:r>
              <a:rPr lang="en-US" sz="3600" b="1" kern="0" spc="-38" dirty="0">
                <a:latin typeface="TH SarabunPSK" pitchFamily="34" charset="-34"/>
                <a:cs typeface="TH SarabunPSK" pitchFamily="34" charset="-34"/>
              </a:rPr>
              <a:t>Monitoring and Evaluation Framework</a:t>
            </a:r>
          </a:p>
        </p:txBody>
      </p:sp>
      <p:pic>
        <p:nvPicPr>
          <p:cNvPr id="6" name="Picture 5" descr="C:\Users\akarapon.hou\Desktop\imgres.jpg"/>
          <p:cNvPicPr>
            <a:picLocks noChangeAspect="1" noChangeArrowheads="1"/>
          </p:cNvPicPr>
          <p:nvPr/>
        </p:nvPicPr>
        <p:blipFill>
          <a:blip r:embed="rId3" cstate="print"/>
          <a:srcRect/>
          <a:stretch>
            <a:fillRect/>
          </a:stretch>
        </p:blipFill>
        <p:spPr bwMode="auto">
          <a:xfrm>
            <a:off x="8675248" y="0"/>
            <a:ext cx="468752" cy="470723"/>
          </a:xfrm>
          <a:prstGeom prst="rect">
            <a:avLst/>
          </a:prstGeom>
          <a:noFill/>
        </p:spPr>
      </p:pic>
      <p:sp>
        <p:nvSpPr>
          <p:cNvPr id="2" name="Rectangle 1"/>
          <p:cNvSpPr/>
          <p:nvPr/>
        </p:nvSpPr>
        <p:spPr>
          <a:xfrm>
            <a:off x="304800" y="976640"/>
            <a:ext cx="4552721" cy="523220"/>
          </a:xfrm>
          <a:prstGeom prst="rect">
            <a:avLst/>
          </a:prstGeom>
          <a:ln w="25400">
            <a:solidFill>
              <a:srgbClr val="FF0000"/>
            </a:solidFill>
          </a:ln>
        </p:spPr>
        <p:txBody>
          <a:bodyPr wrap="none">
            <a:spAutoFit/>
          </a:bodyPr>
          <a:lstStyle/>
          <a:p>
            <a:r>
              <a:rPr lang="en-US" sz="2800" b="1" kern="0" spc="-38" dirty="0">
                <a:latin typeface="TH SarabunPSK" pitchFamily="34" charset="-34"/>
                <a:cs typeface="TH SarabunPSK" pitchFamily="34" charset="-34"/>
              </a:rPr>
              <a:t>CC Policy Impact Evaluation</a:t>
            </a:r>
            <a:endParaRPr lang="en-US" sz="2800" dirty="0"/>
          </a:p>
        </p:txBody>
      </p:sp>
      <p:sp>
        <p:nvSpPr>
          <p:cNvPr id="7" name="Rectangle 6"/>
          <p:cNvSpPr/>
          <p:nvPr/>
        </p:nvSpPr>
        <p:spPr>
          <a:xfrm>
            <a:off x="5033402" y="982990"/>
            <a:ext cx="3805798" cy="523220"/>
          </a:xfrm>
          <a:prstGeom prst="rect">
            <a:avLst/>
          </a:prstGeom>
          <a:ln w="25400">
            <a:solidFill>
              <a:srgbClr val="FF0000"/>
            </a:solidFill>
          </a:ln>
        </p:spPr>
        <p:txBody>
          <a:bodyPr wrap="square">
            <a:spAutoFit/>
          </a:bodyPr>
          <a:lstStyle/>
          <a:p>
            <a:r>
              <a:rPr lang="en-US" sz="2800" b="1" kern="0" spc="-38" dirty="0">
                <a:latin typeface="TH SarabunPSK" pitchFamily="34" charset="-34"/>
                <a:cs typeface="TH SarabunPSK" pitchFamily="34" charset="-34"/>
              </a:rPr>
              <a:t>CC Policy Monitoring </a:t>
            </a:r>
            <a:endParaRPr lang="en-US" sz="2800" dirty="0"/>
          </a:p>
        </p:txBody>
      </p:sp>
      <p:sp>
        <p:nvSpPr>
          <p:cNvPr id="9" name="Content Placeholder 2"/>
          <p:cNvSpPr txBox="1">
            <a:spLocks/>
          </p:cNvSpPr>
          <p:nvPr/>
        </p:nvSpPr>
        <p:spPr>
          <a:xfrm>
            <a:off x="5033402" y="1683789"/>
            <a:ext cx="3794923" cy="2861076"/>
          </a:xfrm>
          <a:prstGeom prst="rect">
            <a:avLst/>
          </a:prstGeom>
          <a:ln w="25400">
            <a:solidFill>
              <a:srgbClr val="FF0000"/>
            </a:solidFill>
          </a:ln>
        </p:spPr>
        <p:txBody>
          <a:bodyPr vert="horz" lIns="87910" tIns="43955" rIns="87910" bIns="43955" rtlCol="0">
            <a:normAutofit/>
          </a:bodyPr>
          <a:lstStyle>
            <a:lvl1pPr marL="329663" indent="-329663" algn="l" defTabSz="879104" rtl="0" eaLnBrk="1" latinLnBrk="0" hangingPunct="1">
              <a:spcBef>
                <a:spcPct val="20000"/>
              </a:spcBef>
              <a:buFont typeface="Arial" pitchFamily="34" charset="0"/>
              <a:buChar char="•"/>
              <a:defRPr sz="3100" kern="1200">
                <a:solidFill>
                  <a:schemeClr val="tx1"/>
                </a:solidFill>
                <a:latin typeface="+mn-lt"/>
                <a:ea typeface="+mn-ea"/>
                <a:cs typeface="+mn-cs"/>
              </a:defRPr>
            </a:lvl1pPr>
            <a:lvl2pPr marL="714270" indent="-274720" algn="l" defTabSz="879104" rtl="0" eaLnBrk="1" latinLnBrk="0" hangingPunct="1">
              <a:spcBef>
                <a:spcPct val="20000"/>
              </a:spcBef>
              <a:buFont typeface="Arial" pitchFamily="34" charset="0"/>
              <a:buChar char="–"/>
              <a:defRPr sz="2700" kern="1200">
                <a:solidFill>
                  <a:schemeClr val="tx1"/>
                </a:solidFill>
                <a:latin typeface="+mn-lt"/>
                <a:ea typeface="+mn-ea"/>
                <a:cs typeface="+mn-cs"/>
              </a:defRPr>
            </a:lvl2pPr>
            <a:lvl3pPr marL="1098878" indent="-219776" algn="l" defTabSz="879104" rtl="0" eaLnBrk="1" latinLnBrk="0" hangingPunct="1">
              <a:spcBef>
                <a:spcPct val="20000"/>
              </a:spcBef>
              <a:buFont typeface="Arial" pitchFamily="34" charset="0"/>
              <a:buChar char="•"/>
              <a:defRPr sz="2300" kern="1200">
                <a:solidFill>
                  <a:schemeClr val="tx1"/>
                </a:solidFill>
                <a:latin typeface="+mn-lt"/>
                <a:ea typeface="+mn-ea"/>
                <a:cs typeface="+mn-cs"/>
              </a:defRPr>
            </a:lvl3pPr>
            <a:lvl4pPr marL="1538429" indent="-219776" algn="l" defTabSz="879104"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1977979" indent="-219776" algn="l" defTabSz="879104"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417531" indent="-219776" algn="l" defTabSz="879104"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857083" indent="-219776" algn="l" defTabSz="879104"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296633" indent="-219776" algn="l" defTabSz="879104"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736184" indent="-219776" algn="l" defTabSz="879104"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sz="2000" b="1" kern="0" spc="-38" dirty="0">
                <a:latin typeface="TH SarabunPSK" pitchFamily="34" charset="-34"/>
                <a:cs typeface="TH SarabunPSK" pitchFamily="34" charset="-34"/>
              </a:rPr>
              <a:t>Monitoring tools for CC mainstreaming into agri. Policies </a:t>
            </a:r>
          </a:p>
          <a:p>
            <a:pPr lvl="1"/>
            <a:r>
              <a:rPr lang="en-US" sz="1600" b="1" kern="0" spc="-38" dirty="0">
                <a:latin typeface="TH SarabunPSK" pitchFamily="34" charset="-34"/>
                <a:cs typeface="TH SarabunPSK" pitchFamily="34" charset="-34"/>
              </a:rPr>
              <a:t>CC budget monitoring</a:t>
            </a:r>
          </a:p>
          <a:p>
            <a:pPr lvl="1"/>
            <a:r>
              <a:rPr lang="en-US" sz="1600" b="1" kern="0" spc="-38" dirty="0">
                <a:solidFill>
                  <a:srgbClr val="FF0000"/>
                </a:solidFill>
                <a:latin typeface="TH SarabunPSK" pitchFamily="34" charset="-34"/>
                <a:cs typeface="TH SarabunPSK" pitchFamily="34" charset="-34"/>
              </a:rPr>
              <a:t>CC project stocktaking (NAP-Ag)</a:t>
            </a:r>
          </a:p>
          <a:p>
            <a:r>
              <a:rPr lang="en-US" sz="2000" b="1" kern="0" spc="-38" dirty="0">
                <a:solidFill>
                  <a:srgbClr val="FF0000"/>
                </a:solidFill>
                <a:latin typeface="TH SarabunPSK" pitchFamily="34" charset="-34"/>
                <a:cs typeface="TH SarabunPSK" pitchFamily="34" charset="-34"/>
              </a:rPr>
              <a:t>CC Adaptation (sectoral) indicators (linking to key CCA policy indicators in ASPCC 2017-2021) (NAP-Ag in next year)  </a:t>
            </a:r>
          </a:p>
        </p:txBody>
      </p:sp>
    </p:spTree>
    <p:extLst>
      <p:ext uri="{BB962C8B-B14F-4D97-AF65-F5344CB8AC3E}">
        <p14:creationId xmlns:p14="http://schemas.microsoft.com/office/powerpoint/2010/main" val="299900507"/>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9140919D-0842-45BF-B7A7-68BC56651B2C}" type="slidenum">
              <a:rPr lang="en-US" smtClean="0"/>
              <a:pPr/>
              <a:t>62</a:t>
            </a:fld>
            <a:endParaRPr lang="en-US" dirty="0"/>
          </a:p>
        </p:txBody>
      </p:sp>
      <p:sp>
        <p:nvSpPr>
          <p:cNvPr id="5" name="Title 1"/>
          <p:cNvSpPr>
            <a:spLocks noGrp="1"/>
          </p:cNvSpPr>
          <p:nvPr>
            <p:ph type="title"/>
          </p:nvPr>
        </p:nvSpPr>
        <p:spPr>
          <a:xfrm>
            <a:off x="0" y="-1"/>
            <a:ext cx="9144000" cy="805411"/>
          </a:xfrm>
        </p:spPr>
        <p:txBody>
          <a:bodyPr>
            <a:noAutofit/>
          </a:bodyPr>
          <a:lstStyle/>
          <a:p>
            <a:r>
              <a:rPr lang="en-US" sz="2800" b="1" kern="0" spc="-38" dirty="0">
                <a:latin typeface="TH SarabunPSK" pitchFamily="34" charset="-34"/>
                <a:cs typeface="TH SarabunPSK" pitchFamily="34" charset="-34"/>
              </a:rPr>
              <a:t>Adaptation projects  at farmer level: </a:t>
            </a:r>
            <a:br>
              <a:rPr lang="en-US" sz="2800" b="1" kern="0" spc="-38" dirty="0">
                <a:latin typeface="TH SarabunPSK" pitchFamily="34" charset="-34"/>
                <a:cs typeface="TH SarabunPSK" pitchFamily="34" charset="-34"/>
              </a:rPr>
            </a:br>
            <a:r>
              <a:rPr lang="en-US" sz="2800" b="1" kern="0" spc="-38" dirty="0">
                <a:latin typeface="TH SarabunPSK" pitchFamily="34" charset="-34"/>
                <a:cs typeface="TH SarabunPSK" pitchFamily="34" charset="-34"/>
              </a:rPr>
              <a:t>Conceptual Framework</a:t>
            </a:r>
          </a:p>
        </p:txBody>
      </p:sp>
      <p:pic>
        <p:nvPicPr>
          <p:cNvPr id="6" name="Picture 5" descr="C:\Users\akarapon.hou\Desktop\imgres.jpg"/>
          <p:cNvPicPr>
            <a:picLocks noChangeAspect="1" noChangeArrowheads="1"/>
          </p:cNvPicPr>
          <p:nvPr/>
        </p:nvPicPr>
        <p:blipFill>
          <a:blip r:embed="rId3" cstate="print"/>
          <a:srcRect/>
          <a:stretch>
            <a:fillRect/>
          </a:stretch>
        </p:blipFill>
        <p:spPr bwMode="auto">
          <a:xfrm>
            <a:off x="8675248" y="0"/>
            <a:ext cx="468752" cy="470723"/>
          </a:xfrm>
          <a:prstGeom prst="rect">
            <a:avLst/>
          </a:prstGeom>
          <a:noFill/>
        </p:spPr>
      </p:pic>
      <p:sp>
        <p:nvSpPr>
          <p:cNvPr id="7" name="Content Placeholder 2"/>
          <p:cNvSpPr>
            <a:spLocks noGrp="1"/>
          </p:cNvSpPr>
          <p:nvPr>
            <p:ph idx="1"/>
          </p:nvPr>
        </p:nvSpPr>
        <p:spPr>
          <a:xfrm>
            <a:off x="533400" y="971549"/>
            <a:ext cx="8305800" cy="3795717"/>
          </a:xfrm>
          <a:ln w="25400">
            <a:solidFill>
              <a:srgbClr val="FF0000"/>
            </a:solidFill>
          </a:ln>
        </p:spPr>
        <p:txBody>
          <a:bodyPr>
            <a:normAutofit/>
          </a:bodyPr>
          <a:lstStyle/>
          <a:p>
            <a:r>
              <a:rPr lang="en-US" sz="2000" b="1" kern="0" spc="-38" dirty="0">
                <a:latin typeface="TH SarabunPSK" pitchFamily="34" charset="-34"/>
                <a:cs typeface="TH SarabunPSK" pitchFamily="34" charset="-34"/>
              </a:rPr>
              <a:t>Selected CC Adaptation projects/Policy: </a:t>
            </a:r>
            <a:r>
              <a:rPr lang="en-US" sz="2000" b="1" kern="0" spc="-38" dirty="0">
                <a:solidFill>
                  <a:srgbClr val="FF0000"/>
                </a:solidFill>
                <a:latin typeface="TH SarabunPSK" pitchFamily="34" charset="-34"/>
                <a:cs typeface="TH SarabunPSK" pitchFamily="34" charset="-34"/>
              </a:rPr>
              <a:t>New Theory Agriculture (NTA) extension </a:t>
            </a:r>
            <a:r>
              <a:rPr lang="en-US" sz="2000" b="1" kern="0" spc="-38" dirty="0" err="1">
                <a:solidFill>
                  <a:srgbClr val="FF0000"/>
                </a:solidFill>
                <a:latin typeface="TH SarabunPSK" pitchFamily="34" charset="-34"/>
                <a:cs typeface="TH SarabunPSK" pitchFamily="34" charset="-34"/>
              </a:rPr>
              <a:t>programme</a:t>
            </a:r>
            <a:endParaRPr lang="en-US" sz="2000" b="1" kern="0" spc="-38" dirty="0">
              <a:solidFill>
                <a:srgbClr val="FF0000"/>
              </a:solidFill>
              <a:latin typeface="TH SarabunPSK" pitchFamily="34" charset="-34"/>
              <a:cs typeface="TH SarabunPSK" pitchFamily="34" charset="-34"/>
            </a:endParaRPr>
          </a:p>
          <a:p>
            <a:r>
              <a:rPr lang="en-US" sz="2000" b="1" kern="0" spc="-38" dirty="0">
                <a:latin typeface="TH SarabunPSK" pitchFamily="34" charset="-34"/>
                <a:cs typeface="TH SarabunPSK" pitchFamily="34" charset="-34"/>
              </a:rPr>
              <a:t>Linkage to ASPCC 2017-2021: </a:t>
            </a:r>
            <a:r>
              <a:rPr lang="en-US" sz="2000" b="1" kern="0" spc="-38" dirty="0">
                <a:solidFill>
                  <a:srgbClr val="FF0000"/>
                </a:solidFill>
                <a:latin typeface="TH SarabunPSK" pitchFamily="34" charset="-34"/>
                <a:cs typeface="TH SarabunPSK" pitchFamily="34" charset="-34"/>
              </a:rPr>
              <a:t>Sustainable Agriculture extension (in Strategy 2)</a:t>
            </a:r>
          </a:p>
          <a:p>
            <a:r>
              <a:rPr lang="en-US" sz="2000" b="1" kern="0" spc="-38" dirty="0">
                <a:latin typeface="TH SarabunPSK" pitchFamily="34" charset="-34"/>
                <a:cs typeface="TH SarabunPSK" pitchFamily="34" charset="-34"/>
              </a:rPr>
              <a:t>Main activity: </a:t>
            </a:r>
            <a:r>
              <a:rPr lang="en-US" sz="2000" b="1" kern="0" spc="-38" dirty="0">
                <a:solidFill>
                  <a:srgbClr val="FF0000"/>
                </a:solidFill>
                <a:latin typeface="TH SarabunPSK" pitchFamily="34" charset="-34"/>
                <a:cs typeface="TH SarabunPSK" pitchFamily="34" charset="-34"/>
              </a:rPr>
              <a:t>Shifting agricultural practice to NTA by supporting agricultural input and in-farm landscape adjustment (i.e., small ponds) </a:t>
            </a:r>
          </a:p>
          <a:p>
            <a:r>
              <a:rPr lang="en-US" sz="2000" b="1" kern="0" spc="-38" dirty="0">
                <a:latin typeface="TH SarabunPSK" pitchFamily="34" charset="-34"/>
                <a:cs typeface="TH SarabunPSK" pitchFamily="34" charset="-34"/>
              </a:rPr>
              <a:t>Policy Impact Evaluation method: </a:t>
            </a:r>
            <a:r>
              <a:rPr lang="en-US" sz="2000" b="1" kern="0" spc="-38" dirty="0">
                <a:solidFill>
                  <a:srgbClr val="FF0000"/>
                </a:solidFill>
                <a:latin typeface="TH SarabunPSK" pitchFamily="34" charset="-34"/>
                <a:cs typeface="TH SarabunPSK" pitchFamily="34" charset="-34"/>
              </a:rPr>
              <a:t>Randomized controlled trial     </a:t>
            </a:r>
          </a:p>
        </p:txBody>
      </p:sp>
    </p:spTree>
    <p:extLst>
      <p:ext uri="{BB962C8B-B14F-4D97-AF65-F5344CB8AC3E}">
        <p14:creationId xmlns:p14="http://schemas.microsoft.com/office/powerpoint/2010/main" val="170182408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170" name="TextBox 1"/>
          <p:cNvSpPr txBox="1">
            <a:spLocks noChangeArrowheads="1"/>
          </p:cNvSpPr>
          <p:nvPr/>
        </p:nvSpPr>
        <p:spPr bwMode="auto">
          <a:xfrm>
            <a:off x="1439467" y="789385"/>
            <a:ext cx="2268140" cy="2585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charset="0"/>
                <a:ea typeface="Arial" charset="0"/>
                <a:cs typeface="Arial" charset="0"/>
              </a:defRPr>
            </a:lvl1pPr>
            <a:lvl2pPr marL="742950" indent="-285750" eaLnBrk="0" hangingPunct="0">
              <a:defRPr>
                <a:solidFill>
                  <a:schemeClr val="tx1"/>
                </a:solidFill>
                <a:latin typeface="Calibri" charset="0"/>
                <a:ea typeface="Arial" charset="0"/>
                <a:cs typeface="Arial" charset="0"/>
              </a:defRPr>
            </a:lvl2pPr>
            <a:lvl3pPr marL="1143000" indent="-228600" eaLnBrk="0" hangingPunct="0">
              <a:defRPr>
                <a:solidFill>
                  <a:schemeClr val="tx1"/>
                </a:solidFill>
                <a:latin typeface="Calibri" charset="0"/>
                <a:ea typeface="Arial" charset="0"/>
                <a:cs typeface="Arial" charset="0"/>
              </a:defRPr>
            </a:lvl3pPr>
            <a:lvl4pPr marL="1600200" indent="-228600" eaLnBrk="0" hangingPunct="0">
              <a:defRPr>
                <a:solidFill>
                  <a:schemeClr val="tx1"/>
                </a:solidFill>
                <a:latin typeface="Calibri" charset="0"/>
                <a:ea typeface="Arial" charset="0"/>
                <a:cs typeface="Arial" charset="0"/>
              </a:defRPr>
            </a:lvl4pPr>
            <a:lvl5pPr marL="2057400" indent="-228600" eaLnBrk="0" hangingPunct="0">
              <a:defRPr>
                <a:solidFill>
                  <a:schemeClr val="tx1"/>
                </a:solidFill>
                <a:latin typeface="Calibri" charset="0"/>
                <a:ea typeface="Arial" charset="0"/>
                <a:cs typeface="Arial" charset="0"/>
              </a:defRPr>
            </a:lvl5pPr>
            <a:lvl6pPr marL="2514600" indent="-228600" eaLnBrk="0" fontAlgn="base" hangingPunct="0">
              <a:spcBef>
                <a:spcPct val="0"/>
              </a:spcBef>
              <a:spcAft>
                <a:spcPct val="0"/>
              </a:spcAft>
              <a:defRPr>
                <a:solidFill>
                  <a:schemeClr val="tx1"/>
                </a:solidFill>
                <a:latin typeface="Calibri" charset="0"/>
                <a:ea typeface="Arial" charset="0"/>
                <a:cs typeface="Arial" charset="0"/>
              </a:defRPr>
            </a:lvl6pPr>
            <a:lvl7pPr marL="2971800" indent="-228600" eaLnBrk="0" fontAlgn="base" hangingPunct="0">
              <a:spcBef>
                <a:spcPct val="0"/>
              </a:spcBef>
              <a:spcAft>
                <a:spcPct val="0"/>
              </a:spcAft>
              <a:defRPr>
                <a:solidFill>
                  <a:schemeClr val="tx1"/>
                </a:solidFill>
                <a:latin typeface="Calibri" charset="0"/>
                <a:ea typeface="Arial" charset="0"/>
                <a:cs typeface="Arial" charset="0"/>
              </a:defRPr>
            </a:lvl7pPr>
            <a:lvl8pPr marL="3429000" indent="-228600" eaLnBrk="0" fontAlgn="base" hangingPunct="0">
              <a:spcBef>
                <a:spcPct val="0"/>
              </a:spcBef>
              <a:spcAft>
                <a:spcPct val="0"/>
              </a:spcAft>
              <a:defRPr>
                <a:solidFill>
                  <a:schemeClr val="tx1"/>
                </a:solidFill>
                <a:latin typeface="Calibri" charset="0"/>
                <a:ea typeface="Arial" charset="0"/>
                <a:cs typeface="Arial" charset="0"/>
              </a:defRPr>
            </a:lvl8pPr>
            <a:lvl9pPr marL="3886200" indent="-228600" eaLnBrk="0" fontAlgn="base" hangingPunct="0">
              <a:spcBef>
                <a:spcPct val="0"/>
              </a:spcBef>
              <a:spcAft>
                <a:spcPct val="0"/>
              </a:spcAft>
              <a:defRPr>
                <a:solidFill>
                  <a:schemeClr val="tx1"/>
                </a:solidFill>
                <a:latin typeface="Calibri" charset="0"/>
                <a:ea typeface="Arial" charset="0"/>
                <a:cs typeface="Arial" charset="0"/>
              </a:defRPr>
            </a:lvl9pPr>
          </a:lstStyle>
          <a:p>
            <a:pPr eaLnBrk="1" hangingPunct="1"/>
            <a:endParaRPr lang="en-US" altLang="en-US" sz="1800"/>
          </a:p>
          <a:p>
            <a:pPr eaLnBrk="1" hangingPunct="1">
              <a:buFont typeface="Wingdings" charset="2"/>
              <a:buChar char="Ø"/>
            </a:pPr>
            <a:r>
              <a:rPr lang="en-US" altLang="en-US" sz="1800"/>
              <a:t>It requires </a:t>
            </a:r>
            <a:r>
              <a:rPr lang="en-US" altLang="en-US" sz="1800" b="1">
                <a:solidFill>
                  <a:srgbClr val="00B050"/>
                </a:solidFill>
              </a:rPr>
              <a:t>area &amp; resource analysis </a:t>
            </a:r>
            <a:r>
              <a:rPr lang="en-US" altLang="en-US" sz="1800"/>
              <a:t>to determine production direction and farming activities. </a:t>
            </a:r>
            <a:endParaRPr lang="en-GB" altLang="en-US" sz="1800"/>
          </a:p>
          <a:p>
            <a:pPr eaLnBrk="1" hangingPunct="1">
              <a:buFont typeface="Wingdings" charset="2"/>
              <a:buChar char="Ø"/>
            </a:pPr>
            <a:r>
              <a:rPr lang="en-GB" altLang="en-US" sz="1800"/>
              <a:t>The division is </a:t>
            </a:r>
            <a:r>
              <a:rPr lang="en-GB" altLang="en-US" sz="1800" b="1">
                <a:solidFill>
                  <a:srgbClr val="FF0000"/>
                </a:solidFill>
              </a:rPr>
              <a:t>indicative</a:t>
            </a:r>
            <a:r>
              <a:rPr lang="en-GB" altLang="en-US" sz="1800"/>
              <a:t> rather than prescriptive. </a:t>
            </a:r>
          </a:p>
        </p:txBody>
      </p:sp>
      <p:sp>
        <p:nvSpPr>
          <p:cNvPr id="7171" name="Rectangle 1"/>
          <p:cNvSpPr>
            <a:spLocks noChangeArrowheads="1"/>
          </p:cNvSpPr>
          <p:nvPr/>
        </p:nvSpPr>
        <p:spPr bwMode="auto">
          <a:xfrm>
            <a:off x="1656160" y="195263"/>
            <a:ext cx="313134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charset="0"/>
                <a:ea typeface="Arial" charset="0"/>
                <a:cs typeface="Arial" charset="0"/>
              </a:defRPr>
            </a:lvl1pPr>
            <a:lvl2pPr marL="742950" indent="-285750" eaLnBrk="0" hangingPunct="0">
              <a:defRPr>
                <a:solidFill>
                  <a:schemeClr val="tx1"/>
                </a:solidFill>
                <a:latin typeface="Calibri" charset="0"/>
                <a:ea typeface="Arial" charset="0"/>
                <a:cs typeface="Arial" charset="0"/>
              </a:defRPr>
            </a:lvl2pPr>
            <a:lvl3pPr marL="1143000" indent="-228600" eaLnBrk="0" hangingPunct="0">
              <a:defRPr>
                <a:solidFill>
                  <a:schemeClr val="tx1"/>
                </a:solidFill>
                <a:latin typeface="Calibri" charset="0"/>
                <a:ea typeface="Arial" charset="0"/>
                <a:cs typeface="Arial" charset="0"/>
              </a:defRPr>
            </a:lvl3pPr>
            <a:lvl4pPr marL="1600200" indent="-228600" eaLnBrk="0" hangingPunct="0">
              <a:defRPr>
                <a:solidFill>
                  <a:schemeClr val="tx1"/>
                </a:solidFill>
                <a:latin typeface="Calibri" charset="0"/>
                <a:ea typeface="Arial" charset="0"/>
                <a:cs typeface="Arial" charset="0"/>
              </a:defRPr>
            </a:lvl4pPr>
            <a:lvl5pPr marL="2057400" indent="-228600" eaLnBrk="0" hangingPunct="0">
              <a:defRPr>
                <a:solidFill>
                  <a:schemeClr val="tx1"/>
                </a:solidFill>
                <a:latin typeface="Calibri" charset="0"/>
                <a:ea typeface="Arial" charset="0"/>
                <a:cs typeface="Arial" charset="0"/>
              </a:defRPr>
            </a:lvl5pPr>
            <a:lvl6pPr marL="2514600" indent="-228600" eaLnBrk="0" fontAlgn="base" hangingPunct="0">
              <a:spcBef>
                <a:spcPct val="0"/>
              </a:spcBef>
              <a:spcAft>
                <a:spcPct val="0"/>
              </a:spcAft>
              <a:defRPr>
                <a:solidFill>
                  <a:schemeClr val="tx1"/>
                </a:solidFill>
                <a:latin typeface="Calibri" charset="0"/>
                <a:ea typeface="Arial" charset="0"/>
                <a:cs typeface="Arial" charset="0"/>
              </a:defRPr>
            </a:lvl6pPr>
            <a:lvl7pPr marL="2971800" indent="-228600" eaLnBrk="0" fontAlgn="base" hangingPunct="0">
              <a:spcBef>
                <a:spcPct val="0"/>
              </a:spcBef>
              <a:spcAft>
                <a:spcPct val="0"/>
              </a:spcAft>
              <a:defRPr>
                <a:solidFill>
                  <a:schemeClr val="tx1"/>
                </a:solidFill>
                <a:latin typeface="Calibri" charset="0"/>
                <a:ea typeface="Arial" charset="0"/>
                <a:cs typeface="Arial" charset="0"/>
              </a:defRPr>
            </a:lvl7pPr>
            <a:lvl8pPr marL="3429000" indent="-228600" eaLnBrk="0" fontAlgn="base" hangingPunct="0">
              <a:spcBef>
                <a:spcPct val="0"/>
              </a:spcBef>
              <a:spcAft>
                <a:spcPct val="0"/>
              </a:spcAft>
              <a:defRPr>
                <a:solidFill>
                  <a:schemeClr val="tx1"/>
                </a:solidFill>
                <a:latin typeface="Calibri" charset="0"/>
                <a:ea typeface="Arial" charset="0"/>
                <a:cs typeface="Arial" charset="0"/>
              </a:defRPr>
            </a:lvl8pPr>
            <a:lvl9pPr marL="3886200" indent="-228600" eaLnBrk="0" fontAlgn="base" hangingPunct="0">
              <a:spcBef>
                <a:spcPct val="0"/>
              </a:spcBef>
              <a:spcAft>
                <a:spcPct val="0"/>
              </a:spcAft>
              <a:defRPr>
                <a:solidFill>
                  <a:schemeClr val="tx1"/>
                </a:solidFill>
                <a:latin typeface="Calibri" charset="0"/>
                <a:ea typeface="Arial" charset="0"/>
                <a:cs typeface="Arial" charset="0"/>
              </a:defRPr>
            </a:lvl9pPr>
          </a:lstStyle>
          <a:p>
            <a:pPr eaLnBrk="1" hangingPunct="1"/>
            <a:r>
              <a:rPr lang="en-US" altLang="en-US" sz="1800" b="1" u="sng">
                <a:solidFill>
                  <a:srgbClr val="00B0F0"/>
                </a:solidFill>
              </a:rPr>
              <a:t>The </a:t>
            </a:r>
            <a:r>
              <a:rPr lang="en-GB" altLang="en-US" sz="1800" b="1" u="sng">
                <a:solidFill>
                  <a:srgbClr val="00B0F0"/>
                </a:solidFill>
              </a:rPr>
              <a:t>New Theory Agriculture </a:t>
            </a:r>
          </a:p>
        </p:txBody>
      </p:sp>
      <p:graphicFrame>
        <p:nvGraphicFramePr>
          <p:cNvPr id="5" name="Chart 4"/>
          <p:cNvGraphicFramePr>
            <a:graphicFrameLocks/>
          </p:cNvGraphicFramePr>
          <p:nvPr>
            <p:extLst>
              <p:ext uri="{D42A27DB-BD31-4B8C-83A1-F6EECF244321}">
                <p14:modId xmlns:p14="http://schemas.microsoft.com/office/powerpoint/2010/main" val="773214500"/>
              </p:ext>
            </p:extLst>
          </p:nvPr>
        </p:nvGraphicFramePr>
        <p:xfrm>
          <a:off x="3815916" y="564595"/>
          <a:ext cx="4261284" cy="3912155"/>
        </p:xfrm>
        <a:graphic>
          <a:graphicData uri="http://schemas.openxmlformats.org/drawingml/2006/chart">
            <c:chart xmlns:c="http://schemas.openxmlformats.org/drawingml/2006/chart" xmlns:r="http://schemas.openxmlformats.org/officeDocument/2006/relationships" r:id="rId2"/>
          </a:graphicData>
        </a:graphic>
      </p:graphicFrame>
      <p:pic>
        <p:nvPicPr>
          <p:cNvPr id="6" name="Picture 5" descr="C:\Users\akarapon.hou\Desktop\imgres.jpg"/>
          <p:cNvPicPr>
            <a:picLocks noChangeAspect="1" noChangeArrowheads="1"/>
          </p:cNvPicPr>
          <p:nvPr/>
        </p:nvPicPr>
        <p:blipFill>
          <a:blip r:embed="rId3" cstate="print"/>
          <a:srcRect/>
          <a:stretch>
            <a:fillRect/>
          </a:stretch>
        </p:blipFill>
        <p:spPr bwMode="auto">
          <a:xfrm>
            <a:off x="8675248" y="0"/>
            <a:ext cx="468752" cy="470723"/>
          </a:xfrm>
          <a:prstGeom prst="rect">
            <a:avLst/>
          </a:prstGeom>
          <a:noFill/>
        </p:spPr>
      </p:pic>
    </p:spTree>
    <p:extLst>
      <p:ext uri="{BB962C8B-B14F-4D97-AF65-F5344CB8AC3E}">
        <p14:creationId xmlns:p14="http://schemas.microsoft.com/office/powerpoint/2010/main" val="1097364585"/>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194" name="Rectangle 3"/>
          <p:cNvSpPr>
            <a:spLocks noChangeArrowheads="1"/>
          </p:cNvSpPr>
          <p:nvPr/>
        </p:nvSpPr>
        <p:spPr bwMode="auto">
          <a:xfrm>
            <a:off x="1143001" y="2306036"/>
            <a:ext cx="184731" cy="2885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Calibri" charset="0"/>
                <a:ea typeface="Arial" charset="0"/>
                <a:cs typeface="Arial" charset="0"/>
              </a:defRPr>
            </a:lvl1pPr>
            <a:lvl2pPr marL="742950" indent="-285750" eaLnBrk="0" hangingPunct="0">
              <a:defRPr>
                <a:solidFill>
                  <a:schemeClr val="tx1"/>
                </a:solidFill>
                <a:latin typeface="Calibri" charset="0"/>
                <a:ea typeface="Arial" charset="0"/>
                <a:cs typeface="Arial" charset="0"/>
              </a:defRPr>
            </a:lvl2pPr>
            <a:lvl3pPr marL="1143000" indent="-228600" eaLnBrk="0" hangingPunct="0">
              <a:defRPr>
                <a:solidFill>
                  <a:schemeClr val="tx1"/>
                </a:solidFill>
                <a:latin typeface="Calibri" charset="0"/>
                <a:ea typeface="Arial" charset="0"/>
                <a:cs typeface="Arial" charset="0"/>
              </a:defRPr>
            </a:lvl3pPr>
            <a:lvl4pPr marL="1600200" indent="-228600" eaLnBrk="0" hangingPunct="0">
              <a:defRPr>
                <a:solidFill>
                  <a:schemeClr val="tx1"/>
                </a:solidFill>
                <a:latin typeface="Calibri" charset="0"/>
                <a:ea typeface="Arial" charset="0"/>
                <a:cs typeface="Arial" charset="0"/>
              </a:defRPr>
            </a:lvl4pPr>
            <a:lvl5pPr marL="2057400" indent="-228600" eaLnBrk="0" hangingPunct="0">
              <a:defRPr>
                <a:solidFill>
                  <a:schemeClr val="tx1"/>
                </a:solidFill>
                <a:latin typeface="Calibri" charset="0"/>
                <a:ea typeface="Arial" charset="0"/>
                <a:cs typeface="Arial" charset="0"/>
              </a:defRPr>
            </a:lvl5pPr>
            <a:lvl6pPr marL="2514600" indent="-228600" eaLnBrk="0" fontAlgn="base" hangingPunct="0">
              <a:spcBef>
                <a:spcPct val="0"/>
              </a:spcBef>
              <a:spcAft>
                <a:spcPct val="0"/>
              </a:spcAft>
              <a:defRPr>
                <a:solidFill>
                  <a:schemeClr val="tx1"/>
                </a:solidFill>
                <a:latin typeface="Calibri" charset="0"/>
                <a:ea typeface="Arial" charset="0"/>
                <a:cs typeface="Arial" charset="0"/>
              </a:defRPr>
            </a:lvl6pPr>
            <a:lvl7pPr marL="2971800" indent="-228600" eaLnBrk="0" fontAlgn="base" hangingPunct="0">
              <a:spcBef>
                <a:spcPct val="0"/>
              </a:spcBef>
              <a:spcAft>
                <a:spcPct val="0"/>
              </a:spcAft>
              <a:defRPr>
                <a:solidFill>
                  <a:schemeClr val="tx1"/>
                </a:solidFill>
                <a:latin typeface="Calibri" charset="0"/>
                <a:ea typeface="Arial" charset="0"/>
                <a:cs typeface="Arial" charset="0"/>
              </a:defRPr>
            </a:lvl7pPr>
            <a:lvl8pPr marL="3429000" indent="-228600" eaLnBrk="0" fontAlgn="base" hangingPunct="0">
              <a:spcBef>
                <a:spcPct val="0"/>
              </a:spcBef>
              <a:spcAft>
                <a:spcPct val="0"/>
              </a:spcAft>
              <a:defRPr>
                <a:solidFill>
                  <a:schemeClr val="tx1"/>
                </a:solidFill>
                <a:latin typeface="Calibri" charset="0"/>
                <a:ea typeface="Arial" charset="0"/>
                <a:cs typeface="Arial" charset="0"/>
              </a:defRPr>
            </a:lvl8pPr>
            <a:lvl9pPr marL="3886200" indent="-228600" eaLnBrk="0" fontAlgn="base" hangingPunct="0">
              <a:spcBef>
                <a:spcPct val="0"/>
              </a:spcBef>
              <a:spcAft>
                <a:spcPct val="0"/>
              </a:spcAft>
              <a:defRPr>
                <a:solidFill>
                  <a:schemeClr val="tx1"/>
                </a:solidFill>
                <a:latin typeface="Calibri" charset="0"/>
                <a:ea typeface="Arial" charset="0"/>
                <a:cs typeface="Arial" charset="0"/>
              </a:defRPr>
            </a:lvl9pPr>
          </a:lstStyle>
          <a:p>
            <a:endParaRPr lang="en-US" altLang="en-US" sz="1275"/>
          </a:p>
        </p:txBody>
      </p:sp>
      <p:sp>
        <p:nvSpPr>
          <p:cNvPr id="8195" name="TextBox 1"/>
          <p:cNvSpPr txBox="1">
            <a:spLocks noChangeArrowheads="1"/>
          </p:cNvSpPr>
          <p:nvPr/>
        </p:nvSpPr>
        <p:spPr bwMode="auto">
          <a:xfrm>
            <a:off x="1410892" y="152400"/>
            <a:ext cx="6373415" cy="6924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charset="0"/>
                <a:ea typeface="Arial" charset="0"/>
                <a:cs typeface="Arial" charset="0"/>
              </a:defRPr>
            </a:lvl1pPr>
            <a:lvl2pPr marL="742950" indent="-285750" eaLnBrk="0" hangingPunct="0">
              <a:defRPr>
                <a:solidFill>
                  <a:schemeClr val="tx1"/>
                </a:solidFill>
                <a:latin typeface="Calibri" charset="0"/>
                <a:ea typeface="Arial" charset="0"/>
                <a:cs typeface="Arial" charset="0"/>
              </a:defRPr>
            </a:lvl2pPr>
            <a:lvl3pPr marL="1143000" indent="-228600" eaLnBrk="0" hangingPunct="0">
              <a:defRPr>
                <a:solidFill>
                  <a:schemeClr val="tx1"/>
                </a:solidFill>
                <a:latin typeface="Calibri" charset="0"/>
                <a:ea typeface="Arial" charset="0"/>
                <a:cs typeface="Arial" charset="0"/>
              </a:defRPr>
            </a:lvl3pPr>
            <a:lvl4pPr marL="1600200" indent="-228600" eaLnBrk="0" hangingPunct="0">
              <a:defRPr>
                <a:solidFill>
                  <a:schemeClr val="tx1"/>
                </a:solidFill>
                <a:latin typeface="Calibri" charset="0"/>
                <a:ea typeface="Arial" charset="0"/>
                <a:cs typeface="Arial" charset="0"/>
              </a:defRPr>
            </a:lvl4pPr>
            <a:lvl5pPr marL="2057400" indent="-228600" eaLnBrk="0" hangingPunct="0">
              <a:defRPr>
                <a:solidFill>
                  <a:schemeClr val="tx1"/>
                </a:solidFill>
                <a:latin typeface="Calibri" charset="0"/>
                <a:ea typeface="Arial" charset="0"/>
                <a:cs typeface="Arial" charset="0"/>
              </a:defRPr>
            </a:lvl5pPr>
            <a:lvl6pPr marL="2514600" indent="-228600" eaLnBrk="0" fontAlgn="base" hangingPunct="0">
              <a:spcBef>
                <a:spcPct val="0"/>
              </a:spcBef>
              <a:spcAft>
                <a:spcPct val="0"/>
              </a:spcAft>
              <a:defRPr>
                <a:solidFill>
                  <a:schemeClr val="tx1"/>
                </a:solidFill>
                <a:latin typeface="Calibri" charset="0"/>
                <a:ea typeface="Arial" charset="0"/>
                <a:cs typeface="Arial" charset="0"/>
              </a:defRPr>
            </a:lvl6pPr>
            <a:lvl7pPr marL="2971800" indent="-228600" eaLnBrk="0" fontAlgn="base" hangingPunct="0">
              <a:spcBef>
                <a:spcPct val="0"/>
              </a:spcBef>
              <a:spcAft>
                <a:spcPct val="0"/>
              </a:spcAft>
              <a:defRPr>
                <a:solidFill>
                  <a:schemeClr val="tx1"/>
                </a:solidFill>
                <a:latin typeface="Calibri" charset="0"/>
                <a:ea typeface="Arial" charset="0"/>
                <a:cs typeface="Arial" charset="0"/>
              </a:defRPr>
            </a:lvl7pPr>
            <a:lvl8pPr marL="3429000" indent="-228600" eaLnBrk="0" fontAlgn="base" hangingPunct="0">
              <a:spcBef>
                <a:spcPct val="0"/>
              </a:spcBef>
              <a:spcAft>
                <a:spcPct val="0"/>
              </a:spcAft>
              <a:defRPr>
                <a:solidFill>
                  <a:schemeClr val="tx1"/>
                </a:solidFill>
                <a:latin typeface="Calibri" charset="0"/>
                <a:ea typeface="Arial" charset="0"/>
                <a:cs typeface="Arial" charset="0"/>
              </a:defRPr>
            </a:lvl8pPr>
            <a:lvl9pPr marL="3886200" indent="-228600" eaLnBrk="0" fontAlgn="base" hangingPunct="0">
              <a:spcBef>
                <a:spcPct val="0"/>
              </a:spcBef>
              <a:spcAft>
                <a:spcPct val="0"/>
              </a:spcAft>
              <a:defRPr>
                <a:solidFill>
                  <a:schemeClr val="tx1"/>
                </a:solidFill>
                <a:latin typeface="Calibri" charset="0"/>
                <a:ea typeface="Arial" charset="0"/>
                <a:cs typeface="Arial" charset="0"/>
              </a:defRPr>
            </a:lvl9pPr>
          </a:lstStyle>
          <a:p>
            <a:pPr eaLnBrk="1" hangingPunct="1"/>
            <a:r>
              <a:rPr lang="en-GB" altLang="en-US" sz="2100" b="1" u="sng">
                <a:solidFill>
                  <a:srgbClr val="00B0F0"/>
                </a:solidFill>
              </a:rPr>
              <a:t>Mr Patphong Mongkholkachanakhun</a:t>
            </a:r>
            <a:endParaRPr lang="en-US" altLang="en-US" sz="2100" b="1" u="sng">
              <a:solidFill>
                <a:srgbClr val="00B0F0"/>
              </a:solidFill>
            </a:endParaRPr>
          </a:p>
          <a:p>
            <a:pPr eaLnBrk="1" hangingPunct="1"/>
            <a:endParaRPr lang="en-US" altLang="en-US" sz="1800"/>
          </a:p>
        </p:txBody>
      </p:sp>
      <p:pic>
        <p:nvPicPr>
          <p:cNvPr id="8196" name="Picture 6" descr="Khun Patpho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21982" y="822722"/>
            <a:ext cx="3240881" cy="23229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7" name="TextBox 1"/>
          <p:cNvSpPr txBox="1">
            <a:spLocks noChangeArrowheads="1"/>
          </p:cNvSpPr>
          <p:nvPr/>
        </p:nvSpPr>
        <p:spPr bwMode="auto">
          <a:xfrm>
            <a:off x="1271588" y="888206"/>
            <a:ext cx="2706291" cy="3358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eaLnBrk="0" hangingPunct="0">
              <a:defRPr>
                <a:solidFill>
                  <a:schemeClr val="tx1"/>
                </a:solidFill>
                <a:latin typeface="Calibri" charset="0"/>
                <a:ea typeface="Arial" charset="0"/>
                <a:cs typeface="Arial" charset="0"/>
              </a:defRPr>
            </a:lvl1pPr>
            <a:lvl2pPr marL="742950" indent="-285750" eaLnBrk="0" hangingPunct="0">
              <a:defRPr>
                <a:solidFill>
                  <a:schemeClr val="tx1"/>
                </a:solidFill>
                <a:latin typeface="Calibri" charset="0"/>
                <a:ea typeface="Arial" charset="0"/>
                <a:cs typeface="Arial" charset="0"/>
              </a:defRPr>
            </a:lvl2pPr>
            <a:lvl3pPr marL="1143000" indent="-228600" eaLnBrk="0" hangingPunct="0">
              <a:defRPr>
                <a:solidFill>
                  <a:schemeClr val="tx1"/>
                </a:solidFill>
                <a:latin typeface="Calibri" charset="0"/>
                <a:ea typeface="Arial" charset="0"/>
                <a:cs typeface="Arial" charset="0"/>
              </a:defRPr>
            </a:lvl3pPr>
            <a:lvl4pPr marL="1600200" indent="-228600" eaLnBrk="0" hangingPunct="0">
              <a:defRPr>
                <a:solidFill>
                  <a:schemeClr val="tx1"/>
                </a:solidFill>
                <a:latin typeface="Calibri" charset="0"/>
                <a:ea typeface="Arial" charset="0"/>
                <a:cs typeface="Arial" charset="0"/>
              </a:defRPr>
            </a:lvl4pPr>
            <a:lvl5pPr marL="2057400" indent="-228600" eaLnBrk="0" hangingPunct="0">
              <a:defRPr>
                <a:solidFill>
                  <a:schemeClr val="tx1"/>
                </a:solidFill>
                <a:latin typeface="Calibri" charset="0"/>
                <a:ea typeface="Arial" charset="0"/>
                <a:cs typeface="Arial" charset="0"/>
              </a:defRPr>
            </a:lvl5pPr>
            <a:lvl6pPr marL="2514600" indent="-228600" eaLnBrk="0" fontAlgn="base" hangingPunct="0">
              <a:spcBef>
                <a:spcPct val="0"/>
              </a:spcBef>
              <a:spcAft>
                <a:spcPct val="0"/>
              </a:spcAft>
              <a:defRPr>
                <a:solidFill>
                  <a:schemeClr val="tx1"/>
                </a:solidFill>
                <a:latin typeface="Calibri" charset="0"/>
                <a:ea typeface="Arial" charset="0"/>
                <a:cs typeface="Arial" charset="0"/>
              </a:defRPr>
            </a:lvl6pPr>
            <a:lvl7pPr marL="2971800" indent="-228600" eaLnBrk="0" fontAlgn="base" hangingPunct="0">
              <a:spcBef>
                <a:spcPct val="0"/>
              </a:spcBef>
              <a:spcAft>
                <a:spcPct val="0"/>
              </a:spcAft>
              <a:defRPr>
                <a:solidFill>
                  <a:schemeClr val="tx1"/>
                </a:solidFill>
                <a:latin typeface="Calibri" charset="0"/>
                <a:ea typeface="Arial" charset="0"/>
                <a:cs typeface="Arial" charset="0"/>
              </a:defRPr>
            </a:lvl7pPr>
            <a:lvl8pPr marL="3429000" indent="-228600" eaLnBrk="0" fontAlgn="base" hangingPunct="0">
              <a:spcBef>
                <a:spcPct val="0"/>
              </a:spcBef>
              <a:spcAft>
                <a:spcPct val="0"/>
              </a:spcAft>
              <a:defRPr>
                <a:solidFill>
                  <a:schemeClr val="tx1"/>
                </a:solidFill>
                <a:latin typeface="Calibri" charset="0"/>
                <a:ea typeface="Arial" charset="0"/>
                <a:cs typeface="Arial" charset="0"/>
              </a:defRPr>
            </a:lvl8pPr>
            <a:lvl9pPr marL="3886200" indent="-228600" eaLnBrk="0" fontAlgn="base" hangingPunct="0">
              <a:spcBef>
                <a:spcPct val="0"/>
              </a:spcBef>
              <a:spcAft>
                <a:spcPct val="0"/>
              </a:spcAft>
              <a:defRPr>
                <a:solidFill>
                  <a:schemeClr val="tx1"/>
                </a:solidFill>
                <a:latin typeface="Calibri" charset="0"/>
                <a:ea typeface="Arial" charset="0"/>
                <a:cs typeface="Arial" charset="0"/>
              </a:defRPr>
            </a:lvl9pPr>
          </a:lstStyle>
          <a:p>
            <a:pPr>
              <a:buFont typeface="Wingdings" charset="2"/>
              <a:buChar char="§"/>
            </a:pPr>
            <a:r>
              <a:rPr lang="en-GB" altLang="en-US" sz="1800"/>
              <a:t>39 rai (6.24 ha) in Sisawath District, Kanchanaburi</a:t>
            </a:r>
          </a:p>
          <a:p>
            <a:endParaRPr lang="en-GB" altLang="en-US" sz="675"/>
          </a:p>
          <a:p>
            <a:pPr>
              <a:buFont typeface="Wingdings" charset="2"/>
              <a:buChar char="§"/>
            </a:pPr>
            <a:r>
              <a:rPr lang="en-GB" altLang="en-US" sz="1800"/>
              <a:t>Extremely </a:t>
            </a:r>
            <a:r>
              <a:rPr lang="en-GB" altLang="en-US" sz="1800" b="1">
                <a:solidFill>
                  <a:srgbClr val="C00000"/>
                </a:solidFill>
              </a:rPr>
              <a:t>high production </a:t>
            </a:r>
            <a:r>
              <a:rPr lang="en-GB" altLang="en-US" sz="1800">
                <a:solidFill>
                  <a:srgbClr val="C00000"/>
                </a:solidFill>
              </a:rPr>
              <a:t>cost </a:t>
            </a:r>
            <a:r>
              <a:rPr lang="en-GB" altLang="en-US" sz="1800" b="1"/>
              <a:t>and</a:t>
            </a:r>
            <a:r>
              <a:rPr lang="en-GB" altLang="en-US" sz="1800"/>
              <a:t> </a:t>
            </a:r>
            <a:r>
              <a:rPr lang="en-GB" altLang="en-US" sz="1800" b="1">
                <a:solidFill>
                  <a:srgbClr val="0000FF"/>
                </a:solidFill>
              </a:rPr>
              <a:t>severe soil infertility </a:t>
            </a:r>
            <a:r>
              <a:rPr lang="en-GB" altLang="en-US" sz="1800"/>
              <a:t>=&gt;</a:t>
            </a:r>
          </a:p>
          <a:p>
            <a:pPr>
              <a:buFont typeface="Wingdings" charset="2"/>
              <a:buChar char="§"/>
            </a:pPr>
            <a:r>
              <a:rPr lang="en-GB" altLang="en-US" sz="1800"/>
              <a:t>Adoption of </a:t>
            </a:r>
            <a:r>
              <a:rPr lang="en-GB" altLang="en-US" sz="1800" b="1">
                <a:solidFill>
                  <a:srgbClr val="7030A0"/>
                </a:solidFill>
              </a:rPr>
              <a:t>Sufficiency Economy </a:t>
            </a:r>
            <a:r>
              <a:rPr lang="en-GB" altLang="en-US" sz="1800"/>
              <a:t>&amp; </a:t>
            </a:r>
            <a:r>
              <a:rPr lang="en-GB" altLang="en-US" sz="1800" b="1">
                <a:solidFill>
                  <a:srgbClr val="00B050"/>
                </a:solidFill>
              </a:rPr>
              <a:t>the New Theory Agriculture</a:t>
            </a:r>
            <a:r>
              <a:rPr lang="en-GB" altLang="en-US" sz="1800"/>
              <a:t> in </a:t>
            </a:r>
            <a:r>
              <a:rPr lang="en-GB" altLang="en-US" sz="1800" b="1">
                <a:solidFill>
                  <a:srgbClr val="F79646"/>
                </a:solidFill>
              </a:rPr>
              <a:t>2006</a:t>
            </a:r>
          </a:p>
          <a:p>
            <a:endParaRPr lang="en-GB" altLang="en-US" sz="750" b="1">
              <a:solidFill>
                <a:srgbClr val="F79646"/>
              </a:solidFill>
            </a:endParaRPr>
          </a:p>
        </p:txBody>
      </p:sp>
      <p:sp>
        <p:nvSpPr>
          <p:cNvPr id="8198" name="TextBox 1"/>
          <p:cNvSpPr txBox="1">
            <a:spLocks noChangeArrowheads="1"/>
          </p:cNvSpPr>
          <p:nvPr/>
        </p:nvSpPr>
        <p:spPr bwMode="auto">
          <a:xfrm>
            <a:off x="4301728" y="3227785"/>
            <a:ext cx="3481388" cy="1246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charset="0"/>
                <a:ea typeface="Arial" charset="0"/>
                <a:cs typeface="Arial" charset="0"/>
              </a:defRPr>
            </a:lvl1pPr>
            <a:lvl2pPr marL="742950" indent="-285750" eaLnBrk="0" hangingPunct="0">
              <a:defRPr>
                <a:solidFill>
                  <a:schemeClr val="tx1"/>
                </a:solidFill>
                <a:latin typeface="Calibri" charset="0"/>
                <a:ea typeface="Arial" charset="0"/>
                <a:cs typeface="Arial" charset="0"/>
              </a:defRPr>
            </a:lvl2pPr>
            <a:lvl3pPr marL="1143000" indent="-228600" eaLnBrk="0" hangingPunct="0">
              <a:defRPr>
                <a:solidFill>
                  <a:schemeClr val="tx1"/>
                </a:solidFill>
                <a:latin typeface="Calibri" charset="0"/>
                <a:ea typeface="Arial" charset="0"/>
                <a:cs typeface="Arial" charset="0"/>
              </a:defRPr>
            </a:lvl3pPr>
            <a:lvl4pPr marL="1600200" indent="-228600" eaLnBrk="0" hangingPunct="0">
              <a:defRPr>
                <a:solidFill>
                  <a:schemeClr val="tx1"/>
                </a:solidFill>
                <a:latin typeface="Calibri" charset="0"/>
                <a:ea typeface="Arial" charset="0"/>
                <a:cs typeface="Arial" charset="0"/>
              </a:defRPr>
            </a:lvl4pPr>
            <a:lvl5pPr marL="2057400" indent="-228600" eaLnBrk="0" hangingPunct="0">
              <a:defRPr>
                <a:solidFill>
                  <a:schemeClr val="tx1"/>
                </a:solidFill>
                <a:latin typeface="Calibri" charset="0"/>
                <a:ea typeface="Arial" charset="0"/>
                <a:cs typeface="Arial" charset="0"/>
              </a:defRPr>
            </a:lvl5pPr>
            <a:lvl6pPr marL="2514600" indent="-228600" eaLnBrk="0" fontAlgn="base" hangingPunct="0">
              <a:spcBef>
                <a:spcPct val="0"/>
              </a:spcBef>
              <a:spcAft>
                <a:spcPct val="0"/>
              </a:spcAft>
              <a:defRPr>
                <a:solidFill>
                  <a:schemeClr val="tx1"/>
                </a:solidFill>
                <a:latin typeface="Calibri" charset="0"/>
                <a:ea typeface="Arial" charset="0"/>
                <a:cs typeface="Arial" charset="0"/>
              </a:defRPr>
            </a:lvl6pPr>
            <a:lvl7pPr marL="2971800" indent="-228600" eaLnBrk="0" fontAlgn="base" hangingPunct="0">
              <a:spcBef>
                <a:spcPct val="0"/>
              </a:spcBef>
              <a:spcAft>
                <a:spcPct val="0"/>
              </a:spcAft>
              <a:defRPr>
                <a:solidFill>
                  <a:schemeClr val="tx1"/>
                </a:solidFill>
                <a:latin typeface="Calibri" charset="0"/>
                <a:ea typeface="Arial" charset="0"/>
                <a:cs typeface="Arial" charset="0"/>
              </a:defRPr>
            </a:lvl7pPr>
            <a:lvl8pPr marL="3429000" indent="-228600" eaLnBrk="0" fontAlgn="base" hangingPunct="0">
              <a:spcBef>
                <a:spcPct val="0"/>
              </a:spcBef>
              <a:spcAft>
                <a:spcPct val="0"/>
              </a:spcAft>
              <a:defRPr>
                <a:solidFill>
                  <a:schemeClr val="tx1"/>
                </a:solidFill>
                <a:latin typeface="Calibri" charset="0"/>
                <a:ea typeface="Arial" charset="0"/>
                <a:cs typeface="Arial" charset="0"/>
              </a:defRPr>
            </a:lvl8pPr>
            <a:lvl9pPr marL="3886200" indent="-228600" eaLnBrk="0" fontAlgn="base" hangingPunct="0">
              <a:spcBef>
                <a:spcPct val="0"/>
              </a:spcBef>
              <a:spcAft>
                <a:spcPct val="0"/>
              </a:spcAft>
              <a:defRPr>
                <a:solidFill>
                  <a:schemeClr val="tx1"/>
                </a:solidFill>
                <a:latin typeface="Calibri" charset="0"/>
                <a:ea typeface="Arial" charset="0"/>
                <a:cs typeface="Arial" charset="0"/>
              </a:defRPr>
            </a:lvl9pPr>
          </a:lstStyle>
          <a:p>
            <a:pPr algn="ctr"/>
            <a:r>
              <a:rPr lang="en-GB" altLang="en-US" sz="1500" i="1"/>
              <a:t>“Because I could no longer feed my family, I decided to change my farming system from the monoculture to the New Theory”- Mr Patphong Mongkholkachanakhun</a:t>
            </a:r>
            <a:endParaRPr lang="en-GB" altLang="en-US" sz="1500"/>
          </a:p>
        </p:txBody>
      </p:sp>
      <p:pic>
        <p:nvPicPr>
          <p:cNvPr id="7" name="Picture 6" descr="C:\Users\akarapon.hou\Desktop\imgres.jpg"/>
          <p:cNvPicPr>
            <a:picLocks noChangeAspect="1" noChangeArrowheads="1"/>
          </p:cNvPicPr>
          <p:nvPr/>
        </p:nvPicPr>
        <p:blipFill>
          <a:blip r:embed="rId3" cstate="print"/>
          <a:srcRect/>
          <a:stretch>
            <a:fillRect/>
          </a:stretch>
        </p:blipFill>
        <p:spPr bwMode="auto">
          <a:xfrm>
            <a:off x="8675248" y="0"/>
            <a:ext cx="468752" cy="470723"/>
          </a:xfrm>
          <a:prstGeom prst="rect">
            <a:avLst/>
          </a:prstGeom>
          <a:noFill/>
        </p:spPr>
      </p:pic>
    </p:spTree>
    <p:extLst>
      <p:ext uri="{BB962C8B-B14F-4D97-AF65-F5344CB8AC3E}">
        <p14:creationId xmlns:p14="http://schemas.microsoft.com/office/powerpoint/2010/main" val="1577132210"/>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3" name="Chart 2"/>
          <p:cNvGraphicFramePr/>
          <p:nvPr>
            <p:extLst>
              <p:ext uri="{D42A27DB-BD31-4B8C-83A1-F6EECF244321}">
                <p14:modId xmlns:p14="http://schemas.microsoft.com/office/powerpoint/2010/main" val="1462897653"/>
              </p:ext>
            </p:extLst>
          </p:nvPr>
        </p:nvGraphicFramePr>
        <p:xfrm>
          <a:off x="304800" y="195487"/>
          <a:ext cx="8686800" cy="3888432"/>
        </p:xfrm>
        <a:graphic>
          <a:graphicData uri="http://schemas.openxmlformats.org/drawingml/2006/chart">
            <c:chart xmlns:c="http://schemas.openxmlformats.org/drawingml/2006/chart" xmlns:r="http://schemas.openxmlformats.org/officeDocument/2006/relationships" r:id="rId2"/>
          </a:graphicData>
        </a:graphic>
      </p:graphicFrame>
      <p:sp>
        <p:nvSpPr>
          <p:cNvPr id="9219" name="Rectangle 3"/>
          <p:cNvSpPr>
            <a:spLocks noChangeArrowheads="1"/>
          </p:cNvSpPr>
          <p:nvPr/>
        </p:nvSpPr>
        <p:spPr bwMode="auto">
          <a:xfrm>
            <a:off x="1803797" y="4030266"/>
            <a:ext cx="5886450" cy="4847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charset="0"/>
                <a:ea typeface="Arial" charset="0"/>
                <a:cs typeface="Arial" charset="0"/>
              </a:defRPr>
            </a:lvl1pPr>
            <a:lvl2pPr marL="742950" indent="-285750" eaLnBrk="0" hangingPunct="0">
              <a:defRPr>
                <a:solidFill>
                  <a:schemeClr val="tx1"/>
                </a:solidFill>
                <a:latin typeface="Calibri" charset="0"/>
                <a:ea typeface="Arial" charset="0"/>
                <a:cs typeface="Arial" charset="0"/>
              </a:defRPr>
            </a:lvl2pPr>
            <a:lvl3pPr marL="1143000" indent="-228600" eaLnBrk="0" hangingPunct="0">
              <a:defRPr>
                <a:solidFill>
                  <a:schemeClr val="tx1"/>
                </a:solidFill>
                <a:latin typeface="Calibri" charset="0"/>
                <a:ea typeface="Arial" charset="0"/>
                <a:cs typeface="Arial" charset="0"/>
              </a:defRPr>
            </a:lvl3pPr>
            <a:lvl4pPr marL="1600200" indent="-228600" eaLnBrk="0" hangingPunct="0">
              <a:defRPr>
                <a:solidFill>
                  <a:schemeClr val="tx1"/>
                </a:solidFill>
                <a:latin typeface="Calibri" charset="0"/>
                <a:ea typeface="Arial" charset="0"/>
                <a:cs typeface="Arial" charset="0"/>
              </a:defRPr>
            </a:lvl4pPr>
            <a:lvl5pPr marL="2057400" indent="-228600" eaLnBrk="0" hangingPunct="0">
              <a:defRPr>
                <a:solidFill>
                  <a:schemeClr val="tx1"/>
                </a:solidFill>
                <a:latin typeface="Calibri" charset="0"/>
                <a:ea typeface="Arial" charset="0"/>
                <a:cs typeface="Arial" charset="0"/>
              </a:defRPr>
            </a:lvl5pPr>
            <a:lvl6pPr marL="2514600" indent="-228600" eaLnBrk="0" fontAlgn="base" hangingPunct="0">
              <a:spcBef>
                <a:spcPct val="0"/>
              </a:spcBef>
              <a:spcAft>
                <a:spcPct val="0"/>
              </a:spcAft>
              <a:defRPr>
                <a:solidFill>
                  <a:schemeClr val="tx1"/>
                </a:solidFill>
                <a:latin typeface="Calibri" charset="0"/>
                <a:ea typeface="Arial" charset="0"/>
                <a:cs typeface="Arial" charset="0"/>
              </a:defRPr>
            </a:lvl6pPr>
            <a:lvl7pPr marL="2971800" indent="-228600" eaLnBrk="0" fontAlgn="base" hangingPunct="0">
              <a:spcBef>
                <a:spcPct val="0"/>
              </a:spcBef>
              <a:spcAft>
                <a:spcPct val="0"/>
              </a:spcAft>
              <a:defRPr>
                <a:solidFill>
                  <a:schemeClr val="tx1"/>
                </a:solidFill>
                <a:latin typeface="Calibri" charset="0"/>
                <a:ea typeface="Arial" charset="0"/>
                <a:cs typeface="Arial" charset="0"/>
              </a:defRPr>
            </a:lvl7pPr>
            <a:lvl8pPr marL="3429000" indent="-228600" eaLnBrk="0" fontAlgn="base" hangingPunct="0">
              <a:spcBef>
                <a:spcPct val="0"/>
              </a:spcBef>
              <a:spcAft>
                <a:spcPct val="0"/>
              </a:spcAft>
              <a:defRPr>
                <a:solidFill>
                  <a:schemeClr val="tx1"/>
                </a:solidFill>
                <a:latin typeface="Calibri" charset="0"/>
                <a:ea typeface="Arial" charset="0"/>
                <a:cs typeface="Arial" charset="0"/>
              </a:defRPr>
            </a:lvl8pPr>
            <a:lvl9pPr marL="3886200" indent="-228600" eaLnBrk="0" fontAlgn="base" hangingPunct="0">
              <a:spcBef>
                <a:spcPct val="0"/>
              </a:spcBef>
              <a:spcAft>
                <a:spcPct val="0"/>
              </a:spcAft>
              <a:defRPr>
                <a:solidFill>
                  <a:schemeClr val="tx1"/>
                </a:solidFill>
                <a:latin typeface="Calibri" charset="0"/>
                <a:ea typeface="Arial" charset="0"/>
                <a:cs typeface="Arial" charset="0"/>
              </a:defRPr>
            </a:lvl9pPr>
          </a:lstStyle>
          <a:p>
            <a:pPr eaLnBrk="1" hangingPunct="1"/>
            <a:r>
              <a:rPr lang="en-US" altLang="en-US" sz="1275"/>
              <a:t>Mr Patphong adjusted the land division ratio slightly to maximize farm production. </a:t>
            </a:r>
            <a:endParaRPr lang="en-GB" altLang="en-US" sz="1275"/>
          </a:p>
          <a:p>
            <a:pPr eaLnBrk="1" hangingPunct="1"/>
            <a:r>
              <a:rPr lang="en-US" altLang="en-US" sz="1275"/>
              <a:t> </a:t>
            </a:r>
            <a:endParaRPr lang="en-GB" altLang="en-US" sz="1275"/>
          </a:p>
        </p:txBody>
      </p:sp>
      <p:pic>
        <p:nvPicPr>
          <p:cNvPr id="4" name="Picture 3" descr="C:\Users\akarapon.hou\Desktop\imgres.jpg"/>
          <p:cNvPicPr>
            <a:picLocks noChangeAspect="1" noChangeArrowheads="1"/>
          </p:cNvPicPr>
          <p:nvPr/>
        </p:nvPicPr>
        <p:blipFill>
          <a:blip r:embed="rId3" cstate="print"/>
          <a:srcRect/>
          <a:stretch>
            <a:fillRect/>
          </a:stretch>
        </p:blipFill>
        <p:spPr bwMode="auto">
          <a:xfrm>
            <a:off x="8675248" y="0"/>
            <a:ext cx="468752" cy="470723"/>
          </a:xfrm>
          <a:prstGeom prst="rect">
            <a:avLst/>
          </a:prstGeom>
          <a:noFill/>
        </p:spPr>
      </p:pic>
    </p:spTree>
    <p:extLst>
      <p:ext uri="{BB962C8B-B14F-4D97-AF65-F5344CB8AC3E}">
        <p14:creationId xmlns:p14="http://schemas.microsoft.com/office/powerpoint/2010/main" val="701923308"/>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242" name="TextBox 1"/>
          <p:cNvSpPr txBox="1">
            <a:spLocks noChangeArrowheads="1"/>
          </p:cNvSpPr>
          <p:nvPr/>
        </p:nvSpPr>
        <p:spPr bwMode="auto">
          <a:xfrm>
            <a:off x="3896916" y="195263"/>
            <a:ext cx="4104084" cy="48474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charset="0"/>
                <a:ea typeface="Arial" charset="0"/>
                <a:cs typeface="Arial" charset="0"/>
              </a:defRPr>
            </a:lvl1pPr>
            <a:lvl2pPr marL="914400" indent="-457200" eaLnBrk="0" hangingPunct="0">
              <a:defRPr>
                <a:solidFill>
                  <a:schemeClr val="tx1"/>
                </a:solidFill>
                <a:latin typeface="Calibri" charset="0"/>
                <a:ea typeface="Arial" charset="0"/>
                <a:cs typeface="Arial" charset="0"/>
              </a:defRPr>
            </a:lvl2pPr>
            <a:lvl3pPr marL="1143000" indent="-228600" eaLnBrk="0" hangingPunct="0">
              <a:defRPr>
                <a:solidFill>
                  <a:schemeClr val="tx1"/>
                </a:solidFill>
                <a:latin typeface="Calibri" charset="0"/>
                <a:ea typeface="Arial" charset="0"/>
                <a:cs typeface="Arial" charset="0"/>
              </a:defRPr>
            </a:lvl3pPr>
            <a:lvl4pPr marL="1600200" indent="-228600" eaLnBrk="0" hangingPunct="0">
              <a:defRPr>
                <a:solidFill>
                  <a:schemeClr val="tx1"/>
                </a:solidFill>
                <a:latin typeface="Calibri" charset="0"/>
                <a:ea typeface="Arial" charset="0"/>
                <a:cs typeface="Arial" charset="0"/>
              </a:defRPr>
            </a:lvl4pPr>
            <a:lvl5pPr marL="2057400" indent="-228600" eaLnBrk="0" hangingPunct="0">
              <a:defRPr>
                <a:solidFill>
                  <a:schemeClr val="tx1"/>
                </a:solidFill>
                <a:latin typeface="Calibri" charset="0"/>
                <a:ea typeface="Arial" charset="0"/>
                <a:cs typeface="Arial" charset="0"/>
              </a:defRPr>
            </a:lvl5pPr>
            <a:lvl6pPr marL="2514600" indent="-228600" eaLnBrk="0" fontAlgn="base" hangingPunct="0">
              <a:spcBef>
                <a:spcPct val="0"/>
              </a:spcBef>
              <a:spcAft>
                <a:spcPct val="0"/>
              </a:spcAft>
              <a:defRPr>
                <a:solidFill>
                  <a:schemeClr val="tx1"/>
                </a:solidFill>
                <a:latin typeface="Calibri" charset="0"/>
                <a:ea typeface="Arial" charset="0"/>
                <a:cs typeface="Arial" charset="0"/>
              </a:defRPr>
            </a:lvl6pPr>
            <a:lvl7pPr marL="2971800" indent="-228600" eaLnBrk="0" fontAlgn="base" hangingPunct="0">
              <a:spcBef>
                <a:spcPct val="0"/>
              </a:spcBef>
              <a:spcAft>
                <a:spcPct val="0"/>
              </a:spcAft>
              <a:defRPr>
                <a:solidFill>
                  <a:schemeClr val="tx1"/>
                </a:solidFill>
                <a:latin typeface="Calibri" charset="0"/>
                <a:ea typeface="Arial" charset="0"/>
                <a:cs typeface="Arial" charset="0"/>
              </a:defRPr>
            </a:lvl7pPr>
            <a:lvl8pPr marL="3429000" indent="-228600" eaLnBrk="0" fontAlgn="base" hangingPunct="0">
              <a:spcBef>
                <a:spcPct val="0"/>
              </a:spcBef>
              <a:spcAft>
                <a:spcPct val="0"/>
              </a:spcAft>
              <a:defRPr>
                <a:solidFill>
                  <a:schemeClr val="tx1"/>
                </a:solidFill>
                <a:latin typeface="Calibri" charset="0"/>
                <a:ea typeface="Arial" charset="0"/>
                <a:cs typeface="Arial" charset="0"/>
              </a:defRPr>
            </a:lvl8pPr>
            <a:lvl9pPr marL="3886200" indent="-228600" eaLnBrk="0" fontAlgn="base" hangingPunct="0">
              <a:spcBef>
                <a:spcPct val="0"/>
              </a:spcBef>
              <a:spcAft>
                <a:spcPct val="0"/>
              </a:spcAft>
              <a:defRPr>
                <a:solidFill>
                  <a:schemeClr val="tx1"/>
                </a:solidFill>
                <a:latin typeface="Calibri" charset="0"/>
                <a:ea typeface="Arial" charset="0"/>
                <a:cs typeface="Arial" charset="0"/>
              </a:defRPr>
            </a:lvl9pPr>
          </a:lstStyle>
          <a:p>
            <a:r>
              <a:rPr lang="en-GB" altLang="en-US" sz="2100"/>
              <a:t> </a:t>
            </a:r>
            <a:endParaRPr lang="en-US" altLang="en-US" sz="2100"/>
          </a:p>
          <a:p>
            <a:pPr lvl="1">
              <a:buFont typeface="Wingdings" charset="2"/>
              <a:buChar char="Ø"/>
            </a:pPr>
            <a:r>
              <a:rPr lang="en-US" altLang="en-US" sz="1800" b="1">
                <a:solidFill>
                  <a:srgbClr val="0070C0"/>
                </a:solidFill>
              </a:rPr>
              <a:t>Integration between crops, livestock, fish and biogas. </a:t>
            </a:r>
          </a:p>
          <a:p>
            <a:pPr lvl="1">
              <a:buFont typeface="Wingdings" charset="2"/>
              <a:buChar char="Ø"/>
            </a:pPr>
            <a:r>
              <a:rPr lang="en-US" altLang="en-US" sz="1800" b="1">
                <a:solidFill>
                  <a:srgbClr val="0070C0"/>
                </a:solidFill>
              </a:rPr>
              <a:t>Soil improvement </a:t>
            </a:r>
            <a:r>
              <a:rPr lang="en-US" altLang="en-US" sz="1800"/>
              <a:t>techniques through the use of green manure, green mulching and organic matter </a:t>
            </a:r>
          </a:p>
          <a:p>
            <a:pPr lvl="1">
              <a:buFont typeface="Wingdings" charset="2"/>
              <a:buChar char="Ø"/>
            </a:pPr>
            <a:r>
              <a:rPr lang="en-US" altLang="en-US" sz="1800" b="1">
                <a:solidFill>
                  <a:schemeClr val="accent2"/>
                </a:solidFill>
              </a:rPr>
              <a:t>Crop rotation</a:t>
            </a:r>
          </a:p>
          <a:p>
            <a:pPr lvl="1">
              <a:buFont typeface="Wingdings" charset="2"/>
              <a:buChar char="Ø"/>
            </a:pPr>
            <a:r>
              <a:rPr lang="en-US" altLang="en-US" sz="1800" b="1">
                <a:solidFill>
                  <a:srgbClr val="7030A0"/>
                </a:solidFill>
              </a:rPr>
              <a:t>Mowing instead of weedicide</a:t>
            </a:r>
          </a:p>
          <a:p>
            <a:pPr lvl="1">
              <a:buFont typeface="Wingdings" charset="2"/>
              <a:buChar char="Ø"/>
            </a:pPr>
            <a:r>
              <a:rPr lang="en-US" altLang="en-US" sz="1800"/>
              <a:t>Using </a:t>
            </a:r>
            <a:r>
              <a:rPr lang="en-US" altLang="en-US" sz="1800" b="1">
                <a:solidFill>
                  <a:srgbClr val="E46C0A"/>
                </a:solidFill>
              </a:rPr>
              <a:t>cover crops </a:t>
            </a:r>
            <a:r>
              <a:rPr lang="en-US" altLang="en-US" sz="1800"/>
              <a:t>for weed reduction </a:t>
            </a:r>
          </a:p>
          <a:p>
            <a:pPr lvl="1">
              <a:buFont typeface="Wingdings" charset="2"/>
              <a:buChar char="Ø"/>
            </a:pPr>
            <a:r>
              <a:rPr lang="en-US" altLang="en-US" sz="1800" b="1">
                <a:solidFill>
                  <a:srgbClr val="00B0F0"/>
                </a:solidFill>
              </a:rPr>
              <a:t>Water saving method </a:t>
            </a:r>
            <a:r>
              <a:rPr lang="en-US" altLang="en-US" sz="1800"/>
              <a:t>using nozzle spray sprinkler irrigation system</a:t>
            </a:r>
          </a:p>
          <a:p>
            <a:pPr lvl="1">
              <a:buFont typeface="Wingdings" charset="2"/>
              <a:buChar char="Ø"/>
            </a:pPr>
            <a:r>
              <a:rPr lang="en-US" altLang="en-US" sz="1800" b="1">
                <a:solidFill>
                  <a:srgbClr val="00B050"/>
                </a:solidFill>
              </a:rPr>
              <a:t>Bio-liquid fertilizer</a:t>
            </a:r>
          </a:p>
          <a:p>
            <a:pPr lvl="1">
              <a:buFont typeface="Wingdings" charset="2"/>
              <a:buChar char="Ø"/>
            </a:pPr>
            <a:r>
              <a:rPr lang="en-US" altLang="en-US" sz="1800" b="1">
                <a:solidFill>
                  <a:srgbClr val="FF0000"/>
                </a:solidFill>
              </a:rPr>
              <a:t>Biogas </a:t>
            </a:r>
            <a:r>
              <a:rPr lang="en-US" altLang="en-US" sz="1800"/>
              <a:t>from animals for household use. </a:t>
            </a:r>
          </a:p>
        </p:txBody>
      </p:sp>
      <p:sp>
        <p:nvSpPr>
          <p:cNvPr id="10243" name="Rectangle 2"/>
          <p:cNvSpPr>
            <a:spLocks noChangeArrowheads="1"/>
          </p:cNvSpPr>
          <p:nvPr/>
        </p:nvSpPr>
        <p:spPr bwMode="auto">
          <a:xfrm>
            <a:off x="4787504" y="76200"/>
            <a:ext cx="259318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charset="0"/>
                <a:ea typeface="Arial" charset="0"/>
                <a:cs typeface="Arial" charset="0"/>
              </a:defRPr>
            </a:lvl1pPr>
            <a:lvl2pPr marL="742950" indent="-285750" eaLnBrk="0" hangingPunct="0">
              <a:defRPr>
                <a:solidFill>
                  <a:schemeClr val="tx1"/>
                </a:solidFill>
                <a:latin typeface="Calibri" charset="0"/>
                <a:ea typeface="Arial" charset="0"/>
                <a:cs typeface="Arial" charset="0"/>
              </a:defRPr>
            </a:lvl2pPr>
            <a:lvl3pPr marL="1143000" indent="-228600" eaLnBrk="0" hangingPunct="0">
              <a:defRPr>
                <a:solidFill>
                  <a:schemeClr val="tx1"/>
                </a:solidFill>
                <a:latin typeface="Calibri" charset="0"/>
                <a:ea typeface="Arial" charset="0"/>
                <a:cs typeface="Arial" charset="0"/>
              </a:defRPr>
            </a:lvl3pPr>
            <a:lvl4pPr marL="1600200" indent="-228600" eaLnBrk="0" hangingPunct="0">
              <a:defRPr>
                <a:solidFill>
                  <a:schemeClr val="tx1"/>
                </a:solidFill>
                <a:latin typeface="Calibri" charset="0"/>
                <a:ea typeface="Arial" charset="0"/>
                <a:cs typeface="Arial" charset="0"/>
              </a:defRPr>
            </a:lvl4pPr>
            <a:lvl5pPr marL="2057400" indent="-228600" eaLnBrk="0" hangingPunct="0">
              <a:defRPr>
                <a:solidFill>
                  <a:schemeClr val="tx1"/>
                </a:solidFill>
                <a:latin typeface="Calibri" charset="0"/>
                <a:ea typeface="Arial" charset="0"/>
                <a:cs typeface="Arial" charset="0"/>
              </a:defRPr>
            </a:lvl5pPr>
            <a:lvl6pPr marL="2514600" indent="-228600" eaLnBrk="0" fontAlgn="base" hangingPunct="0">
              <a:spcBef>
                <a:spcPct val="0"/>
              </a:spcBef>
              <a:spcAft>
                <a:spcPct val="0"/>
              </a:spcAft>
              <a:defRPr>
                <a:solidFill>
                  <a:schemeClr val="tx1"/>
                </a:solidFill>
                <a:latin typeface="Calibri" charset="0"/>
                <a:ea typeface="Arial" charset="0"/>
                <a:cs typeface="Arial" charset="0"/>
              </a:defRPr>
            </a:lvl6pPr>
            <a:lvl7pPr marL="2971800" indent="-228600" eaLnBrk="0" fontAlgn="base" hangingPunct="0">
              <a:spcBef>
                <a:spcPct val="0"/>
              </a:spcBef>
              <a:spcAft>
                <a:spcPct val="0"/>
              </a:spcAft>
              <a:defRPr>
                <a:solidFill>
                  <a:schemeClr val="tx1"/>
                </a:solidFill>
                <a:latin typeface="Calibri" charset="0"/>
                <a:ea typeface="Arial" charset="0"/>
                <a:cs typeface="Arial" charset="0"/>
              </a:defRPr>
            </a:lvl7pPr>
            <a:lvl8pPr marL="3429000" indent="-228600" eaLnBrk="0" fontAlgn="base" hangingPunct="0">
              <a:spcBef>
                <a:spcPct val="0"/>
              </a:spcBef>
              <a:spcAft>
                <a:spcPct val="0"/>
              </a:spcAft>
              <a:defRPr>
                <a:solidFill>
                  <a:schemeClr val="tx1"/>
                </a:solidFill>
                <a:latin typeface="Calibri" charset="0"/>
                <a:ea typeface="Arial" charset="0"/>
                <a:cs typeface="Arial" charset="0"/>
              </a:defRPr>
            </a:lvl8pPr>
            <a:lvl9pPr marL="3886200" indent="-228600" eaLnBrk="0" fontAlgn="base" hangingPunct="0">
              <a:spcBef>
                <a:spcPct val="0"/>
              </a:spcBef>
              <a:spcAft>
                <a:spcPct val="0"/>
              </a:spcAft>
              <a:defRPr>
                <a:solidFill>
                  <a:schemeClr val="tx1"/>
                </a:solidFill>
                <a:latin typeface="Calibri" charset="0"/>
                <a:ea typeface="Arial" charset="0"/>
                <a:cs typeface="Arial" charset="0"/>
              </a:defRPr>
            </a:lvl9pPr>
          </a:lstStyle>
          <a:p>
            <a:pPr eaLnBrk="1" hangingPunct="1"/>
            <a:r>
              <a:rPr lang="en-GB" altLang="en-US" sz="1800" b="1" u="sng" dirty="0">
                <a:solidFill>
                  <a:srgbClr val="FF0000"/>
                </a:solidFill>
              </a:rPr>
              <a:t>Mr </a:t>
            </a:r>
            <a:r>
              <a:rPr lang="en-GB" altLang="en-US" sz="1800" b="1" u="sng" dirty="0" err="1">
                <a:solidFill>
                  <a:srgbClr val="FF0000"/>
                </a:solidFill>
              </a:rPr>
              <a:t>Patphong’s</a:t>
            </a:r>
            <a:r>
              <a:rPr lang="en-GB" altLang="en-US" sz="1800" b="1" u="sng" dirty="0">
                <a:solidFill>
                  <a:srgbClr val="FF0000"/>
                </a:solidFill>
              </a:rPr>
              <a:t> practice  </a:t>
            </a:r>
            <a:endParaRPr lang="en-GB" altLang="en-US" sz="1800" dirty="0">
              <a:solidFill>
                <a:srgbClr val="FF0000"/>
              </a:solidFill>
            </a:endParaRPr>
          </a:p>
        </p:txBody>
      </p:sp>
      <p:pic>
        <p:nvPicPr>
          <p:cNvPr id="10244" name="Picture 3" descr="C:\Users\Khim\Desktop\104D7000\cow in banana platation.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64456" y="266700"/>
            <a:ext cx="2828925" cy="1872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5" name="Picture 4" descr="C:\Users\Khim\Desktop\104D7000\pig eating banna.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40644" y="2247901"/>
            <a:ext cx="2907506" cy="18311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descr="C:\Users\akarapon.hou\Desktop\imgres.jpg"/>
          <p:cNvPicPr>
            <a:picLocks noChangeAspect="1" noChangeArrowheads="1"/>
          </p:cNvPicPr>
          <p:nvPr/>
        </p:nvPicPr>
        <p:blipFill>
          <a:blip r:embed="rId4" cstate="print"/>
          <a:srcRect/>
          <a:stretch>
            <a:fillRect/>
          </a:stretch>
        </p:blipFill>
        <p:spPr bwMode="auto">
          <a:xfrm>
            <a:off x="8675248" y="0"/>
            <a:ext cx="468752" cy="470723"/>
          </a:xfrm>
          <a:prstGeom prst="rect">
            <a:avLst/>
          </a:prstGeom>
          <a:noFill/>
        </p:spPr>
      </p:pic>
    </p:spTree>
    <p:extLst>
      <p:ext uri="{BB962C8B-B14F-4D97-AF65-F5344CB8AC3E}">
        <p14:creationId xmlns:p14="http://schemas.microsoft.com/office/powerpoint/2010/main" val="1530634068"/>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266" name="Rectangle 1"/>
          <p:cNvSpPr>
            <a:spLocks noChangeArrowheads="1"/>
          </p:cNvSpPr>
          <p:nvPr/>
        </p:nvSpPr>
        <p:spPr bwMode="auto">
          <a:xfrm>
            <a:off x="1656160" y="844153"/>
            <a:ext cx="5778103" cy="3785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charset="0"/>
                <a:ea typeface="Arial" charset="0"/>
                <a:cs typeface="Arial" charset="0"/>
              </a:defRPr>
            </a:lvl1pPr>
            <a:lvl2pPr marL="742950" indent="-285750" eaLnBrk="0" hangingPunct="0">
              <a:defRPr>
                <a:solidFill>
                  <a:schemeClr val="tx1"/>
                </a:solidFill>
                <a:latin typeface="Calibri" charset="0"/>
                <a:ea typeface="Arial" charset="0"/>
                <a:cs typeface="Arial" charset="0"/>
              </a:defRPr>
            </a:lvl2pPr>
            <a:lvl3pPr marL="1143000" indent="-228600" eaLnBrk="0" hangingPunct="0">
              <a:defRPr>
                <a:solidFill>
                  <a:schemeClr val="tx1"/>
                </a:solidFill>
                <a:latin typeface="Calibri" charset="0"/>
                <a:ea typeface="Arial" charset="0"/>
                <a:cs typeface="Arial" charset="0"/>
              </a:defRPr>
            </a:lvl3pPr>
            <a:lvl4pPr marL="1600200" indent="-228600" eaLnBrk="0" hangingPunct="0">
              <a:defRPr>
                <a:solidFill>
                  <a:schemeClr val="tx1"/>
                </a:solidFill>
                <a:latin typeface="Calibri" charset="0"/>
                <a:ea typeface="Arial" charset="0"/>
                <a:cs typeface="Arial" charset="0"/>
              </a:defRPr>
            </a:lvl4pPr>
            <a:lvl5pPr marL="2057400" indent="-228600" eaLnBrk="0" hangingPunct="0">
              <a:defRPr>
                <a:solidFill>
                  <a:schemeClr val="tx1"/>
                </a:solidFill>
                <a:latin typeface="Calibri" charset="0"/>
                <a:ea typeface="Arial" charset="0"/>
                <a:cs typeface="Arial" charset="0"/>
              </a:defRPr>
            </a:lvl5pPr>
            <a:lvl6pPr marL="2514600" indent="-228600" eaLnBrk="0" fontAlgn="base" hangingPunct="0">
              <a:spcBef>
                <a:spcPct val="0"/>
              </a:spcBef>
              <a:spcAft>
                <a:spcPct val="0"/>
              </a:spcAft>
              <a:defRPr>
                <a:solidFill>
                  <a:schemeClr val="tx1"/>
                </a:solidFill>
                <a:latin typeface="Calibri" charset="0"/>
                <a:ea typeface="Arial" charset="0"/>
                <a:cs typeface="Arial" charset="0"/>
              </a:defRPr>
            </a:lvl6pPr>
            <a:lvl7pPr marL="2971800" indent="-228600" eaLnBrk="0" fontAlgn="base" hangingPunct="0">
              <a:spcBef>
                <a:spcPct val="0"/>
              </a:spcBef>
              <a:spcAft>
                <a:spcPct val="0"/>
              </a:spcAft>
              <a:defRPr>
                <a:solidFill>
                  <a:schemeClr val="tx1"/>
                </a:solidFill>
                <a:latin typeface="Calibri" charset="0"/>
                <a:ea typeface="Arial" charset="0"/>
                <a:cs typeface="Arial" charset="0"/>
              </a:defRPr>
            </a:lvl7pPr>
            <a:lvl8pPr marL="3429000" indent="-228600" eaLnBrk="0" fontAlgn="base" hangingPunct="0">
              <a:spcBef>
                <a:spcPct val="0"/>
              </a:spcBef>
              <a:spcAft>
                <a:spcPct val="0"/>
              </a:spcAft>
              <a:defRPr>
                <a:solidFill>
                  <a:schemeClr val="tx1"/>
                </a:solidFill>
                <a:latin typeface="Calibri" charset="0"/>
                <a:ea typeface="Arial" charset="0"/>
                <a:cs typeface="Arial" charset="0"/>
              </a:defRPr>
            </a:lvl8pPr>
            <a:lvl9pPr marL="3886200" indent="-228600" eaLnBrk="0" fontAlgn="base" hangingPunct="0">
              <a:spcBef>
                <a:spcPct val="0"/>
              </a:spcBef>
              <a:spcAft>
                <a:spcPct val="0"/>
              </a:spcAft>
              <a:defRPr>
                <a:solidFill>
                  <a:schemeClr val="tx1"/>
                </a:solidFill>
                <a:latin typeface="Calibri" charset="0"/>
                <a:ea typeface="Arial" charset="0"/>
                <a:cs typeface="Arial" charset="0"/>
              </a:defRPr>
            </a:lvl9pPr>
          </a:lstStyle>
          <a:p>
            <a:pPr eaLnBrk="1" hangingPunct="1"/>
            <a:r>
              <a:rPr lang="en-GB" altLang="en-US" sz="1800" b="1" dirty="0">
                <a:solidFill>
                  <a:srgbClr val="002060"/>
                </a:solidFill>
              </a:rPr>
              <a:t>Multi-cropping systems</a:t>
            </a:r>
          </a:p>
          <a:p>
            <a:pPr lvl="1" eaLnBrk="1" hangingPunct="1">
              <a:buFont typeface="Wingdings" charset="2"/>
              <a:buChar char="Ø"/>
            </a:pPr>
            <a:r>
              <a:rPr lang="en-GB" altLang="en-US" sz="1400" dirty="0"/>
              <a:t>Rice, bamboo, organic pineapple, banana, papaya, mango, guava, dragon fruit, vegetables and forest trees </a:t>
            </a:r>
          </a:p>
          <a:p>
            <a:pPr lvl="1" eaLnBrk="1" hangingPunct="1"/>
            <a:endParaRPr lang="en-GB" altLang="en-US" sz="1400" b="1" dirty="0">
              <a:solidFill>
                <a:srgbClr val="0000FF"/>
              </a:solidFill>
            </a:endParaRPr>
          </a:p>
          <a:p>
            <a:pPr eaLnBrk="1" hangingPunct="1"/>
            <a:r>
              <a:rPr lang="en-GB" altLang="en-US" sz="1800" b="1" dirty="0">
                <a:solidFill>
                  <a:srgbClr val="0000FF"/>
                </a:solidFill>
              </a:rPr>
              <a:t>Livestock production </a:t>
            </a:r>
          </a:p>
          <a:p>
            <a:pPr lvl="1" eaLnBrk="1" hangingPunct="1">
              <a:buFont typeface="Wingdings" charset="2"/>
              <a:buChar char="Ø"/>
            </a:pPr>
            <a:r>
              <a:rPr lang="en-GB" altLang="en-US" sz="1400" dirty="0"/>
              <a:t>Cows, pigs and poultry (chicken, ducks and Thai native chicken) </a:t>
            </a:r>
          </a:p>
          <a:p>
            <a:pPr lvl="1" eaLnBrk="1" hangingPunct="1"/>
            <a:endParaRPr lang="en-GB" altLang="en-US" sz="1400" b="1" dirty="0"/>
          </a:p>
          <a:p>
            <a:pPr eaLnBrk="1" hangingPunct="1"/>
            <a:r>
              <a:rPr lang="en-GB" altLang="en-US" sz="1800" b="1" dirty="0">
                <a:solidFill>
                  <a:srgbClr val="7030A0"/>
                </a:solidFill>
              </a:rPr>
              <a:t>Biogas production</a:t>
            </a:r>
          </a:p>
          <a:p>
            <a:pPr lvl="1" eaLnBrk="1" hangingPunct="1">
              <a:buFont typeface="Wingdings" charset="2"/>
              <a:buChar char="Ø"/>
            </a:pPr>
            <a:r>
              <a:rPr lang="en-GB" altLang="en-US" sz="1400" dirty="0"/>
              <a:t>Waste from livestock (animal manure)</a:t>
            </a:r>
          </a:p>
          <a:p>
            <a:pPr lvl="1" eaLnBrk="1" hangingPunct="1">
              <a:buFont typeface="Wingdings" charset="2"/>
              <a:buChar char="Ø"/>
            </a:pPr>
            <a:r>
              <a:rPr lang="en-GB" altLang="en-US" sz="1400" dirty="0"/>
              <a:t>10 kilograms of gas per month </a:t>
            </a:r>
          </a:p>
          <a:p>
            <a:pPr eaLnBrk="1" hangingPunct="1"/>
            <a:endParaRPr lang="en-GB" altLang="en-US" sz="1400" b="1" dirty="0"/>
          </a:p>
          <a:p>
            <a:pPr eaLnBrk="1" hangingPunct="1"/>
            <a:r>
              <a:rPr lang="en-GB" altLang="en-US" sz="1800" b="1" dirty="0">
                <a:solidFill>
                  <a:srgbClr val="953735"/>
                </a:solidFill>
              </a:rPr>
              <a:t>Fish culture</a:t>
            </a:r>
          </a:p>
          <a:p>
            <a:pPr lvl="1" eaLnBrk="1" hangingPunct="1">
              <a:buFont typeface="Wingdings" charset="2"/>
              <a:buChar char="Ø"/>
            </a:pPr>
            <a:r>
              <a:rPr lang="en-GB" altLang="en-US" sz="1400" dirty="0"/>
              <a:t>Tilapia, silver barb and giant gourami</a:t>
            </a:r>
          </a:p>
          <a:p>
            <a:pPr lvl="1" eaLnBrk="1" hangingPunct="1">
              <a:buFont typeface="Wingdings" charset="2"/>
              <a:buChar char="Ø"/>
            </a:pPr>
            <a:r>
              <a:rPr lang="en-GB" altLang="en-US" sz="1400" dirty="0"/>
              <a:t>Feed: Left-over organic fruits  &amp; effluent from biogas production. </a:t>
            </a:r>
          </a:p>
          <a:p>
            <a:pPr lvl="1" eaLnBrk="1" hangingPunct="1">
              <a:buFont typeface="Wingdings" charset="2"/>
              <a:buChar char="Ø"/>
            </a:pPr>
            <a:r>
              <a:rPr lang="en-GB" altLang="en-US" sz="1400" dirty="0"/>
              <a:t>The ponds hold sufficient water, and is used to irrigate the crops all year round.  </a:t>
            </a:r>
          </a:p>
        </p:txBody>
      </p:sp>
      <p:sp>
        <p:nvSpPr>
          <p:cNvPr id="11267" name="Rectangle 2"/>
          <p:cNvSpPr>
            <a:spLocks noChangeArrowheads="1"/>
          </p:cNvSpPr>
          <p:nvPr/>
        </p:nvSpPr>
        <p:spPr bwMode="auto">
          <a:xfrm>
            <a:off x="1143000" y="141685"/>
            <a:ext cx="6858000"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charset="0"/>
                <a:ea typeface="Arial" charset="0"/>
                <a:cs typeface="Arial" charset="0"/>
              </a:defRPr>
            </a:lvl1pPr>
            <a:lvl2pPr marL="742950" indent="-285750" eaLnBrk="0" hangingPunct="0">
              <a:defRPr>
                <a:solidFill>
                  <a:schemeClr val="tx1"/>
                </a:solidFill>
                <a:latin typeface="Calibri" charset="0"/>
                <a:ea typeface="Arial" charset="0"/>
                <a:cs typeface="Arial" charset="0"/>
              </a:defRPr>
            </a:lvl2pPr>
            <a:lvl3pPr marL="1143000" indent="-228600" eaLnBrk="0" hangingPunct="0">
              <a:defRPr>
                <a:solidFill>
                  <a:schemeClr val="tx1"/>
                </a:solidFill>
                <a:latin typeface="Calibri" charset="0"/>
                <a:ea typeface="Arial" charset="0"/>
                <a:cs typeface="Arial" charset="0"/>
              </a:defRPr>
            </a:lvl3pPr>
            <a:lvl4pPr marL="1600200" indent="-228600" eaLnBrk="0" hangingPunct="0">
              <a:defRPr>
                <a:solidFill>
                  <a:schemeClr val="tx1"/>
                </a:solidFill>
                <a:latin typeface="Calibri" charset="0"/>
                <a:ea typeface="Arial" charset="0"/>
                <a:cs typeface="Arial" charset="0"/>
              </a:defRPr>
            </a:lvl4pPr>
            <a:lvl5pPr marL="2057400" indent="-228600" eaLnBrk="0" hangingPunct="0">
              <a:defRPr>
                <a:solidFill>
                  <a:schemeClr val="tx1"/>
                </a:solidFill>
                <a:latin typeface="Calibri" charset="0"/>
                <a:ea typeface="Arial" charset="0"/>
                <a:cs typeface="Arial" charset="0"/>
              </a:defRPr>
            </a:lvl5pPr>
            <a:lvl6pPr marL="2514600" indent="-228600" eaLnBrk="0" fontAlgn="base" hangingPunct="0">
              <a:spcBef>
                <a:spcPct val="0"/>
              </a:spcBef>
              <a:spcAft>
                <a:spcPct val="0"/>
              </a:spcAft>
              <a:defRPr>
                <a:solidFill>
                  <a:schemeClr val="tx1"/>
                </a:solidFill>
                <a:latin typeface="Calibri" charset="0"/>
                <a:ea typeface="Arial" charset="0"/>
                <a:cs typeface="Arial" charset="0"/>
              </a:defRPr>
            </a:lvl6pPr>
            <a:lvl7pPr marL="2971800" indent="-228600" eaLnBrk="0" fontAlgn="base" hangingPunct="0">
              <a:spcBef>
                <a:spcPct val="0"/>
              </a:spcBef>
              <a:spcAft>
                <a:spcPct val="0"/>
              </a:spcAft>
              <a:defRPr>
                <a:solidFill>
                  <a:schemeClr val="tx1"/>
                </a:solidFill>
                <a:latin typeface="Calibri" charset="0"/>
                <a:ea typeface="Arial" charset="0"/>
                <a:cs typeface="Arial" charset="0"/>
              </a:defRPr>
            </a:lvl7pPr>
            <a:lvl8pPr marL="3429000" indent="-228600" eaLnBrk="0" fontAlgn="base" hangingPunct="0">
              <a:spcBef>
                <a:spcPct val="0"/>
              </a:spcBef>
              <a:spcAft>
                <a:spcPct val="0"/>
              </a:spcAft>
              <a:defRPr>
                <a:solidFill>
                  <a:schemeClr val="tx1"/>
                </a:solidFill>
                <a:latin typeface="Calibri" charset="0"/>
                <a:ea typeface="Arial" charset="0"/>
                <a:cs typeface="Arial" charset="0"/>
              </a:defRPr>
            </a:lvl8pPr>
            <a:lvl9pPr marL="3886200" indent="-228600" eaLnBrk="0" fontAlgn="base" hangingPunct="0">
              <a:spcBef>
                <a:spcPct val="0"/>
              </a:spcBef>
              <a:spcAft>
                <a:spcPct val="0"/>
              </a:spcAft>
              <a:defRPr>
                <a:solidFill>
                  <a:schemeClr val="tx1"/>
                </a:solidFill>
                <a:latin typeface="Calibri" charset="0"/>
                <a:ea typeface="Arial" charset="0"/>
                <a:cs typeface="Arial" charset="0"/>
              </a:defRPr>
            </a:lvl9pPr>
          </a:lstStyle>
          <a:p>
            <a:pPr algn="ctr" eaLnBrk="1" hangingPunct="1"/>
            <a:r>
              <a:rPr lang="en-US" altLang="en-US" sz="2100" b="1">
                <a:solidFill>
                  <a:srgbClr val="00B050"/>
                </a:solidFill>
              </a:rPr>
              <a:t>The New Theory Agriculture practiced by Mr Patphong </a:t>
            </a:r>
          </a:p>
        </p:txBody>
      </p:sp>
      <p:pic>
        <p:nvPicPr>
          <p:cNvPr id="4" name="Picture 3" descr="C:\Users\akarapon.hou\Desktop\imgres.jpg"/>
          <p:cNvPicPr>
            <a:picLocks noChangeAspect="1" noChangeArrowheads="1"/>
          </p:cNvPicPr>
          <p:nvPr/>
        </p:nvPicPr>
        <p:blipFill>
          <a:blip r:embed="rId2" cstate="print"/>
          <a:srcRect/>
          <a:stretch>
            <a:fillRect/>
          </a:stretch>
        </p:blipFill>
        <p:spPr bwMode="auto">
          <a:xfrm>
            <a:off x="8675248" y="0"/>
            <a:ext cx="468752" cy="470723"/>
          </a:xfrm>
          <a:prstGeom prst="rect">
            <a:avLst/>
          </a:prstGeom>
          <a:noFill/>
        </p:spPr>
      </p:pic>
    </p:spTree>
    <p:extLst>
      <p:ext uri="{BB962C8B-B14F-4D97-AF65-F5344CB8AC3E}">
        <p14:creationId xmlns:p14="http://schemas.microsoft.com/office/powerpoint/2010/main" val="660173463"/>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818085" y="250032"/>
            <a:ext cx="6067329" cy="388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1" name="Rectangle 1"/>
          <p:cNvSpPr>
            <a:spLocks noChangeArrowheads="1"/>
          </p:cNvSpPr>
          <p:nvPr/>
        </p:nvSpPr>
        <p:spPr bwMode="auto">
          <a:xfrm>
            <a:off x="0" y="4552950"/>
            <a:ext cx="91440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charset="0"/>
                <a:ea typeface="Arial" charset="0"/>
                <a:cs typeface="Arial" charset="0"/>
              </a:defRPr>
            </a:lvl1pPr>
            <a:lvl2pPr marL="742950" indent="-285750" eaLnBrk="0" hangingPunct="0">
              <a:defRPr>
                <a:solidFill>
                  <a:schemeClr val="tx1"/>
                </a:solidFill>
                <a:latin typeface="Calibri" charset="0"/>
                <a:ea typeface="Arial" charset="0"/>
                <a:cs typeface="Arial" charset="0"/>
              </a:defRPr>
            </a:lvl2pPr>
            <a:lvl3pPr marL="1143000" indent="-228600" eaLnBrk="0" hangingPunct="0">
              <a:defRPr>
                <a:solidFill>
                  <a:schemeClr val="tx1"/>
                </a:solidFill>
                <a:latin typeface="Calibri" charset="0"/>
                <a:ea typeface="Arial" charset="0"/>
                <a:cs typeface="Arial" charset="0"/>
              </a:defRPr>
            </a:lvl3pPr>
            <a:lvl4pPr marL="1600200" indent="-228600" eaLnBrk="0" hangingPunct="0">
              <a:defRPr>
                <a:solidFill>
                  <a:schemeClr val="tx1"/>
                </a:solidFill>
                <a:latin typeface="Calibri" charset="0"/>
                <a:ea typeface="Arial" charset="0"/>
                <a:cs typeface="Arial" charset="0"/>
              </a:defRPr>
            </a:lvl4pPr>
            <a:lvl5pPr marL="2057400" indent="-228600" eaLnBrk="0" hangingPunct="0">
              <a:defRPr>
                <a:solidFill>
                  <a:schemeClr val="tx1"/>
                </a:solidFill>
                <a:latin typeface="Calibri" charset="0"/>
                <a:ea typeface="Arial" charset="0"/>
                <a:cs typeface="Arial" charset="0"/>
              </a:defRPr>
            </a:lvl5pPr>
            <a:lvl6pPr marL="2514600" indent="-228600" eaLnBrk="0" fontAlgn="base" hangingPunct="0">
              <a:spcBef>
                <a:spcPct val="0"/>
              </a:spcBef>
              <a:spcAft>
                <a:spcPct val="0"/>
              </a:spcAft>
              <a:defRPr>
                <a:solidFill>
                  <a:schemeClr val="tx1"/>
                </a:solidFill>
                <a:latin typeface="Calibri" charset="0"/>
                <a:ea typeface="Arial" charset="0"/>
                <a:cs typeface="Arial" charset="0"/>
              </a:defRPr>
            </a:lvl6pPr>
            <a:lvl7pPr marL="2971800" indent="-228600" eaLnBrk="0" fontAlgn="base" hangingPunct="0">
              <a:spcBef>
                <a:spcPct val="0"/>
              </a:spcBef>
              <a:spcAft>
                <a:spcPct val="0"/>
              </a:spcAft>
              <a:defRPr>
                <a:solidFill>
                  <a:schemeClr val="tx1"/>
                </a:solidFill>
                <a:latin typeface="Calibri" charset="0"/>
                <a:ea typeface="Arial" charset="0"/>
                <a:cs typeface="Arial" charset="0"/>
              </a:defRPr>
            </a:lvl7pPr>
            <a:lvl8pPr marL="3429000" indent="-228600" eaLnBrk="0" fontAlgn="base" hangingPunct="0">
              <a:spcBef>
                <a:spcPct val="0"/>
              </a:spcBef>
              <a:spcAft>
                <a:spcPct val="0"/>
              </a:spcAft>
              <a:defRPr>
                <a:solidFill>
                  <a:schemeClr val="tx1"/>
                </a:solidFill>
                <a:latin typeface="Calibri" charset="0"/>
                <a:ea typeface="Arial" charset="0"/>
                <a:cs typeface="Arial" charset="0"/>
              </a:defRPr>
            </a:lvl8pPr>
            <a:lvl9pPr marL="3886200" indent="-228600" eaLnBrk="0" fontAlgn="base" hangingPunct="0">
              <a:spcBef>
                <a:spcPct val="0"/>
              </a:spcBef>
              <a:spcAft>
                <a:spcPct val="0"/>
              </a:spcAft>
              <a:defRPr>
                <a:solidFill>
                  <a:schemeClr val="tx1"/>
                </a:solidFill>
                <a:latin typeface="Calibri" charset="0"/>
                <a:ea typeface="Arial" charset="0"/>
                <a:cs typeface="Arial" charset="0"/>
              </a:defRPr>
            </a:lvl9pPr>
          </a:lstStyle>
          <a:p>
            <a:pPr eaLnBrk="1" hangingPunct="1"/>
            <a:r>
              <a:rPr lang="en-US" altLang="en-US" sz="1800" b="1" dirty="0"/>
              <a:t>Integrated farming approach based on the New Theory Agriculture at </a:t>
            </a:r>
            <a:r>
              <a:rPr lang="en-US" altLang="en-US" sz="1800" b="1" dirty="0" err="1"/>
              <a:t>Mr</a:t>
            </a:r>
            <a:r>
              <a:rPr lang="en-US" altLang="en-US" sz="1800" b="1" dirty="0"/>
              <a:t> </a:t>
            </a:r>
            <a:r>
              <a:rPr lang="en-US" altLang="en-US" sz="1800" b="1" dirty="0" err="1"/>
              <a:t>Patphong’s</a:t>
            </a:r>
            <a:r>
              <a:rPr lang="en-US" altLang="en-US" sz="1800" b="1" dirty="0"/>
              <a:t> farm</a:t>
            </a:r>
            <a:endParaRPr lang="en-GB" altLang="en-US" sz="1800" dirty="0"/>
          </a:p>
        </p:txBody>
      </p:sp>
      <p:pic>
        <p:nvPicPr>
          <p:cNvPr id="4" name="Picture 3" descr="C:\Users\akarapon.hou\Desktop\imgres.jpg"/>
          <p:cNvPicPr>
            <a:picLocks noChangeAspect="1" noChangeArrowheads="1"/>
          </p:cNvPicPr>
          <p:nvPr/>
        </p:nvPicPr>
        <p:blipFill>
          <a:blip r:embed="rId3" cstate="print"/>
          <a:srcRect/>
          <a:stretch>
            <a:fillRect/>
          </a:stretch>
        </p:blipFill>
        <p:spPr bwMode="auto">
          <a:xfrm>
            <a:off x="8675248" y="0"/>
            <a:ext cx="468752" cy="470723"/>
          </a:xfrm>
          <a:prstGeom prst="rect">
            <a:avLst/>
          </a:prstGeom>
          <a:noFill/>
        </p:spPr>
      </p:pic>
    </p:spTree>
    <p:extLst>
      <p:ext uri="{BB962C8B-B14F-4D97-AF65-F5344CB8AC3E}">
        <p14:creationId xmlns:p14="http://schemas.microsoft.com/office/powerpoint/2010/main" val="1634872239"/>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314" name="TextBox 1"/>
          <p:cNvSpPr txBox="1">
            <a:spLocks noChangeArrowheads="1"/>
          </p:cNvSpPr>
          <p:nvPr/>
        </p:nvSpPr>
        <p:spPr bwMode="auto">
          <a:xfrm>
            <a:off x="1709738" y="411956"/>
            <a:ext cx="5832872" cy="41549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charset="0"/>
                <a:ea typeface="Arial" charset="0"/>
                <a:cs typeface="Arial" charset="0"/>
              </a:defRPr>
            </a:lvl1pPr>
            <a:lvl2pPr indent="-457200" eaLnBrk="0" hangingPunct="0">
              <a:defRPr>
                <a:solidFill>
                  <a:schemeClr val="tx1"/>
                </a:solidFill>
                <a:latin typeface="Calibri" charset="0"/>
                <a:ea typeface="Arial" charset="0"/>
                <a:cs typeface="Arial" charset="0"/>
              </a:defRPr>
            </a:lvl2pPr>
            <a:lvl3pPr marL="1143000" indent="-228600" eaLnBrk="0" hangingPunct="0">
              <a:defRPr>
                <a:solidFill>
                  <a:schemeClr val="tx1"/>
                </a:solidFill>
                <a:latin typeface="Calibri" charset="0"/>
                <a:ea typeface="Arial" charset="0"/>
                <a:cs typeface="Arial" charset="0"/>
              </a:defRPr>
            </a:lvl3pPr>
            <a:lvl4pPr marL="1600200" indent="-228600" eaLnBrk="0" hangingPunct="0">
              <a:defRPr>
                <a:solidFill>
                  <a:schemeClr val="tx1"/>
                </a:solidFill>
                <a:latin typeface="Calibri" charset="0"/>
                <a:ea typeface="Arial" charset="0"/>
                <a:cs typeface="Arial" charset="0"/>
              </a:defRPr>
            </a:lvl4pPr>
            <a:lvl5pPr marL="2057400" indent="-228600" eaLnBrk="0" hangingPunct="0">
              <a:defRPr>
                <a:solidFill>
                  <a:schemeClr val="tx1"/>
                </a:solidFill>
                <a:latin typeface="Calibri" charset="0"/>
                <a:ea typeface="Arial" charset="0"/>
                <a:cs typeface="Arial" charset="0"/>
              </a:defRPr>
            </a:lvl5pPr>
            <a:lvl6pPr marL="2514600" indent="-228600" eaLnBrk="0" fontAlgn="base" hangingPunct="0">
              <a:spcBef>
                <a:spcPct val="0"/>
              </a:spcBef>
              <a:spcAft>
                <a:spcPct val="0"/>
              </a:spcAft>
              <a:defRPr>
                <a:solidFill>
                  <a:schemeClr val="tx1"/>
                </a:solidFill>
                <a:latin typeface="Calibri" charset="0"/>
                <a:ea typeface="Arial" charset="0"/>
                <a:cs typeface="Arial" charset="0"/>
              </a:defRPr>
            </a:lvl6pPr>
            <a:lvl7pPr marL="2971800" indent="-228600" eaLnBrk="0" fontAlgn="base" hangingPunct="0">
              <a:spcBef>
                <a:spcPct val="0"/>
              </a:spcBef>
              <a:spcAft>
                <a:spcPct val="0"/>
              </a:spcAft>
              <a:defRPr>
                <a:solidFill>
                  <a:schemeClr val="tx1"/>
                </a:solidFill>
                <a:latin typeface="Calibri" charset="0"/>
                <a:ea typeface="Arial" charset="0"/>
                <a:cs typeface="Arial" charset="0"/>
              </a:defRPr>
            </a:lvl7pPr>
            <a:lvl8pPr marL="3429000" indent="-228600" eaLnBrk="0" fontAlgn="base" hangingPunct="0">
              <a:spcBef>
                <a:spcPct val="0"/>
              </a:spcBef>
              <a:spcAft>
                <a:spcPct val="0"/>
              </a:spcAft>
              <a:defRPr>
                <a:solidFill>
                  <a:schemeClr val="tx1"/>
                </a:solidFill>
                <a:latin typeface="Calibri" charset="0"/>
                <a:ea typeface="Arial" charset="0"/>
                <a:cs typeface="Arial" charset="0"/>
              </a:defRPr>
            </a:lvl8pPr>
            <a:lvl9pPr marL="3886200" indent="-228600" eaLnBrk="0" fontAlgn="base" hangingPunct="0">
              <a:spcBef>
                <a:spcPct val="0"/>
              </a:spcBef>
              <a:spcAft>
                <a:spcPct val="0"/>
              </a:spcAft>
              <a:defRPr>
                <a:solidFill>
                  <a:schemeClr val="tx1"/>
                </a:solidFill>
                <a:latin typeface="Calibri" charset="0"/>
                <a:ea typeface="Arial" charset="0"/>
                <a:cs typeface="Arial" charset="0"/>
              </a:defRPr>
            </a:lvl9pPr>
          </a:lstStyle>
          <a:p>
            <a:r>
              <a:rPr lang="en-US" altLang="en-US" sz="2100" b="1">
                <a:solidFill>
                  <a:srgbClr val="C808C8"/>
                </a:solidFill>
              </a:rPr>
              <a:t>Implication for </a:t>
            </a:r>
            <a:r>
              <a:rPr lang="en-GB" altLang="en-US" sz="2100" b="1">
                <a:solidFill>
                  <a:srgbClr val="C808C8"/>
                </a:solidFill>
              </a:rPr>
              <a:t>food &amp; economic security</a:t>
            </a:r>
          </a:p>
          <a:p>
            <a:pPr lvl="1">
              <a:buFont typeface="Wingdings" charset="2"/>
              <a:buChar char="§"/>
            </a:pPr>
            <a:r>
              <a:rPr lang="en-GB" altLang="en-US" sz="1800"/>
              <a:t>Net farm income per ha (US$ 4,184) is about three times higher than monoculture practice (US$ 1,500). </a:t>
            </a:r>
          </a:p>
          <a:p>
            <a:pPr lvl="1">
              <a:buFont typeface="Wingdings" charset="2"/>
              <a:buChar char="§"/>
            </a:pPr>
            <a:r>
              <a:rPr lang="en-US" altLang="en-US" sz="1800" b="1">
                <a:solidFill>
                  <a:srgbClr val="FF0000"/>
                </a:solidFill>
              </a:rPr>
              <a:t>Increased yields and </a:t>
            </a:r>
            <a:r>
              <a:rPr lang="en-GB" altLang="en-US" sz="1800" b="1">
                <a:solidFill>
                  <a:srgbClr val="FF0000"/>
                </a:solidFill>
              </a:rPr>
              <a:t>income </a:t>
            </a:r>
          </a:p>
          <a:p>
            <a:pPr lvl="2">
              <a:buFont typeface="Wingdings" charset="2"/>
              <a:buChar char="ü"/>
            </a:pPr>
            <a:r>
              <a:rPr lang="en-GB" altLang="en-US" sz="1500"/>
              <a:t>US$ 19,773 in 2011</a:t>
            </a:r>
          </a:p>
          <a:p>
            <a:pPr lvl="2">
              <a:buFont typeface="Wingdings" charset="2"/>
              <a:buChar char="ü"/>
            </a:pPr>
            <a:r>
              <a:rPr lang="en-GB" altLang="en-US" sz="1500"/>
              <a:t>US$ 20,640 in 2012</a:t>
            </a:r>
          </a:p>
          <a:p>
            <a:pPr lvl="2">
              <a:buFont typeface="Wingdings" charset="2"/>
              <a:buChar char="ü"/>
            </a:pPr>
            <a:r>
              <a:rPr lang="en-GB" altLang="en-US" sz="1500"/>
              <a:t>US$ 35,700 in 2013 and </a:t>
            </a:r>
          </a:p>
          <a:p>
            <a:pPr lvl="2">
              <a:buFont typeface="Wingdings" charset="2"/>
              <a:buChar char="ü"/>
            </a:pPr>
            <a:r>
              <a:rPr lang="en-GB" altLang="en-US" sz="1500"/>
              <a:t>US$ 47,217 in 2014 (with a total net income US$26,113).</a:t>
            </a:r>
          </a:p>
          <a:p>
            <a:endParaRPr lang="en-GB" altLang="en-US" sz="1200" b="1"/>
          </a:p>
          <a:p>
            <a:r>
              <a:rPr lang="en-GB" altLang="en-US" sz="2100" b="1">
                <a:solidFill>
                  <a:srgbClr val="00B050"/>
                </a:solidFill>
              </a:rPr>
              <a:t>Implications for ecosystem enhancement</a:t>
            </a:r>
          </a:p>
          <a:p>
            <a:pPr lvl="1">
              <a:buFont typeface="Wingdings" charset="2"/>
              <a:buChar char="Ø"/>
            </a:pPr>
            <a:r>
              <a:rPr lang="en-GB" altLang="en-US" sz="1800"/>
              <a:t>Conserve water </a:t>
            </a:r>
          </a:p>
          <a:p>
            <a:pPr lvl="1">
              <a:buFont typeface="Wingdings" charset="2"/>
              <a:buChar char="Ø"/>
            </a:pPr>
            <a:r>
              <a:rPr lang="en-GB" altLang="en-US" sz="1800"/>
              <a:t>Improve soil condition</a:t>
            </a:r>
          </a:p>
          <a:p>
            <a:pPr lvl="1">
              <a:buFont typeface="Wingdings" charset="2"/>
              <a:buChar char="Ø"/>
            </a:pPr>
            <a:r>
              <a:rPr lang="en-GB" altLang="en-US" sz="1800"/>
              <a:t>Save energy </a:t>
            </a:r>
          </a:p>
          <a:p>
            <a:pPr lvl="1">
              <a:buFont typeface="Wingdings" charset="2"/>
              <a:buChar char="Ø"/>
            </a:pPr>
            <a:r>
              <a:rPr lang="en-GB" altLang="en-US" sz="1800"/>
              <a:t>Lower greenhouse gases emission </a:t>
            </a:r>
            <a:r>
              <a:rPr lang="en-GB" altLang="en-US" sz="2100"/>
              <a:t> </a:t>
            </a:r>
          </a:p>
          <a:p>
            <a:endParaRPr lang="en-US" altLang="en-US" sz="2100" b="1">
              <a:solidFill>
                <a:srgbClr val="7030A0"/>
              </a:solidFill>
            </a:endParaRPr>
          </a:p>
        </p:txBody>
      </p:sp>
      <p:pic>
        <p:nvPicPr>
          <p:cNvPr id="3" name="Picture 2" descr="C:\Users\akarapon.hou\Desktop\imgres.jpg"/>
          <p:cNvPicPr>
            <a:picLocks noChangeAspect="1" noChangeArrowheads="1"/>
          </p:cNvPicPr>
          <p:nvPr/>
        </p:nvPicPr>
        <p:blipFill>
          <a:blip r:embed="rId2" cstate="print"/>
          <a:srcRect/>
          <a:stretch>
            <a:fillRect/>
          </a:stretch>
        </p:blipFill>
        <p:spPr bwMode="auto">
          <a:xfrm>
            <a:off x="8675248" y="0"/>
            <a:ext cx="468752" cy="470723"/>
          </a:xfrm>
          <a:prstGeom prst="rect">
            <a:avLst/>
          </a:prstGeom>
          <a:noFill/>
        </p:spPr>
      </p:pic>
    </p:spTree>
    <p:extLst>
      <p:ext uri="{BB962C8B-B14F-4D97-AF65-F5344CB8AC3E}">
        <p14:creationId xmlns:p14="http://schemas.microsoft.com/office/powerpoint/2010/main" val="1577132210"/>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338" name="TextBox 1"/>
          <p:cNvSpPr txBox="1">
            <a:spLocks noChangeArrowheads="1"/>
          </p:cNvSpPr>
          <p:nvPr/>
        </p:nvSpPr>
        <p:spPr bwMode="auto">
          <a:xfrm>
            <a:off x="1439467" y="252413"/>
            <a:ext cx="6373415" cy="3647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charset="0"/>
                <a:ea typeface="Arial" charset="0"/>
                <a:cs typeface="Arial" charset="0"/>
              </a:defRPr>
            </a:lvl1pPr>
            <a:lvl2pPr marL="742950" indent="-285750" eaLnBrk="0" hangingPunct="0">
              <a:defRPr>
                <a:solidFill>
                  <a:schemeClr val="tx1"/>
                </a:solidFill>
                <a:latin typeface="Calibri" charset="0"/>
                <a:ea typeface="Arial" charset="0"/>
                <a:cs typeface="Arial" charset="0"/>
              </a:defRPr>
            </a:lvl2pPr>
            <a:lvl3pPr marL="1371600" indent="-457200" eaLnBrk="0" hangingPunct="0">
              <a:defRPr>
                <a:solidFill>
                  <a:schemeClr val="tx1"/>
                </a:solidFill>
                <a:latin typeface="Calibri" charset="0"/>
                <a:ea typeface="Arial" charset="0"/>
                <a:cs typeface="Arial" charset="0"/>
              </a:defRPr>
            </a:lvl3pPr>
            <a:lvl4pPr marL="1600200" indent="-228600" eaLnBrk="0" hangingPunct="0">
              <a:defRPr>
                <a:solidFill>
                  <a:schemeClr val="tx1"/>
                </a:solidFill>
                <a:latin typeface="Calibri" charset="0"/>
                <a:ea typeface="Arial" charset="0"/>
                <a:cs typeface="Arial" charset="0"/>
              </a:defRPr>
            </a:lvl4pPr>
            <a:lvl5pPr marL="2057400" indent="-228600" eaLnBrk="0" hangingPunct="0">
              <a:defRPr>
                <a:solidFill>
                  <a:schemeClr val="tx1"/>
                </a:solidFill>
                <a:latin typeface="Calibri" charset="0"/>
                <a:ea typeface="Arial" charset="0"/>
                <a:cs typeface="Arial" charset="0"/>
              </a:defRPr>
            </a:lvl5pPr>
            <a:lvl6pPr marL="2514600" indent="-228600" eaLnBrk="0" fontAlgn="base" hangingPunct="0">
              <a:spcBef>
                <a:spcPct val="0"/>
              </a:spcBef>
              <a:spcAft>
                <a:spcPct val="0"/>
              </a:spcAft>
              <a:defRPr>
                <a:solidFill>
                  <a:schemeClr val="tx1"/>
                </a:solidFill>
                <a:latin typeface="Calibri" charset="0"/>
                <a:ea typeface="Arial" charset="0"/>
                <a:cs typeface="Arial" charset="0"/>
              </a:defRPr>
            </a:lvl6pPr>
            <a:lvl7pPr marL="2971800" indent="-228600" eaLnBrk="0" fontAlgn="base" hangingPunct="0">
              <a:spcBef>
                <a:spcPct val="0"/>
              </a:spcBef>
              <a:spcAft>
                <a:spcPct val="0"/>
              </a:spcAft>
              <a:defRPr>
                <a:solidFill>
                  <a:schemeClr val="tx1"/>
                </a:solidFill>
                <a:latin typeface="Calibri" charset="0"/>
                <a:ea typeface="Arial" charset="0"/>
                <a:cs typeface="Arial" charset="0"/>
              </a:defRPr>
            </a:lvl7pPr>
            <a:lvl8pPr marL="3429000" indent="-228600" eaLnBrk="0" fontAlgn="base" hangingPunct="0">
              <a:spcBef>
                <a:spcPct val="0"/>
              </a:spcBef>
              <a:spcAft>
                <a:spcPct val="0"/>
              </a:spcAft>
              <a:defRPr>
                <a:solidFill>
                  <a:schemeClr val="tx1"/>
                </a:solidFill>
                <a:latin typeface="Calibri" charset="0"/>
                <a:ea typeface="Arial" charset="0"/>
                <a:cs typeface="Arial" charset="0"/>
              </a:defRPr>
            </a:lvl8pPr>
            <a:lvl9pPr marL="3886200" indent="-228600" eaLnBrk="0" fontAlgn="base" hangingPunct="0">
              <a:spcBef>
                <a:spcPct val="0"/>
              </a:spcBef>
              <a:spcAft>
                <a:spcPct val="0"/>
              </a:spcAft>
              <a:defRPr>
                <a:solidFill>
                  <a:schemeClr val="tx1"/>
                </a:solidFill>
                <a:latin typeface="Calibri" charset="0"/>
                <a:ea typeface="Arial" charset="0"/>
                <a:cs typeface="Arial" charset="0"/>
              </a:defRPr>
            </a:lvl9pPr>
          </a:lstStyle>
          <a:p>
            <a:r>
              <a:rPr lang="en-US" altLang="en-US" sz="2100" b="1" dirty="0">
                <a:solidFill>
                  <a:srgbClr val="00B0F0"/>
                </a:solidFill>
              </a:rPr>
              <a:t>Main Conclusions from </a:t>
            </a:r>
            <a:r>
              <a:rPr lang="en-US" altLang="en-US" sz="2100" b="1" dirty="0" err="1">
                <a:solidFill>
                  <a:srgbClr val="00B0F0"/>
                </a:solidFill>
              </a:rPr>
              <a:t>Mr</a:t>
            </a:r>
            <a:r>
              <a:rPr lang="en-US" altLang="en-US" sz="2100" b="1" dirty="0">
                <a:solidFill>
                  <a:srgbClr val="00B0F0"/>
                </a:solidFill>
              </a:rPr>
              <a:t> </a:t>
            </a:r>
            <a:r>
              <a:rPr lang="en-US" altLang="en-US" sz="2100" b="1" dirty="0" err="1">
                <a:solidFill>
                  <a:srgbClr val="00B0F0"/>
                </a:solidFill>
              </a:rPr>
              <a:t>Patphong’s</a:t>
            </a:r>
            <a:r>
              <a:rPr lang="en-US" altLang="en-US" sz="2100" b="1" dirty="0">
                <a:solidFill>
                  <a:srgbClr val="00B0F0"/>
                </a:solidFill>
              </a:rPr>
              <a:t> case study</a:t>
            </a:r>
            <a:endParaRPr lang="en-GB" altLang="en-US" sz="2100" dirty="0">
              <a:solidFill>
                <a:srgbClr val="00B0F0"/>
              </a:solidFill>
            </a:endParaRPr>
          </a:p>
          <a:p>
            <a:r>
              <a:rPr lang="en-GB" altLang="en-US" sz="2100" dirty="0"/>
              <a:t> </a:t>
            </a:r>
          </a:p>
          <a:p>
            <a:pPr>
              <a:buFont typeface="Wingdings" charset="2"/>
              <a:buChar char="§"/>
            </a:pPr>
            <a:r>
              <a:rPr lang="en-GB" altLang="en-US" sz="2100" dirty="0"/>
              <a:t>The farming practice of Mr </a:t>
            </a:r>
            <a:r>
              <a:rPr lang="en-GB" altLang="en-US" sz="2100" dirty="0" err="1"/>
              <a:t>Patphong</a:t>
            </a:r>
            <a:r>
              <a:rPr lang="en-GB" altLang="en-US" sz="2100" dirty="0"/>
              <a:t> </a:t>
            </a:r>
            <a:r>
              <a:rPr lang="en-GB" altLang="en-US" sz="2100" b="1" dirty="0">
                <a:solidFill>
                  <a:srgbClr val="C808C8"/>
                </a:solidFill>
              </a:rPr>
              <a:t>demonstrates </a:t>
            </a:r>
            <a:r>
              <a:rPr lang="en-GB" altLang="en-US" sz="2100" dirty="0"/>
              <a:t>a clear </a:t>
            </a:r>
            <a:r>
              <a:rPr lang="en-GB" altLang="en-US" sz="2100" b="1" dirty="0">
                <a:solidFill>
                  <a:srgbClr val="0000FF"/>
                </a:solidFill>
              </a:rPr>
              <a:t>pathway</a:t>
            </a:r>
            <a:r>
              <a:rPr lang="en-GB" altLang="en-US" sz="2100" dirty="0"/>
              <a:t> towards </a:t>
            </a:r>
            <a:r>
              <a:rPr lang="en-GB" altLang="en-US" sz="2100" b="1" dirty="0">
                <a:solidFill>
                  <a:srgbClr val="C00000"/>
                </a:solidFill>
              </a:rPr>
              <a:t>climate-smart agriculture </a:t>
            </a:r>
            <a:r>
              <a:rPr lang="en-GB" altLang="en-US" sz="2100" dirty="0"/>
              <a:t>which is in line with </a:t>
            </a:r>
            <a:r>
              <a:rPr lang="en-GB" altLang="en-US" sz="2100" b="1" dirty="0">
                <a:solidFill>
                  <a:srgbClr val="7030A0"/>
                </a:solidFill>
              </a:rPr>
              <a:t>the New Theory  agriculture:</a:t>
            </a:r>
            <a:r>
              <a:rPr lang="en-GB" altLang="en-US" sz="2100" dirty="0"/>
              <a:t> </a:t>
            </a:r>
          </a:p>
          <a:p>
            <a:pPr lvl="2">
              <a:buFont typeface="Wingdings" charset="2"/>
              <a:buChar char="Ø"/>
            </a:pPr>
            <a:r>
              <a:rPr lang="en-GB" altLang="en-US" sz="2100" b="1" dirty="0">
                <a:solidFill>
                  <a:srgbClr val="E46C0A"/>
                </a:solidFill>
              </a:rPr>
              <a:t>improving soil conditions </a:t>
            </a:r>
          </a:p>
          <a:p>
            <a:pPr lvl="2">
              <a:buFont typeface="Wingdings" charset="2"/>
              <a:buChar char="Ø"/>
            </a:pPr>
            <a:r>
              <a:rPr lang="en-GB" altLang="en-US" sz="2100" b="1" dirty="0">
                <a:solidFill>
                  <a:srgbClr val="00B050"/>
                </a:solidFill>
              </a:rPr>
              <a:t>reducing greenhouse gas emissions </a:t>
            </a:r>
          </a:p>
          <a:p>
            <a:pPr lvl="2">
              <a:buFont typeface="Wingdings" charset="2"/>
              <a:buChar char="Ø"/>
            </a:pPr>
            <a:r>
              <a:rPr lang="en-GB" altLang="en-US" sz="2100" b="1" dirty="0">
                <a:solidFill>
                  <a:srgbClr val="FF0000"/>
                </a:solidFill>
              </a:rPr>
              <a:t>providing better crop yields and better financial returns</a:t>
            </a:r>
          </a:p>
          <a:p>
            <a:pPr lvl="2">
              <a:buFont typeface="Wingdings" charset="2"/>
              <a:buChar char="Ø"/>
            </a:pPr>
            <a:r>
              <a:rPr lang="en-GB" altLang="en-US" sz="2100" dirty="0"/>
              <a:t>promoting </a:t>
            </a:r>
            <a:r>
              <a:rPr lang="en-GB" altLang="en-US" sz="2100" b="1" dirty="0">
                <a:solidFill>
                  <a:srgbClr val="0070C0"/>
                </a:solidFill>
              </a:rPr>
              <a:t>environmental sustainability. </a:t>
            </a:r>
          </a:p>
          <a:p>
            <a:r>
              <a:rPr lang="en-GB" altLang="en-US" sz="2100" dirty="0"/>
              <a:t> </a:t>
            </a:r>
          </a:p>
        </p:txBody>
      </p:sp>
      <p:pic>
        <p:nvPicPr>
          <p:cNvPr id="3" name="Picture 2" descr="C:\Users\akarapon.hou\Desktop\imgres.jpg"/>
          <p:cNvPicPr>
            <a:picLocks noChangeAspect="1" noChangeArrowheads="1"/>
          </p:cNvPicPr>
          <p:nvPr/>
        </p:nvPicPr>
        <p:blipFill>
          <a:blip r:embed="rId2" cstate="print"/>
          <a:srcRect/>
          <a:stretch>
            <a:fillRect/>
          </a:stretch>
        </p:blipFill>
        <p:spPr bwMode="auto">
          <a:xfrm>
            <a:off x="8675248" y="0"/>
            <a:ext cx="468752" cy="470723"/>
          </a:xfrm>
          <a:prstGeom prst="rect">
            <a:avLst/>
          </a:prstGeom>
          <a:noFill/>
        </p:spPr>
      </p:pic>
    </p:spTree>
    <p:extLst>
      <p:ext uri="{BB962C8B-B14F-4D97-AF65-F5344CB8AC3E}">
        <p14:creationId xmlns:p14="http://schemas.microsoft.com/office/powerpoint/2010/main" val="470398549"/>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9140919D-0842-45BF-B7A7-68BC56651B2C}" type="slidenum">
              <a:rPr lang="en-US" smtClean="0"/>
              <a:pPr/>
              <a:t>71</a:t>
            </a:fld>
            <a:endParaRPr lang="en-US" dirty="0"/>
          </a:p>
        </p:txBody>
      </p:sp>
      <p:sp>
        <p:nvSpPr>
          <p:cNvPr id="5" name="Title 1"/>
          <p:cNvSpPr>
            <a:spLocks noGrp="1"/>
          </p:cNvSpPr>
          <p:nvPr>
            <p:ph type="title"/>
          </p:nvPr>
        </p:nvSpPr>
        <p:spPr>
          <a:xfrm>
            <a:off x="0" y="-1"/>
            <a:ext cx="9144000" cy="805411"/>
          </a:xfrm>
        </p:spPr>
        <p:txBody>
          <a:bodyPr>
            <a:noAutofit/>
          </a:bodyPr>
          <a:lstStyle/>
          <a:p>
            <a:r>
              <a:rPr lang="en-US" sz="2800" b="1" kern="0" spc="-38" dirty="0">
                <a:latin typeface="TH SarabunPSK" pitchFamily="34" charset="-34"/>
                <a:cs typeface="TH SarabunPSK" pitchFamily="34" charset="-34"/>
              </a:rPr>
              <a:t>Adaptation projects  at farmer level: </a:t>
            </a:r>
            <a:br>
              <a:rPr lang="en-US" sz="2800" b="1" kern="0" spc="-38" dirty="0">
                <a:latin typeface="TH SarabunPSK" pitchFamily="34" charset="-34"/>
                <a:cs typeface="TH SarabunPSK" pitchFamily="34" charset="-34"/>
              </a:rPr>
            </a:br>
            <a:r>
              <a:rPr lang="en-US" sz="2800" b="1" kern="0" spc="-38" dirty="0">
                <a:latin typeface="TH SarabunPSK" pitchFamily="34" charset="-34"/>
                <a:cs typeface="TH SarabunPSK" pitchFamily="34" charset="-34"/>
              </a:rPr>
              <a:t>Conceptual Framework</a:t>
            </a:r>
          </a:p>
        </p:txBody>
      </p:sp>
      <p:pic>
        <p:nvPicPr>
          <p:cNvPr id="6" name="Picture 5" descr="C:\Users\akarapon.hou\Desktop\imgres.jpg"/>
          <p:cNvPicPr>
            <a:picLocks noChangeAspect="1" noChangeArrowheads="1"/>
          </p:cNvPicPr>
          <p:nvPr/>
        </p:nvPicPr>
        <p:blipFill>
          <a:blip r:embed="rId3" cstate="print"/>
          <a:srcRect/>
          <a:stretch>
            <a:fillRect/>
          </a:stretch>
        </p:blipFill>
        <p:spPr bwMode="auto">
          <a:xfrm>
            <a:off x="8675248" y="0"/>
            <a:ext cx="468752" cy="470723"/>
          </a:xfrm>
          <a:prstGeom prst="rect">
            <a:avLst/>
          </a:prstGeom>
          <a:noFill/>
        </p:spPr>
      </p:pic>
      <p:pic>
        <p:nvPicPr>
          <p:cNvPr id="13" name="Picture 12"/>
          <p:cNvPicPr>
            <a:picLocks noChangeAspect="1"/>
          </p:cNvPicPr>
          <p:nvPr/>
        </p:nvPicPr>
        <p:blipFill>
          <a:blip r:embed="rId4"/>
          <a:stretch>
            <a:fillRect/>
          </a:stretch>
        </p:blipFill>
        <p:spPr>
          <a:xfrm>
            <a:off x="76200" y="1047750"/>
            <a:ext cx="8915400" cy="4095750"/>
          </a:xfrm>
          <a:prstGeom prst="rect">
            <a:avLst/>
          </a:prstGeom>
        </p:spPr>
      </p:pic>
    </p:spTree>
    <p:extLst>
      <p:ext uri="{BB962C8B-B14F-4D97-AF65-F5344CB8AC3E}">
        <p14:creationId xmlns:p14="http://schemas.microsoft.com/office/powerpoint/2010/main" val="1874537657"/>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71550"/>
            <a:ext cx="8305800" cy="3623076"/>
          </a:xfrm>
        </p:spPr>
        <p:txBody>
          <a:bodyPr>
            <a:normAutofit/>
          </a:bodyPr>
          <a:lstStyle/>
          <a:p>
            <a:r>
              <a:rPr lang="en-US" sz="2800" b="1" kern="0" spc="-38" dirty="0">
                <a:latin typeface="TH SarabunPSK" pitchFamily="34" charset="-34"/>
                <a:cs typeface="TH SarabunPSK" pitchFamily="34" charset="-34"/>
              </a:rPr>
              <a:t>Climate Migrants in Bangladesh (See YouTube </a:t>
            </a:r>
            <a:r>
              <a:rPr lang="en-US" sz="2800" b="1" kern="0" spc="-38" dirty="0">
                <a:latin typeface="TH SarabunPSK" pitchFamily="34" charset="-34"/>
                <a:cs typeface="TH SarabunPSK" pitchFamily="34" charset="-34"/>
                <a:hlinkClick r:id="rId2"/>
              </a:rPr>
              <a:t>https://youtu.be/de7NRCROf8Y</a:t>
            </a:r>
            <a:r>
              <a:rPr lang="en-US" sz="2800" b="1" kern="0" spc="-38" dirty="0">
                <a:latin typeface="TH SarabunPSK" pitchFamily="34" charset="-34"/>
                <a:cs typeface="TH SarabunPSK" pitchFamily="34" charset="-34"/>
              </a:rPr>
              <a:t>)</a:t>
            </a:r>
          </a:p>
          <a:p>
            <a:r>
              <a:rPr lang="en-US" sz="2800" b="1" kern="0" spc="-38" dirty="0">
                <a:latin typeface="TH SarabunPSK" pitchFamily="34" charset="-34"/>
                <a:cs typeface="TH SarabunPSK" pitchFamily="34" charset="-34"/>
              </a:rPr>
              <a:t>Internal climate migrations in Thailand</a:t>
            </a:r>
          </a:p>
          <a:p>
            <a:r>
              <a:rPr lang="en-US" sz="2800" b="1" kern="0" spc="-38" dirty="0">
                <a:latin typeface="TH SarabunPSK" pitchFamily="34" charset="-34"/>
                <a:cs typeface="TH SarabunPSK" pitchFamily="34" charset="-34"/>
              </a:rPr>
              <a:t>Is the migration one of climate adaptation options? What are the main concerns?</a:t>
            </a:r>
          </a:p>
          <a:p>
            <a:pPr marL="0" indent="0">
              <a:buNone/>
            </a:pPr>
            <a:endParaRPr lang="en-US" sz="2800" b="1" kern="0" spc="-38" dirty="0">
              <a:latin typeface="TH SarabunPSK" pitchFamily="34" charset="-34"/>
              <a:cs typeface="TH SarabunPSK" pitchFamily="34" charset="-34"/>
            </a:endParaRPr>
          </a:p>
          <a:p>
            <a:pPr marL="0" indent="0">
              <a:buNone/>
            </a:pPr>
            <a:r>
              <a:rPr lang="en-US" sz="2800" b="1" kern="0" spc="-38" dirty="0">
                <a:latin typeface="TH SarabunPSK" pitchFamily="34" charset="-34"/>
                <a:cs typeface="TH SarabunPSK" pitchFamily="34" charset="-34"/>
              </a:rPr>
              <a:t> </a:t>
            </a:r>
          </a:p>
        </p:txBody>
      </p:sp>
      <p:sp>
        <p:nvSpPr>
          <p:cNvPr id="4" name="Slide Number Placeholder 3"/>
          <p:cNvSpPr>
            <a:spLocks noGrp="1"/>
          </p:cNvSpPr>
          <p:nvPr>
            <p:ph type="sldNum" sz="quarter" idx="12"/>
          </p:nvPr>
        </p:nvSpPr>
        <p:spPr/>
        <p:txBody>
          <a:bodyPr/>
          <a:lstStyle/>
          <a:p>
            <a:fld id="{9140919D-0842-45BF-B7A7-68BC56651B2C}" type="slidenum">
              <a:rPr lang="en-US" smtClean="0"/>
              <a:pPr/>
              <a:t>72</a:t>
            </a:fld>
            <a:endParaRPr lang="en-US" dirty="0"/>
          </a:p>
        </p:txBody>
      </p:sp>
      <p:sp>
        <p:nvSpPr>
          <p:cNvPr id="5" name="Title 1"/>
          <p:cNvSpPr>
            <a:spLocks noGrp="1"/>
          </p:cNvSpPr>
          <p:nvPr>
            <p:ph type="title"/>
          </p:nvPr>
        </p:nvSpPr>
        <p:spPr>
          <a:xfrm>
            <a:off x="0" y="0"/>
            <a:ext cx="9144000" cy="742950"/>
          </a:xfrm>
        </p:spPr>
        <p:txBody>
          <a:bodyPr>
            <a:noAutofit/>
          </a:bodyPr>
          <a:lstStyle/>
          <a:p>
            <a:r>
              <a:rPr lang="en-US" sz="4000" b="1" u="sng" kern="0" spc="-38" dirty="0">
                <a:latin typeface="TH SarabunPSK" pitchFamily="34" charset="-34"/>
                <a:cs typeface="TH SarabunPSK" pitchFamily="34" charset="-34"/>
              </a:rPr>
              <a:t>Section 4</a:t>
            </a:r>
            <a:r>
              <a:rPr lang="en-US" sz="4000" b="1" kern="0" spc="-38" dirty="0">
                <a:latin typeface="TH SarabunPSK" pitchFamily="34" charset="-34"/>
                <a:cs typeface="TH SarabunPSK" pitchFamily="34" charset="-34"/>
              </a:rPr>
              <a:t>: Migrations as adaptation measures ???</a:t>
            </a:r>
          </a:p>
        </p:txBody>
      </p:sp>
    </p:spTree>
    <p:extLst>
      <p:ext uri="{BB962C8B-B14F-4D97-AF65-F5344CB8AC3E}">
        <p14:creationId xmlns:p14="http://schemas.microsoft.com/office/powerpoint/2010/main" val="2192290192"/>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a:xfrm>
            <a:off x="6934200" y="4767267"/>
            <a:ext cx="2133600" cy="273844"/>
          </a:xfrm>
        </p:spPr>
        <p:txBody>
          <a:bodyPr>
            <a:normAutofit/>
          </a:bodyPr>
          <a:lstStyle/>
          <a:p>
            <a:fld id="{3074B712-BCCC-4096-A105-59EBF1B6CB0C}" type="slidenum">
              <a:rPr lang="en-US" smtClean="0"/>
              <a:pPr/>
              <a:t>73</a:t>
            </a:fld>
            <a:endParaRPr lang="en-US" dirty="0"/>
          </a:p>
        </p:txBody>
      </p:sp>
      <p:sp>
        <p:nvSpPr>
          <p:cNvPr id="8" name="Title 1"/>
          <p:cNvSpPr>
            <a:spLocks noGrp="1"/>
          </p:cNvSpPr>
          <p:nvPr>
            <p:ph type="title"/>
          </p:nvPr>
        </p:nvSpPr>
        <p:spPr>
          <a:xfrm>
            <a:off x="0" y="74545"/>
            <a:ext cx="9144000" cy="742950"/>
          </a:xfrm>
        </p:spPr>
        <p:txBody>
          <a:bodyPr>
            <a:normAutofit/>
          </a:bodyPr>
          <a:lstStyle/>
          <a:p>
            <a:r>
              <a:rPr lang="en-US" b="1" dirty="0">
                <a:solidFill>
                  <a:srgbClr val="642F04"/>
                </a:solidFill>
                <a:effectLst>
                  <a:outerShdw blurRad="38100" dist="38100" dir="2700000" algn="tl">
                    <a:srgbClr val="000000">
                      <a:alpha val="43137"/>
                    </a:srgbClr>
                  </a:outerShdw>
                </a:effectLst>
                <a:latin typeface="TH SarabunPSK" panose="020B0500040200020003" pitchFamily="34" charset="-34"/>
                <a:ea typeface="Tahoma" panose="020B0604030504040204" pitchFamily="34" charset="0"/>
                <a:cs typeface="TH SarabunPSK" panose="020B0500040200020003" pitchFamily="34" charset="-34"/>
              </a:rPr>
              <a:t>Climate Migrants in Bangladesh</a:t>
            </a:r>
          </a:p>
        </p:txBody>
      </p:sp>
      <p:sp>
        <p:nvSpPr>
          <p:cNvPr id="5" name="Content Placeholder 2">
            <a:extLst>
              <a:ext uri="{FF2B5EF4-FFF2-40B4-BE49-F238E27FC236}">
                <a16:creationId xmlns:a16="http://schemas.microsoft.com/office/drawing/2014/main" xmlns="" id="{0B1CAF37-6D53-4294-997E-A2088FBD2B88}"/>
              </a:ext>
            </a:extLst>
          </p:cNvPr>
          <p:cNvSpPr>
            <a:spLocks noGrp="1"/>
          </p:cNvSpPr>
          <p:nvPr>
            <p:ph idx="1"/>
          </p:nvPr>
        </p:nvSpPr>
        <p:spPr>
          <a:xfrm>
            <a:off x="457199" y="798445"/>
            <a:ext cx="8305800" cy="3623076"/>
          </a:xfrm>
        </p:spPr>
        <p:txBody>
          <a:bodyPr>
            <a:normAutofit fontScale="92500" lnSpcReduction="10000"/>
          </a:bodyPr>
          <a:lstStyle/>
          <a:p>
            <a:r>
              <a:rPr lang="en-US" sz="2800" b="1" kern="0" spc="-38" dirty="0">
                <a:latin typeface="TH SarabunPSK" pitchFamily="34" charset="-34"/>
                <a:cs typeface="TH SarabunPSK" pitchFamily="34" charset="-34"/>
              </a:rPr>
              <a:t>Climate Migrants in Bangladesh </a:t>
            </a:r>
            <a:br>
              <a:rPr lang="en-US" sz="2800" b="1" kern="0" spc="-38" dirty="0">
                <a:latin typeface="TH SarabunPSK" pitchFamily="34" charset="-34"/>
                <a:cs typeface="TH SarabunPSK" pitchFamily="34" charset="-34"/>
              </a:rPr>
            </a:br>
            <a:r>
              <a:rPr lang="en-US" sz="2800" b="1" kern="0" spc="-38" dirty="0">
                <a:latin typeface="TH SarabunPSK" pitchFamily="34" charset="-34"/>
                <a:cs typeface="TH SarabunPSK" pitchFamily="34" charset="-34"/>
              </a:rPr>
              <a:t>Information from </a:t>
            </a:r>
            <a:r>
              <a:rPr lang="en-US" sz="2800" b="1" kern="0" spc="-38" dirty="0" err="1">
                <a:latin typeface="TH SarabunPSK" pitchFamily="34" charset="-34"/>
                <a:cs typeface="TH SarabunPSK" pitchFamily="34" charset="-34"/>
              </a:rPr>
              <a:t>Youtube</a:t>
            </a:r>
            <a:r>
              <a:rPr lang="en-US" sz="2800" b="1" kern="0" spc="-38" dirty="0">
                <a:latin typeface="TH SarabunPSK" pitchFamily="34" charset="-34"/>
                <a:cs typeface="TH SarabunPSK" pitchFamily="34" charset="-34"/>
              </a:rPr>
              <a:t>: </a:t>
            </a:r>
          </a:p>
          <a:p>
            <a:pPr marL="0" indent="0" algn="ctr">
              <a:buNone/>
            </a:pPr>
            <a:r>
              <a:rPr lang="en-US" sz="3900" b="1" kern="0" spc="-38" dirty="0">
                <a:latin typeface="TH Sarabun New" panose="020B0500040200020003" pitchFamily="34" charset="-34"/>
                <a:cs typeface="TH Sarabun New" panose="020B0500040200020003" pitchFamily="34" charset="-34"/>
                <a:hlinkClick r:id="rId3"/>
              </a:rPr>
              <a:t>“In Bangladesh rising tides force climate migration”</a:t>
            </a:r>
            <a:endParaRPr lang="en-US" sz="3900" b="1" kern="0" spc="-38" dirty="0">
              <a:latin typeface="TH Sarabun New" panose="020B0500040200020003" pitchFamily="34" charset="-34"/>
              <a:cs typeface="TH Sarabun New" panose="020B0500040200020003" pitchFamily="34" charset="-34"/>
            </a:endParaRPr>
          </a:p>
          <a:p>
            <a:endParaRPr lang="en-US" sz="2800" b="1" kern="0" spc="-38" dirty="0">
              <a:latin typeface="TH SarabunPSK" pitchFamily="34" charset="-34"/>
              <a:cs typeface="TH SarabunPSK" pitchFamily="34" charset="-34"/>
            </a:endParaRPr>
          </a:p>
          <a:p>
            <a:endParaRPr lang="en-US" sz="2800" b="1" kern="0" spc="-38" dirty="0">
              <a:latin typeface="TH SarabunPSK" pitchFamily="34" charset="-34"/>
              <a:cs typeface="TH SarabunPSK" pitchFamily="34" charset="-34"/>
            </a:endParaRPr>
          </a:p>
          <a:p>
            <a:pPr marL="0" indent="0">
              <a:buNone/>
            </a:pPr>
            <a:endParaRPr lang="en-US" sz="2800" b="1" kern="0" spc="-38" dirty="0">
              <a:latin typeface="TH SarabunPSK" pitchFamily="34" charset="-34"/>
              <a:cs typeface="TH SarabunPSK" pitchFamily="34" charset="-34"/>
            </a:endParaRPr>
          </a:p>
          <a:p>
            <a:pPr marL="0" indent="0">
              <a:buNone/>
            </a:pPr>
            <a:endParaRPr lang="en-US" sz="2800" b="1" kern="0" spc="-38" dirty="0">
              <a:latin typeface="TH SarabunPSK" pitchFamily="34" charset="-34"/>
              <a:cs typeface="TH SarabunPSK" pitchFamily="34" charset="-34"/>
            </a:endParaRPr>
          </a:p>
          <a:p>
            <a:pPr marL="0" indent="0">
              <a:buNone/>
            </a:pPr>
            <a:r>
              <a:rPr lang="en-US" sz="2800" b="1" kern="0" spc="-38" dirty="0">
                <a:latin typeface="TH SarabunPSK" pitchFamily="34" charset="-34"/>
                <a:cs typeface="TH SarabunPSK" pitchFamily="34" charset="-34"/>
              </a:rPr>
              <a:t>(See YouTube </a:t>
            </a:r>
            <a:r>
              <a:rPr lang="en-US" sz="2800" b="1" kern="0" spc="-38" dirty="0">
                <a:latin typeface="TH SarabunPSK" pitchFamily="34" charset="-34"/>
                <a:cs typeface="TH SarabunPSK" pitchFamily="34" charset="-34"/>
                <a:hlinkClick r:id="rId3"/>
              </a:rPr>
              <a:t>https://youtu.be/de7NRCROf8Y</a:t>
            </a:r>
            <a:r>
              <a:rPr lang="en-US" sz="2800" b="1" kern="0" spc="-38" dirty="0">
                <a:latin typeface="TH SarabunPSK" pitchFamily="34" charset="-34"/>
                <a:cs typeface="TH SarabunPSK" pitchFamily="34" charset="-34"/>
              </a:rPr>
              <a:t>)</a:t>
            </a:r>
          </a:p>
        </p:txBody>
      </p:sp>
      <p:pic>
        <p:nvPicPr>
          <p:cNvPr id="6146" name="Picture 2" descr="Image result for bangladesh migration climate">
            <a:extLst>
              <a:ext uri="{FF2B5EF4-FFF2-40B4-BE49-F238E27FC236}">
                <a16:creationId xmlns:a16="http://schemas.microsoft.com/office/drawing/2014/main" xmlns="" id="{15522C1B-115A-4E63-AE34-D516477FEAF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199" y="2114550"/>
            <a:ext cx="2619375" cy="17430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xmlns="" id="{DAF5AF9E-20AD-4598-9FBC-1159768460D9}"/>
              </a:ext>
            </a:extLst>
          </p:cNvPr>
          <p:cNvPicPr>
            <a:picLocks noChangeAspect="1"/>
          </p:cNvPicPr>
          <p:nvPr/>
        </p:nvPicPr>
        <p:blipFill>
          <a:blip r:embed="rId5"/>
          <a:stretch>
            <a:fillRect/>
          </a:stretch>
        </p:blipFill>
        <p:spPr>
          <a:xfrm>
            <a:off x="3262312" y="2133600"/>
            <a:ext cx="2619375" cy="1743075"/>
          </a:xfrm>
          <a:prstGeom prst="rect">
            <a:avLst/>
          </a:prstGeom>
        </p:spPr>
      </p:pic>
      <p:pic>
        <p:nvPicPr>
          <p:cNvPr id="9" name="Picture 8">
            <a:extLst>
              <a:ext uri="{FF2B5EF4-FFF2-40B4-BE49-F238E27FC236}">
                <a16:creationId xmlns:a16="http://schemas.microsoft.com/office/drawing/2014/main" xmlns="" id="{1B4E6525-4878-4352-87F7-12296D0D5E6B}"/>
              </a:ext>
            </a:extLst>
          </p:cNvPr>
          <p:cNvPicPr>
            <a:picLocks noChangeAspect="1"/>
          </p:cNvPicPr>
          <p:nvPr/>
        </p:nvPicPr>
        <p:blipFill>
          <a:blip r:embed="rId6"/>
          <a:stretch>
            <a:fillRect/>
          </a:stretch>
        </p:blipFill>
        <p:spPr>
          <a:xfrm>
            <a:off x="6067425" y="2052637"/>
            <a:ext cx="2447925" cy="1866900"/>
          </a:xfrm>
          <a:prstGeom prst="rect">
            <a:avLst/>
          </a:prstGeom>
        </p:spPr>
      </p:pic>
    </p:spTree>
    <p:extLst>
      <p:ext uri="{BB962C8B-B14F-4D97-AF65-F5344CB8AC3E}">
        <p14:creationId xmlns:p14="http://schemas.microsoft.com/office/powerpoint/2010/main" val="1218789548"/>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a:xfrm>
            <a:off x="6934200" y="4767267"/>
            <a:ext cx="2133600" cy="273844"/>
          </a:xfrm>
        </p:spPr>
        <p:txBody>
          <a:bodyPr>
            <a:normAutofit/>
          </a:bodyPr>
          <a:lstStyle/>
          <a:p>
            <a:fld id="{3074B712-BCCC-4096-A105-59EBF1B6CB0C}" type="slidenum">
              <a:rPr lang="en-US" smtClean="0"/>
              <a:pPr/>
              <a:t>74</a:t>
            </a:fld>
            <a:endParaRPr lang="en-US" dirty="0"/>
          </a:p>
        </p:txBody>
      </p:sp>
      <p:sp>
        <p:nvSpPr>
          <p:cNvPr id="8" name="Title 1"/>
          <p:cNvSpPr>
            <a:spLocks noGrp="1"/>
          </p:cNvSpPr>
          <p:nvPr>
            <p:ph type="title"/>
          </p:nvPr>
        </p:nvSpPr>
        <p:spPr>
          <a:xfrm>
            <a:off x="0" y="74545"/>
            <a:ext cx="9144000" cy="742950"/>
          </a:xfrm>
        </p:spPr>
        <p:txBody>
          <a:bodyPr>
            <a:normAutofit/>
          </a:bodyPr>
          <a:lstStyle/>
          <a:p>
            <a:r>
              <a:rPr lang="en-US" b="1" dirty="0">
                <a:solidFill>
                  <a:srgbClr val="642F04"/>
                </a:solidFill>
                <a:effectLst>
                  <a:outerShdw blurRad="38100" dist="38100" dir="2700000" algn="tl">
                    <a:srgbClr val="000000">
                      <a:alpha val="43137"/>
                    </a:srgbClr>
                  </a:outerShdw>
                </a:effectLst>
                <a:latin typeface="TH SarabunPSK" panose="020B0500040200020003" pitchFamily="34" charset="-34"/>
                <a:ea typeface="Tahoma" panose="020B0604030504040204" pitchFamily="34" charset="0"/>
                <a:cs typeface="TH SarabunPSK" panose="020B0500040200020003" pitchFamily="34" charset="-34"/>
              </a:rPr>
              <a:t>Climate Migrants in Bangladesh</a:t>
            </a:r>
          </a:p>
        </p:txBody>
      </p:sp>
      <p:pic>
        <p:nvPicPr>
          <p:cNvPr id="7" name="Picture 6">
            <a:extLst>
              <a:ext uri="{FF2B5EF4-FFF2-40B4-BE49-F238E27FC236}">
                <a16:creationId xmlns:a16="http://schemas.microsoft.com/office/drawing/2014/main" xmlns="" id="{900F232D-4342-4610-BB6D-FBC54D783944}"/>
              </a:ext>
            </a:extLst>
          </p:cNvPr>
          <p:cNvPicPr>
            <a:picLocks noChangeAspect="1"/>
          </p:cNvPicPr>
          <p:nvPr/>
        </p:nvPicPr>
        <p:blipFill>
          <a:blip r:embed="rId3"/>
          <a:stretch>
            <a:fillRect/>
          </a:stretch>
        </p:blipFill>
        <p:spPr>
          <a:xfrm>
            <a:off x="25400" y="817495"/>
            <a:ext cx="4342116" cy="3179695"/>
          </a:xfrm>
          <a:prstGeom prst="rect">
            <a:avLst/>
          </a:prstGeom>
        </p:spPr>
      </p:pic>
      <p:sp>
        <p:nvSpPr>
          <p:cNvPr id="11" name="Content Placeholder 2">
            <a:extLst>
              <a:ext uri="{FF2B5EF4-FFF2-40B4-BE49-F238E27FC236}">
                <a16:creationId xmlns:a16="http://schemas.microsoft.com/office/drawing/2014/main" xmlns="" id="{76798DF0-D090-4AAB-BBCC-F83D36F507B1}"/>
              </a:ext>
            </a:extLst>
          </p:cNvPr>
          <p:cNvSpPr>
            <a:spLocks noGrp="1"/>
          </p:cNvSpPr>
          <p:nvPr>
            <p:ph idx="1"/>
          </p:nvPr>
        </p:nvSpPr>
        <p:spPr>
          <a:xfrm>
            <a:off x="34925" y="4113839"/>
            <a:ext cx="4332591" cy="626301"/>
          </a:xfrm>
        </p:spPr>
        <p:txBody>
          <a:bodyPr>
            <a:normAutofit fontScale="62500" lnSpcReduction="20000"/>
          </a:bodyPr>
          <a:lstStyle/>
          <a:p>
            <a:pPr marL="0" indent="0">
              <a:buNone/>
            </a:pPr>
            <a:r>
              <a:rPr lang="en-US" sz="2800" b="1" kern="0" spc="-38" dirty="0">
                <a:latin typeface="TH SarabunPSK" pitchFamily="34" charset="-34"/>
                <a:cs typeface="TH SarabunPSK" pitchFamily="34" charset="-34"/>
              </a:rPr>
              <a:t>Source: http://www.worldwatch.org/climate-related-migration-often-short-distance-and-cyclical-not-international-0</a:t>
            </a:r>
          </a:p>
        </p:txBody>
      </p:sp>
      <p:sp>
        <p:nvSpPr>
          <p:cNvPr id="12" name="Content Placeholder 2">
            <a:extLst>
              <a:ext uri="{FF2B5EF4-FFF2-40B4-BE49-F238E27FC236}">
                <a16:creationId xmlns:a16="http://schemas.microsoft.com/office/drawing/2014/main" xmlns="" id="{FAD0F370-2336-44C2-8A45-2E292BC30B82}"/>
              </a:ext>
            </a:extLst>
          </p:cNvPr>
          <p:cNvSpPr txBox="1">
            <a:spLocks/>
          </p:cNvSpPr>
          <p:nvPr/>
        </p:nvSpPr>
        <p:spPr>
          <a:xfrm>
            <a:off x="4430408" y="971550"/>
            <a:ext cx="4637392" cy="3623076"/>
          </a:xfrm>
          <a:prstGeom prst="rect">
            <a:avLst/>
          </a:prstGeom>
        </p:spPr>
        <p:txBody>
          <a:bodyPr vert="horz" lIns="87910" tIns="43955" rIns="87910" bIns="43955" rtlCol="0">
            <a:normAutofit fontScale="92500"/>
          </a:bodyPr>
          <a:lstStyle>
            <a:lvl1pPr marL="329663" indent="-329663" algn="l" defTabSz="879104" rtl="0" eaLnBrk="1" latinLnBrk="0" hangingPunct="1">
              <a:spcBef>
                <a:spcPct val="20000"/>
              </a:spcBef>
              <a:buFont typeface="Arial" pitchFamily="34" charset="0"/>
              <a:buChar char="•"/>
              <a:defRPr sz="3100" kern="1200">
                <a:solidFill>
                  <a:schemeClr val="tx1"/>
                </a:solidFill>
                <a:latin typeface="+mn-lt"/>
                <a:ea typeface="+mn-ea"/>
                <a:cs typeface="+mn-cs"/>
              </a:defRPr>
            </a:lvl1pPr>
            <a:lvl2pPr marL="714270" indent="-274720" algn="l" defTabSz="879104" rtl="0" eaLnBrk="1" latinLnBrk="0" hangingPunct="1">
              <a:spcBef>
                <a:spcPct val="20000"/>
              </a:spcBef>
              <a:buFont typeface="Arial" pitchFamily="34" charset="0"/>
              <a:buChar char="–"/>
              <a:defRPr sz="2700" kern="1200">
                <a:solidFill>
                  <a:schemeClr val="tx1"/>
                </a:solidFill>
                <a:latin typeface="+mn-lt"/>
                <a:ea typeface="+mn-ea"/>
                <a:cs typeface="+mn-cs"/>
              </a:defRPr>
            </a:lvl2pPr>
            <a:lvl3pPr marL="1098878" indent="-219776" algn="l" defTabSz="879104" rtl="0" eaLnBrk="1" latinLnBrk="0" hangingPunct="1">
              <a:spcBef>
                <a:spcPct val="20000"/>
              </a:spcBef>
              <a:buFont typeface="Arial" pitchFamily="34" charset="0"/>
              <a:buChar char="•"/>
              <a:defRPr sz="2300" kern="1200">
                <a:solidFill>
                  <a:schemeClr val="tx1"/>
                </a:solidFill>
                <a:latin typeface="+mn-lt"/>
                <a:ea typeface="+mn-ea"/>
                <a:cs typeface="+mn-cs"/>
              </a:defRPr>
            </a:lvl3pPr>
            <a:lvl4pPr marL="1538429" indent="-219776" algn="l" defTabSz="879104"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1977979" indent="-219776" algn="l" defTabSz="879104"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417531" indent="-219776" algn="l" defTabSz="879104"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857083" indent="-219776" algn="l" defTabSz="879104"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296633" indent="-219776" algn="l" defTabSz="879104"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736184" indent="-219776" algn="l" defTabSz="879104"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2200" b="1" kern="0" spc="-38" dirty="0">
                <a:latin typeface="TH SarabunPSK" pitchFamily="34" charset="-34"/>
                <a:cs typeface="TH SarabunPSK" pitchFamily="34" charset="-34"/>
              </a:rPr>
              <a:t>Some Fact findings from Dr. Lori Hunter:</a:t>
            </a:r>
          </a:p>
          <a:p>
            <a:pPr marL="171450" indent="-171450"/>
            <a:r>
              <a:rPr lang="en-US" sz="2200" b="1" kern="0" spc="-38" dirty="0">
                <a:solidFill>
                  <a:srgbClr val="C00000"/>
                </a:solidFill>
                <a:latin typeface="TH SarabunPSK" pitchFamily="34" charset="-34"/>
                <a:cs typeface="TH SarabunPSK" pitchFamily="34" charset="-34"/>
              </a:rPr>
              <a:t>Understanding of the potential connections between climate change and human migration.</a:t>
            </a:r>
          </a:p>
          <a:p>
            <a:pPr marL="171450" indent="-171450"/>
            <a:r>
              <a:rPr lang="en-US" sz="2200" b="1" kern="0" spc="-38" dirty="0">
                <a:solidFill>
                  <a:srgbClr val="C00000"/>
                </a:solidFill>
                <a:latin typeface="TH SarabunPSK" pitchFamily="34" charset="-34"/>
                <a:cs typeface="TH SarabunPSK" pitchFamily="34" charset="-34"/>
              </a:rPr>
              <a:t>Environmental drivers, such as changing climatic patterns, are rarely the only factor leading to migration.</a:t>
            </a:r>
          </a:p>
          <a:p>
            <a:pPr marL="171450" indent="-171450"/>
            <a:r>
              <a:rPr lang="en-US" sz="2200" b="1" kern="0" spc="-38" dirty="0">
                <a:solidFill>
                  <a:srgbClr val="C00000"/>
                </a:solidFill>
                <a:latin typeface="TH SarabunPSK" pitchFamily="34" charset="-34"/>
                <a:cs typeface="TH SarabunPSK" pitchFamily="34" charset="-34"/>
              </a:rPr>
              <a:t>Environmentally related migration is not new: migration has represented a livelihood strategy for millennia. In low-lying Bangladesh, for example, migration has long served as an adaptive strategy.</a:t>
            </a:r>
          </a:p>
          <a:p>
            <a:pPr marL="171450" indent="-171450"/>
            <a:r>
              <a:rPr lang="en-US" sz="2200" b="1" kern="0" spc="-38" dirty="0">
                <a:solidFill>
                  <a:srgbClr val="C00000"/>
                </a:solidFill>
                <a:latin typeface="TH SarabunPSK" pitchFamily="34" charset="-34"/>
                <a:cs typeface="TH SarabunPSK" pitchFamily="34" charset="-34"/>
              </a:rPr>
              <a:t>Migration comes with costs-social, financial, and others: </a:t>
            </a:r>
            <a:endParaRPr lang="en-US" sz="2800" b="1" kern="0" spc="-38" dirty="0">
              <a:latin typeface="TH SarabunPSK" pitchFamily="34" charset="-34"/>
              <a:cs typeface="TH SarabunPSK" pitchFamily="34" charset="-34"/>
            </a:endParaRPr>
          </a:p>
        </p:txBody>
      </p:sp>
    </p:spTree>
    <p:extLst>
      <p:ext uri="{BB962C8B-B14F-4D97-AF65-F5344CB8AC3E}">
        <p14:creationId xmlns:p14="http://schemas.microsoft.com/office/powerpoint/2010/main" val="213437147"/>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xmlns="" id="{4A5A8040-C109-4780-A653-705093FF646F}"/>
              </a:ext>
            </a:extLst>
          </p:cNvPr>
          <p:cNvPicPr>
            <a:picLocks noChangeAspect="1"/>
          </p:cNvPicPr>
          <p:nvPr/>
        </p:nvPicPr>
        <p:blipFill>
          <a:blip r:embed="rId3"/>
          <a:stretch>
            <a:fillRect/>
          </a:stretch>
        </p:blipFill>
        <p:spPr>
          <a:xfrm>
            <a:off x="2095500" y="980953"/>
            <a:ext cx="4953000" cy="3718106"/>
          </a:xfrm>
          <a:prstGeom prst="rect">
            <a:avLst/>
          </a:prstGeom>
        </p:spPr>
      </p:pic>
      <p:sp>
        <p:nvSpPr>
          <p:cNvPr id="3" name="Slide Number Placeholder 2"/>
          <p:cNvSpPr>
            <a:spLocks noGrp="1"/>
          </p:cNvSpPr>
          <p:nvPr>
            <p:ph type="sldNum" sz="quarter" idx="12"/>
          </p:nvPr>
        </p:nvSpPr>
        <p:spPr>
          <a:xfrm>
            <a:off x="6934200" y="4767267"/>
            <a:ext cx="2133600" cy="273844"/>
          </a:xfrm>
        </p:spPr>
        <p:txBody>
          <a:bodyPr>
            <a:normAutofit/>
          </a:bodyPr>
          <a:lstStyle/>
          <a:p>
            <a:fld id="{3074B712-BCCC-4096-A105-59EBF1B6CB0C}" type="slidenum">
              <a:rPr lang="en-US" smtClean="0"/>
              <a:pPr/>
              <a:t>75</a:t>
            </a:fld>
            <a:endParaRPr lang="en-US" dirty="0"/>
          </a:p>
        </p:txBody>
      </p:sp>
      <p:sp>
        <p:nvSpPr>
          <p:cNvPr id="8" name="Title 1"/>
          <p:cNvSpPr>
            <a:spLocks noGrp="1"/>
          </p:cNvSpPr>
          <p:nvPr>
            <p:ph type="title"/>
          </p:nvPr>
        </p:nvSpPr>
        <p:spPr>
          <a:xfrm>
            <a:off x="0" y="74545"/>
            <a:ext cx="9144000" cy="742950"/>
          </a:xfrm>
        </p:spPr>
        <p:txBody>
          <a:bodyPr>
            <a:normAutofit/>
          </a:bodyPr>
          <a:lstStyle/>
          <a:p>
            <a:r>
              <a:rPr lang="en-US" b="1" dirty="0">
                <a:solidFill>
                  <a:srgbClr val="642F04"/>
                </a:solidFill>
                <a:effectLst>
                  <a:outerShdw blurRad="38100" dist="38100" dir="2700000" algn="tl">
                    <a:srgbClr val="000000">
                      <a:alpha val="43137"/>
                    </a:srgbClr>
                  </a:outerShdw>
                </a:effectLst>
                <a:latin typeface="TH SarabunPSK" panose="020B0500040200020003" pitchFamily="34" charset="-34"/>
                <a:ea typeface="Tahoma" panose="020B0604030504040204" pitchFamily="34" charset="0"/>
                <a:cs typeface="TH SarabunPSK" panose="020B0500040200020003" pitchFamily="34" charset="-34"/>
              </a:rPr>
              <a:t>Climate Migrants in Bangladesh</a:t>
            </a:r>
          </a:p>
        </p:txBody>
      </p:sp>
      <p:pic>
        <p:nvPicPr>
          <p:cNvPr id="5" name="Picture 4">
            <a:extLst>
              <a:ext uri="{FF2B5EF4-FFF2-40B4-BE49-F238E27FC236}">
                <a16:creationId xmlns:a16="http://schemas.microsoft.com/office/drawing/2014/main" xmlns="" id="{274BC000-801B-465B-BEF7-2C0194A937D2}"/>
              </a:ext>
            </a:extLst>
          </p:cNvPr>
          <p:cNvPicPr>
            <a:picLocks noChangeAspect="1"/>
          </p:cNvPicPr>
          <p:nvPr/>
        </p:nvPicPr>
        <p:blipFill>
          <a:blip r:embed="rId4"/>
          <a:stretch>
            <a:fillRect/>
          </a:stretch>
        </p:blipFill>
        <p:spPr>
          <a:xfrm>
            <a:off x="457200" y="607942"/>
            <a:ext cx="8153400" cy="4535558"/>
          </a:xfrm>
          <a:prstGeom prst="rect">
            <a:avLst/>
          </a:prstGeom>
        </p:spPr>
      </p:pic>
      <p:pic>
        <p:nvPicPr>
          <p:cNvPr id="9" name="Picture 8">
            <a:extLst>
              <a:ext uri="{FF2B5EF4-FFF2-40B4-BE49-F238E27FC236}">
                <a16:creationId xmlns:a16="http://schemas.microsoft.com/office/drawing/2014/main" xmlns="" id="{67C12E0D-DAB9-4EA1-82A4-666CBF7D1CB8}"/>
              </a:ext>
            </a:extLst>
          </p:cNvPr>
          <p:cNvPicPr>
            <a:picLocks noChangeAspect="1"/>
          </p:cNvPicPr>
          <p:nvPr/>
        </p:nvPicPr>
        <p:blipFill>
          <a:blip r:embed="rId5"/>
          <a:stretch>
            <a:fillRect/>
          </a:stretch>
        </p:blipFill>
        <p:spPr>
          <a:xfrm>
            <a:off x="457200" y="1123950"/>
            <a:ext cx="8153399" cy="4019550"/>
          </a:xfrm>
          <a:prstGeom prst="rect">
            <a:avLst/>
          </a:prstGeom>
        </p:spPr>
      </p:pic>
    </p:spTree>
    <p:extLst>
      <p:ext uri="{BB962C8B-B14F-4D97-AF65-F5344CB8AC3E}">
        <p14:creationId xmlns:p14="http://schemas.microsoft.com/office/powerpoint/2010/main" val="2363274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a:xfrm>
            <a:off x="6934200" y="4767267"/>
            <a:ext cx="2133600" cy="273844"/>
          </a:xfrm>
        </p:spPr>
        <p:txBody>
          <a:bodyPr>
            <a:normAutofit/>
          </a:bodyPr>
          <a:lstStyle/>
          <a:p>
            <a:fld id="{3074B712-BCCC-4096-A105-59EBF1B6CB0C}" type="slidenum">
              <a:rPr lang="en-US" smtClean="0"/>
              <a:pPr/>
              <a:t>76</a:t>
            </a:fld>
            <a:endParaRPr lang="en-US" dirty="0"/>
          </a:p>
        </p:txBody>
      </p:sp>
      <p:sp>
        <p:nvSpPr>
          <p:cNvPr id="8" name="Title 1"/>
          <p:cNvSpPr>
            <a:spLocks noGrp="1"/>
          </p:cNvSpPr>
          <p:nvPr>
            <p:ph type="title"/>
          </p:nvPr>
        </p:nvSpPr>
        <p:spPr>
          <a:xfrm>
            <a:off x="0" y="74545"/>
            <a:ext cx="9144000" cy="742950"/>
          </a:xfrm>
        </p:spPr>
        <p:txBody>
          <a:bodyPr>
            <a:normAutofit/>
          </a:bodyPr>
          <a:lstStyle/>
          <a:p>
            <a:r>
              <a:rPr lang="en-US" b="1" dirty="0">
                <a:solidFill>
                  <a:srgbClr val="642F04"/>
                </a:solidFill>
                <a:effectLst>
                  <a:outerShdw blurRad="38100" dist="38100" dir="2700000" algn="tl">
                    <a:srgbClr val="000000">
                      <a:alpha val="43137"/>
                    </a:srgbClr>
                  </a:outerShdw>
                </a:effectLst>
                <a:latin typeface="TH SarabunPSK" panose="020B0500040200020003" pitchFamily="34" charset="-34"/>
                <a:ea typeface="Tahoma" panose="020B0604030504040204" pitchFamily="34" charset="0"/>
                <a:cs typeface="TH SarabunPSK" panose="020B0500040200020003" pitchFamily="34" charset="-34"/>
              </a:rPr>
              <a:t>Climate Migrants in Bangladesh</a:t>
            </a:r>
          </a:p>
        </p:txBody>
      </p:sp>
      <p:pic>
        <p:nvPicPr>
          <p:cNvPr id="2" name="Picture 1">
            <a:extLst>
              <a:ext uri="{FF2B5EF4-FFF2-40B4-BE49-F238E27FC236}">
                <a16:creationId xmlns:a16="http://schemas.microsoft.com/office/drawing/2014/main" xmlns="" id="{B6C2663E-C24C-482F-92B7-C53E4AFAF689}"/>
              </a:ext>
            </a:extLst>
          </p:cNvPr>
          <p:cNvPicPr>
            <a:picLocks noChangeAspect="1"/>
          </p:cNvPicPr>
          <p:nvPr/>
        </p:nvPicPr>
        <p:blipFill>
          <a:blip r:embed="rId3"/>
          <a:stretch>
            <a:fillRect/>
          </a:stretch>
        </p:blipFill>
        <p:spPr>
          <a:xfrm>
            <a:off x="609600" y="666958"/>
            <a:ext cx="8153400" cy="4476542"/>
          </a:xfrm>
          <a:prstGeom prst="rect">
            <a:avLst/>
          </a:prstGeom>
        </p:spPr>
      </p:pic>
    </p:spTree>
    <p:extLst>
      <p:ext uri="{BB962C8B-B14F-4D97-AF65-F5344CB8AC3E}">
        <p14:creationId xmlns:p14="http://schemas.microsoft.com/office/powerpoint/2010/main" val="147853803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a:xfrm>
            <a:off x="6934200" y="4767267"/>
            <a:ext cx="2133600" cy="273844"/>
          </a:xfrm>
        </p:spPr>
        <p:txBody>
          <a:bodyPr>
            <a:normAutofit/>
          </a:bodyPr>
          <a:lstStyle/>
          <a:p>
            <a:fld id="{3074B712-BCCC-4096-A105-59EBF1B6CB0C}" type="slidenum">
              <a:rPr lang="en-US" smtClean="0"/>
              <a:pPr/>
              <a:t>77</a:t>
            </a:fld>
            <a:endParaRPr lang="en-US" dirty="0"/>
          </a:p>
        </p:txBody>
      </p:sp>
      <p:sp>
        <p:nvSpPr>
          <p:cNvPr id="8" name="Title 1"/>
          <p:cNvSpPr>
            <a:spLocks noGrp="1"/>
          </p:cNvSpPr>
          <p:nvPr>
            <p:ph type="title"/>
          </p:nvPr>
        </p:nvSpPr>
        <p:spPr>
          <a:xfrm>
            <a:off x="0" y="74545"/>
            <a:ext cx="9144000" cy="742950"/>
          </a:xfrm>
        </p:spPr>
        <p:txBody>
          <a:bodyPr>
            <a:normAutofit/>
          </a:bodyPr>
          <a:lstStyle/>
          <a:p>
            <a:r>
              <a:rPr lang="en-US" b="1" dirty="0">
                <a:solidFill>
                  <a:srgbClr val="642F04"/>
                </a:solidFill>
                <a:effectLst>
                  <a:outerShdw blurRad="38100" dist="38100" dir="2700000" algn="tl">
                    <a:srgbClr val="000000">
                      <a:alpha val="43137"/>
                    </a:srgbClr>
                  </a:outerShdw>
                </a:effectLst>
                <a:latin typeface="TH SarabunPSK" panose="020B0500040200020003" pitchFamily="34" charset="-34"/>
                <a:ea typeface="Tahoma" panose="020B0604030504040204" pitchFamily="34" charset="0"/>
                <a:cs typeface="TH SarabunPSK" panose="020B0500040200020003" pitchFamily="34" charset="-34"/>
              </a:rPr>
              <a:t>Climate Migrants in Bangladesh</a:t>
            </a:r>
          </a:p>
        </p:txBody>
      </p:sp>
      <p:pic>
        <p:nvPicPr>
          <p:cNvPr id="4" name="Picture 3">
            <a:extLst>
              <a:ext uri="{FF2B5EF4-FFF2-40B4-BE49-F238E27FC236}">
                <a16:creationId xmlns:a16="http://schemas.microsoft.com/office/drawing/2014/main" xmlns="" id="{B51828B1-59E6-40C2-96CB-CFD322FAFCCC}"/>
              </a:ext>
            </a:extLst>
          </p:cNvPr>
          <p:cNvPicPr>
            <a:picLocks noChangeAspect="1"/>
          </p:cNvPicPr>
          <p:nvPr/>
        </p:nvPicPr>
        <p:blipFill>
          <a:blip r:embed="rId3"/>
          <a:stretch>
            <a:fillRect/>
          </a:stretch>
        </p:blipFill>
        <p:spPr>
          <a:xfrm>
            <a:off x="152400" y="742950"/>
            <a:ext cx="4953000" cy="3173016"/>
          </a:xfrm>
          <a:prstGeom prst="rect">
            <a:avLst/>
          </a:prstGeom>
          <a:ln w="25400">
            <a:solidFill>
              <a:schemeClr val="tx1"/>
            </a:solidFill>
          </a:ln>
        </p:spPr>
      </p:pic>
      <p:pic>
        <p:nvPicPr>
          <p:cNvPr id="5" name="Picture 4">
            <a:extLst>
              <a:ext uri="{FF2B5EF4-FFF2-40B4-BE49-F238E27FC236}">
                <a16:creationId xmlns:a16="http://schemas.microsoft.com/office/drawing/2014/main" xmlns="" id="{637C730D-9DE2-475A-A458-48E03B5E1DCD}"/>
              </a:ext>
            </a:extLst>
          </p:cNvPr>
          <p:cNvPicPr>
            <a:picLocks noChangeAspect="1"/>
          </p:cNvPicPr>
          <p:nvPr/>
        </p:nvPicPr>
        <p:blipFill>
          <a:blip r:embed="rId4"/>
          <a:stretch>
            <a:fillRect/>
          </a:stretch>
        </p:blipFill>
        <p:spPr>
          <a:xfrm>
            <a:off x="1447800" y="1123955"/>
            <a:ext cx="4905241" cy="3643312"/>
          </a:xfrm>
          <a:prstGeom prst="rect">
            <a:avLst/>
          </a:prstGeom>
          <a:ln w="25400">
            <a:solidFill>
              <a:schemeClr val="tx1"/>
            </a:solidFill>
          </a:ln>
        </p:spPr>
      </p:pic>
      <p:pic>
        <p:nvPicPr>
          <p:cNvPr id="6" name="Picture 5">
            <a:extLst>
              <a:ext uri="{FF2B5EF4-FFF2-40B4-BE49-F238E27FC236}">
                <a16:creationId xmlns:a16="http://schemas.microsoft.com/office/drawing/2014/main" xmlns="" id="{2255B0DF-E685-432B-B8DD-A729667A94F1}"/>
              </a:ext>
            </a:extLst>
          </p:cNvPr>
          <p:cNvPicPr>
            <a:picLocks noChangeAspect="1"/>
          </p:cNvPicPr>
          <p:nvPr/>
        </p:nvPicPr>
        <p:blipFill>
          <a:blip r:embed="rId5"/>
          <a:stretch>
            <a:fillRect/>
          </a:stretch>
        </p:blipFill>
        <p:spPr>
          <a:xfrm>
            <a:off x="2700337" y="1498288"/>
            <a:ext cx="5319713" cy="3570667"/>
          </a:xfrm>
          <a:prstGeom prst="rect">
            <a:avLst/>
          </a:prstGeom>
          <a:ln w="31750">
            <a:solidFill>
              <a:schemeClr val="tx1"/>
            </a:solidFill>
          </a:ln>
        </p:spPr>
      </p:pic>
    </p:spTree>
    <p:extLst>
      <p:ext uri="{BB962C8B-B14F-4D97-AF65-F5344CB8AC3E}">
        <p14:creationId xmlns:p14="http://schemas.microsoft.com/office/powerpoint/2010/main" val="24948824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a:xfrm>
            <a:off x="6934200" y="4767267"/>
            <a:ext cx="2133600" cy="273844"/>
          </a:xfrm>
        </p:spPr>
        <p:txBody>
          <a:bodyPr>
            <a:normAutofit/>
          </a:bodyPr>
          <a:lstStyle/>
          <a:p>
            <a:fld id="{3074B712-BCCC-4096-A105-59EBF1B6CB0C}" type="slidenum">
              <a:rPr lang="en-US" smtClean="0"/>
              <a:pPr/>
              <a:t>78</a:t>
            </a:fld>
            <a:endParaRPr lang="en-US" dirty="0"/>
          </a:p>
        </p:txBody>
      </p:sp>
      <p:sp>
        <p:nvSpPr>
          <p:cNvPr id="8" name="Title 1"/>
          <p:cNvSpPr>
            <a:spLocks noGrp="1"/>
          </p:cNvSpPr>
          <p:nvPr>
            <p:ph type="title"/>
          </p:nvPr>
        </p:nvSpPr>
        <p:spPr>
          <a:xfrm>
            <a:off x="0" y="74545"/>
            <a:ext cx="9144000" cy="742950"/>
          </a:xfrm>
        </p:spPr>
        <p:txBody>
          <a:bodyPr>
            <a:normAutofit/>
          </a:bodyPr>
          <a:lstStyle/>
          <a:p>
            <a:r>
              <a:rPr lang="en-US" b="1" dirty="0">
                <a:solidFill>
                  <a:srgbClr val="642F04"/>
                </a:solidFill>
                <a:effectLst>
                  <a:outerShdw blurRad="38100" dist="38100" dir="2700000" algn="tl">
                    <a:srgbClr val="000000">
                      <a:alpha val="43137"/>
                    </a:srgbClr>
                  </a:outerShdw>
                </a:effectLst>
                <a:latin typeface="TH SarabunPSK" panose="020B0500040200020003" pitchFamily="34" charset="-34"/>
                <a:ea typeface="Tahoma" panose="020B0604030504040204" pitchFamily="34" charset="0"/>
                <a:cs typeface="TH SarabunPSK" panose="020B0500040200020003" pitchFamily="34" charset="-34"/>
              </a:rPr>
              <a:t>Internal Climate Migrations in Thailand</a:t>
            </a:r>
          </a:p>
        </p:txBody>
      </p:sp>
      <p:pic>
        <p:nvPicPr>
          <p:cNvPr id="7" name="Picture 6">
            <a:extLst>
              <a:ext uri="{FF2B5EF4-FFF2-40B4-BE49-F238E27FC236}">
                <a16:creationId xmlns:a16="http://schemas.microsoft.com/office/drawing/2014/main" xmlns="" id="{8447C893-98AF-47C1-99A0-09AFD0473B89}"/>
              </a:ext>
            </a:extLst>
          </p:cNvPr>
          <p:cNvPicPr>
            <a:picLocks noChangeAspect="1"/>
          </p:cNvPicPr>
          <p:nvPr/>
        </p:nvPicPr>
        <p:blipFill>
          <a:blip r:embed="rId3"/>
          <a:stretch>
            <a:fillRect/>
          </a:stretch>
        </p:blipFill>
        <p:spPr>
          <a:xfrm>
            <a:off x="152400" y="1123950"/>
            <a:ext cx="4169487" cy="2616284"/>
          </a:xfrm>
          <a:prstGeom prst="rect">
            <a:avLst/>
          </a:prstGeom>
          <a:ln w="31750">
            <a:solidFill>
              <a:schemeClr val="tx1"/>
            </a:solidFill>
          </a:ln>
        </p:spPr>
      </p:pic>
      <p:sp>
        <p:nvSpPr>
          <p:cNvPr id="11" name="Content Placeholder 2">
            <a:extLst>
              <a:ext uri="{FF2B5EF4-FFF2-40B4-BE49-F238E27FC236}">
                <a16:creationId xmlns:a16="http://schemas.microsoft.com/office/drawing/2014/main" xmlns="" id="{828527E7-495C-4106-94A3-D95831833E35}"/>
              </a:ext>
            </a:extLst>
          </p:cNvPr>
          <p:cNvSpPr txBox="1">
            <a:spLocks/>
          </p:cNvSpPr>
          <p:nvPr/>
        </p:nvSpPr>
        <p:spPr>
          <a:xfrm>
            <a:off x="4430408" y="971550"/>
            <a:ext cx="4637392" cy="3623076"/>
          </a:xfrm>
          <a:prstGeom prst="rect">
            <a:avLst/>
          </a:prstGeom>
        </p:spPr>
        <p:txBody>
          <a:bodyPr vert="horz" lIns="87910" tIns="43955" rIns="87910" bIns="43955" rtlCol="0">
            <a:normAutofit/>
          </a:bodyPr>
          <a:lstStyle>
            <a:lvl1pPr marL="329663" indent="-329663" algn="l" defTabSz="879104" rtl="0" eaLnBrk="1" latinLnBrk="0" hangingPunct="1">
              <a:spcBef>
                <a:spcPct val="20000"/>
              </a:spcBef>
              <a:buFont typeface="Arial" pitchFamily="34" charset="0"/>
              <a:buChar char="•"/>
              <a:defRPr sz="3100" kern="1200">
                <a:solidFill>
                  <a:schemeClr val="tx1"/>
                </a:solidFill>
                <a:latin typeface="+mn-lt"/>
                <a:ea typeface="+mn-ea"/>
                <a:cs typeface="+mn-cs"/>
              </a:defRPr>
            </a:lvl1pPr>
            <a:lvl2pPr marL="714270" indent="-274720" algn="l" defTabSz="879104" rtl="0" eaLnBrk="1" latinLnBrk="0" hangingPunct="1">
              <a:spcBef>
                <a:spcPct val="20000"/>
              </a:spcBef>
              <a:buFont typeface="Arial" pitchFamily="34" charset="0"/>
              <a:buChar char="–"/>
              <a:defRPr sz="2700" kern="1200">
                <a:solidFill>
                  <a:schemeClr val="tx1"/>
                </a:solidFill>
                <a:latin typeface="+mn-lt"/>
                <a:ea typeface="+mn-ea"/>
                <a:cs typeface="+mn-cs"/>
              </a:defRPr>
            </a:lvl2pPr>
            <a:lvl3pPr marL="1098878" indent="-219776" algn="l" defTabSz="879104" rtl="0" eaLnBrk="1" latinLnBrk="0" hangingPunct="1">
              <a:spcBef>
                <a:spcPct val="20000"/>
              </a:spcBef>
              <a:buFont typeface="Arial" pitchFamily="34" charset="0"/>
              <a:buChar char="•"/>
              <a:defRPr sz="2300" kern="1200">
                <a:solidFill>
                  <a:schemeClr val="tx1"/>
                </a:solidFill>
                <a:latin typeface="+mn-lt"/>
                <a:ea typeface="+mn-ea"/>
                <a:cs typeface="+mn-cs"/>
              </a:defRPr>
            </a:lvl3pPr>
            <a:lvl4pPr marL="1538429" indent="-219776" algn="l" defTabSz="879104"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1977979" indent="-219776" algn="l" defTabSz="879104"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417531" indent="-219776" algn="l" defTabSz="879104"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857083" indent="-219776" algn="l" defTabSz="879104"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296633" indent="-219776" algn="l" defTabSz="879104"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736184" indent="-219776" algn="l" defTabSz="879104"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2200" b="1" kern="0" spc="-38" dirty="0">
                <a:latin typeface="TH SarabunPSK" pitchFamily="34" charset="-34"/>
                <a:cs typeface="TH SarabunPSK" pitchFamily="34" charset="-34"/>
              </a:rPr>
              <a:t>Some key messages from Dr. Patrick </a:t>
            </a:r>
            <a:r>
              <a:rPr lang="en-US" sz="2200" b="1" kern="0" spc="-38" dirty="0" err="1">
                <a:latin typeface="TH SarabunPSK" pitchFamily="34" charset="-34"/>
                <a:cs typeface="TH SarabunPSK" pitchFamily="34" charset="-34"/>
              </a:rPr>
              <a:t>Sakdapolrak</a:t>
            </a:r>
            <a:r>
              <a:rPr lang="en-US" sz="2200" b="1" kern="0" spc="-38" dirty="0">
                <a:latin typeface="TH SarabunPSK" pitchFamily="34" charset="-34"/>
                <a:cs typeface="TH SarabunPSK" pitchFamily="34" charset="-34"/>
              </a:rPr>
              <a:t>:</a:t>
            </a:r>
          </a:p>
          <a:p>
            <a:pPr marL="171450" indent="-171450"/>
            <a:r>
              <a:rPr lang="en-US" sz="2200" b="1" kern="0" spc="-38" dirty="0">
                <a:solidFill>
                  <a:srgbClr val="C00000"/>
                </a:solidFill>
                <a:latin typeface="TH SarabunPSK" pitchFamily="34" charset="-34"/>
                <a:cs typeface="TH SarabunPSK" pitchFamily="34" charset="-34"/>
              </a:rPr>
              <a:t>There are some opportunities for migration as a successful adaptation strategy. (Paper 1)</a:t>
            </a:r>
          </a:p>
          <a:p>
            <a:pPr marL="171450" indent="-171450"/>
            <a:r>
              <a:rPr lang="en-US" sz="2200" b="1" kern="0" spc="-38" dirty="0">
                <a:solidFill>
                  <a:srgbClr val="C00000"/>
                </a:solidFill>
                <a:latin typeface="TH SarabunPSK" pitchFamily="34" charset="-34"/>
                <a:cs typeface="TH SarabunPSK" pitchFamily="34" charset="-34"/>
              </a:rPr>
              <a:t>Migration is an important strategy of households when dealing with multiple risks, including environmental stress. However, it has several shortcomings. (Paper 2) </a:t>
            </a:r>
            <a:endParaRPr lang="en-US" sz="2800" b="1" kern="0" spc="-38" dirty="0">
              <a:latin typeface="TH SarabunPSK" pitchFamily="34" charset="-34"/>
              <a:cs typeface="TH SarabunPSK" pitchFamily="34" charset="-34"/>
            </a:endParaRPr>
          </a:p>
        </p:txBody>
      </p:sp>
    </p:spTree>
    <p:extLst>
      <p:ext uri="{BB962C8B-B14F-4D97-AF65-F5344CB8AC3E}">
        <p14:creationId xmlns:p14="http://schemas.microsoft.com/office/powerpoint/2010/main" val="2975532649"/>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a:xfrm>
            <a:off x="6934200" y="4767267"/>
            <a:ext cx="2133600" cy="273844"/>
          </a:xfrm>
        </p:spPr>
        <p:txBody>
          <a:bodyPr>
            <a:normAutofit/>
          </a:bodyPr>
          <a:lstStyle/>
          <a:p>
            <a:fld id="{3074B712-BCCC-4096-A105-59EBF1B6CB0C}" type="slidenum">
              <a:rPr lang="en-US" smtClean="0"/>
              <a:pPr/>
              <a:t>79</a:t>
            </a:fld>
            <a:endParaRPr lang="en-US" dirty="0"/>
          </a:p>
        </p:txBody>
      </p:sp>
      <p:sp>
        <p:nvSpPr>
          <p:cNvPr id="8" name="Title 1"/>
          <p:cNvSpPr>
            <a:spLocks noGrp="1"/>
          </p:cNvSpPr>
          <p:nvPr>
            <p:ph type="title"/>
          </p:nvPr>
        </p:nvSpPr>
        <p:spPr>
          <a:xfrm>
            <a:off x="0" y="74545"/>
            <a:ext cx="9144000" cy="742950"/>
          </a:xfrm>
        </p:spPr>
        <p:txBody>
          <a:bodyPr>
            <a:normAutofit/>
          </a:bodyPr>
          <a:lstStyle/>
          <a:p>
            <a:r>
              <a:rPr lang="en-US" b="1" dirty="0">
                <a:solidFill>
                  <a:srgbClr val="642F04"/>
                </a:solidFill>
                <a:effectLst>
                  <a:outerShdw blurRad="38100" dist="38100" dir="2700000" algn="tl">
                    <a:srgbClr val="000000">
                      <a:alpha val="43137"/>
                    </a:srgbClr>
                  </a:outerShdw>
                </a:effectLst>
                <a:latin typeface="TH SarabunPSK" panose="020B0500040200020003" pitchFamily="34" charset="-34"/>
                <a:ea typeface="Tahoma" panose="020B0604030504040204" pitchFamily="34" charset="0"/>
                <a:cs typeface="TH SarabunPSK" panose="020B0500040200020003" pitchFamily="34" charset="-34"/>
              </a:rPr>
              <a:t>Internal Climate Migrations in Thailand</a:t>
            </a:r>
          </a:p>
        </p:txBody>
      </p:sp>
      <p:pic>
        <p:nvPicPr>
          <p:cNvPr id="7" name="Picture 6">
            <a:extLst>
              <a:ext uri="{FF2B5EF4-FFF2-40B4-BE49-F238E27FC236}">
                <a16:creationId xmlns:a16="http://schemas.microsoft.com/office/drawing/2014/main" xmlns="" id="{8447C893-98AF-47C1-99A0-09AFD0473B89}"/>
              </a:ext>
            </a:extLst>
          </p:cNvPr>
          <p:cNvPicPr>
            <a:picLocks noChangeAspect="1"/>
          </p:cNvPicPr>
          <p:nvPr/>
        </p:nvPicPr>
        <p:blipFill>
          <a:blip r:embed="rId3"/>
          <a:stretch>
            <a:fillRect/>
          </a:stretch>
        </p:blipFill>
        <p:spPr>
          <a:xfrm>
            <a:off x="38100" y="783946"/>
            <a:ext cx="1821562" cy="1143000"/>
          </a:xfrm>
          <a:prstGeom prst="rect">
            <a:avLst/>
          </a:prstGeom>
          <a:ln w="31750">
            <a:solidFill>
              <a:schemeClr val="tx1"/>
            </a:solidFill>
          </a:ln>
        </p:spPr>
      </p:pic>
      <p:pic>
        <p:nvPicPr>
          <p:cNvPr id="10" name="Picture 9">
            <a:extLst>
              <a:ext uri="{FF2B5EF4-FFF2-40B4-BE49-F238E27FC236}">
                <a16:creationId xmlns:a16="http://schemas.microsoft.com/office/drawing/2014/main" xmlns="" id="{C06F1B90-9FBA-4869-9BE6-5A291FF350E2}"/>
              </a:ext>
            </a:extLst>
          </p:cNvPr>
          <p:cNvPicPr>
            <a:picLocks noChangeAspect="1"/>
          </p:cNvPicPr>
          <p:nvPr/>
        </p:nvPicPr>
        <p:blipFill>
          <a:blip r:embed="rId4"/>
          <a:stretch>
            <a:fillRect/>
          </a:stretch>
        </p:blipFill>
        <p:spPr>
          <a:xfrm>
            <a:off x="1926337" y="774421"/>
            <a:ext cx="6941438" cy="4294534"/>
          </a:xfrm>
          <a:prstGeom prst="rect">
            <a:avLst/>
          </a:prstGeom>
          <a:ln w="25400">
            <a:solidFill>
              <a:schemeClr val="tx1"/>
            </a:solidFill>
          </a:ln>
        </p:spPr>
      </p:pic>
    </p:spTree>
    <p:extLst>
      <p:ext uri="{BB962C8B-B14F-4D97-AF65-F5344CB8AC3E}">
        <p14:creationId xmlns:p14="http://schemas.microsoft.com/office/powerpoint/2010/main" val="4152962767"/>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a:xfrm>
            <a:off x="6934200" y="4767267"/>
            <a:ext cx="2133600" cy="273844"/>
          </a:xfrm>
        </p:spPr>
        <p:txBody>
          <a:bodyPr>
            <a:normAutofit/>
          </a:bodyPr>
          <a:lstStyle/>
          <a:p>
            <a:fld id="{3074B712-BCCC-4096-A105-59EBF1B6CB0C}" type="slidenum">
              <a:rPr lang="en-US" smtClean="0"/>
              <a:pPr/>
              <a:t>80</a:t>
            </a:fld>
            <a:endParaRPr lang="en-US" dirty="0"/>
          </a:p>
        </p:txBody>
      </p:sp>
      <p:sp>
        <p:nvSpPr>
          <p:cNvPr id="8" name="Title 1"/>
          <p:cNvSpPr>
            <a:spLocks noGrp="1"/>
          </p:cNvSpPr>
          <p:nvPr>
            <p:ph type="title"/>
          </p:nvPr>
        </p:nvSpPr>
        <p:spPr>
          <a:xfrm>
            <a:off x="0" y="74545"/>
            <a:ext cx="9144000" cy="742950"/>
          </a:xfrm>
        </p:spPr>
        <p:txBody>
          <a:bodyPr>
            <a:normAutofit/>
          </a:bodyPr>
          <a:lstStyle/>
          <a:p>
            <a:r>
              <a:rPr lang="en-US" b="1" dirty="0">
                <a:solidFill>
                  <a:srgbClr val="642F04"/>
                </a:solidFill>
                <a:effectLst>
                  <a:outerShdw blurRad="38100" dist="38100" dir="2700000" algn="tl">
                    <a:srgbClr val="000000">
                      <a:alpha val="43137"/>
                    </a:srgbClr>
                  </a:outerShdw>
                </a:effectLst>
                <a:latin typeface="TH SarabunPSK" panose="020B0500040200020003" pitchFamily="34" charset="-34"/>
                <a:ea typeface="Tahoma" panose="020B0604030504040204" pitchFamily="34" charset="0"/>
                <a:cs typeface="TH SarabunPSK" panose="020B0500040200020003" pitchFamily="34" charset="-34"/>
              </a:rPr>
              <a:t>Internal Climate Migrations in Thailand</a:t>
            </a:r>
          </a:p>
        </p:txBody>
      </p:sp>
      <p:pic>
        <p:nvPicPr>
          <p:cNvPr id="7" name="Picture 6">
            <a:extLst>
              <a:ext uri="{FF2B5EF4-FFF2-40B4-BE49-F238E27FC236}">
                <a16:creationId xmlns:a16="http://schemas.microsoft.com/office/drawing/2014/main" xmlns="" id="{8447C893-98AF-47C1-99A0-09AFD0473B89}"/>
              </a:ext>
            </a:extLst>
          </p:cNvPr>
          <p:cNvPicPr>
            <a:picLocks noChangeAspect="1"/>
          </p:cNvPicPr>
          <p:nvPr/>
        </p:nvPicPr>
        <p:blipFill>
          <a:blip r:embed="rId3"/>
          <a:stretch>
            <a:fillRect/>
          </a:stretch>
        </p:blipFill>
        <p:spPr>
          <a:xfrm>
            <a:off x="38100" y="783946"/>
            <a:ext cx="1821562" cy="1143000"/>
          </a:xfrm>
          <a:prstGeom prst="rect">
            <a:avLst/>
          </a:prstGeom>
          <a:ln w="31750">
            <a:solidFill>
              <a:schemeClr val="tx1"/>
            </a:solidFill>
          </a:ln>
        </p:spPr>
      </p:pic>
      <p:pic>
        <p:nvPicPr>
          <p:cNvPr id="2" name="Picture 1">
            <a:extLst>
              <a:ext uri="{FF2B5EF4-FFF2-40B4-BE49-F238E27FC236}">
                <a16:creationId xmlns:a16="http://schemas.microsoft.com/office/drawing/2014/main" xmlns="" id="{8720B05C-43FC-4063-B339-27EEFB211339}"/>
              </a:ext>
            </a:extLst>
          </p:cNvPr>
          <p:cNvPicPr>
            <a:picLocks noChangeAspect="1"/>
          </p:cNvPicPr>
          <p:nvPr/>
        </p:nvPicPr>
        <p:blipFill>
          <a:blip r:embed="rId4"/>
          <a:stretch>
            <a:fillRect/>
          </a:stretch>
        </p:blipFill>
        <p:spPr>
          <a:xfrm>
            <a:off x="1981200" y="763556"/>
            <a:ext cx="6858000" cy="4095750"/>
          </a:xfrm>
          <a:prstGeom prst="rect">
            <a:avLst/>
          </a:prstGeom>
          <a:ln w="31750">
            <a:solidFill>
              <a:schemeClr val="tx1"/>
            </a:solidFill>
          </a:ln>
        </p:spPr>
      </p:pic>
    </p:spTree>
    <p:extLst>
      <p:ext uri="{BB962C8B-B14F-4D97-AF65-F5344CB8AC3E}">
        <p14:creationId xmlns:p14="http://schemas.microsoft.com/office/powerpoint/2010/main" val="3813516435"/>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71550"/>
            <a:ext cx="8305800" cy="3623076"/>
          </a:xfrm>
        </p:spPr>
        <p:txBody>
          <a:bodyPr>
            <a:normAutofit/>
          </a:bodyPr>
          <a:lstStyle/>
          <a:p>
            <a:r>
              <a:rPr lang="en-US" sz="2800" b="1" kern="0" spc="-38" dirty="0">
                <a:latin typeface="TH SarabunPSK" pitchFamily="34" charset="-34"/>
                <a:cs typeface="TH SarabunPSK" pitchFamily="34" charset="-34"/>
              </a:rPr>
              <a:t>Is the migration one of climate adaptation options? What are the main concerns? Please discuss on this issue.</a:t>
            </a:r>
          </a:p>
        </p:txBody>
      </p:sp>
      <p:sp>
        <p:nvSpPr>
          <p:cNvPr id="4" name="Slide Number Placeholder 3"/>
          <p:cNvSpPr>
            <a:spLocks noGrp="1"/>
          </p:cNvSpPr>
          <p:nvPr>
            <p:ph type="sldNum" sz="quarter" idx="12"/>
          </p:nvPr>
        </p:nvSpPr>
        <p:spPr/>
        <p:txBody>
          <a:bodyPr/>
          <a:lstStyle/>
          <a:p>
            <a:fld id="{9140919D-0842-45BF-B7A7-68BC56651B2C}" type="slidenum">
              <a:rPr lang="en-US" smtClean="0"/>
              <a:pPr/>
              <a:t>81</a:t>
            </a:fld>
            <a:endParaRPr lang="en-US" dirty="0"/>
          </a:p>
        </p:txBody>
      </p:sp>
      <p:sp>
        <p:nvSpPr>
          <p:cNvPr id="5" name="Title 1"/>
          <p:cNvSpPr>
            <a:spLocks noGrp="1"/>
          </p:cNvSpPr>
          <p:nvPr>
            <p:ph type="title"/>
          </p:nvPr>
        </p:nvSpPr>
        <p:spPr>
          <a:xfrm>
            <a:off x="0" y="0"/>
            <a:ext cx="9144000" cy="742950"/>
          </a:xfrm>
        </p:spPr>
        <p:txBody>
          <a:bodyPr>
            <a:noAutofit/>
          </a:bodyPr>
          <a:lstStyle/>
          <a:p>
            <a:r>
              <a:rPr lang="en-US" sz="4000" b="1" u="sng" kern="0" spc="-38" dirty="0">
                <a:latin typeface="TH SarabunPSK" pitchFamily="34" charset="-34"/>
                <a:cs typeface="TH SarabunPSK" pitchFamily="34" charset="-34"/>
              </a:rPr>
              <a:t>Section 4</a:t>
            </a:r>
            <a:r>
              <a:rPr lang="en-US" sz="4000" b="1" kern="0" spc="-38" dirty="0">
                <a:latin typeface="TH SarabunPSK" pitchFamily="34" charset="-34"/>
                <a:cs typeface="TH SarabunPSK" pitchFamily="34" charset="-34"/>
              </a:rPr>
              <a:t>: Migrations as adaptation measures ???</a:t>
            </a:r>
          </a:p>
        </p:txBody>
      </p:sp>
      <p:sp>
        <p:nvSpPr>
          <p:cNvPr id="6" name="Content Placeholder 2">
            <a:extLst>
              <a:ext uri="{FF2B5EF4-FFF2-40B4-BE49-F238E27FC236}">
                <a16:creationId xmlns:a16="http://schemas.microsoft.com/office/drawing/2014/main" xmlns="" id="{3E7A9240-4977-495B-BF5F-A1489736EDD9}"/>
              </a:ext>
            </a:extLst>
          </p:cNvPr>
          <p:cNvSpPr txBox="1">
            <a:spLocks/>
          </p:cNvSpPr>
          <p:nvPr/>
        </p:nvSpPr>
        <p:spPr>
          <a:xfrm>
            <a:off x="457200" y="1809750"/>
            <a:ext cx="8305800" cy="3623076"/>
          </a:xfrm>
          <a:prstGeom prst="rect">
            <a:avLst/>
          </a:prstGeom>
        </p:spPr>
        <p:txBody>
          <a:bodyPr vert="horz" lIns="87910" tIns="43955" rIns="87910" bIns="43955" rtlCol="0">
            <a:normAutofit fontScale="92500" lnSpcReduction="20000"/>
          </a:bodyPr>
          <a:lstStyle>
            <a:lvl1pPr marL="329663" indent="-329663" algn="l" defTabSz="879104" rtl="0" eaLnBrk="1" latinLnBrk="0" hangingPunct="1">
              <a:spcBef>
                <a:spcPct val="20000"/>
              </a:spcBef>
              <a:buFont typeface="Arial" pitchFamily="34" charset="0"/>
              <a:buChar char="•"/>
              <a:defRPr sz="3100" kern="1200">
                <a:solidFill>
                  <a:schemeClr val="tx1"/>
                </a:solidFill>
                <a:latin typeface="+mn-lt"/>
                <a:ea typeface="+mn-ea"/>
                <a:cs typeface="+mn-cs"/>
              </a:defRPr>
            </a:lvl1pPr>
            <a:lvl2pPr marL="714270" indent="-274720" algn="l" defTabSz="879104" rtl="0" eaLnBrk="1" latinLnBrk="0" hangingPunct="1">
              <a:spcBef>
                <a:spcPct val="20000"/>
              </a:spcBef>
              <a:buFont typeface="Arial" pitchFamily="34" charset="0"/>
              <a:buChar char="–"/>
              <a:defRPr sz="2700" kern="1200">
                <a:solidFill>
                  <a:schemeClr val="tx1"/>
                </a:solidFill>
                <a:latin typeface="+mn-lt"/>
                <a:ea typeface="+mn-ea"/>
                <a:cs typeface="+mn-cs"/>
              </a:defRPr>
            </a:lvl2pPr>
            <a:lvl3pPr marL="1098878" indent="-219776" algn="l" defTabSz="879104" rtl="0" eaLnBrk="1" latinLnBrk="0" hangingPunct="1">
              <a:spcBef>
                <a:spcPct val="20000"/>
              </a:spcBef>
              <a:buFont typeface="Arial" pitchFamily="34" charset="0"/>
              <a:buChar char="•"/>
              <a:defRPr sz="2300" kern="1200">
                <a:solidFill>
                  <a:schemeClr val="tx1"/>
                </a:solidFill>
                <a:latin typeface="+mn-lt"/>
                <a:ea typeface="+mn-ea"/>
                <a:cs typeface="+mn-cs"/>
              </a:defRPr>
            </a:lvl3pPr>
            <a:lvl4pPr marL="1538429" indent="-219776" algn="l" defTabSz="879104"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1977979" indent="-219776" algn="l" defTabSz="879104"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417531" indent="-219776" algn="l" defTabSz="879104"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857083" indent="-219776" algn="l" defTabSz="879104"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296633" indent="-219776" algn="l" defTabSz="879104"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736184" indent="-219776" algn="l" defTabSz="879104"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sz="2800" b="1" kern="0" spc="-38" dirty="0">
                <a:solidFill>
                  <a:srgbClr val="FF0000"/>
                </a:solidFill>
                <a:latin typeface="TH SarabunPSK" pitchFamily="34" charset="-34"/>
                <a:cs typeface="TH SarabunPSK" pitchFamily="34" charset="-34"/>
              </a:rPr>
              <a:t>Assignment (About 20-30 mins): It seems that climate migration could be one of adaptation options.  It leads to the </a:t>
            </a:r>
            <a:r>
              <a:rPr lang="en-US" sz="2800" b="1" u="sng" kern="0" spc="-38" dirty="0">
                <a:solidFill>
                  <a:srgbClr val="FF0000"/>
                </a:solidFill>
                <a:latin typeface="TH SarabunPSK" pitchFamily="34" charset="-34"/>
                <a:cs typeface="TH SarabunPSK" pitchFamily="34" charset="-34"/>
              </a:rPr>
              <a:t>policy questions</a:t>
            </a:r>
            <a:r>
              <a:rPr lang="en-US" sz="2800" b="1" kern="0" spc="-38" dirty="0">
                <a:solidFill>
                  <a:srgbClr val="FF0000"/>
                </a:solidFill>
                <a:latin typeface="TH SarabunPSK" pitchFamily="34" charset="-34"/>
                <a:cs typeface="TH SarabunPSK" pitchFamily="34" charset="-34"/>
              </a:rPr>
              <a:t>: </a:t>
            </a:r>
          </a:p>
          <a:p>
            <a:pPr marL="0" indent="0" algn="ctr">
              <a:buFont typeface="Arial" pitchFamily="34" charset="0"/>
              <a:buNone/>
            </a:pPr>
            <a:r>
              <a:rPr lang="en-US" sz="2800" b="1" kern="0" spc="-38" dirty="0">
                <a:solidFill>
                  <a:srgbClr val="FF0000"/>
                </a:solidFill>
                <a:latin typeface="TH SarabunPSK" pitchFamily="34" charset="-34"/>
                <a:cs typeface="TH SarabunPSK" pitchFamily="34" charset="-34"/>
              </a:rPr>
              <a:t>“Should climate migration be climate change adaptation options ?”</a:t>
            </a:r>
          </a:p>
          <a:p>
            <a:pPr marL="0" indent="0" algn="ctr">
              <a:buFont typeface="Arial" pitchFamily="34" charset="0"/>
              <a:buNone/>
            </a:pPr>
            <a:r>
              <a:rPr lang="en-US" sz="2800" b="1" kern="0" spc="-38" dirty="0">
                <a:solidFill>
                  <a:srgbClr val="FF0000"/>
                </a:solidFill>
                <a:latin typeface="TH SarabunPSK" pitchFamily="34" charset="-34"/>
                <a:cs typeface="TH SarabunPSK" pitchFamily="34" charset="-34"/>
              </a:rPr>
              <a:t>“What policies should be initialized to support climate migration ?” </a:t>
            </a:r>
          </a:p>
          <a:p>
            <a:pPr marL="0" indent="285750">
              <a:buFont typeface="Arial" pitchFamily="34" charset="0"/>
              <a:buNone/>
            </a:pPr>
            <a:r>
              <a:rPr lang="en-US" sz="2800" b="1" kern="0" spc="-38" dirty="0">
                <a:solidFill>
                  <a:srgbClr val="FF0000"/>
                </a:solidFill>
                <a:latin typeface="TH SarabunPSK" pitchFamily="34" charset="-34"/>
                <a:cs typeface="TH SarabunPSK" pitchFamily="34" charset="-34"/>
              </a:rPr>
              <a:t>Please discuss with your group on</a:t>
            </a:r>
          </a:p>
          <a:p>
            <a:pPr marL="0" indent="285750">
              <a:buFont typeface="Arial" pitchFamily="34" charset="0"/>
              <a:buNone/>
            </a:pPr>
            <a:r>
              <a:rPr lang="en-US" sz="2800" b="1" kern="0" spc="-38" dirty="0">
                <a:solidFill>
                  <a:srgbClr val="FF0000"/>
                </a:solidFill>
                <a:latin typeface="TH SarabunPSK" pitchFamily="34" charset="-34"/>
                <a:cs typeface="TH SarabunPSK" pitchFamily="34" charset="-34"/>
              </a:rPr>
              <a:t>	- If you agree/ or don’t agree, what the main issues should be reviewed? Please identify and explain the reasons.</a:t>
            </a:r>
          </a:p>
          <a:p>
            <a:pPr marL="0" indent="285750">
              <a:buFont typeface="Arial" pitchFamily="34" charset="0"/>
              <a:buNone/>
            </a:pPr>
            <a:r>
              <a:rPr lang="en-US" sz="2800" b="1" kern="0" spc="-38" dirty="0">
                <a:solidFill>
                  <a:srgbClr val="FF0000"/>
                </a:solidFill>
                <a:latin typeface="TH SarabunPSK" pitchFamily="34" charset="-34"/>
                <a:cs typeface="TH SarabunPSK" pitchFamily="34" charset="-34"/>
              </a:rPr>
              <a:t>	- In order to answer the policy questions above, what research are needed to be done? Please identify key research questions and explain. </a:t>
            </a:r>
          </a:p>
        </p:txBody>
      </p:sp>
    </p:spTree>
    <p:extLst>
      <p:ext uri="{BB962C8B-B14F-4D97-AF65-F5344CB8AC3E}">
        <p14:creationId xmlns:p14="http://schemas.microsoft.com/office/powerpoint/2010/main" val="906726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8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extBox 3"/>
          <p:cNvSpPr txBox="1"/>
          <p:nvPr/>
        </p:nvSpPr>
        <p:spPr>
          <a:xfrm>
            <a:off x="0" y="2419350"/>
            <a:ext cx="9144000" cy="2812591"/>
          </a:xfrm>
          <a:prstGeom prst="rect">
            <a:avLst/>
          </a:prstGeom>
          <a:noFill/>
        </p:spPr>
        <p:txBody>
          <a:bodyPr wrap="square" lIns="87910" tIns="43955" rIns="87910" bIns="43955" rtlCol="0">
            <a:spAutoFit/>
          </a:bodyPr>
          <a:lstStyle/>
          <a:p>
            <a:pPr algn="ctr"/>
            <a:r>
              <a:rPr lang="en-US" sz="5400" b="1" dirty="0">
                <a:solidFill>
                  <a:srgbClr val="2C3C2A"/>
                </a:solidFill>
                <a:effectLst>
                  <a:outerShdw blurRad="38100" dist="38100" dir="2700000" algn="tl">
                    <a:srgbClr val="000000">
                      <a:alpha val="43137"/>
                    </a:srgbClr>
                  </a:outerShdw>
                </a:effectLst>
                <a:latin typeface="TH SarabunPSK" pitchFamily="34" charset="-34"/>
                <a:ea typeface="+mj-ea"/>
                <a:cs typeface="TH SarabunPSK" pitchFamily="34" charset="-34"/>
              </a:rPr>
              <a:t>Thank you !!!</a:t>
            </a:r>
            <a:r>
              <a:rPr lang="en-US" sz="3500" b="1" dirty="0">
                <a:solidFill>
                  <a:srgbClr val="2C3C2A"/>
                </a:solidFill>
                <a:effectLst>
                  <a:outerShdw blurRad="38100" dist="38100" dir="2700000" algn="tl">
                    <a:srgbClr val="000000">
                      <a:alpha val="43137"/>
                    </a:srgbClr>
                  </a:outerShdw>
                </a:effectLst>
                <a:latin typeface="TH SarabunPSK" pitchFamily="34" charset="-34"/>
                <a:ea typeface="+mj-ea"/>
                <a:cs typeface="TH SarabunPSK" pitchFamily="34" charset="-34"/>
              </a:rPr>
              <a:t> </a:t>
            </a:r>
            <a:endParaRPr lang="th-TH" sz="3500" b="1" dirty="0">
              <a:solidFill>
                <a:srgbClr val="2C3C2A"/>
              </a:solidFill>
              <a:effectLst>
                <a:outerShdw blurRad="38100" dist="38100" dir="2700000" algn="tl">
                  <a:srgbClr val="000000">
                    <a:alpha val="43137"/>
                  </a:srgbClr>
                </a:outerShdw>
              </a:effectLst>
              <a:latin typeface="TH SarabunPSK" pitchFamily="34" charset="-34"/>
              <a:ea typeface="+mj-ea"/>
              <a:cs typeface="TH SarabunPSK" pitchFamily="34" charset="-34"/>
            </a:endParaRPr>
          </a:p>
          <a:p>
            <a:r>
              <a:rPr lang="th-TH" sz="2100" b="1" dirty="0">
                <a:solidFill>
                  <a:srgbClr val="2C3C2A"/>
                </a:solidFill>
                <a:effectLst>
                  <a:outerShdw blurRad="38100" dist="38100" dir="2700000" algn="tl">
                    <a:srgbClr val="000000">
                      <a:alpha val="43137"/>
                    </a:srgbClr>
                  </a:outerShdw>
                </a:effectLst>
                <a:latin typeface="TH SarabunPSK" pitchFamily="34" charset="-34"/>
                <a:ea typeface="+mj-ea"/>
                <a:cs typeface="TH SarabunPSK" pitchFamily="34" charset="-34"/>
              </a:rPr>
              <a:t/>
            </a:r>
            <a:br>
              <a:rPr lang="th-TH" sz="2100" b="1" dirty="0">
                <a:solidFill>
                  <a:srgbClr val="2C3C2A"/>
                </a:solidFill>
                <a:effectLst>
                  <a:outerShdw blurRad="38100" dist="38100" dir="2700000" algn="tl">
                    <a:srgbClr val="000000">
                      <a:alpha val="43137"/>
                    </a:srgbClr>
                  </a:outerShdw>
                </a:effectLst>
                <a:latin typeface="TH SarabunPSK" pitchFamily="34" charset="-34"/>
                <a:ea typeface="+mj-ea"/>
                <a:cs typeface="TH SarabunPSK" pitchFamily="34" charset="-34"/>
              </a:rPr>
            </a:br>
            <a:endParaRPr lang="th-TH" sz="2100" b="1" dirty="0">
              <a:solidFill>
                <a:srgbClr val="2C3C2A"/>
              </a:solidFill>
              <a:effectLst>
                <a:outerShdw blurRad="38100" dist="38100" dir="2700000" algn="tl">
                  <a:srgbClr val="000000">
                    <a:alpha val="43137"/>
                  </a:srgbClr>
                </a:outerShdw>
              </a:effectLst>
              <a:latin typeface="TH SarabunPSK" pitchFamily="34" charset="-34"/>
              <a:ea typeface="+mj-ea"/>
              <a:cs typeface="TH SarabunPSK" pitchFamily="34" charset="-34"/>
            </a:endParaRPr>
          </a:p>
          <a:p>
            <a:endParaRPr lang="en-US" sz="2100" b="1" u="sng" dirty="0">
              <a:solidFill>
                <a:srgbClr val="2C3C2A"/>
              </a:solidFill>
              <a:effectLst>
                <a:outerShdw blurRad="38100" dist="38100" dir="2700000" algn="tl">
                  <a:srgbClr val="000000">
                    <a:alpha val="43137"/>
                  </a:srgbClr>
                </a:outerShdw>
              </a:effectLst>
              <a:latin typeface="TH SarabunPSK" pitchFamily="34" charset="-34"/>
              <a:ea typeface="+mj-ea"/>
              <a:cs typeface="TH SarabunPSK" pitchFamily="34" charset="-34"/>
            </a:endParaRPr>
          </a:p>
          <a:p>
            <a:pPr algn="ctr"/>
            <a:endParaRPr lang="en-US" sz="2000" dirty="0">
              <a:solidFill>
                <a:srgbClr val="B55607"/>
              </a:solidFill>
              <a:effectLst>
                <a:outerShdw blurRad="38100" dist="38100" dir="2700000" algn="tl">
                  <a:srgbClr val="000000">
                    <a:alpha val="43137"/>
                  </a:srgbClr>
                </a:outerShdw>
              </a:effectLst>
              <a:latin typeface="TH SarabunPSK" pitchFamily="34" charset="-34"/>
              <a:ea typeface="Tahoma" panose="020B0604030504040204" pitchFamily="34" charset="0"/>
              <a:cs typeface="TH SarabunPSK" pitchFamily="34" charset="-34"/>
            </a:endParaRPr>
          </a:p>
          <a:p>
            <a:pPr algn="ctr"/>
            <a:endParaRPr lang="en-US" sz="2000" dirty="0">
              <a:solidFill>
                <a:srgbClr val="B55607"/>
              </a:solidFill>
              <a:effectLst>
                <a:outerShdw blurRad="38100" dist="38100" dir="2700000" algn="tl">
                  <a:srgbClr val="000000">
                    <a:alpha val="43137"/>
                  </a:srgbClr>
                </a:outerShdw>
              </a:effectLst>
              <a:latin typeface="TH SarabunPSK" pitchFamily="34" charset="-34"/>
              <a:ea typeface="Tahoma" panose="020B0604030504040204" pitchFamily="34" charset="0"/>
              <a:cs typeface="TH SarabunPSK" pitchFamily="34" charset="-34"/>
            </a:endParaRPr>
          </a:p>
          <a:p>
            <a:pPr algn="ctr"/>
            <a:endParaRPr lang="en-US" sz="2000" dirty="0">
              <a:solidFill>
                <a:srgbClr val="B55607"/>
              </a:solidFill>
              <a:effectLst>
                <a:outerShdw blurRad="38100" dist="38100" dir="2700000" algn="tl">
                  <a:srgbClr val="000000">
                    <a:alpha val="43137"/>
                  </a:srgbClr>
                </a:outerShdw>
              </a:effectLst>
              <a:latin typeface="TH SarabunPSK" pitchFamily="34" charset="-34"/>
              <a:ea typeface="Tahoma" panose="020B0604030504040204" pitchFamily="34" charset="0"/>
              <a:cs typeface="TH SarabunPSK" pitchFamily="34" charset="-34"/>
            </a:endParaRPr>
          </a:p>
        </p:txBody>
      </p:sp>
      <p:sp>
        <p:nvSpPr>
          <p:cNvPr id="5" name="Slide Number Placeholder 4"/>
          <p:cNvSpPr>
            <a:spLocks noGrp="1"/>
          </p:cNvSpPr>
          <p:nvPr>
            <p:ph type="sldNum" sz="quarter" idx="12"/>
          </p:nvPr>
        </p:nvSpPr>
        <p:spPr/>
        <p:txBody>
          <a:bodyPr/>
          <a:lstStyle/>
          <a:p>
            <a:fld id="{9140919D-0842-45BF-B7A7-68BC56651B2C}" type="slidenum">
              <a:rPr lang="en-US" smtClean="0"/>
              <a:pPr/>
              <a:t>82</a:t>
            </a:fld>
            <a:endParaRPr lang="en-US"/>
          </a:p>
        </p:txBody>
      </p:sp>
      <p:pic>
        <p:nvPicPr>
          <p:cNvPr id="6" name="Picture 5" descr="C:\Users\Aloha Cafe\Desktop\unnamed.png"/>
          <p:cNvPicPr>
            <a:picLocks noChangeAspect="1" noChangeArrowheads="1"/>
          </p:cNvPicPr>
          <p:nvPr/>
        </p:nvPicPr>
        <p:blipFill>
          <a:blip r:embed="rId2" cstate="print"/>
          <a:srcRect/>
          <a:stretch>
            <a:fillRect/>
          </a:stretch>
        </p:blipFill>
        <p:spPr bwMode="auto">
          <a:xfrm>
            <a:off x="345488" y="590550"/>
            <a:ext cx="873712" cy="1724431"/>
          </a:xfrm>
          <a:prstGeom prst="rect">
            <a:avLst/>
          </a:prstGeom>
          <a:noFill/>
        </p:spPr>
      </p:pic>
      <p:pic>
        <p:nvPicPr>
          <p:cNvPr id="7" name="Picture 7" descr="Image result for food and agriculture organization (fao)"/>
          <p:cNvPicPr>
            <a:picLocks noChangeAspect="1" noChangeArrowheads="1"/>
          </p:cNvPicPr>
          <p:nvPr/>
        </p:nvPicPr>
        <p:blipFill>
          <a:blip r:embed="rId3" cstate="print"/>
          <a:srcRect/>
          <a:stretch>
            <a:fillRect/>
          </a:stretch>
        </p:blipFill>
        <p:spPr bwMode="auto">
          <a:xfrm>
            <a:off x="1151434" y="697880"/>
            <a:ext cx="2887166" cy="1340470"/>
          </a:xfrm>
          <a:prstGeom prst="rect">
            <a:avLst/>
          </a:prstGeom>
          <a:noFill/>
        </p:spPr>
      </p:pic>
      <p:pic>
        <p:nvPicPr>
          <p:cNvPr id="8" name="Picture 5" descr="C:\Users\akarapon.hou\Desktop\imgres.jpg"/>
          <p:cNvPicPr>
            <a:picLocks noChangeAspect="1" noChangeArrowheads="1"/>
          </p:cNvPicPr>
          <p:nvPr/>
        </p:nvPicPr>
        <p:blipFill>
          <a:blip r:embed="rId4" cstate="print"/>
          <a:srcRect/>
          <a:stretch>
            <a:fillRect/>
          </a:stretch>
        </p:blipFill>
        <p:spPr bwMode="auto">
          <a:xfrm>
            <a:off x="3880940" y="541782"/>
            <a:ext cx="1422770" cy="1428750"/>
          </a:xfrm>
          <a:prstGeom prst="rect">
            <a:avLst/>
          </a:prstGeom>
          <a:noFill/>
        </p:spPr>
      </p:pic>
      <p:pic>
        <p:nvPicPr>
          <p:cNvPr id="9" name="Picture 8"/>
          <p:cNvPicPr/>
          <p:nvPr/>
        </p:nvPicPr>
        <p:blipFill>
          <a:blip r:embed="rId5" cstate="print">
            <a:extLst>
              <a:ext uri="{28A0092B-C50C-407E-A947-70E740481C1C}">
                <a14:useLocalDpi xmlns:a14="http://schemas.microsoft.com/office/drawing/2010/main" val="0"/>
              </a:ext>
            </a:extLst>
          </a:blip>
          <a:srcRect r="32130"/>
          <a:stretch>
            <a:fillRect/>
          </a:stretch>
        </p:blipFill>
        <p:spPr bwMode="auto">
          <a:xfrm>
            <a:off x="5715000" y="880720"/>
            <a:ext cx="1371600" cy="838200"/>
          </a:xfrm>
          <a:prstGeom prst="rect">
            <a:avLst/>
          </a:prstGeom>
          <a:noFill/>
        </p:spPr>
      </p:pic>
      <p:pic>
        <p:nvPicPr>
          <p:cNvPr id="10" name="Picture 4" descr="Image result for KU logo kaset"/>
          <p:cNvPicPr>
            <a:picLocks noChangeAspect="1" noChangeArrowheads="1"/>
          </p:cNvPicPr>
          <p:nvPr/>
        </p:nvPicPr>
        <p:blipFill>
          <a:blip r:embed="rId6" cstate="print"/>
          <a:srcRect/>
          <a:stretch>
            <a:fillRect/>
          </a:stretch>
        </p:blipFill>
        <p:spPr bwMode="auto">
          <a:xfrm>
            <a:off x="7384290" y="742950"/>
            <a:ext cx="1226310" cy="1219200"/>
          </a:xfrm>
          <a:prstGeom prst="rect">
            <a:avLst/>
          </a:prstGeom>
          <a:noFill/>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
  <TotalTime>5112</TotalTime>
  <Words>3769</Words>
  <Application>Microsoft Office PowerPoint</Application>
  <PresentationFormat>On-screen Show (16:9)</PresentationFormat>
  <Paragraphs>728</Paragraphs>
  <Slides>82</Slides>
  <Notes>40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82</vt:i4>
      </vt:variant>
    </vt:vector>
  </HeadingPairs>
  <TitlesOfParts>
    <vt:vector size="91" baseType="lpstr">
      <vt:lpstr>Arial</vt:lpstr>
      <vt:lpstr>Calibri</vt:lpstr>
      <vt:lpstr>Cordia New</vt:lpstr>
      <vt:lpstr>Symbol</vt:lpstr>
      <vt:lpstr>Tahoma</vt:lpstr>
      <vt:lpstr>TH Sarabun New</vt:lpstr>
      <vt:lpstr>TH SarabunPSK</vt:lpstr>
      <vt:lpstr>Wingdings</vt:lpstr>
      <vt:lpstr>Office Theme</vt:lpstr>
      <vt:lpstr>How important is climate change adaptation (CCA)? </vt:lpstr>
      <vt:lpstr>Presentation Outline</vt:lpstr>
      <vt:lpstr>Section 1: Introduction to Climate Change</vt:lpstr>
      <vt:lpstr>Climate Change and Disasters</vt:lpstr>
      <vt:lpstr>Climate Change and Disasters</vt:lpstr>
      <vt:lpstr>Climate Change and Disasters</vt:lpstr>
      <vt:lpstr>Climate Change and Disasters</vt:lpstr>
      <vt:lpstr>Climate Changes and the impacts</vt:lpstr>
      <vt:lpstr>Climate Changes and the impacts</vt:lpstr>
      <vt:lpstr>Climate Changes and the impacts</vt:lpstr>
      <vt:lpstr>Climate Changes and the impacts</vt:lpstr>
      <vt:lpstr>Climate Changes and the impacts</vt:lpstr>
      <vt:lpstr>Climate Changes and the impacts</vt:lpstr>
      <vt:lpstr>Climate Changes and the impacts</vt:lpstr>
      <vt:lpstr>PowerPoint Presentation</vt:lpstr>
      <vt:lpstr>PowerPoint Presentation</vt:lpstr>
      <vt:lpstr>Climate Change Efforts: Kyoto protocol</vt:lpstr>
      <vt:lpstr>Climate Change Efforts: Kyoto protocol</vt:lpstr>
      <vt:lpstr>Climate Change Efforts: Kyoto protocol</vt:lpstr>
      <vt:lpstr>Climate Change Efforts: Kyoto protocol</vt:lpstr>
      <vt:lpstr>UNFCCC and Paris Agreement</vt:lpstr>
      <vt:lpstr>UNFCCC and Paris Agreement</vt:lpstr>
      <vt:lpstr>UNFCCC and Paris Agreement</vt:lpstr>
      <vt:lpstr>UNFCCC and Paris Agreement</vt:lpstr>
      <vt:lpstr>UNFCCC and Paris Agreement</vt:lpstr>
      <vt:lpstr>UNFCCC and Paris Agreement</vt:lpstr>
      <vt:lpstr>UNFCCC and Paris Agreement</vt:lpstr>
      <vt:lpstr>UNFCCC and Paris Agreement</vt:lpstr>
      <vt:lpstr>UNFCCC and Paris Agreement</vt:lpstr>
      <vt:lpstr>Section 2: Climate Change Adaptation (CCA)</vt:lpstr>
      <vt:lpstr>Climate Change Adaptation Framework</vt:lpstr>
      <vt:lpstr>Climate Change Adaptation Framework</vt:lpstr>
      <vt:lpstr>Climate Change Adaptation Framework</vt:lpstr>
      <vt:lpstr>Climate Risk Assessment</vt:lpstr>
      <vt:lpstr>Climate Risk Assessment: Flood</vt:lpstr>
      <vt:lpstr>Climate Risk Assessment: Drought</vt:lpstr>
      <vt:lpstr>Crop Suitability Assessment</vt:lpstr>
      <vt:lpstr>Crop Suitability Assessment</vt:lpstr>
      <vt:lpstr>PowerPoint Presentation</vt:lpstr>
      <vt:lpstr>Integrating climate change adaptation with the Sustainable Development Goals and the Sendai Framework for Disaster Risk Reduction 2015–2030</vt:lpstr>
      <vt:lpstr>Integrating climate change adaptation with the Sustainable Development Goals and the Sendai Framework for Disaster Risk Reduction 2015–2030</vt:lpstr>
      <vt:lpstr>Climate change adaptation finance</vt:lpstr>
      <vt:lpstr>Climate change adaptation finance</vt:lpstr>
      <vt:lpstr>Section 3: Policies relevant to CCA in Thailand</vt:lpstr>
      <vt:lpstr>Thailand’s Climate Change Master Plan (CCMP) 2015-2050</vt:lpstr>
      <vt:lpstr>Thailand ‘s National Adaptation Plan</vt:lpstr>
      <vt:lpstr>Thailand ‘s National Adaptation Plan</vt:lpstr>
      <vt:lpstr>Thailand ‘s National Adaptation Plan</vt:lpstr>
      <vt:lpstr>Thailand ‘s National Adaptation Plan</vt:lpstr>
      <vt:lpstr>ASPCC 2017-2021 : Development and CC Policy Context (Linkages) </vt:lpstr>
      <vt:lpstr>Strategic Issues in Agriculture Strategic Plan on Climate Change (ASPCC) 2017-2021 </vt:lpstr>
      <vt:lpstr>Agriculture Strategic Plan on Climate Change (ASPCC) 2017-2021</vt:lpstr>
      <vt:lpstr>Climate Change Adaptation Priorities in ASPCC 2017-2021</vt:lpstr>
      <vt:lpstr>Climate Change Adaptation Priorities in ASPCC 2017-2021 (Cont.)</vt:lpstr>
      <vt:lpstr>Driving Forces of ASPCC 2017-2021  </vt:lpstr>
      <vt:lpstr>Impact Chain Analysis in Context of Thailand’s Agriculture</vt:lpstr>
      <vt:lpstr>Linkage Analysis of ASPCC 2017-21 and All Line-department Strategic Plans</vt:lpstr>
      <vt:lpstr>Thematic Project 1</vt:lpstr>
      <vt:lpstr>Thematic Project 1 (Continued)</vt:lpstr>
      <vt:lpstr>Thematic Project 1 (Continued)</vt:lpstr>
      <vt:lpstr>Monitoring and Evaluation Framework</vt:lpstr>
      <vt:lpstr>Adaptation projects  at farmer level:  Conceptual Framework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Adaptation projects  at farmer level:  Conceptual Framework</vt:lpstr>
      <vt:lpstr>Section 4: Migrations as adaptation measures ???</vt:lpstr>
      <vt:lpstr>Climate Migrants in Bangladesh</vt:lpstr>
      <vt:lpstr>Climate Migrants in Bangladesh</vt:lpstr>
      <vt:lpstr>Climate Migrants in Bangladesh</vt:lpstr>
      <vt:lpstr>Climate Migrants in Bangladesh</vt:lpstr>
      <vt:lpstr>Climate Migrants in Bangladesh</vt:lpstr>
      <vt:lpstr>Internal Climate Migrations in Thailand</vt:lpstr>
      <vt:lpstr>Internal Climate Migrations in Thailand</vt:lpstr>
      <vt:lpstr>Internal Climate Migrations in Thailand</vt:lpstr>
      <vt:lpstr>Section 4: Migrations as adaptation measures ???</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Aloha Cafe</dc:creator>
  <cp:lastModifiedBy>Kaewkwan  Tangtipongkul</cp:lastModifiedBy>
  <cp:revision>181</cp:revision>
  <dcterms:created xsi:type="dcterms:W3CDTF">2015-10-23T13:59:45Z</dcterms:created>
  <dcterms:modified xsi:type="dcterms:W3CDTF">2018-02-20T23:28:54Z</dcterms:modified>
</cp:coreProperties>
</file>