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1" r:id="rId6"/>
    <p:sldId id="263" r:id="rId7"/>
    <p:sldId id="265" r:id="rId8"/>
    <p:sldId id="266" r:id="rId9"/>
    <p:sldId id="267" r:id="rId10"/>
    <p:sldId id="268" r:id="rId11"/>
    <p:sldId id="264" r:id="rId12"/>
    <p:sldId id="269" r:id="rId13"/>
    <p:sldId id="258" r:id="rId14"/>
    <p:sldId id="270" r:id="rId15"/>
    <p:sldId id="271" r:id="rId16"/>
    <p:sldId id="274" r:id="rId17"/>
    <p:sldId id="281" r:id="rId18"/>
    <p:sldId id="280" r:id="rId19"/>
    <p:sldId id="282" r:id="rId20"/>
    <p:sldId id="273" r:id="rId21"/>
    <p:sldId id="283" r:id="rId22"/>
    <p:sldId id="284" r:id="rId23"/>
    <p:sldId id="285" r:id="rId24"/>
    <p:sldId id="286" r:id="rId25"/>
    <p:sldId id="292" r:id="rId26"/>
    <p:sldId id="287" r:id="rId27"/>
    <p:sldId id="288" r:id="rId28"/>
    <p:sldId id="289" r:id="rId29"/>
    <p:sldId id="290" r:id="rId30"/>
    <p:sldId id="291" r:id="rId31"/>
    <p:sldId id="293" r:id="rId32"/>
    <p:sldId id="29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3704970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971973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2943077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221913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78743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11041597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24627871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17636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2544620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14656735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48CB270-E9A6-4AAC-9161-31F0C0867ACC}" type="datetimeFigureOut">
              <a:rPr lang="en-US" smtClean="0"/>
              <a:t>8/22/2017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0CEE02C-78B6-4700-BA96-77912653DAB9}" type="slidenum">
              <a:rPr lang="en-US" smtClean="0"/>
              <a:t>‹#›</a:t>
            </a:fld>
            <a:endParaRPr lang="en-US" dirty="0"/>
          </a:p>
        </p:txBody>
      </p:sp>
    </p:spTree>
    <p:extLst>
      <p:ext uri="{BB962C8B-B14F-4D97-AF65-F5344CB8AC3E}">
        <p14:creationId xmlns:p14="http://schemas.microsoft.com/office/powerpoint/2010/main" val="1266340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8CB270-E9A6-4AAC-9161-31F0C0867ACC}" type="datetimeFigureOut">
              <a:rPr lang="en-US" smtClean="0"/>
              <a:t>8/22/2017</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CEE02C-78B6-4700-BA96-77912653DAB9}" type="slidenum">
              <a:rPr lang="en-US" smtClean="0"/>
              <a:t>‹#›</a:t>
            </a:fld>
            <a:endParaRPr lang="en-US" dirty="0"/>
          </a:p>
        </p:txBody>
      </p:sp>
    </p:spTree>
    <p:extLst>
      <p:ext uri="{BB962C8B-B14F-4D97-AF65-F5344CB8AC3E}">
        <p14:creationId xmlns:p14="http://schemas.microsoft.com/office/powerpoint/2010/main" val="4210981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tmp"/><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9.tmp"/><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tmp"/><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tmp"/><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smtClean="0"/>
              <a:t>Economics and Social Sciences</a:t>
            </a:r>
            <a:br>
              <a:rPr lang="en-US" dirty="0" smtClean="0"/>
            </a:br>
            <a:endParaRPr lang="en-US" dirty="0"/>
          </a:p>
        </p:txBody>
      </p:sp>
      <p:sp>
        <p:nvSpPr>
          <p:cNvPr id="3" name="Subtitle 2"/>
          <p:cNvSpPr>
            <a:spLocks noGrp="1"/>
          </p:cNvSpPr>
          <p:nvPr>
            <p:ph type="subTitle" idx="1"/>
          </p:nvPr>
        </p:nvSpPr>
        <p:spPr/>
        <p:txBody>
          <a:bodyPr/>
          <a:lstStyle/>
          <a:p>
            <a:r>
              <a:rPr lang="en-US" dirty="0" smtClean="0"/>
              <a:t>TU101 BE</a:t>
            </a:r>
          </a:p>
          <a:p>
            <a:r>
              <a:rPr lang="en-US" dirty="0" smtClean="0"/>
              <a:t>Thorn Pitidol</a:t>
            </a:r>
            <a:endParaRPr lang="en-US" dirty="0"/>
          </a:p>
        </p:txBody>
      </p:sp>
    </p:spTree>
    <p:extLst>
      <p:ext uri="{BB962C8B-B14F-4D97-AF65-F5344CB8AC3E}">
        <p14:creationId xmlns:p14="http://schemas.microsoft.com/office/powerpoint/2010/main" val="27330440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4400" dirty="0" smtClean="0"/>
              <a:t>What is economics?</a:t>
            </a:r>
          </a:p>
          <a:p>
            <a:pPr marL="0" indent="0" algn="ctr">
              <a:buNone/>
            </a:pPr>
            <a:endParaRPr lang="en-US" sz="4400" dirty="0"/>
          </a:p>
          <a:p>
            <a:pPr marL="0" indent="0" algn="ctr">
              <a:buNone/>
            </a:pPr>
            <a:r>
              <a:rPr lang="en-US" sz="4400" dirty="0" smtClean="0"/>
              <a:t>Why do we need other social sciences to enrich economics?</a:t>
            </a:r>
            <a:endParaRPr lang="en-US" sz="4400" dirty="0"/>
          </a:p>
        </p:txBody>
      </p:sp>
    </p:spTree>
    <p:extLst>
      <p:ext uri="{BB962C8B-B14F-4D97-AF65-F5344CB8AC3E}">
        <p14:creationId xmlns:p14="http://schemas.microsoft.com/office/powerpoint/2010/main" val="25659484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Best-selling economics books</a:t>
            </a:r>
            <a:endParaRPr lang="en-US" dirty="0"/>
          </a:p>
        </p:txBody>
      </p:sp>
      <p:pic>
        <p:nvPicPr>
          <p:cNvPr id="4" name="Picture 3"/>
          <p:cNvPicPr>
            <a:picLocks noChangeAspect="1"/>
          </p:cNvPicPr>
          <p:nvPr/>
        </p:nvPicPr>
        <p:blipFill>
          <a:blip r:embed="rId2"/>
          <a:stretch>
            <a:fillRect/>
          </a:stretch>
        </p:blipFill>
        <p:spPr>
          <a:xfrm>
            <a:off x="1175952" y="1835151"/>
            <a:ext cx="2838450" cy="4286250"/>
          </a:xfrm>
          <a:prstGeom prst="rect">
            <a:avLst/>
          </a:prstGeom>
        </p:spPr>
      </p:pic>
      <p:pic>
        <p:nvPicPr>
          <p:cNvPr id="5" name="Picture 4"/>
          <p:cNvPicPr>
            <a:picLocks noChangeAspect="1"/>
          </p:cNvPicPr>
          <p:nvPr/>
        </p:nvPicPr>
        <p:blipFill>
          <a:blip r:embed="rId3"/>
          <a:stretch>
            <a:fillRect/>
          </a:stretch>
        </p:blipFill>
        <p:spPr>
          <a:xfrm>
            <a:off x="4534159" y="1934370"/>
            <a:ext cx="2835195" cy="4248536"/>
          </a:xfrm>
          <a:prstGeom prst="rect">
            <a:avLst/>
          </a:prstGeom>
        </p:spPr>
      </p:pic>
      <p:pic>
        <p:nvPicPr>
          <p:cNvPr id="8" name="Picture 7"/>
          <p:cNvPicPr>
            <a:picLocks noChangeAspect="1"/>
          </p:cNvPicPr>
          <p:nvPr/>
        </p:nvPicPr>
        <p:blipFill>
          <a:blip r:embed="rId4"/>
          <a:stretch>
            <a:fillRect/>
          </a:stretch>
        </p:blipFill>
        <p:spPr>
          <a:xfrm>
            <a:off x="7950415" y="1934370"/>
            <a:ext cx="2767083" cy="4248536"/>
          </a:xfrm>
          <a:prstGeom prst="rect">
            <a:avLst/>
          </a:prstGeom>
        </p:spPr>
      </p:pic>
    </p:spTree>
    <p:extLst>
      <p:ext uri="{BB962C8B-B14F-4D97-AF65-F5344CB8AC3E}">
        <p14:creationId xmlns:p14="http://schemas.microsoft.com/office/powerpoint/2010/main" val="11136323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as an understanding of human behavior</a:t>
            </a:r>
            <a:endParaRPr lang="en-US" dirty="0"/>
          </a:p>
        </p:txBody>
      </p:sp>
      <p:sp>
        <p:nvSpPr>
          <p:cNvPr id="3" name="Content Placeholder 2"/>
          <p:cNvSpPr>
            <a:spLocks noGrp="1"/>
          </p:cNvSpPr>
          <p:nvPr>
            <p:ph idx="1"/>
          </p:nvPr>
        </p:nvSpPr>
        <p:spPr/>
        <p:txBody>
          <a:bodyPr/>
          <a:lstStyle/>
          <a:p>
            <a:r>
              <a:rPr lang="en-US" dirty="0" smtClean="0"/>
              <a:t>At the present, the development of economics has been oriented toward understanding how individuals and firms make “choice”</a:t>
            </a:r>
          </a:p>
          <a:p>
            <a:pPr lvl="1"/>
            <a:r>
              <a:rPr lang="en-US" dirty="0" smtClean="0"/>
              <a:t>Influenced by the “rational choice” perspective</a:t>
            </a:r>
          </a:p>
          <a:p>
            <a:pPr lvl="1"/>
            <a:r>
              <a:rPr lang="en-US" dirty="0" smtClean="0"/>
              <a:t>Advanced with mathematical tools </a:t>
            </a:r>
          </a:p>
          <a:p>
            <a:pPr lvl="1"/>
            <a:r>
              <a:rPr lang="en-US" dirty="0" smtClean="0"/>
              <a:t>Latest development via the “experimental” approach (behavioral economics)</a:t>
            </a:r>
          </a:p>
          <a:p>
            <a:pPr lvl="1"/>
            <a:endParaRPr lang="en-US" dirty="0"/>
          </a:p>
          <a:p>
            <a:r>
              <a:rPr lang="en-US" dirty="0" smtClean="0"/>
              <a:t>But something about economics has also lost its significance </a:t>
            </a:r>
          </a:p>
        </p:txBody>
      </p:sp>
    </p:spTree>
    <p:extLst>
      <p:ext uri="{BB962C8B-B14F-4D97-AF65-F5344CB8AC3E}">
        <p14:creationId xmlns:p14="http://schemas.microsoft.com/office/powerpoint/2010/main" val="23023639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“missing” task</a:t>
            </a:r>
            <a:endParaRPr lang="en-US" dirty="0"/>
          </a:p>
        </p:txBody>
      </p:sp>
      <p:pic>
        <p:nvPicPr>
          <p:cNvPr id="4" name="Picture 3"/>
          <p:cNvPicPr>
            <a:picLocks noChangeAspect="1"/>
          </p:cNvPicPr>
          <p:nvPr/>
        </p:nvPicPr>
        <p:blipFill>
          <a:blip r:embed="rId2"/>
          <a:stretch>
            <a:fillRect/>
          </a:stretch>
        </p:blipFill>
        <p:spPr>
          <a:xfrm>
            <a:off x="1064102" y="2962549"/>
            <a:ext cx="5031898" cy="2748907"/>
          </a:xfrm>
          <a:prstGeom prst="rect">
            <a:avLst/>
          </a:prstGeom>
        </p:spPr>
      </p:pic>
      <p:pic>
        <p:nvPicPr>
          <p:cNvPr id="5" name="Picture 4"/>
          <p:cNvPicPr>
            <a:picLocks noChangeAspect="1"/>
          </p:cNvPicPr>
          <p:nvPr/>
        </p:nvPicPr>
        <p:blipFill>
          <a:blip r:embed="rId3"/>
          <a:stretch>
            <a:fillRect/>
          </a:stretch>
        </p:blipFill>
        <p:spPr>
          <a:xfrm>
            <a:off x="6399523" y="2858607"/>
            <a:ext cx="4229049" cy="2889850"/>
          </a:xfrm>
          <a:prstGeom prst="rect">
            <a:avLst/>
          </a:prstGeom>
        </p:spPr>
      </p:pic>
      <p:sp>
        <p:nvSpPr>
          <p:cNvPr id="3" name="Content Placeholder 2"/>
          <p:cNvSpPr>
            <a:spLocks noGrp="1"/>
          </p:cNvSpPr>
          <p:nvPr>
            <p:ph idx="1"/>
          </p:nvPr>
        </p:nvSpPr>
        <p:spPr>
          <a:xfrm>
            <a:off x="760579" y="1690689"/>
            <a:ext cx="10515600" cy="3983766"/>
          </a:xfrm>
        </p:spPr>
        <p:txBody>
          <a:bodyPr/>
          <a:lstStyle/>
          <a:p>
            <a:r>
              <a:rPr lang="en-US" dirty="0" smtClean="0"/>
              <a:t>Why aren’t these economic problems predicted and solved by economists?</a:t>
            </a:r>
            <a:endParaRPr lang="en-US" dirty="0"/>
          </a:p>
        </p:txBody>
      </p:sp>
    </p:spTree>
    <p:extLst>
      <p:ext uri="{BB962C8B-B14F-4D97-AF65-F5344CB8AC3E}">
        <p14:creationId xmlns:p14="http://schemas.microsoft.com/office/powerpoint/2010/main" val="32261133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as an understanding of the “economy”</a:t>
            </a:r>
            <a:endParaRPr lang="en-US" dirty="0"/>
          </a:p>
        </p:txBody>
      </p:sp>
      <p:sp>
        <p:nvSpPr>
          <p:cNvPr id="3" name="Content Placeholder 2"/>
          <p:cNvSpPr>
            <a:spLocks noGrp="1"/>
          </p:cNvSpPr>
          <p:nvPr>
            <p:ph idx="1"/>
          </p:nvPr>
        </p:nvSpPr>
        <p:spPr/>
        <p:txBody>
          <a:bodyPr/>
          <a:lstStyle/>
          <a:p>
            <a:r>
              <a:rPr lang="en-US" dirty="0" smtClean="0"/>
              <a:t>One must not forget that it is no less important for economics to help us understand the workings of the economy</a:t>
            </a:r>
          </a:p>
          <a:p>
            <a:pPr lvl="1"/>
            <a:r>
              <a:rPr lang="en-US" dirty="0" smtClean="0"/>
              <a:t>Economic conditions directly affect the livelihoods of </a:t>
            </a:r>
            <a:r>
              <a:rPr lang="en-US" dirty="0" err="1" smtClean="0"/>
              <a:t>epople</a:t>
            </a:r>
            <a:endParaRPr lang="en-US" dirty="0" smtClean="0"/>
          </a:p>
          <a:p>
            <a:pPr lvl="1"/>
            <a:r>
              <a:rPr lang="en-US" dirty="0" smtClean="0"/>
              <a:t>Different aspects of the economy to be understood</a:t>
            </a:r>
          </a:p>
          <a:p>
            <a:pPr lvl="2"/>
            <a:r>
              <a:rPr lang="en-US" dirty="0" smtClean="0"/>
              <a:t>Financial System</a:t>
            </a:r>
          </a:p>
          <a:p>
            <a:pPr lvl="2"/>
            <a:r>
              <a:rPr lang="en-US" dirty="0" smtClean="0"/>
              <a:t>Works</a:t>
            </a:r>
          </a:p>
          <a:p>
            <a:pPr lvl="2"/>
            <a:r>
              <a:rPr lang="en-US" dirty="0" smtClean="0"/>
              <a:t>Government Policies</a:t>
            </a:r>
          </a:p>
          <a:p>
            <a:pPr lvl="2"/>
            <a:r>
              <a:rPr lang="en-US" dirty="0" smtClean="0"/>
              <a:t>Market</a:t>
            </a:r>
          </a:p>
          <a:p>
            <a:pPr lvl="2"/>
            <a:endParaRPr lang="en-US" dirty="0"/>
          </a:p>
          <a:p>
            <a:pPr lvl="1"/>
            <a:r>
              <a:rPr lang="en-US" dirty="0" smtClean="0"/>
              <a:t>Let’s ask a few questions about these aspects</a:t>
            </a:r>
          </a:p>
          <a:p>
            <a:endParaRPr lang="en-US" dirty="0" smtClean="0"/>
          </a:p>
          <a:p>
            <a:pPr marL="0" indent="0">
              <a:buNone/>
            </a:pPr>
            <a:endParaRPr lang="en-US" dirty="0" smtClean="0"/>
          </a:p>
          <a:p>
            <a:pPr marL="457200" lvl="1" indent="0">
              <a:buNone/>
            </a:pPr>
            <a:endParaRPr lang="en-US" dirty="0"/>
          </a:p>
        </p:txBody>
      </p:sp>
    </p:spTree>
    <p:extLst>
      <p:ext uri="{BB962C8B-B14F-4D97-AF65-F5344CB8AC3E}">
        <p14:creationId xmlns:p14="http://schemas.microsoft.com/office/powerpoint/2010/main" val="3669854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as an understanding of the “economy”</a:t>
            </a:r>
            <a:endParaRPr lang="en-US" dirty="0"/>
          </a:p>
        </p:txBody>
      </p:sp>
      <p:sp>
        <p:nvSpPr>
          <p:cNvPr id="3" name="Content Placeholder 2"/>
          <p:cNvSpPr>
            <a:spLocks noGrp="1"/>
          </p:cNvSpPr>
          <p:nvPr>
            <p:ph idx="1"/>
          </p:nvPr>
        </p:nvSpPr>
        <p:spPr>
          <a:xfrm>
            <a:off x="838200" y="1825625"/>
            <a:ext cx="5439032" cy="4351338"/>
          </a:xfrm>
        </p:spPr>
        <p:txBody>
          <a:bodyPr/>
          <a:lstStyle/>
          <a:p>
            <a:r>
              <a:rPr lang="en-US" dirty="0" smtClean="0"/>
              <a:t>Understanding the financial system</a:t>
            </a:r>
          </a:p>
          <a:p>
            <a:pPr lvl="1"/>
            <a:r>
              <a:rPr lang="en-US" dirty="0" smtClean="0"/>
              <a:t>How can the change in stock markets be explained?</a:t>
            </a:r>
          </a:p>
          <a:p>
            <a:pPr lvl="1"/>
            <a:r>
              <a:rPr lang="en-US" dirty="0" smtClean="0"/>
              <a:t>Why do we need banks?</a:t>
            </a:r>
          </a:p>
          <a:p>
            <a:pPr lvl="1"/>
            <a:endParaRPr lang="en-US" dirty="0" smtClean="0"/>
          </a:p>
          <a:p>
            <a:pPr lvl="1"/>
            <a:endParaRPr lang="en-US" dirty="0" smtClean="0"/>
          </a:p>
          <a:p>
            <a:endParaRPr lang="en-US" dirty="0" smtClean="0"/>
          </a:p>
          <a:p>
            <a:pPr marL="0" indent="0">
              <a:buNone/>
            </a:pPr>
            <a:endParaRPr lang="en-US" dirty="0" smtClean="0"/>
          </a:p>
          <a:p>
            <a:pPr marL="457200" lvl="1" indent="0">
              <a:buNone/>
            </a:pPr>
            <a:endParaRPr lang="en-US" dirty="0"/>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77232" y="1140212"/>
            <a:ext cx="5338846" cy="2728441"/>
          </a:xfrm>
          <a:prstGeom prst="rect">
            <a:avLst/>
          </a:prstGeom>
        </p:spPr>
      </p:pic>
      <p:pic>
        <p:nvPicPr>
          <p:cNvPr id="7" name="Picture 6"/>
          <p:cNvPicPr>
            <a:picLocks noChangeAspect="1"/>
          </p:cNvPicPr>
          <p:nvPr/>
        </p:nvPicPr>
        <p:blipFill>
          <a:blip r:embed="rId3"/>
          <a:stretch>
            <a:fillRect/>
          </a:stretch>
        </p:blipFill>
        <p:spPr>
          <a:xfrm>
            <a:off x="6277232" y="4001294"/>
            <a:ext cx="4302553" cy="2581532"/>
          </a:xfrm>
          <a:prstGeom prst="rect">
            <a:avLst/>
          </a:prstGeom>
        </p:spPr>
      </p:pic>
    </p:spTree>
    <p:extLst>
      <p:ext uri="{BB962C8B-B14F-4D97-AF65-F5344CB8AC3E}">
        <p14:creationId xmlns:p14="http://schemas.microsoft.com/office/powerpoint/2010/main" val="3328421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as an understanding of the “economy”</a:t>
            </a:r>
            <a:endParaRPr lang="en-US" dirty="0"/>
          </a:p>
        </p:txBody>
      </p:sp>
      <p:sp>
        <p:nvSpPr>
          <p:cNvPr id="3" name="Content Placeholder 2"/>
          <p:cNvSpPr>
            <a:spLocks noGrp="1"/>
          </p:cNvSpPr>
          <p:nvPr>
            <p:ph idx="1"/>
          </p:nvPr>
        </p:nvSpPr>
        <p:spPr>
          <a:xfrm>
            <a:off x="838199" y="1825625"/>
            <a:ext cx="10892481" cy="4351338"/>
          </a:xfrm>
        </p:spPr>
        <p:txBody>
          <a:bodyPr/>
          <a:lstStyle/>
          <a:p>
            <a:r>
              <a:rPr lang="en-US" dirty="0" smtClean="0"/>
              <a:t>Understanding works</a:t>
            </a:r>
          </a:p>
          <a:p>
            <a:pPr lvl="1"/>
            <a:r>
              <a:rPr lang="en-US" dirty="0" smtClean="0"/>
              <a:t>How much should workers be paid?</a:t>
            </a:r>
          </a:p>
          <a:p>
            <a:pPr lvl="1"/>
            <a:r>
              <a:rPr lang="en-US" dirty="0" smtClean="0"/>
              <a:t>Why do we receive different wages? </a:t>
            </a:r>
          </a:p>
          <a:p>
            <a:pPr marL="0" indent="0">
              <a:buNone/>
            </a:pPr>
            <a:endParaRPr lang="en-US" dirty="0" smtClean="0"/>
          </a:p>
          <a:p>
            <a:pPr marL="457200" lvl="1" indent="0">
              <a:buNone/>
            </a:pPr>
            <a:endParaRPr lang="en-US" dirty="0"/>
          </a:p>
        </p:txBody>
      </p:sp>
      <p:pic>
        <p:nvPicPr>
          <p:cNvPr id="4" name="Picture 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5602" y="3786231"/>
            <a:ext cx="3262155" cy="2243868"/>
          </a:xfrm>
          <a:prstGeom prst="rect">
            <a:avLst/>
          </a:prstGeom>
        </p:spPr>
      </p:pic>
      <p:pic>
        <p:nvPicPr>
          <p:cNvPr id="5" name="Picture 4"/>
          <p:cNvPicPr>
            <a:picLocks noChangeAspect="1"/>
          </p:cNvPicPr>
          <p:nvPr/>
        </p:nvPicPr>
        <p:blipFill>
          <a:blip r:embed="rId3"/>
          <a:stretch>
            <a:fillRect/>
          </a:stretch>
        </p:blipFill>
        <p:spPr>
          <a:xfrm>
            <a:off x="4619340" y="3786231"/>
            <a:ext cx="3594828" cy="2243868"/>
          </a:xfrm>
          <a:prstGeom prst="rect">
            <a:avLst/>
          </a:prstGeom>
        </p:spPr>
      </p:pic>
      <p:pic>
        <p:nvPicPr>
          <p:cNvPr id="6" name="Picture 5"/>
          <p:cNvPicPr>
            <a:picLocks noChangeAspect="1"/>
          </p:cNvPicPr>
          <p:nvPr/>
        </p:nvPicPr>
        <p:blipFill>
          <a:blip r:embed="rId4"/>
          <a:stretch>
            <a:fillRect/>
          </a:stretch>
        </p:blipFill>
        <p:spPr>
          <a:xfrm>
            <a:off x="8365751" y="3786231"/>
            <a:ext cx="3364930" cy="2244889"/>
          </a:xfrm>
          <a:prstGeom prst="rect">
            <a:avLst/>
          </a:prstGeom>
        </p:spPr>
      </p:pic>
      <p:sp>
        <p:nvSpPr>
          <p:cNvPr id="7" name="Rectangle 6"/>
          <p:cNvSpPr/>
          <p:nvPr/>
        </p:nvSpPr>
        <p:spPr>
          <a:xfrm>
            <a:off x="5634681" y="6568006"/>
            <a:ext cx="6096000" cy="230832"/>
          </a:xfrm>
          <a:prstGeom prst="rect">
            <a:avLst/>
          </a:prstGeom>
        </p:spPr>
        <p:txBody>
          <a:bodyPr>
            <a:spAutoFit/>
          </a:bodyPr>
          <a:lstStyle/>
          <a:p>
            <a:r>
              <a:rPr lang="en-US" sz="900" dirty="0"/>
              <a:t>http://running.competitor.com/2015/07/photos/photos-how-new-balance-makes-running-shoes-in-america_131290</a:t>
            </a:r>
          </a:p>
        </p:txBody>
      </p:sp>
      <p:sp>
        <p:nvSpPr>
          <p:cNvPr id="8" name="Rectangle 7"/>
          <p:cNvSpPr/>
          <p:nvPr/>
        </p:nvSpPr>
        <p:spPr>
          <a:xfrm>
            <a:off x="5634681" y="6336334"/>
            <a:ext cx="6096000" cy="246221"/>
          </a:xfrm>
          <a:prstGeom prst="rect">
            <a:avLst/>
          </a:prstGeom>
        </p:spPr>
        <p:txBody>
          <a:bodyPr>
            <a:spAutoFit/>
          </a:bodyPr>
          <a:lstStyle/>
          <a:p>
            <a:r>
              <a:rPr lang="en-US" sz="1000" dirty="0"/>
              <a:t>http://www.radionz.co.nz/news/national/314185/fashion-victims-the-true-cost-of-h-and-m-clothing</a:t>
            </a:r>
          </a:p>
        </p:txBody>
      </p:sp>
    </p:spTree>
    <p:extLst>
      <p:ext uri="{BB962C8B-B14F-4D97-AF65-F5344CB8AC3E}">
        <p14:creationId xmlns:p14="http://schemas.microsoft.com/office/powerpoint/2010/main" val="13572975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as an understanding of the “economy”</a:t>
            </a:r>
            <a:endParaRPr lang="en-US" dirty="0"/>
          </a:p>
        </p:txBody>
      </p:sp>
      <p:sp>
        <p:nvSpPr>
          <p:cNvPr id="3" name="Content Placeholder 2"/>
          <p:cNvSpPr>
            <a:spLocks noGrp="1"/>
          </p:cNvSpPr>
          <p:nvPr>
            <p:ph idx="1"/>
          </p:nvPr>
        </p:nvSpPr>
        <p:spPr>
          <a:xfrm>
            <a:off x="838200" y="1825625"/>
            <a:ext cx="5480222" cy="4351338"/>
          </a:xfrm>
        </p:spPr>
        <p:txBody>
          <a:bodyPr/>
          <a:lstStyle/>
          <a:p>
            <a:r>
              <a:rPr lang="en-US" dirty="0" smtClean="0"/>
              <a:t>Understanding the government</a:t>
            </a:r>
          </a:p>
          <a:p>
            <a:pPr lvl="1"/>
            <a:r>
              <a:rPr lang="en-US" dirty="0" smtClean="0"/>
              <a:t>Why different countries provide different level of welfare?</a:t>
            </a:r>
          </a:p>
          <a:p>
            <a:pPr lvl="1"/>
            <a:r>
              <a:rPr lang="en-US" dirty="0" smtClean="0"/>
              <a:t>How much taxes should you pay? </a:t>
            </a:r>
            <a:endParaRPr lang="en-US" dirty="0"/>
          </a:p>
          <a:p>
            <a:pPr lvl="1"/>
            <a:r>
              <a:rPr lang="en-US" dirty="0" smtClean="0"/>
              <a:t>Should the poor pay the same taxes as the rich?</a:t>
            </a:r>
          </a:p>
          <a:p>
            <a:pPr marL="457200" lvl="1" indent="0">
              <a:buNone/>
            </a:pPr>
            <a:endParaRPr lang="en-US" dirty="0"/>
          </a:p>
        </p:txBody>
      </p:sp>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00514" y="1481530"/>
            <a:ext cx="4706022" cy="2438265"/>
          </a:xfrm>
          <a:prstGeom prst="rect">
            <a:avLst/>
          </a:prstGeom>
        </p:spPr>
      </p:pic>
      <p:pic>
        <p:nvPicPr>
          <p:cNvPr id="5" name="Picture 4"/>
          <p:cNvPicPr>
            <a:picLocks noChangeAspect="1"/>
          </p:cNvPicPr>
          <p:nvPr/>
        </p:nvPicPr>
        <p:blipFill>
          <a:blip r:embed="rId3"/>
          <a:stretch>
            <a:fillRect/>
          </a:stretch>
        </p:blipFill>
        <p:spPr>
          <a:xfrm>
            <a:off x="6818135" y="4065808"/>
            <a:ext cx="3668632" cy="2441308"/>
          </a:xfrm>
          <a:prstGeom prst="rect">
            <a:avLst/>
          </a:prstGeom>
        </p:spPr>
      </p:pic>
    </p:spTree>
    <p:extLst>
      <p:ext uri="{BB962C8B-B14F-4D97-AF65-F5344CB8AC3E}">
        <p14:creationId xmlns:p14="http://schemas.microsoft.com/office/powerpoint/2010/main" val="34595096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as an understanding of the “economy”</a:t>
            </a:r>
            <a:endParaRPr lang="en-US" dirty="0"/>
          </a:p>
        </p:txBody>
      </p:sp>
      <p:sp>
        <p:nvSpPr>
          <p:cNvPr id="3" name="Content Placeholder 2"/>
          <p:cNvSpPr>
            <a:spLocks noGrp="1"/>
          </p:cNvSpPr>
          <p:nvPr>
            <p:ph idx="1"/>
          </p:nvPr>
        </p:nvSpPr>
        <p:spPr>
          <a:xfrm>
            <a:off x="838200" y="1825625"/>
            <a:ext cx="10249930" cy="4351338"/>
          </a:xfrm>
        </p:spPr>
        <p:txBody>
          <a:bodyPr/>
          <a:lstStyle/>
          <a:p>
            <a:r>
              <a:rPr lang="en-US" dirty="0" smtClean="0"/>
              <a:t>Understanding the market</a:t>
            </a:r>
          </a:p>
          <a:p>
            <a:pPr lvl="1"/>
            <a:r>
              <a:rPr lang="en-US" dirty="0" smtClean="0"/>
              <a:t>Why different levels of competition exist?</a:t>
            </a:r>
          </a:p>
          <a:p>
            <a:pPr lvl="1"/>
            <a:r>
              <a:rPr lang="en-US" dirty="0" smtClean="0"/>
              <a:t>Is monopoly a problem?</a:t>
            </a:r>
          </a:p>
          <a:p>
            <a:pPr marL="457200" lvl="1" indent="0">
              <a:buNone/>
            </a:pPr>
            <a:endParaRPr lang="en-US" dirty="0"/>
          </a:p>
        </p:txBody>
      </p:sp>
      <p:pic>
        <p:nvPicPr>
          <p:cNvPr id="4" name="Picture 3"/>
          <p:cNvPicPr>
            <a:picLocks noChangeAspect="1"/>
          </p:cNvPicPr>
          <p:nvPr/>
        </p:nvPicPr>
        <p:blipFill>
          <a:blip r:embed="rId2"/>
          <a:stretch>
            <a:fillRect/>
          </a:stretch>
        </p:blipFill>
        <p:spPr>
          <a:xfrm>
            <a:off x="1849409" y="3810943"/>
            <a:ext cx="3745879" cy="2500958"/>
          </a:xfrm>
          <a:prstGeom prst="rect">
            <a:avLst/>
          </a:prstGeom>
        </p:spPr>
      </p:pic>
      <p:pic>
        <p:nvPicPr>
          <p:cNvPr id="5" name="Picture 4"/>
          <p:cNvPicPr>
            <a:picLocks noChangeAspect="1"/>
          </p:cNvPicPr>
          <p:nvPr/>
        </p:nvPicPr>
        <p:blipFill>
          <a:blip r:embed="rId3"/>
          <a:stretch>
            <a:fillRect/>
          </a:stretch>
        </p:blipFill>
        <p:spPr>
          <a:xfrm>
            <a:off x="6067169" y="3810943"/>
            <a:ext cx="4469027" cy="2513828"/>
          </a:xfrm>
          <a:prstGeom prst="rect">
            <a:avLst/>
          </a:prstGeom>
        </p:spPr>
      </p:pic>
    </p:spTree>
    <p:extLst>
      <p:ext uri="{BB962C8B-B14F-4D97-AF65-F5344CB8AC3E}">
        <p14:creationId xmlns:p14="http://schemas.microsoft.com/office/powerpoint/2010/main" val="39187345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Economics and social-sciences</a:t>
            </a:r>
            <a:endParaRPr lang="en-US" dirty="0"/>
          </a:p>
        </p:txBody>
      </p:sp>
      <p:sp>
        <p:nvSpPr>
          <p:cNvPr id="3" name="Content Placeholder 2"/>
          <p:cNvSpPr>
            <a:spLocks noGrp="1"/>
          </p:cNvSpPr>
          <p:nvPr>
            <p:ph idx="1"/>
          </p:nvPr>
        </p:nvSpPr>
        <p:spPr/>
        <p:txBody>
          <a:bodyPr/>
          <a:lstStyle/>
          <a:p>
            <a:r>
              <a:rPr lang="en-US" dirty="0" smtClean="0"/>
              <a:t>To have a better understanding of the economy, we need more than economics</a:t>
            </a:r>
          </a:p>
          <a:p>
            <a:pPr lvl="1"/>
            <a:r>
              <a:rPr lang="en-US" dirty="0" smtClean="0"/>
              <a:t>Every aspect of the economy is also shaped by social/political/cultural forces</a:t>
            </a:r>
          </a:p>
          <a:p>
            <a:pPr lvl="1"/>
            <a:r>
              <a:rPr lang="en-US" dirty="0" smtClean="0"/>
              <a:t>To gain a more complete understanding of an economy, other social sciences will be needed to complement economics</a:t>
            </a:r>
          </a:p>
          <a:p>
            <a:pPr marL="914400" lvl="2" indent="0">
              <a:buNone/>
            </a:pPr>
            <a:endParaRPr lang="en-US" dirty="0"/>
          </a:p>
        </p:txBody>
      </p:sp>
    </p:spTree>
    <p:extLst>
      <p:ext uri="{BB962C8B-B14F-4D97-AF65-F5344CB8AC3E}">
        <p14:creationId xmlns:p14="http://schemas.microsoft.com/office/powerpoint/2010/main" val="10602834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6249" y="365125"/>
            <a:ext cx="10167551" cy="1325563"/>
          </a:xfrm>
        </p:spPr>
        <p:txBody>
          <a:bodyPr/>
          <a:lstStyle/>
          <a:p>
            <a:r>
              <a:rPr lang="en-US" dirty="0" err="1" smtClean="0"/>
              <a:t>J.M.Keynes</a:t>
            </a:r>
            <a:r>
              <a:rPr lang="en-US" dirty="0" smtClean="0"/>
              <a:t>’ Wisdom</a:t>
            </a:r>
            <a:endParaRPr lang="en-US" dirty="0"/>
          </a:p>
        </p:txBody>
      </p:sp>
      <p:sp>
        <p:nvSpPr>
          <p:cNvPr id="3" name="Content Placeholder 2"/>
          <p:cNvSpPr>
            <a:spLocks noGrp="1"/>
          </p:cNvSpPr>
          <p:nvPr>
            <p:ph idx="1"/>
          </p:nvPr>
        </p:nvSpPr>
        <p:spPr>
          <a:xfrm>
            <a:off x="838200" y="2669058"/>
            <a:ext cx="10515600" cy="3985699"/>
          </a:xfrm>
        </p:spPr>
        <p:txBody>
          <a:bodyPr>
            <a:normAutofit/>
          </a:bodyPr>
          <a:lstStyle/>
          <a:p>
            <a:r>
              <a:rPr lang="en-US" i="1" dirty="0" smtClean="0"/>
              <a:t>“The study of economics does not seem to require any specialized gifts of an unusually high order…An easy subject at which few excel! The paradox finds its explanation, perhaps, in that the master-economist must possess a rare combination of gifts. He must be mathematician, historian, statesman, philosopher—in some degree. He must understand symbols and speak in words. He must contemplate the particular in terms of the general and touch abstract and concrete in the same flight of thought. He must study the present in the light of the past for the purposes of the future.”  (Keynes 1924: 321-322)</a:t>
            </a:r>
            <a:endParaRPr lang="en-US" i="1" dirty="0"/>
          </a:p>
        </p:txBody>
      </p:sp>
      <p:pic>
        <p:nvPicPr>
          <p:cNvPr id="4" name="Picture 3"/>
          <p:cNvPicPr>
            <a:picLocks noChangeAspect="1"/>
          </p:cNvPicPr>
          <p:nvPr/>
        </p:nvPicPr>
        <p:blipFill>
          <a:blip r:embed="rId2"/>
          <a:stretch>
            <a:fillRect/>
          </a:stretch>
        </p:blipFill>
        <p:spPr>
          <a:xfrm>
            <a:off x="9609953" y="365125"/>
            <a:ext cx="1510613" cy="2014151"/>
          </a:xfrm>
          <a:prstGeom prst="rect">
            <a:avLst/>
          </a:prstGeom>
        </p:spPr>
      </p:pic>
    </p:spTree>
    <p:extLst>
      <p:ext uri="{BB962C8B-B14F-4D97-AF65-F5344CB8AC3E}">
        <p14:creationId xmlns:p14="http://schemas.microsoft.com/office/powerpoint/2010/main" val="1773890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Capitalism: Then and Now</a:t>
            </a:r>
            <a:br>
              <a:rPr lang="en-US" dirty="0" smtClean="0"/>
            </a:br>
            <a:endParaRPr lang="en-US" dirty="0"/>
          </a:p>
        </p:txBody>
      </p:sp>
      <p:sp>
        <p:nvSpPr>
          <p:cNvPr id="3" name="Subtitle 2"/>
          <p:cNvSpPr>
            <a:spLocks noGrp="1"/>
          </p:cNvSpPr>
          <p:nvPr>
            <p:ph type="subTitle" idx="1"/>
          </p:nvPr>
        </p:nvSpPr>
        <p:spPr/>
        <p:txBody>
          <a:bodyPr/>
          <a:lstStyle/>
          <a:p>
            <a:r>
              <a:rPr lang="en-US" dirty="0" smtClean="0"/>
              <a:t>TU101 BE</a:t>
            </a:r>
          </a:p>
          <a:p>
            <a:r>
              <a:rPr lang="en-US" dirty="0" smtClean="0"/>
              <a:t>Thorn Pitidol</a:t>
            </a:r>
            <a:endParaRPr lang="en-US" dirty="0"/>
          </a:p>
        </p:txBody>
      </p:sp>
    </p:spTree>
    <p:extLst>
      <p:ext uri="{BB962C8B-B14F-4D97-AF65-F5344CB8AC3E}">
        <p14:creationId xmlns:p14="http://schemas.microsoft.com/office/powerpoint/2010/main" val="5590351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“capitalism”</a:t>
            </a:r>
            <a:endParaRPr lang="en-US" dirty="0"/>
          </a:p>
        </p:txBody>
      </p:sp>
      <p:sp>
        <p:nvSpPr>
          <p:cNvPr id="3" name="Content Placeholder 2"/>
          <p:cNvSpPr>
            <a:spLocks noGrp="1"/>
          </p:cNvSpPr>
          <p:nvPr>
            <p:ph idx="1"/>
          </p:nvPr>
        </p:nvSpPr>
        <p:spPr/>
        <p:txBody>
          <a:bodyPr/>
          <a:lstStyle/>
          <a:p>
            <a:r>
              <a:rPr lang="en-US" dirty="0" smtClean="0"/>
              <a:t>Capitalism: an economy in which production is organized in pursuit of profits</a:t>
            </a:r>
          </a:p>
          <a:p>
            <a:endParaRPr lang="en-US" dirty="0"/>
          </a:p>
          <a:p>
            <a:r>
              <a:rPr lang="en-US" dirty="0" smtClean="0"/>
              <a:t>In contrast to </a:t>
            </a:r>
          </a:p>
          <a:p>
            <a:pPr lvl="1"/>
            <a:r>
              <a:rPr lang="en-US" dirty="0" smtClean="0"/>
              <a:t>Subsistence economy: produce for self-consumption</a:t>
            </a:r>
          </a:p>
          <a:p>
            <a:pPr lvl="1"/>
            <a:r>
              <a:rPr lang="en-US" dirty="0" smtClean="0"/>
              <a:t>Feudalism: produce for aristocrats</a:t>
            </a:r>
          </a:p>
          <a:p>
            <a:pPr lvl="1"/>
            <a:r>
              <a:rPr lang="en-US" dirty="0" smtClean="0"/>
              <a:t>Communism: state tells you what to produce</a:t>
            </a:r>
          </a:p>
          <a:p>
            <a:endParaRPr lang="en-US" dirty="0"/>
          </a:p>
          <a:p>
            <a:endParaRPr lang="en-US" dirty="0" smtClean="0"/>
          </a:p>
          <a:p>
            <a:endParaRPr lang="en-US" dirty="0"/>
          </a:p>
          <a:p>
            <a:endParaRPr lang="en-US" dirty="0"/>
          </a:p>
        </p:txBody>
      </p:sp>
    </p:spTree>
    <p:extLst>
      <p:ext uri="{BB962C8B-B14F-4D97-AF65-F5344CB8AC3E}">
        <p14:creationId xmlns:p14="http://schemas.microsoft.com/office/powerpoint/2010/main" val="150037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“capitalism”</a:t>
            </a:r>
            <a:endParaRPr lang="en-US" dirty="0"/>
          </a:p>
        </p:txBody>
      </p:sp>
      <p:sp>
        <p:nvSpPr>
          <p:cNvPr id="3" name="Content Placeholder 2"/>
          <p:cNvSpPr>
            <a:spLocks noGrp="1"/>
          </p:cNvSpPr>
          <p:nvPr>
            <p:ph idx="1"/>
          </p:nvPr>
        </p:nvSpPr>
        <p:spPr/>
        <p:txBody>
          <a:bodyPr/>
          <a:lstStyle/>
          <a:p>
            <a:r>
              <a:rPr lang="en-US" dirty="0" smtClean="0"/>
              <a:t>The main components of capitalism</a:t>
            </a:r>
          </a:p>
          <a:p>
            <a:pPr lvl="1"/>
            <a:r>
              <a:rPr lang="en-US" dirty="0" smtClean="0"/>
              <a:t>Capitalists: own and use capitals in production, receive profits</a:t>
            </a:r>
          </a:p>
          <a:p>
            <a:pPr lvl="2"/>
            <a:r>
              <a:rPr lang="en-US" dirty="0" smtClean="0"/>
              <a:t>Capitals: machines, land, financial capitals</a:t>
            </a:r>
          </a:p>
          <a:p>
            <a:pPr lvl="2"/>
            <a:r>
              <a:rPr lang="en-US" dirty="0" smtClean="0"/>
              <a:t>Companies can be owned by many capitalists through “shares (stocks)”</a:t>
            </a:r>
          </a:p>
          <a:p>
            <a:pPr lvl="1"/>
            <a:r>
              <a:rPr lang="en-US" dirty="0" smtClean="0"/>
              <a:t>Labors: use labor in production, receive wages</a:t>
            </a:r>
          </a:p>
          <a:p>
            <a:pPr lvl="1"/>
            <a:r>
              <a:rPr lang="en-US" dirty="0" smtClean="0"/>
              <a:t>Markets: where goods and services are bought and sold </a:t>
            </a:r>
          </a:p>
          <a:p>
            <a:pPr marL="457200" lvl="1" indent="0">
              <a:buNone/>
            </a:pPr>
            <a:endParaRPr lang="en-US" dirty="0" smtClean="0"/>
          </a:p>
        </p:txBody>
      </p:sp>
    </p:spTree>
    <p:extLst>
      <p:ext uri="{BB962C8B-B14F-4D97-AF65-F5344CB8AC3E}">
        <p14:creationId xmlns:p14="http://schemas.microsoft.com/office/powerpoint/2010/main" val="40376434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243393"/>
            <a:ext cx="10515600" cy="1325563"/>
          </a:xfrm>
        </p:spPr>
        <p:txBody>
          <a:bodyPr/>
          <a:lstStyle/>
          <a:p>
            <a:r>
              <a:rPr lang="en-US" dirty="0" smtClean="0"/>
              <a:t>Capitalism: Adam Smith VS Today</a:t>
            </a:r>
            <a:endParaRPr lang="en-US" dirty="0"/>
          </a:p>
        </p:txBody>
      </p:sp>
      <p:sp>
        <p:nvSpPr>
          <p:cNvPr id="4" name="Text Placeholder 3"/>
          <p:cNvSpPr>
            <a:spLocks noGrp="1"/>
          </p:cNvSpPr>
          <p:nvPr>
            <p:ph type="body" idx="1"/>
          </p:nvPr>
        </p:nvSpPr>
        <p:spPr>
          <a:xfrm>
            <a:off x="839787" y="3454399"/>
            <a:ext cx="5157787" cy="823912"/>
          </a:xfrm>
        </p:spPr>
        <p:txBody>
          <a:bodyPr/>
          <a:lstStyle/>
          <a:p>
            <a:pPr algn="ctr"/>
            <a:r>
              <a:rPr lang="en-US" dirty="0" smtClean="0"/>
              <a:t>Adam Smith’s Capitalism</a:t>
            </a:r>
            <a:endParaRPr lang="en-US" dirty="0"/>
          </a:p>
        </p:txBody>
      </p:sp>
      <p:sp>
        <p:nvSpPr>
          <p:cNvPr id="5" name="Content Placeholder 4"/>
          <p:cNvSpPr>
            <a:spLocks noGrp="1"/>
          </p:cNvSpPr>
          <p:nvPr>
            <p:ph sz="half" idx="2"/>
          </p:nvPr>
        </p:nvSpPr>
        <p:spPr>
          <a:xfrm>
            <a:off x="839788" y="4368799"/>
            <a:ext cx="5157787" cy="1820863"/>
          </a:xfrm>
        </p:spPr>
        <p:txBody>
          <a:bodyPr/>
          <a:lstStyle/>
          <a:p>
            <a:r>
              <a:rPr lang="en-US" dirty="0" smtClean="0"/>
              <a:t>Productivity with Smith’s division of </a:t>
            </a:r>
            <a:r>
              <a:rPr lang="en-US" dirty="0" err="1"/>
              <a:t>l</a:t>
            </a:r>
            <a:r>
              <a:rPr lang="en-US" dirty="0" err="1" smtClean="0"/>
              <a:t>abour</a:t>
            </a:r>
            <a:endParaRPr lang="en-US" dirty="0" smtClean="0"/>
          </a:p>
          <a:p>
            <a:pPr marL="457200" lvl="1" indent="0">
              <a:buNone/>
            </a:pPr>
            <a:r>
              <a:rPr lang="en-US" dirty="0" smtClean="0"/>
              <a:t>= 4,800 pins per worker per day</a:t>
            </a:r>
            <a:endParaRPr lang="en-US" dirty="0"/>
          </a:p>
        </p:txBody>
      </p:sp>
      <p:sp>
        <p:nvSpPr>
          <p:cNvPr id="6" name="Text Placeholder 5"/>
          <p:cNvSpPr>
            <a:spLocks noGrp="1"/>
          </p:cNvSpPr>
          <p:nvPr>
            <p:ph type="body" sz="quarter" idx="3"/>
          </p:nvPr>
        </p:nvSpPr>
        <p:spPr>
          <a:xfrm>
            <a:off x="6172200" y="3544887"/>
            <a:ext cx="5183188" cy="823912"/>
          </a:xfrm>
        </p:spPr>
        <p:txBody>
          <a:bodyPr/>
          <a:lstStyle/>
          <a:p>
            <a:pPr algn="ctr"/>
            <a:r>
              <a:rPr lang="en-US" dirty="0" smtClean="0"/>
              <a:t>Today Capitalism</a:t>
            </a:r>
            <a:endParaRPr lang="en-US" dirty="0"/>
          </a:p>
        </p:txBody>
      </p:sp>
      <p:sp>
        <p:nvSpPr>
          <p:cNvPr id="7" name="Content Placeholder 6"/>
          <p:cNvSpPr>
            <a:spLocks noGrp="1"/>
          </p:cNvSpPr>
          <p:nvPr>
            <p:ph sz="quarter" idx="4"/>
          </p:nvPr>
        </p:nvSpPr>
        <p:spPr>
          <a:xfrm>
            <a:off x="6172200" y="4433455"/>
            <a:ext cx="5183188" cy="1756208"/>
          </a:xfrm>
        </p:spPr>
        <p:txBody>
          <a:bodyPr/>
          <a:lstStyle/>
          <a:p>
            <a:r>
              <a:rPr lang="en-US" dirty="0" smtClean="0"/>
              <a:t>Productivity today with division of </a:t>
            </a:r>
            <a:r>
              <a:rPr lang="en-US" dirty="0" err="1" smtClean="0"/>
              <a:t>labour</a:t>
            </a:r>
            <a:r>
              <a:rPr lang="en-US" dirty="0" smtClean="0"/>
              <a:t> and technology</a:t>
            </a:r>
          </a:p>
          <a:p>
            <a:pPr marL="457200" lvl="1" indent="0">
              <a:buNone/>
            </a:pPr>
            <a:r>
              <a:rPr lang="en-US" dirty="0" smtClean="0"/>
              <a:t>= 800,000 pins per worker per day</a:t>
            </a:r>
          </a:p>
          <a:p>
            <a:endParaRPr lang="en-US" dirty="0"/>
          </a:p>
        </p:txBody>
      </p:sp>
      <p:pic>
        <p:nvPicPr>
          <p:cNvPr id="8" name="Picture 7"/>
          <p:cNvPicPr>
            <a:picLocks noChangeAspect="1"/>
          </p:cNvPicPr>
          <p:nvPr/>
        </p:nvPicPr>
        <p:blipFill>
          <a:blip r:embed="rId2"/>
          <a:stretch>
            <a:fillRect/>
          </a:stretch>
        </p:blipFill>
        <p:spPr>
          <a:xfrm>
            <a:off x="1525009" y="1345418"/>
            <a:ext cx="3588040" cy="2199469"/>
          </a:xfrm>
          <a:prstGeom prst="rect">
            <a:avLst/>
          </a:prstGeom>
        </p:spPr>
      </p:pic>
      <p:sp>
        <p:nvSpPr>
          <p:cNvPr id="9" name="TextBox 8"/>
          <p:cNvSpPr txBox="1"/>
          <p:nvPr/>
        </p:nvSpPr>
        <p:spPr>
          <a:xfrm>
            <a:off x="2102845" y="6018540"/>
            <a:ext cx="8602100" cy="523220"/>
          </a:xfrm>
          <a:prstGeom prst="rect">
            <a:avLst/>
          </a:prstGeom>
          <a:noFill/>
          <a:ln>
            <a:solidFill>
              <a:srgbClr val="002060"/>
            </a:solidFill>
          </a:ln>
        </p:spPr>
        <p:txBody>
          <a:bodyPr wrap="square" rtlCol="0">
            <a:spAutoFit/>
          </a:bodyPr>
          <a:lstStyle/>
          <a:p>
            <a:pPr algn="ctr"/>
            <a:r>
              <a:rPr lang="en-US" sz="2800" dirty="0" smtClean="0"/>
              <a:t>Productivity: measures of efficiency of production</a:t>
            </a:r>
            <a:endParaRPr lang="en-US" sz="2800" dirty="0"/>
          </a:p>
        </p:txBody>
      </p:sp>
      <p:pic>
        <p:nvPicPr>
          <p:cNvPr id="10" name="Picture 9"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21074" y="1232879"/>
            <a:ext cx="3877124" cy="2424545"/>
          </a:xfrm>
          <a:prstGeom prst="rect">
            <a:avLst/>
          </a:prstGeom>
        </p:spPr>
      </p:pic>
    </p:spTree>
    <p:extLst>
      <p:ext uri="{BB962C8B-B14F-4D97-AF65-F5344CB8AC3E}">
        <p14:creationId xmlns:p14="http://schemas.microsoft.com/office/powerpoint/2010/main" val="157412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243393"/>
            <a:ext cx="10515600" cy="1325563"/>
          </a:xfrm>
        </p:spPr>
        <p:txBody>
          <a:bodyPr/>
          <a:lstStyle/>
          <a:p>
            <a:r>
              <a:rPr lang="en-US" dirty="0" smtClean="0"/>
              <a:t>Capitalism: Adam Smith VS Today</a:t>
            </a:r>
            <a:endParaRPr lang="en-US" dirty="0"/>
          </a:p>
        </p:txBody>
      </p:sp>
      <p:sp>
        <p:nvSpPr>
          <p:cNvPr id="4" name="Text Placeholder 3"/>
          <p:cNvSpPr>
            <a:spLocks noGrp="1"/>
          </p:cNvSpPr>
          <p:nvPr>
            <p:ph type="body" idx="1"/>
          </p:nvPr>
        </p:nvSpPr>
        <p:spPr>
          <a:xfrm>
            <a:off x="765896" y="3961461"/>
            <a:ext cx="5157787" cy="814675"/>
          </a:xfrm>
        </p:spPr>
        <p:txBody>
          <a:bodyPr/>
          <a:lstStyle/>
          <a:p>
            <a:pPr algn="ctr"/>
            <a:r>
              <a:rPr lang="en-US" dirty="0" smtClean="0"/>
              <a:t>Adam Smith’s Capitalism</a:t>
            </a:r>
            <a:endParaRPr lang="en-US" dirty="0"/>
          </a:p>
        </p:txBody>
      </p:sp>
      <p:sp>
        <p:nvSpPr>
          <p:cNvPr id="5" name="Content Placeholder 4"/>
          <p:cNvSpPr>
            <a:spLocks noGrp="1"/>
          </p:cNvSpPr>
          <p:nvPr>
            <p:ph sz="half" idx="2"/>
          </p:nvPr>
        </p:nvSpPr>
        <p:spPr>
          <a:xfrm>
            <a:off x="839788" y="4779962"/>
            <a:ext cx="5157787" cy="1409700"/>
          </a:xfrm>
        </p:spPr>
        <p:txBody>
          <a:bodyPr/>
          <a:lstStyle/>
          <a:p>
            <a:r>
              <a:rPr lang="en-US" dirty="0" smtClean="0"/>
              <a:t>Most factories and farms owned and run by a single or a small number of individuals</a:t>
            </a:r>
            <a:endParaRPr lang="en-US" dirty="0"/>
          </a:p>
        </p:txBody>
      </p:sp>
      <p:sp>
        <p:nvSpPr>
          <p:cNvPr id="6" name="Text Placeholder 5"/>
          <p:cNvSpPr>
            <a:spLocks noGrp="1"/>
          </p:cNvSpPr>
          <p:nvPr>
            <p:ph type="body" sz="quarter" idx="3"/>
          </p:nvPr>
        </p:nvSpPr>
        <p:spPr>
          <a:xfrm>
            <a:off x="6346825" y="3948146"/>
            <a:ext cx="5183188" cy="823912"/>
          </a:xfrm>
        </p:spPr>
        <p:txBody>
          <a:bodyPr/>
          <a:lstStyle/>
          <a:p>
            <a:pPr algn="ctr"/>
            <a:r>
              <a:rPr lang="en-US" dirty="0" smtClean="0"/>
              <a:t>Today Capitalism</a:t>
            </a:r>
            <a:endParaRPr lang="en-US" dirty="0"/>
          </a:p>
        </p:txBody>
      </p:sp>
      <p:sp>
        <p:nvSpPr>
          <p:cNvPr id="7" name="Content Placeholder 6"/>
          <p:cNvSpPr>
            <a:spLocks noGrp="1"/>
          </p:cNvSpPr>
          <p:nvPr>
            <p:ph sz="quarter" idx="4"/>
          </p:nvPr>
        </p:nvSpPr>
        <p:spPr>
          <a:xfrm>
            <a:off x="6172199" y="4776135"/>
            <a:ext cx="5357814" cy="1589087"/>
          </a:xfrm>
        </p:spPr>
        <p:txBody>
          <a:bodyPr>
            <a:normAutofit lnSpcReduction="10000"/>
          </a:bodyPr>
          <a:lstStyle/>
          <a:p>
            <a:r>
              <a:rPr lang="en-US" dirty="0" smtClean="0"/>
              <a:t>Most factories owned by “corporations” (shareholders), operated by CEOs</a:t>
            </a:r>
          </a:p>
          <a:p>
            <a:pPr lvl="1"/>
            <a:r>
              <a:rPr lang="en-US" dirty="0" smtClean="0"/>
              <a:t>Limited liabilities</a:t>
            </a:r>
          </a:p>
          <a:p>
            <a:endParaRPr lang="en-US" dirty="0"/>
          </a:p>
        </p:txBody>
      </p:sp>
      <p:pic>
        <p:nvPicPr>
          <p:cNvPr id="3" name="Picture 2"/>
          <p:cNvPicPr>
            <a:picLocks noChangeAspect="1"/>
          </p:cNvPicPr>
          <p:nvPr/>
        </p:nvPicPr>
        <p:blipFill>
          <a:blip r:embed="rId2"/>
          <a:stretch>
            <a:fillRect/>
          </a:stretch>
        </p:blipFill>
        <p:spPr>
          <a:xfrm>
            <a:off x="6607128" y="1411393"/>
            <a:ext cx="3931612" cy="2948709"/>
          </a:xfrm>
          <a:prstGeom prst="rect">
            <a:avLst/>
          </a:prstGeom>
        </p:spPr>
      </p:pic>
      <p:pic>
        <p:nvPicPr>
          <p:cNvPr id="10" name="Picture 9"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2965" y="1568956"/>
            <a:ext cx="4827664" cy="2697019"/>
          </a:xfrm>
          <a:prstGeom prst="rect">
            <a:avLst/>
          </a:prstGeom>
        </p:spPr>
      </p:pic>
    </p:spTree>
    <p:extLst>
      <p:ext uri="{BB962C8B-B14F-4D97-AF65-F5344CB8AC3E}">
        <p14:creationId xmlns:p14="http://schemas.microsoft.com/office/powerpoint/2010/main" val="8940308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243393"/>
            <a:ext cx="10515600" cy="1325563"/>
          </a:xfrm>
        </p:spPr>
        <p:txBody>
          <a:bodyPr/>
          <a:lstStyle/>
          <a:p>
            <a:r>
              <a:rPr lang="en-US" dirty="0" smtClean="0"/>
              <a:t>Capitalism: Adam Smith VS Today</a:t>
            </a:r>
            <a:endParaRPr lang="en-US" dirty="0"/>
          </a:p>
        </p:txBody>
      </p:sp>
      <p:sp>
        <p:nvSpPr>
          <p:cNvPr id="4" name="Text Placeholder 3"/>
          <p:cNvSpPr>
            <a:spLocks noGrp="1"/>
          </p:cNvSpPr>
          <p:nvPr>
            <p:ph type="body" idx="1"/>
          </p:nvPr>
        </p:nvSpPr>
        <p:spPr>
          <a:xfrm>
            <a:off x="839787" y="4021499"/>
            <a:ext cx="5157787" cy="823912"/>
          </a:xfrm>
        </p:spPr>
        <p:txBody>
          <a:bodyPr/>
          <a:lstStyle/>
          <a:p>
            <a:pPr algn="ctr"/>
            <a:r>
              <a:rPr lang="en-US" dirty="0" smtClean="0"/>
              <a:t>Adam Smith’s Capitalism</a:t>
            </a:r>
            <a:endParaRPr lang="en-US" dirty="0"/>
          </a:p>
        </p:txBody>
      </p:sp>
      <p:sp>
        <p:nvSpPr>
          <p:cNvPr id="5" name="Content Placeholder 4"/>
          <p:cNvSpPr>
            <a:spLocks noGrp="1"/>
          </p:cNvSpPr>
          <p:nvPr>
            <p:ph sz="half" idx="2"/>
          </p:nvPr>
        </p:nvSpPr>
        <p:spPr>
          <a:xfrm>
            <a:off x="839788" y="4867564"/>
            <a:ext cx="5157787" cy="1322098"/>
          </a:xfrm>
        </p:spPr>
        <p:txBody>
          <a:bodyPr>
            <a:normAutofit lnSpcReduction="10000"/>
          </a:bodyPr>
          <a:lstStyle/>
          <a:p>
            <a:r>
              <a:rPr lang="en-US" dirty="0" smtClean="0"/>
              <a:t>Most were subsistent farmers or tenants of landlords</a:t>
            </a:r>
          </a:p>
          <a:p>
            <a:r>
              <a:rPr lang="en-US" dirty="0" smtClean="0"/>
              <a:t>Slaves and child as labor</a:t>
            </a:r>
          </a:p>
        </p:txBody>
      </p:sp>
      <p:sp>
        <p:nvSpPr>
          <p:cNvPr id="6" name="Text Placeholder 5"/>
          <p:cNvSpPr>
            <a:spLocks noGrp="1"/>
          </p:cNvSpPr>
          <p:nvPr>
            <p:ph type="body" sz="quarter" idx="3"/>
          </p:nvPr>
        </p:nvSpPr>
        <p:spPr>
          <a:xfrm>
            <a:off x="6172200" y="4021499"/>
            <a:ext cx="5183188" cy="823912"/>
          </a:xfrm>
        </p:spPr>
        <p:txBody>
          <a:bodyPr/>
          <a:lstStyle/>
          <a:p>
            <a:pPr algn="ctr"/>
            <a:r>
              <a:rPr lang="en-US" dirty="0" smtClean="0"/>
              <a:t>Today Capitalism</a:t>
            </a:r>
            <a:endParaRPr lang="en-US" dirty="0"/>
          </a:p>
        </p:txBody>
      </p:sp>
      <p:sp>
        <p:nvSpPr>
          <p:cNvPr id="7" name="Content Placeholder 6"/>
          <p:cNvSpPr>
            <a:spLocks noGrp="1"/>
          </p:cNvSpPr>
          <p:nvPr>
            <p:ph sz="quarter" idx="4"/>
          </p:nvPr>
        </p:nvSpPr>
        <p:spPr>
          <a:xfrm>
            <a:off x="6172200" y="4867563"/>
            <a:ext cx="5183188" cy="1322099"/>
          </a:xfrm>
        </p:spPr>
        <p:txBody>
          <a:bodyPr>
            <a:normAutofit lnSpcReduction="10000"/>
          </a:bodyPr>
          <a:lstStyle/>
          <a:p>
            <a:r>
              <a:rPr lang="en-US" dirty="0" smtClean="0"/>
              <a:t>Most people are wage labors</a:t>
            </a:r>
          </a:p>
          <a:p>
            <a:r>
              <a:rPr lang="en-US" dirty="0" smtClean="0"/>
              <a:t>Self-employed/government employees</a:t>
            </a:r>
            <a:endParaRPr lang="en-US" dirty="0"/>
          </a:p>
        </p:txBody>
      </p:sp>
      <p:pic>
        <p:nvPicPr>
          <p:cNvPr id="3" name="Picture 2"/>
          <p:cNvPicPr>
            <a:picLocks noChangeAspect="1"/>
          </p:cNvPicPr>
          <p:nvPr/>
        </p:nvPicPr>
        <p:blipFill>
          <a:blip r:embed="rId2"/>
          <a:stretch>
            <a:fillRect/>
          </a:stretch>
        </p:blipFill>
        <p:spPr>
          <a:xfrm>
            <a:off x="1339416" y="1236615"/>
            <a:ext cx="4158527" cy="3117226"/>
          </a:xfrm>
          <a:prstGeom prst="rect">
            <a:avLst/>
          </a:prstGeom>
        </p:spPr>
      </p:pic>
      <p:pic>
        <p:nvPicPr>
          <p:cNvPr id="10" name="Picture 9"/>
          <p:cNvPicPr>
            <a:picLocks noChangeAspect="1"/>
          </p:cNvPicPr>
          <p:nvPr/>
        </p:nvPicPr>
        <p:blipFill>
          <a:blip r:embed="rId3"/>
          <a:stretch>
            <a:fillRect/>
          </a:stretch>
        </p:blipFill>
        <p:spPr>
          <a:xfrm>
            <a:off x="6382544" y="1236615"/>
            <a:ext cx="4762500" cy="3076575"/>
          </a:xfrm>
          <a:prstGeom prst="rect">
            <a:avLst/>
          </a:prstGeom>
        </p:spPr>
      </p:pic>
    </p:spTree>
    <p:extLst>
      <p:ext uri="{BB962C8B-B14F-4D97-AF65-F5344CB8AC3E}">
        <p14:creationId xmlns:p14="http://schemas.microsoft.com/office/powerpoint/2010/main" val="3760461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243393"/>
            <a:ext cx="10515600" cy="1325563"/>
          </a:xfrm>
        </p:spPr>
        <p:txBody>
          <a:bodyPr/>
          <a:lstStyle/>
          <a:p>
            <a:r>
              <a:rPr lang="en-US" dirty="0" smtClean="0"/>
              <a:t>Capitalism: Adam Smith VS Today</a:t>
            </a:r>
            <a:endParaRPr lang="en-US" dirty="0"/>
          </a:p>
        </p:txBody>
      </p:sp>
      <p:sp>
        <p:nvSpPr>
          <p:cNvPr id="4" name="Text Placeholder 3"/>
          <p:cNvSpPr>
            <a:spLocks noGrp="1"/>
          </p:cNvSpPr>
          <p:nvPr>
            <p:ph type="body" idx="1"/>
          </p:nvPr>
        </p:nvSpPr>
        <p:spPr>
          <a:xfrm>
            <a:off x="839787" y="4021499"/>
            <a:ext cx="5157787" cy="823912"/>
          </a:xfrm>
        </p:spPr>
        <p:txBody>
          <a:bodyPr/>
          <a:lstStyle/>
          <a:p>
            <a:pPr algn="ctr"/>
            <a:r>
              <a:rPr lang="en-US" dirty="0" smtClean="0"/>
              <a:t>Adam Smith’s Capitalism</a:t>
            </a:r>
            <a:endParaRPr lang="en-US" dirty="0"/>
          </a:p>
        </p:txBody>
      </p:sp>
      <p:sp>
        <p:nvSpPr>
          <p:cNvPr id="5" name="Content Placeholder 4"/>
          <p:cNvSpPr>
            <a:spLocks noGrp="1"/>
          </p:cNvSpPr>
          <p:nvPr>
            <p:ph sz="half" idx="2"/>
          </p:nvPr>
        </p:nvSpPr>
        <p:spPr>
          <a:xfrm>
            <a:off x="839788" y="4867564"/>
            <a:ext cx="5157787" cy="1322098"/>
          </a:xfrm>
        </p:spPr>
        <p:txBody>
          <a:bodyPr>
            <a:normAutofit/>
          </a:bodyPr>
          <a:lstStyle/>
          <a:p>
            <a:r>
              <a:rPr lang="en-US" dirty="0" smtClean="0"/>
              <a:t>Markets full of small producers serving local/national consumers</a:t>
            </a:r>
          </a:p>
        </p:txBody>
      </p:sp>
      <p:sp>
        <p:nvSpPr>
          <p:cNvPr id="6" name="Text Placeholder 5"/>
          <p:cNvSpPr>
            <a:spLocks noGrp="1"/>
          </p:cNvSpPr>
          <p:nvPr>
            <p:ph type="body" sz="quarter" idx="3"/>
          </p:nvPr>
        </p:nvSpPr>
        <p:spPr>
          <a:xfrm>
            <a:off x="6172200" y="4021499"/>
            <a:ext cx="5183188" cy="823912"/>
          </a:xfrm>
        </p:spPr>
        <p:txBody>
          <a:bodyPr/>
          <a:lstStyle/>
          <a:p>
            <a:pPr algn="ctr"/>
            <a:r>
              <a:rPr lang="en-US" dirty="0" smtClean="0"/>
              <a:t>Today Capitalism</a:t>
            </a:r>
            <a:endParaRPr lang="en-US" dirty="0"/>
          </a:p>
        </p:txBody>
      </p:sp>
      <p:sp>
        <p:nvSpPr>
          <p:cNvPr id="7" name="Content Placeholder 6"/>
          <p:cNvSpPr>
            <a:spLocks noGrp="1"/>
          </p:cNvSpPr>
          <p:nvPr>
            <p:ph sz="quarter" idx="4"/>
          </p:nvPr>
        </p:nvSpPr>
        <p:spPr>
          <a:xfrm>
            <a:off x="6172200" y="4867563"/>
            <a:ext cx="5183188" cy="1322099"/>
          </a:xfrm>
        </p:spPr>
        <p:txBody>
          <a:bodyPr>
            <a:normAutofit/>
          </a:bodyPr>
          <a:lstStyle/>
          <a:p>
            <a:r>
              <a:rPr lang="en-US" dirty="0" smtClean="0"/>
              <a:t>Markets full of large companies serving global market</a:t>
            </a:r>
            <a:endParaRPr lang="en-US" dirty="0"/>
          </a:p>
        </p:txBody>
      </p:sp>
      <p:pic>
        <p:nvPicPr>
          <p:cNvPr id="8" name="Picture 7"/>
          <p:cNvPicPr>
            <a:picLocks noChangeAspect="1"/>
          </p:cNvPicPr>
          <p:nvPr/>
        </p:nvPicPr>
        <p:blipFill>
          <a:blip r:embed="rId2"/>
          <a:stretch>
            <a:fillRect/>
          </a:stretch>
        </p:blipFill>
        <p:spPr>
          <a:xfrm>
            <a:off x="843378" y="1423628"/>
            <a:ext cx="5154196" cy="2743200"/>
          </a:xfrm>
          <a:prstGeom prst="rect">
            <a:avLst/>
          </a:prstGeom>
        </p:spPr>
      </p:pic>
      <p:pic>
        <p:nvPicPr>
          <p:cNvPr id="9" name="Picture 8"/>
          <p:cNvPicPr>
            <a:picLocks noChangeAspect="1"/>
          </p:cNvPicPr>
          <p:nvPr/>
        </p:nvPicPr>
        <p:blipFill>
          <a:blip r:embed="rId3"/>
          <a:stretch>
            <a:fillRect/>
          </a:stretch>
        </p:blipFill>
        <p:spPr>
          <a:xfrm>
            <a:off x="6203228" y="1508168"/>
            <a:ext cx="4946506" cy="2658660"/>
          </a:xfrm>
          <a:prstGeom prst="rect">
            <a:avLst/>
          </a:prstGeom>
        </p:spPr>
      </p:pic>
    </p:spTree>
    <p:extLst>
      <p:ext uri="{BB962C8B-B14F-4D97-AF65-F5344CB8AC3E}">
        <p14:creationId xmlns:p14="http://schemas.microsoft.com/office/powerpoint/2010/main" val="4235192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Understanding Capitalis</a:t>
            </a:r>
            <a:r>
              <a:rPr lang="en-US" dirty="0"/>
              <a:t>m</a:t>
            </a:r>
          </a:p>
        </p:txBody>
      </p:sp>
      <p:sp>
        <p:nvSpPr>
          <p:cNvPr id="3" name="Content Placeholder 2"/>
          <p:cNvSpPr>
            <a:spLocks noGrp="1"/>
          </p:cNvSpPr>
          <p:nvPr>
            <p:ph idx="1"/>
          </p:nvPr>
        </p:nvSpPr>
        <p:spPr/>
        <p:txBody>
          <a:bodyPr/>
          <a:lstStyle/>
          <a:p>
            <a:r>
              <a:rPr lang="en-US" dirty="0" smtClean="0"/>
              <a:t>The nature of capitalism changes with contexts</a:t>
            </a:r>
          </a:p>
          <a:p>
            <a:pPr marL="0" indent="0">
              <a:buNone/>
            </a:pPr>
            <a:endParaRPr lang="en-US" dirty="0" smtClean="0"/>
          </a:p>
          <a:p>
            <a:pPr lvl="1"/>
            <a:r>
              <a:rPr lang="en-US" dirty="0" smtClean="0"/>
              <a:t>Different times and different places create different variants of capitalism</a:t>
            </a:r>
          </a:p>
          <a:p>
            <a:pPr lvl="1"/>
            <a:endParaRPr lang="en-US" dirty="0"/>
          </a:p>
          <a:p>
            <a:pPr lvl="1"/>
            <a:r>
              <a:rPr lang="en-US" dirty="0" smtClean="0"/>
              <a:t>Economists need to pay attention to the contextual factors shaping the working of the economy </a:t>
            </a:r>
          </a:p>
          <a:p>
            <a:pPr lvl="1"/>
            <a:endParaRPr lang="en-US" dirty="0"/>
          </a:p>
          <a:p>
            <a:pPr lvl="1"/>
            <a:endParaRPr lang="en-US" dirty="0" smtClean="0"/>
          </a:p>
        </p:txBody>
      </p:sp>
    </p:spTree>
    <p:extLst>
      <p:ext uri="{BB962C8B-B14F-4D97-AF65-F5344CB8AC3E}">
        <p14:creationId xmlns:p14="http://schemas.microsoft.com/office/powerpoint/2010/main" val="17299931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Capitalism: Key Phases and Events</a:t>
            </a:r>
            <a:endParaRPr lang="en-US" dirty="0"/>
          </a:p>
        </p:txBody>
      </p:sp>
      <p:sp>
        <p:nvSpPr>
          <p:cNvPr id="3" name="Content Placeholder 2"/>
          <p:cNvSpPr>
            <a:spLocks noGrp="1"/>
          </p:cNvSpPr>
          <p:nvPr>
            <p:ph idx="1"/>
          </p:nvPr>
        </p:nvSpPr>
        <p:spPr/>
        <p:txBody>
          <a:bodyPr>
            <a:normAutofit lnSpcReduction="10000"/>
          </a:bodyPr>
          <a:lstStyle/>
          <a:p>
            <a:r>
              <a:rPr lang="en-US" dirty="0" smtClean="0"/>
              <a:t>Capitalism has moved through different period, each period gives it  different factors shaping what it becomes today. </a:t>
            </a:r>
          </a:p>
          <a:p>
            <a:r>
              <a:rPr lang="en-US" dirty="0" smtClean="0"/>
              <a:t>Key phases of capitalism</a:t>
            </a:r>
          </a:p>
          <a:p>
            <a:pPr marL="914400" lvl="1" indent="-457200">
              <a:buFont typeface="+mj-lt"/>
              <a:buAutoNum type="arabicPeriod"/>
            </a:pPr>
            <a:r>
              <a:rPr lang="en-US" dirty="0" smtClean="0"/>
              <a:t>Pre-capitalism (before 1500)</a:t>
            </a:r>
          </a:p>
          <a:p>
            <a:pPr marL="914400" lvl="1" indent="-457200">
              <a:buFont typeface="+mj-lt"/>
              <a:buAutoNum type="arabicPeriod"/>
            </a:pPr>
            <a:r>
              <a:rPr lang="en-US" dirty="0" smtClean="0"/>
              <a:t>Dawn of capitalism (1500-1820)</a:t>
            </a:r>
          </a:p>
          <a:p>
            <a:pPr marL="914400" lvl="1" indent="-457200">
              <a:buFont typeface="+mj-lt"/>
              <a:buAutoNum type="arabicPeriod"/>
            </a:pPr>
            <a:r>
              <a:rPr lang="en-US" dirty="0" smtClean="0"/>
              <a:t>Industrial Revolution (1820-1870)</a:t>
            </a:r>
          </a:p>
          <a:p>
            <a:pPr marL="914400" lvl="1" indent="-457200">
              <a:buFont typeface="+mj-lt"/>
              <a:buAutoNum type="arabicPeriod"/>
            </a:pPr>
            <a:r>
              <a:rPr lang="en-US" dirty="0" smtClean="0"/>
              <a:t>High noon (1870-1913)</a:t>
            </a:r>
          </a:p>
          <a:p>
            <a:pPr marL="914400" lvl="1" indent="-457200">
              <a:buFont typeface="+mj-lt"/>
              <a:buAutoNum type="arabicPeriod"/>
            </a:pPr>
            <a:r>
              <a:rPr lang="en-US" dirty="0" smtClean="0"/>
              <a:t>Turmoil (1914-1945)</a:t>
            </a:r>
          </a:p>
          <a:p>
            <a:pPr marL="914400" lvl="1" indent="-457200">
              <a:buFont typeface="+mj-lt"/>
              <a:buAutoNum type="arabicPeriod"/>
            </a:pPr>
            <a:r>
              <a:rPr lang="en-US" dirty="0" smtClean="0"/>
              <a:t>Golden Age (1945-1973)</a:t>
            </a:r>
          </a:p>
          <a:p>
            <a:pPr marL="914400" lvl="1" indent="-457200">
              <a:buFont typeface="+mj-lt"/>
              <a:buAutoNum type="arabicPeriod"/>
            </a:pPr>
            <a:r>
              <a:rPr lang="en-US" dirty="0" smtClean="0"/>
              <a:t>Discontinuity (1973-1979)</a:t>
            </a:r>
          </a:p>
          <a:p>
            <a:pPr marL="914400" lvl="1" indent="-457200">
              <a:buFont typeface="+mj-lt"/>
              <a:buAutoNum type="arabicPeriod"/>
            </a:pPr>
            <a:r>
              <a:rPr lang="en-US" dirty="0" smtClean="0"/>
              <a:t>Rise and Fall of Neo-liberalism (1980-Today)</a:t>
            </a:r>
          </a:p>
          <a:p>
            <a:pPr lvl="1"/>
            <a:endParaRPr lang="en-US" dirty="0" smtClean="0"/>
          </a:p>
        </p:txBody>
      </p:sp>
    </p:spTree>
    <p:extLst>
      <p:ext uri="{BB962C8B-B14F-4D97-AF65-F5344CB8AC3E}">
        <p14:creationId xmlns:p14="http://schemas.microsoft.com/office/powerpoint/2010/main" val="25778231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Pre-capitalism </a:t>
            </a:r>
            <a:r>
              <a:rPr lang="en-US" dirty="0"/>
              <a:t>(before 1500</a:t>
            </a:r>
            <a:r>
              <a:rPr lang="en-US" dirty="0" smtClean="0"/>
              <a:t>)</a:t>
            </a:r>
            <a:endParaRPr lang="en-US" dirty="0"/>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7317" y="2247905"/>
            <a:ext cx="6637366" cy="4351338"/>
          </a:xfrm>
        </p:spPr>
      </p:pic>
      <p:sp>
        <p:nvSpPr>
          <p:cNvPr id="5" name="TextBox 4"/>
          <p:cNvSpPr txBox="1"/>
          <p:nvPr/>
        </p:nvSpPr>
        <p:spPr>
          <a:xfrm>
            <a:off x="1029729" y="1416908"/>
            <a:ext cx="9868930" cy="830997"/>
          </a:xfrm>
          <a:prstGeom prst="rect">
            <a:avLst/>
          </a:prstGeom>
          <a:noFill/>
        </p:spPr>
        <p:txBody>
          <a:bodyPr wrap="square" rtlCol="0">
            <a:spAutoFit/>
          </a:bodyPr>
          <a:lstStyle/>
          <a:p>
            <a:r>
              <a:rPr lang="en-US" sz="2400" dirty="0" smtClean="0"/>
              <a:t>Between 1000 and 1500, income per capita in Europe grew just 0.12 percent per year. Asia and Europe grew at just 0.04 per year. </a:t>
            </a:r>
            <a:endParaRPr lang="en-US" sz="2400" dirty="0"/>
          </a:p>
        </p:txBody>
      </p:sp>
      <p:sp>
        <p:nvSpPr>
          <p:cNvPr id="6" name="Rectangle 5"/>
          <p:cNvSpPr/>
          <p:nvPr/>
        </p:nvSpPr>
        <p:spPr>
          <a:xfrm>
            <a:off x="9572368" y="5791369"/>
            <a:ext cx="2092411" cy="646331"/>
          </a:xfrm>
          <a:prstGeom prst="rect">
            <a:avLst/>
          </a:prstGeom>
        </p:spPr>
        <p:txBody>
          <a:bodyPr wrap="square">
            <a:spAutoFit/>
          </a:bodyPr>
          <a:lstStyle/>
          <a:p>
            <a:r>
              <a:rPr lang="en-US" sz="1200" dirty="0"/>
              <a:t>https://ourworldindata.org/economic-growth#gdp-growth-since-1950</a:t>
            </a:r>
          </a:p>
        </p:txBody>
      </p:sp>
    </p:spTree>
    <p:extLst>
      <p:ext uri="{BB962C8B-B14F-4D97-AF65-F5344CB8AC3E}">
        <p14:creationId xmlns:p14="http://schemas.microsoft.com/office/powerpoint/2010/main" val="33482225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Dawn of capitalism (1500-1820)</a:t>
            </a:r>
          </a:p>
        </p:txBody>
      </p:sp>
      <p:sp>
        <p:nvSpPr>
          <p:cNvPr id="3" name="Content Placeholder 2"/>
          <p:cNvSpPr>
            <a:spLocks noGrp="1"/>
          </p:cNvSpPr>
          <p:nvPr>
            <p:ph idx="1"/>
          </p:nvPr>
        </p:nvSpPr>
        <p:spPr>
          <a:xfrm>
            <a:off x="838200" y="1532238"/>
            <a:ext cx="10515600" cy="4644725"/>
          </a:xfrm>
        </p:spPr>
        <p:txBody>
          <a:bodyPr>
            <a:normAutofit/>
          </a:bodyPr>
          <a:lstStyle/>
          <a:p>
            <a:r>
              <a:rPr lang="en-US" dirty="0" smtClean="0"/>
              <a:t>Still a slow growth in this period (In Europe = 0.14 per year)</a:t>
            </a:r>
          </a:p>
          <a:p>
            <a:r>
              <a:rPr lang="en-US" dirty="0" smtClean="0"/>
              <a:t>But two changes gave the first glimpse of capitalism</a:t>
            </a:r>
          </a:p>
          <a:p>
            <a:pPr lvl="1"/>
            <a:r>
              <a:rPr lang="en-US" dirty="0" smtClean="0"/>
              <a:t>(1) Development of sciences 		(2) Expansion of colonization</a:t>
            </a:r>
          </a:p>
        </p:txBody>
      </p:sp>
      <p:pic>
        <p:nvPicPr>
          <p:cNvPr id="4" name="Picture 3"/>
          <p:cNvPicPr>
            <a:picLocks noChangeAspect="1"/>
          </p:cNvPicPr>
          <p:nvPr/>
        </p:nvPicPr>
        <p:blipFill>
          <a:blip r:embed="rId2"/>
          <a:stretch>
            <a:fillRect/>
          </a:stretch>
        </p:blipFill>
        <p:spPr>
          <a:xfrm>
            <a:off x="1738643" y="3050786"/>
            <a:ext cx="3869256" cy="2756845"/>
          </a:xfrm>
          <a:prstGeom prst="rect">
            <a:avLst/>
          </a:prstGeom>
        </p:spPr>
      </p:pic>
      <p:sp>
        <p:nvSpPr>
          <p:cNvPr id="5" name="TextBox 4"/>
          <p:cNvSpPr txBox="1"/>
          <p:nvPr/>
        </p:nvSpPr>
        <p:spPr>
          <a:xfrm>
            <a:off x="1408670" y="5865341"/>
            <a:ext cx="4530811" cy="369332"/>
          </a:xfrm>
          <a:prstGeom prst="rect">
            <a:avLst/>
          </a:prstGeom>
          <a:noFill/>
        </p:spPr>
        <p:txBody>
          <a:bodyPr wrap="square" rtlCol="0">
            <a:spAutoFit/>
          </a:bodyPr>
          <a:lstStyle/>
          <a:p>
            <a:r>
              <a:rPr lang="en-US" dirty="0" smtClean="0"/>
              <a:t>Weaving machine in textile production, 1779</a:t>
            </a:r>
            <a:endParaRPr lang="en-US" dirty="0"/>
          </a:p>
        </p:txBody>
      </p:sp>
      <p:pic>
        <p:nvPicPr>
          <p:cNvPr id="6" name="Picture 5"/>
          <p:cNvPicPr>
            <a:picLocks noChangeAspect="1"/>
          </p:cNvPicPr>
          <p:nvPr/>
        </p:nvPicPr>
        <p:blipFill>
          <a:blip r:embed="rId3"/>
          <a:stretch>
            <a:fillRect/>
          </a:stretch>
        </p:blipFill>
        <p:spPr>
          <a:xfrm>
            <a:off x="6508342" y="3050786"/>
            <a:ext cx="4072711" cy="2799063"/>
          </a:xfrm>
          <a:prstGeom prst="rect">
            <a:avLst/>
          </a:prstGeom>
        </p:spPr>
      </p:pic>
      <p:sp>
        <p:nvSpPr>
          <p:cNvPr id="7" name="TextBox 6"/>
          <p:cNvSpPr txBox="1"/>
          <p:nvPr/>
        </p:nvSpPr>
        <p:spPr>
          <a:xfrm>
            <a:off x="6122772" y="5836486"/>
            <a:ext cx="5467866" cy="369332"/>
          </a:xfrm>
          <a:prstGeom prst="rect">
            <a:avLst/>
          </a:prstGeom>
          <a:noFill/>
        </p:spPr>
        <p:txBody>
          <a:bodyPr wrap="square" rtlCol="0">
            <a:spAutoFit/>
          </a:bodyPr>
          <a:lstStyle/>
          <a:p>
            <a:r>
              <a:rPr lang="en-US" dirty="0" smtClean="0"/>
              <a:t>East India Company, Company Rule in India 1757-1858</a:t>
            </a:r>
            <a:endParaRPr lang="en-US" dirty="0"/>
          </a:p>
        </p:txBody>
      </p:sp>
    </p:spTree>
    <p:extLst>
      <p:ext uri="{BB962C8B-B14F-4D97-AF65-F5344CB8AC3E}">
        <p14:creationId xmlns:p14="http://schemas.microsoft.com/office/powerpoint/2010/main" val="13291321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Industrial Revolution (1820-1870)</a:t>
            </a:r>
          </a:p>
        </p:txBody>
      </p:sp>
      <p:sp>
        <p:nvSpPr>
          <p:cNvPr id="3" name="Content Placeholder 2"/>
          <p:cNvSpPr>
            <a:spLocks noGrp="1"/>
          </p:cNvSpPr>
          <p:nvPr>
            <p:ph idx="1"/>
          </p:nvPr>
        </p:nvSpPr>
        <p:spPr/>
        <p:txBody>
          <a:bodyPr>
            <a:normAutofit/>
          </a:bodyPr>
          <a:lstStyle/>
          <a:p>
            <a:r>
              <a:rPr lang="en-US" dirty="0" smtClean="0"/>
              <a:t>From 1820, economic growth accelerated throughout Europe (growth became 1 percent). </a:t>
            </a:r>
          </a:p>
          <a:p>
            <a:r>
              <a:rPr lang="en-US" dirty="0" smtClean="0"/>
              <a:t>Proliferation of factories, expansion of labors</a:t>
            </a:r>
            <a:endParaRPr lang="en-US" dirty="0"/>
          </a:p>
          <a:p>
            <a:pPr lvl="1"/>
            <a:r>
              <a:rPr lang="en-US" dirty="0" smtClean="0"/>
              <a:t>70-80 hours of work per week were norm, child </a:t>
            </a:r>
            <a:r>
              <a:rPr lang="en-US" dirty="0" err="1" smtClean="0"/>
              <a:t>labour</a:t>
            </a:r>
            <a:r>
              <a:rPr lang="en-US" dirty="0" smtClean="0"/>
              <a:t> widespread</a:t>
            </a:r>
          </a:p>
          <a:p>
            <a:pPr lvl="1"/>
            <a:endParaRPr lang="en-US" dirty="0" smtClean="0"/>
          </a:p>
        </p:txBody>
      </p:sp>
      <p:pic>
        <p:nvPicPr>
          <p:cNvPr id="4" name="Picture 3"/>
          <p:cNvPicPr>
            <a:picLocks noChangeAspect="1"/>
          </p:cNvPicPr>
          <p:nvPr/>
        </p:nvPicPr>
        <p:blipFill>
          <a:blip r:embed="rId2"/>
          <a:stretch>
            <a:fillRect/>
          </a:stretch>
        </p:blipFill>
        <p:spPr>
          <a:xfrm>
            <a:off x="1919416" y="3711356"/>
            <a:ext cx="3334346" cy="2368858"/>
          </a:xfrm>
          <a:prstGeom prst="rect">
            <a:avLst/>
          </a:prstGeom>
        </p:spPr>
      </p:pic>
      <p:sp>
        <p:nvSpPr>
          <p:cNvPr id="5" name="Rectangle 4"/>
          <p:cNvSpPr/>
          <p:nvPr/>
        </p:nvSpPr>
        <p:spPr>
          <a:xfrm>
            <a:off x="1604572" y="6176963"/>
            <a:ext cx="3964034" cy="369332"/>
          </a:xfrm>
          <a:prstGeom prst="rect">
            <a:avLst/>
          </a:prstGeom>
        </p:spPr>
        <p:txBody>
          <a:bodyPr wrap="none">
            <a:spAutoFit/>
          </a:bodyPr>
          <a:lstStyle/>
          <a:p>
            <a:r>
              <a:rPr lang="en-US" dirty="0"/>
              <a:t>Manchester during Industrial Revolution</a:t>
            </a:r>
          </a:p>
        </p:txBody>
      </p:sp>
      <p:pic>
        <p:nvPicPr>
          <p:cNvPr id="6" name="Picture 5"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45724" y="3711356"/>
            <a:ext cx="3311611" cy="2394310"/>
          </a:xfrm>
          <a:prstGeom prst="rect">
            <a:avLst/>
          </a:prstGeom>
        </p:spPr>
      </p:pic>
      <p:sp>
        <p:nvSpPr>
          <p:cNvPr id="7" name="Rectangle 6"/>
          <p:cNvSpPr/>
          <p:nvPr/>
        </p:nvSpPr>
        <p:spPr>
          <a:xfrm>
            <a:off x="5868644" y="6176963"/>
            <a:ext cx="5485156" cy="369332"/>
          </a:xfrm>
          <a:prstGeom prst="rect">
            <a:avLst/>
          </a:prstGeom>
        </p:spPr>
        <p:txBody>
          <a:bodyPr wrap="none">
            <a:spAutoFit/>
          </a:bodyPr>
          <a:lstStyle/>
          <a:p>
            <a:r>
              <a:rPr lang="en-US" dirty="0" smtClean="0"/>
              <a:t>Life expectancy in poor area of Manchester was 17 years</a:t>
            </a:r>
            <a:endParaRPr lang="en-US" dirty="0"/>
          </a:p>
        </p:txBody>
      </p:sp>
    </p:spTree>
    <p:extLst>
      <p:ext uri="{BB962C8B-B14F-4D97-AF65-F5344CB8AC3E}">
        <p14:creationId xmlns:p14="http://schemas.microsoft.com/office/powerpoint/2010/main" val="34621126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Industrial Revolution (1820-1870)</a:t>
            </a:r>
          </a:p>
        </p:txBody>
      </p:sp>
      <p:sp>
        <p:nvSpPr>
          <p:cNvPr id="3" name="Content Placeholder 2"/>
          <p:cNvSpPr>
            <a:spLocks noGrp="1"/>
          </p:cNvSpPr>
          <p:nvPr>
            <p:ph idx="1"/>
          </p:nvPr>
        </p:nvSpPr>
        <p:spPr>
          <a:xfrm>
            <a:off x="838200" y="1825625"/>
            <a:ext cx="6056870" cy="4351338"/>
          </a:xfrm>
        </p:spPr>
        <p:txBody>
          <a:bodyPr>
            <a:normAutofit/>
          </a:bodyPr>
          <a:lstStyle/>
          <a:p>
            <a:r>
              <a:rPr lang="en-US" dirty="0" smtClean="0"/>
              <a:t>The misery of industrial revolution also provoked responses. </a:t>
            </a:r>
          </a:p>
          <a:p>
            <a:pPr lvl="1"/>
            <a:r>
              <a:rPr lang="en-US" dirty="0" smtClean="0"/>
              <a:t>Some turned against machines, some turned toward utopian </a:t>
            </a:r>
            <a:r>
              <a:rPr lang="en-US" dirty="0" err="1" smtClean="0"/>
              <a:t>communial</a:t>
            </a:r>
            <a:r>
              <a:rPr lang="en-US" dirty="0" smtClean="0"/>
              <a:t> vision. </a:t>
            </a:r>
          </a:p>
          <a:p>
            <a:pPr lvl="1"/>
            <a:r>
              <a:rPr lang="en-US" dirty="0" smtClean="0"/>
              <a:t>But the most significant response was from Karl Marx </a:t>
            </a:r>
          </a:p>
          <a:p>
            <a:pPr lvl="2"/>
            <a:r>
              <a:rPr lang="en-US" dirty="0" smtClean="0"/>
              <a:t>Marx’s ideas inspired the subsequent rise of socialism and communism.</a:t>
            </a:r>
          </a:p>
        </p:txBody>
      </p:sp>
      <p:pic>
        <p:nvPicPr>
          <p:cNvPr id="6" name="Picture 5"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35175" y="1759722"/>
            <a:ext cx="3523104" cy="4723962"/>
          </a:xfrm>
          <a:prstGeom prst="rect">
            <a:avLst/>
          </a:prstGeom>
        </p:spPr>
      </p:pic>
    </p:spTree>
    <p:extLst>
      <p:ext uri="{BB962C8B-B14F-4D97-AF65-F5344CB8AC3E}">
        <p14:creationId xmlns:p14="http://schemas.microsoft.com/office/powerpoint/2010/main" val="8737545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High noon </a:t>
            </a:r>
            <a:r>
              <a:rPr lang="en-US" dirty="0" smtClean="0"/>
              <a:t>of capitalism (1870-1913</a:t>
            </a:r>
            <a:r>
              <a:rPr lang="en-US" dirty="0"/>
              <a:t>)</a:t>
            </a:r>
          </a:p>
        </p:txBody>
      </p:sp>
      <p:sp>
        <p:nvSpPr>
          <p:cNvPr id="3" name="Content Placeholder 2"/>
          <p:cNvSpPr>
            <a:spLocks noGrp="1"/>
          </p:cNvSpPr>
          <p:nvPr>
            <p:ph idx="1"/>
          </p:nvPr>
        </p:nvSpPr>
        <p:spPr>
          <a:xfrm>
            <a:off x="838200" y="1556951"/>
            <a:ext cx="10515600" cy="4620012"/>
          </a:xfrm>
        </p:spPr>
        <p:txBody>
          <a:bodyPr>
            <a:normAutofit/>
          </a:bodyPr>
          <a:lstStyle/>
          <a:p>
            <a:r>
              <a:rPr lang="en-US" dirty="0" smtClean="0"/>
              <a:t>Further acceleration of capitalism. Supported by improvement in science and engineering, </a:t>
            </a:r>
            <a:r>
              <a:rPr lang="en-US" dirty="0"/>
              <a:t>n</a:t>
            </a:r>
            <a:r>
              <a:rPr lang="en-US" dirty="0" smtClean="0"/>
              <a:t>ew technologies gave rise to heavy and chemical industries. This period saw the rise of</a:t>
            </a:r>
          </a:p>
          <a:p>
            <a:pPr marL="0" indent="0">
              <a:buNone/>
            </a:pPr>
            <a:endParaRPr lang="en-US" dirty="0" smtClean="0"/>
          </a:p>
          <a:p>
            <a:pPr marL="457200" lvl="1" indent="0">
              <a:buNone/>
            </a:pPr>
            <a:r>
              <a:rPr lang="en-US" sz="2400" dirty="0" smtClean="0"/>
              <a:t>		Mass Production	          	   Imperialism and Free Trade</a:t>
            </a:r>
          </a:p>
        </p:txBody>
      </p:sp>
      <p:pic>
        <p:nvPicPr>
          <p:cNvPr id="4" name="Picture 3"/>
          <p:cNvPicPr>
            <a:picLocks noChangeAspect="1"/>
          </p:cNvPicPr>
          <p:nvPr/>
        </p:nvPicPr>
        <p:blipFill>
          <a:blip r:embed="rId2"/>
          <a:stretch>
            <a:fillRect/>
          </a:stretch>
        </p:blipFill>
        <p:spPr>
          <a:xfrm>
            <a:off x="6242218" y="3701018"/>
            <a:ext cx="4527097" cy="2716258"/>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6399" y="3830593"/>
            <a:ext cx="4456008" cy="2520780"/>
          </a:xfrm>
          <a:prstGeom prst="rect">
            <a:avLst/>
          </a:prstGeom>
        </p:spPr>
      </p:pic>
    </p:spTree>
    <p:extLst>
      <p:ext uri="{BB962C8B-B14F-4D97-AF65-F5344CB8AC3E}">
        <p14:creationId xmlns:p14="http://schemas.microsoft.com/office/powerpoint/2010/main" val="34191643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Turmoil (1914-1945)</a:t>
            </a:r>
          </a:p>
        </p:txBody>
      </p:sp>
      <p:sp>
        <p:nvSpPr>
          <p:cNvPr id="3" name="Content Placeholder 2"/>
          <p:cNvSpPr>
            <a:spLocks noGrp="1"/>
          </p:cNvSpPr>
          <p:nvPr>
            <p:ph idx="1"/>
          </p:nvPr>
        </p:nvSpPr>
        <p:spPr>
          <a:xfrm>
            <a:off x="838200" y="1586728"/>
            <a:ext cx="5974492" cy="4731694"/>
          </a:xfrm>
        </p:spPr>
        <p:txBody>
          <a:bodyPr>
            <a:normAutofit/>
          </a:bodyPr>
          <a:lstStyle/>
          <a:p>
            <a:r>
              <a:rPr lang="en-US" dirty="0" smtClean="0"/>
              <a:t>2 World Wars and the “Great Depression” changed the landscape of capitalism</a:t>
            </a:r>
            <a:endParaRPr lang="en-US" dirty="0"/>
          </a:p>
          <a:p>
            <a:pPr lvl="1"/>
            <a:r>
              <a:rPr lang="en-US" dirty="0" smtClean="0"/>
              <a:t>This period also saw Russian Revolution (and revolution in Siam)</a:t>
            </a:r>
          </a:p>
          <a:p>
            <a:pPr lvl="1"/>
            <a:r>
              <a:rPr lang="en-US" dirty="0" smtClean="0"/>
              <a:t>During the Great depression (1929-1932), US output fell by 30 percent, unemployment rose from 3 to 24 percent. </a:t>
            </a:r>
          </a:p>
          <a:p>
            <a:pPr lvl="1"/>
            <a:r>
              <a:rPr lang="en-US" dirty="0" smtClean="0"/>
              <a:t>Laissez-faire doctrine was questioned. Reform of capitalism was sought. </a:t>
            </a:r>
          </a:p>
        </p:txBody>
      </p:sp>
      <p:pic>
        <p:nvPicPr>
          <p:cNvPr id="4" name="Picture 3"/>
          <p:cNvPicPr>
            <a:picLocks noChangeAspect="1"/>
          </p:cNvPicPr>
          <p:nvPr/>
        </p:nvPicPr>
        <p:blipFill>
          <a:blip r:embed="rId2"/>
          <a:stretch>
            <a:fillRect/>
          </a:stretch>
        </p:blipFill>
        <p:spPr>
          <a:xfrm>
            <a:off x="7084542" y="1911179"/>
            <a:ext cx="4538877" cy="3404158"/>
          </a:xfrm>
          <a:prstGeom prst="rect">
            <a:avLst/>
          </a:prstGeom>
        </p:spPr>
      </p:pic>
    </p:spTree>
    <p:extLst>
      <p:ext uri="{BB962C8B-B14F-4D97-AF65-F5344CB8AC3E}">
        <p14:creationId xmlns:p14="http://schemas.microsoft.com/office/powerpoint/2010/main" val="28044771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Golden Age </a:t>
            </a:r>
            <a:r>
              <a:rPr lang="en-US" dirty="0" smtClean="0"/>
              <a:t>of Capitalism (1945-1973</a:t>
            </a:r>
            <a:r>
              <a:rPr lang="en-US" dirty="0"/>
              <a:t>)</a:t>
            </a:r>
          </a:p>
        </p:txBody>
      </p:sp>
      <p:sp>
        <p:nvSpPr>
          <p:cNvPr id="3" name="Content Placeholder 2"/>
          <p:cNvSpPr>
            <a:spLocks noGrp="1"/>
          </p:cNvSpPr>
          <p:nvPr>
            <p:ph idx="1"/>
          </p:nvPr>
        </p:nvSpPr>
        <p:spPr>
          <a:xfrm>
            <a:off x="698154" y="1825625"/>
            <a:ext cx="10826578" cy="4351338"/>
          </a:xfrm>
        </p:spPr>
        <p:txBody>
          <a:bodyPr>
            <a:normAutofit/>
          </a:bodyPr>
          <a:lstStyle/>
          <a:p>
            <a:r>
              <a:rPr lang="en-US" dirty="0" smtClean="0"/>
              <a:t>A period of sustained economic growth followed the end of World War Two. </a:t>
            </a:r>
          </a:p>
          <a:p>
            <a:pPr lvl="1"/>
            <a:r>
              <a:rPr lang="en-US" dirty="0" smtClean="0"/>
              <a:t>Keynesian economic policies reduced economic fluctuations</a:t>
            </a:r>
          </a:p>
          <a:p>
            <a:pPr lvl="1"/>
            <a:r>
              <a:rPr lang="en-US" dirty="0" smtClean="0"/>
              <a:t>Advance in technologies (adoption from military technologies).</a:t>
            </a:r>
          </a:p>
          <a:p>
            <a:pPr lvl="1"/>
            <a:r>
              <a:rPr lang="en-US" dirty="0" smtClean="0"/>
              <a:t>International economic institutions and cooperation started (IMF, World Bank)</a:t>
            </a:r>
          </a:p>
          <a:p>
            <a:pPr lvl="1"/>
            <a:r>
              <a:rPr lang="en-US" dirty="0" smtClean="0"/>
              <a:t>Rise in mixed economy and the welfare system</a:t>
            </a:r>
          </a:p>
          <a:p>
            <a:pPr lvl="1"/>
            <a:r>
              <a:rPr lang="en-US" dirty="0"/>
              <a:t>G</a:t>
            </a:r>
            <a:r>
              <a:rPr lang="en-US" dirty="0" smtClean="0"/>
              <a:t>rowth among developing countries </a:t>
            </a:r>
            <a:r>
              <a:rPr lang="en-US" dirty="0" err="1" smtClean="0"/>
              <a:t>kickstarted</a:t>
            </a:r>
            <a:endParaRPr lang="en-US" dirty="0" smtClean="0"/>
          </a:p>
          <a:p>
            <a:pPr lvl="1"/>
            <a:endParaRPr lang="en-US" dirty="0"/>
          </a:p>
          <a:p>
            <a:r>
              <a:rPr lang="en-US" dirty="0" smtClean="0"/>
              <a:t>The golden age shows that the potential of capitalism can be maximized when properly regulated and stimulated by the government</a:t>
            </a:r>
          </a:p>
          <a:p>
            <a:pPr lvl="1"/>
            <a:endParaRPr lang="en-US" dirty="0" smtClean="0"/>
          </a:p>
          <a:p>
            <a:pPr lvl="1"/>
            <a:endParaRPr lang="en-US" dirty="0" smtClean="0"/>
          </a:p>
        </p:txBody>
      </p:sp>
    </p:spTree>
    <p:extLst>
      <p:ext uri="{BB962C8B-B14F-4D97-AF65-F5344CB8AC3E}">
        <p14:creationId xmlns:p14="http://schemas.microsoft.com/office/powerpoint/2010/main" val="1216611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Discontinuity (1973-1979)</a:t>
            </a:r>
          </a:p>
        </p:txBody>
      </p:sp>
      <p:sp>
        <p:nvSpPr>
          <p:cNvPr id="3" name="Content Placeholder 2"/>
          <p:cNvSpPr>
            <a:spLocks noGrp="1"/>
          </p:cNvSpPr>
          <p:nvPr>
            <p:ph idx="1"/>
          </p:nvPr>
        </p:nvSpPr>
        <p:spPr>
          <a:xfrm>
            <a:off x="838200" y="1690688"/>
            <a:ext cx="10515600" cy="4486275"/>
          </a:xfrm>
        </p:spPr>
        <p:txBody>
          <a:bodyPr>
            <a:normAutofit/>
          </a:bodyPr>
          <a:lstStyle/>
          <a:p>
            <a:r>
              <a:rPr lang="en-US" dirty="0" smtClean="0"/>
              <a:t>Oil shocks (1973 and 1979)disrupted economic growth all around the World</a:t>
            </a:r>
          </a:p>
          <a:p>
            <a:pPr lvl="1"/>
            <a:r>
              <a:rPr lang="en-US" dirty="0" smtClean="0"/>
              <a:t>A period of “stagflation” (stagnation + inflation) for most countries</a:t>
            </a:r>
          </a:p>
          <a:p>
            <a:endParaRPr lang="en-US" dirty="0" smtClean="0"/>
          </a:p>
        </p:txBody>
      </p:sp>
      <p:pic>
        <p:nvPicPr>
          <p:cNvPr id="4" name="Picture 3"/>
          <p:cNvPicPr>
            <a:picLocks noChangeAspect="1"/>
          </p:cNvPicPr>
          <p:nvPr/>
        </p:nvPicPr>
        <p:blipFill>
          <a:blip r:embed="rId2"/>
          <a:stretch>
            <a:fillRect/>
          </a:stretch>
        </p:blipFill>
        <p:spPr>
          <a:xfrm>
            <a:off x="3961371" y="3167258"/>
            <a:ext cx="4111710" cy="3342821"/>
          </a:xfrm>
          <a:prstGeom prst="rect">
            <a:avLst/>
          </a:prstGeom>
        </p:spPr>
      </p:pic>
    </p:spTree>
    <p:extLst>
      <p:ext uri="{BB962C8B-B14F-4D97-AF65-F5344CB8AC3E}">
        <p14:creationId xmlns:p14="http://schemas.microsoft.com/office/powerpoint/2010/main" val="38093431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Rise and Fall of Neo-liberalism (1980-Today)</a:t>
            </a:r>
          </a:p>
        </p:txBody>
      </p:sp>
      <p:sp>
        <p:nvSpPr>
          <p:cNvPr id="3" name="Content Placeholder 2"/>
          <p:cNvSpPr>
            <a:spLocks noGrp="1"/>
          </p:cNvSpPr>
          <p:nvPr>
            <p:ph idx="1"/>
          </p:nvPr>
        </p:nvSpPr>
        <p:spPr>
          <a:xfrm>
            <a:off x="838200" y="1532238"/>
            <a:ext cx="10515600" cy="4644725"/>
          </a:xfrm>
        </p:spPr>
        <p:txBody>
          <a:bodyPr>
            <a:normAutofit/>
          </a:bodyPr>
          <a:lstStyle/>
          <a:p>
            <a:r>
              <a:rPr lang="en-US" dirty="0" smtClean="0"/>
              <a:t>Economic recession from oil shocks allowed “neo-liberal” government to came to power</a:t>
            </a:r>
          </a:p>
          <a:p>
            <a:pPr lvl="1"/>
            <a:r>
              <a:rPr lang="en-US" dirty="0" smtClean="0"/>
              <a:t>Mixed economy abolished. Government roles in the economy retreated. Privatization of state enterprises. Labor unions suppressed.</a:t>
            </a:r>
          </a:p>
          <a:p>
            <a:pPr lvl="1"/>
            <a:r>
              <a:rPr lang="en-US" dirty="0" smtClean="0"/>
              <a:t>Trickle down economy: less taxes on the rich, less welfare to the poor. </a:t>
            </a:r>
          </a:p>
        </p:txBody>
      </p:sp>
      <p:pic>
        <p:nvPicPr>
          <p:cNvPr id="4" name="Picture 3"/>
          <p:cNvPicPr>
            <a:picLocks noChangeAspect="1"/>
          </p:cNvPicPr>
          <p:nvPr/>
        </p:nvPicPr>
        <p:blipFill>
          <a:blip r:embed="rId2"/>
          <a:stretch>
            <a:fillRect/>
          </a:stretch>
        </p:blipFill>
        <p:spPr>
          <a:xfrm>
            <a:off x="1979656" y="3769439"/>
            <a:ext cx="3523220" cy="2350491"/>
          </a:xfrm>
          <a:prstGeom prst="rect">
            <a:avLst/>
          </a:prstGeom>
        </p:spPr>
      </p:pic>
      <p:pic>
        <p:nvPicPr>
          <p:cNvPr id="5" name="Picture 4"/>
          <p:cNvPicPr>
            <a:picLocks noChangeAspect="1"/>
          </p:cNvPicPr>
          <p:nvPr/>
        </p:nvPicPr>
        <p:blipFill>
          <a:blip r:embed="rId3"/>
          <a:stretch>
            <a:fillRect/>
          </a:stretch>
        </p:blipFill>
        <p:spPr>
          <a:xfrm>
            <a:off x="6196913" y="3781509"/>
            <a:ext cx="4691449" cy="2345725"/>
          </a:xfrm>
          <a:prstGeom prst="rect">
            <a:avLst/>
          </a:prstGeom>
        </p:spPr>
      </p:pic>
      <p:sp>
        <p:nvSpPr>
          <p:cNvPr id="6" name="TextBox 5"/>
          <p:cNvSpPr txBox="1"/>
          <p:nvPr/>
        </p:nvSpPr>
        <p:spPr>
          <a:xfrm>
            <a:off x="2740369" y="6119930"/>
            <a:ext cx="2001794" cy="369332"/>
          </a:xfrm>
          <a:prstGeom prst="rect">
            <a:avLst/>
          </a:prstGeom>
          <a:noFill/>
        </p:spPr>
        <p:txBody>
          <a:bodyPr wrap="square" rtlCol="0">
            <a:spAutoFit/>
          </a:bodyPr>
          <a:lstStyle/>
          <a:p>
            <a:pPr algn="ctr"/>
            <a:r>
              <a:rPr lang="en-US" dirty="0" smtClean="0"/>
              <a:t>Margaret Thatcher</a:t>
            </a:r>
            <a:endParaRPr lang="en-US" dirty="0"/>
          </a:p>
        </p:txBody>
      </p:sp>
      <p:sp>
        <p:nvSpPr>
          <p:cNvPr id="8" name="TextBox 7"/>
          <p:cNvSpPr txBox="1"/>
          <p:nvPr/>
        </p:nvSpPr>
        <p:spPr>
          <a:xfrm>
            <a:off x="7662476" y="6127234"/>
            <a:ext cx="2001794" cy="369332"/>
          </a:xfrm>
          <a:prstGeom prst="rect">
            <a:avLst/>
          </a:prstGeom>
          <a:noFill/>
        </p:spPr>
        <p:txBody>
          <a:bodyPr wrap="square" rtlCol="0">
            <a:spAutoFit/>
          </a:bodyPr>
          <a:lstStyle/>
          <a:p>
            <a:pPr algn="ctr"/>
            <a:r>
              <a:rPr lang="en-US" dirty="0" smtClean="0"/>
              <a:t>Ronald Reagan</a:t>
            </a:r>
            <a:endParaRPr lang="en-US" dirty="0"/>
          </a:p>
        </p:txBody>
      </p:sp>
    </p:spTree>
    <p:extLst>
      <p:ext uri="{BB962C8B-B14F-4D97-AF65-F5344CB8AC3E}">
        <p14:creationId xmlns:p14="http://schemas.microsoft.com/office/powerpoint/2010/main" val="586962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Rise and Fall of Neo-liberalism (1980-Today)</a:t>
            </a:r>
          </a:p>
        </p:txBody>
      </p:sp>
      <p:sp>
        <p:nvSpPr>
          <p:cNvPr id="3" name="Content Placeholder 2"/>
          <p:cNvSpPr>
            <a:spLocks noGrp="1"/>
          </p:cNvSpPr>
          <p:nvPr>
            <p:ph idx="1"/>
          </p:nvPr>
        </p:nvSpPr>
        <p:spPr>
          <a:xfrm>
            <a:off x="838200" y="1820562"/>
            <a:ext cx="10515600" cy="4356401"/>
          </a:xfrm>
        </p:spPr>
        <p:txBody>
          <a:bodyPr>
            <a:normAutofit/>
          </a:bodyPr>
          <a:lstStyle/>
          <a:p>
            <a:r>
              <a:rPr lang="en-US" dirty="0" smtClean="0"/>
              <a:t>Neo-liberalism spread to developing countries via the roles of international economic institutions such as the IMF and the World Bank</a:t>
            </a:r>
          </a:p>
        </p:txBody>
      </p:sp>
      <p:pic>
        <p:nvPicPr>
          <p:cNvPr id="9" name="Picture 8"/>
          <p:cNvPicPr>
            <a:picLocks noChangeAspect="1"/>
          </p:cNvPicPr>
          <p:nvPr/>
        </p:nvPicPr>
        <p:blipFill>
          <a:blip r:embed="rId2"/>
          <a:stretch>
            <a:fillRect/>
          </a:stretch>
        </p:blipFill>
        <p:spPr>
          <a:xfrm>
            <a:off x="6897084" y="3204519"/>
            <a:ext cx="4628541" cy="2730839"/>
          </a:xfrm>
          <a:prstGeom prst="rect">
            <a:avLst/>
          </a:prstGeom>
        </p:spPr>
      </p:pic>
      <p:pic>
        <p:nvPicPr>
          <p:cNvPr id="10" name="Picture 9"/>
          <p:cNvPicPr>
            <a:picLocks noChangeAspect="1"/>
          </p:cNvPicPr>
          <p:nvPr/>
        </p:nvPicPr>
        <p:blipFill>
          <a:blip r:embed="rId3"/>
          <a:stretch>
            <a:fillRect/>
          </a:stretch>
        </p:blipFill>
        <p:spPr>
          <a:xfrm>
            <a:off x="739346" y="3204519"/>
            <a:ext cx="5905500" cy="2952750"/>
          </a:xfrm>
          <a:prstGeom prst="rect">
            <a:avLst/>
          </a:prstGeom>
        </p:spPr>
      </p:pic>
    </p:spTree>
    <p:extLst>
      <p:ext uri="{BB962C8B-B14F-4D97-AF65-F5344CB8AC3E}">
        <p14:creationId xmlns:p14="http://schemas.microsoft.com/office/powerpoint/2010/main" val="20815140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Rise and Fall of Neo-liberalism (1980-Today)</a:t>
            </a:r>
          </a:p>
        </p:txBody>
      </p:sp>
      <p:sp>
        <p:nvSpPr>
          <p:cNvPr id="3" name="Content Placeholder 2"/>
          <p:cNvSpPr>
            <a:spLocks noGrp="1"/>
          </p:cNvSpPr>
          <p:nvPr>
            <p:ph idx="1"/>
          </p:nvPr>
        </p:nvSpPr>
        <p:spPr>
          <a:xfrm>
            <a:off x="731107" y="1461455"/>
            <a:ext cx="10357023" cy="4356401"/>
          </a:xfrm>
        </p:spPr>
        <p:txBody>
          <a:bodyPr>
            <a:normAutofit/>
          </a:bodyPr>
          <a:lstStyle/>
          <a:p>
            <a:r>
              <a:rPr lang="en-US" dirty="0" smtClean="0"/>
              <a:t>Globalization in 1990s disrupted by the 1997 Asian Financial Crisis.</a:t>
            </a:r>
          </a:p>
          <a:p>
            <a:r>
              <a:rPr lang="en-US" dirty="0" smtClean="0"/>
              <a:t>2008 Global Financial Crisis led to a wave of criticism on neo-liberalism.</a:t>
            </a:r>
          </a:p>
          <a:p>
            <a:pPr lvl="1"/>
            <a:r>
              <a:rPr lang="en-US" dirty="0" smtClean="0"/>
              <a:t>From 2008 onwards, the world face a long period of global recessions.</a:t>
            </a:r>
          </a:p>
          <a:p>
            <a:pPr lvl="1"/>
            <a:r>
              <a:rPr lang="en-US" dirty="0" smtClean="0"/>
              <a:t>Problems in the EU, and now global political instability</a:t>
            </a:r>
            <a:endParaRPr lang="en-US" dirty="0"/>
          </a:p>
          <a:p>
            <a:r>
              <a:rPr lang="en-US" dirty="0" smtClean="0"/>
              <a:t>Are we in the transition away from neo-liberalism?</a:t>
            </a:r>
          </a:p>
        </p:txBody>
      </p:sp>
      <p:pic>
        <p:nvPicPr>
          <p:cNvPr id="4" name="Picture 3"/>
          <p:cNvPicPr>
            <a:picLocks noChangeAspect="1"/>
          </p:cNvPicPr>
          <p:nvPr/>
        </p:nvPicPr>
        <p:blipFill>
          <a:blip r:embed="rId2"/>
          <a:stretch>
            <a:fillRect/>
          </a:stretch>
        </p:blipFill>
        <p:spPr>
          <a:xfrm>
            <a:off x="2297842" y="4283675"/>
            <a:ext cx="3410980" cy="2271713"/>
          </a:xfrm>
          <a:prstGeom prst="rect">
            <a:avLst/>
          </a:prstGeom>
        </p:spPr>
      </p:pic>
      <p:pic>
        <p:nvPicPr>
          <p:cNvPr id="6" name="Picture 5"/>
          <p:cNvPicPr>
            <a:picLocks noChangeAspect="1"/>
          </p:cNvPicPr>
          <p:nvPr/>
        </p:nvPicPr>
        <p:blipFill>
          <a:blip r:embed="rId3"/>
          <a:stretch>
            <a:fillRect/>
          </a:stretch>
        </p:blipFill>
        <p:spPr>
          <a:xfrm>
            <a:off x="6022055" y="4283675"/>
            <a:ext cx="3599740" cy="2324242"/>
          </a:xfrm>
          <a:prstGeom prst="rect">
            <a:avLst/>
          </a:prstGeom>
        </p:spPr>
      </p:pic>
    </p:spTree>
    <p:extLst>
      <p:ext uri="{BB962C8B-B14F-4D97-AF65-F5344CB8AC3E}">
        <p14:creationId xmlns:p14="http://schemas.microsoft.com/office/powerpoint/2010/main" val="21112629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1361</Words>
  <Application>Microsoft Office PowerPoint</Application>
  <PresentationFormat>Widescreen</PresentationFormat>
  <Paragraphs>172</Paragraphs>
  <Slides>32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32</vt:i4>
      </vt:variant>
    </vt:vector>
  </HeadingPairs>
  <TitlesOfParts>
    <vt:vector size="36" baseType="lpstr">
      <vt:lpstr>Arial</vt:lpstr>
      <vt:lpstr>Calibri</vt:lpstr>
      <vt:lpstr>Calibri Light</vt:lpstr>
      <vt:lpstr>Office Theme</vt:lpstr>
      <vt:lpstr>Economics and Social Sciences </vt:lpstr>
      <vt:lpstr>PowerPoint Presentation</vt:lpstr>
      <vt:lpstr>Best-selling economics books</vt:lpstr>
      <vt:lpstr>Economics as an understanding of human behavior</vt:lpstr>
      <vt:lpstr>Economics’ “missing” task</vt:lpstr>
      <vt:lpstr>Economics as an understanding of the “economy”</vt:lpstr>
      <vt:lpstr>Economics as an understanding of the “economy”</vt:lpstr>
      <vt:lpstr>Economics as an understanding of the “economy”</vt:lpstr>
      <vt:lpstr>Economics as an understanding of the “economy”</vt:lpstr>
      <vt:lpstr>Economics as an understanding of the “economy”</vt:lpstr>
      <vt:lpstr>Economics and social-sciences</vt:lpstr>
      <vt:lpstr>J.M.Keynes’ Wisdom</vt:lpstr>
      <vt:lpstr>Capitalism: Then and Now </vt:lpstr>
      <vt:lpstr>What is “capitalism”</vt:lpstr>
      <vt:lpstr>What is “capitalism”</vt:lpstr>
      <vt:lpstr>Capitalism: Adam Smith VS Today</vt:lpstr>
      <vt:lpstr>Capitalism: Adam Smith VS Today</vt:lpstr>
      <vt:lpstr>Capitalism: Adam Smith VS Today</vt:lpstr>
      <vt:lpstr>Capitalism: Adam Smith VS Today</vt:lpstr>
      <vt:lpstr>Understanding Capitalism</vt:lpstr>
      <vt:lpstr>Capitalism: Key Phases and Events</vt:lpstr>
      <vt:lpstr>Pre-capitalism (before 1500)</vt:lpstr>
      <vt:lpstr>Dawn of capitalism (1500-1820)</vt:lpstr>
      <vt:lpstr>Industrial Revolution (1820-1870)</vt:lpstr>
      <vt:lpstr>Industrial Revolution (1820-1870)</vt:lpstr>
      <vt:lpstr>High noon of capitalism (1870-1913)</vt:lpstr>
      <vt:lpstr>Turmoil (1914-1945)</vt:lpstr>
      <vt:lpstr>Golden Age of Capitalism (1945-1973)</vt:lpstr>
      <vt:lpstr>Discontinuity (1973-1979)</vt:lpstr>
      <vt:lpstr>Rise and Fall of Neo-liberalism (1980-Today)</vt:lpstr>
      <vt:lpstr>Rise and Fall of Neo-liberalism (1980-Today)</vt:lpstr>
      <vt:lpstr>Rise and Fall of Neo-liberalism (1980-Today)</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Economics as Social Science</dc:title>
  <dc:creator>Thorn Pitidol</dc:creator>
  <cp:lastModifiedBy>Thorn Pitidol</cp:lastModifiedBy>
  <cp:revision>38</cp:revision>
  <dcterms:created xsi:type="dcterms:W3CDTF">2017-08-08T16:20:12Z</dcterms:created>
  <dcterms:modified xsi:type="dcterms:W3CDTF">2017-08-22T04:17:51Z</dcterms:modified>
</cp:coreProperties>
</file>