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9271A-E88F-4C8B-9BD8-560FE2ADE098}" type="datetimeFigureOut">
              <a:rPr lang="en-US" smtClean="0"/>
              <a:pPr/>
              <a:t>12/3/2012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5E795-4387-4A37-AFE4-BBF2FD53FD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45C25-223C-4404-B1AB-86EAA8175A83}" type="datetimeFigureOut">
              <a:rPr lang="en-US" smtClean="0"/>
              <a:pPr/>
              <a:t>12/3/2012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76F6B-8C72-4067-AF60-1242161239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8D90-EA12-43E5-BDC1-9358D42EC07D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F83AA-89B9-469E-8853-85793D7F4C81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D5EB-3F01-42FA-8692-AD5E4B590F04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3C91-57F2-4F95-8D7A-61E415AF09B0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4566-6847-474B-AE1D-F3C82647455F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9E5D0-32B8-45A9-9E15-3027EE7B02A3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25F4-EB72-43D3-9F75-0B9DE7448AE3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FBE2-0A76-4ED7-A3B2-AE5B34B1ABAF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6DE6B-BED6-4482-8E28-22CB6226850A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B200A-AE2E-43C9-8EE7-8ED4DDCD88EA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443-1D71-4672-A113-D0C12D10C6CF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F596E9-919D-47D8-B355-5C0E1CEE033F}" type="datetime1">
              <a:rPr lang="th-TH" smtClean="0"/>
              <a:pPr/>
              <a:t>03/12/55</a:t>
            </a:fld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335CB7-4521-4045-88F1-0BD39DECBC6C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Macroeconomic Fluctuations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Mankiw</a:t>
            </a:r>
            <a:r>
              <a:rPr lang="en-US" dirty="0" smtClean="0"/>
              <a:t> Ch.9</a:t>
            </a:r>
          </a:p>
          <a:p>
            <a:r>
              <a:rPr lang="en-US" dirty="0" err="1" smtClean="0"/>
              <a:t>Agenor</a:t>
            </a:r>
            <a:r>
              <a:rPr lang="en-US" dirty="0" smtClean="0"/>
              <a:t> &amp; </a:t>
            </a:r>
            <a:r>
              <a:rPr lang="en-US" dirty="0" err="1" smtClean="0"/>
              <a:t>Montiel</a:t>
            </a:r>
            <a:r>
              <a:rPr lang="en-US" smtClean="0"/>
              <a:t> Ch.4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Output of goods and services does not grow smoothly</a:t>
            </a:r>
          </a:p>
          <a:p>
            <a:r>
              <a:rPr lang="en-US" dirty="0" smtClean="0"/>
              <a:t>Growth is higher in some years than in others. Sometimes growth turns negative</a:t>
            </a:r>
          </a:p>
          <a:p>
            <a:pPr>
              <a:buFont typeface="Wingdings"/>
              <a:buChar char="è"/>
            </a:pPr>
            <a:r>
              <a:rPr lang="en-US" dirty="0" smtClean="0"/>
              <a:t>Lead to fluctuation in employment</a:t>
            </a:r>
          </a:p>
          <a:p>
            <a:r>
              <a:rPr lang="en-US" dirty="0" smtClean="0"/>
              <a:t>Short-run fluctuations in output and employment = </a:t>
            </a:r>
            <a:r>
              <a:rPr lang="en-US" i="1" dirty="0" smtClean="0">
                <a:solidFill>
                  <a:srgbClr val="FF0000"/>
                </a:solidFill>
                <a:sym typeface="Wingdings" pitchFamily="2" charset="2"/>
              </a:rPr>
              <a:t>the business cycle</a:t>
            </a:r>
          </a:p>
          <a:p>
            <a:r>
              <a:rPr lang="en-US" dirty="0" smtClean="0"/>
              <a:t>Falling output + rising unemployment </a:t>
            </a:r>
            <a:r>
              <a:rPr lang="en-US" dirty="0" smtClean="0">
                <a:sym typeface="Wingdings" pitchFamily="2" charset="2"/>
              </a:rPr>
              <a:t> </a:t>
            </a:r>
            <a:r>
              <a:rPr lang="en-US" i="1" dirty="0" smtClean="0">
                <a:solidFill>
                  <a:srgbClr val="FF0000"/>
                </a:solidFill>
                <a:sym typeface="Wingdings" pitchFamily="2" charset="2"/>
              </a:rPr>
              <a:t>recession</a:t>
            </a:r>
          </a:p>
          <a:p>
            <a:r>
              <a:rPr lang="en-US" i="1" dirty="0" smtClean="0">
                <a:solidFill>
                  <a:srgbClr val="FF0000"/>
                </a:solidFill>
                <a:sym typeface="Wingdings" pitchFamily="2" charset="2"/>
              </a:rPr>
              <a:t>Irregular but common !! </a:t>
            </a:r>
          </a:p>
          <a:p>
            <a:r>
              <a:rPr lang="en-US" i="1" dirty="0" smtClean="0">
                <a:solidFill>
                  <a:srgbClr val="FF0000"/>
                </a:solidFill>
                <a:sym typeface="Wingdings" pitchFamily="2" charset="2"/>
              </a:rPr>
              <a:t>US.: 1980, 1982, 2007</a:t>
            </a:r>
          </a:p>
          <a:p>
            <a:pPr>
              <a:buNone/>
            </a:pPr>
            <a:endParaRPr lang="th-TH" i="1" dirty="0" smtClean="0">
              <a:solidFill>
                <a:srgbClr val="FF0000"/>
              </a:solidFill>
            </a:endParaRP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causes business cycle?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35CB7-4521-4045-88F1-0BD39DECBC6C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Sources of macroeconomic fluctuations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examine economic fluctuation at business cycle frequencies.</a:t>
            </a:r>
          </a:p>
          <a:p>
            <a:r>
              <a:rPr lang="en-US" dirty="0" smtClean="0"/>
              <a:t>The analysis of business cycle regularities is based on the quarterly data</a:t>
            </a:r>
          </a:p>
          <a:p>
            <a:r>
              <a:rPr lang="en-US" dirty="0" smtClean="0"/>
              <a:t>Middle income countries</a:t>
            </a:r>
          </a:p>
          <a:p>
            <a:r>
              <a:rPr lang="en-US" dirty="0" smtClean="0"/>
              <a:t>Indices of industrial output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Detrending</a:t>
            </a:r>
            <a:r>
              <a:rPr lang="en-US" dirty="0" smtClean="0"/>
              <a:t> techniques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Decompose all macroeconomic time series</a:t>
            </a:r>
          </a:p>
          <a:p>
            <a:pPr lvl="1"/>
            <a:r>
              <a:rPr lang="en-US" dirty="0" err="1" smtClean="0"/>
              <a:t>Nonstationary</a:t>
            </a:r>
            <a:r>
              <a:rPr lang="en-US" dirty="0" smtClean="0"/>
              <a:t> (trend) components</a:t>
            </a:r>
          </a:p>
          <a:p>
            <a:pPr lvl="1"/>
            <a:r>
              <a:rPr lang="en-US" dirty="0" smtClean="0"/>
              <a:t>Stationary (cyclical) components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Cyclical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Cross-correlate with</a:t>
            </a:r>
          </a:p>
          <a:p>
            <a:r>
              <a:rPr lang="en-US" dirty="0" smtClean="0"/>
              <a:t>Industrial country business cycles (output and real interest rate) which reflects credit conditions in international capital markets</a:t>
            </a:r>
          </a:p>
          <a:p>
            <a:r>
              <a:rPr lang="en-US" dirty="0" smtClean="0"/>
              <a:t>Public sector variables</a:t>
            </a:r>
          </a:p>
          <a:p>
            <a:r>
              <a:rPr lang="en-US" dirty="0" smtClean="0"/>
              <a:t>Real wages</a:t>
            </a:r>
          </a:p>
          <a:p>
            <a:r>
              <a:rPr lang="en-US" dirty="0" smtClean="0"/>
              <a:t>Prices and inflation</a:t>
            </a:r>
          </a:p>
          <a:p>
            <a:r>
              <a:rPr lang="en-US" dirty="0" smtClean="0"/>
              <a:t>Monetary aggregates</a:t>
            </a:r>
          </a:p>
          <a:p>
            <a:r>
              <a:rPr lang="en-US" dirty="0" smtClean="0"/>
              <a:t>Foreign trade variables</a:t>
            </a:r>
          </a:p>
          <a:p>
            <a:r>
              <a:rPr lang="en-US" dirty="0" smtClean="0"/>
              <a:t>Nominal and real effective exchange rates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Cyclical Output &amp; Public sector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Public sector variables (expenditures and revenues)</a:t>
            </a:r>
          </a:p>
          <a:p>
            <a:r>
              <a:rPr lang="en-US" dirty="0" smtClean="0"/>
              <a:t>Negative relationship with gov.exp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8</a:t>
            </a:fld>
            <a:endParaRPr lang="th-TH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Cyclical Output &amp; Real wages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Countercyclical real wage  (coefficient is negative) with</a:t>
            </a:r>
          </a:p>
          <a:p>
            <a:pPr lvl="1"/>
            <a:r>
              <a:rPr lang="en-US" dirty="0" smtClean="0"/>
              <a:t>Keynesian model</a:t>
            </a:r>
          </a:p>
          <a:p>
            <a:pPr lvl="1"/>
            <a:r>
              <a:rPr lang="en-US" dirty="0" smtClean="0"/>
              <a:t>Money supply shock</a:t>
            </a:r>
            <a:endParaRPr lang="th-TH" dirty="0" smtClean="0"/>
          </a:p>
          <a:p>
            <a:pPr lvl="1"/>
            <a:endParaRPr lang="en-US" dirty="0" smtClean="0"/>
          </a:p>
          <a:p>
            <a:r>
              <a:rPr lang="en-US" dirty="0" err="1" smtClean="0"/>
              <a:t>Procyclical</a:t>
            </a:r>
            <a:r>
              <a:rPr lang="en-US" dirty="0" smtClean="0"/>
              <a:t> real wage (coefficient is positive) with</a:t>
            </a:r>
          </a:p>
          <a:p>
            <a:pPr lvl="1"/>
            <a:r>
              <a:rPr lang="en-US" dirty="0" smtClean="0"/>
              <a:t>Equilibrium model of business cycle</a:t>
            </a:r>
          </a:p>
          <a:p>
            <a:pPr lvl="1"/>
            <a:r>
              <a:rPr lang="en-US" dirty="0" smtClean="0"/>
              <a:t>Real business cycle model</a:t>
            </a:r>
          </a:p>
          <a:p>
            <a:pPr lvl="1"/>
            <a:r>
              <a:rPr lang="en-US" dirty="0" smtClean="0"/>
              <a:t>New Keynesian with imperfect competition and countercyclical markups</a:t>
            </a:r>
          </a:p>
          <a:p>
            <a:pPr lvl="1"/>
            <a:r>
              <a:rPr lang="en-US" dirty="0" smtClean="0"/>
              <a:t>Technology shock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9</a:t>
            </a:fld>
            <a:endParaRPr lang="th-TH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Cyclical Output &amp; Prices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Cyclical Output &amp; Prices</a:t>
            </a:r>
          </a:p>
          <a:p>
            <a:r>
              <a:rPr lang="en-US" dirty="0" smtClean="0"/>
              <a:t>Countercyclical price (coefficient is negative) </a:t>
            </a:r>
          </a:p>
          <a:p>
            <a:r>
              <a:rPr lang="en-US" dirty="0" err="1" smtClean="0"/>
              <a:t>Procyclical</a:t>
            </a:r>
            <a:r>
              <a:rPr lang="en-US" dirty="0" smtClean="0"/>
              <a:t> price (coefficient is positive) with </a:t>
            </a:r>
          </a:p>
          <a:p>
            <a:pPr lvl="1"/>
            <a:r>
              <a:rPr lang="en-US" dirty="0" smtClean="0"/>
              <a:t>Supply driven model of business cycles</a:t>
            </a:r>
            <a:endParaRPr lang="en-US" dirty="0" smtClean="0">
              <a:solidFill>
                <a:srgbClr val="FFFF00"/>
              </a:solidFill>
            </a:endParaRPr>
          </a:p>
          <a:p>
            <a:pPr lvl="1"/>
            <a:r>
              <a:rPr lang="en-US" dirty="0" smtClean="0"/>
              <a:t>Real business cycle model with technology shock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Cyclical Output &amp; Inflation</a:t>
            </a:r>
          </a:p>
          <a:p>
            <a:r>
              <a:rPr lang="en-US" dirty="0" err="1" smtClean="0"/>
              <a:t>procyclical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10</a:t>
            </a:fld>
            <a:endParaRPr lang="th-TH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Cyclical Output &amp; Monetary variables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Monetary aggregates</a:t>
            </a:r>
          </a:p>
          <a:p>
            <a:pPr lvl="1"/>
            <a:r>
              <a:rPr lang="en-US" dirty="0" smtClean="0"/>
              <a:t>Based money</a:t>
            </a:r>
          </a:p>
          <a:p>
            <a:pPr lvl="1"/>
            <a:r>
              <a:rPr lang="en-US" dirty="0" smtClean="0"/>
              <a:t>Narrow money</a:t>
            </a:r>
          </a:p>
          <a:p>
            <a:pPr lvl="1"/>
            <a:r>
              <a:rPr lang="en-US" dirty="0" smtClean="0"/>
              <a:t>Broad money stock</a:t>
            </a:r>
          </a:p>
          <a:p>
            <a:r>
              <a:rPr lang="en-US" dirty="0" smtClean="0"/>
              <a:t>Monetary velocity</a:t>
            </a:r>
          </a:p>
          <a:p>
            <a:r>
              <a:rPr lang="en-US" dirty="0" smtClean="0"/>
              <a:t>Domestic credit to the private sector  (when equity markets  are weak)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Cyclical Output &amp; Foreign Trade variables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Fluctuation in </a:t>
            </a:r>
            <a:r>
              <a:rPr lang="en-US" dirty="0" err="1" smtClean="0"/>
              <a:t>mechandise</a:t>
            </a:r>
            <a:r>
              <a:rPr lang="en-US" dirty="0" smtClean="0"/>
              <a:t> trade (the ratio of exports to imports at current prices)</a:t>
            </a:r>
          </a:p>
          <a:p>
            <a:r>
              <a:rPr lang="en-US" dirty="0" smtClean="0"/>
              <a:t>Terms of trade (unit value of imports and exports)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12</a:t>
            </a:fld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Cyclical Output &amp; Effective exchange rates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Nominal and real effective exchange rates</a:t>
            </a:r>
          </a:p>
          <a:p>
            <a:r>
              <a:rPr lang="en-US" dirty="0" smtClean="0"/>
              <a:t>Relationship  depends on sources of macroeconomic fluctuations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13</a:t>
            </a:fld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Unconditional correlation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sign and magnitude provide indication of the types of shocks that have dominated fluctuations over a particular period of time</a:t>
            </a:r>
          </a:p>
          <a:p>
            <a:r>
              <a:rPr lang="en-US" dirty="0" smtClean="0"/>
              <a:t>Help interpreting the correlations between output and trade variables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14</a:t>
            </a:fld>
            <a:endParaRPr lang="th-TH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Findings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Output volatility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Measured by std.dev. of the filtered cyclical component of industrial production</a:t>
            </a:r>
          </a:p>
          <a:p>
            <a:r>
              <a:rPr lang="en-US" dirty="0" smtClean="0"/>
              <a:t>Varies across developing countries but higher than in industrial countries</a:t>
            </a:r>
          </a:p>
          <a:p>
            <a:r>
              <a:rPr lang="en-US" dirty="0" smtClean="0"/>
              <a:t>Persistence (measured by autocorrelation coefficient) in output fluctuations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16</a:t>
            </a:fld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401080" cy="16430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Factors influencing output fluctuations in developing countries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51996"/>
          </a:xfrm>
        </p:spPr>
        <p:txBody>
          <a:bodyPr>
            <a:normAutofit/>
          </a:bodyPr>
          <a:lstStyle/>
          <a:p>
            <a:r>
              <a:rPr lang="en-US" sz="2000" dirty="0" smtClean="0"/>
              <a:t>Activity in industrial countries (real interest rates) (+ weak)</a:t>
            </a:r>
          </a:p>
          <a:p>
            <a:r>
              <a:rPr lang="en-US" sz="2000" dirty="0" smtClean="0"/>
              <a:t> Government expenditure (-), Government revenue (0, - )??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Real wage (+ strong)</a:t>
            </a:r>
            <a:r>
              <a:rPr lang="en-US" sz="2000" dirty="0" smtClean="0"/>
              <a:t>, nominal wage (+,-,weak)</a:t>
            </a:r>
          </a:p>
          <a:p>
            <a:r>
              <a:rPr lang="en-US" sz="2000" dirty="0" smtClean="0"/>
              <a:t>Prices and inflation (-,+)</a:t>
            </a:r>
          </a:p>
          <a:p>
            <a:r>
              <a:rPr lang="en-US" sz="2000" dirty="0" smtClean="0"/>
              <a:t>Money aggregate (+, not very strong), velocity of broad money (-, strong) [in industrial countries (+,weak)]</a:t>
            </a:r>
          </a:p>
          <a:p>
            <a:r>
              <a:rPr lang="en-US" sz="2000" dirty="0" smtClean="0"/>
              <a:t>Domestic credit (+,-)</a:t>
            </a:r>
          </a:p>
          <a:p>
            <a:r>
              <a:rPr lang="en-US" sz="2000" dirty="0" smtClean="0"/>
              <a:t>Merchandise trade(ratio of exports to imports) (-,+ strong—export demand )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Terms of trade (+ strong)</a:t>
            </a:r>
          </a:p>
          <a:p>
            <a:r>
              <a:rPr lang="en-US" sz="2000" dirty="0" smtClean="0"/>
              <a:t>Nominal and real effective exchange rate (not significant)</a:t>
            </a:r>
          </a:p>
          <a:p>
            <a:endParaRPr lang="th-TH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developing </a:t>
            </a:r>
            <a:r>
              <a:rPr lang="en-US" dirty="0" smtClean="0"/>
              <a:t>countries, the main source of output fluctuations are supply shock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31B86-F02D-4CAA-8AA5-87E2871D090A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74</TotalTime>
  <Words>541</Words>
  <Application>Microsoft Office PowerPoint</Application>
  <PresentationFormat>On-screen Show (4:3)</PresentationFormat>
  <Paragraphs>103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Macroeconomic Fluctuations</vt:lpstr>
      <vt:lpstr>Introduction</vt:lpstr>
      <vt:lpstr>What causes business cycle?</vt:lpstr>
      <vt:lpstr>Sources of macroeconomic fluctuations</vt:lpstr>
      <vt:lpstr>Shocks</vt:lpstr>
      <vt:lpstr>Detrending techniques</vt:lpstr>
      <vt:lpstr>Domestic Cyclical Output</vt:lpstr>
      <vt:lpstr>Cyclical Output &amp; Public sector</vt:lpstr>
      <vt:lpstr>Cyclical Output &amp; Real wages</vt:lpstr>
      <vt:lpstr>Cyclical Output &amp; Prices</vt:lpstr>
      <vt:lpstr>Cyclical Output &amp; Monetary variables</vt:lpstr>
      <vt:lpstr>Cyclical Output &amp; Foreign Trade variables</vt:lpstr>
      <vt:lpstr>Cyclical Output &amp; Effective exchange rates</vt:lpstr>
      <vt:lpstr>Unconditional correlation</vt:lpstr>
      <vt:lpstr>Findings</vt:lpstr>
      <vt:lpstr>Output volatility</vt:lpstr>
      <vt:lpstr>Factors influencing output fluctuations in developing countries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 Fluctuations</dc:title>
  <dc:creator>Windows User</dc:creator>
  <cp:lastModifiedBy>ImageY</cp:lastModifiedBy>
  <cp:revision>10</cp:revision>
  <dcterms:created xsi:type="dcterms:W3CDTF">2012-08-04T14:36:12Z</dcterms:created>
  <dcterms:modified xsi:type="dcterms:W3CDTF">2012-12-03T04:18:01Z</dcterms:modified>
</cp:coreProperties>
</file>