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3" r:id="rId6"/>
    <p:sldId id="264" r:id="rId7"/>
    <p:sldId id="259" r:id="rId8"/>
    <p:sldId id="265" r:id="rId9"/>
    <p:sldId id="261" r:id="rId10"/>
    <p:sldId id="262" r:id="rId11"/>
    <p:sldId id="266" r:id="rId12"/>
    <p:sldId id="267" r:id="rId13"/>
    <p:sldId id="270" r:id="rId14"/>
    <p:sldId id="268" r:id="rId15"/>
    <p:sldId id="271" r:id="rId16"/>
    <p:sldId id="269" r:id="rId17"/>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3" d="100"/>
          <a:sy n="73" d="100"/>
        </p:scale>
        <p:origin x="-342"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AE0AA20A-8D70-4185-A249-883D0121EFFF}" type="datetimeFigureOut">
              <a:rPr lang="th-TH" smtClean="0"/>
              <a:pPr/>
              <a:t>28/04/57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AE0AA20A-8D70-4185-A249-883D0121EFFF}" type="datetimeFigureOut">
              <a:rPr lang="th-TH" smtClean="0"/>
              <a:pPr/>
              <a:t>28/04/57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0AA20A-8D70-4185-A249-883D0121EFFF}" type="datetimeFigureOut">
              <a:rPr lang="th-TH" smtClean="0"/>
              <a:pPr/>
              <a:t>28/04/57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AE0AA20A-8D70-4185-A249-883D0121EFFF}" type="datetimeFigureOut">
              <a:rPr lang="th-TH" smtClean="0"/>
              <a:pPr/>
              <a:t>28/04/57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AE0AA20A-8D70-4185-A249-883D0121EFFF}" type="datetimeFigureOut">
              <a:rPr lang="th-TH" smtClean="0"/>
              <a:pPr/>
              <a:t>28/04/57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AE0AA20A-8D70-4185-A249-883D0121EFFF}" type="datetimeFigureOut">
              <a:rPr lang="th-TH" smtClean="0"/>
              <a:pPr/>
              <a:t>28/04/57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AA20A-8D70-4185-A249-883D0121EFFF}" type="datetimeFigureOut">
              <a:rPr lang="th-TH" smtClean="0"/>
              <a:pPr/>
              <a:t>28/04/57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0AA20A-8D70-4185-A249-883D0121EFFF}" type="datetimeFigureOut">
              <a:rPr lang="th-TH" smtClean="0"/>
              <a:pPr/>
              <a:t>28/04/57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0AA20A-8D70-4185-A249-883D0121EFFF}" type="datetimeFigureOut">
              <a:rPr lang="th-TH" smtClean="0"/>
              <a:pPr/>
              <a:t>28/04/57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AE0AA20A-8D70-4185-A249-883D0121EFFF}" type="datetimeFigureOut">
              <a:rPr lang="th-TH" smtClean="0"/>
              <a:pPr/>
              <a:t>28/04/57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AE0AA20A-8D70-4185-A249-883D0121EFFF}" type="datetimeFigureOut">
              <a:rPr lang="th-TH" smtClean="0"/>
              <a:pPr/>
              <a:t>28/04/57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E7B6C12-9789-4901-BC72-1ED8A81ADBA4}"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AA20A-8D70-4185-A249-883D0121EFFF}" type="datetimeFigureOut">
              <a:rPr lang="th-TH" smtClean="0"/>
              <a:pPr/>
              <a:t>28/04/57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7B6C12-9789-4901-BC72-1ED8A81ADBA4}" type="slidenum">
              <a:rPr lang="th-TH" smtClean="0"/>
              <a:pPr/>
              <a:t>‹#›</a:t>
            </a:fld>
            <a:endParaRPr lang="th-TH"/>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85927"/>
            <a:ext cx="7772400" cy="1814524"/>
          </a:xfrm>
        </p:spPr>
        <p:txBody>
          <a:bodyPr>
            <a:normAutofit/>
          </a:bodyPr>
          <a:lstStyle/>
          <a:p>
            <a:r>
              <a:rPr lang="en-US" sz="6000" dirty="0" smtClean="0"/>
              <a:t>Inequality</a:t>
            </a:r>
            <a:r>
              <a:rPr lang="en-US" dirty="0" smtClean="0"/>
              <a:t/>
            </a:r>
            <a:br>
              <a:rPr lang="en-US" dirty="0" smtClean="0"/>
            </a:br>
            <a:r>
              <a:rPr lang="en-US" dirty="0" smtClean="0"/>
              <a:t>Why? And What?</a:t>
            </a:r>
            <a:endParaRPr lang="th-TH" dirty="0"/>
          </a:p>
        </p:txBody>
      </p:sp>
      <p:sp>
        <p:nvSpPr>
          <p:cNvPr id="3" name="Subtitle 2"/>
          <p:cNvSpPr>
            <a:spLocks noGrp="1"/>
          </p:cNvSpPr>
          <p:nvPr>
            <p:ph type="subTitle" idx="1"/>
          </p:nvPr>
        </p:nvSpPr>
        <p:spPr/>
        <p:txBody>
          <a:bodyPr/>
          <a:lstStyle/>
          <a:p>
            <a:r>
              <a:rPr lang="en-US" dirty="0" smtClean="0"/>
              <a:t>Thorn </a:t>
            </a:r>
            <a:r>
              <a:rPr lang="en-US" dirty="0" err="1" smtClean="0"/>
              <a:t>Pitidol</a:t>
            </a:r>
            <a:endParaRPr lang="en-US" dirty="0" smtClean="0"/>
          </a:p>
          <a:p>
            <a:r>
              <a:rPr lang="en-US" dirty="0" smtClean="0"/>
              <a:t>EE212, 2/2014</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th-TH" dirty="0"/>
          </a:p>
        </p:txBody>
      </p:sp>
      <p:sp>
        <p:nvSpPr>
          <p:cNvPr id="3" name="Content Placeholder 2"/>
          <p:cNvSpPr>
            <a:spLocks noGrp="1"/>
          </p:cNvSpPr>
          <p:nvPr>
            <p:ph idx="1"/>
          </p:nvPr>
        </p:nvSpPr>
        <p:spPr/>
        <p:txBody>
          <a:bodyPr/>
          <a:lstStyle/>
          <a:p>
            <a:r>
              <a:rPr lang="en-US" dirty="0" smtClean="0"/>
              <a:t>Inequality, Why?</a:t>
            </a:r>
          </a:p>
          <a:p>
            <a:r>
              <a:rPr lang="en-US" dirty="0" smtClean="0"/>
              <a:t>Inequality of What?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Why?</a:t>
            </a:r>
          </a:p>
        </p:txBody>
      </p:sp>
      <p:sp>
        <p:nvSpPr>
          <p:cNvPr id="3" name="Content Placeholder 2"/>
          <p:cNvSpPr>
            <a:spLocks noGrp="1"/>
          </p:cNvSpPr>
          <p:nvPr>
            <p:ph idx="1"/>
          </p:nvPr>
        </p:nvSpPr>
        <p:spPr/>
        <p:txBody>
          <a:bodyPr>
            <a:normAutofit/>
          </a:bodyPr>
          <a:lstStyle/>
          <a:p>
            <a:r>
              <a:rPr lang="en-US" dirty="0" smtClean="0"/>
              <a:t>The concerns with inequality is intrinsically related to our view of the poor, and the view on the overall nature of the society. </a:t>
            </a:r>
          </a:p>
          <a:p>
            <a:pPr lvl="1"/>
            <a:r>
              <a:rPr lang="en-US" sz="3200" dirty="0" smtClean="0"/>
              <a:t>What are roots of poverty?</a:t>
            </a:r>
          </a:p>
          <a:p>
            <a:pPr lvl="1"/>
            <a:r>
              <a:rPr lang="en-US" sz="3200" dirty="0" smtClean="0"/>
              <a:t>Do you believe in social hierarchy?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17514"/>
            <a:ext cx="8229600" cy="725470"/>
          </a:xfrm>
        </p:spPr>
        <p:txBody>
          <a:bodyPr>
            <a:normAutofit fontScale="90000"/>
          </a:bodyPr>
          <a:lstStyle/>
          <a:p>
            <a:r>
              <a:rPr lang="en-US" dirty="0" smtClean="0"/>
              <a:t>How do we see the poor?</a:t>
            </a:r>
            <a:endParaRPr lang="th-TH" dirty="0"/>
          </a:p>
        </p:txBody>
      </p:sp>
      <p:sp>
        <p:nvSpPr>
          <p:cNvPr id="6" name="TextBox 5"/>
          <p:cNvSpPr txBox="1"/>
          <p:nvPr/>
        </p:nvSpPr>
        <p:spPr>
          <a:xfrm>
            <a:off x="642910" y="1285860"/>
            <a:ext cx="7215238" cy="523220"/>
          </a:xfrm>
          <a:prstGeom prst="rect">
            <a:avLst/>
          </a:prstGeom>
          <a:noFill/>
        </p:spPr>
        <p:txBody>
          <a:bodyPr wrap="square" rtlCol="0">
            <a:spAutoFit/>
          </a:bodyPr>
          <a:lstStyle/>
          <a:p>
            <a:pPr algn="ctr"/>
            <a:r>
              <a:rPr lang="en-US" dirty="0" smtClean="0"/>
              <a:t>Shifting view of the poor</a:t>
            </a:r>
            <a:endParaRPr lang="th-TH" dirty="0"/>
          </a:p>
        </p:txBody>
      </p:sp>
      <p:pic>
        <p:nvPicPr>
          <p:cNvPr id="9217" name="Picture 1"/>
          <p:cNvPicPr>
            <a:picLocks noChangeAspect="1" noChangeArrowheads="1"/>
          </p:cNvPicPr>
          <p:nvPr/>
        </p:nvPicPr>
        <p:blipFill>
          <a:blip r:embed="rId2"/>
          <a:srcRect/>
          <a:stretch>
            <a:fillRect/>
          </a:stretch>
        </p:blipFill>
        <p:spPr bwMode="auto">
          <a:xfrm>
            <a:off x="571472" y="2071678"/>
            <a:ext cx="3855817" cy="3286148"/>
          </a:xfrm>
          <a:prstGeom prst="rect">
            <a:avLst/>
          </a:prstGeom>
          <a:noFill/>
          <a:ln w="9525">
            <a:noFill/>
            <a:miter lim="800000"/>
            <a:headEnd/>
            <a:tailEnd/>
          </a:ln>
          <a:effectLst/>
        </p:spPr>
      </p:pic>
      <p:sp>
        <p:nvSpPr>
          <p:cNvPr id="9220" name="AutoShape 4" descr="data:image/jpeg;base64,/9j/4AAQSkZJRgABAQAAAQABAAD/2wCEAAkGBxQTEhUUExQVFhUXGB4ZGBgYGBwcHRweIBwgIBogHBodHiggHSAlHB0cITEhKCkrMC4uHx8zODMsNygtLisBCgoKDg0OGhAQGywkICQsLCwsLCwsLCwsLCwsNCwsLCwsLCwsLCwsLCwsLCwsLCwsLCwsLCwsLCwsLCwsLCwsLP/AABEIALcBFAMBIgACEQEDEQH/xAAbAAACAgMBAAAAAAAAAAAAAAAEBQMGAAIHAf/EAEIQAAIBAgQDBgUBBwIEBQUAAAECEQMhAAQSMQVBUQYTImFxgTKRobHBQgcUI1LR4fBi8XKCkqIVJDNjshY0Q3Oz/8QAGQEAAwEBAQAAAAAAAAAAAAAAAQIDAAQF/8QAKBEAAgICAgEEAQQDAAAAAAAAAAECESExAxJBEyJRYXEyQpHBBCMz/9oADAMBAAIRAxEAPwDjWJsq145EEH5fgwfbEE4ny50kNvBw6FJGplWKsIZSQR0IscTUxhjxalr01B8fdA1P9Wnwlh5hAjHrLHkcB0KJK6osMO1ToVO0EUBhzkEwnoDD/hYuMVgTkdP7AZV6Sd9+hzptc28uWOhDCvsy4bK0iABK8hAkWnbyw0AxzzdyZaKpGY9xmMwgxmKr2q4iboLD7/5+cWknHPeOZrU5IMqon5CB/wB0D3xTiVsTkeCs8Wqyx+Xythdw+uoc6lDGCVJ5FQW+wPyGN86+AKz6aZP6qlh5KD4j7sNPs4546ZLFEY4diziTlnYk7mb+fU4X1BguuZ35WxrQyrOQqgknYDEmOBpSJMDFk4ZwVUp99XIVdwp3b+gxsBQyf/qDvKw/SNgT54r/ABXidSu2pzbko2GEeR1gace7WvVXuqIFKkOS2J/p98Ov2XVACskahmFF9wHAUfMiPnPLFNyHDXqsFRSxJ5Y6jwLgByq0F/UayO0czIsT/pUT7tiU6SorFN5GeUZKbsp/XmXWORL6mE+yHfqBzwy/Z7lRSoVaQEBapKx0YBvoSR7YCq6QcwXHw1lK7DxShX6/nB3ZDN9536rKaCJsDuDGDFXCybdToY5tgoB2hm+v++KjW4nWGZq08qcsZeW1q+oFlBFg4D2i9udrTizZ6g76hqGktpMi8FRcEGxEk3nb3xwriHDzSr1aQLEpUZZ+IkTYkixkQZ+2Eqx7Lz2s7QZ6hVSlTrJqKB20UkXckADVqJ+E8+eEX7jXzdQ1MwzAmNTNCwB15WGCOEcCOchqzuxQBQTMxJO++5OLfk+zRoKSK7FAJIqGQBzvIEeoweoO3wc/yWaCFk1aqcmCY+d/tsfLD7gfFa1FtKAVqJN1gkiR5Cx9rjG3EeB5bMMyZeoiVxss/wAN/KQIUyIEfLCXh1Y0KzJWQhxAZSLjn6GevQyMJKLRRSUjq2Th6YKiFvII6o0gjexIwszGVV0iLbEdN5n1P5xUMp2w7jMtqE03ADBQJFoBHXfY/TnbqeeoiiBSdGZxqgEEzAkkb2tb++NZtCXO5XRRtuzDxdApkKft7nAnabharULISjfFrSxN9j1sOeLLnst/BA5syk+XQff3xBnMhqrlmF1JAHI8/wA/jAoZM5/mctrCjMUdUgSysFcHczaDvEYQ8Q4DYvl271B8S/8A5E8mT8jHRc9QVne06NI33Ikk/ceowo4dwoMGqtZiCVZTBBFybdTaMMnQrVnNHQgwZxmOgZjLl2l6eXqNAlmBVjYb6RBPnjMN3F6HNBglSYAwMMFZXe+KRJMsjExT7sjvF/iIDsQEOtf+YLBHOI54lza66qhY0PQDUVFgFIIggD4gwN+uF+WqhHSSw8O6m6yzCR5i5xYO2wWjWoGlACUlVI5aDb57++OiavJKLp0V3LnD3hpuMBcXohapIAGoaiBybUVcf9Sk++COHnGgaR2r9nme1Umpk/DdR5Hf64t2OX9hKsVk9Y+dsdQxHlVSKcbuJmMxmMxIoKe0eaKU9IEs9oG/tGOecVqwNEid2jryE+Q+pPTFh7V50d60Eytt7bQfrOKPUq6nCjmYx1cSpHPN2wTu9bRMC5Y/yqLkn0HzMDnhVn8xqaQIAso6AWA+XzMnB/EMyEU0kIYm9RxsSNlU81BuT+o+SgkLIZTvCWeRTUgMwEkk/Cq9WbkPfBkzJEWXywjvak6AYAG7noPLqeWG2e4qKKGllaZ1mNdUjfcQo5CQflgs8NLeNl0jSQlMfpAiB5k3k88GLk11rIuaoWPLvKn4xJ/ZVHOcxM+KZm874a9n+zlXNMAiws3Y7D+vpiTi3D/FS/8Accj6xjs/Zrhq0qSIogLicplIw8sg7P8AZmnlqYVQJ5tFycG8apEICtjMT6xMeZWb4chcA9ocuWoNBiBP+dMTY1lYy+epZhcwygmHBuIIJCkSNwYIMG45iQRgH9mma1ZjNif5DHu4/GNMnSFOnmmQeFldwRsSo5Wvcb4W9gK5y1bMVaqOFqABYUkmGJvG2/PFIv2NfZKS96Z0UqdTdJH2GOVf/TwcmzB6ZIN7lQbEHmV6dOkYtvGeIPUZWoVGUx8BUred7iNud8ZlElydn1Q1/i6jpO5U2sVFpGDxpOxeRtUKctw3OIPBmNazaYn0uL/OfLDHK5zNK38SmSBvAFxz/wA2wzUaGMQ0kSpO/T0Prg6lUE6hfcQYaOokTHzxmgJoofbLs6zqM1lSITdNmXyA535eeEnD+1KVlFPNBUcCKdcqHC+Tqb6Pe3KMdOzfF6SnRVBAYWaLCImfnOOO8c4P/HrCkPAhsVgiJIkRykfbAf2PH5QRxDglYPApsahN1W6sDs9JwIZCeW62Bw07OcPqU8xSWqpVyWJWR4EWxJIndtIm+4HMjCTgPF6tNWpN/FpRBpNMBZPwjkbm42t0GLBTZnovUYuJACqSVYlTPeFhzgAz1BNtyko/BWHLTyXwZQ6KahtSlwxYQQeQAI5R9AMRJLV3B6iPS/13+mKkvFKmWX+Kar0m8Vu7KtzJ1C4JJ33MYl4R2ypF9Y1imsSasFhNgFKtcT1BwGqF7Id1ckGq1XYeCDA9Ea/yn54VUsowpuALJcn5GP8APLFho5hasVaJDpMupOywZuByB2xvUzyLUIIWGUQIOkqRYyPAZwu9Ddq2JKOX0CykySSbb7c+kR7Y9ws4/wBrO4rvTSmSo2M7zcxbqY9sZgUGziwwXQwGuC6LY6YkGMO88az/ACgbcpOL12tph8tkax0sveIoI3YFD3gY9Zpgf4cc+zL+IeSr9p/OLIvF2fKBNU6aoLA3i0rA5SdUx0G15rd2idaYz7U0Af4g+HWQPV1DR81f3nrhdw83GHGZqitw6q4ENTqoxAJIgnTIP/NHywl4duJw0Nglo63+zehJYlZECDGzAyL8jE46DjnX7O6jJV0E2ZduRtIP98dFxHm/UU4/0mY0rNCsZiATPS2NalcDzPQYrPajj6qj0w0ORELeLiZPpNsTjFt0PJ0in8YzZOq5ljfzG9/e/tir1qvxHoPqbf39sGZ/PGbHkR7EX+cnAGayjgrSjxtDkbQCPDqnaBJPQHHW3RzpEXDciazxOlQNTudlXmT16AczAxbeD8N1VFlClOnPdId7xLv/AK2+gtgns1wpIpjemNTSRHeOpQByN9I1EKp/4tzixsgWpP8Am2OeUrZZKkJs5SEn0MfNfrfAT1tVZegqr/8AOpiTimYOox5j5lAcAZRv4g/4wf8Auq4KRmxf2moeDJNETVJ+p/pjq3CDYDHMu2bDu8msG1TeIF3YfODOL7wXNSqn/Nv645rz/J017f4LIcCcZ0mhUDTpZYMdCL/ScSCtP+eWKtxbJVsvFRc1VenqGqm41bncNM2nbDkhRVbSrKXgXIAi0/p9Bp26zgROIqzgJNhY7m/mfS488VjjHaos7BVAkxJv7dIxc+HinToo1eELACCLk8xHUXvyGBJ9UU449tk1LjFEton4j7A8xfY8/wDfEWUzQevWp7NefeCjjlBBE+ajpgjLcAyWbVu7Vg6yO8EgT67NtgDJ5Rsu9UViEWmFUVCq3DNIOsAnnEG2215bj5KqyfLxdk68ZDc04qKA8rUA8QFpOzRHmD9DiPha92LVGMACDzA/m5n57euGdKnQzMqKitVUz4TeQACR1ERPS3lhTxSrUDMqoNa8uYHUdRjqVSON3EE7b1gKFNj8XeeEkAjnM9eWK5wrJVhVWtQplwwvAkMCZYMT8/lhz26YmlQtKVPGqi0MFh/S7c8V6kGIAq1igiwLEj5DliXS7L+p1jRZs3w/KKwclUr/AKURpYE9dMiN97RjXKZYhlYEVDOkwPhDAyATeJQE+k4WcHzOVpOTL1HC76IEzYAmPWek35YKzHFv3hhSVP4ZGoi8FhIBVrRE3M8hiUn1Q0V2YTUSlqrUKZuAH0SNImdWgcpsSBax2nCE01y1HMsaaVEmmRTMQSWM33jntbDHtJkjRSnXpTrp2aTOrnE87ze2KvUz1eurOyIaYsbQRPIGbEdcaPJGUcmcHGWCbh3G31/+Xy1OlqsQDUe42ITWFH/ScXqnmcw6Pp0OyrBYCFBtCrvMAXIgXgTE4o3Dq2XUU++1hGv3iqZXSSrLUTmJEhlnnaxx0jJcYygp91l6yPIgCmSzX6iLeZaMLntgZ9ers53RzdJ9RqOlNtRBVj06GLjzxmPO2/ZtmzGpHorKAkO6qZkjYkWgC/rjzHU+1nOoRas5wuCk3wNT3wVTxNFWSZj4vYfYYaZWnqpIoEQWkzuTceloGA81S0t7L9UBw64TThacizMSD6QMP8i/ANlOJ1UR6asQrjS43kcxBkdDMTYQcNeB8SemfDoYXlaiq63ibMIBOkXEGwvhG9Ehn/0sR98F5PlgxFZ2n9mWZLmoNI0/EIHwmdhMkC5t/fF8qvpUtvAJt5Yov7N8q1KhVqsLlZAIOwBO0XnyxOnH6lSgdLS7gwQ6/F5RtyPSDhOTMikP0iziHEWVmZi2pwdKAmTOxaLgDkNz5C+KfxDNHmb9P6414nxFyW1uSSb+KR/TCarUJmMdGiGyT96hgSAb87/Sb4f8PqLmszUqkmG06hEX0iR6AjbnbpivcMyDVWMCyiT/AJ7jDTs7NPvAwga7HkYsb+uJSdsqlSOh0wA1NhyRx8zTP4x5m61/b8YX0cyWbw7aPvp/ocFJlna8W03JMKLbljYDEfI7K5nKst8//wCi4mymRdQ9dlIpJqZmNgQO8Nv5jfYTiHN8cyuXMUl/eq4MbEUlOob/AM8MBBsOcYTVqtfNGa9ViomEDEAfFb6Dpzw9/AtfIf224jSqZekitD0691gz8Z+Yg8sWrg+a8IxU+0/CO7yfeKCNVSmGG/iWoVmepB+nnhzl0q9wrU48YtA1HrYbCxF8cbVvH3/R3JpRd/X9lzyuYwRWUVF8QkdPQg/jHKHz/EKRMGqR5pb5st8W3sh2nNeEqLFQCRGzcjY3BvMYrmOSLSkVV+FBa9TM06YZNThYXWqtqiGE+djtYgkQMPuA8P8A3pC+bguh1LeABJF76dwD74mRjRpV0XfXWYeRDM/PCfM8cp5iivhXWp+Ekqs7Q4U3XnHO2J8mcleHXUu2TK0aainGk+KwABB6RaPS2K7+0nNHRTIdhTfcAAjUu2o+h2kbeWIxn+81BazOFXxVCAtNT/KnhUnqTysORnTg2dXMt3TkFLGmxE3uDI6GT9MLGWRpwxZVaPCq7eKnD9NLAHyMThhkc7ng60yO9INhVB1L/wANQnUB8x5YtOa7Dsra8rVFA8wASp/5dvlGGNDhOcVAGrUKhBNmR1BB38QYwZi+k8+uLJtaOZwTKbxepXNYNVXL1FZYCPfSyk6goZfFuPmMLsmiPq1ZAGDHgULBIBvDRsRuPzi7pWZTXpVoV/FVQFdYKwNYCggtsWAmb9VICyuHGpxQqMjTJZUkjlpXvRFvI+++BNvaNCtMTVeylJjZ2oECXWoUNvLRpI9YODaaKlORmUBWUAVdKxsCGN9QHr6G8tuxubSvw8pTLAozUfiOpPEGSDYiFZdukcsb8a4fVWpFEh10LqWrLAwd5PMxeQRN98L2TxIzi1mKKjxDtFoZsu9NrDT3gOudQmWB2sZkH22wjyee7zxaptpZbmQbAEQBB6yDOLdxHM0Ida9M0qs6xN0Yj0IJ9Dviq5bgb1+9ak2mqoNSFMq3PwgQVa6+GDGpbnHR7XGokFfbI47ScL7oZYjkCkGPF+oeRvq9ZOBcjxTuG7uEViTLKyqwG6gKdRY7bR7YXnitZ6fd1lZqiEFCu+q9n1bEdeeB8pxo02Y1aQDEbkrO1jBE/I4HG8UGcXd+BzW4kxJ1uGYWJ/z1xmKtl/3eDqUXJPgsseQYkjGYNs1IU8SywWotRfgqGdohv1D8j18sQCzH1xbRlFrDuWhZPhP8r8j77H3xV6NElypsy7g9RYj2OHnHqxIS7IKzVQFufwr/APBeuHGVPgpQZgTuLSzf0wqzWdcFCCYWIU3FgJtFp6YOyNdWLm+s1NVyII6eoPznyuHIdIJRV1OSD/6st0IiY+uNeBsadRapWaaONRgsAJ5geowZTKlee8zMLtabbn5+R5WvsBwmkKAdqlOqHbxoRsNiDPOCTfpbCqdDdbL/AMH7TZUUhrqLT028R3sDK2k7jl9jio8Kq0jmazgD93LN3axpN+fpvE8jhH+0DKmkKVRB4YWCCCpAXYEWNlF8C8MzhLLMBSs3mBYzceWNJ08FOKKewnOU8q2ZqIErvEQEZViwn9LTvhYVpoKgQkqSI1RqG9jFj6jAXEXVcw0VpLG+kExyiWA2jlONcrSaqj92QxBBKllDc7heftOD3Yr484LhwbMUaGSVnYa6tUuqjcqkBvTZo9sD5ftNUQqKC01kmwQMWJM/qG889774rfD84QKdMIhNRnTUVlhIUELO0i0xIk4a9neG1E1P3XeVQdIUmNIPMRf3GElJIaEGxrR7XjvCXoo1QiIVtAYjaRy9oxHxarWzBHfvpTTIo0yQgj4Sf5j54B7Q8JYVac0KdOAh1oSfOOnIiTvierUkiL+Ae1v6zjQalkXki4ugDu1VlUAACLD1xMHVS2ptImCT08XS/M4GrPD+tz5GT+D9cbZfLF5MSCTbf1kdPFE4teCS2WHiqCvw5Sr6wzggaolTU3gxEi98WLI5xMuqGrUAJsqiLLcIAOZIWbfjCHP5dF4aaiDxJdWMkgyDz5SB8sWXLcRSpTQ93YKCJ5GNiQDBBm5xwp7X2dyWvwB9ouOKwamrDULsCDYeZi3vik9j+JNU4gSwA0Uqhttuon6/fDji/EMpUWu1amFYtIjQ5kDSslSY5xtzwg7K8PrU3qVyGRDTKoObSLR5ReesezJ4dhlHSRZO0GZC0e9aSBVKkAWbWhmdv0sw36Yp/A+Dtm68IjogOpmGypNhMmTFgOfoDi75HKrXofurRqYoxU3hAAGJ+Vp5+mLLlshSoLoooqLJOlQAJO5tzxk6RNRtnNu0vBszqIQk0ZsgNh5eeD+x/CKqOO8U6CP07ggi2Ly+TVt5+ZwTTohB4RiZ0WgrJFt2sOQ6YF45mCtNiDEDBIqW3xV+1mfjL5gjdaLn/tO/lhr8E0s2DZCqamly0vTJAPkSCPziwf8AitBiKLMRVIsqhiRO0EC1sUPs1xhKOWq1XUuFCSOdzA+pA98WLiecmnTzGXZD3gVQiqO8YaS7KzzqXwgnYxHvh+3sSIzh/sb+Tbg+RahnKyqjJSKoLgaXbUTKnmQpa/nfFgzJUVEn4iDCncxz84/Ix72Z4cUoL3rmpUbxFyQbk7Ai0AWERt5nFSz/AGuXL1Ko7pnzKsUYsNKIAbAMZMRfa88sSmhk7F/bZV/e6RzBVKWgzJst7SepMYtXZ/h9Fqc0+7AEhWQgxPmDvBE9cULOZ4Z2qS6inpGnUhapqJg3kaQN9lmcOf2fZ6llWfLmQajalOnnpgz0sB9caKcWrBJprAL+0TLVazU6iqyJTBDiAGUg7zzBiB1EHniocQ4ETljWFQvpqBCrAgQRYhus2jHTe0Gdatks0QQYcKvLwh1BHyn54QrQX/wss8CSzhdSgsUki5ty3x0RrrZF32o57lcvSK+KgxPlWA+jScZglmQbQQbgxG4xmHoWx5QyQauoEi8z5jb5m2Hmd7NZWpBrsaNbY1FFnHLUsGSNpF/njzL5rKUGAL0w/n4nH3Pyw0y3GqGZfu1adIksVIA6TN/ofpjonOOmc3HCe4lE7T9l6NJT3WaDsokoUMi0jxL18wPOMVvJVJ8XM/jDTj9V1qZhKpdamppB0upkWCvCkCIIYDbcThLw8+H3I+mOWP5OxosdLNqKDKWIcFoGnaRAhwDFxEWwd2Kq91VQkxpc6/TQYPznC/g+UrZim1KioYzqiYO3KWHTphqnDKtJmlG1ghTFyrFP9MjaRHTBbyBDn9oOfFSkKS7LUdrc/Cuk28nNsUirmm7tRtFvP/LYbdpuJF6VEooUqunw7WgE254rjUzC+Kffa+M1keMq0e5ipqAbpaeuJMtmCkQYJvgfvdJI2I3PnjUVZZbc8YpF0+xcf2f0UqZ+k1QgFCziSBqbSABfcySfaeWLn2pZqFUVaC/EGFQAWtFwBvY36xjmHDrV6Ia0V1JN52mx5bY6zxPiYC09QULIEQIg+XviHIx+NXJsouc4yXqiG1KWEyWImGiNWw3tjZT4t58InFsrZCmDrVVE3MAX9RzxV+LU+7qsBEEDaAI9Onp1w3FNaF/yON/qAc238Ugcum25wVw6uwYhRMqwI8tN/lv7YApgtU8z+JJ+n2xujjV69POPrjoZyouWeqo/CnRTLEaQBJloEAADmeWDeB5PM06RPdco0v4es+Y5f5OD+wRUUCQICkgTubCL+mLE1Xwjz/z++OXqtnWptKkcfz2Rz1ev/wDbAIH1FGbwtBvqJMmdpvi08VyIekVerRpFY1Bm2G8WH++H/E+IUqAlmH9cJeOU6dWk1QqhJWzaRNvhvvbAk0Ok2RcFqoGPd1UfwqDpHSYM7xH2OIuL9oloOuo7/wBMLeD5sGqQuzIjtefEQfwNsB9uMsraS1hDGRvIUkfUDC/uQ0cQbLtw3jSOskjDM5xSLHHP+CZbWiMDAIBj26Yt+RojrOBb0P1VWEZzMMFtf0wgoZQ1xXRySKlN0jkNSkW+eLPWpjTGIMpSZHBI8J26YyT7Cya60cs7KVw9FkZQ4qUj4CY1EDWokbXAx5w3s9XZw6RSuCAWJIAJ/ItJ/GIOzmUb95ISAtOqw/6WIA+mLBXDnPVKBYilpD0wIAI3aYuxhpvPwHF4yjG7ObmjKVNBw7XNlqjB6neMUggElQ4Ag2mCeYk73nGyUGrg12FJ0O8IWMndmSZYgyp5388LH7Pf+Y7sqIIDCTvPQjrH+Ri/cJyyUxCppHMf3xKXP4SAuFLNnP8AjahX00kpxuKlNqlNgYuCqzzO1/TBnYt3OZY16TmqqFkYwNQHxABYBbSRH/N54a8RyY/fkCzBh2OkmASRuBA2G+FvGMuM1mqtMU6wYeBWEBNOneSwGrVq5YpcZVb8WJlN4BOI8UckIrLSRVVyhSoGJYEFmBUAgBtUT06YGr6cxl/3WlVWozE6bRtcja0yBy6YU1cprVCj6WU6JVjMxqkHkpgiBa5wNmeJZnLVQ1MoWKlbqI2jVCwNQ5EjnzxVxahXgRNOV+QHiWWNFhTfSrKACIDEbm5HrtjMSZbjNAqNYrq0ctLA+ckA+2MxrDRF2nKjM6qUFWUE7WOxFhHLeMTcKztVAdCIOpLt+IxWspiw5BfnifVCz5GtDrjdFMxSgIP3tEBbQbP1EGWdgIvMkdbDFa4fwyq1Bqq03NNWgtpMT0BiCd7csOq/DprsdbUqrfCSAFMCB0sRAkfWcecK7Ztkswzvlab1hZmY6SfXwmeRnnbA4mtFZLCZv2K4wuXd9UEMBEzE3ufn0OLfT4kSKlOi3d16hFXvEZmUwIM/DpMTHIHScVTiHaI52rqfK5XLKQSWp0zrfymQGMxytc4gyWUqu38OR/qHnygbzh2wJLyWDtFpqZdywJZW1GoWDHUVVWDajJJKhrfa2KVUI8IHOAffHQePZo0uH1KWtR/DSkRA1MDCnla0k7HHOFUd4ADz/H9sY3k2zKmdfSzHoeseYxDSEsvmw97/AO2CKbQxsfM+UXt5GD9OeJstR0sKpA0g22hovy9JwLLqJKlNnqs4BhagMxYASJnHSMyFfLowMiATz2IOKJRz/c03XvWSeUAgg3F56WxY+yVRq2UKbMuoXsfLEuTKspxYdD+tRtbpAt/fFS4vYj00+sSMP6GaY011KVcWaeRG+EvGU8a3EzI6AYTidTKcyvjYqqPpKjnMYzIt4pnGlf4wPX7nHmWpFnIXcwAPtjsZ5yOqdjqenLLf4iSPsfqCMN0UkX5CIJBuQCdvL84GyeXFOmtObKoWdpjc+5k4nDnacc72dcVgrXaDhCsCzXj6fXEGTIrZQKuwBQ/8pj7YN7VZtadJixH+dMVX9n/EtaV6Z37zUAejCPupwiWy3bSCOy+V0mqwUAJGph+qTpUEnc8/IAbYG/aBW8CkeY+Yj84P7NZVxUzEqNLsADN5FzA5iOf98VztmXYgQT4tI8zyw1XJEljjkWnsXlmbLUp/kHy5fSMW3JqF3wm4R/CRENiqgeRAG4wyOaGElseLuKoJrVx1xHk+Ihzp5TivjMF3qXgL5jG/Cs2NQvsxwIt2GUV1Knw22aL3C1izrPXUQ31E+jDDjjtJl7muilmovJAElhN1EXurMMZnuH/+Wp1VA1Uoc9dNg4P0b2xtxw6sur6S4V1bT1kESRz07x99izfusms8dfA4zdMVK61J2Rb+V4/z1w5d/CLn8E8vriv5LNo7MXKrAVRLAAwoPhnmCTbpGJqHF0bvEYr/AA+jAagFljptAHlOxMjHO1K7o1rQb+9QYYNBi4gRc2N7XxpXoAI3ct4i3iYbAk38pjpefPAz59KaGpU0qhEgO5DEdAqKzMR74lo9pMtWSA0yvhGnTFv9RF/bptcYMISTygSkvBzzKcPFKs6EnwOV9o8Mc9rYlXJioDF9BYD5f2xnFGQ1W01kqeYsBGw8WkGxiV/vhRw3NkOy94Dq8JBJBuIEWP3tj2Iv2JHmyXubPRwkQAbMBpI8x9rRbGYYjtIF8Jy6OV8Op7sY6kb+uMxztJF02VbJKsQKa35tqMedj9MXXhfC8lUUfxKqOBc6pBPmpBWJ5ADFUyfC6plpQL/qaInzAI+uLJR7N5hWAbSB1B1fSRhXCXwMpR+S71ODUq9NFdqdRVgqWEOI80II+vmMD8T7HZWq/eMwDhdMgry+EmReNtxyxVk4HmCYVwDy8TAnnbVz8p98KeInMK4pVNStqFxa3O6m8joThenmg9rxY/ylAg6KlKm6AxImBHNTNvXHlOn3VTTRZ0m4KltQne4ueeBqWc2BYgbRy8sSEo19R8o+k4SLplJLAv7WtKhNTMO8BLMIJsdwSTv1xWssq60jeT+cOe1FaqyBJ1LII8RsR5fK84QcMy7q4PQGPWLfXFXoktoMZpcQQDFidhjK7DumEHUCN+QPOPWBjemyrWBdBVTdkJKgyLXQgiJm3THnF2plyaaaE0wRqZrz1Yk9OfLCrRfutBlasCdQVbDw+Qsfzgjg2eqUv4hYeIEgTvDFYI9t/MYrb5ppgeQ+kfjDjKtrpNOnVI3Bjw3A26/jDem6yJ6taL1Rz65lJpkCoBdSd/LFXzGbLZkIykEWII2ME39r4RVC1NtSFlfeVj8735YunZqpT4lTmoUGZoGfDZnS3LmNwY2+8/T6Oyq5fUXXQuzmXh/b+uJ+zVDVm6fkwY/8vi/Ee+Gmby1N9YpmXQgOhIBBOxkkAgiT7NzGAcxla2WUupUO0AEMpIWZe0kbR+MVi+ywc8o9Hk6RSqhibzHrjcx/bFC4Tx6oaZL14FgCEWx/1SJIiNuc40zHH8xcq7kC1wFBmbg6QbW5m/0Hoysp68Vo27YovegG5ALNJMADb5n6TgT9ntCmHqPUYp4BcX8XMxfaQdjvhXns7UqAap1EaSWNyY5yNh7gTi09mIJqSAIFxYfCAPhBNrn+2FlHrgKn3aoj4b2iD540qYY0wCQz2Zj10gAKL2EAmJN5x7xrx5uiLeElwCQLxbfzIPtit8FrTxEvO7ER6/bFhzRH7/flTt7n+2F/eh3/AM2O+MgIisDAkAmNW55LvPKAdzhFW42t/wCIV6B6bA+l4I98MWrvTmoAXU2qUz916H7/AGmp56lWZCgDqJ1EwNNrAqbkyY+eKNJ7OaM5R0VbMdoQiFbX6Az9sZwavUqByFfSFJLkEIOpLHeN4HvacWvNCgsuwAXrKp/Qk/PEA7TULhCBaCQbkdJOw9MIoRRR802qH/Ds3RXLqEptV1JJCAQ0iTF4IIPyxXcrRnK1Ep1IIDBWY8lP6jf9IIPvhHTzgeoyrUZwzT3aBiN+d1QiZ3bFr4YtKmtOkqheokcyZAj8Ybk6xpxBw9pdk/gptelUqE1DXFVlGmEQlVWLgGQFsJt52wroZoioK/dydd2WqaelhsTBJUn2Fz1vcFoI1epTACNTzIZZ8UkIQQfUExHkcJO0XDQ9etUpkGnUZGEbMrrIBE3PeA78488P6maeSXp4tYDuHcZqVQ2qmjveAWYkry0tMN7QcDUuECqxLMrAn9WpinWzNY3998R5WqKdGGGkpBDjYnl6EYZZPjJFIgoZJJZiYPlFoNyfOIxZKElaIOXJF0xA+o1Xp66elbHTTsY89JI5bjrfAnFuD+FXQzJMgcojeP8AIw3zORdXYU1EMA0hgAQbyxP2vgHhuaY1jSKqSzlp30wNKgMdwQs3HPcXwjSopbsiy+dpooWq9ZX5gMYPQiLQcZg/i3Cq1R9VNKjLAEiwJ5xcYzEipXqXEqiKVgRqE6gTtMbMMWXhvaBmABmwiJEe1iR9cVOpDANyYR7jbAvdzcY6lKjmo6TUU1RpU3N/C8ny9PliqVuIPTqtTquXB8LEtqIv1M9PYjAuSzddQIqSu0fgxc898C8Qp2Fot9MVbXXBOneS11uDTcPqEWn6GQZwtrCpRJA8QJ/2wNwTi5ZdBPiX6jBlfMsTIEEecY8+S6ujuTtWgDNZov09OfywGtcA7hZ2PIc7k7YmrVmJhk+x+2IKlInYx1AEz64xtEFStLG4J5kGR7YzvgRpJj2P4xncRjO59sGlRrd2QU6Z1k28JmOuGlEfwydQkGdMGYMSdo5dcAJRM7wI3NsG0G0mDeSNukD/ACMP3bVC9Vs2y6HfUYGyxb5nB3Cqbq38NgCrgyAAbmQQ4AaxERMHaDhdl3ANjIB/z5YsdOkV0sbBhbzBNiI8xHucaTFQ2zvCzWqd89QhtMHQoAgBoF5P6zzwFx+oRop7wD6meuGGWruDpI8PX/bCHilU1GJ3gxIMEct45nkcGCSNJt7BsnlFqEy+krHrFyYj0GCM5RVUk2vB5zva155YTNTPeQNRWTJA3APXbbzw5q5RigIYkRaGAXlaI1bHf3nFlKnYvXAqpcQPeLKsFBBAa8CbgOW2/OL9lai08tVcKNRJuDMkgCJ/0x9cUtsuxDfCXJACpfSCYEm0RyiZvti6ZrJj9zTSSARqI9tvlbHNztWdP+PHJSOC1mXMUyuohm8fhMSfPyP2w77Tl/3yEJUlQJEbXPt64JzFfUyrSEz4j0CgySfWYGJ+1uSZWo5m2me7fyJHhPzt8sRUrkijT9NgtOgwXUteoh5l3LD3DWwpbOsjhrAkwXpmUcenL8YbJmbYScWcpLqhH8xkFT5xvI64scps+dFRiGprUJ/maPkeR+WI63BSdstUQ/8A7LfY49yrUKgjwyYgExfzJ9cPspl61BQ7VkSmNhOqfTefSMYw97B8PRaBRlXWDMtcXNpsNUe2FfEGZM6RA8MvJvC6TJhbL4gouAZiNycH8LLvUB8SyPQnyH8siZPTpgsUWbMOlILqkGYELCJBi86SZAM3jpaLWWdPHPrkXZvXSrVCE72s1Om1TbUGIjUBspAUC8cjibO0USlUbTLIqBYaJIgTHSTPvgulwQZdqr1nVaZT43cAs0mSefucKzVoVCqhjU8dpimjEDYsZdgImBjJZFlorf7j+9UiDUJKvGhRF4sWPPYwo6TiLNZg3yyoVdWKVHYiCBbpb67e2Gn7s61lqhIXUNdGnuYuQJI1GZ8/XDyhwamzNV0o+tu8VW8Qg9CfFN56YtclZCk9iCpkdS6RVV3IkAKzBRsqreIERMiTOBs3mmoVVbumLEgMGRVmAIChWMTtzxbqiFGFQgjUumBaynwgLJidXXFe7V5U0dNQ3c6iOgMbDre2ApZC1gM4lxdmYFB4SojxAfScZin0M6Aqip3uoDdQDPOb+uMwtDCnhlWJptcG49ce03gkSNyL41qUovIEHrGIq1ENLq4udva+L2SrJKubNM9Z2HnjfL6nJkgkgkA2j0B5YTpmWBmx9sEDOu1gAPQb43c3QJWgwead4g+W3nh/SYxe34wt4QPCSZktJJ/zyw0QX5YnKVlIRo1ZR5+v9sT5Xh7VW00gzt/KB+ZjEuSRGeKjlU3MXPsCQPef6YdNxelSBXLpbYhjZvNtJmoZ21GByUYVDCKt2fzAmcvVtE/w2tO3LniGnweszKgo1NTfCNBE+kjFlbtvmOS0wOkN8viwuz/aTM1d6pEiPB4bcx1+uC/oUQPR5RiNxpRo6Xj+uCwMCZ/UfAomSJN7evTGWzPQDlSIYQbXEfI/g+2LLk86py6hj4w8X30xfl5gb8uWETt3dOwWdnn+aTpIvtBgeh64ENdgCWMsRbyw8laFidA4Vm+8QH2PthDxJJqMCBpBJ5yT5meUkct8G9lKbdyLYC4lVXW5KmdR2aPoQcaIGLQfGt+RFj5HDCm4VbqSDEFTcWvAIgz0wsQg1EgQdrtMSN+gGGz0mUCVPp9r4qKFcGZ3dUy1Cq7FSW1lFMCJMzpVdV5J6Ab4P4jxR6CJlabozeLURLaSTspMTpJMEgTpmMIRm6tJyQ2kuCrH/TNwPkuNcrmVsbAD035+pxz8uWdHFLqrLHSrd3opj9R1VG5Ko5H6egwR2i4iKi5jLqA0Uw6welwfO4HzwNwilqR3fVTpkXYkCxsNM7k+W/Q4T8QzNINUldTKCikTpYcpBAPPeLwOWI9S0eRU0z2hnQyK2qJH1xq7tPguep2H9fthbw0+EA7Nt688ECuyeFpjFzlIaGTUu+o64Mkje+/1BPywxylZkIWlED+bYefrgdoVaddFgGo9GoZkE6UZLTa2u4HLyxO+XU+JSRggLdwTiOpgtQkz4SRK723HngmrxM3opXZaxSVA0WIZQQw0zJBt5ScVLhzHxqrQ2hip5ggW388T8Nypel+9MBLkzFhqnU0A/p9+UYCRm6Js+jqa5zGuu5RAgaTElpjoJF43iMV3IZ51QU3AYrdQ+wkaRvsI9gQOWLN2gzwWgtanPeMp1sd5DActgFNh0xUMpXaoLqTUnwEtcqTJ1g+VwcIk0VbTGdekz0+9FTQwOiqxPOPCRf8AUI2tIw8yfF8ucrrNUUq6ysTBJ3XSNyDy6bcsLOEVFpMBJKvZ1fTIJkgjysb9Yw2zHZ2k4h1NT9UIIHlqc7A+WGk/JOK8HuX447Ozs4IRioTTqMgTJNr7W+2Nc5xMZoqq0izAMf4mlVkxG07Cd8a5rh4paAEQbEIshVAIm0yf+I7nBeV712DUERVA/WrIZ9I1R6n+87K0KM5wGqzEqC3Uwd/LlERjMNs9wyrUbU2YYGIOjSB7SCfmTjMazdTlRemQNVMg9Qtj6RjanpCkKIJ5xH+2MSkTMAn6xiRExWyVGtPKjrg+hkhEgx8vzjSlSwZSpxhRgmhTIECIxMu/XEVMEC+/2xutQg2Mf55YwSeqQZEBRztJ9yb4hC4xRe5gc9/t0xvEdPKOeNoxLQdUJ1otQbDxsB62gnEVRgTYADoJj6mfrjAPTHqr1xjGqjANYqoYwSzbFZke/wAv8OGbJhXVyhcEo6nqovN8FSS2Dq5aFQZ6jgL8U25knE+V4Vq8TsDeLfefWPngjg1IKSWFyreu23zjDrIqpZAoXSsAXFxI/Tv58/zhrMohHDFqBTomOQP1gx5YFzFRVLio13KtYExBY9PQcvi8sMzmdKeHYAlfbS4/OFj5ZczVhbaQdfKQCII5bGMK/sOtA+a7nUtRAQS/6pvcSRJg/ENvPBlNPABEQqxBIG0mR1M4ztVk9K031ArT0oqgEAKI2nrAtf8ApCgZ2CAi4BvaYG3vh+PEdiTdvQHXWdcLAid5O9pY3PXBVHLD+RRAs7sT8qYET6zjKgZVI0weYNwBNpvLc+fLBz5sLp7sKZUMWNxfaSYsZvA2+WFnsMTeijFtRplwI8VTbeTBJtHlJ5YU8aqhiWDq9r6RAU9POOsfPfBGdFR5es7MAJCglV8gIB/O2FtZFVWA21EAC+3n7fXCoZkeQ8VMrzBMffB1DMalhuXPmMA8POlC3/uR81H9MT1LHWtwd8MIw3L5YNlKwBLEVNYgWkKJtuPBqwHls1Avt9sG8AAU1dRJBXYbXMg+uoIvoWwoc6WM9MZGHvCah16oEbfO2CeAZLMVsrTpqYSk7qQxgTJIkQdgY2xXKNfSQZgdcdE4JXpU1YS7DMVO8VVTUBqs3iE2kbb/AGwH9G1sTZE0kJWowIEipTeCQR+tTN1aASvL0x5xpytVS9NlpiCrFZIA6qBfltJHQb4Y5Ls9omorU3LbsS3iG5m8C/QRHnhqC9Akd2WoqYAM6ip5qYFh0MzPLE+2SvXBRa/Dg5NSk6wTfQvy5mD7zi1dlxU2qOCq2DnlO4ItIvvIIPXDjL5rLPdUBZhOjSsnkJ5WxC+cWntSYBjA7shhPQzEGbYpKcWqSJKElK2wxuHA+Ezb9Unbf4jc++Bai2aI5hgP1cpg9Y+2+FvEzmK1O0UUB2RpfodQG/TeBvjehw8BQPERBBM3O0ev98SZZHneAbUyfp+frjMH0U0gCC3mf7RjMA1nPqNXLtl0HiVlgbTNrkzPPCes6liV2/ycZjMDiWWHk0iSkLwMSpV5Ae/M/W2MxmLEgtHP08vTpjxcZjMYxuuN0HPcDHmMxmFEoXnjZVxmMwoSTRgGtloOsWI5jHuMxjAbOe8VmiOYA3BN+f2w4DBCh1SpIhomb2sbqfS2MxmHWjEGbzgFtyAD/wBIKsPliPs6zvVJWNSOkXI8Jkb/ACkcxjMZgvQPIR2vrpVoo6QF0yqgQIkDV9YAM8+uA6CufgIMHY2I6X5jnjMZgw0JLYTXSqFZnKgbaQJn3+vtgTJUyQFBiTPON/LzM48xmNPBoDDNsFTSSTFyQIvM+/29cLKSnupPr6dPlGMxmJoc94NRD0XB31mPWBH+eeAu+ZW6yNjjMZhkKw7gPjzCKdidMAxJN1HpIGGPE8igoioslRHhY3Hi0mCBaGnmQcZjMNFXf4Fb1+SvrSp/qLx/Lb6Hl8sdB7PqTl9FNVRfiXSLrIiJJvImWgmZ2xmMwE9/gaSWPyixUaCIbqA0CSAJ5fPlj3MBCGN2U2a5WLGDN9iVMQdsZjMQLEL5PT4tCNFp2uYkyZMx98e0haVN28UNcHb3jyN774zGYIPB6K03AAPoF+cW3PT54w1BEeQmNhjMZjANlB6n/PXHmMxmMY//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9221" name="Picture 5"/>
          <p:cNvPicPr>
            <a:picLocks noChangeAspect="1" noChangeArrowheads="1"/>
          </p:cNvPicPr>
          <p:nvPr/>
        </p:nvPicPr>
        <p:blipFill>
          <a:blip r:embed="rId3"/>
          <a:srcRect/>
          <a:stretch>
            <a:fillRect/>
          </a:stretch>
        </p:blipFill>
        <p:spPr bwMode="auto">
          <a:xfrm>
            <a:off x="4643438" y="2285992"/>
            <a:ext cx="3878732" cy="2571768"/>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17514"/>
            <a:ext cx="8229600" cy="725470"/>
          </a:xfrm>
        </p:spPr>
        <p:txBody>
          <a:bodyPr>
            <a:normAutofit fontScale="90000"/>
          </a:bodyPr>
          <a:lstStyle/>
          <a:p>
            <a:r>
              <a:rPr lang="en-US" dirty="0" smtClean="0"/>
              <a:t>How do we see the poor?</a:t>
            </a:r>
            <a:endParaRPr lang="th-TH" dirty="0"/>
          </a:p>
        </p:txBody>
      </p:sp>
      <p:sp>
        <p:nvSpPr>
          <p:cNvPr id="7" name="TextBox 6"/>
          <p:cNvSpPr txBox="1"/>
          <p:nvPr/>
        </p:nvSpPr>
        <p:spPr>
          <a:xfrm>
            <a:off x="3786182" y="1357298"/>
            <a:ext cx="5072098" cy="4401205"/>
          </a:xfrm>
          <a:prstGeom prst="rect">
            <a:avLst/>
          </a:prstGeom>
          <a:noFill/>
        </p:spPr>
        <p:txBody>
          <a:bodyPr wrap="square" rtlCol="0">
            <a:spAutoFit/>
          </a:bodyPr>
          <a:lstStyle/>
          <a:p>
            <a:pPr algn="ctr"/>
            <a:r>
              <a:rPr lang="en-US" dirty="0" smtClean="0"/>
              <a:t>Adam Smith’s view of the poor</a:t>
            </a:r>
          </a:p>
          <a:p>
            <a:pPr algn="ctr"/>
            <a:endParaRPr lang="en-US" dirty="0" smtClean="0"/>
          </a:p>
          <a:p>
            <a:pPr algn="ctr"/>
            <a:r>
              <a:rPr lang="en-US" sz="2400" dirty="0" smtClean="0"/>
              <a:t>“He has all the inconveniences of the soil and the season to struggle with, ... Thus he who as it were supports to the whole frame of society and furnishes the means of the convenience and ease of all the rest is himself possessed of a very small share and is buried in obscurity”</a:t>
            </a:r>
            <a:r>
              <a:rPr lang="en-US" sz="3200" dirty="0" smtClean="0"/>
              <a:t>. </a:t>
            </a:r>
          </a:p>
          <a:p>
            <a:pPr algn="ctr"/>
            <a:r>
              <a:rPr lang="en-US" sz="2400" dirty="0" smtClean="0"/>
              <a:t>(</a:t>
            </a:r>
            <a:r>
              <a:rPr lang="en-US" sz="2400" dirty="0" err="1" smtClean="0"/>
              <a:t>A.Smith</a:t>
            </a:r>
            <a:r>
              <a:rPr lang="en-US" sz="2400" dirty="0" smtClean="0"/>
              <a:t>, Lectures on Jurisprudence)</a:t>
            </a:r>
            <a:endParaRPr lang="th-TH" sz="2400" dirty="0"/>
          </a:p>
        </p:txBody>
      </p:sp>
      <p:pic>
        <p:nvPicPr>
          <p:cNvPr id="19458" name="Picture 2"/>
          <p:cNvPicPr>
            <a:picLocks noChangeAspect="1" noChangeArrowheads="1"/>
          </p:cNvPicPr>
          <p:nvPr/>
        </p:nvPicPr>
        <p:blipFill>
          <a:blip r:embed="rId2"/>
          <a:srcRect/>
          <a:stretch>
            <a:fillRect/>
          </a:stretch>
        </p:blipFill>
        <p:spPr bwMode="auto">
          <a:xfrm>
            <a:off x="357158" y="1857364"/>
            <a:ext cx="3232656" cy="2742458"/>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85728"/>
            <a:ext cx="8229600" cy="725470"/>
          </a:xfrm>
        </p:spPr>
        <p:txBody>
          <a:bodyPr>
            <a:normAutofit fontScale="90000"/>
          </a:bodyPr>
          <a:lstStyle/>
          <a:p>
            <a:r>
              <a:rPr lang="en-US" dirty="0" smtClean="0"/>
              <a:t>How do we see the poor?</a:t>
            </a:r>
            <a:endParaRPr lang="th-TH" dirty="0"/>
          </a:p>
        </p:txBody>
      </p:sp>
      <p:sp>
        <p:nvSpPr>
          <p:cNvPr id="7" name="TextBox 6"/>
          <p:cNvSpPr txBox="1"/>
          <p:nvPr/>
        </p:nvSpPr>
        <p:spPr>
          <a:xfrm>
            <a:off x="785786" y="3749457"/>
            <a:ext cx="7929618" cy="3108543"/>
          </a:xfrm>
          <a:prstGeom prst="rect">
            <a:avLst/>
          </a:prstGeom>
          <a:noFill/>
        </p:spPr>
        <p:txBody>
          <a:bodyPr wrap="square" rtlCol="0">
            <a:spAutoFit/>
          </a:bodyPr>
          <a:lstStyle/>
          <a:p>
            <a:pPr algn="ctr"/>
            <a:r>
              <a:rPr lang="en-US" dirty="0" smtClean="0"/>
              <a:t>Adam Smith’s view of the poor</a:t>
            </a:r>
          </a:p>
          <a:p>
            <a:pPr algn="ctr"/>
            <a:endParaRPr lang="en-US" dirty="0" smtClean="0"/>
          </a:p>
          <a:p>
            <a:pPr algn="ctr"/>
            <a:r>
              <a:rPr lang="en-US" dirty="0" smtClean="0"/>
              <a:t>Presenting the poor as “people with the same native abilities as everyone else”, Smith said; “the difference in natural talents in different men is, in reality, much less than we are aware of” (Smith, WN)</a:t>
            </a:r>
          </a:p>
          <a:p>
            <a:pPr algn="ctr"/>
            <a:endParaRPr lang="en-US" dirty="0" smtClean="0"/>
          </a:p>
        </p:txBody>
      </p:sp>
      <p:pic>
        <p:nvPicPr>
          <p:cNvPr id="8" name="Picture 2"/>
          <p:cNvPicPr>
            <a:picLocks noChangeAspect="1" noChangeArrowheads="1"/>
          </p:cNvPicPr>
          <p:nvPr/>
        </p:nvPicPr>
        <p:blipFill>
          <a:blip r:embed="rId2" cstate="print"/>
          <a:srcRect/>
          <a:stretch>
            <a:fillRect/>
          </a:stretch>
        </p:blipFill>
        <p:spPr bwMode="auto">
          <a:xfrm>
            <a:off x="2571736" y="1142984"/>
            <a:ext cx="4429156" cy="2345143"/>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Thorn\AppData\Local\Temp\msohtmlclip1\01\clip_image001.jpg"/>
          <p:cNvPicPr>
            <a:picLocks noChangeAspect="1" noChangeArrowheads="1"/>
          </p:cNvPicPr>
          <p:nvPr/>
        </p:nvPicPr>
        <p:blipFill>
          <a:blip r:embed="rId2"/>
          <a:srcRect/>
          <a:stretch>
            <a:fillRect/>
          </a:stretch>
        </p:blipFill>
        <p:spPr bwMode="auto">
          <a:xfrm>
            <a:off x="1928794" y="857232"/>
            <a:ext cx="2086956" cy="5643602"/>
          </a:xfrm>
          <a:prstGeom prst="rect">
            <a:avLst/>
          </a:prstGeom>
          <a:noFill/>
        </p:spPr>
      </p:pic>
      <p:sp>
        <p:nvSpPr>
          <p:cNvPr id="5" name="Title 4"/>
          <p:cNvSpPr>
            <a:spLocks noGrp="1"/>
          </p:cNvSpPr>
          <p:nvPr>
            <p:ph type="title"/>
          </p:nvPr>
        </p:nvSpPr>
        <p:spPr>
          <a:xfrm>
            <a:off x="457200" y="131762"/>
            <a:ext cx="8229600" cy="725470"/>
          </a:xfrm>
        </p:spPr>
        <p:txBody>
          <a:bodyPr>
            <a:normAutofit fontScale="90000"/>
          </a:bodyPr>
          <a:lstStyle/>
          <a:p>
            <a:r>
              <a:rPr lang="en-US" dirty="0" smtClean="0"/>
              <a:t>How do we see the society?</a:t>
            </a:r>
            <a:endParaRPr lang="th-TH" dirty="0"/>
          </a:p>
        </p:txBody>
      </p:sp>
      <p:pic>
        <p:nvPicPr>
          <p:cNvPr id="7" name="Picture 3"/>
          <p:cNvPicPr>
            <a:picLocks noChangeAspect="1" noChangeArrowheads="1"/>
          </p:cNvPicPr>
          <p:nvPr/>
        </p:nvPicPr>
        <p:blipFill>
          <a:blip r:embed="rId3"/>
          <a:srcRect/>
          <a:stretch>
            <a:fillRect/>
          </a:stretch>
        </p:blipFill>
        <p:spPr bwMode="auto">
          <a:xfrm>
            <a:off x="4429124" y="857232"/>
            <a:ext cx="3094468" cy="2500330"/>
          </a:xfrm>
          <a:prstGeom prst="rect">
            <a:avLst/>
          </a:prstGeom>
          <a:noFill/>
          <a:ln w="9525">
            <a:noFill/>
            <a:miter lim="800000"/>
            <a:headEnd/>
            <a:tailEnd/>
          </a:ln>
          <a:effectLst/>
        </p:spPr>
      </p:pic>
      <p:pic>
        <p:nvPicPr>
          <p:cNvPr id="8" name="Picture 3"/>
          <p:cNvPicPr>
            <a:picLocks noChangeAspect="1" noChangeArrowheads="1"/>
          </p:cNvPicPr>
          <p:nvPr/>
        </p:nvPicPr>
        <p:blipFill>
          <a:blip r:embed="rId4"/>
          <a:srcRect/>
          <a:stretch>
            <a:fillRect/>
          </a:stretch>
        </p:blipFill>
        <p:spPr bwMode="auto">
          <a:xfrm>
            <a:off x="4429124" y="3857628"/>
            <a:ext cx="3786214" cy="1652978"/>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71414"/>
            <a:ext cx="8229600" cy="725470"/>
          </a:xfrm>
        </p:spPr>
        <p:txBody>
          <a:bodyPr>
            <a:normAutofit fontScale="90000"/>
          </a:bodyPr>
          <a:lstStyle/>
          <a:p>
            <a:r>
              <a:rPr lang="en-US" dirty="0" smtClean="0"/>
              <a:t>How do we see the society?</a:t>
            </a:r>
            <a:endParaRPr lang="th-TH" dirty="0"/>
          </a:p>
        </p:txBody>
      </p:sp>
      <p:sp>
        <p:nvSpPr>
          <p:cNvPr id="2" name="AutoShape 2" descr="data:image/jpeg;base64,/9j/4AAQSkZJRgABAQAAAQABAAD/2wCEAAkGBxQSEhQUEhQVFBUXFxUYFhQVFxQUFRUYFBQXGBQYFxYYHCggGBonHBUVITEhJSkrLi4uGB8zODUsNygtLisBCgoKDg0OGxAQGywkHyQsLCwsLywsLCwsLCwvLCwsLCwsLCwsLCwsLCwsLCwsLCwsLCwsLCwsLCwsLCwsLCwsLP/AABEIAMoA+gMBEQACEQEDEQH/xAAcAAABBQEBAQAAAAAAAAAAAAAAAgMEBQYBBwj/xABJEAACAQIDBQYCBgYHBQkAAAABAhEAAwQSIQUTMUFRBiJhcYGRobEHFDJCwdEjUmJykuFTgqKywvDxFSQzQ3QWRFRjg5OjtNL/xAAaAQEAAwEBAQAAAAAAAAAAAAAAAQIDBAUG/8QANxEAAgIBAgMECQQCAgMBAQAAAAECEQMSIQQxQQUTUWEUInGBkaGxwfAyQtHhI1IV8TNysiQG/9oADAMBAAIRAxEAPwDRZK+gs8mgyUsUGSligyUsUGSligyUsUGSligyUsUGSligyUsUGSligyUsUGSligyUsUGSligyUsUGSligyUsUGSligyUsUGSligyUsUGSligyUsUGSligyUsUGSligyUsUGSligyUsUGSligyUsUSd3Wdl6Dd0sUG7pYoN3SxQbulig3dNQoN3SxQbumoUG7pqFBu6WKDd0sUG7pYo7u6ahRzd0sUNswDBZEmdJE6Anh6VO9WaLFJxcui/wChzd1FmdBu6WKOBPCPx8amyXGju7qNRFBu6ahQbulig3dNQoN3SxQbulig3dLFBu6WKDd01Cg3dNQoN3TUKDd0sUG7pYo7u6ahRM3VY6jSg3VNQoN1TUKDdU1Cg3VNQoN1TUKDdU1Cg3VNQoN1TUKDdU1Cg3VNRFBuqahRQNi1uG8MRZZNxNxdT30EidIn7PDUV2OGnSsU717ex7bfM9KOGWPS8M09ez8nt/JZX8QyvbGQG25C582oZgSO7HDTrzrnjpcG73W/lVpc/Hc5Y4YyhJ36y6f2VeJuqMYiLaTMWAN4MCQSpLqV5EqsVvp/wOTk/wD13qrSTvk6bs64Qk+GblJ1XKvg79rJd/abC1vVtFwLrowB+yiOyl/7I08arHHHW4OVbWtubpOvmYx4WLyaJSrZNbdWk6FYDagupdeAm7crLmF0iCTy46jrVZ4tMoxW9pPbz/6+BXJwvdzjG7tXtzHLOKdlfKis6uFIDdwhlDBw0cMrDTrp41ElGLV3VX59VXxREsEIyVuk1fLfwr4kjAOXUllysGZWAMiUYgwelUnUZUvL5qzLLjUJUnapP4kjdVTUZ0G6pqFBuqahQbqmoUG6pqFBuqaiKDdU1E0G6pqFBuqahQbqmoig3VNRNBuqahQbqmoUTt1WOo0oN1TUKDdU1Cg3VNQoN1TUKDdU1Cg3VNQoN1TUKDdU1Cg3VNQoN1TUKDdU1Cir2nsHfMWF10DoLbqApDICTAJEr9ojSt8fEuCVJWnabvZuvPy6nTi4ju4paU6dr2iT2fnELeNx8qAZbU90ELlB9teHEmo9Iaxd0kvN9ed/nsQ9IfdPGkt+b99jWH7KW0xG/DNOZ2yGCAXGsHjHE+tXycZOcNDqtvl+L4FpcZOWPQ/JfAdwPZxLVu9bVnyXSxifsBhEIfx8BTJxk8k4zlVqunOvH2lcnFTnOM2la+ftGj2WTdvaV7gVyrHUEh1OrSdSTpI8JqFxclJSaTaTXLp4e7p5bFvS5alNpWrXu8PcT9l7ITDpktzBJJkySTWU8spy1Se/8GGbLLLK5D2EwWQESTLO0nq7Fo+MVEsmp37PkqInLW0/JL4D26quozoN1TUTQbqmoUG6pqFBuqahQbqmoUG6pqFBuqahQbqmoUG6pqFBuqahQbqmoig3VNRNE7dVjqL0G6pqFBuqahQbqmoUG6pqFBuqahQbqmoUG6pqJoN1TUKDdUsig3VNQoN1TUKDdU1CgNuoc0uZKjfIbLoPvL7isXxeFc5r4o1XD5Xyi/gc3qfrL7io9Nwf7r4k+i5f9X8BSgHgQfIitY5oS/S0/YzOWKUeaa9wvdVfUUoN1TUTQbqmoig3VNRNBuqaiKDdU1Cg3VNRNBuqaiKDdU1Cg3VNQoN1TUKDdU1Cg3VNRNBuqahQbqmoUTN3WNl6Dd0sUG7pYoN3SxQbulig3dLFBu6WKDd1Nig3dRYoN3SxQbuliiNdxCjQd4+HD3rmycZCO0d3+dTpx8LKW72RHZnbnHl+dcU+Izz617Dqjgww6X7RIwU8dfPWsHgct5b+0171R2QsYHwqfRkR34HA09GQ78bfAeFUfCous4kWnX7LHy4j2NXi82P9Mn+e0rJYp/qSHreMI+2vqPyrrx8dJbZF71/BzT4OL3g/iTbRDCVM13wyxmrizinjlB1JC93VrK0G7pYoN3SxQbulig3dLFBu6WKDd0sUG7pYoN3SxQbulig3dLFBu6WKJOWqWWDLSyQy0sgMtLJoMtLIDLSwGWlgMtLAZaWSIuMFEn/Wqymoq2TGDk6RCuFn8B0/OuOcp5Nuh2QjHHv1F28LSOISyj62K0WMycxwWqvoK6ju7qdJGo7u6aRqEm1UaCdQhrNVeNFlMYuYaspYjSOUithypldD4VlocXcdjXWpKpEvDYmdG0PwNdeLPq2lzOXLg07x5EvLXRZhQZaWQGWlgMtLFBlpZIZaWQGWlgMtLAZaWAy0sBlpYFVBIUAUAUAUAUAUAUAl3gTUN0iUrdEbIWMn/Sudpyds6E1FUh9LVaKJRyHQlWopZ2KmiDsUBHuYtVVmPBTl8zA4e8ehpH1rSLKLbSOXcWquF8CSekCfU1OmT3rYlQbVisHiRcXMOpBHSDz+HvUyi4umROLi6Y8RVaKiStRRNjb26q4llIjXcPWUsZtHIO4e4eB9DWmOT5MyyQXNEitjEKAKAKAKAKAKAKAKAKAKAKAKAKAKAKAKAKAbKyao1bNE6HFSpSIbFxU0VO1ICoAE0BkcRiCzhPuasPXUz5/nXbGCir6s9CMdKvqR8ffB5jT4R+M1rBLkaY0uQ1gL5USxOXOsrOjZSCSR1jT/ACKjLjU+m6JyQ1N1zo3U1555YUARUUQIZahosmNtaquktqFKaujNiqkgKAKAKAKAKAKAKAKAKAKAKAKAKAKAKAAKAUBQk7QHaA7QFZ2j/wCCTJBVkIIMEHMBofIn3ooatq/KNuHV5EmUmMx14Lu2bMrx3uDAcxp1rrxYoOpL4HXHFjctS6C3AAJ9B6Crrdhbsqbr8fPX1roSOlIQpAUr6j8vh8KiqYqnZfbC2q4UIUzxAUzBM/dHlHtFcXEYqdxOLPhipNo0dokiWEHpMx61zK+pxvyFxUkHIoDkUAkihBygCgCgCgCgCgCgCgCgCgCgCgCgCgCgCgOigFUJOigO0AUBC2zYL2XUamJA6lTI+VXxy0zTZpikozTZmr1wXEtsOI7p8+XyrsitLaO6C0yaY9e1QeR+dI8xD9RSNz9PnXSdQ5at5jx4SfnVJOqKTdItNjGL9keDGPNWrDN/42znz/8Aib8zX1wnnBQAaA5QFdtXGbvJGuskdQOX+elFjlOSS5dTfDj12S0cMAwMggEHqDwpyMGq2FUIG719U+0wXzIFUnkhD9TSLKLlyQy20bQBY3UAAknMNAKiOWEuUk/eVk9P6tjJYj6SbCuQtt2UfekLPiFP41Heo8uXauNOlFtEmz28t3SEsWLt24fuDLI8SRMDxNW1p8i8O0VkdY4Sb938k29tbGqMxwIZeYW+rOB+7l1PlRuXgbPLnSt4/hLf6EXCdthcYIuFxOckDLlGknWTOnrULJfQpHjdT093K/Z/Zq60O4KAKAKAKAKAKAx/bDtkMMWtW4zgAs7aqmYSABzMQemo415/F8XLG9GNXL6GU8lbIyuy+3Fxm0vZifX4HSvL73ioO7f1IWeVUyfje2F+QN5H7oUe5Fb97x2SN8vk/mYS47HCVOSv85lpsntk4WLoDHkSYn1FMfaOXH6uRX8mdkM0Jq3s/LkyOO3l5bneRCk6qMwMeDTx8xSPauTVbSr5/EyebyNB/wBsbDAZAxJ5GFjzM/Ka65dqYq9VNs0WSLG8d2ie2FbKsEwRJMcx68q24rJn4fEssorzXgdE4qEbkmR1Fu8rXLc283FGHcY9UPnXbwXFSz41LS1+dPFG2LI2vFdGcW4ygi5GXkw5dc3+etda57mi52RMUF4zW6dczojKuYmwFCzm1bjIIyjnx51Dbk+REnKT5ci62BgWL75gQoEIDxMiJ8on3rnz5FWhHLxGVadC95oxXKcZ2gEXbqqJYhR1JAHxqHJR5irITbaw4gHEWQTw/SJ+dLRn32O61L4ope0+I4XLbK4jKVQhjJPdgDUzm5V0cNmxW4OSs9HhXFL1tvMnYbGLhsNb37BXC/YkZpMkL6DT0rl4viceNubfXbxZy5ZRlkbvazJbX7U3XPcYovIJp7txNfPZu0c036rpeX8nNkmr9XkU5x7sjFmJaeJJJrjlOUt5O/aV7yWnSUW1doNGQMf2vyr1OD4fQtcub5ew8jjOI1f41y6/wVWHs3L1xbVlc9xyFUfMnoBxJrvSt7HNhwvI6R7l2S7OJgbOQHNcaDduc3bw6KOQ/E11xjpR9DgwRxR0xLyrGwTQBQBQBQHCY1NAYjaH0j21P6Gy9xP6VibaHy7pkecVj3y6Hm5e0dO8INrx5L7nML9I9tvtW8umkPmE+cCqTzSSuKv3/n1Ix9qY5frTj818iBtDtmCCCcynWAY/lFcEo8Vl2m6Xt/gmfaWFcrfsX80U7bWw9zV7aH95QT7iuZ8HnT2aZMe1cLXrL4x3+RGbEYIz/u6eYVQfcGa3jg4hLaa/PcUn2pw0tnj29n92V+L2SpBfC3DA422aSPKdfetI5ckZaci965HPPFgzLVh+D/PzxKzA7dKd1oZZ4HkfA8qvmwRy/q+JlilkxL1eXgy2G1kaMwy/tAz/AK1yy7PhXqyd+fI0jx7upR28uZIuOyDMNYgiNQRPL0rjwXizx1Lkz0sU0pKS3RJPaA31dQsLIgnwOnyr2u0ePWTE4Jc2q9zs7uI4pZIuKRY4ftGwWLneA4MCAfWdPlTg+1ZpacsJPzivqnt8PgVxccoL/J8dvvsdxe1mKzlZFIMHmfEEaAVXje1M/wCnFFxXi1v7ui+fuLZONcl6ipePX+CT9Gm2EU3xcib15jn7oHdhFUgAALoeGmtVw8alNQyc2lv5+Bzwnvueipg7YMi2gPUKoPvFepqZu5NqrGTte1mK5uGkwY965nxWJS0tkqPmviODaVr+kX3qfScX+xOiX5RJt3QwlSD5EGtYzjJXF2VcWuZlMV2HF8s2IxWIuMSYylUVQTwCkN86q8d82efPs+ORt5JN357fAqsX9GP9FimHQXEDfFSPlVXi8znl2Rj/AGuvd/0U+1OxuLw1p7ouWnS2rO2UurBVEsQpEHQHnWeTDt6yTMn2fnxK8c/m1/RlcTiL1tytzMrDirrB9iJ9a5J8LifOJzyz8RjlUufmh6xtgDQrPUaQfWuN9n77S+R0rj41vFnL22SZCoEniZk/yroxcHCDt7v5GGbjZzVRVfUrsJh7mIui1YUvcbkOQ5knkPE12JNsyw4JTdJHtPY3spbwNvk95gN5c/wr0X58egHVCCie/wAPgjij5mjq5uFAFAFAMfW0/WFZ97DxL93PwA4petO+h4k93LwOHFr1qVki+pVwkuggY22BGgHCNAPamuPiFCXgZ/bnZbA4gFyotMf+ZahCT1KxlbzifGs593VtnPk4GGZ7x38jAbR7CXwTuL1m4usZi9tiPFYI+Nc+qHSSOR9i5YvbkUKdmNoC4tvcrJDEHe2ohSoOub9oacalOD5NES7JydUegdmOwNi2ofHOLt3ju0ZhaTwkQbh8TA8OZ1XdR/Uzow9mxiv02aU4LZ1v/u+HH/pIfwqXlwR2bR1x4HXusafuRSdqOzmzsd3gdzegAXbSxMCAHTg44DkdONVefBL9yLZeAySXrQZ5lt/szisIpIXf21km5bkgKOZU95dNeEeNZpxbpNHlz7MypttbDuwL+KZQEs3CCAwDLIhuBE9apm4eEv8AyL50Yx4biobYt18SywGw8TeELkRc7BjccKAwYhgQssY8qrDFBPVtfK2zafC8Tm25Lr7ep6F2V2DhcJ3zcF6/zuMIC9d2n3fPU+PKu2Dxr9yZ04OAjg5R38aNO21LXNx61bvsf+yOzusj/azEdktmYS9hmNyFc38UcyHKwH1hwvgRA5iubJw3D5V69X8GYLFauvH6kbbWPxNi6crXGRTFoqWYFQIQacTA15zNedxD4iOX1ZOlyp2q8/vZWUcieyZUDtYoZUZQHOkQQdOo5VjWWnJoKaXOP1JTdoUnvFQD0JFZd5k8B3kOsfmyVg9rq2tu6NOjD51vDW90mmRGcqqLdFhhtq3QQwdyD0JaT4jp56V0wlnVSv4v6pl4wyvema87btBczNAAljrA01r1Vmxf7L4mrhOKtxYxtfG27mHvJP2rVxf4kI/Gkpwaa1IhwnX6WRMVs/DYuxbF9VfuKQZIZZUHRhqPLhU+rJbmWTDGaqSsyuL+jnCCSmJup0zZHA9gD8azeOC6/Q5X2fCXK/z3FNhexljflLuIuuoRHBtqLeaWcMpDZojKP4qwc8UXvL4F8XZDuqf0N9sJcLhEyWLW7B4t9p38WY6mrR4vAuV/A9GHAzgqil8S2TayHkfarri8Xj8mT6Pk8PmhwbQXofarek4vEr3GTwFfXV8an0jH4kdzPwOfXh0NR6RAnuZh9eHQ1HpMPMdzLyK9LNcz4d9DoWe+Y5uD0qFikW72Jz6sausEyjzREXLEUfDy8SPSI+AycNm461D4XVz3JXE1yHBs2pfBJIeltsgbQwmS/hT1e5b9GsO/ztLVO4cNvErPPcov85Fhcw5A4VePCuRMuJUSqxWDzHhXRHs+Fesc8uPyX6o9hNlRrFVycHDlFF8fF5HvJje3MMuRLR1391LUfsmXuf2EYetUXCRhTfMjJxTktPQxuwe0ZubSbN/wrh3SqOCKrRbMeZ1/ePSuK4vJpfJujLHxU+8bb2exttj4EFsSnApfb2uIlwf3zXT6KpbI6YcQ437SxbAKOArVcDFIiXGSZVY7Ak+ArOfBXtE0x8Y4u5FF2Ywq7thppexA9rzgVEeCc93v0MsfHOEHHlu/qzU2bIA4V0Q7PguZWXHzfI8W7S7RN7aF5+K223SeSGDHm2Y+tcXExjG4x2OLLllOWqTN92R2cMRaN54ZmcySOO7ARfgPia7eGxxngTaps1Wablqbs1lnZn+eFaei4zX0mYttnDpWUuDx9EaLisnVmY+kW21rByvO4iseg1Ovqq1z5+GWPG9jLiOIlONHPo1xLYnAuX1Nq5ctyeahFZfYPHoK0wYISjqaGPPPRps0+ysETYsk8Tatk+ZRZrX0aMkXjnkkIxWAqFwUXzZZ8XJckZ+5hSMSg62rh/he3/8AqtFwsFJIwlxM27L3DYXrUvhollxEizsYICp7iA76Y8MNTuYeBPeS8Rz6rpVXhRKyMiXXtjjdtjzdR+NR6Oie+YwcXZ/pbf8AEKejDvmS7SFQJrqe5zLYlqZrNxRopDgtinIkZvWAasirRy1YjpU2QkPi3UWWopu0NqDhSOWKt+zpcT/HWc6tPzIaLW5h551qpBxG0wIHCp1kKCR18MetRqGkzm27J+ubPVjoXxB9Vw7AfBjWc5etH3/Qq47qzGdm+xt23tI23yhbWW7mBnPbzndx4krBnhBrzocI++35Lf8AgpGDUj0NkNvGzMDEWo8N5h5Pubbn/wBuvRW0/aatOyNhNv23xd7Ckw6QFP6xyBnXzE/PpVVxEXlePqVT3olY+zM6kV0plZIyXZjBt+kI1AvXxx5i84phktDXnL6sxUHdmyt2JXxpdM202jyHb/YXE28bktqHTE3HNp8wGUkG46vzEANrzEc9K8ziOHcp3HqVeNno/YbA7rCLbmSty+pI5lL7qT/Zrr4dacaXt+peK2o0W5IrWy+lkLbG28NhEz4m6lscgTLN+6g7zegpv0JPNO030rYe6j2bWEfEW20JusLSt0IAlhB1nQ6UcFJVIhqzI4HtZicNaWxYZbNosScoBe41ziXdp1iBAA0UVWEVHGQlSO2u12PBhb90AaAF4AA0AA8q0gvVRJddm/pHxWHdxipxNphoMy7xGHQmJUjkas1YLix9JFl8Ql57N1UVLlqBkcy7W2zaHgAkVk4/5Fv0f1RXezV4L6QcCxgtcTxa04HwBq7gy1+Q/tT6QMDaQlbhvNyt2lJYnxJgL6mo0MWmYTaH0g4/EEjDouGTqBvLn8TCB6D1q+lAZ2bgL95s2IvXbs8QzMR7TFSDVYDYSckXyA+dVbJLYbO/YX2FVFmjN4c6rQtAcWKURqQNiwBTSNRBfaEtAq+jYo57ljh30qjNEPZqqWKjtG/dsf8AVYb43QKrPp7UVbLcvVy1iDeqaIs5vaURZnu1ehwl7+hxNuf3bwNlvSbi1Sa5PzKy6M7i7m5xtq4fs3k3BP6rqxuWp8DNweeXrRqpp+OwumP9pAxsl7Ym5ZYXrY6m3qy/1kzr/Wpkjta6bhvY8Ix21HTGXrqswdrxv2yZkhn3lojqIK/KvNyqSyKaMZPez6Dds4BIiQCR0kcK9ZGz3KLskgFu9PEYrFD/AOdo+dZ4naftf1Kw5fH6mlwxEVdl0QsZBxmF8LeJb1/Qr8mNZv8AUvf9ieoz2SP6Bv8AqMX/APau1GP9Pvf1ZEeRQdvu17WZsYdgLume7oRaB1gA6FyPauiEerDZ41tHCm7ca47tcduLuxZj6k8PCr0CXb7Ppui3MeNKFjaYNOLAyswQenAEcuA1rDlhb9v3K3sV+0rMOQCTOoIOhmYPlx9q2SpJFhOE2VcunQkfGpoF3gtgOBl5jUmP1pj5VnFf5H7F9WV6lvY2XcAALR1MRWxJ3E2lVkHElTPuI/GgL3Z9oQIAFVJLrZ+GJ0JEVVgv7CBBp86iirY5v6mimog3MdJq6gUchi5tCOdWUCrkN3dpaEk6AEnyAk1Omhqsh9l8e+JuvcMKi5UW3Mtr3i7cpMgadDXPjyrLFtci0dzbW30qGjdM6+JiiQcik7TXf0do9MVhCfL6wg/Gs8q2XtX1Ktlo+JrbSHIQcVU6RqE/WqaSNRF2um+sXbQMF0YKejR3T6NB9KiULTQ1ERby4zCrnBG8UE/rW7i8Y6Mrj3FV0647kNknYeOa5b/SRvEZrdwcs6aEx0YQw8GpB2t+fUlMzFzDKuHxNoopuYO4bmHYqMwQEYiyFPEDRk9KxUajKP8Ary+qITrY1QxeeCDoRI8jqK6q2GopNiX8n1kdMVeP8QR/8VY4V+peb/ki6L3B4z41q4llI5i7v+9YQ9RiF90Rh/crGS9Ze8vZQ3u0AwWBzAFrly9iRaXj3mv3WDNr9kaE+lRjVL3v6kI8n21jmut35OYySeLMTJNdRI2lteQnlFAX2ynQowIHDWjdKwVeIwhUqSNCoM6zJFc0l/8Anp9Ul8Sv7Ri9atvqBB59D6evhXTSLWXmw8bbsgZk82USf4T+BNA/I1exWFwvcUkqWAB4SFRRwjqWqsEm5Pzr4f2YvJIt72zFuDvF/Q/mKtROtlFjOxoEtacsejxJjxGnyoWU/Eqrdu9bYq4IPjQujQ7K2l3YZYb51VoksxjGPKiKT2Ef7QFa6TDUUw2mO7J1YwPPKW+SmtNJnZHxGPh1XXvTqOUCdfOlpNLqyOZJt4pcy22GjhteQgcD5ifY1Emk1Hx+xKKbsXjSuJQKe6ysCOoXVD5/ma8nhGlllFct/ky0XTPRG2smRmzCBIJkQCNCCfOvQ7t2a69hVvFDnRxCkZ3th2itLba0GzXe4wVdcpR1dS54Lqo04+Fc/ESjCFPn0ReMZTTaWxmdpdtsQ85ClofsjM0T+s4j4Vzy4uT/AEpL5nTHho1bZBTtPif/ABD9eFqP7utU9Jy+PyRf0fH4Fjgu12IUy7W7q8wwFtvRl09xWkONkn6y+BSXCpr1WarY/aG1iQcjQ6xmtmM6zz0Oo8RpXdjnHIricc4yg6Z3Zt/dYh7LaLdLXbPQk63k8w3f8nPSqr1ZOPjuvuQnYXdoph72LZjCZLF0+LEPbgDqd2grLUoSk3ypP7fYmyq2rtMS9xeN7CABf28+VB463o9Ko8icdcf3R2+31IsuBicigT9kAewiu9Q2oz1Gbw+0CLt8TxvZve3b/Ks8EfWn7fsiJSNNg7+i+Yq7iXUg29tEWvq90nS3dYnyOHvD5xXLm9WpPx+zNNRl+2BhMKhEutokxqZfLm+INaQTUVZeLsxWJtggMonLy6RxHgauWJmGCHWAAFk/kKkEr6oy2s+qq2ioB3mzcz0ESY41jmfqV47B+A2MZbxAAVnzZtVcJlZQWGa3l1ADW2Gsz5zXHHLlySjGaSTafsrejTLGKW3iIbDqD4Dn49BXpGQ3bx1sHLBqk5qEXJ9ByC32h+rDPZaWH/EQQQ3jB048OfKRNZxUoY9uf42FBPaR6fZ2omVDcZbbMqkozAEFgDEH2rpOck3cRAnpx8qmiLGXZT9pQSfcevKocLJjPScs2rTeBFUcJI2WaLO466oTuMs8ADpNTCLT3InNNbMyT4m5J1HGujY5dym2heYC3cQ6o2gPDvws/h/W8Kw4tyglkj+3mvFPYRfQsNn3BeZeWcEacVZMxBB8CGHiG1rk43J/ihxON00/rzXyKT29xW43bOclEMAlcziQZtllhDyU6meckVzcTm1zjki6emvZfM001udwuKawouoO++ZLZIkACM7xz+6B61OC8EO8a3ey/ktFF/gwbmFRXbu5VuXG0l7huSzSNAAwJ9uFdOXiH/jj/vVv4cispU9h7tDtpgGtWWyvwa5pK/srOhf5edX4nie79WPP6f2dXD4NfrS5fU82vXLiuREmSZ1nzPjXnbPdnoctkOXsPcaDOUECR/Pp+VUi0tjPHauPh9Ogg4FgobPHOP8APlVtSNaJGBtSMzS0cuWp6VWT8CUWQxe7YMpCsuqsABHKI5g9OdISlB6okSipKmbW1iFx2GBVsl1GBVxxtXUGhHVTPqGivXVZ8drZ/Rnk5I93LSzP49ruLuXEYZL0WA1vXK27NzOwbgF7wYT10k15+aOTNJwWz2++/sG2m2P4xJxVq2DIs2x/FOb5lD6VtjwpZ4YukIr8+jKOXq2S8Tj+8RPACvYUTGyswPeu3G/aB/sLXNh/8mRea+iLPkibhdv/AO87s8Ayp69fPNA8q898VNcbo/by9/j8djSvVF7Z2hcuXEtZQBvARIk90HKddDOp9K3zyucYdLNIxVWV2JzMzFsxY8TqxJrZm6VFa9sqZAYE6EgMJ8xEGhJx0OYBpVdCQ3FhPegceE1lmyaIOXgiOW5oxfF8K66Ii6Dq7SCY5Qo/tGsOGyvPU2qr6/8AXL2lU73KTHY1EZcmSZOshVzEQJbgdC351fNkSmq3q39i6jbSK3F3785DGYGCco89IJUjhw5EVRcQ5K0b90kQrNi6ZJiY07oGXxMDwrKeRyaj739ijgnLSveR1w2UhbylQeFxPu+a8CPKK6YZb2ZMsdcjWbPxzWwVvEOxJzuYO8H3T6iPlyro58zHlyLa3tpMoUO66QEXLcMdACpNSm+hRwi92W+AvsEO8Os6SAGjSMwGk/yraKfU5ZuN+qJXEwff2q9FLKzaeLAzCSTrxqyRFmXbGmeNWJoWLmeF82PyX8T6CvM7Uy1BQ8d/gSuViTfa1h3I0a45RORVGALHzIB9IrypuTccT5RV+97h7zS8FZV2cKe8ToFXNH60cF8AefgK6uF4Z8Rqp8lfv6F3KkWePxudVRIKoZzAaSRBVAPu8Dpz4VhjyTeFY5b72vH2EY1JL1uYsbUv4eyUhQDIJHeZEud4eAJk68oPMVbLvpg/2/U7MXDRnU2/cJ+trlkcI6+/rWLTb3PQ2SK7BnOWYmJnz8h6Vd7bEI5i74EKeDEjxEwKhK90UyJvdc/zYVibhiDy4fjNIkxmpIi7La4xyjQDnwAHieVWlXMlMt8LspruiI9yeLSUT0PFvjWMsqjzf8mscbkXfZmzdw91rT22tqQWkklGIIAKt11MjjXo9nZtTavb52cHH46SfUVbts143s5V7lvPb6DK0BCOalWWfOtoQlPJrT3atfHl8GrOBySjQ3sq8zXb7tCsYzc4gnNHsKjg5XnySns9v7+hE+SoSxlQw5gH3rqWZ6MeTo2k/Y9l86KdWhOybuW409R/dFWxL/Lk9sf/AJEv0ocxOEtrid7whd4/SQwCn4H2rly4MXpHeS6LU/t9yyk9NElX3jIzDvMzOQdcqImRFPq8+ZNXUHLJFy5u3XgkqS+fxGqk6JaMm8IA18CdJE9a6FHG5OK5qr95HeTW9kDadwpLB86g/ZLuXnoRJGUdTHrxryOP4iEYvHjfrf38z0O7yrD3klRUwR3+6ykSdSGAOmoYDN6E1MOOxZI6Z863Ne4m8Xe9DmCBKm0qM4Pezqfs5RqGHBlM8OJjTWuVyjwvOVW6+S/LNOC4fvIypW15ffl7upyzhkYMDMQBoSCMwOaCNYIaPKtov1m0RpubvpSJL2xbtDIAApAAPMcCJ5mPlRtJFpS0qxVjDsFLRpoSeEyYGUHiBI6adaiNLbqTCDStjO0rMWyW4nh5DnWiJO9mMAl+2HvAkABV7zKIBaOB10K16mGFx3PM4jI4vY0CYVUM2VW2qzooHfPj1rpUUjjlNvmN2sXOY5pIJgcOXCrURYzc2iFIPhr+VTQKW5i5RnPNjHlOlCepl7jNJ48TVDdUWbu1u53tCpKsD5/615PaFZYwyR5NFY7onbRYXbasp71sWmdefdTdOQOY0Vp6HwrjzyUskZrrGn5Nfz0I5TvxVfcbxF8bp45rHjoZPuuYecVtwOVw1wXOUdvaiUt0TNkXLbXEU8DovQGO6T4ASfQVlimseqb6J17eh0YcbnkUfP8A7L/b+6c5QyhwJUEgB0k9wnlwkHl615mGbjz5fc96cNXLmYzG4UcLegOpRtCPLwmu9S8Tk58iOyuBlyE+34Gp28QNNhnYjuxHWBU2kRTJaWSdHMzwVQWafCNT6Cqt+BEoN7rmWOz8DmknKLa/8uQCdJ7+brwjmeNYZMjWy5+JthSlu+nT+Td9nMbbKRqIJEsCvMxx5QQOmhHKuWS0vc3vVyFbQa9cvi2jWjYKMLiNq5JUhYHmQZ8K1hKCjut72ZlOMn12KPG2SlrDXQZARSRwK6ZLin91gPSvb4biNcFJ84c//V7fLn7jw8+HSk1+5fMqMUkNfnRsudSOMEd8eIOY+1UzQrJmXJ1a9nX3bmUXshy/fAWyF+8FjyAE10ZZp48OOPVxfuVMoucmRy2VmPQj+6tdUMkYTyylyTX/AMoirSQ/hnzEu/MzHkO5PgOQ6max4bFLK+9nybtL6X7Oi8d/AmclFaUKwmOG9ZQZgBB7yx9/kKpHitXG6EtqaT9m/wDPwJcKxncJafeX3gspMqoYKWYg9xSfvQK87juIfCZ5NOnKlfOl1deXQ9HgOEfEes1aXTlb8CwwmIt3C1q5bYINN2ggGVBEt9lQJ6zI9/AxxhB97OV/nzPquIxynDuVDba/+yE14Lh1tjUkZT4HNlY+U1pjwyycTaW23z5HDKUMPZmlvd2q89W4b50GZXSS7d0gqDlESDOnAcq9LiuzMMMacpO9Wn5nHw/bclOS0JKTv2ckl8EO4HD28jXWMZiTIBOmYhOHM/jXVjg1j1Vt+JHIssVbk922xm8qEfpN4sxlyozbsTPTVzAk8AJHOtY8PkfrOLKRyxcrbXkvzqTbWI07qXro/bUWkkGZJOrGfGrw4SXgXnxcerK/HYE353zKFHFEOYnoC3D0GnnXbj4Kt5HHk45cookYa6La5AsDgo48eXnXcopKkefKTk7ZLW8hTTTThqKmiLKfDXozNA1aJ5gR0qaJY1tS4A6kcDx8uvnQmJW4q4FjLwJ4fjUMutyOya8RSibLTbj2LrM2oLccsyGHAxGnlwr5fEuNUe40Ol4r7mUJZIukitwDmDaucR9ltASCOI6canNiljluqfgdN/uQ5hrMWzmImCBrEldPwqik1NOPii1OT9VCMBs8u6L92cxIOWEQzII4ch61rxMoxlNx8XRMsjxrUua+pd4HaVt2W2st3wQbgnOV6E9ADA0mdKxxVjxZHJ7tUkvN8xxGPitPfZr/AI/gkbVa3fb9JBiEBmCoGpykcBJ+Fer2XwyfDt5I/qd+7ocmPJPHvF0QDsVF1S5cAJAUNDSTw5SBV+K4TBixvI7SXhuehw3FZsuRY0k2ywt9mVAm7itOYAAH4n4186+Jb/Svue4sKXP+B3YNhMNda4AHEMqsSVdg2UyQQdNI4jnXox7N4jNj1OlfR/mxw5O0OHxz0x380TMdtUs+8VbSsk5dMzMDEhpABnSOkTWsex8kYPVL3I5snaUHJOEd/FnLeLDfpGLuW1DAqHAgQNe7kMnuxAMnyZ+ytUYy4d7Ncn9faTg7SSbWbn4r6DGdZDEBi3ErIcEiARroRpqpHkKx4nsbLGKnjdtVt+c18/adXDdsQbeOa9V/nuG72LCsUJzKSWJP6zfaBPMEgamvT4bAuHfrraSS8k/B+3p8DyM+Z5No9G2VeMu7tkza/dUngyc1J8JifGufil6PKLlvWy849U/Nfm5XHU0/zci3MQFZIOZV1Q8yhMx5jUVxa3DJBx3UXa9jL6LQ5jcWqwTJV3kR94BVC+n5V058yktXOLk37VFJV9SIQr3IlkTIGgH2idAPAHma78fFriMScPVVes+i8UvP6fIxcdL338DiMAeABWFkdBPP+tXRix41NuK5JR+7+xWTdUFhlMXCTIJywF0BAGaTqNJ5c65J8FDjLnO6b2ra0tl/J28Nx+ThNsaV+e9D+7Cyd4wE6zlkk85jURAjThxrnydhYnJOL28H9j0MX/8AScQotSSt9UuvmM3sQAHCnutB/rLBg+ZHzrfPjXDY3CKqLpr2qtn7a2PIeSeaeuTt737xjENnUa6qxK9DvAPxFYcbCM8ba8U17Jf3ZMLTr82JykM4H3UgDxIET6fnXoYseqSX7YbLzfj7unnZhJ0vN/QEuzcJJgCu0yH7mI5zr90daUDi3co5SeNKBHxdxlhuIkHyoStxWD2iASrGooNETEPG8I114ddKklFDicf3Y4zw/KqOVG8Y7iMJh7rZQVIDcCdAda458bix3qe6OmPDTlyRZHs9/wCcnua4n2tC/wBLOhcDKuaDaOBVxB/GuCXaGfIqk/sduPhMWN3FEHfJa0NsMevH51i9eR3qOlThFVQ0m1HDSiBQeMaeVS8Sa9Z2QsqT9VUTP9o2ypz28xPGQD/oKz7udqnsX1493W7GkxMwBwnlKsOkNPKr6adlZNSjpe6LTAYbMc7O37s6V0R7T4jHK7v2/wBUcuXgsE40lXs5j2MvKqwZIkHjqIM6eNay7Ulmi4ZIKn4NmGPs9YpqcJO0JTa7MFDEMFmO4AwPAEtOsAsNI4+1OHycPw2TvIpt1y8C+fHm4iGiTS+41cVn/wCYw0jgDGvEV1S7a8IfP+jnj2Wlzl8v7EfVYIO8ckRrpy9Kyl2xlapRSNF2bjXNsk28LoIZx6g8o5issXa2XHFQSVLbr/JaXZuKTu2KTZLTIvMB0gfOtl25LrD5/wBGb7Lj0l8hd23kXLmHiY1PWtv+axyjTg/lX57jH/i5arUl8Cp2mQ0at3ZgTPHpPCvPzcQsr2VJcldnTDgVFbu/dRWHDsSDmOnUa+4qmpVVEvhPBjhwzvllxCkkCCeMT8hUa0o1+fmxVcHLxJOJu3CqqX0Bk6faMzrrwrTv7wrCl6qI9ASeq9x9LmYQznyAEGevM+Va4OKjjjonqau6VfPqVnwMm7TVktWaVOYREMIgGvUj2rw3W17v4OSXZ2bpT9/8iGvXNQFBEEA5hw5aVbL2jhUG4SV9OZSPA5bpx+n8lViL98LGWACeBGsgjXXxrxsvESzP1pbbOuifkda4Scf2kG3irwTIQZBMGRwOuvqKjZPZ7eBb0ed8iVbxOILCDpIJGaJgzVlmSkpNt078ud/Nh8JJ3sXOHV2IOig6mTw8K9j/AJPh1BOT38Fuci4DM3SXxLS3gVOrMSfD85rjyduRX6IX7XX8nRDsqX7pfBEhcIvIn4Vj/wA7P/RfH+i//Ex/2fwIuNwLEQrj+t3f5V1Yu2sUtppr5mM+y8kd4tP5FFd2ZiA/CdOMiPcGul9ocOlq1r7/AAM1wmV7aWOJhWyhy2g0YDjJ6+Fc77WxqdU6Nv8Ajp6btWPHCndrFoZVBlyB3o5zXk5eLnPI5KTXgejj4eMYKLQp890ApEAjvMYA8BNcypfqN/YRjveg96eqNxWJxBmBUxiLGVwebU1OuhRIGDUVXWxQgYQTU6xQ59UA4VXWTQ7hwRUOgdu4QtxopUKO28Jlo5WKHwgqpI3l1oCRvwvGoqwSbeLUiquLBBxDhjV1sDtvDpzpqYFnC2yNKjUxQxuVU1NtgVfsoRRNgq7loA6VsmVJeGWRVJMlD31bxquokYvoOE1ZNkEJ7S1omyCbhsMCJFZykSkSlw3jVNRJIUAfeqoFDEhedNLYGr1/MJmpSoFTi3BOpPua2iqKsh4mdMp06Sa0j5lWA2lcjKOAEc+FO7jzFs5b2oyAKVmOf8qPEpbkamh8Y5/1ar3a8S1j8d6o6ElhbGlYsshRFCAAoSAFCCXZUdKqyR6KgEbFCpiQRqsDlANYjhVkBs/ZqeoGlqSBwGoJH8Oahg5iqRAwKsByNKjqBkcasBbnSoBAc61oio+o0qvUkft8KqyRU1AIuIbWrxIZHnWrdCCevCs+pYYYVZEHco6UAXEEjQUQIlxRm4VdcipOWqlj/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3643306" y="1214422"/>
            <a:ext cx="5286412" cy="4401205"/>
          </a:xfrm>
          <a:prstGeom prst="rect">
            <a:avLst/>
          </a:prstGeom>
          <a:noFill/>
        </p:spPr>
        <p:txBody>
          <a:bodyPr wrap="square" rtlCol="0">
            <a:spAutoFit/>
          </a:bodyPr>
          <a:lstStyle/>
          <a:p>
            <a:r>
              <a:rPr lang="en-US" dirty="0" smtClean="0"/>
              <a:t>From Sri-</a:t>
            </a:r>
            <a:r>
              <a:rPr lang="en-US" dirty="0" err="1" smtClean="0"/>
              <a:t>Burapa’s</a:t>
            </a:r>
            <a:r>
              <a:rPr lang="en-US" dirty="0" smtClean="0"/>
              <a:t> Novel: </a:t>
            </a:r>
            <a:r>
              <a:rPr lang="en-US" dirty="0" err="1" smtClean="0"/>
              <a:t>Songkram</a:t>
            </a:r>
            <a:r>
              <a:rPr lang="en-US" dirty="0" smtClean="0"/>
              <a:t> </a:t>
            </a:r>
            <a:r>
              <a:rPr lang="en-US" dirty="0" err="1" smtClean="0"/>
              <a:t>Chivit</a:t>
            </a:r>
            <a:r>
              <a:rPr lang="en-US" dirty="0" smtClean="0"/>
              <a:t> (A Life of Struggles)</a:t>
            </a:r>
          </a:p>
          <a:p>
            <a:endParaRPr lang="en-US" dirty="0" smtClean="0"/>
          </a:p>
          <a:p>
            <a:r>
              <a:rPr lang="en-US" i="1" dirty="0" smtClean="0"/>
              <a:t>“I am born with a great sin, and that sin is poverty. I don’t know what I did to deserve being cursed with poverty…why do I have to be responsible for my past lives, in the lives that I had no opportunity to decide my actions.”</a:t>
            </a:r>
            <a:endParaRPr lang="en-US" dirty="0" smtClean="0"/>
          </a:p>
        </p:txBody>
      </p:sp>
      <p:pic>
        <p:nvPicPr>
          <p:cNvPr id="1028" name="Picture 4"/>
          <p:cNvPicPr>
            <a:picLocks noChangeAspect="1" noChangeArrowheads="1"/>
          </p:cNvPicPr>
          <p:nvPr/>
        </p:nvPicPr>
        <p:blipFill>
          <a:blip r:embed="rId2"/>
          <a:srcRect/>
          <a:stretch>
            <a:fillRect/>
          </a:stretch>
        </p:blipFill>
        <p:spPr bwMode="auto">
          <a:xfrm>
            <a:off x="714348" y="1500174"/>
            <a:ext cx="2204982" cy="3143272"/>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of What?</a:t>
            </a:r>
            <a:endParaRPr lang="th-TH" dirty="0"/>
          </a:p>
        </p:txBody>
      </p:sp>
      <p:pic>
        <p:nvPicPr>
          <p:cNvPr id="8194" name="Picture 2" descr="https://encrypted-tbn3.gstatic.com/images?q=tbn:ANd9GcRYPxDg517IImG6rOvs4yBT8g7LaIPaBpd_QA4C-ytFiuiZHfc8Mw"/>
          <p:cNvPicPr>
            <a:picLocks noChangeAspect="1" noChangeArrowheads="1"/>
          </p:cNvPicPr>
          <p:nvPr/>
        </p:nvPicPr>
        <p:blipFill>
          <a:blip r:embed="rId2"/>
          <a:srcRect/>
          <a:stretch>
            <a:fillRect/>
          </a:stretch>
        </p:blipFill>
        <p:spPr bwMode="auto">
          <a:xfrm>
            <a:off x="928662" y="2357430"/>
            <a:ext cx="3429024" cy="2615131"/>
          </a:xfrm>
          <a:prstGeom prst="rect">
            <a:avLst/>
          </a:prstGeom>
          <a:noFill/>
        </p:spPr>
      </p:pic>
      <p:sp>
        <p:nvSpPr>
          <p:cNvPr id="8196" name="AutoShape 4" descr="data:image/jpeg;base64,/9j/4AAQSkZJRgABAQAAAQABAAD/2wCEAAkGBhQSERUTExQWFRUWFxgaFRcXGBkfHxoXGh0VGBogHRgXHCYeGhkjGRoUHy8gJCcpLCwsFR8xNTAqNSYrLCkBCQoKDgwOGg8PGiwkHyQsKSwsLCwsLCksLCkpLCwsLCwsKSkpLCwpKSwsLCwpLCwpLCksLCwsLCksLCwsKSwsKf/AABEIAJcAyAMBIgACEQEDEQH/xAAcAAABBQEBAQAAAAAAAAAAAAAGAAMEBQcBAgj/xAA9EAABAwIEAwYEBQIGAQUAAAABAgMRAAQFEiExBkFRBxMiYXGBMpGhsRRCUsHRI3IVM1Ni4fDxFiSCkqL/xAAZAQADAQEBAAAAAAAAAAAAAAABAgMEAAX/xAAkEQACAgIDAAEEAwAAAAAAAAAAAQIRAyESMUEyBBMiYUJxof/aAAwDAQACEQMRAD8AMwPKuKBqhxTEnAp1LbkZUSmI0VE9KEG8YxgoQtThShacyCpKfEnqK7lbpFJRpJsOb8617sla0AOYpfn4rj6J/ivbWIX35biD6J/ilcWcmjZrEeBNTwjSsIxDjHFrdIP4mUzGiR/FTeEO1C8LqvxCy8lKfgMJ1POQNxQboTjbNkWjWkE1X8PY2LtouZMkKIiZ+sVIZvSVqBT4RmCVdSmJ1nz+lDXY1PontprsUIcQdprVotaFMOLyKCSUqQNfQ1fYRxC1cNtrTKe8TISrceUjSaFhplqK4RXoJqCu4WXi13ag3kzF2RBMxkjeedKwELE+9LrKm8uRKlFYJ1WMpHh/7rUpxW0bGm8SZb722UsAqDig2TyJQrb5VFxnEkWymwvPlcUQMqSoJVGsxsKRj9klTciqtWCthzvIg/v1q2tmvAKTjFTlFPsaMnHozrizB+8UtTbTZCSnvConMtRE/Las/uLxQlJZaHLVOta9xnbZWu9SNQcqo5jWJ9D96yG/cKlkmlejRCKcbCBltCWmg2rMnKNYiDzHsaq+JMSdaSju1RMzoOUdat8CZSizStaMylrXlmdEih/ixYAanbMf2qsSU3SZ2zx+9IAD0joQnQe4q/wDFHQolZzgpEAwIM67Cgm1CicwnIDrJA+k6iiLh68zrWkEEJjUefnVdUQh2GycRUQOUdKdw66EKB3Kiai21uVJkD2phKSBtsTUi5dLPSK7Q5e3q0tqIUEgET18oPrSoIPEtLxH/uHR+pI+0VQcKsd7amVhIaUsQdyJGwq54lu1NXjERlchKtBtP0oQwkZfxCCYyvq+s/xWyOpsjkdwRMuSJ8qVvcbmNqivua70zdOkDwqMeVOyKJmKXf8ASCzKYUkp5GUkHSmcDwC4vLm5cZykBUHvHUBUk5ucT61UX0lpZJJII1NXfDjQGMgEaOML3H6mSfvUZbZWPZqHBGGuW7DjbzjTaiqUlLqFRpE79au84yMpC2wUKSVK7xEaTm5yZE/OsawqxQWgS0yqMwlSDJ1O8CvOMYW0WxLTKfEJKUkH83URFQ57o0/YtcrDXtA4TVcurXbrt/HlKszyBKgIJ1PpUbBcCuGO5UV2oU0I1uEwdSeXLWs1f4NCnlFOVLQI01mIBMGKnMYC0lJKWyrUeFW/MaSKLcfBUp9M2J7H7oj/ADsPR598D9zUReOXaZKbzDVSdnHRCf7cpH1rG2eG2SUSlUKbzHLyOtSHsDZBICPaR/E13JPoX7b9o2VWMpdVbFb9iXGnM6wl+QfCUnKACZ1nXpV1c4wxM9+3l5jMKxXgHBmxetnu4MOQZP6VUSPW/lQYFG+zQUcS2qUx3zfsZqO7xZa/6qazlDNSUWS98ivWDSWHggvv+ILR1tTaliFCOfsdutZ3ecJMqJi8QAT/AKSyavE2av0q+Ve/wiv0n5V1Dp8VSYr82y222kOFCWwAPAo6AR096G8dwG2WgKculISg7hkneiBVqf0n5VS8QLV3ZQB4d9NyfXkKZAqykfscPWBmvXiAANLY+3pXcP8A8PYOZF6+Ao6gW+8eZoeViLjTnhWUkcuXy5082+XC2UNiUZpTsDMmZNOkS9Dy348sEbOuE9e7NNf+vbCCO8dMkn/L6+9Bd3hJJQcuqkzA2kVZYlhYDCBAHhQJyydpNckqs5uSZcP8YWBBGa4IO8IH7nSlUfgPC1RcKhBAakyORCiB60qMYJi/cmF3HWHKLtuUCSFTuBoCKAcQuu4vblJSohS50BPny9a1k8X2zqIet3J1jIpP0Mgihy6w/DVKKi1eGdx+IIH3n61RzV2U4PjVAzhDLTxzOqWlHQJgk/8Ay2HnrV3fM4elCe4UoLOnjMz6CqTiwJtnUhtCm2VthTaVrK1Aa5pJ1kmucMMNXdwkK5Akp6xy9K5y9BGKuiHf2ocbWlmM86pnQ/2nafKm+z5Cv8TtytYJlSfizH4FJAo14gbabT3YhJUNAIGXzJ5UuFMYf7tvwkKQvIpSWxBKTzUkayKk5v0o8STtELAv8uOinB9a94+v+j0haPL9fMTUi84zxUOqS3ZMOAZjKmDqAesjWq53tSukkpewy3JEEw04NfmRSvHbsKz0qo8oMqcMnQpiD5DqKaZmIJBJV5dfKrWz477wZlYS34tyA4J//NR1dpFk2ohWGZSd4cWNZn8yNNaCic8nTKjDgFLbSf8ASUCPc1Iu1JhRK1bScoG0QBPOpbPGeGarRYLQvKoJUHpiZ5GOZoLdxxxQCoKZEJSnpXJBlksZvMQW2r+mtQHLUz/NE3DXF4WkNOmCNlqV9CT96HG7Nd0SEjM5ImNtdN6kLw0W9wlMyUrSJ5EcyJpnVEkn34HFu8FJlKgoawQZHzoyw9B7pGv5RQDaBoXim0rTlKVFYBG4jKdNJgx7Ud4e8QlIgZI+LN09KWgyZMCTXkpNO94dITIO6p2rw5cRtrXE7KTid4tWzix0A+ZisuRxK4teUDMdYH3J9BWsY60Xrd1oCVKQcoj824+tZPhfCK3AqVFtWYpVpMDpRRWCctIaYskPyRJVzjr/ABThtPw9w2n8ixHvtPzolwXhdptJQFKKsxGYwNvLbrTrnDwdvG0Zie7QV6kSog6dOZoci7xOMbZDxG3yJaG3gPsTmiq7HsUWHE26QAENAqVznJ9AKKOKcIeVBQgqSEAKI6zy86GOLMEfF8spbdggJnulkRCQfFEe9UVfbS/syZH+V/pFtw6642xdFOWMiQZHLKRuOdKnmMJULN9ySlSCUhJ5gwDpzNKnh0Z1Z4uuLbdV0tITkZ1AVzUodOSUk0QM3jKEBaI/uXBPsPhH1rKUMqUQlIKidEpGpJ9K0bAuD3GGgXlJW4dUsyCUD56n02pWkbYT8ZUcavIu2gEKBcRKgTPiH5gCedUPCmDqcGcKSCRlGp0HM6RJNFvEF6wZSVFQajVBAJUZnlp/xQiniIIeGVsIQdPBMz1I/iud0cpR5WwxZtkg5F+PIREidPXlHWr/AAHFCglCHIOYqyAxmkAT58vlQq2oPEkvAJI1SSd/7RvSxSbd9oZ1IKkAnWAmScsj0H1pKbLZZKqNG/xZ0xqrlzr2MZdnXNHkaz97ihSEmXcxSNgefLWhlHE74dDoWcwO06R0jpQ4sz6NhdxReUxm2I9zNcTiM6ZZjbwg6VFYuAttKxsoA/PWoN9jvcpKktKcSkEqUlQGX1B1InpSpAZKxu+SGytTYOUgmUjbbpQBhuFqFypZJSlYltUCNehHKjbBcQ/HML7xooSQRz1SeeY0IHDU21w6llzvWkJSokKBySYgxpNcWxNXTLqzw7uFEwjMoEylP19d6jqwHPcNLWcwaUpxUDkBoCCdSTT71wpQSpKCqBooFQ33BgbVX33G7bKihKk97nGbMiUhIH6us1ytlstRiHFvdpWgKQ2E5uqUgxTCrlE/EkDnH/FM4NxCy8lI79kuRqlKwJ6QD9qkpuEqUQkyUmFEbDy9am7MpDU+I0PsJ3r0UHwaEjcx9Klpb9+lD+P8dW1qSiS64N0oIgHzWdJ9Jrlb6C2l2WDlupSTkSQsz4hM+X/ighu+yXFwiFShSSry5GfvUDFe1K5d8LITbp6p1X/9zsfQVbdkzaXjcB1JWnMlWfNBCiCDr+aRyNWUHWxY5kpKi0tEkysKSEkzmAEx69aHU8VtsYi4q4bcKUoyJyGFJOhk6iZ/itFbwO1s0u3CkJIQkqTM6Ec42mYrBL+7Lri3FElS1FRJ6kzRhH0fPn5KkaRjvaq0sNpty8EAHvApCdemsmouF8cYo6Spm8lGaMiwgZRyHiHTzrOTTtvdLbMoMH23161Rx1ozRkvTVHeO8TTqpTK46paP2NKgfCuIkJZW28FTB7tSepI0UDyia5UKlfRo442k+Q1bPKbUFpOv7V7duiTmAAPlP0O4PmKNWOz1g/EXAf8Aav8AkVUYnwGYKrZ4LAJGVzQyNxmGh9wK0kHopW3SpJJ+JStT1jn6023bJMkmI2A3J5UrVpSJQsQpKiCOh9qeVpQZxcI4nFveWdyo5z3QQ8kxomSmR/ujXXpV32oIBfbcSZStvQ9YM/YihlvA232hm8KtYWPsRzFWOLsHuEDMVd0AkEmfCNPlQ56oKxu7B5tOtNgakU8lO9NOLhQ86UIdcJcRuKaUxGdxCZa8xtHtU9WPOoQsXLZUkaKkBJMg8hPhOms8qA8Nvy06h0E+FQJg8uf0q44x4mbfWlLYUFJRqSYnN5bGB96CiguVELHeIllsMtnI3l+FJifU7qMczT3B2Ii18ZAUlaF5wdlaHKDPKYHvQ00qVCesH3qUi58PdrMmNP49aak9Cxm07D+ybR+C7/KtJKCcgWcublH+2Yis/wAUwVaUd4rKTmGaFCRPUftVha8QgWn4QEkqWQZ/Kga/MmqvE8xIBUVBJEeW1SjGSZsyZsU4b26/0ZBgwBJ8t60bg3idJShpTcEmCrYT5nUkms7aE5jsJNWGBPKDyUoVqoiP7uWvKnaMcWahi2LKasnnoSmAoNqB3J8I0OxrDFukzPM0ZcdYk4htu0UdQStQBMa/Dvz3oJmmhGhJu3R0JrVOxtj+i+vq4kD2Tr96yk1s/ZjlYwvvnVBCCta1KOggHL77U0ugR7GO2DHcjKLcHVw5l/2jb5n7Vj9XfF+P/jLpx7XKTCAeSBoP5qlJrkqRzZylSFHHAfB7NwguvhRBMIAMDTeep6UW6AlYD1ytmPZrZK2bPsSKVLzQ3Fk14ZkkbE6SDEddeRqjs1fhU5FeIKWtUk65J0JPM07iy1OtZU+FRAJ12A13FRLnDQvuQVKKgpOYE/lgmCPanX7Gl+gRcfDi3FjZTiyPSa4pW9JtuAdI8SoG3M15dTQaAgiwa4AbSCCD5jQ1ZLbSsEK1BGtQ8Ny92mOgqekwNx/31qDNK6A+9tlNLKY9PMcjUNxOYiNDOvlRTjBQvwiVuDUZOQPU7a9Koi3B1EHzpkybQ0lqBrr51AugS9J10HyFWDjkelV6VZlFQOmw9qKJyHFCCPOI+dT7zC1tKCXkFvMnMAsQSk7GNxRRwZhrTSE3KiFuGSiYhAGk/wB32oU40x78TdrcBzCAkH0EH6zTJ7OlFxjZAYZUHwQklObQ+VSHWFlSipCozSNDy2quYuiFJg8xRAXCdifmP2osnDrZCXbyNAoJHXrSt3e7WlRHwKSY9CKklZ2POoV43AJJ2Sf+KVocZ4jxlV1cuPK0zHQDkkaAfKqyuZq7NOIdCZMDc7evKtB47tXWbK2t0g9yhIKzH59N+mpNVfZ9wz31wHHQQ21CgCQCpf5QATsDqTVx2pY+TltkjKBqsSDKuUxyFBhXRnJroTpvrO1cr2y0VkJSJP8A3eiKzypVaT2ZYoEpbQfhUpYV7ag+W9BrXD4I8TnyTP3NW3DdsWXIzzrKTtvodDRlFpBxyVmtuWLuaEuZQRoswSR0g7RSqHwziBcUEL1IkA+1KsbdGmgPw2xulBJLS4kaKBE9TPQCn8Utk27b9wVELymEjQ5th7+dHS3MydT00On3oQ4+tkm2dJJGVIPh2mQIgeta7ciT0ZOFlRJJJPWktZGxI9660NCa8PU/hm9LPDsbhSQ8ApE+JQHiA66b1Hur4uLVBIRJyp6Dl9Kr5p62FIkrKSbo9l0p2Jrx+KVM5j8zVhhGFfiblpmcudQBPQbn3itMvOyGznwqfSnaQpKoVG5zDYnpQk0uzoxbVmR/ildQfIgEfKvdq/HtoKNb7sjdSuGn0LBGgUCkk9NJA9aCLuyU0tTa05VpJCk9CPvQTT6C012WrWIDIUFRCDyB3PPSq+7SlJgAda9W9qrcnL9/rtTndI8yTzO9FIEpWS+DbBt68abcAKTJg8yBIFanc8E2OX/Lyk80qINYwVZFBTailSTIIMEHyqwTfPnVb7hkbZjSyi27KQyKMaaCzHODVMoU424laEiSleio8jso/KgjEHSU6iNdqeevFkQXFx0KiR5aE1AfeKt9ufn50Un6CUk+jT8IwxhVsCtLTduEjVSEkqJGpkiffrQf+EYDqvwwUWxoFLMk+YgaA1JxPigOtdwI7sBKUa7JHTrUewWEgJp8Ktts76lpJJHq5QRqDB8qqcYuVOEKWcxAiTuek+1W905vVRepGUDnvWia0ZIOmV1TcNcCSTz2FQSakNOCIHLnUI9lZ9BJhzgVTl+cqklO42qltnyDA2qw76YmtHZBOg97OL4OvOeKSkCekmZpVB7JwO9fSIEqG/kDXa8jL8merDcUF1xegNqI+IjKn1On/PtVJxXapNi8kfla0PoQaqbIPDIc6HUIO6VxJiOcjSdpq1vnVLYdSURmbUAD6HpWqqYkujHmjvXo7idpE0yk608oVZbRkemH/aPYoFs04gR/UA5c09RvtWf23OiriDFi5hloDrKiD6oBT+9CtvsaWI8y44YdKb1lQ1yrB9hvW9YffAj5n61iXZ+yF4g2FQQErJnySaMEcTfhXlIWfBMBUH4ZmCdiQalk7K4lcTRXUgmef29KyztUtUNqZcDSQo5gXBzjYHzFGg4lBQFIhRUYT0J1+nP2od7QcKVc2feJMqZJWoDmIhUDlpr7VODphlHRlJuio9K8rWY1pkU7OlaDO1Q0d6eL5PpTLhrqK47wccTRDwFwim/fUlxakttpBVl3M7AE7c9aHnK1zsowwMWxeUUy/qnXZKZEHzmT70k3SHgrY1xnh1pZWqUMW7SVOSMxBKgBEnMZ1rPUqos7T8WDl0Gxs2gA+p8R/ahLlV8CqJHM7kep1ov4S4ETcNJedbJkqylSvCRy8IE/zQkyJUJ6gfM1tls+G20oSICQAAOQFJ9RNpUh8EL2VltwLbIXnDaJ00LYOvUTQt2oYO00ltaUpSpSj8KQJAHMD1o1XxEkEp7xuRuCoAj1k0Edp973iGNRuoiCDO3Ss2Nvls0zVRAXLFTEK2qGk+IVNQJIr0kecaLwYzkeQtMeNhKiOpEg++ldqD2e3xVcgKMJbaKY6g/CQfUmlXmzjcmelF/iiVbWgKiEqQPGZCdACRJ0jQ1AuMTfNwDagutAQorTnGYGCARqKGWMSdtyhxMulaQSUkjNy8XnUvg/GVtrcStEJ5n4chknUTJ+VaHKwUCeLMlD7iVJykLMiIjWdjTKXKvOOEJNz3qJyupChPUaH6ih0GitEJIt7lINiyeYedSfQhJH71AY2qyW0DhyFcxcL+RSn9xVY3tXI6QW9m1kHLxRM+FtW3nArRrjBmtlA66aER8ooD7MF5XH1j4sgCR5md/LarPifGr2W2iptBVqktEgRtqTU5VeysLSSRcp4SSlWZpRRBkAfDPmmYn0inXrB5KVxqCkykH4tDyP81Jwa5cSyCvLmATMKkEa6z571cJQDB5bgio+lLPnR8Qo6Rrsa6ztVrxXZd1cuJjZah9ZH0qptzrFaFtGeSOOprympDrdRUmiKuh9ytnscMUpplsqKG2m0pSG9DPxGSdyTzrGYlSR1I+9fQLDiRkgjQbdIG1SyFcWtmKcRJCb15IUpUOESoydOppsbUxfvZ33FnmtR+ZNSWUbVrx/Ey5PkW3DeEm4uWmoJE5nPJArUhg1rPdqjMZCUqcUTA8poU4I4YecaL7T5YLhKZyBUpT6+f2pYDw64q9WXXHO8QoaoSJIJ3OsZD5dazZZJs1Yo0g2tsAZT8LaB6IH770GdrNplYZI/WRPt0o/v8RbZEKWJ6Trr5UI9p1vmsM25S4kz5EEVnh8kyk9xaMiaPiHlU9J1qtthqD1qczrNemno89rZpHBzGUIKgAsIWCBMx4VCeh1pVN4Ysci4cCpUJKjInMkfsKVeZOT5M9RRSSKTCbNyzaSEqDiQPECBpOpg0ze42z3brqmErcU5oFiQAABMjf0pUq0ImwK4pIDiQElJyyoZpTJ1GUflEHaqWuUqcgy8Th6zh3e5/AH4yRzjeeVVDa67SonSDbgTG1WyFnKCHFAe45b6b70ZPrauB3ywZQuQDy0gDTcEUqVTki0Piirax5xwOBISkRppMAep6VbYFxD4YWDEwfI+VKlQnFJaBF2wC7T4F2Y2WlK59RH7UINKhQpUqaPQk+y1CSmFAwRsaq3h4vWu0qYQftVQ4gkTC0mOsEVsr/EB/DG4QhOWDAUTrA122NKlU5IfH0Yy0qST1M1b2iM1KlWqPxMz3I0nBMdct2025TMIMAR0Jmes1Z33ETbbKXED+o4jIkxr4eRPkZpUqxSSs9CtATdYnkVLhWXFidDy21O/XSpHEmMqTYOMmFpcUju1ayOZmeXpXKVU7JN0Z2hYEVc4Hbd4+2jqtPykV2lWj+JkS/JGtYhe93ctKJhOgHlMp9+VKlSry5LZ6fh/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8198" name="Picture 6"/>
          <p:cNvPicPr>
            <a:picLocks noChangeAspect="1" noChangeArrowheads="1"/>
          </p:cNvPicPr>
          <p:nvPr/>
        </p:nvPicPr>
        <p:blipFill>
          <a:blip r:embed="rId3"/>
          <a:srcRect/>
          <a:stretch>
            <a:fillRect/>
          </a:stretch>
        </p:blipFill>
        <p:spPr bwMode="auto">
          <a:xfrm>
            <a:off x="5000628" y="2357430"/>
            <a:ext cx="3492201" cy="2643206"/>
          </a:xfrm>
          <a:prstGeom prst="rect">
            <a:avLst/>
          </a:prstGeom>
          <a:noFill/>
          <a:ln w="9525">
            <a:noFill/>
            <a:miter lim="800000"/>
            <a:headEnd/>
            <a:tailEnd/>
          </a:ln>
          <a:effectLst/>
        </p:spPr>
      </p:pic>
      <p:sp>
        <p:nvSpPr>
          <p:cNvPr id="8" name="TextBox 7"/>
          <p:cNvSpPr txBox="1"/>
          <p:nvPr/>
        </p:nvSpPr>
        <p:spPr>
          <a:xfrm>
            <a:off x="1928794" y="5143512"/>
            <a:ext cx="1571636" cy="523220"/>
          </a:xfrm>
          <a:prstGeom prst="rect">
            <a:avLst/>
          </a:prstGeom>
          <a:noFill/>
        </p:spPr>
        <p:txBody>
          <a:bodyPr wrap="square" rtlCol="0">
            <a:spAutoFit/>
          </a:bodyPr>
          <a:lstStyle/>
          <a:p>
            <a:r>
              <a:rPr lang="en-US" dirty="0" smtClean="0"/>
              <a:t>John</a:t>
            </a:r>
            <a:endParaRPr lang="th-TH" dirty="0"/>
          </a:p>
        </p:txBody>
      </p:sp>
      <p:sp>
        <p:nvSpPr>
          <p:cNvPr id="9" name="TextBox 8"/>
          <p:cNvSpPr txBox="1"/>
          <p:nvPr/>
        </p:nvSpPr>
        <p:spPr>
          <a:xfrm>
            <a:off x="6000760" y="5143512"/>
            <a:ext cx="1571636" cy="523220"/>
          </a:xfrm>
          <a:prstGeom prst="rect">
            <a:avLst/>
          </a:prstGeom>
          <a:noFill/>
        </p:spPr>
        <p:txBody>
          <a:bodyPr wrap="square" rtlCol="0">
            <a:spAutoFit/>
          </a:bodyPr>
          <a:lstStyle/>
          <a:p>
            <a:r>
              <a:rPr lang="en-US" dirty="0" smtClean="0"/>
              <a:t>Andrew</a:t>
            </a:r>
            <a:endParaRPr lang="th-TH" dirty="0"/>
          </a:p>
        </p:txBody>
      </p:sp>
      <p:sp>
        <p:nvSpPr>
          <p:cNvPr id="10" name="TextBox 9"/>
          <p:cNvSpPr txBox="1"/>
          <p:nvPr/>
        </p:nvSpPr>
        <p:spPr>
          <a:xfrm>
            <a:off x="2428860" y="1428736"/>
            <a:ext cx="4429156" cy="523220"/>
          </a:xfrm>
          <a:prstGeom prst="rect">
            <a:avLst/>
          </a:prstGeom>
          <a:noFill/>
        </p:spPr>
        <p:txBody>
          <a:bodyPr wrap="square" rtlCol="0">
            <a:spAutoFit/>
          </a:bodyPr>
          <a:lstStyle/>
          <a:p>
            <a:pPr algn="ctr"/>
            <a:r>
              <a:rPr lang="en-US" dirty="0" smtClean="0"/>
              <a:t>Meet John and Andrew</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of What?</a:t>
            </a:r>
            <a:endParaRPr lang="th-TH" dirty="0"/>
          </a:p>
        </p:txBody>
      </p:sp>
      <p:sp>
        <p:nvSpPr>
          <p:cNvPr id="3" name="Content Placeholder 2"/>
          <p:cNvSpPr>
            <a:spLocks noGrp="1"/>
          </p:cNvSpPr>
          <p:nvPr>
            <p:ph idx="1"/>
          </p:nvPr>
        </p:nvSpPr>
        <p:spPr>
          <a:xfrm>
            <a:off x="457200" y="1600201"/>
            <a:ext cx="8229600" cy="828668"/>
          </a:xfrm>
        </p:spPr>
        <p:txBody>
          <a:bodyPr/>
          <a:lstStyle/>
          <a:p>
            <a:r>
              <a:rPr lang="en-US" dirty="0" smtClean="0"/>
              <a:t>Domains to consider inequality</a:t>
            </a:r>
            <a:endParaRPr lang="th-TH" dirty="0"/>
          </a:p>
        </p:txBody>
      </p:sp>
      <p:sp>
        <p:nvSpPr>
          <p:cNvPr id="4" name="TextBox 3"/>
          <p:cNvSpPr txBox="1"/>
          <p:nvPr/>
        </p:nvSpPr>
        <p:spPr>
          <a:xfrm>
            <a:off x="428596" y="2500306"/>
            <a:ext cx="1857388" cy="3046988"/>
          </a:xfrm>
          <a:prstGeom prst="rect">
            <a:avLst/>
          </a:prstGeom>
          <a:noFill/>
          <a:ln>
            <a:solidFill>
              <a:schemeClr val="accent1"/>
            </a:solidFill>
          </a:ln>
        </p:spPr>
        <p:txBody>
          <a:bodyPr wrap="square" rtlCol="0">
            <a:spAutoFit/>
          </a:bodyPr>
          <a:lstStyle/>
          <a:p>
            <a:r>
              <a:rPr lang="en-US" sz="2400" b="1" u="sng" dirty="0" smtClean="0"/>
              <a:t>Equal Person</a:t>
            </a:r>
          </a:p>
          <a:p>
            <a:endParaRPr lang="en-US" sz="2400" dirty="0" smtClean="0"/>
          </a:p>
          <a:p>
            <a:endParaRPr lang="en-US" sz="2400" dirty="0" smtClean="0"/>
          </a:p>
          <a:p>
            <a:pPr marL="179388" indent="-179388">
              <a:buFont typeface="Arial" pitchFamily="34" charset="0"/>
              <a:buChar char="•"/>
            </a:pPr>
            <a:r>
              <a:rPr lang="en-US" sz="2400" dirty="0" smtClean="0"/>
              <a:t> Utilitarian perspective</a:t>
            </a:r>
          </a:p>
          <a:p>
            <a:endParaRPr lang="en-US" sz="2400" dirty="0" smtClean="0"/>
          </a:p>
          <a:p>
            <a:endParaRPr lang="en-US" sz="2400" dirty="0" smtClean="0"/>
          </a:p>
          <a:p>
            <a:endParaRPr lang="th-TH" sz="2400" dirty="0"/>
          </a:p>
        </p:txBody>
      </p:sp>
      <p:sp>
        <p:nvSpPr>
          <p:cNvPr id="6" name="TextBox 5"/>
          <p:cNvSpPr txBox="1"/>
          <p:nvPr/>
        </p:nvSpPr>
        <p:spPr>
          <a:xfrm>
            <a:off x="2428860" y="2500306"/>
            <a:ext cx="1857388" cy="3046988"/>
          </a:xfrm>
          <a:prstGeom prst="rect">
            <a:avLst/>
          </a:prstGeom>
          <a:noFill/>
          <a:ln>
            <a:solidFill>
              <a:schemeClr val="accent1"/>
            </a:solidFill>
          </a:ln>
        </p:spPr>
        <p:txBody>
          <a:bodyPr wrap="square" rtlCol="0">
            <a:spAutoFit/>
          </a:bodyPr>
          <a:lstStyle/>
          <a:p>
            <a:r>
              <a:rPr lang="en-US" sz="2400" b="1" u="sng" dirty="0" smtClean="0"/>
              <a:t>Equal Rights</a:t>
            </a:r>
          </a:p>
          <a:p>
            <a:endParaRPr lang="en-US" sz="2400" dirty="0" smtClean="0"/>
          </a:p>
          <a:p>
            <a:endParaRPr lang="en-US" sz="2400" dirty="0" smtClean="0"/>
          </a:p>
          <a:p>
            <a:pPr>
              <a:buFont typeface="Arial" pitchFamily="34" charset="0"/>
              <a:buChar char="•"/>
            </a:pPr>
            <a:r>
              <a:rPr lang="en-US" sz="2400" dirty="0" smtClean="0"/>
              <a:t> Libertarian </a:t>
            </a:r>
          </a:p>
          <a:p>
            <a:endParaRPr lang="en-US" sz="2400" dirty="0" smtClean="0"/>
          </a:p>
          <a:p>
            <a:endParaRPr lang="en-US" sz="2400" dirty="0" smtClean="0"/>
          </a:p>
          <a:p>
            <a:endParaRPr lang="en-US" sz="2400" dirty="0" smtClean="0"/>
          </a:p>
          <a:p>
            <a:endParaRPr lang="th-TH" sz="2400" dirty="0"/>
          </a:p>
        </p:txBody>
      </p:sp>
      <p:sp>
        <p:nvSpPr>
          <p:cNvPr id="7" name="TextBox 6"/>
          <p:cNvSpPr txBox="1"/>
          <p:nvPr/>
        </p:nvSpPr>
        <p:spPr>
          <a:xfrm>
            <a:off x="4429124" y="2500306"/>
            <a:ext cx="2000264" cy="3046988"/>
          </a:xfrm>
          <a:prstGeom prst="rect">
            <a:avLst/>
          </a:prstGeom>
          <a:noFill/>
          <a:ln>
            <a:solidFill>
              <a:schemeClr val="accent1"/>
            </a:solidFill>
          </a:ln>
        </p:spPr>
        <p:txBody>
          <a:bodyPr wrap="square" rtlCol="0">
            <a:spAutoFit/>
          </a:bodyPr>
          <a:lstStyle/>
          <a:p>
            <a:r>
              <a:rPr lang="en-US" sz="2400" b="1" u="sng" dirty="0" smtClean="0"/>
              <a:t>Equal Opportunities</a:t>
            </a:r>
          </a:p>
          <a:p>
            <a:endParaRPr lang="en-US" sz="2400" dirty="0" smtClean="0"/>
          </a:p>
          <a:p>
            <a:pPr>
              <a:buFont typeface="Arial" pitchFamily="34" charset="0"/>
              <a:buChar char="•"/>
            </a:pPr>
            <a:r>
              <a:rPr lang="en-US" sz="2400" dirty="0" smtClean="0"/>
              <a:t> Capabilities </a:t>
            </a:r>
          </a:p>
          <a:p>
            <a:endParaRPr lang="en-US" sz="2400" dirty="0" smtClean="0"/>
          </a:p>
          <a:p>
            <a:pPr>
              <a:buFont typeface="Arial" pitchFamily="34" charset="0"/>
              <a:buChar char="•"/>
            </a:pPr>
            <a:r>
              <a:rPr lang="en-US" sz="2400" dirty="0" smtClean="0"/>
              <a:t>or Outcome from the Same Effort</a:t>
            </a:r>
          </a:p>
        </p:txBody>
      </p:sp>
      <p:sp>
        <p:nvSpPr>
          <p:cNvPr id="8" name="TextBox 7"/>
          <p:cNvSpPr txBox="1"/>
          <p:nvPr/>
        </p:nvSpPr>
        <p:spPr>
          <a:xfrm>
            <a:off x="6643702" y="2500306"/>
            <a:ext cx="2000264" cy="3046988"/>
          </a:xfrm>
          <a:prstGeom prst="rect">
            <a:avLst/>
          </a:prstGeom>
          <a:noFill/>
          <a:ln>
            <a:solidFill>
              <a:schemeClr val="accent1"/>
            </a:solidFill>
          </a:ln>
        </p:spPr>
        <p:txBody>
          <a:bodyPr wrap="square" rtlCol="0">
            <a:spAutoFit/>
          </a:bodyPr>
          <a:lstStyle/>
          <a:p>
            <a:r>
              <a:rPr lang="en-US" sz="2400" b="1" u="sng" dirty="0" smtClean="0"/>
              <a:t>Equal Outcomes</a:t>
            </a:r>
          </a:p>
          <a:p>
            <a:endParaRPr lang="en-US" sz="2400" dirty="0" smtClean="0"/>
          </a:p>
          <a:p>
            <a:pPr>
              <a:buFont typeface="Arial" pitchFamily="34" charset="0"/>
              <a:buChar char="•"/>
            </a:pPr>
            <a:r>
              <a:rPr lang="en-US" sz="2400" dirty="0" smtClean="0"/>
              <a:t> Income or Wealth</a:t>
            </a:r>
          </a:p>
          <a:p>
            <a:endParaRPr lang="en-US" sz="2400" dirty="0" smtClean="0"/>
          </a:p>
          <a:p>
            <a:endParaRPr lang="en-US" sz="2400" dirty="0" smtClean="0"/>
          </a:p>
          <a:p>
            <a:endParaRPr lang="th-TH"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of What?</a:t>
            </a:r>
            <a:endParaRPr lang="th-TH" dirty="0"/>
          </a:p>
        </p:txBody>
      </p:sp>
      <p:sp>
        <p:nvSpPr>
          <p:cNvPr id="3" name="Content Placeholder 2"/>
          <p:cNvSpPr>
            <a:spLocks noGrp="1"/>
          </p:cNvSpPr>
          <p:nvPr>
            <p:ph idx="1"/>
          </p:nvPr>
        </p:nvSpPr>
        <p:spPr>
          <a:xfrm>
            <a:off x="3786182" y="1600200"/>
            <a:ext cx="5143536" cy="4525963"/>
          </a:xfrm>
        </p:spPr>
        <p:txBody>
          <a:bodyPr>
            <a:normAutofit/>
          </a:bodyPr>
          <a:lstStyle/>
          <a:p>
            <a:r>
              <a:rPr lang="en-US" dirty="0" smtClean="0"/>
              <a:t>Equality in the utilitarian perspective</a:t>
            </a:r>
          </a:p>
          <a:p>
            <a:pPr lvl="1"/>
            <a:r>
              <a:rPr lang="en-US" dirty="0" smtClean="0"/>
              <a:t>Utilitarian perspective of social goods</a:t>
            </a:r>
          </a:p>
          <a:p>
            <a:pPr lvl="2"/>
            <a:r>
              <a:rPr lang="en-US" sz="2800" dirty="0" smtClean="0"/>
              <a:t>“Maximizing utility for all”</a:t>
            </a:r>
          </a:p>
          <a:p>
            <a:pPr lvl="1"/>
            <a:r>
              <a:rPr lang="en-US" dirty="0" smtClean="0"/>
              <a:t>Yet, underlying this view, there is also a premise of “giving an equal weight for each person”</a:t>
            </a:r>
          </a:p>
          <a:p>
            <a:endParaRPr lang="th-TH" dirty="0"/>
          </a:p>
        </p:txBody>
      </p:sp>
      <p:pic>
        <p:nvPicPr>
          <p:cNvPr id="25602" name="Picture 2"/>
          <p:cNvPicPr>
            <a:picLocks noChangeAspect="1" noChangeArrowheads="1"/>
          </p:cNvPicPr>
          <p:nvPr/>
        </p:nvPicPr>
        <p:blipFill>
          <a:blip r:embed="rId2"/>
          <a:srcRect/>
          <a:stretch>
            <a:fillRect/>
          </a:stretch>
        </p:blipFill>
        <p:spPr bwMode="auto">
          <a:xfrm>
            <a:off x="428596" y="1928802"/>
            <a:ext cx="3377411" cy="2928958"/>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of What?</a:t>
            </a:r>
            <a:endParaRPr lang="th-TH" dirty="0"/>
          </a:p>
        </p:txBody>
      </p:sp>
      <p:sp>
        <p:nvSpPr>
          <p:cNvPr id="3" name="Content Placeholder 2"/>
          <p:cNvSpPr>
            <a:spLocks noGrp="1"/>
          </p:cNvSpPr>
          <p:nvPr>
            <p:ph idx="1"/>
          </p:nvPr>
        </p:nvSpPr>
        <p:spPr/>
        <p:txBody>
          <a:bodyPr/>
          <a:lstStyle/>
          <a:p>
            <a:r>
              <a:rPr lang="en-US" dirty="0" smtClean="0"/>
              <a:t>Equality in the libertarian perspective</a:t>
            </a:r>
          </a:p>
          <a:p>
            <a:pPr lvl="1"/>
            <a:r>
              <a:rPr lang="en-US" dirty="0" smtClean="0"/>
              <a:t>Libertarian perspective of social goods</a:t>
            </a:r>
          </a:p>
          <a:p>
            <a:pPr lvl="2"/>
            <a:r>
              <a:rPr lang="en-US" sz="2800" dirty="0" smtClean="0"/>
              <a:t>“Equal rights and for all human, and protecting liberty for each of us” </a:t>
            </a:r>
          </a:p>
          <a:p>
            <a:pPr lvl="1"/>
            <a:r>
              <a:rPr lang="en-US" dirty="0" smtClean="0"/>
              <a:t>Nonetheless, there is also an argument for the access to “primary goods” to be counted as “rights”.</a:t>
            </a:r>
          </a:p>
          <a:p>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Rawlsian’s</a:t>
            </a:r>
            <a:r>
              <a:rPr lang="en-US" dirty="0" smtClean="0"/>
              <a:t> Justice as Fairness</a:t>
            </a:r>
            <a:endParaRPr lang="th-TH" dirty="0"/>
          </a:p>
        </p:txBody>
      </p:sp>
      <p:sp>
        <p:nvSpPr>
          <p:cNvPr id="3" name="Content Placeholder 2"/>
          <p:cNvSpPr>
            <a:spLocks noGrp="1"/>
          </p:cNvSpPr>
          <p:nvPr>
            <p:ph idx="1"/>
          </p:nvPr>
        </p:nvSpPr>
        <p:spPr>
          <a:xfrm>
            <a:off x="3357554" y="1600200"/>
            <a:ext cx="5329246" cy="4686320"/>
          </a:xfrm>
          <a:noFill/>
          <a:ln>
            <a:solidFill>
              <a:schemeClr val="accent1"/>
            </a:solidFill>
          </a:ln>
        </p:spPr>
        <p:txBody>
          <a:bodyPr>
            <a:normAutofit lnSpcReduction="10000"/>
          </a:bodyPr>
          <a:lstStyle/>
          <a:p>
            <a:r>
              <a:rPr lang="en-US" dirty="0" smtClean="0"/>
              <a:t>Rawls’ view of equality</a:t>
            </a:r>
          </a:p>
          <a:p>
            <a:pPr lvl="1"/>
            <a:r>
              <a:rPr lang="en-US" dirty="0" smtClean="0"/>
              <a:t>Through a “view of ignorance” what will constitutes “a fair agreement for everyone” on equality. </a:t>
            </a:r>
          </a:p>
          <a:p>
            <a:pPr lvl="1"/>
            <a:r>
              <a:rPr lang="en-US" dirty="0" smtClean="0"/>
              <a:t>Liberty, in Rawls’ perspective, assures all citizens sufficient “means” to make effective use of their freedoms.</a:t>
            </a:r>
          </a:p>
          <a:p>
            <a:pPr lvl="2"/>
            <a:r>
              <a:rPr lang="en-US" dirty="0" smtClean="0"/>
              <a:t>This led to his view of “primary goods needed for all”.</a:t>
            </a:r>
          </a:p>
        </p:txBody>
      </p:sp>
      <p:pic>
        <p:nvPicPr>
          <p:cNvPr id="24578" name="Picture 2"/>
          <p:cNvPicPr>
            <a:picLocks noChangeAspect="1" noChangeArrowheads="1"/>
          </p:cNvPicPr>
          <p:nvPr/>
        </p:nvPicPr>
        <p:blipFill>
          <a:blip r:embed="rId2"/>
          <a:srcRect/>
          <a:stretch>
            <a:fillRect/>
          </a:stretch>
        </p:blipFill>
        <p:spPr bwMode="auto">
          <a:xfrm>
            <a:off x="571473" y="1571613"/>
            <a:ext cx="2357454" cy="3387332"/>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142852"/>
            <a:ext cx="8229600" cy="1143000"/>
          </a:xfrm>
        </p:spPr>
        <p:txBody>
          <a:bodyPr/>
          <a:lstStyle/>
          <a:p>
            <a:r>
              <a:rPr lang="en-US" dirty="0" smtClean="0"/>
              <a:t>Inequality of What?</a:t>
            </a:r>
            <a:endParaRPr lang="th-TH" dirty="0"/>
          </a:p>
        </p:txBody>
      </p:sp>
      <p:sp>
        <p:nvSpPr>
          <p:cNvPr id="3" name="Content Placeholder 2"/>
          <p:cNvSpPr>
            <a:spLocks noGrp="1"/>
          </p:cNvSpPr>
          <p:nvPr>
            <p:ph idx="1"/>
          </p:nvPr>
        </p:nvSpPr>
        <p:spPr>
          <a:xfrm>
            <a:off x="53790" y="1071546"/>
            <a:ext cx="9001156" cy="1185858"/>
          </a:xfrm>
        </p:spPr>
        <p:txBody>
          <a:bodyPr/>
          <a:lstStyle/>
          <a:p>
            <a:r>
              <a:rPr lang="en-US" dirty="0" smtClean="0"/>
              <a:t>Equality in the pro-equal opportunities perspective</a:t>
            </a:r>
          </a:p>
          <a:p>
            <a:pPr lvl="1">
              <a:buNone/>
            </a:pPr>
            <a:endParaRPr lang="en-US" dirty="0" smtClean="0"/>
          </a:p>
          <a:p>
            <a:endParaRPr lang="th-TH" dirty="0"/>
          </a:p>
        </p:txBody>
      </p:sp>
      <p:sp>
        <p:nvSpPr>
          <p:cNvPr id="4" name="TextBox 3"/>
          <p:cNvSpPr txBox="1"/>
          <p:nvPr/>
        </p:nvSpPr>
        <p:spPr>
          <a:xfrm>
            <a:off x="2187369" y="1857364"/>
            <a:ext cx="6858016" cy="4770537"/>
          </a:xfrm>
          <a:prstGeom prst="rect">
            <a:avLst/>
          </a:prstGeom>
          <a:noFill/>
          <a:ln>
            <a:solidFill>
              <a:schemeClr val="accent1"/>
            </a:solidFill>
          </a:ln>
        </p:spPr>
        <p:txBody>
          <a:bodyPr wrap="square" rtlCol="0">
            <a:spAutoFit/>
          </a:bodyPr>
          <a:lstStyle/>
          <a:p>
            <a:r>
              <a:rPr lang="en-US" u="sng" dirty="0" err="1" smtClean="0"/>
              <a:t>Amartya</a:t>
            </a:r>
            <a:r>
              <a:rPr lang="en-US" u="sng" dirty="0" smtClean="0"/>
              <a:t> </a:t>
            </a:r>
            <a:r>
              <a:rPr lang="en-US" u="sng" dirty="0" err="1" smtClean="0"/>
              <a:t>Sen’s</a:t>
            </a:r>
            <a:r>
              <a:rPr lang="en-US" u="sng" dirty="0" smtClean="0"/>
              <a:t> Capability Approach</a:t>
            </a:r>
          </a:p>
          <a:p>
            <a:pPr>
              <a:buFont typeface="Arial" pitchFamily="34" charset="0"/>
              <a:buChar char="•"/>
            </a:pPr>
            <a:r>
              <a:rPr lang="en-US" sz="2400" dirty="0" smtClean="0"/>
              <a:t>What matters is a person’s “freedom to achieve what he/she value in life”. </a:t>
            </a:r>
          </a:p>
          <a:p>
            <a:pPr>
              <a:buFont typeface="Arial" pitchFamily="34" charset="0"/>
              <a:buChar char="•"/>
            </a:pPr>
            <a:r>
              <a:rPr lang="en-US" sz="2400" dirty="0" smtClean="0"/>
              <a:t> Freedom is seen as “</a:t>
            </a:r>
            <a:r>
              <a:rPr lang="en-US" sz="2400" dirty="0" err="1" smtClean="0"/>
              <a:t>capabilties</a:t>
            </a:r>
            <a:r>
              <a:rPr lang="en-US" sz="2400" dirty="0" smtClean="0"/>
              <a:t>” to achieve “</a:t>
            </a:r>
            <a:r>
              <a:rPr lang="en-US" sz="2400" dirty="0" err="1" smtClean="0"/>
              <a:t>functionings</a:t>
            </a:r>
            <a:r>
              <a:rPr lang="en-US" sz="2400" dirty="0" smtClean="0"/>
              <a:t>”</a:t>
            </a:r>
          </a:p>
          <a:p>
            <a:pPr lvl="1">
              <a:buFont typeface="Arial" pitchFamily="34" charset="0"/>
              <a:buChar char="•"/>
            </a:pPr>
            <a:r>
              <a:rPr lang="en-US" sz="2400" dirty="0" err="1" smtClean="0"/>
              <a:t>Functionings</a:t>
            </a:r>
            <a:r>
              <a:rPr lang="en-US" sz="2400" dirty="0" smtClean="0"/>
              <a:t> refers to states and activities constitutive of a person’s well-beings and agency”</a:t>
            </a:r>
          </a:p>
          <a:p>
            <a:pPr lvl="1">
              <a:buFont typeface="Arial" pitchFamily="34" charset="0"/>
              <a:buChar char="•"/>
            </a:pPr>
            <a:endParaRPr lang="en-US" sz="2400" dirty="0" smtClean="0"/>
          </a:p>
          <a:p>
            <a:pPr lvl="1">
              <a:buFont typeface="Arial" pitchFamily="34" charset="0"/>
              <a:buChar char="•"/>
            </a:pPr>
            <a:endParaRPr lang="en-US" sz="2400" dirty="0" smtClean="0"/>
          </a:p>
          <a:p>
            <a:pPr>
              <a:buFont typeface="Arial" pitchFamily="34" charset="0"/>
              <a:buChar char="•"/>
            </a:pPr>
            <a:endParaRPr lang="en-US" dirty="0" smtClean="0"/>
          </a:p>
          <a:p>
            <a:endParaRPr lang="en-US" dirty="0" smtClean="0"/>
          </a:p>
          <a:p>
            <a:endParaRPr lang="th-TH" dirty="0"/>
          </a:p>
        </p:txBody>
      </p:sp>
      <p:pic>
        <p:nvPicPr>
          <p:cNvPr id="26626" name="Picture 2"/>
          <p:cNvPicPr>
            <a:picLocks noChangeAspect="1" noChangeArrowheads="1"/>
          </p:cNvPicPr>
          <p:nvPr/>
        </p:nvPicPr>
        <p:blipFill>
          <a:blip r:embed="rId2"/>
          <a:srcRect/>
          <a:stretch>
            <a:fillRect/>
          </a:stretch>
        </p:blipFill>
        <p:spPr bwMode="auto">
          <a:xfrm>
            <a:off x="214283" y="1857365"/>
            <a:ext cx="1928826" cy="3086122"/>
          </a:xfrm>
          <a:prstGeom prst="rect">
            <a:avLst/>
          </a:prstGeom>
          <a:noFill/>
          <a:ln w="9525">
            <a:noFill/>
            <a:miter lim="800000"/>
            <a:headEnd/>
            <a:tailEnd/>
          </a:ln>
          <a:effectLst/>
        </p:spPr>
      </p:pic>
      <p:sp>
        <p:nvSpPr>
          <p:cNvPr id="2050" name="AutoShape 2" descr="data:image/jpeg;base64,/9j/4AAQSkZJRgABAQAAAQABAAD/2wCEAAkGBhQQEQ8NDg8RDQ0QEA8PEA4SDA4ODRARFRAVFhgcFhIYJyYeGBkvJRISIDAgJScrODg4FR4xNTEqNycrLykBCQoKDgwOGg8PGikkHCQvLSwsKSw0KSwsKiksNDQpLCwsLCk1LC8sKSwpLCwsLDUpLCwsLCosLCwxLCw0KTQpL//AABEIAIYBeAMBIgACEQEDEQH/xAAbAAEBAAMBAQEAAAAAAAAAAAAABQEEBgMCB//EAEIQAAEDAgEHCAcFCAMBAQAAAAIAAQMEERIFFSFUlKTRExQWMTR0s9MGIkFRU3O0MjORk7EjQkRSYXFygWOhsvEk/8QAFwEBAQEBAAAAAAAAAAAAAAAAAAECA//EAB4RAQACAgMBAQEAAAAAAAAAAAABESFhAjFBEhMD/9oADAMBAAIRAxEAPwD9VnCSWrlhapmgjjpqU2GNoLOUktSxO7mBP1RB7fYvfMp6/V7p5axTduqe6UPjVqr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IZQyQT0o86nmCU5QMJGp3GzQmTWwgLs9xb2rC2Mq9ooPmz/TSIgxTduqe6UPjVqrKTTduqe6UPjVqrICIiAiIgIiICIiAiIglv6Qxco8YtIbDIMBShCZwjK5MzC5t7bkzPa7N7XZU7rn8m5EqIIpKQJYhivUlFUYTKoZ5TM2xA/q3YpL4rvfD1NfROH0ILDd+QA7nI0QiZQ8pzYoRczdsR3xmRlZnL1We7NpeL67G6XXIzehRtHMFPLHC5c3KMWjcRYhjjjmuWl7GMWHQ37zu93tbDegzDEbMEEkxAEQi+KKIQdpOUs4NoN+cTszsNmZ2ZhFriiOt5VsWCxXsxXwFhte32rWv/AEvdfd1x0vodL1NzRxdoQKPm7hAbBA4sRxDoJhM5DaPq0jpbCzrbyf6IvDNFNjGRgPE5GzvLYKUYAs/tJ2EnIn0vdvY1kHTIiICIiAiIgIiICIiAiLBEzM7u9mbS7voZmQZRfAyi9rEz4muNnZ7t/T39bL7QEREBERAREQEREBERAREQEREErKvaKD5s/wBNIiZV7RQfNn+mkRBim7dU90ofGrVWUmm7dU90ofGrVWQEREBERAREQEREBERAXIZY9I5I6uQbiFPTR8p2hoozdo8crzkQPhAROK2F3e8o+98PXGN2dtLXZ2uz2dv7OtCLIULCwSRjUOzuTyTAEshG44XJ3dut2Zm0exmbqUEY/S6QojligiZ2EYxGWrwO9S5RjhwiLu4MUrC5XbS3UzOxLMfpm5OzDTseNoijYai5kJVDRXccPq39cgu+loycsFntcbJ0FzbkYcRckRtyUeJ8H3blo02w6L9WHR1L1ioYwu4RADkbyk4xiLvI7Wcnt1l/VUTskZaOaWSI4o4uTAHfDVcsWJ9D2ZhZsLEMwXve8T3ZtCsLwp6KONzKOMIykLHI4xiDmXvJ2630vpde6AiIgIiICIiAiIgIiIC5/wBJ4yeSjeSM5qEZJSqI44jmdzYP2LnEFyONnxXZmfTgd2s126BEHIVVGQSRy0lMVOA4Su1MJSY6iojErBpYWYIbl7mNup7uPmFdVys7yRTOBnSsUL0cbMEnKEUsYsbXKNhYReUtDkTOLs12bs1842uw3bE7O7NdruzWu9v9t+LIOLnypXPFC8Yz46i/KE9Fg5rIwC7AIOLlydydsZs/3b+s2JiHtR6mvpf2va3/AEs2RAREQEREBERAREQEREBERBKyr2ig+bP9NIiZV7RQfNn+mkRBim7dU90ofGrVWUmm7dU90ofGrVWQEREBERAREQEREBERAREQT4O1VHyKX/3UKgp8Haqj5FL/AO6hUFZSBERRRERAREQEREBERAREQEREBTp+1wd3q/FpVRU6ftcHd6vxaVWElRREUUREQEREBERAREQEREBERBKyr2ig+bP9NIiZV7RQfNn+mkRBim7dU90ofGrVVd7aX6m0qVTduqe6UPjVqpz/AGS/xf8ARBoR5eAmYhjqCEmYhdqOezs7XZ+pfWeh+FUbHPwX3kXs1N8iHwxW6tTSJ+eh+FUbHPwTPQ/CqNjn4KgimBPz0PwqjY5+CZ6H4VRsc/BUETAn56H4VRsc/BM9D8Ko2OfgqCJgT89D8Ko2OfgvSmyqBnyTDIBuJGzSQSR3EXFns5Np+2P4rcU6ftcHd6rxaVXEiiiIsq5TJGVqg8qVlPJTgEMUUV5mM3xBikeKzW635Qr+7k3XVrDDpvbS9mvbTo/+usrXKbSIERFlRT89hcmEJzYSMHIaWYhxATiVnZtOkXb/AEt91oZE+7PvFZ9XKrFUhnofhVGxz8Ez0PwqjY5+CoImBPz0PwqjY5+CZ6H4VRsc/BUETAn56H4VRsc/BM9D8Ko2OfgqCJgT89D8Ko2OfgshlkHIQcJgcyYRc6aYBxOz2bE7WbqW+p+V/wCH7zF+hKxUigiIsqLlK/KtQOVqamGnAoSgldp8Z6I3KJ5HdrfaZ4xZm/5BXVrGFr3tp0te2mz24N+C1xmkllERZUWlPlYAMo8MpkNsWCnlkZrtdruzWut1T6L7+r/vD4TKwhnofhVGxz8Ez0PwqjY5+CoImBPz0PwqjY5+CZ6H4VRsc/BUETAn56H4VRsc/BM9D8Ko2OfgqCJgT89D8Ko2OfgvmXL4AJGcdQICzkRPST2EWa7u+jqVJTvSHslX3afwiVipkUUWGWVlUrKvaKD5s/00iJlXtFB82f6aREGKbt1T3Sh8atVOf7Jf4v8AoplN26p7pQ+NWqnP9kv8X/RBq5F7NTfIh8MVurSyL2am+RD4YrdVnshOyhl+GnkCGaTkzkbEN45HDDjELubNhFrmDXd2+03vZUVyeV8hzVFVzgomKCIqeMYXqXYKiHEZSOYs3WxPCTC/XyLM/W61ByJXlj5YnkKSVmJwr54I2EZXJnYR0sNiw+q4v6raH0u8gdui4+TIdYXLE5nd3cLDXzDyovVgTOLdUWGMXFmbS7mWL3v9vkSsMJZTleOqaMuSAKyZoXleWQrv7LMxiIs7O2i5M9mZg61Fx9TkesxxPDcYAFpWhLKNQUjTjI5OxzO7uQkwxjaxM1zZrXxK56OURxQ4ZsXKOZk+OpkqDtew4jJ39azDdhs17uzNdBUU6ftcHd6rxaVUVOn7XB3eq8WlVhJbstQIWxmIX6sRMN/xXnnCP4sf5gKJl+SMaiN5XjFngPDyhALX5Qb2xLS51Tfz035kHFa48Li7ZnlU9OozhH8WP8wEzhH8WP8AMBcvzqm/npvzIOKc6pviU35kHFa/PafeluLL4PJJGVmjAxAZmNijcnjArO7fZ+8t7tHW3Uqq5eKWNxdwKN42vdxIHjbRpu7aPaqWQwNr9bU1v2YnfHe/7rPpYPcz/wCrMs8uFLx5WqutDIn3Z94rPq5VvutDIn3Z94rPq5VnxpmbLsISciUrcoxABMwmQgZuzAJmzYQJ8Q2F3Z3u1utb65rJmT6mCOenaKEyearnjqTldxkKSU5Y8UdrsTOQC+m1guz9TKMeT6rlhhJpnkNhlZs51TA7BEQEUpjYRcjm0gHsiazaFFd65W0+7+ju/wCC1gynG8YTsf7OQcQPhJiNsDloB/Wd7M72tfQuWLIlcxC3KPJyQygMz1so4xalwR3hbQ7uTuZEV3uw20dRvRypCPk4sTA4zsMRZQnfkRKOGEQu92P1RmP3CT6Pe4dVDlGMw5QZBcMIm5YrWEgY2d2fq0Oz6VsCTOzOz3Z9LP7HXG1Xo5UGblgswvPyOHKVQHJtJPGNwZvsWiB3Zm0M5E3tXnmSvLlHlLGUktnwV88EbAMrmL4R0sNnYXwuL2Hqd9Lh26n5X/h+8xfoS3xGzM3u0dbu/wCK0Mr/AMP3mL9CWuPaKC+JZhFrmTC3VciYWv8A7X2onpMYNzZ5HBg5Y9JuLBfm8ttJaFmFlTzhH8WP8wEzhH8WP8wFy/Oqb+em/Mg4pzqm/npvzIOK6/ntz+9OozhH8WP8wFpy5fAZeT0HGwCZSgbGwOREzYhbTb1H0/16raWh86pv56b8yDitilmjK/IlGVrX5Mo3t7r4f9pH89p96dMBs7MTOzs7M7Oz3Z2/o60aH7+r/vD4TLSyMJ48UWime+O/3ZF/xN779bto/u/Vu0X39X/eHwmWKq3S7Yyjl+GnJo5SNjIClZhp6ib9mLsxF6gvZmxDf+7e9b8cjEzE2lnZnbQ7aHb3KE+RjmrDqZscUcTQhAwVD4ZREjM+UBvY7uGh7/YZaEWRawnwHIUUfKY8bVspyMz1ZSFb3+oMQMzvZmIrs97LMLLrl8DMLu4sTOTMxOLOzuzPezu3u9UvwdclDkerwmxi5E0BvA2c6nBHKTSu4m7WeTSYNcuoRa1nbT4l6M1QA8EDkENnAGzlUM4O0EQRm5Npwi7Tk4Da7uPsbQHakTMzu72ZtLu+hmZYCRiZiF2IXZnZ2e7Oz9Ts65OqyBVftXGQzeRqq3/7p4mjxcnGFma7Xwscl2tYrM2hauV6GpgGSTlJX5Tl2FxqaowjeSoEgBxbSIYAJnkuzs8j4beqg7hT/SHslX3afwiXP+jmTJsdPK/LvAzTSOU1ZUMTkZO7NyDkWhtDCxETYbP19fQekPZKvu0/hEtR3CeN9llYZZWVSsq9ooPmz/TSImVe0UHzZ/ppEQYpu3VPdKHxq1U5/sl/i/6KZTduqe6UPjVqqmN2dvezsg08i9mpvkQ+GK3VLpslzRgEY1XqgIg16eO9hZma/wCC9OZz61u0a1MRfaKCKfzOfWt2jTmc+tbtGpWxQRT+Zz61u0aczn1rdo0rYoIp/M59a3aNOZz61u0aVsUFOn7XB3eq8WlWeZz61u0azT5ONpGmlmeVxjOMW5IAZmMgJ3e3W/7Mf+1YqBvrFllFlWLJZZRBPDIo8rJMbueIxNge2ASaMAvb95/UZ9PV7FQREGHWhkT7s+8Vn1cqoKZFkuQMTR1LiBSSyMLwRk7PJIRu1/a1ydWOkU0U/mc+tbtGnM59a3aNK2KCKfzOfWt2jTmc+tbtGlbFBFP5nPrW7RpzOfWt2jStigp+V/4fvMX6EnM59a3aNfL5MkIo3lqHMQNpMLQgF3Zntp92lWKj0UkRFlWLJZZRBiy0KnIwyS8qbu44BB4v3CwkTti9rt676Or33VBEGGa2htDe72LQofv6v+8PhMqCny5OPlDlinePlMGIeSA2uLW0O/8ApWEUEU/mc+tbtGnM59a3aNK2KCKfzOfWt2jTmc+tbtGlbFBFP5nPrW7RpzOfWt2jStigp/pD2Sr7tP4RJzOfWt2jXlVZKllA4jqnwSAQFanjZ8JC7PZ/fpVionsVGWURZVKyr2ig+bP9NIiZV7RQfNn+mkRBim7dU90ofGrVWUmm7dU90ofGrVWQEREBERAREQEREBERAREQEREBERAREQEREBERAREQEREBERAREQEREBERAREQEREBERAREQEREErKvaKD5s/00iJlTtFB82f6aREHpV5DCSR58c0cjgEZPFUyxMQgRkN2F7aHkPT/AFXn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D7p8ggBhK8k8pR4nDlKqWQRchcXfC72vZ3b/aIi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051" name="Picture 3"/>
          <p:cNvPicPr>
            <a:picLocks noChangeAspect="1" noChangeArrowheads="1"/>
          </p:cNvPicPr>
          <p:nvPr/>
        </p:nvPicPr>
        <p:blipFill>
          <a:blip r:embed="rId3"/>
          <a:srcRect/>
          <a:stretch>
            <a:fillRect/>
          </a:stretch>
        </p:blipFill>
        <p:spPr bwMode="auto">
          <a:xfrm>
            <a:off x="3133710" y="4643446"/>
            <a:ext cx="5072099" cy="1807610"/>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142852"/>
            <a:ext cx="8229600" cy="1143000"/>
          </a:xfrm>
        </p:spPr>
        <p:txBody>
          <a:bodyPr/>
          <a:lstStyle/>
          <a:p>
            <a:r>
              <a:rPr lang="en-US" dirty="0" smtClean="0"/>
              <a:t>Inequality of What?</a:t>
            </a:r>
            <a:endParaRPr lang="th-TH" dirty="0"/>
          </a:p>
        </p:txBody>
      </p:sp>
      <p:sp>
        <p:nvSpPr>
          <p:cNvPr id="3" name="Content Placeholder 2"/>
          <p:cNvSpPr>
            <a:spLocks noGrp="1"/>
          </p:cNvSpPr>
          <p:nvPr>
            <p:ph idx="1"/>
          </p:nvPr>
        </p:nvSpPr>
        <p:spPr>
          <a:xfrm>
            <a:off x="53790" y="1071546"/>
            <a:ext cx="9001156" cy="1185858"/>
          </a:xfrm>
        </p:spPr>
        <p:txBody>
          <a:bodyPr/>
          <a:lstStyle/>
          <a:p>
            <a:r>
              <a:rPr lang="en-US" dirty="0" smtClean="0"/>
              <a:t>Equality in the pro-equal opportunities perspective</a:t>
            </a:r>
          </a:p>
          <a:p>
            <a:pPr lvl="1">
              <a:buNone/>
            </a:pPr>
            <a:endParaRPr lang="en-US" dirty="0" smtClean="0"/>
          </a:p>
          <a:p>
            <a:endParaRPr lang="th-TH" dirty="0"/>
          </a:p>
        </p:txBody>
      </p:sp>
      <p:sp>
        <p:nvSpPr>
          <p:cNvPr id="4" name="TextBox 3"/>
          <p:cNvSpPr txBox="1"/>
          <p:nvPr/>
        </p:nvSpPr>
        <p:spPr>
          <a:xfrm>
            <a:off x="3384764" y="1857364"/>
            <a:ext cx="5473516" cy="4401205"/>
          </a:xfrm>
          <a:prstGeom prst="rect">
            <a:avLst/>
          </a:prstGeom>
          <a:noFill/>
          <a:ln>
            <a:solidFill>
              <a:schemeClr val="accent1"/>
            </a:solidFill>
          </a:ln>
        </p:spPr>
        <p:txBody>
          <a:bodyPr wrap="square" rtlCol="0">
            <a:spAutoFit/>
          </a:bodyPr>
          <a:lstStyle/>
          <a:p>
            <a:r>
              <a:rPr lang="en-US" u="sng" dirty="0" smtClean="0"/>
              <a:t>John Roemer’s Equal Opportunities  as Equality for the Same Efforts</a:t>
            </a:r>
          </a:p>
          <a:p>
            <a:endParaRPr lang="en-US" dirty="0" smtClean="0"/>
          </a:p>
          <a:p>
            <a:pPr lvl="1">
              <a:buFont typeface="Arial" pitchFamily="34" charset="0"/>
              <a:buChar char="•"/>
            </a:pPr>
            <a:r>
              <a:rPr lang="en-US" dirty="0" smtClean="0"/>
              <a:t>People who are born into different circumstances but are interested in attaining a similar goal, </a:t>
            </a:r>
            <a:r>
              <a:rPr lang="en-US" b="1" u="sng" dirty="0" smtClean="0"/>
              <a:t>“provided that they put in the same effort</a:t>
            </a:r>
            <a:r>
              <a:rPr lang="en-US" dirty="0" smtClean="0"/>
              <a:t>”, should be able to enjoy similar results. </a:t>
            </a:r>
          </a:p>
          <a:p>
            <a:pPr lvl="1"/>
            <a:endParaRPr lang="en-US" dirty="0" smtClean="0"/>
          </a:p>
        </p:txBody>
      </p:sp>
      <p:sp>
        <p:nvSpPr>
          <p:cNvPr id="2050" name="AutoShape 2" descr="data:image/jpeg;base64,/9j/4AAQSkZJRgABAQAAAQABAAD/2wCEAAkGBhQQEQ8NDg8RDQ0QEA8PEA4SDA4ODRARFRAVFhgcFhIYJyYeGBkvJRISIDAgJScrODg4FR4xNTEqNycrLykBCQoKDgwOGg8PGikkHCQvLSwsKSw0KSwsKiksNDQpLCwsLCk1LC8sKSwpLCwsLDUpLCwsLCosLCwxLCw0KTQpL//AABEIAIYBeAMBIgACEQEDEQH/xAAbAAEBAAMBAQEAAAAAAAAAAAAABQEEBgMCB//EAEIQAAEDAgEHCAcFCAMBAQAAAAIAAQMEERIFFSFUlKTRExQWMTR0s9MGIkFRU3O0MjORk7EjQkRSYXFygWOhsvEk/8QAFwEBAQEBAAAAAAAAAAAAAAAAAAECA//EAB4RAQACAgMBAQEAAAAAAAAAAAABESFhAjFBEhMD/9oADAMBAAIRAxEAPwD9VnCSWrlhapmgjjpqU2GNoLOUktSxO7mBP1RB7fYvfMp6/V7p5axTduqe6UPjVqr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JWZT1+r3Ty0zKev1e6eWqqIIZQyQT0o86nmCU5QMJGp3GzQmTWwgLs9xb2rC2Mq9ooPmz/TSIgxTduqe6UPjVqrKTTduqe6UPjVqrICIiAiIgIiICIiAiIglv6Qxco8YtIbDIMBShCZwjK5MzC5t7bkzPa7N7XZU7rn8m5EqIIpKQJYhivUlFUYTKoZ5TM2xA/q3YpL4rvfD1NfROH0ILDd+QA7nI0QiZQ8pzYoRczdsR3xmRlZnL1We7NpeL67G6XXIzehRtHMFPLHC5c3KMWjcRYhjjjmuWl7GMWHQ37zu93tbDegzDEbMEEkxAEQi+KKIQdpOUs4NoN+cTszsNmZ2ZhFriiOt5VsWCxXsxXwFhte32rWv/AEvdfd1x0vodL1NzRxdoQKPm7hAbBA4sRxDoJhM5DaPq0jpbCzrbyf6IvDNFNjGRgPE5GzvLYKUYAs/tJ2EnIn0vdvY1kHTIiICIiAiIgIiICIiAiLBEzM7u9mbS7voZmQZRfAyi9rEz4muNnZ7t/T39bL7QEREBERAREQEREBERAREQEREErKvaKD5s/wBNIiZV7RQfNn+mkRBim7dU90ofGrVWUmm7dU90ofGrVWQEREBERAREQEREBERAXIZY9I5I6uQbiFPTR8p2hoozdo8crzkQPhAROK2F3e8o+98PXGN2dtLXZ2uz2dv7OtCLIULCwSRjUOzuTyTAEshG44XJ3dut2Zm0exmbqUEY/S6QojligiZ2EYxGWrwO9S5RjhwiLu4MUrC5XbS3UzOxLMfpm5OzDTseNoijYai5kJVDRXccPq39cgu+loycsFntcbJ0FzbkYcRckRtyUeJ8H3blo02w6L9WHR1L1ioYwu4RADkbyk4xiLvI7Wcnt1l/VUTskZaOaWSI4o4uTAHfDVcsWJ9D2ZhZsLEMwXve8T3ZtCsLwp6KONzKOMIykLHI4xiDmXvJ2630vpde6AiIgIiICIiAiIgIiIC5/wBJ4yeSjeSM5qEZJSqI44jmdzYP2LnEFyONnxXZmfTgd2s126BEHIVVGQSRy0lMVOA4Su1MJSY6iojErBpYWYIbl7mNup7uPmFdVys7yRTOBnSsUL0cbMEnKEUsYsbXKNhYReUtDkTOLs12bs1842uw3bE7O7NdruzWu9v9t+LIOLnypXPFC8Yz46i/KE9Fg5rIwC7AIOLlydydsZs/3b+s2JiHtR6mvpf2va3/AEs2RAREQEREBERAREQEREBERBKyr2ig+bP9NIiZV7RQfNn+mkRBim7dU90ofGrVWUmm7dU90ofGrVWQEREBERAREQEREBERAREQT4O1VHyKX/3UKgp8Haqj5FL/AO6hUFZSBERRRERAREQEREBERAREQEREBTp+1wd3q/FpVRU6ftcHd6vxaVWElRREUUREQEREBERAREQEREBERBKyr2ig+bP9NIiZV7RQfNn+mkRBim7dU90ofGrVVd7aX6m0qVTduqe6UPjVqpz/AGS/xf8ARBoR5eAmYhjqCEmYhdqOezs7XZ+pfWeh+FUbHPwX3kXs1N8iHwxW6tTSJ+eh+FUbHPwTPQ/CqNjn4KgimBPz0PwqjY5+CZ6H4VRsc/BUETAn56H4VRsc/BM9D8Ko2OfgqCJgT89D8Ko2OfgvSmyqBnyTDIBuJGzSQSR3EXFns5Np+2P4rcU6ftcHd6rxaVXEiiiIsq5TJGVqg8qVlPJTgEMUUV5mM3xBikeKzW635Qr+7k3XVrDDpvbS9mvbTo/+usrXKbSIERFlRT89hcmEJzYSMHIaWYhxATiVnZtOkXb/AEt91oZE+7PvFZ9XKrFUhnofhVGxz8Ez0PwqjY5+CoImBPz0PwqjY5+CZ6H4VRsc/BUETAn56H4VRsc/BM9D8Ko2OfgqCJgT89D8Ko2OfgshlkHIQcJgcyYRc6aYBxOz2bE7WbqW+p+V/wCH7zF+hKxUigiIsqLlK/KtQOVqamGnAoSgldp8Z6I3KJ5HdrfaZ4xZm/5BXVrGFr3tp0te2mz24N+C1xmkllERZUWlPlYAMo8MpkNsWCnlkZrtdruzWut1T6L7+r/vD4TKwhnofhVGxz8Ez0PwqjY5+CoImBPz0PwqjY5+CZ6H4VRsc/BUETAn56H4VRsc/BM9D8Ko2OfgqCJgT89D8Ko2OfgvmXL4AJGcdQICzkRPST2EWa7u+jqVJTvSHslX3afwiVipkUUWGWVlUrKvaKD5s/00iJlXtFB82f6aREGKbt1T3Sh8atVOf7Jf4v8AoplN26p7pQ+NWqnP9kv8X/RBq5F7NTfIh8MVurSyL2am+RD4YrdVnshOyhl+GnkCGaTkzkbEN45HDDjELubNhFrmDXd2+03vZUVyeV8hzVFVzgomKCIqeMYXqXYKiHEZSOYs3WxPCTC/XyLM/W61ByJXlj5YnkKSVmJwr54I2EZXJnYR0sNiw+q4v6raH0u8gdui4+TIdYXLE5nd3cLDXzDyovVgTOLdUWGMXFmbS7mWL3v9vkSsMJZTleOqaMuSAKyZoXleWQrv7LMxiIs7O2i5M9mZg61Fx9TkesxxPDcYAFpWhLKNQUjTjI5OxzO7uQkwxjaxM1zZrXxK56OURxQ4ZsXKOZk+OpkqDtew4jJ39azDdhs17uzNdBUU6ftcHd6rxaVUVOn7XB3eq8WlVhJbstQIWxmIX6sRMN/xXnnCP4sf5gKJl+SMaiN5XjFngPDyhALX5Qb2xLS51Tfz035kHFa48Li7ZnlU9OozhH8WP8wEzhH8WP8AMBcvzqm/npvzIOKc6pviU35kHFa/PafeluLL4PJJGVmjAxAZmNijcnjArO7fZ+8t7tHW3Uqq5eKWNxdwKN42vdxIHjbRpu7aPaqWQwNr9bU1v2YnfHe/7rPpYPcz/wCrMs8uFLx5WqutDIn3Z94rPq5VvutDIn3Z94rPq5VnxpmbLsISciUrcoxABMwmQgZuzAJmzYQJ8Q2F3Z3u1utb65rJmT6mCOenaKEyearnjqTldxkKSU5Y8UdrsTOQC+m1guz9TKMeT6rlhhJpnkNhlZs51TA7BEQEUpjYRcjm0gHsiazaFFd65W0+7+ju/wCC1gynG8YTsf7OQcQPhJiNsDloB/Wd7M72tfQuWLIlcxC3KPJyQygMz1so4xalwR3hbQ7uTuZEV3uw20dRvRypCPk4sTA4zsMRZQnfkRKOGEQu92P1RmP3CT6Pe4dVDlGMw5QZBcMIm5YrWEgY2d2fq0Oz6VsCTOzOz3Z9LP7HXG1Xo5UGblgswvPyOHKVQHJtJPGNwZvsWiB3Zm0M5E3tXnmSvLlHlLGUktnwV88EbAMrmL4R0sNnYXwuL2Hqd9Lh26n5X/h+8xfoS3xGzM3u0dbu/wCK0Mr/AMP3mL9CWuPaKC+JZhFrmTC3VciYWv8A7X2onpMYNzZ5HBg5Y9JuLBfm8ttJaFmFlTzhH8WP8wEzhH8WP8wFy/Oqb+em/Mg4pzqm/npvzIOK6/ntz+9OozhH8WP8wFpy5fAZeT0HGwCZSgbGwOREzYhbTb1H0/16raWh86pv56b8yDitilmjK/IlGVrX5Mo3t7r4f9pH89p96dMBs7MTOzs7M7Oz3Z2/o60aH7+r/vD4TLSyMJ48UWime+O/3ZF/xN779bto/u/Vu0X39X/eHwmWKq3S7Yyjl+GnJo5SNjIClZhp6ib9mLsxF6gvZmxDf+7e9b8cjEzE2lnZnbQ7aHb3KE+RjmrDqZscUcTQhAwVD4ZREjM+UBvY7uGh7/YZaEWRawnwHIUUfKY8bVspyMz1ZSFb3+oMQMzvZmIrs97LMLLrl8DMLu4sTOTMxOLOzuzPezu3u9UvwdclDkerwmxi5E0BvA2c6nBHKTSu4m7WeTSYNcuoRa1nbT4l6M1QA8EDkENnAGzlUM4O0EQRm5Npwi7Tk4Da7uPsbQHakTMzu72ZtLu+hmZYCRiZiF2IXZnZ2e7Oz9Ts65OqyBVftXGQzeRqq3/7p4mjxcnGFma7Xwscl2tYrM2hauV6GpgGSTlJX5Tl2FxqaowjeSoEgBxbSIYAJnkuzs8j4beqg7hT/SHslX3afwiXP+jmTJsdPK/LvAzTSOU1ZUMTkZO7NyDkWhtDCxETYbP19fQekPZKvu0/hEtR3CeN9llYZZWVSsq9ooPmz/TSImVe0UHzZ/ppEQYpu3VPdKHxq1U5/sl/i/6KZTduqe6UPjVqqmN2dvezsg08i9mpvkQ+GK3VLpslzRgEY1XqgIg16eO9hZma/wCC9OZz61u0a1MRfaKCKfzOfWt2jTmc+tbtGpWxQRT+Zz61u0aczn1rdo0rYoIp/M59a3aNOZz61u0aVsUFOn7XB3eq8WlWeZz61u0azT5ONpGmlmeVxjOMW5IAZmMgJ3e3W/7Mf+1YqBvrFllFlWLJZZRBPDIo8rJMbueIxNge2ASaMAvb95/UZ9PV7FQREGHWhkT7s+8Vn1cqoKZFkuQMTR1LiBSSyMLwRk7PJIRu1/a1ydWOkU0U/mc+tbtGnM59a3aNK2KCKfzOfWt2jTmc+tbtGlbFBFP5nPrW7RpzOfWt2jStigp+V/4fvMX6EnM59a3aNfL5MkIo3lqHMQNpMLQgF3Zntp92lWKj0UkRFlWLJZZRBiy0KnIwyS8qbu44BB4v3CwkTti9rt676Or33VBEGGa2htDe72LQofv6v+8PhMqCny5OPlDlinePlMGIeSA2uLW0O/8ApWEUEU/mc+tbtGnM59a3aNK2KCKfzOfWt2jTmc+tbtGlbFBFP5nPrW7RpzOfWt2jStigp/pD2Sr7tP4RJzOfWt2jXlVZKllA4jqnwSAQFanjZ8JC7PZ/fpVionsVGWURZVKyr2ig+bP9NIiZV7RQfNn+mkRBim7dU90ofGrVWUmm7dU90ofGrVWQEREBERAREQEREBERAREQEREBERAREQEREBERAREQEREBERAREQEREBERAREQEREBERAREQEREErKvaKD5s/00iJlTtFB82f6aREHpV5DCSR58c0cjgEZPFUyxMQgRkN2F7aHkPT/AFXn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B0eHWKvbp+KdHh1ir26fiiIHR4dYq9un4p0eHWKvbp+KIgdHh1ir26finR4dYq9un4oiD7p8ggBhK8k8pR4nDlKqWQRchcXfC72vZ3b/aIi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8674" name="Picture 2"/>
          <p:cNvPicPr>
            <a:picLocks noChangeAspect="1" noChangeArrowheads="1"/>
          </p:cNvPicPr>
          <p:nvPr/>
        </p:nvPicPr>
        <p:blipFill>
          <a:blip r:embed="rId2"/>
          <a:srcRect/>
          <a:stretch>
            <a:fillRect/>
          </a:stretch>
        </p:blipFill>
        <p:spPr bwMode="auto">
          <a:xfrm>
            <a:off x="714348" y="1857363"/>
            <a:ext cx="1974287" cy="2286017"/>
          </a:xfrm>
          <a:prstGeom prst="rect">
            <a:avLst/>
          </a:prstGeom>
          <a:noFill/>
          <a:ln w="9525">
            <a:noFill/>
            <a:miter lim="800000"/>
            <a:headEnd/>
            <a:tailEnd/>
          </a:ln>
          <a:effectLst/>
        </p:spPr>
      </p:pic>
      <p:pic>
        <p:nvPicPr>
          <p:cNvPr id="28675" name="Picture 3"/>
          <p:cNvPicPr>
            <a:picLocks noChangeAspect="1" noChangeArrowheads="1"/>
          </p:cNvPicPr>
          <p:nvPr/>
        </p:nvPicPr>
        <p:blipFill>
          <a:blip r:embed="rId3"/>
          <a:srcRect/>
          <a:stretch>
            <a:fillRect/>
          </a:stretch>
        </p:blipFill>
        <p:spPr bwMode="auto">
          <a:xfrm>
            <a:off x="285720" y="4429132"/>
            <a:ext cx="2886075" cy="1590675"/>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 of What?</a:t>
            </a:r>
            <a:endParaRPr lang="th-TH" dirty="0"/>
          </a:p>
        </p:txBody>
      </p:sp>
      <p:sp>
        <p:nvSpPr>
          <p:cNvPr id="3" name="Content Placeholder 2"/>
          <p:cNvSpPr>
            <a:spLocks noGrp="1"/>
          </p:cNvSpPr>
          <p:nvPr>
            <p:ph idx="1"/>
          </p:nvPr>
        </p:nvSpPr>
        <p:spPr>
          <a:xfrm>
            <a:off x="285720" y="1600200"/>
            <a:ext cx="8715436" cy="4525963"/>
          </a:xfrm>
        </p:spPr>
        <p:txBody>
          <a:bodyPr>
            <a:normAutofit/>
          </a:bodyPr>
          <a:lstStyle/>
          <a:p>
            <a:r>
              <a:rPr lang="en-US" dirty="0" smtClean="0"/>
              <a:t>Equality in the pro-equal outcomes perspectives</a:t>
            </a:r>
          </a:p>
          <a:p>
            <a:pPr lvl="1"/>
            <a:r>
              <a:rPr lang="en-US" dirty="0" smtClean="0"/>
              <a:t>Equality of income or wealth (which arguably could also be seen as constituting equal opportunities). </a:t>
            </a:r>
          </a:p>
          <a:p>
            <a:pPr lvl="1"/>
            <a:r>
              <a:rPr lang="en-US" dirty="0" smtClean="0"/>
              <a:t>Socialism is often conflated with the strong view on equality of outcomes. In fact, most considerations of equality don’t proceed this far.</a:t>
            </a:r>
          </a:p>
        </p:txBody>
      </p:sp>
    </p:spTree>
  </p:cSld>
  <p:clrMapOvr>
    <a:masterClrMapping/>
  </p:clrMapOvr>
</p:sld>
</file>

<file path=ppt/theme/theme1.xml><?xml version="1.0" encoding="utf-8"?>
<a:theme xmlns:a="http://schemas.openxmlformats.org/drawingml/2006/main" name="Office Them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219</TotalTime>
  <Words>643</Words>
  <Application>Microsoft Office PowerPoint</Application>
  <PresentationFormat>On-screen Show (4:3)</PresentationFormat>
  <Paragraphs>85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Inequality Why? And What?</vt:lpstr>
      <vt:lpstr>Topics</vt:lpstr>
      <vt:lpstr>Inequality, Why?</vt:lpstr>
      <vt:lpstr>How do we see the poor?</vt:lpstr>
      <vt:lpstr>How do we see the poor?</vt:lpstr>
      <vt:lpstr>How do we see the poor?</vt:lpstr>
      <vt:lpstr>How do we see the society?</vt:lpstr>
      <vt:lpstr>How do we see the society?</vt:lpstr>
      <vt:lpstr>Inequality of What?</vt:lpstr>
      <vt:lpstr>Inequality of What?</vt:lpstr>
      <vt:lpstr>Inequality of What?</vt:lpstr>
      <vt:lpstr>Inequality of What?</vt:lpstr>
      <vt:lpstr>Rawlsian’s Justice as Fairness</vt:lpstr>
      <vt:lpstr>Inequality of What?</vt:lpstr>
      <vt:lpstr>Inequality of What?</vt:lpstr>
      <vt:lpstr>Inequality of What?</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Inequality Why? And What?</dc:title>
  <dc:creator>Thorn</dc:creator>
  <cp:lastModifiedBy>Patamawadee</cp:lastModifiedBy>
  <cp:revision>28</cp:revision>
  <dcterms:created xsi:type="dcterms:W3CDTF">2014-04-28T05:02:53Z</dcterms:created>
  <dcterms:modified xsi:type="dcterms:W3CDTF">2014-04-28T14:59:16Z</dcterms:modified>
</cp:coreProperties>
</file>