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90" r:id="rId6"/>
    <p:sldId id="262" r:id="rId7"/>
    <p:sldId id="263" r:id="rId8"/>
    <p:sldId id="266" r:id="rId9"/>
    <p:sldId id="264" r:id="rId10"/>
    <p:sldId id="268" r:id="rId11"/>
    <p:sldId id="269" r:id="rId12"/>
    <p:sldId id="272" r:id="rId13"/>
    <p:sldId id="273" r:id="rId14"/>
    <p:sldId id="274" r:id="rId15"/>
    <p:sldId id="291" r:id="rId16"/>
    <p:sldId id="292" r:id="rId17"/>
    <p:sldId id="275" r:id="rId18"/>
    <p:sldId id="276" r:id="rId19"/>
    <p:sldId id="277" r:id="rId20"/>
    <p:sldId id="295" r:id="rId21"/>
    <p:sldId id="279" r:id="rId22"/>
    <p:sldId id="293" r:id="rId23"/>
    <p:sldId id="280" r:id="rId24"/>
    <p:sldId id="281" r:id="rId25"/>
    <p:sldId id="282" r:id="rId26"/>
    <p:sldId id="284" r:id="rId27"/>
    <p:sldId id="285" r:id="rId28"/>
    <p:sldId id="286" r:id="rId29"/>
    <p:sldId id="287" r:id="rId30"/>
    <p:sldId id="296" r:id="rId31"/>
    <p:sldId id="288" r:id="rId3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868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09/10/61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09/10/61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09/10/61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09/10/61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09/10/61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09/10/61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09/10/61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09/10/61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09/10/61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09/10/61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E6ADA-3644-4DAD-B14D-14869F087491}" type="datetimeFigureOut">
              <a:rPr lang="th-TH" smtClean="0"/>
              <a:pPr/>
              <a:t>09/10/61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E6ADA-3644-4DAD-B14D-14869F087491}" type="datetimeFigureOut">
              <a:rPr lang="th-TH" smtClean="0"/>
              <a:pPr/>
              <a:t>09/10/61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F3079-4D92-477B-8111-8726B04B94A0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fall of absolutism and 1932 revolution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Thai Economic History</a:t>
            </a:r>
          </a:p>
          <a:p>
            <a:r>
              <a:rPr lang="en-US" dirty="0"/>
              <a:t>Thorn </a:t>
            </a:r>
            <a:r>
              <a:rPr lang="en-US" dirty="0" err="1"/>
              <a:t>Pitidol</a:t>
            </a:r>
            <a:endParaRPr lang="en-US" dirty="0"/>
          </a:p>
          <a:p>
            <a:r>
              <a:rPr lang="en-US" dirty="0"/>
              <a:t>1/2018</a:t>
            </a:r>
            <a:endParaRPr lang="th-TH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fall of absolutism</a:t>
            </a:r>
          </a:p>
          <a:p>
            <a:r>
              <a:rPr lang="en-US" dirty="0"/>
              <a:t>Opposition to absolutism and 1932 revolution</a:t>
            </a:r>
          </a:p>
          <a:p>
            <a:r>
              <a:rPr lang="en-US" dirty="0"/>
              <a:t>The shifting political landscape after 1932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The fall of absolutism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Rama V’s death 1910 </a:t>
            </a:r>
            <a:r>
              <a:rPr lang="en-US" dirty="0">
                <a:sym typeface="Wingdings" panose="05000000000000000000" pitchFamily="2" charset="2"/>
              </a:rPr>
              <a:t> 1932 Revolution</a:t>
            </a:r>
            <a:endParaRPr lang="en-US" dirty="0"/>
          </a:p>
          <a:p>
            <a:pPr lvl="1"/>
            <a:r>
              <a:rPr lang="en-US" dirty="0"/>
              <a:t>The bureaucratic reform and the change in economy led to the new social groups that resented the royal monopoly of power</a:t>
            </a:r>
          </a:p>
          <a:p>
            <a:r>
              <a:rPr lang="en-US" dirty="0"/>
              <a:t>The challenges stemmed from </a:t>
            </a:r>
          </a:p>
          <a:p>
            <a:pPr lvl="1"/>
            <a:r>
              <a:rPr lang="en-US" dirty="0"/>
              <a:t>The monopoly of power </a:t>
            </a:r>
          </a:p>
          <a:p>
            <a:pPr lvl="1"/>
            <a:r>
              <a:rPr lang="en-US" dirty="0"/>
              <a:t>The mismanagement of the economy</a:t>
            </a:r>
          </a:p>
          <a:p>
            <a:endParaRPr lang="en-US" dirty="0"/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Problems with absolutism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Royal monopoly of power</a:t>
            </a:r>
          </a:p>
          <a:p>
            <a:pPr lvl="1"/>
            <a:r>
              <a:rPr lang="en-US" dirty="0"/>
              <a:t>Top positions given only to the members of royal family and top aristocrats families</a:t>
            </a:r>
          </a:p>
          <a:p>
            <a:r>
              <a:rPr lang="en-US" dirty="0"/>
              <a:t>What about Rama VII plan ?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/>
              <a:t>Supreme Council of the State, and Prime Minister. </a:t>
            </a:r>
          </a:p>
          <a:p>
            <a:pPr lvl="1"/>
            <a:r>
              <a:rPr lang="en-US" dirty="0"/>
              <a:t>Members of Supreme Council of the State consisted only senior members of royal family</a:t>
            </a:r>
          </a:p>
          <a:p>
            <a:pPr lvl="1"/>
            <a:r>
              <a:rPr lang="en-US" dirty="0"/>
              <a:t>The appointment of PM was opposed by all sides </a:t>
            </a:r>
          </a:p>
          <a:p>
            <a:pPr lvl="1"/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topicstock.pantip.com/library/topicstock/2009/11/K8567007/K8567007-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428604"/>
            <a:ext cx="4001960" cy="61800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6"/>
            <a:ext cx="4186238" cy="621510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/>
              <a:t>Rama VII’s Constitution</a:t>
            </a:r>
          </a:p>
          <a:p>
            <a:r>
              <a:rPr lang="en-US" dirty="0"/>
              <a:t>Siam not ready for representatives</a:t>
            </a:r>
          </a:p>
          <a:p>
            <a:r>
              <a:rPr lang="en-US" dirty="0"/>
              <a:t>From both drafts (1926 and 1932)</a:t>
            </a:r>
          </a:p>
          <a:p>
            <a:pPr lvl="1"/>
            <a:r>
              <a:rPr lang="en-US" dirty="0"/>
              <a:t>King appoints PM</a:t>
            </a:r>
          </a:p>
          <a:p>
            <a:pPr lvl="1"/>
            <a:r>
              <a:rPr lang="en-US" dirty="0"/>
              <a:t>King held </a:t>
            </a:r>
            <a:r>
              <a:rPr lang="en-US" dirty="0" err="1"/>
              <a:t>legistlative</a:t>
            </a:r>
            <a:r>
              <a:rPr lang="en-US" dirty="0"/>
              <a:t> power</a:t>
            </a:r>
          </a:p>
          <a:p>
            <a:pPr lvl="1"/>
            <a:r>
              <a:rPr lang="en-US" dirty="0"/>
              <a:t>Parliament members came from appointments and indirect elections</a:t>
            </a:r>
          </a:p>
          <a:p>
            <a:pPr lvl="1"/>
            <a:r>
              <a:rPr lang="en-US" dirty="0"/>
              <a:t>King held veto power</a:t>
            </a:r>
          </a:p>
          <a:p>
            <a:endParaRPr lang="th-TH" dirty="0"/>
          </a:p>
        </p:txBody>
      </p:sp>
      <p:pic>
        <p:nvPicPr>
          <p:cNvPr id="5" name="Picture 2" descr="http://www.reurnthai.com/index.php?PHPSESSID=b751704b7cbffad6ba6fcc80b0f5ae2e&amp;action=dlattach;topic=3363.0;attach=11194;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91192" y="357166"/>
            <a:ext cx="4752808" cy="61436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Problems with absolutism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600200"/>
            <a:ext cx="8064896" cy="452596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monopoly of power meant the King had the responsibility in managing the economy</a:t>
            </a:r>
          </a:p>
          <a:p>
            <a:pPr lvl="1"/>
            <a:r>
              <a:rPr lang="en-US" dirty="0"/>
              <a:t>Taxation, government expenditure, and international economic policies</a:t>
            </a:r>
          </a:p>
          <a:p>
            <a:pPr lvl="1"/>
            <a:r>
              <a:rPr lang="en-US" dirty="0"/>
              <a:t>Seen as incapable, especially during recession. </a:t>
            </a:r>
          </a:p>
          <a:p>
            <a:r>
              <a:rPr lang="en-US" dirty="0"/>
              <a:t>Extravagant spending a trend since Rama V</a:t>
            </a:r>
          </a:p>
          <a:p>
            <a:r>
              <a:rPr lang="en-US" dirty="0"/>
              <a:t>Although Rama VII restrained the spending, he faced a more difficult challenge</a:t>
            </a:r>
          </a:p>
          <a:p>
            <a:pPr lvl="1"/>
            <a:r>
              <a:rPr lang="en-US" dirty="0"/>
              <a:t>Declining trade, currency standard management</a:t>
            </a:r>
          </a:p>
          <a:p>
            <a:pPr lvl="1"/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57167"/>
            <a:ext cx="8229600" cy="64294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/>
              <a:t>Rama VI’s </a:t>
            </a:r>
            <a:r>
              <a:rPr lang="en-US" b="1" dirty="0" err="1"/>
              <a:t>spendings</a:t>
            </a:r>
            <a:endParaRPr lang="en-US" b="1" dirty="0"/>
          </a:p>
          <a:p>
            <a:endParaRPr lang="en-US" dirty="0"/>
          </a:p>
          <a:p>
            <a:endParaRPr lang="th-TH" dirty="0"/>
          </a:p>
        </p:txBody>
      </p:sp>
      <p:pic>
        <p:nvPicPr>
          <p:cNvPr id="4" name="Picture 12" descr="http://www.eppo.go.th/images/thaikufa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4000504"/>
            <a:ext cx="3731914" cy="2551025"/>
          </a:xfrm>
          <a:prstGeom prst="rect">
            <a:avLst/>
          </a:prstGeom>
          <a:noFill/>
        </p:spPr>
      </p:pic>
      <p:pic>
        <p:nvPicPr>
          <p:cNvPr id="5" name="Picture 2" descr="http://sv6.postjung.com/wb/data/561/561931-topic-ix-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142984"/>
            <a:ext cx="2266012" cy="2786082"/>
          </a:xfrm>
          <a:prstGeom prst="rect">
            <a:avLst/>
          </a:prstGeom>
          <a:noFill/>
        </p:spPr>
      </p:pic>
      <p:pic>
        <p:nvPicPr>
          <p:cNvPr id="6" name="Picture 8" descr="http://upload.wikimedia.org/wikipedia/th/thumb/5/5d/%E0%B8%9E%E0%B8%A3%E0%B8%B0%E0%B8%A2%E0%B8%B2%E0%B8%AD%E0%B8%99%E0%B8%B4%E0%B8%A3%E0%B8%B8%E0%B8%97%E0%B8%98%E0%B9%80%E0%B8%97%E0%B8%A7%E0%B8%B2.jpg/220px-%E0%B8%9E%E0%B8%A3%E0%B8%B0%E0%B8%A2%E0%B8%B2%E0%B8%AD%E0%B8%99%E0%B8%B4%E0%B8%A3%E0%B8%B8%E0%B8%97%E0%B8%98%E0%B9%80%E0%B8%97%E0%B8%A7%E0%B8%B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1000108"/>
            <a:ext cx="2095500" cy="2790825"/>
          </a:xfrm>
          <a:prstGeom prst="rect">
            <a:avLst/>
          </a:prstGeom>
          <a:noFill/>
        </p:spPr>
      </p:pic>
      <p:pic>
        <p:nvPicPr>
          <p:cNvPr id="7" name="Picture 14" descr="http://4.bp.blogspot.com/-jhn02C4mazE/UsVig3fyOWI/AAAAAAAAAqU/wGgViEtlhY4/s1600/3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1214422"/>
            <a:ext cx="1761771" cy="2609811"/>
          </a:xfrm>
          <a:prstGeom prst="rect">
            <a:avLst/>
          </a:prstGeom>
          <a:noFill/>
        </p:spPr>
      </p:pic>
      <p:pic>
        <p:nvPicPr>
          <p:cNvPr id="26626" name="Picture 2" descr="http://i5.photobucket.com/albums/y161/chainuntdata/huahin/IMG_4718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7686" y="4071942"/>
            <a:ext cx="4572032" cy="25717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Problems with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Rama VII’s responses to recession</a:t>
            </a:r>
          </a:p>
          <a:p>
            <a:pPr lvl="1"/>
            <a:r>
              <a:rPr lang="en-US" dirty="0"/>
              <a:t>Taxes raised from salaries of bureaucrats and employees of private firms </a:t>
            </a:r>
          </a:p>
          <a:p>
            <a:pPr lvl="1"/>
            <a:r>
              <a:rPr lang="en-US" dirty="0"/>
              <a:t>But not from profits made from trade and land</a:t>
            </a:r>
          </a:p>
          <a:p>
            <a:pPr lvl="1"/>
            <a:r>
              <a:rPr lang="en-US" dirty="0"/>
              <a:t>Military budget cut to one-third</a:t>
            </a:r>
          </a:p>
          <a:p>
            <a:pPr lvl="2"/>
            <a:r>
              <a:rPr lang="en-US" dirty="0"/>
              <a:t>Leading to lay-off and resentment from military </a:t>
            </a:r>
          </a:p>
          <a:p>
            <a:pPr lvl="1"/>
            <a:r>
              <a:rPr lang="en-US" dirty="0" err="1"/>
              <a:t>Continuting</a:t>
            </a:r>
            <a:r>
              <a:rPr lang="en-US" dirty="0"/>
              <a:t> taxation on farmers</a:t>
            </a:r>
          </a:p>
          <a:p>
            <a:r>
              <a:rPr lang="en-US" dirty="0"/>
              <a:t>Depression exposed the King's role as the manager of national economy 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Oppositions to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1900-1930, two main lines of resistance to absolutism developed in Bangkok</a:t>
            </a:r>
          </a:p>
          <a:p>
            <a:pPr lvl="1"/>
            <a:r>
              <a:rPr lang="en-US" dirty="0"/>
              <a:t>The first came from the urban-based businesses who were frustrated by the advantages held by Western businesses</a:t>
            </a:r>
          </a:p>
          <a:p>
            <a:pPr lvl="1"/>
            <a:r>
              <a:rPr lang="en-US" dirty="0"/>
              <a:t>The second from the middle-level bureaucrats. </a:t>
            </a:r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Oppositions to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new group of bureaucrats came from commoners or minor nobles. </a:t>
            </a:r>
          </a:p>
          <a:p>
            <a:pPr lvl="1"/>
            <a:r>
              <a:rPr lang="en-US" dirty="0"/>
              <a:t>Rose through education (abroad)</a:t>
            </a:r>
          </a:p>
          <a:p>
            <a:pPr lvl="1"/>
            <a:r>
              <a:rPr lang="en-US" dirty="0"/>
              <a:t>Found contradictions between </a:t>
            </a:r>
            <a:r>
              <a:rPr lang="en-US" i="1" dirty="0" err="1"/>
              <a:t>lak-wicha</a:t>
            </a:r>
            <a:r>
              <a:rPr lang="en-US" i="1" dirty="0"/>
              <a:t> </a:t>
            </a:r>
            <a:r>
              <a:rPr lang="en-US" dirty="0"/>
              <a:t>and</a:t>
            </a:r>
            <a:r>
              <a:rPr lang="en-US" i="1" dirty="0"/>
              <a:t> </a:t>
            </a:r>
            <a:r>
              <a:rPr lang="en-US" i="1" dirty="0" err="1"/>
              <a:t>lak-ratchakarn</a:t>
            </a:r>
            <a:endParaRPr lang="en-US" dirty="0"/>
          </a:p>
          <a:p>
            <a:pPr lvl="2"/>
            <a:r>
              <a:rPr lang="en-US" dirty="0"/>
              <a:t>Values of merit and achievements in modern administration VS the subordination of bureaucracy to absolute monarch</a:t>
            </a:r>
          </a:p>
          <a:p>
            <a:pPr lvl="2"/>
            <a:r>
              <a:rPr lang="en-US" dirty="0" err="1"/>
              <a:t>Theimportance</a:t>
            </a:r>
            <a:r>
              <a:rPr lang="en-US" dirty="0"/>
              <a:t> principles and rules, and expectation of returns for professional capability and efficiency VS priorities given rather to birth, patronage, and loyalty.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Oppositions to absolutism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Resentments of absolutism also came from the ideas of “humanism” and “nationalism”</a:t>
            </a:r>
          </a:p>
          <a:p>
            <a:pPr lvl="1"/>
            <a:r>
              <a:rPr lang="en-US" dirty="0"/>
              <a:t>Humanism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dirty="0"/>
              <a:t>lack of emphasis on human talents and education. </a:t>
            </a:r>
          </a:p>
          <a:p>
            <a:pPr lvl="1"/>
            <a:r>
              <a:rPr lang="en-US" dirty="0"/>
              <a:t>Nationalism </a:t>
            </a:r>
            <a:r>
              <a:rPr lang="en-US" dirty="0">
                <a:sym typeface="Wingdings" panose="05000000000000000000" pitchFamily="2" charset="2"/>
              </a:rPr>
              <a:t> detrimental to </a:t>
            </a:r>
            <a:r>
              <a:rPr lang="en-US" dirty="0"/>
              <a:t>Siam development, and its ability to compete with other nations.</a:t>
            </a:r>
          </a:p>
          <a:p>
            <a:r>
              <a:rPr lang="en-US" dirty="0"/>
              <a:t>Oppositions found its space in the growing circles of Bangkok educated elites, especially through newspaper.</a:t>
            </a:r>
          </a:p>
          <a:p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480"/>
            <a:ext cx="5400684" cy="5554683"/>
          </a:xfrm>
        </p:spPr>
        <p:txBody>
          <a:bodyPr>
            <a:normAutofit/>
          </a:bodyPr>
          <a:lstStyle/>
          <a:p>
            <a:r>
              <a:rPr lang="en-US" dirty="0" err="1"/>
              <a:t>Kularb</a:t>
            </a:r>
            <a:r>
              <a:rPr lang="en-US" dirty="0"/>
              <a:t> </a:t>
            </a:r>
            <a:r>
              <a:rPr lang="en-US" dirty="0" err="1"/>
              <a:t>Saipradit</a:t>
            </a:r>
            <a:r>
              <a:rPr lang="en-US" dirty="0"/>
              <a:t> (</a:t>
            </a:r>
            <a:r>
              <a:rPr lang="en-US" dirty="0" err="1"/>
              <a:t>Sriburapa</a:t>
            </a:r>
            <a:r>
              <a:rPr lang="en-US" dirty="0"/>
              <a:t>) and his Kana-</a:t>
            </a:r>
            <a:r>
              <a:rPr lang="en-US" dirty="0" err="1"/>
              <a:t>Suparb</a:t>
            </a:r>
            <a:r>
              <a:rPr lang="en-US" dirty="0"/>
              <a:t>-</a:t>
            </a:r>
            <a:r>
              <a:rPr lang="en-US" dirty="0" err="1"/>
              <a:t>Burut</a:t>
            </a:r>
            <a:endParaRPr lang="en-US" dirty="0"/>
          </a:p>
          <a:p>
            <a:pPr lvl="1"/>
            <a:r>
              <a:rPr lang="en-US" dirty="0"/>
              <a:t>Being gentlemen not about having higher status, but about having efforts, ethics, sacrifices, and being just.</a:t>
            </a:r>
          </a:p>
          <a:p>
            <a:pPr lvl="1"/>
            <a:r>
              <a:rPr lang="en-US" dirty="0"/>
              <a:t>Against higher class tradition, from the perspective of new middle class who don’t possess birth, but posses manner, education, and love in justice and liberty.</a:t>
            </a:r>
          </a:p>
          <a:p>
            <a:endParaRPr lang="th-TH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1285860"/>
            <a:ext cx="2705048" cy="3856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Resistances to absolutism led to a number of attempts to overthrew absolute monarchy</a:t>
            </a:r>
          </a:p>
          <a:p>
            <a:pPr lvl="1"/>
            <a:r>
              <a:rPr lang="en-US" dirty="0"/>
              <a:t>Two earlier attempts from the military </a:t>
            </a:r>
          </a:p>
          <a:p>
            <a:pPr lvl="2"/>
            <a:r>
              <a:rPr lang="en-US" dirty="0"/>
              <a:t>1912 rebel consist of mostly military officers. The core of the group was junior officers. </a:t>
            </a:r>
          </a:p>
          <a:p>
            <a:pPr lvl="3"/>
            <a:r>
              <a:rPr lang="en-US" dirty="0"/>
              <a:t>Resent royal monopoly of power</a:t>
            </a:r>
          </a:p>
          <a:p>
            <a:pPr lvl="3"/>
            <a:r>
              <a:rPr lang="en-US" dirty="0"/>
              <a:t>Nation, Religion, King =&gt; Nation, Religion, People</a:t>
            </a:r>
          </a:p>
          <a:p>
            <a:pPr lvl="3"/>
            <a:r>
              <a:rPr lang="en-US" dirty="0"/>
              <a:t>Humanist values as opposed to absolutism</a:t>
            </a:r>
          </a:p>
          <a:p>
            <a:pPr lvl="2"/>
            <a:r>
              <a:rPr lang="en-US" dirty="0"/>
              <a:t>1917 rebel also from military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1912 Rebel</a:t>
            </a:r>
            <a:endParaRPr lang="th-TH" dirty="0"/>
          </a:p>
        </p:txBody>
      </p:sp>
      <p:pic>
        <p:nvPicPr>
          <p:cNvPr id="47106" name="Picture 2" descr="http://upload.wikimedia.org/wikipedia/commons/9/91/Siamese_1912_plotters130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643050"/>
            <a:ext cx="5857916" cy="42670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1932 Kana-</a:t>
            </a:r>
            <a:r>
              <a:rPr lang="en-US" dirty="0" err="1"/>
              <a:t>Ratsadorn</a:t>
            </a:r>
            <a:endParaRPr lang="th-TH" dirty="0"/>
          </a:p>
        </p:txBody>
      </p:sp>
      <p:pic>
        <p:nvPicPr>
          <p:cNvPr id="48130" name="Picture 2" descr="http://www.sepo.go.th/images/stories/histo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643050"/>
            <a:ext cx="7421949" cy="40719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1932 revolution had a wider network of supporters</a:t>
            </a:r>
          </a:p>
          <a:p>
            <a:pPr lvl="1"/>
            <a:r>
              <a:rPr lang="en-US" dirty="0"/>
              <a:t>Although started by young bureaucrats, the movement drew in established members of bureaucrats and military officers, businessmen, intellectuals, and </a:t>
            </a:r>
            <a:r>
              <a:rPr lang="en-US" dirty="0" err="1"/>
              <a:t>organised</a:t>
            </a:r>
            <a:r>
              <a:rPr lang="en-US" dirty="0"/>
              <a:t> </a:t>
            </a:r>
            <a:r>
              <a:rPr lang="en-US" dirty="0" err="1"/>
              <a:t>labour</a:t>
            </a:r>
            <a:r>
              <a:rPr lang="en-US" dirty="0"/>
              <a:t>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00042"/>
            <a:ext cx="4972056" cy="600079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core of 1932 movement was French-educated young civilian and military officials</a:t>
            </a:r>
          </a:p>
          <a:p>
            <a:pPr lvl="1"/>
            <a:r>
              <a:rPr lang="en-US" dirty="0" err="1"/>
              <a:t>Pridi</a:t>
            </a:r>
            <a:r>
              <a:rPr lang="en-US" dirty="0"/>
              <a:t> </a:t>
            </a:r>
            <a:r>
              <a:rPr lang="en-US" dirty="0" err="1"/>
              <a:t>Banomyog</a:t>
            </a:r>
            <a:r>
              <a:rPr lang="en-US" dirty="0"/>
              <a:t>, a young lawyer with some Chinese blood, came from a mixed of peasants and bureaucrat background</a:t>
            </a:r>
          </a:p>
          <a:p>
            <a:pPr lvl="1"/>
            <a:r>
              <a:rPr lang="en-US" dirty="0" err="1"/>
              <a:t>Plaek</a:t>
            </a:r>
            <a:r>
              <a:rPr lang="en-US" dirty="0"/>
              <a:t> </a:t>
            </a:r>
            <a:r>
              <a:rPr lang="en-US" dirty="0" err="1"/>
              <a:t>Kitasungka</a:t>
            </a:r>
            <a:r>
              <a:rPr lang="en-US" dirty="0"/>
              <a:t> (</a:t>
            </a:r>
            <a:r>
              <a:rPr lang="en-US" dirty="0" err="1"/>
              <a:t>Phibulsongkram</a:t>
            </a:r>
            <a:r>
              <a:rPr lang="en-US" dirty="0"/>
              <a:t>) came from farmers background, but excelled in his time at the military academy.</a:t>
            </a:r>
          </a:p>
          <a:p>
            <a:pPr>
              <a:buNone/>
            </a:pPr>
            <a:endParaRPr lang="th-TH" dirty="0"/>
          </a:p>
        </p:txBody>
      </p:sp>
      <p:pic>
        <p:nvPicPr>
          <p:cNvPr id="15362" name="Picture 2" descr="http://cms.toptenthailand.net/file/picture/20140430182126279/201404301821262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29322" y="714356"/>
            <a:ext cx="2714644" cy="2714644"/>
          </a:xfrm>
          <a:prstGeom prst="rect">
            <a:avLst/>
          </a:prstGeom>
          <a:noFill/>
        </p:spPr>
      </p:pic>
      <p:pic>
        <p:nvPicPr>
          <p:cNvPr id="15364" name="Picture 4" descr="http://p3.s1sf.com/gu/0/ui/5/25997/5860pibu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36" y="3643314"/>
            <a:ext cx="1743075" cy="2752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Khana</a:t>
            </a:r>
            <a:r>
              <a:rPr lang="en-US" dirty="0"/>
              <a:t> </a:t>
            </a:r>
            <a:r>
              <a:rPr lang="en-US" dirty="0" err="1"/>
              <a:t>Ratsadorn’s</a:t>
            </a:r>
            <a:r>
              <a:rPr lang="en-US" dirty="0"/>
              <a:t> ideas combined economic nationalism with humanism. They sought to change absolutism to Constitutional Monarchy</a:t>
            </a:r>
          </a:p>
          <a:p>
            <a:pPr lvl="1"/>
            <a:r>
              <a:rPr lang="en-US" dirty="0"/>
              <a:t>Absolutism seen as barrier to nationalism </a:t>
            </a:r>
          </a:p>
          <a:p>
            <a:pPr lvl="1"/>
            <a:r>
              <a:rPr lang="en-US" dirty="0"/>
              <a:t>Promoted equality. Rejected privilege by birth. </a:t>
            </a:r>
          </a:p>
          <a:p>
            <a:r>
              <a:rPr lang="en-US" dirty="0"/>
              <a:t>Connection with “senior military officials” crucial for 1932 Revolution </a:t>
            </a:r>
          </a:p>
          <a:p>
            <a:pPr lvl="1"/>
            <a:r>
              <a:rPr lang="en-US" dirty="0"/>
              <a:t>Also dissatisfied with royal's hold of power in military, and the cut on military spending and pay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 </a:t>
            </a:r>
            <a:r>
              <a:rPr lang="en-US" dirty="0" err="1"/>
              <a:t>Taharn-Sua</a:t>
            </a:r>
            <a:endParaRPr lang="th-TH" dirty="0"/>
          </a:p>
        </p:txBody>
      </p:sp>
      <p:pic>
        <p:nvPicPr>
          <p:cNvPr id="52226" name="Picture 2" descr="http://topicstock.pantip.com/library/topicstock/2011/10/K11211253/K11211253-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386199"/>
            <a:ext cx="6572296" cy="5033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Following 1932, senior royal princes fled or withdrew from politics. </a:t>
            </a:r>
          </a:p>
          <a:p>
            <a:pPr lvl="1"/>
            <a:r>
              <a:rPr lang="en-US" dirty="0"/>
              <a:t>Senior </a:t>
            </a:r>
            <a:r>
              <a:rPr lang="en-US" dirty="0" err="1"/>
              <a:t>bureucrats</a:t>
            </a:r>
            <a:r>
              <a:rPr lang="en-US" dirty="0"/>
              <a:t> and military officials from old regime removed.</a:t>
            </a:r>
          </a:p>
          <a:p>
            <a:pPr lvl="1"/>
            <a:r>
              <a:rPr lang="en-US" dirty="0"/>
              <a:t>Provisional constitution limited the King's power.</a:t>
            </a:r>
          </a:p>
          <a:p>
            <a:pPr lvl="1"/>
            <a:r>
              <a:rPr lang="en-US" dirty="0"/>
              <a:t>The first constitution, drafted 6 months after the revolution, barred anyone above the rank of </a:t>
            </a:r>
            <a:r>
              <a:rPr lang="en-US" i="1" dirty="0" err="1"/>
              <a:t>mhom</a:t>
            </a:r>
            <a:r>
              <a:rPr lang="en-US" i="1" dirty="0"/>
              <a:t> </a:t>
            </a:r>
            <a:r>
              <a:rPr lang="en-US" i="1" dirty="0" err="1"/>
              <a:t>jao</a:t>
            </a:r>
            <a:r>
              <a:rPr lang="en-US" i="1" dirty="0"/>
              <a:t> </a:t>
            </a:r>
            <a:r>
              <a:rPr lang="en-US" dirty="0"/>
              <a:t>from membership of assembly or government.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Provisional/Permanent Constitution</a:t>
            </a:r>
            <a:endParaRPr lang="th-TH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285860"/>
            <a:ext cx="3429024" cy="4679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928802"/>
            <a:ext cx="4310583" cy="3233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357290" y="5357826"/>
            <a:ext cx="27860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24 June 1932</a:t>
            </a:r>
            <a:endParaRPr lang="th-TH" dirty="0"/>
          </a:p>
        </p:txBody>
      </p:sp>
      <p:sp>
        <p:nvSpPr>
          <p:cNvPr id="8" name="TextBox 7"/>
          <p:cNvSpPr txBox="1"/>
          <p:nvPr/>
        </p:nvSpPr>
        <p:spPr>
          <a:xfrm>
            <a:off x="5286380" y="6072206"/>
            <a:ext cx="3071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10 December 1932</a:t>
            </a:r>
            <a:endParaRPr lang="th-TH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merchants and </a:t>
            </a:r>
            <a:r>
              <a:rPr lang="en-US" dirty="0" err="1"/>
              <a:t>labour</a:t>
            </a:r>
            <a:r>
              <a:rPr lang="en-US" dirty="0"/>
              <a:t> group sought participation in reforming the economy.</a:t>
            </a:r>
          </a:p>
          <a:p>
            <a:pPr lvl="1"/>
            <a:r>
              <a:rPr lang="en-US" dirty="0"/>
              <a:t>Proposals made such as property taxes on </a:t>
            </a:r>
            <a:r>
              <a:rPr lang="en-US" dirty="0" err="1"/>
              <a:t>aristrocrats</a:t>
            </a:r>
            <a:r>
              <a:rPr lang="en-US" dirty="0"/>
              <a:t>, promotion of domestic industries, and government supports to rice farmers.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But the old power tried to strike back</a:t>
            </a:r>
          </a:p>
          <a:p>
            <a:pPr lvl="1"/>
            <a:r>
              <a:rPr lang="en-US" dirty="0"/>
              <a:t>Many bureaucrats sided with the people's party only due to their dissatisfactions with the monopoly of power by the royal family. </a:t>
            </a:r>
          </a:p>
          <a:p>
            <a:pPr lvl="1"/>
            <a:r>
              <a:rPr lang="en-US" dirty="0"/>
              <a:t>But still want to maintain the bureaucrats’ power.</a:t>
            </a:r>
          </a:p>
          <a:p>
            <a:pPr lvl="1"/>
            <a:r>
              <a:rPr lang="en-US" dirty="0"/>
              <a:t>And they were also not totally opposed to the monarchy as the ideological cornerstone.</a:t>
            </a:r>
            <a:endParaRPr lang="th-TH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338936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To gain acceptance from the bureaucrats </a:t>
            </a:r>
            <a:r>
              <a:rPr lang="en-US" dirty="0" err="1"/>
              <a:t>Khana</a:t>
            </a:r>
            <a:r>
              <a:rPr lang="en-US" dirty="0"/>
              <a:t> </a:t>
            </a:r>
            <a:r>
              <a:rPr lang="en-US" dirty="0" err="1"/>
              <a:t>Ratsadorn</a:t>
            </a:r>
            <a:r>
              <a:rPr lang="en-US" dirty="0"/>
              <a:t> sought cooperation from the monarchy.</a:t>
            </a:r>
          </a:p>
          <a:p>
            <a:pPr lvl="1"/>
            <a:r>
              <a:rPr lang="en-US" dirty="0"/>
              <a:t>They sought royal pardoned</a:t>
            </a:r>
          </a:p>
          <a:p>
            <a:pPr lvl="1"/>
            <a:r>
              <a:rPr lang="en-US" dirty="0"/>
              <a:t>Allowed some high-ranking figures from previous administration to take leading positions</a:t>
            </a:r>
          </a:p>
          <a:p>
            <a:r>
              <a:rPr lang="en-US" dirty="0"/>
              <a:t>The most notable one was “Phraya </a:t>
            </a:r>
            <a:r>
              <a:rPr lang="en-US" dirty="0" err="1"/>
              <a:t>Manopakorn</a:t>
            </a:r>
            <a:r>
              <a:rPr lang="en-US" dirty="0"/>
              <a:t>”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4370" y="1600200"/>
            <a:ext cx="2932430" cy="4139543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Khana</a:t>
            </a:r>
            <a:r>
              <a:rPr lang="en-US" dirty="0"/>
              <a:t> </a:t>
            </a:r>
            <a:r>
              <a:rPr lang="en-US" dirty="0" err="1"/>
              <a:t>Ratsadorn's</a:t>
            </a:r>
            <a:r>
              <a:rPr lang="en-US" dirty="0"/>
              <a:t> accommodation of the King and conservative bureaucrats provided opportunities for counter revolution.  </a:t>
            </a:r>
          </a:p>
          <a:p>
            <a:pPr lvl="1"/>
            <a:r>
              <a:rPr lang="en-US" dirty="0" err="1"/>
              <a:t>Manopakorn</a:t>
            </a:r>
            <a:r>
              <a:rPr lang="en-US" dirty="0"/>
              <a:t> and other senior bureaucrats sought alliance from senior generals </a:t>
            </a:r>
          </a:p>
          <a:p>
            <a:pPr lvl="1"/>
            <a:r>
              <a:rPr lang="en-US" dirty="0"/>
              <a:t>The seniors only supported 1932 due to short-term discontent distrusted the young members of </a:t>
            </a:r>
            <a:r>
              <a:rPr lang="en-US" dirty="0" err="1"/>
              <a:t>Khana</a:t>
            </a:r>
            <a:r>
              <a:rPr lang="en-US" dirty="0"/>
              <a:t> </a:t>
            </a:r>
            <a:r>
              <a:rPr lang="en-US" dirty="0" err="1"/>
              <a:t>Ratsadorn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Rama VII also backed this alliance.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71990" cy="4900633"/>
          </a:xfrm>
        </p:spPr>
        <p:txBody>
          <a:bodyPr>
            <a:normAutofit/>
          </a:bodyPr>
          <a:lstStyle/>
          <a:p>
            <a:r>
              <a:rPr lang="en-US" dirty="0"/>
              <a:t>Accusations of  </a:t>
            </a:r>
            <a:r>
              <a:rPr lang="en-US" dirty="0" err="1"/>
              <a:t>Khana</a:t>
            </a:r>
            <a:r>
              <a:rPr lang="en-US" dirty="0"/>
              <a:t> </a:t>
            </a:r>
            <a:r>
              <a:rPr lang="en-US" dirty="0" err="1"/>
              <a:t>Ratsadorn</a:t>
            </a:r>
            <a:r>
              <a:rPr lang="en-US" dirty="0"/>
              <a:t> for being "communists" </a:t>
            </a:r>
          </a:p>
          <a:p>
            <a:pPr lvl="1"/>
            <a:r>
              <a:rPr lang="en-US" dirty="0"/>
              <a:t>Stories of Thailand being turned to Stalin Dictatorship</a:t>
            </a:r>
          </a:p>
          <a:p>
            <a:pPr lvl="1"/>
            <a:r>
              <a:rPr lang="en-US" dirty="0"/>
              <a:t>Horrors of what happened in Russia</a:t>
            </a: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8024" y="1844824"/>
            <a:ext cx="4000528" cy="310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74840" cy="4925144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The clash reached height with </a:t>
            </a:r>
            <a:r>
              <a:rPr lang="en-US" dirty="0" err="1"/>
              <a:t>Pridi’s</a:t>
            </a:r>
            <a:r>
              <a:rPr lang="en-US" dirty="0"/>
              <a:t> economic plan</a:t>
            </a:r>
          </a:p>
          <a:p>
            <a:pPr lvl="1"/>
            <a:r>
              <a:rPr lang="en-US" dirty="0"/>
              <a:t>Phraya </a:t>
            </a:r>
            <a:r>
              <a:rPr lang="en-US" dirty="0" err="1"/>
              <a:t>Manopakorn</a:t>
            </a:r>
            <a:r>
              <a:rPr lang="en-US" dirty="0"/>
              <a:t> accused </a:t>
            </a:r>
            <a:r>
              <a:rPr lang="en-US" dirty="0" err="1"/>
              <a:t>Pridi</a:t>
            </a:r>
            <a:r>
              <a:rPr lang="en-US" dirty="0"/>
              <a:t> for being communist. The Assembly was closed. </a:t>
            </a:r>
            <a:r>
              <a:rPr lang="en-US" dirty="0" err="1"/>
              <a:t>Pridi</a:t>
            </a:r>
            <a:r>
              <a:rPr lang="en-US" dirty="0"/>
              <a:t> had to leave the country.</a:t>
            </a:r>
          </a:p>
          <a:p>
            <a:r>
              <a:rPr lang="en-US" dirty="0" err="1"/>
              <a:t>Mano</a:t>
            </a:r>
            <a:r>
              <a:rPr lang="en-US" dirty="0"/>
              <a:t> passed law against communism</a:t>
            </a:r>
          </a:p>
          <a:p>
            <a:pPr lvl="1"/>
            <a:r>
              <a:rPr lang="en-US" dirty="0"/>
              <a:t>Communism defined as attempts that affect property ownership</a:t>
            </a:r>
          </a:p>
          <a:p>
            <a:pPr lvl="1"/>
            <a:r>
              <a:rPr lang="en-US" dirty="0" err="1"/>
              <a:t>Mano</a:t>
            </a:r>
            <a:r>
              <a:rPr lang="en-US" dirty="0"/>
              <a:t> brought back generals from the old regime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088" y="1697319"/>
            <a:ext cx="2932430" cy="473090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In 1933, </a:t>
            </a:r>
            <a:r>
              <a:rPr lang="en-US" dirty="0" err="1"/>
              <a:t>Pahol</a:t>
            </a:r>
            <a:r>
              <a:rPr lang="en-US" dirty="0"/>
              <a:t> and </a:t>
            </a:r>
            <a:r>
              <a:rPr lang="en-US" dirty="0" err="1"/>
              <a:t>Phibul</a:t>
            </a:r>
            <a:r>
              <a:rPr lang="en-US" dirty="0"/>
              <a:t> staged a coup to sustain the revolution. </a:t>
            </a:r>
            <a:r>
              <a:rPr lang="en-US" dirty="0" err="1"/>
              <a:t>Pridi</a:t>
            </a:r>
            <a:r>
              <a:rPr lang="en-US" dirty="0"/>
              <a:t> was called back. </a:t>
            </a:r>
          </a:p>
          <a:p>
            <a:r>
              <a:rPr lang="en-US" dirty="0"/>
              <a:t>Prince </a:t>
            </a:r>
            <a:r>
              <a:rPr lang="en-US" dirty="0" err="1"/>
              <a:t>Baworadet</a:t>
            </a:r>
            <a:r>
              <a:rPr lang="en-US" dirty="0"/>
              <a:t> staged a failed rebellion in 1933. </a:t>
            </a:r>
          </a:p>
          <a:p>
            <a:pPr lvl="1"/>
            <a:r>
              <a:rPr lang="en-US" dirty="0"/>
              <a:t>Rama VII left Siam after </a:t>
            </a:r>
            <a:r>
              <a:rPr lang="en-US" dirty="0" err="1"/>
              <a:t>Baworadet</a:t>
            </a:r>
            <a:r>
              <a:rPr lang="en-US" dirty="0"/>
              <a:t> rebel. And abdicated in 1935. </a:t>
            </a:r>
          </a:p>
          <a:p>
            <a:r>
              <a:rPr lang="en-US" dirty="0"/>
              <a:t>The government chose </a:t>
            </a:r>
            <a:r>
              <a:rPr lang="en-US" dirty="0" err="1"/>
              <a:t>Ananda</a:t>
            </a:r>
            <a:r>
              <a:rPr lang="en-US" dirty="0"/>
              <a:t> </a:t>
            </a:r>
            <a:r>
              <a:rPr lang="en-US" dirty="0" err="1"/>
              <a:t>Mahidol</a:t>
            </a:r>
            <a:r>
              <a:rPr lang="en-US" dirty="0"/>
              <a:t> as the new King. But Thailand would be without the King residing in the country for 15 years.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Baworadet</a:t>
            </a:r>
            <a:r>
              <a:rPr lang="en-US" dirty="0"/>
              <a:t> Rebel (1933)</a:t>
            </a:r>
            <a:endParaRPr lang="th-TH" dirty="0"/>
          </a:p>
        </p:txBody>
      </p:sp>
      <p:sp>
        <p:nvSpPr>
          <p:cNvPr id="53250" name="AutoShape 2" descr="Image result for กบฏบวรเดช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3252" name="Picture 4" descr="https://upload.wikimedia.org/wikipedia/commons/5/59/General_HH_Prince_Boworad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143116"/>
            <a:ext cx="2092112" cy="2928958"/>
          </a:xfrm>
          <a:prstGeom prst="rect">
            <a:avLst/>
          </a:prstGeom>
          <a:noFill/>
        </p:spPr>
      </p:pic>
      <p:sp>
        <p:nvSpPr>
          <p:cNvPr id="53254" name="AutoShape 6" descr="Image result for อนุสาวรีย์ปราบกบฏ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3256" name="Picture 8" descr="http://www.myfirstbrain.com/thaidata/image.aspx?id=47068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3714752"/>
            <a:ext cx="3779198" cy="2662236"/>
          </a:xfrm>
          <a:prstGeom prst="rect">
            <a:avLst/>
          </a:prstGeom>
          <a:noFill/>
        </p:spPr>
      </p:pic>
      <p:pic>
        <p:nvPicPr>
          <p:cNvPr id="53258" name="Picture 10" descr="http://i284.photobucket.com/albums/ll8/Mongwin/bovoradej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1500174"/>
            <a:ext cx="3571900" cy="20984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shifting political landscape after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defeat of </a:t>
            </a:r>
            <a:r>
              <a:rPr lang="en-US" dirty="0" err="1"/>
              <a:t>Baworadet</a:t>
            </a:r>
            <a:r>
              <a:rPr lang="en-US" dirty="0"/>
              <a:t> rebel allowed </a:t>
            </a:r>
            <a:r>
              <a:rPr lang="en-US" dirty="0" err="1"/>
              <a:t>Phibul</a:t>
            </a:r>
            <a:r>
              <a:rPr lang="en-US" dirty="0"/>
              <a:t> and </a:t>
            </a:r>
            <a:r>
              <a:rPr lang="en-US" dirty="0" err="1"/>
              <a:t>Pridi</a:t>
            </a:r>
            <a:r>
              <a:rPr lang="en-US" dirty="0"/>
              <a:t> to attain commanding positions. </a:t>
            </a:r>
          </a:p>
          <a:p>
            <a:r>
              <a:rPr lang="en-US" dirty="0"/>
              <a:t>10 years after 1932, Thai  politics  became dominated by 2 fractions</a:t>
            </a:r>
          </a:p>
          <a:p>
            <a:pPr lvl="1"/>
            <a:r>
              <a:rPr lang="en-US" dirty="0"/>
              <a:t>1) </a:t>
            </a:r>
            <a:r>
              <a:rPr lang="en-US" dirty="0" err="1"/>
              <a:t>Phibul</a:t>
            </a:r>
            <a:r>
              <a:rPr lang="en-US" dirty="0"/>
              <a:t> and his military fraction</a:t>
            </a:r>
          </a:p>
          <a:p>
            <a:pPr lvl="1"/>
            <a:r>
              <a:rPr lang="en-US" dirty="0"/>
              <a:t>2) </a:t>
            </a:r>
            <a:r>
              <a:rPr lang="en-US" dirty="0" err="1"/>
              <a:t>Pridi</a:t>
            </a:r>
            <a:r>
              <a:rPr lang="en-US" dirty="0"/>
              <a:t> and his bureaucrat fraction</a:t>
            </a:r>
          </a:p>
          <a:p>
            <a:pPr lvl="1"/>
            <a:r>
              <a:rPr lang="en-US" dirty="0"/>
              <a:t>They cooperated  against the royalists. But actually had different ideas.</a:t>
            </a:r>
          </a:p>
          <a:p>
            <a:r>
              <a:rPr lang="en-US" dirty="0"/>
              <a:t>Under the political volatility of WWII, the two fractions started  to openly clashed.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1254</Words>
  <Application>Microsoft Office PowerPoint</Application>
  <PresentationFormat>On-screen Show (4:3)</PresentationFormat>
  <Paragraphs>136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7" baseType="lpstr">
      <vt:lpstr>Angsana New</vt:lpstr>
      <vt:lpstr>Arial</vt:lpstr>
      <vt:lpstr>Calibri</vt:lpstr>
      <vt:lpstr>Cordia New</vt:lpstr>
      <vt:lpstr>Wingdings</vt:lpstr>
      <vt:lpstr>Office Theme</vt:lpstr>
      <vt:lpstr>The fall of absolutism and 1932 revolution</vt:lpstr>
      <vt:lpstr>Topics</vt:lpstr>
      <vt:lpstr>The fall of absolutism</vt:lpstr>
      <vt:lpstr>Problems with absolutism</vt:lpstr>
      <vt:lpstr>PowerPoint Presentation</vt:lpstr>
      <vt:lpstr>PowerPoint Presentation</vt:lpstr>
      <vt:lpstr>Problems with absolutism</vt:lpstr>
      <vt:lpstr>PowerPoint Presentation</vt:lpstr>
      <vt:lpstr>Problems with absolutism</vt:lpstr>
      <vt:lpstr>Oppositions to absolutism</vt:lpstr>
      <vt:lpstr>Oppositions to absolutism</vt:lpstr>
      <vt:lpstr>Oppositions to absolutism</vt:lpstr>
      <vt:lpstr>PowerPoint Presentation</vt:lpstr>
      <vt:lpstr>1932 Revolution</vt:lpstr>
      <vt:lpstr>1912 Rebel</vt:lpstr>
      <vt:lpstr>1932 Kana-Ratsadorn</vt:lpstr>
      <vt:lpstr>1932 Revolution</vt:lpstr>
      <vt:lpstr>PowerPoint Presentation</vt:lpstr>
      <vt:lpstr>1932 Revolution</vt:lpstr>
      <vt:lpstr>4 Taharn-Sua</vt:lpstr>
      <vt:lpstr>The shifting political landscape after 1932 revolution</vt:lpstr>
      <vt:lpstr>Provisional/Permanent Constitution</vt:lpstr>
      <vt:lpstr>The shifting political landscape after 1932 revolution</vt:lpstr>
      <vt:lpstr>The shifting political landscape after 1932 revolution</vt:lpstr>
      <vt:lpstr>The shifting political landscape after 1932 revolution</vt:lpstr>
      <vt:lpstr>The shifting political landscape after 1932 revolution</vt:lpstr>
      <vt:lpstr>The shifting political landscape after 1932 revolution</vt:lpstr>
      <vt:lpstr>The shifting political landscape after 1932 revolution</vt:lpstr>
      <vt:lpstr>The shifting political landscape after 1932 revolution</vt:lpstr>
      <vt:lpstr>Baworadet Rebel (1933)</vt:lpstr>
      <vt:lpstr>The shifting political landscape after 1932 revolution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fall of absolutism and 1932 revolution</dc:title>
  <dc:creator>Thorn</dc:creator>
  <cp:lastModifiedBy>Thorn Pitidol</cp:lastModifiedBy>
  <cp:revision>27</cp:revision>
  <dcterms:created xsi:type="dcterms:W3CDTF">2015-09-22T05:21:40Z</dcterms:created>
  <dcterms:modified xsi:type="dcterms:W3CDTF">2018-10-09T08:01:28Z</dcterms:modified>
</cp:coreProperties>
</file>