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1"/>
  </p:notesMasterIdLst>
  <p:sldIdLst>
    <p:sldId id="257" r:id="rId2"/>
    <p:sldId id="258" r:id="rId3"/>
    <p:sldId id="474" r:id="rId4"/>
    <p:sldId id="473" r:id="rId5"/>
    <p:sldId id="475" r:id="rId6"/>
    <p:sldId id="476" r:id="rId7"/>
    <p:sldId id="477" r:id="rId8"/>
    <p:sldId id="486" r:id="rId9"/>
    <p:sldId id="488" r:id="rId10"/>
    <p:sldId id="502" r:id="rId11"/>
    <p:sldId id="491" r:id="rId12"/>
    <p:sldId id="492" r:id="rId13"/>
    <p:sldId id="490" r:id="rId14"/>
    <p:sldId id="493" r:id="rId15"/>
    <p:sldId id="494" r:id="rId16"/>
    <p:sldId id="495" r:id="rId17"/>
    <p:sldId id="496" r:id="rId18"/>
    <p:sldId id="497" r:id="rId19"/>
    <p:sldId id="498" r:id="rId20"/>
    <p:sldId id="499" r:id="rId21"/>
    <p:sldId id="500" r:id="rId22"/>
    <p:sldId id="501" r:id="rId23"/>
    <p:sldId id="503" r:id="rId24"/>
    <p:sldId id="504" r:id="rId25"/>
    <p:sldId id="505" r:id="rId26"/>
    <p:sldId id="459" r:id="rId27"/>
    <p:sldId id="506" r:id="rId28"/>
    <p:sldId id="508" r:id="rId29"/>
    <p:sldId id="507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4B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2"/>
    <p:restoredTop sz="94729"/>
  </p:normalViewPr>
  <p:slideViewPr>
    <p:cSldViewPr snapToGrid="0" snapToObjects="1">
      <p:cViewPr varScale="1">
        <p:scale>
          <a:sx n="104" d="100"/>
          <a:sy n="104" d="100"/>
        </p:scale>
        <p:origin x="116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notesMaster" Target="notesMasters/notesMaster1.xml"/><Relationship Id="rId32" Type="http://schemas.openxmlformats.org/officeDocument/2006/relationships/presProps" Target="pres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A26CD2-6904-4F47-95ED-A38165DB2BF0}" type="datetimeFigureOut">
              <a:rPr lang="en-US" smtClean="0"/>
              <a:t>3/5/18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FB7A9C-A614-5F41-B7A5-0BD88B9529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674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1062F-324C-074F-8855-0E2D17CCDB6A}" type="datetime1">
              <a:rPr lang="en-GB" smtClean="0"/>
              <a:t>05/03/2018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039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4BA66-DE8F-B54E-BABC-B8B8F79B5B6A}" type="datetime1">
              <a:rPr lang="en-GB" smtClean="0"/>
              <a:t>05/03/2018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941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79625-8DCB-C449-ABCA-5CA75E4A3C3A}" type="datetime1">
              <a:rPr lang="en-GB" smtClean="0"/>
              <a:t>05/03/2018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3479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9CBA4-14D1-F74F-9713-C8676F044DCF}" type="datetime1">
              <a:rPr lang="en-GB" smtClean="0"/>
              <a:t>05/03/2018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933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51938-DDE7-A042-AFB6-94787CC87A74}" type="datetime1">
              <a:rPr lang="en-GB" smtClean="0"/>
              <a:t>05/03/2018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293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B53A-B287-FC40-973C-EB2468DBF50E}" type="datetime1">
              <a:rPr lang="en-GB" smtClean="0"/>
              <a:t>05/03/2018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9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9C479-1013-7440-99CD-CAC90071DBF3}" type="datetime1">
              <a:rPr lang="en-GB" smtClean="0"/>
              <a:t>05/03/2018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751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ACE60-3B9E-0142-AA21-4AF5846E84A2}" type="datetime1">
              <a:rPr lang="en-GB" smtClean="0"/>
              <a:t>05/03/2018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282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80162-ABA6-A146-BD9C-74A8B45944DF}" type="datetime1">
              <a:rPr lang="en-GB" smtClean="0"/>
              <a:t>05/03/2018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665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FDF2A-A461-9047-A267-8DABA4349499}" type="datetime1">
              <a:rPr lang="en-GB" smtClean="0"/>
              <a:t>05/03/2018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197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D33BA-0FAD-384A-8784-3EB9E08FCF06}" type="datetime1">
              <a:rPr lang="en-GB" smtClean="0"/>
              <a:t>05/03/2018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457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3360D2-B38C-0748-9F65-0970C560CD82}" type="datetime1">
              <a:rPr lang="en-GB" smtClean="0"/>
              <a:t>05/03/2018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167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tif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Relationship Id="rId3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3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4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tiff"/><Relationship Id="rId3" Type="http://schemas.openxmlformats.org/officeDocument/2006/relationships/image" Target="../media/image20.tif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tif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3732" y="919726"/>
            <a:ext cx="6858000" cy="1790700"/>
          </a:xfrm>
        </p:spPr>
        <p:txBody>
          <a:bodyPr>
            <a:normAutofit/>
          </a:bodyPr>
          <a:lstStyle/>
          <a:p>
            <a:r>
              <a:rPr lang="en-US" sz="2800" dirty="0"/>
              <a:t>EE401 Political Economy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6931" y="3304977"/>
            <a:ext cx="7571602" cy="1872048"/>
          </a:xfrm>
        </p:spPr>
        <p:txBody>
          <a:bodyPr>
            <a:normAutofit fontScale="85000" lnSpcReduction="10000"/>
          </a:bodyPr>
          <a:lstStyle/>
          <a:p>
            <a:endParaRPr lang="en-GB" sz="2700" dirty="0"/>
          </a:p>
          <a:p>
            <a:endParaRPr lang="en-GB" sz="2700" dirty="0"/>
          </a:p>
          <a:p>
            <a:r>
              <a:rPr lang="en-GB" sz="3200" dirty="0">
                <a:latin typeface="Calibri" charset="0"/>
                <a:ea typeface="Calibri" charset="0"/>
                <a:cs typeface="Calibri" charset="0"/>
              </a:rPr>
              <a:t>Chapter </a:t>
            </a:r>
            <a:r>
              <a:rPr lang="en-GB" sz="3200" dirty="0" smtClean="0">
                <a:latin typeface="Calibri" charset="0"/>
                <a:ea typeface="Calibri" charset="0"/>
                <a:cs typeface="Calibri" charset="0"/>
              </a:rPr>
              <a:t>5 </a:t>
            </a:r>
            <a:r>
              <a:rPr lang="en-US" altLang="en-US" sz="3200" dirty="0" smtClean="0">
                <a:latin typeface="Calibri" charset="0"/>
                <a:ea typeface="Calibri" charset="0"/>
                <a:cs typeface="Calibri" charset="0"/>
              </a:rPr>
              <a:t>Marxian </a:t>
            </a:r>
            <a:r>
              <a:rPr lang="en-US" altLang="en-US" sz="3200" dirty="0">
                <a:latin typeface="Calibri" charset="0"/>
                <a:ea typeface="Calibri" charset="0"/>
                <a:cs typeface="Calibri" charset="0"/>
              </a:rPr>
              <a:t>Political Economy and </a:t>
            </a:r>
            <a:r>
              <a:rPr lang="en-US" altLang="en-US" sz="3200" dirty="0" smtClean="0">
                <a:latin typeface="Calibri" charset="0"/>
                <a:ea typeface="Calibri" charset="0"/>
                <a:cs typeface="Calibri" charset="0"/>
              </a:rPr>
              <a:t>Socialism</a:t>
            </a:r>
          </a:p>
          <a:p>
            <a:r>
              <a:rPr lang="en-US" sz="3200" b="1" dirty="0" smtClean="0">
                <a:latin typeface="Calibri" charset="0"/>
                <a:ea typeface="Calibri" charset="0"/>
                <a:cs typeface="Calibri" charset="0"/>
              </a:rPr>
              <a:t>Part iii: Criticisms and Rebuttal</a:t>
            </a:r>
            <a:endParaRPr lang="en-GB" sz="3200" b="1" dirty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1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758249" y="5771576"/>
            <a:ext cx="32235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Ploy </a:t>
            </a:r>
            <a:r>
              <a:rPr lang="en-US" sz="1600" dirty="0" err="1"/>
              <a:t>Thammapiranon</a:t>
            </a:r>
            <a:r>
              <a:rPr lang="en-US" sz="1600" dirty="0"/>
              <a:t> 2/2017</a:t>
            </a:r>
          </a:p>
          <a:p>
            <a:pPr algn="ctr"/>
            <a:r>
              <a:rPr lang="en-US" sz="1600" b="1" dirty="0"/>
              <a:t>BE, </a:t>
            </a:r>
            <a:r>
              <a:rPr lang="en-US" sz="1600" b="1" dirty="0" err="1"/>
              <a:t>Thammasat</a:t>
            </a:r>
            <a:r>
              <a:rPr lang="en-US" sz="1600" b="1" dirty="0"/>
              <a:t> University </a:t>
            </a:r>
          </a:p>
        </p:txBody>
      </p:sp>
    </p:spTree>
    <p:extLst>
      <p:ext uri="{BB962C8B-B14F-4D97-AF65-F5344CB8AC3E}">
        <p14:creationId xmlns:p14="http://schemas.microsoft.com/office/powerpoint/2010/main" val="149295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13256"/>
            <a:ext cx="7886700" cy="994172"/>
          </a:xfrm>
        </p:spPr>
        <p:txBody>
          <a:bodyPr>
            <a:normAutofit/>
          </a:bodyPr>
          <a:lstStyle/>
          <a:p>
            <a:r>
              <a:rPr lang="en-GB" sz="3600" dirty="0" smtClean="0"/>
              <a:t>Marxian </a:t>
            </a:r>
            <a:r>
              <a:rPr lang="en-GB" sz="3600" dirty="0"/>
              <a:t>p</a:t>
            </a:r>
            <a:r>
              <a:rPr lang="en-GB" sz="3600" dirty="0" smtClean="0"/>
              <a:t>olitical economy and socialism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85763" indent="-385763">
              <a:buAutoNum type="arabicPeriod"/>
            </a:pPr>
            <a:r>
              <a:rPr lang="en-US" altLang="en-US" sz="2550" dirty="0" smtClean="0">
                <a:cs typeface="Angsana New" charset="0"/>
              </a:rPr>
              <a:t>Introduction to Socialism</a:t>
            </a:r>
            <a:endParaRPr lang="en-US" altLang="en-US" sz="2550" dirty="0">
              <a:cs typeface="Angsana New" charset="0"/>
            </a:endParaRPr>
          </a:p>
          <a:p>
            <a:pPr marL="385763" indent="-385763">
              <a:buAutoNum type="arabicPeriod"/>
            </a:pPr>
            <a:r>
              <a:rPr lang="en-US" altLang="en-US" sz="2550" dirty="0" smtClean="0">
                <a:latin typeface="Calibri" charset="0"/>
              </a:rPr>
              <a:t>Branches of Socialism</a:t>
            </a:r>
            <a:endParaRPr lang="en-US" altLang="en-US" sz="2550" dirty="0">
              <a:latin typeface="Calibri" charset="0"/>
            </a:endParaRPr>
          </a:p>
          <a:p>
            <a:pPr marL="385763" indent="-385763">
              <a:buAutoNum type="arabicPeriod" startAt="3"/>
              <a:tabLst>
                <a:tab pos="392906" algn="l"/>
              </a:tabLst>
            </a:pPr>
            <a:r>
              <a:rPr lang="en-US" altLang="en-US" sz="2550" dirty="0" smtClean="0">
                <a:latin typeface="Calibri" charset="0"/>
              </a:rPr>
              <a:t>Marxian Political Economy</a:t>
            </a:r>
            <a:endParaRPr lang="en-US" altLang="en-US" sz="2550" dirty="0">
              <a:latin typeface="Calibri" charset="0"/>
            </a:endParaRPr>
          </a:p>
          <a:p>
            <a:pPr marL="385763" indent="-385763">
              <a:buAutoNum type="arabicPeriod" startAt="3"/>
              <a:tabLst>
                <a:tab pos="392906" algn="l"/>
              </a:tabLst>
            </a:pPr>
            <a:r>
              <a:rPr lang="en-US" altLang="en-US" sz="2550" dirty="0" smtClean="0">
                <a:latin typeface="Calibri" charset="0"/>
              </a:rPr>
              <a:t>Criticisms of Marx</a:t>
            </a:r>
            <a:endParaRPr lang="en-US" altLang="en-US" sz="2550" dirty="0">
              <a:latin typeface="Calibri" charset="0"/>
            </a:endParaRPr>
          </a:p>
          <a:p>
            <a:pPr marL="385763" indent="-385763">
              <a:buAutoNum type="arabicPeriod" startAt="3"/>
              <a:tabLst>
                <a:tab pos="392906" algn="l"/>
              </a:tabLst>
            </a:pPr>
            <a:r>
              <a:rPr lang="en-US" altLang="en-US" sz="2550" dirty="0" smtClean="0">
                <a:latin typeface="Calibri" charset="0"/>
              </a:rPr>
              <a:t>Soviet and Mao’s Socialism</a:t>
            </a:r>
          </a:p>
          <a:p>
            <a:pPr marL="385763" indent="-385763">
              <a:buAutoNum type="arabicPeriod" startAt="3"/>
              <a:tabLst>
                <a:tab pos="392906" algn="l"/>
              </a:tabLst>
            </a:pPr>
            <a:r>
              <a:rPr lang="en-US" altLang="en-US" sz="2550" dirty="0" smtClean="0">
                <a:latin typeface="Calibri" charset="0"/>
              </a:rPr>
              <a:t>Rebuttal from Marxists</a:t>
            </a:r>
            <a:endParaRPr lang="en-US" altLang="en-US" sz="2550" dirty="0">
              <a:latin typeface="Calibri" charset="0"/>
            </a:endParaRPr>
          </a:p>
          <a:p>
            <a:pPr marL="0" indent="0">
              <a:buNone/>
              <a:tabLst>
                <a:tab pos="392906" algn="l"/>
              </a:tabLst>
            </a:pPr>
            <a:r>
              <a:rPr lang="en-US" altLang="en-US" sz="2550" dirty="0">
                <a:latin typeface="Calibri" charset="0"/>
              </a:rPr>
              <a:t>	</a:t>
            </a: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  <a:tabLst>
                <a:tab pos="392906" algn="l"/>
              </a:tabLst>
            </a:pP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  <a:tabLst>
                <a:tab pos="392906" algn="l"/>
              </a:tabLst>
            </a:pPr>
            <a:endParaRPr lang="en-US" altLang="en-US" dirty="0" smtClean="0">
              <a:latin typeface="Calibri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2</a:t>
            </a:fld>
            <a:endParaRPr lang="en-US"/>
          </a:p>
        </p:txBody>
      </p:sp>
      <p:pic>
        <p:nvPicPr>
          <p:cNvPr id="5" name="Picture 4" descr="mar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1887" y="3419326"/>
            <a:ext cx="2111375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40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Concepts of Marxist Socialism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365125" indent="-365125">
              <a:lnSpc>
                <a:spcPct val="120000"/>
              </a:lnSpc>
              <a:buFont typeface="Arial" charset="0"/>
              <a:buChar char="•"/>
            </a:pPr>
            <a:r>
              <a:rPr lang="en-US" b="1" dirty="0"/>
              <a:t>P</a:t>
            </a:r>
            <a:r>
              <a:rPr lang="en-US" b="1" dirty="0" smtClean="0"/>
              <a:t>roduction</a:t>
            </a:r>
            <a:r>
              <a:rPr lang="en-US" dirty="0" smtClean="0"/>
              <a:t> </a:t>
            </a:r>
            <a:r>
              <a:rPr lang="en-US" dirty="0" smtClean="0"/>
              <a:t>as the </a:t>
            </a:r>
            <a:r>
              <a:rPr lang="en-US" dirty="0" smtClean="0"/>
              <a:t>center </a:t>
            </a:r>
            <a:r>
              <a:rPr lang="en-US" dirty="0" smtClean="0"/>
              <a:t>of </a:t>
            </a:r>
            <a:r>
              <a:rPr lang="en-US" dirty="0" smtClean="0"/>
              <a:t>economics.</a:t>
            </a:r>
          </a:p>
          <a:p>
            <a:pPr marL="365125" indent="-365125">
              <a:lnSpc>
                <a:spcPct val="120000"/>
              </a:lnSpc>
              <a:buFont typeface="Arial" charset="0"/>
              <a:buChar char="•"/>
            </a:pPr>
            <a:r>
              <a:rPr lang="en-US" dirty="0" smtClean="0"/>
              <a:t>Capitalism </a:t>
            </a:r>
            <a:r>
              <a:rPr lang="en-US" dirty="0" smtClean="0"/>
              <a:t>is seen as </a:t>
            </a:r>
            <a:r>
              <a:rPr lang="en-US" dirty="0" smtClean="0"/>
              <a:t>a </a:t>
            </a:r>
            <a:r>
              <a:rPr lang="en-US" b="1" dirty="0" smtClean="0">
                <a:solidFill>
                  <a:schemeClr val="accent5"/>
                </a:solidFill>
              </a:rPr>
              <a:t>preparation of </a:t>
            </a:r>
            <a:r>
              <a:rPr lang="en-US" b="1" dirty="0" smtClean="0">
                <a:solidFill>
                  <a:schemeClr val="accent5"/>
                </a:solidFill>
              </a:rPr>
              <a:t>human development </a:t>
            </a:r>
            <a:r>
              <a:rPr lang="en-US" dirty="0" smtClean="0"/>
              <a:t>before </a:t>
            </a:r>
            <a:r>
              <a:rPr lang="en-US" dirty="0" smtClean="0"/>
              <a:t>reaching the communism.</a:t>
            </a:r>
            <a:endParaRPr lang="en-US" dirty="0" smtClean="0"/>
          </a:p>
          <a:p>
            <a:pPr marL="365125" indent="-365125">
              <a:lnSpc>
                <a:spcPct val="120000"/>
              </a:lnSpc>
              <a:buFont typeface="Arial" charset="0"/>
              <a:buChar char="•"/>
            </a:pPr>
            <a:r>
              <a:rPr lang="en-US" dirty="0" smtClean="0"/>
              <a:t>In capitalism, capital allows those who own it to exploit the those who do not </a:t>
            </a:r>
            <a:r>
              <a:rPr lang="en-US" dirty="0" smtClean="0">
                <a:sym typeface="Wingdings"/>
              </a:rPr>
              <a:t> </a:t>
            </a:r>
            <a:r>
              <a:rPr lang="en-US" i="1" dirty="0" smtClean="0">
                <a:solidFill>
                  <a:srgbClr val="C00000"/>
                </a:solidFill>
                <a:sym typeface="Wingdings"/>
              </a:rPr>
              <a:t>private property matters</a:t>
            </a:r>
          </a:p>
          <a:p>
            <a:pPr marL="365125" indent="-365125">
              <a:lnSpc>
                <a:spcPct val="120000"/>
              </a:lnSpc>
              <a:buFont typeface="Arial" charset="0"/>
              <a:buChar char="•"/>
            </a:pPr>
            <a:r>
              <a:rPr lang="en-US" u="sng" dirty="0">
                <a:sym typeface="Wingdings"/>
              </a:rPr>
              <a:t>H</a:t>
            </a:r>
            <a:r>
              <a:rPr lang="en-US" u="sng" dirty="0" smtClean="0">
                <a:sym typeface="Wingdings"/>
              </a:rPr>
              <a:t>istorical </a:t>
            </a:r>
            <a:r>
              <a:rPr lang="en-US" u="sng" dirty="0" smtClean="0">
                <a:sym typeface="Wingdings"/>
              </a:rPr>
              <a:t>nature </a:t>
            </a:r>
            <a:r>
              <a:rPr lang="en-US" dirty="0" smtClean="0">
                <a:sym typeface="Wingdings"/>
              </a:rPr>
              <a:t>is crucial to understand and investigate economic </a:t>
            </a:r>
            <a:r>
              <a:rPr lang="en-US" dirty="0" smtClean="0">
                <a:sym typeface="Wingdings"/>
              </a:rPr>
              <a:t>problems.</a:t>
            </a:r>
            <a:endParaRPr lang="en-US" dirty="0" smtClean="0">
              <a:sym typeface="Wingdings"/>
            </a:endParaRPr>
          </a:p>
          <a:p>
            <a:pPr marL="365125" indent="-365125">
              <a:lnSpc>
                <a:spcPct val="120000"/>
              </a:lnSpc>
              <a:buFont typeface="Arial" charset="0"/>
              <a:buChar char="•"/>
            </a:pPr>
            <a:r>
              <a:rPr lang="en-GB" b="1" dirty="0" smtClean="0">
                <a:solidFill>
                  <a:srgbClr val="C00000"/>
                </a:solidFill>
                <a:sym typeface="Wingdings"/>
              </a:rPr>
              <a:t>Class struggle </a:t>
            </a:r>
            <a:r>
              <a:rPr lang="en-GB" dirty="0" smtClean="0">
                <a:sym typeface="Wingdings"/>
              </a:rPr>
              <a:t>is the </a:t>
            </a:r>
            <a:r>
              <a:rPr lang="en-GB" i="1" dirty="0" smtClean="0">
                <a:solidFill>
                  <a:schemeClr val="accent5"/>
                </a:solidFill>
                <a:sym typeface="Wingdings"/>
              </a:rPr>
              <a:t>force of historical </a:t>
            </a:r>
            <a:r>
              <a:rPr lang="en-GB" i="1" dirty="0" smtClean="0">
                <a:solidFill>
                  <a:schemeClr val="accent5"/>
                </a:solidFill>
                <a:sym typeface="Wingdings"/>
              </a:rPr>
              <a:t>change</a:t>
            </a:r>
            <a:r>
              <a:rPr lang="en-GB" dirty="0" smtClean="0">
                <a:sym typeface="Wingdings"/>
              </a:rPr>
              <a:t>. </a:t>
            </a:r>
            <a:r>
              <a:rPr lang="en-GB" dirty="0">
                <a:sym typeface="Wingdings"/>
              </a:rPr>
              <a:t>W</a:t>
            </a:r>
            <a:r>
              <a:rPr lang="en-GB" dirty="0" smtClean="0">
                <a:sym typeface="Wingdings"/>
              </a:rPr>
              <a:t>orkers </a:t>
            </a:r>
            <a:r>
              <a:rPr lang="en-GB" dirty="0" smtClean="0">
                <a:sym typeface="Wingdings"/>
              </a:rPr>
              <a:t>are </a:t>
            </a:r>
            <a:r>
              <a:rPr lang="en-GB" dirty="0" smtClean="0">
                <a:sym typeface="Wingdings"/>
              </a:rPr>
              <a:t>powerful </a:t>
            </a:r>
            <a:r>
              <a:rPr lang="en-GB" dirty="0" smtClean="0">
                <a:sym typeface="Wingdings"/>
              </a:rPr>
              <a:t>agents of social </a:t>
            </a:r>
            <a:r>
              <a:rPr lang="en-GB" dirty="0" smtClean="0">
                <a:sym typeface="Wingdings"/>
              </a:rPr>
              <a:t>change.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82986-C851-E24D-9DA5-B506E5632A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9333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cs typeface="Angsana New" charset="0"/>
              </a:rPr>
              <a:t>4</a:t>
            </a:r>
            <a:r>
              <a:rPr lang="en-US" altLang="en-US" dirty="0" smtClean="0">
                <a:cs typeface="Angsana New" charset="0"/>
              </a:rPr>
              <a:t>. Criticisms of Marx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649316"/>
          </a:xfrm>
        </p:spPr>
        <p:txBody>
          <a:bodyPr>
            <a:normAutofit fontScale="92500"/>
          </a:bodyPr>
          <a:lstStyle/>
          <a:p>
            <a:pPr marL="514350" indent="-514350">
              <a:buAutoNum type="arabicParenR"/>
            </a:pPr>
            <a:r>
              <a:rPr lang="en-US" altLang="en-US" dirty="0" smtClean="0">
                <a:latin typeface="Calibri" charset="0"/>
              </a:rPr>
              <a:t>Production </a:t>
            </a:r>
            <a:r>
              <a:rPr lang="en-US" altLang="en-US" dirty="0">
                <a:latin typeface="Calibri" charset="0"/>
              </a:rPr>
              <a:t>requires capital and past savings by capitalists.</a:t>
            </a:r>
          </a:p>
          <a:p>
            <a:pPr marL="1073150" lvl="1" indent="-354013">
              <a:buFont typeface="Arial" charset="0"/>
              <a:buChar char="•"/>
            </a:pPr>
            <a:r>
              <a:rPr lang="en-US" altLang="en-US" dirty="0" smtClean="0">
                <a:latin typeface="Calibri" charset="0"/>
              </a:rPr>
              <a:t>Interest and profits as </a:t>
            </a: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returns for capitalists</a:t>
            </a:r>
            <a:endParaRPr lang="en-US" altLang="en-US" b="1" dirty="0">
              <a:solidFill>
                <a:schemeClr val="accent5"/>
              </a:solidFill>
              <a:latin typeface="Calibri" charset="0"/>
            </a:endParaRPr>
          </a:p>
          <a:p>
            <a:pPr marL="514350" indent="-514350">
              <a:buAutoNum type="arabicParenR" startAt="2"/>
              <a:tabLst>
                <a:tab pos="523875" algn="l"/>
              </a:tabLst>
            </a:pPr>
            <a:r>
              <a:rPr lang="en-US" altLang="en-US" dirty="0" smtClean="0">
                <a:latin typeface="Calibri" charset="0"/>
              </a:rPr>
              <a:t>The </a:t>
            </a:r>
            <a:r>
              <a:rPr lang="en-US" altLang="en-US" dirty="0">
                <a:latin typeface="Calibri" charset="0"/>
              </a:rPr>
              <a:t>reserve army of the unemployed.</a:t>
            </a:r>
          </a:p>
          <a:p>
            <a:pPr marL="1073150" lvl="1" indent="-355600">
              <a:buFont typeface="Arial" charset="0"/>
              <a:buChar char="•"/>
            </a:pPr>
            <a:r>
              <a:rPr lang="en-US" altLang="en-US" dirty="0" smtClean="0">
                <a:latin typeface="Calibri" charset="0"/>
              </a:rPr>
              <a:t>Unemployment has </a:t>
            </a:r>
            <a:r>
              <a:rPr lang="en-US" altLang="en-US" i="1" u="sng" dirty="0">
                <a:latin typeface="Calibri" charset="0"/>
              </a:rPr>
              <a:t>different causes and characteristics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pPr marL="514350" indent="-514350">
              <a:buFont typeface="+mj-lt"/>
              <a:buAutoNum type="arabicParenR" startAt="3"/>
            </a:pPr>
            <a:r>
              <a:rPr lang="en-US" altLang="en-US" dirty="0">
                <a:latin typeface="Calibri" charset="0"/>
              </a:rPr>
              <a:t>The impoverishment of the working class </a:t>
            </a:r>
            <a:r>
              <a:rPr lang="en-US" altLang="en-US" u="sng" dirty="0">
                <a:solidFill>
                  <a:srgbClr val="C00000"/>
                </a:solidFill>
                <a:latin typeface="Calibri" charset="0"/>
              </a:rPr>
              <a:t>has not materialized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marL="1073150" lvl="1" indent="-354013">
              <a:buFont typeface="Arial" charset="0"/>
              <a:buChar char="•"/>
            </a:pPr>
            <a:r>
              <a:rPr lang="en-US" altLang="en-US" dirty="0" smtClean="0">
                <a:latin typeface="Calibri" charset="0"/>
              </a:rPr>
              <a:t>Shortages </a:t>
            </a:r>
            <a:r>
              <a:rPr lang="en-US" altLang="en-US" dirty="0">
                <a:latin typeface="Calibri" charset="0"/>
              </a:rPr>
              <a:t>of labor under capitalism.</a:t>
            </a:r>
          </a:p>
          <a:p>
            <a:pPr marL="1073150" lvl="1" indent="-354013">
              <a:buFont typeface="Arial" charset="0"/>
              <a:buChar char="•"/>
            </a:pPr>
            <a:r>
              <a:rPr lang="en-US" altLang="en-US" dirty="0">
                <a:latin typeface="Calibri" charset="0"/>
              </a:rPr>
              <a:t>Real wages and workers’ </a:t>
            </a:r>
            <a:r>
              <a:rPr lang="en-US" altLang="en-US" i="1" dirty="0">
                <a:solidFill>
                  <a:srgbClr val="C00000"/>
                </a:solidFill>
                <a:latin typeface="Calibri" charset="0"/>
              </a:rPr>
              <a:t>living condition have been rising </a:t>
            </a:r>
            <a:r>
              <a:rPr lang="en-US" altLang="en-US" dirty="0">
                <a:latin typeface="Calibri" charset="0"/>
              </a:rPr>
              <a:t>rapidly since mid c.19.</a:t>
            </a:r>
          </a:p>
          <a:p>
            <a:pPr marL="1073150" lvl="1" indent="-354013">
              <a:buFont typeface="Arial" charset="0"/>
              <a:buChar char="•"/>
            </a:pPr>
            <a:r>
              <a:rPr lang="en-US" altLang="en-US" dirty="0" smtClean="0">
                <a:latin typeface="Calibri" charset="0"/>
              </a:rPr>
              <a:t>Technical </a:t>
            </a:r>
            <a:r>
              <a:rPr lang="en-US" altLang="en-US" dirty="0">
                <a:latin typeface="Calibri" charset="0"/>
              </a:rPr>
              <a:t>progress and machines release workers from dirty, dangerous works.</a:t>
            </a:r>
          </a:p>
          <a:p>
            <a:pPr marL="1174750" lvl="1" indent="-457200">
              <a:buFont typeface="+mj-lt"/>
              <a:buAutoNum type="arabicParenR"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4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430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cs typeface="Angsana New" charset="0"/>
              </a:rPr>
              <a:t>4</a:t>
            </a:r>
            <a:r>
              <a:rPr lang="en-US" altLang="en-US" dirty="0" smtClean="0">
                <a:cs typeface="Angsana New" charset="0"/>
              </a:rPr>
              <a:t>. Criticisms of Marx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649316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00000"/>
              </a:lnSpc>
              <a:buAutoNum type="arabicParenR" startAt="4"/>
              <a:tabLst>
                <a:tab pos="523875" algn="l"/>
              </a:tabLst>
            </a:pPr>
            <a:r>
              <a:rPr lang="en-US" altLang="en-US" dirty="0" smtClean="0">
                <a:latin typeface="Calibri" charset="0"/>
              </a:rPr>
              <a:t>The </a:t>
            </a:r>
            <a:r>
              <a:rPr lang="en-US" altLang="en-US" b="1" dirty="0">
                <a:latin typeface="Calibri" charset="0"/>
              </a:rPr>
              <a:t>blurred division </a:t>
            </a:r>
            <a:r>
              <a:rPr lang="en-US" altLang="en-US" dirty="0">
                <a:latin typeface="Calibri" charset="0"/>
              </a:rPr>
              <a:t>between workers and capitalists.</a:t>
            </a:r>
          </a:p>
          <a:p>
            <a:pPr marL="514350" indent="-514350">
              <a:lnSpc>
                <a:spcPct val="100000"/>
              </a:lnSpc>
              <a:buAutoNum type="arabicParenR" startAt="5"/>
              <a:tabLst>
                <a:tab pos="487363" algn="l"/>
              </a:tabLst>
            </a:pPr>
            <a:r>
              <a:rPr lang="en-US" altLang="en-US" dirty="0" smtClean="0">
                <a:latin typeface="Calibri" charset="0"/>
              </a:rPr>
              <a:t>The </a:t>
            </a:r>
            <a:r>
              <a:rPr lang="en-US" altLang="en-US" dirty="0">
                <a:latin typeface="Calibri" charset="0"/>
              </a:rPr>
              <a:t>tendency of the </a:t>
            </a:r>
            <a:r>
              <a:rPr lang="en-US" altLang="en-US" i="1" dirty="0">
                <a:solidFill>
                  <a:schemeClr val="accent5"/>
                </a:solidFill>
                <a:latin typeface="Calibri" charset="0"/>
              </a:rPr>
              <a:t>falling average profit </a:t>
            </a:r>
            <a:r>
              <a:rPr lang="en-US" altLang="en-US" i="1" dirty="0" smtClean="0">
                <a:solidFill>
                  <a:schemeClr val="accent5"/>
                </a:solidFill>
                <a:latin typeface="Calibri" charset="0"/>
              </a:rPr>
              <a:t>rate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pPr marL="514350" indent="-514350">
              <a:lnSpc>
                <a:spcPct val="100000"/>
              </a:lnSpc>
              <a:buAutoNum type="arabicParenR" startAt="5"/>
              <a:tabLst>
                <a:tab pos="487363" algn="l"/>
              </a:tabLst>
            </a:pPr>
            <a:r>
              <a:rPr lang="en-US" altLang="en-US" u="sng" dirty="0" smtClean="0">
                <a:solidFill>
                  <a:srgbClr val="C00000"/>
                </a:solidFill>
                <a:latin typeface="Calibri" charset="0"/>
              </a:rPr>
              <a:t>Failure</a:t>
            </a:r>
            <a:r>
              <a:rPr lang="en-US" altLang="en-US" dirty="0" smtClean="0">
                <a:latin typeface="Calibri" charset="0"/>
              </a:rPr>
              <a:t> </a:t>
            </a:r>
            <a:r>
              <a:rPr lang="en-US" altLang="en-US" dirty="0">
                <a:latin typeface="Calibri" charset="0"/>
              </a:rPr>
              <a:t>to compromise labor value with price (‘</a:t>
            </a:r>
            <a:r>
              <a:rPr lang="en-US" altLang="en-US" i="1" dirty="0">
                <a:latin typeface="Calibri" charset="0"/>
              </a:rPr>
              <a:t>Capital III</a:t>
            </a:r>
            <a:r>
              <a:rPr lang="en-US" altLang="en-US" dirty="0">
                <a:latin typeface="Calibri" charset="0"/>
              </a:rPr>
              <a:t>’).</a:t>
            </a:r>
          </a:p>
          <a:p>
            <a:pPr marL="1073150" lvl="1" indent="-354013">
              <a:lnSpc>
                <a:spcPct val="100000"/>
              </a:lnSpc>
            </a:pPr>
            <a:r>
              <a:rPr lang="en-US" altLang="en-US" dirty="0">
                <a:latin typeface="Calibri" charset="0"/>
              </a:rPr>
              <a:t>The </a:t>
            </a:r>
            <a:r>
              <a:rPr lang="en-US" altLang="en-US" b="1" dirty="0">
                <a:latin typeface="Calibri" charset="0"/>
              </a:rPr>
              <a:t>actual exchange (price) </a:t>
            </a:r>
            <a:r>
              <a:rPr lang="en-US" altLang="en-US" b="1" dirty="0" smtClean="0">
                <a:latin typeface="Calibri" charset="0"/>
              </a:rPr>
              <a:t>ratios are </a:t>
            </a:r>
            <a:r>
              <a:rPr lang="en-US" altLang="en-US" b="1" dirty="0">
                <a:latin typeface="Calibri" charset="0"/>
              </a:rPr>
              <a:t>not the same as the labor ratios of commodities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marL="1073150" lvl="1" indent="-354013">
              <a:lnSpc>
                <a:spcPct val="100000"/>
              </a:lnSpc>
            </a:pPr>
            <a:r>
              <a:rPr lang="en-US" altLang="en-US" dirty="0" smtClean="0">
                <a:latin typeface="Calibri" charset="0"/>
              </a:rPr>
              <a:t>Rejection </a:t>
            </a:r>
            <a:r>
              <a:rPr lang="en-US" altLang="en-US" dirty="0">
                <a:latin typeface="Calibri" charset="0"/>
              </a:rPr>
              <a:t>of </a:t>
            </a:r>
            <a:r>
              <a:rPr lang="en-US" altLang="en-US" i="1" dirty="0">
                <a:solidFill>
                  <a:schemeClr val="accent5"/>
                </a:solidFill>
                <a:latin typeface="Calibri" charset="0"/>
              </a:rPr>
              <a:t>contribution by non-labor inputs </a:t>
            </a:r>
            <a:r>
              <a:rPr lang="en-US" altLang="en-US" dirty="0">
                <a:latin typeface="Calibri" charset="0"/>
              </a:rPr>
              <a:t>in creating value and non-wage incomes</a:t>
            </a:r>
            <a:r>
              <a:rPr lang="en-US" altLang="en-US" dirty="0" smtClean="0">
                <a:latin typeface="Calibri" charset="0"/>
              </a:rPr>
              <a:t>.</a:t>
            </a:r>
            <a:endParaRPr lang="en-US" altLang="en-US" dirty="0">
              <a:latin typeface="Calibri" charset="0"/>
            </a:endParaRPr>
          </a:p>
          <a:p>
            <a:pPr marL="717550" lvl="1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5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34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cs typeface="Angsana New" charset="0"/>
              </a:rPr>
              <a:t>4</a:t>
            </a:r>
            <a:r>
              <a:rPr lang="en-US" altLang="en-US" dirty="0" smtClean="0">
                <a:cs typeface="Angsana New" charset="0"/>
              </a:rPr>
              <a:t>. Criticisms of Marx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5030745" cy="4649316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arenR" startAt="7"/>
              <a:tabLst>
                <a:tab pos="523875" algn="l"/>
              </a:tabLst>
            </a:pPr>
            <a:r>
              <a:rPr lang="en-US" altLang="en-US" dirty="0" smtClean="0">
                <a:latin typeface="Calibri" charset="0"/>
              </a:rPr>
              <a:t>Marx’s </a:t>
            </a:r>
            <a:r>
              <a:rPr lang="en-US" altLang="en-US" dirty="0">
                <a:latin typeface="Calibri" charset="0"/>
              </a:rPr>
              <a:t>solution is incomplete ---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‘</a:t>
            </a:r>
            <a:r>
              <a:rPr lang="en-US" altLang="en-US" b="1" i="1" dirty="0">
                <a:solidFill>
                  <a:schemeClr val="accent5"/>
                </a:solidFill>
                <a:latin typeface="Calibri" charset="0"/>
              </a:rPr>
              <a:t>the transformation problem</a:t>
            </a:r>
            <a:r>
              <a:rPr lang="en-US" altLang="en-US" dirty="0" smtClean="0">
                <a:latin typeface="Calibri" charset="0"/>
              </a:rPr>
              <a:t>’.</a:t>
            </a:r>
          </a:p>
          <a:p>
            <a:pPr marL="1073150" indent="-354013">
              <a:buFont typeface="Arial" charset="0"/>
              <a:buChar char="•"/>
            </a:pPr>
            <a:r>
              <a:rPr lang="en-US" sz="2600" dirty="0"/>
              <a:t>Marx’s theory on how to organize the alternative system to capitalism was </a:t>
            </a:r>
            <a:r>
              <a:rPr lang="en-US" sz="2600" b="1" u="sng" dirty="0"/>
              <a:t>inadequate</a:t>
            </a:r>
            <a:r>
              <a:rPr lang="en-US" sz="2600" dirty="0"/>
              <a:t>.</a:t>
            </a:r>
          </a:p>
          <a:p>
            <a:pPr marL="1073150" indent="-354013">
              <a:buFont typeface="Arial" charset="0"/>
              <a:buChar char="•"/>
            </a:pPr>
            <a:r>
              <a:rPr lang="en-US" sz="2600" dirty="0" smtClean="0"/>
              <a:t>Socialism </a:t>
            </a:r>
            <a:r>
              <a:rPr lang="en-US" sz="2600" dirty="0"/>
              <a:t>emerged in  countries where capitalism was hardly </a:t>
            </a:r>
            <a:r>
              <a:rPr lang="en-US" sz="2600" dirty="0" smtClean="0"/>
              <a:t>developed.</a:t>
            </a:r>
            <a:endParaRPr lang="en-US" sz="2600" dirty="0"/>
          </a:p>
          <a:p>
            <a:pPr marL="1073150" indent="-354013">
              <a:buFont typeface="Arial" charset="0"/>
              <a:buChar char="•"/>
            </a:pPr>
            <a:r>
              <a:rPr lang="en-US" sz="2600" dirty="0" smtClean="0"/>
              <a:t>Capitalism does not collapse.</a:t>
            </a:r>
          </a:p>
          <a:p>
            <a:pPr marL="971550" lvl="1" indent="-514350">
              <a:buFont typeface="+mj-lt"/>
              <a:buAutoNum type="arabicParenR" startAt="7"/>
              <a:tabLst>
                <a:tab pos="523875" algn="l"/>
              </a:tabLst>
            </a:pPr>
            <a:endParaRPr lang="en-US" altLang="en-US" dirty="0">
              <a:latin typeface="Calibri" charset="0"/>
            </a:endParaRPr>
          </a:p>
          <a:p>
            <a:pPr marL="514350" indent="-514350">
              <a:buAutoNum type="arabicParenR" startAt="5"/>
              <a:tabLst>
                <a:tab pos="487363" algn="l"/>
              </a:tabLst>
            </a:pPr>
            <a:endParaRPr lang="en-US" altLang="en-US" dirty="0">
              <a:latin typeface="Calibri" charset="0"/>
            </a:endParaRPr>
          </a:p>
          <a:p>
            <a:pPr marL="717550" lvl="1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6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4405" y="3421320"/>
            <a:ext cx="2916195" cy="2916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17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5. </a:t>
            </a:r>
            <a:r>
              <a:rPr lang="en-US" altLang="en-US" dirty="0"/>
              <a:t>Soviet and Mao’s socialism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dirty="0" smtClean="0"/>
              <a:t>5.1 Marxist-Leninist Socialism (1922-1991)</a:t>
            </a:r>
          </a:p>
          <a:p>
            <a:pPr>
              <a:lnSpc>
                <a:spcPct val="120000"/>
              </a:lnSpc>
              <a:buFont typeface="Arial" charset="0"/>
              <a:buChar char="•"/>
            </a:pPr>
            <a:r>
              <a:rPr lang="en-US" dirty="0" smtClean="0">
                <a:solidFill>
                  <a:schemeClr val="accent5">
                    <a:lumMod val="75000"/>
                  </a:schemeClr>
                </a:solidFill>
              </a:rPr>
              <a:t>Economic and social background: </a:t>
            </a:r>
            <a:endParaRPr lang="en-US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lvl="1">
              <a:buFont typeface="Wingdings" charset="2"/>
              <a:buChar char="ü"/>
            </a:pPr>
            <a:r>
              <a:rPr lang="en-US" dirty="0" smtClean="0"/>
              <a:t>Developing country based on agriculture.</a:t>
            </a:r>
            <a:endParaRPr lang="en-US" sz="825" dirty="0" smtClean="0"/>
          </a:p>
          <a:p>
            <a:pPr lvl="1">
              <a:buFont typeface="Wingdings" charset="2"/>
              <a:buChar char="ü"/>
            </a:pPr>
            <a:r>
              <a:rPr lang="en-GB" dirty="0" smtClean="0"/>
              <a:t>Constant wars.</a:t>
            </a:r>
          </a:p>
          <a:p>
            <a:pPr lvl="1">
              <a:buFont typeface="Wingdings" charset="2"/>
              <a:buChar char="ü"/>
            </a:pPr>
            <a:r>
              <a:rPr lang="en-GB" dirty="0" smtClean="0"/>
              <a:t>Results: severe economic problem and lack of human resources.</a:t>
            </a:r>
            <a:endParaRPr lang="en-US" dirty="0"/>
          </a:p>
          <a:p>
            <a:pPr marL="685800" lvl="2" indent="0">
              <a:buNone/>
            </a:pPr>
            <a:endParaRPr lang="en-US" dirty="0">
              <a:solidFill>
                <a:schemeClr val="accent5"/>
              </a:solidFill>
            </a:endParaRPr>
          </a:p>
          <a:p>
            <a:pPr marL="685800" lvl="2" indent="0" algn="ctr">
              <a:buNone/>
            </a:pPr>
            <a:r>
              <a:rPr lang="en-US" sz="2100" b="1" i="1" dirty="0"/>
              <a:t>Before the revolution, the </a:t>
            </a:r>
            <a:r>
              <a:rPr lang="en-US" sz="2100" b="1" i="1" dirty="0" err="1"/>
              <a:t>Soviat</a:t>
            </a:r>
            <a:r>
              <a:rPr lang="en-US" sz="2100" b="1" i="1" dirty="0"/>
              <a:t> </a:t>
            </a:r>
            <a:r>
              <a:rPr lang="en-US" sz="2100" b="1" i="1" dirty="0" smtClean="0"/>
              <a:t>Union </a:t>
            </a:r>
            <a:r>
              <a:rPr lang="en-US" sz="2100" b="1" i="1" u="sng" dirty="0">
                <a:solidFill>
                  <a:srgbClr val="C00000"/>
                </a:solidFill>
              </a:rPr>
              <a:t>did not </a:t>
            </a:r>
            <a:r>
              <a:rPr lang="en-US" sz="2100" b="1" i="1" dirty="0"/>
              <a:t>possess characteristics </a:t>
            </a:r>
            <a:r>
              <a:rPr lang="en-US" sz="2100" b="1" i="1" dirty="0" smtClean="0"/>
              <a:t>necessary for socialist revolution </a:t>
            </a:r>
            <a:br>
              <a:rPr lang="en-US" sz="2100" b="1" i="1" dirty="0" smtClean="0"/>
            </a:br>
            <a:r>
              <a:rPr lang="en-US" sz="2100" b="1" i="1" dirty="0" smtClean="0"/>
              <a:t>as </a:t>
            </a:r>
            <a:r>
              <a:rPr lang="en-US" sz="2100" b="1" i="1" dirty="0"/>
              <a:t>suggested by </a:t>
            </a:r>
            <a:r>
              <a:rPr lang="en-US" sz="2100" b="1" i="1" dirty="0" smtClean="0"/>
              <a:t>Marx</a:t>
            </a:r>
            <a:endParaRPr lang="en-US" b="1" i="1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82986-C851-E24D-9DA5-B506E5632A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9880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5. </a:t>
            </a:r>
            <a:r>
              <a:rPr lang="en-US" altLang="en-US" dirty="0"/>
              <a:t>Soviet and Mao’s socialism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23817" y="2005013"/>
            <a:ext cx="6859545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dirty="0" smtClean="0"/>
              <a:t>5.1 Marxist-Leninist Socialism (1922-1991)</a:t>
            </a:r>
          </a:p>
          <a:p>
            <a:pPr>
              <a:lnSpc>
                <a:spcPct val="120000"/>
              </a:lnSpc>
              <a:buFont typeface="Arial" charset="0"/>
              <a:buChar char="•"/>
            </a:pPr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Vladimir Lenin (1870-1924</a:t>
            </a:r>
            <a:r>
              <a:rPr lang="en-US" dirty="0" smtClean="0">
                <a:solidFill>
                  <a:schemeClr val="accent5">
                    <a:lumMod val="75000"/>
                  </a:schemeClr>
                </a:solidFill>
              </a:rPr>
              <a:t>): </a:t>
            </a:r>
            <a:endParaRPr lang="en-US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755650" indent="-390525">
              <a:buFont typeface="+mj-lt"/>
              <a:buAutoNum type="romanLcPeriod"/>
            </a:pPr>
            <a:r>
              <a:rPr lang="en-GB" dirty="0"/>
              <a:t>On Revolution</a:t>
            </a:r>
          </a:p>
          <a:p>
            <a:pPr marL="1282700" lvl="1" indent="-342900">
              <a:buFont typeface="Courier New" charset="0"/>
              <a:buChar char="o"/>
            </a:pPr>
            <a:r>
              <a:rPr lang="en-GB" b="1" u="sng" dirty="0" smtClean="0"/>
              <a:t>Farmers</a:t>
            </a:r>
            <a:r>
              <a:rPr lang="en-GB" dirty="0" smtClean="0"/>
              <a:t> will </a:t>
            </a:r>
            <a:r>
              <a:rPr lang="en-GB" dirty="0"/>
              <a:t>be an influential force in bringing political </a:t>
            </a:r>
            <a:r>
              <a:rPr lang="en-GB" dirty="0" smtClean="0"/>
              <a:t>change.</a:t>
            </a:r>
            <a:endParaRPr lang="en-GB" dirty="0"/>
          </a:p>
          <a:p>
            <a:pPr marL="755650" indent="-390525">
              <a:buFont typeface="+mj-lt"/>
              <a:buAutoNum type="romanLcPeriod"/>
            </a:pPr>
            <a:r>
              <a:rPr lang="en-GB" dirty="0"/>
              <a:t>On Socialism in the Soviet Union</a:t>
            </a:r>
          </a:p>
          <a:p>
            <a:pPr marL="1282700" lvl="1" indent="-342900">
              <a:buFont typeface="Courier New" charset="0"/>
              <a:buChar char="o"/>
            </a:pPr>
            <a:r>
              <a:rPr lang="en-GB" dirty="0" smtClean="0"/>
              <a:t>Only </a:t>
            </a:r>
            <a:r>
              <a:rPr lang="en-GB" dirty="0"/>
              <a:t>the </a:t>
            </a:r>
            <a:r>
              <a:rPr lang="en-GB" b="1" dirty="0"/>
              <a:t>proletariat party </a:t>
            </a:r>
            <a:r>
              <a:rPr lang="en-GB" dirty="0"/>
              <a:t>could resist the emergence of </a:t>
            </a:r>
            <a:r>
              <a:rPr lang="en-GB" dirty="0" smtClean="0"/>
              <a:t>capitalism.</a:t>
            </a:r>
            <a:endParaRPr lang="en-GB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82986-C851-E24D-9DA5-B506E5632A9E}" type="slidenum">
              <a:rPr lang="en-US" smtClean="0"/>
              <a:t>8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912" y="2775637"/>
            <a:ext cx="1719905" cy="218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0523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5. </a:t>
            </a:r>
            <a:r>
              <a:rPr lang="en-US" altLang="en-US" dirty="0"/>
              <a:t>Soviet and Mao’s socialism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4"/>
            <a:ext cx="7886700" cy="4711099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dirty="0" smtClean="0"/>
              <a:t>5.1 Marxist-Leninist Socialism (1922-1991)</a:t>
            </a:r>
          </a:p>
          <a:p>
            <a:pPr>
              <a:lnSpc>
                <a:spcPct val="120000"/>
              </a:lnSpc>
              <a:buFont typeface="Arial" charset="0"/>
              <a:buChar char="•"/>
            </a:pPr>
            <a:r>
              <a:rPr lang="en-US" dirty="0" smtClean="0">
                <a:solidFill>
                  <a:schemeClr val="accent5">
                    <a:lumMod val="75000"/>
                  </a:schemeClr>
                </a:solidFill>
              </a:rPr>
              <a:t>Central planning</a:t>
            </a:r>
            <a:r>
              <a:rPr lang="en-US" dirty="0" smtClean="0"/>
              <a:t> </a:t>
            </a:r>
            <a:endParaRPr lang="en-US" dirty="0" smtClean="0"/>
          </a:p>
          <a:p>
            <a:pPr marL="908050" indent="-457200">
              <a:lnSpc>
                <a:spcPct val="110000"/>
              </a:lnSpc>
              <a:buFont typeface="Courier New" charset="0"/>
              <a:buChar char="o"/>
            </a:pPr>
            <a:r>
              <a:rPr lang="en-GB" dirty="0" smtClean="0"/>
              <a:t>Develop </a:t>
            </a:r>
            <a:r>
              <a:rPr lang="en-GB" dirty="0"/>
              <a:t>and improve economic structure </a:t>
            </a:r>
            <a:r>
              <a:rPr lang="en-GB" dirty="0" smtClean="0"/>
              <a:t>to achieve </a:t>
            </a:r>
            <a:r>
              <a:rPr lang="en-GB" b="1" dirty="0" smtClean="0"/>
              <a:t>technological </a:t>
            </a:r>
            <a:r>
              <a:rPr lang="en-GB" b="1" dirty="0"/>
              <a:t>development </a:t>
            </a:r>
            <a:r>
              <a:rPr lang="en-GB" dirty="0"/>
              <a:t>and </a:t>
            </a:r>
            <a:r>
              <a:rPr lang="en-GB" b="1" dirty="0"/>
              <a:t>industrial </a:t>
            </a:r>
            <a:r>
              <a:rPr lang="en-GB" b="1" dirty="0" smtClean="0"/>
              <a:t>revolution</a:t>
            </a:r>
            <a:r>
              <a:rPr lang="en-GB" dirty="0" smtClean="0"/>
              <a:t>.</a:t>
            </a:r>
            <a:endParaRPr lang="en-GB" dirty="0"/>
          </a:p>
          <a:p>
            <a:pPr marL="908050" indent="-457200">
              <a:lnSpc>
                <a:spcPct val="110000"/>
              </a:lnSpc>
              <a:buFont typeface="Courier New" charset="0"/>
              <a:buChar char="o"/>
            </a:pPr>
            <a:r>
              <a:rPr lang="en-GB" b="1" dirty="0" smtClean="0">
                <a:solidFill>
                  <a:schemeClr val="accent5"/>
                </a:solidFill>
              </a:rPr>
              <a:t>Nationalization</a:t>
            </a:r>
            <a:r>
              <a:rPr lang="en-GB" dirty="0" smtClean="0"/>
              <a:t> </a:t>
            </a:r>
            <a:r>
              <a:rPr lang="en-GB" dirty="0"/>
              <a:t>of private </a:t>
            </a:r>
            <a:r>
              <a:rPr lang="en-GB" dirty="0" smtClean="0"/>
              <a:t>property and </a:t>
            </a:r>
            <a:r>
              <a:rPr lang="en-GB" b="1" dirty="0" smtClean="0">
                <a:solidFill>
                  <a:schemeClr val="accent5"/>
                </a:solidFill>
              </a:rPr>
              <a:t>abolition of market</a:t>
            </a:r>
            <a:endParaRPr lang="en-GB" sz="900" b="1" dirty="0">
              <a:solidFill>
                <a:schemeClr val="accent5"/>
              </a:solidFill>
            </a:endParaRPr>
          </a:p>
          <a:p>
            <a:pPr marL="890588" indent="-439738">
              <a:lnSpc>
                <a:spcPct val="110000"/>
              </a:lnSpc>
              <a:buFont typeface="Courier New" charset="0"/>
              <a:buChar char="o"/>
            </a:pPr>
            <a:r>
              <a:rPr lang="th-TH" dirty="0"/>
              <a:t> </a:t>
            </a:r>
            <a:r>
              <a:rPr lang="en-GB" dirty="0"/>
              <a:t>Two crucial </a:t>
            </a:r>
            <a:r>
              <a:rPr lang="en-GB" dirty="0" smtClean="0"/>
              <a:t>problems: </a:t>
            </a:r>
          </a:p>
          <a:p>
            <a:pPr marL="1379538" lvl="1" indent="-306388">
              <a:lnSpc>
                <a:spcPct val="110000"/>
              </a:lnSpc>
              <a:buFont typeface="+mj-lt"/>
              <a:buAutoNum type="romanLcPeriod"/>
            </a:pPr>
            <a:r>
              <a:rPr lang="en-GB" u="sng" dirty="0" smtClean="0"/>
              <a:t>Opposition </a:t>
            </a:r>
            <a:r>
              <a:rPr lang="en-GB" u="sng" dirty="0"/>
              <a:t>from </a:t>
            </a:r>
            <a:r>
              <a:rPr lang="en-GB" u="sng" dirty="0" smtClean="0"/>
              <a:t>peasantry</a:t>
            </a:r>
            <a:r>
              <a:rPr lang="en-GB" dirty="0" smtClean="0"/>
              <a:t>: They were </a:t>
            </a:r>
            <a:r>
              <a:rPr lang="en-GB" dirty="0"/>
              <a:t>strictly controlled and forced to hand their outputs to the </a:t>
            </a:r>
            <a:r>
              <a:rPr lang="en-GB" dirty="0" smtClean="0"/>
              <a:t>government. </a:t>
            </a:r>
            <a:endParaRPr lang="en-GB" sz="900" dirty="0" smtClean="0"/>
          </a:p>
          <a:p>
            <a:pPr marL="1379538" lvl="1" indent="-306388">
              <a:lnSpc>
                <a:spcPct val="110000"/>
              </a:lnSpc>
              <a:buFont typeface="+mj-lt"/>
              <a:buAutoNum type="romanLcPeriod"/>
            </a:pPr>
            <a:r>
              <a:rPr lang="en-GB" dirty="0" smtClean="0"/>
              <a:t>The </a:t>
            </a:r>
            <a:r>
              <a:rPr lang="en-GB" i="1" dirty="0">
                <a:solidFill>
                  <a:srgbClr val="C00000"/>
                </a:solidFill>
              </a:rPr>
              <a:t>central planning system </a:t>
            </a:r>
            <a:r>
              <a:rPr lang="en-GB" dirty="0"/>
              <a:t>could not solve economic </a:t>
            </a:r>
            <a:r>
              <a:rPr lang="en-GB" dirty="0" smtClean="0"/>
              <a:t>depression.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82986-C851-E24D-9DA5-B506E5632A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48888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1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1093"/>
            <a:ext cx="9144000" cy="6137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9133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98947D7-56FA-EB40-A41D-676DFEC13260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11</a:t>
            </a:fld>
            <a:endParaRPr lang="th-TH" altLang="en-US" sz="1400"/>
          </a:p>
        </p:txBody>
      </p:sp>
      <p:pic>
        <p:nvPicPr>
          <p:cNvPr id="60419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2615" y="345989"/>
            <a:ext cx="3706924" cy="2693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0222" y="3391042"/>
            <a:ext cx="4077728" cy="3147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205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ED1F54F-DACB-0349-97BB-4A3E90CC1C1D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12</a:t>
            </a:fld>
            <a:endParaRPr lang="th-TH" altLang="en-US" sz="1400"/>
          </a:p>
        </p:txBody>
      </p:sp>
      <p:pic>
        <p:nvPicPr>
          <p:cNvPr id="6144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3925" y="250825"/>
            <a:ext cx="460375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113903"/>
            <a:ext cx="5801523" cy="3339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051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D81A3BA-F407-624C-80F1-37BC130EDAC4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13</a:t>
            </a:fld>
            <a:endParaRPr lang="th-TH" altLang="en-US" sz="1400"/>
          </a:p>
        </p:txBody>
      </p:sp>
      <p:pic>
        <p:nvPicPr>
          <p:cNvPr id="5939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53" y="1"/>
            <a:ext cx="679076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4638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5. </a:t>
            </a:r>
            <a:r>
              <a:rPr lang="en-US" altLang="en-US" dirty="0"/>
              <a:t>Soviet and Mao’s socialism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4"/>
            <a:ext cx="7886700" cy="4649317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dirty="0" smtClean="0"/>
              <a:t>5.1 Marxist-Leninist Socialism (1922-1991)</a:t>
            </a:r>
          </a:p>
          <a:p>
            <a:pPr>
              <a:lnSpc>
                <a:spcPct val="110000"/>
              </a:lnSpc>
              <a:buFont typeface="Arial" charset="0"/>
              <a:buChar char="•"/>
            </a:pPr>
            <a:r>
              <a:rPr lang="en-US" dirty="0" smtClean="0">
                <a:solidFill>
                  <a:schemeClr val="accent5">
                    <a:lumMod val="75000"/>
                  </a:schemeClr>
                </a:solidFill>
              </a:rPr>
              <a:t>Dissolution of Soviet Union</a:t>
            </a:r>
            <a:endParaRPr lang="en-US" dirty="0" smtClean="0"/>
          </a:p>
          <a:p>
            <a:pPr lvl="1">
              <a:lnSpc>
                <a:spcPct val="110000"/>
              </a:lnSpc>
              <a:buFont typeface="Courier New" charset="0"/>
              <a:buChar char="o"/>
            </a:pPr>
            <a:r>
              <a:rPr lang="en-GB" b="1" dirty="0">
                <a:solidFill>
                  <a:schemeClr val="accent5"/>
                </a:solidFill>
                <a:sym typeface="Wingdings"/>
              </a:rPr>
              <a:t>I</a:t>
            </a:r>
            <a:r>
              <a:rPr lang="en-GB" b="1" dirty="0" smtClean="0">
                <a:solidFill>
                  <a:schemeClr val="accent5"/>
                </a:solidFill>
                <a:sym typeface="Wingdings"/>
              </a:rPr>
              <a:t>nefficiency</a:t>
            </a:r>
            <a:r>
              <a:rPr lang="en-GB" dirty="0" smtClean="0">
                <a:sym typeface="Wingdings"/>
              </a:rPr>
              <a:t> </a:t>
            </a:r>
            <a:r>
              <a:rPr lang="en-GB" dirty="0">
                <a:sym typeface="Wingdings"/>
              </a:rPr>
              <a:t>and </a:t>
            </a:r>
            <a:r>
              <a:rPr lang="en-GB" b="1" dirty="0">
                <a:solidFill>
                  <a:schemeClr val="accent5"/>
                </a:solidFill>
                <a:sym typeface="Wingdings"/>
              </a:rPr>
              <a:t>agricultural </a:t>
            </a:r>
            <a:r>
              <a:rPr lang="en-GB" b="1" dirty="0" smtClean="0">
                <a:solidFill>
                  <a:schemeClr val="accent5"/>
                </a:solidFill>
                <a:sym typeface="Wingdings"/>
              </a:rPr>
              <a:t>exploitation </a:t>
            </a:r>
            <a:r>
              <a:rPr lang="en-GB" dirty="0" smtClean="0">
                <a:sym typeface="Wingdings"/>
              </a:rPr>
              <a:t>due to forced industrial development.</a:t>
            </a:r>
            <a:endParaRPr lang="en-GB" dirty="0"/>
          </a:p>
          <a:p>
            <a:pPr lvl="1">
              <a:lnSpc>
                <a:spcPct val="110000"/>
              </a:lnSpc>
              <a:buFont typeface="Courier New" charset="0"/>
              <a:buChar char="o"/>
            </a:pPr>
            <a:r>
              <a:rPr lang="en-GB" dirty="0"/>
              <a:t>During the end of 1970s and the early 1980s, </a:t>
            </a:r>
            <a:r>
              <a:rPr lang="en-GB" b="1" dirty="0">
                <a:solidFill>
                  <a:srgbClr val="C00000"/>
                </a:solidFill>
              </a:rPr>
              <a:t>structural problems </a:t>
            </a:r>
            <a:r>
              <a:rPr lang="en-GB" dirty="0"/>
              <a:t>of Socialism were obvious </a:t>
            </a:r>
            <a:r>
              <a:rPr lang="en-GB" dirty="0" smtClean="0"/>
              <a:t>.</a:t>
            </a:r>
            <a:endParaRPr lang="en-GB" dirty="0"/>
          </a:p>
          <a:p>
            <a:pPr lvl="2">
              <a:lnSpc>
                <a:spcPct val="110000"/>
              </a:lnSpc>
              <a:buFont typeface="Wingdings" charset="2"/>
              <a:buChar char="ü"/>
            </a:pPr>
            <a:r>
              <a:rPr lang="en-GB" dirty="0" smtClean="0"/>
              <a:t>Economic indices continuously declined while social indices did not improve.</a:t>
            </a:r>
          </a:p>
          <a:p>
            <a:pPr lvl="2">
              <a:lnSpc>
                <a:spcPct val="110000"/>
              </a:lnSpc>
              <a:buFont typeface="Wingdings" charset="2"/>
              <a:buChar char="ü"/>
            </a:pPr>
            <a:r>
              <a:rPr lang="en-GB" dirty="0" smtClean="0"/>
              <a:t>People expected that the government would distribute wealth and lift up their living conditions </a:t>
            </a:r>
            <a:r>
              <a:rPr lang="en-GB" dirty="0" smtClean="0">
                <a:sym typeface="Wingdings"/>
              </a:rPr>
              <a:t> more </a:t>
            </a:r>
            <a:r>
              <a:rPr lang="en-GB" b="1" dirty="0" smtClean="0">
                <a:sym typeface="Wingdings"/>
              </a:rPr>
              <a:t>pressure on the government</a:t>
            </a:r>
            <a:r>
              <a:rPr lang="en-GB" dirty="0" smtClean="0">
                <a:sym typeface="Wingdings"/>
              </a:rPr>
              <a:t>.</a:t>
            </a:r>
            <a:endParaRPr lang="en-US" dirty="0" smtClean="0"/>
          </a:p>
          <a:p>
            <a:pPr lvl="1">
              <a:lnSpc>
                <a:spcPct val="110000"/>
              </a:lnSpc>
              <a:buFont typeface="Courier New" charset="0"/>
              <a:buChar char="o"/>
            </a:pPr>
            <a:r>
              <a:rPr lang="en-GB" dirty="0" smtClean="0"/>
              <a:t>The problems </a:t>
            </a:r>
            <a:r>
              <a:rPr lang="en-GB" dirty="0"/>
              <a:t>+ energy crisis </a:t>
            </a:r>
            <a:r>
              <a:rPr lang="en-GB" dirty="0" smtClean="0"/>
              <a:t>+ </a:t>
            </a:r>
            <a:r>
              <a:rPr lang="en-GB" b="1" i="1" dirty="0"/>
              <a:t>political and economic reforms </a:t>
            </a:r>
            <a:r>
              <a:rPr lang="en-GB" dirty="0">
                <a:sym typeface="Wingdings"/>
              </a:rPr>
              <a:t> </a:t>
            </a:r>
            <a:r>
              <a:rPr lang="en-GB" dirty="0"/>
              <a:t>the dissolution of Soviet </a:t>
            </a:r>
            <a:r>
              <a:rPr lang="en-GB" dirty="0" smtClean="0"/>
              <a:t>Union.</a:t>
            </a:r>
            <a:endParaRPr lang="en-GB" dirty="0"/>
          </a:p>
          <a:p>
            <a:pPr lvl="0">
              <a:lnSpc>
                <a:spcPct val="110000"/>
              </a:lnSpc>
            </a:pPr>
            <a:endParaRPr lang="th-TH" sz="825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82986-C851-E24D-9DA5-B506E5632A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2052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5. </a:t>
            </a:r>
            <a:r>
              <a:rPr lang="en-US" altLang="en-US" dirty="0"/>
              <a:t>Soviet and Mao’s socialism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dirty="0" smtClean="0"/>
              <a:t>5.2 Maoist Paradigm (1949-present)</a:t>
            </a:r>
          </a:p>
          <a:p>
            <a:pPr>
              <a:lnSpc>
                <a:spcPct val="120000"/>
              </a:lnSpc>
              <a:buFont typeface="Arial" charset="0"/>
              <a:buChar char="•"/>
            </a:pPr>
            <a:r>
              <a:rPr lang="en-US" dirty="0" smtClean="0">
                <a:solidFill>
                  <a:schemeClr val="accent5">
                    <a:lumMod val="75000"/>
                  </a:schemeClr>
                </a:solidFill>
              </a:rPr>
              <a:t>Economic and social background: </a:t>
            </a:r>
            <a:endParaRPr lang="en-US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lvl="1">
              <a:buFont typeface="Courier New" charset="0"/>
              <a:buChar char="o"/>
            </a:pPr>
            <a:r>
              <a:rPr lang="en-GB" dirty="0"/>
              <a:t>WWII and civil </a:t>
            </a:r>
            <a:r>
              <a:rPr lang="en-GB" dirty="0" smtClean="0"/>
              <a:t>war. </a:t>
            </a:r>
            <a:endParaRPr lang="en-GB" dirty="0" smtClean="0">
              <a:sym typeface="Wingdings"/>
            </a:endParaRPr>
          </a:p>
          <a:p>
            <a:pPr lvl="1">
              <a:buFont typeface="Courier New" charset="0"/>
              <a:buChar char="o"/>
            </a:pPr>
            <a:r>
              <a:rPr lang="en-GB" dirty="0" smtClean="0">
                <a:sym typeface="Wingdings"/>
              </a:rPr>
              <a:t>Major problems.</a:t>
            </a:r>
            <a:endParaRPr lang="en-GB" dirty="0">
              <a:sym typeface="Wingdings"/>
            </a:endParaRPr>
          </a:p>
          <a:p>
            <a:pPr marL="1314450" lvl="2" indent="-514350">
              <a:buFont typeface="+mj-lt"/>
              <a:buAutoNum type="romanLcPeriod"/>
            </a:pPr>
            <a:r>
              <a:rPr lang="en-GB" sz="2400" dirty="0">
                <a:sym typeface="Wingdings"/>
              </a:rPr>
              <a:t>Economic </a:t>
            </a:r>
            <a:r>
              <a:rPr lang="en-GB" sz="2400" dirty="0" smtClean="0">
                <a:sym typeface="Wingdings"/>
              </a:rPr>
              <a:t>decline. </a:t>
            </a:r>
            <a:endParaRPr lang="en-GB" sz="2400" dirty="0">
              <a:sym typeface="Wingdings"/>
            </a:endParaRPr>
          </a:p>
          <a:p>
            <a:pPr marL="1314450" lvl="2" indent="-514350">
              <a:buFont typeface="+mj-lt"/>
              <a:buAutoNum type="romanLcPeriod"/>
            </a:pPr>
            <a:r>
              <a:rPr lang="en-GB" sz="2400" dirty="0">
                <a:sym typeface="Wingdings"/>
              </a:rPr>
              <a:t>Inequality, especially in agricultural </a:t>
            </a:r>
            <a:r>
              <a:rPr lang="en-GB" sz="2400" dirty="0" smtClean="0">
                <a:sym typeface="Wingdings"/>
              </a:rPr>
              <a:t>sector.</a:t>
            </a:r>
            <a:endParaRPr lang="en-GB" sz="2400" dirty="0">
              <a:sym typeface="Wingdings"/>
            </a:endParaRPr>
          </a:p>
          <a:p>
            <a:pPr marL="1314450" lvl="2" indent="-514350">
              <a:buFont typeface="+mj-lt"/>
              <a:buAutoNum type="romanLcPeriod"/>
            </a:pPr>
            <a:r>
              <a:rPr lang="en-GB" sz="2400" dirty="0">
                <a:sym typeface="Wingdings"/>
              </a:rPr>
              <a:t>Foreign </a:t>
            </a:r>
            <a:r>
              <a:rPr lang="en-GB" sz="2400" dirty="0" smtClean="0">
                <a:sym typeface="Wingdings"/>
              </a:rPr>
              <a:t>intervention.</a:t>
            </a:r>
            <a:endParaRPr lang="en-GB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82986-C851-E24D-9DA5-B506E5632A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7526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5. </a:t>
            </a:r>
            <a:r>
              <a:rPr lang="en-US" altLang="en-US" dirty="0"/>
              <a:t>Soviet and Mao’s socialism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661792"/>
            <a:ext cx="6402345" cy="4723456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dirty="0" smtClean="0"/>
              <a:t>5.2 Maoist Paradigm (1949-present)</a:t>
            </a:r>
          </a:p>
          <a:p>
            <a:pPr>
              <a:lnSpc>
                <a:spcPct val="120000"/>
              </a:lnSpc>
              <a:buFont typeface="Arial" charset="0"/>
              <a:buChar char="•"/>
            </a:pPr>
            <a:r>
              <a:rPr lang="en-US" dirty="0" smtClean="0">
                <a:solidFill>
                  <a:schemeClr val="accent5">
                    <a:lumMod val="75000"/>
                  </a:schemeClr>
                </a:solidFill>
              </a:rPr>
              <a:t>The Great Leap Forward: </a:t>
            </a:r>
            <a:endParaRPr lang="en-US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lvl="1">
              <a:lnSpc>
                <a:spcPct val="120000"/>
              </a:lnSpc>
              <a:buFont typeface="Courier New" charset="0"/>
              <a:buChar char="o"/>
            </a:pPr>
            <a:r>
              <a:rPr lang="en-GB" sz="2800" dirty="0">
                <a:sym typeface="Wingdings"/>
              </a:rPr>
              <a:t>Objectives:</a:t>
            </a:r>
            <a:r>
              <a:rPr lang="th-TH" sz="2800" dirty="0"/>
              <a:t> </a:t>
            </a:r>
            <a:r>
              <a:rPr lang="en-GB" sz="2800" dirty="0"/>
              <a:t>(1) Material Abundance (2) Destroy income inequality </a:t>
            </a:r>
            <a:endParaRPr lang="en-GB" sz="2800" dirty="0" smtClean="0"/>
          </a:p>
          <a:p>
            <a:pPr lvl="1">
              <a:lnSpc>
                <a:spcPct val="120000"/>
              </a:lnSpc>
              <a:buFont typeface="Courier New" charset="0"/>
              <a:buChar char="o"/>
            </a:pPr>
            <a:r>
              <a:rPr lang="en-GB" sz="2800" b="1" dirty="0" smtClean="0">
                <a:solidFill>
                  <a:schemeClr val="accent5"/>
                </a:solidFill>
                <a:sym typeface="Wingdings"/>
              </a:rPr>
              <a:t>Industrialization </a:t>
            </a:r>
            <a:r>
              <a:rPr lang="en-GB" sz="2800" b="1" dirty="0">
                <a:solidFill>
                  <a:schemeClr val="accent5"/>
                </a:solidFill>
                <a:sym typeface="Wingdings"/>
              </a:rPr>
              <a:t>by focusing on heavy industry</a:t>
            </a:r>
          </a:p>
          <a:p>
            <a:pPr lvl="2">
              <a:lnSpc>
                <a:spcPct val="120000"/>
              </a:lnSpc>
              <a:buFont typeface="Wingdings" charset="2"/>
              <a:buChar char="ü"/>
            </a:pPr>
            <a:r>
              <a:rPr lang="en-GB" sz="2400" b="1" dirty="0">
                <a:solidFill>
                  <a:srgbClr val="C00000"/>
                </a:solidFill>
                <a:sym typeface="Wingdings"/>
              </a:rPr>
              <a:t>Shifting resources </a:t>
            </a:r>
            <a:r>
              <a:rPr lang="en-GB" sz="2400" dirty="0">
                <a:sym typeface="Wingdings"/>
              </a:rPr>
              <a:t>and surplus from other sectors to heavy industry</a:t>
            </a:r>
            <a:endParaRPr lang="en-GB" sz="2400" dirty="0"/>
          </a:p>
          <a:p>
            <a:pPr lvl="1">
              <a:lnSpc>
                <a:spcPct val="120000"/>
              </a:lnSpc>
              <a:buFont typeface="Courier New" charset="0"/>
              <a:buChar char="o"/>
            </a:pPr>
            <a:r>
              <a:rPr lang="en-GB" sz="2800" b="1" dirty="0" smtClean="0">
                <a:solidFill>
                  <a:schemeClr val="accent5"/>
                </a:solidFill>
                <a:sym typeface="Wingdings"/>
              </a:rPr>
              <a:t>Gradual collectivization </a:t>
            </a:r>
            <a:endParaRPr lang="th-TH" sz="2800" b="1" dirty="0">
              <a:solidFill>
                <a:schemeClr val="accent5"/>
              </a:solidFill>
            </a:endParaRPr>
          </a:p>
          <a:p>
            <a:pPr lvl="2">
              <a:lnSpc>
                <a:spcPct val="120000"/>
              </a:lnSpc>
              <a:buFont typeface="Wingdings" charset="2"/>
              <a:buChar char="ü"/>
            </a:pPr>
            <a:r>
              <a:rPr lang="en-GB" sz="2400" dirty="0"/>
              <a:t>R</a:t>
            </a:r>
            <a:r>
              <a:rPr lang="en-GB" sz="2400" dirty="0" smtClean="0"/>
              <a:t>eallocation </a:t>
            </a:r>
            <a:r>
              <a:rPr lang="en-GB" sz="2400" dirty="0"/>
              <a:t>of land (1949-1950) </a:t>
            </a:r>
            <a:endParaRPr lang="en-US" sz="2400" dirty="0"/>
          </a:p>
          <a:p>
            <a:pPr lvl="2">
              <a:lnSpc>
                <a:spcPct val="120000"/>
              </a:lnSpc>
              <a:buFont typeface="Wingdings" charset="2"/>
              <a:buChar char="ü"/>
            </a:pPr>
            <a:r>
              <a:rPr lang="en-GB" sz="2400" dirty="0"/>
              <a:t>Mutual aid teams of 5-15 households (1953) </a:t>
            </a:r>
            <a:endParaRPr lang="en-GB" sz="2400" dirty="0" smtClean="0">
              <a:sym typeface="Wingdings"/>
            </a:endParaRPr>
          </a:p>
          <a:p>
            <a:pPr lvl="2">
              <a:lnSpc>
                <a:spcPct val="120000"/>
              </a:lnSpc>
              <a:buFont typeface="Wingdings" charset="2"/>
              <a:buChar char="ü"/>
            </a:pPr>
            <a:r>
              <a:rPr lang="en-GB" sz="2400" dirty="0" smtClean="0"/>
              <a:t>Collective </a:t>
            </a:r>
            <a:r>
              <a:rPr lang="en-GB" sz="2400" dirty="0"/>
              <a:t>farming associations (1954</a:t>
            </a:r>
            <a:r>
              <a:rPr lang="en-GB" sz="2400" dirty="0" smtClean="0"/>
              <a:t>)</a:t>
            </a:r>
          </a:p>
          <a:p>
            <a:pPr lvl="2">
              <a:lnSpc>
                <a:spcPct val="120000"/>
              </a:lnSpc>
              <a:buFont typeface="Wingdings" charset="2"/>
              <a:buChar char="ü"/>
            </a:pPr>
            <a:r>
              <a:rPr lang="en-GB" sz="2400" dirty="0" smtClean="0"/>
              <a:t>Private </a:t>
            </a:r>
            <a:r>
              <a:rPr lang="en-GB" sz="2400" dirty="0"/>
              <a:t>ownership was abolished (1958)</a:t>
            </a:r>
          </a:p>
          <a:p>
            <a:pPr marL="671513" indent="-220663">
              <a:lnSpc>
                <a:spcPct val="120000"/>
              </a:lnSpc>
              <a:buFont typeface="Courier New" charset="0"/>
              <a:buChar char="o"/>
            </a:pPr>
            <a:r>
              <a:rPr lang="en-GB" dirty="0">
                <a:sym typeface="Wingdings"/>
              </a:rPr>
              <a:t>The great famine </a:t>
            </a:r>
            <a:r>
              <a:rPr lang="en-GB" dirty="0" smtClean="0">
                <a:sym typeface="Wingdings"/>
              </a:rPr>
              <a:t>with </a:t>
            </a:r>
            <a:r>
              <a:rPr lang="en-GB" dirty="0">
                <a:sym typeface="Wingdings"/>
              </a:rPr>
              <a:t>at least 45 million deaths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82986-C851-E24D-9DA5-B506E5632A9E}" type="slidenum">
              <a:rPr lang="en-US" smtClean="0"/>
              <a:t>16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5961" y="1872950"/>
            <a:ext cx="1553226" cy="1983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9346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106E2D2-DE90-1945-94C6-8A746929687B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17</a:t>
            </a:fld>
            <a:endParaRPr lang="th-TH" altLang="en-US" sz="1400"/>
          </a:p>
        </p:txBody>
      </p:sp>
      <p:pic>
        <p:nvPicPr>
          <p:cNvPr id="62467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447800"/>
            <a:ext cx="7646988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7715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9FD1C02-8CF7-0B41-9EF9-5DCFC4B2065A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18</a:t>
            </a:fld>
            <a:endParaRPr lang="th-TH" altLang="en-US" sz="1400"/>
          </a:p>
        </p:txBody>
      </p:sp>
      <p:pic>
        <p:nvPicPr>
          <p:cNvPr id="63491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950" y="914400"/>
            <a:ext cx="60833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736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B9388D1-1760-A443-B112-43DBBF48828E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19</a:t>
            </a:fld>
            <a:endParaRPr lang="th-TH" altLang="en-US" sz="1400"/>
          </a:p>
        </p:txBody>
      </p:sp>
      <p:pic>
        <p:nvPicPr>
          <p:cNvPr id="64515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066800"/>
            <a:ext cx="589915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9275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0B15157-A883-2944-BC82-A4F2F1BC31EE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20</a:t>
            </a:fld>
            <a:endParaRPr lang="th-TH" altLang="en-US" sz="1400"/>
          </a:p>
        </p:txBody>
      </p:sp>
      <p:pic>
        <p:nvPicPr>
          <p:cNvPr id="65539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371600"/>
            <a:ext cx="6667500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4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998913"/>
            <a:ext cx="2781300" cy="196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41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475" y="3998913"/>
            <a:ext cx="3090863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2466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5276969-ADD3-0B42-961A-70312A7A179F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21</a:t>
            </a:fld>
            <a:endParaRPr lang="th-TH" altLang="en-US" sz="1400"/>
          </a:p>
        </p:txBody>
      </p:sp>
      <p:pic>
        <p:nvPicPr>
          <p:cNvPr id="6656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0700" y="1663315"/>
            <a:ext cx="6286414" cy="4113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2399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AE5C8CA-FA1A-694C-9537-EF4E5866BB35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22</a:t>
            </a:fld>
            <a:endParaRPr lang="th-TH" altLang="en-US" sz="1400"/>
          </a:p>
        </p:txBody>
      </p:sp>
      <p:pic>
        <p:nvPicPr>
          <p:cNvPr id="67587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990600"/>
            <a:ext cx="5859463" cy="469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3597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5. </a:t>
            </a:r>
            <a:r>
              <a:rPr lang="en-US" altLang="en-US" dirty="0"/>
              <a:t>Soviet and Mao’s socialism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690690"/>
            <a:ext cx="7886700" cy="4846034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dirty="0" smtClean="0"/>
              <a:t>5.3 Key Characteristics</a:t>
            </a:r>
          </a:p>
          <a:p>
            <a:r>
              <a:rPr lang="en-US" altLang="en-US" dirty="0">
                <a:latin typeface="Calibri" charset="0"/>
              </a:rPr>
              <a:t>Private enterprises are </a:t>
            </a:r>
            <a:r>
              <a:rPr lang="en-US" altLang="en-US" b="1" dirty="0" smtClean="0">
                <a:solidFill>
                  <a:srgbClr val="C00000"/>
                </a:solidFill>
                <a:latin typeface="Calibri" charset="0"/>
              </a:rPr>
              <a:t>banned</a:t>
            </a:r>
            <a:r>
              <a:rPr lang="en-US" altLang="en-US" dirty="0" smtClean="0">
                <a:latin typeface="Calibri" charset="0"/>
              </a:rPr>
              <a:t>. All </a:t>
            </a:r>
            <a:r>
              <a:rPr lang="en-US" altLang="en-US" dirty="0">
                <a:latin typeface="Calibri" charset="0"/>
              </a:rPr>
              <a:t>industries belong to the State.</a:t>
            </a:r>
          </a:p>
          <a:p>
            <a:r>
              <a:rPr lang="en-US" altLang="en-US" dirty="0" smtClean="0">
                <a:latin typeface="Calibri" charset="0"/>
              </a:rPr>
              <a:t>Agriculture </a:t>
            </a:r>
            <a:r>
              <a:rPr lang="en-US" altLang="en-US" dirty="0">
                <a:latin typeface="Calibri" charset="0"/>
              </a:rPr>
              <a:t>consists of </a:t>
            </a:r>
            <a:r>
              <a:rPr lang="en-US" altLang="en-US" i="1" dirty="0">
                <a:solidFill>
                  <a:schemeClr val="accent5"/>
                </a:solidFill>
                <a:latin typeface="Calibri" charset="0"/>
              </a:rPr>
              <a:t>state farms </a:t>
            </a:r>
            <a:r>
              <a:rPr lang="en-US" altLang="en-US" dirty="0">
                <a:latin typeface="Calibri" charset="0"/>
              </a:rPr>
              <a:t>(Soviet) and </a:t>
            </a:r>
            <a:r>
              <a:rPr lang="en-US" altLang="en-US" i="1" dirty="0">
                <a:solidFill>
                  <a:schemeClr val="accent5"/>
                </a:solidFill>
                <a:latin typeface="Calibri" charset="0"/>
              </a:rPr>
              <a:t>rural communes</a:t>
            </a:r>
            <a:r>
              <a:rPr lang="en-US" altLang="en-US" dirty="0">
                <a:solidFill>
                  <a:schemeClr val="accent5"/>
                </a:solidFill>
                <a:latin typeface="Calibri" charset="0"/>
              </a:rPr>
              <a:t> </a:t>
            </a:r>
            <a:r>
              <a:rPr lang="en-US" altLang="en-US" dirty="0">
                <a:latin typeface="Calibri" charset="0"/>
              </a:rPr>
              <a:t>(China).</a:t>
            </a:r>
          </a:p>
          <a:p>
            <a:r>
              <a:rPr lang="en-US" altLang="en-US" b="1" dirty="0" smtClean="0">
                <a:latin typeface="Calibri" charset="0"/>
              </a:rPr>
              <a:t>Collective </a:t>
            </a:r>
            <a:r>
              <a:rPr lang="en-US" altLang="en-US" b="1" dirty="0">
                <a:latin typeface="Calibri" charset="0"/>
              </a:rPr>
              <a:t>life </a:t>
            </a:r>
            <a:r>
              <a:rPr lang="en-US" altLang="en-US" dirty="0">
                <a:latin typeface="Calibri" charset="0"/>
              </a:rPr>
              <a:t>in factories and farms.</a:t>
            </a:r>
          </a:p>
          <a:p>
            <a:r>
              <a:rPr lang="en-US" altLang="en-US" dirty="0" smtClean="0">
                <a:latin typeface="Calibri" charset="0"/>
              </a:rPr>
              <a:t>Production </a:t>
            </a:r>
            <a:r>
              <a:rPr lang="en-US" altLang="en-US" dirty="0">
                <a:latin typeface="Calibri" charset="0"/>
              </a:rPr>
              <a:t>and trade decisions are made by the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State Planning Agency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/>
            <a:r>
              <a:rPr lang="en-US" altLang="en-US" i="1" dirty="0">
                <a:solidFill>
                  <a:srgbClr val="C00000"/>
                </a:solidFill>
                <a:latin typeface="Calibri" charset="0"/>
              </a:rPr>
              <a:t>No price system </a:t>
            </a:r>
            <a:r>
              <a:rPr lang="en-US" altLang="en-US" dirty="0">
                <a:latin typeface="Calibri" charset="0"/>
              </a:rPr>
              <a:t>in productive inputs.</a:t>
            </a:r>
          </a:p>
          <a:p>
            <a:pPr lvl="1"/>
            <a:r>
              <a:rPr lang="en-US" altLang="en-US" u="sng" dirty="0">
                <a:latin typeface="Calibri" charset="0"/>
              </a:rPr>
              <a:t>Domestic mobility </a:t>
            </a:r>
            <a:r>
              <a:rPr lang="en-US" altLang="en-US" dirty="0">
                <a:latin typeface="Calibri" charset="0"/>
              </a:rPr>
              <a:t>is strictly </a:t>
            </a:r>
            <a:r>
              <a:rPr lang="en-US" altLang="en-US" b="1" dirty="0">
                <a:latin typeface="Calibri" charset="0"/>
              </a:rPr>
              <a:t>controlled</a:t>
            </a:r>
            <a:r>
              <a:rPr lang="en-US" altLang="en-US" dirty="0">
                <a:latin typeface="Calibri" charset="0"/>
              </a:rPr>
              <a:t> with internal passports.</a:t>
            </a:r>
          </a:p>
          <a:p>
            <a:r>
              <a:rPr lang="en-US" altLang="en-US" b="1" dirty="0">
                <a:solidFill>
                  <a:srgbClr val="C00000"/>
                </a:solidFill>
                <a:latin typeface="Calibri" charset="0"/>
              </a:rPr>
              <a:t>Dictatorship</a:t>
            </a:r>
            <a:r>
              <a:rPr lang="en-US" altLang="en-US" dirty="0">
                <a:latin typeface="Calibri" charset="0"/>
              </a:rPr>
              <a:t> of the Communist Party.</a:t>
            </a:r>
          </a:p>
          <a:p>
            <a:endParaRPr lang="en-US" altLang="en-US" dirty="0">
              <a:latin typeface="Calibri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82986-C851-E24D-9DA5-B506E5632A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553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5. </a:t>
            </a:r>
            <a:r>
              <a:rPr lang="en-US" altLang="en-US" dirty="0"/>
              <a:t>Soviet and Mao’s socialism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dirty="0" smtClean="0"/>
              <a:t>5.4 Problems of Socialism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arenR"/>
            </a:pP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Lack of incentives </a:t>
            </a:r>
            <a:r>
              <a:rPr lang="en-US" altLang="en-US" dirty="0">
                <a:latin typeface="Calibri" charset="0"/>
              </a:rPr>
              <a:t>to economize on resource uses for the highest benefits.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arenR"/>
            </a:pPr>
            <a:r>
              <a:rPr lang="en-US" altLang="en-US" b="1" i="1" dirty="0" smtClean="0">
                <a:solidFill>
                  <a:srgbClr val="C00000"/>
                </a:solidFill>
                <a:latin typeface="Calibri" charset="0"/>
              </a:rPr>
              <a:t>No </a:t>
            </a:r>
            <a:r>
              <a:rPr lang="en-US" altLang="en-US" b="1" i="1" dirty="0">
                <a:solidFill>
                  <a:srgbClr val="C00000"/>
                </a:solidFill>
                <a:latin typeface="Calibri" charset="0"/>
              </a:rPr>
              <a:t>markets and price </a:t>
            </a:r>
            <a:r>
              <a:rPr lang="en-US" altLang="en-US" b="1" i="1" dirty="0" smtClean="0">
                <a:solidFill>
                  <a:srgbClr val="C00000"/>
                </a:solidFill>
                <a:latin typeface="Calibri" charset="0"/>
              </a:rPr>
              <a:t>signals </a:t>
            </a:r>
            <a:r>
              <a:rPr lang="en-US" altLang="en-US" b="1" dirty="0" smtClean="0">
                <a:latin typeface="Calibri" charset="0"/>
              </a:rPr>
              <a:t>– </a:t>
            </a:r>
            <a:r>
              <a:rPr lang="en-US" altLang="en-US" dirty="0" smtClean="0">
                <a:latin typeface="Calibri" charset="0"/>
              </a:rPr>
              <a:t>No </a:t>
            </a:r>
            <a:r>
              <a:rPr lang="en-US" altLang="en-US" dirty="0">
                <a:latin typeface="Calibri" charset="0"/>
              </a:rPr>
              <a:t>information for efficient resource </a:t>
            </a:r>
            <a:r>
              <a:rPr lang="en-US" altLang="en-US" dirty="0" smtClean="0">
                <a:latin typeface="Calibri" charset="0"/>
              </a:rPr>
              <a:t>allocation.</a:t>
            </a:r>
          </a:p>
          <a:p>
            <a:pPr lvl="1">
              <a:lnSpc>
                <a:spcPct val="100000"/>
              </a:lnSpc>
              <a:buFont typeface="Arial" charset="0"/>
              <a:buChar char="•"/>
            </a:pPr>
            <a:r>
              <a:rPr lang="en-US" altLang="en-US" u="sng" dirty="0" smtClean="0">
                <a:latin typeface="Calibri" charset="0"/>
              </a:rPr>
              <a:t>Production side</a:t>
            </a:r>
            <a:r>
              <a:rPr lang="en-US" altLang="en-US" dirty="0" smtClean="0">
                <a:latin typeface="Calibri" charset="0"/>
              </a:rPr>
              <a:t>: </a:t>
            </a:r>
            <a:r>
              <a:rPr lang="en-GB" dirty="0" smtClean="0"/>
              <a:t>Inability of planners and false information reported by workers.</a:t>
            </a:r>
            <a:endParaRPr lang="en-GB" dirty="0"/>
          </a:p>
          <a:p>
            <a:pPr lvl="1">
              <a:lnSpc>
                <a:spcPct val="100000"/>
              </a:lnSpc>
              <a:buFont typeface="Arial" charset="0"/>
              <a:buChar char="•"/>
            </a:pPr>
            <a:r>
              <a:rPr lang="en-GB" u="sng" dirty="0" smtClean="0"/>
              <a:t>Consumption side</a:t>
            </a:r>
            <a:r>
              <a:rPr lang="en-GB" dirty="0" smtClean="0"/>
              <a:t>: Only overall amounts of outputs were targeted.</a:t>
            </a:r>
            <a:endParaRPr lang="en-US" altLang="en-US" dirty="0">
              <a:latin typeface="Calibri" charset="0"/>
            </a:endParaRPr>
          </a:p>
          <a:p>
            <a:pPr marL="514350" indent="-514350">
              <a:lnSpc>
                <a:spcPct val="100000"/>
              </a:lnSpc>
              <a:buFont typeface="+mj-lt"/>
              <a:buAutoNum type="arabicParenR"/>
            </a:pPr>
            <a:r>
              <a:rPr lang="en-US" altLang="en-US" dirty="0">
                <a:latin typeface="Calibri" charset="0"/>
              </a:rPr>
              <a:t>Wasteful resource uses.</a:t>
            </a:r>
          </a:p>
          <a:p>
            <a:pPr marL="0" indent="0">
              <a:lnSpc>
                <a:spcPct val="120000"/>
              </a:lnSpc>
              <a:buNone/>
            </a:pPr>
            <a:endParaRPr lang="en-US" dirty="0" smtClean="0"/>
          </a:p>
          <a:p>
            <a:endParaRPr lang="en-US" altLang="en-US" dirty="0">
              <a:latin typeface="Calibri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82986-C851-E24D-9DA5-B506E5632A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5606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5. </a:t>
            </a:r>
            <a:r>
              <a:rPr lang="en-US" altLang="en-US" dirty="0"/>
              <a:t>Soviet and Mao’s socialism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530726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dirty="0" smtClean="0"/>
              <a:t>5.4 Problems of Socialism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arenR" startAt="4"/>
            </a:pPr>
            <a:r>
              <a:rPr lang="en-US" altLang="en-US" dirty="0">
                <a:latin typeface="Calibri" charset="0"/>
              </a:rPr>
              <a:t>Equivalent to 100% income tax rates.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arenR" startAt="4"/>
            </a:pPr>
            <a:r>
              <a:rPr lang="en-US" altLang="en-US" dirty="0" smtClean="0">
                <a:latin typeface="Calibri" charset="0"/>
              </a:rPr>
              <a:t>Necessity of </a:t>
            </a:r>
            <a:r>
              <a:rPr lang="en-US" altLang="en-US" i="1" dirty="0">
                <a:solidFill>
                  <a:schemeClr val="accent5"/>
                </a:solidFill>
                <a:latin typeface="Calibri" charset="0"/>
              </a:rPr>
              <a:t>tight political control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arenR" startAt="4"/>
            </a:pPr>
            <a:r>
              <a:rPr lang="en-US" altLang="en-US" dirty="0">
                <a:latin typeface="Calibri" charset="0"/>
              </a:rPr>
              <a:t>The economics of</a:t>
            </a:r>
            <a:r>
              <a:rPr lang="en-US" altLang="en-US" dirty="0">
                <a:solidFill>
                  <a:srgbClr val="C00000"/>
                </a:solidFill>
                <a:latin typeface="Calibri" charset="0"/>
              </a:rPr>
              <a:t> </a:t>
            </a:r>
            <a:r>
              <a:rPr lang="en-US" altLang="en-US" b="1" dirty="0" smtClean="0">
                <a:solidFill>
                  <a:srgbClr val="C00000"/>
                </a:solidFill>
                <a:latin typeface="Calibri" charset="0"/>
              </a:rPr>
              <a:t>shortages</a:t>
            </a:r>
            <a:r>
              <a:rPr lang="en-US" altLang="en-US" dirty="0" smtClean="0">
                <a:latin typeface="Calibri" charset="0"/>
              </a:rPr>
              <a:t>: Consumer industries </a:t>
            </a:r>
            <a:r>
              <a:rPr lang="en-US" altLang="en-US" dirty="0">
                <a:latin typeface="Calibri" charset="0"/>
              </a:rPr>
              <a:t>are neglected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pPr marL="450850" indent="-450850">
              <a:lnSpc>
                <a:spcPct val="120000"/>
              </a:lnSpc>
              <a:buNone/>
              <a:tabLst>
                <a:tab pos="487363" algn="l"/>
              </a:tabLst>
            </a:pPr>
            <a:r>
              <a:rPr lang="en-US" altLang="en-US" dirty="0" smtClean="0">
                <a:latin typeface="Calibri" charset="0"/>
              </a:rPr>
              <a:t>7)	Belief </a:t>
            </a:r>
            <a:r>
              <a:rPr lang="en-US" altLang="en-US" dirty="0">
                <a:latin typeface="Calibri" charset="0"/>
              </a:rPr>
              <a:t>in ‘social engineering’ leads to </a:t>
            </a:r>
            <a:r>
              <a:rPr lang="en-US" altLang="en-US" b="1" dirty="0">
                <a:solidFill>
                  <a:srgbClr val="C00000"/>
                </a:solidFill>
                <a:latin typeface="Calibri" charset="0"/>
              </a:rPr>
              <a:t>political totalitarianism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marL="890588" lvl="1" indent="-354013">
              <a:lnSpc>
                <a:spcPct val="120000"/>
              </a:lnSpc>
            </a:pPr>
            <a:r>
              <a:rPr lang="en-US" altLang="en-US" dirty="0">
                <a:latin typeface="Calibri" charset="0"/>
              </a:rPr>
              <a:t>‘To change persons’ by controlling upbringing, education, and social environment.</a:t>
            </a:r>
          </a:p>
          <a:p>
            <a:pPr marL="890588" lvl="1" indent="-354013">
              <a:lnSpc>
                <a:spcPct val="120000"/>
              </a:lnSpc>
            </a:pPr>
            <a:r>
              <a:rPr lang="en-US" altLang="en-US" dirty="0" smtClean="0">
                <a:latin typeface="Calibri" charset="0"/>
              </a:rPr>
              <a:t>The </a:t>
            </a:r>
            <a:r>
              <a:rPr lang="en-US" altLang="en-US" dirty="0">
                <a:latin typeface="Calibri" charset="0"/>
              </a:rPr>
              <a:t>State or ‘Party’ knows best above individuals.</a:t>
            </a:r>
          </a:p>
          <a:p>
            <a:pPr marL="890588" lvl="1" indent="-354013">
              <a:lnSpc>
                <a:spcPct val="120000"/>
              </a:lnSpc>
            </a:pPr>
            <a:r>
              <a:rPr lang="en-US" altLang="en-US" dirty="0" smtClean="0">
                <a:latin typeface="Calibri" charset="0"/>
              </a:rPr>
              <a:t>Extreme </a:t>
            </a:r>
            <a:r>
              <a:rPr lang="en-US" altLang="en-US" dirty="0">
                <a:latin typeface="Calibri" charset="0"/>
              </a:rPr>
              <a:t>forms involved mass murders to create ‘an ideal society’ (Stalin, Mao, Pol Pot</a:t>
            </a:r>
            <a:r>
              <a:rPr lang="en-US" altLang="en-US" dirty="0" smtClean="0">
                <a:latin typeface="Calibri" charset="0"/>
              </a:rPr>
              <a:t>).</a:t>
            </a:r>
            <a:endParaRPr lang="en-US" dirty="0" smtClean="0"/>
          </a:p>
          <a:p>
            <a:endParaRPr lang="en-US" altLang="en-US" dirty="0">
              <a:latin typeface="Calibri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82986-C851-E24D-9DA5-B506E5632A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1503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3994" y="464236"/>
            <a:ext cx="4310273" cy="268673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8811" y="3481419"/>
            <a:ext cx="4493564" cy="2995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35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5. </a:t>
            </a:r>
            <a:r>
              <a:rPr lang="en-US" altLang="en-US" dirty="0"/>
              <a:t>Soviet and Mao’s socialism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2981153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dirty="0" smtClean="0"/>
              <a:t>5.5 Socialism as extractive institutions</a:t>
            </a:r>
          </a:p>
          <a:p>
            <a:r>
              <a:rPr lang="en-US" altLang="en-US" dirty="0">
                <a:latin typeface="Calibri" charset="0"/>
              </a:rPr>
              <a:t>Soviet and Mao’s socialism is a form of </a:t>
            </a:r>
            <a:r>
              <a:rPr lang="en-US" altLang="en-US" b="1" dirty="0">
                <a:solidFill>
                  <a:srgbClr val="C00000"/>
                </a:solidFill>
                <a:latin typeface="Calibri" charset="0"/>
              </a:rPr>
              <a:t>extractive economic institutions</a:t>
            </a:r>
            <a:r>
              <a:rPr lang="en-US" altLang="en-US" dirty="0">
                <a:solidFill>
                  <a:srgbClr val="C00000"/>
                </a:solidFill>
                <a:latin typeface="Calibri" charset="0"/>
              </a:rPr>
              <a:t>.</a:t>
            </a:r>
          </a:p>
          <a:p>
            <a:r>
              <a:rPr lang="en-US" altLang="en-US" dirty="0" smtClean="0">
                <a:latin typeface="Calibri" charset="0"/>
              </a:rPr>
              <a:t>Extraction </a:t>
            </a:r>
            <a:r>
              <a:rPr lang="en-US" altLang="en-US" dirty="0">
                <a:latin typeface="Calibri" charset="0"/>
              </a:rPr>
              <a:t>of the </a:t>
            </a:r>
            <a:r>
              <a:rPr lang="en-US" altLang="en-US" i="1" u="sng" dirty="0">
                <a:solidFill>
                  <a:schemeClr val="accent5"/>
                </a:solidFill>
                <a:latin typeface="Calibri" charset="0"/>
              </a:rPr>
              <a:t>surplus to the State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/>
            <a:r>
              <a:rPr lang="en-US" altLang="en-US" dirty="0" smtClean="0">
                <a:latin typeface="Calibri" charset="0"/>
              </a:rPr>
              <a:t>Providing privileges </a:t>
            </a:r>
            <a:r>
              <a:rPr lang="en-US" altLang="en-US" dirty="0">
                <a:latin typeface="Calibri" charset="0"/>
              </a:rPr>
              <a:t>for the </a:t>
            </a:r>
            <a:r>
              <a:rPr lang="en-US" altLang="en-US" b="1" dirty="0">
                <a:latin typeface="Calibri" charset="0"/>
              </a:rPr>
              <a:t>Party elites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/>
            <a:r>
              <a:rPr lang="en-US" altLang="en-US" dirty="0">
                <a:latin typeface="Calibri" charset="0"/>
              </a:rPr>
              <a:t>It can generate ‘growth bursts’ in the early years, then stagnation and decay.</a:t>
            </a:r>
          </a:p>
          <a:p>
            <a:endParaRPr lang="en-US" altLang="en-US" dirty="0">
              <a:latin typeface="Calibri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82986-C851-E24D-9DA5-B506E5632A9E}" type="slidenum">
              <a:rPr lang="en-US" smtClean="0"/>
              <a:t>27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5836" y="4417349"/>
            <a:ext cx="4164227" cy="2121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3742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</a:t>
            </a:r>
            <a:r>
              <a:rPr lang="en-US" dirty="0" smtClean="0"/>
              <a:t>. </a:t>
            </a:r>
            <a:r>
              <a:rPr lang="en-US" altLang="en-US" dirty="0" smtClean="0"/>
              <a:t>Rebuttal from Marxists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530726"/>
          </a:xfrm>
        </p:spPr>
        <p:txBody>
          <a:bodyPr>
            <a:normAutofit/>
          </a:bodyPr>
          <a:lstStyle/>
          <a:p>
            <a:r>
              <a:rPr lang="en-US" altLang="en-US" dirty="0">
                <a:latin typeface="Calibri" charset="0"/>
              </a:rPr>
              <a:t>Existing socialism is not what Marx envisaged.</a:t>
            </a:r>
          </a:p>
          <a:p>
            <a:r>
              <a:rPr lang="en-US" altLang="en-US" dirty="0">
                <a:latin typeface="Calibri" charset="0"/>
              </a:rPr>
              <a:t>Socialist revolution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has been </a:t>
            </a: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hijacked</a:t>
            </a:r>
            <a:r>
              <a:rPr lang="en-US" altLang="en-US" dirty="0" smtClean="0">
                <a:latin typeface="Calibri" charset="0"/>
              </a:rPr>
              <a:t>.</a:t>
            </a: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  <a:p>
            <a:pPr marL="0" indent="0" algn="ctr">
              <a:buNone/>
            </a:pPr>
            <a:r>
              <a:rPr lang="en-US" altLang="en-US" dirty="0" smtClean="0">
                <a:latin typeface="Calibri" charset="0"/>
              </a:rPr>
              <a:t>But </a:t>
            </a:r>
            <a:r>
              <a:rPr lang="en-US" altLang="en-US" dirty="0">
                <a:latin typeface="Calibri" charset="0"/>
              </a:rPr>
              <a:t>what is then the socialist </a:t>
            </a:r>
            <a:r>
              <a:rPr lang="en-US" altLang="en-US" dirty="0" smtClean="0">
                <a:latin typeface="Calibri" charset="0"/>
              </a:rPr>
              <a:t>system?</a:t>
            </a:r>
          </a:p>
          <a:p>
            <a:pPr marL="0" indent="0" algn="ctr">
              <a:buNone/>
            </a:pPr>
            <a:r>
              <a:rPr lang="en-US" altLang="en-US" dirty="0" smtClean="0">
                <a:latin typeface="Calibri" charset="0"/>
              </a:rPr>
              <a:t>How </a:t>
            </a:r>
            <a:r>
              <a:rPr lang="en-US" altLang="en-US" dirty="0">
                <a:latin typeface="Calibri" charset="0"/>
              </a:rPr>
              <a:t>to </a:t>
            </a:r>
            <a:r>
              <a:rPr lang="en-US" altLang="en-US" b="1" dirty="0">
                <a:latin typeface="Calibri" charset="0"/>
              </a:rPr>
              <a:t>allocate resources efficiently </a:t>
            </a:r>
            <a:r>
              <a:rPr lang="en-US" altLang="en-US" u="sng" dirty="0">
                <a:solidFill>
                  <a:srgbClr val="C00000"/>
                </a:solidFill>
                <a:latin typeface="Calibri" charset="0"/>
              </a:rPr>
              <a:t>without a price system</a:t>
            </a:r>
            <a:r>
              <a:rPr lang="en-US" altLang="en-US" dirty="0" smtClean="0">
                <a:latin typeface="Calibri" charset="0"/>
              </a:rPr>
              <a:t>?</a:t>
            </a:r>
            <a:endParaRPr lang="th-TH" altLang="en-US" dirty="0" smtClean="0">
              <a:latin typeface="Calibri" charset="0"/>
            </a:endParaRPr>
          </a:p>
          <a:p>
            <a:endParaRPr lang="en-US" altLang="en-US" dirty="0">
              <a:latin typeface="Calibri" charset="0"/>
            </a:endParaRPr>
          </a:p>
          <a:p>
            <a:endParaRPr lang="en-US" altLang="en-US" dirty="0">
              <a:latin typeface="Calibri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82986-C851-E24D-9DA5-B506E5632A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5394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</a:t>
            </a:r>
            <a:r>
              <a:rPr lang="en-US" dirty="0" smtClean="0"/>
              <a:t>. </a:t>
            </a:r>
            <a:r>
              <a:rPr lang="en-US" altLang="en-US" dirty="0" smtClean="0"/>
              <a:t>Rebuttal from Marxists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5307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altLang="en-US" b="1" dirty="0" smtClean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Marx’s warnings</a:t>
            </a:r>
            <a:endParaRPr lang="th-TH" altLang="en-US" b="1" dirty="0" smtClean="0">
              <a:solidFill>
                <a:schemeClr val="accent5">
                  <a:lumMod val="75000"/>
                </a:schemeClr>
              </a:solidFill>
              <a:latin typeface="Calibri" charset="0"/>
            </a:endParaRPr>
          </a:p>
          <a:p>
            <a:r>
              <a:rPr lang="en-US" altLang="en-US" dirty="0">
                <a:latin typeface="Calibri" charset="0"/>
              </a:rPr>
              <a:t>Alienation and </a:t>
            </a:r>
            <a:r>
              <a:rPr lang="en-US" altLang="en-US" b="1" dirty="0">
                <a:latin typeface="Calibri" charset="0"/>
              </a:rPr>
              <a:t>psychological misery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/>
            <a:r>
              <a:rPr lang="en-US" altLang="en-US" dirty="0">
                <a:latin typeface="Calibri" charset="0"/>
              </a:rPr>
              <a:t>Individualism undermines emotional and social security.</a:t>
            </a:r>
          </a:p>
          <a:p>
            <a:pPr lvl="1"/>
            <a:r>
              <a:rPr lang="en-US" altLang="en-US" dirty="0">
                <a:latin typeface="Calibri" charset="0"/>
              </a:rPr>
              <a:t>Sense of </a:t>
            </a:r>
            <a:r>
              <a:rPr lang="en-US" altLang="en-US" dirty="0" smtClean="0">
                <a:latin typeface="Calibri" charset="0"/>
              </a:rPr>
              <a:t>loss and </a:t>
            </a:r>
            <a:r>
              <a:rPr lang="en-US" altLang="en-US" dirty="0">
                <a:latin typeface="Calibri" charset="0"/>
              </a:rPr>
              <a:t>isolation.</a:t>
            </a:r>
          </a:p>
          <a:p>
            <a:pPr lvl="1"/>
            <a:r>
              <a:rPr lang="en-US" altLang="en-US" dirty="0">
                <a:latin typeface="Calibri" charset="0"/>
              </a:rPr>
              <a:t>Consumerism, greed, </a:t>
            </a:r>
            <a:r>
              <a:rPr lang="en-US" altLang="en-US" dirty="0" smtClean="0">
                <a:latin typeface="Calibri" charset="0"/>
              </a:rPr>
              <a:t>and fraud.</a:t>
            </a:r>
            <a:endParaRPr lang="en-US" altLang="en-US" dirty="0">
              <a:latin typeface="Calibri" charset="0"/>
            </a:endParaRPr>
          </a:p>
          <a:p>
            <a:r>
              <a:rPr lang="en-US" altLang="en-US" b="1" dirty="0">
                <a:latin typeface="Calibri" charset="0"/>
              </a:rPr>
              <a:t>Unemployment</a:t>
            </a:r>
            <a:r>
              <a:rPr lang="en-US" altLang="en-US" dirty="0">
                <a:latin typeface="Calibri" charset="0"/>
              </a:rPr>
              <a:t> is a critical problem for capitalism.</a:t>
            </a:r>
          </a:p>
          <a:p>
            <a:r>
              <a:rPr lang="en-US" altLang="en-US" dirty="0">
                <a:latin typeface="Calibri" charset="0"/>
              </a:rPr>
              <a:t>Modern Marxists focus on income distribution, racial </a:t>
            </a:r>
            <a:r>
              <a:rPr lang="en-US" altLang="en-US" dirty="0" smtClean="0">
                <a:latin typeface="Calibri" charset="0"/>
              </a:rPr>
              <a:t>issues, </a:t>
            </a:r>
            <a:r>
              <a:rPr lang="en-US" altLang="en-US" dirty="0">
                <a:latin typeface="Calibri" charset="0"/>
              </a:rPr>
              <a:t>worker welfare.</a:t>
            </a:r>
          </a:p>
          <a:p>
            <a:endParaRPr lang="en-US" altLang="en-US" dirty="0">
              <a:latin typeface="Calibri" charset="0"/>
            </a:endParaRPr>
          </a:p>
          <a:p>
            <a:endParaRPr lang="en-US" altLang="en-US" dirty="0">
              <a:latin typeface="Calibri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82986-C851-E24D-9DA5-B506E5632A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866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9506</TotalTime>
  <Words>944</Words>
  <Application>Microsoft Macintosh PowerPoint</Application>
  <PresentationFormat>On-screen Show (4:3)</PresentationFormat>
  <Paragraphs>185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7" baseType="lpstr">
      <vt:lpstr>Angsana New</vt:lpstr>
      <vt:lpstr>Calibri</vt:lpstr>
      <vt:lpstr>Calibri Light</vt:lpstr>
      <vt:lpstr>Cordia New</vt:lpstr>
      <vt:lpstr>Courier New</vt:lpstr>
      <vt:lpstr>Wingdings</vt:lpstr>
      <vt:lpstr>Arial</vt:lpstr>
      <vt:lpstr>Office Theme</vt:lpstr>
      <vt:lpstr>EE401 Political Economy</vt:lpstr>
      <vt:lpstr>Marxian political economy and socialism</vt:lpstr>
      <vt:lpstr>Key Concepts of Marxist Socialism</vt:lpstr>
      <vt:lpstr>4. Criticisms of Marx</vt:lpstr>
      <vt:lpstr>4. Criticisms of Marx</vt:lpstr>
      <vt:lpstr>4. Criticisms of Marx</vt:lpstr>
      <vt:lpstr>5. Soviet and Mao’s socialism</vt:lpstr>
      <vt:lpstr>5. Soviet and Mao’s socialism</vt:lpstr>
      <vt:lpstr>5. Soviet and Mao’s socialism</vt:lpstr>
      <vt:lpstr>PowerPoint Presentation</vt:lpstr>
      <vt:lpstr>PowerPoint Presentation</vt:lpstr>
      <vt:lpstr>PowerPoint Presentation</vt:lpstr>
      <vt:lpstr>PowerPoint Presentation</vt:lpstr>
      <vt:lpstr>5. Soviet and Mao’s socialism</vt:lpstr>
      <vt:lpstr>5. Soviet and Mao’s socialism</vt:lpstr>
      <vt:lpstr>5. Soviet and Mao’s socialism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5. Soviet and Mao’s socialism</vt:lpstr>
      <vt:lpstr>5. Soviet and Mao’s socialism</vt:lpstr>
      <vt:lpstr>5. Soviet and Mao’s socialism</vt:lpstr>
      <vt:lpstr>PowerPoint Presentation</vt:lpstr>
      <vt:lpstr>5. Soviet and Mao’s socialism</vt:lpstr>
      <vt:lpstr>6. Rebuttal from Marxists</vt:lpstr>
      <vt:lpstr>6. Rebuttal from Marxists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EE401 Political Economy</dc:title>
  <dc:creator>Ploy Thammapiranon</dc:creator>
  <cp:lastModifiedBy>Ploy Thammapiranon</cp:lastModifiedBy>
  <cp:revision>319</cp:revision>
  <dcterms:created xsi:type="dcterms:W3CDTF">2018-02-16T04:37:27Z</dcterms:created>
  <dcterms:modified xsi:type="dcterms:W3CDTF">2018-03-06T12:17:42Z</dcterms:modified>
</cp:coreProperties>
</file>