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3.xml" ContentType="application/vnd.openxmlformats-officedocument.presentationml.notesSlide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notesSlides/notesSlide4.xml" ContentType="application/vnd.openxmlformats-officedocument.presentationml.notesSlide+xml"/>
  <Override PartName="/ppt/charts/chart12.xml" ContentType="application/vnd.openxmlformats-officedocument.drawingml.chart+xml"/>
  <Override PartName="/ppt/notesSlides/notesSlide5.xml" ContentType="application/vnd.openxmlformats-officedocument.presentationml.notesSlide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notesSlides/notesSlide6.xml" ContentType="application/vnd.openxmlformats-officedocument.presentationml.notesSlide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ppt/charts/chart19.xml" ContentType="application/vnd.openxmlformats-officedocument.drawingml.chart+xml"/>
  <Override PartName="/ppt/charts/chart20.xml" ContentType="application/vnd.openxmlformats-officedocument.drawingml.chart+xml"/>
  <Override PartName="/ppt/charts/chart21.xml" ContentType="application/vnd.openxmlformats-officedocument.drawingml.chart+xml"/>
  <Override PartName="/ppt/charts/chart22.xml" ContentType="application/vnd.openxmlformats-officedocument.drawingml.chart+xml"/>
  <Override PartName="/ppt/charts/chart23.xml" ContentType="application/vnd.openxmlformats-officedocument.drawingml.chart+xml"/>
  <Override PartName="/ppt/charts/chart24.xml" ContentType="application/vnd.openxmlformats-officedocument.drawingml.chart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  <Override PartName="/ppt/charts/colors2.xml" ContentType="application/vnd.ms-office.chartcolorstyle+xml"/>
  <Override PartName="/ppt/charts/style2.xml" ContentType="application/vnd.ms-office.chartstyle+xml"/>
  <Override PartName="/ppt/charts/colors3.xml" ContentType="application/vnd.ms-office.chartcolorstyle+xml"/>
  <Override PartName="/ppt/charts/style3.xml" ContentType="application/vnd.ms-office.chartstyle+xml"/>
  <Override PartName="/ppt/charts/colors4.xml" ContentType="application/vnd.ms-office.chartcolorstyle+xml"/>
  <Override PartName="/ppt/charts/style4.xml" ContentType="application/vnd.ms-office.chartstyle+xml"/>
  <Override PartName="/ppt/charts/colors5.xml" ContentType="application/vnd.ms-office.chartcolorstyle+xml"/>
  <Override PartName="/ppt/charts/style5.xml" ContentType="application/vnd.ms-office.chartstyle+xml"/>
  <Override PartName="/ppt/charts/colors6.xml" ContentType="application/vnd.ms-office.chartcolorstyle+xml"/>
  <Override PartName="/ppt/charts/style6.xml" ContentType="application/vnd.ms-office.chartstyle+xml"/>
  <Override PartName="/ppt/charts/colors7.xml" ContentType="application/vnd.ms-office.chartcolorstyle+xml"/>
  <Override PartName="/ppt/charts/style7.xml" ContentType="application/vnd.ms-office.chartstyle+xml"/>
  <Override PartName="/ppt/charts/colors8.xml" ContentType="application/vnd.ms-office.chartcolorstyle+xml"/>
  <Override PartName="/ppt/charts/style8.xml" ContentType="application/vnd.ms-office.chartstyle+xml"/>
  <Override PartName="/ppt/charts/colors9.xml" ContentType="application/vnd.ms-office.chartcolorstyle+xml"/>
  <Override PartName="/ppt/charts/style9.xml" ContentType="application/vnd.ms-office.chartstyle+xml"/>
  <Override PartName="/ppt/charts/colors10.xml" ContentType="application/vnd.ms-office.chartcolorstyle+xml"/>
  <Override PartName="/ppt/charts/style10.xml" ContentType="application/vnd.ms-office.chartstyle+xml"/>
  <Override PartName="/ppt/charts/colors11.xml" ContentType="application/vnd.ms-office.chartcolorstyle+xml"/>
  <Override PartName="/ppt/charts/style11.xml" ContentType="application/vnd.ms-office.chartstyle+xml"/>
  <Override PartName="/ppt/charts/colors12.xml" ContentType="application/vnd.ms-office.chartcolorstyle+xml"/>
  <Override PartName="/ppt/charts/style12.xml" ContentType="application/vnd.ms-office.chartstyle+xml"/>
  <Override PartName="/ppt/charts/colors13.xml" ContentType="application/vnd.ms-office.chartcolorstyle+xml"/>
  <Override PartName="/ppt/charts/style13.xml" ContentType="application/vnd.ms-office.chartstyle+xml"/>
  <Override PartName="/ppt/charts/colors14.xml" ContentType="application/vnd.ms-office.chartcolorstyle+xml"/>
  <Override PartName="/ppt/charts/style14.xml" ContentType="application/vnd.ms-office.chartstyle+xml"/>
  <Override PartName="/ppt/charts/colors15.xml" ContentType="application/vnd.ms-office.chartcolorstyle+xml"/>
  <Override PartName="/ppt/charts/style15.xml" ContentType="application/vnd.ms-office.chartstyle+xml"/>
  <Override PartName="/ppt/charts/colors16.xml" ContentType="application/vnd.ms-office.chartcolorstyle+xml"/>
  <Override PartName="/ppt/charts/style16.xml" ContentType="application/vnd.ms-office.chartstyle+xml"/>
  <Override PartName="/ppt/charts/colors17.xml" ContentType="application/vnd.ms-office.chartcolorstyle+xml"/>
  <Override PartName="/ppt/charts/style17.xml" ContentType="application/vnd.ms-office.chartstyle+xml"/>
  <Override PartName="/ppt/charts/colors18.xml" ContentType="application/vnd.ms-office.chartcolorstyle+xml"/>
  <Override PartName="/ppt/charts/style18.xml" ContentType="application/vnd.ms-office.chartstyle+xml"/>
  <Override PartName="/ppt/charts/colors19.xml" ContentType="application/vnd.ms-office.chartcolorstyle+xml"/>
  <Override PartName="/ppt/charts/style19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56" r:id="rId2"/>
    <p:sldId id="257" r:id="rId3"/>
    <p:sldId id="264" r:id="rId4"/>
    <p:sldId id="283" r:id="rId5"/>
    <p:sldId id="263" r:id="rId6"/>
    <p:sldId id="287" r:id="rId7"/>
    <p:sldId id="259" r:id="rId8"/>
    <p:sldId id="268" r:id="rId9"/>
    <p:sldId id="269" r:id="rId10"/>
    <p:sldId id="286" r:id="rId11"/>
    <p:sldId id="281" r:id="rId12"/>
    <p:sldId id="284" r:id="rId13"/>
    <p:sldId id="293" r:id="rId14"/>
    <p:sldId id="288" r:id="rId15"/>
    <p:sldId id="290" r:id="rId16"/>
    <p:sldId id="291" r:id="rId17"/>
    <p:sldId id="292" r:id="rId18"/>
    <p:sldId id="295" r:id="rId19"/>
    <p:sldId id="296" r:id="rId20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92BCF21E-1F0E-45DA-86BD-FF453F7D38D7}">
          <p14:sldIdLst>
            <p14:sldId id="256"/>
            <p14:sldId id="257"/>
            <p14:sldId id="264"/>
            <p14:sldId id="283"/>
            <p14:sldId id="263"/>
            <p14:sldId id="287"/>
            <p14:sldId id="259"/>
            <p14:sldId id="268"/>
            <p14:sldId id="269"/>
            <p14:sldId id="286"/>
          </p14:sldIdLst>
        </p14:section>
        <p14:section name="EURNG's" id="{AB2120FE-2EAF-4236-9B9D-176961E9D088}">
          <p14:sldIdLst>
            <p14:sldId id="281"/>
            <p14:sldId id="284"/>
            <p14:sldId id="293"/>
            <p14:sldId id="288"/>
            <p14:sldId id="290"/>
            <p14:sldId id="291"/>
            <p14:sldId id="292"/>
            <p14:sldId id="295"/>
            <p14:sldId id="296"/>
          </p14:sldIdLst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4375"/>
    <a:srgbClr val="3D4ED7"/>
    <a:srgbClr val="FFA912"/>
    <a:srgbClr val="0E97FE"/>
    <a:srgbClr val="9D1F1F"/>
    <a:srgbClr val="0167B1"/>
    <a:srgbClr val="DD9900"/>
    <a:srgbClr val="FFD966"/>
    <a:srgbClr val="168BF6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666" autoAdjust="0"/>
    <p:restoredTop sz="87954" autoAdjust="0"/>
  </p:normalViewPr>
  <p:slideViewPr>
    <p:cSldViewPr snapToGrid="0">
      <p:cViewPr varScale="1">
        <p:scale>
          <a:sx n="64" d="100"/>
          <a:sy n="64" d="100"/>
        </p:scale>
        <p:origin x="-88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Style" Target="style4.xml"/><Relationship Id="rId2" Type="http://schemas.microsoft.com/office/2011/relationships/chartColorStyle" Target="colors4.xml"/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Style" Target="style5.xml"/><Relationship Id="rId2" Type="http://schemas.microsoft.com/office/2011/relationships/chartColorStyle" Target="colors5.xml"/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3" Type="http://schemas.microsoft.com/office/2011/relationships/chartStyle" Target="style6.xml"/><Relationship Id="rId2" Type="http://schemas.microsoft.com/office/2011/relationships/chartColorStyle" Target="colors6.xml"/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2.xml.rels><?xml version="1.0" encoding="UTF-8" standalone="yes"?>
<Relationships xmlns="http://schemas.openxmlformats.org/package/2006/relationships"><Relationship Id="rId3" Type="http://schemas.microsoft.com/office/2011/relationships/chartStyle" Target="style7.xml"/><Relationship Id="rId2" Type="http://schemas.microsoft.com/office/2011/relationships/chartColorStyle" Target="colors7.xml"/><Relationship Id="rId1" Type="http://schemas.openxmlformats.org/officeDocument/2006/relationships/package" Target="../embeddings/Microsoft_Excel_Worksheet12.xlsx"/></Relationships>
</file>

<file path=ppt/charts/_rels/chart13.xml.rels><?xml version="1.0" encoding="UTF-8" standalone="yes"?>
<Relationships xmlns="http://schemas.openxmlformats.org/package/2006/relationships"><Relationship Id="rId3" Type="http://schemas.microsoft.com/office/2011/relationships/chartStyle" Target="style8.xml"/><Relationship Id="rId2" Type="http://schemas.microsoft.com/office/2011/relationships/chartColorStyle" Target="colors8.xml"/><Relationship Id="rId1" Type="http://schemas.openxmlformats.org/officeDocument/2006/relationships/package" Target="../embeddings/Microsoft_Excel_Worksheet13.xlsx"/></Relationships>
</file>

<file path=ppt/charts/_rels/chart14.xml.rels><?xml version="1.0" encoding="UTF-8" standalone="yes"?>
<Relationships xmlns="http://schemas.openxmlformats.org/package/2006/relationships"><Relationship Id="rId3" Type="http://schemas.microsoft.com/office/2011/relationships/chartStyle" Target="style9.xml"/><Relationship Id="rId2" Type="http://schemas.microsoft.com/office/2011/relationships/chartColorStyle" Target="colors9.xml"/><Relationship Id="rId1" Type="http://schemas.openxmlformats.org/officeDocument/2006/relationships/package" Target="../embeddings/Microsoft_Excel_Worksheet14.xlsx"/></Relationships>
</file>

<file path=ppt/charts/_rels/chart15.xml.rels><?xml version="1.0" encoding="UTF-8" standalone="yes"?>
<Relationships xmlns="http://schemas.openxmlformats.org/package/2006/relationships"><Relationship Id="rId3" Type="http://schemas.microsoft.com/office/2011/relationships/chartStyle" Target="style10.xml"/><Relationship Id="rId2" Type="http://schemas.microsoft.com/office/2011/relationships/chartColorStyle" Target="colors10.xml"/><Relationship Id="rId1" Type="http://schemas.openxmlformats.org/officeDocument/2006/relationships/package" Target="../embeddings/Microsoft_Excel_Worksheet15.xlsx"/></Relationships>
</file>

<file path=ppt/charts/_rels/chart16.xml.rels><?xml version="1.0" encoding="UTF-8" standalone="yes"?>
<Relationships xmlns="http://schemas.openxmlformats.org/package/2006/relationships"><Relationship Id="rId3" Type="http://schemas.microsoft.com/office/2011/relationships/chartStyle" Target="style11.xml"/><Relationship Id="rId2" Type="http://schemas.microsoft.com/office/2011/relationships/chartColorStyle" Target="colors11.xml"/><Relationship Id="rId1" Type="http://schemas.openxmlformats.org/officeDocument/2006/relationships/package" Target="../embeddings/Microsoft_Excel_Worksheet16.xlsx"/></Relationships>
</file>

<file path=ppt/charts/_rels/chart17.xml.rels><?xml version="1.0" encoding="UTF-8" standalone="yes"?>
<Relationships xmlns="http://schemas.openxmlformats.org/package/2006/relationships"><Relationship Id="rId3" Type="http://schemas.microsoft.com/office/2011/relationships/chartStyle" Target="style12.xml"/><Relationship Id="rId2" Type="http://schemas.microsoft.com/office/2011/relationships/chartColorStyle" Target="colors12.xml"/><Relationship Id="rId1" Type="http://schemas.openxmlformats.org/officeDocument/2006/relationships/package" Target="../embeddings/Microsoft_Excel_Worksheet17.xlsx"/></Relationships>
</file>

<file path=ppt/charts/_rels/chart18.xml.rels><?xml version="1.0" encoding="UTF-8" standalone="yes"?>
<Relationships xmlns="http://schemas.openxmlformats.org/package/2006/relationships"><Relationship Id="rId3" Type="http://schemas.microsoft.com/office/2011/relationships/chartStyle" Target="style13.xml"/><Relationship Id="rId2" Type="http://schemas.microsoft.com/office/2011/relationships/chartColorStyle" Target="colors13.xml"/><Relationship Id="rId1" Type="http://schemas.openxmlformats.org/officeDocument/2006/relationships/package" Target="../embeddings/Microsoft_Excel_Worksheet18.xlsx"/></Relationships>
</file>

<file path=ppt/charts/_rels/chart19.xml.rels><?xml version="1.0" encoding="UTF-8" standalone="yes"?>
<Relationships xmlns="http://schemas.openxmlformats.org/package/2006/relationships"><Relationship Id="rId3" Type="http://schemas.microsoft.com/office/2011/relationships/chartStyle" Target="style14.xml"/><Relationship Id="rId2" Type="http://schemas.microsoft.com/office/2011/relationships/chartColorStyle" Target="colors14.xml"/><Relationship Id="rId1" Type="http://schemas.openxmlformats.org/officeDocument/2006/relationships/package" Target="../embeddings/Microsoft_Excel_Worksheet19.xlsx"/></Relationships>
</file>

<file path=ppt/charts/_rels/chart20.xml.rels><?xml version="1.0" encoding="UTF-8" standalone="yes"?>
<Relationships xmlns="http://schemas.openxmlformats.org/package/2006/relationships"><Relationship Id="rId3" Type="http://schemas.microsoft.com/office/2011/relationships/chartStyle" Target="style15.xml"/><Relationship Id="rId2" Type="http://schemas.microsoft.com/office/2011/relationships/chartColorStyle" Target="colors15.xml"/><Relationship Id="rId1" Type="http://schemas.openxmlformats.org/officeDocument/2006/relationships/package" Target="../embeddings/Microsoft_Excel_Worksheet20.xlsx"/></Relationships>
</file>

<file path=ppt/charts/_rels/chart21.xml.rels><?xml version="1.0" encoding="UTF-8" standalone="yes"?>
<Relationships xmlns="http://schemas.openxmlformats.org/package/2006/relationships"><Relationship Id="rId3" Type="http://schemas.microsoft.com/office/2011/relationships/chartStyle" Target="style16.xml"/><Relationship Id="rId2" Type="http://schemas.microsoft.com/office/2011/relationships/chartColorStyle" Target="colors16.xml"/><Relationship Id="rId1" Type="http://schemas.openxmlformats.org/officeDocument/2006/relationships/package" Target="../embeddings/Microsoft_Excel_Worksheet21.xlsx"/></Relationships>
</file>

<file path=ppt/charts/_rels/chart22.xml.rels><?xml version="1.0" encoding="UTF-8" standalone="yes"?>
<Relationships xmlns="http://schemas.openxmlformats.org/package/2006/relationships"><Relationship Id="rId3" Type="http://schemas.microsoft.com/office/2011/relationships/chartStyle" Target="style17.xml"/><Relationship Id="rId2" Type="http://schemas.microsoft.com/office/2011/relationships/chartColorStyle" Target="colors17.xml"/><Relationship Id="rId1" Type="http://schemas.openxmlformats.org/officeDocument/2006/relationships/package" Target="../embeddings/Microsoft_Excel_Worksheet22.xlsx"/></Relationships>
</file>

<file path=ppt/charts/_rels/chart23.xml.rels><?xml version="1.0" encoding="UTF-8" standalone="yes"?>
<Relationships xmlns="http://schemas.openxmlformats.org/package/2006/relationships"><Relationship Id="rId3" Type="http://schemas.microsoft.com/office/2011/relationships/chartStyle" Target="style18.xml"/><Relationship Id="rId2" Type="http://schemas.microsoft.com/office/2011/relationships/chartColorStyle" Target="colors18.xml"/><Relationship Id="rId1" Type="http://schemas.openxmlformats.org/officeDocument/2006/relationships/package" Target="../embeddings/Microsoft_Excel_Worksheet23.xlsx"/></Relationships>
</file>

<file path=ppt/charts/_rels/chart24.xml.rels><?xml version="1.0" encoding="UTF-8" standalone="yes"?>
<Relationships xmlns="http://schemas.openxmlformats.org/package/2006/relationships"><Relationship Id="rId3" Type="http://schemas.microsoft.com/office/2011/relationships/chartStyle" Target="style19.xml"/><Relationship Id="rId2" Type="http://schemas.microsoft.com/office/2011/relationships/chartColorStyle" Target="colors19.xml"/><Relationship Id="rId1" Type="http://schemas.openxmlformats.org/officeDocument/2006/relationships/package" Target="../embeddings/Microsoft_Excel_Worksheet2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D73332"/>
            </a:solidFill>
            <a:ln>
              <a:noFill/>
            </a:ln>
          </c:spPr>
          <c:explosion val="7"/>
          <c:dPt>
            <c:idx val="0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E73-4026-A9FF-057695E46935}"/>
              </c:ext>
            </c:extLst>
          </c:dPt>
          <c:dPt>
            <c:idx val="1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E73-4026-A9FF-057695E46935}"/>
              </c:ext>
            </c:extLst>
          </c:dPt>
          <c:dPt>
            <c:idx val="2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E73-4026-A9FF-057695E46935}"/>
              </c:ext>
            </c:extLst>
          </c:dPt>
          <c:dPt>
            <c:idx val="3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7E73-4026-A9FF-057695E46935}"/>
              </c:ext>
            </c:extLst>
          </c:dPt>
          <c:dPt>
            <c:idx val="4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7E73-4026-A9FF-057695E46935}"/>
              </c:ext>
            </c:extLst>
          </c:dPt>
          <c:cat>
            <c:strRef>
              <c:f>Sheet1!$A$2:$A$6</c:f>
              <c:strCache>
                <c:ptCount val="5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  <c:pt idx="4">
                  <c:v>5th qtr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7E73-4026-A9FF-057695E4693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rgbClr val="E55268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6A5D-449C-9C50-54050141D137}"/>
              </c:ext>
            </c:extLst>
          </c:dPt>
          <c:dPt>
            <c:idx val="1"/>
            <c:bubble3D val="0"/>
            <c:spPr>
              <a:solidFill>
                <a:srgbClr val="1575A8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A5D-449C-9C50-54050141D137}"/>
              </c:ext>
            </c:extLst>
          </c:dPt>
          <c:dPt>
            <c:idx val="2"/>
            <c:bubble3D val="0"/>
            <c:spPr>
              <a:solidFill>
                <a:srgbClr val="E1AF3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6A5D-449C-9C50-54050141D137}"/>
              </c:ext>
            </c:extLst>
          </c:dPt>
          <c:dPt>
            <c:idx val="3"/>
            <c:bubble3D val="0"/>
            <c:spPr>
              <a:solidFill>
                <a:srgbClr val="26A88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A5D-449C-9C50-54050141D137}"/>
              </c:ext>
            </c:extLst>
          </c:dPt>
          <c:dLbls>
            <c:dLbl>
              <c:idx val="0"/>
              <c:layout>
                <c:manualLayout>
                  <c:x val="0.10290038648412866"/>
                  <c:y val="-7.7175289863096561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6A5D-449C-9C50-54050141D137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10004204241512508"/>
                  <c:y val="-3.4300128828042918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6A5D-449C-9C50-54050141D137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11719210682914664"/>
                  <c:y val="0.1114754186911395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6A5D-449C-9C50-54050141D137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12862548310516095"/>
                  <c:y val="0.1071879025876341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6A5D-449C-9C50-54050141D137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Sheet1!$A$2:$A$5</c:f>
              <c:strCache>
                <c:ptCount val="4"/>
                <c:pt idx="0">
                  <c:v>CUP</c:v>
                </c:pt>
                <c:pt idx="1">
                  <c:v>VISA</c:v>
                </c:pt>
                <c:pt idx="2">
                  <c:v>MASTER</c:v>
                </c:pt>
                <c:pt idx="3">
                  <c:v>OTHER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20.2</c:v>
                </c:pt>
                <c:pt idx="1">
                  <c:v>11</c:v>
                </c:pt>
                <c:pt idx="2">
                  <c:v>7.2</c:v>
                </c:pt>
                <c:pt idx="3">
                  <c:v>61.6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A5D-449C-9C50-54050141D13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D73332"/>
            </a:solidFill>
            <a:ln>
              <a:noFill/>
            </a:ln>
          </c:spPr>
          <c:explosion val="7"/>
          <c:dPt>
            <c:idx val="0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E73-4026-A9FF-057695E46935}"/>
              </c:ext>
            </c:extLst>
          </c:dPt>
          <c:dPt>
            <c:idx val="1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E73-4026-A9FF-057695E46935}"/>
              </c:ext>
            </c:extLst>
          </c:dPt>
          <c:dPt>
            <c:idx val="2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E73-4026-A9FF-057695E46935}"/>
              </c:ext>
            </c:extLst>
          </c:dPt>
          <c:dPt>
            <c:idx val="3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7E73-4026-A9FF-057695E46935}"/>
              </c:ext>
            </c:extLst>
          </c:dPt>
          <c:dPt>
            <c:idx val="4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7E73-4026-A9FF-057695E46935}"/>
              </c:ext>
            </c:extLst>
          </c:dPt>
          <c:cat>
            <c:strRef>
              <c:f>Sheet1!$A$2:$A$6</c:f>
              <c:strCache>
                <c:ptCount val="5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  <c:pt idx="4">
                  <c:v>5th qtr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7E73-4026-A9FF-057695E4693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debit</c:v>
                </c:pt>
              </c:strCache>
            </c:strRef>
          </c:tx>
          <c:spPr>
            <a:solidFill>
              <a:srgbClr val="9D1F1F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  <c:pt idx="0">
                  <c:v>2005</c:v>
                </c:pt>
                <c:pt idx="1">
                  <c:v>2010</c:v>
                </c:pt>
                <c:pt idx="2">
                  <c:v>2015</c:v>
                </c:pt>
                <c:pt idx="3">
                  <c:v>2020</c:v>
                </c:pt>
              </c:numCache>
            </c:numRef>
          </c:cat>
          <c:val>
            <c:numRef>
              <c:f>Sheet1!$B$2:$B$5</c:f>
              <c:numCache>
                <c:formatCode>#,##0.00</c:formatCode>
                <c:ptCount val="4"/>
                <c:pt idx="0">
                  <c:v>25000</c:v>
                </c:pt>
                <c:pt idx="1">
                  <c:v>113495.3</c:v>
                </c:pt>
                <c:pt idx="2">
                  <c:v>266451.7</c:v>
                </c:pt>
                <c:pt idx="3">
                  <c:v>428350.5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841-4EBA-A9A7-ED8F43088F7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credit</c:v>
                </c:pt>
              </c:strCache>
            </c:strRef>
          </c:tx>
          <c:spPr>
            <a:solidFill>
              <a:srgbClr val="014375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  <c:pt idx="0">
                  <c:v>2005</c:v>
                </c:pt>
                <c:pt idx="1">
                  <c:v>2010</c:v>
                </c:pt>
                <c:pt idx="2">
                  <c:v>2015</c:v>
                </c:pt>
                <c:pt idx="3">
                  <c:v>2020</c:v>
                </c:pt>
              </c:numCache>
            </c:numRef>
          </c:cat>
          <c:val>
            <c:numRef>
              <c:f>Sheet1!$C$2:$C$5</c:f>
              <c:numCache>
                <c:formatCode>#,##0.00</c:formatCode>
                <c:ptCount val="4"/>
                <c:pt idx="0">
                  <c:v>586623.6</c:v>
                </c:pt>
                <c:pt idx="1">
                  <c:v>958122.3</c:v>
                </c:pt>
                <c:pt idx="2">
                  <c:v>1540550.8</c:v>
                </c:pt>
                <c:pt idx="3">
                  <c:v>2177218.2000000002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4841-4EBA-A9A7-ED8F43088F7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31954432"/>
        <c:axId val="31955968"/>
      </c:barChart>
      <c:catAx>
        <c:axId val="319544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31955968"/>
        <c:crosses val="autoZero"/>
        <c:auto val="1"/>
        <c:lblAlgn val="ctr"/>
        <c:lblOffset val="100"/>
        <c:noMultiLvlLbl val="0"/>
      </c:catAx>
      <c:valAx>
        <c:axId val="31955968"/>
        <c:scaling>
          <c:orientation val="minMax"/>
        </c:scaling>
        <c:delete val="1"/>
        <c:axPos val="l"/>
        <c:numFmt formatCode="#,##0.00" sourceLinked="1"/>
        <c:majorTickMark val="none"/>
        <c:minorTickMark val="none"/>
        <c:tickLblPos val="nextTo"/>
        <c:crossAx val="319544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014375"/>
            </a:solidFill>
            <a:ln>
              <a:noFill/>
            </a:ln>
            <a:effectLst/>
          </c:spPr>
          <c:invertIfNegative val="0"/>
          <c:dLbls>
            <c:numFmt formatCode="#,##0.00,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KBANK</c:v>
                </c:pt>
                <c:pt idx="1">
                  <c:v>BBL</c:v>
                </c:pt>
                <c:pt idx="2">
                  <c:v>SCB</c:v>
                </c:pt>
                <c:pt idx="3">
                  <c:v>KTB</c:v>
                </c:pt>
                <c:pt idx="4">
                  <c:v>BAY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307519.2</c:v>
                </c:pt>
                <c:pt idx="1">
                  <c:v>127421.9</c:v>
                </c:pt>
                <c:pt idx="2">
                  <c:v>183083.2</c:v>
                </c:pt>
                <c:pt idx="3">
                  <c:v>241928.5</c:v>
                </c:pt>
                <c:pt idx="4">
                  <c:v>187202.2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291-4598-9C6C-9FC9E94FDFD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39138048"/>
        <c:axId val="39139584"/>
      </c:barChart>
      <c:catAx>
        <c:axId val="391380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one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9139584"/>
        <c:crosses val="autoZero"/>
        <c:auto val="1"/>
        <c:lblAlgn val="ctr"/>
        <c:lblOffset val="100"/>
        <c:noMultiLvlLbl val="0"/>
      </c:catAx>
      <c:valAx>
        <c:axId val="3913958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91380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D73332"/>
            </a:solidFill>
            <a:ln>
              <a:noFill/>
            </a:ln>
          </c:spPr>
          <c:explosion val="7"/>
          <c:dPt>
            <c:idx val="0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E73-4026-A9FF-057695E46935}"/>
              </c:ext>
            </c:extLst>
          </c:dPt>
          <c:dPt>
            <c:idx val="1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E73-4026-A9FF-057695E46935}"/>
              </c:ext>
            </c:extLst>
          </c:dPt>
          <c:dPt>
            <c:idx val="2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E73-4026-A9FF-057695E46935}"/>
              </c:ext>
            </c:extLst>
          </c:dPt>
          <c:dPt>
            <c:idx val="3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7E73-4026-A9FF-057695E46935}"/>
              </c:ext>
            </c:extLst>
          </c:dPt>
          <c:dPt>
            <c:idx val="4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7E73-4026-A9FF-057695E46935}"/>
              </c:ext>
            </c:extLst>
          </c:dPt>
          <c:cat>
            <c:strRef>
              <c:f>Sheet1!$A$2:$A$6</c:f>
              <c:strCache>
                <c:ptCount val="5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  <c:pt idx="4">
                  <c:v>5th qtr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7E73-4026-A9FF-057695E4693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MKSHARE</c:v>
                </c:pt>
              </c:strCache>
            </c:strRef>
          </c:tx>
          <c:spPr>
            <a:noFill/>
            <a:ln w="19050">
              <a:noFill/>
            </a:ln>
            <a:effectLst/>
          </c:spPr>
          <c:dPt>
            <c:idx val="0"/>
            <c:bubble3D val="0"/>
            <c:spPr>
              <a:solidFill>
                <a:srgbClr val="01437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71C-473E-A5B9-625C967D83E3}"/>
              </c:ext>
            </c:extLst>
          </c:dPt>
          <c:cat>
            <c:strRef>
              <c:f>Sheet1!$A$2:$A$7</c:f>
              <c:strCache>
                <c:ptCount val="6"/>
                <c:pt idx="0">
                  <c:v>KBANK</c:v>
                </c:pt>
                <c:pt idx="1">
                  <c:v>BBL</c:v>
                </c:pt>
                <c:pt idx="2">
                  <c:v>SCB</c:v>
                </c:pt>
                <c:pt idx="3">
                  <c:v>KTB</c:v>
                </c:pt>
                <c:pt idx="4">
                  <c:v>BAY</c:v>
                </c:pt>
                <c:pt idx="5">
                  <c:v>OTHER</c:v>
                </c:pt>
              </c:strCache>
            </c:strRef>
          </c:cat>
          <c:val>
            <c:numRef>
              <c:f>Sheet1!$B$2:$B$7</c:f>
              <c:numCache>
                <c:formatCode>#,##0.00</c:formatCode>
                <c:ptCount val="6"/>
                <c:pt idx="0">
                  <c:v>0.157</c:v>
                </c:pt>
                <c:pt idx="1">
                  <c:v>0.14699999999999999</c:v>
                </c:pt>
                <c:pt idx="2">
                  <c:v>0.14199999999999999</c:v>
                </c:pt>
                <c:pt idx="3">
                  <c:v>0.13500000000000001</c:v>
                </c:pt>
                <c:pt idx="4">
                  <c:v>8.1000000000000003E-2</c:v>
                </c:pt>
                <c:pt idx="5" formatCode="#,##0.0">
                  <c:v>0.33800000000000002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71C-473E-A5B9-625C967D83E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MKSHARE</c:v>
                </c:pt>
              </c:strCache>
            </c:strRef>
          </c:tx>
          <c:spPr>
            <a:noFill/>
            <a:ln w="19050">
              <a:noFill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071C-473E-A5B9-625C967D83E3}"/>
              </c:ext>
            </c:extLst>
          </c:dPt>
          <c:dPt>
            <c:idx val="1"/>
            <c:bubble3D val="0"/>
            <c:spPr>
              <a:solidFill>
                <a:srgbClr val="01437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63AC-4B09-87E2-D5E5BE2A0F5F}"/>
              </c:ext>
            </c:extLst>
          </c:dPt>
          <c:cat>
            <c:strRef>
              <c:f>Sheet1!$A$2:$A$7</c:f>
              <c:strCache>
                <c:ptCount val="6"/>
                <c:pt idx="0">
                  <c:v>KBANK</c:v>
                </c:pt>
                <c:pt idx="1">
                  <c:v>BBL</c:v>
                </c:pt>
                <c:pt idx="2">
                  <c:v>SCB</c:v>
                </c:pt>
                <c:pt idx="3">
                  <c:v>KTB</c:v>
                </c:pt>
                <c:pt idx="4">
                  <c:v>BAY</c:v>
                </c:pt>
                <c:pt idx="5">
                  <c:v>OTHER</c:v>
                </c:pt>
              </c:strCache>
            </c:strRef>
          </c:cat>
          <c:val>
            <c:numRef>
              <c:f>Sheet1!$B$2:$B$7</c:f>
              <c:numCache>
                <c:formatCode>#,##0.00</c:formatCode>
                <c:ptCount val="6"/>
                <c:pt idx="0">
                  <c:v>0.157</c:v>
                </c:pt>
                <c:pt idx="1">
                  <c:v>0.14699999999999999</c:v>
                </c:pt>
                <c:pt idx="2">
                  <c:v>0.14199999999999999</c:v>
                </c:pt>
                <c:pt idx="3">
                  <c:v>0.13500000000000001</c:v>
                </c:pt>
                <c:pt idx="4">
                  <c:v>8.1000000000000003E-2</c:v>
                </c:pt>
                <c:pt idx="5" formatCode="#,##0.0">
                  <c:v>0.33800000000000002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71C-473E-A5B9-625C967D83E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MKSHARE</c:v>
                </c:pt>
              </c:strCache>
            </c:strRef>
          </c:tx>
          <c:spPr>
            <a:noFill/>
            <a:ln w="19050">
              <a:noFill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071C-473E-A5B9-625C967D83E3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63AC-4B09-87E2-D5E5BE2A0F5F}"/>
              </c:ext>
            </c:extLst>
          </c:dPt>
          <c:dPt>
            <c:idx val="2"/>
            <c:bubble3D val="0"/>
            <c:spPr>
              <a:solidFill>
                <a:srgbClr val="01437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0E82-41E4-9112-97B480091CD1}"/>
              </c:ext>
            </c:extLst>
          </c:dPt>
          <c:cat>
            <c:strRef>
              <c:f>Sheet1!$A$2:$A$7</c:f>
              <c:strCache>
                <c:ptCount val="6"/>
                <c:pt idx="0">
                  <c:v>KBANK</c:v>
                </c:pt>
                <c:pt idx="1">
                  <c:v>BBL</c:v>
                </c:pt>
                <c:pt idx="2">
                  <c:v>SCB</c:v>
                </c:pt>
                <c:pt idx="3">
                  <c:v>KTB</c:v>
                </c:pt>
                <c:pt idx="4">
                  <c:v>BAY</c:v>
                </c:pt>
                <c:pt idx="5">
                  <c:v>OTHER</c:v>
                </c:pt>
              </c:strCache>
            </c:strRef>
          </c:cat>
          <c:val>
            <c:numRef>
              <c:f>Sheet1!$B$2:$B$7</c:f>
              <c:numCache>
                <c:formatCode>#,##0.00</c:formatCode>
                <c:ptCount val="6"/>
                <c:pt idx="0">
                  <c:v>0.157</c:v>
                </c:pt>
                <c:pt idx="1">
                  <c:v>0.14699999999999999</c:v>
                </c:pt>
                <c:pt idx="2">
                  <c:v>0.14199999999999999</c:v>
                </c:pt>
                <c:pt idx="3">
                  <c:v>0.13500000000000001</c:v>
                </c:pt>
                <c:pt idx="4">
                  <c:v>8.1000000000000003E-2</c:v>
                </c:pt>
                <c:pt idx="5" formatCode="#,##0.0">
                  <c:v>0.33800000000000002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71C-473E-A5B9-625C967D83E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MKSHARE</c:v>
                </c:pt>
              </c:strCache>
            </c:strRef>
          </c:tx>
          <c:spPr>
            <a:noFill/>
            <a:ln w="19050">
              <a:noFill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071C-473E-A5B9-625C967D83E3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63AC-4B09-87E2-D5E5BE2A0F5F}"/>
              </c:ext>
            </c:extLst>
          </c:dPt>
          <c:dPt>
            <c:idx val="2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4-0E82-41E4-9112-97B480091CD1}"/>
              </c:ext>
            </c:extLst>
          </c:dPt>
          <c:dPt>
            <c:idx val="3"/>
            <c:bubble3D val="0"/>
            <c:spPr>
              <a:solidFill>
                <a:srgbClr val="01437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6-FC8B-414F-8191-9238DC57DF41}"/>
              </c:ext>
            </c:extLst>
          </c:dPt>
          <c:cat>
            <c:strRef>
              <c:f>Sheet1!$A$2:$A$7</c:f>
              <c:strCache>
                <c:ptCount val="6"/>
                <c:pt idx="0">
                  <c:v>KBANK</c:v>
                </c:pt>
                <c:pt idx="1">
                  <c:v>BBL</c:v>
                </c:pt>
                <c:pt idx="2">
                  <c:v>SCB</c:v>
                </c:pt>
                <c:pt idx="3">
                  <c:v>KTB</c:v>
                </c:pt>
                <c:pt idx="4">
                  <c:v>BAY</c:v>
                </c:pt>
                <c:pt idx="5">
                  <c:v>OTHER</c:v>
                </c:pt>
              </c:strCache>
            </c:strRef>
          </c:cat>
          <c:val>
            <c:numRef>
              <c:f>Sheet1!$B$2:$B$7</c:f>
              <c:numCache>
                <c:formatCode>#,##0.00</c:formatCode>
                <c:ptCount val="6"/>
                <c:pt idx="0">
                  <c:v>0.157</c:v>
                </c:pt>
                <c:pt idx="1">
                  <c:v>0.14699999999999999</c:v>
                </c:pt>
                <c:pt idx="2">
                  <c:v>0.14199999999999999</c:v>
                </c:pt>
                <c:pt idx="3">
                  <c:v>0.13500000000000001</c:v>
                </c:pt>
                <c:pt idx="4">
                  <c:v>8.1000000000000003E-2</c:v>
                </c:pt>
                <c:pt idx="5" formatCode="#,##0.0">
                  <c:v>0.33800000000000002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71C-473E-A5B9-625C967D83E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MKSHARE</c:v>
                </c:pt>
              </c:strCache>
            </c:strRef>
          </c:tx>
          <c:spPr>
            <a:noFill/>
            <a:ln w="19050">
              <a:noFill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071C-473E-A5B9-625C967D83E3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63AC-4B09-87E2-D5E5BE2A0F5F}"/>
              </c:ext>
            </c:extLst>
          </c:dPt>
          <c:dPt>
            <c:idx val="2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4-0E82-41E4-9112-97B480091CD1}"/>
              </c:ext>
            </c:extLst>
          </c:dPt>
          <c:dPt>
            <c:idx val="3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6-FC8B-414F-8191-9238DC57DF41}"/>
              </c:ext>
            </c:extLst>
          </c:dPt>
          <c:dPt>
            <c:idx val="4"/>
            <c:bubble3D val="0"/>
            <c:spPr>
              <a:solidFill>
                <a:srgbClr val="01437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8-DA57-4545-826E-02FE73D5E09C}"/>
              </c:ext>
            </c:extLst>
          </c:dPt>
          <c:cat>
            <c:strRef>
              <c:f>Sheet1!$A$2:$A$7</c:f>
              <c:strCache>
                <c:ptCount val="6"/>
                <c:pt idx="0">
                  <c:v>KBANK</c:v>
                </c:pt>
                <c:pt idx="1">
                  <c:v>BBL</c:v>
                </c:pt>
                <c:pt idx="2">
                  <c:v>SCB</c:v>
                </c:pt>
                <c:pt idx="3">
                  <c:v>KTB</c:v>
                </c:pt>
                <c:pt idx="4">
                  <c:v>BAY</c:v>
                </c:pt>
                <c:pt idx="5">
                  <c:v>OTHER</c:v>
                </c:pt>
              </c:strCache>
            </c:strRef>
          </c:cat>
          <c:val>
            <c:numRef>
              <c:f>Sheet1!$B$2:$B$7</c:f>
              <c:numCache>
                <c:formatCode>#,##0.00</c:formatCode>
                <c:ptCount val="6"/>
                <c:pt idx="0">
                  <c:v>0.157</c:v>
                </c:pt>
                <c:pt idx="1">
                  <c:v>0.14699999999999999</c:v>
                </c:pt>
                <c:pt idx="2">
                  <c:v>0.14199999999999999</c:v>
                </c:pt>
                <c:pt idx="3">
                  <c:v>0.13500000000000001</c:v>
                </c:pt>
                <c:pt idx="4">
                  <c:v>8.1000000000000003E-2</c:v>
                </c:pt>
                <c:pt idx="5" formatCode="#,##0.0">
                  <c:v>0.33800000000000002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71C-473E-A5B9-625C967D83E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D73332"/>
            </a:solidFill>
            <a:ln>
              <a:noFill/>
            </a:ln>
          </c:spPr>
          <c:explosion val="7"/>
          <c:dPt>
            <c:idx val="0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E73-4026-A9FF-057695E46935}"/>
              </c:ext>
            </c:extLst>
          </c:dPt>
          <c:dPt>
            <c:idx val="1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E73-4026-A9FF-057695E46935}"/>
              </c:ext>
            </c:extLst>
          </c:dPt>
          <c:dPt>
            <c:idx val="2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E73-4026-A9FF-057695E46935}"/>
              </c:ext>
            </c:extLst>
          </c:dPt>
          <c:dPt>
            <c:idx val="3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7E73-4026-A9FF-057695E46935}"/>
              </c:ext>
            </c:extLst>
          </c:dPt>
          <c:dPt>
            <c:idx val="4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7E73-4026-A9FF-057695E46935}"/>
              </c:ext>
            </c:extLst>
          </c:dPt>
          <c:cat>
            <c:strRef>
              <c:f>Sheet1!$A$2:$A$6</c:f>
              <c:strCache>
                <c:ptCount val="5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  <c:pt idx="4">
                  <c:v>5th qtr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7E73-4026-A9FF-057695E4693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D73332"/>
            </a:solidFill>
            <a:ln>
              <a:noFill/>
            </a:ln>
          </c:spPr>
          <c:explosion val="7"/>
          <c:dPt>
            <c:idx val="0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E73-4026-A9FF-057695E46935}"/>
              </c:ext>
            </c:extLst>
          </c:dPt>
          <c:dPt>
            <c:idx val="1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E73-4026-A9FF-057695E46935}"/>
              </c:ext>
            </c:extLst>
          </c:dPt>
          <c:dPt>
            <c:idx val="2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E73-4026-A9FF-057695E46935}"/>
              </c:ext>
            </c:extLst>
          </c:dPt>
          <c:dPt>
            <c:idx val="3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7E73-4026-A9FF-057695E46935}"/>
              </c:ext>
            </c:extLst>
          </c:dPt>
          <c:dPt>
            <c:idx val="4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7E73-4026-A9FF-057695E46935}"/>
              </c:ext>
            </c:extLst>
          </c:dPt>
          <c:cat>
            <c:strRef>
              <c:f>Sheet1!$A$2:$A$6</c:f>
              <c:strCache>
                <c:ptCount val="5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  <c:pt idx="4">
                  <c:v>5th qtr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7E73-4026-A9FF-057695E4693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D73332"/>
            </a:solidFill>
            <a:ln>
              <a:noFill/>
            </a:ln>
          </c:spPr>
          <c:explosion val="7"/>
          <c:dPt>
            <c:idx val="0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E73-4026-A9FF-057695E46935}"/>
              </c:ext>
            </c:extLst>
          </c:dPt>
          <c:dPt>
            <c:idx val="1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E73-4026-A9FF-057695E46935}"/>
              </c:ext>
            </c:extLst>
          </c:dPt>
          <c:dPt>
            <c:idx val="2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E73-4026-A9FF-057695E46935}"/>
              </c:ext>
            </c:extLst>
          </c:dPt>
          <c:dPt>
            <c:idx val="3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7E73-4026-A9FF-057695E46935}"/>
              </c:ext>
            </c:extLst>
          </c:dPt>
          <c:dPt>
            <c:idx val="4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7E73-4026-A9FF-057695E46935}"/>
              </c:ext>
            </c:extLst>
          </c:dPt>
          <c:cat>
            <c:strRef>
              <c:f>Sheet1!$A$2:$A$6</c:f>
              <c:strCache>
                <c:ptCount val="5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  <c:pt idx="4">
                  <c:v>5th qtr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7E73-4026-A9FF-057695E4693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D73332"/>
            </a:solidFill>
            <a:ln>
              <a:noFill/>
            </a:ln>
          </c:spPr>
          <c:explosion val="7"/>
          <c:dPt>
            <c:idx val="0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E73-4026-A9FF-057695E46935}"/>
              </c:ext>
            </c:extLst>
          </c:dPt>
          <c:dPt>
            <c:idx val="1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E73-4026-A9FF-057695E46935}"/>
              </c:ext>
            </c:extLst>
          </c:dPt>
          <c:dPt>
            <c:idx val="2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E73-4026-A9FF-057695E46935}"/>
              </c:ext>
            </c:extLst>
          </c:dPt>
          <c:dPt>
            <c:idx val="3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7E73-4026-A9FF-057695E46935}"/>
              </c:ext>
            </c:extLst>
          </c:dPt>
          <c:dPt>
            <c:idx val="4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7E73-4026-A9FF-057695E46935}"/>
              </c:ext>
            </c:extLst>
          </c:dPt>
          <c:cat>
            <c:strRef>
              <c:f>Sheet1!$A$2:$A$6</c:f>
              <c:strCache>
                <c:ptCount val="5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  <c:pt idx="4">
                  <c:v>5th qtr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7E73-4026-A9FF-057695E4693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D73332"/>
            </a:solidFill>
            <a:ln>
              <a:noFill/>
            </a:ln>
          </c:spPr>
          <c:explosion val="7"/>
          <c:dPt>
            <c:idx val="0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E73-4026-A9FF-057695E46935}"/>
              </c:ext>
            </c:extLst>
          </c:dPt>
          <c:dPt>
            <c:idx val="1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E73-4026-A9FF-057695E46935}"/>
              </c:ext>
            </c:extLst>
          </c:dPt>
          <c:dPt>
            <c:idx val="2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E73-4026-A9FF-057695E46935}"/>
              </c:ext>
            </c:extLst>
          </c:dPt>
          <c:dPt>
            <c:idx val="3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7E73-4026-A9FF-057695E46935}"/>
              </c:ext>
            </c:extLst>
          </c:dPt>
          <c:dPt>
            <c:idx val="4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7E73-4026-A9FF-057695E46935}"/>
              </c:ext>
            </c:extLst>
          </c:dPt>
          <c:cat>
            <c:strRef>
              <c:f>Sheet1!$A$2:$A$6</c:f>
              <c:strCache>
                <c:ptCount val="5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  <c:pt idx="4">
                  <c:v>5th qtr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7E73-4026-A9FF-057695E4693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D73332"/>
            </a:solidFill>
            <a:ln>
              <a:noFill/>
            </a:ln>
          </c:spPr>
          <c:explosion val="7"/>
          <c:dPt>
            <c:idx val="0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E73-4026-A9FF-057695E46935}"/>
              </c:ext>
            </c:extLst>
          </c:dPt>
          <c:dPt>
            <c:idx val="1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E73-4026-A9FF-057695E46935}"/>
              </c:ext>
            </c:extLst>
          </c:dPt>
          <c:dPt>
            <c:idx val="2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E73-4026-A9FF-057695E46935}"/>
              </c:ext>
            </c:extLst>
          </c:dPt>
          <c:dPt>
            <c:idx val="3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7E73-4026-A9FF-057695E46935}"/>
              </c:ext>
            </c:extLst>
          </c:dPt>
          <c:dPt>
            <c:idx val="4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7E73-4026-A9FF-057695E46935}"/>
              </c:ext>
            </c:extLst>
          </c:dPt>
          <c:cat>
            <c:strRef>
              <c:f>Sheet1!$A$2:$A$6</c:f>
              <c:strCache>
                <c:ptCount val="5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  <c:pt idx="4">
                  <c:v>5th qtr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7E73-4026-A9FF-057695E4693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D73332"/>
            </a:solidFill>
            <a:ln>
              <a:noFill/>
            </a:ln>
          </c:spPr>
          <c:explosion val="7"/>
          <c:dPt>
            <c:idx val="0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E73-4026-A9FF-057695E46935}"/>
              </c:ext>
            </c:extLst>
          </c:dPt>
          <c:dPt>
            <c:idx val="1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E73-4026-A9FF-057695E46935}"/>
              </c:ext>
            </c:extLst>
          </c:dPt>
          <c:dPt>
            <c:idx val="2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E73-4026-A9FF-057695E46935}"/>
              </c:ext>
            </c:extLst>
          </c:dPt>
          <c:dPt>
            <c:idx val="3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7E73-4026-A9FF-057695E46935}"/>
              </c:ext>
            </c:extLst>
          </c:dPt>
          <c:dPt>
            <c:idx val="4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7E73-4026-A9FF-057695E46935}"/>
              </c:ext>
            </c:extLst>
          </c:dPt>
          <c:cat>
            <c:strRef>
              <c:f>Sheet1!$A$2:$A$6</c:f>
              <c:strCache>
                <c:ptCount val="5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  <c:pt idx="4">
                  <c:v>5th qtr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7E73-4026-A9FF-057695E4693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D73332"/>
            </a:solidFill>
            <a:ln>
              <a:noFill/>
            </a:ln>
          </c:spPr>
          <c:explosion val="7"/>
          <c:dPt>
            <c:idx val="0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E73-4026-A9FF-057695E46935}"/>
              </c:ext>
            </c:extLst>
          </c:dPt>
          <c:dPt>
            <c:idx val="1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E73-4026-A9FF-057695E46935}"/>
              </c:ext>
            </c:extLst>
          </c:dPt>
          <c:dPt>
            <c:idx val="2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E73-4026-A9FF-057695E46935}"/>
              </c:ext>
            </c:extLst>
          </c:dPt>
          <c:dPt>
            <c:idx val="3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7E73-4026-A9FF-057695E46935}"/>
              </c:ext>
            </c:extLst>
          </c:dPt>
          <c:dPt>
            <c:idx val="4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7E73-4026-A9FF-057695E46935}"/>
              </c:ext>
            </c:extLst>
          </c:dPt>
          <c:cat>
            <c:strRef>
              <c:f>Sheet1!$A$2:$A$6</c:f>
              <c:strCache>
                <c:ptCount val="5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  <c:pt idx="4">
                  <c:v>5th qtr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7E73-4026-A9FF-057695E4693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D73332"/>
            </a:solidFill>
            <a:ln>
              <a:noFill/>
            </a:ln>
          </c:spPr>
          <c:explosion val="7"/>
          <c:dPt>
            <c:idx val="0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E73-4026-A9FF-057695E46935}"/>
              </c:ext>
            </c:extLst>
          </c:dPt>
          <c:dPt>
            <c:idx val="1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E73-4026-A9FF-057695E46935}"/>
              </c:ext>
            </c:extLst>
          </c:dPt>
          <c:dPt>
            <c:idx val="2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E73-4026-A9FF-057695E46935}"/>
              </c:ext>
            </c:extLst>
          </c:dPt>
          <c:dPt>
            <c:idx val="3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7E73-4026-A9FF-057695E46935}"/>
              </c:ext>
            </c:extLst>
          </c:dPt>
          <c:dPt>
            <c:idx val="4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7E73-4026-A9FF-057695E46935}"/>
              </c:ext>
            </c:extLst>
          </c:dPt>
          <c:cat>
            <c:strRef>
              <c:f>Sheet1!$A$2:$A$6</c:f>
              <c:strCache>
                <c:ptCount val="5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  <c:pt idx="4">
                  <c:v>5th qtr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7E73-4026-A9FF-057695E4693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D73332"/>
            </a:solidFill>
            <a:ln>
              <a:noFill/>
            </a:ln>
          </c:spPr>
          <c:explosion val="7"/>
          <c:dPt>
            <c:idx val="0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E73-4026-A9FF-057695E46935}"/>
              </c:ext>
            </c:extLst>
          </c:dPt>
          <c:dPt>
            <c:idx val="1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E73-4026-A9FF-057695E46935}"/>
              </c:ext>
            </c:extLst>
          </c:dPt>
          <c:dPt>
            <c:idx val="2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E73-4026-A9FF-057695E46935}"/>
              </c:ext>
            </c:extLst>
          </c:dPt>
          <c:dPt>
            <c:idx val="3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7E73-4026-A9FF-057695E46935}"/>
              </c:ext>
            </c:extLst>
          </c:dPt>
          <c:dPt>
            <c:idx val="4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7E73-4026-A9FF-057695E46935}"/>
              </c:ext>
            </c:extLst>
          </c:dPt>
          <c:cat>
            <c:strRef>
              <c:f>Sheet1!$A$2:$A$6</c:f>
              <c:strCache>
                <c:ptCount val="5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  <c:pt idx="4">
                  <c:v>5th qtr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7E73-4026-A9FF-057695E4693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D73332"/>
            </a:solidFill>
            <a:ln>
              <a:noFill/>
            </a:ln>
          </c:spPr>
          <c:explosion val="7"/>
          <c:dPt>
            <c:idx val="0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E73-4026-A9FF-057695E46935}"/>
              </c:ext>
            </c:extLst>
          </c:dPt>
          <c:dPt>
            <c:idx val="1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E73-4026-A9FF-057695E46935}"/>
              </c:ext>
            </c:extLst>
          </c:dPt>
          <c:dPt>
            <c:idx val="2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E73-4026-A9FF-057695E46935}"/>
              </c:ext>
            </c:extLst>
          </c:dPt>
          <c:dPt>
            <c:idx val="3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7E73-4026-A9FF-057695E46935}"/>
              </c:ext>
            </c:extLst>
          </c:dPt>
          <c:dPt>
            <c:idx val="4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7E73-4026-A9FF-057695E46935}"/>
              </c:ext>
            </c:extLst>
          </c:dPt>
          <c:cat>
            <c:strRef>
              <c:f>Sheet1!$A$2:$A$6</c:f>
              <c:strCache>
                <c:ptCount val="5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  <c:pt idx="4">
                  <c:v>5th qtr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7E73-4026-A9FF-057695E4693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D73332"/>
            </a:solidFill>
            <a:ln>
              <a:noFill/>
            </a:ln>
          </c:spPr>
          <c:explosion val="7"/>
          <c:dPt>
            <c:idx val="0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E73-4026-A9FF-057695E46935}"/>
              </c:ext>
            </c:extLst>
          </c:dPt>
          <c:dPt>
            <c:idx val="1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E73-4026-A9FF-057695E46935}"/>
              </c:ext>
            </c:extLst>
          </c:dPt>
          <c:dPt>
            <c:idx val="2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E73-4026-A9FF-057695E46935}"/>
              </c:ext>
            </c:extLst>
          </c:dPt>
          <c:dPt>
            <c:idx val="3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7E73-4026-A9FF-057695E46935}"/>
              </c:ext>
            </c:extLst>
          </c:dPt>
          <c:dPt>
            <c:idx val="4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7E73-4026-A9FF-057695E46935}"/>
              </c:ext>
            </c:extLst>
          </c:dPt>
          <c:cat>
            <c:strRef>
              <c:f>Sheet1!$A$2:$A$6</c:f>
              <c:strCache>
                <c:ptCount val="5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  <c:pt idx="4">
                  <c:v>5th qtr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7E73-4026-A9FF-057695E4693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D73332"/>
            </a:solidFill>
            <a:ln>
              <a:noFill/>
            </a:ln>
          </c:spPr>
          <c:explosion val="7"/>
          <c:dPt>
            <c:idx val="0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E73-4026-A9FF-057695E46935}"/>
              </c:ext>
            </c:extLst>
          </c:dPt>
          <c:dPt>
            <c:idx val="1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E73-4026-A9FF-057695E46935}"/>
              </c:ext>
            </c:extLst>
          </c:dPt>
          <c:dPt>
            <c:idx val="2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E73-4026-A9FF-057695E46935}"/>
              </c:ext>
            </c:extLst>
          </c:dPt>
          <c:dPt>
            <c:idx val="3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7E73-4026-A9FF-057695E46935}"/>
              </c:ext>
            </c:extLst>
          </c:dPt>
          <c:dPt>
            <c:idx val="4"/>
            <c:bubble3D val="0"/>
            <c:spPr>
              <a:solidFill>
                <a:srgbClr val="D7333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7E73-4026-A9FF-057695E46935}"/>
              </c:ext>
            </c:extLst>
          </c:dPt>
          <c:cat>
            <c:strRef>
              <c:f>Sheet1!$A$2:$A$6</c:f>
              <c:strCache>
                <c:ptCount val="5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  <c:pt idx="4">
                  <c:v>5th qtr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7E73-4026-A9FF-057695E4693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97D97B4D-9E72-4626-B7AC-4E4B79BD380F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D1D59453-B90A-4161-AACC-C475BAFDF9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25616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374ADC07-38AC-4106-B446-1A6A5D47831D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14463" y="1162050"/>
            <a:ext cx="41814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0AD128D-0157-44A7-BD7F-DB054B0117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00206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Payment industry</a:t>
            </a:r>
            <a:r>
              <a:rPr lang="en-US" baseline="0" dirty="0"/>
              <a:t> is huge in the world. Total number of financial cards far exceed the number of people living on earth.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D128D-0157-44A7-BD7F-DB054B0117E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49034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Even in Thailand, we</a:t>
            </a:r>
            <a:r>
              <a:rPr lang="en-US" baseline="0" dirty="0"/>
              <a:t> see rapid growth rate in value transacted through credit and debit card networks, with CAGR of more than 10%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D128D-0157-44A7-BD7F-DB054B0117E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69731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Broken down by issuer, we see</a:t>
            </a:r>
            <a:r>
              <a:rPr lang="en-US" baseline="0" dirty="0"/>
              <a:t> that </a:t>
            </a:r>
            <a:r>
              <a:rPr lang="en-US" baseline="0" dirty="0" err="1"/>
              <a:t>Kbank</a:t>
            </a:r>
            <a:r>
              <a:rPr lang="en-US" baseline="0" dirty="0"/>
              <a:t> is the largest player. But key thing to note here, market share in cards does not correlate with value transacted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D128D-0157-44A7-BD7F-DB054B0117E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61734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So</a:t>
            </a:r>
            <a:r>
              <a:rPr lang="en-US" baseline="0" dirty="0"/>
              <a:t> the payment service is undoubtedly significant to banks, but credit cards as we know it today has not always been a like a plastic card.</a:t>
            </a:r>
          </a:p>
          <a:p>
            <a:endParaRPr lang="en-US" baseline="0" dirty="0"/>
          </a:p>
          <a:p>
            <a:r>
              <a:rPr lang="en-US" baseline="0" dirty="0"/>
              <a:t>Digital payment: moving into </a:t>
            </a:r>
            <a:r>
              <a:rPr lang="en-US" baseline="0" dirty="0" err="1"/>
              <a:t>nfc</a:t>
            </a:r>
            <a:r>
              <a:rPr lang="en-US" baseline="0" dirty="0"/>
              <a:t>, and more recently biometrics, where visa uses fingerprint, retina. Also, the pervasive penetration of smartphones have allowed several companies, notably Alibaba and apple, to create payment systems using mobile phones.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D128D-0157-44A7-BD7F-DB054B0117E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7057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Time</a:t>
            </a:r>
            <a:r>
              <a:rPr lang="en-US" baseline="0" dirty="0"/>
              <a:t> = faster payment</a:t>
            </a:r>
          </a:p>
          <a:p>
            <a:r>
              <a:rPr lang="en-US" baseline="0" dirty="0"/>
              <a:t>Convenience = easy to purchase goods and services</a:t>
            </a:r>
          </a:p>
          <a:p>
            <a:r>
              <a:rPr lang="en-US" baseline="0" dirty="0"/>
              <a:t>Liquidity = no need to have cash when enter into purchase</a:t>
            </a:r>
          </a:p>
          <a:p>
            <a:endParaRPr lang="en-US" baseline="0" dirty="0"/>
          </a:p>
          <a:p>
            <a:r>
              <a:rPr lang="en-US" baseline="0" dirty="0"/>
              <a:t>Services = e.g. bill payment</a:t>
            </a:r>
          </a:p>
          <a:p>
            <a:r>
              <a:rPr lang="en-US" baseline="0" dirty="0"/>
              <a:t>Insurance = credit cards usually come with insurance</a:t>
            </a:r>
          </a:p>
          <a:p>
            <a:r>
              <a:rPr lang="en-US" baseline="0" dirty="0"/>
              <a:t>Loans = credit history = easier to obtain personal loan; also: O/D when emergencies occur and you have no cash</a:t>
            </a:r>
          </a:p>
          <a:p>
            <a:endParaRPr lang="en-US" baseline="0" dirty="0"/>
          </a:p>
          <a:p>
            <a:r>
              <a:rPr lang="en-US" baseline="0" dirty="0"/>
              <a:t>Discount = well, discount when paying though the card</a:t>
            </a:r>
          </a:p>
          <a:p>
            <a:r>
              <a:rPr lang="en-US" baseline="0" dirty="0"/>
              <a:t>Reward points = </a:t>
            </a:r>
          </a:p>
          <a:p>
            <a:r>
              <a:rPr lang="en-US" dirty="0"/>
              <a:t>Incentive benefits = e.g. roadside</a:t>
            </a:r>
            <a:r>
              <a:rPr lang="en-US" baseline="0" dirty="0"/>
              <a:t> service, hotel booking, airport lounge, etc.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D128D-0157-44A7-BD7F-DB054B0117E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65288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D128D-0157-44A7-BD7F-DB054B0117E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3528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5E51-EBF2-44C6-B443-5BA1AA1290F3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CDE80-5B26-4D45-8863-C1D742676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62301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5E51-EBF2-44C6-B443-5BA1AA1290F3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CDE80-5B26-4D45-8863-C1D742676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83388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5E51-EBF2-44C6-B443-5BA1AA1290F3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CDE80-5B26-4D45-8863-C1D742676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3705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5E51-EBF2-44C6-B443-5BA1AA1290F3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CDE80-5B26-4D45-8863-C1D742676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34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5E51-EBF2-44C6-B443-5BA1AA1290F3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CDE80-5B26-4D45-8863-C1D742676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2248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5E51-EBF2-44C6-B443-5BA1AA1290F3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CDE80-5B26-4D45-8863-C1D742676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29891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5E51-EBF2-44C6-B443-5BA1AA1290F3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CDE80-5B26-4D45-8863-C1D742676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2313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5E51-EBF2-44C6-B443-5BA1AA1290F3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CDE80-5B26-4D45-8863-C1D742676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09120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5E51-EBF2-44C6-B443-5BA1AA1290F3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CDE80-5B26-4D45-8863-C1D742676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359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5E51-EBF2-44C6-B443-5BA1AA1290F3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CDE80-5B26-4D45-8863-C1D742676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940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5E51-EBF2-44C6-B443-5BA1AA1290F3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CDE80-5B26-4D45-8863-C1D742676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4023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965E51-EBF2-44C6-B443-5BA1AA1290F3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CDE80-5B26-4D45-8863-C1D742676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7657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12" Type="http://schemas.microsoft.com/office/2007/relationships/hdphoto" Target="../media/hdphoto2.wdp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11" Type="http://schemas.openxmlformats.org/officeDocument/2006/relationships/image" Target="../media/image7.png"/><Relationship Id="rId5" Type="http://schemas.openxmlformats.org/officeDocument/2006/relationships/image" Target="../media/image2.png"/><Relationship Id="rId10" Type="http://schemas.openxmlformats.org/officeDocument/2006/relationships/image" Target="../media/image6.png"/><Relationship Id="rId4" Type="http://schemas.openxmlformats.org/officeDocument/2006/relationships/image" Target="../media/image1.jpg"/><Relationship Id="rId9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4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13" Type="http://schemas.openxmlformats.org/officeDocument/2006/relationships/chart" Target="../charts/chart9.xml"/><Relationship Id="rId3" Type="http://schemas.openxmlformats.org/officeDocument/2006/relationships/chart" Target="../charts/chart5.xml"/><Relationship Id="rId7" Type="http://schemas.openxmlformats.org/officeDocument/2006/relationships/image" Target="../media/image12.png"/><Relationship Id="rId12" Type="http://schemas.openxmlformats.org/officeDocument/2006/relationships/chart" Target="../charts/chart8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chart" Target="../charts/chart7.xml"/><Relationship Id="rId5" Type="http://schemas.openxmlformats.org/officeDocument/2006/relationships/image" Target="../media/image10.png"/><Relationship Id="rId15" Type="http://schemas.openxmlformats.org/officeDocument/2006/relationships/chart" Target="../charts/chart11.xml"/><Relationship Id="rId10" Type="http://schemas.openxmlformats.org/officeDocument/2006/relationships/image" Target="../media/image15.jpeg"/><Relationship Id="rId4" Type="http://schemas.openxmlformats.org/officeDocument/2006/relationships/chart" Target="../charts/chart6.xml"/><Relationship Id="rId9" Type="http://schemas.openxmlformats.org/officeDocument/2006/relationships/image" Target="../media/image14.jpeg"/><Relationship Id="rId14" Type="http://schemas.openxmlformats.org/officeDocument/2006/relationships/chart" Target="../charts/char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chart" Target="../charts/chart13.xml"/><Relationship Id="rId10" Type="http://schemas.openxmlformats.org/officeDocument/2006/relationships/image" Target="../media/image26.png"/><Relationship Id="rId4" Type="http://schemas.openxmlformats.org/officeDocument/2006/relationships/image" Target="../media/image21.png"/><Relationship Id="rId9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4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10" Type="http://schemas.openxmlformats.org/officeDocument/2006/relationships/image" Target="../media/image40.png"/><Relationship Id="rId4" Type="http://schemas.openxmlformats.org/officeDocument/2006/relationships/chart" Target="../charts/chart17.xml"/><Relationship Id="rId9" Type="http://schemas.openxmlformats.org/officeDocument/2006/relationships/image" Target="../media/image3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chart" Target="../charts/chart24.xml"/><Relationship Id="rId1" Type="http://schemas.openxmlformats.org/officeDocument/2006/relationships/slideLayout" Target="../slideLayouts/slideLayout2.xml"/><Relationship Id="rId4" Type="http://schemas.microsoft.com/office/2007/relationships/hdphoto" Target="../media/hdphoto4.wdp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4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12" Type="http://schemas.microsoft.com/office/2007/relationships/hdphoto" Target="../media/hdphoto2.wdp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image" Target="../media/image3.png"/><Relationship Id="rId11" Type="http://schemas.openxmlformats.org/officeDocument/2006/relationships/image" Target="../media/image7.png"/><Relationship Id="rId5" Type="http://schemas.openxmlformats.org/officeDocument/2006/relationships/image" Target="../media/image2.png"/><Relationship Id="rId10" Type="http://schemas.openxmlformats.org/officeDocument/2006/relationships/image" Target="../media/image6.png"/><Relationship Id="rId4" Type="http://schemas.openxmlformats.org/officeDocument/2006/relationships/image" Target="../media/image1.jpg"/><Relationship Id="rId9" Type="http://schemas.microsoft.com/office/2007/relationships/hdphoto" Target="../media/hdphoto1.wdp"/><Relationship Id="rId14" Type="http://schemas.microsoft.com/office/2007/relationships/hdphoto" Target="../media/hdphoto5.wdp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12" Type="http://schemas.microsoft.com/office/2007/relationships/hdphoto" Target="../media/hdphoto2.wdp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image" Target="../media/image3.png"/><Relationship Id="rId11" Type="http://schemas.openxmlformats.org/officeDocument/2006/relationships/image" Target="../media/image7.png"/><Relationship Id="rId5" Type="http://schemas.openxmlformats.org/officeDocument/2006/relationships/image" Target="../media/image2.png"/><Relationship Id="rId10" Type="http://schemas.openxmlformats.org/officeDocument/2006/relationships/image" Target="../media/image6.png"/><Relationship Id="rId4" Type="http://schemas.openxmlformats.org/officeDocument/2006/relationships/image" Target="../media/image1.jpg"/><Relationship Id="rId9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6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739"/>
            <a:ext cx="9144000" cy="68484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94075"/>
            <a:ext cx="7772400" cy="646331"/>
          </a:xfrm>
        </p:spPr>
        <p:txBody>
          <a:bodyPr>
            <a:spAutoFit/>
          </a:bodyPr>
          <a:lstStyle/>
          <a:p>
            <a:r>
              <a:rPr lang="en-US" sz="4000" b="1" dirty="0">
                <a:latin typeface="HelveticaNeueLT Std" panose="020B06040202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DEBIT AND CREDIT CARDS</a:t>
            </a:r>
          </a:p>
        </p:txBody>
      </p:sp>
      <p:grpSp>
        <p:nvGrpSpPr>
          <p:cNvPr id="67" name="Group 66"/>
          <p:cNvGrpSpPr/>
          <p:nvPr/>
        </p:nvGrpSpPr>
        <p:grpSpPr>
          <a:xfrm>
            <a:off x="1848988" y="1187988"/>
            <a:ext cx="5446024" cy="754615"/>
            <a:chOff x="2016261" y="1187988"/>
            <a:chExt cx="5446024" cy="754615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124" t="6871" r="56992" b="6871"/>
            <a:stretch/>
          </p:blipFill>
          <p:spPr>
            <a:xfrm>
              <a:off x="3892826" y="1187988"/>
              <a:ext cx="754615" cy="754615"/>
            </a:xfrm>
            <a:prstGeom prst="ellipse">
              <a:avLst/>
            </a:prstGeom>
            <a:ln w="38100">
              <a:solidFill>
                <a:srgbClr val="00579F"/>
              </a:solidFill>
            </a:ln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831" t="-29831" r="-29831" b="-29831"/>
            <a:stretch/>
          </p:blipFill>
          <p:spPr>
            <a:xfrm>
              <a:off x="5769390" y="1187988"/>
              <a:ext cx="754615" cy="754615"/>
            </a:xfrm>
            <a:prstGeom prst="ellipse">
              <a:avLst/>
            </a:prstGeom>
            <a:ln w="38100">
              <a:solidFill>
                <a:srgbClr val="2583C5"/>
              </a:solidFill>
            </a:ln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855" t="11827" r="22855" b="11827"/>
            <a:stretch/>
          </p:blipFill>
          <p:spPr>
            <a:xfrm>
              <a:off x="6707670" y="1187988"/>
              <a:ext cx="754615" cy="754615"/>
            </a:xfrm>
            <a:prstGeom prst="ellipse">
              <a:avLst/>
            </a:prstGeom>
            <a:ln w="38100">
              <a:solidFill>
                <a:srgbClr val="0079BE"/>
              </a:solidFill>
            </a:ln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5000" b="95000" l="15326" r="84565">
                          <a14:foregroundMark x1="19457" y1="13800" x2="18370" y2="88800"/>
                          <a14:foregroundMark x1="18261" y1="86200" x2="82065" y2="88400"/>
                          <a14:foregroundMark x1="82500" y1="87200" x2="82174" y2="12400"/>
                          <a14:foregroundMark x1="81739" y1="12400" x2="19239" y2="12400"/>
                          <a14:foregroundMark x1="20543" y1="15200" x2="75435" y2="74800"/>
                          <a14:foregroundMark x1="18913" y1="83000" x2="80978" y2="15400"/>
                          <a14:foregroundMark x1="82283" y1="41400" x2="21848" y2="40600"/>
                          <a14:foregroundMark x1="21522" y1="21400" x2="76630" y2="22600"/>
                          <a14:foregroundMark x1="21522" y1="58600" x2="78043" y2="57400"/>
                          <a14:foregroundMark x1="24674" y1="70400" x2="38043" y2="34800"/>
                          <a14:foregroundMark x1="41739" y1="76200" x2="42826" y2="27200"/>
                          <a14:foregroundMark x1="35326" y1="75000" x2="71413" y2="42600"/>
                          <a14:foregroundMark x1="34022" y1="52200" x2="77174" y2="34000"/>
                          <a14:foregroundMark x1="44457" y1="81200" x2="57391" y2="64000"/>
                          <a14:foregroundMark x1="37935" y1="47800" x2="50000" y2="51200"/>
                          <a14:foregroundMark x1="16413" y1="10400" x2="16522" y2="89000"/>
                          <a14:foregroundMark x1="16522" y1="10200" x2="83696" y2="10400"/>
                          <a14:foregroundMark x1="83696" y1="10200" x2="83587" y2="728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499" t="-11641" r="16499" b="-11641"/>
            <a:stretch/>
          </p:blipFill>
          <p:spPr>
            <a:xfrm>
              <a:off x="4831108" y="1187988"/>
              <a:ext cx="754615" cy="754615"/>
            </a:xfrm>
            <a:prstGeom prst="ellipse">
              <a:avLst/>
            </a:prstGeom>
            <a:ln w="38100">
              <a:solidFill>
                <a:srgbClr val="F58421"/>
              </a:solidFill>
            </a:ln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10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8406" t="-47343" r="-8406" b="-47343"/>
            <a:stretch/>
          </p:blipFill>
          <p:spPr>
            <a:xfrm>
              <a:off x="2016261" y="1187988"/>
              <a:ext cx="754616" cy="754615"/>
            </a:xfrm>
            <a:prstGeom prst="ellipse">
              <a:avLst/>
            </a:prstGeom>
            <a:ln w="38100">
              <a:solidFill>
                <a:srgbClr val="CC0000"/>
              </a:solidFill>
            </a:ln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471" b="99435" l="445" r="99491">
                          <a14:foregroundMark x1="18130" y1="39360" x2="87977" y2="47928"/>
                          <a14:foregroundMark x1="40522" y1="29755" x2="77990" y2="70433"/>
                          <a14:foregroundMark x1="45420" y1="77495" x2="67176" y2="27495"/>
                          <a14:foregroundMark x1="59796" y1="35217" x2="89377" y2="45292"/>
                          <a14:foregroundMark x1="83461" y1="38041" x2="81489" y2="60075"/>
                          <a14:foregroundMark x1="84288" y1="53390" x2="69466" y2="58004"/>
                          <a14:foregroundMark x1="84160" y1="58569" x2="65903" y2="70433"/>
                          <a14:foregroundMark x1="70165" y1="77213" x2="47901" y2="53861"/>
                          <a14:foregroundMark x1="60687" y1="76648" x2="58906" y2="46893"/>
                          <a14:foregroundMark x1="58397" y1="78531" x2="50700" y2="53861"/>
                          <a14:foregroundMark x1="54198" y1="80603" x2="43321" y2="51507"/>
                          <a14:foregroundMark x1="55407" y1="79284" x2="47901" y2="56215"/>
                          <a14:foregroundMark x1="22137" y1="60640" x2="31298" y2="20716"/>
                          <a14:foregroundMark x1="17939" y1="58286" x2="23919" y2="2354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6061" t="-32983" r="-6061" b="-32983"/>
            <a:stretch/>
          </p:blipFill>
          <p:spPr>
            <a:xfrm>
              <a:off x="2954544" y="1187988"/>
              <a:ext cx="754615" cy="754615"/>
            </a:xfrm>
            <a:prstGeom prst="ellipse">
              <a:avLst/>
            </a:prstGeom>
            <a:ln w="38100">
              <a:solidFill>
                <a:srgbClr val="018287"/>
              </a:solidFill>
            </a:ln>
          </p:spPr>
        </p:pic>
      </p:grpSp>
      <p:sp>
        <p:nvSpPr>
          <p:cNvPr id="10" name="Rectangle 9"/>
          <p:cNvSpPr/>
          <p:nvPr/>
        </p:nvSpPr>
        <p:spPr>
          <a:xfrm>
            <a:off x="9284481" y="3070419"/>
            <a:ext cx="457200" cy="457200"/>
          </a:xfrm>
          <a:prstGeom prst="rect">
            <a:avLst/>
          </a:prstGeom>
          <a:solidFill>
            <a:srgbClr val="7E58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284481" y="3583112"/>
            <a:ext cx="457200" cy="457200"/>
          </a:xfrm>
          <a:prstGeom prst="rect">
            <a:avLst/>
          </a:prstGeom>
          <a:solidFill>
            <a:srgbClr val="07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284481" y="4095805"/>
            <a:ext cx="457200" cy="457200"/>
          </a:xfrm>
          <a:prstGeom prst="rect">
            <a:avLst/>
          </a:prstGeom>
          <a:solidFill>
            <a:srgbClr val="4864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284481" y="4608497"/>
            <a:ext cx="457200" cy="457200"/>
          </a:xfrm>
          <a:prstGeom prst="rect">
            <a:avLst/>
          </a:prstGeom>
          <a:solidFill>
            <a:srgbClr val="E988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9289779" y="1019647"/>
            <a:ext cx="457200" cy="457200"/>
          </a:xfrm>
          <a:prstGeom prst="rect">
            <a:avLst/>
          </a:prstGeom>
          <a:solidFill>
            <a:srgbClr val="E55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289779" y="1532340"/>
            <a:ext cx="457200" cy="457200"/>
          </a:xfrm>
          <a:prstGeom prst="rect">
            <a:avLst/>
          </a:prstGeom>
          <a:solidFill>
            <a:srgbClr val="1575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289779" y="2045033"/>
            <a:ext cx="457200" cy="457200"/>
          </a:xfrm>
          <a:prstGeom prst="rect">
            <a:avLst/>
          </a:prstGeom>
          <a:solidFill>
            <a:srgbClr val="E1AF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289779" y="2557726"/>
            <a:ext cx="457200" cy="457200"/>
          </a:xfrm>
          <a:prstGeom prst="rect">
            <a:avLst/>
          </a:prstGeom>
          <a:solidFill>
            <a:srgbClr val="26A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9289779" y="506954"/>
            <a:ext cx="457200" cy="457200"/>
          </a:xfrm>
          <a:prstGeom prst="rect">
            <a:avLst/>
          </a:prstGeom>
          <a:solidFill>
            <a:srgbClr val="5778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9289779" y="-5739"/>
            <a:ext cx="457200" cy="457200"/>
          </a:xfrm>
          <a:prstGeom prst="rect">
            <a:avLst/>
          </a:prstGeom>
          <a:ln w="12700">
            <a:solidFill>
              <a:srgbClr val="A1A3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289779" y="5121189"/>
            <a:ext cx="457200" cy="457200"/>
          </a:xfrm>
          <a:prstGeom prst="rect">
            <a:avLst/>
          </a:prstGeom>
          <a:solidFill>
            <a:srgbClr val="303845"/>
          </a:solidFill>
          <a:ln w="25400"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>
              <a:latin typeface="Gill Sans MT" panose="020B0502020104020203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9289779" y="5633881"/>
            <a:ext cx="457200" cy="457200"/>
          </a:xfrm>
          <a:prstGeom prst="rect">
            <a:avLst/>
          </a:prstGeom>
          <a:solidFill>
            <a:srgbClr val="969696"/>
          </a:solidFill>
          <a:ln w="12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9289779" y="6146573"/>
            <a:ext cx="457200" cy="457200"/>
          </a:xfrm>
          <a:prstGeom prst="rect">
            <a:avLst/>
          </a:prstGeom>
          <a:solidFill>
            <a:srgbClr val="2D313D"/>
          </a:solidFill>
          <a:ln w="12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9284481" y="6858000"/>
            <a:ext cx="456680" cy="364240"/>
            <a:chOff x="247015" y="861"/>
            <a:chExt cx="720000" cy="198233"/>
          </a:xfrm>
        </p:grpSpPr>
        <p:sp>
          <p:nvSpPr>
            <p:cNvPr id="24" name="Rounded Rectangle 31"/>
            <p:cNvSpPr/>
            <p:nvPr/>
          </p:nvSpPr>
          <p:spPr>
            <a:xfrm>
              <a:off x="247015" y="861"/>
              <a:ext cx="720000" cy="198233"/>
            </a:xfrm>
            <a:prstGeom prst="roundRect">
              <a:avLst/>
            </a:prstGeom>
            <a:solidFill>
              <a:srgbClr val="414C5D"/>
            </a:solidFill>
            <a:ln w="19050">
              <a:solidFill>
                <a:srgbClr val="2D313D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Rounded Rectangle 4"/>
            <p:cNvSpPr txBox="1"/>
            <p:nvPr/>
          </p:nvSpPr>
          <p:spPr>
            <a:xfrm>
              <a:off x="256692" y="10538"/>
              <a:ext cx="700646" cy="17887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860" tIns="22860" rIns="22860" bIns="22860" numCol="1" spcCol="1270" anchor="ctr" anchorCtr="0">
              <a:noAutofit/>
            </a:bodyPr>
            <a:lstStyle/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900" kern="1200" dirty="0"/>
                <a:t> </a:t>
              </a:r>
            </a:p>
          </p:txBody>
        </p:sp>
      </p:grpSp>
      <p:sp>
        <p:nvSpPr>
          <p:cNvPr id="26" name="Rectangle 25"/>
          <p:cNvSpPr/>
          <p:nvPr/>
        </p:nvSpPr>
        <p:spPr>
          <a:xfrm>
            <a:off x="-590550" y="100013"/>
            <a:ext cx="457200" cy="457200"/>
          </a:xfrm>
          <a:prstGeom prst="rect">
            <a:avLst/>
          </a:prstGeom>
          <a:solidFill>
            <a:srgbClr val="0167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-590550" y="622300"/>
            <a:ext cx="457200" cy="457200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-590550" y="3240088"/>
            <a:ext cx="457200" cy="4572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-590550" y="3762375"/>
            <a:ext cx="457200" cy="457200"/>
          </a:xfrm>
          <a:prstGeom prst="rect">
            <a:avLst/>
          </a:prstGeom>
          <a:solidFill>
            <a:srgbClr val="808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-590550" y="4286250"/>
            <a:ext cx="457200" cy="457200"/>
          </a:xfrm>
          <a:prstGeom prst="rect">
            <a:avLst/>
          </a:prstGeom>
          <a:solidFill>
            <a:srgbClr val="D4D4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-590550" y="4808538"/>
            <a:ext cx="457200" cy="457200"/>
          </a:xfrm>
          <a:prstGeom prst="rect">
            <a:avLst/>
          </a:prstGeom>
          <a:solidFill>
            <a:srgbClr val="D4D4D9"/>
          </a:solidFill>
          <a:ln w="31750">
            <a:solidFill>
              <a:srgbClr val="0167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-590550" y="5332413"/>
            <a:ext cx="457200" cy="457200"/>
          </a:xfrm>
          <a:prstGeom prst="rect">
            <a:avLst/>
          </a:prstGeom>
          <a:solidFill>
            <a:srgbClr val="D4D4D9"/>
          </a:solidFill>
          <a:ln w="31750">
            <a:solidFill>
              <a:srgbClr val="D733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-590550" y="1146175"/>
            <a:ext cx="457200" cy="457200"/>
          </a:xfrm>
          <a:prstGeom prst="rect">
            <a:avLst/>
          </a:pr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-590550" y="1670050"/>
            <a:ext cx="457200" cy="457200"/>
          </a:xfrm>
          <a:prstGeom prst="rect">
            <a:avLst/>
          </a:prstGeom>
          <a:solidFill>
            <a:srgbClr val="9D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-590550" y="2192338"/>
            <a:ext cx="457200" cy="457200"/>
          </a:xfrm>
          <a:prstGeom prst="rect">
            <a:avLst/>
          </a:prstGeom>
          <a:solidFill>
            <a:srgbClr val="0E9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-590550" y="2716213"/>
            <a:ext cx="457200" cy="457200"/>
          </a:xfrm>
          <a:prstGeom prst="rect">
            <a:avLst/>
          </a:prstGeom>
          <a:solidFill>
            <a:srgbClr val="E36F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-1177960" y="3070419"/>
            <a:ext cx="457200" cy="457200"/>
          </a:xfrm>
          <a:prstGeom prst="rect">
            <a:avLst/>
          </a:prstGeom>
          <a:solidFill>
            <a:srgbClr val="0071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-1177960" y="3583112"/>
            <a:ext cx="457200" cy="457200"/>
          </a:xfrm>
          <a:prstGeom prst="rect">
            <a:avLst/>
          </a:prstGeom>
          <a:solidFill>
            <a:srgbClr val="0056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-1177960" y="4095805"/>
            <a:ext cx="457200" cy="457200"/>
          </a:xfrm>
          <a:prstGeom prst="rect">
            <a:avLst/>
          </a:prstGeom>
          <a:solidFill>
            <a:srgbClr val="001A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-1177960" y="4608497"/>
            <a:ext cx="457200" cy="457200"/>
          </a:xfrm>
          <a:prstGeom prst="rect">
            <a:avLst/>
          </a:prstGeom>
          <a:solidFill>
            <a:srgbClr val="0013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-1172662" y="1019647"/>
            <a:ext cx="457200" cy="4572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-1172662" y="1532340"/>
            <a:ext cx="457200" cy="457200"/>
          </a:xfrm>
          <a:prstGeom prst="rect">
            <a:avLst/>
          </a:prstGeom>
          <a:solidFill>
            <a:srgbClr val="3737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-1172662" y="2045033"/>
            <a:ext cx="457200" cy="457200"/>
          </a:xfrm>
          <a:prstGeom prst="rect">
            <a:avLst/>
          </a:prstGeom>
          <a:solidFill>
            <a:srgbClr val="7B7B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-1172662" y="2557726"/>
            <a:ext cx="457200" cy="457200"/>
          </a:xfrm>
          <a:prstGeom prst="rect">
            <a:avLst/>
          </a:prstGeom>
          <a:solidFill>
            <a:srgbClr val="6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-1172662" y="506954"/>
            <a:ext cx="457200" cy="457200"/>
          </a:xfrm>
          <a:prstGeom prst="rect">
            <a:avLst/>
          </a:prstGeom>
          <a:solidFill>
            <a:srgbClr val="5778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-1167670" y="-5739"/>
            <a:ext cx="457200" cy="457200"/>
          </a:xfrm>
          <a:prstGeom prst="rect">
            <a:avLst/>
          </a:prstGeom>
          <a:ln w="12700">
            <a:solidFill>
              <a:srgbClr val="A1A3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-1167670" y="5121189"/>
            <a:ext cx="457200" cy="457200"/>
          </a:xfrm>
          <a:prstGeom prst="rect">
            <a:avLst/>
          </a:prstGeom>
          <a:solidFill>
            <a:srgbClr val="303845"/>
          </a:solidFill>
          <a:ln w="25400"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8" name="Group 19"/>
          <p:cNvGrpSpPr>
            <a:grpSpLocks/>
          </p:cNvGrpSpPr>
          <p:nvPr>
            <p:custDataLst>
              <p:tags r:id="rId1"/>
            </p:custDataLst>
          </p:nvPr>
        </p:nvGrpSpPr>
        <p:grpSpPr bwMode="auto">
          <a:xfrm>
            <a:off x="-1668140" y="2090753"/>
            <a:ext cx="365760" cy="365760"/>
            <a:chOff x="3111710" y="685689"/>
            <a:chExt cx="406400" cy="407988"/>
          </a:xfrm>
        </p:grpSpPr>
        <p:sp>
          <p:nvSpPr>
            <p:cNvPr id="49" name="Oval 7"/>
            <p:cNvSpPr>
              <a:spLocks noChangeArrowheads="1"/>
            </p:cNvSpPr>
            <p:nvPr/>
          </p:nvSpPr>
          <p:spPr bwMode="auto">
            <a:xfrm>
              <a:off x="3111710" y="685689"/>
              <a:ext cx="406400" cy="407988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b="1"/>
            </a:p>
          </p:txBody>
        </p:sp>
        <p:sp>
          <p:nvSpPr>
            <p:cNvPr id="50" name="Freeform 9"/>
            <p:cNvSpPr>
              <a:spLocks/>
            </p:cNvSpPr>
            <p:nvPr/>
          </p:nvSpPr>
          <p:spPr bwMode="auto">
            <a:xfrm>
              <a:off x="3187265" y="764704"/>
              <a:ext cx="255289" cy="249957"/>
            </a:xfrm>
            <a:custGeom>
              <a:avLst/>
              <a:gdLst>
                <a:gd name="T0" fmla="*/ 2147483647 w 418"/>
                <a:gd name="T1" fmla="*/ 0 h 408"/>
                <a:gd name="T2" fmla="*/ 2147483647 w 418"/>
                <a:gd name="T3" fmla="*/ 2147483647 h 408"/>
                <a:gd name="T4" fmla="*/ 2147483647 w 418"/>
                <a:gd name="T5" fmla="*/ 2147483647 h 408"/>
                <a:gd name="T6" fmla="*/ 2147483647 w 418"/>
                <a:gd name="T7" fmla="*/ 2147483647 h 408"/>
                <a:gd name="T8" fmla="*/ 0 w 418"/>
                <a:gd name="T9" fmla="*/ 2147483647 h 408"/>
                <a:gd name="T10" fmla="*/ 2147483647 w 418"/>
                <a:gd name="T11" fmla="*/ 2147483647 h 408"/>
                <a:gd name="T12" fmla="*/ 2147483647 w 418"/>
                <a:gd name="T13" fmla="*/ 2147483647 h 408"/>
                <a:gd name="T14" fmla="*/ 2147483647 w 418"/>
                <a:gd name="T15" fmla="*/ 0 h 4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18" h="408">
                  <a:moveTo>
                    <a:pt x="404" y="0"/>
                  </a:moveTo>
                  <a:cubicBezTo>
                    <a:pt x="418" y="30"/>
                    <a:pt x="418" y="30"/>
                    <a:pt x="418" y="30"/>
                  </a:cubicBezTo>
                  <a:cubicBezTo>
                    <a:pt x="263" y="173"/>
                    <a:pt x="237" y="286"/>
                    <a:pt x="209" y="348"/>
                  </a:cubicBezTo>
                  <a:cubicBezTo>
                    <a:pt x="190" y="359"/>
                    <a:pt x="150" y="377"/>
                    <a:pt x="115" y="408"/>
                  </a:cubicBezTo>
                  <a:cubicBezTo>
                    <a:pt x="90" y="333"/>
                    <a:pt x="50" y="219"/>
                    <a:pt x="0" y="216"/>
                  </a:cubicBezTo>
                  <a:cubicBezTo>
                    <a:pt x="48" y="171"/>
                    <a:pt x="76" y="163"/>
                    <a:pt x="95" y="169"/>
                  </a:cubicBezTo>
                  <a:cubicBezTo>
                    <a:pt x="125" y="179"/>
                    <a:pt x="140" y="230"/>
                    <a:pt x="153" y="259"/>
                  </a:cubicBezTo>
                  <a:cubicBezTo>
                    <a:pt x="201" y="169"/>
                    <a:pt x="300" y="47"/>
                    <a:pt x="40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1" name="Group 18"/>
          <p:cNvGrpSpPr>
            <a:grpSpLocks/>
          </p:cNvGrpSpPr>
          <p:nvPr>
            <p:custDataLst>
              <p:tags r:id="rId2"/>
            </p:custDataLst>
          </p:nvPr>
        </p:nvGrpSpPr>
        <p:grpSpPr bwMode="auto">
          <a:xfrm>
            <a:off x="-1668140" y="1576843"/>
            <a:ext cx="365760" cy="365760"/>
            <a:chOff x="3131295" y="1618499"/>
            <a:chExt cx="406400" cy="406400"/>
          </a:xfrm>
        </p:grpSpPr>
        <p:sp>
          <p:nvSpPr>
            <p:cNvPr id="52" name="Oval 6"/>
            <p:cNvSpPr>
              <a:spLocks noChangeArrowheads="1"/>
            </p:cNvSpPr>
            <p:nvPr/>
          </p:nvSpPr>
          <p:spPr bwMode="auto">
            <a:xfrm>
              <a:off x="3131295" y="1618499"/>
              <a:ext cx="406400" cy="406400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b="1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3" name="Freeform 8"/>
            <p:cNvSpPr>
              <a:spLocks/>
            </p:cNvSpPr>
            <p:nvPr/>
          </p:nvSpPr>
          <p:spPr bwMode="auto">
            <a:xfrm>
              <a:off x="3203848" y="1700808"/>
              <a:ext cx="261036" cy="241525"/>
            </a:xfrm>
            <a:custGeom>
              <a:avLst/>
              <a:gdLst>
                <a:gd name="T0" fmla="*/ 2147483647 w 427"/>
                <a:gd name="T1" fmla="*/ 2147483647 h 396"/>
                <a:gd name="T2" fmla="*/ 2147483647 w 427"/>
                <a:gd name="T3" fmla="*/ 2147483647 h 396"/>
                <a:gd name="T4" fmla="*/ 2147483647 w 427"/>
                <a:gd name="T5" fmla="*/ 2147483647 h 396"/>
                <a:gd name="T6" fmla="*/ 0 w 427"/>
                <a:gd name="T7" fmla="*/ 2147483647 h 396"/>
                <a:gd name="T8" fmla="*/ 2147483647 w 427"/>
                <a:gd name="T9" fmla="*/ 2147483647 h 396"/>
                <a:gd name="T10" fmla="*/ 2147483647 w 427"/>
                <a:gd name="T11" fmla="*/ 2147483647 h 396"/>
                <a:gd name="T12" fmla="*/ 2147483647 w 427"/>
                <a:gd name="T13" fmla="*/ 2147483647 h 396"/>
                <a:gd name="T14" fmla="*/ 2147483647 w 427"/>
                <a:gd name="T15" fmla="*/ 2147483647 h 396"/>
                <a:gd name="T16" fmla="*/ 2147483647 w 427"/>
                <a:gd name="T17" fmla="*/ 2147483647 h 396"/>
                <a:gd name="T18" fmla="*/ 2147483647 w 427"/>
                <a:gd name="T19" fmla="*/ 0 h 396"/>
                <a:gd name="T20" fmla="*/ 2147483647 w 427"/>
                <a:gd name="T21" fmla="*/ 2147483647 h 396"/>
                <a:gd name="T22" fmla="*/ 2147483647 w 427"/>
                <a:gd name="T23" fmla="*/ 2147483647 h 396"/>
                <a:gd name="T24" fmla="*/ 2147483647 w 427"/>
                <a:gd name="T25" fmla="*/ 2147483647 h 396"/>
                <a:gd name="T26" fmla="*/ 2147483647 w 427"/>
                <a:gd name="T27" fmla="*/ 2147483647 h 396"/>
                <a:gd name="T28" fmla="*/ 2147483647 w 427"/>
                <a:gd name="T29" fmla="*/ 2147483647 h 396"/>
                <a:gd name="T30" fmla="*/ 2147483647 w 427"/>
                <a:gd name="T31" fmla="*/ 2147483647 h 396"/>
                <a:gd name="T32" fmla="*/ 2147483647 w 427"/>
                <a:gd name="T33" fmla="*/ 2147483647 h 396"/>
                <a:gd name="T34" fmla="*/ 2147483647 w 427"/>
                <a:gd name="T35" fmla="*/ 2147483647 h 396"/>
                <a:gd name="T36" fmla="*/ 2147483647 w 427"/>
                <a:gd name="T37" fmla="*/ 2147483647 h 396"/>
                <a:gd name="T38" fmla="*/ 2147483647 w 427"/>
                <a:gd name="T39" fmla="*/ 2147483647 h 396"/>
                <a:gd name="T40" fmla="*/ 2147483647 w 427"/>
                <a:gd name="T41" fmla="*/ 2147483647 h 396"/>
                <a:gd name="T42" fmla="*/ 2147483647 w 427"/>
                <a:gd name="T43" fmla="*/ 2147483647 h 396"/>
                <a:gd name="T44" fmla="*/ 2147483647 w 427"/>
                <a:gd name="T45" fmla="*/ 2147483647 h 396"/>
                <a:gd name="T46" fmla="*/ 2147483647 w 427"/>
                <a:gd name="T47" fmla="*/ 2147483647 h 39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427" h="396">
                  <a:moveTo>
                    <a:pt x="212" y="287"/>
                  </a:moveTo>
                  <a:cubicBezTo>
                    <a:pt x="205" y="296"/>
                    <a:pt x="205" y="296"/>
                    <a:pt x="205" y="296"/>
                  </a:cubicBezTo>
                  <a:cubicBezTo>
                    <a:pt x="161" y="363"/>
                    <a:pt x="125" y="396"/>
                    <a:pt x="96" y="396"/>
                  </a:cubicBezTo>
                  <a:cubicBezTo>
                    <a:pt x="64" y="396"/>
                    <a:pt x="32" y="370"/>
                    <a:pt x="0" y="317"/>
                  </a:cubicBezTo>
                  <a:cubicBezTo>
                    <a:pt x="4" y="317"/>
                    <a:pt x="7" y="317"/>
                    <a:pt x="9" y="317"/>
                  </a:cubicBezTo>
                  <a:cubicBezTo>
                    <a:pt x="47" y="317"/>
                    <a:pt x="88" y="289"/>
                    <a:pt x="134" y="232"/>
                  </a:cubicBezTo>
                  <a:cubicBezTo>
                    <a:pt x="145" y="218"/>
                    <a:pt x="145" y="218"/>
                    <a:pt x="145" y="218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88" y="157"/>
                    <a:pt x="67" y="120"/>
                    <a:pt x="67" y="89"/>
                  </a:cubicBezTo>
                  <a:cubicBezTo>
                    <a:pt x="67" y="64"/>
                    <a:pt x="90" y="34"/>
                    <a:pt x="136" y="0"/>
                  </a:cubicBezTo>
                  <a:cubicBezTo>
                    <a:pt x="143" y="44"/>
                    <a:pt x="162" y="86"/>
                    <a:pt x="195" y="128"/>
                  </a:cubicBezTo>
                  <a:cubicBezTo>
                    <a:pt x="207" y="144"/>
                    <a:pt x="207" y="144"/>
                    <a:pt x="207" y="144"/>
                  </a:cubicBezTo>
                  <a:cubicBezTo>
                    <a:pt x="218" y="131"/>
                    <a:pt x="218" y="131"/>
                    <a:pt x="218" y="131"/>
                  </a:cubicBezTo>
                  <a:cubicBezTo>
                    <a:pt x="265" y="70"/>
                    <a:pt x="308" y="40"/>
                    <a:pt x="346" y="40"/>
                  </a:cubicBezTo>
                  <a:cubicBezTo>
                    <a:pt x="377" y="40"/>
                    <a:pt x="399" y="63"/>
                    <a:pt x="415" y="109"/>
                  </a:cubicBezTo>
                  <a:cubicBezTo>
                    <a:pt x="410" y="108"/>
                    <a:pt x="407" y="108"/>
                    <a:pt x="405" y="108"/>
                  </a:cubicBezTo>
                  <a:cubicBezTo>
                    <a:pt x="391" y="108"/>
                    <a:pt x="372" y="117"/>
                    <a:pt x="348" y="135"/>
                  </a:cubicBezTo>
                  <a:cubicBezTo>
                    <a:pt x="323" y="154"/>
                    <a:pt x="302" y="174"/>
                    <a:pt x="285" y="197"/>
                  </a:cubicBezTo>
                  <a:cubicBezTo>
                    <a:pt x="272" y="215"/>
                    <a:pt x="272" y="215"/>
                    <a:pt x="272" y="215"/>
                  </a:cubicBezTo>
                  <a:cubicBezTo>
                    <a:pt x="285" y="227"/>
                    <a:pt x="285" y="227"/>
                    <a:pt x="285" y="227"/>
                  </a:cubicBezTo>
                  <a:cubicBezTo>
                    <a:pt x="330" y="271"/>
                    <a:pt x="378" y="293"/>
                    <a:pt x="427" y="293"/>
                  </a:cubicBezTo>
                  <a:cubicBezTo>
                    <a:pt x="401" y="347"/>
                    <a:pt x="373" y="374"/>
                    <a:pt x="344" y="374"/>
                  </a:cubicBezTo>
                  <a:cubicBezTo>
                    <a:pt x="318" y="374"/>
                    <a:pt x="280" y="351"/>
                    <a:pt x="231" y="305"/>
                  </a:cubicBezTo>
                  <a:lnTo>
                    <a:pt x="212" y="28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54" name="Rectangle 53"/>
          <p:cNvSpPr/>
          <p:nvPr/>
        </p:nvSpPr>
        <p:spPr>
          <a:xfrm>
            <a:off x="-1713860" y="3070419"/>
            <a:ext cx="457200" cy="457200"/>
          </a:xfrm>
          <a:prstGeom prst="rect">
            <a:avLst/>
          </a:prstGeom>
          <a:solidFill>
            <a:srgbClr val="DD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-1713860" y="3583112"/>
            <a:ext cx="457200" cy="457200"/>
          </a:xfrm>
          <a:prstGeom prst="rect">
            <a:avLst/>
          </a:prstGeom>
          <a:solidFill>
            <a:srgbClr val="0C54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-1713860" y="4095805"/>
            <a:ext cx="457200" cy="457200"/>
          </a:xfrm>
          <a:prstGeom prst="rect">
            <a:avLst/>
          </a:prstGeom>
          <a:solidFill>
            <a:srgbClr val="FFA9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-1713860" y="4608497"/>
            <a:ext cx="457200" cy="4572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/>
          <a:lstStyle/>
          <a:p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-1708562" y="2557726"/>
            <a:ext cx="457200" cy="457200"/>
          </a:xfrm>
          <a:prstGeom prst="rect">
            <a:avLst/>
          </a:prstGeom>
          <a:solidFill>
            <a:srgbClr val="2222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-1167670" y="5689373"/>
            <a:ext cx="457200" cy="457200"/>
          </a:xfrm>
          <a:prstGeom prst="rect">
            <a:avLst/>
          </a:prstGeom>
          <a:gradFill>
            <a:gsLst>
              <a:gs pos="0">
                <a:srgbClr val="002A50"/>
              </a:gs>
              <a:gs pos="100000">
                <a:srgbClr val="00396C"/>
              </a:gs>
            </a:gsLst>
            <a:lin ang="6000000" scaled="0"/>
          </a:gra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b="1">
              <a:solidFill>
                <a:schemeClr val="bg1"/>
              </a:solidFill>
              <a:latin typeface="Myriad Pro" panose="020B0503030403020204" pitchFamily="34" charset="0"/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-1167670" y="6257557"/>
            <a:ext cx="457200" cy="457200"/>
          </a:xfrm>
          <a:prstGeom prst="rect">
            <a:avLst/>
          </a:prstGeom>
          <a:noFill/>
          <a:ln w="34925">
            <a:gradFill>
              <a:gsLst>
                <a:gs pos="0">
                  <a:srgbClr val="002A50"/>
                </a:gs>
                <a:gs pos="100000">
                  <a:srgbClr val="00396C"/>
                </a:gs>
              </a:gsLst>
              <a:lin ang="60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00" b="1" i="1">
              <a:solidFill>
                <a:schemeClr val="tx1"/>
              </a:solidFill>
              <a:latin typeface="Myriad Pro" panose="020B0503030403020204" pitchFamily="34" charset="0"/>
            </a:endParaRPr>
          </a:p>
        </p:txBody>
      </p:sp>
      <p:sp>
        <p:nvSpPr>
          <p:cNvPr id="61" name="Oval 60"/>
          <p:cNvSpPr/>
          <p:nvPr/>
        </p:nvSpPr>
        <p:spPr bwMode="auto">
          <a:xfrm>
            <a:off x="-1635107" y="1092672"/>
            <a:ext cx="311150" cy="311150"/>
          </a:xfrm>
          <a:prstGeom prst="ellipse">
            <a:avLst/>
          </a:prstGeom>
          <a:solidFill>
            <a:srgbClr val="CC0000"/>
          </a:solidFill>
          <a:ln w="1905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0" rIns="0" bIns="0" anchor="ctr"/>
          <a:lstStyle/>
          <a:p>
            <a:pPr algn="ctr" eaLnBrk="0" hangingPunct="0">
              <a:defRPr/>
            </a:pPr>
            <a:r>
              <a:rPr lang="en-GB" sz="1600" b="1" dirty="0">
                <a:solidFill>
                  <a:srgbClr val="FFFFFF"/>
                </a:solidFill>
                <a:latin typeface="Myriad Pro" panose="020B0503030403020204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882019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Dark Blue Bar"/>
          <p:cNvSpPr/>
          <p:nvPr/>
        </p:nvSpPr>
        <p:spPr>
          <a:xfrm flipH="1" flipV="1">
            <a:off x="0" y="746116"/>
            <a:ext cx="9144000" cy="127000"/>
          </a:xfrm>
          <a:prstGeom prst="triangle">
            <a:avLst>
              <a:gd name="adj" fmla="val 100000"/>
            </a:avLst>
          </a:pr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1" name="Rectangle 50"/>
          <p:cNvSpPr/>
          <p:nvPr/>
        </p:nvSpPr>
        <p:spPr>
          <a:xfrm>
            <a:off x="0" y="70272"/>
            <a:ext cx="9144000" cy="726673"/>
          </a:xfrm>
          <a:prstGeom prst="rect">
            <a:avLst/>
          </a:prstGeom>
          <a:gradFill>
            <a:gsLst>
              <a:gs pos="14173">
                <a:srgbClr val="0167B1"/>
              </a:gs>
              <a:gs pos="59300">
                <a:srgbClr val="017FDD"/>
              </a:gs>
              <a:gs pos="100000">
                <a:srgbClr val="0174CB"/>
              </a:gs>
              <a:gs pos="0">
                <a:srgbClr val="0167B1"/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9" name="Header Outliner 1"/>
          <p:cNvSpPr/>
          <p:nvPr/>
        </p:nvSpPr>
        <p:spPr>
          <a:xfrm>
            <a:off x="-93756" y="-172950"/>
            <a:ext cx="9458325" cy="1581150"/>
          </a:xfrm>
          <a:custGeom>
            <a:avLst/>
            <a:gdLst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58325" h="1581150">
                <a:moveTo>
                  <a:pt x="66675" y="276225"/>
                </a:moveTo>
                <a:cubicBezTo>
                  <a:pt x="10699750" y="149225"/>
                  <a:pt x="9302750" y="1069975"/>
                  <a:pt x="9458325" y="1581150"/>
                </a:cubicBezTo>
                <a:lnTo>
                  <a:pt x="9448800" y="66675"/>
                </a:lnTo>
                <a:lnTo>
                  <a:pt x="0" y="0"/>
                </a:lnTo>
                <a:lnTo>
                  <a:pt x="66675" y="276225"/>
                </a:lnTo>
                <a:close/>
              </a:path>
            </a:pathLst>
          </a:custGeom>
          <a:solidFill>
            <a:srgbClr val="0E97FE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0" name="Header Outliner 2"/>
          <p:cNvSpPr/>
          <p:nvPr/>
        </p:nvSpPr>
        <p:spPr>
          <a:xfrm>
            <a:off x="-244475" y="-164466"/>
            <a:ext cx="9915525" cy="1609725"/>
          </a:xfrm>
          <a:custGeom>
            <a:avLst/>
            <a:gdLst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  <a:gd name="connsiteX0" fmla="*/ 0 w 9896475"/>
              <a:gd name="connsiteY0" fmla="*/ 285750 h 1581150"/>
              <a:gd name="connsiteX1" fmla="*/ 9896475 w 9896475"/>
              <a:gd name="connsiteY1" fmla="*/ 1581150 h 1581150"/>
              <a:gd name="connsiteX2" fmla="*/ 9886950 w 9896475"/>
              <a:gd name="connsiteY2" fmla="*/ 66675 h 1581150"/>
              <a:gd name="connsiteX3" fmla="*/ 438150 w 9896475"/>
              <a:gd name="connsiteY3" fmla="*/ 0 h 1581150"/>
              <a:gd name="connsiteX4" fmla="*/ 0 w 9896475"/>
              <a:gd name="connsiteY4" fmla="*/ 285750 h 1581150"/>
              <a:gd name="connsiteX0" fmla="*/ 19050 w 9915525"/>
              <a:gd name="connsiteY0" fmla="*/ 314325 h 1609725"/>
              <a:gd name="connsiteX1" fmla="*/ 9915525 w 9915525"/>
              <a:gd name="connsiteY1" fmla="*/ 1609725 h 1609725"/>
              <a:gd name="connsiteX2" fmla="*/ 9906000 w 9915525"/>
              <a:gd name="connsiteY2" fmla="*/ 95250 h 1609725"/>
              <a:gd name="connsiteX3" fmla="*/ 0 w 9915525"/>
              <a:gd name="connsiteY3" fmla="*/ 0 h 1609725"/>
              <a:gd name="connsiteX4" fmla="*/ 19050 w 9915525"/>
              <a:gd name="connsiteY4" fmla="*/ 314325 h 1609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15525" h="1609725">
                <a:moveTo>
                  <a:pt x="19050" y="314325"/>
                </a:moveTo>
                <a:cubicBezTo>
                  <a:pt x="10652125" y="187325"/>
                  <a:pt x="9569450" y="1174750"/>
                  <a:pt x="9915525" y="1609725"/>
                </a:cubicBezTo>
                <a:lnTo>
                  <a:pt x="9906000" y="95250"/>
                </a:lnTo>
                <a:lnTo>
                  <a:pt x="0" y="0"/>
                </a:lnTo>
                <a:lnTo>
                  <a:pt x="19050" y="314325"/>
                </a:lnTo>
                <a:close/>
              </a:path>
            </a:pathLst>
          </a:custGeom>
          <a:solidFill>
            <a:srgbClr val="014375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3" name="Rectangle 82"/>
          <p:cNvSpPr/>
          <p:nvPr/>
        </p:nvSpPr>
        <p:spPr>
          <a:xfrm>
            <a:off x="0" y="-4464"/>
            <a:ext cx="9144000" cy="90299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Freeform: Shape 91"/>
          <p:cNvSpPr/>
          <p:nvPr/>
        </p:nvSpPr>
        <p:spPr>
          <a:xfrm>
            <a:off x="5654675" y="43968"/>
            <a:ext cx="3489325" cy="47625"/>
          </a:xfrm>
          <a:custGeom>
            <a:avLst/>
            <a:gdLst>
              <a:gd name="connsiteX0" fmla="*/ 3488927 w 3488927"/>
              <a:gd name="connsiteY0" fmla="*/ 0 h 48845"/>
              <a:gd name="connsiteX1" fmla="*/ 3488927 w 3488927"/>
              <a:gd name="connsiteY1" fmla="*/ 48845 h 48845"/>
              <a:gd name="connsiteX2" fmla="*/ 0 w 3488927"/>
              <a:gd name="connsiteY2" fmla="*/ 48845 h 4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88927" h="48845">
                <a:moveTo>
                  <a:pt x="3488927" y="0"/>
                </a:moveTo>
                <a:lnTo>
                  <a:pt x="3488927" y="48845"/>
                </a:lnTo>
                <a:lnTo>
                  <a:pt x="0" y="48845"/>
                </a:lnTo>
                <a:close/>
              </a:path>
            </a:pathLst>
          </a:cu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0" y="6535024"/>
            <a:ext cx="9144000" cy="322976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284481" y="3070419"/>
            <a:ext cx="457200" cy="457200"/>
          </a:xfrm>
          <a:prstGeom prst="rect">
            <a:avLst/>
          </a:prstGeom>
          <a:solidFill>
            <a:srgbClr val="7E58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284481" y="3583112"/>
            <a:ext cx="457200" cy="457200"/>
          </a:xfrm>
          <a:prstGeom prst="rect">
            <a:avLst/>
          </a:prstGeom>
          <a:solidFill>
            <a:srgbClr val="07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284481" y="4095805"/>
            <a:ext cx="457200" cy="457200"/>
          </a:xfrm>
          <a:prstGeom prst="rect">
            <a:avLst/>
          </a:prstGeom>
          <a:solidFill>
            <a:srgbClr val="4864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284481" y="4608497"/>
            <a:ext cx="457200" cy="457200"/>
          </a:xfrm>
          <a:prstGeom prst="rect">
            <a:avLst/>
          </a:prstGeom>
          <a:solidFill>
            <a:srgbClr val="E988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289779" y="1019647"/>
            <a:ext cx="457200" cy="457200"/>
          </a:xfrm>
          <a:prstGeom prst="rect">
            <a:avLst/>
          </a:prstGeom>
          <a:solidFill>
            <a:srgbClr val="E55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289779" y="1532340"/>
            <a:ext cx="457200" cy="457200"/>
          </a:xfrm>
          <a:prstGeom prst="rect">
            <a:avLst/>
          </a:prstGeom>
          <a:solidFill>
            <a:srgbClr val="1575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289779" y="2045033"/>
            <a:ext cx="457200" cy="457200"/>
          </a:xfrm>
          <a:prstGeom prst="rect">
            <a:avLst/>
          </a:prstGeom>
          <a:solidFill>
            <a:srgbClr val="E1AF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289779" y="2557726"/>
            <a:ext cx="457200" cy="457200"/>
          </a:xfrm>
          <a:prstGeom prst="rect">
            <a:avLst/>
          </a:prstGeom>
          <a:solidFill>
            <a:srgbClr val="26A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289779" y="506954"/>
            <a:ext cx="457200" cy="457200"/>
          </a:xfrm>
          <a:prstGeom prst="rect">
            <a:avLst/>
          </a:prstGeom>
          <a:solidFill>
            <a:srgbClr val="5778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9289779" y="-5739"/>
            <a:ext cx="457200" cy="457200"/>
          </a:xfrm>
          <a:prstGeom prst="rect">
            <a:avLst/>
          </a:prstGeom>
          <a:ln w="12700">
            <a:solidFill>
              <a:srgbClr val="A1A3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289779" y="5121189"/>
            <a:ext cx="457200" cy="457200"/>
          </a:xfrm>
          <a:prstGeom prst="rect">
            <a:avLst/>
          </a:prstGeom>
          <a:solidFill>
            <a:srgbClr val="303845"/>
          </a:solidFill>
          <a:ln w="25400"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>
              <a:latin typeface="Gill Sans MT" panose="020B0502020104020203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289779" y="5633881"/>
            <a:ext cx="457200" cy="457200"/>
          </a:xfrm>
          <a:prstGeom prst="rect">
            <a:avLst/>
          </a:prstGeom>
          <a:solidFill>
            <a:srgbClr val="969696"/>
          </a:solidFill>
          <a:ln w="12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289779" y="6146573"/>
            <a:ext cx="457200" cy="457200"/>
          </a:xfrm>
          <a:prstGeom prst="rect">
            <a:avLst/>
          </a:prstGeom>
          <a:solidFill>
            <a:srgbClr val="2D313D"/>
          </a:solidFill>
          <a:ln w="12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9284481" y="6858000"/>
            <a:ext cx="456680" cy="364240"/>
            <a:chOff x="247015" y="861"/>
            <a:chExt cx="720000" cy="198233"/>
          </a:xfrm>
        </p:grpSpPr>
        <p:sp>
          <p:nvSpPr>
            <p:cNvPr id="19" name="Rounded Rectangle 31"/>
            <p:cNvSpPr/>
            <p:nvPr/>
          </p:nvSpPr>
          <p:spPr>
            <a:xfrm>
              <a:off x="247015" y="861"/>
              <a:ext cx="720000" cy="198233"/>
            </a:xfrm>
            <a:prstGeom prst="roundRect">
              <a:avLst/>
            </a:prstGeom>
            <a:solidFill>
              <a:srgbClr val="414C5D"/>
            </a:solidFill>
            <a:ln w="19050">
              <a:solidFill>
                <a:srgbClr val="2D313D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Rounded Rectangle 4"/>
            <p:cNvSpPr txBox="1"/>
            <p:nvPr/>
          </p:nvSpPr>
          <p:spPr>
            <a:xfrm>
              <a:off x="256692" y="10538"/>
              <a:ext cx="700646" cy="17887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860" tIns="22860" rIns="22860" bIns="22860" numCol="1" spcCol="1270" anchor="ctr" anchorCtr="0">
              <a:noAutofit/>
            </a:bodyPr>
            <a:lstStyle/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900" kern="1200" dirty="0"/>
                <a:t> </a:t>
              </a:r>
            </a:p>
          </p:txBody>
        </p:sp>
      </p:grpSp>
      <p:grpSp>
        <p:nvGrpSpPr>
          <p:cNvPr id="126" name="Group 125"/>
          <p:cNvGrpSpPr/>
          <p:nvPr/>
        </p:nvGrpSpPr>
        <p:grpSpPr>
          <a:xfrm>
            <a:off x="8524653" y="6535023"/>
            <a:ext cx="308056" cy="327959"/>
            <a:chOff x="8297735" y="6535023"/>
            <a:chExt cx="308056" cy="327959"/>
          </a:xfrm>
        </p:grpSpPr>
        <p:sp>
          <p:nvSpPr>
            <p:cNvPr id="21" name="Isosceles Triangle 20"/>
            <p:cNvSpPr/>
            <p:nvPr/>
          </p:nvSpPr>
          <p:spPr>
            <a:xfrm>
              <a:off x="8297735" y="6597417"/>
              <a:ext cx="308056" cy="26556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Isosceles Triangle 21"/>
            <p:cNvSpPr/>
            <p:nvPr/>
          </p:nvSpPr>
          <p:spPr>
            <a:xfrm rot="10800000">
              <a:off x="8297735" y="6535023"/>
              <a:ext cx="308056" cy="26556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9" name="Rectangle 38"/>
          <p:cNvSpPr/>
          <p:nvPr/>
        </p:nvSpPr>
        <p:spPr>
          <a:xfrm>
            <a:off x="-590550" y="100013"/>
            <a:ext cx="457200" cy="457200"/>
          </a:xfrm>
          <a:prstGeom prst="rect">
            <a:avLst/>
          </a:prstGeom>
          <a:solidFill>
            <a:srgbClr val="0167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-590550" y="622300"/>
            <a:ext cx="457200" cy="457200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-590550" y="3240088"/>
            <a:ext cx="457200" cy="4572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-590550" y="3762375"/>
            <a:ext cx="457200" cy="457200"/>
          </a:xfrm>
          <a:prstGeom prst="rect">
            <a:avLst/>
          </a:prstGeom>
          <a:solidFill>
            <a:srgbClr val="808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-590550" y="4286250"/>
            <a:ext cx="457200" cy="457200"/>
          </a:xfrm>
          <a:prstGeom prst="rect">
            <a:avLst/>
          </a:prstGeom>
          <a:solidFill>
            <a:srgbClr val="D4D4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-590550" y="4808538"/>
            <a:ext cx="457200" cy="457200"/>
          </a:xfrm>
          <a:prstGeom prst="rect">
            <a:avLst/>
          </a:prstGeom>
          <a:solidFill>
            <a:srgbClr val="D4D4D9"/>
          </a:solidFill>
          <a:ln w="31750">
            <a:solidFill>
              <a:srgbClr val="0167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-590550" y="5332413"/>
            <a:ext cx="457200" cy="457200"/>
          </a:xfrm>
          <a:prstGeom prst="rect">
            <a:avLst/>
          </a:prstGeom>
          <a:solidFill>
            <a:srgbClr val="D4D4D9"/>
          </a:solidFill>
          <a:ln w="31750">
            <a:solidFill>
              <a:srgbClr val="D733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-590550" y="1146175"/>
            <a:ext cx="457200" cy="457200"/>
          </a:xfrm>
          <a:prstGeom prst="rect">
            <a:avLst/>
          </a:pr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-590550" y="1670050"/>
            <a:ext cx="457200" cy="457200"/>
          </a:xfrm>
          <a:prstGeom prst="rect">
            <a:avLst/>
          </a:prstGeom>
          <a:solidFill>
            <a:srgbClr val="9D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-590550" y="2192338"/>
            <a:ext cx="457200" cy="457200"/>
          </a:xfrm>
          <a:prstGeom prst="rect">
            <a:avLst/>
          </a:prstGeom>
          <a:solidFill>
            <a:srgbClr val="0E9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-590550" y="2716213"/>
            <a:ext cx="457200" cy="457200"/>
          </a:xfrm>
          <a:prstGeom prst="rect">
            <a:avLst/>
          </a:prstGeom>
          <a:solidFill>
            <a:srgbClr val="E36F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-1177960" y="3070419"/>
            <a:ext cx="457200" cy="457200"/>
          </a:xfrm>
          <a:prstGeom prst="rect">
            <a:avLst/>
          </a:prstGeom>
          <a:solidFill>
            <a:srgbClr val="0071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-1177960" y="3583112"/>
            <a:ext cx="457200" cy="457200"/>
          </a:xfrm>
          <a:prstGeom prst="rect">
            <a:avLst/>
          </a:prstGeom>
          <a:solidFill>
            <a:srgbClr val="0056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-1177960" y="4095805"/>
            <a:ext cx="457200" cy="457200"/>
          </a:xfrm>
          <a:prstGeom prst="rect">
            <a:avLst/>
          </a:prstGeom>
          <a:solidFill>
            <a:srgbClr val="001A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-1177960" y="4608497"/>
            <a:ext cx="457200" cy="457200"/>
          </a:xfrm>
          <a:prstGeom prst="rect">
            <a:avLst/>
          </a:prstGeom>
          <a:solidFill>
            <a:srgbClr val="0013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-1172662" y="1019647"/>
            <a:ext cx="457200" cy="4572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-1172662" y="1532340"/>
            <a:ext cx="457200" cy="457200"/>
          </a:xfrm>
          <a:prstGeom prst="rect">
            <a:avLst/>
          </a:prstGeom>
          <a:solidFill>
            <a:srgbClr val="3737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-1172662" y="2045033"/>
            <a:ext cx="457200" cy="457200"/>
          </a:xfrm>
          <a:prstGeom prst="rect">
            <a:avLst/>
          </a:prstGeom>
          <a:solidFill>
            <a:srgbClr val="7B7B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-1172662" y="2557726"/>
            <a:ext cx="457200" cy="457200"/>
          </a:xfrm>
          <a:prstGeom prst="rect">
            <a:avLst/>
          </a:prstGeom>
          <a:solidFill>
            <a:srgbClr val="6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-1172662" y="506954"/>
            <a:ext cx="457200" cy="457200"/>
          </a:xfrm>
          <a:prstGeom prst="rect">
            <a:avLst/>
          </a:prstGeom>
          <a:solidFill>
            <a:srgbClr val="5778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-1167670" y="-5739"/>
            <a:ext cx="457200" cy="457200"/>
          </a:xfrm>
          <a:prstGeom prst="rect">
            <a:avLst/>
          </a:prstGeom>
          <a:ln w="12700">
            <a:solidFill>
              <a:srgbClr val="A1A3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-1167670" y="5121189"/>
            <a:ext cx="457200" cy="457200"/>
          </a:xfrm>
          <a:prstGeom prst="rect">
            <a:avLst/>
          </a:prstGeom>
          <a:solidFill>
            <a:srgbClr val="303845"/>
          </a:solidFill>
          <a:ln w="25400"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Oval 7"/>
          <p:cNvSpPr>
            <a:spLocks noChangeArrowheads="1"/>
          </p:cNvSpPr>
          <p:nvPr/>
        </p:nvSpPr>
        <p:spPr bwMode="auto">
          <a:xfrm>
            <a:off x="-1668140" y="2090753"/>
            <a:ext cx="365760" cy="365760"/>
          </a:xfrm>
          <a:prstGeom prst="ellipse">
            <a:avLst/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b="1"/>
          </a:p>
        </p:txBody>
      </p:sp>
      <p:sp>
        <p:nvSpPr>
          <p:cNvPr id="66" name="Freeform 9"/>
          <p:cNvSpPr>
            <a:spLocks/>
          </p:cNvSpPr>
          <p:nvPr/>
        </p:nvSpPr>
        <p:spPr bwMode="auto">
          <a:xfrm>
            <a:off x="-1600140" y="2161590"/>
            <a:ext cx="229760" cy="224086"/>
          </a:xfrm>
          <a:custGeom>
            <a:avLst/>
            <a:gdLst>
              <a:gd name="T0" fmla="*/ 2147483647 w 418"/>
              <a:gd name="T1" fmla="*/ 0 h 408"/>
              <a:gd name="T2" fmla="*/ 2147483647 w 418"/>
              <a:gd name="T3" fmla="*/ 2147483647 h 408"/>
              <a:gd name="T4" fmla="*/ 2147483647 w 418"/>
              <a:gd name="T5" fmla="*/ 2147483647 h 408"/>
              <a:gd name="T6" fmla="*/ 2147483647 w 418"/>
              <a:gd name="T7" fmla="*/ 2147483647 h 408"/>
              <a:gd name="T8" fmla="*/ 0 w 418"/>
              <a:gd name="T9" fmla="*/ 2147483647 h 408"/>
              <a:gd name="T10" fmla="*/ 2147483647 w 418"/>
              <a:gd name="T11" fmla="*/ 2147483647 h 408"/>
              <a:gd name="T12" fmla="*/ 2147483647 w 418"/>
              <a:gd name="T13" fmla="*/ 2147483647 h 408"/>
              <a:gd name="T14" fmla="*/ 2147483647 w 418"/>
              <a:gd name="T15" fmla="*/ 0 h 40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418" h="408">
                <a:moveTo>
                  <a:pt x="404" y="0"/>
                </a:moveTo>
                <a:cubicBezTo>
                  <a:pt x="418" y="30"/>
                  <a:pt x="418" y="30"/>
                  <a:pt x="418" y="30"/>
                </a:cubicBezTo>
                <a:cubicBezTo>
                  <a:pt x="263" y="173"/>
                  <a:pt x="237" y="286"/>
                  <a:pt x="209" y="348"/>
                </a:cubicBezTo>
                <a:cubicBezTo>
                  <a:pt x="190" y="359"/>
                  <a:pt x="150" y="377"/>
                  <a:pt x="115" y="408"/>
                </a:cubicBezTo>
                <a:cubicBezTo>
                  <a:pt x="90" y="333"/>
                  <a:pt x="50" y="219"/>
                  <a:pt x="0" y="216"/>
                </a:cubicBezTo>
                <a:cubicBezTo>
                  <a:pt x="48" y="171"/>
                  <a:pt x="76" y="163"/>
                  <a:pt x="95" y="169"/>
                </a:cubicBezTo>
                <a:cubicBezTo>
                  <a:pt x="125" y="179"/>
                  <a:pt x="140" y="230"/>
                  <a:pt x="153" y="259"/>
                </a:cubicBezTo>
                <a:cubicBezTo>
                  <a:pt x="201" y="169"/>
                  <a:pt x="300" y="47"/>
                  <a:pt x="40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8" name="Oval 6"/>
          <p:cNvSpPr>
            <a:spLocks noChangeArrowheads="1"/>
          </p:cNvSpPr>
          <p:nvPr/>
        </p:nvSpPr>
        <p:spPr bwMode="auto">
          <a:xfrm>
            <a:off x="-1668140" y="1576843"/>
            <a:ext cx="365760" cy="36576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1">
              <a:latin typeface="+mn-lt"/>
              <a:ea typeface="+mn-ea"/>
              <a:cs typeface="+mn-cs"/>
            </a:endParaRPr>
          </a:p>
        </p:txBody>
      </p:sp>
      <p:sp>
        <p:nvSpPr>
          <p:cNvPr id="69" name="Freeform 8"/>
          <p:cNvSpPr>
            <a:spLocks/>
          </p:cNvSpPr>
          <p:nvPr/>
        </p:nvSpPr>
        <p:spPr bwMode="auto">
          <a:xfrm>
            <a:off x="-1602842" y="1650921"/>
            <a:ext cx="234932" cy="217373"/>
          </a:xfrm>
          <a:custGeom>
            <a:avLst/>
            <a:gdLst>
              <a:gd name="T0" fmla="*/ 2147483647 w 427"/>
              <a:gd name="T1" fmla="*/ 2147483647 h 396"/>
              <a:gd name="T2" fmla="*/ 2147483647 w 427"/>
              <a:gd name="T3" fmla="*/ 2147483647 h 396"/>
              <a:gd name="T4" fmla="*/ 2147483647 w 427"/>
              <a:gd name="T5" fmla="*/ 2147483647 h 396"/>
              <a:gd name="T6" fmla="*/ 0 w 427"/>
              <a:gd name="T7" fmla="*/ 2147483647 h 396"/>
              <a:gd name="T8" fmla="*/ 2147483647 w 427"/>
              <a:gd name="T9" fmla="*/ 2147483647 h 396"/>
              <a:gd name="T10" fmla="*/ 2147483647 w 427"/>
              <a:gd name="T11" fmla="*/ 2147483647 h 396"/>
              <a:gd name="T12" fmla="*/ 2147483647 w 427"/>
              <a:gd name="T13" fmla="*/ 2147483647 h 396"/>
              <a:gd name="T14" fmla="*/ 2147483647 w 427"/>
              <a:gd name="T15" fmla="*/ 2147483647 h 396"/>
              <a:gd name="T16" fmla="*/ 2147483647 w 427"/>
              <a:gd name="T17" fmla="*/ 2147483647 h 396"/>
              <a:gd name="T18" fmla="*/ 2147483647 w 427"/>
              <a:gd name="T19" fmla="*/ 0 h 396"/>
              <a:gd name="T20" fmla="*/ 2147483647 w 427"/>
              <a:gd name="T21" fmla="*/ 2147483647 h 396"/>
              <a:gd name="T22" fmla="*/ 2147483647 w 427"/>
              <a:gd name="T23" fmla="*/ 2147483647 h 396"/>
              <a:gd name="T24" fmla="*/ 2147483647 w 427"/>
              <a:gd name="T25" fmla="*/ 2147483647 h 396"/>
              <a:gd name="T26" fmla="*/ 2147483647 w 427"/>
              <a:gd name="T27" fmla="*/ 2147483647 h 396"/>
              <a:gd name="T28" fmla="*/ 2147483647 w 427"/>
              <a:gd name="T29" fmla="*/ 2147483647 h 396"/>
              <a:gd name="T30" fmla="*/ 2147483647 w 427"/>
              <a:gd name="T31" fmla="*/ 2147483647 h 396"/>
              <a:gd name="T32" fmla="*/ 2147483647 w 427"/>
              <a:gd name="T33" fmla="*/ 2147483647 h 396"/>
              <a:gd name="T34" fmla="*/ 2147483647 w 427"/>
              <a:gd name="T35" fmla="*/ 2147483647 h 396"/>
              <a:gd name="T36" fmla="*/ 2147483647 w 427"/>
              <a:gd name="T37" fmla="*/ 2147483647 h 396"/>
              <a:gd name="T38" fmla="*/ 2147483647 w 427"/>
              <a:gd name="T39" fmla="*/ 2147483647 h 396"/>
              <a:gd name="T40" fmla="*/ 2147483647 w 427"/>
              <a:gd name="T41" fmla="*/ 2147483647 h 396"/>
              <a:gd name="T42" fmla="*/ 2147483647 w 427"/>
              <a:gd name="T43" fmla="*/ 2147483647 h 396"/>
              <a:gd name="T44" fmla="*/ 2147483647 w 427"/>
              <a:gd name="T45" fmla="*/ 2147483647 h 396"/>
              <a:gd name="T46" fmla="*/ 2147483647 w 427"/>
              <a:gd name="T47" fmla="*/ 2147483647 h 39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427" h="396">
                <a:moveTo>
                  <a:pt x="212" y="287"/>
                </a:moveTo>
                <a:cubicBezTo>
                  <a:pt x="205" y="296"/>
                  <a:pt x="205" y="296"/>
                  <a:pt x="205" y="296"/>
                </a:cubicBezTo>
                <a:cubicBezTo>
                  <a:pt x="161" y="363"/>
                  <a:pt x="125" y="396"/>
                  <a:pt x="96" y="396"/>
                </a:cubicBezTo>
                <a:cubicBezTo>
                  <a:pt x="64" y="396"/>
                  <a:pt x="32" y="370"/>
                  <a:pt x="0" y="317"/>
                </a:cubicBezTo>
                <a:cubicBezTo>
                  <a:pt x="4" y="317"/>
                  <a:pt x="7" y="317"/>
                  <a:pt x="9" y="317"/>
                </a:cubicBezTo>
                <a:cubicBezTo>
                  <a:pt x="47" y="317"/>
                  <a:pt x="88" y="289"/>
                  <a:pt x="134" y="232"/>
                </a:cubicBezTo>
                <a:cubicBezTo>
                  <a:pt x="145" y="218"/>
                  <a:pt x="145" y="218"/>
                  <a:pt x="145" y="218"/>
                </a:cubicBezTo>
                <a:cubicBezTo>
                  <a:pt x="130" y="202"/>
                  <a:pt x="130" y="202"/>
                  <a:pt x="130" y="202"/>
                </a:cubicBezTo>
                <a:cubicBezTo>
                  <a:pt x="88" y="157"/>
                  <a:pt x="67" y="120"/>
                  <a:pt x="67" y="89"/>
                </a:cubicBezTo>
                <a:cubicBezTo>
                  <a:pt x="67" y="64"/>
                  <a:pt x="90" y="34"/>
                  <a:pt x="136" y="0"/>
                </a:cubicBezTo>
                <a:cubicBezTo>
                  <a:pt x="143" y="44"/>
                  <a:pt x="162" y="86"/>
                  <a:pt x="195" y="128"/>
                </a:cubicBezTo>
                <a:cubicBezTo>
                  <a:pt x="207" y="144"/>
                  <a:pt x="207" y="144"/>
                  <a:pt x="207" y="144"/>
                </a:cubicBezTo>
                <a:cubicBezTo>
                  <a:pt x="218" y="131"/>
                  <a:pt x="218" y="131"/>
                  <a:pt x="218" y="131"/>
                </a:cubicBezTo>
                <a:cubicBezTo>
                  <a:pt x="265" y="70"/>
                  <a:pt x="308" y="40"/>
                  <a:pt x="346" y="40"/>
                </a:cubicBezTo>
                <a:cubicBezTo>
                  <a:pt x="377" y="40"/>
                  <a:pt x="399" y="63"/>
                  <a:pt x="415" y="109"/>
                </a:cubicBezTo>
                <a:cubicBezTo>
                  <a:pt x="410" y="108"/>
                  <a:pt x="407" y="108"/>
                  <a:pt x="405" y="108"/>
                </a:cubicBezTo>
                <a:cubicBezTo>
                  <a:pt x="391" y="108"/>
                  <a:pt x="372" y="117"/>
                  <a:pt x="348" y="135"/>
                </a:cubicBezTo>
                <a:cubicBezTo>
                  <a:pt x="323" y="154"/>
                  <a:pt x="302" y="174"/>
                  <a:pt x="285" y="197"/>
                </a:cubicBezTo>
                <a:cubicBezTo>
                  <a:pt x="272" y="215"/>
                  <a:pt x="272" y="215"/>
                  <a:pt x="272" y="215"/>
                </a:cubicBezTo>
                <a:cubicBezTo>
                  <a:pt x="285" y="227"/>
                  <a:pt x="285" y="227"/>
                  <a:pt x="285" y="227"/>
                </a:cubicBezTo>
                <a:cubicBezTo>
                  <a:pt x="330" y="271"/>
                  <a:pt x="378" y="293"/>
                  <a:pt x="427" y="293"/>
                </a:cubicBezTo>
                <a:cubicBezTo>
                  <a:pt x="401" y="347"/>
                  <a:pt x="373" y="374"/>
                  <a:pt x="344" y="374"/>
                </a:cubicBezTo>
                <a:cubicBezTo>
                  <a:pt x="318" y="374"/>
                  <a:pt x="280" y="351"/>
                  <a:pt x="231" y="305"/>
                </a:cubicBezTo>
                <a:lnTo>
                  <a:pt x="212" y="28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70" name="Rectangle 69"/>
          <p:cNvSpPr/>
          <p:nvPr/>
        </p:nvSpPr>
        <p:spPr>
          <a:xfrm>
            <a:off x="-1713860" y="3070419"/>
            <a:ext cx="457200" cy="457200"/>
          </a:xfrm>
          <a:prstGeom prst="rect">
            <a:avLst/>
          </a:prstGeom>
          <a:solidFill>
            <a:srgbClr val="DD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-1713860" y="3583112"/>
            <a:ext cx="457200" cy="457200"/>
          </a:xfrm>
          <a:prstGeom prst="rect">
            <a:avLst/>
          </a:prstGeom>
          <a:solidFill>
            <a:srgbClr val="0C54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-1713860" y="4095805"/>
            <a:ext cx="457200" cy="457200"/>
          </a:xfrm>
          <a:prstGeom prst="rect">
            <a:avLst/>
          </a:prstGeom>
          <a:solidFill>
            <a:srgbClr val="FFA9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-1713860" y="4608497"/>
            <a:ext cx="457200" cy="4572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/>
          <a:lstStyle/>
          <a:p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-1708562" y="2557726"/>
            <a:ext cx="457200" cy="457200"/>
          </a:xfrm>
          <a:prstGeom prst="rect">
            <a:avLst/>
          </a:prstGeom>
          <a:solidFill>
            <a:srgbClr val="2222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-1167670" y="5689373"/>
            <a:ext cx="457200" cy="457200"/>
          </a:xfrm>
          <a:prstGeom prst="rect">
            <a:avLst/>
          </a:prstGeom>
          <a:gradFill>
            <a:gsLst>
              <a:gs pos="0">
                <a:srgbClr val="002A50"/>
              </a:gs>
              <a:gs pos="100000">
                <a:srgbClr val="00396C"/>
              </a:gs>
            </a:gsLst>
            <a:lin ang="6000000" scaled="0"/>
          </a:gra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b="1">
              <a:solidFill>
                <a:schemeClr val="bg1"/>
              </a:solidFill>
              <a:latin typeface="Myriad Pro" panose="020B0503030403020204" pitchFamily="34" charset="0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-1167670" y="6257557"/>
            <a:ext cx="457200" cy="457200"/>
          </a:xfrm>
          <a:prstGeom prst="rect">
            <a:avLst/>
          </a:prstGeom>
          <a:noFill/>
          <a:ln w="34925">
            <a:gradFill>
              <a:gsLst>
                <a:gs pos="0">
                  <a:srgbClr val="002A50"/>
                </a:gs>
                <a:gs pos="100000">
                  <a:srgbClr val="00396C"/>
                </a:gs>
              </a:gsLst>
              <a:lin ang="60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00" b="1" i="1">
              <a:solidFill>
                <a:schemeClr val="tx1"/>
              </a:solidFill>
              <a:latin typeface="Myriad Pro" panose="020B0503030403020204" pitchFamily="34" charset="0"/>
            </a:endParaRPr>
          </a:p>
        </p:txBody>
      </p:sp>
      <p:sp>
        <p:nvSpPr>
          <p:cNvPr id="77" name="Oval 76"/>
          <p:cNvSpPr/>
          <p:nvPr/>
        </p:nvSpPr>
        <p:spPr bwMode="auto">
          <a:xfrm>
            <a:off x="-1635107" y="1092672"/>
            <a:ext cx="311150" cy="311150"/>
          </a:xfrm>
          <a:prstGeom prst="ellipse">
            <a:avLst/>
          </a:prstGeom>
          <a:solidFill>
            <a:srgbClr val="CC0000"/>
          </a:solidFill>
          <a:ln w="1905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0" rIns="0" bIns="0" anchor="ctr"/>
          <a:lstStyle/>
          <a:p>
            <a:pPr algn="ctr" eaLnBrk="0" hangingPunct="0">
              <a:defRPr/>
            </a:pPr>
            <a:r>
              <a:rPr lang="en-GB" sz="1600" b="1" dirty="0">
                <a:solidFill>
                  <a:srgbClr val="FFFFFF"/>
                </a:solidFill>
                <a:latin typeface="Myriad Pro" panose="020B0503030403020204" pitchFamily="34" charset="0"/>
              </a:rPr>
              <a:t>1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>
          <a:xfrm>
            <a:off x="8751570" y="6509653"/>
            <a:ext cx="392430" cy="365125"/>
          </a:xfrm>
        </p:spPr>
        <p:txBody>
          <a:bodyPr/>
          <a:lstStyle/>
          <a:p>
            <a:fld id="{8C7CDE80-5B26-4D45-8863-C1D742676D0C}" type="slidenum">
              <a:rPr lang="en-US" sz="1000" b="1" smtClean="0">
                <a:solidFill>
                  <a:schemeClr val="bg1"/>
                </a:solidFill>
                <a:latin typeface="Century Gothic" panose="020B0502020202020204" pitchFamily="34" charset="0"/>
              </a:rPr>
              <a:t>2</a:t>
            </a:fld>
            <a:endParaRPr lang="en-US" sz="1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8991" y="6553461"/>
            <a:ext cx="20649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History and Development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268710" y="6553461"/>
            <a:ext cx="14750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Value Proposition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886149" y="6553461"/>
            <a:ext cx="8114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Features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4839945" y="6553461"/>
            <a:ext cx="13115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Business Model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6293878" y="6553461"/>
            <a:ext cx="8996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Examples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7335837" y="6553461"/>
            <a:ext cx="10807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Other Issues</a:t>
            </a:r>
          </a:p>
        </p:txBody>
      </p:sp>
      <p:graphicFrame>
        <p:nvGraphicFramePr>
          <p:cNvPr id="125" name="Chart 124"/>
          <p:cNvGraphicFramePr/>
          <p:nvPr>
            <p:extLst>
              <p:ext uri="{D42A27DB-BD31-4B8C-83A1-F6EECF244321}">
                <p14:modId xmlns:p14="http://schemas.microsoft.com/office/powerpoint/2010/main" val="3036485920"/>
              </p:ext>
            </p:extLst>
          </p:nvPr>
        </p:nvGraphicFramePr>
        <p:xfrm>
          <a:off x="-193846" y="-955340"/>
          <a:ext cx="1250379" cy="833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7" name="TextBox 126"/>
          <p:cNvSpPr txBox="1"/>
          <p:nvPr/>
        </p:nvSpPr>
        <p:spPr>
          <a:xfrm>
            <a:off x="293803" y="133089"/>
            <a:ext cx="32480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GLOBAL MARKET OVERVIEW</a:t>
            </a:r>
          </a:p>
        </p:txBody>
      </p:sp>
      <p:sp>
        <p:nvSpPr>
          <p:cNvPr id="128" name="TextBox 127"/>
          <p:cNvSpPr txBox="1"/>
          <p:nvPr/>
        </p:nvSpPr>
        <p:spPr>
          <a:xfrm>
            <a:off x="293803" y="441718"/>
            <a:ext cx="67858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Huge global market size with 27+ billion cards in circulation</a:t>
            </a:r>
          </a:p>
        </p:txBody>
      </p:sp>
      <p:sp>
        <p:nvSpPr>
          <p:cNvPr id="131" name="Rectangle 130"/>
          <p:cNvSpPr/>
          <p:nvPr/>
        </p:nvSpPr>
        <p:spPr>
          <a:xfrm>
            <a:off x="196685" y="203788"/>
            <a:ext cx="91440" cy="548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1693863" y="2716214"/>
            <a:ext cx="5641974" cy="142557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spc="600" dirty="0">
                <a:latin typeface="Century Gothic" panose="020B0502020202020204" pitchFamily="34" charset="0"/>
              </a:rPr>
              <a:t>27,473,524,100</a:t>
            </a:r>
          </a:p>
          <a:p>
            <a:pPr algn="ctr"/>
            <a:r>
              <a:rPr lang="en-US" sz="2200" b="1" spc="300" dirty="0">
                <a:latin typeface="Century Gothic" panose="020B0502020202020204" pitchFamily="34" charset="0"/>
              </a:rPr>
              <a:t>Cards in circulation worldwide</a:t>
            </a:r>
          </a:p>
        </p:txBody>
      </p:sp>
      <p:grpSp>
        <p:nvGrpSpPr>
          <p:cNvPr id="32" name="Group 31"/>
          <p:cNvGrpSpPr/>
          <p:nvPr/>
        </p:nvGrpSpPr>
        <p:grpSpPr>
          <a:xfrm>
            <a:off x="788974" y="3341812"/>
            <a:ext cx="3420484" cy="2467180"/>
            <a:chOff x="971627" y="3551421"/>
            <a:chExt cx="3420484" cy="2467180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296" r="21296" b="12778"/>
            <a:stretch/>
          </p:blipFill>
          <p:spPr>
            <a:xfrm>
              <a:off x="971627" y="3551421"/>
              <a:ext cx="1569125" cy="2384057"/>
            </a:xfrm>
            <a:prstGeom prst="rect">
              <a:avLst/>
            </a:prstGeom>
          </p:spPr>
        </p:pic>
        <p:grpSp>
          <p:nvGrpSpPr>
            <p:cNvPr id="27" name="Group 26"/>
            <p:cNvGrpSpPr/>
            <p:nvPr/>
          </p:nvGrpSpPr>
          <p:grpSpPr>
            <a:xfrm>
              <a:off x="2581609" y="5249160"/>
              <a:ext cx="1761465" cy="769441"/>
              <a:chOff x="4424965" y="5070389"/>
              <a:chExt cx="1761465" cy="769441"/>
            </a:xfrm>
          </p:grpSpPr>
          <p:sp>
            <p:nvSpPr>
              <p:cNvPr id="26" name="TextBox 25"/>
              <p:cNvSpPr txBox="1"/>
              <p:nvPr/>
            </p:nvSpPr>
            <p:spPr>
              <a:xfrm>
                <a:off x="4424965" y="5070389"/>
                <a:ext cx="500458" cy="7694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4400" b="1" dirty="0">
                    <a:latin typeface="Century Gothic" panose="020B0502020202020204" pitchFamily="34" charset="0"/>
                  </a:rPr>
                  <a:t>4</a:t>
                </a:r>
                <a:endParaRPr lang="en-US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56" name="TextBox 155"/>
              <p:cNvSpPr txBox="1"/>
              <p:nvPr/>
            </p:nvSpPr>
            <p:spPr>
              <a:xfrm>
                <a:off x="4841190" y="5121189"/>
                <a:ext cx="134524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>
                    <a:latin typeface="Century Gothic" panose="020B0502020202020204" pitchFamily="34" charset="0"/>
                  </a:rPr>
                  <a:t>Cards per </a:t>
                </a:r>
              </a:p>
              <a:p>
                <a:r>
                  <a:rPr lang="en-US" b="1" dirty="0">
                    <a:latin typeface="Century Gothic" panose="020B0502020202020204" pitchFamily="34" charset="0"/>
                  </a:rPr>
                  <a:t>person</a:t>
                </a:r>
                <a:endParaRPr lang="en-US" sz="1000" b="1" dirty="0">
                  <a:latin typeface="Century Gothic" panose="020B0502020202020204" pitchFamily="34" charset="0"/>
                </a:endParaRPr>
              </a:p>
            </p:txBody>
          </p:sp>
        </p:grpSp>
        <p:grpSp>
          <p:nvGrpSpPr>
            <p:cNvPr id="31" name="Group 30"/>
            <p:cNvGrpSpPr/>
            <p:nvPr/>
          </p:nvGrpSpPr>
          <p:grpSpPr>
            <a:xfrm>
              <a:off x="2589620" y="3702136"/>
              <a:ext cx="1802491" cy="1513236"/>
              <a:chOff x="2589620" y="3702136"/>
              <a:chExt cx="1802491" cy="1513236"/>
            </a:xfrm>
          </p:grpSpPr>
          <p:pic>
            <p:nvPicPr>
              <p:cNvPr id="158" name="Picture 157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9699" t="14869" r="9699" b="32800"/>
              <a:stretch/>
            </p:blipFill>
            <p:spPr>
              <a:xfrm>
                <a:off x="3069334" y="4242234"/>
                <a:ext cx="1082920" cy="703088"/>
              </a:xfrm>
              <a:prstGeom prst="rect">
                <a:avLst/>
              </a:prstGeom>
            </p:spPr>
          </p:pic>
          <p:pic>
            <p:nvPicPr>
              <p:cNvPr id="24" name="Picture 2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9699" t="14869" r="9699" b="32800"/>
              <a:stretch/>
            </p:blipFill>
            <p:spPr>
              <a:xfrm>
                <a:off x="2589620" y="3702136"/>
                <a:ext cx="1082920" cy="703088"/>
              </a:xfrm>
              <a:prstGeom prst="rect">
                <a:avLst/>
              </a:prstGeom>
            </p:spPr>
          </p:pic>
          <p:pic>
            <p:nvPicPr>
              <p:cNvPr id="157" name="Picture 156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9699" t="14869" r="9699" b="32800"/>
              <a:stretch/>
            </p:blipFill>
            <p:spPr>
              <a:xfrm>
                <a:off x="2829477" y="3972185"/>
                <a:ext cx="1082920" cy="703088"/>
              </a:xfrm>
              <a:prstGeom prst="rect">
                <a:avLst/>
              </a:prstGeom>
            </p:spPr>
          </p:pic>
          <p:pic>
            <p:nvPicPr>
              <p:cNvPr id="159" name="Picture 158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9699" t="14869" r="9699" b="32800"/>
              <a:stretch/>
            </p:blipFill>
            <p:spPr>
              <a:xfrm>
                <a:off x="3309191" y="4512284"/>
                <a:ext cx="1082920" cy="703088"/>
              </a:xfrm>
              <a:prstGeom prst="rect">
                <a:avLst/>
              </a:prstGeom>
            </p:spPr>
          </p:pic>
        </p:grpSp>
      </p:grpSp>
      <p:grpSp>
        <p:nvGrpSpPr>
          <p:cNvPr id="64" name="Group 63"/>
          <p:cNvGrpSpPr/>
          <p:nvPr/>
        </p:nvGrpSpPr>
        <p:grpSpPr>
          <a:xfrm>
            <a:off x="4522114" y="3099705"/>
            <a:ext cx="4443132" cy="2962088"/>
            <a:chOff x="4522114" y="3099705"/>
            <a:chExt cx="4443132" cy="2962088"/>
          </a:xfrm>
        </p:grpSpPr>
        <p:graphicFrame>
          <p:nvGraphicFramePr>
            <p:cNvPr id="50" name="Chart 49"/>
            <p:cNvGraphicFramePr/>
            <p:nvPr>
              <p:extLst>
                <p:ext uri="{D42A27DB-BD31-4B8C-83A1-F6EECF244321}">
                  <p14:modId xmlns:p14="http://schemas.microsoft.com/office/powerpoint/2010/main" val="329782013"/>
                </p:ext>
              </p:extLst>
            </p:nvPr>
          </p:nvGraphicFramePr>
          <p:xfrm>
            <a:off x="4522114" y="3099705"/>
            <a:ext cx="4443132" cy="296208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52" name="TextBox 51"/>
            <p:cNvSpPr txBox="1"/>
            <p:nvPr/>
          </p:nvSpPr>
          <p:spPr>
            <a:xfrm>
              <a:off x="6162431" y="4119946"/>
              <a:ext cx="116249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b="1" dirty="0">
                  <a:latin typeface="Century Gothic" panose="020B0502020202020204" pitchFamily="34" charset="0"/>
                </a:rPr>
                <a:t>Brand </a:t>
              </a:r>
            </a:p>
            <a:p>
              <a:pPr algn="ctr"/>
              <a:r>
                <a:rPr lang="en-US" sz="2400" b="1" dirty="0">
                  <a:latin typeface="Century Gothic" panose="020B0502020202020204" pitchFamily="34" charset="0"/>
                </a:rPr>
                <a:t>Shares</a:t>
              </a: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0" y="6257557"/>
            <a:ext cx="148951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 smtClean="0">
                <a:latin typeface="Century Gothic" panose="020B0502020202020204" pitchFamily="34" charset="0"/>
              </a:rPr>
              <a:t>Source: </a:t>
            </a:r>
            <a:r>
              <a:rPr lang="en-US" sz="1050" b="1" dirty="0" err="1" smtClean="0">
                <a:latin typeface="Century Gothic" panose="020B0502020202020204" pitchFamily="34" charset="0"/>
              </a:rPr>
              <a:t>Euromonitor</a:t>
            </a:r>
            <a:endParaRPr lang="en-US" sz="105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8134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0185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0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Dark Blue Bar"/>
          <p:cNvSpPr/>
          <p:nvPr/>
        </p:nvSpPr>
        <p:spPr>
          <a:xfrm flipH="1" flipV="1">
            <a:off x="0" y="746116"/>
            <a:ext cx="9144000" cy="127000"/>
          </a:xfrm>
          <a:prstGeom prst="triangle">
            <a:avLst>
              <a:gd name="adj" fmla="val 100000"/>
            </a:avLst>
          </a:pr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1" name="Rectangle 50"/>
          <p:cNvSpPr/>
          <p:nvPr/>
        </p:nvSpPr>
        <p:spPr>
          <a:xfrm>
            <a:off x="0" y="70272"/>
            <a:ext cx="9144000" cy="726673"/>
          </a:xfrm>
          <a:prstGeom prst="rect">
            <a:avLst/>
          </a:prstGeom>
          <a:gradFill>
            <a:gsLst>
              <a:gs pos="14173">
                <a:srgbClr val="0167B1"/>
              </a:gs>
              <a:gs pos="59300">
                <a:srgbClr val="017FDD"/>
              </a:gs>
              <a:gs pos="100000">
                <a:srgbClr val="0174CB"/>
              </a:gs>
              <a:gs pos="0">
                <a:srgbClr val="0167B1"/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9" name="Header Outliner 1"/>
          <p:cNvSpPr/>
          <p:nvPr/>
        </p:nvSpPr>
        <p:spPr>
          <a:xfrm>
            <a:off x="-93756" y="-172950"/>
            <a:ext cx="9458325" cy="1581150"/>
          </a:xfrm>
          <a:custGeom>
            <a:avLst/>
            <a:gdLst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58325" h="1581150">
                <a:moveTo>
                  <a:pt x="66675" y="276225"/>
                </a:moveTo>
                <a:cubicBezTo>
                  <a:pt x="10699750" y="149225"/>
                  <a:pt x="9302750" y="1069975"/>
                  <a:pt x="9458325" y="1581150"/>
                </a:cubicBezTo>
                <a:lnTo>
                  <a:pt x="9448800" y="66675"/>
                </a:lnTo>
                <a:lnTo>
                  <a:pt x="0" y="0"/>
                </a:lnTo>
                <a:lnTo>
                  <a:pt x="66675" y="276225"/>
                </a:lnTo>
                <a:close/>
              </a:path>
            </a:pathLst>
          </a:custGeom>
          <a:solidFill>
            <a:srgbClr val="0E97FE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0" name="Header Outliner 2"/>
          <p:cNvSpPr/>
          <p:nvPr/>
        </p:nvSpPr>
        <p:spPr>
          <a:xfrm>
            <a:off x="-244475" y="-164466"/>
            <a:ext cx="9915525" cy="1609725"/>
          </a:xfrm>
          <a:custGeom>
            <a:avLst/>
            <a:gdLst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  <a:gd name="connsiteX0" fmla="*/ 0 w 9896475"/>
              <a:gd name="connsiteY0" fmla="*/ 285750 h 1581150"/>
              <a:gd name="connsiteX1" fmla="*/ 9896475 w 9896475"/>
              <a:gd name="connsiteY1" fmla="*/ 1581150 h 1581150"/>
              <a:gd name="connsiteX2" fmla="*/ 9886950 w 9896475"/>
              <a:gd name="connsiteY2" fmla="*/ 66675 h 1581150"/>
              <a:gd name="connsiteX3" fmla="*/ 438150 w 9896475"/>
              <a:gd name="connsiteY3" fmla="*/ 0 h 1581150"/>
              <a:gd name="connsiteX4" fmla="*/ 0 w 9896475"/>
              <a:gd name="connsiteY4" fmla="*/ 285750 h 1581150"/>
              <a:gd name="connsiteX0" fmla="*/ 19050 w 9915525"/>
              <a:gd name="connsiteY0" fmla="*/ 314325 h 1609725"/>
              <a:gd name="connsiteX1" fmla="*/ 9915525 w 9915525"/>
              <a:gd name="connsiteY1" fmla="*/ 1609725 h 1609725"/>
              <a:gd name="connsiteX2" fmla="*/ 9906000 w 9915525"/>
              <a:gd name="connsiteY2" fmla="*/ 95250 h 1609725"/>
              <a:gd name="connsiteX3" fmla="*/ 0 w 9915525"/>
              <a:gd name="connsiteY3" fmla="*/ 0 h 1609725"/>
              <a:gd name="connsiteX4" fmla="*/ 19050 w 9915525"/>
              <a:gd name="connsiteY4" fmla="*/ 314325 h 1609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15525" h="1609725">
                <a:moveTo>
                  <a:pt x="19050" y="314325"/>
                </a:moveTo>
                <a:cubicBezTo>
                  <a:pt x="10652125" y="187325"/>
                  <a:pt x="9569450" y="1174750"/>
                  <a:pt x="9915525" y="1609725"/>
                </a:cubicBezTo>
                <a:lnTo>
                  <a:pt x="9906000" y="95250"/>
                </a:lnTo>
                <a:lnTo>
                  <a:pt x="0" y="0"/>
                </a:lnTo>
                <a:lnTo>
                  <a:pt x="19050" y="314325"/>
                </a:lnTo>
                <a:close/>
              </a:path>
            </a:pathLst>
          </a:custGeom>
          <a:solidFill>
            <a:srgbClr val="014375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3" name="Rectangle 82"/>
          <p:cNvSpPr/>
          <p:nvPr/>
        </p:nvSpPr>
        <p:spPr>
          <a:xfrm>
            <a:off x="0" y="-4464"/>
            <a:ext cx="9144000" cy="90299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Freeform: Shape 91"/>
          <p:cNvSpPr/>
          <p:nvPr/>
        </p:nvSpPr>
        <p:spPr>
          <a:xfrm>
            <a:off x="5654675" y="43968"/>
            <a:ext cx="3489325" cy="47625"/>
          </a:xfrm>
          <a:custGeom>
            <a:avLst/>
            <a:gdLst>
              <a:gd name="connsiteX0" fmla="*/ 3488927 w 3488927"/>
              <a:gd name="connsiteY0" fmla="*/ 0 h 48845"/>
              <a:gd name="connsiteX1" fmla="*/ 3488927 w 3488927"/>
              <a:gd name="connsiteY1" fmla="*/ 48845 h 48845"/>
              <a:gd name="connsiteX2" fmla="*/ 0 w 3488927"/>
              <a:gd name="connsiteY2" fmla="*/ 48845 h 4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88927" h="48845">
                <a:moveTo>
                  <a:pt x="3488927" y="0"/>
                </a:moveTo>
                <a:lnTo>
                  <a:pt x="3488927" y="48845"/>
                </a:lnTo>
                <a:lnTo>
                  <a:pt x="0" y="48845"/>
                </a:lnTo>
                <a:close/>
              </a:path>
            </a:pathLst>
          </a:cu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0" y="6535024"/>
            <a:ext cx="9144000" cy="322976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284481" y="3070419"/>
            <a:ext cx="457200" cy="457200"/>
          </a:xfrm>
          <a:prstGeom prst="rect">
            <a:avLst/>
          </a:prstGeom>
          <a:solidFill>
            <a:srgbClr val="7E58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284481" y="3583112"/>
            <a:ext cx="457200" cy="457200"/>
          </a:xfrm>
          <a:prstGeom prst="rect">
            <a:avLst/>
          </a:prstGeom>
          <a:solidFill>
            <a:srgbClr val="07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284481" y="4095805"/>
            <a:ext cx="457200" cy="457200"/>
          </a:xfrm>
          <a:prstGeom prst="rect">
            <a:avLst/>
          </a:prstGeom>
          <a:solidFill>
            <a:srgbClr val="4864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284481" y="4608497"/>
            <a:ext cx="457200" cy="457200"/>
          </a:xfrm>
          <a:prstGeom prst="rect">
            <a:avLst/>
          </a:prstGeom>
          <a:solidFill>
            <a:srgbClr val="E988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289779" y="1019647"/>
            <a:ext cx="457200" cy="457200"/>
          </a:xfrm>
          <a:prstGeom prst="rect">
            <a:avLst/>
          </a:prstGeom>
          <a:solidFill>
            <a:srgbClr val="E55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289779" y="1532340"/>
            <a:ext cx="457200" cy="457200"/>
          </a:xfrm>
          <a:prstGeom prst="rect">
            <a:avLst/>
          </a:prstGeom>
          <a:solidFill>
            <a:srgbClr val="1575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289779" y="2045033"/>
            <a:ext cx="457200" cy="457200"/>
          </a:xfrm>
          <a:prstGeom prst="rect">
            <a:avLst/>
          </a:prstGeom>
          <a:solidFill>
            <a:srgbClr val="E1AF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289779" y="2557726"/>
            <a:ext cx="457200" cy="457200"/>
          </a:xfrm>
          <a:prstGeom prst="rect">
            <a:avLst/>
          </a:prstGeom>
          <a:solidFill>
            <a:srgbClr val="26A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289779" y="506954"/>
            <a:ext cx="457200" cy="457200"/>
          </a:xfrm>
          <a:prstGeom prst="rect">
            <a:avLst/>
          </a:prstGeom>
          <a:solidFill>
            <a:srgbClr val="5778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9289779" y="-5739"/>
            <a:ext cx="457200" cy="457200"/>
          </a:xfrm>
          <a:prstGeom prst="rect">
            <a:avLst/>
          </a:prstGeom>
          <a:ln w="12700">
            <a:solidFill>
              <a:srgbClr val="A1A3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289779" y="5121189"/>
            <a:ext cx="457200" cy="457200"/>
          </a:xfrm>
          <a:prstGeom prst="rect">
            <a:avLst/>
          </a:prstGeom>
          <a:solidFill>
            <a:srgbClr val="303845"/>
          </a:solidFill>
          <a:ln w="25400"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>
              <a:latin typeface="Gill Sans MT" panose="020B0502020104020203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289779" y="5633881"/>
            <a:ext cx="457200" cy="457200"/>
          </a:xfrm>
          <a:prstGeom prst="rect">
            <a:avLst/>
          </a:prstGeom>
          <a:solidFill>
            <a:srgbClr val="969696"/>
          </a:solidFill>
          <a:ln w="12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289779" y="6146573"/>
            <a:ext cx="457200" cy="457200"/>
          </a:xfrm>
          <a:prstGeom prst="rect">
            <a:avLst/>
          </a:prstGeom>
          <a:solidFill>
            <a:srgbClr val="2D313D"/>
          </a:solidFill>
          <a:ln w="12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9284481" y="6858000"/>
            <a:ext cx="456680" cy="364240"/>
            <a:chOff x="247015" y="861"/>
            <a:chExt cx="720000" cy="198233"/>
          </a:xfrm>
        </p:grpSpPr>
        <p:sp>
          <p:nvSpPr>
            <p:cNvPr id="19" name="Rounded Rectangle 31"/>
            <p:cNvSpPr/>
            <p:nvPr/>
          </p:nvSpPr>
          <p:spPr>
            <a:xfrm>
              <a:off x="247015" y="861"/>
              <a:ext cx="720000" cy="198233"/>
            </a:xfrm>
            <a:prstGeom prst="roundRect">
              <a:avLst/>
            </a:prstGeom>
            <a:solidFill>
              <a:srgbClr val="414C5D"/>
            </a:solidFill>
            <a:ln w="19050">
              <a:solidFill>
                <a:srgbClr val="2D313D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Rounded Rectangle 4"/>
            <p:cNvSpPr txBox="1"/>
            <p:nvPr/>
          </p:nvSpPr>
          <p:spPr>
            <a:xfrm>
              <a:off x="256692" y="10538"/>
              <a:ext cx="700646" cy="17887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860" tIns="22860" rIns="22860" bIns="22860" numCol="1" spcCol="1270" anchor="ctr" anchorCtr="0">
              <a:noAutofit/>
            </a:bodyPr>
            <a:lstStyle/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900" kern="1200" dirty="0"/>
                <a:t> </a:t>
              </a:r>
            </a:p>
          </p:txBody>
        </p:sp>
      </p:grpSp>
      <p:grpSp>
        <p:nvGrpSpPr>
          <p:cNvPr id="126" name="Group 125"/>
          <p:cNvGrpSpPr/>
          <p:nvPr/>
        </p:nvGrpSpPr>
        <p:grpSpPr>
          <a:xfrm>
            <a:off x="8524653" y="6535023"/>
            <a:ext cx="308056" cy="327959"/>
            <a:chOff x="8297735" y="6535023"/>
            <a:chExt cx="308056" cy="327959"/>
          </a:xfrm>
        </p:grpSpPr>
        <p:sp>
          <p:nvSpPr>
            <p:cNvPr id="21" name="Isosceles Triangle 20"/>
            <p:cNvSpPr/>
            <p:nvPr/>
          </p:nvSpPr>
          <p:spPr>
            <a:xfrm>
              <a:off x="8297735" y="6597417"/>
              <a:ext cx="308056" cy="26556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Isosceles Triangle 21"/>
            <p:cNvSpPr/>
            <p:nvPr/>
          </p:nvSpPr>
          <p:spPr>
            <a:xfrm rot="10800000">
              <a:off x="8297735" y="6535023"/>
              <a:ext cx="308056" cy="26556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9" name="Rectangle 38"/>
          <p:cNvSpPr/>
          <p:nvPr/>
        </p:nvSpPr>
        <p:spPr>
          <a:xfrm>
            <a:off x="-590550" y="100013"/>
            <a:ext cx="457200" cy="457200"/>
          </a:xfrm>
          <a:prstGeom prst="rect">
            <a:avLst/>
          </a:prstGeom>
          <a:solidFill>
            <a:srgbClr val="0167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-590550" y="622300"/>
            <a:ext cx="457200" cy="457200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-590550" y="3240088"/>
            <a:ext cx="457200" cy="4572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-590550" y="3762375"/>
            <a:ext cx="457200" cy="457200"/>
          </a:xfrm>
          <a:prstGeom prst="rect">
            <a:avLst/>
          </a:prstGeom>
          <a:solidFill>
            <a:srgbClr val="808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-590550" y="4286250"/>
            <a:ext cx="457200" cy="457200"/>
          </a:xfrm>
          <a:prstGeom prst="rect">
            <a:avLst/>
          </a:prstGeom>
          <a:solidFill>
            <a:srgbClr val="D4D4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-590550" y="4808538"/>
            <a:ext cx="457200" cy="457200"/>
          </a:xfrm>
          <a:prstGeom prst="rect">
            <a:avLst/>
          </a:prstGeom>
          <a:solidFill>
            <a:srgbClr val="D4D4D9"/>
          </a:solidFill>
          <a:ln w="31750">
            <a:solidFill>
              <a:srgbClr val="0167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-590550" y="5332413"/>
            <a:ext cx="457200" cy="457200"/>
          </a:xfrm>
          <a:prstGeom prst="rect">
            <a:avLst/>
          </a:prstGeom>
          <a:solidFill>
            <a:srgbClr val="D4D4D9"/>
          </a:solidFill>
          <a:ln w="31750">
            <a:solidFill>
              <a:srgbClr val="D733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-590550" y="1146175"/>
            <a:ext cx="457200" cy="457200"/>
          </a:xfrm>
          <a:prstGeom prst="rect">
            <a:avLst/>
          </a:pr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-590550" y="1670050"/>
            <a:ext cx="457200" cy="457200"/>
          </a:xfrm>
          <a:prstGeom prst="rect">
            <a:avLst/>
          </a:prstGeom>
          <a:solidFill>
            <a:srgbClr val="9D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-590550" y="2192338"/>
            <a:ext cx="457200" cy="457200"/>
          </a:xfrm>
          <a:prstGeom prst="rect">
            <a:avLst/>
          </a:prstGeom>
          <a:solidFill>
            <a:srgbClr val="0E9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-590550" y="2716213"/>
            <a:ext cx="457200" cy="457200"/>
          </a:xfrm>
          <a:prstGeom prst="rect">
            <a:avLst/>
          </a:prstGeom>
          <a:solidFill>
            <a:srgbClr val="E36F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-1177960" y="3070419"/>
            <a:ext cx="457200" cy="457200"/>
          </a:xfrm>
          <a:prstGeom prst="rect">
            <a:avLst/>
          </a:prstGeom>
          <a:solidFill>
            <a:srgbClr val="0071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-1177960" y="3583112"/>
            <a:ext cx="457200" cy="457200"/>
          </a:xfrm>
          <a:prstGeom prst="rect">
            <a:avLst/>
          </a:prstGeom>
          <a:solidFill>
            <a:srgbClr val="0056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-1177960" y="4095805"/>
            <a:ext cx="457200" cy="457200"/>
          </a:xfrm>
          <a:prstGeom prst="rect">
            <a:avLst/>
          </a:prstGeom>
          <a:solidFill>
            <a:srgbClr val="001A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-1177960" y="4608497"/>
            <a:ext cx="457200" cy="457200"/>
          </a:xfrm>
          <a:prstGeom prst="rect">
            <a:avLst/>
          </a:prstGeom>
          <a:solidFill>
            <a:srgbClr val="0013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-1172662" y="1019647"/>
            <a:ext cx="457200" cy="4572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-1172662" y="1532340"/>
            <a:ext cx="457200" cy="457200"/>
          </a:xfrm>
          <a:prstGeom prst="rect">
            <a:avLst/>
          </a:prstGeom>
          <a:solidFill>
            <a:srgbClr val="3737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-1172662" y="2045033"/>
            <a:ext cx="457200" cy="457200"/>
          </a:xfrm>
          <a:prstGeom prst="rect">
            <a:avLst/>
          </a:prstGeom>
          <a:solidFill>
            <a:srgbClr val="7B7B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-1172662" y="2557726"/>
            <a:ext cx="457200" cy="457200"/>
          </a:xfrm>
          <a:prstGeom prst="rect">
            <a:avLst/>
          </a:prstGeom>
          <a:solidFill>
            <a:srgbClr val="6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-1172662" y="506954"/>
            <a:ext cx="457200" cy="457200"/>
          </a:xfrm>
          <a:prstGeom prst="rect">
            <a:avLst/>
          </a:prstGeom>
          <a:solidFill>
            <a:srgbClr val="5778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-1167670" y="-5739"/>
            <a:ext cx="457200" cy="457200"/>
          </a:xfrm>
          <a:prstGeom prst="rect">
            <a:avLst/>
          </a:prstGeom>
          <a:ln w="12700">
            <a:solidFill>
              <a:srgbClr val="A1A3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-1167670" y="5121189"/>
            <a:ext cx="457200" cy="457200"/>
          </a:xfrm>
          <a:prstGeom prst="rect">
            <a:avLst/>
          </a:prstGeom>
          <a:solidFill>
            <a:srgbClr val="303845"/>
          </a:solidFill>
          <a:ln w="25400"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Oval 7"/>
          <p:cNvSpPr>
            <a:spLocks noChangeArrowheads="1"/>
          </p:cNvSpPr>
          <p:nvPr/>
        </p:nvSpPr>
        <p:spPr bwMode="auto">
          <a:xfrm>
            <a:off x="-1668140" y="2090753"/>
            <a:ext cx="365760" cy="365760"/>
          </a:xfrm>
          <a:prstGeom prst="ellipse">
            <a:avLst/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b="1"/>
          </a:p>
        </p:txBody>
      </p:sp>
      <p:sp>
        <p:nvSpPr>
          <p:cNvPr id="66" name="Freeform 9"/>
          <p:cNvSpPr>
            <a:spLocks/>
          </p:cNvSpPr>
          <p:nvPr/>
        </p:nvSpPr>
        <p:spPr bwMode="auto">
          <a:xfrm>
            <a:off x="-1600140" y="2161590"/>
            <a:ext cx="229760" cy="224086"/>
          </a:xfrm>
          <a:custGeom>
            <a:avLst/>
            <a:gdLst>
              <a:gd name="T0" fmla="*/ 2147483647 w 418"/>
              <a:gd name="T1" fmla="*/ 0 h 408"/>
              <a:gd name="T2" fmla="*/ 2147483647 w 418"/>
              <a:gd name="T3" fmla="*/ 2147483647 h 408"/>
              <a:gd name="T4" fmla="*/ 2147483647 w 418"/>
              <a:gd name="T5" fmla="*/ 2147483647 h 408"/>
              <a:gd name="T6" fmla="*/ 2147483647 w 418"/>
              <a:gd name="T7" fmla="*/ 2147483647 h 408"/>
              <a:gd name="T8" fmla="*/ 0 w 418"/>
              <a:gd name="T9" fmla="*/ 2147483647 h 408"/>
              <a:gd name="T10" fmla="*/ 2147483647 w 418"/>
              <a:gd name="T11" fmla="*/ 2147483647 h 408"/>
              <a:gd name="T12" fmla="*/ 2147483647 w 418"/>
              <a:gd name="T13" fmla="*/ 2147483647 h 408"/>
              <a:gd name="T14" fmla="*/ 2147483647 w 418"/>
              <a:gd name="T15" fmla="*/ 0 h 40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418" h="408">
                <a:moveTo>
                  <a:pt x="404" y="0"/>
                </a:moveTo>
                <a:cubicBezTo>
                  <a:pt x="418" y="30"/>
                  <a:pt x="418" y="30"/>
                  <a:pt x="418" y="30"/>
                </a:cubicBezTo>
                <a:cubicBezTo>
                  <a:pt x="263" y="173"/>
                  <a:pt x="237" y="286"/>
                  <a:pt x="209" y="348"/>
                </a:cubicBezTo>
                <a:cubicBezTo>
                  <a:pt x="190" y="359"/>
                  <a:pt x="150" y="377"/>
                  <a:pt x="115" y="408"/>
                </a:cubicBezTo>
                <a:cubicBezTo>
                  <a:pt x="90" y="333"/>
                  <a:pt x="50" y="219"/>
                  <a:pt x="0" y="216"/>
                </a:cubicBezTo>
                <a:cubicBezTo>
                  <a:pt x="48" y="171"/>
                  <a:pt x="76" y="163"/>
                  <a:pt x="95" y="169"/>
                </a:cubicBezTo>
                <a:cubicBezTo>
                  <a:pt x="125" y="179"/>
                  <a:pt x="140" y="230"/>
                  <a:pt x="153" y="259"/>
                </a:cubicBezTo>
                <a:cubicBezTo>
                  <a:pt x="201" y="169"/>
                  <a:pt x="300" y="47"/>
                  <a:pt x="40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62" name="Group 161"/>
          <p:cNvGrpSpPr/>
          <p:nvPr/>
        </p:nvGrpSpPr>
        <p:grpSpPr>
          <a:xfrm>
            <a:off x="-1668140" y="1576843"/>
            <a:ext cx="365760" cy="365760"/>
            <a:chOff x="-1668140" y="1576843"/>
            <a:chExt cx="365760" cy="365760"/>
          </a:xfrm>
        </p:grpSpPr>
        <p:sp>
          <p:nvSpPr>
            <p:cNvPr id="68" name="Oval 6"/>
            <p:cNvSpPr>
              <a:spLocks noChangeArrowheads="1"/>
            </p:cNvSpPr>
            <p:nvPr/>
          </p:nvSpPr>
          <p:spPr bwMode="auto">
            <a:xfrm>
              <a:off x="-1668140" y="1576843"/>
              <a:ext cx="365760" cy="365760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b="1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9" name="Freeform 8"/>
            <p:cNvSpPr>
              <a:spLocks/>
            </p:cNvSpPr>
            <p:nvPr/>
          </p:nvSpPr>
          <p:spPr bwMode="auto">
            <a:xfrm>
              <a:off x="-1602842" y="1650921"/>
              <a:ext cx="234932" cy="217373"/>
            </a:xfrm>
            <a:custGeom>
              <a:avLst/>
              <a:gdLst>
                <a:gd name="T0" fmla="*/ 2147483647 w 427"/>
                <a:gd name="T1" fmla="*/ 2147483647 h 396"/>
                <a:gd name="T2" fmla="*/ 2147483647 w 427"/>
                <a:gd name="T3" fmla="*/ 2147483647 h 396"/>
                <a:gd name="T4" fmla="*/ 2147483647 w 427"/>
                <a:gd name="T5" fmla="*/ 2147483647 h 396"/>
                <a:gd name="T6" fmla="*/ 0 w 427"/>
                <a:gd name="T7" fmla="*/ 2147483647 h 396"/>
                <a:gd name="T8" fmla="*/ 2147483647 w 427"/>
                <a:gd name="T9" fmla="*/ 2147483647 h 396"/>
                <a:gd name="T10" fmla="*/ 2147483647 w 427"/>
                <a:gd name="T11" fmla="*/ 2147483647 h 396"/>
                <a:gd name="T12" fmla="*/ 2147483647 w 427"/>
                <a:gd name="T13" fmla="*/ 2147483647 h 396"/>
                <a:gd name="T14" fmla="*/ 2147483647 w 427"/>
                <a:gd name="T15" fmla="*/ 2147483647 h 396"/>
                <a:gd name="T16" fmla="*/ 2147483647 w 427"/>
                <a:gd name="T17" fmla="*/ 2147483647 h 396"/>
                <a:gd name="T18" fmla="*/ 2147483647 w 427"/>
                <a:gd name="T19" fmla="*/ 0 h 396"/>
                <a:gd name="T20" fmla="*/ 2147483647 w 427"/>
                <a:gd name="T21" fmla="*/ 2147483647 h 396"/>
                <a:gd name="T22" fmla="*/ 2147483647 w 427"/>
                <a:gd name="T23" fmla="*/ 2147483647 h 396"/>
                <a:gd name="T24" fmla="*/ 2147483647 w 427"/>
                <a:gd name="T25" fmla="*/ 2147483647 h 396"/>
                <a:gd name="T26" fmla="*/ 2147483647 w 427"/>
                <a:gd name="T27" fmla="*/ 2147483647 h 396"/>
                <a:gd name="T28" fmla="*/ 2147483647 w 427"/>
                <a:gd name="T29" fmla="*/ 2147483647 h 396"/>
                <a:gd name="T30" fmla="*/ 2147483647 w 427"/>
                <a:gd name="T31" fmla="*/ 2147483647 h 396"/>
                <a:gd name="T32" fmla="*/ 2147483647 w 427"/>
                <a:gd name="T33" fmla="*/ 2147483647 h 396"/>
                <a:gd name="T34" fmla="*/ 2147483647 w 427"/>
                <a:gd name="T35" fmla="*/ 2147483647 h 396"/>
                <a:gd name="T36" fmla="*/ 2147483647 w 427"/>
                <a:gd name="T37" fmla="*/ 2147483647 h 396"/>
                <a:gd name="T38" fmla="*/ 2147483647 w 427"/>
                <a:gd name="T39" fmla="*/ 2147483647 h 396"/>
                <a:gd name="T40" fmla="*/ 2147483647 w 427"/>
                <a:gd name="T41" fmla="*/ 2147483647 h 396"/>
                <a:gd name="T42" fmla="*/ 2147483647 w 427"/>
                <a:gd name="T43" fmla="*/ 2147483647 h 396"/>
                <a:gd name="T44" fmla="*/ 2147483647 w 427"/>
                <a:gd name="T45" fmla="*/ 2147483647 h 396"/>
                <a:gd name="T46" fmla="*/ 2147483647 w 427"/>
                <a:gd name="T47" fmla="*/ 2147483647 h 39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427" h="396">
                  <a:moveTo>
                    <a:pt x="212" y="287"/>
                  </a:moveTo>
                  <a:cubicBezTo>
                    <a:pt x="205" y="296"/>
                    <a:pt x="205" y="296"/>
                    <a:pt x="205" y="296"/>
                  </a:cubicBezTo>
                  <a:cubicBezTo>
                    <a:pt x="161" y="363"/>
                    <a:pt x="125" y="396"/>
                    <a:pt x="96" y="396"/>
                  </a:cubicBezTo>
                  <a:cubicBezTo>
                    <a:pt x="64" y="396"/>
                    <a:pt x="32" y="370"/>
                    <a:pt x="0" y="317"/>
                  </a:cubicBezTo>
                  <a:cubicBezTo>
                    <a:pt x="4" y="317"/>
                    <a:pt x="7" y="317"/>
                    <a:pt x="9" y="317"/>
                  </a:cubicBezTo>
                  <a:cubicBezTo>
                    <a:pt x="47" y="317"/>
                    <a:pt x="88" y="289"/>
                    <a:pt x="134" y="232"/>
                  </a:cubicBezTo>
                  <a:cubicBezTo>
                    <a:pt x="145" y="218"/>
                    <a:pt x="145" y="218"/>
                    <a:pt x="145" y="218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88" y="157"/>
                    <a:pt x="67" y="120"/>
                    <a:pt x="67" y="89"/>
                  </a:cubicBezTo>
                  <a:cubicBezTo>
                    <a:pt x="67" y="64"/>
                    <a:pt x="90" y="34"/>
                    <a:pt x="136" y="0"/>
                  </a:cubicBezTo>
                  <a:cubicBezTo>
                    <a:pt x="143" y="44"/>
                    <a:pt x="162" y="86"/>
                    <a:pt x="195" y="128"/>
                  </a:cubicBezTo>
                  <a:cubicBezTo>
                    <a:pt x="207" y="144"/>
                    <a:pt x="207" y="144"/>
                    <a:pt x="207" y="144"/>
                  </a:cubicBezTo>
                  <a:cubicBezTo>
                    <a:pt x="218" y="131"/>
                    <a:pt x="218" y="131"/>
                    <a:pt x="218" y="131"/>
                  </a:cubicBezTo>
                  <a:cubicBezTo>
                    <a:pt x="265" y="70"/>
                    <a:pt x="308" y="40"/>
                    <a:pt x="346" y="40"/>
                  </a:cubicBezTo>
                  <a:cubicBezTo>
                    <a:pt x="377" y="40"/>
                    <a:pt x="399" y="63"/>
                    <a:pt x="415" y="109"/>
                  </a:cubicBezTo>
                  <a:cubicBezTo>
                    <a:pt x="410" y="108"/>
                    <a:pt x="407" y="108"/>
                    <a:pt x="405" y="108"/>
                  </a:cubicBezTo>
                  <a:cubicBezTo>
                    <a:pt x="391" y="108"/>
                    <a:pt x="372" y="117"/>
                    <a:pt x="348" y="135"/>
                  </a:cubicBezTo>
                  <a:cubicBezTo>
                    <a:pt x="323" y="154"/>
                    <a:pt x="302" y="174"/>
                    <a:pt x="285" y="197"/>
                  </a:cubicBezTo>
                  <a:cubicBezTo>
                    <a:pt x="272" y="215"/>
                    <a:pt x="272" y="215"/>
                    <a:pt x="272" y="215"/>
                  </a:cubicBezTo>
                  <a:cubicBezTo>
                    <a:pt x="285" y="227"/>
                    <a:pt x="285" y="227"/>
                    <a:pt x="285" y="227"/>
                  </a:cubicBezTo>
                  <a:cubicBezTo>
                    <a:pt x="330" y="271"/>
                    <a:pt x="378" y="293"/>
                    <a:pt x="427" y="293"/>
                  </a:cubicBezTo>
                  <a:cubicBezTo>
                    <a:pt x="401" y="347"/>
                    <a:pt x="373" y="374"/>
                    <a:pt x="344" y="374"/>
                  </a:cubicBezTo>
                  <a:cubicBezTo>
                    <a:pt x="318" y="374"/>
                    <a:pt x="280" y="351"/>
                    <a:pt x="231" y="305"/>
                  </a:cubicBezTo>
                  <a:lnTo>
                    <a:pt x="212" y="28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70" name="Rectangle 69"/>
          <p:cNvSpPr/>
          <p:nvPr/>
        </p:nvSpPr>
        <p:spPr>
          <a:xfrm>
            <a:off x="-1713860" y="3070419"/>
            <a:ext cx="457200" cy="457200"/>
          </a:xfrm>
          <a:prstGeom prst="rect">
            <a:avLst/>
          </a:prstGeom>
          <a:solidFill>
            <a:srgbClr val="DD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-1713860" y="3583112"/>
            <a:ext cx="457200" cy="457200"/>
          </a:xfrm>
          <a:prstGeom prst="rect">
            <a:avLst/>
          </a:prstGeom>
          <a:solidFill>
            <a:srgbClr val="0C54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-1713860" y="4095805"/>
            <a:ext cx="457200" cy="457200"/>
          </a:xfrm>
          <a:prstGeom prst="rect">
            <a:avLst/>
          </a:prstGeom>
          <a:solidFill>
            <a:srgbClr val="FFA9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-1713860" y="4608497"/>
            <a:ext cx="457200" cy="4572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/>
          <a:lstStyle/>
          <a:p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-1708562" y="2557726"/>
            <a:ext cx="457200" cy="457200"/>
          </a:xfrm>
          <a:prstGeom prst="rect">
            <a:avLst/>
          </a:prstGeom>
          <a:solidFill>
            <a:srgbClr val="2222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-1167670" y="5689373"/>
            <a:ext cx="457200" cy="457200"/>
          </a:xfrm>
          <a:prstGeom prst="rect">
            <a:avLst/>
          </a:prstGeom>
          <a:gradFill>
            <a:gsLst>
              <a:gs pos="0">
                <a:srgbClr val="002A50"/>
              </a:gs>
              <a:gs pos="100000">
                <a:srgbClr val="00396C"/>
              </a:gs>
            </a:gsLst>
            <a:lin ang="6000000" scaled="0"/>
          </a:gra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b="1">
              <a:solidFill>
                <a:schemeClr val="bg1"/>
              </a:solidFill>
              <a:latin typeface="Myriad Pro" panose="020B0503030403020204" pitchFamily="34" charset="0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-1167670" y="6257557"/>
            <a:ext cx="457200" cy="457200"/>
          </a:xfrm>
          <a:prstGeom prst="rect">
            <a:avLst/>
          </a:prstGeom>
          <a:noFill/>
          <a:ln w="34925">
            <a:gradFill>
              <a:gsLst>
                <a:gs pos="0">
                  <a:srgbClr val="002A50"/>
                </a:gs>
                <a:gs pos="100000">
                  <a:srgbClr val="00396C"/>
                </a:gs>
              </a:gsLst>
              <a:lin ang="60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00" b="1" i="1">
              <a:solidFill>
                <a:schemeClr val="tx1"/>
              </a:solidFill>
              <a:latin typeface="Myriad Pro" panose="020B0503030403020204" pitchFamily="34" charset="0"/>
            </a:endParaRPr>
          </a:p>
        </p:txBody>
      </p:sp>
      <p:sp>
        <p:nvSpPr>
          <p:cNvPr id="77" name="Oval 76"/>
          <p:cNvSpPr/>
          <p:nvPr/>
        </p:nvSpPr>
        <p:spPr bwMode="auto">
          <a:xfrm>
            <a:off x="-1635107" y="1092672"/>
            <a:ext cx="311150" cy="311150"/>
          </a:xfrm>
          <a:prstGeom prst="ellipse">
            <a:avLst/>
          </a:prstGeom>
          <a:solidFill>
            <a:srgbClr val="CC0000"/>
          </a:solidFill>
          <a:ln w="1905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0" rIns="0" bIns="0" anchor="ctr"/>
          <a:lstStyle/>
          <a:p>
            <a:pPr algn="ctr" eaLnBrk="0" hangingPunct="0">
              <a:defRPr/>
            </a:pPr>
            <a:r>
              <a:rPr lang="en-GB" sz="1600" b="1" dirty="0">
                <a:solidFill>
                  <a:srgbClr val="FFFFFF"/>
                </a:solidFill>
                <a:latin typeface="Myriad Pro" panose="020B0503030403020204" pitchFamily="34" charset="0"/>
              </a:rPr>
              <a:t>1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>
          <a:xfrm>
            <a:off x="8751570" y="6509653"/>
            <a:ext cx="392430" cy="365125"/>
          </a:xfrm>
        </p:spPr>
        <p:txBody>
          <a:bodyPr/>
          <a:lstStyle/>
          <a:p>
            <a:fld id="{8C7CDE80-5B26-4D45-8863-C1D742676D0C}" type="slidenum">
              <a:rPr lang="en-US" sz="1000" b="1" smtClean="0">
                <a:solidFill>
                  <a:schemeClr val="bg1"/>
                </a:solidFill>
                <a:latin typeface="Century Gothic" panose="020B0502020202020204" pitchFamily="34" charset="0"/>
              </a:rPr>
              <a:t>3</a:t>
            </a:fld>
            <a:endParaRPr lang="en-US" sz="1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8991" y="6553461"/>
            <a:ext cx="20649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History and Development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268710" y="6553461"/>
            <a:ext cx="14750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Value Proposition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886149" y="6553461"/>
            <a:ext cx="8114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Features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4839945" y="6553461"/>
            <a:ext cx="13115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Business Model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6293878" y="6553461"/>
            <a:ext cx="8996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Examples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7335837" y="6553461"/>
            <a:ext cx="10807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Other Issues</a:t>
            </a:r>
          </a:p>
        </p:txBody>
      </p:sp>
      <p:graphicFrame>
        <p:nvGraphicFramePr>
          <p:cNvPr id="125" name="Chart 124"/>
          <p:cNvGraphicFramePr/>
          <p:nvPr>
            <p:extLst>
              <p:ext uri="{D42A27DB-BD31-4B8C-83A1-F6EECF244321}">
                <p14:modId xmlns:p14="http://schemas.microsoft.com/office/powerpoint/2010/main" val="3398134982"/>
              </p:ext>
            </p:extLst>
          </p:nvPr>
        </p:nvGraphicFramePr>
        <p:xfrm>
          <a:off x="1392001" y="-944192"/>
          <a:ext cx="1250379" cy="833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7" name="TextBox 126"/>
          <p:cNvSpPr txBox="1"/>
          <p:nvPr/>
        </p:nvSpPr>
        <p:spPr>
          <a:xfrm>
            <a:off x="293803" y="133089"/>
            <a:ext cx="34467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THAILAND MARKET OVERVIEW</a:t>
            </a:r>
          </a:p>
        </p:txBody>
      </p:sp>
      <p:sp>
        <p:nvSpPr>
          <p:cNvPr id="128" name="TextBox 127"/>
          <p:cNvSpPr txBox="1"/>
          <p:nvPr/>
        </p:nvSpPr>
        <p:spPr>
          <a:xfrm>
            <a:off x="293803" y="441718"/>
            <a:ext cx="80009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Over 10%  annual growth rate expected to continue for at least 5 years</a:t>
            </a:r>
          </a:p>
        </p:txBody>
      </p:sp>
      <p:sp>
        <p:nvSpPr>
          <p:cNvPr id="131" name="Rectangle 130"/>
          <p:cNvSpPr/>
          <p:nvPr/>
        </p:nvSpPr>
        <p:spPr>
          <a:xfrm>
            <a:off x="196685" y="203788"/>
            <a:ext cx="91440" cy="548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58" r="12858" b="13333"/>
          <a:stretch/>
        </p:blipFill>
        <p:spPr>
          <a:xfrm>
            <a:off x="-361950" y="-1820241"/>
            <a:ext cx="919894" cy="1073221"/>
          </a:xfrm>
          <a:prstGeom prst="rect">
            <a:avLst/>
          </a:prstGeom>
        </p:spPr>
      </p:pic>
      <p:graphicFrame>
        <p:nvGraphicFramePr>
          <p:cNvPr id="33" name="Table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4527771"/>
              </p:ext>
            </p:extLst>
          </p:nvPr>
        </p:nvGraphicFramePr>
        <p:xfrm>
          <a:off x="3740580" y="-1564246"/>
          <a:ext cx="5040873" cy="124546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22813">
                  <a:extLst>
                    <a:ext uri="{9D8B030D-6E8A-4147-A177-3AD203B41FA5}">
                      <a16:colId xmlns="" xmlns:a16="http://schemas.microsoft.com/office/drawing/2014/main" val="1692021959"/>
                    </a:ext>
                  </a:extLst>
                </a:gridCol>
                <a:gridCol w="801872">
                  <a:extLst>
                    <a:ext uri="{9D8B030D-6E8A-4147-A177-3AD203B41FA5}">
                      <a16:colId xmlns="" xmlns:a16="http://schemas.microsoft.com/office/drawing/2014/main" val="948491027"/>
                    </a:ext>
                  </a:extLst>
                </a:gridCol>
                <a:gridCol w="801872">
                  <a:extLst>
                    <a:ext uri="{9D8B030D-6E8A-4147-A177-3AD203B41FA5}">
                      <a16:colId xmlns="" xmlns:a16="http://schemas.microsoft.com/office/drawing/2014/main" val="3376280033"/>
                    </a:ext>
                  </a:extLst>
                </a:gridCol>
                <a:gridCol w="801872">
                  <a:extLst>
                    <a:ext uri="{9D8B030D-6E8A-4147-A177-3AD203B41FA5}">
                      <a16:colId xmlns="" xmlns:a16="http://schemas.microsoft.com/office/drawing/2014/main" val="1018867853"/>
                    </a:ext>
                  </a:extLst>
                </a:gridCol>
                <a:gridCol w="933634">
                  <a:extLst>
                    <a:ext uri="{9D8B030D-6E8A-4147-A177-3AD203B41FA5}">
                      <a16:colId xmlns="" xmlns:a16="http://schemas.microsoft.com/office/drawing/2014/main" val="1741143544"/>
                    </a:ext>
                  </a:extLst>
                </a:gridCol>
                <a:gridCol w="978810">
                  <a:extLst>
                    <a:ext uri="{9D8B030D-6E8A-4147-A177-3AD203B41FA5}">
                      <a16:colId xmlns="" xmlns:a16="http://schemas.microsoft.com/office/drawing/2014/main" val="2128930719"/>
                    </a:ext>
                  </a:extLst>
                </a:gridCol>
              </a:tblGrid>
              <a:tr h="415155">
                <a:tc>
                  <a:txBody>
                    <a:bodyPr/>
                    <a:lstStyle/>
                    <a:p>
                      <a:pPr algn="l" fontAlgn="ctr"/>
                      <a:endParaRPr lang="en-US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 dirty="0">
                          <a:effectLst/>
                        </a:rPr>
                        <a:t>2002</a:t>
                      </a:r>
                      <a:endParaRPr lang="en-US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>
                          <a:effectLst/>
                        </a:rPr>
                        <a:t>2005</a:t>
                      </a:r>
                      <a:endParaRPr lang="en-US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>
                          <a:effectLst/>
                        </a:rPr>
                        <a:t>2010</a:t>
                      </a:r>
                      <a:endParaRPr lang="en-US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>
                          <a:effectLst/>
                        </a:rPr>
                        <a:t>2015</a:t>
                      </a:r>
                      <a:endParaRPr lang="en-US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>
                          <a:effectLst/>
                        </a:rPr>
                        <a:t>2020</a:t>
                      </a:r>
                      <a:endParaRPr lang="en-US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2874476450"/>
                  </a:ext>
                </a:extLst>
              </a:tr>
              <a:tr h="41515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>
                          <a:effectLst/>
                        </a:rPr>
                        <a:t>debit</a:t>
                      </a:r>
                      <a:endParaRPr lang="en-US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 dirty="0">
                          <a:effectLst/>
                        </a:rPr>
                        <a:t>15,772.60</a:t>
                      </a:r>
                      <a:endParaRPr lang="en-US" sz="1200" b="0" i="0" u="none" strike="noStrike" dirty="0">
                        <a:solidFill>
                          <a:srgbClr val="595959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 dirty="0">
                          <a:effectLst/>
                        </a:rPr>
                        <a:t>25,000.00</a:t>
                      </a:r>
                      <a:endParaRPr lang="en-US" sz="1200" b="0" i="0" u="none" strike="noStrike" dirty="0">
                        <a:solidFill>
                          <a:srgbClr val="595959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 dirty="0">
                          <a:effectLst/>
                        </a:rPr>
                        <a:t>113,495.30</a:t>
                      </a:r>
                      <a:endParaRPr lang="en-US" sz="1200" b="0" i="0" u="none" strike="noStrike" dirty="0">
                        <a:solidFill>
                          <a:srgbClr val="595959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 dirty="0">
                          <a:effectLst/>
                        </a:rPr>
                        <a:t>266,451.70</a:t>
                      </a:r>
                      <a:endParaRPr lang="en-US" sz="1200" b="0" i="0" u="none" strike="noStrike" dirty="0">
                        <a:solidFill>
                          <a:srgbClr val="595959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 dirty="0">
                          <a:effectLst/>
                        </a:rPr>
                        <a:t>428,350.50</a:t>
                      </a:r>
                      <a:endParaRPr lang="en-US" sz="1200" b="0" i="1" u="none" strike="noStrike" dirty="0">
                        <a:solidFill>
                          <a:srgbClr val="595959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2792609775"/>
                  </a:ext>
                </a:extLst>
              </a:tr>
              <a:tr h="41515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>
                          <a:effectLst/>
                        </a:rPr>
                        <a:t>credit</a:t>
                      </a:r>
                      <a:endParaRPr lang="en-US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>
                          <a:effectLst/>
                        </a:rPr>
                        <a:t>436,006.20</a:t>
                      </a:r>
                      <a:endParaRPr lang="en-US" sz="1200" b="0" i="0" u="none" strike="noStrike">
                        <a:solidFill>
                          <a:srgbClr val="595959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>
                          <a:effectLst/>
                        </a:rPr>
                        <a:t>586,623.60</a:t>
                      </a:r>
                      <a:endParaRPr lang="en-US" sz="1200" b="0" i="0" u="none" strike="noStrike">
                        <a:solidFill>
                          <a:srgbClr val="595959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>
                          <a:effectLst/>
                        </a:rPr>
                        <a:t>958,122.30</a:t>
                      </a:r>
                      <a:endParaRPr lang="en-US" sz="1200" b="0" i="0" u="none" strike="noStrike">
                        <a:solidFill>
                          <a:srgbClr val="595959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>
                          <a:effectLst/>
                        </a:rPr>
                        <a:t>1,540,550.80</a:t>
                      </a:r>
                      <a:endParaRPr lang="en-US" sz="1200" b="0" i="0" u="none" strike="noStrike">
                        <a:solidFill>
                          <a:srgbClr val="595959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 dirty="0">
                          <a:effectLst/>
                        </a:rPr>
                        <a:t>2,177,218.20</a:t>
                      </a:r>
                      <a:endParaRPr lang="en-US" sz="1200" b="0" i="1" u="none" strike="noStrike" dirty="0">
                        <a:solidFill>
                          <a:srgbClr val="595959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2473960766"/>
                  </a:ext>
                </a:extLst>
              </a:tr>
            </a:tbl>
          </a:graphicData>
        </a:graphic>
      </p:graphicFrame>
      <p:grpSp>
        <p:nvGrpSpPr>
          <p:cNvPr id="123" name="Group 122"/>
          <p:cNvGrpSpPr/>
          <p:nvPr/>
        </p:nvGrpSpPr>
        <p:grpSpPr>
          <a:xfrm>
            <a:off x="563293" y="785118"/>
            <a:ext cx="7676649" cy="4507732"/>
            <a:chOff x="490876" y="1181641"/>
            <a:chExt cx="7676649" cy="4507732"/>
          </a:xfrm>
        </p:grpSpPr>
        <p:graphicFrame>
          <p:nvGraphicFramePr>
            <p:cNvPr id="36" name="Chart 35"/>
            <p:cNvGraphicFramePr/>
            <p:nvPr>
              <p:extLst>
                <p:ext uri="{D42A27DB-BD31-4B8C-83A1-F6EECF244321}">
                  <p14:modId xmlns:p14="http://schemas.microsoft.com/office/powerpoint/2010/main" val="3166423885"/>
                </p:ext>
              </p:extLst>
            </p:nvPr>
          </p:nvGraphicFramePr>
          <p:xfrm>
            <a:off x="490876" y="1181641"/>
            <a:ext cx="6690824" cy="450773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01" name="TextBox 100"/>
            <p:cNvSpPr txBox="1"/>
            <p:nvPr/>
          </p:nvSpPr>
          <p:spPr>
            <a:xfrm>
              <a:off x="1078286" y="4054843"/>
              <a:ext cx="70243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latin typeface="Century Gothic" panose="020B0502020202020204" pitchFamily="34" charset="0"/>
                </a:rPr>
                <a:t>612B</a:t>
              </a:r>
            </a:p>
          </p:txBody>
        </p:sp>
        <p:sp>
          <p:nvSpPr>
            <p:cNvPr id="130" name="TextBox 129"/>
            <p:cNvSpPr txBox="1"/>
            <p:nvPr/>
          </p:nvSpPr>
          <p:spPr>
            <a:xfrm>
              <a:off x="2558853" y="3451305"/>
              <a:ext cx="8947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latin typeface="Century Gothic" panose="020B0502020202020204" pitchFamily="34" charset="0"/>
                </a:rPr>
                <a:t>1,072B</a:t>
              </a:r>
            </a:p>
          </p:txBody>
        </p:sp>
        <p:sp>
          <p:nvSpPr>
            <p:cNvPr id="132" name="TextBox 131"/>
            <p:cNvSpPr txBox="1"/>
            <p:nvPr/>
          </p:nvSpPr>
          <p:spPr>
            <a:xfrm>
              <a:off x="4188007" y="2496422"/>
              <a:ext cx="8947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latin typeface="Century Gothic" panose="020B0502020202020204" pitchFamily="34" charset="0"/>
                </a:rPr>
                <a:t>1,807B</a:t>
              </a:r>
            </a:p>
          </p:txBody>
        </p:sp>
        <p:sp>
          <p:nvSpPr>
            <p:cNvPr id="133" name="TextBox 132"/>
            <p:cNvSpPr txBox="1"/>
            <p:nvPr/>
          </p:nvSpPr>
          <p:spPr>
            <a:xfrm>
              <a:off x="5813617" y="1462965"/>
              <a:ext cx="8947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latin typeface="Century Gothic" panose="020B0502020202020204" pitchFamily="34" charset="0"/>
                </a:rPr>
                <a:t>2,606B</a:t>
              </a:r>
            </a:p>
          </p:txBody>
        </p:sp>
        <p:sp>
          <p:nvSpPr>
            <p:cNvPr id="121" name="Arrow: Chevron 120"/>
            <p:cNvSpPr/>
            <p:nvPr/>
          </p:nvSpPr>
          <p:spPr>
            <a:xfrm rot="16200000">
              <a:off x="7359521" y="2141168"/>
              <a:ext cx="599268" cy="1016740"/>
            </a:xfrm>
            <a:prstGeom prst="chevron">
              <a:avLst/>
            </a:prstGeom>
            <a:solidFill>
              <a:srgbClr val="0167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7150785" y="2649539"/>
              <a:ext cx="1016740" cy="2586206"/>
            </a:xfrm>
            <a:prstGeom prst="rect">
              <a:avLst/>
            </a:prstGeom>
            <a:solidFill>
              <a:srgbClr val="0167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latin typeface="Century Gothic" panose="020B0502020202020204" pitchFamily="34" charset="0"/>
                </a:rPr>
                <a:t>CAGR: 10.14%</a:t>
              </a:r>
            </a:p>
          </p:txBody>
        </p:sp>
        <p:sp>
          <p:nvSpPr>
            <p:cNvPr id="137" name="Arrow: Chevron 136"/>
            <p:cNvSpPr/>
            <p:nvPr/>
          </p:nvSpPr>
          <p:spPr>
            <a:xfrm rot="16200000">
              <a:off x="7359521" y="1618880"/>
              <a:ext cx="599268" cy="1016740"/>
            </a:xfrm>
            <a:prstGeom prst="chevron">
              <a:avLst/>
            </a:prstGeom>
            <a:solidFill>
              <a:srgbClr val="DD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124" name="Hexagon 123"/>
          <p:cNvSpPr/>
          <p:nvPr/>
        </p:nvSpPr>
        <p:spPr>
          <a:xfrm>
            <a:off x="899886" y="5405177"/>
            <a:ext cx="7340056" cy="782987"/>
          </a:xfrm>
          <a:prstGeom prst="hexagon">
            <a:avLst/>
          </a:prstGeom>
          <a:solidFill>
            <a:srgbClr val="0167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Century Gothic" panose="020B0502020202020204" pitchFamily="34" charset="0"/>
              </a:rPr>
              <a:t>Total value transacted through credit/debit cards in Thailand, 2005 – 2020 (figures in Baht)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0" y="6257557"/>
            <a:ext cx="264046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 smtClean="0">
                <a:latin typeface="Century Gothic" panose="020B0502020202020204" pitchFamily="34" charset="0"/>
              </a:rPr>
              <a:t>Source: </a:t>
            </a:r>
            <a:r>
              <a:rPr lang="en-US" sz="1050" b="1" dirty="0" err="1" smtClean="0">
                <a:latin typeface="Century Gothic" panose="020B0502020202020204" pitchFamily="34" charset="0"/>
              </a:rPr>
              <a:t>Euromonitor</a:t>
            </a:r>
            <a:r>
              <a:rPr lang="en-US" sz="1050" b="1" dirty="0" smtClean="0">
                <a:latin typeface="Century Gothic" panose="020B0502020202020204" pitchFamily="34" charset="0"/>
              </a:rPr>
              <a:t>, Bank of Thailand</a:t>
            </a:r>
            <a:endParaRPr lang="en-US" sz="105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5341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1" name="Chart 90"/>
          <p:cNvGraphicFramePr/>
          <p:nvPr>
            <p:extLst>
              <p:ext uri="{D42A27DB-BD31-4B8C-83A1-F6EECF244321}">
                <p14:modId xmlns:p14="http://schemas.microsoft.com/office/powerpoint/2010/main" val="2021145666"/>
              </p:ext>
            </p:extLst>
          </p:nvPr>
        </p:nvGraphicFramePr>
        <p:xfrm>
          <a:off x="249323" y="1187676"/>
          <a:ext cx="8645355" cy="26329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6" name="Dark Blue Bar"/>
          <p:cNvSpPr/>
          <p:nvPr/>
        </p:nvSpPr>
        <p:spPr>
          <a:xfrm flipH="1" flipV="1">
            <a:off x="0" y="746116"/>
            <a:ext cx="9144000" cy="127000"/>
          </a:xfrm>
          <a:prstGeom prst="triangle">
            <a:avLst>
              <a:gd name="adj" fmla="val 100000"/>
            </a:avLst>
          </a:pr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1" name="Rectangle 50"/>
          <p:cNvSpPr/>
          <p:nvPr/>
        </p:nvSpPr>
        <p:spPr>
          <a:xfrm>
            <a:off x="0" y="70272"/>
            <a:ext cx="9144000" cy="726673"/>
          </a:xfrm>
          <a:prstGeom prst="rect">
            <a:avLst/>
          </a:prstGeom>
          <a:gradFill>
            <a:gsLst>
              <a:gs pos="14173">
                <a:srgbClr val="0167B1"/>
              </a:gs>
              <a:gs pos="59300">
                <a:srgbClr val="017FDD"/>
              </a:gs>
              <a:gs pos="100000">
                <a:srgbClr val="0174CB"/>
              </a:gs>
              <a:gs pos="0">
                <a:srgbClr val="0167B1"/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9" name="Header Outliner 1"/>
          <p:cNvSpPr/>
          <p:nvPr/>
        </p:nvSpPr>
        <p:spPr>
          <a:xfrm>
            <a:off x="-93756" y="-172950"/>
            <a:ext cx="9458325" cy="1581150"/>
          </a:xfrm>
          <a:custGeom>
            <a:avLst/>
            <a:gdLst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58325" h="1581150">
                <a:moveTo>
                  <a:pt x="66675" y="276225"/>
                </a:moveTo>
                <a:cubicBezTo>
                  <a:pt x="10699750" y="149225"/>
                  <a:pt x="9302750" y="1069975"/>
                  <a:pt x="9458325" y="1581150"/>
                </a:cubicBezTo>
                <a:lnTo>
                  <a:pt x="9448800" y="66675"/>
                </a:lnTo>
                <a:lnTo>
                  <a:pt x="0" y="0"/>
                </a:lnTo>
                <a:lnTo>
                  <a:pt x="66675" y="276225"/>
                </a:lnTo>
                <a:close/>
              </a:path>
            </a:pathLst>
          </a:custGeom>
          <a:solidFill>
            <a:srgbClr val="0E97FE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0" name="Header Outliner 2"/>
          <p:cNvSpPr/>
          <p:nvPr/>
        </p:nvSpPr>
        <p:spPr>
          <a:xfrm>
            <a:off x="-244475" y="-164466"/>
            <a:ext cx="9915525" cy="1609725"/>
          </a:xfrm>
          <a:custGeom>
            <a:avLst/>
            <a:gdLst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  <a:gd name="connsiteX0" fmla="*/ 0 w 9896475"/>
              <a:gd name="connsiteY0" fmla="*/ 285750 h 1581150"/>
              <a:gd name="connsiteX1" fmla="*/ 9896475 w 9896475"/>
              <a:gd name="connsiteY1" fmla="*/ 1581150 h 1581150"/>
              <a:gd name="connsiteX2" fmla="*/ 9886950 w 9896475"/>
              <a:gd name="connsiteY2" fmla="*/ 66675 h 1581150"/>
              <a:gd name="connsiteX3" fmla="*/ 438150 w 9896475"/>
              <a:gd name="connsiteY3" fmla="*/ 0 h 1581150"/>
              <a:gd name="connsiteX4" fmla="*/ 0 w 9896475"/>
              <a:gd name="connsiteY4" fmla="*/ 285750 h 1581150"/>
              <a:gd name="connsiteX0" fmla="*/ 19050 w 9915525"/>
              <a:gd name="connsiteY0" fmla="*/ 314325 h 1609725"/>
              <a:gd name="connsiteX1" fmla="*/ 9915525 w 9915525"/>
              <a:gd name="connsiteY1" fmla="*/ 1609725 h 1609725"/>
              <a:gd name="connsiteX2" fmla="*/ 9906000 w 9915525"/>
              <a:gd name="connsiteY2" fmla="*/ 95250 h 1609725"/>
              <a:gd name="connsiteX3" fmla="*/ 0 w 9915525"/>
              <a:gd name="connsiteY3" fmla="*/ 0 h 1609725"/>
              <a:gd name="connsiteX4" fmla="*/ 19050 w 9915525"/>
              <a:gd name="connsiteY4" fmla="*/ 314325 h 1609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15525" h="1609725">
                <a:moveTo>
                  <a:pt x="19050" y="314325"/>
                </a:moveTo>
                <a:cubicBezTo>
                  <a:pt x="10652125" y="187325"/>
                  <a:pt x="9569450" y="1174750"/>
                  <a:pt x="9915525" y="1609725"/>
                </a:cubicBezTo>
                <a:lnTo>
                  <a:pt x="9906000" y="95250"/>
                </a:lnTo>
                <a:lnTo>
                  <a:pt x="0" y="0"/>
                </a:lnTo>
                <a:lnTo>
                  <a:pt x="19050" y="314325"/>
                </a:lnTo>
                <a:close/>
              </a:path>
            </a:pathLst>
          </a:custGeom>
          <a:solidFill>
            <a:srgbClr val="014375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3" name="Rectangle 82"/>
          <p:cNvSpPr/>
          <p:nvPr/>
        </p:nvSpPr>
        <p:spPr>
          <a:xfrm>
            <a:off x="0" y="-4464"/>
            <a:ext cx="9144000" cy="90299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Freeform: Shape 91"/>
          <p:cNvSpPr/>
          <p:nvPr/>
        </p:nvSpPr>
        <p:spPr>
          <a:xfrm>
            <a:off x="5654675" y="43968"/>
            <a:ext cx="3489325" cy="47625"/>
          </a:xfrm>
          <a:custGeom>
            <a:avLst/>
            <a:gdLst>
              <a:gd name="connsiteX0" fmla="*/ 3488927 w 3488927"/>
              <a:gd name="connsiteY0" fmla="*/ 0 h 48845"/>
              <a:gd name="connsiteX1" fmla="*/ 3488927 w 3488927"/>
              <a:gd name="connsiteY1" fmla="*/ 48845 h 48845"/>
              <a:gd name="connsiteX2" fmla="*/ 0 w 3488927"/>
              <a:gd name="connsiteY2" fmla="*/ 48845 h 4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88927" h="48845">
                <a:moveTo>
                  <a:pt x="3488927" y="0"/>
                </a:moveTo>
                <a:lnTo>
                  <a:pt x="3488927" y="48845"/>
                </a:lnTo>
                <a:lnTo>
                  <a:pt x="0" y="48845"/>
                </a:lnTo>
                <a:close/>
              </a:path>
            </a:pathLst>
          </a:cu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0" y="6535024"/>
            <a:ext cx="9144000" cy="322976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284481" y="3070419"/>
            <a:ext cx="457200" cy="457200"/>
          </a:xfrm>
          <a:prstGeom prst="rect">
            <a:avLst/>
          </a:prstGeom>
          <a:solidFill>
            <a:srgbClr val="7E58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284481" y="3583112"/>
            <a:ext cx="457200" cy="457200"/>
          </a:xfrm>
          <a:prstGeom prst="rect">
            <a:avLst/>
          </a:prstGeom>
          <a:solidFill>
            <a:srgbClr val="07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284481" y="4095805"/>
            <a:ext cx="457200" cy="457200"/>
          </a:xfrm>
          <a:prstGeom prst="rect">
            <a:avLst/>
          </a:prstGeom>
          <a:solidFill>
            <a:srgbClr val="4864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284481" y="4608497"/>
            <a:ext cx="457200" cy="457200"/>
          </a:xfrm>
          <a:prstGeom prst="rect">
            <a:avLst/>
          </a:prstGeom>
          <a:solidFill>
            <a:srgbClr val="E988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289779" y="1019647"/>
            <a:ext cx="457200" cy="457200"/>
          </a:xfrm>
          <a:prstGeom prst="rect">
            <a:avLst/>
          </a:prstGeom>
          <a:solidFill>
            <a:srgbClr val="E55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289779" y="1532340"/>
            <a:ext cx="457200" cy="457200"/>
          </a:xfrm>
          <a:prstGeom prst="rect">
            <a:avLst/>
          </a:prstGeom>
          <a:solidFill>
            <a:srgbClr val="1575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289779" y="2045033"/>
            <a:ext cx="457200" cy="457200"/>
          </a:xfrm>
          <a:prstGeom prst="rect">
            <a:avLst/>
          </a:prstGeom>
          <a:solidFill>
            <a:srgbClr val="E1AF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289779" y="2557726"/>
            <a:ext cx="457200" cy="457200"/>
          </a:xfrm>
          <a:prstGeom prst="rect">
            <a:avLst/>
          </a:prstGeom>
          <a:solidFill>
            <a:srgbClr val="26A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289779" y="506954"/>
            <a:ext cx="457200" cy="457200"/>
          </a:xfrm>
          <a:prstGeom prst="rect">
            <a:avLst/>
          </a:prstGeom>
          <a:solidFill>
            <a:srgbClr val="5778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9289779" y="-5739"/>
            <a:ext cx="457200" cy="457200"/>
          </a:xfrm>
          <a:prstGeom prst="rect">
            <a:avLst/>
          </a:prstGeom>
          <a:ln w="12700">
            <a:solidFill>
              <a:srgbClr val="A1A3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289779" y="5121189"/>
            <a:ext cx="457200" cy="457200"/>
          </a:xfrm>
          <a:prstGeom prst="rect">
            <a:avLst/>
          </a:prstGeom>
          <a:solidFill>
            <a:srgbClr val="303845"/>
          </a:solidFill>
          <a:ln w="25400"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>
              <a:latin typeface="Gill Sans MT" panose="020B0502020104020203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289779" y="5633881"/>
            <a:ext cx="457200" cy="457200"/>
          </a:xfrm>
          <a:prstGeom prst="rect">
            <a:avLst/>
          </a:prstGeom>
          <a:solidFill>
            <a:srgbClr val="969696"/>
          </a:solidFill>
          <a:ln w="12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289779" y="6146573"/>
            <a:ext cx="457200" cy="457200"/>
          </a:xfrm>
          <a:prstGeom prst="rect">
            <a:avLst/>
          </a:prstGeom>
          <a:solidFill>
            <a:srgbClr val="2D313D"/>
          </a:solidFill>
          <a:ln w="12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9284481" y="6858000"/>
            <a:ext cx="456680" cy="364240"/>
            <a:chOff x="247015" y="861"/>
            <a:chExt cx="720000" cy="198233"/>
          </a:xfrm>
        </p:grpSpPr>
        <p:sp>
          <p:nvSpPr>
            <p:cNvPr id="19" name="Rounded Rectangle 31"/>
            <p:cNvSpPr/>
            <p:nvPr/>
          </p:nvSpPr>
          <p:spPr>
            <a:xfrm>
              <a:off x="247015" y="861"/>
              <a:ext cx="720000" cy="198233"/>
            </a:xfrm>
            <a:prstGeom prst="roundRect">
              <a:avLst/>
            </a:prstGeom>
            <a:solidFill>
              <a:srgbClr val="414C5D"/>
            </a:solidFill>
            <a:ln w="19050">
              <a:solidFill>
                <a:srgbClr val="2D313D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Rounded Rectangle 4"/>
            <p:cNvSpPr txBox="1"/>
            <p:nvPr/>
          </p:nvSpPr>
          <p:spPr>
            <a:xfrm>
              <a:off x="256692" y="10538"/>
              <a:ext cx="700646" cy="17887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860" tIns="22860" rIns="22860" bIns="22860" numCol="1" spcCol="1270" anchor="ctr" anchorCtr="0">
              <a:noAutofit/>
            </a:bodyPr>
            <a:lstStyle/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900" kern="1200" dirty="0"/>
                <a:t> </a:t>
              </a:r>
            </a:p>
          </p:txBody>
        </p:sp>
      </p:grpSp>
      <p:grpSp>
        <p:nvGrpSpPr>
          <p:cNvPr id="126" name="Group 125"/>
          <p:cNvGrpSpPr/>
          <p:nvPr/>
        </p:nvGrpSpPr>
        <p:grpSpPr>
          <a:xfrm>
            <a:off x="8524653" y="6535023"/>
            <a:ext cx="308056" cy="327959"/>
            <a:chOff x="8297735" y="6535023"/>
            <a:chExt cx="308056" cy="327959"/>
          </a:xfrm>
        </p:grpSpPr>
        <p:sp>
          <p:nvSpPr>
            <p:cNvPr id="21" name="Isosceles Triangle 20"/>
            <p:cNvSpPr/>
            <p:nvPr/>
          </p:nvSpPr>
          <p:spPr>
            <a:xfrm>
              <a:off x="8297735" y="6597417"/>
              <a:ext cx="308056" cy="26556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Isosceles Triangle 21"/>
            <p:cNvSpPr/>
            <p:nvPr/>
          </p:nvSpPr>
          <p:spPr>
            <a:xfrm rot="10800000">
              <a:off x="8297735" y="6535023"/>
              <a:ext cx="308056" cy="26556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9" name="Rectangle 38"/>
          <p:cNvSpPr/>
          <p:nvPr/>
        </p:nvSpPr>
        <p:spPr>
          <a:xfrm>
            <a:off x="-590550" y="100013"/>
            <a:ext cx="457200" cy="457200"/>
          </a:xfrm>
          <a:prstGeom prst="rect">
            <a:avLst/>
          </a:prstGeom>
          <a:solidFill>
            <a:srgbClr val="0167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-590550" y="622300"/>
            <a:ext cx="457200" cy="457200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-590550" y="3240088"/>
            <a:ext cx="457200" cy="4572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-590550" y="3762375"/>
            <a:ext cx="457200" cy="457200"/>
          </a:xfrm>
          <a:prstGeom prst="rect">
            <a:avLst/>
          </a:prstGeom>
          <a:solidFill>
            <a:srgbClr val="808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-590550" y="4286250"/>
            <a:ext cx="457200" cy="457200"/>
          </a:xfrm>
          <a:prstGeom prst="rect">
            <a:avLst/>
          </a:prstGeom>
          <a:solidFill>
            <a:srgbClr val="D4D4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-590550" y="4808538"/>
            <a:ext cx="457200" cy="457200"/>
          </a:xfrm>
          <a:prstGeom prst="rect">
            <a:avLst/>
          </a:prstGeom>
          <a:solidFill>
            <a:srgbClr val="D4D4D9"/>
          </a:solidFill>
          <a:ln w="31750">
            <a:solidFill>
              <a:srgbClr val="0167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-590550" y="5332413"/>
            <a:ext cx="457200" cy="457200"/>
          </a:xfrm>
          <a:prstGeom prst="rect">
            <a:avLst/>
          </a:prstGeom>
          <a:solidFill>
            <a:srgbClr val="D4D4D9"/>
          </a:solidFill>
          <a:ln w="31750">
            <a:solidFill>
              <a:srgbClr val="D733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-590550" y="1146175"/>
            <a:ext cx="457200" cy="457200"/>
          </a:xfrm>
          <a:prstGeom prst="rect">
            <a:avLst/>
          </a:pr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-590550" y="1670050"/>
            <a:ext cx="457200" cy="457200"/>
          </a:xfrm>
          <a:prstGeom prst="rect">
            <a:avLst/>
          </a:prstGeom>
          <a:solidFill>
            <a:srgbClr val="9D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-590550" y="2192338"/>
            <a:ext cx="457200" cy="457200"/>
          </a:xfrm>
          <a:prstGeom prst="rect">
            <a:avLst/>
          </a:prstGeom>
          <a:solidFill>
            <a:srgbClr val="0E9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-590550" y="2716213"/>
            <a:ext cx="457200" cy="457200"/>
          </a:xfrm>
          <a:prstGeom prst="rect">
            <a:avLst/>
          </a:prstGeom>
          <a:solidFill>
            <a:srgbClr val="E36F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-1177960" y="3070419"/>
            <a:ext cx="457200" cy="457200"/>
          </a:xfrm>
          <a:prstGeom prst="rect">
            <a:avLst/>
          </a:prstGeom>
          <a:solidFill>
            <a:srgbClr val="0071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-1177960" y="3583112"/>
            <a:ext cx="457200" cy="457200"/>
          </a:xfrm>
          <a:prstGeom prst="rect">
            <a:avLst/>
          </a:prstGeom>
          <a:solidFill>
            <a:srgbClr val="0056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-1177960" y="4095805"/>
            <a:ext cx="457200" cy="457200"/>
          </a:xfrm>
          <a:prstGeom prst="rect">
            <a:avLst/>
          </a:prstGeom>
          <a:solidFill>
            <a:srgbClr val="001A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-1177960" y="4608497"/>
            <a:ext cx="457200" cy="457200"/>
          </a:xfrm>
          <a:prstGeom prst="rect">
            <a:avLst/>
          </a:prstGeom>
          <a:solidFill>
            <a:srgbClr val="0013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-1172662" y="1019647"/>
            <a:ext cx="457200" cy="4572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-1172662" y="1532340"/>
            <a:ext cx="457200" cy="457200"/>
          </a:xfrm>
          <a:prstGeom prst="rect">
            <a:avLst/>
          </a:prstGeom>
          <a:solidFill>
            <a:srgbClr val="3737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-1172662" y="2045033"/>
            <a:ext cx="457200" cy="457200"/>
          </a:xfrm>
          <a:prstGeom prst="rect">
            <a:avLst/>
          </a:prstGeom>
          <a:solidFill>
            <a:srgbClr val="7B7B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-1172662" y="2557726"/>
            <a:ext cx="457200" cy="457200"/>
          </a:xfrm>
          <a:prstGeom prst="rect">
            <a:avLst/>
          </a:prstGeom>
          <a:solidFill>
            <a:srgbClr val="6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-1172662" y="506954"/>
            <a:ext cx="457200" cy="457200"/>
          </a:xfrm>
          <a:prstGeom prst="rect">
            <a:avLst/>
          </a:prstGeom>
          <a:solidFill>
            <a:srgbClr val="5778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-1167670" y="-5739"/>
            <a:ext cx="457200" cy="457200"/>
          </a:xfrm>
          <a:prstGeom prst="rect">
            <a:avLst/>
          </a:prstGeom>
          <a:ln w="12700">
            <a:solidFill>
              <a:srgbClr val="A1A3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-1167670" y="5121189"/>
            <a:ext cx="457200" cy="457200"/>
          </a:xfrm>
          <a:prstGeom prst="rect">
            <a:avLst/>
          </a:prstGeom>
          <a:solidFill>
            <a:srgbClr val="303845"/>
          </a:solidFill>
          <a:ln w="25400"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Oval 7"/>
          <p:cNvSpPr>
            <a:spLocks noChangeArrowheads="1"/>
          </p:cNvSpPr>
          <p:nvPr/>
        </p:nvSpPr>
        <p:spPr bwMode="auto">
          <a:xfrm>
            <a:off x="-1668140" y="2090753"/>
            <a:ext cx="365760" cy="365760"/>
          </a:xfrm>
          <a:prstGeom prst="ellipse">
            <a:avLst/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b="1"/>
          </a:p>
        </p:txBody>
      </p:sp>
      <p:sp>
        <p:nvSpPr>
          <p:cNvPr id="66" name="Freeform 9"/>
          <p:cNvSpPr>
            <a:spLocks/>
          </p:cNvSpPr>
          <p:nvPr/>
        </p:nvSpPr>
        <p:spPr bwMode="auto">
          <a:xfrm>
            <a:off x="-1600140" y="2161590"/>
            <a:ext cx="229760" cy="224086"/>
          </a:xfrm>
          <a:custGeom>
            <a:avLst/>
            <a:gdLst>
              <a:gd name="T0" fmla="*/ 2147483647 w 418"/>
              <a:gd name="T1" fmla="*/ 0 h 408"/>
              <a:gd name="T2" fmla="*/ 2147483647 w 418"/>
              <a:gd name="T3" fmla="*/ 2147483647 h 408"/>
              <a:gd name="T4" fmla="*/ 2147483647 w 418"/>
              <a:gd name="T5" fmla="*/ 2147483647 h 408"/>
              <a:gd name="T6" fmla="*/ 2147483647 w 418"/>
              <a:gd name="T7" fmla="*/ 2147483647 h 408"/>
              <a:gd name="T8" fmla="*/ 0 w 418"/>
              <a:gd name="T9" fmla="*/ 2147483647 h 408"/>
              <a:gd name="T10" fmla="*/ 2147483647 w 418"/>
              <a:gd name="T11" fmla="*/ 2147483647 h 408"/>
              <a:gd name="T12" fmla="*/ 2147483647 w 418"/>
              <a:gd name="T13" fmla="*/ 2147483647 h 408"/>
              <a:gd name="T14" fmla="*/ 2147483647 w 418"/>
              <a:gd name="T15" fmla="*/ 0 h 40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418" h="408">
                <a:moveTo>
                  <a:pt x="404" y="0"/>
                </a:moveTo>
                <a:cubicBezTo>
                  <a:pt x="418" y="30"/>
                  <a:pt x="418" y="30"/>
                  <a:pt x="418" y="30"/>
                </a:cubicBezTo>
                <a:cubicBezTo>
                  <a:pt x="263" y="173"/>
                  <a:pt x="237" y="286"/>
                  <a:pt x="209" y="348"/>
                </a:cubicBezTo>
                <a:cubicBezTo>
                  <a:pt x="190" y="359"/>
                  <a:pt x="150" y="377"/>
                  <a:pt x="115" y="408"/>
                </a:cubicBezTo>
                <a:cubicBezTo>
                  <a:pt x="90" y="333"/>
                  <a:pt x="50" y="219"/>
                  <a:pt x="0" y="216"/>
                </a:cubicBezTo>
                <a:cubicBezTo>
                  <a:pt x="48" y="171"/>
                  <a:pt x="76" y="163"/>
                  <a:pt x="95" y="169"/>
                </a:cubicBezTo>
                <a:cubicBezTo>
                  <a:pt x="125" y="179"/>
                  <a:pt x="140" y="230"/>
                  <a:pt x="153" y="259"/>
                </a:cubicBezTo>
                <a:cubicBezTo>
                  <a:pt x="201" y="169"/>
                  <a:pt x="300" y="47"/>
                  <a:pt x="40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62" name="Group 161"/>
          <p:cNvGrpSpPr/>
          <p:nvPr/>
        </p:nvGrpSpPr>
        <p:grpSpPr>
          <a:xfrm>
            <a:off x="-1668140" y="1576843"/>
            <a:ext cx="365760" cy="365760"/>
            <a:chOff x="-1668140" y="1576843"/>
            <a:chExt cx="365760" cy="365760"/>
          </a:xfrm>
        </p:grpSpPr>
        <p:sp>
          <p:nvSpPr>
            <p:cNvPr id="68" name="Oval 6"/>
            <p:cNvSpPr>
              <a:spLocks noChangeArrowheads="1"/>
            </p:cNvSpPr>
            <p:nvPr/>
          </p:nvSpPr>
          <p:spPr bwMode="auto">
            <a:xfrm>
              <a:off x="-1668140" y="1576843"/>
              <a:ext cx="365760" cy="365760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b="1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9" name="Freeform 8"/>
            <p:cNvSpPr>
              <a:spLocks/>
            </p:cNvSpPr>
            <p:nvPr/>
          </p:nvSpPr>
          <p:spPr bwMode="auto">
            <a:xfrm>
              <a:off x="-1602842" y="1650921"/>
              <a:ext cx="234932" cy="217373"/>
            </a:xfrm>
            <a:custGeom>
              <a:avLst/>
              <a:gdLst>
                <a:gd name="T0" fmla="*/ 2147483647 w 427"/>
                <a:gd name="T1" fmla="*/ 2147483647 h 396"/>
                <a:gd name="T2" fmla="*/ 2147483647 w 427"/>
                <a:gd name="T3" fmla="*/ 2147483647 h 396"/>
                <a:gd name="T4" fmla="*/ 2147483647 w 427"/>
                <a:gd name="T5" fmla="*/ 2147483647 h 396"/>
                <a:gd name="T6" fmla="*/ 0 w 427"/>
                <a:gd name="T7" fmla="*/ 2147483647 h 396"/>
                <a:gd name="T8" fmla="*/ 2147483647 w 427"/>
                <a:gd name="T9" fmla="*/ 2147483647 h 396"/>
                <a:gd name="T10" fmla="*/ 2147483647 w 427"/>
                <a:gd name="T11" fmla="*/ 2147483647 h 396"/>
                <a:gd name="T12" fmla="*/ 2147483647 w 427"/>
                <a:gd name="T13" fmla="*/ 2147483647 h 396"/>
                <a:gd name="T14" fmla="*/ 2147483647 w 427"/>
                <a:gd name="T15" fmla="*/ 2147483647 h 396"/>
                <a:gd name="T16" fmla="*/ 2147483647 w 427"/>
                <a:gd name="T17" fmla="*/ 2147483647 h 396"/>
                <a:gd name="T18" fmla="*/ 2147483647 w 427"/>
                <a:gd name="T19" fmla="*/ 0 h 396"/>
                <a:gd name="T20" fmla="*/ 2147483647 w 427"/>
                <a:gd name="T21" fmla="*/ 2147483647 h 396"/>
                <a:gd name="T22" fmla="*/ 2147483647 w 427"/>
                <a:gd name="T23" fmla="*/ 2147483647 h 396"/>
                <a:gd name="T24" fmla="*/ 2147483647 w 427"/>
                <a:gd name="T25" fmla="*/ 2147483647 h 396"/>
                <a:gd name="T26" fmla="*/ 2147483647 w 427"/>
                <a:gd name="T27" fmla="*/ 2147483647 h 396"/>
                <a:gd name="T28" fmla="*/ 2147483647 w 427"/>
                <a:gd name="T29" fmla="*/ 2147483647 h 396"/>
                <a:gd name="T30" fmla="*/ 2147483647 w 427"/>
                <a:gd name="T31" fmla="*/ 2147483647 h 396"/>
                <a:gd name="T32" fmla="*/ 2147483647 w 427"/>
                <a:gd name="T33" fmla="*/ 2147483647 h 396"/>
                <a:gd name="T34" fmla="*/ 2147483647 w 427"/>
                <a:gd name="T35" fmla="*/ 2147483647 h 396"/>
                <a:gd name="T36" fmla="*/ 2147483647 w 427"/>
                <a:gd name="T37" fmla="*/ 2147483647 h 396"/>
                <a:gd name="T38" fmla="*/ 2147483647 w 427"/>
                <a:gd name="T39" fmla="*/ 2147483647 h 396"/>
                <a:gd name="T40" fmla="*/ 2147483647 w 427"/>
                <a:gd name="T41" fmla="*/ 2147483647 h 396"/>
                <a:gd name="T42" fmla="*/ 2147483647 w 427"/>
                <a:gd name="T43" fmla="*/ 2147483647 h 396"/>
                <a:gd name="T44" fmla="*/ 2147483647 w 427"/>
                <a:gd name="T45" fmla="*/ 2147483647 h 396"/>
                <a:gd name="T46" fmla="*/ 2147483647 w 427"/>
                <a:gd name="T47" fmla="*/ 2147483647 h 39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427" h="396">
                  <a:moveTo>
                    <a:pt x="212" y="287"/>
                  </a:moveTo>
                  <a:cubicBezTo>
                    <a:pt x="205" y="296"/>
                    <a:pt x="205" y="296"/>
                    <a:pt x="205" y="296"/>
                  </a:cubicBezTo>
                  <a:cubicBezTo>
                    <a:pt x="161" y="363"/>
                    <a:pt x="125" y="396"/>
                    <a:pt x="96" y="396"/>
                  </a:cubicBezTo>
                  <a:cubicBezTo>
                    <a:pt x="64" y="396"/>
                    <a:pt x="32" y="370"/>
                    <a:pt x="0" y="317"/>
                  </a:cubicBezTo>
                  <a:cubicBezTo>
                    <a:pt x="4" y="317"/>
                    <a:pt x="7" y="317"/>
                    <a:pt x="9" y="317"/>
                  </a:cubicBezTo>
                  <a:cubicBezTo>
                    <a:pt x="47" y="317"/>
                    <a:pt x="88" y="289"/>
                    <a:pt x="134" y="232"/>
                  </a:cubicBezTo>
                  <a:cubicBezTo>
                    <a:pt x="145" y="218"/>
                    <a:pt x="145" y="218"/>
                    <a:pt x="145" y="218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88" y="157"/>
                    <a:pt x="67" y="120"/>
                    <a:pt x="67" y="89"/>
                  </a:cubicBezTo>
                  <a:cubicBezTo>
                    <a:pt x="67" y="64"/>
                    <a:pt x="90" y="34"/>
                    <a:pt x="136" y="0"/>
                  </a:cubicBezTo>
                  <a:cubicBezTo>
                    <a:pt x="143" y="44"/>
                    <a:pt x="162" y="86"/>
                    <a:pt x="195" y="128"/>
                  </a:cubicBezTo>
                  <a:cubicBezTo>
                    <a:pt x="207" y="144"/>
                    <a:pt x="207" y="144"/>
                    <a:pt x="207" y="144"/>
                  </a:cubicBezTo>
                  <a:cubicBezTo>
                    <a:pt x="218" y="131"/>
                    <a:pt x="218" y="131"/>
                    <a:pt x="218" y="131"/>
                  </a:cubicBezTo>
                  <a:cubicBezTo>
                    <a:pt x="265" y="70"/>
                    <a:pt x="308" y="40"/>
                    <a:pt x="346" y="40"/>
                  </a:cubicBezTo>
                  <a:cubicBezTo>
                    <a:pt x="377" y="40"/>
                    <a:pt x="399" y="63"/>
                    <a:pt x="415" y="109"/>
                  </a:cubicBezTo>
                  <a:cubicBezTo>
                    <a:pt x="410" y="108"/>
                    <a:pt x="407" y="108"/>
                    <a:pt x="405" y="108"/>
                  </a:cubicBezTo>
                  <a:cubicBezTo>
                    <a:pt x="391" y="108"/>
                    <a:pt x="372" y="117"/>
                    <a:pt x="348" y="135"/>
                  </a:cubicBezTo>
                  <a:cubicBezTo>
                    <a:pt x="323" y="154"/>
                    <a:pt x="302" y="174"/>
                    <a:pt x="285" y="197"/>
                  </a:cubicBezTo>
                  <a:cubicBezTo>
                    <a:pt x="272" y="215"/>
                    <a:pt x="272" y="215"/>
                    <a:pt x="272" y="215"/>
                  </a:cubicBezTo>
                  <a:cubicBezTo>
                    <a:pt x="285" y="227"/>
                    <a:pt x="285" y="227"/>
                    <a:pt x="285" y="227"/>
                  </a:cubicBezTo>
                  <a:cubicBezTo>
                    <a:pt x="330" y="271"/>
                    <a:pt x="378" y="293"/>
                    <a:pt x="427" y="293"/>
                  </a:cubicBezTo>
                  <a:cubicBezTo>
                    <a:pt x="401" y="347"/>
                    <a:pt x="373" y="374"/>
                    <a:pt x="344" y="374"/>
                  </a:cubicBezTo>
                  <a:cubicBezTo>
                    <a:pt x="318" y="374"/>
                    <a:pt x="280" y="351"/>
                    <a:pt x="231" y="305"/>
                  </a:cubicBezTo>
                  <a:lnTo>
                    <a:pt x="212" y="28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70" name="Rectangle 69"/>
          <p:cNvSpPr/>
          <p:nvPr/>
        </p:nvSpPr>
        <p:spPr>
          <a:xfrm>
            <a:off x="-1713860" y="3070419"/>
            <a:ext cx="457200" cy="457200"/>
          </a:xfrm>
          <a:prstGeom prst="rect">
            <a:avLst/>
          </a:prstGeom>
          <a:solidFill>
            <a:srgbClr val="DD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-1713860" y="3583112"/>
            <a:ext cx="457200" cy="457200"/>
          </a:xfrm>
          <a:prstGeom prst="rect">
            <a:avLst/>
          </a:prstGeom>
          <a:solidFill>
            <a:srgbClr val="0C54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-1713860" y="4095805"/>
            <a:ext cx="457200" cy="457200"/>
          </a:xfrm>
          <a:prstGeom prst="rect">
            <a:avLst/>
          </a:prstGeom>
          <a:solidFill>
            <a:srgbClr val="FFA9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-1713860" y="4608497"/>
            <a:ext cx="457200" cy="4572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/>
          <a:lstStyle/>
          <a:p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-1708562" y="2557726"/>
            <a:ext cx="457200" cy="457200"/>
          </a:xfrm>
          <a:prstGeom prst="rect">
            <a:avLst/>
          </a:prstGeom>
          <a:solidFill>
            <a:srgbClr val="2222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-1167670" y="5689373"/>
            <a:ext cx="457200" cy="457200"/>
          </a:xfrm>
          <a:prstGeom prst="rect">
            <a:avLst/>
          </a:prstGeom>
          <a:gradFill>
            <a:gsLst>
              <a:gs pos="0">
                <a:srgbClr val="002A50"/>
              </a:gs>
              <a:gs pos="100000">
                <a:srgbClr val="00396C"/>
              </a:gs>
            </a:gsLst>
            <a:lin ang="6000000" scaled="0"/>
          </a:gra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b="1">
              <a:solidFill>
                <a:schemeClr val="bg1"/>
              </a:solidFill>
              <a:latin typeface="Myriad Pro" panose="020B0503030403020204" pitchFamily="34" charset="0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-1167670" y="6257557"/>
            <a:ext cx="457200" cy="457200"/>
          </a:xfrm>
          <a:prstGeom prst="rect">
            <a:avLst/>
          </a:prstGeom>
          <a:noFill/>
          <a:ln w="34925">
            <a:gradFill>
              <a:gsLst>
                <a:gs pos="0">
                  <a:srgbClr val="002A50"/>
                </a:gs>
                <a:gs pos="100000">
                  <a:srgbClr val="00396C"/>
                </a:gs>
              </a:gsLst>
              <a:lin ang="60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00" b="1" i="1">
              <a:solidFill>
                <a:schemeClr val="tx1"/>
              </a:solidFill>
              <a:latin typeface="Myriad Pro" panose="020B0503030403020204" pitchFamily="34" charset="0"/>
            </a:endParaRPr>
          </a:p>
        </p:txBody>
      </p:sp>
      <p:sp>
        <p:nvSpPr>
          <p:cNvPr id="77" name="Oval 76"/>
          <p:cNvSpPr/>
          <p:nvPr/>
        </p:nvSpPr>
        <p:spPr bwMode="auto">
          <a:xfrm>
            <a:off x="-1635107" y="1092672"/>
            <a:ext cx="311150" cy="311150"/>
          </a:xfrm>
          <a:prstGeom prst="ellipse">
            <a:avLst/>
          </a:prstGeom>
          <a:solidFill>
            <a:srgbClr val="CC0000"/>
          </a:solidFill>
          <a:ln w="1905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0" rIns="0" bIns="0" anchor="ctr"/>
          <a:lstStyle/>
          <a:p>
            <a:pPr algn="ctr" eaLnBrk="0" hangingPunct="0">
              <a:defRPr/>
            </a:pPr>
            <a:r>
              <a:rPr lang="en-GB" sz="1600" b="1" dirty="0">
                <a:solidFill>
                  <a:srgbClr val="FFFFFF"/>
                </a:solidFill>
                <a:latin typeface="Myriad Pro" panose="020B0503030403020204" pitchFamily="34" charset="0"/>
              </a:rPr>
              <a:t>1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>
          <a:xfrm>
            <a:off x="8751570" y="6509653"/>
            <a:ext cx="392430" cy="365125"/>
          </a:xfrm>
        </p:spPr>
        <p:txBody>
          <a:bodyPr/>
          <a:lstStyle/>
          <a:p>
            <a:fld id="{8C7CDE80-5B26-4D45-8863-C1D742676D0C}" type="slidenum">
              <a:rPr lang="en-US" sz="1000" b="1" smtClean="0">
                <a:solidFill>
                  <a:schemeClr val="bg1"/>
                </a:solidFill>
                <a:latin typeface="Century Gothic" panose="020B0502020202020204" pitchFamily="34" charset="0"/>
              </a:rPr>
              <a:t>4</a:t>
            </a:fld>
            <a:endParaRPr lang="en-US" sz="1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8991" y="6553461"/>
            <a:ext cx="20649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History and Development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268710" y="6553461"/>
            <a:ext cx="14750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Value Proposition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886149" y="6553461"/>
            <a:ext cx="8114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Features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4839945" y="6553461"/>
            <a:ext cx="13115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Business Model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6293878" y="6553461"/>
            <a:ext cx="8996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Examples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7335837" y="6553461"/>
            <a:ext cx="10807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Other Issues</a:t>
            </a:r>
          </a:p>
        </p:txBody>
      </p:sp>
      <p:graphicFrame>
        <p:nvGraphicFramePr>
          <p:cNvPr id="125" name="Chart 124"/>
          <p:cNvGraphicFramePr/>
          <p:nvPr>
            <p:extLst/>
          </p:nvPr>
        </p:nvGraphicFramePr>
        <p:xfrm>
          <a:off x="1392001" y="-944192"/>
          <a:ext cx="1250379" cy="833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7" name="TextBox 126"/>
          <p:cNvSpPr txBox="1"/>
          <p:nvPr/>
        </p:nvSpPr>
        <p:spPr>
          <a:xfrm>
            <a:off x="293803" y="133089"/>
            <a:ext cx="34467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THAILAND MARKET OVERVIEW</a:t>
            </a:r>
          </a:p>
        </p:txBody>
      </p:sp>
      <p:sp>
        <p:nvSpPr>
          <p:cNvPr id="128" name="TextBox 127"/>
          <p:cNvSpPr txBox="1"/>
          <p:nvPr/>
        </p:nvSpPr>
        <p:spPr>
          <a:xfrm>
            <a:off x="293803" y="441718"/>
            <a:ext cx="86565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Low correlation between share of financial cards and transaction processed</a:t>
            </a:r>
          </a:p>
        </p:txBody>
      </p:sp>
      <p:sp>
        <p:nvSpPr>
          <p:cNvPr id="131" name="Rectangle 130"/>
          <p:cNvSpPr/>
          <p:nvPr/>
        </p:nvSpPr>
        <p:spPr>
          <a:xfrm>
            <a:off x="196685" y="203788"/>
            <a:ext cx="91440" cy="548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58" r="12858" b="13333"/>
          <a:stretch/>
        </p:blipFill>
        <p:spPr>
          <a:xfrm>
            <a:off x="-361950" y="-1820241"/>
            <a:ext cx="919894" cy="1073221"/>
          </a:xfrm>
          <a:prstGeom prst="rect">
            <a:avLst/>
          </a:prstGeom>
        </p:spPr>
      </p:pic>
      <p:graphicFrame>
        <p:nvGraphicFramePr>
          <p:cNvPr id="33" name="Table 32"/>
          <p:cNvGraphicFramePr>
            <a:graphicFrameLocks noGrp="1"/>
          </p:cNvGraphicFramePr>
          <p:nvPr>
            <p:extLst/>
          </p:nvPr>
        </p:nvGraphicFramePr>
        <p:xfrm>
          <a:off x="3740580" y="-1564246"/>
          <a:ext cx="5040873" cy="124546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22813">
                  <a:extLst>
                    <a:ext uri="{9D8B030D-6E8A-4147-A177-3AD203B41FA5}">
                      <a16:colId xmlns="" xmlns:a16="http://schemas.microsoft.com/office/drawing/2014/main" val="1692021959"/>
                    </a:ext>
                  </a:extLst>
                </a:gridCol>
                <a:gridCol w="801872">
                  <a:extLst>
                    <a:ext uri="{9D8B030D-6E8A-4147-A177-3AD203B41FA5}">
                      <a16:colId xmlns="" xmlns:a16="http://schemas.microsoft.com/office/drawing/2014/main" val="948491027"/>
                    </a:ext>
                  </a:extLst>
                </a:gridCol>
                <a:gridCol w="801872">
                  <a:extLst>
                    <a:ext uri="{9D8B030D-6E8A-4147-A177-3AD203B41FA5}">
                      <a16:colId xmlns="" xmlns:a16="http://schemas.microsoft.com/office/drawing/2014/main" val="3376280033"/>
                    </a:ext>
                  </a:extLst>
                </a:gridCol>
                <a:gridCol w="801872">
                  <a:extLst>
                    <a:ext uri="{9D8B030D-6E8A-4147-A177-3AD203B41FA5}">
                      <a16:colId xmlns="" xmlns:a16="http://schemas.microsoft.com/office/drawing/2014/main" val="1018867853"/>
                    </a:ext>
                  </a:extLst>
                </a:gridCol>
                <a:gridCol w="933634">
                  <a:extLst>
                    <a:ext uri="{9D8B030D-6E8A-4147-A177-3AD203B41FA5}">
                      <a16:colId xmlns="" xmlns:a16="http://schemas.microsoft.com/office/drawing/2014/main" val="1741143544"/>
                    </a:ext>
                  </a:extLst>
                </a:gridCol>
                <a:gridCol w="978810">
                  <a:extLst>
                    <a:ext uri="{9D8B030D-6E8A-4147-A177-3AD203B41FA5}">
                      <a16:colId xmlns="" xmlns:a16="http://schemas.microsoft.com/office/drawing/2014/main" val="2128930719"/>
                    </a:ext>
                  </a:extLst>
                </a:gridCol>
              </a:tblGrid>
              <a:tr h="415155">
                <a:tc>
                  <a:txBody>
                    <a:bodyPr/>
                    <a:lstStyle/>
                    <a:p>
                      <a:pPr algn="l" fontAlgn="ctr"/>
                      <a:endParaRPr lang="en-US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 dirty="0">
                          <a:effectLst/>
                        </a:rPr>
                        <a:t>2002</a:t>
                      </a:r>
                      <a:endParaRPr lang="en-US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>
                          <a:effectLst/>
                        </a:rPr>
                        <a:t>2005</a:t>
                      </a:r>
                      <a:endParaRPr lang="en-US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>
                          <a:effectLst/>
                        </a:rPr>
                        <a:t>2010</a:t>
                      </a:r>
                      <a:endParaRPr lang="en-US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>
                          <a:effectLst/>
                        </a:rPr>
                        <a:t>2015</a:t>
                      </a:r>
                      <a:endParaRPr lang="en-US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>
                          <a:effectLst/>
                        </a:rPr>
                        <a:t>2020</a:t>
                      </a:r>
                      <a:endParaRPr lang="en-US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2874476450"/>
                  </a:ext>
                </a:extLst>
              </a:tr>
              <a:tr h="41515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>
                          <a:effectLst/>
                        </a:rPr>
                        <a:t>debit</a:t>
                      </a:r>
                      <a:endParaRPr lang="en-US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 dirty="0">
                          <a:effectLst/>
                        </a:rPr>
                        <a:t>15,772.60</a:t>
                      </a:r>
                      <a:endParaRPr lang="en-US" sz="1200" b="0" i="0" u="none" strike="noStrike" dirty="0">
                        <a:solidFill>
                          <a:srgbClr val="595959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 dirty="0">
                          <a:effectLst/>
                        </a:rPr>
                        <a:t>25,000.00</a:t>
                      </a:r>
                      <a:endParaRPr lang="en-US" sz="1200" b="0" i="0" u="none" strike="noStrike" dirty="0">
                        <a:solidFill>
                          <a:srgbClr val="595959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 dirty="0">
                          <a:effectLst/>
                        </a:rPr>
                        <a:t>113,495.30</a:t>
                      </a:r>
                      <a:endParaRPr lang="en-US" sz="1200" b="0" i="0" u="none" strike="noStrike" dirty="0">
                        <a:solidFill>
                          <a:srgbClr val="595959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 dirty="0">
                          <a:effectLst/>
                        </a:rPr>
                        <a:t>266,451.70</a:t>
                      </a:r>
                      <a:endParaRPr lang="en-US" sz="1200" b="0" i="0" u="none" strike="noStrike" dirty="0">
                        <a:solidFill>
                          <a:srgbClr val="595959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 dirty="0">
                          <a:effectLst/>
                        </a:rPr>
                        <a:t>428,350.50</a:t>
                      </a:r>
                      <a:endParaRPr lang="en-US" sz="1200" b="0" i="1" u="none" strike="noStrike" dirty="0">
                        <a:solidFill>
                          <a:srgbClr val="595959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2792609775"/>
                  </a:ext>
                </a:extLst>
              </a:tr>
              <a:tr h="41515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>
                          <a:effectLst/>
                        </a:rPr>
                        <a:t>credit</a:t>
                      </a:r>
                      <a:endParaRPr lang="en-US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>
                          <a:effectLst/>
                        </a:rPr>
                        <a:t>436,006.20</a:t>
                      </a:r>
                      <a:endParaRPr lang="en-US" sz="1200" b="0" i="0" u="none" strike="noStrike">
                        <a:solidFill>
                          <a:srgbClr val="595959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>
                          <a:effectLst/>
                        </a:rPr>
                        <a:t>586,623.60</a:t>
                      </a:r>
                      <a:endParaRPr lang="en-US" sz="1200" b="0" i="0" u="none" strike="noStrike">
                        <a:solidFill>
                          <a:srgbClr val="595959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>
                          <a:effectLst/>
                        </a:rPr>
                        <a:t>958,122.30</a:t>
                      </a:r>
                      <a:endParaRPr lang="en-US" sz="1200" b="0" i="0" u="none" strike="noStrike">
                        <a:solidFill>
                          <a:srgbClr val="595959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>
                          <a:effectLst/>
                        </a:rPr>
                        <a:t>1,540,550.80</a:t>
                      </a:r>
                      <a:endParaRPr lang="en-US" sz="1200" b="0" i="0" u="none" strike="noStrike">
                        <a:solidFill>
                          <a:srgbClr val="595959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 dirty="0">
                          <a:effectLst/>
                        </a:rPr>
                        <a:t>2,177,218.20</a:t>
                      </a:r>
                      <a:endParaRPr lang="en-US" sz="1200" b="0" i="1" u="none" strike="noStrike" dirty="0">
                        <a:solidFill>
                          <a:srgbClr val="595959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2473960766"/>
                  </a:ext>
                </a:extLst>
              </a:tr>
            </a:tbl>
          </a:graphicData>
        </a:graphic>
      </p:graphicFrame>
      <p:pic>
        <p:nvPicPr>
          <p:cNvPr id="37" name="Picture 3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82" t="-1401" r="66892" b="-1401"/>
          <a:stretch/>
        </p:blipFill>
        <p:spPr>
          <a:xfrm>
            <a:off x="5903432" y="3980609"/>
            <a:ext cx="676950" cy="676950"/>
          </a:xfrm>
          <a:prstGeom prst="ellipse">
            <a:avLst/>
          </a:prstGeom>
          <a:solidFill>
            <a:srgbClr val="009EDF"/>
          </a:solidFill>
        </p:spPr>
      </p:pic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298" t="-4267" r="-10298" b="-16329"/>
          <a:stretch/>
        </p:blipFill>
        <p:spPr>
          <a:xfrm>
            <a:off x="4230793" y="3980609"/>
            <a:ext cx="676950" cy="676950"/>
          </a:xfrm>
          <a:prstGeom prst="ellipse">
            <a:avLst/>
          </a:prstGeom>
          <a:solidFill>
            <a:srgbClr val="582584"/>
          </a:solidFill>
        </p:spPr>
      </p:pic>
      <p:pic>
        <p:nvPicPr>
          <p:cNvPr id="67" name="Picture 66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36" t="12136" r="12136" b="12136"/>
          <a:stretch/>
        </p:blipFill>
        <p:spPr>
          <a:xfrm>
            <a:off x="885809" y="3980609"/>
            <a:ext cx="676950" cy="676950"/>
          </a:xfrm>
          <a:prstGeom prst="ellipse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45" t="13035" r="17345" b="37585"/>
          <a:stretch/>
        </p:blipFill>
        <p:spPr>
          <a:xfrm>
            <a:off x="7576072" y="3980609"/>
            <a:ext cx="676952" cy="676950"/>
          </a:xfrm>
          <a:prstGeom prst="ellipse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90" t="7270" r="16690" b="25411"/>
          <a:stretch/>
        </p:blipFill>
        <p:spPr>
          <a:xfrm>
            <a:off x="2558448" y="3980756"/>
            <a:ext cx="676656" cy="676656"/>
          </a:xfrm>
          <a:prstGeom prst="ellipse">
            <a:avLst/>
          </a:prstGeom>
        </p:spPr>
      </p:pic>
      <p:grpSp>
        <p:nvGrpSpPr>
          <p:cNvPr id="93" name="Group 92"/>
          <p:cNvGrpSpPr/>
          <p:nvPr/>
        </p:nvGrpSpPr>
        <p:grpSpPr>
          <a:xfrm>
            <a:off x="215897" y="4681462"/>
            <a:ext cx="2027110" cy="1351408"/>
            <a:chOff x="4279632" y="821984"/>
            <a:chExt cx="2027110" cy="1351408"/>
          </a:xfrm>
        </p:grpSpPr>
        <p:grpSp>
          <p:nvGrpSpPr>
            <p:cNvPr id="50" name="Group 49"/>
            <p:cNvGrpSpPr/>
            <p:nvPr/>
          </p:nvGrpSpPr>
          <p:grpSpPr>
            <a:xfrm>
              <a:off x="4279632" y="821984"/>
              <a:ext cx="2027110" cy="1351408"/>
              <a:chOff x="5877750" y="1334554"/>
              <a:chExt cx="2027110" cy="1351408"/>
            </a:xfrm>
          </p:grpSpPr>
          <p:sp>
            <p:nvSpPr>
              <p:cNvPr id="35" name="Oval 34"/>
              <p:cNvSpPr/>
              <p:nvPr/>
            </p:nvSpPr>
            <p:spPr>
              <a:xfrm>
                <a:off x="6552977" y="1671930"/>
                <a:ext cx="676656" cy="676656"/>
              </a:xfrm>
              <a:prstGeom prst="ellipse">
                <a:avLst/>
              </a:prstGeom>
              <a:solidFill>
                <a:srgbClr val="80808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aphicFrame>
            <p:nvGraphicFramePr>
              <p:cNvPr id="34" name="Chart 33"/>
              <p:cNvGraphicFramePr/>
              <p:nvPr/>
            </p:nvGraphicFramePr>
            <p:xfrm>
              <a:off x="5877750" y="1334554"/>
              <a:ext cx="2027110" cy="1351408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11"/>
              </a:graphicData>
            </a:graphic>
          </p:graphicFrame>
        </p:grpSp>
        <p:sp>
          <p:nvSpPr>
            <p:cNvPr id="52" name="TextBox 51"/>
            <p:cNvSpPr txBox="1"/>
            <p:nvPr/>
          </p:nvSpPr>
          <p:spPr>
            <a:xfrm>
              <a:off x="5029301" y="1366208"/>
              <a:ext cx="62068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15.7%</a:t>
              </a:r>
            </a:p>
          </p:txBody>
        </p:sp>
      </p:grpSp>
      <p:grpSp>
        <p:nvGrpSpPr>
          <p:cNvPr id="97" name="Group 96"/>
          <p:cNvGrpSpPr/>
          <p:nvPr/>
        </p:nvGrpSpPr>
        <p:grpSpPr>
          <a:xfrm>
            <a:off x="1887171" y="4681462"/>
            <a:ext cx="2027110" cy="1351408"/>
            <a:chOff x="4279632" y="1898650"/>
            <a:chExt cx="2027110" cy="1351408"/>
          </a:xfrm>
        </p:grpSpPr>
        <p:grpSp>
          <p:nvGrpSpPr>
            <p:cNvPr id="102" name="Group 101"/>
            <p:cNvGrpSpPr/>
            <p:nvPr/>
          </p:nvGrpSpPr>
          <p:grpSpPr>
            <a:xfrm>
              <a:off x="4279632" y="1898650"/>
              <a:ext cx="2027110" cy="1351408"/>
              <a:chOff x="5877750" y="1334554"/>
              <a:chExt cx="2027110" cy="1351408"/>
            </a:xfrm>
          </p:grpSpPr>
          <p:sp>
            <p:nvSpPr>
              <p:cNvPr id="103" name="Oval 102"/>
              <p:cNvSpPr/>
              <p:nvPr/>
            </p:nvSpPr>
            <p:spPr>
              <a:xfrm>
                <a:off x="6552977" y="1671930"/>
                <a:ext cx="676656" cy="676656"/>
              </a:xfrm>
              <a:prstGeom prst="ellipse">
                <a:avLst/>
              </a:prstGeom>
              <a:solidFill>
                <a:srgbClr val="80808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aphicFrame>
            <p:nvGraphicFramePr>
              <p:cNvPr id="104" name="Chart 103"/>
              <p:cNvGraphicFramePr/>
              <p:nvPr/>
            </p:nvGraphicFramePr>
            <p:xfrm>
              <a:off x="5877750" y="1334554"/>
              <a:ext cx="2027110" cy="1351408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12"/>
              </a:graphicData>
            </a:graphic>
          </p:graphicFrame>
        </p:grpSp>
        <p:sp>
          <p:nvSpPr>
            <p:cNvPr id="115" name="TextBox 114"/>
            <p:cNvSpPr txBox="1"/>
            <p:nvPr/>
          </p:nvSpPr>
          <p:spPr>
            <a:xfrm>
              <a:off x="5010832" y="2432740"/>
              <a:ext cx="62068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14.7%</a:t>
              </a:r>
            </a:p>
          </p:txBody>
        </p:sp>
      </p:grpSp>
      <p:grpSp>
        <p:nvGrpSpPr>
          <p:cNvPr id="98" name="Group 97"/>
          <p:cNvGrpSpPr/>
          <p:nvPr/>
        </p:nvGrpSpPr>
        <p:grpSpPr>
          <a:xfrm>
            <a:off x="3558445" y="4681462"/>
            <a:ext cx="2027110" cy="1351408"/>
            <a:chOff x="4279632" y="2975831"/>
            <a:chExt cx="2027110" cy="1351408"/>
          </a:xfrm>
        </p:grpSpPr>
        <p:grpSp>
          <p:nvGrpSpPr>
            <p:cNvPr id="105" name="Group 104"/>
            <p:cNvGrpSpPr/>
            <p:nvPr/>
          </p:nvGrpSpPr>
          <p:grpSpPr>
            <a:xfrm>
              <a:off x="4279632" y="2975831"/>
              <a:ext cx="2027110" cy="1351408"/>
              <a:chOff x="5877750" y="1334554"/>
              <a:chExt cx="2027110" cy="1351408"/>
            </a:xfrm>
          </p:grpSpPr>
          <p:sp>
            <p:nvSpPr>
              <p:cNvPr id="106" name="Oval 105"/>
              <p:cNvSpPr/>
              <p:nvPr/>
            </p:nvSpPr>
            <p:spPr>
              <a:xfrm>
                <a:off x="6552977" y="1671930"/>
                <a:ext cx="676656" cy="676656"/>
              </a:xfrm>
              <a:prstGeom prst="ellipse">
                <a:avLst/>
              </a:prstGeom>
              <a:solidFill>
                <a:srgbClr val="80808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aphicFrame>
            <p:nvGraphicFramePr>
              <p:cNvPr id="107" name="Chart 106"/>
              <p:cNvGraphicFramePr/>
              <p:nvPr/>
            </p:nvGraphicFramePr>
            <p:xfrm>
              <a:off x="5877750" y="1334554"/>
              <a:ext cx="2027110" cy="1351408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13"/>
              </a:graphicData>
            </a:graphic>
          </p:graphicFrame>
        </p:grpSp>
        <p:sp>
          <p:nvSpPr>
            <p:cNvPr id="116" name="TextBox 115"/>
            <p:cNvSpPr txBox="1"/>
            <p:nvPr/>
          </p:nvSpPr>
          <p:spPr>
            <a:xfrm>
              <a:off x="5010832" y="3527619"/>
              <a:ext cx="62068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14.2%</a:t>
              </a: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5229719" y="4681462"/>
            <a:ext cx="2027110" cy="1351408"/>
            <a:chOff x="4279632" y="4053779"/>
            <a:chExt cx="2027110" cy="1351408"/>
          </a:xfrm>
        </p:grpSpPr>
        <p:grpSp>
          <p:nvGrpSpPr>
            <p:cNvPr id="108" name="Group 107"/>
            <p:cNvGrpSpPr/>
            <p:nvPr/>
          </p:nvGrpSpPr>
          <p:grpSpPr>
            <a:xfrm>
              <a:off x="4279632" y="4053779"/>
              <a:ext cx="2027110" cy="1351408"/>
              <a:chOff x="5877750" y="1334554"/>
              <a:chExt cx="2027110" cy="1351408"/>
            </a:xfrm>
          </p:grpSpPr>
          <p:sp>
            <p:nvSpPr>
              <p:cNvPr id="109" name="Oval 108"/>
              <p:cNvSpPr/>
              <p:nvPr/>
            </p:nvSpPr>
            <p:spPr>
              <a:xfrm>
                <a:off x="6552977" y="1671930"/>
                <a:ext cx="676656" cy="676656"/>
              </a:xfrm>
              <a:prstGeom prst="ellipse">
                <a:avLst/>
              </a:prstGeom>
              <a:solidFill>
                <a:srgbClr val="80808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aphicFrame>
            <p:nvGraphicFramePr>
              <p:cNvPr id="110" name="Chart 109"/>
              <p:cNvGraphicFramePr/>
              <p:nvPr/>
            </p:nvGraphicFramePr>
            <p:xfrm>
              <a:off x="5877750" y="1334554"/>
              <a:ext cx="2027110" cy="1351408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14"/>
              </a:graphicData>
            </a:graphic>
          </p:graphicFrame>
        </p:grpSp>
        <p:sp>
          <p:nvSpPr>
            <p:cNvPr id="117" name="TextBox 116"/>
            <p:cNvSpPr txBox="1"/>
            <p:nvPr/>
          </p:nvSpPr>
          <p:spPr>
            <a:xfrm>
              <a:off x="5010832" y="4615542"/>
              <a:ext cx="62068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13.5%</a:t>
              </a: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6900993" y="4681462"/>
            <a:ext cx="2027110" cy="1351408"/>
            <a:chOff x="4279632" y="5135035"/>
            <a:chExt cx="2027110" cy="1351408"/>
          </a:xfrm>
        </p:grpSpPr>
        <p:grpSp>
          <p:nvGrpSpPr>
            <p:cNvPr id="111" name="Group 110"/>
            <p:cNvGrpSpPr/>
            <p:nvPr/>
          </p:nvGrpSpPr>
          <p:grpSpPr>
            <a:xfrm>
              <a:off x="4279632" y="5135035"/>
              <a:ext cx="2027110" cy="1351408"/>
              <a:chOff x="5877750" y="1334554"/>
              <a:chExt cx="2027110" cy="1351408"/>
            </a:xfrm>
          </p:grpSpPr>
          <p:sp>
            <p:nvSpPr>
              <p:cNvPr id="112" name="Oval 111"/>
              <p:cNvSpPr/>
              <p:nvPr/>
            </p:nvSpPr>
            <p:spPr>
              <a:xfrm>
                <a:off x="6552977" y="1671930"/>
                <a:ext cx="676656" cy="676656"/>
              </a:xfrm>
              <a:prstGeom prst="ellipse">
                <a:avLst/>
              </a:prstGeom>
              <a:solidFill>
                <a:srgbClr val="80808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aphicFrame>
            <p:nvGraphicFramePr>
              <p:cNvPr id="113" name="Chart 112"/>
              <p:cNvGraphicFramePr/>
              <p:nvPr/>
            </p:nvGraphicFramePr>
            <p:xfrm>
              <a:off x="5877750" y="1334554"/>
              <a:ext cx="2027110" cy="1351408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15"/>
              </a:graphicData>
            </a:graphic>
          </p:graphicFrame>
        </p:grpSp>
        <p:sp>
          <p:nvSpPr>
            <p:cNvPr id="118" name="TextBox 117"/>
            <p:cNvSpPr txBox="1"/>
            <p:nvPr/>
          </p:nvSpPr>
          <p:spPr>
            <a:xfrm>
              <a:off x="5048932" y="5700337"/>
              <a:ext cx="53412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8.1%</a:t>
              </a: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498609" y="1094364"/>
            <a:ext cx="81467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Century Gothic" panose="020B0502020202020204" pitchFamily="34" charset="0"/>
              </a:rPr>
              <a:t>Transaction processed by credit card issues, 2016 (figures in billion Baht)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1576629" y="6032870"/>
            <a:ext cx="5990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Century Gothic" panose="020B0502020202020204" pitchFamily="34" charset="0"/>
              </a:rPr>
              <a:t>Share of financial cards in circulation by issuer, 2016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0" y="6257557"/>
            <a:ext cx="148951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 smtClean="0">
                <a:latin typeface="Century Gothic" panose="020B0502020202020204" pitchFamily="34" charset="0"/>
              </a:rPr>
              <a:t>Source: </a:t>
            </a:r>
            <a:r>
              <a:rPr lang="en-US" sz="1050" b="1" dirty="0" err="1" smtClean="0">
                <a:latin typeface="Century Gothic" panose="020B0502020202020204" pitchFamily="34" charset="0"/>
              </a:rPr>
              <a:t>Euromonitor</a:t>
            </a:r>
            <a:endParaRPr lang="en-US" sz="105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0390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Dark Blue Bar"/>
          <p:cNvSpPr/>
          <p:nvPr/>
        </p:nvSpPr>
        <p:spPr>
          <a:xfrm flipH="1" flipV="1">
            <a:off x="0" y="746116"/>
            <a:ext cx="9144000" cy="127000"/>
          </a:xfrm>
          <a:prstGeom prst="triangle">
            <a:avLst>
              <a:gd name="adj" fmla="val 100000"/>
            </a:avLst>
          </a:pr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1" name="Rectangle 50"/>
          <p:cNvSpPr/>
          <p:nvPr/>
        </p:nvSpPr>
        <p:spPr>
          <a:xfrm>
            <a:off x="0" y="70272"/>
            <a:ext cx="9144000" cy="726673"/>
          </a:xfrm>
          <a:prstGeom prst="rect">
            <a:avLst/>
          </a:prstGeom>
          <a:gradFill>
            <a:gsLst>
              <a:gs pos="14173">
                <a:srgbClr val="0167B1"/>
              </a:gs>
              <a:gs pos="59300">
                <a:srgbClr val="017FDD"/>
              </a:gs>
              <a:gs pos="100000">
                <a:srgbClr val="0174CB"/>
              </a:gs>
              <a:gs pos="0">
                <a:srgbClr val="0167B1"/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9" name="Header Outliner 1"/>
          <p:cNvSpPr/>
          <p:nvPr/>
        </p:nvSpPr>
        <p:spPr>
          <a:xfrm>
            <a:off x="-93756" y="-172950"/>
            <a:ext cx="9458325" cy="1581150"/>
          </a:xfrm>
          <a:custGeom>
            <a:avLst/>
            <a:gdLst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58325" h="1581150">
                <a:moveTo>
                  <a:pt x="66675" y="276225"/>
                </a:moveTo>
                <a:cubicBezTo>
                  <a:pt x="10699750" y="149225"/>
                  <a:pt x="9302750" y="1069975"/>
                  <a:pt x="9458325" y="1581150"/>
                </a:cubicBezTo>
                <a:lnTo>
                  <a:pt x="9448800" y="66675"/>
                </a:lnTo>
                <a:lnTo>
                  <a:pt x="0" y="0"/>
                </a:lnTo>
                <a:lnTo>
                  <a:pt x="66675" y="276225"/>
                </a:lnTo>
                <a:close/>
              </a:path>
            </a:pathLst>
          </a:custGeom>
          <a:solidFill>
            <a:srgbClr val="0E97FE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0" name="Header Outliner 2"/>
          <p:cNvSpPr/>
          <p:nvPr/>
        </p:nvSpPr>
        <p:spPr>
          <a:xfrm>
            <a:off x="-244475" y="-164466"/>
            <a:ext cx="9915525" cy="1609725"/>
          </a:xfrm>
          <a:custGeom>
            <a:avLst/>
            <a:gdLst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  <a:gd name="connsiteX0" fmla="*/ 0 w 9896475"/>
              <a:gd name="connsiteY0" fmla="*/ 285750 h 1581150"/>
              <a:gd name="connsiteX1" fmla="*/ 9896475 w 9896475"/>
              <a:gd name="connsiteY1" fmla="*/ 1581150 h 1581150"/>
              <a:gd name="connsiteX2" fmla="*/ 9886950 w 9896475"/>
              <a:gd name="connsiteY2" fmla="*/ 66675 h 1581150"/>
              <a:gd name="connsiteX3" fmla="*/ 438150 w 9896475"/>
              <a:gd name="connsiteY3" fmla="*/ 0 h 1581150"/>
              <a:gd name="connsiteX4" fmla="*/ 0 w 9896475"/>
              <a:gd name="connsiteY4" fmla="*/ 285750 h 1581150"/>
              <a:gd name="connsiteX0" fmla="*/ 19050 w 9915525"/>
              <a:gd name="connsiteY0" fmla="*/ 314325 h 1609725"/>
              <a:gd name="connsiteX1" fmla="*/ 9915525 w 9915525"/>
              <a:gd name="connsiteY1" fmla="*/ 1609725 h 1609725"/>
              <a:gd name="connsiteX2" fmla="*/ 9906000 w 9915525"/>
              <a:gd name="connsiteY2" fmla="*/ 95250 h 1609725"/>
              <a:gd name="connsiteX3" fmla="*/ 0 w 9915525"/>
              <a:gd name="connsiteY3" fmla="*/ 0 h 1609725"/>
              <a:gd name="connsiteX4" fmla="*/ 19050 w 9915525"/>
              <a:gd name="connsiteY4" fmla="*/ 314325 h 1609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15525" h="1609725">
                <a:moveTo>
                  <a:pt x="19050" y="314325"/>
                </a:moveTo>
                <a:cubicBezTo>
                  <a:pt x="10652125" y="187325"/>
                  <a:pt x="9569450" y="1174750"/>
                  <a:pt x="9915525" y="1609725"/>
                </a:cubicBezTo>
                <a:lnTo>
                  <a:pt x="9906000" y="95250"/>
                </a:lnTo>
                <a:lnTo>
                  <a:pt x="0" y="0"/>
                </a:lnTo>
                <a:lnTo>
                  <a:pt x="19050" y="314325"/>
                </a:lnTo>
                <a:close/>
              </a:path>
            </a:pathLst>
          </a:custGeom>
          <a:solidFill>
            <a:srgbClr val="014375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3" name="Rectangle 82"/>
          <p:cNvSpPr/>
          <p:nvPr/>
        </p:nvSpPr>
        <p:spPr>
          <a:xfrm>
            <a:off x="0" y="-4464"/>
            <a:ext cx="9144000" cy="90299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Freeform: Shape 91"/>
          <p:cNvSpPr/>
          <p:nvPr/>
        </p:nvSpPr>
        <p:spPr>
          <a:xfrm>
            <a:off x="5654675" y="43968"/>
            <a:ext cx="3489325" cy="47625"/>
          </a:xfrm>
          <a:custGeom>
            <a:avLst/>
            <a:gdLst>
              <a:gd name="connsiteX0" fmla="*/ 3488927 w 3488927"/>
              <a:gd name="connsiteY0" fmla="*/ 0 h 48845"/>
              <a:gd name="connsiteX1" fmla="*/ 3488927 w 3488927"/>
              <a:gd name="connsiteY1" fmla="*/ 48845 h 48845"/>
              <a:gd name="connsiteX2" fmla="*/ 0 w 3488927"/>
              <a:gd name="connsiteY2" fmla="*/ 48845 h 4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88927" h="48845">
                <a:moveTo>
                  <a:pt x="3488927" y="0"/>
                </a:moveTo>
                <a:lnTo>
                  <a:pt x="3488927" y="48845"/>
                </a:lnTo>
                <a:lnTo>
                  <a:pt x="0" y="48845"/>
                </a:lnTo>
                <a:close/>
              </a:path>
            </a:pathLst>
          </a:cu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0" y="6535024"/>
            <a:ext cx="9144000" cy="322976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284481" y="3070419"/>
            <a:ext cx="457200" cy="457200"/>
          </a:xfrm>
          <a:prstGeom prst="rect">
            <a:avLst/>
          </a:prstGeom>
          <a:solidFill>
            <a:srgbClr val="7E58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284481" y="3583112"/>
            <a:ext cx="457200" cy="457200"/>
          </a:xfrm>
          <a:prstGeom prst="rect">
            <a:avLst/>
          </a:prstGeom>
          <a:solidFill>
            <a:srgbClr val="07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284481" y="4095805"/>
            <a:ext cx="457200" cy="457200"/>
          </a:xfrm>
          <a:prstGeom prst="rect">
            <a:avLst/>
          </a:prstGeom>
          <a:solidFill>
            <a:srgbClr val="4864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284481" y="4608497"/>
            <a:ext cx="457200" cy="457200"/>
          </a:xfrm>
          <a:prstGeom prst="rect">
            <a:avLst/>
          </a:prstGeom>
          <a:solidFill>
            <a:srgbClr val="E988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289779" y="1019647"/>
            <a:ext cx="457200" cy="457200"/>
          </a:xfrm>
          <a:prstGeom prst="rect">
            <a:avLst/>
          </a:prstGeom>
          <a:solidFill>
            <a:srgbClr val="E55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289779" y="1532340"/>
            <a:ext cx="457200" cy="457200"/>
          </a:xfrm>
          <a:prstGeom prst="rect">
            <a:avLst/>
          </a:prstGeom>
          <a:solidFill>
            <a:srgbClr val="1575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289779" y="2045033"/>
            <a:ext cx="457200" cy="457200"/>
          </a:xfrm>
          <a:prstGeom prst="rect">
            <a:avLst/>
          </a:prstGeom>
          <a:solidFill>
            <a:srgbClr val="E1AF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289779" y="2557726"/>
            <a:ext cx="457200" cy="457200"/>
          </a:xfrm>
          <a:prstGeom prst="rect">
            <a:avLst/>
          </a:prstGeom>
          <a:solidFill>
            <a:srgbClr val="26A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289779" y="506954"/>
            <a:ext cx="457200" cy="457200"/>
          </a:xfrm>
          <a:prstGeom prst="rect">
            <a:avLst/>
          </a:prstGeom>
          <a:solidFill>
            <a:srgbClr val="5778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9289779" y="-5739"/>
            <a:ext cx="457200" cy="457200"/>
          </a:xfrm>
          <a:prstGeom prst="rect">
            <a:avLst/>
          </a:prstGeom>
          <a:ln w="12700">
            <a:solidFill>
              <a:srgbClr val="A1A3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289779" y="5121189"/>
            <a:ext cx="457200" cy="457200"/>
          </a:xfrm>
          <a:prstGeom prst="rect">
            <a:avLst/>
          </a:prstGeom>
          <a:solidFill>
            <a:srgbClr val="303845"/>
          </a:solidFill>
          <a:ln w="25400"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>
              <a:latin typeface="Gill Sans MT" panose="020B0502020104020203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289779" y="5633881"/>
            <a:ext cx="457200" cy="457200"/>
          </a:xfrm>
          <a:prstGeom prst="rect">
            <a:avLst/>
          </a:prstGeom>
          <a:solidFill>
            <a:srgbClr val="969696"/>
          </a:solidFill>
          <a:ln w="12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289779" y="6146573"/>
            <a:ext cx="457200" cy="457200"/>
          </a:xfrm>
          <a:prstGeom prst="rect">
            <a:avLst/>
          </a:prstGeom>
          <a:solidFill>
            <a:srgbClr val="2D313D"/>
          </a:solidFill>
          <a:ln w="12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9284481" y="6858000"/>
            <a:ext cx="456680" cy="364240"/>
            <a:chOff x="247015" y="861"/>
            <a:chExt cx="720000" cy="198233"/>
          </a:xfrm>
        </p:grpSpPr>
        <p:sp>
          <p:nvSpPr>
            <p:cNvPr id="19" name="Rounded Rectangle 31"/>
            <p:cNvSpPr/>
            <p:nvPr/>
          </p:nvSpPr>
          <p:spPr>
            <a:xfrm>
              <a:off x="247015" y="861"/>
              <a:ext cx="720000" cy="198233"/>
            </a:xfrm>
            <a:prstGeom prst="roundRect">
              <a:avLst/>
            </a:prstGeom>
            <a:solidFill>
              <a:srgbClr val="414C5D"/>
            </a:solidFill>
            <a:ln w="19050">
              <a:solidFill>
                <a:srgbClr val="2D313D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Rounded Rectangle 4"/>
            <p:cNvSpPr txBox="1"/>
            <p:nvPr/>
          </p:nvSpPr>
          <p:spPr>
            <a:xfrm>
              <a:off x="256692" y="10538"/>
              <a:ext cx="700646" cy="17887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860" tIns="22860" rIns="22860" bIns="22860" numCol="1" spcCol="1270" anchor="ctr" anchorCtr="0">
              <a:noAutofit/>
            </a:bodyPr>
            <a:lstStyle/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900" kern="1200" dirty="0"/>
                <a:t> </a:t>
              </a:r>
            </a:p>
          </p:txBody>
        </p:sp>
      </p:grpSp>
      <p:grpSp>
        <p:nvGrpSpPr>
          <p:cNvPr id="126" name="Group 125"/>
          <p:cNvGrpSpPr/>
          <p:nvPr/>
        </p:nvGrpSpPr>
        <p:grpSpPr>
          <a:xfrm>
            <a:off x="8524653" y="6535023"/>
            <a:ext cx="308056" cy="327959"/>
            <a:chOff x="8297735" y="6535023"/>
            <a:chExt cx="308056" cy="327959"/>
          </a:xfrm>
        </p:grpSpPr>
        <p:sp>
          <p:nvSpPr>
            <p:cNvPr id="21" name="Isosceles Triangle 20"/>
            <p:cNvSpPr/>
            <p:nvPr/>
          </p:nvSpPr>
          <p:spPr>
            <a:xfrm>
              <a:off x="8297735" y="6597417"/>
              <a:ext cx="308056" cy="26556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Isosceles Triangle 21"/>
            <p:cNvSpPr/>
            <p:nvPr/>
          </p:nvSpPr>
          <p:spPr>
            <a:xfrm rot="10800000">
              <a:off x="8297735" y="6535023"/>
              <a:ext cx="308056" cy="26556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9" name="Rectangle 38"/>
          <p:cNvSpPr/>
          <p:nvPr/>
        </p:nvSpPr>
        <p:spPr>
          <a:xfrm>
            <a:off x="-590550" y="100013"/>
            <a:ext cx="457200" cy="457200"/>
          </a:xfrm>
          <a:prstGeom prst="rect">
            <a:avLst/>
          </a:prstGeom>
          <a:solidFill>
            <a:srgbClr val="0167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-590550" y="622300"/>
            <a:ext cx="457200" cy="457200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-590550" y="3240088"/>
            <a:ext cx="457200" cy="4572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-590550" y="3762375"/>
            <a:ext cx="457200" cy="457200"/>
          </a:xfrm>
          <a:prstGeom prst="rect">
            <a:avLst/>
          </a:prstGeom>
          <a:solidFill>
            <a:srgbClr val="808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-590550" y="4286250"/>
            <a:ext cx="457200" cy="457200"/>
          </a:xfrm>
          <a:prstGeom prst="rect">
            <a:avLst/>
          </a:prstGeom>
          <a:solidFill>
            <a:srgbClr val="D4D4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-590550" y="4808538"/>
            <a:ext cx="457200" cy="457200"/>
          </a:xfrm>
          <a:prstGeom prst="rect">
            <a:avLst/>
          </a:prstGeom>
          <a:solidFill>
            <a:srgbClr val="D4D4D9"/>
          </a:solidFill>
          <a:ln w="31750">
            <a:solidFill>
              <a:srgbClr val="0167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-590550" y="5332413"/>
            <a:ext cx="457200" cy="457200"/>
          </a:xfrm>
          <a:prstGeom prst="rect">
            <a:avLst/>
          </a:prstGeom>
          <a:solidFill>
            <a:srgbClr val="D4D4D9"/>
          </a:solidFill>
          <a:ln w="31750">
            <a:solidFill>
              <a:srgbClr val="D733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-590550" y="1146175"/>
            <a:ext cx="457200" cy="457200"/>
          </a:xfrm>
          <a:prstGeom prst="rect">
            <a:avLst/>
          </a:pr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-590550" y="1670050"/>
            <a:ext cx="457200" cy="457200"/>
          </a:xfrm>
          <a:prstGeom prst="rect">
            <a:avLst/>
          </a:prstGeom>
          <a:solidFill>
            <a:srgbClr val="9D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-590550" y="2192338"/>
            <a:ext cx="457200" cy="457200"/>
          </a:xfrm>
          <a:prstGeom prst="rect">
            <a:avLst/>
          </a:prstGeom>
          <a:solidFill>
            <a:srgbClr val="0E9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-590550" y="2716213"/>
            <a:ext cx="457200" cy="457200"/>
          </a:xfrm>
          <a:prstGeom prst="rect">
            <a:avLst/>
          </a:prstGeom>
          <a:solidFill>
            <a:srgbClr val="E36F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-1177960" y="3070419"/>
            <a:ext cx="457200" cy="457200"/>
          </a:xfrm>
          <a:prstGeom prst="rect">
            <a:avLst/>
          </a:prstGeom>
          <a:solidFill>
            <a:srgbClr val="0071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-1177960" y="3583112"/>
            <a:ext cx="457200" cy="457200"/>
          </a:xfrm>
          <a:prstGeom prst="rect">
            <a:avLst/>
          </a:prstGeom>
          <a:solidFill>
            <a:srgbClr val="0056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-1177960" y="4095805"/>
            <a:ext cx="457200" cy="457200"/>
          </a:xfrm>
          <a:prstGeom prst="rect">
            <a:avLst/>
          </a:prstGeom>
          <a:solidFill>
            <a:srgbClr val="001A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-1177960" y="4608497"/>
            <a:ext cx="457200" cy="457200"/>
          </a:xfrm>
          <a:prstGeom prst="rect">
            <a:avLst/>
          </a:prstGeom>
          <a:solidFill>
            <a:srgbClr val="0013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-1172662" y="1019647"/>
            <a:ext cx="457200" cy="4572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-1172662" y="1532340"/>
            <a:ext cx="457200" cy="457200"/>
          </a:xfrm>
          <a:prstGeom prst="rect">
            <a:avLst/>
          </a:prstGeom>
          <a:solidFill>
            <a:srgbClr val="3737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-1172662" y="2045033"/>
            <a:ext cx="457200" cy="457200"/>
          </a:xfrm>
          <a:prstGeom prst="rect">
            <a:avLst/>
          </a:prstGeom>
          <a:solidFill>
            <a:srgbClr val="7B7B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-1172662" y="2557726"/>
            <a:ext cx="457200" cy="457200"/>
          </a:xfrm>
          <a:prstGeom prst="rect">
            <a:avLst/>
          </a:prstGeom>
          <a:solidFill>
            <a:srgbClr val="6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-1172662" y="506954"/>
            <a:ext cx="457200" cy="457200"/>
          </a:xfrm>
          <a:prstGeom prst="rect">
            <a:avLst/>
          </a:prstGeom>
          <a:solidFill>
            <a:srgbClr val="5778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-1167670" y="-5739"/>
            <a:ext cx="457200" cy="457200"/>
          </a:xfrm>
          <a:prstGeom prst="rect">
            <a:avLst/>
          </a:prstGeom>
          <a:ln w="12700">
            <a:solidFill>
              <a:srgbClr val="A1A3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-1167670" y="5121189"/>
            <a:ext cx="457200" cy="457200"/>
          </a:xfrm>
          <a:prstGeom prst="rect">
            <a:avLst/>
          </a:prstGeom>
          <a:solidFill>
            <a:srgbClr val="303845"/>
          </a:solidFill>
          <a:ln w="25400"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Oval 7"/>
          <p:cNvSpPr>
            <a:spLocks noChangeArrowheads="1"/>
          </p:cNvSpPr>
          <p:nvPr/>
        </p:nvSpPr>
        <p:spPr bwMode="auto">
          <a:xfrm>
            <a:off x="-1668140" y="2090753"/>
            <a:ext cx="365760" cy="365760"/>
          </a:xfrm>
          <a:prstGeom prst="ellipse">
            <a:avLst/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b="1"/>
          </a:p>
        </p:txBody>
      </p:sp>
      <p:sp>
        <p:nvSpPr>
          <p:cNvPr id="66" name="Freeform 9"/>
          <p:cNvSpPr>
            <a:spLocks/>
          </p:cNvSpPr>
          <p:nvPr/>
        </p:nvSpPr>
        <p:spPr bwMode="auto">
          <a:xfrm>
            <a:off x="-1600140" y="2161590"/>
            <a:ext cx="229760" cy="224086"/>
          </a:xfrm>
          <a:custGeom>
            <a:avLst/>
            <a:gdLst>
              <a:gd name="T0" fmla="*/ 2147483647 w 418"/>
              <a:gd name="T1" fmla="*/ 0 h 408"/>
              <a:gd name="T2" fmla="*/ 2147483647 w 418"/>
              <a:gd name="T3" fmla="*/ 2147483647 h 408"/>
              <a:gd name="T4" fmla="*/ 2147483647 w 418"/>
              <a:gd name="T5" fmla="*/ 2147483647 h 408"/>
              <a:gd name="T6" fmla="*/ 2147483647 w 418"/>
              <a:gd name="T7" fmla="*/ 2147483647 h 408"/>
              <a:gd name="T8" fmla="*/ 0 w 418"/>
              <a:gd name="T9" fmla="*/ 2147483647 h 408"/>
              <a:gd name="T10" fmla="*/ 2147483647 w 418"/>
              <a:gd name="T11" fmla="*/ 2147483647 h 408"/>
              <a:gd name="T12" fmla="*/ 2147483647 w 418"/>
              <a:gd name="T13" fmla="*/ 2147483647 h 408"/>
              <a:gd name="T14" fmla="*/ 2147483647 w 418"/>
              <a:gd name="T15" fmla="*/ 0 h 40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418" h="408">
                <a:moveTo>
                  <a:pt x="404" y="0"/>
                </a:moveTo>
                <a:cubicBezTo>
                  <a:pt x="418" y="30"/>
                  <a:pt x="418" y="30"/>
                  <a:pt x="418" y="30"/>
                </a:cubicBezTo>
                <a:cubicBezTo>
                  <a:pt x="263" y="173"/>
                  <a:pt x="237" y="286"/>
                  <a:pt x="209" y="348"/>
                </a:cubicBezTo>
                <a:cubicBezTo>
                  <a:pt x="190" y="359"/>
                  <a:pt x="150" y="377"/>
                  <a:pt x="115" y="408"/>
                </a:cubicBezTo>
                <a:cubicBezTo>
                  <a:pt x="90" y="333"/>
                  <a:pt x="50" y="219"/>
                  <a:pt x="0" y="216"/>
                </a:cubicBezTo>
                <a:cubicBezTo>
                  <a:pt x="48" y="171"/>
                  <a:pt x="76" y="163"/>
                  <a:pt x="95" y="169"/>
                </a:cubicBezTo>
                <a:cubicBezTo>
                  <a:pt x="125" y="179"/>
                  <a:pt x="140" y="230"/>
                  <a:pt x="153" y="259"/>
                </a:cubicBezTo>
                <a:cubicBezTo>
                  <a:pt x="201" y="169"/>
                  <a:pt x="300" y="47"/>
                  <a:pt x="40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8" name="Oval 6"/>
          <p:cNvSpPr>
            <a:spLocks noChangeArrowheads="1"/>
          </p:cNvSpPr>
          <p:nvPr/>
        </p:nvSpPr>
        <p:spPr bwMode="auto">
          <a:xfrm>
            <a:off x="-1668140" y="1576843"/>
            <a:ext cx="365760" cy="36576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1">
              <a:latin typeface="+mn-lt"/>
              <a:ea typeface="+mn-ea"/>
              <a:cs typeface="+mn-cs"/>
            </a:endParaRPr>
          </a:p>
        </p:txBody>
      </p:sp>
      <p:sp>
        <p:nvSpPr>
          <p:cNvPr id="69" name="Freeform 8"/>
          <p:cNvSpPr>
            <a:spLocks/>
          </p:cNvSpPr>
          <p:nvPr/>
        </p:nvSpPr>
        <p:spPr bwMode="auto">
          <a:xfrm>
            <a:off x="-1602842" y="1650921"/>
            <a:ext cx="234932" cy="217373"/>
          </a:xfrm>
          <a:custGeom>
            <a:avLst/>
            <a:gdLst>
              <a:gd name="T0" fmla="*/ 2147483647 w 427"/>
              <a:gd name="T1" fmla="*/ 2147483647 h 396"/>
              <a:gd name="T2" fmla="*/ 2147483647 w 427"/>
              <a:gd name="T3" fmla="*/ 2147483647 h 396"/>
              <a:gd name="T4" fmla="*/ 2147483647 w 427"/>
              <a:gd name="T5" fmla="*/ 2147483647 h 396"/>
              <a:gd name="T6" fmla="*/ 0 w 427"/>
              <a:gd name="T7" fmla="*/ 2147483647 h 396"/>
              <a:gd name="T8" fmla="*/ 2147483647 w 427"/>
              <a:gd name="T9" fmla="*/ 2147483647 h 396"/>
              <a:gd name="T10" fmla="*/ 2147483647 w 427"/>
              <a:gd name="T11" fmla="*/ 2147483647 h 396"/>
              <a:gd name="T12" fmla="*/ 2147483647 w 427"/>
              <a:gd name="T13" fmla="*/ 2147483647 h 396"/>
              <a:gd name="T14" fmla="*/ 2147483647 w 427"/>
              <a:gd name="T15" fmla="*/ 2147483647 h 396"/>
              <a:gd name="T16" fmla="*/ 2147483647 w 427"/>
              <a:gd name="T17" fmla="*/ 2147483647 h 396"/>
              <a:gd name="T18" fmla="*/ 2147483647 w 427"/>
              <a:gd name="T19" fmla="*/ 0 h 396"/>
              <a:gd name="T20" fmla="*/ 2147483647 w 427"/>
              <a:gd name="T21" fmla="*/ 2147483647 h 396"/>
              <a:gd name="T22" fmla="*/ 2147483647 w 427"/>
              <a:gd name="T23" fmla="*/ 2147483647 h 396"/>
              <a:gd name="T24" fmla="*/ 2147483647 w 427"/>
              <a:gd name="T25" fmla="*/ 2147483647 h 396"/>
              <a:gd name="T26" fmla="*/ 2147483647 w 427"/>
              <a:gd name="T27" fmla="*/ 2147483647 h 396"/>
              <a:gd name="T28" fmla="*/ 2147483647 w 427"/>
              <a:gd name="T29" fmla="*/ 2147483647 h 396"/>
              <a:gd name="T30" fmla="*/ 2147483647 w 427"/>
              <a:gd name="T31" fmla="*/ 2147483647 h 396"/>
              <a:gd name="T32" fmla="*/ 2147483647 w 427"/>
              <a:gd name="T33" fmla="*/ 2147483647 h 396"/>
              <a:gd name="T34" fmla="*/ 2147483647 w 427"/>
              <a:gd name="T35" fmla="*/ 2147483647 h 396"/>
              <a:gd name="T36" fmla="*/ 2147483647 w 427"/>
              <a:gd name="T37" fmla="*/ 2147483647 h 396"/>
              <a:gd name="T38" fmla="*/ 2147483647 w 427"/>
              <a:gd name="T39" fmla="*/ 2147483647 h 396"/>
              <a:gd name="T40" fmla="*/ 2147483647 w 427"/>
              <a:gd name="T41" fmla="*/ 2147483647 h 396"/>
              <a:gd name="T42" fmla="*/ 2147483647 w 427"/>
              <a:gd name="T43" fmla="*/ 2147483647 h 396"/>
              <a:gd name="T44" fmla="*/ 2147483647 w 427"/>
              <a:gd name="T45" fmla="*/ 2147483647 h 396"/>
              <a:gd name="T46" fmla="*/ 2147483647 w 427"/>
              <a:gd name="T47" fmla="*/ 2147483647 h 39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427" h="396">
                <a:moveTo>
                  <a:pt x="212" y="287"/>
                </a:moveTo>
                <a:cubicBezTo>
                  <a:pt x="205" y="296"/>
                  <a:pt x="205" y="296"/>
                  <a:pt x="205" y="296"/>
                </a:cubicBezTo>
                <a:cubicBezTo>
                  <a:pt x="161" y="363"/>
                  <a:pt x="125" y="396"/>
                  <a:pt x="96" y="396"/>
                </a:cubicBezTo>
                <a:cubicBezTo>
                  <a:pt x="64" y="396"/>
                  <a:pt x="32" y="370"/>
                  <a:pt x="0" y="317"/>
                </a:cubicBezTo>
                <a:cubicBezTo>
                  <a:pt x="4" y="317"/>
                  <a:pt x="7" y="317"/>
                  <a:pt x="9" y="317"/>
                </a:cubicBezTo>
                <a:cubicBezTo>
                  <a:pt x="47" y="317"/>
                  <a:pt x="88" y="289"/>
                  <a:pt x="134" y="232"/>
                </a:cubicBezTo>
                <a:cubicBezTo>
                  <a:pt x="145" y="218"/>
                  <a:pt x="145" y="218"/>
                  <a:pt x="145" y="218"/>
                </a:cubicBezTo>
                <a:cubicBezTo>
                  <a:pt x="130" y="202"/>
                  <a:pt x="130" y="202"/>
                  <a:pt x="130" y="202"/>
                </a:cubicBezTo>
                <a:cubicBezTo>
                  <a:pt x="88" y="157"/>
                  <a:pt x="67" y="120"/>
                  <a:pt x="67" y="89"/>
                </a:cubicBezTo>
                <a:cubicBezTo>
                  <a:pt x="67" y="64"/>
                  <a:pt x="90" y="34"/>
                  <a:pt x="136" y="0"/>
                </a:cubicBezTo>
                <a:cubicBezTo>
                  <a:pt x="143" y="44"/>
                  <a:pt x="162" y="86"/>
                  <a:pt x="195" y="128"/>
                </a:cubicBezTo>
                <a:cubicBezTo>
                  <a:pt x="207" y="144"/>
                  <a:pt x="207" y="144"/>
                  <a:pt x="207" y="144"/>
                </a:cubicBezTo>
                <a:cubicBezTo>
                  <a:pt x="218" y="131"/>
                  <a:pt x="218" y="131"/>
                  <a:pt x="218" y="131"/>
                </a:cubicBezTo>
                <a:cubicBezTo>
                  <a:pt x="265" y="70"/>
                  <a:pt x="308" y="40"/>
                  <a:pt x="346" y="40"/>
                </a:cubicBezTo>
                <a:cubicBezTo>
                  <a:pt x="377" y="40"/>
                  <a:pt x="399" y="63"/>
                  <a:pt x="415" y="109"/>
                </a:cubicBezTo>
                <a:cubicBezTo>
                  <a:pt x="410" y="108"/>
                  <a:pt x="407" y="108"/>
                  <a:pt x="405" y="108"/>
                </a:cubicBezTo>
                <a:cubicBezTo>
                  <a:pt x="391" y="108"/>
                  <a:pt x="372" y="117"/>
                  <a:pt x="348" y="135"/>
                </a:cubicBezTo>
                <a:cubicBezTo>
                  <a:pt x="323" y="154"/>
                  <a:pt x="302" y="174"/>
                  <a:pt x="285" y="197"/>
                </a:cubicBezTo>
                <a:cubicBezTo>
                  <a:pt x="272" y="215"/>
                  <a:pt x="272" y="215"/>
                  <a:pt x="272" y="215"/>
                </a:cubicBezTo>
                <a:cubicBezTo>
                  <a:pt x="285" y="227"/>
                  <a:pt x="285" y="227"/>
                  <a:pt x="285" y="227"/>
                </a:cubicBezTo>
                <a:cubicBezTo>
                  <a:pt x="330" y="271"/>
                  <a:pt x="378" y="293"/>
                  <a:pt x="427" y="293"/>
                </a:cubicBezTo>
                <a:cubicBezTo>
                  <a:pt x="401" y="347"/>
                  <a:pt x="373" y="374"/>
                  <a:pt x="344" y="374"/>
                </a:cubicBezTo>
                <a:cubicBezTo>
                  <a:pt x="318" y="374"/>
                  <a:pt x="280" y="351"/>
                  <a:pt x="231" y="305"/>
                </a:cubicBezTo>
                <a:lnTo>
                  <a:pt x="212" y="28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70" name="Rectangle 69"/>
          <p:cNvSpPr/>
          <p:nvPr/>
        </p:nvSpPr>
        <p:spPr>
          <a:xfrm>
            <a:off x="-1713860" y="3070419"/>
            <a:ext cx="457200" cy="457200"/>
          </a:xfrm>
          <a:prstGeom prst="rect">
            <a:avLst/>
          </a:prstGeom>
          <a:solidFill>
            <a:srgbClr val="DD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-1713860" y="3583112"/>
            <a:ext cx="457200" cy="457200"/>
          </a:xfrm>
          <a:prstGeom prst="rect">
            <a:avLst/>
          </a:prstGeom>
          <a:solidFill>
            <a:srgbClr val="0C54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-1713860" y="4095805"/>
            <a:ext cx="457200" cy="457200"/>
          </a:xfrm>
          <a:prstGeom prst="rect">
            <a:avLst/>
          </a:prstGeom>
          <a:solidFill>
            <a:srgbClr val="FFA9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-1713860" y="4608497"/>
            <a:ext cx="457200" cy="4572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/>
          <a:lstStyle/>
          <a:p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-1708562" y="2557726"/>
            <a:ext cx="457200" cy="457200"/>
          </a:xfrm>
          <a:prstGeom prst="rect">
            <a:avLst/>
          </a:prstGeom>
          <a:solidFill>
            <a:srgbClr val="2222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-1167670" y="5689373"/>
            <a:ext cx="457200" cy="457200"/>
          </a:xfrm>
          <a:prstGeom prst="rect">
            <a:avLst/>
          </a:prstGeom>
          <a:gradFill>
            <a:gsLst>
              <a:gs pos="0">
                <a:srgbClr val="002A50"/>
              </a:gs>
              <a:gs pos="100000">
                <a:srgbClr val="00396C"/>
              </a:gs>
            </a:gsLst>
            <a:lin ang="6000000" scaled="0"/>
          </a:gra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b="1">
              <a:solidFill>
                <a:schemeClr val="bg1"/>
              </a:solidFill>
              <a:latin typeface="Myriad Pro" panose="020B0503030403020204" pitchFamily="34" charset="0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-1167670" y="6257557"/>
            <a:ext cx="457200" cy="457200"/>
          </a:xfrm>
          <a:prstGeom prst="rect">
            <a:avLst/>
          </a:prstGeom>
          <a:noFill/>
          <a:ln w="34925">
            <a:gradFill>
              <a:gsLst>
                <a:gs pos="0">
                  <a:srgbClr val="002A50"/>
                </a:gs>
                <a:gs pos="100000">
                  <a:srgbClr val="00396C"/>
                </a:gs>
              </a:gsLst>
              <a:lin ang="60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00" b="1" i="1">
              <a:solidFill>
                <a:schemeClr val="tx1"/>
              </a:solidFill>
              <a:latin typeface="Myriad Pro" panose="020B0503030403020204" pitchFamily="34" charset="0"/>
            </a:endParaRPr>
          </a:p>
        </p:txBody>
      </p:sp>
      <p:sp>
        <p:nvSpPr>
          <p:cNvPr id="77" name="Oval 76"/>
          <p:cNvSpPr/>
          <p:nvPr/>
        </p:nvSpPr>
        <p:spPr bwMode="auto">
          <a:xfrm>
            <a:off x="-1635107" y="1092672"/>
            <a:ext cx="311150" cy="311150"/>
          </a:xfrm>
          <a:prstGeom prst="ellipse">
            <a:avLst/>
          </a:prstGeom>
          <a:solidFill>
            <a:srgbClr val="CC0000"/>
          </a:solidFill>
          <a:ln w="1905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0" rIns="0" bIns="0" anchor="ctr"/>
          <a:lstStyle/>
          <a:p>
            <a:pPr algn="ctr" eaLnBrk="0" hangingPunct="0">
              <a:defRPr/>
            </a:pPr>
            <a:r>
              <a:rPr lang="en-GB" sz="1600" b="1" dirty="0">
                <a:solidFill>
                  <a:srgbClr val="FFFFFF"/>
                </a:solidFill>
                <a:latin typeface="Myriad Pro" panose="020B0503030403020204" pitchFamily="34" charset="0"/>
              </a:rPr>
              <a:t>1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>
          <a:xfrm>
            <a:off x="8751570" y="6509653"/>
            <a:ext cx="392430" cy="365125"/>
          </a:xfrm>
        </p:spPr>
        <p:txBody>
          <a:bodyPr/>
          <a:lstStyle/>
          <a:p>
            <a:fld id="{8C7CDE80-5B26-4D45-8863-C1D742676D0C}" type="slidenum">
              <a:rPr lang="en-US" sz="1000" b="1" smtClean="0">
                <a:solidFill>
                  <a:schemeClr val="bg1"/>
                </a:solidFill>
                <a:latin typeface="Century Gothic" panose="020B0502020202020204" pitchFamily="34" charset="0"/>
              </a:rPr>
              <a:t>5</a:t>
            </a:fld>
            <a:endParaRPr lang="en-US" sz="1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8991" y="6553461"/>
            <a:ext cx="20649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History and Development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268710" y="6553461"/>
            <a:ext cx="14750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Value Proposition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886149" y="6553461"/>
            <a:ext cx="8114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Features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4839945" y="6553461"/>
            <a:ext cx="13115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Business Model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6293878" y="6553461"/>
            <a:ext cx="8996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Examples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7335837" y="6553461"/>
            <a:ext cx="10807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Other Issues</a:t>
            </a:r>
          </a:p>
        </p:txBody>
      </p:sp>
      <p:graphicFrame>
        <p:nvGraphicFramePr>
          <p:cNvPr id="125" name="Chart 124"/>
          <p:cNvGraphicFramePr/>
          <p:nvPr>
            <p:extLst/>
          </p:nvPr>
        </p:nvGraphicFramePr>
        <p:xfrm>
          <a:off x="-193846" y="-955340"/>
          <a:ext cx="1250379" cy="833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7" name="TextBox 126"/>
          <p:cNvSpPr txBox="1"/>
          <p:nvPr/>
        </p:nvSpPr>
        <p:spPr>
          <a:xfrm>
            <a:off x="293803" y="133089"/>
            <a:ext cx="34227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FORMS OF FINANCIAL CARDS</a:t>
            </a:r>
          </a:p>
        </p:txBody>
      </p:sp>
      <p:sp>
        <p:nvSpPr>
          <p:cNvPr id="128" name="TextBox 127"/>
          <p:cNvSpPr txBox="1"/>
          <p:nvPr/>
        </p:nvSpPr>
        <p:spPr>
          <a:xfrm>
            <a:off x="293803" y="441718"/>
            <a:ext cx="6805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Development of cards prioritized security and convenience</a:t>
            </a:r>
          </a:p>
        </p:txBody>
      </p:sp>
      <p:sp>
        <p:nvSpPr>
          <p:cNvPr id="131" name="Rectangle 130"/>
          <p:cNvSpPr/>
          <p:nvPr/>
        </p:nvSpPr>
        <p:spPr>
          <a:xfrm>
            <a:off x="196685" y="203788"/>
            <a:ext cx="91440" cy="548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4" name="Group 63"/>
          <p:cNvGrpSpPr/>
          <p:nvPr/>
        </p:nvGrpSpPr>
        <p:grpSpPr>
          <a:xfrm>
            <a:off x="0" y="1557254"/>
            <a:ext cx="2706406" cy="3708484"/>
            <a:chOff x="0" y="1557254"/>
            <a:chExt cx="2706406" cy="3708484"/>
          </a:xfrm>
        </p:grpSpPr>
        <p:sp>
          <p:nvSpPr>
            <p:cNvPr id="27" name="Rectangle 26"/>
            <p:cNvSpPr/>
            <p:nvPr/>
          </p:nvSpPr>
          <p:spPr>
            <a:xfrm>
              <a:off x="0" y="3014926"/>
              <a:ext cx="2286000" cy="353916"/>
            </a:xfrm>
            <a:prstGeom prst="rect">
              <a:avLst/>
            </a:prstGeom>
            <a:solidFill>
              <a:srgbClr val="0E97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 dirty="0">
                  <a:latin typeface="Century Gothic" panose="020B0502020202020204" pitchFamily="34" charset="0"/>
                </a:rPr>
                <a:t>1946 - 1958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271397" y="1557254"/>
              <a:ext cx="174017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>
                  <a:latin typeface="Century Gothic" panose="020B0502020202020204" pitchFamily="34" charset="0"/>
                </a:rPr>
                <a:t>Paper </a:t>
              </a:r>
            </a:p>
            <a:p>
              <a:pPr algn="ctr"/>
              <a:r>
                <a:rPr lang="en-US" b="1" dirty="0">
                  <a:latin typeface="Century Gothic" panose="020B0502020202020204" pitchFamily="34" charset="0"/>
                </a:rPr>
                <a:t>card</a:t>
              </a:r>
            </a:p>
          </p:txBody>
        </p:sp>
        <p:cxnSp>
          <p:nvCxnSpPr>
            <p:cNvPr id="91" name="Straight Connector 90"/>
            <p:cNvCxnSpPr>
              <a:stCxn id="27" idx="0"/>
            </p:cNvCxnSpPr>
            <p:nvPr/>
          </p:nvCxnSpPr>
          <p:spPr>
            <a:xfrm flipV="1">
              <a:off x="1143000" y="2210100"/>
              <a:ext cx="0" cy="804826"/>
            </a:xfrm>
            <a:prstGeom prst="line">
              <a:avLst/>
            </a:prstGeom>
            <a:ln w="38100">
              <a:solidFill>
                <a:srgbClr val="0E97F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745" y="3548552"/>
              <a:ext cx="2617661" cy="1717186"/>
            </a:xfrm>
            <a:prstGeom prst="rect">
              <a:avLst/>
            </a:prstGeom>
          </p:spPr>
        </p:pic>
      </p:grpSp>
      <p:grpSp>
        <p:nvGrpSpPr>
          <p:cNvPr id="67" name="Group 66"/>
          <p:cNvGrpSpPr/>
          <p:nvPr/>
        </p:nvGrpSpPr>
        <p:grpSpPr>
          <a:xfrm>
            <a:off x="2286917" y="1055319"/>
            <a:ext cx="2286000" cy="3753219"/>
            <a:chOff x="2286917" y="1055319"/>
            <a:chExt cx="2286000" cy="3753219"/>
          </a:xfrm>
        </p:grpSpPr>
        <p:sp>
          <p:nvSpPr>
            <p:cNvPr id="85" name="Rectangle 84"/>
            <p:cNvSpPr/>
            <p:nvPr/>
          </p:nvSpPr>
          <p:spPr>
            <a:xfrm>
              <a:off x="2286917" y="3014926"/>
              <a:ext cx="2286000" cy="353916"/>
            </a:xfrm>
            <a:prstGeom prst="rect">
              <a:avLst/>
            </a:prstGeom>
            <a:solidFill>
              <a:srgbClr val="0167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 dirty="0">
                  <a:latin typeface="Century Gothic" panose="020B0502020202020204" pitchFamily="34" charset="0"/>
                </a:rPr>
                <a:t>1958 - 1983</a:t>
              </a:r>
            </a:p>
          </p:txBody>
        </p:sp>
        <p:cxnSp>
          <p:nvCxnSpPr>
            <p:cNvPr id="30" name="Straight Connector 29"/>
            <p:cNvCxnSpPr>
              <a:endCxn id="85" idx="2"/>
            </p:cNvCxnSpPr>
            <p:nvPr/>
          </p:nvCxnSpPr>
          <p:spPr>
            <a:xfrm flipV="1">
              <a:off x="3429917" y="3368842"/>
              <a:ext cx="0" cy="804827"/>
            </a:xfrm>
            <a:prstGeom prst="line">
              <a:avLst/>
            </a:prstGeom>
            <a:ln w="38100">
              <a:solidFill>
                <a:srgbClr val="0167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" name="TextBox 98"/>
            <p:cNvSpPr txBox="1"/>
            <p:nvPr/>
          </p:nvSpPr>
          <p:spPr>
            <a:xfrm>
              <a:off x="2559829" y="4162207"/>
              <a:ext cx="174017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>
                  <a:latin typeface="Century Gothic" panose="020B0502020202020204" pitchFamily="34" charset="0"/>
                </a:rPr>
                <a:t>Magnetic strip</a:t>
              </a:r>
            </a:p>
          </p:txBody>
        </p:sp>
        <p:pic>
          <p:nvPicPr>
            <p:cNvPr id="102" name="Shape 487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2477568" y="1055319"/>
              <a:ext cx="1992163" cy="1899866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95" name="Group 94"/>
          <p:cNvGrpSpPr/>
          <p:nvPr/>
        </p:nvGrpSpPr>
        <p:grpSpPr>
          <a:xfrm>
            <a:off x="4469731" y="1557254"/>
            <a:ext cx="2565214" cy="3449511"/>
            <a:chOff x="4469731" y="1557254"/>
            <a:chExt cx="2565214" cy="3449511"/>
          </a:xfrm>
        </p:grpSpPr>
        <p:sp>
          <p:nvSpPr>
            <p:cNvPr id="87" name="Rectangle 86"/>
            <p:cNvSpPr/>
            <p:nvPr/>
          </p:nvSpPr>
          <p:spPr>
            <a:xfrm>
              <a:off x="4572000" y="3014926"/>
              <a:ext cx="2286000" cy="353916"/>
            </a:xfrm>
            <a:prstGeom prst="rect">
              <a:avLst/>
            </a:prstGeom>
            <a:solidFill>
              <a:srgbClr val="0143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 dirty="0">
                  <a:latin typeface="Century Gothic" panose="020B0502020202020204" pitchFamily="34" charset="0"/>
                </a:rPr>
                <a:t>1983 - 1992</a:t>
              </a:r>
            </a:p>
          </p:txBody>
        </p:sp>
        <p:cxnSp>
          <p:nvCxnSpPr>
            <p:cNvPr id="93" name="Straight Connector 92"/>
            <p:cNvCxnSpPr>
              <a:stCxn id="87" idx="0"/>
            </p:cNvCxnSpPr>
            <p:nvPr/>
          </p:nvCxnSpPr>
          <p:spPr>
            <a:xfrm flipV="1">
              <a:off x="5715000" y="2210100"/>
              <a:ext cx="0" cy="804826"/>
            </a:xfrm>
            <a:prstGeom prst="line">
              <a:avLst/>
            </a:prstGeom>
            <a:ln w="38100">
              <a:solidFill>
                <a:srgbClr val="01437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8" name="TextBox 97"/>
            <p:cNvSpPr txBox="1"/>
            <p:nvPr/>
          </p:nvSpPr>
          <p:spPr>
            <a:xfrm>
              <a:off x="4839945" y="1557254"/>
              <a:ext cx="174017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>
                  <a:latin typeface="Century Gothic" panose="020B0502020202020204" pitchFamily="34" charset="0"/>
                </a:rPr>
                <a:t>Chipset</a:t>
              </a:r>
            </a:p>
            <a:p>
              <a:pPr algn="ctr"/>
              <a:r>
                <a:rPr lang="en-US" b="1" dirty="0">
                  <a:latin typeface="Century Gothic" panose="020B0502020202020204" pitchFamily="34" charset="0"/>
                </a:rPr>
                <a:t>card</a:t>
              </a:r>
            </a:p>
          </p:txBody>
        </p:sp>
        <p:pic>
          <p:nvPicPr>
            <p:cNvPr id="103" name="Shape 490"/>
            <p:cNvPicPr preferRelativeResize="0"/>
            <p:nvPr/>
          </p:nvPicPr>
          <p:blipFill rotWithShape="1">
            <a:blip r:embed="rId6">
              <a:alphaModFix/>
            </a:blip>
            <a:srcRect l="8512" t="12464" r="12346" b="31306"/>
            <a:stretch/>
          </p:blipFill>
          <p:spPr>
            <a:xfrm>
              <a:off x="4469731" y="3468688"/>
              <a:ext cx="2565214" cy="1538077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96" name="Group 95"/>
          <p:cNvGrpSpPr/>
          <p:nvPr/>
        </p:nvGrpSpPr>
        <p:grpSpPr>
          <a:xfrm>
            <a:off x="6633724" y="1255675"/>
            <a:ext cx="2526252" cy="3552863"/>
            <a:chOff x="6633724" y="1255675"/>
            <a:chExt cx="2526252" cy="3552863"/>
          </a:xfrm>
        </p:grpSpPr>
        <p:sp>
          <p:nvSpPr>
            <p:cNvPr id="88" name="Rectangle 87"/>
            <p:cNvSpPr/>
            <p:nvPr/>
          </p:nvSpPr>
          <p:spPr>
            <a:xfrm>
              <a:off x="6857083" y="3014926"/>
              <a:ext cx="2286000" cy="353916"/>
            </a:xfrm>
            <a:prstGeom prst="rect">
              <a:avLst/>
            </a:prstGeom>
            <a:solidFill>
              <a:srgbClr val="0013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 dirty="0">
                  <a:latin typeface="Century Gothic" panose="020B0502020202020204" pitchFamily="34" charset="0"/>
                </a:rPr>
                <a:t>1992 onwards</a:t>
              </a:r>
            </a:p>
          </p:txBody>
        </p:sp>
        <p:cxnSp>
          <p:nvCxnSpPr>
            <p:cNvPr id="94" name="Straight Connector 93"/>
            <p:cNvCxnSpPr>
              <a:endCxn id="88" idx="2"/>
            </p:cNvCxnSpPr>
            <p:nvPr/>
          </p:nvCxnSpPr>
          <p:spPr>
            <a:xfrm flipV="1">
              <a:off x="8000083" y="3368842"/>
              <a:ext cx="0" cy="804828"/>
            </a:xfrm>
            <a:prstGeom prst="line">
              <a:avLst/>
            </a:prstGeom>
            <a:ln w="38100">
              <a:solidFill>
                <a:srgbClr val="0013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0" name="TextBox 99"/>
            <p:cNvSpPr txBox="1"/>
            <p:nvPr/>
          </p:nvSpPr>
          <p:spPr>
            <a:xfrm>
              <a:off x="7129995" y="4162207"/>
              <a:ext cx="174017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>
                  <a:latin typeface="Century Gothic" panose="020B0502020202020204" pitchFamily="34" charset="0"/>
                </a:rPr>
                <a:t>Digital payment</a:t>
              </a:r>
            </a:p>
          </p:txBody>
        </p:sp>
        <p:pic>
          <p:nvPicPr>
            <p:cNvPr id="104" name="Shape 492"/>
            <p:cNvPicPr preferRelativeResize="0"/>
            <p:nvPr/>
          </p:nvPicPr>
          <p:blipFill rotWithShape="1">
            <a:blip r:embed="rId7">
              <a:alphaModFix/>
            </a:blip>
            <a:srcRect t="9617" r="1903" b="6531"/>
            <a:stretch/>
          </p:blipFill>
          <p:spPr>
            <a:xfrm>
              <a:off x="6633724" y="1255675"/>
              <a:ext cx="2526252" cy="1650122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97" name="TextBox 96"/>
          <p:cNvSpPr txBox="1"/>
          <p:nvPr/>
        </p:nvSpPr>
        <p:spPr>
          <a:xfrm>
            <a:off x="0" y="6257557"/>
            <a:ext cx="237757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 smtClean="0">
                <a:latin typeface="Century Gothic" panose="020B0502020202020204" pitchFamily="34" charset="0"/>
              </a:rPr>
              <a:t>Source: timetoast.com, Wikipedia</a:t>
            </a:r>
            <a:endParaRPr lang="en-US" sz="105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6461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roup 49"/>
          <p:cNvGrpSpPr/>
          <p:nvPr/>
        </p:nvGrpSpPr>
        <p:grpSpPr>
          <a:xfrm>
            <a:off x="786017" y="3112268"/>
            <a:ext cx="1107996" cy="1257423"/>
            <a:chOff x="403405" y="4839498"/>
            <a:chExt cx="1107996" cy="1257423"/>
          </a:xfrm>
        </p:grpSpPr>
        <p:pic>
          <p:nvPicPr>
            <p:cNvPr id="30" name="Picture 2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8658"/>
            <a:stretch/>
          </p:blipFill>
          <p:spPr>
            <a:xfrm>
              <a:off x="450755" y="4839498"/>
              <a:ext cx="1013297" cy="824230"/>
            </a:xfrm>
            <a:prstGeom prst="rect">
              <a:avLst/>
            </a:prstGeom>
          </p:spPr>
        </p:pic>
        <p:sp>
          <p:nvSpPr>
            <p:cNvPr id="91" name="TextBox 90"/>
            <p:cNvSpPr txBox="1"/>
            <p:nvPr/>
          </p:nvSpPr>
          <p:spPr>
            <a:xfrm>
              <a:off x="403405" y="5727589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latin typeface="Century Gothic" panose="020B0502020202020204" pitchFamily="34" charset="0"/>
                </a:rPr>
                <a:t>Services</a:t>
              </a: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3698247" y="3169212"/>
            <a:ext cx="1276311" cy="1200479"/>
            <a:chOff x="2957267" y="4896442"/>
            <a:chExt cx="1276311" cy="1200479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340"/>
            <a:stretch/>
          </p:blipFill>
          <p:spPr>
            <a:xfrm>
              <a:off x="3180793" y="4896442"/>
              <a:ext cx="829258" cy="710342"/>
            </a:xfrm>
            <a:prstGeom prst="rect">
              <a:avLst/>
            </a:prstGeom>
          </p:spPr>
        </p:pic>
        <p:sp>
          <p:nvSpPr>
            <p:cNvPr id="94" name="TextBox 93"/>
            <p:cNvSpPr txBox="1"/>
            <p:nvPr/>
          </p:nvSpPr>
          <p:spPr>
            <a:xfrm>
              <a:off x="2957267" y="5727589"/>
              <a:ext cx="127631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latin typeface="Century Gothic" panose="020B0502020202020204" pitchFamily="34" charset="0"/>
                </a:rPr>
                <a:t>Insurance</a:t>
              </a:r>
            </a:p>
          </p:txBody>
        </p:sp>
      </p:grpSp>
      <p:sp>
        <p:nvSpPr>
          <p:cNvPr id="86" name="Dark Blue Bar"/>
          <p:cNvSpPr/>
          <p:nvPr/>
        </p:nvSpPr>
        <p:spPr>
          <a:xfrm flipH="1" flipV="1">
            <a:off x="0" y="746116"/>
            <a:ext cx="9144000" cy="127000"/>
          </a:xfrm>
          <a:prstGeom prst="triangle">
            <a:avLst>
              <a:gd name="adj" fmla="val 100000"/>
            </a:avLst>
          </a:pr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1" name="Rectangle 50"/>
          <p:cNvSpPr/>
          <p:nvPr/>
        </p:nvSpPr>
        <p:spPr>
          <a:xfrm>
            <a:off x="0" y="70272"/>
            <a:ext cx="9144000" cy="726673"/>
          </a:xfrm>
          <a:prstGeom prst="rect">
            <a:avLst/>
          </a:prstGeom>
          <a:gradFill>
            <a:gsLst>
              <a:gs pos="14173">
                <a:srgbClr val="0167B1"/>
              </a:gs>
              <a:gs pos="59300">
                <a:srgbClr val="017FDD"/>
              </a:gs>
              <a:gs pos="100000">
                <a:srgbClr val="0174CB"/>
              </a:gs>
              <a:gs pos="0">
                <a:srgbClr val="0167B1"/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9" name="Header Outliner 1"/>
          <p:cNvSpPr/>
          <p:nvPr/>
        </p:nvSpPr>
        <p:spPr>
          <a:xfrm>
            <a:off x="-93756" y="-172950"/>
            <a:ext cx="9458325" cy="1581150"/>
          </a:xfrm>
          <a:custGeom>
            <a:avLst/>
            <a:gdLst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58325" h="1581150">
                <a:moveTo>
                  <a:pt x="66675" y="276225"/>
                </a:moveTo>
                <a:cubicBezTo>
                  <a:pt x="10699750" y="149225"/>
                  <a:pt x="9302750" y="1069975"/>
                  <a:pt x="9458325" y="1581150"/>
                </a:cubicBezTo>
                <a:lnTo>
                  <a:pt x="9448800" y="66675"/>
                </a:lnTo>
                <a:lnTo>
                  <a:pt x="0" y="0"/>
                </a:lnTo>
                <a:lnTo>
                  <a:pt x="66675" y="276225"/>
                </a:lnTo>
                <a:close/>
              </a:path>
            </a:pathLst>
          </a:custGeom>
          <a:solidFill>
            <a:srgbClr val="0E97FE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0" name="Header Outliner 2"/>
          <p:cNvSpPr/>
          <p:nvPr/>
        </p:nvSpPr>
        <p:spPr>
          <a:xfrm>
            <a:off x="-244475" y="-164466"/>
            <a:ext cx="9915525" cy="1609725"/>
          </a:xfrm>
          <a:custGeom>
            <a:avLst/>
            <a:gdLst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  <a:gd name="connsiteX0" fmla="*/ 0 w 9896475"/>
              <a:gd name="connsiteY0" fmla="*/ 285750 h 1581150"/>
              <a:gd name="connsiteX1" fmla="*/ 9896475 w 9896475"/>
              <a:gd name="connsiteY1" fmla="*/ 1581150 h 1581150"/>
              <a:gd name="connsiteX2" fmla="*/ 9886950 w 9896475"/>
              <a:gd name="connsiteY2" fmla="*/ 66675 h 1581150"/>
              <a:gd name="connsiteX3" fmla="*/ 438150 w 9896475"/>
              <a:gd name="connsiteY3" fmla="*/ 0 h 1581150"/>
              <a:gd name="connsiteX4" fmla="*/ 0 w 9896475"/>
              <a:gd name="connsiteY4" fmla="*/ 285750 h 1581150"/>
              <a:gd name="connsiteX0" fmla="*/ 19050 w 9915525"/>
              <a:gd name="connsiteY0" fmla="*/ 314325 h 1609725"/>
              <a:gd name="connsiteX1" fmla="*/ 9915525 w 9915525"/>
              <a:gd name="connsiteY1" fmla="*/ 1609725 h 1609725"/>
              <a:gd name="connsiteX2" fmla="*/ 9906000 w 9915525"/>
              <a:gd name="connsiteY2" fmla="*/ 95250 h 1609725"/>
              <a:gd name="connsiteX3" fmla="*/ 0 w 9915525"/>
              <a:gd name="connsiteY3" fmla="*/ 0 h 1609725"/>
              <a:gd name="connsiteX4" fmla="*/ 19050 w 9915525"/>
              <a:gd name="connsiteY4" fmla="*/ 314325 h 1609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15525" h="1609725">
                <a:moveTo>
                  <a:pt x="19050" y="314325"/>
                </a:moveTo>
                <a:cubicBezTo>
                  <a:pt x="10652125" y="187325"/>
                  <a:pt x="9569450" y="1174750"/>
                  <a:pt x="9915525" y="1609725"/>
                </a:cubicBezTo>
                <a:lnTo>
                  <a:pt x="9906000" y="95250"/>
                </a:lnTo>
                <a:lnTo>
                  <a:pt x="0" y="0"/>
                </a:lnTo>
                <a:lnTo>
                  <a:pt x="19050" y="314325"/>
                </a:lnTo>
                <a:close/>
              </a:path>
            </a:pathLst>
          </a:custGeom>
          <a:solidFill>
            <a:srgbClr val="014375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3" name="Rectangle 82"/>
          <p:cNvSpPr/>
          <p:nvPr/>
        </p:nvSpPr>
        <p:spPr>
          <a:xfrm>
            <a:off x="0" y="-4464"/>
            <a:ext cx="9144000" cy="90299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Freeform: Shape 91"/>
          <p:cNvSpPr/>
          <p:nvPr/>
        </p:nvSpPr>
        <p:spPr>
          <a:xfrm>
            <a:off x="5654675" y="43968"/>
            <a:ext cx="3489325" cy="47625"/>
          </a:xfrm>
          <a:custGeom>
            <a:avLst/>
            <a:gdLst>
              <a:gd name="connsiteX0" fmla="*/ 3488927 w 3488927"/>
              <a:gd name="connsiteY0" fmla="*/ 0 h 48845"/>
              <a:gd name="connsiteX1" fmla="*/ 3488927 w 3488927"/>
              <a:gd name="connsiteY1" fmla="*/ 48845 h 48845"/>
              <a:gd name="connsiteX2" fmla="*/ 0 w 3488927"/>
              <a:gd name="connsiteY2" fmla="*/ 48845 h 4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88927" h="48845">
                <a:moveTo>
                  <a:pt x="3488927" y="0"/>
                </a:moveTo>
                <a:lnTo>
                  <a:pt x="3488927" y="48845"/>
                </a:lnTo>
                <a:lnTo>
                  <a:pt x="0" y="48845"/>
                </a:lnTo>
                <a:close/>
              </a:path>
            </a:pathLst>
          </a:cu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0" y="6535024"/>
            <a:ext cx="9144000" cy="322976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284481" y="3070419"/>
            <a:ext cx="457200" cy="457200"/>
          </a:xfrm>
          <a:prstGeom prst="rect">
            <a:avLst/>
          </a:prstGeom>
          <a:solidFill>
            <a:srgbClr val="7E58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284481" y="3583112"/>
            <a:ext cx="457200" cy="457200"/>
          </a:xfrm>
          <a:prstGeom prst="rect">
            <a:avLst/>
          </a:prstGeom>
          <a:solidFill>
            <a:srgbClr val="07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284481" y="4095805"/>
            <a:ext cx="457200" cy="457200"/>
          </a:xfrm>
          <a:prstGeom prst="rect">
            <a:avLst/>
          </a:prstGeom>
          <a:solidFill>
            <a:srgbClr val="4864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284481" y="4608497"/>
            <a:ext cx="457200" cy="457200"/>
          </a:xfrm>
          <a:prstGeom prst="rect">
            <a:avLst/>
          </a:prstGeom>
          <a:solidFill>
            <a:srgbClr val="E988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289779" y="1019647"/>
            <a:ext cx="457200" cy="457200"/>
          </a:xfrm>
          <a:prstGeom prst="rect">
            <a:avLst/>
          </a:prstGeom>
          <a:solidFill>
            <a:srgbClr val="E55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289779" y="1532340"/>
            <a:ext cx="457200" cy="457200"/>
          </a:xfrm>
          <a:prstGeom prst="rect">
            <a:avLst/>
          </a:prstGeom>
          <a:solidFill>
            <a:srgbClr val="1575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289779" y="2045033"/>
            <a:ext cx="457200" cy="457200"/>
          </a:xfrm>
          <a:prstGeom prst="rect">
            <a:avLst/>
          </a:prstGeom>
          <a:solidFill>
            <a:srgbClr val="E1AF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289779" y="2557726"/>
            <a:ext cx="457200" cy="457200"/>
          </a:xfrm>
          <a:prstGeom prst="rect">
            <a:avLst/>
          </a:prstGeom>
          <a:solidFill>
            <a:srgbClr val="26A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289779" y="506954"/>
            <a:ext cx="457200" cy="457200"/>
          </a:xfrm>
          <a:prstGeom prst="rect">
            <a:avLst/>
          </a:prstGeom>
          <a:solidFill>
            <a:srgbClr val="5778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9289779" y="-5739"/>
            <a:ext cx="457200" cy="457200"/>
          </a:xfrm>
          <a:prstGeom prst="rect">
            <a:avLst/>
          </a:prstGeom>
          <a:ln w="12700">
            <a:solidFill>
              <a:srgbClr val="A1A3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289779" y="5121189"/>
            <a:ext cx="457200" cy="457200"/>
          </a:xfrm>
          <a:prstGeom prst="rect">
            <a:avLst/>
          </a:prstGeom>
          <a:solidFill>
            <a:srgbClr val="303845"/>
          </a:solidFill>
          <a:ln w="25400"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>
              <a:latin typeface="Gill Sans MT" panose="020B0502020104020203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289779" y="5633881"/>
            <a:ext cx="457200" cy="457200"/>
          </a:xfrm>
          <a:prstGeom prst="rect">
            <a:avLst/>
          </a:prstGeom>
          <a:solidFill>
            <a:srgbClr val="969696"/>
          </a:solidFill>
          <a:ln w="12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289779" y="6146573"/>
            <a:ext cx="457200" cy="457200"/>
          </a:xfrm>
          <a:prstGeom prst="rect">
            <a:avLst/>
          </a:prstGeom>
          <a:solidFill>
            <a:srgbClr val="2D313D"/>
          </a:solidFill>
          <a:ln w="12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9284481" y="6858000"/>
            <a:ext cx="456680" cy="364240"/>
            <a:chOff x="247015" y="861"/>
            <a:chExt cx="720000" cy="198233"/>
          </a:xfrm>
        </p:grpSpPr>
        <p:sp>
          <p:nvSpPr>
            <p:cNvPr id="19" name="Rounded Rectangle 31"/>
            <p:cNvSpPr/>
            <p:nvPr/>
          </p:nvSpPr>
          <p:spPr>
            <a:xfrm>
              <a:off x="247015" y="861"/>
              <a:ext cx="720000" cy="198233"/>
            </a:xfrm>
            <a:prstGeom prst="roundRect">
              <a:avLst/>
            </a:prstGeom>
            <a:solidFill>
              <a:srgbClr val="414C5D"/>
            </a:solidFill>
            <a:ln w="19050">
              <a:solidFill>
                <a:srgbClr val="2D313D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Rounded Rectangle 4"/>
            <p:cNvSpPr txBox="1"/>
            <p:nvPr/>
          </p:nvSpPr>
          <p:spPr>
            <a:xfrm>
              <a:off x="256692" y="10538"/>
              <a:ext cx="700646" cy="17887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860" tIns="22860" rIns="22860" bIns="22860" numCol="1" spcCol="1270" anchor="ctr" anchorCtr="0">
              <a:noAutofit/>
            </a:bodyPr>
            <a:lstStyle/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900" kern="1200" dirty="0"/>
                <a:t> </a:t>
              </a:r>
            </a:p>
          </p:txBody>
        </p:sp>
      </p:grpSp>
      <p:grpSp>
        <p:nvGrpSpPr>
          <p:cNvPr id="126" name="Group 125"/>
          <p:cNvGrpSpPr/>
          <p:nvPr/>
        </p:nvGrpSpPr>
        <p:grpSpPr>
          <a:xfrm>
            <a:off x="8524653" y="6535023"/>
            <a:ext cx="308056" cy="327959"/>
            <a:chOff x="8297735" y="6535023"/>
            <a:chExt cx="308056" cy="327959"/>
          </a:xfrm>
        </p:grpSpPr>
        <p:sp>
          <p:nvSpPr>
            <p:cNvPr id="21" name="Isosceles Triangle 20"/>
            <p:cNvSpPr/>
            <p:nvPr/>
          </p:nvSpPr>
          <p:spPr>
            <a:xfrm>
              <a:off x="8297735" y="6597417"/>
              <a:ext cx="308056" cy="26556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Isosceles Triangle 21"/>
            <p:cNvSpPr/>
            <p:nvPr/>
          </p:nvSpPr>
          <p:spPr>
            <a:xfrm rot="10800000">
              <a:off x="8297735" y="6535023"/>
              <a:ext cx="308056" cy="26556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9" name="Rectangle 38"/>
          <p:cNvSpPr/>
          <p:nvPr/>
        </p:nvSpPr>
        <p:spPr>
          <a:xfrm>
            <a:off x="-590550" y="100013"/>
            <a:ext cx="457200" cy="457200"/>
          </a:xfrm>
          <a:prstGeom prst="rect">
            <a:avLst/>
          </a:prstGeom>
          <a:solidFill>
            <a:srgbClr val="0167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-590550" y="622300"/>
            <a:ext cx="457200" cy="457200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-590550" y="3240088"/>
            <a:ext cx="457200" cy="4572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-590550" y="3762375"/>
            <a:ext cx="457200" cy="457200"/>
          </a:xfrm>
          <a:prstGeom prst="rect">
            <a:avLst/>
          </a:prstGeom>
          <a:solidFill>
            <a:srgbClr val="808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-590550" y="4286250"/>
            <a:ext cx="457200" cy="457200"/>
          </a:xfrm>
          <a:prstGeom prst="rect">
            <a:avLst/>
          </a:prstGeom>
          <a:solidFill>
            <a:srgbClr val="D4D4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-590550" y="4808538"/>
            <a:ext cx="457200" cy="457200"/>
          </a:xfrm>
          <a:prstGeom prst="rect">
            <a:avLst/>
          </a:prstGeom>
          <a:solidFill>
            <a:srgbClr val="D4D4D9"/>
          </a:solidFill>
          <a:ln w="31750">
            <a:solidFill>
              <a:srgbClr val="0167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-590550" y="5332413"/>
            <a:ext cx="457200" cy="457200"/>
          </a:xfrm>
          <a:prstGeom prst="rect">
            <a:avLst/>
          </a:prstGeom>
          <a:solidFill>
            <a:srgbClr val="D4D4D9"/>
          </a:solidFill>
          <a:ln w="31750">
            <a:solidFill>
              <a:srgbClr val="D733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-590550" y="1146175"/>
            <a:ext cx="457200" cy="457200"/>
          </a:xfrm>
          <a:prstGeom prst="rect">
            <a:avLst/>
          </a:pr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-590550" y="1670050"/>
            <a:ext cx="457200" cy="457200"/>
          </a:xfrm>
          <a:prstGeom prst="rect">
            <a:avLst/>
          </a:prstGeom>
          <a:solidFill>
            <a:srgbClr val="9D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-590550" y="2192338"/>
            <a:ext cx="457200" cy="457200"/>
          </a:xfrm>
          <a:prstGeom prst="rect">
            <a:avLst/>
          </a:prstGeom>
          <a:solidFill>
            <a:srgbClr val="0E9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-590550" y="2716213"/>
            <a:ext cx="457200" cy="457200"/>
          </a:xfrm>
          <a:prstGeom prst="rect">
            <a:avLst/>
          </a:prstGeom>
          <a:solidFill>
            <a:srgbClr val="E36F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-1177960" y="3070419"/>
            <a:ext cx="457200" cy="457200"/>
          </a:xfrm>
          <a:prstGeom prst="rect">
            <a:avLst/>
          </a:prstGeom>
          <a:solidFill>
            <a:srgbClr val="0071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-1177960" y="3583112"/>
            <a:ext cx="457200" cy="457200"/>
          </a:xfrm>
          <a:prstGeom prst="rect">
            <a:avLst/>
          </a:prstGeom>
          <a:solidFill>
            <a:srgbClr val="0056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-1177960" y="4095805"/>
            <a:ext cx="457200" cy="457200"/>
          </a:xfrm>
          <a:prstGeom prst="rect">
            <a:avLst/>
          </a:prstGeom>
          <a:solidFill>
            <a:srgbClr val="001A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-1177960" y="4608497"/>
            <a:ext cx="457200" cy="457200"/>
          </a:xfrm>
          <a:prstGeom prst="rect">
            <a:avLst/>
          </a:prstGeom>
          <a:solidFill>
            <a:srgbClr val="0013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-1172662" y="1019647"/>
            <a:ext cx="457200" cy="4572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-1172662" y="1532340"/>
            <a:ext cx="457200" cy="457200"/>
          </a:xfrm>
          <a:prstGeom prst="rect">
            <a:avLst/>
          </a:prstGeom>
          <a:solidFill>
            <a:srgbClr val="3737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-1172662" y="2045033"/>
            <a:ext cx="457200" cy="457200"/>
          </a:xfrm>
          <a:prstGeom prst="rect">
            <a:avLst/>
          </a:prstGeom>
          <a:solidFill>
            <a:srgbClr val="7B7B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-1172662" y="2557726"/>
            <a:ext cx="457200" cy="457200"/>
          </a:xfrm>
          <a:prstGeom prst="rect">
            <a:avLst/>
          </a:prstGeom>
          <a:solidFill>
            <a:srgbClr val="6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-1172662" y="506954"/>
            <a:ext cx="457200" cy="457200"/>
          </a:xfrm>
          <a:prstGeom prst="rect">
            <a:avLst/>
          </a:prstGeom>
          <a:solidFill>
            <a:srgbClr val="5778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-1167670" y="-5739"/>
            <a:ext cx="457200" cy="457200"/>
          </a:xfrm>
          <a:prstGeom prst="rect">
            <a:avLst/>
          </a:prstGeom>
          <a:ln w="12700">
            <a:solidFill>
              <a:srgbClr val="A1A3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-1167670" y="5121189"/>
            <a:ext cx="457200" cy="457200"/>
          </a:xfrm>
          <a:prstGeom prst="rect">
            <a:avLst/>
          </a:prstGeom>
          <a:solidFill>
            <a:srgbClr val="303845"/>
          </a:solidFill>
          <a:ln w="25400"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Oval 7"/>
          <p:cNvSpPr>
            <a:spLocks noChangeArrowheads="1"/>
          </p:cNvSpPr>
          <p:nvPr/>
        </p:nvSpPr>
        <p:spPr bwMode="auto">
          <a:xfrm>
            <a:off x="-1668140" y="2090753"/>
            <a:ext cx="365760" cy="365760"/>
          </a:xfrm>
          <a:prstGeom prst="ellipse">
            <a:avLst/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b="1"/>
          </a:p>
        </p:txBody>
      </p:sp>
      <p:sp>
        <p:nvSpPr>
          <p:cNvPr id="66" name="Freeform 9"/>
          <p:cNvSpPr>
            <a:spLocks/>
          </p:cNvSpPr>
          <p:nvPr/>
        </p:nvSpPr>
        <p:spPr bwMode="auto">
          <a:xfrm>
            <a:off x="-1600140" y="2161590"/>
            <a:ext cx="229760" cy="224086"/>
          </a:xfrm>
          <a:custGeom>
            <a:avLst/>
            <a:gdLst>
              <a:gd name="T0" fmla="*/ 2147483647 w 418"/>
              <a:gd name="T1" fmla="*/ 0 h 408"/>
              <a:gd name="T2" fmla="*/ 2147483647 w 418"/>
              <a:gd name="T3" fmla="*/ 2147483647 h 408"/>
              <a:gd name="T4" fmla="*/ 2147483647 w 418"/>
              <a:gd name="T5" fmla="*/ 2147483647 h 408"/>
              <a:gd name="T6" fmla="*/ 2147483647 w 418"/>
              <a:gd name="T7" fmla="*/ 2147483647 h 408"/>
              <a:gd name="T8" fmla="*/ 0 w 418"/>
              <a:gd name="T9" fmla="*/ 2147483647 h 408"/>
              <a:gd name="T10" fmla="*/ 2147483647 w 418"/>
              <a:gd name="T11" fmla="*/ 2147483647 h 408"/>
              <a:gd name="T12" fmla="*/ 2147483647 w 418"/>
              <a:gd name="T13" fmla="*/ 2147483647 h 408"/>
              <a:gd name="T14" fmla="*/ 2147483647 w 418"/>
              <a:gd name="T15" fmla="*/ 0 h 40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418" h="408">
                <a:moveTo>
                  <a:pt x="404" y="0"/>
                </a:moveTo>
                <a:cubicBezTo>
                  <a:pt x="418" y="30"/>
                  <a:pt x="418" y="30"/>
                  <a:pt x="418" y="30"/>
                </a:cubicBezTo>
                <a:cubicBezTo>
                  <a:pt x="263" y="173"/>
                  <a:pt x="237" y="286"/>
                  <a:pt x="209" y="348"/>
                </a:cubicBezTo>
                <a:cubicBezTo>
                  <a:pt x="190" y="359"/>
                  <a:pt x="150" y="377"/>
                  <a:pt x="115" y="408"/>
                </a:cubicBezTo>
                <a:cubicBezTo>
                  <a:pt x="90" y="333"/>
                  <a:pt x="50" y="219"/>
                  <a:pt x="0" y="216"/>
                </a:cubicBezTo>
                <a:cubicBezTo>
                  <a:pt x="48" y="171"/>
                  <a:pt x="76" y="163"/>
                  <a:pt x="95" y="169"/>
                </a:cubicBezTo>
                <a:cubicBezTo>
                  <a:pt x="125" y="179"/>
                  <a:pt x="140" y="230"/>
                  <a:pt x="153" y="259"/>
                </a:cubicBezTo>
                <a:cubicBezTo>
                  <a:pt x="201" y="169"/>
                  <a:pt x="300" y="47"/>
                  <a:pt x="40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8" name="Oval 6"/>
          <p:cNvSpPr>
            <a:spLocks noChangeArrowheads="1"/>
          </p:cNvSpPr>
          <p:nvPr/>
        </p:nvSpPr>
        <p:spPr bwMode="auto">
          <a:xfrm>
            <a:off x="-1668140" y="1576843"/>
            <a:ext cx="365760" cy="36576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1">
              <a:latin typeface="+mn-lt"/>
              <a:ea typeface="+mn-ea"/>
              <a:cs typeface="+mn-cs"/>
            </a:endParaRPr>
          </a:p>
        </p:txBody>
      </p:sp>
      <p:sp>
        <p:nvSpPr>
          <p:cNvPr id="69" name="Freeform 8"/>
          <p:cNvSpPr>
            <a:spLocks/>
          </p:cNvSpPr>
          <p:nvPr/>
        </p:nvSpPr>
        <p:spPr bwMode="auto">
          <a:xfrm>
            <a:off x="-1602842" y="1650921"/>
            <a:ext cx="234932" cy="217373"/>
          </a:xfrm>
          <a:custGeom>
            <a:avLst/>
            <a:gdLst>
              <a:gd name="T0" fmla="*/ 2147483647 w 427"/>
              <a:gd name="T1" fmla="*/ 2147483647 h 396"/>
              <a:gd name="T2" fmla="*/ 2147483647 w 427"/>
              <a:gd name="T3" fmla="*/ 2147483647 h 396"/>
              <a:gd name="T4" fmla="*/ 2147483647 w 427"/>
              <a:gd name="T5" fmla="*/ 2147483647 h 396"/>
              <a:gd name="T6" fmla="*/ 0 w 427"/>
              <a:gd name="T7" fmla="*/ 2147483647 h 396"/>
              <a:gd name="T8" fmla="*/ 2147483647 w 427"/>
              <a:gd name="T9" fmla="*/ 2147483647 h 396"/>
              <a:gd name="T10" fmla="*/ 2147483647 w 427"/>
              <a:gd name="T11" fmla="*/ 2147483647 h 396"/>
              <a:gd name="T12" fmla="*/ 2147483647 w 427"/>
              <a:gd name="T13" fmla="*/ 2147483647 h 396"/>
              <a:gd name="T14" fmla="*/ 2147483647 w 427"/>
              <a:gd name="T15" fmla="*/ 2147483647 h 396"/>
              <a:gd name="T16" fmla="*/ 2147483647 w 427"/>
              <a:gd name="T17" fmla="*/ 2147483647 h 396"/>
              <a:gd name="T18" fmla="*/ 2147483647 w 427"/>
              <a:gd name="T19" fmla="*/ 0 h 396"/>
              <a:gd name="T20" fmla="*/ 2147483647 w 427"/>
              <a:gd name="T21" fmla="*/ 2147483647 h 396"/>
              <a:gd name="T22" fmla="*/ 2147483647 w 427"/>
              <a:gd name="T23" fmla="*/ 2147483647 h 396"/>
              <a:gd name="T24" fmla="*/ 2147483647 w 427"/>
              <a:gd name="T25" fmla="*/ 2147483647 h 396"/>
              <a:gd name="T26" fmla="*/ 2147483647 w 427"/>
              <a:gd name="T27" fmla="*/ 2147483647 h 396"/>
              <a:gd name="T28" fmla="*/ 2147483647 w 427"/>
              <a:gd name="T29" fmla="*/ 2147483647 h 396"/>
              <a:gd name="T30" fmla="*/ 2147483647 w 427"/>
              <a:gd name="T31" fmla="*/ 2147483647 h 396"/>
              <a:gd name="T32" fmla="*/ 2147483647 w 427"/>
              <a:gd name="T33" fmla="*/ 2147483647 h 396"/>
              <a:gd name="T34" fmla="*/ 2147483647 w 427"/>
              <a:gd name="T35" fmla="*/ 2147483647 h 396"/>
              <a:gd name="T36" fmla="*/ 2147483647 w 427"/>
              <a:gd name="T37" fmla="*/ 2147483647 h 396"/>
              <a:gd name="T38" fmla="*/ 2147483647 w 427"/>
              <a:gd name="T39" fmla="*/ 2147483647 h 396"/>
              <a:gd name="T40" fmla="*/ 2147483647 w 427"/>
              <a:gd name="T41" fmla="*/ 2147483647 h 396"/>
              <a:gd name="T42" fmla="*/ 2147483647 w 427"/>
              <a:gd name="T43" fmla="*/ 2147483647 h 396"/>
              <a:gd name="T44" fmla="*/ 2147483647 w 427"/>
              <a:gd name="T45" fmla="*/ 2147483647 h 396"/>
              <a:gd name="T46" fmla="*/ 2147483647 w 427"/>
              <a:gd name="T47" fmla="*/ 2147483647 h 39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427" h="396">
                <a:moveTo>
                  <a:pt x="212" y="287"/>
                </a:moveTo>
                <a:cubicBezTo>
                  <a:pt x="205" y="296"/>
                  <a:pt x="205" y="296"/>
                  <a:pt x="205" y="296"/>
                </a:cubicBezTo>
                <a:cubicBezTo>
                  <a:pt x="161" y="363"/>
                  <a:pt x="125" y="396"/>
                  <a:pt x="96" y="396"/>
                </a:cubicBezTo>
                <a:cubicBezTo>
                  <a:pt x="64" y="396"/>
                  <a:pt x="32" y="370"/>
                  <a:pt x="0" y="317"/>
                </a:cubicBezTo>
                <a:cubicBezTo>
                  <a:pt x="4" y="317"/>
                  <a:pt x="7" y="317"/>
                  <a:pt x="9" y="317"/>
                </a:cubicBezTo>
                <a:cubicBezTo>
                  <a:pt x="47" y="317"/>
                  <a:pt x="88" y="289"/>
                  <a:pt x="134" y="232"/>
                </a:cubicBezTo>
                <a:cubicBezTo>
                  <a:pt x="145" y="218"/>
                  <a:pt x="145" y="218"/>
                  <a:pt x="145" y="218"/>
                </a:cubicBezTo>
                <a:cubicBezTo>
                  <a:pt x="130" y="202"/>
                  <a:pt x="130" y="202"/>
                  <a:pt x="130" y="202"/>
                </a:cubicBezTo>
                <a:cubicBezTo>
                  <a:pt x="88" y="157"/>
                  <a:pt x="67" y="120"/>
                  <a:pt x="67" y="89"/>
                </a:cubicBezTo>
                <a:cubicBezTo>
                  <a:pt x="67" y="64"/>
                  <a:pt x="90" y="34"/>
                  <a:pt x="136" y="0"/>
                </a:cubicBezTo>
                <a:cubicBezTo>
                  <a:pt x="143" y="44"/>
                  <a:pt x="162" y="86"/>
                  <a:pt x="195" y="128"/>
                </a:cubicBezTo>
                <a:cubicBezTo>
                  <a:pt x="207" y="144"/>
                  <a:pt x="207" y="144"/>
                  <a:pt x="207" y="144"/>
                </a:cubicBezTo>
                <a:cubicBezTo>
                  <a:pt x="218" y="131"/>
                  <a:pt x="218" y="131"/>
                  <a:pt x="218" y="131"/>
                </a:cubicBezTo>
                <a:cubicBezTo>
                  <a:pt x="265" y="70"/>
                  <a:pt x="308" y="40"/>
                  <a:pt x="346" y="40"/>
                </a:cubicBezTo>
                <a:cubicBezTo>
                  <a:pt x="377" y="40"/>
                  <a:pt x="399" y="63"/>
                  <a:pt x="415" y="109"/>
                </a:cubicBezTo>
                <a:cubicBezTo>
                  <a:pt x="410" y="108"/>
                  <a:pt x="407" y="108"/>
                  <a:pt x="405" y="108"/>
                </a:cubicBezTo>
                <a:cubicBezTo>
                  <a:pt x="391" y="108"/>
                  <a:pt x="372" y="117"/>
                  <a:pt x="348" y="135"/>
                </a:cubicBezTo>
                <a:cubicBezTo>
                  <a:pt x="323" y="154"/>
                  <a:pt x="302" y="174"/>
                  <a:pt x="285" y="197"/>
                </a:cubicBezTo>
                <a:cubicBezTo>
                  <a:pt x="272" y="215"/>
                  <a:pt x="272" y="215"/>
                  <a:pt x="272" y="215"/>
                </a:cubicBezTo>
                <a:cubicBezTo>
                  <a:pt x="285" y="227"/>
                  <a:pt x="285" y="227"/>
                  <a:pt x="285" y="227"/>
                </a:cubicBezTo>
                <a:cubicBezTo>
                  <a:pt x="330" y="271"/>
                  <a:pt x="378" y="293"/>
                  <a:pt x="427" y="293"/>
                </a:cubicBezTo>
                <a:cubicBezTo>
                  <a:pt x="401" y="347"/>
                  <a:pt x="373" y="374"/>
                  <a:pt x="344" y="374"/>
                </a:cubicBezTo>
                <a:cubicBezTo>
                  <a:pt x="318" y="374"/>
                  <a:pt x="280" y="351"/>
                  <a:pt x="231" y="305"/>
                </a:cubicBezTo>
                <a:lnTo>
                  <a:pt x="212" y="28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70" name="Rectangle 69"/>
          <p:cNvSpPr/>
          <p:nvPr/>
        </p:nvSpPr>
        <p:spPr>
          <a:xfrm>
            <a:off x="-1713860" y="3070419"/>
            <a:ext cx="457200" cy="457200"/>
          </a:xfrm>
          <a:prstGeom prst="rect">
            <a:avLst/>
          </a:prstGeom>
          <a:solidFill>
            <a:srgbClr val="DD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-1713860" y="3583112"/>
            <a:ext cx="457200" cy="457200"/>
          </a:xfrm>
          <a:prstGeom prst="rect">
            <a:avLst/>
          </a:prstGeom>
          <a:solidFill>
            <a:srgbClr val="0C54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-1713860" y="4095805"/>
            <a:ext cx="457200" cy="457200"/>
          </a:xfrm>
          <a:prstGeom prst="rect">
            <a:avLst/>
          </a:prstGeom>
          <a:solidFill>
            <a:srgbClr val="FFA9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-1713860" y="4608497"/>
            <a:ext cx="457200" cy="4572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/>
          <a:lstStyle/>
          <a:p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-1708562" y="2557726"/>
            <a:ext cx="457200" cy="457200"/>
          </a:xfrm>
          <a:prstGeom prst="rect">
            <a:avLst/>
          </a:prstGeom>
          <a:solidFill>
            <a:srgbClr val="2222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-1167670" y="5689373"/>
            <a:ext cx="457200" cy="457200"/>
          </a:xfrm>
          <a:prstGeom prst="rect">
            <a:avLst/>
          </a:prstGeom>
          <a:gradFill>
            <a:gsLst>
              <a:gs pos="0">
                <a:srgbClr val="002A50"/>
              </a:gs>
              <a:gs pos="100000">
                <a:srgbClr val="00396C"/>
              </a:gs>
            </a:gsLst>
            <a:lin ang="6000000" scaled="0"/>
          </a:gra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b="1">
              <a:solidFill>
                <a:schemeClr val="bg1"/>
              </a:solidFill>
              <a:latin typeface="Myriad Pro" panose="020B0503030403020204" pitchFamily="34" charset="0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-1167670" y="6257557"/>
            <a:ext cx="457200" cy="457200"/>
          </a:xfrm>
          <a:prstGeom prst="rect">
            <a:avLst/>
          </a:prstGeom>
          <a:noFill/>
          <a:ln w="34925">
            <a:gradFill>
              <a:gsLst>
                <a:gs pos="0">
                  <a:srgbClr val="002A50"/>
                </a:gs>
                <a:gs pos="100000">
                  <a:srgbClr val="00396C"/>
                </a:gs>
              </a:gsLst>
              <a:lin ang="60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00" b="1" i="1">
              <a:solidFill>
                <a:schemeClr val="tx1"/>
              </a:solidFill>
              <a:latin typeface="Myriad Pro" panose="020B0503030403020204" pitchFamily="34" charset="0"/>
            </a:endParaRPr>
          </a:p>
        </p:txBody>
      </p:sp>
      <p:sp>
        <p:nvSpPr>
          <p:cNvPr id="77" name="Oval 76"/>
          <p:cNvSpPr/>
          <p:nvPr/>
        </p:nvSpPr>
        <p:spPr bwMode="auto">
          <a:xfrm>
            <a:off x="-1635107" y="1092672"/>
            <a:ext cx="311150" cy="311150"/>
          </a:xfrm>
          <a:prstGeom prst="ellipse">
            <a:avLst/>
          </a:prstGeom>
          <a:solidFill>
            <a:srgbClr val="CC0000"/>
          </a:solidFill>
          <a:ln w="1905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0" rIns="0" bIns="0" anchor="ctr"/>
          <a:lstStyle/>
          <a:p>
            <a:pPr algn="ctr" eaLnBrk="0" hangingPunct="0">
              <a:defRPr/>
            </a:pPr>
            <a:r>
              <a:rPr lang="en-GB" sz="1600" b="1" dirty="0">
                <a:solidFill>
                  <a:srgbClr val="FFFFFF"/>
                </a:solidFill>
                <a:latin typeface="Myriad Pro" panose="020B0503030403020204" pitchFamily="34" charset="0"/>
              </a:rPr>
              <a:t>1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>
          <a:xfrm>
            <a:off x="8751570" y="6509653"/>
            <a:ext cx="392430" cy="365125"/>
          </a:xfrm>
        </p:spPr>
        <p:txBody>
          <a:bodyPr/>
          <a:lstStyle/>
          <a:p>
            <a:fld id="{8C7CDE80-5B26-4D45-8863-C1D742676D0C}" type="slidenum">
              <a:rPr lang="en-US" sz="1000" b="1" smtClean="0">
                <a:solidFill>
                  <a:schemeClr val="bg1"/>
                </a:solidFill>
                <a:latin typeface="Century Gothic" panose="020B0502020202020204" pitchFamily="34" charset="0"/>
              </a:rPr>
              <a:t>6</a:t>
            </a:fld>
            <a:endParaRPr lang="en-US" sz="1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8991" y="6553461"/>
            <a:ext cx="20649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1200" b="1">
                <a:solidFill>
                  <a:srgbClr val="BDBDBD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History and Development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268710" y="6553461"/>
            <a:ext cx="14750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Value Proposition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886149" y="6553461"/>
            <a:ext cx="8114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Features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4839945" y="6553461"/>
            <a:ext cx="13115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Business Model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6293878" y="6553461"/>
            <a:ext cx="8996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Examples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7335837" y="6553461"/>
            <a:ext cx="10807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Other Issues</a:t>
            </a:r>
          </a:p>
        </p:txBody>
      </p:sp>
      <p:graphicFrame>
        <p:nvGraphicFramePr>
          <p:cNvPr id="125" name="Chart 124"/>
          <p:cNvGraphicFramePr/>
          <p:nvPr/>
        </p:nvGraphicFramePr>
        <p:xfrm>
          <a:off x="-193846" y="-955340"/>
          <a:ext cx="1250379" cy="833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27" name="TextBox 126"/>
          <p:cNvSpPr txBox="1"/>
          <p:nvPr/>
        </p:nvSpPr>
        <p:spPr>
          <a:xfrm>
            <a:off x="293803" y="133089"/>
            <a:ext cx="41825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VALUE PROPOSITION TO CUSTOMERS</a:t>
            </a:r>
          </a:p>
        </p:txBody>
      </p:sp>
      <p:sp>
        <p:nvSpPr>
          <p:cNvPr id="128" name="TextBox 127"/>
          <p:cNvSpPr txBox="1"/>
          <p:nvPr/>
        </p:nvSpPr>
        <p:spPr>
          <a:xfrm>
            <a:off x="293803" y="441718"/>
            <a:ext cx="80473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Benefits hinge upon liquidity, added services, and exclusive incentives</a:t>
            </a:r>
          </a:p>
        </p:txBody>
      </p:sp>
      <p:sp>
        <p:nvSpPr>
          <p:cNvPr id="131" name="Rectangle 130"/>
          <p:cNvSpPr/>
          <p:nvPr/>
        </p:nvSpPr>
        <p:spPr>
          <a:xfrm>
            <a:off x="196685" y="203788"/>
            <a:ext cx="91440" cy="548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5" name="Group 34"/>
          <p:cNvGrpSpPr/>
          <p:nvPr/>
        </p:nvGrpSpPr>
        <p:grpSpPr>
          <a:xfrm>
            <a:off x="833367" y="1508740"/>
            <a:ext cx="1013297" cy="1118926"/>
            <a:chOff x="391804" y="1508740"/>
            <a:chExt cx="1013297" cy="1118926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5325"/>
            <a:stretch/>
          </p:blipFill>
          <p:spPr>
            <a:xfrm>
              <a:off x="391804" y="1508740"/>
              <a:ext cx="1013297" cy="756676"/>
            </a:xfrm>
            <a:prstGeom prst="rect">
              <a:avLst/>
            </a:prstGeom>
          </p:spPr>
        </p:pic>
        <p:sp>
          <p:nvSpPr>
            <p:cNvPr id="31" name="TextBox 30"/>
            <p:cNvSpPr txBox="1"/>
            <p:nvPr/>
          </p:nvSpPr>
          <p:spPr>
            <a:xfrm>
              <a:off x="550440" y="2258334"/>
              <a:ext cx="6960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latin typeface="Century Gothic" panose="020B0502020202020204" pitchFamily="34" charset="0"/>
                </a:rPr>
                <a:t>Time</a:t>
              </a: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718691" y="4825327"/>
            <a:ext cx="1242648" cy="1265858"/>
            <a:chOff x="484747" y="2947186"/>
            <a:chExt cx="1242648" cy="1265858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7040"/>
            <a:stretch/>
          </p:blipFill>
          <p:spPr>
            <a:xfrm>
              <a:off x="617187" y="2947186"/>
              <a:ext cx="977768" cy="811152"/>
            </a:xfrm>
            <a:prstGeom prst="rect">
              <a:avLst/>
            </a:prstGeom>
          </p:spPr>
        </p:pic>
        <p:sp>
          <p:nvSpPr>
            <p:cNvPr id="88" name="TextBox 87"/>
            <p:cNvSpPr txBox="1"/>
            <p:nvPr/>
          </p:nvSpPr>
          <p:spPr>
            <a:xfrm>
              <a:off x="484747" y="3843712"/>
              <a:ext cx="124264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latin typeface="Century Gothic" panose="020B0502020202020204" pitchFamily="34" charset="0"/>
                </a:rPr>
                <a:t>Discounts</a:t>
              </a: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3475429" y="1474963"/>
            <a:ext cx="1721946" cy="1152703"/>
            <a:chOff x="1683812" y="1474963"/>
            <a:chExt cx="1721946" cy="1152703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8658"/>
            <a:stretch/>
          </p:blipFill>
          <p:spPr>
            <a:xfrm>
              <a:off x="2038137" y="1474963"/>
              <a:ext cx="1013297" cy="824230"/>
            </a:xfrm>
            <a:prstGeom prst="rect">
              <a:avLst/>
            </a:prstGeom>
          </p:spPr>
        </p:pic>
        <p:sp>
          <p:nvSpPr>
            <p:cNvPr id="84" name="TextBox 83"/>
            <p:cNvSpPr txBox="1"/>
            <p:nvPr/>
          </p:nvSpPr>
          <p:spPr>
            <a:xfrm>
              <a:off x="1683812" y="2258334"/>
              <a:ext cx="17219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latin typeface="Century Gothic" panose="020B0502020202020204" pitchFamily="34" charset="0"/>
                </a:rPr>
                <a:t>Convenience</a:t>
              </a: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3446575" y="4867919"/>
            <a:ext cx="1779654" cy="1223266"/>
            <a:chOff x="2547946" y="2989778"/>
            <a:chExt cx="1779654" cy="1223266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5579"/>
            <a:stretch/>
          </p:blipFill>
          <p:spPr>
            <a:xfrm>
              <a:off x="3007805" y="2989778"/>
              <a:ext cx="859936" cy="725968"/>
            </a:xfrm>
            <a:prstGeom prst="rect">
              <a:avLst/>
            </a:prstGeom>
          </p:spPr>
        </p:pic>
        <p:sp>
          <p:nvSpPr>
            <p:cNvPr id="87" name="TextBox 86"/>
            <p:cNvSpPr txBox="1"/>
            <p:nvPr/>
          </p:nvSpPr>
          <p:spPr>
            <a:xfrm>
              <a:off x="2547946" y="3843712"/>
              <a:ext cx="1779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latin typeface="Century Gothic" panose="020B0502020202020204" pitchFamily="34" charset="0"/>
                </a:rPr>
                <a:t>Reward points</a:t>
              </a: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793131" y="1466764"/>
            <a:ext cx="1090363" cy="1160902"/>
            <a:chOff x="7297305" y="1466764"/>
            <a:chExt cx="1090363" cy="1160902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7040"/>
            <a:stretch/>
          </p:blipFill>
          <p:spPr>
            <a:xfrm>
              <a:off x="7335837" y="1466764"/>
              <a:ext cx="1013298" cy="840628"/>
            </a:xfrm>
            <a:prstGeom prst="rect">
              <a:avLst/>
            </a:prstGeom>
          </p:spPr>
        </p:pic>
        <p:sp>
          <p:nvSpPr>
            <p:cNvPr id="85" name="TextBox 84"/>
            <p:cNvSpPr txBox="1"/>
            <p:nvPr/>
          </p:nvSpPr>
          <p:spPr>
            <a:xfrm>
              <a:off x="7297305" y="2258334"/>
              <a:ext cx="109036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latin typeface="Century Gothic" panose="020B0502020202020204" pitchFamily="34" charset="0"/>
                </a:rPr>
                <a:t>Liquidity</a:t>
              </a: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833924" y="3093603"/>
            <a:ext cx="1008777" cy="1270558"/>
            <a:chOff x="7241444" y="2942486"/>
            <a:chExt cx="1008777" cy="1270558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8658"/>
            <a:stretch/>
          </p:blipFill>
          <p:spPr>
            <a:xfrm>
              <a:off x="7241444" y="2942486"/>
              <a:ext cx="1008777" cy="820553"/>
            </a:xfrm>
            <a:prstGeom prst="rect">
              <a:avLst/>
            </a:prstGeom>
          </p:spPr>
        </p:pic>
        <p:sp>
          <p:nvSpPr>
            <p:cNvPr id="93" name="TextBox 92"/>
            <p:cNvSpPr txBox="1"/>
            <p:nvPr/>
          </p:nvSpPr>
          <p:spPr>
            <a:xfrm>
              <a:off x="7330494" y="3843712"/>
              <a:ext cx="83067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latin typeface="Century Gothic" panose="020B0502020202020204" pitchFamily="34" charset="0"/>
                </a:rPr>
                <a:t>Loans</a:t>
              </a: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6251316" y="4730573"/>
            <a:ext cx="2173993" cy="1366348"/>
            <a:chOff x="5759011" y="4730573"/>
            <a:chExt cx="2173993" cy="1366348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2941"/>
            <a:stretch/>
          </p:blipFill>
          <p:spPr>
            <a:xfrm>
              <a:off x="6247517" y="4730573"/>
              <a:ext cx="1196980" cy="1042081"/>
            </a:xfrm>
            <a:prstGeom prst="rect">
              <a:avLst/>
            </a:prstGeom>
          </p:spPr>
        </p:pic>
        <p:sp>
          <p:nvSpPr>
            <p:cNvPr id="95" name="TextBox 94"/>
            <p:cNvSpPr txBox="1"/>
            <p:nvPr/>
          </p:nvSpPr>
          <p:spPr>
            <a:xfrm>
              <a:off x="5759011" y="5727589"/>
              <a:ext cx="217399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latin typeface="Century Gothic" panose="020B0502020202020204" pitchFamily="34" charset="0"/>
                </a:rPr>
                <a:t>Incentive benefits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67215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Dark Blue Bar"/>
          <p:cNvSpPr/>
          <p:nvPr/>
        </p:nvSpPr>
        <p:spPr>
          <a:xfrm flipH="1" flipV="1">
            <a:off x="0" y="746116"/>
            <a:ext cx="9144000" cy="127000"/>
          </a:xfrm>
          <a:prstGeom prst="triangle">
            <a:avLst>
              <a:gd name="adj" fmla="val 100000"/>
            </a:avLst>
          </a:pr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1" name="Rectangle 50"/>
          <p:cNvSpPr/>
          <p:nvPr/>
        </p:nvSpPr>
        <p:spPr>
          <a:xfrm>
            <a:off x="0" y="70272"/>
            <a:ext cx="9144000" cy="726673"/>
          </a:xfrm>
          <a:prstGeom prst="rect">
            <a:avLst/>
          </a:prstGeom>
          <a:gradFill>
            <a:gsLst>
              <a:gs pos="14173">
                <a:srgbClr val="0167B1"/>
              </a:gs>
              <a:gs pos="59300">
                <a:srgbClr val="017FDD"/>
              </a:gs>
              <a:gs pos="100000">
                <a:srgbClr val="0174CB"/>
              </a:gs>
              <a:gs pos="0">
                <a:srgbClr val="0167B1"/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9" name="Header Outliner 1"/>
          <p:cNvSpPr/>
          <p:nvPr/>
        </p:nvSpPr>
        <p:spPr>
          <a:xfrm>
            <a:off x="-93756" y="-172950"/>
            <a:ext cx="9458325" cy="1581150"/>
          </a:xfrm>
          <a:custGeom>
            <a:avLst/>
            <a:gdLst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58325" h="1581150">
                <a:moveTo>
                  <a:pt x="66675" y="276225"/>
                </a:moveTo>
                <a:cubicBezTo>
                  <a:pt x="10699750" y="149225"/>
                  <a:pt x="9302750" y="1069975"/>
                  <a:pt x="9458325" y="1581150"/>
                </a:cubicBezTo>
                <a:lnTo>
                  <a:pt x="9448800" y="66675"/>
                </a:lnTo>
                <a:lnTo>
                  <a:pt x="0" y="0"/>
                </a:lnTo>
                <a:lnTo>
                  <a:pt x="66675" y="276225"/>
                </a:lnTo>
                <a:close/>
              </a:path>
            </a:pathLst>
          </a:custGeom>
          <a:solidFill>
            <a:srgbClr val="0E97FE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0" name="Header Outliner 2"/>
          <p:cNvSpPr/>
          <p:nvPr/>
        </p:nvSpPr>
        <p:spPr>
          <a:xfrm>
            <a:off x="-244475" y="-164466"/>
            <a:ext cx="9915525" cy="1609725"/>
          </a:xfrm>
          <a:custGeom>
            <a:avLst/>
            <a:gdLst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  <a:gd name="connsiteX0" fmla="*/ 0 w 9896475"/>
              <a:gd name="connsiteY0" fmla="*/ 285750 h 1581150"/>
              <a:gd name="connsiteX1" fmla="*/ 9896475 w 9896475"/>
              <a:gd name="connsiteY1" fmla="*/ 1581150 h 1581150"/>
              <a:gd name="connsiteX2" fmla="*/ 9886950 w 9896475"/>
              <a:gd name="connsiteY2" fmla="*/ 66675 h 1581150"/>
              <a:gd name="connsiteX3" fmla="*/ 438150 w 9896475"/>
              <a:gd name="connsiteY3" fmla="*/ 0 h 1581150"/>
              <a:gd name="connsiteX4" fmla="*/ 0 w 9896475"/>
              <a:gd name="connsiteY4" fmla="*/ 285750 h 1581150"/>
              <a:gd name="connsiteX0" fmla="*/ 19050 w 9915525"/>
              <a:gd name="connsiteY0" fmla="*/ 314325 h 1609725"/>
              <a:gd name="connsiteX1" fmla="*/ 9915525 w 9915525"/>
              <a:gd name="connsiteY1" fmla="*/ 1609725 h 1609725"/>
              <a:gd name="connsiteX2" fmla="*/ 9906000 w 9915525"/>
              <a:gd name="connsiteY2" fmla="*/ 95250 h 1609725"/>
              <a:gd name="connsiteX3" fmla="*/ 0 w 9915525"/>
              <a:gd name="connsiteY3" fmla="*/ 0 h 1609725"/>
              <a:gd name="connsiteX4" fmla="*/ 19050 w 9915525"/>
              <a:gd name="connsiteY4" fmla="*/ 314325 h 1609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15525" h="1609725">
                <a:moveTo>
                  <a:pt x="19050" y="314325"/>
                </a:moveTo>
                <a:cubicBezTo>
                  <a:pt x="10652125" y="187325"/>
                  <a:pt x="9569450" y="1174750"/>
                  <a:pt x="9915525" y="1609725"/>
                </a:cubicBezTo>
                <a:lnTo>
                  <a:pt x="9906000" y="95250"/>
                </a:lnTo>
                <a:lnTo>
                  <a:pt x="0" y="0"/>
                </a:lnTo>
                <a:lnTo>
                  <a:pt x="19050" y="314325"/>
                </a:lnTo>
                <a:close/>
              </a:path>
            </a:pathLst>
          </a:custGeom>
          <a:solidFill>
            <a:srgbClr val="014375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3" name="Rectangle 82"/>
          <p:cNvSpPr/>
          <p:nvPr/>
        </p:nvSpPr>
        <p:spPr>
          <a:xfrm>
            <a:off x="0" y="-4464"/>
            <a:ext cx="9144000" cy="90299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Freeform: Shape 91"/>
          <p:cNvSpPr/>
          <p:nvPr/>
        </p:nvSpPr>
        <p:spPr>
          <a:xfrm>
            <a:off x="5654675" y="43968"/>
            <a:ext cx="3489325" cy="47625"/>
          </a:xfrm>
          <a:custGeom>
            <a:avLst/>
            <a:gdLst>
              <a:gd name="connsiteX0" fmla="*/ 3488927 w 3488927"/>
              <a:gd name="connsiteY0" fmla="*/ 0 h 48845"/>
              <a:gd name="connsiteX1" fmla="*/ 3488927 w 3488927"/>
              <a:gd name="connsiteY1" fmla="*/ 48845 h 48845"/>
              <a:gd name="connsiteX2" fmla="*/ 0 w 3488927"/>
              <a:gd name="connsiteY2" fmla="*/ 48845 h 4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88927" h="48845">
                <a:moveTo>
                  <a:pt x="3488927" y="0"/>
                </a:moveTo>
                <a:lnTo>
                  <a:pt x="3488927" y="48845"/>
                </a:lnTo>
                <a:lnTo>
                  <a:pt x="0" y="48845"/>
                </a:lnTo>
                <a:close/>
              </a:path>
            </a:pathLst>
          </a:cu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0" y="6535024"/>
            <a:ext cx="9144000" cy="322976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284481" y="3070419"/>
            <a:ext cx="457200" cy="457200"/>
          </a:xfrm>
          <a:prstGeom prst="rect">
            <a:avLst/>
          </a:prstGeom>
          <a:solidFill>
            <a:srgbClr val="7E58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284481" y="3583112"/>
            <a:ext cx="457200" cy="457200"/>
          </a:xfrm>
          <a:prstGeom prst="rect">
            <a:avLst/>
          </a:prstGeom>
          <a:solidFill>
            <a:srgbClr val="07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284481" y="4095805"/>
            <a:ext cx="457200" cy="457200"/>
          </a:xfrm>
          <a:prstGeom prst="rect">
            <a:avLst/>
          </a:prstGeom>
          <a:solidFill>
            <a:srgbClr val="4864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284481" y="4608497"/>
            <a:ext cx="457200" cy="457200"/>
          </a:xfrm>
          <a:prstGeom prst="rect">
            <a:avLst/>
          </a:prstGeom>
          <a:solidFill>
            <a:srgbClr val="E988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289779" y="1019647"/>
            <a:ext cx="457200" cy="457200"/>
          </a:xfrm>
          <a:prstGeom prst="rect">
            <a:avLst/>
          </a:prstGeom>
          <a:solidFill>
            <a:srgbClr val="E55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289779" y="1532340"/>
            <a:ext cx="457200" cy="457200"/>
          </a:xfrm>
          <a:prstGeom prst="rect">
            <a:avLst/>
          </a:prstGeom>
          <a:solidFill>
            <a:srgbClr val="1575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289779" y="2045033"/>
            <a:ext cx="457200" cy="457200"/>
          </a:xfrm>
          <a:prstGeom prst="rect">
            <a:avLst/>
          </a:prstGeom>
          <a:solidFill>
            <a:srgbClr val="E1AF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289779" y="2557726"/>
            <a:ext cx="457200" cy="457200"/>
          </a:xfrm>
          <a:prstGeom prst="rect">
            <a:avLst/>
          </a:prstGeom>
          <a:solidFill>
            <a:srgbClr val="26A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289779" y="506954"/>
            <a:ext cx="457200" cy="457200"/>
          </a:xfrm>
          <a:prstGeom prst="rect">
            <a:avLst/>
          </a:prstGeom>
          <a:solidFill>
            <a:srgbClr val="5778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9289779" y="-5739"/>
            <a:ext cx="457200" cy="457200"/>
          </a:xfrm>
          <a:prstGeom prst="rect">
            <a:avLst/>
          </a:prstGeom>
          <a:ln w="12700">
            <a:solidFill>
              <a:srgbClr val="A1A3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289779" y="5121189"/>
            <a:ext cx="457200" cy="457200"/>
          </a:xfrm>
          <a:prstGeom prst="rect">
            <a:avLst/>
          </a:prstGeom>
          <a:solidFill>
            <a:srgbClr val="303845"/>
          </a:solidFill>
          <a:ln w="25400"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>
              <a:latin typeface="Gill Sans MT" panose="020B0502020104020203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289779" y="5633881"/>
            <a:ext cx="457200" cy="457200"/>
          </a:xfrm>
          <a:prstGeom prst="rect">
            <a:avLst/>
          </a:prstGeom>
          <a:solidFill>
            <a:srgbClr val="969696"/>
          </a:solidFill>
          <a:ln w="12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289779" y="6146573"/>
            <a:ext cx="457200" cy="457200"/>
          </a:xfrm>
          <a:prstGeom prst="rect">
            <a:avLst/>
          </a:prstGeom>
          <a:solidFill>
            <a:srgbClr val="2D313D"/>
          </a:solidFill>
          <a:ln w="12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9284481" y="6858000"/>
            <a:ext cx="456680" cy="364240"/>
            <a:chOff x="247015" y="861"/>
            <a:chExt cx="720000" cy="198233"/>
          </a:xfrm>
        </p:grpSpPr>
        <p:sp>
          <p:nvSpPr>
            <p:cNvPr id="19" name="Rounded Rectangle 31"/>
            <p:cNvSpPr/>
            <p:nvPr/>
          </p:nvSpPr>
          <p:spPr>
            <a:xfrm>
              <a:off x="247015" y="861"/>
              <a:ext cx="720000" cy="198233"/>
            </a:xfrm>
            <a:prstGeom prst="roundRect">
              <a:avLst/>
            </a:prstGeom>
            <a:solidFill>
              <a:srgbClr val="414C5D"/>
            </a:solidFill>
            <a:ln w="19050">
              <a:solidFill>
                <a:srgbClr val="2D313D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Rounded Rectangle 4"/>
            <p:cNvSpPr txBox="1"/>
            <p:nvPr/>
          </p:nvSpPr>
          <p:spPr>
            <a:xfrm>
              <a:off x="256692" y="10538"/>
              <a:ext cx="700646" cy="17887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860" tIns="22860" rIns="22860" bIns="22860" numCol="1" spcCol="1270" anchor="ctr" anchorCtr="0">
              <a:noAutofit/>
            </a:bodyPr>
            <a:lstStyle/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900" kern="1200" dirty="0"/>
                <a:t> </a:t>
              </a:r>
            </a:p>
          </p:txBody>
        </p:sp>
      </p:grpSp>
      <p:grpSp>
        <p:nvGrpSpPr>
          <p:cNvPr id="126" name="Group 125"/>
          <p:cNvGrpSpPr/>
          <p:nvPr/>
        </p:nvGrpSpPr>
        <p:grpSpPr>
          <a:xfrm>
            <a:off x="8524653" y="6535023"/>
            <a:ext cx="308056" cy="327959"/>
            <a:chOff x="8297735" y="6535023"/>
            <a:chExt cx="308056" cy="327959"/>
          </a:xfrm>
        </p:grpSpPr>
        <p:sp>
          <p:nvSpPr>
            <p:cNvPr id="21" name="Isosceles Triangle 20"/>
            <p:cNvSpPr/>
            <p:nvPr/>
          </p:nvSpPr>
          <p:spPr>
            <a:xfrm>
              <a:off x="8297735" y="6597417"/>
              <a:ext cx="308056" cy="26556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Isosceles Triangle 21"/>
            <p:cNvSpPr/>
            <p:nvPr/>
          </p:nvSpPr>
          <p:spPr>
            <a:xfrm rot="10800000">
              <a:off x="8297735" y="6535023"/>
              <a:ext cx="308056" cy="26556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9" name="Rectangle 38"/>
          <p:cNvSpPr/>
          <p:nvPr/>
        </p:nvSpPr>
        <p:spPr>
          <a:xfrm>
            <a:off x="-590550" y="100013"/>
            <a:ext cx="457200" cy="457200"/>
          </a:xfrm>
          <a:prstGeom prst="rect">
            <a:avLst/>
          </a:prstGeom>
          <a:solidFill>
            <a:srgbClr val="0167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-590550" y="622300"/>
            <a:ext cx="457200" cy="457200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-590550" y="3240088"/>
            <a:ext cx="457200" cy="4572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-590550" y="3762375"/>
            <a:ext cx="457200" cy="457200"/>
          </a:xfrm>
          <a:prstGeom prst="rect">
            <a:avLst/>
          </a:prstGeom>
          <a:solidFill>
            <a:srgbClr val="808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-590550" y="4286250"/>
            <a:ext cx="457200" cy="457200"/>
          </a:xfrm>
          <a:prstGeom prst="rect">
            <a:avLst/>
          </a:prstGeom>
          <a:solidFill>
            <a:srgbClr val="D4D4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-590550" y="4808538"/>
            <a:ext cx="457200" cy="457200"/>
          </a:xfrm>
          <a:prstGeom prst="rect">
            <a:avLst/>
          </a:prstGeom>
          <a:solidFill>
            <a:srgbClr val="D4D4D9"/>
          </a:solidFill>
          <a:ln w="31750">
            <a:solidFill>
              <a:srgbClr val="0167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-590550" y="5332413"/>
            <a:ext cx="457200" cy="457200"/>
          </a:xfrm>
          <a:prstGeom prst="rect">
            <a:avLst/>
          </a:prstGeom>
          <a:solidFill>
            <a:srgbClr val="D4D4D9"/>
          </a:solidFill>
          <a:ln w="31750">
            <a:solidFill>
              <a:srgbClr val="D733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-590550" y="1146175"/>
            <a:ext cx="457200" cy="457200"/>
          </a:xfrm>
          <a:prstGeom prst="rect">
            <a:avLst/>
          </a:pr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-590550" y="1670050"/>
            <a:ext cx="457200" cy="457200"/>
          </a:xfrm>
          <a:prstGeom prst="rect">
            <a:avLst/>
          </a:prstGeom>
          <a:solidFill>
            <a:srgbClr val="9D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-590550" y="2192338"/>
            <a:ext cx="457200" cy="457200"/>
          </a:xfrm>
          <a:prstGeom prst="rect">
            <a:avLst/>
          </a:prstGeom>
          <a:solidFill>
            <a:srgbClr val="0E9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-590550" y="2716213"/>
            <a:ext cx="457200" cy="457200"/>
          </a:xfrm>
          <a:prstGeom prst="rect">
            <a:avLst/>
          </a:prstGeom>
          <a:solidFill>
            <a:srgbClr val="E36F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-1177960" y="3070419"/>
            <a:ext cx="457200" cy="457200"/>
          </a:xfrm>
          <a:prstGeom prst="rect">
            <a:avLst/>
          </a:prstGeom>
          <a:solidFill>
            <a:srgbClr val="0071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-1177960" y="3583112"/>
            <a:ext cx="457200" cy="457200"/>
          </a:xfrm>
          <a:prstGeom prst="rect">
            <a:avLst/>
          </a:prstGeom>
          <a:solidFill>
            <a:srgbClr val="0056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-1177960" y="4095805"/>
            <a:ext cx="457200" cy="457200"/>
          </a:xfrm>
          <a:prstGeom prst="rect">
            <a:avLst/>
          </a:prstGeom>
          <a:solidFill>
            <a:srgbClr val="001A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-1177960" y="4608497"/>
            <a:ext cx="457200" cy="457200"/>
          </a:xfrm>
          <a:prstGeom prst="rect">
            <a:avLst/>
          </a:prstGeom>
          <a:solidFill>
            <a:srgbClr val="0013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-1172662" y="1019647"/>
            <a:ext cx="457200" cy="4572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-1172662" y="1532340"/>
            <a:ext cx="457200" cy="457200"/>
          </a:xfrm>
          <a:prstGeom prst="rect">
            <a:avLst/>
          </a:prstGeom>
          <a:solidFill>
            <a:srgbClr val="3737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-1172662" y="2045033"/>
            <a:ext cx="457200" cy="457200"/>
          </a:xfrm>
          <a:prstGeom prst="rect">
            <a:avLst/>
          </a:prstGeom>
          <a:solidFill>
            <a:srgbClr val="7B7B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-1172662" y="2557726"/>
            <a:ext cx="457200" cy="457200"/>
          </a:xfrm>
          <a:prstGeom prst="rect">
            <a:avLst/>
          </a:prstGeom>
          <a:solidFill>
            <a:srgbClr val="6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-1172662" y="506954"/>
            <a:ext cx="457200" cy="457200"/>
          </a:xfrm>
          <a:prstGeom prst="rect">
            <a:avLst/>
          </a:prstGeom>
          <a:solidFill>
            <a:srgbClr val="5778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-1167670" y="-5739"/>
            <a:ext cx="457200" cy="457200"/>
          </a:xfrm>
          <a:prstGeom prst="rect">
            <a:avLst/>
          </a:prstGeom>
          <a:ln w="12700">
            <a:solidFill>
              <a:srgbClr val="A1A3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-1167670" y="5121189"/>
            <a:ext cx="457200" cy="457200"/>
          </a:xfrm>
          <a:prstGeom prst="rect">
            <a:avLst/>
          </a:prstGeom>
          <a:solidFill>
            <a:srgbClr val="303845"/>
          </a:solidFill>
          <a:ln w="25400"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Oval 7"/>
          <p:cNvSpPr>
            <a:spLocks noChangeArrowheads="1"/>
          </p:cNvSpPr>
          <p:nvPr/>
        </p:nvSpPr>
        <p:spPr bwMode="auto">
          <a:xfrm>
            <a:off x="-1668140" y="2090753"/>
            <a:ext cx="365760" cy="365760"/>
          </a:xfrm>
          <a:prstGeom prst="ellipse">
            <a:avLst/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b="1"/>
          </a:p>
        </p:txBody>
      </p:sp>
      <p:sp>
        <p:nvSpPr>
          <p:cNvPr id="66" name="Freeform 9"/>
          <p:cNvSpPr>
            <a:spLocks/>
          </p:cNvSpPr>
          <p:nvPr/>
        </p:nvSpPr>
        <p:spPr bwMode="auto">
          <a:xfrm>
            <a:off x="-1600140" y="2161590"/>
            <a:ext cx="229760" cy="224086"/>
          </a:xfrm>
          <a:custGeom>
            <a:avLst/>
            <a:gdLst>
              <a:gd name="T0" fmla="*/ 2147483647 w 418"/>
              <a:gd name="T1" fmla="*/ 0 h 408"/>
              <a:gd name="T2" fmla="*/ 2147483647 w 418"/>
              <a:gd name="T3" fmla="*/ 2147483647 h 408"/>
              <a:gd name="T4" fmla="*/ 2147483647 w 418"/>
              <a:gd name="T5" fmla="*/ 2147483647 h 408"/>
              <a:gd name="T6" fmla="*/ 2147483647 w 418"/>
              <a:gd name="T7" fmla="*/ 2147483647 h 408"/>
              <a:gd name="T8" fmla="*/ 0 w 418"/>
              <a:gd name="T9" fmla="*/ 2147483647 h 408"/>
              <a:gd name="T10" fmla="*/ 2147483647 w 418"/>
              <a:gd name="T11" fmla="*/ 2147483647 h 408"/>
              <a:gd name="T12" fmla="*/ 2147483647 w 418"/>
              <a:gd name="T13" fmla="*/ 2147483647 h 408"/>
              <a:gd name="T14" fmla="*/ 2147483647 w 418"/>
              <a:gd name="T15" fmla="*/ 0 h 40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418" h="408">
                <a:moveTo>
                  <a:pt x="404" y="0"/>
                </a:moveTo>
                <a:cubicBezTo>
                  <a:pt x="418" y="30"/>
                  <a:pt x="418" y="30"/>
                  <a:pt x="418" y="30"/>
                </a:cubicBezTo>
                <a:cubicBezTo>
                  <a:pt x="263" y="173"/>
                  <a:pt x="237" y="286"/>
                  <a:pt x="209" y="348"/>
                </a:cubicBezTo>
                <a:cubicBezTo>
                  <a:pt x="190" y="359"/>
                  <a:pt x="150" y="377"/>
                  <a:pt x="115" y="408"/>
                </a:cubicBezTo>
                <a:cubicBezTo>
                  <a:pt x="90" y="333"/>
                  <a:pt x="50" y="219"/>
                  <a:pt x="0" y="216"/>
                </a:cubicBezTo>
                <a:cubicBezTo>
                  <a:pt x="48" y="171"/>
                  <a:pt x="76" y="163"/>
                  <a:pt x="95" y="169"/>
                </a:cubicBezTo>
                <a:cubicBezTo>
                  <a:pt x="125" y="179"/>
                  <a:pt x="140" y="230"/>
                  <a:pt x="153" y="259"/>
                </a:cubicBezTo>
                <a:cubicBezTo>
                  <a:pt x="201" y="169"/>
                  <a:pt x="300" y="47"/>
                  <a:pt x="40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8" name="Oval 6"/>
          <p:cNvSpPr>
            <a:spLocks noChangeArrowheads="1"/>
          </p:cNvSpPr>
          <p:nvPr/>
        </p:nvSpPr>
        <p:spPr bwMode="auto">
          <a:xfrm>
            <a:off x="-1668140" y="1576843"/>
            <a:ext cx="365760" cy="36576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1">
              <a:latin typeface="+mn-lt"/>
              <a:ea typeface="+mn-ea"/>
              <a:cs typeface="+mn-cs"/>
            </a:endParaRPr>
          </a:p>
        </p:txBody>
      </p:sp>
      <p:sp>
        <p:nvSpPr>
          <p:cNvPr id="69" name="Freeform 8"/>
          <p:cNvSpPr>
            <a:spLocks/>
          </p:cNvSpPr>
          <p:nvPr/>
        </p:nvSpPr>
        <p:spPr bwMode="auto">
          <a:xfrm>
            <a:off x="-1602842" y="1650921"/>
            <a:ext cx="234932" cy="217373"/>
          </a:xfrm>
          <a:custGeom>
            <a:avLst/>
            <a:gdLst>
              <a:gd name="T0" fmla="*/ 2147483647 w 427"/>
              <a:gd name="T1" fmla="*/ 2147483647 h 396"/>
              <a:gd name="T2" fmla="*/ 2147483647 w 427"/>
              <a:gd name="T3" fmla="*/ 2147483647 h 396"/>
              <a:gd name="T4" fmla="*/ 2147483647 w 427"/>
              <a:gd name="T5" fmla="*/ 2147483647 h 396"/>
              <a:gd name="T6" fmla="*/ 0 w 427"/>
              <a:gd name="T7" fmla="*/ 2147483647 h 396"/>
              <a:gd name="T8" fmla="*/ 2147483647 w 427"/>
              <a:gd name="T9" fmla="*/ 2147483647 h 396"/>
              <a:gd name="T10" fmla="*/ 2147483647 w 427"/>
              <a:gd name="T11" fmla="*/ 2147483647 h 396"/>
              <a:gd name="T12" fmla="*/ 2147483647 w 427"/>
              <a:gd name="T13" fmla="*/ 2147483647 h 396"/>
              <a:gd name="T14" fmla="*/ 2147483647 w 427"/>
              <a:gd name="T15" fmla="*/ 2147483647 h 396"/>
              <a:gd name="T16" fmla="*/ 2147483647 w 427"/>
              <a:gd name="T17" fmla="*/ 2147483647 h 396"/>
              <a:gd name="T18" fmla="*/ 2147483647 w 427"/>
              <a:gd name="T19" fmla="*/ 0 h 396"/>
              <a:gd name="T20" fmla="*/ 2147483647 w 427"/>
              <a:gd name="T21" fmla="*/ 2147483647 h 396"/>
              <a:gd name="T22" fmla="*/ 2147483647 w 427"/>
              <a:gd name="T23" fmla="*/ 2147483647 h 396"/>
              <a:gd name="T24" fmla="*/ 2147483647 w 427"/>
              <a:gd name="T25" fmla="*/ 2147483647 h 396"/>
              <a:gd name="T26" fmla="*/ 2147483647 w 427"/>
              <a:gd name="T27" fmla="*/ 2147483647 h 396"/>
              <a:gd name="T28" fmla="*/ 2147483647 w 427"/>
              <a:gd name="T29" fmla="*/ 2147483647 h 396"/>
              <a:gd name="T30" fmla="*/ 2147483647 w 427"/>
              <a:gd name="T31" fmla="*/ 2147483647 h 396"/>
              <a:gd name="T32" fmla="*/ 2147483647 w 427"/>
              <a:gd name="T33" fmla="*/ 2147483647 h 396"/>
              <a:gd name="T34" fmla="*/ 2147483647 w 427"/>
              <a:gd name="T35" fmla="*/ 2147483647 h 396"/>
              <a:gd name="T36" fmla="*/ 2147483647 w 427"/>
              <a:gd name="T37" fmla="*/ 2147483647 h 396"/>
              <a:gd name="T38" fmla="*/ 2147483647 w 427"/>
              <a:gd name="T39" fmla="*/ 2147483647 h 396"/>
              <a:gd name="T40" fmla="*/ 2147483647 w 427"/>
              <a:gd name="T41" fmla="*/ 2147483647 h 396"/>
              <a:gd name="T42" fmla="*/ 2147483647 w 427"/>
              <a:gd name="T43" fmla="*/ 2147483647 h 396"/>
              <a:gd name="T44" fmla="*/ 2147483647 w 427"/>
              <a:gd name="T45" fmla="*/ 2147483647 h 396"/>
              <a:gd name="T46" fmla="*/ 2147483647 w 427"/>
              <a:gd name="T47" fmla="*/ 2147483647 h 39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427" h="396">
                <a:moveTo>
                  <a:pt x="212" y="287"/>
                </a:moveTo>
                <a:cubicBezTo>
                  <a:pt x="205" y="296"/>
                  <a:pt x="205" y="296"/>
                  <a:pt x="205" y="296"/>
                </a:cubicBezTo>
                <a:cubicBezTo>
                  <a:pt x="161" y="363"/>
                  <a:pt x="125" y="396"/>
                  <a:pt x="96" y="396"/>
                </a:cubicBezTo>
                <a:cubicBezTo>
                  <a:pt x="64" y="396"/>
                  <a:pt x="32" y="370"/>
                  <a:pt x="0" y="317"/>
                </a:cubicBezTo>
                <a:cubicBezTo>
                  <a:pt x="4" y="317"/>
                  <a:pt x="7" y="317"/>
                  <a:pt x="9" y="317"/>
                </a:cubicBezTo>
                <a:cubicBezTo>
                  <a:pt x="47" y="317"/>
                  <a:pt x="88" y="289"/>
                  <a:pt x="134" y="232"/>
                </a:cubicBezTo>
                <a:cubicBezTo>
                  <a:pt x="145" y="218"/>
                  <a:pt x="145" y="218"/>
                  <a:pt x="145" y="218"/>
                </a:cubicBezTo>
                <a:cubicBezTo>
                  <a:pt x="130" y="202"/>
                  <a:pt x="130" y="202"/>
                  <a:pt x="130" y="202"/>
                </a:cubicBezTo>
                <a:cubicBezTo>
                  <a:pt x="88" y="157"/>
                  <a:pt x="67" y="120"/>
                  <a:pt x="67" y="89"/>
                </a:cubicBezTo>
                <a:cubicBezTo>
                  <a:pt x="67" y="64"/>
                  <a:pt x="90" y="34"/>
                  <a:pt x="136" y="0"/>
                </a:cubicBezTo>
                <a:cubicBezTo>
                  <a:pt x="143" y="44"/>
                  <a:pt x="162" y="86"/>
                  <a:pt x="195" y="128"/>
                </a:cubicBezTo>
                <a:cubicBezTo>
                  <a:pt x="207" y="144"/>
                  <a:pt x="207" y="144"/>
                  <a:pt x="207" y="144"/>
                </a:cubicBezTo>
                <a:cubicBezTo>
                  <a:pt x="218" y="131"/>
                  <a:pt x="218" y="131"/>
                  <a:pt x="218" y="131"/>
                </a:cubicBezTo>
                <a:cubicBezTo>
                  <a:pt x="265" y="70"/>
                  <a:pt x="308" y="40"/>
                  <a:pt x="346" y="40"/>
                </a:cubicBezTo>
                <a:cubicBezTo>
                  <a:pt x="377" y="40"/>
                  <a:pt x="399" y="63"/>
                  <a:pt x="415" y="109"/>
                </a:cubicBezTo>
                <a:cubicBezTo>
                  <a:pt x="410" y="108"/>
                  <a:pt x="407" y="108"/>
                  <a:pt x="405" y="108"/>
                </a:cubicBezTo>
                <a:cubicBezTo>
                  <a:pt x="391" y="108"/>
                  <a:pt x="372" y="117"/>
                  <a:pt x="348" y="135"/>
                </a:cubicBezTo>
                <a:cubicBezTo>
                  <a:pt x="323" y="154"/>
                  <a:pt x="302" y="174"/>
                  <a:pt x="285" y="197"/>
                </a:cubicBezTo>
                <a:cubicBezTo>
                  <a:pt x="272" y="215"/>
                  <a:pt x="272" y="215"/>
                  <a:pt x="272" y="215"/>
                </a:cubicBezTo>
                <a:cubicBezTo>
                  <a:pt x="285" y="227"/>
                  <a:pt x="285" y="227"/>
                  <a:pt x="285" y="227"/>
                </a:cubicBezTo>
                <a:cubicBezTo>
                  <a:pt x="330" y="271"/>
                  <a:pt x="378" y="293"/>
                  <a:pt x="427" y="293"/>
                </a:cubicBezTo>
                <a:cubicBezTo>
                  <a:pt x="401" y="347"/>
                  <a:pt x="373" y="374"/>
                  <a:pt x="344" y="374"/>
                </a:cubicBezTo>
                <a:cubicBezTo>
                  <a:pt x="318" y="374"/>
                  <a:pt x="280" y="351"/>
                  <a:pt x="231" y="305"/>
                </a:cubicBezTo>
                <a:lnTo>
                  <a:pt x="212" y="28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70" name="Rectangle 69"/>
          <p:cNvSpPr/>
          <p:nvPr/>
        </p:nvSpPr>
        <p:spPr>
          <a:xfrm>
            <a:off x="-1713860" y="3070419"/>
            <a:ext cx="457200" cy="457200"/>
          </a:xfrm>
          <a:prstGeom prst="rect">
            <a:avLst/>
          </a:prstGeom>
          <a:solidFill>
            <a:srgbClr val="DD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-1713860" y="3583112"/>
            <a:ext cx="457200" cy="457200"/>
          </a:xfrm>
          <a:prstGeom prst="rect">
            <a:avLst/>
          </a:prstGeom>
          <a:solidFill>
            <a:srgbClr val="0C54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-1713860" y="4095805"/>
            <a:ext cx="457200" cy="457200"/>
          </a:xfrm>
          <a:prstGeom prst="rect">
            <a:avLst/>
          </a:prstGeom>
          <a:solidFill>
            <a:srgbClr val="FFA9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-1713860" y="4608497"/>
            <a:ext cx="457200" cy="4572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/>
          <a:lstStyle/>
          <a:p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-1708562" y="2557726"/>
            <a:ext cx="457200" cy="457200"/>
          </a:xfrm>
          <a:prstGeom prst="rect">
            <a:avLst/>
          </a:prstGeom>
          <a:solidFill>
            <a:srgbClr val="2222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-1167670" y="5689373"/>
            <a:ext cx="457200" cy="457200"/>
          </a:xfrm>
          <a:prstGeom prst="rect">
            <a:avLst/>
          </a:prstGeom>
          <a:gradFill>
            <a:gsLst>
              <a:gs pos="0">
                <a:srgbClr val="002A50"/>
              </a:gs>
              <a:gs pos="100000">
                <a:srgbClr val="00396C"/>
              </a:gs>
            </a:gsLst>
            <a:lin ang="6000000" scaled="0"/>
          </a:gra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b="1">
              <a:solidFill>
                <a:schemeClr val="bg1"/>
              </a:solidFill>
              <a:latin typeface="Myriad Pro" panose="020B0503030403020204" pitchFamily="34" charset="0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-1167670" y="6257557"/>
            <a:ext cx="457200" cy="457200"/>
          </a:xfrm>
          <a:prstGeom prst="rect">
            <a:avLst/>
          </a:prstGeom>
          <a:noFill/>
          <a:ln w="34925">
            <a:gradFill>
              <a:gsLst>
                <a:gs pos="0">
                  <a:srgbClr val="002A50"/>
                </a:gs>
                <a:gs pos="100000">
                  <a:srgbClr val="00396C"/>
                </a:gs>
              </a:gsLst>
              <a:lin ang="60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00" b="1" i="1">
              <a:solidFill>
                <a:schemeClr val="tx1"/>
              </a:solidFill>
              <a:latin typeface="Myriad Pro" panose="020B0503030403020204" pitchFamily="34" charset="0"/>
            </a:endParaRPr>
          </a:p>
        </p:txBody>
      </p:sp>
      <p:sp>
        <p:nvSpPr>
          <p:cNvPr id="77" name="Oval 76"/>
          <p:cNvSpPr/>
          <p:nvPr/>
        </p:nvSpPr>
        <p:spPr bwMode="auto">
          <a:xfrm>
            <a:off x="-1635107" y="1092672"/>
            <a:ext cx="311150" cy="311150"/>
          </a:xfrm>
          <a:prstGeom prst="ellipse">
            <a:avLst/>
          </a:prstGeom>
          <a:solidFill>
            <a:srgbClr val="CC0000"/>
          </a:solidFill>
          <a:ln w="1905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0" rIns="0" bIns="0" anchor="ctr"/>
          <a:lstStyle/>
          <a:p>
            <a:pPr algn="ctr" eaLnBrk="0" hangingPunct="0">
              <a:defRPr/>
            </a:pPr>
            <a:r>
              <a:rPr lang="en-GB" sz="1600" b="1" dirty="0">
                <a:solidFill>
                  <a:srgbClr val="FFFFFF"/>
                </a:solidFill>
                <a:latin typeface="Myriad Pro" panose="020B0503030403020204" pitchFamily="34" charset="0"/>
              </a:rPr>
              <a:t>1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>
          <a:xfrm>
            <a:off x="8751570" y="6509653"/>
            <a:ext cx="392430" cy="365125"/>
          </a:xfrm>
        </p:spPr>
        <p:txBody>
          <a:bodyPr/>
          <a:lstStyle/>
          <a:p>
            <a:fld id="{8C7CDE80-5B26-4D45-8863-C1D742676D0C}" type="slidenum">
              <a:rPr lang="en-US" sz="1000" b="1" smtClean="0">
                <a:solidFill>
                  <a:schemeClr val="bg1"/>
                </a:solidFill>
                <a:latin typeface="Century Gothic" panose="020B0502020202020204" pitchFamily="34" charset="0"/>
              </a:rPr>
              <a:t>7</a:t>
            </a:fld>
            <a:endParaRPr lang="en-US" sz="1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8991" y="6553461"/>
            <a:ext cx="20649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1200" b="1">
                <a:solidFill>
                  <a:srgbClr val="BDBDBD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History and Development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268710" y="6553461"/>
            <a:ext cx="14750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Value Proposition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886149" y="6553461"/>
            <a:ext cx="8114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Features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4839945" y="6553461"/>
            <a:ext cx="13115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Business Model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6293878" y="6553461"/>
            <a:ext cx="8996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Examples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7335837" y="6553461"/>
            <a:ext cx="10807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Other Issues</a:t>
            </a:r>
          </a:p>
        </p:txBody>
      </p:sp>
      <p:graphicFrame>
        <p:nvGraphicFramePr>
          <p:cNvPr id="125" name="Chart 124"/>
          <p:cNvGraphicFramePr/>
          <p:nvPr/>
        </p:nvGraphicFramePr>
        <p:xfrm>
          <a:off x="-193846" y="-955340"/>
          <a:ext cx="1250379" cy="833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7" name="TextBox 126"/>
          <p:cNvSpPr txBox="1"/>
          <p:nvPr/>
        </p:nvSpPr>
        <p:spPr>
          <a:xfrm>
            <a:off x="293803" y="247389"/>
            <a:ext cx="32447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CARD COMPONENTS</a:t>
            </a:r>
          </a:p>
        </p:txBody>
      </p:sp>
      <p:sp>
        <p:nvSpPr>
          <p:cNvPr id="131" name="Rectangle 130"/>
          <p:cNvSpPr/>
          <p:nvPr/>
        </p:nvSpPr>
        <p:spPr>
          <a:xfrm>
            <a:off x="196685" y="203788"/>
            <a:ext cx="91440" cy="548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5" name="Picture 84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53" t="7591" r="2274" b="17193"/>
          <a:stretch/>
        </p:blipFill>
        <p:spPr>
          <a:xfrm>
            <a:off x="3406735" y="1054745"/>
            <a:ext cx="5489576" cy="421099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16608" y="1179238"/>
            <a:ext cx="19335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</a:rPr>
              <a:t>Issuing bank logo</a:t>
            </a:r>
          </a:p>
        </p:txBody>
      </p:sp>
      <p:cxnSp>
        <p:nvCxnSpPr>
          <p:cNvPr id="24" name="Straight Connector 23"/>
          <p:cNvCxnSpPr/>
          <p:nvPr/>
        </p:nvCxnSpPr>
        <p:spPr>
          <a:xfrm>
            <a:off x="483283" y="1524644"/>
            <a:ext cx="3126692" cy="0"/>
          </a:xfrm>
          <a:prstGeom prst="line">
            <a:avLst/>
          </a:prstGeom>
          <a:ln w="25400">
            <a:solidFill>
              <a:srgbClr val="9D1F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3609975" y="1519995"/>
            <a:ext cx="295224" cy="295224"/>
          </a:xfrm>
          <a:prstGeom prst="line">
            <a:avLst/>
          </a:prstGeom>
          <a:ln w="25400">
            <a:solidFill>
              <a:srgbClr val="9D1F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TextBox 86"/>
          <p:cNvSpPr txBox="1"/>
          <p:nvPr/>
        </p:nvSpPr>
        <p:spPr>
          <a:xfrm>
            <a:off x="416608" y="2046889"/>
            <a:ext cx="26516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</a:rPr>
              <a:t>EMV chip on smart cards</a:t>
            </a:r>
          </a:p>
        </p:txBody>
      </p:sp>
      <p:cxnSp>
        <p:nvCxnSpPr>
          <p:cNvPr id="88" name="Straight Connector 87"/>
          <p:cNvCxnSpPr/>
          <p:nvPr/>
        </p:nvCxnSpPr>
        <p:spPr>
          <a:xfrm>
            <a:off x="483283" y="2390227"/>
            <a:ext cx="3126692" cy="0"/>
          </a:xfrm>
          <a:prstGeom prst="line">
            <a:avLst/>
          </a:prstGeom>
          <a:ln w="25400">
            <a:solidFill>
              <a:srgbClr val="9D1F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>
            <a:off x="3609975" y="2385578"/>
            <a:ext cx="295224" cy="295224"/>
          </a:xfrm>
          <a:prstGeom prst="line">
            <a:avLst/>
          </a:prstGeom>
          <a:ln w="25400">
            <a:solidFill>
              <a:srgbClr val="9D1F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TextBox 92"/>
          <p:cNvSpPr txBox="1"/>
          <p:nvPr/>
        </p:nvSpPr>
        <p:spPr>
          <a:xfrm>
            <a:off x="4636371" y="1334823"/>
            <a:ext cx="11673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</a:rPr>
              <a:t>Hologram</a:t>
            </a:r>
          </a:p>
        </p:txBody>
      </p:sp>
      <p:cxnSp>
        <p:nvCxnSpPr>
          <p:cNvPr id="94" name="Straight Connector 93"/>
          <p:cNvCxnSpPr/>
          <p:nvPr/>
        </p:nvCxnSpPr>
        <p:spPr>
          <a:xfrm>
            <a:off x="4682220" y="1667607"/>
            <a:ext cx="1611658" cy="0"/>
          </a:xfrm>
          <a:prstGeom prst="line">
            <a:avLst/>
          </a:prstGeom>
          <a:ln w="25400">
            <a:solidFill>
              <a:srgbClr val="9D1F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/>
          <p:cNvCxnSpPr/>
          <p:nvPr/>
        </p:nvCxnSpPr>
        <p:spPr>
          <a:xfrm>
            <a:off x="6286463" y="1669808"/>
            <a:ext cx="1135568" cy="1135568"/>
          </a:xfrm>
          <a:prstGeom prst="line">
            <a:avLst/>
          </a:prstGeom>
          <a:ln w="25400">
            <a:solidFill>
              <a:srgbClr val="9D1F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TextBox 95"/>
          <p:cNvSpPr txBox="1"/>
          <p:nvPr/>
        </p:nvSpPr>
        <p:spPr>
          <a:xfrm>
            <a:off x="416608" y="2784412"/>
            <a:ext cx="21467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</a:rPr>
              <a:t>Credit card number</a:t>
            </a:r>
          </a:p>
        </p:txBody>
      </p:sp>
      <p:cxnSp>
        <p:nvCxnSpPr>
          <p:cNvPr id="97" name="Straight Connector 96"/>
          <p:cNvCxnSpPr/>
          <p:nvPr/>
        </p:nvCxnSpPr>
        <p:spPr>
          <a:xfrm>
            <a:off x="483283" y="3122966"/>
            <a:ext cx="3126692" cy="0"/>
          </a:xfrm>
          <a:prstGeom prst="line">
            <a:avLst/>
          </a:prstGeom>
          <a:ln w="25400">
            <a:solidFill>
              <a:srgbClr val="9D1F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/>
          <p:cNvCxnSpPr/>
          <p:nvPr/>
        </p:nvCxnSpPr>
        <p:spPr>
          <a:xfrm>
            <a:off x="3609975" y="3118317"/>
            <a:ext cx="295224" cy="295224"/>
          </a:xfrm>
          <a:prstGeom prst="line">
            <a:avLst/>
          </a:prstGeom>
          <a:ln w="25400">
            <a:solidFill>
              <a:srgbClr val="9D1F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TextBox 98"/>
          <p:cNvSpPr txBox="1"/>
          <p:nvPr/>
        </p:nvSpPr>
        <p:spPr>
          <a:xfrm>
            <a:off x="5452290" y="5163136"/>
            <a:ext cx="18453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</a:rPr>
              <a:t>Card brand logo</a:t>
            </a:r>
          </a:p>
        </p:txBody>
      </p:sp>
      <p:cxnSp>
        <p:nvCxnSpPr>
          <p:cNvPr id="100" name="Straight Connector 99"/>
          <p:cNvCxnSpPr/>
          <p:nvPr/>
        </p:nvCxnSpPr>
        <p:spPr>
          <a:xfrm>
            <a:off x="5469382" y="5501690"/>
            <a:ext cx="2015773" cy="0"/>
          </a:xfrm>
          <a:prstGeom prst="line">
            <a:avLst/>
          </a:prstGeom>
          <a:ln w="25400">
            <a:solidFill>
              <a:srgbClr val="9D1F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 flipH="1">
            <a:off x="7485155" y="4691129"/>
            <a:ext cx="814560" cy="814560"/>
          </a:xfrm>
          <a:prstGeom prst="line">
            <a:avLst/>
          </a:prstGeom>
          <a:ln w="25400">
            <a:solidFill>
              <a:srgbClr val="9D1F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/>
          <p:cNvSpPr txBox="1"/>
          <p:nvPr/>
        </p:nvSpPr>
        <p:spPr>
          <a:xfrm>
            <a:off x="416608" y="4145187"/>
            <a:ext cx="168347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</a:rPr>
              <a:t>Expiration date</a:t>
            </a:r>
          </a:p>
        </p:txBody>
      </p:sp>
      <p:cxnSp>
        <p:nvCxnSpPr>
          <p:cNvPr id="103" name="Straight Connector 102"/>
          <p:cNvCxnSpPr/>
          <p:nvPr/>
        </p:nvCxnSpPr>
        <p:spPr>
          <a:xfrm>
            <a:off x="483283" y="4483741"/>
            <a:ext cx="3126692" cy="0"/>
          </a:xfrm>
          <a:prstGeom prst="line">
            <a:avLst/>
          </a:prstGeom>
          <a:ln w="25400">
            <a:solidFill>
              <a:srgbClr val="9D1F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 flipV="1">
            <a:off x="3609975" y="4190329"/>
            <a:ext cx="295224" cy="295224"/>
          </a:xfrm>
          <a:prstGeom prst="line">
            <a:avLst/>
          </a:prstGeom>
          <a:ln w="25400">
            <a:solidFill>
              <a:srgbClr val="9D1F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TextBox 104"/>
          <p:cNvSpPr txBox="1"/>
          <p:nvPr/>
        </p:nvSpPr>
        <p:spPr>
          <a:xfrm>
            <a:off x="416608" y="4550307"/>
            <a:ext cx="202010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</a:rPr>
              <a:t>Card holder name</a:t>
            </a:r>
          </a:p>
        </p:txBody>
      </p:sp>
      <p:cxnSp>
        <p:nvCxnSpPr>
          <p:cNvPr id="106" name="Straight Connector 105"/>
          <p:cNvCxnSpPr/>
          <p:nvPr/>
        </p:nvCxnSpPr>
        <p:spPr>
          <a:xfrm>
            <a:off x="483283" y="4888861"/>
            <a:ext cx="3126692" cy="0"/>
          </a:xfrm>
          <a:prstGeom prst="line">
            <a:avLst/>
          </a:prstGeom>
          <a:ln w="25400">
            <a:solidFill>
              <a:srgbClr val="9D1F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 flipV="1">
            <a:off x="3609975" y="4595449"/>
            <a:ext cx="295224" cy="295224"/>
          </a:xfrm>
          <a:prstGeom prst="line">
            <a:avLst/>
          </a:prstGeom>
          <a:ln w="25400">
            <a:solidFill>
              <a:srgbClr val="9D1F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 flipH="1">
            <a:off x="4702380" y="4353125"/>
            <a:ext cx="1152564" cy="1152564"/>
          </a:xfrm>
          <a:prstGeom prst="line">
            <a:avLst/>
          </a:prstGeom>
          <a:ln w="25400">
            <a:solidFill>
              <a:srgbClr val="9D1F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TextBox 108"/>
          <p:cNvSpPr txBox="1"/>
          <p:nvPr/>
        </p:nvSpPr>
        <p:spPr>
          <a:xfrm>
            <a:off x="2687337" y="5163136"/>
            <a:ext cx="184858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latin typeface="Century Gothic" panose="020B0502020202020204" pitchFamily="34" charset="0"/>
              </a:rPr>
              <a:t>Contactless chip</a:t>
            </a:r>
          </a:p>
        </p:txBody>
      </p:sp>
      <p:cxnSp>
        <p:nvCxnSpPr>
          <p:cNvPr id="110" name="Straight Connector 109"/>
          <p:cNvCxnSpPr/>
          <p:nvPr/>
        </p:nvCxnSpPr>
        <p:spPr>
          <a:xfrm>
            <a:off x="2704429" y="5501690"/>
            <a:ext cx="2015773" cy="0"/>
          </a:xfrm>
          <a:prstGeom prst="line">
            <a:avLst/>
          </a:prstGeom>
          <a:ln w="25400">
            <a:solidFill>
              <a:srgbClr val="9D1F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910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Dark Blue Bar"/>
          <p:cNvSpPr/>
          <p:nvPr/>
        </p:nvSpPr>
        <p:spPr>
          <a:xfrm flipH="1" flipV="1">
            <a:off x="0" y="746116"/>
            <a:ext cx="9144000" cy="127000"/>
          </a:xfrm>
          <a:prstGeom prst="triangle">
            <a:avLst>
              <a:gd name="adj" fmla="val 100000"/>
            </a:avLst>
          </a:pr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1" name="Rectangle 50"/>
          <p:cNvSpPr/>
          <p:nvPr/>
        </p:nvSpPr>
        <p:spPr>
          <a:xfrm>
            <a:off x="0" y="70272"/>
            <a:ext cx="9144000" cy="726673"/>
          </a:xfrm>
          <a:prstGeom prst="rect">
            <a:avLst/>
          </a:prstGeom>
          <a:gradFill>
            <a:gsLst>
              <a:gs pos="14173">
                <a:srgbClr val="0167B1"/>
              </a:gs>
              <a:gs pos="59300">
                <a:srgbClr val="017FDD"/>
              </a:gs>
              <a:gs pos="100000">
                <a:srgbClr val="0174CB"/>
              </a:gs>
              <a:gs pos="0">
                <a:srgbClr val="0167B1"/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9" name="Header Outliner 1"/>
          <p:cNvSpPr/>
          <p:nvPr/>
        </p:nvSpPr>
        <p:spPr>
          <a:xfrm>
            <a:off x="-93756" y="-172950"/>
            <a:ext cx="9458325" cy="1581150"/>
          </a:xfrm>
          <a:custGeom>
            <a:avLst/>
            <a:gdLst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58325" h="1581150">
                <a:moveTo>
                  <a:pt x="66675" y="276225"/>
                </a:moveTo>
                <a:cubicBezTo>
                  <a:pt x="10699750" y="149225"/>
                  <a:pt x="9302750" y="1069975"/>
                  <a:pt x="9458325" y="1581150"/>
                </a:cubicBezTo>
                <a:lnTo>
                  <a:pt x="9448800" y="66675"/>
                </a:lnTo>
                <a:lnTo>
                  <a:pt x="0" y="0"/>
                </a:lnTo>
                <a:lnTo>
                  <a:pt x="66675" y="276225"/>
                </a:lnTo>
                <a:close/>
              </a:path>
            </a:pathLst>
          </a:custGeom>
          <a:solidFill>
            <a:srgbClr val="0E97FE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0" name="Header Outliner 2"/>
          <p:cNvSpPr/>
          <p:nvPr/>
        </p:nvSpPr>
        <p:spPr>
          <a:xfrm>
            <a:off x="-244475" y="-164466"/>
            <a:ext cx="9915525" cy="1609725"/>
          </a:xfrm>
          <a:custGeom>
            <a:avLst/>
            <a:gdLst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  <a:gd name="connsiteX0" fmla="*/ 0 w 9896475"/>
              <a:gd name="connsiteY0" fmla="*/ 285750 h 1581150"/>
              <a:gd name="connsiteX1" fmla="*/ 9896475 w 9896475"/>
              <a:gd name="connsiteY1" fmla="*/ 1581150 h 1581150"/>
              <a:gd name="connsiteX2" fmla="*/ 9886950 w 9896475"/>
              <a:gd name="connsiteY2" fmla="*/ 66675 h 1581150"/>
              <a:gd name="connsiteX3" fmla="*/ 438150 w 9896475"/>
              <a:gd name="connsiteY3" fmla="*/ 0 h 1581150"/>
              <a:gd name="connsiteX4" fmla="*/ 0 w 9896475"/>
              <a:gd name="connsiteY4" fmla="*/ 285750 h 1581150"/>
              <a:gd name="connsiteX0" fmla="*/ 19050 w 9915525"/>
              <a:gd name="connsiteY0" fmla="*/ 314325 h 1609725"/>
              <a:gd name="connsiteX1" fmla="*/ 9915525 w 9915525"/>
              <a:gd name="connsiteY1" fmla="*/ 1609725 h 1609725"/>
              <a:gd name="connsiteX2" fmla="*/ 9906000 w 9915525"/>
              <a:gd name="connsiteY2" fmla="*/ 95250 h 1609725"/>
              <a:gd name="connsiteX3" fmla="*/ 0 w 9915525"/>
              <a:gd name="connsiteY3" fmla="*/ 0 h 1609725"/>
              <a:gd name="connsiteX4" fmla="*/ 19050 w 9915525"/>
              <a:gd name="connsiteY4" fmla="*/ 314325 h 1609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15525" h="1609725">
                <a:moveTo>
                  <a:pt x="19050" y="314325"/>
                </a:moveTo>
                <a:cubicBezTo>
                  <a:pt x="10652125" y="187325"/>
                  <a:pt x="9569450" y="1174750"/>
                  <a:pt x="9915525" y="1609725"/>
                </a:cubicBezTo>
                <a:lnTo>
                  <a:pt x="9906000" y="95250"/>
                </a:lnTo>
                <a:lnTo>
                  <a:pt x="0" y="0"/>
                </a:lnTo>
                <a:lnTo>
                  <a:pt x="19050" y="314325"/>
                </a:lnTo>
                <a:close/>
              </a:path>
            </a:pathLst>
          </a:custGeom>
          <a:solidFill>
            <a:srgbClr val="014375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3" name="Rectangle 82"/>
          <p:cNvSpPr/>
          <p:nvPr/>
        </p:nvSpPr>
        <p:spPr>
          <a:xfrm>
            <a:off x="0" y="-4464"/>
            <a:ext cx="9144000" cy="90299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Freeform: Shape 91"/>
          <p:cNvSpPr/>
          <p:nvPr/>
        </p:nvSpPr>
        <p:spPr>
          <a:xfrm>
            <a:off x="5654675" y="43968"/>
            <a:ext cx="3489325" cy="47625"/>
          </a:xfrm>
          <a:custGeom>
            <a:avLst/>
            <a:gdLst>
              <a:gd name="connsiteX0" fmla="*/ 3488927 w 3488927"/>
              <a:gd name="connsiteY0" fmla="*/ 0 h 48845"/>
              <a:gd name="connsiteX1" fmla="*/ 3488927 w 3488927"/>
              <a:gd name="connsiteY1" fmla="*/ 48845 h 48845"/>
              <a:gd name="connsiteX2" fmla="*/ 0 w 3488927"/>
              <a:gd name="connsiteY2" fmla="*/ 48845 h 4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88927" h="48845">
                <a:moveTo>
                  <a:pt x="3488927" y="0"/>
                </a:moveTo>
                <a:lnTo>
                  <a:pt x="3488927" y="48845"/>
                </a:lnTo>
                <a:lnTo>
                  <a:pt x="0" y="48845"/>
                </a:lnTo>
                <a:close/>
              </a:path>
            </a:pathLst>
          </a:cu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0" y="6535024"/>
            <a:ext cx="9144000" cy="322976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284481" y="3070419"/>
            <a:ext cx="457200" cy="457200"/>
          </a:xfrm>
          <a:prstGeom prst="rect">
            <a:avLst/>
          </a:prstGeom>
          <a:solidFill>
            <a:srgbClr val="7E58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284481" y="3583112"/>
            <a:ext cx="457200" cy="457200"/>
          </a:xfrm>
          <a:prstGeom prst="rect">
            <a:avLst/>
          </a:prstGeom>
          <a:solidFill>
            <a:srgbClr val="07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284481" y="4095805"/>
            <a:ext cx="457200" cy="457200"/>
          </a:xfrm>
          <a:prstGeom prst="rect">
            <a:avLst/>
          </a:prstGeom>
          <a:solidFill>
            <a:srgbClr val="4864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284481" y="4608497"/>
            <a:ext cx="457200" cy="457200"/>
          </a:xfrm>
          <a:prstGeom prst="rect">
            <a:avLst/>
          </a:prstGeom>
          <a:solidFill>
            <a:srgbClr val="E988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289779" y="1019647"/>
            <a:ext cx="457200" cy="457200"/>
          </a:xfrm>
          <a:prstGeom prst="rect">
            <a:avLst/>
          </a:prstGeom>
          <a:solidFill>
            <a:srgbClr val="E55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289779" y="1532340"/>
            <a:ext cx="457200" cy="457200"/>
          </a:xfrm>
          <a:prstGeom prst="rect">
            <a:avLst/>
          </a:prstGeom>
          <a:solidFill>
            <a:srgbClr val="1575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289779" y="2045033"/>
            <a:ext cx="457200" cy="457200"/>
          </a:xfrm>
          <a:prstGeom prst="rect">
            <a:avLst/>
          </a:prstGeom>
          <a:solidFill>
            <a:srgbClr val="E1AF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289779" y="2557726"/>
            <a:ext cx="457200" cy="457200"/>
          </a:xfrm>
          <a:prstGeom prst="rect">
            <a:avLst/>
          </a:prstGeom>
          <a:solidFill>
            <a:srgbClr val="26A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289779" y="506954"/>
            <a:ext cx="457200" cy="457200"/>
          </a:xfrm>
          <a:prstGeom prst="rect">
            <a:avLst/>
          </a:prstGeom>
          <a:solidFill>
            <a:srgbClr val="5778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9289779" y="-5739"/>
            <a:ext cx="457200" cy="457200"/>
          </a:xfrm>
          <a:prstGeom prst="rect">
            <a:avLst/>
          </a:prstGeom>
          <a:ln w="12700">
            <a:solidFill>
              <a:srgbClr val="A1A3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289779" y="5121189"/>
            <a:ext cx="457200" cy="457200"/>
          </a:xfrm>
          <a:prstGeom prst="rect">
            <a:avLst/>
          </a:prstGeom>
          <a:solidFill>
            <a:srgbClr val="303845"/>
          </a:solidFill>
          <a:ln w="25400"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>
              <a:latin typeface="Gill Sans MT" panose="020B0502020104020203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289779" y="5633881"/>
            <a:ext cx="457200" cy="457200"/>
          </a:xfrm>
          <a:prstGeom prst="rect">
            <a:avLst/>
          </a:prstGeom>
          <a:solidFill>
            <a:srgbClr val="969696"/>
          </a:solidFill>
          <a:ln w="12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289779" y="6146573"/>
            <a:ext cx="457200" cy="457200"/>
          </a:xfrm>
          <a:prstGeom prst="rect">
            <a:avLst/>
          </a:prstGeom>
          <a:solidFill>
            <a:srgbClr val="2D313D"/>
          </a:solidFill>
          <a:ln w="12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9284481" y="6858000"/>
            <a:ext cx="456680" cy="364240"/>
            <a:chOff x="247015" y="861"/>
            <a:chExt cx="720000" cy="198233"/>
          </a:xfrm>
        </p:grpSpPr>
        <p:sp>
          <p:nvSpPr>
            <p:cNvPr id="19" name="Rounded Rectangle 31"/>
            <p:cNvSpPr/>
            <p:nvPr/>
          </p:nvSpPr>
          <p:spPr>
            <a:xfrm>
              <a:off x="247015" y="861"/>
              <a:ext cx="720000" cy="198233"/>
            </a:xfrm>
            <a:prstGeom prst="roundRect">
              <a:avLst/>
            </a:prstGeom>
            <a:solidFill>
              <a:srgbClr val="414C5D"/>
            </a:solidFill>
            <a:ln w="19050">
              <a:solidFill>
                <a:srgbClr val="2D313D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Rounded Rectangle 4"/>
            <p:cNvSpPr txBox="1"/>
            <p:nvPr/>
          </p:nvSpPr>
          <p:spPr>
            <a:xfrm>
              <a:off x="256692" y="10538"/>
              <a:ext cx="700646" cy="17887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860" tIns="22860" rIns="22860" bIns="22860" numCol="1" spcCol="1270" anchor="ctr" anchorCtr="0">
              <a:noAutofit/>
            </a:bodyPr>
            <a:lstStyle/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900" kern="1200" dirty="0"/>
                <a:t> </a:t>
              </a:r>
            </a:p>
          </p:txBody>
        </p:sp>
      </p:grpSp>
      <p:grpSp>
        <p:nvGrpSpPr>
          <p:cNvPr id="126" name="Group 125"/>
          <p:cNvGrpSpPr/>
          <p:nvPr/>
        </p:nvGrpSpPr>
        <p:grpSpPr>
          <a:xfrm>
            <a:off x="8524653" y="6535023"/>
            <a:ext cx="308056" cy="327959"/>
            <a:chOff x="8297735" y="6535023"/>
            <a:chExt cx="308056" cy="327959"/>
          </a:xfrm>
        </p:grpSpPr>
        <p:sp>
          <p:nvSpPr>
            <p:cNvPr id="21" name="Isosceles Triangle 20"/>
            <p:cNvSpPr/>
            <p:nvPr/>
          </p:nvSpPr>
          <p:spPr>
            <a:xfrm>
              <a:off x="8297735" y="6597417"/>
              <a:ext cx="308056" cy="26556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Isosceles Triangle 21"/>
            <p:cNvSpPr/>
            <p:nvPr/>
          </p:nvSpPr>
          <p:spPr>
            <a:xfrm rot="10800000">
              <a:off x="8297735" y="6535023"/>
              <a:ext cx="308056" cy="26556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9" name="Rectangle 38"/>
          <p:cNvSpPr/>
          <p:nvPr/>
        </p:nvSpPr>
        <p:spPr>
          <a:xfrm>
            <a:off x="-590550" y="100013"/>
            <a:ext cx="457200" cy="457200"/>
          </a:xfrm>
          <a:prstGeom prst="rect">
            <a:avLst/>
          </a:prstGeom>
          <a:solidFill>
            <a:srgbClr val="0167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-590550" y="622300"/>
            <a:ext cx="457200" cy="457200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-590550" y="3240088"/>
            <a:ext cx="457200" cy="4572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-590550" y="3762375"/>
            <a:ext cx="457200" cy="457200"/>
          </a:xfrm>
          <a:prstGeom prst="rect">
            <a:avLst/>
          </a:prstGeom>
          <a:solidFill>
            <a:srgbClr val="808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-590550" y="4286250"/>
            <a:ext cx="457200" cy="457200"/>
          </a:xfrm>
          <a:prstGeom prst="rect">
            <a:avLst/>
          </a:prstGeom>
          <a:solidFill>
            <a:srgbClr val="D4D4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-590550" y="4808538"/>
            <a:ext cx="457200" cy="457200"/>
          </a:xfrm>
          <a:prstGeom prst="rect">
            <a:avLst/>
          </a:prstGeom>
          <a:solidFill>
            <a:srgbClr val="D4D4D9"/>
          </a:solidFill>
          <a:ln w="31750">
            <a:solidFill>
              <a:srgbClr val="0167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-590550" y="5332413"/>
            <a:ext cx="457200" cy="457200"/>
          </a:xfrm>
          <a:prstGeom prst="rect">
            <a:avLst/>
          </a:prstGeom>
          <a:solidFill>
            <a:srgbClr val="D4D4D9"/>
          </a:solidFill>
          <a:ln w="31750">
            <a:solidFill>
              <a:srgbClr val="D733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-590550" y="1146175"/>
            <a:ext cx="457200" cy="457200"/>
          </a:xfrm>
          <a:prstGeom prst="rect">
            <a:avLst/>
          </a:pr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-590550" y="1670050"/>
            <a:ext cx="457200" cy="457200"/>
          </a:xfrm>
          <a:prstGeom prst="rect">
            <a:avLst/>
          </a:prstGeom>
          <a:solidFill>
            <a:srgbClr val="9D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-590550" y="2192338"/>
            <a:ext cx="457200" cy="457200"/>
          </a:xfrm>
          <a:prstGeom prst="rect">
            <a:avLst/>
          </a:prstGeom>
          <a:solidFill>
            <a:srgbClr val="0E9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-590550" y="2716213"/>
            <a:ext cx="457200" cy="457200"/>
          </a:xfrm>
          <a:prstGeom prst="rect">
            <a:avLst/>
          </a:prstGeom>
          <a:solidFill>
            <a:srgbClr val="E36F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-1177960" y="3070419"/>
            <a:ext cx="457200" cy="457200"/>
          </a:xfrm>
          <a:prstGeom prst="rect">
            <a:avLst/>
          </a:prstGeom>
          <a:solidFill>
            <a:srgbClr val="0071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-1177960" y="3583112"/>
            <a:ext cx="457200" cy="457200"/>
          </a:xfrm>
          <a:prstGeom prst="rect">
            <a:avLst/>
          </a:prstGeom>
          <a:solidFill>
            <a:srgbClr val="0056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-1177960" y="4095805"/>
            <a:ext cx="457200" cy="457200"/>
          </a:xfrm>
          <a:prstGeom prst="rect">
            <a:avLst/>
          </a:prstGeom>
          <a:solidFill>
            <a:srgbClr val="001A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-1177960" y="4608497"/>
            <a:ext cx="457200" cy="457200"/>
          </a:xfrm>
          <a:prstGeom prst="rect">
            <a:avLst/>
          </a:prstGeom>
          <a:solidFill>
            <a:srgbClr val="0013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-1172662" y="1019647"/>
            <a:ext cx="457200" cy="4572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-1172662" y="1532340"/>
            <a:ext cx="457200" cy="457200"/>
          </a:xfrm>
          <a:prstGeom prst="rect">
            <a:avLst/>
          </a:prstGeom>
          <a:solidFill>
            <a:srgbClr val="3737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-1172662" y="2045033"/>
            <a:ext cx="457200" cy="457200"/>
          </a:xfrm>
          <a:prstGeom prst="rect">
            <a:avLst/>
          </a:prstGeom>
          <a:solidFill>
            <a:srgbClr val="7B7B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-1172662" y="2557726"/>
            <a:ext cx="457200" cy="457200"/>
          </a:xfrm>
          <a:prstGeom prst="rect">
            <a:avLst/>
          </a:prstGeom>
          <a:solidFill>
            <a:srgbClr val="6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-1172662" y="506954"/>
            <a:ext cx="457200" cy="457200"/>
          </a:xfrm>
          <a:prstGeom prst="rect">
            <a:avLst/>
          </a:prstGeom>
          <a:solidFill>
            <a:srgbClr val="5778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-1167670" y="-5739"/>
            <a:ext cx="457200" cy="457200"/>
          </a:xfrm>
          <a:prstGeom prst="rect">
            <a:avLst/>
          </a:prstGeom>
          <a:ln w="12700">
            <a:solidFill>
              <a:srgbClr val="A1A3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-1167670" y="5121189"/>
            <a:ext cx="457200" cy="457200"/>
          </a:xfrm>
          <a:prstGeom prst="rect">
            <a:avLst/>
          </a:prstGeom>
          <a:solidFill>
            <a:srgbClr val="303845"/>
          </a:solidFill>
          <a:ln w="25400"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Oval 7"/>
          <p:cNvSpPr>
            <a:spLocks noChangeArrowheads="1"/>
          </p:cNvSpPr>
          <p:nvPr/>
        </p:nvSpPr>
        <p:spPr bwMode="auto">
          <a:xfrm>
            <a:off x="-1668140" y="2090753"/>
            <a:ext cx="365760" cy="365760"/>
          </a:xfrm>
          <a:prstGeom prst="ellipse">
            <a:avLst/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b="1"/>
          </a:p>
        </p:txBody>
      </p:sp>
      <p:sp>
        <p:nvSpPr>
          <p:cNvPr id="66" name="Freeform 9"/>
          <p:cNvSpPr>
            <a:spLocks/>
          </p:cNvSpPr>
          <p:nvPr/>
        </p:nvSpPr>
        <p:spPr bwMode="auto">
          <a:xfrm>
            <a:off x="-1600140" y="2161590"/>
            <a:ext cx="229760" cy="224086"/>
          </a:xfrm>
          <a:custGeom>
            <a:avLst/>
            <a:gdLst>
              <a:gd name="T0" fmla="*/ 2147483647 w 418"/>
              <a:gd name="T1" fmla="*/ 0 h 408"/>
              <a:gd name="T2" fmla="*/ 2147483647 w 418"/>
              <a:gd name="T3" fmla="*/ 2147483647 h 408"/>
              <a:gd name="T4" fmla="*/ 2147483647 w 418"/>
              <a:gd name="T5" fmla="*/ 2147483647 h 408"/>
              <a:gd name="T6" fmla="*/ 2147483647 w 418"/>
              <a:gd name="T7" fmla="*/ 2147483647 h 408"/>
              <a:gd name="T8" fmla="*/ 0 w 418"/>
              <a:gd name="T9" fmla="*/ 2147483647 h 408"/>
              <a:gd name="T10" fmla="*/ 2147483647 w 418"/>
              <a:gd name="T11" fmla="*/ 2147483647 h 408"/>
              <a:gd name="T12" fmla="*/ 2147483647 w 418"/>
              <a:gd name="T13" fmla="*/ 2147483647 h 408"/>
              <a:gd name="T14" fmla="*/ 2147483647 w 418"/>
              <a:gd name="T15" fmla="*/ 0 h 40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418" h="408">
                <a:moveTo>
                  <a:pt x="404" y="0"/>
                </a:moveTo>
                <a:cubicBezTo>
                  <a:pt x="418" y="30"/>
                  <a:pt x="418" y="30"/>
                  <a:pt x="418" y="30"/>
                </a:cubicBezTo>
                <a:cubicBezTo>
                  <a:pt x="263" y="173"/>
                  <a:pt x="237" y="286"/>
                  <a:pt x="209" y="348"/>
                </a:cubicBezTo>
                <a:cubicBezTo>
                  <a:pt x="190" y="359"/>
                  <a:pt x="150" y="377"/>
                  <a:pt x="115" y="408"/>
                </a:cubicBezTo>
                <a:cubicBezTo>
                  <a:pt x="90" y="333"/>
                  <a:pt x="50" y="219"/>
                  <a:pt x="0" y="216"/>
                </a:cubicBezTo>
                <a:cubicBezTo>
                  <a:pt x="48" y="171"/>
                  <a:pt x="76" y="163"/>
                  <a:pt x="95" y="169"/>
                </a:cubicBezTo>
                <a:cubicBezTo>
                  <a:pt x="125" y="179"/>
                  <a:pt x="140" y="230"/>
                  <a:pt x="153" y="259"/>
                </a:cubicBezTo>
                <a:cubicBezTo>
                  <a:pt x="201" y="169"/>
                  <a:pt x="300" y="47"/>
                  <a:pt x="40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8" name="Oval 6"/>
          <p:cNvSpPr>
            <a:spLocks noChangeArrowheads="1"/>
          </p:cNvSpPr>
          <p:nvPr/>
        </p:nvSpPr>
        <p:spPr bwMode="auto">
          <a:xfrm>
            <a:off x="-1668140" y="1576843"/>
            <a:ext cx="365760" cy="36576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1">
              <a:latin typeface="+mn-lt"/>
              <a:ea typeface="+mn-ea"/>
              <a:cs typeface="+mn-cs"/>
            </a:endParaRPr>
          </a:p>
        </p:txBody>
      </p:sp>
      <p:sp>
        <p:nvSpPr>
          <p:cNvPr id="69" name="Freeform 8"/>
          <p:cNvSpPr>
            <a:spLocks/>
          </p:cNvSpPr>
          <p:nvPr/>
        </p:nvSpPr>
        <p:spPr bwMode="auto">
          <a:xfrm>
            <a:off x="-1602842" y="1650921"/>
            <a:ext cx="234932" cy="217373"/>
          </a:xfrm>
          <a:custGeom>
            <a:avLst/>
            <a:gdLst>
              <a:gd name="T0" fmla="*/ 2147483647 w 427"/>
              <a:gd name="T1" fmla="*/ 2147483647 h 396"/>
              <a:gd name="T2" fmla="*/ 2147483647 w 427"/>
              <a:gd name="T3" fmla="*/ 2147483647 h 396"/>
              <a:gd name="T4" fmla="*/ 2147483647 w 427"/>
              <a:gd name="T5" fmla="*/ 2147483647 h 396"/>
              <a:gd name="T6" fmla="*/ 0 w 427"/>
              <a:gd name="T7" fmla="*/ 2147483647 h 396"/>
              <a:gd name="T8" fmla="*/ 2147483647 w 427"/>
              <a:gd name="T9" fmla="*/ 2147483647 h 396"/>
              <a:gd name="T10" fmla="*/ 2147483647 w 427"/>
              <a:gd name="T11" fmla="*/ 2147483647 h 396"/>
              <a:gd name="T12" fmla="*/ 2147483647 w 427"/>
              <a:gd name="T13" fmla="*/ 2147483647 h 396"/>
              <a:gd name="T14" fmla="*/ 2147483647 w 427"/>
              <a:gd name="T15" fmla="*/ 2147483647 h 396"/>
              <a:gd name="T16" fmla="*/ 2147483647 w 427"/>
              <a:gd name="T17" fmla="*/ 2147483647 h 396"/>
              <a:gd name="T18" fmla="*/ 2147483647 w 427"/>
              <a:gd name="T19" fmla="*/ 0 h 396"/>
              <a:gd name="T20" fmla="*/ 2147483647 w 427"/>
              <a:gd name="T21" fmla="*/ 2147483647 h 396"/>
              <a:gd name="T22" fmla="*/ 2147483647 w 427"/>
              <a:gd name="T23" fmla="*/ 2147483647 h 396"/>
              <a:gd name="T24" fmla="*/ 2147483647 w 427"/>
              <a:gd name="T25" fmla="*/ 2147483647 h 396"/>
              <a:gd name="T26" fmla="*/ 2147483647 w 427"/>
              <a:gd name="T27" fmla="*/ 2147483647 h 396"/>
              <a:gd name="T28" fmla="*/ 2147483647 w 427"/>
              <a:gd name="T29" fmla="*/ 2147483647 h 396"/>
              <a:gd name="T30" fmla="*/ 2147483647 w 427"/>
              <a:gd name="T31" fmla="*/ 2147483647 h 396"/>
              <a:gd name="T32" fmla="*/ 2147483647 w 427"/>
              <a:gd name="T33" fmla="*/ 2147483647 h 396"/>
              <a:gd name="T34" fmla="*/ 2147483647 w 427"/>
              <a:gd name="T35" fmla="*/ 2147483647 h 396"/>
              <a:gd name="T36" fmla="*/ 2147483647 w 427"/>
              <a:gd name="T37" fmla="*/ 2147483647 h 396"/>
              <a:gd name="T38" fmla="*/ 2147483647 w 427"/>
              <a:gd name="T39" fmla="*/ 2147483647 h 396"/>
              <a:gd name="T40" fmla="*/ 2147483647 w 427"/>
              <a:gd name="T41" fmla="*/ 2147483647 h 396"/>
              <a:gd name="T42" fmla="*/ 2147483647 w 427"/>
              <a:gd name="T43" fmla="*/ 2147483647 h 396"/>
              <a:gd name="T44" fmla="*/ 2147483647 w 427"/>
              <a:gd name="T45" fmla="*/ 2147483647 h 396"/>
              <a:gd name="T46" fmla="*/ 2147483647 w 427"/>
              <a:gd name="T47" fmla="*/ 2147483647 h 39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427" h="396">
                <a:moveTo>
                  <a:pt x="212" y="287"/>
                </a:moveTo>
                <a:cubicBezTo>
                  <a:pt x="205" y="296"/>
                  <a:pt x="205" y="296"/>
                  <a:pt x="205" y="296"/>
                </a:cubicBezTo>
                <a:cubicBezTo>
                  <a:pt x="161" y="363"/>
                  <a:pt x="125" y="396"/>
                  <a:pt x="96" y="396"/>
                </a:cubicBezTo>
                <a:cubicBezTo>
                  <a:pt x="64" y="396"/>
                  <a:pt x="32" y="370"/>
                  <a:pt x="0" y="317"/>
                </a:cubicBezTo>
                <a:cubicBezTo>
                  <a:pt x="4" y="317"/>
                  <a:pt x="7" y="317"/>
                  <a:pt x="9" y="317"/>
                </a:cubicBezTo>
                <a:cubicBezTo>
                  <a:pt x="47" y="317"/>
                  <a:pt x="88" y="289"/>
                  <a:pt x="134" y="232"/>
                </a:cubicBezTo>
                <a:cubicBezTo>
                  <a:pt x="145" y="218"/>
                  <a:pt x="145" y="218"/>
                  <a:pt x="145" y="218"/>
                </a:cubicBezTo>
                <a:cubicBezTo>
                  <a:pt x="130" y="202"/>
                  <a:pt x="130" y="202"/>
                  <a:pt x="130" y="202"/>
                </a:cubicBezTo>
                <a:cubicBezTo>
                  <a:pt x="88" y="157"/>
                  <a:pt x="67" y="120"/>
                  <a:pt x="67" y="89"/>
                </a:cubicBezTo>
                <a:cubicBezTo>
                  <a:pt x="67" y="64"/>
                  <a:pt x="90" y="34"/>
                  <a:pt x="136" y="0"/>
                </a:cubicBezTo>
                <a:cubicBezTo>
                  <a:pt x="143" y="44"/>
                  <a:pt x="162" y="86"/>
                  <a:pt x="195" y="128"/>
                </a:cubicBezTo>
                <a:cubicBezTo>
                  <a:pt x="207" y="144"/>
                  <a:pt x="207" y="144"/>
                  <a:pt x="207" y="144"/>
                </a:cubicBezTo>
                <a:cubicBezTo>
                  <a:pt x="218" y="131"/>
                  <a:pt x="218" y="131"/>
                  <a:pt x="218" y="131"/>
                </a:cubicBezTo>
                <a:cubicBezTo>
                  <a:pt x="265" y="70"/>
                  <a:pt x="308" y="40"/>
                  <a:pt x="346" y="40"/>
                </a:cubicBezTo>
                <a:cubicBezTo>
                  <a:pt x="377" y="40"/>
                  <a:pt x="399" y="63"/>
                  <a:pt x="415" y="109"/>
                </a:cubicBezTo>
                <a:cubicBezTo>
                  <a:pt x="410" y="108"/>
                  <a:pt x="407" y="108"/>
                  <a:pt x="405" y="108"/>
                </a:cubicBezTo>
                <a:cubicBezTo>
                  <a:pt x="391" y="108"/>
                  <a:pt x="372" y="117"/>
                  <a:pt x="348" y="135"/>
                </a:cubicBezTo>
                <a:cubicBezTo>
                  <a:pt x="323" y="154"/>
                  <a:pt x="302" y="174"/>
                  <a:pt x="285" y="197"/>
                </a:cubicBezTo>
                <a:cubicBezTo>
                  <a:pt x="272" y="215"/>
                  <a:pt x="272" y="215"/>
                  <a:pt x="272" y="215"/>
                </a:cubicBezTo>
                <a:cubicBezTo>
                  <a:pt x="285" y="227"/>
                  <a:pt x="285" y="227"/>
                  <a:pt x="285" y="227"/>
                </a:cubicBezTo>
                <a:cubicBezTo>
                  <a:pt x="330" y="271"/>
                  <a:pt x="378" y="293"/>
                  <a:pt x="427" y="293"/>
                </a:cubicBezTo>
                <a:cubicBezTo>
                  <a:pt x="401" y="347"/>
                  <a:pt x="373" y="374"/>
                  <a:pt x="344" y="374"/>
                </a:cubicBezTo>
                <a:cubicBezTo>
                  <a:pt x="318" y="374"/>
                  <a:pt x="280" y="351"/>
                  <a:pt x="231" y="305"/>
                </a:cubicBezTo>
                <a:lnTo>
                  <a:pt x="212" y="28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70" name="Rectangle 69"/>
          <p:cNvSpPr/>
          <p:nvPr/>
        </p:nvSpPr>
        <p:spPr>
          <a:xfrm>
            <a:off x="-1713860" y="3070419"/>
            <a:ext cx="457200" cy="457200"/>
          </a:xfrm>
          <a:prstGeom prst="rect">
            <a:avLst/>
          </a:prstGeom>
          <a:solidFill>
            <a:srgbClr val="DD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-1713860" y="3583112"/>
            <a:ext cx="457200" cy="457200"/>
          </a:xfrm>
          <a:prstGeom prst="rect">
            <a:avLst/>
          </a:prstGeom>
          <a:solidFill>
            <a:srgbClr val="0C54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-1713860" y="4095805"/>
            <a:ext cx="457200" cy="457200"/>
          </a:xfrm>
          <a:prstGeom prst="rect">
            <a:avLst/>
          </a:prstGeom>
          <a:solidFill>
            <a:srgbClr val="FFA9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-1713860" y="4608497"/>
            <a:ext cx="457200" cy="4572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/>
          <a:lstStyle/>
          <a:p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-1708562" y="2557726"/>
            <a:ext cx="457200" cy="457200"/>
          </a:xfrm>
          <a:prstGeom prst="rect">
            <a:avLst/>
          </a:prstGeom>
          <a:solidFill>
            <a:srgbClr val="2222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-1167670" y="5689373"/>
            <a:ext cx="457200" cy="457200"/>
          </a:xfrm>
          <a:prstGeom prst="rect">
            <a:avLst/>
          </a:prstGeom>
          <a:gradFill>
            <a:gsLst>
              <a:gs pos="0">
                <a:srgbClr val="002A50"/>
              </a:gs>
              <a:gs pos="100000">
                <a:srgbClr val="00396C"/>
              </a:gs>
            </a:gsLst>
            <a:lin ang="6000000" scaled="0"/>
          </a:gra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b="1">
              <a:solidFill>
                <a:schemeClr val="bg1"/>
              </a:solidFill>
              <a:latin typeface="Myriad Pro" panose="020B0503030403020204" pitchFamily="34" charset="0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-1167670" y="6257557"/>
            <a:ext cx="457200" cy="457200"/>
          </a:xfrm>
          <a:prstGeom prst="rect">
            <a:avLst/>
          </a:prstGeom>
          <a:noFill/>
          <a:ln w="34925">
            <a:gradFill>
              <a:gsLst>
                <a:gs pos="0">
                  <a:srgbClr val="002A50"/>
                </a:gs>
                <a:gs pos="100000">
                  <a:srgbClr val="00396C"/>
                </a:gs>
              </a:gsLst>
              <a:lin ang="60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00" b="1" i="1">
              <a:solidFill>
                <a:schemeClr val="tx1"/>
              </a:solidFill>
              <a:latin typeface="Myriad Pro" panose="020B0503030403020204" pitchFamily="34" charset="0"/>
            </a:endParaRPr>
          </a:p>
        </p:txBody>
      </p:sp>
      <p:sp>
        <p:nvSpPr>
          <p:cNvPr id="77" name="Oval 76"/>
          <p:cNvSpPr/>
          <p:nvPr/>
        </p:nvSpPr>
        <p:spPr bwMode="auto">
          <a:xfrm>
            <a:off x="-1635107" y="1092672"/>
            <a:ext cx="311150" cy="311150"/>
          </a:xfrm>
          <a:prstGeom prst="ellipse">
            <a:avLst/>
          </a:prstGeom>
          <a:solidFill>
            <a:srgbClr val="CC0000"/>
          </a:solidFill>
          <a:ln w="1905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0" rIns="0" bIns="0" anchor="ctr"/>
          <a:lstStyle/>
          <a:p>
            <a:pPr algn="ctr" eaLnBrk="0" hangingPunct="0">
              <a:defRPr/>
            </a:pPr>
            <a:r>
              <a:rPr lang="en-GB" sz="1600" b="1" dirty="0">
                <a:solidFill>
                  <a:srgbClr val="FFFFFF"/>
                </a:solidFill>
                <a:latin typeface="Myriad Pro" panose="020B0503030403020204" pitchFamily="34" charset="0"/>
              </a:rPr>
              <a:t>1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>
          <a:xfrm>
            <a:off x="8751570" y="6509653"/>
            <a:ext cx="392430" cy="365125"/>
          </a:xfrm>
        </p:spPr>
        <p:txBody>
          <a:bodyPr/>
          <a:lstStyle/>
          <a:p>
            <a:fld id="{8C7CDE80-5B26-4D45-8863-C1D742676D0C}" type="slidenum">
              <a:rPr lang="en-US" sz="1000" b="1" smtClean="0">
                <a:solidFill>
                  <a:schemeClr val="bg1"/>
                </a:solidFill>
                <a:latin typeface="Century Gothic" panose="020B0502020202020204" pitchFamily="34" charset="0"/>
              </a:rPr>
              <a:t>8</a:t>
            </a:fld>
            <a:endParaRPr lang="en-US" sz="1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8991" y="6553461"/>
            <a:ext cx="20649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1200" b="1">
                <a:solidFill>
                  <a:srgbClr val="BDBDBD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History and Development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268710" y="6553461"/>
            <a:ext cx="14750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Value Proposition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886149" y="6553461"/>
            <a:ext cx="8114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Features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4839945" y="6553461"/>
            <a:ext cx="13115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Business Model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6293878" y="6553461"/>
            <a:ext cx="8996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Examples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7335837" y="6553461"/>
            <a:ext cx="10807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Other Issues</a:t>
            </a:r>
          </a:p>
        </p:txBody>
      </p:sp>
      <p:graphicFrame>
        <p:nvGraphicFramePr>
          <p:cNvPr id="125" name="Chart 124"/>
          <p:cNvGraphicFramePr/>
          <p:nvPr/>
        </p:nvGraphicFramePr>
        <p:xfrm>
          <a:off x="-193846" y="-955340"/>
          <a:ext cx="1250379" cy="833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7" name="TextBox 126"/>
          <p:cNvSpPr txBox="1"/>
          <p:nvPr/>
        </p:nvSpPr>
        <p:spPr>
          <a:xfrm>
            <a:off x="293803" y="133089"/>
            <a:ext cx="20329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BUSINESS MODEL</a:t>
            </a:r>
          </a:p>
        </p:txBody>
      </p:sp>
      <p:sp>
        <p:nvSpPr>
          <p:cNvPr id="128" name="TextBox 127"/>
          <p:cNvSpPr txBox="1"/>
          <p:nvPr/>
        </p:nvSpPr>
        <p:spPr>
          <a:xfrm>
            <a:off x="293803" y="441718"/>
            <a:ext cx="762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Five stakeholders are involved in a processing of credit transaction</a:t>
            </a:r>
          </a:p>
        </p:txBody>
      </p:sp>
      <p:sp>
        <p:nvSpPr>
          <p:cNvPr id="131" name="Rectangle 130"/>
          <p:cNvSpPr/>
          <p:nvPr/>
        </p:nvSpPr>
        <p:spPr>
          <a:xfrm>
            <a:off x="196685" y="203788"/>
            <a:ext cx="91440" cy="548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2"/>
          <p:cNvGrpSpPr/>
          <p:nvPr/>
        </p:nvGrpSpPr>
        <p:grpSpPr>
          <a:xfrm>
            <a:off x="3747898" y="1069031"/>
            <a:ext cx="2113349" cy="1964475"/>
            <a:chOff x="3656648" y="1078600"/>
            <a:chExt cx="2113349" cy="1964475"/>
          </a:xfrm>
        </p:grpSpPr>
        <p:sp>
          <p:nvSpPr>
            <p:cNvPr id="88" name="Shape 724"/>
            <p:cNvSpPr txBox="1"/>
            <p:nvPr/>
          </p:nvSpPr>
          <p:spPr>
            <a:xfrm>
              <a:off x="3656648" y="2541775"/>
              <a:ext cx="2113349" cy="501300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91425" rIns="91425" bIns="91425" anchor="t" anchorCtr="0">
              <a:noAutofit/>
            </a:bodyPr>
            <a:lstStyle/>
            <a:p>
              <a:pPr lvl="0" algn="ctr" rtl="0">
                <a:spcBef>
                  <a:spcPts val="0"/>
                </a:spcBef>
                <a:buNone/>
              </a:pPr>
              <a:r>
                <a:rPr lang="en-US" sz="1800" b="1" dirty="0">
                  <a:solidFill>
                    <a:srgbClr val="990000"/>
                  </a:solidFill>
                  <a:latin typeface="Century Gothic" panose="020B0502020202020204" pitchFamily="34" charset="0"/>
                  <a:ea typeface="Questrial"/>
                  <a:cs typeface="Questrial"/>
                  <a:sym typeface="Questrial"/>
                </a:rPr>
                <a:t>Acquiring Bank</a:t>
              </a:r>
            </a:p>
          </p:txBody>
        </p:sp>
        <p:pic>
          <p:nvPicPr>
            <p:cNvPr id="99" name="Shape 717"/>
            <p:cNvPicPr preferRelativeResize="0"/>
            <p:nvPr/>
          </p:nvPicPr>
          <p:blipFill rotWithShape="1">
            <a:blip r:embed="rId3">
              <a:alphaModFix/>
            </a:blip>
            <a:srcRect b="15038"/>
            <a:stretch/>
          </p:blipFill>
          <p:spPr>
            <a:xfrm>
              <a:off x="3831635" y="1078600"/>
              <a:ext cx="1763375" cy="149818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5" name="Group 24"/>
          <p:cNvGrpSpPr/>
          <p:nvPr/>
        </p:nvGrpSpPr>
        <p:grpSpPr>
          <a:xfrm>
            <a:off x="259811" y="1048762"/>
            <a:ext cx="1763376" cy="2005013"/>
            <a:chOff x="259811" y="1048762"/>
            <a:chExt cx="1763376" cy="2005013"/>
          </a:xfrm>
        </p:grpSpPr>
        <p:sp>
          <p:nvSpPr>
            <p:cNvPr id="84" name="Shape 720"/>
            <p:cNvSpPr txBox="1"/>
            <p:nvPr/>
          </p:nvSpPr>
          <p:spPr>
            <a:xfrm>
              <a:off x="485699" y="2552475"/>
              <a:ext cx="1311600" cy="501300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91425" rIns="91425" bIns="91425" anchor="t" anchorCtr="0">
              <a:noAutofit/>
            </a:bodyPr>
            <a:lstStyle/>
            <a:p>
              <a:pPr lvl="0" algn="ctr">
                <a:spcBef>
                  <a:spcPts val="0"/>
                </a:spcBef>
                <a:buNone/>
              </a:pPr>
              <a:r>
                <a:rPr lang="en-US" sz="1800" b="1" dirty="0">
                  <a:solidFill>
                    <a:srgbClr val="990000"/>
                  </a:solidFill>
                  <a:latin typeface="Century Gothic" panose="020B0502020202020204" pitchFamily="34" charset="0"/>
                  <a:ea typeface="Questrial"/>
                  <a:cs typeface="Questrial"/>
                  <a:sym typeface="Questrial"/>
                </a:rPr>
                <a:t>Merchant</a:t>
              </a:r>
            </a:p>
          </p:txBody>
        </p:sp>
        <p:pic>
          <p:nvPicPr>
            <p:cNvPr id="100" name="Shape 71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59811" y="1048762"/>
              <a:ext cx="1763376" cy="1763376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4" name="Group 23"/>
          <p:cNvGrpSpPr/>
          <p:nvPr/>
        </p:nvGrpSpPr>
        <p:grpSpPr>
          <a:xfrm>
            <a:off x="376475" y="4474540"/>
            <a:ext cx="1530000" cy="2006926"/>
            <a:chOff x="376475" y="4588799"/>
            <a:chExt cx="1530000" cy="2006926"/>
          </a:xfrm>
        </p:grpSpPr>
        <p:sp>
          <p:nvSpPr>
            <p:cNvPr id="85" name="Shape 721"/>
            <p:cNvSpPr txBox="1"/>
            <p:nvPr/>
          </p:nvSpPr>
          <p:spPr>
            <a:xfrm>
              <a:off x="485675" y="6094425"/>
              <a:ext cx="1311600" cy="501300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91425" rIns="91425" bIns="91425" anchor="t" anchorCtr="0">
              <a:noAutofit/>
            </a:bodyPr>
            <a:lstStyle/>
            <a:p>
              <a:pPr lvl="0" algn="ctr" rtl="0">
                <a:spcBef>
                  <a:spcPts val="0"/>
                </a:spcBef>
                <a:buNone/>
              </a:pPr>
              <a:r>
                <a:rPr lang="en-US" sz="1800" b="1" dirty="0">
                  <a:solidFill>
                    <a:srgbClr val="990000"/>
                  </a:solidFill>
                  <a:latin typeface="Century Gothic" panose="020B0502020202020204" pitchFamily="34" charset="0"/>
                  <a:ea typeface="Questrial"/>
                  <a:cs typeface="Questrial"/>
                  <a:sym typeface="Questrial"/>
                </a:rPr>
                <a:t>Customer</a:t>
              </a:r>
            </a:p>
          </p:txBody>
        </p:sp>
        <p:pic>
          <p:nvPicPr>
            <p:cNvPr id="101" name="Shape 719" descr="noun_2.png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376475" y="4588799"/>
              <a:ext cx="1530000" cy="153000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05" name="Shape 728" descr="noun_530924_cc.png"/>
          <p:cNvPicPr preferRelativeResize="0"/>
          <p:nvPr/>
        </p:nvPicPr>
        <p:blipFill rotWithShape="1">
          <a:blip r:embed="rId6">
            <a:alphaModFix/>
          </a:blip>
          <a:srcRect l="9287" t="13431" r="10093" b="23508"/>
          <a:stretch/>
        </p:blipFill>
        <p:spPr>
          <a:xfrm>
            <a:off x="6770200" y="2716213"/>
            <a:ext cx="2064975" cy="161538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" name="Group 1"/>
          <p:cNvGrpSpPr/>
          <p:nvPr/>
        </p:nvGrpSpPr>
        <p:grpSpPr>
          <a:xfrm>
            <a:off x="3702267" y="4469541"/>
            <a:ext cx="2204610" cy="1964475"/>
            <a:chOff x="3747887" y="4583800"/>
            <a:chExt cx="2204610" cy="1964475"/>
          </a:xfrm>
        </p:grpSpPr>
        <p:sp>
          <p:nvSpPr>
            <p:cNvPr id="95" name="Shape 735"/>
            <p:cNvSpPr txBox="1"/>
            <p:nvPr/>
          </p:nvSpPr>
          <p:spPr>
            <a:xfrm>
              <a:off x="3747887" y="6046975"/>
              <a:ext cx="2204610" cy="501300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91425" rIns="91425" bIns="91425" anchor="t" anchorCtr="0">
              <a:noAutofit/>
            </a:bodyPr>
            <a:lstStyle/>
            <a:p>
              <a:pPr lvl="0" algn="ctr" rtl="0">
                <a:spcBef>
                  <a:spcPts val="0"/>
                </a:spcBef>
                <a:buNone/>
              </a:pPr>
              <a:r>
                <a:rPr lang="en-US" sz="1800" b="1" dirty="0">
                  <a:solidFill>
                    <a:srgbClr val="990000"/>
                  </a:solidFill>
                  <a:latin typeface="Century Gothic" panose="020B0502020202020204" pitchFamily="34" charset="0"/>
                  <a:ea typeface="Questrial"/>
                  <a:cs typeface="Questrial"/>
                  <a:sym typeface="Questrial"/>
                </a:rPr>
                <a:t>Issuing Bank</a:t>
              </a:r>
            </a:p>
          </p:txBody>
        </p:sp>
        <p:pic>
          <p:nvPicPr>
            <p:cNvPr id="109" name="Shape 734"/>
            <p:cNvPicPr preferRelativeResize="0"/>
            <p:nvPr/>
          </p:nvPicPr>
          <p:blipFill rotWithShape="1">
            <a:blip r:embed="rId3">
              <a:alphaModFix/>
            </a:blip>
            <a:srcRect b="15038"/>
            <a:stretch/>
          </p:blipFill>
          <p:spPr>
            <a:xfrm>
              <a:off x="3968505" y="4583800"/>
              <a:ext cx="1763375" cy="149818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52" name="Group 51"/>
          <p:cNvGrpSpPr/>
          <p:nvPr/>
        </p:nvGrpSpPr>
        <p:grpSpPr>
          <a:xfrm>
            <a:off x="1141499" y="3053775"/>
            <a:ext cx="525796" cy="1232475"/>
            <a:chOff x="1141499" y="3053775"/>
            <a:chExt cx="525796" cy="1232475"/>
          </a:xfrm>
        </p:grpSpPr>
        <p:sp>
          <p:nvSpPr>
            <p:cNvPr id="87" name="Shape 722"/>
            <p:cNvSpPr/>
            <p:nvPr/>
          </p:nvSpPr>
          <p:spPr>
            <a:xfrm>
              <a:off x="1274895" y="3482823"/>
              <a:ext cx="392400" cy="392400"/>
            </a:xfrm>
            <a:prstGeom prst="ellipse">
              <a:avLst/>
            </a:prstGeom>
            <a:solidFill>
              <a:srgbClr val="014375"/>
            </a:solidFill>
            <a:ln w="19050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799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lIns="0" tIns="0" rIns="0" bIns="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SzPct val="25000"/>
                <a:buNone/>
              </a:pPr>
              <a:r>
                <a:rPr lang="en-US" sz="1600" b="1" dirty="0">
                  <a:solidFill>
                    <a:srgbClr val="FFFFFF"/>
                  </a:solidFill>
                  <a:latin typeface="Century Gothic" panose="020B0502020202020204" pitchFamily="34" charset="0"/>
                  <a:ea typeface="PT Sans"/>
                  <a:cs typeface="PT Sans"/>
                  <a:sym typeface="PT Sans"/>
                </a:rPr>
                <a:t>1</a:t>
              </a:r>
            </a:p>
          </p:txBody>
        </p:sp>
        <p:cxnSp>
          <p:nvCxnSpPr>
            <p:cNvPr id="27" name="Straight Arrow Connector 26"/>
            <p:cNvCxnSpPr>
              <a:endCxn id="84" idx="2"/>
            </p:cNvCxnSpPr>
            <p:nvPr/>
          </p:nvCxnSpPr>
          <p:spPr>
            <a:xfrm flipV="1">
              <a:off x="1141499" y="3053775"/>
              <a:ext cx="0" cy="1232475"/>
            </a:xfrm>
            <a:prstGeom prst="straightConnector1">
              <a:avLst/>
            </a:prstGeom>
            <a:ln w="41275">
              <a:solidFill>
                <a:srgbClr val="014375"/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4" name="Group 63"/>
          <p:cNvGrpSpPr/>
          <p:nvPr/>
        </p:nvGrpSpPr>
        <p:grpSpPr>
          <a:xfrm>
            <a:off x="2200798" y="1101343"/>
            <a:ext cx="1571102" cy="532159"/>
            <a:chOff x="2200798" y="1101343"/>
            <a:chExt cx="1571102" cy="532159"/>
          </a:xfrm>
        </p:grpSpPr>
        <p:sp>
          <p:nvSpPr>
            <p:cNvPr id="91" name="Shape 726"/>
            <p:cNvSpPr/>
            <p:nvPr/>
          </p:nvSpPr>
          <p:spPr>
            <a:xfrm>
              <a:off x="2776836" y="1101343"/>
              <a:ext cx="392400" cy="392400"/>
            </a:xfrm>
            <a:prstGeom prst="ellipse">
              <a:avLst/>
            </a:prstGeom>
            <a:solidFill>
              <a:srgbClr val="014375"/>
            </a:solidFill>
            <a:ln w="19050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799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lIns="0" tIns="0" rIns="0" bIns="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SzPct val="25000"/>
                <a:buNone/>
              </a:pPr>
              <a:r>
                <a:rPr lang="en-US" sz="1600" b="1" dirty="0">
                  <a:solidFill>
                    <a:srgbClr val="FFFFFF"/>
                  </a:solidFill>
                  <a:latin typeface="Century Gothic" panose="020B0502020202020204" pitchFamily="34" charset="0"/>
                  <a:ea typeface="PT Sans"/>
                  <a:cs typeface="PT Sans"/>
                  <a:sym typeface="PT Sans"/>
                </a:rPr>
                <a:t>2</a:t>
              </a:r>
            </a:p>
          </p:txBody>
        </p:sp>
        <p:cxnSp>
          <p:nvCxnSpPr>
            <p:cNvPr id="113" name="Straight Arrow Connector 112"/>
            <p:cNvCxnSpPr/>
            <p:nvPr/>
          </p:nvCxnSpPr>
          <p:spPr>
            <a:xfrm>
              <a:off x="2200798" y="1633502"/>
              <a:ext cx="1571102" cy="0"/>
            </a:xfrm>
            <a:prstGeom prst="straightConnector1">
              <a:avLst/>
            </a:prstGeom>
            <a:ln w="41275">
              <a:solidFill>
                <a:srgbClr val="014375"/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7" name="Group 66"/>
          <p:cNvGrpSpPr/>
          <p:nvPr/>
        </p:nvGrpSpPr>
        <p:grpSpPr>
          <a:xfrm>
            <a:off x="5777943" y="1838930"/>
            <a:ext cx="1460169" cy="819973"/>
            <a:chOff x="5777943" y="1838930"/>
            <a:chExt cx="1460169" cy="819973"/>
          </a:xfrm>
        </p:grpSpPr>
        <p:sp>
          <p:nvSpPr>
            <p:cNvPr id="93" name="Shape 732"/>
            <p:cNvSpPr/>
            <p:nvPr/>
          </p:nvSpPr>
          <p:spPr>
            <a:xfrm>
              <a:off x="6574000" y="1843733"/>
              <a:ext cx="392400" cy="392400"/>
            </a:xfrm>
            <a:prstGeom prst="ellipse">
              <a:avLst/>
            </a:prstGeom>
            <a:solidFill>
              <a:srgbClr val="014375"/>
            </a:solidFill>
            <a:ln w="19050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799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lIns="0" tIns="0" rIns="0" bIns="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SzPct val="25000"/>
                <a:buNone/>
              </a:pPr>
              <a:r>
                <a:rPr lang="en-US" sz="1600" b="1">
                  <a:solidFill>
                    <a:srgbClr val="FFFFFF"/>
                  </a:solidFill>
                  <a:latin typeface="Century Gothic" panose="020B0502020202020204" pitchFamily="34" charset="0"/>
                  <a:ea typeface="PT Sans"/>
                  <a:cs typeface="PT Sans"/>
                  <a:sym typeface="PT Sans"/>
                </a:rPr>
                <a:t>3</a:t>
              </a:r>
            </a:p>
          </p:txBody>
        </p:sp>
        <p:cxnSp>
          <p:nvCxnSpPr>
            <p:cNvPr id="114" name="Straight Arrow Connector 113"/>
            <p:cNvCxnSpPr/>
            <p:nvPr/>
          </p:nvCxnSpPr>
          <p:spPr>
            <a:xfrm>
              <a:off x="5777943" y="1838930"/>
              <a:ext cx="1460169" cy="819973"/>
            </a:xfrm>
            <a:prstGeom prst="straightConnector1">
              <a:avLst/>
            </a:prstGeom>
            <a:ln w="41275">
              <a:solidFill>
                <a:srgbClr val="014375"/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0" name="Group 119"/>
          <p:cNvGrpSpPr/>
          <p:nvPr/>
        </p:nvGrpSpPr>
        <p:grpSpPr>
          <a:xfrm>
            <a:off x="5777943" y="4302374"/>
            <a:ext cx="1460169" cy="959072"/>
            <a:chOff x="5777943" y="4302374"/>
            <a:chExt cx="1460169" cy="959072"/>
          </a:xfrm>
        </p:grpSpPr>
        <p:sp>
          <p:nvSpPr>
            <p:cNvPr id="96" name="Shape 738"/>
            <p:cNvSpPr/>
            <p:nvPr/>
          </p:nvSpPr>
          <p:spPr>
            <a:xfrm>
              <a:off x="6124086" y="4302374"/>
              <a:ext cx="392400" cy="392400"/>
            </a:xfrm>
            <a:prstGeom prst="ellipse">
              <a:avLst/>
            </a:prstGeom>
            <a:solidFill>
              <a:srgbClr val="9D1F1F"/>
            </a:solidFill>
            <a:ln w="19050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799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lIns="0" tIns="0" rIns="0" bIns="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SzPct val="25000"/>
                <a:buNone/>
              </a:pPr>
              <a:r>
                <a:rPr lang="en-US" sz="1600" b="1" dirty="0">
                  <a:solidFill>
                    <a:srgbClr val="FFFFFF"/>
                  </a:solidFill>
                  <a:latin typeface="Century Gothic" panose="020B0502020202020204" pitchFamily="34" charset="0"/>
                  <a:ea typeface="PT Sans"/>
                  <a:cs typeface="PT Sans"/>
                  <a:sym typeface="PT Sans"/>
                </a:rPr>
                <a:t>5</a:t>
              </a:r>
            </a:p>
          </p:txBody>
        </p:sp>
        <p:cxnSp>
          <p:nvCxnSpPr>
            <p:cNvPr id="115" name="Straight Arrow Connector 114"/>
            <p:cNvCxnSpPr/>
            <p:nvPr/>
          </p:nvCxnSpPr>
          <p:spPr>
            <a:xfrm flipV="1">
              <a:off x="5777943" y="4441473"/>
              <a:ext cx="1460169" cy="819973"/>
            </a:xfrm>
            <a:prstGeom prst="straightConnector1">
              <a:avLst/>
            </a:prstGeom>
            <a:ln w="41275">
              <a:solidFill>
                <a:srgbClr val="9D1F1F"/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7" name="Group 116"/>
          <p:cNvGrpSpPr/>
          <p:nvPr/>
        </p:nvGrpSpPr>
        <p:grpSpPr>
          <a:xfrm>
            <a:off x="5777944" y="4416674"/>
            <a:ext cx="2212575" cy="1242495"/>
            <a:chOff x="5777944" y="4416674"/>
            <a:chExt cx="2212575" cy="1242495"/>
          </a:xfrm>
        </p:grpSpPr>
        <p:sp>
          <p:nvSpPr>
            <p:cNvPr id="94" name="Shape 733"/>
            <p:cNvSpPr/>
            <p:nvPr/>
          </p:nvSpPr>
          <p:spPr>
            <a:xfrm>
              <a:off x="7029340" y="5065246"/>
              <a:ext cx="392400" cy="392400"/>
            </a:xfrm>
            <a:prstGeom prst="ellipse">
              <a:avLst/>
            </a:prstGeom>
            <a:solidFill>
              <a:srgbClr val="014375"/>
            </a:solidFill>
            <a:ln w="19050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799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lIns="0" tIns="0" rIns="0" bIns="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SzPct val="25000"/>
                <a:buNone/>
              </a:pPr>
              <a:r>
                <a:rPr lang="en-US" sz="1600" b="1" dirty="0">
                  <a:solidFill>
                    <a:srgbClr val="FFFFFF"/>
                  </a:solidFill>
                  <a:latin typeface="Century Gothic" panose="020B0502020202020204" pitchFamily="34" charset="0"/>
                  <a:ea typeface="PT Sans"/>
                  <a:cs typeface="PT Sans"/>
                  <a:sym typeface="PT Sans"/>
                </a:rPr>
                <a:t>4</a:t>
              </a:r>
            </a:p>
          </p:txBody>
        </p:sp>
        <p:cxnSp>
          <p:nvCxnSpPr>
            <p:cNvPr id="116" name="Straight Arrow Connector 115"/>
            <p:cNvCxnSpPr/>
            <p:nvPr/>
          </p:nvCxnSpPr>
          <p:spPr>
            <a:xfrm flipH="1">
              <a:off x="5777944" y="4416674"/>
              <a:ext cx="2212575" cy="1242495"/>
            </a:xfrm>
            <a:prstGeom prst="straightConnector1">
              <a:avLst/>
            </a:prstGeom>
            <a:ln w="41275">
              <a:solidFill>
                <a:srgbClr val="014375"/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1" name="Group 120"/>
          <p:cNvGrpSpPr/>
          <p:nvPr/>
        </p:nvGrpSpPr>
        <p:grpSpPr>
          <a:xfrm>
            <a:off x="5777943" y="2211878"/>
            <a:ext cx="1460169" cy="971708"/>
            <a:chOff x="5777943" y="2211878"/>
            <a:chExt cx="1460169" cy="971708"/>
          </a:xfrm>
        </p:grpSpPr>
        <p:sp>
          <p:nvSpPr>
            <p:cNvPr id="97" name="Shape 739"/>
            <p:cNvSpPr/>
            <p:nvPr/>
          </p:nvSpPr>
          <p:spPr>
            <a:xfrm>
              <a:off x="6181600" y="2791186"/>
              <a:ext cx="392400" cy="392400"/>
            </a:xfrm>
            <a:prstGeom prst="ellipse">
              <a:avLst/>
            </a:prstGeom>
            <a:solidFill>
              <a:srgbClr val="9D1F1F"/>
            </a:solidFill>
            <a:ln w="19050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799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lIns="0" tIns="0" rIns="0" bIns="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SzPct val="25000"/>
                <a:buNone/>
              </a:pPr>
              <a:r>
                <a:rPr lang="en-US" sz="1600" b="1" dirty="0">
                  <a:solidFill>
                    <a:srgbClr val="FFFFFF"/>
                  </a:solidFill>
                  <a:latin typeface="Century Gothic" panose="020B0502020202020204" pitchFamily="34" charset="0"/>
                  <a:ea typeface="PT Sans"/>
                  <a:cs typeface="PT Sans"/>
                  <a:sym typeface="PT Sans"/>
                </a:rPr>
                <a:t>6</a:t>
              </a:r>
            </a:p>
          </p:txBody>
        </p:sp>
        <p:cxnSp>
          <p:nvCxnSpPr>
            <p:cNvPr id="118" name="Straight Arrow Connector 117"/>
            <p:cNvCxnSpPr/>
            <p:nvPr/>
          </p:nvCxnSpPr>
          <p:spPr>
            <a:xfrm flipH="1" flipV="1">
              <a:off x="5777943" y="2211878"/>
              <a:ext cx="1460169" cy="819973"/>
            </a:xfrm>
            <a:prstGeom prst="straightConnector1">
              <a:avLst/>
            </a:prstGeom>
            <a:ln w="41275">
              <a:solidFill>
                <a:srgbClr val="9D1F1F"/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2" name="Group 121"/>
          <p:cNvGrpSpPr/>
          <p:nvPr/>
        </p:nvGrpSpPr>
        <p:grpSpPr>
          <a:xfrm>
            <a:off x="2200798" y="1989540"/>
            <a:ext cx="1571102" cy="530788"/>
            <a:chOff x="2200798" y="1989540"/>
            <a:chExt cx="1571102" cy="530788"/>
          </a:xfrm>
        </p:grpSpPr>
        <p:sp>
          <p:nvSpPr>
            <p:cNvPr id="98" name="Shape 741"/>
            <p:cNvSpPr/>
            <p:nvPr/>
          </p:nvSpPr>
          <p:spPr>
            <a:xfrm>
              <a:off x="2776836" y="2127928"/>
              <a:ext cx="392400" cy="392400"/>
            </a:xfrm>
            <a:prstGeom prst="ellipse">
              <a:avLst/>
            </a:prstGeom>
            <a:solidFill>
              <a:srgbClr val="9D1F1F"/>
            </a:solidFill>
            <a:ln w="19050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799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lIns="0" tIns="0" rIns="0" bIns="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SzPct val="25000"/>
                <a:buNone/>
              </a:pPr>
              <a:r>
                <a:rPr lang="en-US" sz="1600" b="1">
                  <a:solidFill>
                    <a:srgbClr val="FFFFFF"/>
                  </a:solidFill>
                  <a:latin typeface="Century Gothic" panose="020B0502020202020204" pitchFamily="34" charset="0"/>
                  <a:ea typeface="PT Sans"/>
                  <a:cs typeface="PT Sans"/>
                  <a:sym typeface="PT Sans"/>
                </a:rPr>
                <a:t>7</a:t>
              </a:r>
            </a:p>
          </p:txBody>
        </p:sp>
        <p:cxnSp>
          <p:nvCxnSpPr>
            <p:cNvPr id="119" name="Straight Arrow Connector 118"/>
            <p:cNvCxnSpPr/>
            <p:nvPr/>
          </p:nvCxnSpPr>
          <p:spPr>
            <a:xfrm flipH="1">
              <a:off x="2200798" y="1989540"/>
              <a:ext cx="1571102" cy="0"/>
            </a:xfrm>
            <a:prstGeom prst="straightConnector1">
              <a:avLst/>
            </a:prstGeom>
            <a:ln w="41275">
              <a:solidFill>
                <a:srgbClr val="9D1F1F"/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8" name="TextBox 107"/>
          <p:cNvSpPr txBox="1"/>
          <p:nvPr/>
        </p:nvSpPr>
        <p:spPr>
          <a:xfrm>
            <a:off x="0" y="6257557"/>
            <a:ext cx="6806672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>
                <a:latin typeface="Century Gothic" panose="020B0502020202020204" pitchFamily="34" charset="0"/>
              </a:rPr>
              <a:t>Source: http://revenuesandprofits.com/how-visa-makes-money-understanding-visa-business-model/</a:t>
            </a:r>
          </a:p>
        </p:txBody>
      </p:sp>
    </p:spTree>
    <p:extLst>
      <p:ext uri="{BB962C8B-B14F-4D97-AF65-F5344CB8AC3E}">
        <p14:creationId xmlns:p14="http://schemas.microsoft.com/office/powerpoint/2010/main" val="1096886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Dark Blue Bar"/>
          <p:cNvSpPr/>
          <p:nvPr/>
        </p:nvSpPr>
        <p:spPr>
          <a:xfrm flipH="1" flipV="1">
            <a:off x="0" y="746116"/>
            <a:ext cx="9144000" cy="127000"/>
          </a:xfrm>
          <a:prstGeom prst="triangle">
            <a:avLst>
              <a:gd name="adj" fmla="val 100000"/>
            </a:avLst>
          </a:pr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1" name="Rectangle 50"/>
          <p:cNvSpPr/>
          <p:nvPr/>
        </p:nvSpPr>
        <p:spPr>
          <a:xfrm>
            <a:off x="0" y="70272"/>
            <a:ext cx="9144000" cy="726673"/>
          </a:xfrm>
          <a:prstGeom prst="rect">
            <a:avLst/>
          </a:prstGeom>
          <a:gradFill>
            <a:gsLst>
              <a:gs pos="14173">
                <a:srgbClr val="0167B1"/>
              </a:gs>
              <a:gs pos="59300">
                <a:srgbClr val="017FDD"/>
              </a:gs>
              <a:gs pos="100000">
                <a:srgbClr val="0174CB"/>
              </a:gs>
              <a:gs pos="0">
                <a:srgbClr val="0167B1"/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9" name="Header Outliner 1"/>
          <p:cNvSpPr/>
          <p:nvPr/>
        </p:nvSpPr>
        <p:spPr>
          <a:xfrm>
            <a:off x="-93756" y="-172950"/>
            <a:ext cx="9458325" cy="1581150"/>
          </a:xfrm>
          <a:custGeom>
            <a:avLst/>
            <a:gdLst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58325" h="1581150">
                <a:moveTo>
                  <a:pt x="66675" y="276225"/>
                </a:moveTo>
                <a:cubicBezTo>
                  <a:pt x="10699750" y="149225"/>
                  <a:pt x="9302750" y="1069975"/>
                  <a:pt x="9458325" y="1581150"/>
                </a:cubicBezTo>
                <a:lnTo>
                  <a:pt x="9448800" y="66675"/>
                </a:lnTo>
                <a:lnTo>
                  <a:pt x="0" y="0"/>
                </a:lnTo>
                <a:lnTo>
                  <a:pt x="66675" y="276225"/>
                </a:lnTo>
                <a:close/>
              </a:path>
            </a:pathLst>
          </a:custGeom>
          <a:solidFill>
            <a:srgbClr val="0E97FE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0" name="Header Outliner 2"/>
          <p:cNvSpPr/>
          <p:nvPr/>
        </p:nvSpPr>
        <p:spPr>
          <a:xfrm>
            <a:off x="-244475" y="-164466"/>
            <a:ext cx="9915525" cy="1609725"/>
          </a:xfrm>
          <a:custGeom>
            <a:avLst/>
            <a:gdLst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  <a:gd name="connsiteX0" fmla="*/ 0 w 9896475"/>
              <a:gd name="connsiteY0" fmla="*/ 285750 h 1581150"/>
              <a:gd name="connsiteX1" fmla="*/ 9896475 w 9896475"/>
              <a:gd name="connsiteY1" fmla="*/ 1581150 h 1581150"/>
              <a:gd name="connsiteX2" fmla="*/ 9886950 w 9896475"/>
              <a:gd name="connsiteY2" fmla="*/ 66675 h 1581150"/>
              <a:gd name="connsiteX3" fmla="*/ 438150 w 9896475"/>
              <a:gd name="connsiteY3" fmla="*/ 0 h 1581150"/>
              <a:gd name="connsiteX4" fmla="*/ 0 w 9896475"/>
              <a:gd name="connsiteY4" fmla="*/ 285750 h 1581150"/>
              <a:gd name="connsiteX0" fmla="*/ 19050 w 9915525"/>
              <a:gd name="connsiteY0" fmla="*/ 314325 h 1609725"/>
              <a:gd name="connsiteX1" fmla="*/ 9915525 w 9915525"/>
              <a:gd name="connsiteY1" fmla="*/ 1609725 h 1609725"/>
              <a:gd name="connsiteX2" fmla="*/ 9906000 w 9915525"/>
              <a:gd name="connsiteY2" fmla="*/ 95250 h 1609725"/>
              <a:gd name="connsiteX3" fmla="*/ 0 w 9915525"/>
              <a:gd name="connsiteY3" fmla="*/ 0 h 1609725"/>
              <a:gd name="connsiteX4" fmla="*/ 19050 w 9915525"/>
              <a:gd name="connsiteY4" fmla="*/ 314325 h 1609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15525" h="1609725">
                <a:moveTo>
                  <a:pt x="19050" y="314325"/>
                </a:moveTo>
                <a:cubicBezTo>
                  <a:pt x="10652125" y="187325"/>
                  <a:pt x="9569450" y="1174750"/>
                  <a:pt x="9915525" y="1609725"/>
                </a:cubicBezTo>
                <a:lnTo>
                  <a:pt x="9906000" y="95250"/>
                </a:lnTo>
                <a:lnTo>
                  <a:pt x="0" y="0"/>
                </a:lnTo>
                <a:lnTo>
                  <a:pt x="19050" y="314325"/>
                </a:lnTo>
                <a:close/>
              </a:path>
            </a:pathLst>
          </a:custGeom>
          <a:solidFill>
            <a:srgbClr val="014375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3" name="Rectangle 82"/>
          <p:cNvSpPr/>
          <p:nvPr/>
        </p:nvSpPr>
        <p:spPr>
          <a:xfrm>
            <a:off x="0" y="-4464"/>
            <a:ext cx="9144000" cy="90299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Freeform: Shape 91"/>
          <p:cNvSpPr/>
          <p:nvPr/>
        </p:nvSpPr>
        <p:spPr>
          <a:xfrm>
            <a:off x="5654675" y="43968"/>
            <a:ext cx="3489325" cy="47625"/>
          </a:xfrm>
          <a:custGeom>
            <a:avLst/>
            <a:gdLst>
              <a:gd name="connsiteX0" fmla="*/ 3488927 w 3488927"/>
              <a:gd name="connsiteY0" fmla="*/ 0 h 48845"/>
              <a:gd name="connsiteX1" fmla="*/ 3488927 w 3488927"/>
              <a:gd name="connsiteY1" fmla="*/ 48845 h 48845"/>
              <a:gd name="connsiteX2" fmla="*/ 0 w 3488927"/>
              <a:gd name="connsiteY2" fmla="*/ 48845 h 4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88927" h="48845">
                <a:moveTo>
                  <a:pt x="3488927" y="0"/>
                </a:moveTo>
                <a:lnTo>
                  <a:pt x="3488927" y="48845"/>
                </a:lnTo>
                <a:lnTo>
                  <a:pt x="0" y="48845"/>
                </a:lnTo>
                <a:close/>
              </a:path>
            </a:pathLst>
          </a:cu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0" y="6535024"/>
            <a:ext cx="9144000" cy="322976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284481" y="3070419"/>
            <a:ext cx="457200" cy="457200"/>
          </a:xfrm>
          <a:prstGeom prst="rect">
            <a:avLst/>
          </a:prstGeom>
          <a:solidFill>
            <a:srgbClr val="7E58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284481" y="3583112"/>
            <a:ext cx="457200" cy="457200"/>
          </a:xfrm>
          <a:prstGeom prst="rect">
            <a:avLst/>
          </a:prstGeom>
          <a:solidFill>
            <a:srgbClr val="07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284481" y="4095805"/>
            <a:ext cx="457200" cy="457200"/>
          </a:xfrm>
          <a:prstGeom prst="rect">
            <a:avLst/>
          </a:prstGeom>
          <a:solidFill>
            <a:srgbClr val="4864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284481" y="4608497"/>
            <a:ext cx="457200" cy="457200"/>
          </a:xfrm>
          <a:prstGeom prst="rect">
            <a:avLst/>
          </a:prstGeom>
          <a:solidFill>
            <a:srgbClr val="E988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289779" y="1019647"/>
            <a:ext cx="457200" cy="457200"/>
          </a:xfrm>
          <a:prstGeom prst="rect">
            <a:avLst/>
          </a:prstGeom>
          <a:solidFill>
            <a:srgbClr val="E55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289779" y="1532340"/>
            <a:ext cx="457200" cy="457200"/>
          </a:xfrm>
          <a:prstGeom prst="rect">
            <a:avLst/>
          </a:prstGeom>
          <a:solidFill>
            <a:srgbClr val="1575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289779" y="2045033"/>
            <a:ext cx="457200" cy="457200"/>
          </a:xfrm>
          <a:prstGeom prst="rect">
            <a:avLst/>
          </a:prstGeom>
          <a:solidFill>
            <a:srgbClr val="E1AF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289779" y="2557726"/>
            <a:ext cx="457200" cy="457200"/>
          </a:xfrm>
          <a:prstGeom prst="rect">
            <a:avLst/>
          </a:prstGeom>
          <a:solidFill>
            <a:srgbClr val="26A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289779" y="506954"/>
            <a:ext cx="457200" cy="457200"/>
          </a:xfrm>
          <a:prstGeom prst="rect">
            <a:avLst/>
          </a:prstGeom>
          <a:solidFill>
            <a:srgbClr val="5778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9289779" y="-5739"/>
            <a:ext cx="457200" cy="457200"/>
          </a:xfrm>
          <a:prstGeom prst="rect">
            <a:avLst/>
          </a:prstGeom>
          <a:ln w="12700">
            <a:solidFill>
              <a:srgbClr val="A1A3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289779" y="5121189"/>
            <a:ext cx="457200" cy="457200"/>
          </a:xfrm>
          <a:prstGeom prst="rect">
            <a:avLst/>
          </a:prstGeom>
          <a:solidFill>
            <a:srgbClr val="303845"/>
          </a:solidFill>
          <a:ln w="25400"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>
              <a:latin typeface="Gill Sans MT" panose="020B0502020104020203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289779" y="5633881"/>
            <a:ext cx="457200" cy="457200"/>
          </a:xfrm>
          <a:prstGeom prst="rect">
            <a:avLst/>
          </a:prstGeom>
          <a:solidFill>
            <a:srgbClr val="969696"/>
          </a:solidFill>
          <a:ln w="12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289779" y="6146573"/>
            <a:ext cx="457200" cy="457200"/>
          </a:xfrm>
          <a:prstGeom prst="rect">
            <a:avLst/>
          </a:prstGeom>
          <a:solidFill>
            <a:srgbClr val="2D313D"/>
          </a:solidFill>
          <a:ln w="12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9284481" y="6858000"/>
            <a:ext cx="456680" cy="364240"/>
            <a:chOff x="247015" y="861"/>
            <a:chExt cx="720000" cy="198233"/>
          </a:xfrm>
        </p:grpSpPr>
        <p:sp>
          <p:nvSpPr>
            <p:cNvPr id="19" name="Rounded Rectangle 31"/>
            <p:cNvSpPr/>
            <p:nvPr/>
          </p:nvSpPr>
          <p:spPr>
            <a:xfrm>
              <a:off x="247015" y="861"/>
              <a:ext cx="720000" cy="198233"/>
            </a:xfrm>
            <a:prstGeom prst="roundRect">
              <a:avLst/>
            </a:prstGeom>
            <a:solidFill>
              <a:srgbClr val="414C5D"/>
            </a:solidFill>
            <a:ln w="19050">
              <a:solidFill>
                <a:srgbClr val="2D313D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Rounded Rectangle 4"/>
            <p:cNvSpPr txBox="1"/>
            <p:nvPr/>
          </p:nvSpPr>
          <p:spPr>
            <a:xfrm>
              <a:off x="256692" y="10538"/>
              <a:ext cx="700646" cy="17887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860" tIns="22860" rIns="22860" bIns="22860" numCol="1" spcCol="1270" anchor="ctr" anchorCtr="0">
              <a:noAutofit/>
            </a:bodyPr>
            <a:lstStyle/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900" kern="1200" dirty="0"/>
                <a:t> </a:t>
              </a:r>
            </a:p>
          </p:txBody>
        </p:sp>
      </p:grpSp>
      <p:grpSp>
        <p:nvGrpSpPr>
          <p:cNvPr id="126" name="Group 125"/>
          <p:cNvGrpSpPr/>
          <p:nvPr/>
        </p:nvGrpSpPr>
        <p:grpSpPr>
          <a:xfrm>
            <a:off x="8524653" y="6535023"/>
            <a:ext cx="308056" cy="327959"/>
            <a:chOff x="8297735" y="6535023"/>
            <a:chExt cx="308056" cy="327959"/>
          </a:xfrm>
        </p:grpSpPr>
        <p:sp>
          <p:nvSpPr>
            <p:cNvPr id="21" name="Isosceles Triangle 20"/>
            <p:cNvSpPr/>
            <p:nvPr/>
          </p:nvSpPr>
          <p:spPr>
            <a:xfrm>
              <a:off x="8297735" y="6597417"/>
              <a:ext cx="308056" cy="26556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Isosceles Triangle 21"/>
            <p:cNvSpPr/>
            <p:nvPr/>
          </p:nvSpPr>
          <p:spPr>
            <a:xfrm rot="10800000">
              <a:off x="8297735" y="6535023"/>
              <a:ext cx="308056" cy="26556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9" name="Rectangle 38"/>
          <p:cNvSpPr/>
          <p:nvPr/>
        </p:nvSpPr>
        <p:spPr>
          <a:xfrm>
            <a:off x="-590550" y="100013"/>
            <a:ext cx="457200" cy="457200"/>
          </a:xfrm>
          <a:prstGeom prst="rect">
            <a:avLst/>
          </a:prstGeom>
          <a:solidFill>
            <a:srgbClr val="0167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-590550" y="622300"/>
            <a:ext cx="457200" cy="457200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-590550" y="3240088"/>
            <a:ext cx="457200" cy="4572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-590550" y="3762375"/>
            <a:ext cx="457200" cy="457200"/>
          </a:xfrm>
          <a:prstGeom prst="rect">
            <a:avLst/>
          </a:prstGeom>
          <a:solidFill>
            <a:srgbClr val="808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-590550" y="4286250"/>
            <a:ext cx="457200" cy="457200"/>
          </a:xfrm>
          <a:prstGeom prst="rect">
            <a:avLst/>
          </a:prstGeom>
          <a:solidFill>
            <a:srgbClr val="D4D4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-590550" y="4808538"/>
            <a:ext cx="457200" cy="457200"/>
          </a:xfrm>
          <a:prstGeom prst="rect">
            <a:avLst/>
          </a:prstGeom>
          <a:solidFill>
            <a:srgbClr val="D4D4D9"/>
          </a:solidFill>
          <a:ln w="31750">
            <a:solidFill>
              <a:srgbClr val="0167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-590550" y="5332413"/>
            <a:ext cx="457200" cy="457200"/>
          </a:xfrm>
          <a:prstGeom prst="rect">
            <a:avLst/>
          </a:prstGeom>
          <a:solidFill>
            <a:srgbClr val="D4D4D9"/>
          </a:solidFill>
          <a:ln w="31750">
            <a:solidFill>
              <a:srgbClr val="D733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-590550" y="1146175"/>
            <a:ext cx="457200" cy="457200"/>
          </a:xfrm>
          <a:prstGeom prst="rect">
            <a:avLst/>
          </a:pr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-590550" y="1670050"/>
            <a:ext cx="457200" cy="457200"/>
          </a:xfrm>
          <a:prstGeom prst="rect">
            <a:avLst/>
          </a:prstGeom>
          <a:solidFill>
            <a:srgbClr val="9D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-590550" y="2192338"/>
            <a:ext cx="457200" cy="457200"/>
          </a:xfrm>
          <a:prstGeom prst="rect">
            <a:avLst/>
          </a:prstGeom>
          <a:solidFill>
            <a:srgbClr val="0E9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-590550" y="2716213"/>
            <a:ext cx="457200" cy="457200"/>
          </a:xfrm>
          <a:prstGeom prst="rect">
            <a:avLst/>
          </a:prstGeom>
          <a:solidFill>
            <a:srgbClr val="E36F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-1177960" y="3070419"/>
            <a:ext cx="457200" cy="457200"/>
          </a:xfrm>
          <a:prstGeom prst="rect">
            <a:avLst/>
          </a:prstGeom>
          <a:solidFill>
            <a:srgbClr val="0071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-1177960" y="3583112"/>
            <a:ext cx="457200" cy="457200"/>
          </a:xfrm>
          <a:prstGeom prst="rect">
            <a:avLst/>
          </a:prstGeom>
          <a:solidFill>
            <a:srgbClr val="0056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-1177960" y="4095805"/>
            <a:ext cx="457200" cy="457200"/>
          </a:xfrm>
          <a:prstGeom prst="rect">
            <a:avLst/>
          </a:prstGeom>
          <a:solidFill>
            <a:srgbClr val="001A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-1177960" y="4608497"/>
            <a:ext cx="457200" cy="457200"/>
          </a:xfrm>
          <a:prstGeom prst="rect">
            <a:avLst/>
          </a:prstGeom>
          <a:solidFill>
            <a:srgbClr val="0013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-1172662" y="1019647"/>
            <a:ext cx="457200" cy="4572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-1172662" y="1532340"/>
            <a:ext cx="457200" cy="457200"/>
          </a:xfrm>
          <a:prstGeom prst="rect">
            <a:avLst/>
          </a:prstGeom>
          <a:solidFill>
            <a:srgbClr val="3737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-1172662" y="2045033"/>
            <a:ext cx="457200" cy="457200"/>
          </a:xfrm>
          <a:prstGeom prst="rect">
            <a:avLst/>
          </a:prstGeom>
          <a:solidFill>
            <a:srgbClr val="7B7B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-1172662" y="2557726"/>
            <a:ext cx="457200" cy="457200"/>
          </a:xfrm>
          <a:prstGeom prst="rect">
            <a:avLst/>
          </a:prstGeom>
          <a:solidFill>
            <a:srgbClr val="6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-1172662" y="506954"/>
            <a:ext cx="457200" cy="457200"/>
          </a:xfrm>
          <a:prstGeom prst="rect">
            <a:avLst/>
          </a:prstGeom>
          <a:solidFill>
            <a:srgbClr val="5778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-1167670" y="-5739"/>
            <a:ext cx="457200" cy="457200"/>
          </a:xfrm>
          <a:prstGeom prst="rect">
            <a:avLst/>
          </a:prstGeom>
          <a:ln w="12700">
            <a:solidFill>
              <a:srgbClr val="A1A3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-1167670" y="5121189"/>
            <a:ext cx="457200" cy="457200"/>
          </a:xfrm>
          <a:prstGeom prst="rect">
            <a:avLst/>
          </a:prstGeom>
          <a:solidFill>
            <a:srgbClr val="303845"/>
          </a:solidFill>
          <a:ln w="25400"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Oval 7"/>
          <p:cNvSpPr>
            <a:spLocks noChangeArrowheads="1"/>
          </p:cNvSpPr>
          <p:nvPr/>
        </p:nvSpPr>
        <p:spPr bwMode="auto">
          <a:xfrm>
            <a:off x="-1668140" y="2090753"/>
            <a:ext cx="365760" cy="365760"/>
          </a:xfrm>
          <a:prstGeom prst="ellipse">
            <a:avLst/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b="1"/>
          </a:p>
        </p:txBody>
      </p:sp>
      <p:sp>
        <p:nvSpPr>
          <p:cNvPr id="66" name="Freeform 9"/>
          <p:cNvSpPr>
            <a:spLocks/>
          </p:cNvSpPr>
          <p:nvPr/>
        </p:nvSpPr>
        <p:spPr bwMode="auto">
          <a:xfrm>
            <a:off x="-1600140" y="2161590"/>
            <a:ext cx="229760" cy="224086"/>
          </a:xfrm>
          <a:custGeom>
            <a:avLst/>
            <a:gdLst>
              <a:gd name="T0" fmla="*/ 2147483647 w 418"/>
              <a:gd name="T1" fmla="*/ 0 h 408"/>
              <a:gd name="T2" fmla="*/ 2147483647 w 418"/>
              <a:gd name="T3" fmla="*/ 2147483647 h 408"/>
              <a:gd name="T4" fmla="*/ 2147483647 w 418"/>
              <a:gd name="T5" fmla="*/ 2147483647 h 408"/>
              <a:gd name="T6" fmla="*/ 2147483647 w 418"/>
              <a:gd name="T7" fmla="*/ 2147483647 h 408"/>
              <a:gd name="T8" fmla="*/ 0 w 418"/>
              <a:gd name="T9" fmla="*/ 2147483647 h 408"/>
              <a:gd name="T10" fmla="*/ 2147483647 w 418"/>
              <a:gd name="T11" fmla="*/ 2147483647 h 408"/>
              <a:gd name="T12" fmla="*/ 2147483647 w 418"/>
              <a:gd name="T13" fmla="*/ 2147483647 h 408"/>
              <a:gd name="T14" fmla="*/ 2147483647 w 418"/>
              <a:gd name="T15" fmla="*/ 0 h 40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418" h="408">
                <a:moveTo>
                  <a:pt x="404" y="0"/>
                </a:moveTo>
                <a:cubicBezTo>
                  <a:pt x="418" y="30"/>
                  <a:pt x="418" y="30"/>
                  <a:pt x="418" y="30"/>
                </a:cubicBezTo>
                <a:cubicBezTo>
                  <a:pt x="263" y="173"/>
                  <a:pt x="237" y="286"/>
                  <a:pt x="209" y="348"/>
                </a:cubicBezTo>
                <a:cubicBezTo>
                  <a:pt x="190" y="359"/>
                  <a:pt x="150" y="377"/>
                  <a:pt x="115" y="408"/>
                </a:cubicBezTo>
                <a:cubicBezTo>
                  <a:pt x="90" y="333"/>
                  <a:pt x="50" y="219"/>
                  <a:pt x="0" y="216"/>
                </a:cubicBezTo>
                <a:cubicBezTo>
                  <a:pt x="48" y="171"/>
                  <a:pt x="76" y="163"/>
                  <a:pt x="95" y="169"/>
                </a:cubicBezTo>
                <a:cubicBezTo>
                  <a:pt x="125" y="179"/>
                  <a:pt x="140" y="230"/>
                  <a:pt x="153" y="259"/>
                </a:cubicBezTo>
                <a:cubicBezTo>
                  <a:pt x="201" y="169"/>
                  <a:pt x="300" y="47"/>
                  <a:pt x="40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8" name="Oval 6"/>
          <p:cNvSpPr>
            <a:spLocks noChangeArrowheads="1"/>
          </p:cNvSpPr>
          <p:nvPr/>
        </p:nvSpPr>
        <p:spPr bwMode="auto">
          <a:xfrm>
            <a:off x="-1668140" y="1576843"/>
            <a:ext cx="365760" cy="36576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1">
              <a:latin typeface="+mn-lt"/>
              <a:ea typeface="+mn-ea"/>
              <a:cs typeface="+mn-cs"/>
            </a:endParaRPr>
          </a:p>
        </p:txBody>
      </p:sp>
      <p:sp>
        <p:nvSpPr>
          <p:cNvPr id="69" name="Freeform 8"/>
          <p:cNvSpPr>
            <a:spLocks/>
          </p:cNvSpPr>
          <p:nvPr/>
        </p:nvSpPr>
        <p:spPr bwMode="auto">
          <a:xfrm>
            <a:off x="-1602842" y="1650921"/>
            <a:ext cx="234932" cy="217373"/>
          </a:xfrm>
          <a:custGeom>
            <a:avLst/>
            <a:gdLst>
              <a:gd name="T0" fmla="*/ 2147483647 w 427"/>
              <a:gd name="T1" fmla="*/ 2147483647 h 396"/>
              <a:gd name="T2" fmla="*/ 2147483647 w 427"/>
              <a:gd name="T3" fmla="*/ 2147483647 h 396"/>
              <a:gd name="T4" fmla="*/ 2147483647 w 427"/>
              <a:gd name="T5" fmla="*/ 2147483647 h 396"/>
              <a:gd name="T6" fmla="*/ 0 w 427"/>
              <a:gd name="T7" fmla="*/ 2147483647 h 396"/>
              <a:gd name="T8" fmla="*/ 2147483647 w 427"/>
              <a:gd name="T9" fmla="*/ 2147483647 h 396"/>
              <a:gd name="T10" fmla="*/ 2147483647 w 427"/>
              <a:gd name="T11" fmla="*/ 2147483647 h 396"/>
              <a:gd name="T12" fmla="*/ 2147483647 w 427"/>
              <a:gd name="T13" fmla="*/ 2147483647 h 396"/>
              <a:gd name="T14" fmla="*/ 2147483647 w 427"/>
              <a:gd name="T15" fmla="*/ 2147483647 h 396"/>
              <a:gd name="T16" fmla="*/ 2147483647 w 427"/>
              <a:gd name="T17" fmla="*/ 2147483647 h 396"/>
              <a:gd name="T18" fmla="*/ 2147483647 w 427"/>
              <a:gd name="T19" fmla="*/ 0 h 396"/>
              <a:gd name="T20" fmla="*/ 2147483647 w 427"/>
              <a:gd name="T21" fmla="*/ 2147483647 h 396"/>
              <a:gd name="T22" fmla="*/ 2147483647 w 427"/>
              <a:gd name="T23" fmla="*/ 2147483647 h 396"/>
              <a:gd name="T24" fmla="*/ 2147483647 w 427"/>
              <a:gd name="T25" fmla="*/ 2147483647 h 396"/>
              <a:gd name="T26" fmla="*/ 2147483647 w 427"/>
              <a:gd name="T27" fmla="*/ 2147483647 h 396"/>
              <a:gd name="T28" fmla="*/ 2147483647 w 427"/>
              <a:gd name="T29" fmla="*/ 2147483647 h 396"/>
              <a:gd name="T30" fmla="*/ 2147483647 w 427"/>
              <a:gd name="T31" fmla="*/ 2147483647 h 396"/>
              <a:gd name="T32" fmla="*/ 2147483647 w 427"/>
              <a:gd name="T33" fmla="*/ 2147483647 h 396"/>
              <a:gd name="T34" fmla="*/ 2147483647 w 427"/>
              <a:gd name="T35" fmla="*/ 2147483647 h 396"/>
              <a:gd name="T36" fmla="*/ 2147483647 w 427"/>
              <a:gd name="T37" fmla="*/ 2147483647 h 396"/>
              <a:gd name="T38" fmla="*/ 2147483647 w 427"/>
              <a:gd name="T39" fmla="*/ 2147483647 h 396"/>
              <a:gd name="T40" fmla="*/ 2147483647 w 427"/>
              <a:gd name="T41" fmla="*/ 2147483647 h 396"/>
              <a:gd name="T42" fmla="*/ 2147483647 w 427"/>
              <a:gd name="T43" fmla="*/ 2147483647 h 396"/>
              <a:gd name="T44" fmla="*/ 2147483647 w 427"/>
              <a:gd name="T45" fmla="*/ 2147483647 h 396"/>
              <a:gd name="T46" fmla="*/ 2147483647 w 427"/>
              <a:gd name="T47" fmla="*/ 2147483647 h 39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427" h="396">
                <a:moveTo>
                  <a:pt x="212" y="287"/>
                </a:moveTo>
                <a:cubicBezTo>
                  <a:pt x="205" y="296"/>
                  <a:pt x="205" y="296"/>
                  <a:pt x="205" y="296"/>
                </a:cubicBezTo>
                <a:cubicBezTo>
                  <a:pt x="161" y="363"/>
                  <a:pt x="125" y="396"/>
                  <a:pt x="96" y="396"/>
                </a:cubicBezTo>
                <a:cubicBezTo>
                  <a:pt x="64" y="396"/>
                  <a:pt x="32" y="370"/>
                  <a:pt x="0" y="317"/>
                </a:cubicBezTo>
                <a:cubicBezTo>
                  <a:pt x="4" y="317"/>
                  <a:pt x="7" y="317"/>
                  <a:pt x="9" y="317"/>
                </a:cubicBezTo>
                <a:cubicBezTo>
                  <a:pt x="47" y="317"/>
                  <a:pt x="88" y="289"/>
                  <a:pt x="134" y="232"/>
                </a:cubicBezTo>
                <a:cubicBezTo>
                  <a:pt x="145" y="218"/>
                  <a:pt x="145" y="218"/>
                  <a:pt x="145" y="218"/>
                </a:cubicBezTo>
                <a:cubicBezTo>
                  <a:pt x="130" y="202"/>
                  <a:pt x="130" y="202"/>
                  <a:pt x="130" y="202"/>
                </a:cubicBezTo>
                <a:cubicBezTo>
                  <a:pt x="88" y="157"/>
                  <a:pt x="67" y="120"/>
                  <a:pt x="67" y="89"/>
                </a:cubicBezTo>
                <a:cubicBezTo>
                  <a:pt x="67" y="64"/>
                  <a:pt x="90" y="34"/>
                  <a:pt x="136" y="0"/>
                </a:cubicBezTo>
                <a:cubicBezTo>
                  <a:pt x="143" y="44"/>
                  <a:pt x="162" y="86"/>
                  <a:pt x="195" y="128"/>
                </a:cubicBezTo>
                <a:cubicBezTo>
                  <a:pt x="207" y="144"/>
                  <a:pt x="207" y="144"/>
                  <a:pt x="207" y="144"/>
                </a:cubicBezTo>
                <a:cubicBezTo>
                  <a:pt x="218" y="131"/>
                  <a:pt x="218" y="131"/>
                  <a:pt x="218" y="131"/>
                </a:cubicBezTo>
                <a:cubicBezTo>
                  <a:pt x="265" y="70"/>
                  <a:pt x="308" y="40"/>
                  <a:pt x="346" y="40"/>
                </a:cubicBezTo>
                <a:cubicBezTo>
                  <a:pt x="377" y="40"/>
                  <a:pt x="399" y="63"/>
                  <a:pt x="415" y="109"/>
                </a:cubicBezTo>
                <a:cubicBezTo>
                  <a:pt x="410" y="108"/>
                  <a:pt x="407" y="108"/>
                  <a:pt x="405" y="108"/>
                </a:cubicBezTo>
                <a:cubicBezTo>
                  <a:pt x="391" y="108"/>
                  <a:pt x="372" y="117"/>
                  <a:pt x="348" y="135"/>
                </a:cubicBezTo>
                <a:cubicBezTo>
                  <a:pt x="323" y="154"/>
                  <a:pt x="302" y="174"/>
                  <a:pt x="285" y="197"/>
                </a:cubicBezTo>
                <a:cubicBezTo>
                  <a:pt x="272" y="215"/>
                  <a:pt x="272" y="215"/>
                  <a:pt x="272" y="215"/>
                </a:cubicBezTo>
                <a:cubicBezTo>
                  <a:pt x="285" y="227"/>
                  <a:pt x="285" y="227"/>
                  <a:pt x="285" y="227"/>
                </a:cubicBezTo>
                <a:cubicBezTo>
                  <a:pt x="330" y="271"/>
                  <a:pt x="378" y="293"/>
                  <a:pt x="427" y="293"/>
                </a:cubicBezTo>
                <a:cubicBezTo>
                  <a:pt x="401" y="347"/>
                  <a:pt x="373" y="374"/>
                  <a:pt x="344" y="374"/>
                </a:cubicBezTo>
                <a:cubicBezTo>
                  <a:pt x="318" y="374"/>
                  <a:pt x="280" y="351"/>
                  <a:pt x="231" y="305"/>
                </a:cubicBezTo>
                <a:lnTo>
                  <a:pt x="212" y="28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70" name="Rectangle 69"/>
          <p:cNvSpPr/>
          <p:nvPr/>
        </p:nvSpPr>
        <p:spPr>
          <a:xfrm>
            <a:off x="-1713860" y="3070419"/>
            <a:ext cx="457200" cy="457200"/>
          </a:xfrm>
          <a:prstGeom prst="rect">
            <a:avLst/>
          </a:prstGeom>
          <a:solidFill>
            <a:srgbClr val="DD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-1713860" y="3583112"/>
            <a:ext cx="457200" cy="457200"/>
          </a:xfrm>
          <a:prstGeom prst="rect">
            <a:avLst/>
          </a:prstGeom>
          <a:solidFill>
            <a:srgbClr val="0C54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-1713860" y="4095805"/>
            <a:ext cx="457200" cy="457200"/>
          </a:xfrm>
          <a:prstGeom prst="rect">
            <a:avLst/>
          </a:prstGeom>
          <a:solidFill>
            <a:srgbClr val="FFA9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-1713860" y="4608497"/>
            <a:ext cx="457200" cy="4572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/>
          <a:lstStyle/>
          <a:p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-1708562" y="2557726"/>
            <a:ext cx="457200" cy="457200"/>
          </a:xfrm>
          <a:prstGeom prst="rect">
            <a:avLst/>
          </a:prstGeom>
          <a:solidFill>
            <a:srgbClr val="2222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-1167670" y="5689373"/>
            <a:ext cx="457200" cy="457200"/>
          </a:xfrm>
          <a:prstGeom prst="rect">
            <a:avLst/>
          </a:prstGeom>
          <a:gradFill>
            <a:gsLst>
              <a:gs pos="0">
                <a:srgbClr val="002A50"/>
              </a:gs>
              <a:gs pos="100000">
                <a:srgbClr val="00396C"/>
              </a:gs>
            </a:gsLst>
            <a:lin ang="6000000" scaled="0"/>
          </a:gra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b="1">
              <a:solidFill>
                <a:schemeClr val="bg1"/>
              </a:solidFill>
              <a:latin typeface="Myriad Pro" panose="020B0503030403020204" pitchFamily="34" charset="0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-1167670" y="6257557"/>
            <a:ext cx="457200" cy="457200"/>
          </a:xfrm>
          <a:prstGeom prst="rect">
            <a:avLst/>
          </a:prstGeom>
          <a:noFill/>
          <a:ln w="34925">
            <a:gradFill>
              <a:gsLst>
                <a:gs pos="0">
                  <a:srgbClr val="002A50"/>
                </a:gs>
                <a:gs pos="100000">
                  <a:srgbClr val="00396C"/>
                </a:gs>
              </a:gsLst>
              <a:lin ang="60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00" b="1" i="1">
              <a:solidFill>
                <a:schemeClr val="tx1"/>
              </a:solidFill>
              <a:latin typeface="Myriad Pro" panose="020B0503030403020204" pitchFamily="34" charset="0"/>
            </a:endParaRPr>
          </a:p>
        </p:txBody>
      </p:sp>
      <p:sp>
        <p:nvSpPr>
          <p:cNvPr id="77" name="Oval 76"/>
          <p:cNvSpPr/>
          <p:nvPr/>
        </p:nvSpPr>
        <p:spPr bwMode="auto">
          <a:xfrm>
            <a:off x="-1635107" y="1092672"/>
            <a:ext cx="311150" cy="311150"/>
          </a:xfrm>
          <a:prstGeom prst="ellipse">
            <a:avLst/>
          </a:prstGeom>
          <a:solidFill>
            <a:srgbClr val="CC0000"/>
          </a:solidFill>
          <a:ln w="1905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0" rIns="0" bIns="0" anchor="ctr"/>
          <a:lstStyle/>
          <a:p>
            <a:pPr algn="ctr" eaLnBrk="0" hangingPunct="0">
              <a:defRPr/>
            </a:pPr>
            <a:r>
              <a:rPr lang="en-GB" sz="1600" b="1" dirty="0">
                <a:solidFill>
                  <a:srgbClr val="FFFFFF"/>
                </a:solidFill>
                <a:latin typeface="Myriad Pro" panose="020B0503030403020204" pitchFamily="34" charset="0"/>
              </a:rPr>
              <a:t>1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>
          <a:xfrm>
            <a:off x="8751570" y="6509653"/>
            <a:ext cx="392430" cy="365125"/>
          </a:xfrm>
        </p:spPr>
        <p:txBody>
          <a:bodyPr/>
          <a:lstStyle/>
          <a:p>
            <a:fld id="{8C7CDE80-5B26-4D45-8863-C1D742676D0C}" type="slidenum">
              <a:rPr lang="en-US" sz="1000" b="1" smtClean="0">
                <a:solidFill>
                  <a:schemeClr val="bg1"/>
                </a:solidFill>
                <a:latin typeface="Century Gothic" panose="020B0502020202020204" pitchFamily="34" charset="0"/>
              </a:rPr>
              <a:t>9</a:t>
            </a:fld>
            <a:endParaRPr lang="en-US" sz="1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8991" y="6553461"/>
            <a:ext cx="20649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1200" b="1">
                <a:solidFill>
                  <a:srgbClr val="BDBDBD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History and Development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268710" y="6553461"/>
            <a:ext cx="14750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Value Proposition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886149" y="6553461"/>
            <a:ext cx="8114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Features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4839945" y="6553461"/>
            <a:ext cx="13115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Business Model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6293878" y="6553461"/>
            <a:ext cx="8996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Examples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7335837" y="6553461"/>
            <a:ext cx="10807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Other Issues</a:t>
            </a:r>
          </a:p>
        </p:txBody>
      </p:sp>
      <p:graphicFrame>
        <p:nvGraphicFramePr>
          <p:cNvPr id="125" name="Chart 124"/>
          <p:cNvGraphicFramePr/>
          <p:nvPr/>
        </p:nvGraphicFramePr>
        <p:xfrm>
          <a:off x="-193846" y="-955340"/>
          <a:ext cx="1250379" cy="833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7" name="TextBox 126"/>
          <p:cNvSpPr txBox="1"/>
          <p:nvPr/>
        </p:nvSpPr>
        <p:spPr>
          <a:xfrm>
            <a:off x="293803" y="133089"/>
            <a:ext cx="20329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BUSINESS MODEL</a:t>
            </a:r>
          </a:p>
        </p:txBody>
      </p:sp>
      <p:sp>
        <p:nvSpPr>
          <p:cNvPr id="128" name="TextBox 127"/>
          <p:cNvSpPr txBox="1"/>
          <p:nvPr/>
        </p:nvSpPr>
        <p:spPr>
          <a:xfrm>
            <a:off x="293803" y="441718"/>
            <a:ext cx="80425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Banks make money through merchant discounts and interchange fees</a:t>
            </a:r>
          </a:p>
        </p:txBody>
      </p:sp>
      <p:sp>
        <p:nvSpPr>
          <p:cNvPr id="131" name="Rectangle 130"/>
          <p:cNvSpPr/>
          <p:nvPr/>
        </p:nvSpPr>
        <p:spPr>
          <a:xfrm>
            <a:off x="196685" y="203788"/>
            <a:ext cx="91440" cy="548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6" name="Group 165"/>
          <p:cNvGrpSpPr/>
          <p:nvPr/>
        </p:nvGrpSpPr>
        <p:grpSpPr>
          <a:xfrm>
            <a:off x="202189" y="1058404"/>
            <a:ext cx="2380799" cy="2496750"/>
            <a:chOff x="202189" y="1058404"/>
            <a:chExt cx="2380799" cy="2496750"/>
          </a:xfrm>
        </p:grpSpPr>
        <p:pic>
          <p:nvPicPr>
            <p:cNvPr id="84" name="Shape 160"/>
            <p:cNvPicPr preferRelativeResize="0"/>
            <p:nvPr/>
          </p:nvPicPr>
          <p:blipFill rotWithShape="1">
            <a:blip r:embed="rId3">
              <a:alphaModFix/>
            </a:blip>
            <a:srcRect b="15038"/>
            <a:stretch/>
          </p:blipFill>
          <p:spPr>
            <a:xfrm>
              <a:off x="202189" y="1058404"/>
              <a:ext cx="2380799" cy="202274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5" name="Shape 161"/>
            <p:cNvSpPr txBox="1"/>
            <p:nvPr/>
          </p:nvSpPr>
          <p:spPr>
            <a:xfrm>
              <a:off x="510888" y="3093519"/>
              <a:ext cx="1763400" cy="461635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91425" rIns="91425" bIns="91425" anchor="t" anchorCtr="0">
              <a:spAutoFit/>
            </a:bodyPr>
            <a:lstStyle/>
            <a:p>
              <a:pPr lvl="0" algn="ctr" rtl="0">
                <a:spcBef>
                  <a:spcPts val="0"/>
                </a:spcBef>
                <a:buNone/>
              </a:pPr>
              <a:r>
                <a:rPr lang="en-US" sz="1800" b="1" dirty="0">
                  <a:solidFill>
                    <a:srgbClr val="014375"/>
                  </a:solidFill>
                  <a:latin typeface="Century Gothic" panose="020B0502020202020204" pitchFamily="34" charset="0"/>
                  <a:ea typeface="Questrial"/>
                  <a:cs typeface="Questrial"/>
                  <a:sym typeface="Questrial"/>
                </a:rPr>
                <a:t>Issuing  Bank</a:t>
              </a:r>
            </a:p>
          </p:txBody>
        </p:sp>
      </p:grpSp>
      <p:grpSp>
        <p:nvGrpSpPr>
          <p:cNvPr id="165" name="Group 164"/>
          <p:cNvGrpSpPr/>
          <p:nvPr/>
        </p:nvGrpSpPr>
        <p:grpSpPr>
          <a:xfrm>
            <a:off x="6403994" y="1066509"/>
            <a:ext cx="2377440" cy="2488645"/>
            <a:chOff x="6403994" y="1066509"/>
            <a:chExt cx="2377440" cy="2488645"/>
          </a:xfrm>
        </p:grpSpPr>
        <p:pic>
          <p:nvPicPr>
            <p:cNvPr id="87" name="Shape 162"/>
            <p:cNvPicPr preferRelativeResize="0"/>
            <p:nvPr/>
          </p:nvPicPr>
          <p:blipFill rotWithShape="1">
            <a:blip r:embed="rId3">
              <a:alphaModFix/>
            </a:blip>
            <a:srcRect b="15038"/>
            <a:stretch/>
          </p:blipFill>
          <p:spPr>
            <a:xfrm>
              <a:off x="6403994" y="1066509"/>
              <a:ext cx="2377440" cy="202082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8" name="Shape 163"/>
            <p:cNvSpPr txBox="1"/>
            <p:nvPr/>
          </p:nvSpPr>
          <p:spPr>
            <a:xfrm>
              <a:off x="6568143" y="3093519"/>
              <a:ext cx="2049142" cy="46163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25" tIns="91425" rIns="91425" bIns="91425" anchor="t" anchorCtr="0">
              <a:spAutoFit/>
            </a:bodyPr>
            <a:lstStyle/>
            <a:p>
              <a:pPr lvl="0" algn="ctr" rtl="0">
                <a:spcBef>
                  <a:spcPts val="0"/>
                </a:spcBef>
                <a:buNone/>
              </a:pPr>
              <a:r>
                <a:rPr lang="en-US" sz="1800" b="1" dirty="0">
                  <a:solidFill>
                    <a:srgbClr val="014375"/>
                  </a:solidFill>
                  <a:latin typeface="Century Gothic" panose="020B0502020202020204" pitchFamily="34" charset="0"/>
                  <a:ea typeface="Questrial"/>
                  <a:cs typeface="Questrial"/>
                  <a:sym typeface="Questrial"/>
                </a:rPr>
                <a:t>Acquiring Bank</a:t>
              </a:r>
            </a:p>
          </p:txBody>
        </p:sp>
      </p:grpSp>
      <p:pic>
        <p:nvPicPr>
          <p:cNvPr id="93" name="Shape 165" descr="noun_530924_cc.png"/>
          <p:cNvPicPr preferRelativeResize="0"/>
          <p:nvPr/>
        </p:nvPicPr>
        <p:blipFill rotWithShape="1">
          <a:blip r:embed="rId4">
            <a:alphaModFix/>
          </a:blip>
          <a:srcRect l="9287" t="13431" r="10093" b="23508"/>
          <a:stretch/>
        </p:blipFill>
        <p:spPr>
          <a:xfrm>
            <a:off x="3546882" y="4437281"/>
            <a:ext cx="2064975" cy="1615386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Rectangle 28"/>
          <p:cNvSpPr/>
          <p:nvPr/>
        </p:nvSpPr>
        <p:spPr>
          <a:xfrm>
            <a:off x="6807967" y="3541551"/>
            <a:ext cx="949400" cy="3153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Rectangle 109"/>
          <p:cNvSpPr/>
          <p:nvPr/>
        </p:nvSpPr>
        <p:spPr>
          <a:xfrm>
            <a:off x="7415600" y="3541551"/>
            <a:ext cx="949400" cy="3153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Rectangle 113"/>
          <p:cNvSpPr/>
          <p:nvPr/>
        </p:nvSpPr>
        <p:spPr>
          <a:xfrm>
            <a:off x="607928" y="3541551"/>
            <a:ext cx="949400" cy="3153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Rectangle 114"/>
          <p:cNvSpPr/>
          <p:nvPr/>
        </p:nvSpPr>
        <p:spPr>
          <a:xfrm>
            <a:off x="1215561" y="3541551"/>
            <a:ext cx="949400" cy="3153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Rectangle 116"/>
          <p:cNvSpPr/>
          <p:nvPr/>
        </p:nvSpPr>
        <p:spPr>
          <a:xfrm rot="5400000">
            <a:off x="2900467" y="4738165"/>
            <a:ext cx="949400" cy="3153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Rectangle 117"/>
          <p:cNvSpPr/>
          <p:nvPr/>
        </p:nvSpPr>
        <p:spPr>
          <a:xfrm rot="5400000">
            <a:off x="2900467" y="5345798"/>
            <a:ext cx="949400" cy="3153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Rectangle 119"/>
          <p:cNvSpPr/>
          <p:nvPr/>
        </p:nvSpPr>
        <p:spPr>
          <a:xfrm rot="5400000">
            <a:off x="5294133" y="4738166"/>
            <a:ext cx="949400" cy="3153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Rectangle 120"/>
          <p:cNvSpPr/>
          <p:nvPr/>
        </p:nvSpPr>
        <p:spPr>
          <a:xfrm rot="5400000">
            <a:off x="5294133" y="5345799"/>
            <a:ext cx="949400" cy="3153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4" name="Group 163"/>
          <p:cNvGrpSpPr/>
          <p:nvPr/>
        </p:nvGrpSpPr>
        <p:grpSpPr>
          <a:xfrm>
            <a:off x="5926511" y="3856904"/>
            <a:ext cx="2279052" cy="2013688"/>
            <a:chOff x="5926511" y="3856904"/>
            <a:chExt cx="2279052" cy="2013688"/>
          </a:xfrm>
        </p:grpSpPr>
        <p:sp>
          <p:nvSpPr>
            <p:cNvPr id="97" name="Shape 169"/>
            <p:cNvSpPr/>
            <p:nvPr/>
          </p:nvSpPr>
          <p:spPr>
            <a:xfrm>
              <a:off x="7894463" y="5528847"/>
              <a:ext cx="311100" cy="311100"/>
            </a:xfrm>
            <a:prstGeom prst="ellipse">
              <a:avLst/>
            </a:prstGeom>
            <a:solidFill>
              <a:srgbClr val="014375"/>
            </a:solidFill>
            <a:ln w="19050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0" tIns="0" rIns="0" bIns="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SzPct val="25000"/>
                <a:buNone/>
              </a:pPr>
              <a:r>
                <a:rPr lang="en-US" sz="1600" b="1">
                  <a:solidFill>
                    <a:srgbClr val="FFFFFF"/>
                  </a:solidFill>
                  <a:latin typeface="Century Gothic" panose="020B0502020202020204" pitchFamily="34" charset="0"/>
                  <a:ea typeface="PT Sans"/>
                  <a:cs typeface="PT Sans"/>
                  <a:sym typeface="PT Sans"/>
                </a:rPr>
                <a:t>1</a:t>
              </a:r>
            </a:p>
          </p:txBody>
        </p:sp>
        <p:cxnSp>
          <p:nvCxnSpPr>
            <p:cNvPr id="52" name="Connector: Elbow 51"/>
            <p:cNvCxnSpPr>
              <a:stCxn id="110" idx="2"/>
              <a:endCxn id="121" idx="0"/>
            </p:cNvCxnSpPr>
            <p:nvPr/>
          </p:nvCxnSpPr>
          <p:spPr>
            <a:xfrm rot="5400000">
              <a:off x="6085120" y="3698295"/>
              <a:ext cx="1646571" cy="1963790"/>
            </a:xfrm>
            <a:prstGeom prst="bentConnector2">
              <a:avLst/>
            </a:prstGeom>
            <a:ln w="25400">
              <a:solidFill>
                <a:srgbClr val="014375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1" name="TextBox 140"/>
            <p:cNvSpPr txBox="1"/>
            <p:nvPr/>
          </p:nvSpPr>
          <p:spPr>
            <a:xfrm>
              <a:off x="6530422" y="5501260"/>
              <a:ext cx="101502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latin typeface="Century Gothic" panose="020B0502020202020204" pitchFamily="34" charset="0"/>
                </a:rPr>
                <a:t>Invoice</a:t>
              </a:r>
            </a:p>
          </p:txBody>
        </p:sp>
      </p:grpSp>
      <p:grpSp>
        <p:nvGrpSpPr>
          <p:cNvPr id="163" name="Group 162"/>
          <p:cNvGrpSpPr/>
          <p:nvPr/>
        </p:nvGrpSpPr>
        <p:grpSpPr>
          <a:xfrm>
            <a:off x="771527" y="3856905"/>
            <a:ext cx="2445963" cy="2013687"/>
            <a:chOff x="771527" y="3856905"/>
            <a:chExt cx="2445963" cy="2013687"/>
          </a:xfrm>
        </p:grpSpPr>
        <p:cxnSp>
          <p:nvCxnSpPr>
            <p:cNvPr id="130" name="Connector: Elbow 129"/>
            <p:cNvCxnSpPr>
              <a:stCxn id="118" idx="2"/>
              <a:endCxn id="114" idx="2"/>
            </p:cNvCxnSpPr>
            <p:nvPr/>
          </p:nvCxnSpPr>
          <p:spPr>
            <a:xfrm rot="10800000">
              <a:off x="1082628" y="3856905"/>
              <a:ext cx="2134862" cy="1646570"/>
            </a:xfrm>
            <a:prstGeom prst="bentConnector2">
              <a:avLst/>
            </a:prstGeom>
            <a:ln w="25400">
              <a:solidFill>
                <a:srgbClr val="014375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0" name="Shape 169"/>
            <p:cNvSpPr/>
            <p:nvPr/>
          </p:nvSpPr>
          <p:spPr>
            <a:xfrm>
              <a:off x="771527" y="5528847"/>
              <a:ext cx="311100" cy="311100"/>
            </a:xfrm>
            <a:prstGeom prst="ellipse">
              <a:avLst/>
            </a:prstGeom>
            <a:solidFill>
              <a:srgbClr val="014375"/>
            </a:solidFill>
            <a:ln w="19050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0" tIns="0" rIns="0" bIns="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SzPct val="25000"/>
                <a:buNone/>
              </a:pPr>
              <a:r>
                <a:rPr lang="en-US" sz="1600" b="1" dirty="0">
                  <a:solidFill>
                    <a:srgbClr val="FFFFFF"/>
                  </a:solidFill>
                  <a:latin typeface="Century Gothic" panose="020B0502020202020204" pitchFamily="34" charset="0"/>
                  <a:ea typeface="PT Sans"/>
                  <a:cs typeface="PT Sans"/>
                  <a:sym typeface="PT Sans"/>
                </a:rPr>
                <a:t>2</a:t>
              </a:r>
            </a:p>
          </p:txBody>
        </p:sp>
        <p:sp>
          <p:nvSpPr>
            <p:cNvPr id="142" name="TextBox 141"/>
            <p:cNvSpPr txBox="1"/>
            <p:nvPr/>
          </p:nvSpPr>
          <p:spPr>
            <a:xfrm>
              <a:off x="1092917" y="5501260"/>
              <a:ext cx="200086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latin typeface="Century Gothic" panose="020B0502020202020204" pitchFamily="34" charset="0"/>
                </a:rPr>
                <a:t>Forward to bank</a:t>
              </a:r>
            </a:p>
          </p:txBody>
        </p:sp>
      </p:grpSp>
      <p:grpSp>
        <p:nvGrpSpPr>
          <p:cNvPr id="162" name="Group 161"/>
          <p:cNvGrpSpPr/>
          <p:nvPr/>
        </p:nvGrpSpPr>
        <p:grpSpPr>
          <a:xfrm>
            <a:off x="1690261" y="3856904"/>
            <a:ext cx="1527229" cy="1038937"/>
            <a:chOff x="1690261" y="3856904"/>
            <a:chExt cx="1527229" cy="1038937"/>
          </a:xfrm>
        </p:grpSpPr>
        <p:sp>
          <p:nvSpPr>
            <p:cNvPr id="104" name="Shape 178"/>
            <p:cNvSpPr/>
            <p:nvPr/>
          </p:nvSpPr>
          <p:spPr>
            <a:xfrm>
              <a:off x="1775374" y="4496985"/>
              <a:ext cx="311100" cy="311100"/>
            </a:xfrm>
            <a:prstGeom prst="ellipse">
              <a:avLst/>
            </a:prstGeom>
            <a:solidFill>
              <a:srgbClr val="9D1F1F"/>
            </a:solidFill>
            <a:ln w="19050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0" tIns="0" rIns="0" bIns="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SzPct val="25000"/>
                <a:buNone/>
              </a:pPr>
              <a:r>
                <a:rPr lang="en-US" sz="1600" b="1">
                  <a:solidFill>
                    <a:srgbClr val="FFFFFF"/>
                  </a:solidFill>
                  <a:latin typeface="Century Gothic" panose="020B0502020202020204" pitchFamily="34" charset="0"/>
                  <a:ea typeface="PT Sans"/>
                  <a:cs typeface="PT Sans"/>
                  <a:sym typeface="PT Sans"/>
                </a:rPr>
                <a:t>3</a:t>
              </a:r>
            </a:p>
          </p:txBody>
        </p:sp>
        <p:cxnSp>
          <p:nvCxnSpPr>
            <p:cNvPr id="132" name="Connector: Elbow 131"/>
            <p:cNvCxnSpPr>
              <a:stCxn id="115" idx="2"/>
              <a:endCxn id="117" idx="2"/>
            </p:cNvCxnSpPr>
            <p:nvPr/>
          </p:nvCxnSpPr>
          <p:spPr>
            <a:xfrm rot="16200000" flipH="1">
              <a:off x="1934407" y="3612758"/>
              <a:ext cx="1038937" cy="1527229"/>
            </a:xfrm>
            <a:prstGeom prst="bentConnector2">
              <a:avLst/>
            </a:prstGeom>
            <a:ln w="25400">
              <a:solidFill>
                <a:srgbClr val="9D1F1F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" name="TextBox 142"/>
            <p:cNvSpPr txBox="1"/>
            <p:nvPr/>
          </p:nvSpPr>
          <p:spPr>
            <a:xfrm>
              <a:off x="2128871" y="4462324"/>
              <a:ext cx="5741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latin typeface="Century Gothic" panose="020B0502020202020204" pitchFamily="34" charset="0"/>
                </a:rPr>
                <a:t>$$$</a:t>
              </a:r>
            </a:p>
          </p:txBody>
        </p:sp>
      </p:grpSp>
      <p:grpSp>
        <p:nvGrpSpPr>
          <p:cNvPr id="161" name="Group 160"/>
          <p:cNvGrpSpPr/>
          <p:nvPr/>
        </p:nvGrpSpPr>
        <p:grpSpPr>
          <a:xfrm>
            <a:off x="5926510" y="3856905"/>
            <a:ext cx="1356157" cy="1038938"/>
            <a:chOff x="5926510" y="3856905"/>
            <a:chExt cx="1356157" cy="1038938"/>
          </a:xfrm>
        </p:grpSpPr>
        <p:sp>
          <p:nvSpPr>
            <p:cNvPr id="105" name="Shape 179"/>
            <p:cNvSpPr/>
            <p:nvPr/>
          </p:nvSpPr>
          <p:spPr>
            <a:xfrm>
              <a:off x="6882383" y="4501847"/>
              <a:ext cx="311100" cy="311100"/>
            </a:xfrm>
            <a:prstGeom prst="ellipse">
              <a:avLst/>
            </a:prstGeom>
            <a:solidFill>
              <a:srgbClr val="9D1F1F"/>
            </a:solidFill>
            <a:ln w="19050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0" tIns="0" rIns="0" bIns="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SzPct val="25000"/>
                <a:buNone/>
              </a:pPr>
              <a:r>
                <a:rPr lang="en-US" sz="1600" b="1" dirty="0">
                  <a:solidFill>
                    <a:srgbClr val="FFFFFF"/>
                  </a:solidFill>
                  <a:latin typeface="Century Gothic" panose="020B0502020202020204" pitchFamily="34" charset="0"/>
                  <a:ea typeface="PT Sans"/>
                  <a:cs typeface="PT Sans"/>
                  <a:sym typeface="PT Sans"/>
                </a:rPr>
                <a:t>4</a:t>
              </a:r>
            </a:p>
          </p:txBody>
        </p:sp>
        <p:cxnSp>
          <p:nvCxnSpPr>
            <p:cNvPr id="129" name="Connector: Elbow 128"/>
            <p:cNvCxnSpPr>
              <a:stCxn id="120" idx="0"/>
              <a:endCxn id="29" idx="2"/>
            </p:cNvCxnSpPr>
            <p:nvPr/>
          </p:nvCxnSpPr>
          <p:spPr>
            <a:xfrm flipV="1">
              <a:off x="5926510" y="3856905"/>
              <a:ext cx="1356157" cy="1038938"/>
            </a:xfrm>
            <a:prstGeom prst="bentConnector2">
              <a:avLst/>
            </a:prstGeom>
            <a:ln w="25400">
              <a:solidFill>
                <a:srgbClr val="9D1F1F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4" name="TextBox 143"/>
            <p:cNvSpPr txBox="1"/>
            <p:nvPr/>
          </p:nvSpPr>
          <p:spPr>
            <a:xfrm>
              <a:off x="6269995" y="4462324"/>
              <a:ext cx="5741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latin typeface="Century Gothic" panose="020B0502020202020204" pitchFamily="34" charset="0"/>
                </a:rPr>
                <a:t>$$$</a:t>
              </a:r>
            </a:p>
          </p:txBody>
        </p:sp>
      </p:grpSp>
      <p:sp>
        <p:nvSpPr>
          <p:cNvPr id="145" name="Rectangle 144"/>
          <p:cNvSpPr/>
          <p:nvPr/>
        </p:nvSpPr>
        <p:spPr>
          <a:xfrm>
            <a:off x="3803163" y="1279302"/>
            <a:ext cx="1380656" cy="486107"/>
          </a:xfrm>
          <a:prstGeom prst="rect">
            <a:avLst/>
          </a:prstGeom>
          <a:solidFill>
            <a:srgbClr val="0167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latin typeface="Century Gothic" panose="020B0502020202020204" pitchFamily="34" charset="0"/>
              </a:rPr>
              <a:t>$1.8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3803163" y="1776157"/>
            <a:ext cx="1380656" cy="330692"/>
          </a:xfrm>
          <a:prstGeom prst="rect">
            <a:avLst/>
          </a:pr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latin typeface="Century Gothic" panose="020B0502020202020204" pitchFamily="34" charset="0"/>
              </a:rPr>
              <a:t>$0.6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803163" y="2116416"/>
            <a:ext cx="1380656" cy="1645960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latin typeface="Century Gothic" panose="020B0502020202020204" pitchFamily="34" charset="0"/>
              </a:rPr>
              <a:t>$97.4</a:t>
            </a:r>
          </a:p>
          <a:p>
            <a:pPr algn="ctr"/>
            <a:endParaRPr lang="en-US" sz="1400" b="1" dirty="0">
              <a:latin typeface="Century Gothic" panose="020B0502020202020204" pitchFamily="34" charset="0"/>
            </a:endParaRPr>
          </a:p>
          <a:p>
            <a:pPr algn="ctr"/>
            <a:r>
              <a:rPr lang="en-US" sz="1400" b="1" dirty="0">
                <a:latin typeface="Century Gothic" panose="020B0502020202020204" pitchFamily="34" charset="0"/>
              </a:rPr>
              <a:t>Paid to merchant</a:t>
            </a:r>
          </a:p>
        </p:txBody>
      </p:sp>
      <p:grpSp>
        <p:nvGrpSpPr>
          <p:cNvPr id="168" name="Group 167"/>
          <p:cNvGrpSpPr/>
          <p:nvPr/>
        </p:nvGrpSpPr>
        <p:grpSpPr>
          <a:xfrm>
            <a:off x="2445357" y="1222996"/>
            <a:ext cx="1357806" cy="307777"/>
            <a:chOff x="2445357" y="1222996"/>
            <a:chExt cx="1357806" cy="307777"/>
          </a:xfrm>
        </p:grpSpPr>
        <p:cxnSp>
          <p:nvCxnSpPr>
            <p:cNvPr id="149" name="Straight Arrow Connector 148"/>
            <p:cNvCxnSpPr>
              <a:stCxn id="145" idx="1"/>
            </p:cNvCxnSpPr>
            <p:nvPr/>
          </p:nvCxnSpPr>
          <p:spPr>
            <a:xfrm flipH="1">
              <a:off x="2582988" y="1522356"/>
              <a:ext cx="1220175" cy="0"/>
            </a:xfrm>
            <a:prstGeom prst="straightConnector1">
              <a:avLst/>
            </a:prstGeom>
            <a:ln w="25400">
              <a:solidFill>
                <a:srgbClr val="014375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5" name="TextBox 154"/>
            <p:cNvSpPr txBox="1"/>
            <p:nvPr/>
          </p:nvSpPr>
          <p:spPr>
            <a:xfrm>
              <a:off x="2445357" y="1222996"/>
              <a:ext cx="130195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sz="1400" b="1" dirty="0">
                  <a:latin typeface="Century Gothic" panose="020B0502020202020204" pitchFamily="34" charset="0"/>
                </a:rPr>
                <a:t>Interchange</a:t>
              </a:r>
            </a:p>
          </p:txBody>
        </p:sp>
      </p:grpSp>
      <p:grpSp>
        <p:nvGrpSpPr>
          <p:cNvPr id="167" name="Group 166"/>
          <p:cNvGrpSpPr/>
          <p:nvPr/>
        </p:nvGrpSpPr>
        <p:grpSpPr>
          <a:xfrm>
            <a:off x="5183819" y="1633726"/>
            <a:ext cx="1225858" cy="307777"/>
            <a:chOff x="5183819" y="1633726"/>
            <a:chExt cx="1225858" cy="307777"/>
          </a:xfrm>
        </p:grpSpPr>
        <p:cxnSp>
          <p:nvCxnSpPr>
            <p:cNvPr id="150" name="Straight Arrow Connector 149"/>
            <p:cNvCxnSpPr/>
            <p:nvPr/>
          </p:nvCxnSpPr>
          <p:spPr>
            <a:xfrm>
              <a:off x="5183819" y="1931478"/>
              <a:ext cx="1220175" cy="0"/>
            </a:xfrm>
            <a:prstGeom prst="straightConnector1">
              <a:avLst/>
            </a:prstGeom>
            <a:ln w="25400">
              <a:solidFill>
                <a:srgbClr val="014375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7" name="TextBox 156"/>
            <p:cNvSpPr txBox="1"/>
            <p:nvPr/>
          </p:nvSpPr>
          <p:spPr>
            <a:xfrm>
              <a:off x="5330534" y="1633726"/>
              <a:ext cx="107914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b="1" dirty="0">
                  <a:latin typeface="Century Gothic" panose="020B0502020202020204" pitchFamily="34" charset="0"/>
                </a:rPr>
                <a:t>Other fees</a:t>
              </a:r>
            </a:p>
          </p:txBody>
        </p:sp>
      </p:grpSp>
      <p:sp>
        <p:nvSpPr>
          <p:cNvPr id="158" name="Rectangle 157"/>
          <p:cNvSpPr/>
          <p:nvPr/>
        </p:nvSpPr>
        <p:spPr>
          <a:xfrm>
            <a:off x="3753319" y="1222996"/>
            <a:ext cx="1478125" cy="969342"/>
          </a:xfrm>
          <a:prstGeom prst="rect">
            <a:avLst/>
          </a:prstGeom>
          <a:noFill/>
          <a:ln w="25400">
            <a:solidFill>
              <a:srgbClr val="9D1F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9" name="TextBox 158"/>
          <p:cNvSpPr txBox="1"/>
          <p:nvPr/>
        </p:nvSpPr>
        <p:spPr>
          <a:xfrm>
            <a:off x="3582520" y="900977"/>
            <a:ext cx="18197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>
                <a:latin typeface="Century Gothic" panose="020B0502020202020204" pitchFamily="34" charset="0"/>
              </a:rPr>
              <a:t>Merchant Discount</a:t>
            </a:r>
          </a:p>
        </p:txBody>
      </p:sp>
      <p:sp>
        <p:nvSpPr>
          <p:cNvPr id="160" name="TextBox 159"/>
          <p:cNvSpPr txBox="1"/>
          <p:nvPr/>
        </p:nvSpPr>
        <p:spPr>
          <a:xfrm>
            <a:off x="2948537" y="3807738"/>
            <a:ext cx="30877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latin typeface="Century Gothic" panose="020B0502020202020204" pitchFamily="34" charset="0"/>
              </a:rPr>
              <a:t>What happens to $100?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0" y="6257557"/>
            <a:ext cx="6806672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>
                <a:latin typeface="Century Gothic" panose="020B0502020202020204" pitchFamily="34" charset="0"/>
              </a:rPr>
              <a:t>Source: http://revenuesandprofits.com/how-visa-makes-money-understanding-visa-business-model/</a:t>
            </a:r>
          </a:p>
        </p:txBody>
      </p:sp>
    </p:spTree>
    <p:extLst>
      <p:ext uri="{BB962C8B-B14F-4D97-AF65-F5344CB8AC3E}">
        <p14:creationId xmlns:p14="http://schemas.microsoft.com/office/powerpoint/2010/main" val="294492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 animBg="1"/>
      <p:bldP spid="146" grpId="0" animBg="1"/>
      <p:bldP spid="147" grpId="0" animBg="1"/>
      <p:bldP spid="158" grpId="0" animBg="1"/>
      <p:bldP spid="159" grpId="0"/>
      <p:bldP spid="16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333207" y="4231775"/>
            <a:ext cx="4094974" cy="786503"/>
            <a:chOff x="333207" y="2731763"/>
            <a:chExt cx="4094974" cy="786503"/>
          </a:xfrm>
        </p:grpSpPr>
        <p:pic>
          <p:nvPicPr>
            <p:cNvPr id="119" name="Shape 1305" descr="noun_97463_cc.png"/>
            <p:cNvPicPr preferRelativeResize="0"/>
            <p:nvPr/>
          </p:nvPicPr>
          <p:blipFill rotWithShape="1">
            <a:blip r:embed="rId3">
              <a:alphaModFix/>
            </a:blip>
            <a:srcRect l="8434" t="69" r="8550" b="12814"/>
            <a:stretch/>
          </p:blipFill>
          <p:spPr>
            <a:xfrm>
              <a:off x="333207" y="2731763"/>
              <a:ext cx="749470" cy="78650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5" name="Shape 1301"/>
            <p:cNvSpPr txBox="1"/>
            <p:nvPr/>
          </p:nvSpPr>
          <p:spPr>
            <a:xfrm>
              <a:off x="1319221" y="2751618"/>
              <a:ext cx="3108960" cy="738633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91425" rIns="91425" bIns="91425" anchor="t" anchorCtr="0">
              <a:sp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rPr lang="en-US" sz="1800" b="1" dirty="0">
                  <a:latin typeface="Century Gothic" panose="020B0502020202020204" pitchFamily="34" charset="0"/>
                  <a:ea typeface="Questrial"/>
                  <a:cs typeface="Questrial"/>
                  <a:sym typeface="Questrial"/>
                </a:rPr>
                <a:t>Foreign transaction Fees</a:t>
              </a:r>
            </a:p>
            <a:p>
              <a:pPr lvl="0">
                <a:spcBef>
                  <a:spcPts val="0"/>
                </a:spcBef>
                <a:buNone/>
              </a:pPr>
              <a:r>
                <a:rPr lang="en-US" dirty="0">
                  <a:latin typeface="Century Gothic" panose="020B0502020202020204" pitchFamily="34" charset="0"/>
                  <a:ea typeface="Questrial"/>
                  <a:cs typeface="Questrial"/>
                  <a:sym typeface="Questrial"/>
                </a:rPr>
                <a:t>1</a:t>
              </a:r>
              <a:r>
                <a:rPr lang="en-US" sz="1800" dirty="0" smtClean="0">
                  <a:latin typeface="Century Gothic" panose="020B0502020202020204" pitchFamily="34" charset="0"/>
                  <a:ea typeface="Questrial"/>
                  <a:cs typeface="Questrial"/>
                  <a:sym typeface="Questrial"/>
                </a:rPr>
                <a:t>%-</a:t>
              </a:r>
              <a:r>
                <a:rPr lang="en-US" sz="1800" dirty="0">
                  <a:latin typeface="Century Gothic" panose="020B0502020202020204" pitchFamily="34" charset="0"/>
                  <a:ea typeface="Questrial"/>
                  <a:cs typeface="Questrial"/>
                  <a:sym typeface="Questrial"/>
                </a:rPr>
                <a:t>2.5% of purchase price</a:t>
              </a:r>
            </a:p>
          </p:txBody>
        </p:sp>
      </p:grpSp>
      <p:sp>
        <p:nvSpPr>
          <p:cNvPr id="86" name="Dark Blue Bar"/>
          <p:cNvSpPr/>
          <p:nvPr/>
        </p:nvSpPr>
        <p:spPr>
          <a:xfrm flipH="1" flipV="1">
            <a:off x="0" y="746116"/>
            <a:ext cx="9144000" cy="127000"/>
          </a:xfrm>
          <a:prstGeom prst="triangle">
            <a:avLst>
              <a:gd name="adj" fmla="val 100000"/>
            </a:avLst>
          </a:pr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1" name="Rectangle 50"/>
          <p:cNvSpPr/>
          <p:nvPr/>
        </p:nvSpPr>
        <p:spPr>
          <a:xfrm>
            <a:off x="0" y="70272"/>
            <a:ext cx="9144000" cy="726673"/>
          </a:xfrm>
          <a:prstGeom prst="rect">
            <a:avLst/>
          </a:prstGeom>
          <a:gradFill>
            <a:gsLst>
              <a:gs pos="14173">
                <a:srgbClr val="0167B1"/>
              </a:gs>
              <a:gs pos="59300">
                <a:srgbClr val="017FDD"/>
              </a:gs>
              <a:gs pos="100000">
                <a:srgbClr val="0174CB"/>
              </a:gs>
              <a:gs pos="0">
                <a:srgbClr val="0167B1"/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9" name="Header Outliner 1"/>
          <p:cNvSpPr/>
          <p:nvPr/>
        </p:nvSpPr>
        <p:spPr>
          <a:xfrm>
            <a:off x="-93756" y="-172950"/>
            <a:ext cx="9458325" cy="1581150"/>
          </a:xfrm>
          <a:custGeom>
            <a:avLst/>
            <a:gdLst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58325" h="1581150">
                <a:moveTo>
                  <a:pt x="66675" y="276225"/>
                </a:moveTo>
                <a:cubicBezTo>
                  <a:pt x="10699750" y="149225"/>
                  <a:pt x="9302750" y="1069975"/>
                  <a:pt x="9458325" y="1581150"/>
                </a:cubicBezTo>
                <a:lnTo>
                  <a:pt x="9448800" y="66675"/>
                </a:lnTo>
                <a:lnTo>
                  <a:pt x="0" y="0"/>
                </a:lnTo>
                <a:lnTo>
                  <a:pt x="66675" y="276225"/>
                </a:lnTo>
                <a:close/>
              </a:path>
            </a:pathLst>
          </a:custGeom>
          <a:solidFill>
            <a:srgbClr val="0E97FE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0" name="Header Outliner 2"/>
          <p:cNvSpPr/>
          <p:nvPr/>
        </p:nvSpPr>
        <p:spPr>
          <a:xfrm>
            <a:off x="-244475" y="-164466"/>
            <a:ext cx="9915525" cy="1609725"/>
          </a:xfrm>
          <a:custGeom>
            <a:avLst/>
            <a:gdLst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  <a:gd name="connsiteX0" fmla="*/ 0 w 9896475"/>
              <a:gd name="connsiteY0" fmla="*/ 285750 h 1581150"/>
              <a:gd name="connsiteX1" fmla="*/ 9896475 w 9896475"/>
              <a:gd name="connsiteY1" fmla="*/ 1581150 h 1581150"/>
              <a:gd name="connsiteX2" fmla="*/ 9886950 w 9896475"/>
              <a:gd name="connsiteY2" fmla="*/ 66675 h 1581150"/>
              <a:gd name="connsiteX3" fmla="*/ 438150 w 9896475"/>
              <a:gd name="connsiteY3" fmla="*/ 0 h 1581150"/>
              <a:gd name="connsiteX4" fmla="*/ 0 w 9896475"/>
              <a:gd name="connsiteY4" fmla="*/ 285750 h 1581150"/>
              <a:gd name="connsiteX0" fmla="*/ 19050 w 9915525"/>
              <a:gd name="connsiteY0" fmla="*/ 314325 h 1609725"/>
              <a:gd name="connsiteX1" fmla="*/ 9915525 w 9915525"/>
              <a:gd name="connsiteY1" fmla="*/ 1609725 h 1609725"/>
              <a:gd name="connsiteX2" fmla="*/ 9906000 w 9915525"/>
              <a:gd name="connsiteY2" fmla="*/ 95250 h 1609725"/>
              <a:gd name="connsiteX3" fmla="*/ 0 w 9915525"/>
              <a:gd name="connsiteY3" fmla="*/ 0 h 1609725"/>
              <a:gd name="connsiteX4" fmla="*/ 19050 w 9915525"/>
              <a:gd name="connsiteY4" fmla="*/ 314325 h 1609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15525" h="1609725">
                <a:moveTo>
                  <a:pt x="19050" y="314325"/>
                </a:moveTo>
                <a:cubicBezTo>
                  <a:pt x="10652125" y="187325"/>
                  <a:pt x="9569450" y="1174750"/>
                  <a:pt x="9915525" y="1609725"/>
                </a:cubicBezTo>
                <a:lnTo>
                  <a:pt x="9906000" y="95250"/>
                </a:lnTo>
                <a:lnTo>
                  <a:pt x="0" y="0"/>
                </a:lnTo>
                <a:lnTo>
                  <a:pt x="19050" y="314325"/>
                </a:lnTo>
                <a:close/>
              </a:path>
            </a:pathLst>
          </a:custGeom>
          <a:solidFill>
            <a:srgbClr val="014375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3" name="Rectangle 82"/>
          <p:cNvSpPr/>
          <p:nvPr/>
        </p:nvSpPr>
        <p:spPr>
          <a:xfrm>
            <a:off x="0" y="-4464"/>
            <a:ext cx="9144000" cy="90299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Freeform: Shape 91"/>
          <p:cNvSpPr/>
          <p:nvPr/>
        </p:nvSpPr>
        <p:spPr>
          <a:xfrm>
            <a:off x="5654675" y="43968"/>
            <a:ext cx="3489325" cy="47625"/>
          </a:xfrm>
          <a:custGeom>
            <a:avLst/>
            <a:gdLst>
              <a:gd name="connsiteX0" fmla="*/ 3488927 w 3488927"/>
              <a:gd name="connsiteY0" fmla="*/ 0 h 48845"/>
              <a:gd name="connsiteX1" fmla="*/ 3488927 w 3488927"/>
              <a:gd name="connsiteY1" fmla="*/ 48845 h 48845"/>
              <a:gd name="connsiteX2" fmla="*/ 0 w 3488927"/>
              <a:gd name="connsiteY2" fmla="*/ 48845 h 4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88927" h="48845">
                <a:moveTo>
                  <a:pt x="3488927" y="0"/>
                </a:moveTo>
                <a:lnTo>
                  <a:pt x="3488927" y="48845"/>
                </a:lnTo>
                <a:lnTo>
                  <a:pt x="0" y="48845"/>
                </a:lnTo>
                <a:close/>
              </a:path>
            </a:pathLst>
          </a:cu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0" y="6535024"/>
            <a:ext cx="9144000" cy="322976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284481" y="3070419"/>
            <a:ext cx="457200" cy="457200"/>
          </a:xfrm>
          <a:prstGeom prst="rect">
            <a:avLst/>
          </a:prstGeom>
          <a:solidFill>
            <a:srgbClr val="7E58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284481" y="3583112"/>
            <a:ext cx="457200" cy="457200"/>
          </a:xfrm>
          <a:prstGeom prst="rect">
            <a:avLst/>
          </a:prstGeom>
          <a:solidFill>
            <a:srgbClr val="07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284481" y="4095805"/>
            <a:ext cx="457200" cy="457200"/>
          </a:xfrm>
          <a:prstGeom prst="rect">
            <a:avLst/>
          </a:prstGeom>
          <a:solidFill>
            <a:srgbClr val="4864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284481" y="4608497"/>
            <a:ext cx="457200" cy="457200"/>
          </a:xfrm>
          <a:prstGeom prst="rect">
            <a:avLst/>
          </a:prstGeom>
          <a:solidFill>
            <a:srgbClr val="E988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289779" y="1019647"/>
            <a:ext cx="457200" cy="457200"/>
          </a:xfrm>
          <a:prstGeom prst="rect">
            <a:avLst/>
          </a:prstGeom>
          <a:solidFill>
            <a:srgbClr val="E55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289779" y="1532340"/>
            <a:ext cx="457200" cy="457200"/>
          </a:xfrm>
          <a:prstGeom prst="rect">
            <a:avLst/>
          </a:prstGeom>
          <a:solidFill>
            <a:srgbClr val="1575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289779" y="2045033"/>
            <a:ext cx="457200" cy="457200"/>
          </a:xfrm>
          <a:prstGeom prst="rect">
            <a:avLst/>
          </a:prstGeom>
          <a:solidFill>
            <a:srgbClr val="E1AF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289779" y="2557726"/>
            <a:ext cx="457200" cy="457200"/>
          </a:xfrm>
          <a:prstGeom prst="rect">
            <a:avLst/>
          </a:prstGeom>
          <a:solidFill>
            <a:srgbClr val="26A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289779" y="506954"/>
            <a:ext cx="457200" cy="457200"/>
          </a:xfrm>
          <a:prstGeom prst="rect">
            <a:avLst/>
          </a:prstGeom>
          <a:solidFill>
            <a:srgbClr val="5778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9289779" y="-5739"/>
            <a:ext cx="457200" cy="457200"/>
          </a:xfrm>
          <a:prstGeom prst="rect">
            <a:avLst/>
          </a:prstGeom>
          <a:ln w="12700">
            <a:solidFill>
              <a:srgbClr val="A1A3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289779" y="5121189"/>
            <a:ext cx="457200" cy="457200"/>
          </a:xfrm>
          <a:prstGeom prst="rect">
            <a:avLst/>
          </a:prstGeom>
          <a:solidFill>
            <a:srgbClr val="303845"/>
          </a:solidFill>
          <a:ln w="25400"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>
              <a:latin typeface="Gill Sans MT" panose="020B0502020104020203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289779" y="5633881"/>
            <a:ext cx="457200" cy="457200"/>
          </a:xfrm>
          <a:prstGeom prst="rect">
            <a:avLst/>
          </a:prstGeom>
          <a:solidFill>
            <a:srgbClr val="969696"/>
          </a:solidFill>
          <a:ln w="12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289779" y="6146573"/>
            <a:ext cx="457200" cy="457200"/>
          </a:xfrm>
          <a:prstGeom prst="rect">
            <a:avLst/>
          </a:prstGeom>
          <a:solidFill>
            <a:srgbClr val="2D313D"/>
          </a:solidFill>
          <a:ln w="12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9284481" y="6858000"/>
            <a:ext cx="456680" cy="364240"/>
            <a:chOff x="247015" y="861"/>
            <a:chExt cx="720000" cy="198233"/>
          </a:xfrm>
        </p:grpSpPr>
        <p:sp>
          <p:nvSpPr>
            <p:cNvPr id="19" name="Rounded Rectangle 31"/>
            <p:cNvSpPr/>
            <p:nvPr/>
          </p:nvSpPr>
          <p:spPr>
            <a:xfrm>
              <a:off x="247015" y="861"/>
              <a:ext cx="720000" cy="198233"/>
            </a:xfrm>
            <a:prstGeom prst="roundRect">
              <a:avLst/>
            </a:prstGeom>
            <a:solidFill>
              <a:srgbClr val="414C5D"/>
            </a:solidFill>
            <a:ln w="19050">
              <a:solidFill>
                <a:srgbClr val="2D313D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Rounded Rectangle 4"/>
            <p:cNvSpPr txBox="1"/>
            <p:nvPr/>
          </p:nvSpPr>
          <p:spPr>
            <a:xfrm>
              <a:off x="256692" y="10538"/>
              <a:ext cx="700646" cy="17887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860" tIns="22860" rIns="22860" bIns="22860" numCol="1" spcCol="1270" anchor="ctr" anchorCtr="0">
              <a:noAutofit/>
            </a:bodyPr>
            <a:lstStyle/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900" kern="1200" dirty="0"/>
                <a:t> </a:t>
              </a:r>
            </a:p>
          </p:txBody>
        </p:sp>
      </p:grpSp>
      <p:grpSp>
        <p:nvGrpSpPr>
          <p:cNvPr id="126" name="Group 125"/>
          <p:cNvGrpSpPr/>
          <p:nvPr/>
        </p:nvGrpSpPr>
        <p:grpSpPr>
          <a:xfrm>
            <a:off x="8524653" y="6535023"/>
            <a:ext cx="308056" cy="327959"/>
            <a:chOff x="8297735" y="6535023"/>
            <a:chExt cx="308056" cy="327959"/>
          </a:xfrm>
        </p:grpSpPr>
        <p:sp>
          <p:nvSpPr>
            <p:cNvPr id="21" name="Isosceles Triangle 20"/>
            <p:cNvSpPr/>
            <p:nvPr/>
          </p:nvSpPr>
          <p:spPr>
            <a:xfrm>
              <a:off x="8297735" y="6597417"/>
              <a:ext cx="308056" cy="26556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Isosceles Triangle 21"/>
            <p:cNvSpPr/>
            <p:nvPr/>
          </p:nvSpPr>
          <p:spPr>
            <a:xfrm rot="10800000">
              <a:off x="8297735" y="6535023"/>
              <a:ext cx="308056" cy="26556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9" name="Rectangle 38"/>
          <p:cNvSpPr/>
          <p:nvPr/>
        </p:nvSpPr>
        <p:spPr>
          <a:xfrm>
            <a:off x="-590550" y="100013"/>
            <a:ext cx="457200" cy="457200"/>
          </a:xfrm>
          <a:prstGeom prst="rect">
            <a:avLst/>
          </a:prstGeom>
          <a:solidFill>
            <a:srgbClr val="0167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-590550" y="622300"/>
            <a:ext cx="457200" cy="457200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-590550" y="3240088"/>
            <a:ext cx="457200" cy="4572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-590550" y="3762375"/>
            <a:ext cx="457200" cy="457200"/>
          </a:xfrm>
          <a:prstGeom prst="rect">
            <a:avLst/>
          </a:prstGeom>
          <a:solidFill>
            <a:srgbClr val="808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-590550" y="4286250"/>
            <a:ext cx="457200" cy="457200"/>
          </a:xfrm>
          <a:prstGeom prst="rect">
            <a:avLst/>
          </a:prstGeom>
          <a:solidFill>
            <a:srgbClr val="D4D4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-590550" y="4808538"/>
            <a:ext cx="457200" cy="457200"/>
          </a:xfrm>
          <a:prstGeom prst="rect">
            <a:avLst/>
          </a:prstGeom>
          <a:solidFill>
            <a:srgbClr val="D4D4D9"/>
          </a:solidFill>
          <a:ln w="31750">
            <a:solidFill>
              <a:srgbClr val="0167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-590550" y="5332413"/>
            <a:ext cx="457200" cy="457200"/>
          </a:xfrm>
          <a:prstGeom prst="rect">
            <a:avLst/>
          </a:prstGeom>
          <a:solidFill>
            <a:srgbClr val="D4D4D9"/>
          </a:solidFill>
          <a:ln w="31750">
            <a:solidFill>
              <a:srgbClr val="D733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-590550" y="1146175"/>
            <a:ext cx="457200" cy="457200"/>
          </a:xfrm>
          <a:prstGeom prst="rect">
            <a:avLst/>
          </a:pr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-590550" y="1670050"/>
            <a:ext cx="457200" cy="457200"/>
          </a:xfrm>
          <a:prstGeom prst="rect">
            <a:avLst/>
          </a:prstGeom>
          <a:solidFill>
            <a:srgbClr val="9D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-590550" y="2192338"/>
            <a:ext cx="457200" cy="457200"/>
          </a:xfrm>
          <a:prstGeom prst="rect">
            <a:avLst/>
          </a:prstGeom>
          <a:solidFill>
            <a:srgbClr val="0E9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-590550" y="2716213"/>
            <a:ext cx="457200" cy="457200"/>
          </a:xfrm>
          <a:prstGeom prst="rect">
            <a:avLst/>
          </a:prstGeom>
          <a:solidFill>
            <a:srgbClr val="E36F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-1177960" y="3070419"/>
            <a:ext cx="457200" cy="457200"/>
          </a:xfrm>
          <a:prstGeom prst="rect">
            <a:avLst/>
          </a:prstGeom>
          <a:solidFill>
            <a:srgbClr val="0071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-1177960" y="3583112"/>
            <a:ext cx="457200" cy="457200"/>
          </a:xfrm>
          <a:prstGeom prst="rect">
            <a:avLst/>
          </a:prstGeom>
          <a:solidFill>
            <a:srgbClr val="0056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-1177960" y="4095805"/>
            <a:ext cx="457200" cy="457200"/>
          </a:xfrm>
          <a:prstGeom prst="rect">
            <a:avLst/>
          </a:prstGeom>
          <a:solidFill>
            <a:srgbClr val="001A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-1177960" y="4608497"/>
            <a:ext cx="457200" cy="457200"/>
          </a:xfrm>
          <a:prstGeom prst="rect">
            <a:avLst/>
          </a:prstGeom>
          <a:solidFill>
            <a:srgbClr val="0013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-1172662" y="1019647"/>
            <a:ext cx="457200" cy="4572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-1172662" y="1532340"/>
            <a:ext cx="457200" cy="457200"/>
          </a:xfrm>
          <a:prstGeom prst="rect">
            <a:avLst/>
          </a:prstGeom>
          <a:solidFill>
            <a:srgbClr val="3737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-1172662" y="2045033"/>
            <a:ext cx="457200" cy="457200"/>
          </a:xfrm>
          <a:prstGeom prst="rect">
            <a:avLst/>
          </a:prstGeom>
          <a:solidFill>
            <a:srgbClr val="7B7B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-1172662" y="2557726"/>
            <a:ext cx="457200" cy="457200"/>
          </a:xfrm>
          <a:prstGeom prst="rect">
            <a:avLst/>
          </a:prstGeom>
          <a:solidFill>
            <a:srgbClr val="6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-1172662" y="506954"/>
            <a:ext cx="457200" cy="457200"/>
          </a:xfrm>
          <a:prstGeom prst="rect">
            <a:avLst/>
          </a:prstGeom>
          <a:solidFill>
            <a:srgbClr val="5778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-1167670" y="-5739"/>
            <a:ext cx="457200" cy="457200"/>
          </a:xfrm>
          <a:prstGeom prst="rect">
            <a:avLst/>
          </a:prstGeom>
          <a:ln w="12700">
            <a:solidFill>
              <a:srgbClr val="A1A3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-1167670" y="5121189"/>
            <a:ext cx="457200" cy="457200"/>
          </a:xfrm>
          <a:prstGeom prst="rect">
            <a:avLst/>
          </a:prstGeom>
          <a:solidFill>
            <a:srgbClr val="303845"/>
          </a:solidFill>
          <a:ln w="25400"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Oval 7"/>
          <p:cNvSpPr>
            <a:spLocks noChangeArrowheads="1"/>
          </p:cNvSpPr>
          <p:nvPr/>
        </p:nvSpPr>
        <p:spPr bwMode="auto">
          <a:xfrm>
            <a:off x="-1668140" y="2090753"/>
            <a:ext cx="365760" cy="365760"/>
          </a:xfrm>
          <a:prstGeom prst="ellipse">
            <a:avLst/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b="1"/>
          </a:p>
        </p:txBody>
      </p:sp>
      <p:sp>
        <p:nvSpPr>
          <p:cNvPr id="66" name="Freeform 9"/>
          <p:cNvSpPr>
            <a:spLocks/>
          </p:cNvSpPr>
          <p:nvPr/>
        </p:nvSpPr>
        <p:spPr bwMode="auto">
          <a:xfrm>
            <a:off x="-1600140" y="2161590"/>
            <a:ext cx="229760" cy="224086"/>
          </a:xfrm>
          <a:custGeom>
            <a:avLst/>
            <a:gdLst>
              <a:gd name="T0" fmla="*/ 2147483647 w 418"/>
              <a:gd name="T1" fmla="*/ 0 h 408"/>
              <a:gd name="T2" fmla="*/ 2147483647 w 418"/>
              <a:gd name="T3" fmla="*/ 2147483647 h 408"/>
              <a:gd name="T4" fmla="*/ 2147483647 w 418"/>
              <a:gd name="T5" fmla="*/ 2147483647 h 408"/>
              <a:gd name="T6" fmla="*/ 2147483647 w 418"/>
              <a:gd name="T7" fmla="*/ 2147483647 h 408"/>
              <a:gd name="T8" fmla="*/ 0 w 418"/>
              <a:gd name="T9" fmla="*/ 2147483647 h 408"/>
              <a:gd name="T10" fmla="*/ 2147483647 w 418"/>
              <a:gd name="T11" fmla="*/ 2147483647 h 408"/>
              <a:gd name="T12" fmla="*/ 2147483647 w 418"/>
              <a:gd name="T13" fmla="*/ 2147483647 h 408"/>
              <a:gd name="T14" fmla="*/ 2147483647 w 418"/>
              <a:gd name="T15" fmla="*/ 0 h 40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418" h="408">
                <a:moveTo>
                  <a:pt x="404" y="0"/>
                </a:moveTo>
                <a:cubicBezTo>
                  <a:pt x="418" y="30"/>
                  <a:pt x="418" y="30"/>
                  <a:pt x="418" y="30"/>
                </a:cubicBezTo>
                <a:cubicBezTo>
                  <a:pt x="263" y="173"/>
                  <a:pt x="237" y="286"/>
                  <a:pt x="209" y="348"/>
                </a:cubicBezTo>
                <a:cubicBezTo>
                  <a:pt x="190" y="359"/>
                  <a:pt x="150" y="377"/>
                  <a:pt x="115" y="408"/>
                </a:cubicBezTo>
                <a:cubicBezTo>
                  <a:pt x="90" y="333"/>
                  <a:pt x="50" y="219"/>
                  <a:pt x="0" y="216"/>
                </a:cubicBezTo>
                <a:cubicBezTo>
                  <a:pt x="48" y="171"/>
                  <a:pt x="76" y="163"/>
                  <a:pt x="95" y="169"/>
                </a:cubicBezTo>
                <a:cubicBezTo>
                  <a:pt x="125" y="179"/>
                  <a:pt x="140" y="230"/>
                  <a:pt x="153" y="259"/>
                </a:cubicBezTo>
                <a:cubicBezTo>
                  <a:pt x="201" y="169"/>
                  <a:pt x="300" y="47"/>
                  <a:pt x="40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8" name="Oval 6"/>
          <p:cNvSpPr>
            <a:spLocks noChangeArrowheads="1"/>
          </p:cNvSpPr>
          <p:nvPr/>
        </p:nvSpPr>
        <p:spPr bwMode="auto">
          <a:xfrm>
            <a:off x="-1668140" y="1576843"/>
            <a:ext cx="365760" cy="36576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1">
              <a:latin typeface="+mn-lt"/>
              <a:ea typeface="+mn-ea"/>
              <a:cs typeface="+mn-cs"/>
            </a:endParaRPr>
          </a:p>
        </p:txBody>
      </p:sp>
      <p:sp>
        <p:nvSpPr>
          <p:cNvPr id="69" name="Freeform 8"/>
          <p:cNvSpPr>
            <a:spLocks/>
          </p:cNvSpPr>
          <p:nvPr/>
        </p:nvSpPr>
        <p:spPr bwMode="auto">
          <a:xfrm>
            <a:off x="-1602842" y="1650921"/>
            <a:ext cx="234932" cy="217373"/>
          </a:xfrm>
          <a:custGeom>
            <a:avLst/>
            <a:gdLst>
              <a:gd name="T0" fmla="*/ 2147483647 w 427"/>
              <a:gd name="T1" fmla="*/ 2147483647 h 396"/>
              <a:gd name="T2" fmla="*/ 2147483647 w 427"/>
              <a:gd name="T3" fmla="*/ 2147483647 h 396"/>
              <a:gd name="T4" fmla="*/ 2147483647 w 427"/>
              <a:gd name="T5" fmla="*/ 2147483647 h 396"/>
              <a:gd name="T6" fmla="*/ 0 w 427"/>
              <a:gd name="T7" fmla="*/ 2147483647 h 396"/>
              <a:gd name="T8" fmla="*/ 2147483647 w 427"/>
              <a:gd name="T9" fmla="*/ 2147483647 h 396"/>
              <a:gd name="T10" fmla="*/ 2147483647 w 427"/>
              <a:gd name="T11" fmla="*/ 2147483647 h 396"/>
              <a:gd name="T12" fmla="*/ 2147483647 w 427"/>
              <a:gd name="T13" fmla="*/ 2147483647 h 396"/>
              <a:gd name="T14" fmla="*/ 2147483647 w 427"/>
              <a:gd name="T15" fmla="*/ 2147483647 h 396"/>
              <a:gd name="T16" fmla="*/ 2147483647 w 427"/>
              <a:gd name="T17" fmla="*/ 2147483647 h 396"/>
              <a:gd name="T18" fmla="*/ 2147483647 w 427"/>
              <a:gd name="T19" fmla="*/ 0 h 396"/>
              <a:gd name="T20" fmla="*/ 2147483647 w 427"/>
              <a:gd name="T21" fmla="*/ 2147483647 h 396"/>
              <a:gd name="T22" fmla="*/ 2147483647 w 427"/>
              <a:gd name="T23" fmla="*/ 2147483647 h 396"/>
              <a:gd name="T24" fmla="*/ 2147483647 w 427"/>
              <a:gd name="T25" fmla="*/ 2147483647 h 396"/>
              <a:gd name="T26" fmla="*/ 2147483647 w 427"/>
              <a:gd name="T27" fmla="*/ 2147483647 h 396"/>
              <a:gd name="T28" fmla="*/ 2147483647 w 427"/>
              <a:gd name="T29" fmla="*/ 2147483647 h 396"/>
              <a:gd name="T30" fmla="*/ 2147483647 w 427"/>
              <a:gd name="T31" fmla="*/ 2147483647 h 396"/>
              <a:gd name="T32" fmla="*/ 2147483647 w 427"/>
              <a:gd name="T33" fmla="*/ 2147483647 h 396"/>
              <a:gd name="T34" fmla="*/ 2147483647 w 427"/>
              <a:gd name="T35" fmla="*/ 2147483647 h 396"/>
              <a:gd name="T36" fmla="*/ 2147483647 w 427"/>
              <a:gd name="T37" fmla="*/ 2147483647 h 396"/>
              <a:gd name="T38" fmla="*/ 2147483647 w 427"/>
              <a:gd name="T39" fmla="*/ 2147483647 h 396"/>
              <a:gd name="T40" fmla="*/ 2147483647 w 427"/>
              <a:gd name="T41" fmla="*/ 2147483647 h 396"/>
              <a:gd name="T42" fmla="*/ 2147483647 w 427"/>
              <a:gd name="T43" fmla="*/ 2147483647 h 396"/>
              <a:gd name="T44" fmla="*/ 2147483647 w 427"/>
              <a:gd name="T45" fmla="*/ 2147483647 h 396"/>
              <a:gd name="T46" fmla="*/ 2147483647 w 427"/>
              <a:gd name="T47" fmla="*/ 2147483647 h 39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427" h="396">
                <a:moveTo>
                  <a:pt x="212" y="287"/>
                </a:moveTo>
                <a:cubicBezTo>
                  <a:pt x="205" y="296"/>
                  <a:pt x="205" y="296"/>
                  <a:pt x="205" y="296"/>
                </a:cubicBezTo>
                <a:cubicBezTo>
                  <a:pt x="161" y="363"/>
                  <a:pt x="125" y="396"/>
                  <a:pt x="96" y="396"/>
                </a:cubicBezTo>
                <a:cubicBezTo>
                  <a:pt x="64" y="396"/>
                  <a:pt x="32" y="370"/>
                  <a:pt x="0" y="317"/>
                </a:cubicBezTo>
                <a:cubicBezTo>
                  <a:pt x="4" y="317"/>
                  <a:pt x="7" y="317"/>
                  <a:pt x="9" y="317"/>
                </a:cubicBezTo>
                <a:cubicBezTo>
                  <a:pt x="47" y="317"/>
                  <a:pt x="88" y="289"/>
                  <a:pt x="134" y="232"/>
                </a:cubicBezTo>
                <a:cubicBezTo>
                  <a:pt x="145" y="218"/>
                  <a:pt x="145" y="218"/>
                  <a:pt x="145" y="218"/>
                </a:cubicBezTo>
                <a:cubicBezTo>
                  <a:pt x="130" y="202"/>
                  <a:pt x="130" y="202"/>
                  <a:pt x="130" y="202"/>
                </a:cubicBezTo>
                <a:cubicBezTo>
                  <a:pt x="88" y="157"/>
                  <a:pt x="67" y="120"/>
                  <a:pt x="67" y="89"/>
                </a:cubicBezTo>
                <a:cubicBezTo>
                  <a:pt x="67" y="64"/>
                  <a:pt x="90" y="34"/>
                  <a:pt x="136" y="0"/>
                </a:cubicBezTo>
                <a:cubicBezTo>
                  <a:pt x="143" y="44"/>
                  <a:pt x="162" y="86"/>
                  <a:pt x="195" y="128"/>
                </a:cubicBezTo>
                <a:cubicBezTo>
                  <a:pt x="207" y="144"/>
                  <a:pt x="207" y="144"/>
                  <a:pt x="207" y="144"/>
                </a:cubicBezTo>
                <a:cubicBezTo>
                  <a:pt x="218" y="131"/>
                  <a:pt x="218" y="131"/>
                  <a:pt x="218" y="131"/>
                </a:cubicBezTo>
                <a:cubicBezTo>
                  <a:pt x="265" y="70"/>
                  <a:pt x="308" y="40"/>
                  <a:pt x="346" y="40"/>
                </a:cubicBezTo>
                <a:cubicBezTo>
                  <a:pt x="377" y="40"/>
                  <a:pt x="399" y="63"/>
                  <a:pt x="415" y="109"/>
                </a:cubicBezTo>
                <a:cubicBezTo>
                  <a:pt x="410" y="108"/>
                  <a:pt x="407" y="108"/>
                  <a:pt x="405" y="108"/>
                </a:cubicBezTo>
                <a:cubicBezTo>
                  <a:pt x="391" y="108"/>
                  <a:pt x="372" y="117"/>
                  <a:pt x="348" y="135"/>
                </a:cubicBezTo>
                <a:cubicBezTo>
                  <a:pt x="323" y="154"/>
                  <a:pt x="302" y="174"/>
                  <a:pt x="285" y="197"/>
                </a:cubicBezTo>
                <a:cubicBezTo>
                  <a:pt x="272" y="215"/>
                  <a:pt x="272" y="215"/>
                  <a:pt x="272" y="215"/>
                </a:cubicBezTo>
                <a:cubicBezTo>
                  <a:pt x="285" y="227"/>
                  <a:pt x="285" y="227"/>
                  <a:pt x="285" y="227"/>
                </a:cubicBezTo>
                <a:cubicBezTo>
                  <a:pt x="330" y="271"/>
                  <a:pt x="378" y="293"/>
                  <a:pt x="427" y="293"/>
                </a:cubicBezTo>
                <a:cubicBezTo>
                  <a:pt x="401" y="347"/>
                  <a:pt x="373" y="374"/>
                  <a:pt x="344" y="374"/>
                </a:cubicBezTo>
                <a:cubicBezTo>
                  <a:pt x="318" y="374"/>
                  <a:pt x="280" y="351"/>
                  <a:pt x="231" y="305"/>
                </a:cubicBezTo>
                <a:lnTo>
                  <a:pt x="212" y="28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70" name="Rectangle 69"/>
          <p:cNvSpPr/>
          <p:nvPr/>
        </p:nvSpPr>
        <p:spPr>
          <a:xfrm>
            <a:off x="-1713860" y="3070419"/>
            <a:ext cx="457200" cy="457200"/>
          </a:xfrm>
          <a:prstGeom prst="rect">
            <a:avLst/>
          </a:prstGeom>
          <a:solidFill>
            <a:srgbClr val="DD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-1713860" y="3583112"/>
            <a:ext cx="457200" cy="457200"/>
          </a:xfrm>
          <a:prstGeom prst="rect">
            <a:avLst/>
          </a:prstGeom>
          <a:solidFill>
            <a:srgbClr val="0C54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-1713860" y="4095805"/>
            <a:ext cx="457200" cy="457200"/>
          </a:xfrm>
          <a:prstGeom prst="rect">
            <a:avLst/>
          </a:prstGeom>
          <a:solidFill>
            <a:srgbClr val="FFA9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-1713860" y="4608497"/>
            <a:ext cx="457200" cy="4572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/>
          <a:lstStyle/>
          <a:p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-1708562" y="2557726"/>
            <a:ext cx="457200" cy="457200"/>
          </a:xfrm>
          <a:prstGeom prst="rect">
            <a:avLst/>
          </a:prstGeom>
          <a:solidFill>
            <a:srgbClr val="2222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-1167670" y="5689373"/>
            <a:ext cx="457200" cy="457200"/>
          </a:xfrm>
          <a:prstGeom prst="rect">
            <a:avLst/>
          </a:prstGeom>
          <a:gradFill>
            <a:gsLst>
              <a:gs pos="0">
                <a:srgbClr val="002A50"/>
              </a:gs>
              <a:gs pos="100000">
                <a:srgbClr val="00396C"/>
              </a:gs>
            </a:gsLst>
            <a:lin ang="6000000" scaled="0"/>
          </a:gra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b="1">
              <a:solidFill>
                <a:schemeClr val="bg1"/>
              </a:solidFill>
              <a:latin typeface="Myriad Pro" panose="020B0503030403020204" pitchFamily="34" charset="0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-1167670" y="6257557"/>
            <a:ext cx="457200" cy="457200"/>
          </a:xfrm>
          <a:prstGeom prst="rect">
            <a:avLst/>
          </a:prstGeom>
          <a:noFill/>
          <a:ln w="34925">
            <a:gradFill>
              <a:gsLst>
                <a:gs pos="0">
                  <a:srgbClr val="002A50"/>
                </a:gs>
                <a:gs pos="100000">
                  <a:srgbClr val="00396C"/>
                </a:gs>
              </a:gsLst>
              <a:lin ang="60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00" b="1" i="1">
              <a:solidFill>
                <a:schemeClr val="tx1"/>
              </a:solidFill>
              <a:latin typeface="Myriad Pro" panose="020B0503030403020204" pitchFamily="34" charset="0"/>
            </a:endParaRPr>
          </a:p>
        </p:txBody>
      </p:sp>
      <p:sp>
        <p:nvSpPr>
          <p:cNvPr id="77" name="Oval 76"/>
          <p:cNvSpPr/>
          <p:nvPr/>
        </p:nvSpPr>
        <p:spPr bwMode="auto">
          <a:xfrm>
            <a:off x="-1635107" y="1092672"/>
            <a:ext cx="311150" cy="311150"/>
          </a:xfrm>
          <a:prstGeom prst="ellipse">
            <a:avLst/>
          </a:prstGeom>
          <a:solidFill>
            <a:srgbClr val="CC0000"/>
          </a:solidFill>
          <a:ln w="1905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0" rIns="0" bIns="0" anchor="ctr"/>
          <a:lstStyle/>
          <a:p>
            <a:pPr algn="ctr" eaLnBrk="0" hangingPunct="0">
              <a:defRPr/>
            </a:pPr>
            <a:r>
              <a:rPr lang="en-GB" sz="1600" b="1" dirty="0">
                <a:solidFill>
                  <a:srgbClr val="FFFFFF"/>
                </a:solidFill>
                <a:latin typeface="Myriad Pro" panose="020B0503030403020204" pitchFamily="34" charset="0"/>
              </a:rPr>
              <a:t>1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>
          <a:xfrm>
            <a:off x="8751570" y="6509653"/>
            <a:ext cx="392430" cy="365125"/>
          </a:xfrm>
        </p:spPr>
        <p:txBody>
          <a:bodyPr/>
          <a:lstStyle/>
          <a:p>
            <a:fld id="{8C7CDE80-5B26-4D45-8863-C1D742676D0C}" type="slidenum">
              <a:rPr lang="en-US" sz="1000" b="1" smtClean="0">
                <a:solidFill>
                  <a:schemeClr val="bg1"/>
                </a:solidFill>
                <a:latin typeface="Century Gothic" panose="020B0502020202020204" pitchFamily="34" charset="0"/>
              </a:rPr>
              <a:t>10</a:t>
            </a:fld>
            <a:endParaRPr lang="en-US" sz="1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8991" y="6553461"/>
            <a:ext cx="20649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1200" b="1">
                <a:solidFill>
                  <a:srgbClr val="BDBDBD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History and Development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268710" y="6553461"/>
            <a:ext cx="14750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Value Proposition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886149" y="6553461"/>
            <a:ext cx="8114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Features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4839945" y="6553461"/>
            <a:ext cx="13115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Business Model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6293878" y="6553461"/>
            <a:ext cx="8996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Examples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7335837" y="6553461"/>
            <a:ext cx="10807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Other Issues</a:t>
            </a:r>
          </a:p>
        </p:txBody>
      </p:sp>
      <p:graphicFrame>
        <p:nvGraphicFramePr>
          <p:cNvPr id="125" name="Chart 124"/>
          <p:cNvGraphicFramePr/>
          <p:nvPr/>
        </p:nvGraphicFramePr>
        <p:xfrm>
          <a:off x="-193846" y="-955340"/>
          <a:ext cx="1250379" cy="833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7" name="TextBox 126"/>
          <p:cNvSpPr txBox="1"/>
          <p:nvPr/>
        </p:nvSpPr>
        <p:spPr>
          <a:xfrm>
            <a:off x="293803" y="133089"/>
            <a:ext cx="20473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OTHER REVENUES</a:t>
            </a:r>
          </a:p>
        </p:txBody>
      </p:sp>
      <p:sp>
        <p:nvSpPr>
          <p:cNvPr id="128" name="TextBox 127"/>
          <p:cNvSpPr txBox="1"/>
          <p:nvPr/>
        </p:nvSpPr>
        <p:spPr>
          <a:xfrm>
            <a:off x="293803" y="441718"/>
            <a:ext cx="75520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Banks also make money from added capabilities of card offerings</a:t>
            </a:r>
          </a:p>
        </p:txBody>
      </p:sp>
      <p:sp>
        <p:nvSpPr>
          <p:cNvPr id="131" name="Rectangle 130"/>
          <p:cNvSpPr/>
          <p:nvPr/>
        </p:nvSpPr>
        <p:spPr>
          <a:xfrm>
            <a:off x="196685" y="203788"/>
            <a:ext cx="91440" cy="548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Rectangle 119"/>
          <p:cNvSpPr/>
          <p:nvPr/>
        </p:nvSpPr>
        <p:spPr>
          <a:xfrm rot="5400000">
            <a:off x="5294133" y="4738166"/>
            <a:ext cx="949400" cy="3153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Rectangle 120"/>
          <p:cNvSpPr/>
          <p:nvPr/>
        </p:nvSpPr>
        <p:spPr>
          <a:xfrm rot="5400000">
            <a:off x="5294133" y="5345799"/>
            <a:ext cx="949400" cy="3153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Shape 1387"/>
          <p:cNvSpPr txBox="1"/>
          <p:nvPr/>
        </p:nvSpPr>
        <p:spPr>
          <a:xfrm>
            <a:off x="1741249" y="5259235"/>
            <a:ext cx="7281092" cy="1015632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sp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-US" sz="1800" b="1" dirty="0">
                <a:latin typeface="Century Gothic" panose="020B0502020202020204" pitchFamily="34" charset="0"/>
                <a:ea typeface="Questrial"/>
                <a:cs typeface="Questrial"/>
                <a:sym typeface="Questrial"/>
              </a:rPr>
              <a:t>Interbank Funds Transfer (Debit Only)</a:t>
            </a:r>
          </a:p>
          <a:p>
            <a:pPr lvl="0">
              <a:spcBef>
                <a:spcPts val="0"/>
              </a:spcBef>
              <a:buNone/>
            </a:pPr>
            <a:r>
              <a:rPr lang="en-US" sz="1800" dirty="0">
                <a:solidFill>
                  <a:schemeClr val="dk1"/>
                </a:solidFill>
                <a:latin typeface="Century Gothic" panose="020B0502020202020204" pitchFamily="34" charset="0"/>
                <a:ea typeface="Questrial"/>
                <a:cs typeface="Questrial"/>
                <a:sym typeface="Questrial"/>
              </a:rPr>
              <a:t>Transfers of up to 20,000.00 Baht - 25 Baht per transaction	</a:t>
            </a:r>
          </a:p>
          <a:p>
            <a:pPr lvl="0">
              <a:spcBef>
                <a:spcPts val="0"/>
              </a:spcBef>
              <a:buNone/>
            </a:pPr>
            <a:r>
              <a:rPr lang="en-US" sz="1800" dirty="0">
                <a:solidFill>
                  <a:schemeClr val="dk1"/>
                </a:solidFill>
                <a:latin typeface="Century Gothic" panose="020B0502020202020204" pitchFamily="34" charset="0"/>
                <a:ea typeface="Questrial"/>
                <a:cs typeface="Questrial"/>
                <a:sym typeface="Questrial"/>
              </a:rPr>
              <a:t>Transfers of 20,000.01 – 50,000.00 Baht - 35 Baht per transaction</a:t>
            </a:r>
            <a:endParaRPr dirty="0">
              <a:latin typeface="Century Gothic" panose="020B0502020202020204" pitchFamily="34" charset="0"/>
            </a:endParaRPr>
          </a:p>
        </p:txBody>
      </p:sp>
      <p:pic>
        <p:nvPicPr>
          <p:cNvPr id="93" name="Shape 1388" descr="noun_327561_cc.png"/>
          <p:cNvPicPr preferRelativeResize="0"/>
          <p:nvPr/>
        </p:nvPicPr>
        <p:blipFill rotWithShape="1">
          <a:blip r:embed="rId5">
            <a:alphaModFix/>
          </a:blip>
          <a:srcRect l="6456" t="13860" r="6526" b="27509"/>
          <a:stretch/>
        </p:blipFill>
        <p:spPr>
          <a:xfrm>
            <a:off x="318693" y="5327571"/>
            <a:ext cx="1304637" cy="8789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Shape 1304" descr="noun_360013_cc.png"/>
          <p:cNvPicPr preferRelativeResize="0"/>
          <p:nvPr/>
        </p:nvPicPr>
        <p:blipFill rotWithShape="1">
          <a:blip r:embed="rId6">
            <a:alphaModFix/>
          </a:blip>
          <a:srcRect r="1922" b="12816"/>
          <a:stretch/>
        </p:blipFill>
        <p:spPr>
          <a:xfrm>
            <a:off x="239893" y="1227689"/>
            <a:ext cx="936099" cy="8321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Shape 1306" descr="noun_239629_cc.png"/>
          <p:cNvPicPr preferRelativeResize="0"/>
          <p:nvPr/>
        </p:nvPicPr>
        <p:blipFill rotWithShape="1">
          <a:blip r:embed="rId7">
            <a:alphaModFix/>
          </a:blip>
          <a:srcRect l="10008" t="3546" r="10682" b="16930"/>
          <a:stretch/>
        </p:blipFill>
        <p:spPr>
          <a:xfrm>
            <a:off x="290747" y="2729993"/>
            <a:ext cx="834391" cy="836670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Shape 1300"/>
          <p:cNvSpPr txBox="1"/>
          <p:nvPr/>
        </p:nvSpPr>
        <p:spPr>
          <a:xfrm>
            <a:off x="1319221" y="1274460"/>
            <a:ext cx="3108960" cy="73863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sp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-US" sz="1800" b="1" dirty="0">
                <a:latin typeface="Century Gothic" panose="020B0502020202020204" pitchFamily="34" charset="0"/>
                <a:ea typeface="Questrial"/>
                <a:cs typeface="Questrial"/>
                <a:sym typeface="Questrial"/>
              </a:rPr>
              <a:t>Interest Fees</a:t>
            </a:r>
          </a:p>
          <a:p>
            <a:pPr lvl="0">
              <a:spcBef>
                <a:spcPts val="0"/>
              </a:spcBef>
              <a:buNone/>
            </a:pPr>
            <a:r>
              <a:rPr lang="en-US" sz="1800" dirty="0">
                <a:latin typeface="Century Gothic" panose="020B0502020202020204" pitchFamily="34" charset="0"/>
                <a:ea typeface="Questrial"/>
                <a:cs typeface="Questrial"/>
                <a:sym typeface="Questrial"/>
              </a:rPr>
              <a:t>20% per annum</a:t>
            </a:r>
          </a:p>
        </p:txBody>
      </p:sp>
      <p:sp>
        <p:nvSpPr>
          <p:cNvPr id="136" name="Shape 1302"/>
          <p:cNvSpPr txBox="1"/>
          <p:nvPr/>
        </p:nvSpPr>
        <p:spPr>
          <a:xfrm>
            <a:off x="1319221" y="2644359"/>
            <a:ext cx="3108960" cy="100793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sp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-US" sz="1800" b="1" dirty="0">
                <a:latin typeface="Century Gothic" panose="020B0502020202020204" pitchFamily="34" charset="0"/>
                <a:ea typeface="Questrial"/>
                <a:cs typeface="Questrial"/>
                <a:sym typeface="Questrial"/>
              </a:rPr>
              <a:t>Entry and Annual Fees</a:t>
            </a:r>
          </a:p>
          <a:p>
            <a:pPr lvl="0">
              <a:spcBef>
                <a:spcPts val="0"/>
              </a:spcBef>
              <a:buNone/>
            </a:pPr>
            <a:r>
              <a:rPr lang="en-US" sz="1750" dirty="0" smtClean="0">
                <a:latin typeface="Century Gothic" panose="020B0502020202020204" pitchFamily="34" charset="0"/>
                <a:sym typeface="Questrial"/>
              </a:rPr>
              <a:t>0-15,000 </a:t>
            </a:r>
            <a:r>
              <a:rPr lang="en-US" sz="1750" dirty="0">
                <a:latin typeface="Century Gothic" panose="020B0502020202020204" pitchFamily="34" charset="0"/>
                <a:sym typeface="Questrial"/>
              </a:rPr>
              <a:t>Baht one-time fee</a:t>
            </a:r>
          </a:p>
          <a:p>
            <a:pPr lvl="0">
              <a:spcBef>
                <a:spcPts val="0"/>
              </a:spcBef>
              <a:buNone/>
            </a:pPr>
            <a:r>
              <a:rPr lang="en-US" dirty="0">
                <a:latin typeface="Century Gothic" panose="020B0502020202020204" pitchFamily="34" charset="0"/>
                <a:sym typeface="Questrial"/>
              </a:rPr>
              <a:t>200-600 Baht annual fee</a:t>
            </a:r>
            <a:endParaRPr dirty="0">
              <a:latin typeface="Century Gothic" panose="020B0502020202020204" pitchFamily="34" charset="0"/>
            </a:endParaRPr>
          </a:p>
        </p:txBody>
      </p:sp>
      <p:grpSp>
        <p:nvGrpSpPr>
          <p:cNvPr id="29" name="Group 28"/>
          <p:cNvGrpSpPr/>
          <p:nvPr/>
        </p:nvGrpSpPr>
        <p:grpSpPr>
          <a:xfrm>
            <a:off x="4743407" y="999616"/>
            <a:ext cx="4621162" cy="1292631"/>
            <a:chOff x="4743407" y="999616"/>
            <a:chExt cx="4621162" cy="1292631"/>
          </a:xfrm>
        </p:grpSpPr>
        <p:pic>
          <p:nvPicPr>
            <p:cNvPr id="123" name="Shape 1308" descr="noun_203617_cc.png"/>
            <p:cNvPicPr preferRelativeResize="0"/>
            <p:nvPr/>
          </p:nvPicPr>
          <p:blipFill rotWithShape="1">
            <a:blip r:embed="rId8">
              <a:alphaModFix/>
            </a:blip>
            <a:srcRect l="22160" t="3317" r="22382" b="16931"/>
            <a:stretch/>
          </p:blipFill>
          <p:spPr>
            <a:xfrm>
              <a:off x="4743407" y="1150108"/>
              <a:ext cx="686624" cy="98733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7" name="Shape 1307"/>
            <p:cNvSpPr txBox="1"/>
            <p:nvPr/>
          </p:nvSpPr>
          <p:spPr>
            <a:xfrm>
              <a:off x="5795147" y="999616"/>
              <a:ext cx="3569422" cy="12926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25" tIns="91425" rIns="91425" bIns="91425" anchor="t" anchorCtr="0">
              <a:sp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rPr lang="en-US" sz="1800" b="1" dirty="0">
                  <a:latin typeface="Century Gothic" panose="020B0502020202020204" pitchFamily="34" charset="0"/>
                  <a:ea typeface="Questrial"/>
                  <a:cs typeface="Questrial"/>
                  <a:sym typeface="Questrial"/>
                </a:rPr>
                <a:t>Cash Advance Fees</a:t>
              </a:r>
              <a:br>
                <a:rPr lang="en-US" sz="1800" b="1" dirty="0">
                  <a:latin typeface="Century Gothic" panose="020B0502020202020204" pitchFamily="34" charset="0"/>
                  <a:ea typeface="Questrial"/>
                  <a:cs typeface="Questrial"/>
                  <a:sym typeface="Questrial"/>
                </a:rPr>
              </a:br>
              <a:r>
                <a:rPr lang="en-US" sz="1800" dirty="0" smtClean="0">
                  <a:latin typeface="Century Gothic" panose="020B0502020202020204" pitchFamily="34" charset="0"/>
                  <a:ea typeface="Questrial"/>
                  <a:cs typeface="Questrial"/>
                  <a:sym typeface="Questrial"/>
                </a:rPr>
                <a:t>1-3</a:t>
              </a:r>
              <a:r>
                <a:rPr lang="en-US" sz="1800" dirty="0">
                  <a:latin typeface="Century Gothic" panose="020B0502020202020204" pitchFamily="34" charset="0"/>
                  <a:ea typeface="Questrial"/>
                  <a:cs typeface="Questrial"/>
                  <a:sym typeface="Questrial"/>
                </a:rPr>
                <a:t>% of the amount of withdrawal. </a:t>
              </a:r>
              <a:r>
                <a:rPr lang="en-US" sz="1800" dirty="0" smtClean="0">
                  <a:latin typeface="Century Gothic" panose="020B0502020202020204" pitchFamily="34" charset="0"/>
                  <a:ea typeface="Questrial"/>
                  <a:cs typeface="Questrial"/>
                  <a:sym typeface="Questrial"/>
                </a:rPr>
                <a:t>With or without minimum withdrawal</a:t>
              </a:r>
              <a:endParaRPr sz="1800" b="1" dirty="0">
                <a:latin typeface="Century Gothic" panose="020B0502020202020204" pitchFamily="34" charset="0"/>
                <a:ea typeface="Questrial"/>
                <a:cs typeface="Questrial"/>
                <a:sym typeface="Questrial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612769" y="2689036"/>
            <a:ext cx="4291338" cy="1015632"/>
            <a:chOff x="4612769" y="2689036"/>
            <a:chExt cx="4291338" cy="1015632"/>
          </a:xfrm>
        </p:grpSpPr>
        <p:pic>
          <p:nvPicPr>
            <p:cNvPr id="124" name="Shape 1310" descr="noun_530923_cc.png"/>
            <p:cNvPicPr preferRelativeResize="0"/>
            <p:nvPr/>
          </p:nvPicPr>
          <p:blipFill rotWithShape="1">
            <a:blip r:embed="rId9">
              <a:alphaModFix/>
            </a:blip>
            <a:srcRect l="12767" t="13861" r="12483" b="27846"/>
            <a:stretch/>
          </p:blipFill>
          <p:spPr>
            <a:xfrm>
              <a:off x="4612769" y="2829841"/>
              <a:ext cx="947901" cy="73924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8" name="Shape 1309"/>
            <p:cNvSpPr txBox="1"/>
            <p:nvPr/>
          </p:nvSpPr>
          <p:spPr>
            <a:xfrm>
              <a:off x="5795147" y="2689036"/>
              <a:ext cx="3108960" cy="10156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25" tIns="91425" rIns="91425" bIns="91425" anchor="t" anchorCtr="0">
              <a:spAutoFit/>
            </a:bodyPr>
            <a:lstStyle/>
            <a:p>
              <a:pPr lvl="0" rtl="0">
                <a:spcBef>
                  <a:spcPts val="0"/>
                </a:spcBef>
                <a:buNone/>
              </a:pPr>
              <a:r>
                <a:rPr lang="en-US" sz="1800" b="1" dirty="0">
                  <a:latin typeface="Century Gothic" panose="020B0502020202020204" pitchFamily="34" charset="0"/>
                  <a:ea typeface="Questrial"/>
                  <a:cs typeface="Questrial"/>
                  <a:sym typeface="Questrial"/>
                </a:rPr>
                <a:t>Balance transfer Fees</a:t>
              </a:r>
              <a:br>
                <a:rPr lang="en-US" sz="1800" b="1" dirty="0">
                  <a:latin typeface="Century Gothic" panose="020B0502020202020204" pitchFamily="34" charset="0"/>
                  <a:ea typeface="Questrial"/>
                  <a:cs typeface="Questrial"/>
                  <a:sym typeface="Questrial"/>
                </a:rPr>
              </a:br>
              <a:r>
                <a:rPr lang="en-US" sz="1800" dirty="0">
                  <a:latin typeface="Century Gothic" panose="020B0502020202020204" pitchFamily="34" charset="0"/>
                  <a:ea typeface="Questrial"/>
                  <a:cs typeface="Questrial"/>
                  <a:sym typeface="Questrial"/>
                </a:rPr>
                <a:t>3% of total balance transferred</a:t>
              </a: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4626402" y="3868534"/>
            <a:ext cx="4277705" cy="1292631"/>
            <a:chOff x="4626402" y="3868534"/>
            <a:chExt cx="4277705" cy="1292631"/>
          </a:xfrm>
        </p:grpSpPr>
        <p:sp>
          <p:nvSpPr>
            <p:cNvPr id="88" name="Shape 1386"/>
            <p:cNvSpPr txBox="1"/>
            <p:nvPr/>
          </p:nvSpPr>
          <p:spPr>
            <a:xfrm>
              <a:off x="5795147" y="3868534"/>
              <a:ext cx="3108960" cy="12926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25" tIns="91425" rIns="91425" bIns="91425" anchor="t" anchorCtr="0">
              <a:sp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rPr lang="en-US" sz="1800" b="1" dirty="0">
                  <a:latin typeface="Century Gothic" panose="020B0502020202020204" pitchFamily="34" charset="0"/>
                  <a:ea typeface="Questrial"/>
                  <a:cs typeface="Questrial"/>
                  <a:sym typeface="Questrial"/>
                </a:rPr>
                <a:t>Late-Payment Fees</a:t>
              </a:r>
            </a:p>
            <a:p>
              <a:pPr lvl="0">
                <a:spcBef>
                  <a:spcPts val="0"/>
                </a:spcBef>
                <a:buNone/>
              </a:pPr>
              <a:r>
                <a:rPr lang="en-US" sz="1800" dirty="0">
                  <a:latin typeface="Century Gothic" panose="020B0502020202020204" pitchFamily="34" charset="0"/>
                  <a:ea typeface="Questrial"/>
                  <a:cs typeface="Questrial"/>
                  <a:sym typeface="Questrial"/>
                </a:rPr>
                <a:t>$25 for the first offense and $35 for subsequent late payments</a:t>
              </a:r>
              <a:endParaRPr dirty="0">
                <a:latin typeface="Century Gothic" panose="020B0502020202020204" pitchFamily="34" charset="0"/>
              </a:endParaRPr>
            </a:p>
          </p:txBody>
        </p:sp>
        <p:pic>
          <p:nvPicPr>
            <p:cNvPr id="94" name="Shape 1389" descr="noun_579508_cc.png"/>
            <p:cNvPicPr preferRelativeResize="0"/>
            <p:nvPr/>
          </p:nvPicPr>
          <p:blipFill rotWithShape="1">
            <a:blip r:embed="rId10">
              <a:alphaModFix/>
            </a:blip>
            <a:srcRect l="11507" t="14958" r="11875" b="27284"/>
            <a:stretch/>
          </p:blipFill>
          <p:spPr>
            <a:xfrm>
              <a:off x="4626402" y="4261481"/>
              <a:ext cx="920634" cy="694033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95" name="TextBox 94"/>
          <p:cNvSpPr txBox="1"/>
          <p:nvPr/>
        </p:nvSpPr>
        <p:spPr>
          <a:xfrm>
            <a:off x="0" y="6257557"/>
            <a:ext cx="178766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>
                <a:latin typeface="Century Gothic" panose="020B0502020202020204" pitchFamily="34" charset="0"/>
              </a:rPr>
              <a:t>Source: </a:t>
            </a:r>
            <a:r>
              <a:rPr lang="en-US" sz="1050" b="1" dirty="0" smtClean="0">
                <a:latin typeface="Century Gothic" panose="020B0502020202020204" pitchFamily="34" charset="0"/>
              </a:rPr>
              <a:t>Bank of Thailand</a:t>
            </a:r>
            <a:endParaRPr lang="en-US" sz="105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121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8" name="Straight Connector 167"/>
          <p:cNvCxnSpPr/>
          <p:nvPr/>
        </p:nvCxnSpPr>
        <p:spPr>
          <a:xfrm>
            <a:off x="3839029" y="5846102"/>
            <a:ext cx="0" cy="688921"/>
          </a:xfrm>
          <a:prstGeom prst="line">
            <a:avLst/>
          </a:prstGeom>
          <a:ln w="38100">
            <a:solidFill>
              <a:srgbClr val="9D1F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9" name="Straight Connector 168"/>
          <p:cNvCxnSpPr/>
          <p:nvPr/>
        </p:nvCxnSpPr>
        <p:spPr>
          <a:xfrm>
            <a:off x="5304972" y="5846102"/>
            <a:ext cx="0" cy="688921"/>
          </a:xfrm>
          <a:prstGeom prst="line">
            <a:avLst/>
          </a:prstGeom>
          <a:ln w="38100">
            <a:solidFill>
              <a:srgbClr val="9D1F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2" name="Group 101"/>
          <p:cNvGrpSpPr/>
          <p:nvPr/>
        </p:nvGrpSpPr>
        <p:grpSpPr>
          <a:xfrm>
            <a:off x="3035479" y="4889294"/>
            <a:ext cx="3073043" cy="984932"/>
            <a:chOff x="3035479" y="4889294"/>
            <a:chExt cx="3073043" cy="984932"/>
          </a:xfrm>
        </p:grpSpPr>
        <p:sp>
          <p:nvSpPr>
            <p:cNvPr id="167" name="Hexagon 166"/>
            <p:cNvSpPr/>
            <p:nvPr/>
          </p:nvSpPr>
          <p:spPr>
            <a:xfrm>
              <a:off x="3035479" y="5547631"/>
              <a:ext cx="3073043" cy="291504"/>
            </a:xfrm>
            <a:prstGeom prst="hexagon">
              <a:avLst/>
            </a:prstGeom>
            <a:gradFill>
              <a:gsLst>
                <a:gs pos="100000">
                  <a:srgbClr val="0E97FE"/>
                </a:gs>
                <a:gs pos="0">
                  <a:srgbClr val="FFA912"/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8" name="Group 37"/>
            <p:cNvGrpSpPr/>
            <p:nvPr/>
          </p:nvGrpSpPr>
          <p:grpSpPr>
            <a:xfrm>
              <a:off x="3257457" y="4889294"/>
              <a:ext cx="2629086" cy="984932"/>
              <a:chOff x="3257457" y="4889294"/>
              <a:chExt cx="2629086" cy="984932"/>
            </a:xfrm>
          </p:grpSpPr>
          <p:cxnSp>
            <p:nvCxnSpPr>
              <p:cNvPr id="161" name="Straight Connector 160"/>
              <p:cNvCxnSpPr/>
              <p:nvPr/>
            </p:nvCxnSpPr>
            <p:spPr>
              <a:xfrm>
                <a:off x="3839029" y="4889294"/>
                <a:ext cx="0" cy="615950"/>
              </a:xfrm>
              <a:prstGeom prst="line">
                <a:avLst/>
              </a:prstGeom>
              <a:ln w="38100">
                <a:solidFill>
                  <a:srgbClr val="9D1F1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2" name="Straight Connector 161"/>
              <p:cNvCxnSpPr/>
              <p:nvPr/>
            </p:nvCxnSpPr>
            <p:spPr>
              <a:xfrm>
                <a:off x="5304972" y="4889294"/>
                <a:ext cx="0" cy="615950"/>
              </a:xfrm>
              <a:prstGeom prst="line">
                <a:avLst/>
              </a:prstGeom>
              <a:ln w="38100">
                <a:solidFill>
                  <a:srgbClr val="9D1F1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0" name="Group 29"/>
              <p:cNvGrpSpPr/>
              <p:nvPr/>
            </p:nvGrpSpPr>
            <p:grpSpPr>
              <a:xfrm>
                <a:off x="3257457" y="5499322"/>
                <a:ext cx="2629086" cy="374904"/>
                <a:chOff x="3389920" y="5443629"/>
                <a:chExt cx="2629086" cy="374904"/>
              </a:xfrm>
            </p:grpSpPr>
            <p:sp>
              <p:nvSpPr>
                <p:cNvPr id="154" name="Rectangle 153"/>
                <p:cNvSpPr/>
                <p:nvPr/>
              </p:nvSpPr>
              <p:spPr>
                <a:xfrm>
                  <a:off x="3678176" y="5443629"/>
                  <a:ext cx="2093976" cy="374904"/>
                </a:xfrm>
                <a:prstGeom prst="rect">
                  <a:avLst/>
                </a:pr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1500" b="1" dirty="0">
                      <a:solidFill>
                        <a:schemeClr val="bg1"/>
                      </a:solidFill>
                      <a:latin typeface="Century Gothic" panose="020B0502020202020204" pitchFamily="34" charset="0"/>
                    </a:rPr>
                    <a:t>BEST FEATURE</a:t>
                  </a:r>
                </a:p>
              </p:txBody>
            </p:sp>
            <p:sp>
              <p:nvSpPr>
                <p:cNvPr id="121" name="Freeform: Shape 120"/>
                <p:cNvSpPr/>
                <p:nvPr/>
              </p:nvSpPr>
              <p:spPr>
                <a:xfrm rot="10800000">
                  <a:off x="5770268" y="5443629"/>
                  <a:ext cx="248738" cy="374904"/>
                </a:xfrm>
                <a:custGeom>
                  <a:avLst/>
                  <a:gdLst>
                    <a:gd name="connsiteX0" fmla="*/ 0 w 587410"/>
                    <a:gd name="connsiteY0" fmla="*/ 0 h 676656"/>
                    <a:gd name="connsiteX1" fmla="*/ 587410 w 587410"/>
                    <a:gd name="connsiteY1" fmla="*/ 0 h 676656"/>
                    <a:gd name="connsiteX2" fmla="*/ 587410 w 587410"/>
                    <a:gd name="connsiteY2" fmla="*/ 676656 h 676656"/>
                    <a:gd name="connsiteX3" fmla="*/ 0 w 587410"/>
                    <a:gd name="connsiteY3" fmla="*/ 676656 h 676656"/>
                    <a:gd name="connsiteX4" fmla="*/ 338328 w 587410"/>
                    <a:gd name="connsiteY4" fmla="*/ 338328 h 6766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87410" h="676656">
                      <a:moveTo>
                        <a:pt x="0" y="0"/>
                      </a:moveTo>
                      <a:lnTo>
                        <a:pt x="587410" y="0"/>
                      </a:lnTo>
                      <a:lnTo>
                        <a:pt x="587410" y="676656"/>
                      </a:lnTo>
                      <a:lnTo>
                        <a:pt x="0" y="676656"/>
                      </a:lnTo>
                      <a:lnTo>
                        <a:pt x="338328" y="338328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29" name="Freeform: Shape 128"/>
                <p:cNvSpPr/>
                <p:nvPr/>
              </p:nvSpPr>
              <p:spPr>
                <a:xfrm>
                  <a:off x="3389920" y="5443629"/>
                  <a:ext cx="288256" cy="374904"/>
                </a:xfrm>
                <a:custGeom>
                  <a:avLst/>
                  <a:gdLst>
                    <a:gd name="connsiteX0" fmla="*/ 0 w 587410"/>
                    <a:gd name="connsiteY0" fmla="*/ 0 h 676656"/>
                    <a:gd name="connsiteX1" fmla="*/ 587410 w 587410"/>
                    <a:gd name="connsiteY1" fmla="*/ 0 h 676656"/>
                    <a:gd name="connsiteX2" fmla="*/ 587410 w 587410"/>
                    <a:gd name="connsiteY2" fmla="*/ 676656 h 676656"/>
                    <a:gd name="connsiteX3" fmla="*/ 0 w 587410"/>
                    <a:gd name="connsiteY3" fmla="*/ 676656 h 676656"/>
                    <a:gd name="connsiteX4" fmla="*/ 338328 w 587410"/>
                    <a:gd name="connsiteY4" fmla="*/ 338328 h 6766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87410" h="676656">
                      <a:moveTo>
                        <a:pt x="0" y="0"/>
                      </a:moveTo>
                      <a:lnTo>
                        <a:pt x="587410" y="0"/>
                      </a:lnTo>
                      <a:lnTo>
                        <a:pt x="587410" y="676656"/>
                      </a:lnTo>
                      <a:lnTo>
                        <a:pt x="0" y="676656"/>
                      </a:lnTo>
                      <a:lnTo>
                        <a:pt x="338328" y="338328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101" name="Group 100"/>
          <p:cNvGrpSpPr/>
          <p:nvPr/>
        </p:nvGrpSpPr>
        <p:grpSpPr>
          <a:xfrm>
            <a:off x="3035479" y="3993970"/>
            <a:ext cx="3073043" cy="950911"/>
            <a:chOff x="3035479" y="3993970"/>
            <a:chExt cx="3073043" cy="950911"/>
          </a:xfrm>
        </p:grpSpPr>
        <p:sp>
          <p:nvSpPr>
            <p:cNvPr id="166" name="Hexagon 165"/>
            <p:cNvSpPr/>
            <p:nvPr/>
          </p:nvSpPr>
          <p:spPr>
            <a:xfrm>
              <a:off x="3035479" y="4611677"/>
              <a:ext cx="3073043" cy="291504"/>
            </a:xfrm>
            <a:prstGeom prst="hexagon">
              <a:avLst/>
            </a:prstGeom>
            <a:gradFill>
              <a:gsLst>
                <a:gs pos="100000">
                  <a:srgbClr val="0E97FE"/>
                </a:gs>
                <a:gs pos="0">
                  <a:srgbClr val="FFA912"/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0" name="Group 49"/>
            <p:cNvGrpSpPr/>
            <p:nvPr/>
          </p:nvGrpSpPr>
          <p:grpSpPr>
            <a:xfrm>
              <a:off x="3257457" y="3993970"/>
              <a:ext cx="2629086" cy="950911"/>
              <a:chOff x="3257457" y="3993970"/>
              <a:chExt cx="2629086" cy="950911"/>
            </a:xfrm>
          </p:grpSpPr>
          <p:cxnSp>
            <p:nvCxnSpPr>
              <p:cNvPr id="158" name="Straight Connector 157"/>
              <p:cNvCxnSpPr/>
              <p:nvPr/>
            </p:nvCxnSpPr>
            <p:spPr>
              <a:xfrm>
                <a:off x="3839029" y="3993970"/>
                <a:ext cx="0" cy="615950"/>
              </a:xfrm>
              <a:prstGeom prst="line">
                <a:avLst/>
              </a:prstGeom>
              <a:ln w="38100">
                <a:solidFill>
                  <a:srgbClr val="9D1F1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" name="Straight Connector 158"/>
              <p:cNvCxnSpPr/>
              <p:nvPr/>
            </p:nvCxnSpPr>
            <p:spPr>
              <a:xfrm>
                <a:off x="5304972" y="3993970"/>
                <a:ext cx="0" cy="615950"/>
              </a:xfrm>
              <a:prstGeom prst="line">
                <a:avLst/>
              </a:prstGeom>
              <a:ln w="38100">
                <a:solidFill>
                  <a:srgbClr val="9D1F1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9" name="Group 28"/>
              <p:cNvGrpSpPr/>
              <p:nvPr/>
            </p:nvGrpSpPr>
            <p:grpSpPr>
              <a:xfrm>
                <a:off x="3257457" y="4569977"/>
                <a:ext cx="2629086" cy="374904"/>
                <a:chOff x="3389920" y="4411160"/>
                <a:chExt cx="2629086" cy="374904"/>
              </a:xfrm>
            </p:grpSpPr>
            <p:sp>
              <p:nvSpPr>
                <p:cNvPr id="119" name="Rectangle 118"/>
                <p:cNvSpPr/>
                <p:nvPr/>
              </p:nvSpPr>
              <p:spPr>
                <a:xfrm>
                  <a:off x="3678176" y="4411160"/>
                  <a:ext cx="2093976" cy="374904"/>
                </a:xfrm>
                <a:prstGeom prst="rect">
                  <a:avLst/>
                </a:pr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1500" b="1" dirty="0">
                      <a:solidFill>
                        <a:schemeClr val="bg1"/>
                      </a:solidFill>
                      <a:latin typeface="Century Gothic" panose="020B0502020202020204" pitchFamily="34" charset="0"/>
                    </a:rPr>
                    <a:t>COSTS</a:t>
                  </a:r>
                </a:p>
              </p:txBody>
            </p:sp>
            <p:sp>
              <p:nvSpPr>
                <p:cNvPr id="118" name="Freeform: Shape 117"/>
                <p:cNvSpPr/>
                <p:nvPr/>
              </p:nvSpPr>
              <p:spPr>
                <a:xfrm rot="10800000">
                  <a:off x="5770268" y="4411160"/>
                  <a:ext cx="248738" cy="374904"/>
                </a:xfrm>
                <a:custGeom>
                  <a:avLst/>
                  <a:gdLst>
                    <a:gd name="connsiteX0" fmla="*/ 0 w 587410"/>
                    <a:gd name="connsiteY0" fmla="*/ 0 h 676656"/>
                    <a:gd name="connsiteX1" fmla="*/ 587410 w 587410"/>
                    <a:gd name="connsiteY1" fmla="*/ 0 h 676656"/>
                    <a:gd name="connsiteX2" fmla="*/ 587410 w 587410"/>
                    <a:gd name="connsiteY2" fmla="*/ 676656 h 676656"/>
                    <a:gd name="connsiteX3" fmla="*/ 0 w 587410"/>
                    <a:gd name="connsiteY3" fmla="*/ 676656 h 676656"/>
                    <a:gd name="connsiteX4" fmla="*/ 338328 w 587410"/>
                    <a:gd name="connsiteY4" fmla="*/ 338328 h 6766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87410" h="676656">
                      <a:moveTo>
                        <a:pt x="0" y="0"/>
                      </a:moveTo>
                      <a:lnTo>
                        <a:pt x="587410" y="0"/>
                      </a:lnTo>
                      <a:lnTo>
                        <a:pt x="587410" y="676656"/>
                      </a:lnTo>
                      <a:lnTo>
                        <a:pt x="0" y="676656"/>
                      </a:lnTo>
                      <a:lnTo>
                        <a:pt x="338328" y="338328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20" name="Freeform: Shape 119"/>
                <p:cNvSpPr/>
                <p:nvPr/>
              </p:nvSpPr>
              <p:spPr>
                <a:xfrm>
                  <a:off x="3389920" y="4411160"/>
                  <a:ext cx="288256" cy="374904"/>
                </a:xfrm>
                <a:custGeom>
                  <a:avLst/>
                  <a:gdLst>
                    <a:gd name="connsiteX0" fmla="*/ 0 w 587410"/>
                    <a:gd name="connsiteY0" fmla="*/ 0 h 676656"/>
                    <a:gd name="connsiteX1" fmla="*/ 587410 w 587410"/>
                    <a:gd name="connsiteY1" fmla="*/ 0 h 676656"/>
                    <a:gd name="connsiteX2" fmla="*/ 587410 w 587410"/>
                    <a:gd name="connsiteY2" fmla="*/ 676656 h 676656"/>
                    <a:gd name="connsiteX3" fmla="*/ 0 w 587410"/>
                    <a:gd name="connsiteY3" fmla="*/ 676656 h 676656"/>
                    <a:gd name="connsiteX4" fmla="*/ 338328 w 587410"/>
                    <a:gd name="connsiteY4" fmla="*/ 338328 h 6766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87410" h="676656">
                      <a:moveTo>
                        <a:pt x="0" y="0"/>
                      </a:moveTo>
                      <a:lnTo>
                        <a:pt x="587410" y="0"/>
                      </a:lnTo>
                      <a:lnTo>
                        <a:pt x="587410" y="676656"/>
                      </a:lnTo>
                      <a:lnTo>
                        <a:pt x="0" y="676656"/>
                      </a:lnTo>
                      <a:lnTo>
                        <a:pt x="338328" y="338328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100" name="Group 99"/>
          <p:cNvGrpSpPr/>
          <p:nvPr/>
        </p:nvGrpSpPr>
        <p:grpSpPr>
          <a:xfrm>
            <a:off x="3035479" y="3060942"/>
            <a:ext cx="3073043" cy="954594"/>
            <a:chOff x="3035479" y="3060942"/>
            <a:chExt cx="3073043" cy="954594"/>
          </a:xfrm>
        </p:grpSpPr>
        <p:sp>
          <p:nvSpPr>
            <p:cNvPr id="165" name="Hexagon 164"/>
            <p:cNvSpPr/>
            <p:nvPr/>
          </p:nvSpPr>
          <p:spPr>
            <a:xfrm>
              <a:off x="3035479" y="3669966"/>
              <a:ext cx="3073043" cy="291504"/>
            </a:xfrm>
            <a:prstGeom prst="hexagon">
              <a:avLst/>
            </a:prstGeom>
            <a:gradFill>
              <a:gsLst>
                <a:gs pos="100000">
                  <a:srgbClr val="0E97FE"/>
                </a:gs>
                <a:gs pos="0">
                  <a:srgbClr val="FFA912"/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2" name="Group 51"/>
            <p:cNvGrpSpPr/>
            <p:nvPr/>
          </p:nvGrpSpPr>
          <p:grpSpPr>
            <a:xfrm>
              <a:off x="3257457" y="3060942"/>
              <a:ext cx="2629086" cy="954594"/>
              <a:chOff x="3257457" y="3060942"/>
              <a:chExt cx="2629086" cy="954594"/>
            </a:xfrm>
          </p:grpSpPr>
          <p:cxnSp>
            <p:nvCxnSpPr>
              <p:cNvPr id="144" name="Straight Connector 143"/>
              <p:cNvCxnSpPr/>
              <p:nvPr/>
            </p:nvCxnSpPr>
            <p:spPr>
              <a:xfrm>
                <a:off x="3839029" y="3060942"/>
                <a:ext cx="0" cy="615950"/>
              </a:xfrm>
              <a:prstGeom prst="line">
                <a:avLst/>
              </a:prstGeom>
              <a:ln w="38100">
                <a:solidFill>
                  <a:srgbClr val="9D1F1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" name="Straight Connector 145"/>
              <p:cNvCxnSpPr/>
              <p:nvPr/>
            </p:nvCxnSpPr>
            <p:spPr>
              <a:xfrm>
                <a:off x="5304972" y="3060942"/>
                <a:ext cx="0" cy="615950"/>
              </a:xfrm>
              <a:prstGeom prst="line">
                <a:avLst/>
              </a:prstGeom>
              <a:ln w="38100">
                <a:solidFill>
                  <a:srgbClr val="9D1F1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7" name="Group 26"/>
              <p:cNvGrpSpPr/>
              <p:nvPr/>
            </p:nvGrpSpPr>
            <p:grpSpPr>
              <a:xfrm>
                <a:off x="3257457" y="3640632"/>
                <a:ext cx="2629086" cy="374904"/>
                <a:chOff x="3389920" y="3431641"/>
                <a:chExt cx="2629086" cy="374904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3678176" y="3431641"/>
                  <a:ext cx="2093976" cy="374904"/>
                </a:xfrm>
                <a:prstGeom prst="rect">
                  <a:avLst/>
                </a:pr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1500" b="1" dirty="0">
                      <a:solidFill>
                        <a:schemeClr val="bg1"/>
                      </a:solidFill>
                      <a:latin typeface="Century Gothic" panose="020B0502020202020204" pitchFamily="34" charset="0"/>
                    </a:rPr>
                    <a:t>USE IN EMERGENCIES</a:t>
                  </a:r>
                </a:p>
              </p:txBody>
            </p:sp>
            <p:sp>
              <p:nvSpPr>
                <p:cNvPr id="115" name="Freeform: Shape 114"/>
                <p:cNvSpPr/>
                <p:nvPr/>
              </p:nvSpPr>
              <p:spPr>
                <a:xfrm rot="10800000">
                  <a:off x="5770268" y="3431641"/>
                  <a:ext cx="248738" cy="374904"/>
                </a:xfrm>
                <a:custGeom>
                  <a:avLst/>
                  <a:gdLst>
                    <a:gd name="connsiteX0" fmla="*/ 0 w 587410"/>
                    <a:gd name="connsiteY0" fmla="*/ 0 h 676656"/>
                    <a:gd name="connsiteX1" fmla="*/ 587410 w 587410"/>
                    <a:gd name="connsiteY1" fmla="*/ 0 h 676656"/>
                    <a:gd name="connsiteX2" fmla="*/ 587410 w 587410"/>
                    <a:gd name="connsiteY2" fmla="*/ 676656 h 676656"/>
                    <a:gd name="connsiteX3" fmla="*/ 0 w 587410"/>
                    <a:gd name="connsiteY3" fmla="*/ 676656 h 676656"/>
                    <a:gd name="connsiteX4" fmla="*/ 338328 w 587410"/>
                    <a:gd name="connsiteY4" fmla="*/ 338328 h 6766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87410" h="676656">
                      <a:moveTo>
                        <a:pt x="0" y="0"/>
                      </a:moveTo>
                      <a:lnTo>
                        <a:pt x="587410" y="0"/>
                      </a:lnTo>
                      <a:lnTo>
                        <a:pt x="587410" y="676656"/>
                      </a:lnTo>
                      <a:lnTo>
                        <a:pt x="0" y="676656"/>
                      </a:lnTo>
                      <a:lnTo>
                        <a:pt x="338328" y="338328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7" name="Freeform: Shape 116"/>
                <p:cNvSpPr/>
                <p:nvPr/>
              </p:nvSpPr>
              <p:spPr>
                <a:xfrm>
                  <a:off x="3389920" y="3431641"/>
                  <a:ext cx="288256" cy="374904"/>
                </a:xfrm>
                <a:custGeom>
                  <a:avLst/>
                  <a:gdLst>
                    <a:gd name="connsiteX0" fmla="*/ 0 w 587410"/>
                    <a:gd name="connsiteY0" fmla="*/ 0 h 676656"/>
                    <a:gd name="connsiteX1" fmla="*/ 587410 w 587410"/>
                    <a:gd name="connsiteY1" fmla="*/ 0 h 676656"/>
                    <a:gd name="connsiteX2" fmla="*/ 587410 w 587410"/>
                    <a:gd name="connsiteY2" fmla="*/ 676656 h 676656"/>
                    <a:gd name="connsiteX3" fmla="*/ 0 w 587410"/>
                    <a:gd name="connsiteY3" fmla="*/ 676656 h 676656"/>
                    <a:gd name="connsiteX4" fmla="*/ 338328 w 587410"/>
                    <a:gd name="connsiteY4" fmla="*/ 338328 h 6766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87410" h="676656">
                      <a:moveTo>
                        <a:pt x="0" y="0"/>
                      </a:moveTo>
                      <a:lnTo>
                        <a:pt x="587410" y="0"/>
                      </a:lnTo>
                      <a:lnTo>
                        <a:pt x="587410" y="676656"/>
                      </a:lnTo>
                      <a:lnTo>
                        <a:pt x="0" y="676656"/>
                      </a:lnTo>
                      <a:lnTo>
                        <a:pt x="338328" y="338328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99" name="Group 98"/>
          <p:cNvGrpSpPr/>
          <p:nvPr/>
        </p:nvGrpSpPr>
        <p:grpSpPr>
          <a:xfrm>
            <a:off x="3035479" y="2127250"/>
            <a:ext cx="3073043" cy="958941"/>
            <a:chOff x="3035479" y="2127250"/>
            <a:chExt cx="3073043" cy="958941"/>
          </a:xfrm>
        </p:grpSpPr>
        <p:sp>
          <p:nvSpPr>
            <p:cNvPr id="164" name="Hexagon 163"/>
            <p:cNvSpPr/>
            <p:nvPr/>
          </p:nvSpPr>
          <p:spPr>
            <a:xfrm>
              <a:off x="3035479" y="2756220"/>
              <a:ext cx="3073043" cy="291504"/>
            </a:xfrm>
            <a:prstGeom prst="hexagon">
              <a:avLst/>
            </a:prstGeom>
            <a:gradFill>
              <a:gsLst>
                <a:gs pos="100000">
                  <a:srgbClr val="0E97FE"/>
                </a:gs>
                <a:gs pos="0">
                  <a:srgbClr val="FFA912"/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64" name="Group 63"/>
            <p:cNvGrpSpPr/>
            <p:nvPr/>
          </p:nvGrpSpPr>
          <p:grpSpPr>
            <a:xfrm>
              <a:off x="3257457" y="2127250"/>
              <a:ext cx="2629086" cy="958941"/>
              <a:chOff x="3257457" y="2127250"/>
              <a:chExt cx="2629086" cy="958941"/>
            </a:xfrm>
          </p:grpSpPr>
          <p:cxnSp>
            <p:nvCxnSpPr>
              <p:cNvPr id="33" name="Straight Connector 32"/>
              <p:cNvCxnSpPr/>
              <p:nvPr/>
            </p:nvCxnSpPr>
            <p:spPr>
              <a:xfrm>
                <a:off x="3839029" y="2127250"/>
                <a:ext cx="0" cy="615950"/>
              </a:xfrm>
              <a:prstGeom prst="line">
                <a:avLst/>
              </a:prstGeom>
              <a:ln w="38100">
                <a:solidFill>
                  <a:srgbClr val="9D1F1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Straight Connector 137"/>
              <p:cNvCxnSpPr/>
              <p:nvPr/>
            </p:nvCxnSpPr>
            <p:spPr>
              <a:xfrm>
                <a:off x="5304972" y="2127250"/>
                <a:ext cx="0" cy="615950"/>
              </a:xfrm>
              <a:prstGeom prst="line">
                <a:avLst/>
              </a:prstGeom>
              <a:ln w="38100">
                <a:solidFill>
                  <a:srgbClr val="9D1F1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6" name="Group 25"/>
              <p:cNvGrpSpPr/>
              <p:nvPr/>
            </p:nvGrpSpPr>
            <p:grpSpPr>
              <a:xfrm>
                <a:off x="3257457" y="2711286"/>
                <a:ext cx="2629086" cy="374905"/>
                <a:chOff x="3389920" y="2531217"/>
                <a:chExt cx="2629086" cy="374905"/>
              </a:xfrm>
            </p:grpSpPr>
            <p:sp>
              <p:nvSpPr>
                <p:cNvPr id="116" name="Rectangle 115"/>
                <p:cNvSpPr/>
                <p:nvPr/>
              </p:nvSpPr>
              <p:spPr>
                <a:xfrm>
                  <a:off x="3678176" y="2531217"/>
                  <a:ext cx="2093976" cy="374904"/>
                </a:xfrm>
                <a:prstGeom prst="rect">
                  <a:avLst/>
                </a:pr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1500" b="1" dirty="0">
                      <a:solidFill>
                        <a:schemeClr val="bg1"/>
                      </a:solidFill>
                      <a:latin typeface="Century Gothic" panose="020B0502020202020204" pitchFamily="34" charset="0"/>
                    </a:rPr>
                    <a:t>HOW TO QUALIFY</a:t>
                  </a:r>
                </a:p>
              </p:txBody>
            </p:sp>
            <p:sp>
              <p:nvSpPr>
                <p:cNvPr id="113" name="Freeform: Shape 112"/>
                <p:cNvSpPr/>
                <p:nvPr/>
              </p:nvSpPr>
              <p:spPr>
                <a:xfrm rot="10800000">
                  <a:off x="5770268" y="2531218"/>
                  <a:ext cx="248738" cy="374904"/>
                </a:xfrm>
                <a:custGeom>
                  <a:avLst/>
                  <a:gdLst>
                    <a:gd name="connsiteX0" fmla="*/ 0 w 587410"/>
                    <a:gd name="connsiteY0" fmla="*/ 0 h 676656"/>
                    <a:gd name="connsiteX1" fmla="*/ 587410 w 587410"/>
                    <a:gd name="connsiteY1" fmla="*/ 0 h 676656"/>
                    <a:gd name="connsiteX2" fmla="*/ 587410 w 587410"/>
                    <a:gd name="connsiteY2" fmla="*/ 676656 h 676656"/>
                    <a:gd name="connsiteX3" fmla="*/ 0 w 587410"/>
                    <a:gd name="connsiteY3" fmla="*/ 676656 h 676656"/>
                    <a:gd name="connsiteX4" fmla="*/ 338328 w 587410"/>
                    <a:gd name="connsiteY4" fmla="*/ 338328 h 6766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87410" h="676656">
                      <a:moveTo>
                        <a:pt x="0" y="0"/>
                      </a:moveTo>
                      <a:lnTo>
                        <a:pt x="587410" y="0"/>
                      </a:lnTo>
                      <a:lnTo>
                        <a:pt x="587410" y="676656"/>
                      </a:lnTo>
                      <a:lnTo>
                        <a:pt x="0" y="676656"/>
                      </a:lnTo>
                      <a:lnTo>
                        <a:pt x="338328" y="338328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4" name="Freeform: Shape 113"/>
                <p:cNvSpPr/>
                <p:nvPr/>
              </p:nvSpPr>
              <p:spPr>
                <a:xfrm>
                  <a:off x="3389920" y="2531217"/>
                  <a:ext cx="288256" cy="374904"/>
                </a:xfrm>
                <a:custGeom>
                  <a:avLst/>
                  <a:gdLst>
                    <a:gd name="connsiteX0" fmla="*/ 0 w 587410"/>
                    <a:gd name="connsiteY0" fmla="*/ 0 h 676656"/>
                    <a:gd name="connsiteX1" fmla="*/ 587410 w 587410"/>
                    <a:gd name="connsiteY1" fmla="*/ 0 h 676656"/>
                    <a:gd name="connsiteX2" fmla="*/ 587410 w 587410"/>
                    <a:gd name="connsiteY2" fmla="*/ 676656 h 676656"/>
                    <a:gd name="connsiteX3" fmla="*/ 0 w 587410"/>
                    <a:gd name="connsiteY3" fmla="*/ 676656 h 676656"/>
                    <a:gd name="connsiteX4" fmla="*/ 338328 w 587410"/>
                    <a:gd name="connsiteY4" fmla="*/ 338328 h 6766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87410" h="676656">
                      <a:moveTo>
                        <a:pt x="0" y="0"/>
                      </a:moveTo>
                      <a:lnTo>
                        <a:pt x="587410" y="0"/>
                      </a:lnTo>
                      <a:lnTo>
                        <a:pt x="587410" y="676656"/>
                      </a:lnTo>
                      <a:lnTo>
                        <a:pt x="0" y="676656"/>
                      </a:lnTo>
                      <a:lnTo>
                        <a:pt x="338328" y="338328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sp>
        <p:nvSpPr>
          <p:cNvPr id="86" name="Dark Blue Bar"/>
          <p:cNvSpPr/>
          <p:nvPr/>
        </p:nvSpPr>
        <p:spPr>
          <a:xfrm flipH="1" flipV="1">
            <a:off x="0" y="746116"/>
            <a:ext cx="9144000" cy="127000"/>
          </a:xfrm>
          <a:prstGeom prst="triangle">
            <a:avLst>
              <a:gd name="adj" fmla="val 100000"/>
            </a:avLst>
          </a:pr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1" name="Rectangle 50"/>
          <p:cNvSpPr/>
          <p:nvPr/>
        </p:nvSpPr>
        <p:spPr>
          <a:xfrm>
            <a:off x="0" y="70272"/>
            <a:ext cx="9144000" cy="726673"/>
          </a:xfrm>
          <a:prstGeom prst="rect">
            <a:avLst/>
          </a:prstGeom>
          <a:gradFill>
            <a:gsLst>
              <a:gs pos="14173">
                <a:srgbClr val="0167B1"/>
              </a:gs>
              <a:gs pos="59300">
                <a:srgbClr val="017FDD"/>
              </a:gs>
              <a:gs pos="100000">
                <a:srgbClr val="0174CB"/>
              </a:gs>
              <a:gs pos="0">
                <a:srgbClr val="0167B1"/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9" name="Header Outliner 1"/>
          <p:cNvSpPr/>
          <p:nvPr/>
        </p:nvSpPr>
        <p:spPr>
          <a:xfrm>
            <a:off x="-93756" y="-172950"/>
            <a:ext cx="9458325" cy="1581150"/>
          </a:xfrm>
          <a:custGeom>
            <a:avLst/>
            <a:gdLst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58325" h="1581150">
                <a:moveTo>
                  <a:pt x="66675" y="276225"/>
                </a:moveTo>
                <a:cubicBezTo>
                  <a:pt x="10699750" y="149225"/>
                  <a:pt x="9302750" y="1069975"/>
                  <a:pt x="9458325" y="1581150"/>
                </a:cubicBezTo>
                <a:lnTo>
                  <a:pt x="9448800" y="66675"/>
                </a:lnTo>
                <a:lnTo>
                  <a:pt x="0" y="0"/>
                </a:lnTo>
                <a:lnTo>
                  <a:pt x="66675" y="276225"/>
                </a:lnTo>
                <a:close/>
              </a:path>
            </a:pathLst>
          </a:custGeom>
          <a:solidFill>
            <a:srgbClr val="0E97FE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0" name="Header Outliner 2"/>
          <p:cNvSpPr/>
          <p:nvPr/>
        </p:nvSpPr>
        <p:spPr>
          <a:xfrm>
            <a:off x="-244475" y="-164466"/>
            <a:ext cx="9915525" cy="1609725"/>
          </a:xfrm>
          <a:custGeom>
            <a:avLst/>
            <a:gdLst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  <a:gd name="connsiteX0" fmla="*/ 0 w 9896475"/>
              <a:gd name="connsiteY0" fmla="*/ 285750 h 1581150"/>
              <a:gd name="connsiteX1" fmla="*/ 9896475 w 9896475"/>
              <a:gd name="connsiteY1" fmla="*/ 1581150 h 1581150"/>
              <a:gd name="connsiteX2" fmla="*/ 9886950 w 9896475"/>
              <a:gd name="connsiteY2" fmla="*/ 66675 h 1581150"/>
              <a:gd name="connsiteX3" fmla="*/ 438150 w 9896475"/>
              <a:gd name="connsiteY3" fmla="*/ 0 h 1581150"/>
              <a:gd name="connsiteX4" fmla="*/ 0 w 9896475"/>
              <a:gd name="connsiteY4" fmla="*/ 285750 h 1581150"/>
              <a:gd name="connsiteX0" fmla="*/ 19050 w 9915525"/>
              <a:gd name="connsiteY0" fmla="*/ 314325 h 1609725"/>
              <a:gd name="connsiteX1" fmla="*/ 9915525 w 9915525"/>
              <a:gd name="connsiteY1" fmla="*/ 1609725 h 1609725"/>
              <a:gd name="connsiteX2" fmla="*/ 9906000 w 9915525"/>
              <a:gd name="connsiteY2" fmla="*/ 95250 h 1609725"/>
              <a:gd name="connsiteX3" fmla="*/ 0 w 9915525"/>
              <a:gd name="connsiteY3" fmla="*/ 0 h 1609725"/>
              <a:gd name="connsiteX4" fmla="*/ 19050 w 9915525"/>
              <a:gd name="connsiteY4" fmla="*/ 314325 h 1609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15525" h="1609725">
                <a:moveTo>
                  <a:pt x="19050" y="314325"/>
                </a:moveTo>
                <a:cubicBezTo>
                  <a:pt x="10652125" y="187325"/>
                  <a:pt x="9569450" y="1174750"/>
                  <a:pt x="9915525" y="1609725"/>
                </a:cubicBezTo>
                <a:lnTo>
                  <a:pt x="9906000" y="95250"/>
                </a:lnTo>
                <a:lnTo>
                  <a:pt x="0" y="0"/>
                </a:lnTo>
                <a:lnTo>
                  <a:pt x="19050" y="314325"/>
                </a:lnTo>
                <a:close/>
              </a:path>
            </a:pathLst>
          </a:custGeom>
          <a:solidFill>
            <a:srgbClr val="014375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3" name="Rectangle 82"/>
          <p:cNvSpPr/>
          <p:nvPr/>
        </p:nvSpPr>
        <p:spPr>
          <a:xfrm>
            <a:off x="0" y="-4464"/>
            <a:ext cx="9144000" cy="90299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Freeform: Shape 91"/>
          <p:cNvSpPr/>
          <p:nvPr/>
        </p:nvSpPr>
        <p:spPr>
          <a:xfrm>
            <a:off x="5654675" y="43968"/>
            <a:ext cx="3489325" cy="47625"/>
          </a:xfrm>
          <a:custGeom>
            <a:avLst/>
            <a:gdLst>
              <a:gd name="connsiteX0" fmla="*/ 3488927 w 3488927"/>
              <a:gd name="connsiteY0" fmla="*/ 0 h 48845"/>
              <a:gd name="connsiteX1" fmla="*/ 3488927 w 3488927"/>
              <a:gd name="connsiteY1" fmla="*/ 48845 h 48845"/>
              <a:gd name="connsiteX2" fmla="*/ 0 w 3488927"/>
              <a:gd name="connsiteY2" fmla="*/ 48845 h 4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88927" h="48845">
                <a:moveTo>
                  <a:pt x="3488927" y="0"/>
                </a:moveTo>
                <a:lnTo>
                  <a:pt x="3488927" y="48845"/>
                </a:lnTo>
                <a:lnTo>
                  <a:pt x="0" y="48845"/>
                </a:lnTo>
                <a:close/>
              </a:path>
            </a:pathLst>
          </a:cu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0" y="6535024"/>
            <a:ext cx="9144000" cy="322976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284481" y="3070419"/>
            <a:ext cx="457200" cy="457200"/>
          </a:xfrm>
          <a:prstGeom prst="rect">
            <a:avLst/>
          </a:prstGeom>
          <a:solidFill>
            <a:srgbClr val="7E58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284481" y="3583112"/>
            <a:ext cx="457200" cy="457200"/>
          </a:xfrm>
          <a:prstGeom prst="rect">
            <a:avLst/>
          </a:prstGeom>
          <a:solidFill>
            <a:srgbClr val="07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284481" y="4095805"/>
            <a:ext cx="457200" cy="457200"/>
          </a:xfrm>
          <a:prstGeom prst="rect">
            <a:avLst/>
          </a:prstGeom>
          <a:solidFill>
            <a:srgbClr val="4864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284481" y="4608497"/>
            <a:ext cx="457200" cy="457200"/>
          </a:xfrm>
          <a:prstGeom prst="rect">
            <a:avLst/>
          </a:prstGeom>
          <a:solidFill>
            <a:srgbClr val="E988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289779" y="1019647"/>
            <a:ext cx="457200" cy="457200"/>
          </a:xfrm>
          <a:prstGeom prst="rect">
            <a:avLst/>
          </a:prstGeom>
          <a:solidFill>
            <a:srgbClr val="E55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289779" y="1532340"/>
            <a:ext cx="457200" cy="457200"/>
          </a:xfrm>
          <a:prstGeom prst="rect">
            <a:avLst/>
          </a:prstGeom>
          <a:solidFill>
            <a:srgbClr val="1575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289779" y="2045033"/>
            <a:ext cx="457200" cy="457200"/>
          </a:xfrm>
          <a:prstGeom prst="rect">
            <a:avLst/>
          </a:prstGeom>
          <a:solidFill>
            <a:srgbClr val="E1AF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289779" y="2557726"/>
            <a:ext cx="457200" cy="457200"/>
          </a:xfrm>
          <a:prstGeom prst="rect">
            <a:avLst/>
          </a:prstGeom>
          <a:solidFill>
            <a:srgbClr val="26A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289779" y="506954"/>
            <a:ext cx="457200" cy="457200"/>
          </a:xfrm>
          <a:prstGeom prst="rect">
            <a:avLst/>
          </a:prstGeom>
          <a:solidFill>
            <a:srgbClr val="5778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9289779" y="-5739"/>
            <a:ext cx="457200" cy="457200"/>
          </a:xfrm>
          <a:prstGeom prst="rect">
            <a:avLst/>
          </a:prstGeom>
          <a:ln w="12700">
            <a:solidFill>
              <a:srgbClr val="A1A3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289779" y="5121189"/>
            <a:ext cx="457200" cy="457200"/>
          </a:xfrm>
          <a:prstGeom prst="rect">
            <a:avLst/>
          </a:prstGeom>
          <a:solidFill>
            <a:srgbClr val="303845"/>
          </a:solidFill>
          <a:ln w="25400"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>
              <a:latin typeface="Gill Sans MT" panose="020B0502020104020203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289779" y="5633881"/>
            <a:ext cx="457200" cy="457200"/>
          </a:xfrm>
          <a:prstGeom prst="rect">
            <a:avLst/>
          </a:prstGeom>
          <a:solidFill>
            <a:srgbClr val="969696"/>
          </a:solidFill>
          <a:ln w="12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289779" y="6146573"/>
            <a:ext cx="457200" cy="457200"/>
          </a:xfrm>
          <a:prstGeom prst="rect">
            <a:avLst/>
          </a:prstGeom>
          <a:solidFill>
            <a:srgbClr val="2D313D"/>
          </a:solidFill>
          <a:ln w="12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9284481" y="6858000"/>
            <a:ext cx="456680" cy="364240"/>
            <a:chOff x="247015" y="861"/>
            <a:chExt cx="720000" cy="198233"/>
          </a:xfrm>
        </p:grpSpPr>
        <p:sp>
          <p:nvSpPr>
            <p:cNvPr id="19" name="Rounded Rectangle 31"/>
            <p:cNvSpPr/>
            <p:nvPr/>
          </p:nvSpPr>
          <p:spPr>
            <a:xfrm>
              <a:off x="247015" y="861"/>
              <a:ext cx="720000" cy="198233"/>
            </a:xfrm>
            <a:prstGeom prst="roundRect">
              <a:avLst/>
            </a:prstGeom>
            <a:solidFill>
              <a:srgbClr val="414C5D"/>
            </a:solidFill>
            <a:ln w="19050">
              <a:solidFill>
                <a:srgbClr val="2D313D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Rounded Rectangle 4"/>
            <p:cNvSpPr txBox="1"/>
            <p:nvPr/>
          </p:nvSpPr>
          <p:spPr>
            <a:xfrm>
              <a:off x="256692" y="10538"/>
              <a:ext cx="700646" cy="17887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860" tIns="22860" rIns="22860" bIns="22860" numCol="1" spcCol="1270" anchor="ctr" anchorCtr="0">
              <a:noAutofit/>
            </a:bodyPr>
            <a:lstStyle/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900" kern="1200" dirty="0"/>
                <a:t> </a:t>
              </a:r>
            </a:p>
          </p:txBody>
        </p:sp>
      </p:grpSp>
      <p:grpSp>
        <p:nvGrpSpPr>
          <p:cNvPr id="126" name="Group 125"/>
          <p:cNvGrpSpPr/>
          <p:nvPr/>
        </p:nvGrpSpPr>
        <p:grpSpPr>
          <a:xfrm>
            <a:off x="8524653" y="6535023"/>
            <a:ext cx="308056" cy="327959"/>
            <a:chOff x="8297735" y="6535023"/>
            <a:chExt cx="308056" cy="327959"/>
          </a:xfrm>
        </p:grpSpPr>
        <p:sp>
          <p:nvSpPr>
            <p:cNvPr id="21" name="Isosceles Triangle 20"/>
            <p:cNvSpPr/>
            <p:nvPr/>
          </p:nvSpPr>
          <p:spPr>
            <a:xfrm>
              <a:off x="8297735" y="6597417"/>
              <a:ext cx="308056" cy="26556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Isosceles Triangle 21"/>
            <p:cNvSpPr/>
            <p:nvPr/>
          </p:nvSpPr>
          <p:spPr>
            <a:xfrm rot="10800000">
              <a:off x="8297735" y="6535023"/>
              <a:ext cx="308056" cy="26556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9" name="Rectangle 38"/>
          <p:cNvSpPr/>
          <p:nvPr/>
        </p:nvSpPr>
        <p:spPr>
          <a:xfrm>
            <a:off x="-590550" y="100013"/>
            <a:ext cx="457200" cy="457200"/>
          </a:xfrm>
          <a:prstGeom prst="rect">
            <a:avLst/>
          </a:prstGeom>
          <a:solidFill>
            <a:srgbClr val="0167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-590550" y="622300"/>
            <a:ext cx="457200" cy="457200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-590550" y="3240088"/>
            <a:ext cx="457200" cy="4572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-590550" y="3762375"/>
            <a:ext cx="457200" cy="457200"/>
          </a:xfrm>
          <a:prstGeom prst="rect">
            <a:avLst/>
          </a:prstGeom>
          <a:solidFill>
            <a:srgbClr val="808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-590550" y="4286250"/>
            <a:ext cx="457200" cy="457200"/>
          </a:xfrm>
          <a:prstGeom prst="rect">
            <a:avLst/>
          </a:prstGeom>
          <a:solidFill>
            <a:srgbClr val="D4D4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-590550" y="4808538"/>
            <a:ext cx="457200" cy="457200"/>
          </a:xfrm>
          <a:prstGeom prst="rect">
            <a:avLst/>
          </a:prstGeom>
          <a:solidFill>
            <a:srgbClr val="D4D4D9"/>
          </a:solidFill>
          <a:ln w="31750">
            <a:solidFill>
              <a:srgbClr val="0167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-590550" y="5332413"/>
            <a:ext cx="457200" cy="457200"/>
          </a:xfrm>
          <a:prstGeom prst="rect">
            <a:avLst/>
          </a:prstGeom>
          <a:solidFill>
            <a:srgbClr val="D4D4D9"/>
          </a:solidFill>
          <a:ln w="31750">
            <a:solidFill>
              <a:srgbClr val="D733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-590550" y="1146175"/>
            <a:ext cx="457200" cy="457200"/>
          </a:xfrm>
          <a:prstGeom prst="rect">
            <a:avLst/>
          </a:pr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-590550" y="1670050"/>
            <a:ext cx="457200" cy="457200"/>
          </a:xfrm>
          <a:prstGeom prst="rect">
            <a:avLst/>
          </a:prstGeom>
          <a:solidFill>
            <a:srgbClr val="9D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-590550" y="2192338"/>
            <a:ext cx="457200" cy="457200"/>
          </a:xfrm>
          <a:prstGeom prst="rect">
            <a:avLst/>
          </a:prstGeom>
          <a:solidFill>
            <a:srgbClr val="0E9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-590550" y="2716213"/>
            <a:ext cx="457200" cy="457200"/>
          </a:xfrm>
          <a:prstGeom prst="rect">
            <a:avLst/>
          </a:prstGeom>
          <a:solidFill>
            <a:srgbClr val="E36F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-1177960" y="3070419"/>
            <a:ext cx="457200" cy="457200"/>
          </a:xfrm>
          <a:prstGeom prst="rect">
            <a:avLst/>
          </a:prstGeom>
          <a:solidFill>
            <a:srgbClr val="0071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-1177960" y="3583112"/>
            <a:ext cx="457200" cy="457200"/>
          </a:xfrm>
          <a:prstGeom prst="rect">
            <a:avLst/>
          </a:prstGeom>
          <a:solidFill>
            <a:srgbClr val="0056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-1177960" y="4095805"/>
            <a:ext cx="457200" cy="457200"/>
          </a:xfrm>
          <a:prstGeom prst="rect">
            <a:avLst/>
          </a:prstGeom>
          <a:solidFill>
            <a:srgbClr val="001A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-1177960" y="4608497"/>
            <a:ext cx="457200" cy="457200"/>
          </a:xfrm>
          <a:prstGeom prst="rect">
            <a:avLst/>
          </a:prstGeom>
          <a:solidFill>
            <a:srgbClr val="0013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-1172662" y="1019647"/>
            <a:ext cx="457200" cy="4572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-1172662" y="1532340"/>
            <a:ext cx="457200" cy="457200"/>
          </a:xfrm>
          <a:prstGeom prst="rect">
            <a:avLst/>
          </a:prstGeom>
          <a:solidFill>
            <a:srgbClr val="3737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-1172662" y="2045033"/>
            <a:ext cx="457200" cy="457200"/>
          </a:xfrm>
          <a:prstGeom prst="rect">
            <a:avLst/>
          </a:prstGeom>
          <a:solidFill>
            <a:srgbClr val="7B7B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-1172662" y="2557726"/>
            <a:ext cx="457200" cy="457200"/>
          </a:xfrm>
          <a:prstGeom prst="rect">
            <a:avLst/>
          </a:prstGeom>
          <a:solidFill>
            <a:srgbClr val="6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-1172662" y="506954"/>
            <a:ext cx="457200" cy="457200"/>
          </a:xfrm>
          <a:prstGeom prst="rect">
            <a:avLst/>
          </a:prstGeom>
          <a:solidFill>
            <a:srgbClr val="5778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-1167670" y="-5739"/>
            <a:ext cx="457200" cy="457200"/>
          </a:xfrm>
          <a:prstGeom prst="rect">
            <a:avLst/>
          </a:prstGeom>
          <a:ln w="12700">
            <a:solidFill>
              <a:srgbClr val="A1A3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-1167670" y="5121189"/>
            <a:ext cx="457200" cy="457200"/>
          </a:xfrm>
          <a:prstGeom prst="rect">
            <a:avLst/>
          </a:prstGeom>
          <a:solidFill>
            <a:srgbClr val="303845"/>
          </a:solidFill>
          <a:ln w="25400"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Oval 7"/>
          <p:cNvSpPr>
            <a:spLocks noChangeArrowheads="1"/>
          </p:cNvSpPr>
          <p:nvPr/>
        </p:nvSpPr>
        <p:spPr bwMode="auto">
          <a:xfrm>
            <a:off x="-1668140" y="2090753"/>
            <a:ext cx="365760" cy="365760"/>
          </a:xfrm>
          <a:prstGeom prst="ellipse">
            <a:avLst/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b="1"/>
          </a:p>
        </p:txBody>
      </p:sp>
      <p:sp>
        <p:nvSpPr>
          <p:cNvPr id="66" name="Freeform 9"/>
          <p:cNvSpPr>
            <a:spLocks/>
          </p:cNvSpPr>
          <p:nvPr/>
        </p:nvSpPr>
        <p:spPr bwMode="auto">
          <a:xfrm>
            <a:off x="-1600140" y="2161590"/>
            <a:ext cx="229760" cy="224086"/>
          </a:xfrm>
          <a:custGeom>
            <a:avLst/>
            <a:gdLst>
              <a:gd name="T0" fmla="*/ 2147483647 w 418"/>
              <a:gd name="T1" fmla="*/ 0 h 408"/>
              <a:gd name="T2" fmla="*/ 2147483647 w 418"/>
              <a:gd name="T3" fmla="*/ 2147483647 h 408"/>
              <a:gd name="T4" fmla="*/ 2147483647 w 418"/>
              <a:gd name="T5" fmla="*/ 2147483647 h 408"/>
              <a:gd name="T6" fmla="*/ 2147483647 w 418"/>
              <a:gd name="T7" fmla="*/ 2147483647 h 408"/>
              <a:gd name="T8" fmla="*/ 0 w 418"/>
              <a:gd name="T9" fmla="*/ 2147483647 h 408"/>
              <a:gd name="T10" fmla="*/ 2147483647 w 418"/>
              <a:gd name="T11" fmla="*/ 2147483647 h 408"/>
              <a:gd name="T12" fmla="*/ 2147483647 w 418"/>
              <a:gd name="T13" fmla="*/ 2147483647 h 408"/>
              <a:gd name="T14" fmla="*/ 2147483647 w 418"/>
              <a:gd name="T15" fmla="*/ 0 h 40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418" h="408">
                <a:moveTo>
                  <a:pt x="404" y="0"/>
                </a:moveTo>
                <a:cubicBezTo>
                  <a:pt x="418" y="30"/>
                  <a:pt x="418" y="30"/>
                  <a:pt x="418" y="30"/>
                </a:cubicBezTo>
                <a:cubicBezTo>
                  <a:pt x="263" y="173"/>
                  <a:pt x="237" y="286"/>
                  <a:pt x="209" y="348"/>
                </a:cubicBezTo>
                <a:cubicBezTo>
                  <a:pt x="190" y="359"/>
                  <a:pt x="150" y="377"/>
                  <a:pt x="115" y="408"/>
                </a:cubicBezTo>
                <a:cubicBezTo>
                  <a:pt x="90" y="333"/>
                  <a:pt x="50" y="219"/>
                  <a:pt x="0" y="216"/>
                </a:cubicBezTo>
                <a:cubicBezTo>
                  <a:pt x="48" y="171"/>
                  <a:pt x="76" y="163"/>
                  <a:pt x="95" y="169"/>
                </a:cubicBezTo>
                <a:cubicBezTo>
                  <a:pt x="125" y="179"/>
                  <a:pt x="140" y="230"/>
                  <a:pt x="153" y="259"/>
                </a:cubicBezTo>
                <a:cubicBezTo>
                  <a:pt x="201" y="169"/>
                  <a:pt x="300" y="47"/>
                  <a:pt x="40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8" name="Oval 6"/>
          <p:cNvSpPr>
            <a:spLocks noChangeArrowheads="1"/>
          </p:cNvSpPr>
          <p:nvPr/>
        </p:nvSpPr>
        <p:spPr bwMode="auto">
          <a:xfrm>
            <a:off x="-1668140" y="1576843"/>
            <a:ext cx="365760" cy="36576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1">
              <a:latin typeface="+mn-lt"/>
              <a:ea typeface="+mn-ea"/>
              <a:cs typeface="+mn-cs"/>
            </a:endParaRPr>
          </a:p>
        </p:txBody>
      </p:sp>
      <p:sp>
        <p:nvSpPr>
          <p:cNvPr id="69" name="Freeform 8"/>
          <p:cNvSpPr>
            <a:spLocks/>
          </p:cNvSpPr>
          <p:nvPr/>
        </p:nvSpPr>
        <p:spPr bwMode="auto">
          <a:xfrm>
            <a:off x="-1602842" y="1650921"/>
            <a:ext cx="234932" cy="217373"/>
          </a:xfrm>
          <a:custGeom>
            <a:avLst/>
            <a:gdLst>
              <a:gd name="T0" fmla="*/ 2147483647 w 427"/>
              <a:gd name="T1" fmla="*/ 2147483647 h 396"/>
              <a:gd name="T2" fmla="*/ 2147483647 w 427"/>
              <a:gd name="T3" fmla="*/ 2147483647 h 396"/>
              <a:gd name="T4" fmla="*/ 2147483647 w 427"/>
              <a:gd name="T5" fmla="*/ 2147483647 h 396"/>
              <a:gd name="T6" fmla="*/ 0 w 427"/>
              <a:gd name="T7" fmla="*/ 2147483647 h 396"/>
              <a:gd name="T8" fmla="*/ 2147483647 w 427"/>
              <a:gd name="T9" fmla="*/ 2147483647 h 396"/>
              <a:gd name="T10" fmla="*/ 2147483647 w 427"/>
              <a:gd name="T11" fmla="*/ 2147483647 h 396"/>
              <a:gd name="T12" fmla="*/ 2147483647 w 427"/>
              <a:gd name="T13" fmla="*/ 2147483647 h 396"/>
              <a:gd name="T14" fmla="*/ 2147483647 w 427"/>
              <a:gd name="T15" fmla="*/ 2147483647 h 396"/>
              <a:gd name="T16" fmla="*/ 2147483647 w 427"/>
              <a:gd name="T17" fmla="*/ 2147483647 h 396"/>
              <a:gd name="T18" fmla="*/ 2147483647 w 427"/>
              <a:gd name="T19" fmla="*/ 0 h 396"/>
              <a:gd name="T20" fmla="*/ 2147483647 w 427"/>
              <a:gd name="T21" fmla="*/ 2147483647 h 396"/>
              <a:gd name="T22" fmla="*/ 2147483647 w 427"/>
              <a:gd name="T23" fmla="*/ 2147483647 h 396"/>
              <a:gd name="T24" fmla="*/ 2147483647 w 427"/>
              <a:gd name="T25" fmla="*/ 2147483647 h 396"/>
              <a:gd name="T26" fmla="*/ 2147483647 w 427"/>
              <a:gd name="T27" fmla="*/ 2147483647 h 396"/>
              <a:gd name="T28" fmla="*/ 2147483647 w 427"/>
              <a:gd name="T29" fmla="*/ 2147483647 h 396"/>
              <a:gd name="T30" fmla="*/ 2147483647 w 427"/>
              <a:gd name="T31" fmla="*/ 2147483647 h 396"/>
              <a:gd name="T32" fmla="*/ 2147483647 w 427"/>
              <a:gd name="T33" fmla="*/ 2147483647 h 396"/>
              <a:gd name="T34" fmla="*/ 2147483647 w 427"/>
              <a:gd name="T35" fmla="*/ 2147483647 h 396"/>
              <a:gd name="T36" fmla="*/ 2147483647 w 427"/>
              <a:gd name="T37" fmla="*/ 2147483647 h 396"/>
              <a:gd name="T38" fmla="*/ 2147483647 w 427"/>
              <a:gd name="T39" fmla="*/ 2147483647 h 396"/>
              <a:gd name="T40" fmla="*/ 2147483647 w 427"/>
              <a:gd name="T41" fmla="*/ 2147483647 h 396"/>
              <a:gd name="T42" fmla="*/ 2147483647 w 427"/>
              <a:gd name="T43" fmla="*/ 2147483647 h 396"/>
              <a:gd name="T44" fmla="*/ 2147483647 w 427"/>
              <a:gd name="T45" fmla="*/ 2147483647 h 396"/>
              <a:gd name="T46" fmla="*/ 2147483647 w 427"/>
              <a:gd name="T47" fmla="*/ 2147483647 h 39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427" h="396">
                <a:moveTo>
                  <a:pt x="212" y="287"/>
                </a:moveTo>
                <a:cubicBezTo>
                  <a:pt x="205" y="296"/>
                  <a:pt x="205" y="296"/>
                  <a:pt x="205" y="296"/>
                </a:cubicBezTo>
                <a:cubicBezTo>
                  <a:pt x="161" y="363"/>
                  <a:pt x="125" y="396"/>
                  <a:pt x="96" y="396"/>
                </a:cubicBezTo>
                <a:cubicBezTo>
                  <a:pt x="64" y="396"/>
                  <a:pt x="32" y="370"/>
                  <a:pt x="0" y="317"/>
                </a:cubicBezTo>
                <a:cubicBezTo>
                  <a:pt x="4" y="317"/>
                  <a:pt x="7" y="317"/>
                  <a:pt x="9" y="317"/>
                </a:cubicBezTo>
                <a:cubicBezTo>
                  <a:pt x="47" y="317"/>
                  <a:pt x="88" y="289"/>
                  <a:pt x="134" y="232"/>
                </a:cubicBezTo>
                <a:cubicBezTo>
                  <a:pt x="145" y="218"/>
                  <a:pt x="145" y="218"/>
                  <a:pt x="145" y="218"/>
                </a:cubicBezTo>
                <a:cubicBezTo>
                  <a:pt x="130" y="202"/>
                  <a:pt x="130" y="202"/>
                  <a:pt x="130" y="202"/>
                </a:cubicBezTo>
                <a:cubicBezTo>
                  <a:pt x="88" y="157"/>
                  <a:pt x="67" y="120"/>
                  <a:pt x="67" y="89"/>
                </a:cubicBezTo>
                <a:cubicBezTo>
                  <a:pt x="67" y="64"/>
                  <a:pt x="90" y="34"/>
                  <a:pt x="136" y="0"/>
                </a:cubicBezTo>
                <a:cubicBezTo>
                  <a:pt x="143" y="44"/>
                  <a:pt x="162" y="86"/>
                  <a:pt x="195" y="128"/>
                </a:cubicBezTo>
                <a:cubicBezTo>
                  <a:pt x="207" y="144"/>
                  <a:pt x="207" y="144"/>
                  <a:pt x="207" y="144"/>
                </a:cubicBezTo>
                <a:cubicBezTo>
                  <a:pt x="218" y="131"/>
                  <a:pt x="218" y="131"/>
                  <a:pt x="218" y="131"/>
                </a:cubicBezTo>
                <a:cubicBezTo>
                  <a:pt x="265" y="70"/>
                  <a:pt x="308" y="40"/>
                  <a:pt x="346" y="40"/>
                </a:cubicBezTo>
                <a:cubicBezTo>
                  <a:pt x="377" y="40"/>
                  <a:pt x="399" y="63"/>
                  <a:pt x="415" y="109"/>
                </a:cubicBezTo>
                <a:cubicBezTo>
                  <a:pt x="410" y="108"/>
                  <a:pt x="407" y="108"/>
                  <a:pt x="405" y="108"/>
                </a:cubicBezTo>
                <a:cubicBezTo>
                  <a:pt x="391" y="108"/>
                  <a:pt x="372" y="117"/>
                  <a:pt x="348" y="135"/>
                </a:cubicBezTo>
                <a:cubicBezTo>
                  <a:pt x="323" y="154"/>
                  <a:pt x="302" y="174"/>
                  <a:pt x="285" y="197"/>
                </a:cubicBezTo>
                <a:cubicBezTo>
                  <a:pt x="272" y="215"/>
                  <a:pt x="272" y="215"/>
                  <a:pt x="272" y="215"/>
                </a:cubicBezTo>
                <a:cubicBezTo>
                  <a:pt x="285" y="227"/>
                  <a:pt x="285" y="227"/>
                  <a:pt x="285" y="227"/>
                </a:cubicBezTo>
                <a:cubicBezTo>
                  <a:pt x="330" y="271"/>
                  <a:pt x="378" y="293"/>
                  <a:pt x="427" y="293"/>
                </a:cubicBezTo>
                <a:cubicBezTo>
                  <a:pt x="401" y="347"/>
                  <a:pt x="373" y="374"/>
                  <a:pt x="344" y="374"/>
                </a:cubicBezTo>
                <a:cubicBezTo>
                  <a:pt x="318" y="374"/>
                  <a:pt x="280" y="351"/>
                  <a:pt x="231" y="305"/>
                </a:cubicBezTo>
                <a:lnTo>
                  <a:pt x="212" y="28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70" name="Rectangle 69"/>
          <p:cNvSpPr/>
          <p:nvPr/>
        </p:nvSpPr>
        <p:spPr>
          <a:xfrm>
            <a:off x="-1713860" y="3070419"/>
            <a:ext cx="457200" cy="457200"/>
          </a:xfrm>
          <a:prstGeom prst="rect">
            <a:avLst/>
          </a:prstGeom>
          <a:solidFill>
            <a:srgbClr val="DD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-1713860" y="3583112"/>
            <a:ext cx="457200" cy="457200"/>
          </a:xfrm>
          <a:prstGeom prst="rect">
            <a:avLst/>
          </a:prstGeom>
          <a:solidFill>
            <a:srgbClr val="0C54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-1713860" y="4095805"/>
            <a:ext cx="457200" cy="457200"/>
          </a:xfrm>
          <a:prstGeom prst="rect">
            <a:avLst/>
          </a:prstGeom>
          <a:solidFill>
            <a:srgbClr val="FFA9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-1713860" y="4608497"/>
            <a:ext cx="457200" cy="4572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/>
          <a:lstStyle/>
          <a:p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-1708562" y="2557726"/>
            <a:ext cx="457200" cy="457200"/>
          </a:xfrm>
          <a:prstGeom prst="rect">
            <a:avLst/>
          </a:prstGeom>
          <a:solidFill>
            <a:srgbClr val="2222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-1167670" y="5689373"/>
            <a:ext cx="457200" cy="457200"/>
          </a:xfrm>
          <a:prstGeom prst="rect">
            <a:avLst/>
          </a:prstGeom>
          <a:gradFill>
            <a:gsLst>
              <a:gs pos="0">
                <a:srgbClr val="002A50"/>
              </a:gs>
              <a:gs pos="100000">
                <a:srgbClr val="00396C"/>
              </a:gs>
            </a:gsLst>
            <a:lin ang="6000000" scaled="0"/>
          </a:gra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b="1">
              <a:solidFill>
                <a:schemeClr val="bg1"/>
              </a:solidFill>
              <a:latin typeface="Myriad Pro" panose="020B0503030403020204" pitchFamily="34" charset="0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-1167670" y="6257557"/>
            <a:ext cx="457200" cy="457200"/>
          </a:xfrm>
          <a:prstGeom prst="rect">
            <a:avLst/>
          </a:prstGeom>
          <a:noFill/>
          <a:ln w="34925">
            <a:gradFill>
              <a:gsLst>
                <a:gs pos="0">
                  <a:srgbClr val="002A50"/>
                </a:gs>
                <a:gs pos="100000">
                  <a:srgbClr val="00396C"/>
                </a:gs>
              </a:gsLst>
              <a:lin ang="60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00" b="1" i="1">
              <a:solidFill>
                <a:schemeClr val="tx1"/>
              </a:solidFill>
              <a:latin typeface="Myriad Pro" panose="020B0503030403020204" pitchFamily="34" charset="0"/>
            </a:endParaRPr>
          </a:p>
        </p:txBody>
      </p:sp>
      <p:sp>
        <p:nvSpPr>
          <p:cNvPr id="77" name="Oval 76"/>
          <p:cNvSpPr/>
          <p:nvPr/>
        </p:nvSpPr>
        <p:spPr bwMode="auto">
          <a:xfrm>
            <a:off x="-1635107" y="1092672"/>
            <a:ext cx="311150" cy="311150"/>
          </a:xfrm>
          <a:prstGeom prst="ellipse">
            <a:avLst/>
          </a:prstGeom>
          <a:solidFill>
            <a:srgbClr val="CC0000"/>
          </a:solidFill>
          <a:ln w="1905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0" rIns="0" bIns="0" anchor="ctr"/>
          <a:lstStyle/>
          <a:p>
            <a:pPr algn="ctr" eaLnBrk="0" hangingPunct="0">
              <a:defRPr/>
            </a:pPr>
            <a:r>
              <a:rPr lang="en-GB" sz="1600" b="1" dirty="0">
                <a:solidFill>
                  <a:srgbClr val="FFFFFF"/>
                </a:solidFill>
                <a:latin typeface="Myriad Pro" panose="020B0503030403020204" pitchFamily="34" charset="0"/>
              </a:rPr>
              <a:t>1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>
          <a:xfrm>
            <a:off x="8751570" y="6509653"/>
            <a:ext cx="392430" cy="365125"/>
          </a:xfrm>
        </p:spPr>
        <p:txBody>
          <a:bodyPr/>
          <a:lstStyle/>
          <a:p>
            <a:fld id="{8C7CDE80-5B26-4D45-8863-C1D742676D0C}" type="slidenum">
              <a:rPr lang="en-US" sz="1000" b="1" smtClean="0">
                <a:solidFill>
                  <a:schemeClr val="bg1"/>
                </a:solidFill>
                <a:latin typeface="Century Gothic" panose="020B0502020202020204" pitchFamily="34" charset="0"/>
              </a:rPr>
              <a:t>11</a:t>
            </a:fld>
            <a:endParaRPr lang="en-US" sz="1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8991" y="6553461"/>
            <a:ext cx="20649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1200" b="1">
                <a:solidFill>
                  <a:srgbClr val="BDBDBD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History and Development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268710" y="6553461"/>
            <a:ext cx="14750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Value Proposition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886149" y="6553461"/>
            <a:ext cx="8114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Features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4839945" y="6553461"/>
            <a:ext cx="13115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Business Model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6293878" y="6553461"/>
            <a:ext cx="8996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Examples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7335837" y="6553461"/>
            <a:ext cx="10807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Other Issues</a:t>
            </a:r>
          </a:p>
        </p:txBody>
      </p:sp>
      <p:graphicFrame>
        <p:nvGraphicFramePr>
          <p:cNvPr id="125" name="Chart 124"/>
          <p:cNvGraphicFramePr/>
          <p:nvPr/>
        </p:nvGraphicFramePr>
        <p:xfrm>
          <a:off x="-193846" y="-955340"/>
          <a:ext cx="1250379" cy="833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7" name="TextBox 126"/>
          <p:cNvSpPr txBox="1"/>
          <p:nvPr/>
        </p:nvSpPr>
        <p:spPr>
          <a:xfrm>
            <a:off x="293803" y="247389"/>
            <a:ext cx="2512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CREDIT VS DEBIT</a:t>
            </a:r>
          </a:p>
        </p:txBody>
      </p:sp>
      <p:sp>
        <p:nvSpPr>
          <p:cNvPr id="131" name="Rectangle 130"/>
          <p:cNvSpPr/>
          <p:nvPr/>
        </p:nvSpPr>
        <p:spPr>
          <a:xfrm>
            <a:off x="196685" y="203788"/>
            <a:ext cx="91440" cy="548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196685" y="1053073"/>
            <a:ext cx="8718715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400" b="1" dirty="0">
                <a:solidFill>
                  <a:srgbClr val="0071D7"/>
                </a:solidFill>
                <a:latin typeface="Century Gothic" panose="020B0502020202020204" pitchFamily="34" charset="0"/>
              </a:rPr>
              <a:t>CREDIT CARD </a:t>
            </a:r>
            <a:r>
              <a:rPr lang="en-US" sz="2400" b="1" dirty="0">
                <a:latin typeface="Century Gothic" panose="020B0502020202020204" pitchFamily="34" charset="0"/>
              </a:rPr>
              <a:t>VS </a:t>
            </a:r>
            <a:r>
              <a:rPr lang="en-US" sz="2400" b="1" dirty="0">
                <a:solidFill>
                  <a:srgbClr val="FFA912"/>
                </a:solidFill>
                <a:latin typeface="Century Gothic" panose="020B0502020202020204" pitchFamily="34" charset="0"/>
              </a:rPr>
              <a:t>DEBIT CARD</a:t>
            </a:r>
          </a:p>
        </p:txBody>
      </p:sp>
      <p:sp>
        <p:nvSpPr>
          <p:cNvPr id="3" name="Rectangle 2"/>
          <p:cNvSpPr/>
          <p:nvPr/>
        </p:nvSpPr>
        <p:spPr>
          <a:xfrm>
            <a:off x="73478" y="1549045"/>
            <a:ext cx="8987795" cy="45719"/>
          </a:xfrm>
          <a:prstGeom prst="rect">
            <a:avLst/>
          </a:prstGeom>
          <a:solidFill>
            <a:srgbClr val="7B7B7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Rectangle 83"/>
          <p:cNvSpPr/>
          <p:nvPr/>
        </p:nvSpPr>
        <p:spPr>
          <a:xfrm>
            <a:off x="73478" y="976902"/>
            <a:ext cx="8987795" cy="48631"/>
          </a:xfrm>
          <a:prstGeom prst="rect">
            <a:avLst/>
          </a:prstGeom>
          <a:solidFill>
            <a:srgbClr val="7B7B7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Rectangle 129"/>
          <p:cNvSpPr/>
          <p:nvPr/>
        </p:nvSpPr>
        <p:spPr>
          <a:xfrm>
            <a:off x="7920512" y="6945868"/>
            <a:ext cx="791220" cy="371732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bg1"/>
                </a:solidFill>
                <a:latin typeface="Century Gothic" panose="020B0502020202020204" pitchFamily="34" charset="0"/>
              </a:rPr>
              <a:t>COSTS</a:t>
            </a:r>
          </a:p>
        </p:txBody>
      </p:sp>
      <p:sp>
        <p:nvSpPr>
          <p:cNvPr id="132" name="Freeform: Shape 131"/>
          <p:cNvSpPr/>
          <p:nvPr/>
        </p:nvSpPr>
        <p:spPr>
          <a:xfrm rot="10800000">
            <a:off x="8711732" y="6942733"/>
            <a:ext cx="241954" cy="374394"/>
          </a:xfrm>
          <a:custGeom>
            <a:avLst/>
            <a:gdLst>
              <a:gd name="connsiteX0" fmla="*/ 0 w 587410"/>
              <a:gd name="connsiteY0" fmla="*/ 0 h 676656"/>
              <a:gd name="connsiteX1" fmla="*/ 587410 w 587410"/>
              <a:gd name="connsiteY1" fmla="*/ 0 h 676656"/>
              <a:gd name="connsiteX2" fmla="*/ 587410 w 587410"/>
              <a:gd name="connsiteY2" fmla="*/ 676656 h 676656"/>
              <a:gd name="connsiteX3" fmla="*/ 0 w 587410"/>
              <a:gd name="connsiteY3" fmla="*/ 676656 h 676656"/>
              <a:gd name="connsiteX4" fmla="*/ 338328 w 587410"/>
              <a:gd name="connsiteY4" fmla="*/ 338328 h 676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7410" h="676656">
                <a:moveTo>
                  <a:pt x="0" y="0"/>
                </a:moveTo>
                <a:lnTo>
                  <a:pt x="587410" y="0"/>
                </a:lnTo>
                <a:lnTo>
                  <a:pt x="587410" y="676656"/>
                </a:lnTo>
                <a:lnTo>
                  <a:pt x="0" y="676656"/>
                </a:lnTo>
                <a:lnTo>
                  <a:pt x="338328" y="338328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3" name="Freeform: Shape 132"/>
          <p:cNvSpPr/>
          <p:nvPr/>
        </p:nvSpPr>
        <p:spPr>
          <a:xfrm>
            <a:off x="7686723" y="6942733"/>
            <a:ext cx="241954" cy="374394"/>
          </a:xfrm>
          <a:custGeom>
            <a:avLst/>
            <a:gdLst>
              <a:gd name="connsiteX0" fmla="*/ 0 w 587410"/>
              <a:gd name="connsiteY0" fmla="*/ 0 h 676656"/>
              <a:gd name="connsiteX1" fmla="*/ 587410 w 587410"/>
              <a:gd name="connsiteY1" fmla="*/ 0 h 676656"/>
              <a:gd name="connsiteX2" fmla="*/ 587410 w 587410"/>
              <a:gd name="connsiteY2" fmla="*/ 676656 h 676656"/>
              <a:gd name="connsiteX3" fmla="*/ 0 w 587410"/>
              <a:gd name="connsiteY3" fmla="*/ 676656 h 676656"/>
              <a:gd name="connsiteX4" fmla="*/ 338328 w 587410"/>
              <a:gd name="connsiteY4" fmla="*/ 338328 h 676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7410" h="676656">
                <a:moveTo>
                  <a:pt x="0" y="0"/>
                </a:moveTo>
                <a:lnTo>
                  <a:pt x="587410" y="0"/>
                </a:lnTo>
                <a:lnTo>
                  <a:pt x="587410" y="676656"/>
                </a:lnTo>
                <a:lnTo>
                  <a:pt x="0" y="676656"/>
                </a:lnTo>
                <a:lnTo>
                  <a:pt x="338328" y="338328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6" name="Rectangle 135"/>
          <p:cNvSpPr/>
          <p:nvPr/>
        </p:nvSpPr>
        <p:spPr>
          <a:xfrm>
            <a:off x="-1256660" y="6948402"/>
            <a:ext cx="4530437" cy="86638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Rectangle 141"/>
          <p:cNvSpPr/>
          <p:nvPr/>
        </p:nvSpPr>
        <p:spPr>
          <a:xfrm>
            <a:off x="3323328" y="6981260"/>
            <a:ext cx="4363395" cy="86638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TextBox 95"/>
          <p:cNvSpPr txBox="1"/>
          <p:nvPr/>
        </p:nvSpPr>
        <p:spPr>
          <a:xfrm>
            <a:off x="104102" y="2671576"/>
            <a:ext cx="2931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entury Gothic" panose="020B0502020202020204" pitchFamily="34" charset="0"/>
              </a:rPr>
              <a:t>Apply to lender. Issued on basis of income, credit score, age </a:t>
            </a:r>
          </a:p>
        </p:txBody>
      </p:sp>
      <p:sp>
        <p:nvSpPr>
          <p:cNvPr id="147" name="TextBox 146"/>
          <p:cNvSpPr txBox="1"/>
          <p:nvPr/>
        </p:nvSpPr>
        <p:spPr>
          <a:xfrm>
            <a:off x="6108522" y="2763909"/>
            <a:ext cx="29313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b="1" dirty="0">
                <a:latin typeface="Century Gothic" panose="020B0502020202020204" pitchFamily="34" charset="0"/>
              </a:rPr>
              <a:t>  Open an account.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104102" y="1751919"/>
            <a:ext cx="2931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entury Gothic" panose="020B0502020202020204" pitchFamily="34" charset="0"/>
              </a:rPr>
              <a:t>A tool to utilize an unsecured credit limit offered by a bank.</a:t>
            </a:r>
          </a:p>
        </p:txBody>
      </p:sp>
      <p:sp>
        <p:nvSpPr>
          <p:cNvPr id="148" name="TextBox 147"/>
          <p:cNvSpPr txBox="1"/>
          <p:nvPr/>
        </p:nvSpPr>
        <p:spPr>
          <a:xfrm>
            <a:off x="6108522" y="1751919"/>
            <a:ext cx="2931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b="1" dirty="0">
                <a:latin typeface="Century Gothic" panose="020B0502020202020204" pitchFamily="34" charset="0"/>
              </a:rPr>
              <a:t>A tool to access the funds in your personal bank account.</a:t>
            </a:r>
          </a:p>
        </p:txBody>
      </p:sp>
      <p:sp>
        <p:nvSpPr>
          <p:cNvPr id="122" name="TextBox 121"/>
          <p:cNvSpPr txBox="1"/>
          <p:nvPr/>
        </p:nvSpPr>
        <p:spPr>
          <a:xfrm>
            <a:off x="104102" y="3495895"/>
            <a:ext cx="29313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entury Gothic" panose="020B0502020202020204" pitchFamily="34" charset="0"/>
              </a:rPr>
              <a:t>Useful if you don’t have cash and if you don’t have money in your bank account.</a:t>
            </a:r>
          </a:p>
        </p:txBody>
      </p:sp>
      <p:sp>
        <p:nvSpPr>
          <p:cNvPr id="149" name="TextBox 148"/>
          <p:cNvSpPr txBox="1"/>
          <p:nvPr/>
        </p:nvSpPr>
        <p:spPr>
          <a:xfrm>
            <a:off x="6108522" y="3495895"/>
            <a:ext cx="2931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b="1" dirty="0">
                <a:latin typeface="Century Gothic" panose="020B0502020202020204" pitchFamily="34" charset="0"/>
              </a:rPr>
              <a:t>Useful if you don’t have cash, but not if you don’t have money in your bank account.</a:t>
            </a:r>
          </a:p>
        </p:txBody>
      </p:sp>
      <p:sp>
        <p:nvSpPr>
          <p:cNvPr id="123" name="TextBox 122"/>
          <p:cNvSpPr txBox="1"/>
          <p:nvPr/>
        </p:nvSpPr>
        <p:spPr>
          <a:xfrm>
            <a:off x="104102" y="4384442"/>
            <a:ext cx="29313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entury Gothic" panose="020B0502020202020204" pitchFamily="34" charset="0"/>
              </a:rPr>
              <a:t>Annualized interest rate: 30-40% </a:t>
            </a:r>
          </a:p>
          <a:p>
            <a:r>
              <a:rPr lang="en-US" sz="1200" b="1" dirty="0">
                <a:latin typeface="Century Gothic" panose="020B0502020202020204" pitchFamily="34" charset="0"/>
              </a:rPr>
              <a:t>Annual fee </a:t>
            </a:r>
          </a:p>
          <a:p>
            <a:r>
              <a:rPr lang="en-US" sz="1200" b="1" dirty="0">
                <a:latin typeface="Century Gothic" panose="020B0502020202020204" pitchFamily="34" charset="0"/>
              </a:rPr>
              <a:t>Penalty </a:t>
            </a:r>
          </a:p>
          <a:p>
            <a:r>
              <a:rPr lang="en-US" sz="1200" b="1" dirty="0">
                <a:latin typeface="Century Gothic" panose="020B0502020202020204" pitchFamily="34" charset="0"/>
              </a:rPr>
              <a:t>Cash transaction fee. </a:t>
            </a:r>
          </a:p>
        </p:txBody>
      </p:sp>
      <p:sp>
        <p:nvSpPr>
          <p:cNvPr id="151" name="TextBox 150"/>
          <p:cNvSpPr txBox="1"/>
          <p:nvPr/>
        </p:nvSpPr>
        <p:spPr>
          <a:xfrm>
            <a:off x="6108522" y="4661441"/>
            <a:ext cx="29313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b="1" dirty="0">
                <a:latin typeface="Century Gothic" panose="020B0502020202020204" pitchFamily="34" charset="0"/>
              </a:rPr>
              <a:t>Annual fee</a:t>
            </a:r>
          </a:p>
        </p:txBody>
      </p:sp>
      <p:sp>
        <p:nvSpPr>
          <p:cNvPr id="155" name="TextBox 154"/>
          <p:cNvSpPr txBox="1"/>
          <p:nvPr/>
        </p:nvSpPr>
        <p:spPr>
          <a:xfrm>
            <a:off x="104102" y="5500826"/>
            <a:ext cx="2931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entury Gothic" panose="020B0502020202020204" pitchFamily="34" charset="0"/>
              </a:rPr>
              <a:t>A short-term no-question-asked loan that is easy to acquire.</a:t>
            </a:r>
          </a:p>
        </p:txBody>
      </p:sp>
      <p:sp>
        <p:nvSpPr>
          <p:cNvPr id="156" name="TextBox 155"/>
          <p:cNvSpPr txBox="1"/>
          <p:nvPr/>
        </p:nvSpPr>
        <p:spPr>
          <a:xfrm>
            <a:off x="6108522" y="5500826"/>
            <a:ext cx="2931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b="1" dirty="0">
                <a:latin typeface="Century Gothic" panose="020B0502020202020204" pitchFamily="34" charset="0"/>
              </a:rPr>
              <a:t>Easy, convenient, and safe access to your own funds.</a:t>
            </a:r>
          </a:p>
        </p:txBody>
      </p:sp>
      <p:grpSp>
        <p:nvGrpSpPr>
          <p:cNvPr id="98" name="Group 97"/>
          <p:cNvGrpSpPr/>
          <p:nvPr/>
        </p:nvGrpSpPr>
        <p:grpSpPr>
          <a:xfrm>
            <a:off x="3035479" y="1781940"/>
            <a:ext cx="3073043" cy="374905"/>
            <a:chOff x="3035479" y="1781940"/>
            <a:chExt cx="3073043" cy="374905"/>
          </a:xfrm>
        </p:grpSpPr>
        <p:sp>
          <p:nvSpPr>
            <p:cNvPr id="97" name="Hexagon 96"/>
            <p:cNvSpPr/>
            <p:nvPr/>
          </p:nvSpPr>
          <p:spPr>
            <a:xfrm>
              <a:off x="3035479" y="1827362"/>
              <a:ext cx="3073043" cy="291504"/>
            </a:xfrm>
            <a:prstGeom prst="hexagon">
              <a:avLst/>
            </a:prstGeom>
            <a:gradFill>
              <a:gsLst>
                <a:gs pos="100000">
                  <a:srgbClr val="0E97FE"/>
                </a:gs>
                <a:gs pos="0">
                  <a:srgbClr val="FFA912"/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4" name="Group 23"/>
            <p:cNvGrpSpPr/>
            <p:nvPr/>
          </p:nvGrpSpPr>
          <p:grpSpPr>
            <a:xfrm>
              <a:off x="3257457" y="1781940"/>
              <a:ext cx="2629086" cy="374905"/>
              <a:chOff x="3389920" y="1629618"/>
              <a:chExt cx="2629086" cy="374905"/>
            </a:xfrm>
          </p:grpSpPr>
          <p:sp>
            <p:nvSpPr>
              <p:cNvPr id="25" name="Rectangle 24"/>
              <p:cNvSpPr/>
              <p:nvPr/>
            </p:nvSpPr>
            <p:spPr>
              <a:xfrm>
                <a:off x="3678176" y="1629618"/>
                <a:ext cx="2093976" cy="374904"/>
              </a:xfrm>
              <a:prstGeom prst="rect">
                <a:avLst/>
              </a:pr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5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FUNCTION</a:t>
                </a:r>
              </a:p>
            </p:txBody>
          </p:sp>
          <p:sp>
            <p:nvSpPr>
              <p:cNvPr id="134" name="Freeform: Shape 133"/>
              <p:cNvSpPr/>
              <p:nvPr/>
            </p:nvSpPr>
            <p:spPr>
              <a:xfrm rot="10800000">
                <a:off x="5770268" y="1629619"/>
                <a:ext cx="248738" cy="374904"/>
              </a:xfrm>
              <a:custGeom>
                <a:avLst/>
                <a:gdLst>
                  <a:gd name="connsiteX0" fmla="*/ 0 w 587410"/>
                  <a:gd name="connsiteY0" fmla="*/ 0 h 676656"/>
                  <a:gd name="connsiteX1" fmla="*/ 587410 w 587410"/>
                  <a:gd name="connsiteY1" fmla="*/ 0 h 676656"/>
                  <a:gd name="connsiteX2" fmla="*/ 587410 w 587410"/>
                  <a:gd name="connsiteY2" fmla="*/ 676656 h 676656"/>
                  <a:gd name="connsiteX3" fmla="*/ 0 w 587410"/>
                  <a:gd name="connsiteY3" fmla="*/ 676656 h 676656"/>
                  <a:gd name="connsiteX4" fmla="*/ 338328 w 587410"/>
                  <a:gd name="connsiteY4" fmla="*/ 338328 h 676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87410" h="676656">
                    <a:moveTo>
                      <a:pt x="0" y="0"/>
                    </a:moveTo>
                    <a:lnTo>
                      <a:pt x="587410" y="0"/>
                    </a:lnTo>
                    <a:lnTo>
                      <a:pt x="587410" y="676656"/>
                    </a:lnTo>
                    <a:lnTo>
                      <a:pt x="0" y="676656"/>
                    </a:lnTo>
                    <a:lnTo>
                      <a:pt x="338328" y="338328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35" name="Freeform: Shape 134"/>
              <p:cNvSpPr/>
              <p:nvPr/>
            </p:nvSpPr>
            <p:spPr>
              <a:xfrm>
                <a:off x="3389920" y="1629618"/>
                <a:ext cx="288256" cy="374904"/>
              </a:xfrm>
              <a:custGeom>
                <a:avLst/>
                <a:gdLst>
                  <a:gd name="connsiteX0" fmla="*/ 0 w 587410"/>
                  <a:gd name="connsiteY0" fmla="*/ 0 h 676656"/>
                  <a:gd name="connsiteX1" fmla="*/ 587410 w 587410"/>
                  <a:gd name="connsiteY1" fmla="*/ 0 h 676656"/>
                  <a:gd name="connsiteX2" fmla="*/ 587410 w 587410"/>
                  <a:gd name="connsiteY2" fmla="*/ 676656 h 676656"/>
                  <a:gd name="connsiteX3" fmla="*/ 0 w 587410"/>
                  <a:gd name="connsiteY3" fmla="*/ 676656 h 676656"/>
                  <a:gd name="connsiteX4" fmla="*/ 338328 w 587410"/>
                  <a:gd name="connsiteY4" fmla="*/ 338328 h 676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87410" h="676656">
                    <a:moveTo>
                      <a:pt x="0" y="0"/>
                    </a:moveTo>
                    <a:lnTo>
                      <a:pt x="587410" y="0"/>
                    </a:lnTo>
                    <a:lnTo>
                      <a:pt x="587410" y="676656"/>
                    </a:lnTo>
                    <a:lnTo>
                      <a:pt x="0" y="676656"/>
                    </a:lnTo>
                    <a:lnTo>
                      <a:pt x="338328" y="338328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137" name="TextBox 136"/>
          <p:cNvSpPr txBox="1"/>
          <p:nvPr/>
        </p:nvSpPr>
        <p:spPr>
          <a:xfrm>
            <a:off x="0" y="6257557"/>
            <a:ext cx="2648482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>
                <a:latin typeface="Century Gothic" panose="020B0502020202020204" pitchFamily="34" charset="0"/>
              </a:rPr>
              <a:t>Source: </a:t>
            </a:r>
            <a:r>
              <a:rPr lang="en-US" sz="1050" b="1" dirty="0" err="1" smtClean="0">
                <a:latin typeface="Century Gothic" panose="020B0502020202020204" pitchFamily="34" charset="0"/>
              </a:rPr>
              <a:t>Euromonitor</a:t>
            </a:r>
            <a:r>
              <a:rPr lang="en-US" sz="1050" b="1" dirty="0" smtClean="0">
                <a:latin typeface="Century Gothic" panose="020B0502020202020204" pitchFamily="34" charset="0"/>
              </a:rPr>
              <a:t>, creditcrads.com</a:t>
            </a:r>
            <a:endParaRPr lang="en-US" sz="105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6738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" grpId="0"/>
      <p:bldP spid="147" grpId="0"/>
      <p:bldP spid="85" grpId="0"/>
      <p:bldP spid="148" grpId="0"/>
      <p:bldP spid="122" grpId="0"/>
      <p:bldP spid="149" grpId="0"/>
      <p:bldP spid="123" grpId="0"/>
      <p:bldP spid="151" grpId="0"/>
      <p:bldP spid="155" grpId="0"/>
      <p:bldP spid="15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9" name="Straight Connector 138"/>
          <p:cNvCxnSpPr/>
          <p:nvPr/>
        </p:nvCxnSpPr>
        <p:spPr>
          <a:xfrm>
            <a:off x="3839029" y="5846102"/>
            <a:ext cx="0" cy="688921"/>
          </a:xfrm>
          <a:prstGeom prst="line">
            <a:avLst/>
          </a:prstGeom>
          <a:ln w="38100">
            <a:solidFill>
              <a:srgbClr val="9D1F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Straight Connector 139"/>
          <p:cNvCxnSpPr/>
          <p:nvPr/>
        </p:nvCxnSpPr>
        <p:spPr>
          <a:xfrm>
            <a:off x="5304972" y="5846102"/>
            <a:ext cx="0" cy="688921"/>
          </a:xfrm>
          <a:prstGeom prst="line">
            <a:avLst/>
          </a:prstGeom>
          <a:ln w="38100">
            <a:solidFill>
              <a:srgbClr val="9D1F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2" name="Group 101"/>
          <p:cNvGrpSpPr/>
          <p:nvPr/>
        </p:nvGrpSpPr>
        <p:grpSpPr>
          <a:xfrm>
            <a:off x="3035479" y="4889294"/>
            <a:ext cx="3073043" cy="984932"/>
            <a:chOff x="3035479" y="4889294"/>
            <a:chExt cx="3073043" cy="984932"/>
          </a:xfrm>
        </p:grpSpPr>
        <p:sp>
          <p:nvSpPr>
            <p:cNvPr id="167" name="Hexagon 166"/>
            <p:cNvSpPr/>
            <p:nvPr/>
          </p:nvSpPr>
          <p:spPr>
            <a:xfrm>
              <a:off x="3035479" y="5547631"/>
              <a:ext cx="3073043" cy="291504"/>
            </a:xfrm>
            <a:prstGeom prst="hexagon">
              <a:avLst/>
            </a:prstGeom>
            <a:gradFill>
              <a:gsLst>
                <a:gs pos="100000">
                  <a:srgbClr val="0E97FE"/>
                </a:gs>
                <a:gs pos="0">
                  <a:srgbClr val="FFA912"/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8" name="Group 37"/>
            <p:cNvGrpSpPr/>
            <p:nvPr/>
          </p:nvGrpSpPr>
          <p:grpSpPr>
            <a:xfrm>
              <a:off x="3257457" y="4889294"/>
              <a:ext cx="2629086" cy="984932"/>
              <a:chOff x="3257457" y="4889294"/>
              <a:chExt cx="2629086" cy="984932"/>
            </a:xfrm>
          </p:grpSpPr>
          <p:cxnSp>
            <p:nvCxnSpPr>
              <p:cNvPr id="161" name="Straight Connector 160"/>
              <p:cNvCxnSpPr/>
              <p:nvPr/>
            </p:nvCxnSpPr>
            <p:spPr>
              <a:xfrm>
                <a:off x="3839029" y="4889294"/>
                <a:ext cx="0" cy="615950"/>
              </a:xfrm>
              <a:prstGeom prst="line">
                <a:avLst/>
              </a:prstGeom>
              <a:ln w="38100">
                <a:solidFill>
                  <a:srgbClr val="9D1F1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2" name="Straight Connector 161"/>
              <p:cNvCxnSpPr/>
              <p:nvPr/>
            </p:nvCxnSpPr>
            <p:spPr>
              <a:xfrm>
                <a:off x="5304972" y="4889294"/>
                <a:ext cx="0" cy="615950"/>
              </a:xfrm>
              <a:prstGeom prst="line">
                <a:avLst/>
              </a:prstGeom>
              <a:ln w="38100">
                <a:solidFill>
                  <a:srgbClr val="9D1F1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0" name="Group 29"/>
              <p:cNvGrpSpPr/>
              <p:nvPr/>
            </p:nvGrpSpPr>
            <p:grpSpPr>
              <a:xfrm>
                <a:off x="3257457" y="5499322"/>
                <a:ext cx="2629086" cy="374904"/>
                <a:chOff x="3389920" y="5443629"/>
                <a:chExt cx="2629086" cy="374904"/>
              </a:xfrm>
            </p:grpSpPr>
            <p:sp>
              <p:nvSpPr>
                <p:cNvPr id="154" name="Rectangle 153"/>
                <p:cNvSpPr/>
                <p:nvPr/>
              </p:nvSpPr>
              <p:spPr>
                <a:xfrm>
                  <a:off x="3678176" y="5443629"/>
                  <a:ext cx="2093976" cy="374904"/>
                </a:xfrm>
                <a:prstGeom prst="rect">
                  <a:avLst/>
                </a:pr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1500" b="1" dirty="0">
                      <a:solidFill>
                        <a:schemeClr val="bg1"/>
                      </a:solidFill>
                      <a:latin typeface="Century Gothic" panose="020B0502020202020204" pitchFamily="34" charset="0"/>
                    </a:rPr>
                    <a:t>LIMIT ENHANCEMENT</a:t>
                  </a:r>
                </a:p>
              </p:txBody>
            </p:sp>
            <p:sp>
              <p:nvSpPr>
                <p:cNvPr id="121" name="Freeform: Shape 120"/>
                <p:cNvSpPr/>
                <p:nvPr/>
              </p:nvSpPr>
              <p:spPr>
                <a:xfrm rot="10800000">
                  <a:off x="5770268" y="5443629"/>
                  <a:ext cx="248738" cy="374904"/>
                </a:xfrm>
                <a:custGeom>
                  <a:avLst/>
                  <a:gdLst>
                    <a:gd name="connsiteX0" fmla="*/ 0 w 587410"/>
                    <a:gd name="connsiteY0" fmla="*/ 0 h 676656"/>
                    <a:gd name="connsiteX1" fmla="*/ 587410 w 587410"/>
                    <a:gd name="connsiteY1" fmla="*/ 0 h 676656"/>
                    <a:gd name="connsiteX2" fmla="*/ 587410 w 587410"/>
                    <a:gd name="connsiteY2" fmla="*/ 676656 h 676656"/>
                    <a:gd name="connsiteX3" fmla="*/ 0 w 587410"/>
                    <a:gd name="connsiteY3" fmla="*/ 676656 h 676656"/>
                    <a:gd name="connsiteX4" fmla="*/ 338328 w 587410"/>
                    <a:gd name="connsiteY4" fmla="*/ 338328 h 6766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87410" h="676656">
                      <a:moveTo>
                        <a:pt x="0" y="0"/>
                      </a:moveTo>
                      <a:lnTo>
                        <a:pt x="587410" y="0"/>
                      </a:lnTo>
                      <a:lnTo>
                        <a:pt x="587410" y="676656"/>
                      </a:lnTo>
                      <a:lnTo>
                        <a:pt x="0" y="676656"/>
                      </a:lnTo>
                      <a:lnTo>
                        <a:pt x="338328" y="338328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29" name="Freeform: Shape 128"/>
                <p:cNvSpPr/>
                <p:nvPr/>
              </p:nvSpPr>
              <p:spPr>
                <a:xfrm>
                  <a:off x="3389920" y="5443629"/>
                  <a:ext cx="288256" cy="374904"/>
                </a:xfrm>
                <a:custGeom>
                  <a:avLst/>
                  <a:gdLst>
                    <a:gd name="connsiteX0" fmla="*/ 0 w 587410"/>
                    <a:gd name="connsiteY0" fmla="*/ 0 h 676656"/>
                    <a:gd name="connsiteX1" fmla="*/ 587410 w 587410"/>
                    <a:gd name="connsiteY1" fmla="*/ 0 h 676656"/>
                    <a:gd name="connsiteX2" fmla="*/ 587410 w 587410"/>
                    <a:gd name="connsiteY2" fmla="*/ 676656 h 676656"/>
                    <a:gd name="connsiteX3" fmla="*/ 0 w 587410"/>
                    <a:gd name="connsiteY3" fmla="*/ 676656 h 676656"/>
                    <a:gd name="connsiteX4" fmla="*/ 338328 w 587410"/>
                    <a:gd name="connsiteY4" fmla="*/ 338328 h 6766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87410" h="676656">
                      <a:moveTo>
                        <a:pt x="0" y="0"/>
                      </a:moveTo>
                      <a:lnTo>
                        <a:pt x="587410" y="0"/>
                      </a:lnTo>
                      <a:lnTo>
                        <a:pt x="587410" y="676656"/>
                      </a:lnTo>
                      <a:lnTo>
                        <a:pt x="0" y="676656"/>
                      </a:lnTo>
                      <a:lnTo>
                        <a:pt x="338328" y="338328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101" name="Group 100"/>
          <p:cNvGrpSpPr/>
          <p:nvPr/>
        </p:nvGrpSpPr>
        <p:grpSpPr>
          <a:xfrm>
            <a:off x="3035479" y="3993970"/>
            <a:ext cx="3073043" cy="950911"/>
            <a:chOff x="3035479" y="3993970"/>
            <a:chExt cx="3073043" cy="950911"/>
          </a:xfrm>
        </p:grpSpPr>
        <p:sp>
          <p:nvSpPr>
            <p:cNvPr id="166" name="Hexagon 165"/>
            <p:cNvSpPr/>
            <p:nvPr/>
          </p:nvSpPr>
          <p:spPr>
            <a:xfrm>
              <a:off x="3035479" y="4611677"/>
              <a:ext cx="3073043" cy="291504"/>
            </a:xfrm>
            <a:prstGeom prst="hexagon">
              <a:avLst/>
            </a:prstGeom>
            <a:gradFill>
              <a:gsLst>
                <a:gs pos="100000">
                  <a:srgbClr val="0E97FE"/>
                </a:gs>
                <a:gs pos="0">
                  <a:srgbClr val="FFA912"/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0" name="Group 49"/>
            <p:cNvGrpSpPr/>
            <p:nvPr/>
          </p:nvGrpSpPr>
          <p:grpSpPr>
            <a:xfrm>
              <a:off x="3257457" y="3993970"/>
              <a:ext cx="2629086" cy="950911"/>
              <a:chOff x="3257457" y="3993970"/>
              <a:chExt cx="2629086" cy="950911"/>
            </a:xfrm>
          </p:grpSpPr>
          <p:cxnSp>
            <p:nvCxnSpPr>
              <p:cNvPr id="158" name="Straight Connector 157"/>
              <p:cNvCxnSpPr/>
              <p:nvPr/>
            </p:nvCxnSpPr>
            <p:spPr>
              <a:xfrm>
                <a:off x="3839029" y="3993970"/>
                <a:ext cx="0" cy="615950"/>
              </a:xfrm>
              <a:prstGeom prst="line">
                <a:avLst/>
              </a:prstGeom>
              <a:ln w="38100">
                <a:solidFill>
                  <a:srgbClr val="9D1F1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" name="Straight Connector 158"/>
              <p:cNvCxnSpPr/>
              <p:nvPr/>
            </p:nvCxnSpPr>
            <p:spPr>
              <a:xfrm>
                <a:off x="5304972" y="3993970"/>
                <a:ext cx="0" cy="615950"/>
              </a:xfrm>
              <a:prstGeom prst="line">
                <a:avLst/>
              </a:prstGeom>
              <a:ln w="38100">
                <a:solidFill>
                  <a:srgbClr val="9D1F1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9" name="Group 28"/>
              <p:cNvGrpSpPr/>
              <p:nvPr/>
            </p:nvGrpSpPr>
            <p:grpSpPr>
              <a:xfrm>
                <a:off x="3257457" y="4569977"/>
                <a:ext cx="2629086" cy="374904"/>
                <a:chOff x="3389920" y="4411160"/>
                <a:chExt cx="2629086" cy="374904"/>
              </a:xfrm>
            </p:grpSpPr>
            <p:sp>
              <p:nvSpPr>
                <p:cNvPr id="119" name="Rectangle 118"/>
                <p:cNvSpPr/>
                <p:nvPr/>
              </p:nvSpPr>
              <p:spPr>
                <a:xfrm>
                  <a:off x="3678176" y="4411160"/>
                  <a:ext cx="2093976" cy="374904"/>
                </a:xfrm>
                <a:prstGeom prst="rect">
                  <a:avLst/>
                </a:pr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1500" b="1" dirty="0">
                      <a:solidFill>
                        <a:schemeClr val="bg1"/>
                      </a:solidFill>
                      <a:latin typeface="Century Gothic" panose="020B0502020202020204" pitchFamily="34" charset="0"/>
                    </a:rPr>
                    <a:t>WEALTH CREATION</a:t>
                  </a:r>
                </a:p>
              </p:txBody>
            </p:sp>
            <p:sp>
              <p:nvSpPr>
                <p:cNvPr id="118" name="Freeform: Shape 117"/>
                <p:cNvSpPr/>
                <p:nvPr/>
              </p:nvSpPr>
              <p:spPr>
                <a:xfrm rot="10800000">
                  <a:off x="5770268" y="4411160"/>
                  <a:ext cx="248738" cy="374904"/>
                </a:xfrm>
                <a:custGeom>
                  <a:avLst/>
                  <a:gdLst>
                    <a:gd name="connsiteX0" fmla="*/ 0 w 587410"/>
                    <a:gd name="connsiteY0" fmla="*/ 0 h 676656"/>
                    <a:gd name="connsiteX1" fmla="*/ 587410 w 587410"/>
                    <a:gd name="connsiteY1" fmla="*/ 0 h 676656"/>
                    <a:gd name="connsiteX2" fmla="*/ 587410 w 587410"/>
                    <a:gd name="connsiteY2" fmla="*/ 676656 h 676656"/>
                    <a:gd name="connsiteX3" fmla="*/ 0 w 587410"/>
                    <a:gd name="connsiteY3" fmla="*/ 676656 h 676656"/>
                    <a:gd name="connsiteX4" fmla="*/ 338328 w 587410"/>
                    <a:gd name="connsiteY4" fmla="*/ 338328 h 6766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87410" h="676656">
                      <a:moveTo>
                        <a:pt x="0" y="0"/>
                      </a:moveTo>
                      <a:lnTo>
                        <a:pt x="587410" y="0"/>
                      </a:lnTo>
                      <a:lnTo>
                        <a:pt x="587410" y="676656"/>
                      </a:lnTo>
                      <a:lnTo>
                        <a:pt x="0" y="676656"/>
                      </a:lnTo>
                      <a:lnTo>
                        <a:pt x="338328" y="338328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20" name="Freeform: Shape 119"/>
                <p:cNvSpPr/>
                <p:nvPr/>
              </p:nvSpPr>
              <p:spPr>
                <a:xfrm>
                  <a:off x="3389920" y="4411160"/>
                  <a:ext cx="288256" cy="374904"/>
                </a:xfrm>
                <a:custGeom>
                  <a:avLst/>
                  <a:gdLst>
                    <a:gd name="connsiteX0" fmla="*/ 0 w 587410"/>
                    <a:gd name="connsiteY0" fmla="*/ 0 h 676656"/>
                    <a:gd name="connsiteX1" fmla="*/ 587410 w 587410"/>
                    <a:gd name="connsiteY1" fmla="*/ 0 h 676656"/>
                    <a:gd name="connsiteX2" fmla="*/ 587410 w 587410"/>
                    <a:gd name="connsiteY2" fmla="*/ 676656 h 676656"/>
                    <a:gd name="connsiteX3" fmla="*/ 0 w 587410"/>
                    <a:gd name="connsiteY3" fmla="*/ 676656 h 676656"/>
                    <a:gd name="connsiteX4" fmla="*/ 338328 w 587410"/>
                    <a:gd name="connsiteY4" fmla="*/ 338328 h 6766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87410" h="676656">
                      <a:moveTo>
                        <a:pt x="0" y="0"/>
                      </a:moveTo>
                      <a:lnTo>
                        <a:pt x="587410" y="0"/>
                      </a:lnTo>
                      <a:lnTo>
                        <a:pt x="587410" y="676656"/>
                      </a:lnTo>
                      <a:lnTo>
                        <a:pt x="0" y="676656"/>
                      </a:lnTo>
                      <a:lnTo>
                        <a:pt x="338328" y="338328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100" name="Group 99"/>
          <p:cNvGrpSpPr/>
          <p:nvPr/>
        </p:nvGrpSpPr>
        <p:grpSpPr>
          <a:xfrm>
            <a:off x="3035479" y="3060942"/>
            <a:ext cx="3073043" cy="954594"/>
            <a:chOff x="3035479" y="3060942"/>
            <a:chExt cx="3073043" cy="954594"/>
          </a:xfrm>
        </p:grpSpPr>
        <p:sp>
          <p:nvSpPr>
            <p:cNvPr id="165" name="Hexagon 164"/>
            <p:cNvSpPr/>
            <p:nvPr/>
          </p:nvSpPr>
          <p:spPr>
            <a:xfrm>
              <a:off x="3035479" y="3669966"/>
              <a:ext cx="3073043" cy="291504"/>
            </a:xfrm>
            <a:prstGeom prst="hexagon">
              <a:avLst/>
            </a:prstGeom>
            <a:gradFill>
              <a:gsLst>
                <a:gs pos="100000">
                  <a:srgbClr val="0E97FE"/>
                </a:gs>
                <a:gs pos="0">
                  <a:srgbClr val="FFA912"/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2" name="Group 51"/>
            <p:cNvGrpSpPr/>
            <p:nvPr/>
          </p:nvGrpSpPr>
          <p:grpSpPr>
            <a:xfrm>
              <a:off x="3257457" y="3060942"/>
              <a:ext cx="2629086" cy="954594"/>
              <a:chOff x="3257457" y="3060942"/>
              <a:chExt cx="2629086" cy="954594"/>
            </a:xfrm>
          </p:grpSpPr>
          <p:cxnSp>
            <p:nvCxnSpPr>
              <p:cNvPr id="144" name="Straight Connector 143"/>
              <p:cNvCxnSpPr/>
              <p:nvPr/>
            </p:nvCxnSpPr>
            <p:spPr>
              <a:xfrm>
                <a:off x="3839029" y="3060942"/>
                <a:ext cx="0" cy="615950"/>
              </a:xfrm>
              <a:prstGeom prst="line">
                <a:avLst/>
              </a:prstGeom>
              <a:ln w="38100">
                <a:solidFill>
                  <a:srgbClr val="9D1F1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" name="Straight Connector 145"/>
              <p:cNvCxnSpPr/>
              <p:nvPr/>
            </p:nvCxnSpPr>
            <p:spPr>
              <a:xfrm>
                <a:off x="5304972" y="3060942"/>
                <a:ext cx="0" cy="615950"/>
              </a:xfrm>
              <a:prstGeom prst="line">
                <a:avLst/>
              </a:prstGeom>
              <a:ln w="38100">
                <a:solidFill>
                  <a:srgbClr val="9D1F1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7" name="Group 26"/>
              <p:cNvGrpSpPr/>
              <p:nvPr/>
            </p:nvGrpSpPr>
            <p:grpSpPr>
              <a:xfrm>
                <a:off x="3257457" y="3640632"/>
                <a:ext cx="2629086" cy="374904"/>
                <a:chOff x="3389920" y="3431641"/>
                <a:chExt cx="2629086" cy="374904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3678176" y="3431641"/>
                  <a:ext cx="2093976" cy="374904"/>
                </a:xfrm>
                <a:prstGeom prst="rect">
                  <a:avLst/>
                </a:pr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rtlCol="0" anchor="ctr"/>
                <a:lstStyle/>
                <a:p>
                  <a:pPr algn="ctr"/>
                  <a:r>
                    <a:rPr lang="en-US" sz="1500" b="1" dirty="0">
                      <a:solidFill>
                        <a:schemeClr val="bg1"/>
                      </a:solidFill>
                      <a:latin typeface="Century Gothic" panose="020B0502020202020204" pitchFamily="34" charset="0"/>
                    </a:rPr>
                    <a:t>REPAYMENT OPTIONS</a:t>
                  </a:r>
                </a:p>
              </p:txBody>
            </p:sp>
            <p:sp>
              <p:nvSpPr>
                <p:cNvPr id="115" name="Freeform: Shape 114"/>
                <p:cNvSpPr/>
                <p:nvPr/>
              </p:nvSpPr>
              <p:spPr>
                <a:xfrm rot="10800000">
                  <a:off x="5770268" y="3431641"/>
                  <a:ext cx="248738" cy="374904"/>
                </a:xfrm>
                <a:custGeom>
                  <a:avLst/>
                  <a:gdLst>
                    <a:gd name="connsiteX0" fmla="*/ 0 w 587410"/>
                    <a:gd name="connsiteY0" fmla="*/ 0 h 676656"/>
                    <a:gd name="connsiteX1" fmla="*/ 587410 w 587410"/>
                    <a:gd name="connsiteY1" fmla="*/ 0 h 676656"/>
                    <a:gd name="connsiteX2" fmla="*/ 587410 w 587410"/>
                    <a:gd name="connsiteY2" fmla="*/ 676656 h 676656"/>
                    <a:gd name="connsiteX3" fmla="*/ 0 w 587410"/>
                    <a:gd name="connsiteY3" fmla="*/ 676656 h 676656"/>
                    <a:gd name="connsiteX4" fmla="*/ 338328 w 587410"/>
                    <a:gd name="connsiteY4" fmla="*/ 338328 h 6766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87410" h="676656">
                      <a:moveTo>
                        <a:pt x="0" y="0"/>
                      </a:moveTo>
                      <a:lnTo>
                        <a:pt x="587410" y="0"/>
                      </a:lnTo>
                      <a:lnTo>
                        <a:pt x="587410" y="676656"/>
                      </a:lnTo>
                      <a:lnTo>
                        <a:pt x="0" y="676656"/>
                      </a:lnTo>
                      <a:lnTo>
                        <a:pt x="338328" y="338328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7" name="Freeform: Shape 116"/>
                <p:cNvSpPr/>
                <p:nvPr/>
              </p:nvSpPr>
              <p:spPr>
                <a:xfrm>
                  <a:off x="3389920" y="3431641"/>
                  <a:ext cx="288256" cy="374904"/>
                </a:xfrm>
                <a:custGeom>
                  <a:avLst/>
                  <a:gdLst>
                    <a:gd name="connsiteX0" fmla="*/ 0 w 587410"/>
                    <a:gd name="connsiteY0" fmla="*/ 0 h 676656"/>
                    <a:gd name="connsiteX1" fmla="*/ 587410 w 587410"/>
                    <a:gd name="connsiteY1" fmla="*/ 0 h 676656"/>
                    <a:gd name="connsiteX2" fmla="*/ 587410 w 587410"/>
                    <a:gd name="connsiteY2" fmla="*/ 676656 h 676656"/>
                    <a:gd name="connsiteX3" fmla="*/ 0 w 587410"/>
                    <a:gd name="connsiteY3" fmla="*/ 676656 h 676656"/>
                    <a:gd name="connsiteX4" fmla="*/ 338328 w 587410"/>
                    <a:gd name="connsiteY4" fmla="*/ 338328 h 6766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87410" h="676656">
                      <a:moveTo>
                        <a:pt x="0" y="0"/>
                      </a:moveTo>
                      <a:lnTo>
                        <a:pt x="587410" y="0"/>
                      </a:lnTo>
                      <a:lnTo>
                        <a:pt x="587410" y="676656"/>
                      </a:lnTo>
                      <a:lnTo>
                        <a:pt x="0" y="676656"/>
                      </a:lnTo>
                      <a:lnTo>
                        <a:pt x="338328" y="338328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99" name="Group 98"/>
          <p:cNvGrpSpPr/>
          <p:nvPr/>
        </p:nvGrpSpPr>
        <p:grpSpPr>
          <a:xfrm>
            <a:off x="3035479" y="2127250"/>
            <a:ext cx="3073043" cy="958941"/>
            <a:chOff x="3035479" y="2127250"/>
            <a:chExt cx="3073043" cy="958941"/>
          </a:xfrm>
        </p:grpSpPr>
        <p:sp>
          <p:nvSpPr>
            <p:cNvPr id="164" name="Hexagon 163"/>
            <p:cNvSpPr/>
            <p:nvPr/>
          </p:nvSpPr>
          <p:spPr>
            <a:xfrm>
              <a:off x="3035479" y="2756220"/>
              <a:ext cx="3073043" cy="291504"/>
            </a:xfrm>
            <a:prstGeom prst="hexagon">
              <a:avLst/>
            </a:prstGeom>
            <a:gradFill>
              <a:gsLst>
                <a:gs pos="100000">
                  <a:srgbClr val="0E97FE"/>
                </a:gs>
                <a:gs pos="0">
                  <a:srgbClr val="FFA912"/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64" name="Group 63"/>
            <p:cNvGrpSpPr/>
            <p:nvPr/>
          </p:nvGrpSpPr>
          <p:grpSpPr>
            <a:xfrm>
              <a:off x="3257457" y="2127250"/>
              <a:ext cx="2629086" cy="958941"/>
              <a:chOff x="3257457" y="2127250"/>
              <a:chExt cx="2629086" cy="958941"/>
            </a:xfrm>
          </p:grpSpPr>
          <p:cxnSp>
            <p:nvCxnSpPr>
              <p:cNvPr id="33" name="Straight Connector 32"/>
              <p:cNvCxnSpPr/>
              <p:nvPr/>
            </p:nvCxnSpPr>
            <p:spPr>
              <a:xfrm>
                <a:off x="3839029" y="2127250"/>
                <a:ext cx="0" cy="615950"/>
              </a:xfrm>
              <a:prstGeom prst="line">
                <a:avLst/>
              </a:prstGeom>
              <a:ln w="38100">
                <a:solidFill>
                  <a:srgbClr val="9D1F1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Straight Connector 137"/>
              <p:cNvCxnSpPr/>
              <p:nvPr/>
            </p:nvCxnSpPr>
            <p:spPr>
              <a:xfrm>
                <a:off x="5304972" y="2127250"/>
                <a:ext cx="0" cy="615950"/>
              </a:xfrm>
              <a:prstGeom prst="line">
                <a:avLst/>
              </a:prstGeom>
              <a:ln w="38100">
                <a:solidFill>
                  <a:srgbClr val="9D1F1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6" name="Group 25"/>
              <p:cNvGrpSpPr/>
              <p:nvPr/>
            </p:nvGrpSpPr>
            <p:grpSpPr>
              <a:xfrm>
                <a:off x="3257457" y="2711286"/>
                <a:ext cx="2629086" cy="374905"/>
                <a:chOff x="3389920" y="2531217"/>
                <a:chExt cx="2629086" cy="374905"/>
              </a:xfrm>
            </p:grpSpPr>
            <p:sp>
              <p:nvSpPr>
                <p:cNvPr id="116" name="Rectangle 115"/>
                <p:cNvSpPr/>
                <p:nvPr/>
              </p:nvSpPr>
              <p:spPr>
                <a:xfrm>
                  <a:off x="3678176" y="2531217"/>
                  <a:ext cx="2093976" cy="374904"/>
                </a:xfrm>
                <a:prstGeom prst="rect">
                  <a:avLst/>
                </a:pr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rtlCol="0" anchor="ctr"/>
                <a:lstStyle/>
                <a:p>
                  <a:pPr algn="ctr"/>
                  <a:r>
                    <a:rPr lang="en-US" sz="1500" b="1" dirty="0">
                      <a:solidFill>
                        <a:schemeClr val="bg1"/>
                      </a:solidFill>
                      <a:latin typeface="Century Gothic" panose="020B0502020202020204" pitchFamily="34" charset="0"/>
                    </a:rPr>
                    <a:t>CREDIT SCORE IMPACT</a:t>
                  </a:r>
                </a:p>
              </p:txBody>
            </p:sp>
            <p:sp>
              <p:nvSpPr>
                <p:cNvPr id="113" name="Freeform: Shape 112"/>
                <p:cNvSpPr/>
                <p:nvPr/>
              </p:nvSpPr>
              <p:spPr>
                <a:xfrm rot="10800000">
                  <a:off x="5770268" y="2531218"/>
                  <a:ext cx="248738" cy="374904"/>
                </a:xfrm>
                <a:custGeom>
                  <a:avLst/>
                  <a:gdLst>
                    <a:gd name="connsiteX0" fmla="*/ 0 w 587410"/>
                    <a:gd name="connsiteY0" fmla="*/ 0 h 676656"/>
                    <a:gd name="connsiteX1" fmla="*/ 587410 w 587410"/>
                    <a:gd name="connsiteY1" fmla="*/ 0 h 676656"/>
                    <a:gd name="connsiteX2" fmla="*/ 587410 w 587410"/>
                    <a:gd name="connsiteY2" fmla="*/ 676656 h 676656"/>
                    <a:gd name="connsiteX3" fmla="*/ 0 w 587410"/>
                    <a:gd name="connsiteY3" fmla="*/ 676656 h 676656"/>
                    <a:gd name="connsiteX4" fmla="*/ 338328 w 587410"/>
                    <a:gd name="connsiteY4" fmla="*/ 338328 h 6766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87410" h="676656">
                      <a:moveTo>
                        <a:pt x="0" y="0"/>
                      </a:moveTo>
                      <a:lnTo>
                        <a:pt x="587410" y="0"/>
                      </a:lnTo>
                      <a:lnTo>
                        <a:pt x="587410" y="676656"/>
                      </a:lnTo>
                      <a:lnTo>
                        <a:pt x="0" y="676656"/>
                      </a:lnTo>
                      <a:lnTo>
                        <a:pt x="338328" y="338328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4" name="Freeform: Shape 113"/>
                <p:cNvSpPr/>
                <p:nvPr/>
              </p:nvSpPr>
              <p:spPr>
                <a:xfrm>
                  <a:off x="3389920" y="2531217"/>
                  <a:ext cx="288256" cy="374904"/>
                </a:xfrm>
                <a:custGeom>
                  <a:avLst/>
                  <a:gdLst>
                    <a:gd name="connsiteX0" fmla="*/ 0 w 587410"/>
                    <a:gd name="connsiteY0" fmla="*/ 0 h 676656"/>
                    <a:gd name="connsiteX1" fmla="*/ 587410 w 587410"/>
                    <a:gd name="connsiteY1" fmla="*/ 0 h 676656"/>
                    <a:gd name="connsiteX2" fmla="*/ 587410 w 587410"/>
                    <a:gd name="connsiteY2" fmla="*/ 676656 h 676656"/>
                    <a:gd name="connsiteX3" fmla="*/ 0 w 587410"/>
                    <a:gd name="connsiteY3" fmla="*/ 676656 h 676656"/>
                    <a:gd name="connsiteX4" fmla="*/ 338328 w 587410"/>
                    <a:gd name="connsiteY4" fmla="*/ 338328 h 6766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87410" h="676656">
                      <a:moveTo>
                        <a:pt x="0" y="0"/>
                      </a:moveTo>
                      <a:lnTo>
                        <a:pt x="587410" y="0"/>
                      </a:lnTo>
                      <a:lnTo>
                        <a:pt x="587410" y="676656"/>
                      </a:lnTo>
                      <a:lnTo>
                        <a:pt x="0" y="676656"/>
                      </a:lnTo>
                      <a:lnTo>
                        <a:pt x="338328" y="338328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cxnSp>
        <p:nvCxnSpPr>
          <p:cNvPr id="168" name="Straight Connector 167"/>
          <p:cNvCxnSpPr/>
          <p:nvPr/>
        </p:nvCxnSpPr>
        <p:spPr>
          <a:xfrm>
            <a:off x="3839029" y="1576843"/>
            <a:ext cx="0" cy="266456"/>
          </a:xfrm>
          <a:prstGeom prst="line">
            <a:avLst/>
          </a:prstGeom>
          <a:ln w="38100">
            <a:solidFill>
              <a:srgbClr val="9D1F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9" name="Straight Connector 168"/>
          <p:cNvCxnSpPr/>
          <p:nvPr/>
        </p:nvCxnSpPr>
        <p:spPr>
          <a:xfrm>
            <a:off x="5304972" y="1576843"/>
            <a:ext cx="0" cy="266456"/>
          </a:xfrm>
          <a:prstGeom prst="line">
            <a:avLst/>
          </a:prstGeom>
          <a:ln w="38100">
            <a:solidFill>
              <a:srgbClr val="9D1F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Dark Blue Bar"/>
          <p:cNvSpPr/>
          <p:nvPr/>
        </p:nvSpPr>
        <p:spPr>
          <a:xfrm flipH="1" flipV="1">
            <a:off x="0" y="746116"/>
            <a:ext cx="9144000" cy="127000"/>
          </a:xfrm>
          <a:prstGeom prst="triangle">
            <a:avLst>
              <a:gd name="adj" fmla="val 100000"/>
            </a:avLst>
          </a:pr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1" name="Rectangle 50"/>
          <p:cNvSpPr/>
          <p:nvPr/>
        </p:nvSpPr>
        <p:spPr>
          <a:xfrm>
            <a:off x="0" y="70272"/>
            <a:ext cx="9144000" cy="726673"/>
          </a:xfrm>
          <a:prstGeom prst="rect">
            <a:avLst/>
          </a:prstGeom>
          <a:gradFill>
            <a:gsLst>
              <a:gs pos="14173">
                <a:srgbClr val="0167B1"/>
              </a:gs>
              <a:gs pos="59300">
                <a:srgbClr val="017FDD"/>
              </a:gs>
              <a:gs pos="100000">
                <a:srgbClr val="0174CB"/>
              </a:gs>
              <a:gs pos="0">
                <a:srgbClr val="0167B1"/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9" name="Header Outliner 1"/>
          <p:cNvSpPr/>
          <p:nvPr/>
        </p:nvSpPr>
        <p:spPr>
          <a:xfrm>
            <a:off x="-93756" y="-172950"/>
            <a:ext cx="9458325" cy="1581150"/>
          </a:xfrm>
          <a:custGeom>
            <a:avLst/>
            <a:gdLst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58325" h="1581150">
                <a:moveTo>
                  <a:pt x="66675" y="276225"/>
                </a:moveTo>
                <a:cubicBezTo>
                  <a:pt x="10699750" y="149225"/>
                  <a:pt x="9302750" y="1069975"/>
                  <a:pt x="9458325" y="1581150"/>
                </a:cubicBezTo>
                <a:lnTo>
                  <a:pt x="9448800" y="66675"/>
                </a:lnTo>
                <a:lnTo>
                  <a:pt x="0" y="0"/>
                </a:lnTo>
                <a:lnTo>
                  <a:pt x="66675" y="276225"/>
                </a:lnTo>
                <a:close/>
              </a:path>
            </a:pathLst>
          </a:custGeom>
          <a:solidFill>
            <a:srgbClr val="0E97FE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0" name="Header Outliner 2"/>
          <p:cNvSpPr/>
          <p:nvPr/>
        </p:nvSpPr>
        <p:spPr>
          <a:xfrm>
            <a:off x="-244475" y="-164466"/>
            <a:ext cx="9915525" cy="1609725"/>
          </a:xfrm>
          <a:custGeom>
            <a:avLst/>
            <a:gdLst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  <a:gd name="connsiteX0" fmla="*/ 0 w 9896475"/>
              <a:gd name="connsiteY0" fmla="*/ 285750 h 1581150"/>
              <a:gd name="connsiteX1" fmla="*/ 9896475 w 9896475"/>
              <a:gd name="connsiteY1" fmla="*/ 1581150 h 1581150"/>
              <a:gd name="connsiteX2" fmla="*/ 9886950 w 9896475"/>
              <a:gd name="connsiteY2" fmla="*/ 66675 h 1581150"/>
              <a:gd name="connsiteX3" fmla="*/ 438150 w 9896475"/>
              <a:gd name="connsiteY3" fmla="*/ 0 h 1581150"/>
              <a:gd name="connsiteX4" fmla="*/ 0 w 9896475"/>
              <a:gd name="connsiteY4" fmla="*/ 285750 h 1581150"/>
              <a:gd name="connsiteX0" fmla="*/ 19050 w 9915525"/>
              <a:gd name="connsiteY0" fmla="*/ 314325 h 1609725"/>
              <a:gd name="connsiteX1" fmla="*/ 9915525 w 9915525"/>
              <a:gd name="connsiteY1" fmla="*/ 1609725 h 1609725"/>
              <a:gd name="connsiteX2" fmla="*/ 9906000 w 9915525"/>
              <a:gd name="connsiteY2" fmla="*/ 95250 h 1609725"/>
              <a:gd name="connsiteX3" fmla="*/ 0 w 9915525"/>
              <a:gd name="connsiteY3" fmla="*/ 0 h 1609725"/>
              <a:gd name="connsiteX4" fmla="*/ 19050 w 9915525"/>
              <a:gd name="connsiteY4" fmla="*/ 314325 h 1609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15525" h="1609725">
                <a:moveTo>
                  <a:pt x="19050" y="314325"/>
                </a:moveTo>
                <a:cubicBezTo>
                  <a:pt x="10652125" y="187325"/>
                  <a:pt x="9569450" y="1174750"/>
                  <a:pt x="9915525" y="1609725"/>
                </a:cubicBezTo>
                <a:lnTo>
                  <a:pt x="9906000" y="95250"/>
                </a:lnTo>
                <a:lnTo>
                  <a:pt x="0" y="0"/>
                </a:lnTo>
                <a:lnTo>
                  <a:pt x="19050" y="314325"/>
                </a:lnTo>
                <a:close/>
              </a:path>
            </a:pathLst>
          </a:custGeom>
          <a:solidFill>
            <a:srgbClr val="014375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3" name="Rectangle 82"/>
          <p:cNvSpPr/>
          <p:nvPr/>
        </p:nvSpPr>
        <p:spPr>
          <a:xfrm>
            <a:off x="0" y="-4464"/>
            <a:ext cx="9144000" cy="90299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Freeform: Shape 91"/>
          <p:cNvSpPr/>
          <p:nvPr/>
        </p:nvSpPr>
        <p:spPr>
          <a:xfrm>
            <a:off x="5654675" y="43968"/>
            <a:ext cx="3489325" cy="47625"/>
          </a:xfrm>
          <a:custGeom>
            <a:avLst/>
            <a:gdLst>
              <a:gd name="connsiteX0" fmla="*/ 3488927 w 3488927"/>
              <a:gd name="connsiteY0" fmla="*/ 0 h 48845"/>
              <a:gd name="connsiteX1" fmla="*/ 3488927 w 3488927"/>
              <a:gd name="connsiteY1" fmla="*/ 48845 h 48845"/>
              <a:gd name="connsiteX2" fmla="*/ 0 w 3488927"/>
              <a:gd name="connsiteY2" fmla="*/ 48845 h 4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88927" h="48845">
                <a:moveTo>
                  <a:pt x="3488927" y="0"/>
                </a:moveTo>
                <a:lnTo>
                  <a:pt x="3488927" y="48845"/>
                </a:lnTo>
                <a:lnTo>
                  <a:pt x="0" y="48845"/>
                </a:lnTo>
                <a:close/>
              </a:path>
            </a:pathLst>
          </a:cu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0" y="6535024"/>
            <a:ext cx="9144000" cy="322976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284481" y="3070419"/>
            <a:ext cx="457200" cy="457200"/>
          </a:xfrm>
          <a:prstGeom prst="rect">
            <a:avLst/>
          </a:prstGeom>
          <a:solidFill>
            <a:srgbClr val="7E58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284481" y="3583112"/>
            <a:ext cx="457200" cy="457200"/>
          </a:xfrm>
          <a:prstGeom prst="rect">
            <a:avLst/>
          </a:prstGeom>
          <a:solidFill>
            <a:srgbClr val="07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284481" y="4095805"/>
            <a:ext cx="457200" cy="457200"/>
          </a:xfrm>
          <a:prstGeom prst="rect">
            <a:avLst/>
          </a:prstGeom>
          <a:solidFill>
            <a:srgbClr val="4864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284481" y="4608497"/>
            <a:ext cx="457200" cy="457200"/>
          </a:xfrm>
          <a:prstGeom prst="rect">
            <a:avLst/>
          </a:prstGeom>
          <a:solidFill>
            <a:srgbClr val="E988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289779" y="1019647"/>
            <a:ext cx="457200" cy="457200"/>
          </a:xfrm>
          <a:prstGeom prst="rect">
            <a:avLst/>
          </a:prstGeom>
          <a:solidFill>
            <a:srgbClr val="E55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289779" y="1532340"/>
            <a:ext cx="457200" cy="457200"/>
          </a:xfrm>
          <a:prstGeom prst="rect">
            <a:avLst/>
          </a:prstGeom>
          <a:solidFill>
            <a:srgbClr val="1575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289779" y="2045033"/>
            <a:ext cx="457200" cy="457200"/>
          </a:xfrm>
          <a:prstGeom prst="rect">
            <a:avLst/>
          </a:prstGeom>
          <a:solidFill>
            <a:srgbClr val="E1AF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289779" y="2557726"/>
            <a:ext cx="457200" cy="457200"/>
          </a:xfrm>
          <a:prstGeom prst="rect">
            <a:avLst/>
          </a:prstGeom>
          <a:solidFill>
            <a:srgbClr val="26A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289779" y="506954"/>
            <a:ext cx="457200" cy="457200"/>
          </a:xfrm>
          <a:prstGeom prst="rect">
            <a:avLst/>
          </a:prstGeom>
          <a:solidFill>
            <a:srgbClr val="5778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9289779" y="-5739"/>
            <a:ext cx="457200" cy="457200"/>
          </a:xfrm>
          <a:prstGeom prst="rect">
            <a:avLst/>
          </a:prstGeom>
          <a:ln w="12700">
            <a:solidFill>
              <a:srgbClr val="A1A3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289779" y="5121189"/>
            <a:ext cx="457200" cy="457200"/>
          </a:xfrm>
          <a:prstGeom prst="rect">
            <a:avLst/>
          </a:prstGeom>
          <a:solidFill>
            <a:srgbClr val="303845"/>
          </a:solidFill>
          <a:ln w="25400"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>
              <a:latin typeface="Gill Sans MT" panose="020B0502020104020203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289779" y="5633881"/>
            <a:ext cx="457200" cy="457200"/>
          </a:xfrm>
          <a:prstGeom prst="rect">
            <a:avLst/>
          </a:prstGeom>
          <a:solidFill>
            <a:srgbClr val="969696"/>
          </a:solidFill>
          <a:ln w="12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289779" y="6146573"/>
            <a:ext cx="457200" cy="457200"/>
          </a:xfrm>
          <a:prstGeom prst="rect">
            <a:avLst/>
          </a:prstGeom>
          <a:solidFill>
            <a:srgbClr val="2D313D"/>
          </a:solidFill>
          <a:ln w="12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9284481" y="6858000"/>
            <a:ext cx="456680" cy="364240"/>
            <a:chOff x="247015" y="861"/>
            <a:chExt cx="720000" cy="198233"/>
          </a:xfrm>
        </p:grpSpPr>
        <p:sp>
          <p:nvSpPr>
            <p:cNvPr id="19" name="Rounded Rectangle 31"/>
            <p:cNvSpPr/>
            <p:nvPr/>
          </p:nvSpPr>
          <p:spPr>
            <a:xfrm>
              <a:off x="247015" y="861"/>
              <a:ext cx="720000" cy="198233"/>
            </a:xfrm>
            <a:prstGeom prst="roundRect">
              <a:avLst/>
            </a:prstGeom>
            <a:solidFill>
              <a:srgbClr val="414C5D"/>
            </a:solidFill>
            <a:ln w="19050">
              <a:solidFill>
                <a:srgbClr val="2D313D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Rounded Rectangle 4"/>
            <p:cNvSpPr txBox="1"/>
            <p:nvPr/>
          </p:nvSpPr>
          <p:spPr>
            <a:xfrm>
              <a:off x="256692" y="10538"/>
              <a:ext cx="700646" cy="17887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860" tIns="22860" rIns="22860" bIns="22860" numCol="1" spcCol="1270" anchor="ctr" anchorCtr="0">
              <a:noAutofit/>
            </a:bodyPr>
            <a:lstStyle/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900" kern="1200" dirty="0"/>
                <a:t> </a:t>
              </a:r>
            </a:p>
          </p:txBody>
        </p:sp>
      </p:grpSp>
      <p:grpSp>
        <p:nvGrpSpPr>
          <p:cNvPr id="126" name="Group 125"/>
          <p:cNvGrpSpPr/>
          <p:nvPr/>
        </p:nvGrpSpPr>
        <p:grpSpPr>
          <a:xfrm>
            <a:off x="8524653" y="6535023"/>
            <a:ext cx="308056" cy="327959"/>
            <a:chOff x="8297735" y="6535023"/>
            <a:chExt cx="308056" cy="327959"/>
          </a:xfrm>
        </p:grpSpPr>
        <p:sp>
          <p:nvSpPr>
            <p:cNvPr id="21" name="Isosceles Triangle 20"/>
            <p:cNvSpPr/>
            <p:nvPr/>
          </p:nvSpPr>
          <p:spPr>
            <a:xfrm>
              <a:off x="8297735" y="6597417"/>
              <a:ext cx="308056" cy="26556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Isosceles Triangle 21"/>
            <p:cNvSpPr/>
            <p:nvPr/>
          </p:nvSpPr>
          <p:spPr>
            <a:xfrm rot="10800000">
              <a:off x="8297735" y="6535023"/>
              <a:ext cx="308056" cy="26556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9" name="Rectangle 38"/>
          <p:cNvSpPr/>
          <p:nvPr/>
        </p:nvSpPr>
        <p:spPr>
          <a:xfrm>
            <a:off x="-590550" y="100013"/>
            <a:ext cx="457200" cy="457200"/>
          </a:xfrm>
          <a:prstGeom prst="rect">
            <a:avLst/>
          </a:prstGeom>
          <a:solidFill>
            <a:srgbClr val="0167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-590550" y="622300"/>
            <a:ext cx="457200" cy="457200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-590550" y="3240088"/>
            <a:ext cx="457200" cy="4572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-590550" y="3762375"/>
            <a:ext cx="457200" cy="457200"/>
          </a:xfrm>
          <a:prstGeom prst="rect">
            <a:avLst/>
          </a:prstGeom>
          <a:solidFill>
            <a:srgbClr val="808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-590550" y="4286250"/>
            <a:ext cx="457200" cy="457200"/>
          </a:xfrm>
          <a:prstGeom prst="rect">
            <a:avLst/>
          </a:prstGeom>
          <a:solidFill>
            <a:srgbClr val="D4D4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-590550" y="4808538"/>
            <a:ext cx="457200" cy="457200"/>
          </a:xfrm>
          <a:prstGeom prst="rect">
            <a:avLst/>
          </a:prstGeom>
          <a:solidFill>
            <a:srgbClr val="D4D4D9"/>
          </a:solidFill>
          <a:ln w="31750">
            <a:solidFill>
              <a:srgbClr val="0167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-590550" y="5332413"/>
            <a:ext cx="457200" cy="457200"/>
          </a:xfrm>
          <a:prstGeom prst="rect">
            <a:avLst/>
          </a:prstGeom>
          <a:solidFill>
            <a:srgbClr val="D4D4D9"/>
          </a:solidFill>
          <a:ln w="31750">
            <a:solidFill>
              <a:srgbClr val="D733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-590550" y="1146175"/>
            <a:ext cx="457200" cy="457200"/>
          </a:xfrm>
          <a:prstGeom prst="rect">
            <a:avLst/>
          </a:pr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-590550" y="1670050"/>
            <a:ext cx="457200" cy="457200"/>
          </a:xfrm>
          <a:prstGeom prst="rect">
            <a:avLst/>
          </a:prstGeom>
          <a:solidFill>
            <a:srgbClr val="9D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-590550" y="2192338"/>
            <a:ext cx="457200" cy="457200"/>
          </a:xfrm>
          <a:prstGeom prst="rect">
            <a:avLst/>
          </a:prstGeom>
          <a:solidFill>
            <a:srgbClr val="0E9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-590550" y="2716213"/>
            <a:ext cx="457200" cy="457200"/>
          </a:xfrm>
          <a:prstGeom prst="rect">
            <a:avLst/>
          </a:prstGeom>
          <a:solidFill>
            <a:srgbClr val="E36F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-1177960" y="3070419"/>
            <a:ext cx="457200" cy="457200"/>
          </a:xfrm>
          <a:prstGeom prst="rect">
            <a:avLst/>
          </a:prstGeom>
          <a:solidFill>
            <a:srgbClr val="0071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-1177960" y="3583112"/>
            <a:ext cx="457200" cy="457200"/>
          </a:xfrm>
          <a:prstGeom prst="rect">
            <a:avLst/>
          </a:prstGeom>
          <a:solidFill>
            <a:srgbClr val="0056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-1177960" y="4095805"/>
            <a:ext cx="457200" cy="457200"/>
          </a:xfrm>
          <a:prstGeom prst="rect">
            <a:avLst/>
          </a:prstGeom>
          <a:solidFill>
            <a:srgbClr val="001A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-1177960" y="4608497"/>
            <a:ext cx="457200" cy="457200"/>
          </a:xfrm>
          <a:prstGeom prst="rect">
            <a:avLst/>
          </a:prstGeom>
          <a:solidFill>
            <a:srgbClr val="0013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-1172662" y="1019647"/>
            <a:ext cx="457200" cy="4572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-1172662" y="1532340"/>
            <a:ext cx="457200" cy="457200"/>
          </a:xfrm>
          <a:prstGeom prst="rect">
            <a:avLst/>
          </a:prstGeom>
          <a:solidFill>
            <a:srgbClr val="3737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-1172662" y="2045033"/>
            <a:ext cx="457200" cy="457200"/>
          </a:xfrm>
          <a:prstGeom prst="rect">
            <a:avLst/>
          </a:prstGeom>
          <a:solidFill>
            <a:srgbClr val="7B7B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-1172662" y="2557726"/>
            <a:ext cx="457200" cy="457200"/>
          </a:xfrm>
          <a:prstGeom prst="rect">
            <a:avLst/>
          </a:prstGeom>
          <a:solidFill>
            <a:srgbClr val="6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-1172662" y="506954"/>
            <a:ext cx="457200" cy="457200"/>
          </a:xfrm>
          <a:prstGeom prst="rect">
            <a:avLst/>
          </a:prstGeom>
          <a:solidFill>
            <a:srgbClr val="5778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-1167670" y="-5739"/>
            <a:ext cx="457200" cy="457200"/>
          </a:xfrm>
          <a:prstGeom prst="rect">
            <a:avLst/>
          </a:prstGeom>
          <a:ln w="12700">
            <a:solidFill>
              <a:srgbClr val="A1A3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-1167670" y="5121189"/>
            <a:ext cx="457200" cy="457200"/>
          </a:xfrm>
          <a:prstGeom prst="rect">
            <a:avLst/>
          </a:prstGeom>
          <a:solidFill>
            <a:srgbClr val="303845"/>
          </a:solidFill>
          <a:ln w="25400"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Oval 7"/>
          <p:cNvSpPr>
            <a:spLocks noChangeArrowheads="1"/>
          </p:cNvSpPr>
          <p:nvPr/>
        </p:nvSpPr>
        <p:spPr bwMode="auto">
          <a:xfrm>
            <a:off x="-1668140" y="2090753"/>
            <a:ext cx="365760" cy="365760"/>
          </a:xfrm>
          <a:prstGeom prst="ellipse">
            <a:avLst/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b="1"/>
          </a:p>
        </p:txBody>
      </p:sp>
      <p:sp>
        <p:nvSpPr>
          <p:cNvPr id="66" name="Freeform 9"/>
          <p:cNvSpPr>
            <a:spLocks/>
          </p:cNvSpPr>
          <p:nvPr/>
        </p:nvSpPr>
        <p:spPr bwMode="auto">
          <a:xfrm>
            <a:off x="-1600140" y="2161590"/>
            <a:ext cx="229760" cy="224086"/>
          </a:xfrm>
          <a:custGeom>
            <a:avLst/>
            <a:gdLst>
              <a:gd name="T0" fmla="*/ 2147483647 w 418"/>
              <a:gd name="T1" fmla="*/ 0 h 408"/>
              <a:gd name="T2" fmla="*/ 2147483647 w 418"/>
              <a:gd name="T3" fmla="*/ 2147483647 h 408"/>
              <a:gd name="T4" fmla="*/ 2147483647 w 418"/>
              <a:gd name="T5" fmla="*/ 2147483647 h 408"/>
              <a:gd name="T6" fmla="*/ 2147483647 w 418"/>
              <a:gd name="T7" fmla="*/ 2147483647 h 408"/>
              <a:gd name="T8" fmla="*/ 0 w 418"/>
              <a:gd name="T9" fmla="*/ 2147483647 h 408"/>
              <a:gd name="T10" fmla="*/ 2147483647 w 418"/>
              <a:gd name="T11" fmla="*/ 2147483647 h 408"/>
              <a:gd name="T12" fmla="*/ 2147483647 w 418"/>
              <a:gd name="T13" fmla="*/ 2147483647 h 408"/>
              <a:gd name="T14" fmla="*/ 2147483647 w 418"/>
              <a:gd name="T15" fmla="*/ 0 h 40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418" h="408">
                <a:moveTo>
                  <a:pt x="404" y="0"/>
                </a:moveTo>
                <a:cubicBezTo>
                  <a:pt x="418" y="30"/>
                  <a:pt x="418" y="30"/>
                  <a:pt x="418" y="30"/>
                </a:cubicBezTo>
                <a:cubicBezTo>
                  <a:pt x="263" y="173"/>
                  <a:pt x="237" y="286"/>
                  <a:pt x="209" y="348"/>
                </a:cubicBezTo>
                <a:cubicBezTo>
                  <a:pt x="190" y="359"/>
                  <a:pt x="150" y="377"/>
                  <a:pt x="115" y="408"/>
                </a:cubicBezTo>
                <a:cubicBezTo>
                  <a:pt x="90" y="333"/>
                  <a:pt x="50" y="219"/>
                  <a:pt x="0" y="216"/>
                </a:cubicBezTo>
                <a:cubicBezTo>
                  <a:pt x="48" y="171"/>
                  <a:pt x="76" y="163"/>
                  <a:pt x="95" y="169"/>
                </a:cubicBezTo>
                <a:cubicBezTo>
                  <a:pt x="125" y="179"/>
                  <a:pt x="140" y="230"/>
                  <a:pt x="153" y="259"/>
                </a:cubicBezTo>
                <a:cubicBezTo>
                  <a:pt x="201" y="169"/>
                  <a:pt x="300" y="47"/>
                  <a:pt x="40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8" name="Oval 6"/>
          <p:cNvSpPr>
            <a:spLocks noChangeArrowheads="1"/>
          </p:cNvSpPr>
          <p:nvPr/>
        </p:nvSpPr>
        <p:spPr bwMode="auto">
          <a:xfrm>
            <a:off x="-1668140" y="1576843"/>
            <a:ext cx="365760" cy="36576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1">
              <a:latin typeface="+mn-lt"/>
              <a:ea typeface="+mn-ea"/>
              <a:cs typeface="+mn-cs"/>
            </a:endParaRPr>
          </a:p>
        </p:txBody>
      </p:sp>
      <p:sp>
        <p:nvSpPr>
          <p:cNvPr id="69" name="Freeform 8"/>
          <p:cNvSpPr>
            <a:spLocks/>
          </p:cNvSpPr>
          <p:nvPr/>
        </p:nvSpPr>
        <p:spPr bwMode="auto">
          <a:xfrm>
            <a:off x="-1602842" y="1650921"/>
            <a:ext cx="234932" cy="217373"/>
          </a:xfrm>
          <a:custGeom>
            <a:avLst/>
            <a:gdLst>
              <a:gd name="T0" fmla="*/ 2147483647 w 427"/>
              <a:gd name="T1" fmla="*/ 2147483647 h 396"/>
              <a:gd name="T2" fmla="*/ 2147483647 w 427"/>
              <a:gd name="T3" fmla="*/ 2147483647 h 396"/>
              <a:gd name="T4" fmla="*/ 2147483647 w 427"/>
              <a:gd name="T5" fmla="*/ 2147483647 h 396"/>
              <a:gd name="T6" fmla="*/ 0 w 427"/>
              <a:gd name="T7" fmla="*/ 2147483647 h 396"/>
              <a:gd name="T8" fmla="*/ 2147483647 w 427"/>
              <a:gd name="T9" fmla="*/ 2147483647 h 396"/>
              <a:gd name="T10" fmla="*/ 2147483647 w 427"/>
              <a:gd name="T11" fmla="*/ 2147483647 h 396"/>
              <a:gd name="T12" fmla="*/ 2147483647 w 427"/>
              <a:gd name="T13" fmla="*/ 2147483647 h 396"/>
              <a:gd name="T14" fmla="*/ 2147483647 w 427"/>
              <a:gd name="T15" fmla="*/ 2147483647 h 396"/>
              <a:gd name="T16" fmla="*/ 2147483647 w 427"/>
              <a:gd name="T17" fmla="*/ 2147483647 h 396"/>
              <a:gd name="T18" fmla="*/ 2147483647 w 427"/>
              <a:gd name="T19" fmla="*/ 0 h 396"/>
              <a:gd name="T20" fmla="*/ 2147483647 w 427"/>
              <a:gd name="T21" fmla="*/ 2147483647 h 396"/>
              <a:gd name="T22" fmla="*/ 2147483647 w 427"/>
              <a:gd name="T23" fmla="*/ 2147483647 h 396"/>
              <a:gd name="T24" fmla="*/ 2147483647 w 427"/>
              <a:gd name="T25" fmla="*/ 2147483647 h 396"/>
              <a:gd name="T26" fmla="*/ 2147483647 w 427"/>
              <a:gd name="T27" fmla="*/ 2147483647 h 396"/>
              <a:gd name="T28" fmla="*/ 2147483647 w 427"/>
              <a:gd name="T29" fmla="*/ 2147483647 h 396"/>
              <a:gd name="T30" fmla="*/ 2147483647 w 427"/>
              <a:gd name="T31" fmla="*/ 2147483647 h 396"/>
              <a:gd name="T32" fmla="*/ 2147483647 w 427"/>
              <a:gd name="T33" fmla="*/ 2147483647 h 396"/>
              <a:gd name="T34" fmla="*/ 2147483647 w 427"/>
              <a:gd name="T35" fmla="*/ 2147483647 h 396"/>
              <a:gd name="T36" fmla="*/ 2147483647 w 427"/>
              <a:gd name="T37" fmla="*/ 2147483647 h 396"/>
              <a:gd name="T38" fmla="*/ 2147483647 w 427"/>
              <a:gd name="T39" fmla="*/ 2147483647 h 396"/>
              <a:gd name="T40" fmla="*/ 2147483647 w 427"/>
              <a:gd name="T41" fmla="*/ 2147483647 h 396"/>
              <a:gd name="T42" fmla="*/ 2147483647 w 427"/>
              <a:gd name="T43" fmla="*/ 2147483647 h 396"/>
              <a:gd name="T44" fmla="*/ 2147483647 w 427"/>
              <a:gd name="T45" fmla="*/ 2147483647 h 396"/>
              <a:gd name="T46" fmla="*/ 2147483647 w 427"/>
              <a:gd name="T47" fmla="*/ 2147483647 h 39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427" h="396">
                <a:moveTo>
                  <a:pt x="212" y="287"/>
                </a:moveTo>
                <a:cubicBezTo>
                  <a:pt x="205" y="296"/>
                  <a:pt x="205" y="296"/>
                  <a:pt x="205" y="296"/>
                </a:cubicBezTo>
                <a:cubicBezTo>
                  <a:pt x="161" y="363"/>
                  <a:pt x="125" y="396"/>
                  <a:pt x="96" y="396"/>
                </a:cubicBezTo>
                <a:cubicBezTo>
                  <a:pt x="64" y="396"/>
                  <a:pt x="32" y="370"/>
                  <a:pt x="0" y="317"/>
                </a:cubicBezTo>
                <a:cubicBezTo>
                  <a:pt x="4" y="317"/>
                  <a:pt x="7" y="317"/>
                  <a:pt x="9" y="317"/>
                </a:cubicBezTo>
                <a:cubicBezTo>
                  <a:pt x="47" y="317"/>
                  <a:pt x="88" y="289"/>
                  <a:pt x="134" y="232"/>
                </a:cubicBezTo>
                <a:cubicBezTo>
                  <a:pt x="145" y="218"/>
                  <a:pt x="145" y="218"/>
                  <a:pt x="145" y="218"/>
                </a:cubicBezTo>
                <a:cubicBezTo>
                  <a:pt x="130" y="202"/>
                  <a:pt x="130" y="202"/>
                  <a:pt x="130" y="202"/>
                </a:cubicBezTo>
                <a:cubicBezTo>
                  <a:pt x="88" y="157"/>
                  <a:pt x="67" y="120"/>
                  <a:pt x="67" y="89"/>
                </a:cubicBezTo>
                <a:cubicBezTo>
                  <a:pt x="67" y="64"/>
                  <a:pt x="90" y="34"/>
                  <a:pt x="136" y="0"/>
                </a:cubicBezTo>
                <a:cubicBezTo>
                  <a:pt x="143" y="44"/>
                  <a:pt x="162" y="86"/>
                  <a:pt x="195" y="128"/>
                </a:cubicBezTo>
                <a:cubicBezTo>
                  <a:pt x="207" y="144"/>
                  <a:pt x="207" y="144"/>
                  <a:pt x="207" y="144"/>
                </a:cubicBezTo>
                <a:cubicBezTo>
                  <a:pt x="218" y="131"/>
                  <a:pt x="218" y="131"/>
                  <a:pt x="218" y="131"/>
                </a:cubicBezTo>
                <a:cubicBezTo>
                  <a:pt x="265" y="70"/>
                  <a:pt x="308" y="40"/>
                  <a:pt x="346" y="40"/>
                </a:cubicBezTo>
                <a:cubicBezTo>
                  <a:pt x="377" y="40"/>
                  <a:pt x="399" y="63"/>
                  <a:pt x="415" y="109"/>
                </a:cubicBezTo>
                <a:cubicBezTo>
                  <a:pt x="410" y="108"/>
                  <a:pt x="407" y="108"/>
                  <a:pt x="405" y="108"/>
                </a:cubicBezTo>
                <a:cubicBezTo>
                  <a:pt x="391" y="108"/>
                  <a:pt x="372" y="117"/>
                  <a:pt x="348" y="135"/>
                </a:cubicBezTo>
                <a:cubicBezTo>
                  <a:pt x="323" y="154"/>
                  <a:pt x="302" y="174"/>
                  <a:pt x="285" y="197"/>
                </a:cubicBezTo>
                <a:cubicBezTo>
                  <a:pt x="272" y="215"/>
                  <a:pt x="272" y="215"/>
                  <a:pt x="272" y="215"/>
                </a:cubicBezTo>
                <a:cubicBezTo>
                  <a:pt x="285" y="227"/>
                  <a:pt x="285" y="227"/>
                  <a:pt x="285" y="227"/>
                </a:cubicBezTo>
                <a:cubicBezTo>
                  <a:pt x="330" y="271"/>
                  <a:pt x="378" y="293"/>
                  <a:pt x="427" y="293"/>
                </a:cubicBezTo>
                <a:cubicBezTo>
                  <a:pt x="401" y="347"/>
                  <a:pt x="373" y="374"/>
                  <a:pt x="344" y="374"/>
                </a:cubicBezTo>
                <a:cubicBezTo>
                  <a:pt x="318" y="374"/>
                  <a:pt x="280" y="351"/>
                  <a:pt x="231" y="305"/>
                </a:cubicBezTo>
                <a:lnTo>
                  <a:pt x="212" y="28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70" name="Rectangle 69"/>
          <p:cNvSpPr/>
          <p:nvPr/>
        </p:nvSpPr>
        <p:spPr>
          <a:xfrm>
            <a:off x="-1713860" y="3070419"/>
            <a:ext cx="457200" cy="457200"/>
          </a:xfrm>
          <a:prstGeom prst="rect">
            <a:avLst/>
          </a:prstGeom>
          <a:solidFill>
            <a:srgbClr val="DD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-1713860" y="3583112"/>
            <a:ext cx="457200" cy="457200"/>
          </a:xfrm>
          <a:prstGeom prst="rect">
            <a:avLst/>
          </a:prstGeom>
          <a:solidFill>
            <a:srgbClr val="0C54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-1713860" y="4095805"/>
            <a:ext cx="457200" cy="457200"/>
          </a:xfrm>
          <a:prstGeom prst="rect">
            <a:avLst/>
          </a:prstGeom>
          <a:solidFill>
            <a:srgbClr val="FFA9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-1713860" y="4608497"/>
            <a:ext cx="457200" cy="4572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/>
          <a:lstStyle/>
          <a:p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-1708562" y="2557726"/>
            <a:ext cx="457200" cy="457200"/>
          </a:xfrm>
          <a:prstGeom prst="rect">
            <a:avLst/>
          </a:prstGeom>
          <a:solidFill>
            <a:srgbClr val="2222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-1167670" y="5689373"/>
            <a:ext cx="457200" cy="457200"/>
          </a:xfrm>
          <a:prstGeom prst="rect">
            <a:avLst/>
          </a:prstGeom>
          <a:gradFill>
            <a:gsLst>
              <a:gs pos="0">
                <a:srgbClr val="002A50"/>
              </a:gs>
              <a:gs pos="100000">
                <a:srgbClr val="00396C"/>
              </a:gs>
            </a:gsLst>
            <a:lin ang="6000000" scaled="0"/>
          </a:gra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b="1">
              <a:solidFill>
                <a:schemeClr val="bg1"/>
              </a:solidFill>
              <a:latin typeface="Myriad Pro" panose="020B0503030403020204" pitchFamily="34" charset="0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-1167670" y="6257557"/>
            <a:ext cx="457200" cy="457200"/>
          </a:xfrm>
          <a:prstGeom prst="rect">
            <a:avLst/>
          </a:prstGeom>
          <a:noFill/>
          <a:ln w="34925">
            <a:gradFill>
              <a:gsLst>
                <a:gs pos="0">
                  <a:srgbClr val="002A50"/>
                </a:gs>
                <a:gs pos="100000">
                  <a:srgbClr val="00396C"/>
                </a:gs>
              </a:gsLst>
              <a:lin ang="60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00" b="1" i="1">
              <a:solidFill>
                <a:schemeClr val="tx1"/>
              </a:solidFill>
              <a:latin typeface="Myriad Pro" panose="020B0503030403020204" pitchFamily="34" charset="0"/>
            </a:endParaRPr>
          </a:p>
        </p:txBody>
      </p:sp>
      <p:sp>
        <p:nvSpPr>
          <p:cNvPr id="77" name="Oval 76"/>
          <p:cNvSpPr/>
          <p:nvPr/>
        </p:nvSpPr>
        <p:spPr bwMode="auto">
          <a:xfrm>
            <a:off x="-1635107" y="1092672"/>
            <a:ext cx="311150" cy="311150"/>
          </a:xfrm>
          <a:prstGeom prst="ellipse">
            <a:avLst/>
          </a:prstGeom>
          <a:solidFill>
            <a:srgbClr val="CC0000"/>
          </a:solidFill>
          <a:ln w="1905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0" rIns="0" bIns="0" anchor="ctr"/>
          <a:lstStyle/>
          <a:p>
            <a:pPr algn="ctr" eaLnBrk="0" hangingPunct="0">
              <a:defRPr/>
            </a:pPr>
            <a:r>
              <a:rPr lang="en-GB" sz="1600" b="1" dirty="0">
                <a:solidFill>
                  <a:srgbClr val="FFFFFF"/>
                </a:solidFill>
                <a:latin typeface="Myriad Pro" panose="020B0503030403020204" pitchFamily="34" charset="0"/>
              </a:rPr>
              <a:t>1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>
          <a:xfrm>
            <a:off x="8751570" y="6509653"/>
            <a:ext cx="392430" cy="365125"/>
          </a:xfrm>
        </p:spPr>
        <p:txBody>
          <a:bodyPr/>
          <a:lstStyle/>
          <a:p>
            <a:fld id="{8C7CDE80-5B26-4D45-8863-C1D742676D0C}" type="slidenum">
              <a:rPr lang="en-US" sz="1000" b="1" smtClean="0">
                <a:solidFill>
                  <a:schemeClr val="bg1"/>
                </a:solidFill>
                <a:latin typeface="Century Gothic" panose="020B0502020202020204" pitchFamily="34" charset="0"/>
              </a:rPr>
              <a:t>12</a:t>
            </a:fld>
            <a:endParaRPr lang="en-US" sz="1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8991" y="6553461"/>
            <a:ext cx="20649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1200" b="1">
                <a:solidFill>
                  <a:srgbClr val="BDBDBD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History and Development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268710" y="6553461"/>
            <a:ext cx="14750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Value Proposition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886149" y="6553461"/>
            <a:ext cx="8114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Features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4839945" y="6553461"/>
            <a:ext cx="13115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Business Model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6293878" y="6553461"/>
            <a:ext cx="8996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Examples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7335837" y="6553461"/>
            <a:ext cx="10807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Other Issues</a:t>
            </a:r>
          </a:p>
        </p:txBody>
      </p:sp>
      <p:graphicFrame>
        <p:nvGraphicFramePr>
          <p:cNvPr id="125" name="Chart 124"/>
          <p:cNvGraphicFramePr/>
          <p:nvPr/>
        </p:nvGraphicFramePr>
        <p:xfrm>
          <a:off x="-193846" y="-955340"/>
          <a:ext cx="1250379" cy="833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1" name="Rectangle 130"/>
          <p:cNvSpPr/>
          <p:nvPr/>
        </p:nvSpPr>
        <p:spPr>
          <a:xfrm>
            <a:off x="196685" y="203788"/>
            <a:ext cx="91440" cy="548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196685" y="1053073"/>
            <a:ext cx="8718715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400" b="1" dirty="0">
                <a:solidFill>
                  <a:srgbClr val="0071D7"/>
                </a:solidFill>
                <a:latin typeface="Century Gothic" panose="020B0502020202020204" pitchFamily="34" charset="0"/>
              </a:rPr>
              <a:t>CREDIT CARD </a:t>
            </a:r>
            <a:r>
              <a:rPr lang="en-US" sz="2400" b="1" dirty="0">
                <a:latin typeface="Century Gothic" panose="020B0502020202020204" pitchFamily="34" charset="0"/>
              </a:rPr>
              <a:t>VS </a:t>
            </a:r>
            <a:r>
              <a:rPr lang="en-US" sz="2400" b="1" dirty="0">
                <a:solidFill>
                  <a:srgbClr val="FFA912"/>
                </a:solidFill>
                <a:latin typeface="Century Gothic" panose="020B0502020202020204" pitchFamily="34" charset="0"/>
              </a:rPr>
              <a:t>DEBIT CARD</a:t>
            </a:r>
          </a:p>
        </p:txBody>
      </p:sp>
      <p:sp>
        <p:nvSpPr>
          <p:cNvPr id="3" name="Rectangle 2"/>
          <p:cNvSpPr/>
          <p:nvPr/>
        </p:nvSpPr>
        <p:spPr>
          <a:xfrm>
            <a:off x="73478" y="1549045"/>
            <a:ext cx="8987795" cy="45719"/>
          </a:xfrm>
          <a:prstGeom prst="rect">
            <a:avLst/>
          </a:prstGeom>
          <a:solidFill>
            <a:srgbClr val="7B7B7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Rectangle 83"/>
          <p:cNvSpPr/>
          <p:nvPr/>
        </p:nvSpPr>
        <p:spPr>
          <a:xfrm>
            <a:off x="73478" y="976902"/>
            <a:ext cx="8987795" cy="48631"/>
          </a:xfrm>
          <a:prstGeom prst="rect">
            <a:avLst/>
          </a:prstGeom>
          <a:solidFill>
            <a:srgbClr val="7B7B7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Rectangle 129"/>
          <p:cNvSpPr/>
          <p:nvPr/>
        </p:nvSpPr>
        <p:spPr>
          <a:xfrm>
            <a:off x="7920512" y="6945868"/>
            <a:ext cx="791220" cy="371732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bg1"/>
                </a:solidFill>
                <a:latin typeface="Century Gothic" panose="020B0502020202020204" pitchFamily="34" charset="0"/>
              </a:rPr>
              <a:t>COSTS</a:t>
            </a:r>
          </a:p>
        </p:txBody>
      </p:sp>
      <p:sp>
        <p:nvSpPr>
          <p:cNvPr id="132" name="Freeform: Shape 131"/>
          <p:cNvSpPr/>
          <p:nvPr/>
        </p:nvSpPr>
        <p:spPr>
          <a:xfrm rot="10800000">
            <a:off x="8711732" y="6942733"/>
            <a:ext cx="241954" cy="374394"/>
          </a:xfrm>
          <a:custGeom>
            <a:avLst/>
            <a:gdLst>
              <a:gd name="connsiteX0" fmla="*/ 0 w 587410"/>
              <a:gd name="connsiteY0" fmla="*/ 0 h 676656"/>
              <a:gd name="connsiteX1" fmla="*/ 587410 w 587410"/>
              <a:gd name="connsiteY1" fmla="*/ 0 h 676656"/>
              <a:gd name="connsiteX2" fmla="*/ 587410 w 587410"/>
              <a:gd name="connsiteY2" fmla="*/ 676656 h 676656"/>
              <a:gd name="connsiteX3" fmla="*/ 0 w 587410"/>
              <a:gd name="connsiteY3" fmla="*/ 676656 h 676656"/>
              <a:gd name="connsiteX4" fmla="*/ 338328 w 587410"/>
              <a:gd name="connsiteY4" fmla="*/ 338328 h 676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7410" h="676656">
                <a:moveTo>
                  <a:pt x="0" y="0"/>
                </a:moveTo>
                <a:lnTo>
                  <a:pt x="587410" y="0"/>
                </a:lnTo>
                <a:lnTo>
                  <a:pt x="587410" y="676656"/>
                </a:lnTo>
                <a:lnTo>
                  <a:pt x="0" y="676656"/>
                </a:lnTo>
                <a:lnTo>
                  <a:pt x="338328" y="338328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3" name="Freeform: Shape 132"/>
          <p:cNvSpPr/>
          <p:nvPr/>
        </p:nvSpPr>
        <p:spPr>
          <a:xfrm>
            <a:off x="7686723" y="6942733"/>
            <a:ext cx="241954" cy="374394"/>
          </a:xfrm>
          <a:custGeom>
            <a:avLst/>
            <a:gdLst>
              <a:gd name="connsiteX0" fmla="*/ 0 w 587410"/>
              <a:gd name="connsiteY0" fmla="*/ 0 h 676656"/>
              <a:gd name="connsiteX1" fmla="*/ 587410 w 587410"/>
              <a:gd name="connsiteY1" fmla="*/ 0 h 676656"/>
              <a:gd name="connsiteX2" fmla="*/ 587410 w 587410"/>
              <a:gd name="connsiteY2" fmla="*/ 676656 h 676656"/>
              <a:gd name="connsiteX3" fmla="*/ 0 w 587410"/>
              <a:gd name="connsiteY3" fmla="*/ 676656 h 676656"/>
              <a:gd name="connsiteX4" fmla="*/ 338328 w 587410"/>
              <a:gd name="connsiteY4" fmla="*/ 338328 h 676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7410" h="676656">
                <a:moveTo>
                  <a:pt x="0" y="0"/>
                </a:moveTo>
                <a:lnTo>
                  <a:pt x="587410" y="0"/>
                </a:lnTo>
                <a:lnTo>
                  <a:pt x="587410" y="676656"/>
                </a:lnTo>
                <a:lnTo>
                  <a:pt x="0" y="676656"/>
                </a:lnTo>
                <a:lnTo>
                  <a:pt x="338328" y="338328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6" name="Rectangle 135"/>
          <p:cNvSpPr/>
          <p:nvPr/>
        </p:nvSpPr>
        <p:spPr>
          <a:xfrm>
            <a:off x="-1256660" y="6948402"/>
            <a:ext cx="4530437" cy="86638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Rectangle 141"/>
          <p:cNvSpPr/>
          <p:nvPr/>
        </p:nvSpPr>
        <p:spPr>
          <a:xfrm>
            <a:off x="3323328" y="6981260"/>
            <a:ext cx="4363395" cy="86638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TextBox 95"/>
          <p:cNvSpPr txBox="1"/>
          <p:nvPr/>
        </p:nvSpPr>
        <p:spPr>
          <a:xfrm>
            <a:off x="104102" y="2671576"/>
            <a:ext cx="2931377" cy="46166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sz="1200" b="1" dirty="0">
                <a:latin typeface="Century Gothic" panose="020B0502020202020204" pitchFamily="34" charset="0"/>
              </a:rPr>
              <a:t>Timely payment boosts credit score; late payment lowers the score</a:t>
            </a:r>
          </a:p>
        </p:txBody>
      </p:sp>
      <p:sp>
        <p:nvSpPr>
          <p:cNvPr id="147" name="TextBox 146"/>
          <p:cNvSpPr txBox="1"/>
          <p:nvPr/>
        </p:nvSpPr>
        <p:spPr>
          <a:xfrm>
            <a:off x="6108522" y="2763909"/>
            <a:ext cx="2931376" cy="276999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r>
              <a:rPr lang="en-US" sz="1200" b="1" dirty="0">
                <a:latin typeface="Century Gothic" panose="020B0502020202020204" pitchFamily="34" charset="0"/>
              </a:rPr>
              <a:t>No impact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104102" y="1659586"/>
            <a:ext cx="2931377" cy="64633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sz="1200" b="1" dirty="0">
                <a:latin typeface="Century Gothic" panose="020B0502020202020204" pitchFamily="34" charset="0"/>
              </a:rPr>
              <a:t>Manage your finances better through smart use of the revolving credit facility.</a:t>
            </a:r>
          </a:p>
        </p:txBody>
      </p:sp>
      <p:sp>
        <p:nvSpPr>
          <p:cNvPr id="148" name="TextBox 147"/>
          <p:cNvSpPr txBox="1"/>
          <p:nvPr/>
        </p:nvSpPr>
        <p:spPr>
          <a:xfrm>
            <a:off x="6108522" y="1659586"/>
            <a:ext cx="2931376" cy="64633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r>
              <a:rPr lang="en-US" sz="1200" b="1" dirty="0">
                <a:latin typeface="Century Gothic" panose="020B0502020202020204" pitchFamily="34" charset="0"/>
              </a:rPr>
              <a:t>Carry your entire bank balance in your hand with minimal risk of fraud or loss.</a:t>
            </a:r>
          </a:p>
        </p:txBody>
      </p:sp>
      <p:sp>
        <p:nvSpPr>
          <p:cNvPr id="122" name="TextBox 121"/>
          <p:cNvSpPr txBox="1"/>
          <p:nvPr/>
        </p:nvSpPr>
        <p:spPr>
          <a:xfrm>
            <a:off x="104102" y="3495895"/>
            <a:ext cx="2931377" cy="64633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sz="1200" b="1" dirty="0">
                <a:latin typeface="Century Gothic" panose="020B0502020202020204" pitchFamily="34" charset="0"/>
              </a:rPr>
              <a:t>Must pay at least 5% of outstanding balance or higher, depending on issuer</a:t>
            </a:r>
          </a:p>
        </p:txBody>
      </p:sp>
      <p:sp>
        <p:nvSpPr>
          <p:cNvPr id="149" name="TextBox 148"/>
          <p:cNvSpPr txBox="1"/>
          <p:nvPr/>
        </p:nvSpPr>
        <p:spPr>
          <a:xfrm>
            <a:off x="6108522" y="3680561"/>
            <a:ext cx="2931376" cy="276999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r>
              <a:rPr lang="en-US" sz="1200" b="1" dirty="0">
                <a:latin typeface="Century Gothic" panose="020B0502020202020204" pitchFamily="34" charset="0"/>
              </a:rPr>
              <a:t>No repayment required.</a:t>
            </a:r>
          </a:p>
        </p:txBody>
      </p:sp>
      <p:sp>
        <p:nvSpPr>
          <p:cNvPr id="123" name="TextBox 122"/>
          <p:cNvSpPr txBox="1"/>
          <p:nvPr/>
        </p:nvSpPr>
        <p:spPr>
          <a:xfrm>
            <a:off x="104102" y="4476775"/>
            <a:ext cx="2931377" cy="64633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sz="1200" b="1" dirty="0">
                <a:latin typeface="Century Gothic" panose="020B0502020202020204" pitchFamily="34" charset="0"/>
              </a:rPr>
              <a:t>Assist in wealth cash flow management by utilizing the interest-free grace period</a:t>
            </a:r>
          </a:p>
        </p:txBody>
      </p:sp>
      <p:sp>
        <p:nvSpPr>
          <p:cNvPr id="151" name="TextBox 150"/>
          <p:cNvSpPr txBox="1"/>
          <p:nvPr/>
        </p:nvSpPr>
        <p:spPr>
          <a:xfrm>
            <a:off x="6108522" y="4569108"/>
            <a:ext cx="2931376" cy="46166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r>
              <a:rPr lang="en-US" sz="1200" b="1" dirty="0">
                <a:latin typeface="Century Gothic" panose="020B0502020202020204" pitchFamily="34" charset="0"/>
              </a:rPr>
              <a:t>A tool of convenience with no scope for wealth creation.</a:t>
            </a:r>
          </a:p>
        </p:txBody>
      </p:sp>
      <p:sp>
        <p:nvSpPr>
          <p:cNvPr id="155" name="TextBox 154"/>
          <p:cNvSpPr txBox="1"/>
          <p:nvPr/>
        </p:nvSpPr>
        <p:spPr>
          <a:xfrm>
            <a:off x="104102" y="5500826"/>
            <a:ext cx="2931377" cy="46166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sz="1200" b="1" dirty="0">
                <a:latin typeface="Century Gothic" panose="020B0502020202020204" pitchFamily="34" charset="0"/>
              </a:rPr>
              <a:t>Enjoy periodic revision of credit limit based on increase in annual income.</a:t>
            </a:r>
          </a:p>
        </p:txBody>
      </p:sp>
      <p:sp>
        <p:nvSpPr>
          <p:cNvPr id="156" name="TextBox 155"/>
          <p:cNvSpPr txBox="1"/>
          <p:nvPr/>
        </p:nvSpPr>
        <p:spPr>
          <a:xfrm>
            <a:off x="6108522" y="5500826"/>
            <a:ext cx="2931376" cy="46166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r>
              <a:rPr lang="en-US" sz="1200" b="1" dirty="0">
                <a:latin typeface="Century Gothic" panose="020B0502020202020204" pitchFamily="34" charset="0"/>
              </a:rPr>
              <a:t>No enhancement possible. Spend what you own and nothing more.</a:t>
            </a:r>
          </a:p>
        </p:txBody>
      </p:sp>
      <p:grpSp>
        <p:nvGrpSpPr>
          <p:cNvPr id="98" name="Group 97"/>
          <p:cNvGrpSpPr/>
          <p:nvPr/>
        </p:nvGrpSpPr>
        <p:grpSpPr>
          <a:xfrm>
            <a:off x="3035479" y="1781940"/>
            <a:ext cx="3073043" cy="374905"/>
            <a:chOff x="3035479" y="1781940"/>
            <a:chExt cx="3073043" cy="374905"/>
          </a:xfrm>
        </p:grpSpPr>
        <p:sp>
          <p:nvSpPr>
            <p:cNvPr id="97" name="Hexagon 96"/>
            <p:cNvSpPr/>
            <p:nvPr/>
          </p:nvSpPr>
          <p:spPr>
            <a:xfrm>
              <a:off x="3035479" y="1827362"/>
              <a:ext cx="3073043" cy="291504"/>
            </a:xfrm>
            <a:prstGeom prst="hexagon">
              <a:avLst/>
            </a:prstGeom>
            <a:gradFill>
              <a:gsLst>
                <a:gs pos="100000">
                  <a:srgbClr val="0E97FE"/>
                </a:gs>
                <a:gs pos="0">
                  <a:srgbClr val="FFA912"/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4" name="Group 23"/>
            <p:cNvGrpSpPr/>
            <p:nvPr/>
          </p:nvGrpSpPr>
          <p:grpSpPr>
            <a:xfrm>
              <a:off x="3257457" y="1781940"/>
              <a:ext cx="2629086" cy="374905"/>
              <a:chOff x="3389920" y="1629618"/>
              <a:chExt cx="2629086" cy="374905"/>
            </a:xfrm>
          </p:grpSpPr>
          <p:sp>
            <p:nvSpPr>
              <p:cNvPr id="25" name="Rectangle 24"/>
              <p:cNvSpPr/>
              <p:nvPr/>
            </p:nvSpPr>
            <p:spPr>
              <a:xfrm>
                <a:off x="3678176" y="1629618"/>
                <a:ext cx="2093976" cy="374904"/>
              </a:xfrm>
              <a:prstGeom prst="rect">
                <a:avLst/>
              </a:pr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5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UTILITY</a:t>
                </a:r>
              </a:p>
            </p:txBody>
          </p:sp>
          <p:sp>
            <p:nvSpPr>
              <p:cNvPr id="134" name="Freeform: Shape 133"/>
              <p:cNvSpPr/>
              <p:nvPr/>
            </p:nvSpPr>
            <p:spPr>
              <a:xfrm rot="10800000">
                <a:off x="5770268" y="1629619"/>
                <a:ext cx="248738" cy="374904"/>
              </a:xfrm>
              <a:custGeom>
                <a:avLst/>
                <a:gdLst>
                  <a:gd name="connsiteX0" fmla="*/ 0 w 587410"/>
                  <a:gd name="connsiteY0" fmla="*/ 0 h 676656"/>
                  <a:gd name="connsiteX1" fmla="*/ 587410 w 587410"/>
                  <a:gd name="connsiteY1" fmla="*/ 0 h 676656"/>
                  <a:gd name="connsiteX2" fmla="*/ 587410 w 587410"/>
                  <a:gd name="connsiteY2" fmla="*/ 676656 h 676656"/>
                  <a:gd name="connsiteX3" fmla="*/ 0 w 587410"/>
                  <a:gd name="connsiteY3" fmla="*/ 676656 h 676656"/>
                  <a:gd name="connsiteX4" fmla="*/ 338328 w 587410"/>
                  <a:gd name="connsiteY4" fmla="*/ 338328 h 676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87410" h="676656">
                    <a:moveTo>
                      <a:pt x="0" y="0"/>
                    </a:moveTo>
                    <a:lnTo>
                      <a:pt x="587410" y="0"/>
                    </a:lnTo>
                    <a:lnTo>
                      <a:pt x="587410" y="676656"/>
                    </a:lnTo>
                    <a:lnTo>
                      <a:pt x="0" y="676656"/>
                    </a:lnTo>
                    <a:lnTo>
                      <a:pt x="338328" y="338328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35" name="Freeform: Shape 134"/>
              <p:cNvSpPr/>
              <p:nvPr/>
            </p:nvSpPr>
            <p:spPr>
              <a:xfrm>
                <a:off x="3389920" y="1629618"/>
                <a:ext cx="288256" cy="374904"/>
              </a:xfrm>
              <a:custGeom>
                <a:avLst/>
                <a:gdLst>
                  <a:gd name="connsiteX0" fmla="*/ 0 w 587410"/>
                  <a:gd name="connsiteY0" fmla="*/ 0 h 676656"/>
                  <a:gd name="connsiteX1" fmla="*/ 587410 w 587410"/>
                  <a:gd name="connsiteY1" fmla="*/ 0 h 676656"/>
                  <a:gd name="connsiteX2" fmla="*/ 587410 w 587410"/>
                  <a:gd name="connsiteY2" fmla="*/ 676656 h 676656"/>
                  <a:gd name="connsiteX3" fmla="*/ 0 w 587410"/>
                  <a:gd name="connsiteY3" fmla="*/ 676656 h 676656"/>
                  <a:gd name="connsiteX4" fmla="*/ 338328 w 587410"/>
                  <a:gd name="connsiteY4" fmla="*/ 338328 h 676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87410" h="676656">
                    <a:moveTo>
                      <a:pt x="0" y="0"/>
                    </a:moveTo>
                    <a:lnTo>
                      <a:pt x="587410" y="0"/>
                    </a:lnTo>
                    <a:lnTo>
                      <a:pt x="587410" y="676656"/>
                    </a:lnTo>
                    <a:lnTo>
                      <a:pt x="0" y="676656"/>
                    </a:lnTo>
                    <a:lnTo>
                      <a:pt x="338328" y="338328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137" name="TextBox 136"/>
          <p:cNvSpPr txBox="1"/>
          <p:nvPr/>
        </p:nvSpPr>
        <p:spPr>
          <a:xfrm>
            <a:off x="293803" y="247389"/>
            <a:ext cx="2512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CREDIT VS DEBIT</a:t>
            </a:r>
          </a:p>
        </p:txBody>
      </p:sp>
      <p:sp>
        <p:nvSpPr>
          <p:cNvPr id="143" name="TextBox 142"/>
          <p:cNvSpPr txBox="1"/>
          <p:nvPr/>
        </p:nvSpPr>
        <p:spPr>
          <a:xfrm>
            <a:off x="0" y="6257557"/>
            <a:ext cx="2648482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>
                <a:latin typeface="Century Gothic" panose="020B0502020202020204" pitchFamily="34" charset="0"/>
              </a:rPr>
              <a:t>Source: </a:t>
            </a:r>
            <a:r>
              <a:rPr lang="en-US" sz="1050" b="1" dirty="0" err="1" smtClean="0">
                <a:latin typeface="Century Gothic" panose="020B0502020202020204" pitchFamily="34" charset="0"/>
              </a:rPr>
              <a:t>Euromonitor</a:t>
            </a:r>
            <a:r>
              <a:rPr lang="en-US" sz="1050" b="1" dirty="0" smtClean="0">
                <a:latin typeface="Century Gothic" panose="020B0502020202020204" pitchFamily="34" charset="0"/>
              </a:rPr>
              <a:t>, creditcrads.com</a:t>
            </a:r>
            <a:endParaRPr lang="en-US" sz="105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79396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" grpId="0"/>
      <p:bldP spid="147" grpId="0"/>
      <p:bldP spid="122" grpId="0"/>
      <p:bldP spid="149" grpId="0"/>
      <p:bldP spid="123" grpId="0"/>
      <p:bldP spid="151" grpId="0"/>
      <p:bldP spid="155" grpId="0"/>
      <p:bldP spid="15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" name="Group 101"/>
          <p:cNvGrpSpPr/>
          <p:nvPr/>
        </p:nvGrpSpPr>
        <p:grpSpPr>
          <a:xfrm>
            <a:off x="3035479" y="4889294"/>
            <a:ext cx="3073043" cy="984932"/>
            <a:chOff x="3035479" y="4889294"/>
            <a:chExt cx="3073043" cy="984932"/>
          </a:xfrm>
        </p:grpSpPr>
        <p:sp>
          <p:nvSpPr>
            <p:cNvPr id="167" name="Hexagon 166"/>
            <p:cNvSpPr/>
            <p:nvPr/>
          </p:nvSpPr>
          <p:spPr>
            <a:xfrm>
              <a:off x="3035479" y="5547631"/>
              <a:ext cx="3073043" cy="291504"/>
            </a:xfrm>
            <a:prstGeom prst="hexagon">
              <a:avLst/>
            </a:prstGeom>
            <a:gradFill>
              <a:gsLst>
                <a:gs pos="100000">
                  <a:srgbClr val="0E97FE"/>
                </a:gs>
                <a:gs pos="0">
                  <a:srgbClr val="FFA912"/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8" name="Group 37"/>
            <p:cNvGrpSpPr/>
            <p:nvPr/>
          </p:nvGrpSpPr>
          <p:grpSpPr>
            <a:xfrm>
              <a:off x="3257457" y="4889294"/>
              <a:ext cx="2629086" cy="984932"/>
              <a:chOff x="3257457" y="4889294"/>
              <a:chExt cx="2629086" cy="984932"/>
            </a:xfrm>
          </p:grpSpPr>
          <p:cxnSp>
            <p:nvCxnSpPr>
              <p:cNvPr id="161" name="Straight Connector 160"/>
              <p:cNvCxnSpPr/>
              <p:nvPr/>
            </p:nvCxnSpPr>
            <p:spPr>
              <a:xfrm>
                <a:off x="3839029" y="4889294"/>
                <a:ext cx="0" cy="615950"/>
              </a:xfrm>
              <a:prstGeom prst="line">
                <a:avLst/>
              </a:prstGeom>
              <a:ln w="38100">
                <a:solidFill>
                  <a:srgbClr val="9D1F1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2" name="Straight Connector 161"/>
              <p:cNvCxnSpPr/>
              <p:nvPr/>
            </p:nvCxnSpPr>
            <p:spPr>
              <a:xfrm>
                <a:off x="5304972" y="4889294"/>
                <a:ext cx="0" cy="615950"/>
              </a:xfrm>
              <a:prstGeom prst="line">
                <a:avLst/>
              </a:prstGeom>
              <a:ln w="38100">
                <a:solidFill>
                  <a:srgbClr val="9D1F1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0" name="Group 29"/>
              <p:cNvGrpSpPr/>
              <p:nvPr/>
            </p:nvGrpSpPr>
            <p:grpSpPr>
              <a:xfrm>
                <a:off x="3257457" y="5499322"/>
                <a:ext cx="2629086" cy="374904"/>
                <a:chOff x="3389920" y="5443629"/>
                <a:chExt cx="2629086" cy="374904"/>
              </a:xfrm>
            </p:grpSpPr>
            <p:sp>
              <p:nvSpPr>
                <p:cNvPr id="154" name="Rectangle 153"/>
                <p:cNvSpPr/>
                <p:nvPr/>
              </p:nvSpPr>
              <p:spPr>
                <a:xfrm>
                  <a:off x="3678176" y="5443629"/>
                  <a:ext cx="2093976" cy="374904"/>
                </a:xfrm>
                <a:prstGeom prst="rect">
                  <a:avLst/>
                </a:pr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1500" b="1" dirty="0">
                      <a:solidFill>
                        <a:schemeClr val="bg1"/>
                      </a:solidFill>
                      <a:latin typeface="Century Gothic" panose="020B0502020202020204" pitchFamily="34" charset="0"/>
                    </a:rPr>
                    <a:t>INTEREST</a:t>
                  </a:r>
                </a:p>
              </p:txBody>
            </p:sp>
            <p:sp>
              <p:nvSpPr>
                <p:cNvPr id="121" name="Freeform: Shape 120"/>
                <p:cNvSpPr/>
                <p:nvPr/>
              </p:nvSpPr>
              <p:spPr>
                <a:xfrm rot="10800000">
                  <a:off x="5770268" y="5443629"/>
                  <a:ext cx="248738" cy="374904"/>
                </a:xfrm>
                <a:custGeom>
                  <a:avLst/>
                  <a:gdLst>
                    <a:gd name="connsiteX0" fmla="*/ 0 w 587410"/>
                    <a:gd name="connsiteY0" fmla="*/ 0 h 676656"/>
                    <a:gd name="connsiteX1" fmla="*/ 587410 w 587410"/>
                    <a:gd name="connsiteY1" fmla="*/ 0 h 676656"/>
                    <a:gd name="connsiteX2" fmla="*/ 587410 w 587410"/>
                    <a:gd name="connsiteY2" fmla="*/ 676656 h 676656"/>
                    <a:gd name="connsiteX3" fmla="*/ 0 w 587410"/>
                    <a:gd name="connsiteY3" fmla="*/ 676656 h 676656"/>
                    <a:gd name="connsiteX4" fmla="*/ 338328 w 587410"/>
                    <a:gd name="connsiteY4" fmla="*/ 338328 h 6766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87410" h="676656">
                      <a:moveTo>
                        <a:pt x="0" y="0"/>
                      </a:moveTo>
                      <a:lnTo>
                        <a:pt x="587410" y="0"/>
                      </a:lnTo>
                      <a:lnTo>
                        <a:pt x="587410" y="676656"/>
                      </a:lnTo>
                      <a:lnTo>
                        <a:pt x="0" y="676656"/>
                      </a:lnTo>
                      <a:lnTo>
                        <a:pt x="338328" y="338328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29" name="Freeform: Shape 128"/>
                <p:cNvSpPr/>
                <p:nvPr/>
              </p:nvSpPr>
              <p:spPr>
                <a:xfrm>
                  <a:off x="3389920" y="5443629"/>
                  <a:ext cx="288256" cy="374904"/>
                </a:xfrm>
                <a:custGeom>
                  <a:avLst/>
                  <a:gdLst>
                    <a:gd name="connsiteX0" fmla="*/ 0 w 587410"/>
                    <a:gd name="connsiteY0" fmla="*/ 0 h 676656"/>
                    <a:gd name="connsiteX1" fmla="*/ 587410 w 587410"/>
                    <a:gd name="connsiteY1" fmla="*/ 0 h 676656"/>
                    <a:gd name="connsiteX2" fmla="*/ 587410 w 587410"/>
                    <a:gd name="connsiteY2" fmla="*/ 676656 h 676656"/>
                    <a:gd name="connsiteX3" fmla="*/ 0 w 587410"/>
                    <a:gd name="connsiteY3" fmla="*/ 676656 h 676656"/>
                    <a:gd name="connsiteX4" fmla="*/ 338328 w 587410"/>
                    <a:gd name="connsiteY4" fmla="*/ 338328 h 6766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87410" h="676656">
                      <a:moveTo>
                        <a:pt x="0" y="0"/>
                      </a:moveTo>
                      <a:lnTo>
                        <a:pt x="587410" y="0"/>
                      </a:lnTo>
                      <a:lnTo>
                        <a:pt x="587410" y="676656"/>
                      </a:lnTo>
                      <a:lnTo>
                        <a:pt x="0" y="676656"/>
                      </a:lnTo>
                      <a:lnTo>
                        <a:pt x="338328" y="338328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101" name="Group 100"/>
          <p:cNvGrpSpPr/>
          <p:nvPr/>
        </p:nvGrpSpPr>
        <p:grpSpPr>
          <a:xfrm>
            <a:off x="3035479" y="3993970"/>
            <a:ext cx="3073043" cy="950911"/>
            <a:chOff x="3035479" y="3993970"/>
            <a:chExt cx="3073043" cy="950911"/>
          </a:xfrm>
        </p:grpSpPr>
        <p:sp>
          <p:nvSpPr>
            <p:cNvPr id="166" name="Hexagon 165"/>
            <p:cNvSpPr/>
            <p:nvPr/>
          </p:nvSpPr>
          <p:spPr>
            <a:xfrm>
              <a:off x="3035479" y="4611677"/>
              <a:ext cx="3073043" cy="291504"/>
            </a:xfrm>
            <a:prstGeom prst="hexagon">
              <a:avLst/>
            </a:prstGeom>
            <a:gradFill>
              <a:gsLst>
                <a:gs pos="100000">
                  <a:srgbClr val="0E97FE"/>
                </a:gs>
                <a:gs pos="0">
                  <a:srgbClr val="FFA912"/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0" name="Group 49"/>
            <p:cNvGrpSpPr/>
            <p:nvPr/>
          </p:nvGrpSpPr>
          <p:grpSpPr>
            <a:xfrm>
              <a:off x="3257457" y="3993970"/>
              <a:ext cx="2629086" cy="950911"/>
              <a:chOff x="3257457" y="3993970"/>
              <a:chExt cx="2629086" cy="950911"/>
            </a:xfrm>
          </p:grpSpPr>
          <p:cxnSp>
            <p:nvCxnSpPr>
              <p:cNvPr id="158" name="Straight Connector 157"/>
              <p:cNvCxnSpPr/>
              <p:nvPr/>
            </p:nvCxnSpPr>
            <p:spPr>
              <a:xfrm>
                <a:off x="3839029" y="3993970"/>
                <a:ext cx="0" cy="615950"/>
              </a:xfrm>
              <a:prstGeom prst="line">
                <a:avLst/>
              </a:prstGeom>
              <a:ln w="38100">
                <a:solidFill>
                  <a:srgbClr val="9D1F1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" name="Straight Connector 158"/>
              <p:cNvCxnSpPr/>
              <p:nvPr/>
            </p:nvCxnSpPr>
            <p:spPr>
              <a:xfrm>
                <a:off x="5304972" y="3993970"/>
                <a:ext cx="0" cy="615950"/>
              </a:xfrm>
              <a:prstGeom prst="line">
                <a:avLst/>
              </a:prstGeom>
              <a:ln w="38100">
                <a:solidFill>
                  <a:srgbClr val="9D1F1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9" name="Group 28"/>
              <p:cNvGrpSpPr/>
              <p:nvPr/>
            </p:nvGrpSpPr>
            <p:grpSpPr>
              <a:xfrm>
                <a:off x="3257457" y="4569977"/>
                <a:ext cx="2629086" cy="374904"/>
                <a:chOff x="3389920" y="4411160"/>
                <a:chExt cx="2629086" cy="374904"/>
              </a:xfrm>
            </p:grpSpPr>
            <p:sp>
              <p:nvSpPr>
                <p:cNvPr id="119" name="Rectangle 118"/>
                <p:cNvSpPr/>
                <p:nvPr/>
              </p:nvSpPr>
              <p:spPr>
                <a:xfrm>
                  <a:off x="3678176" y="4411160"/>
                  <a:ext cx="2093976" cy="374904"/>
                </a:xfrm>
                <a:prstGeom prst="rect">
                  <a:avLst/>
                </a:pr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1500" b="1" dirty="0">
                      <a:solidFill>
                        <a:schemeClr val="bg1"/>
                      </a:solidFill>
                      <a:latin typeface="Century Gothic" panose="020B0502020202020204" pitchFamily="34" charset="0"/>
                    </a:rPr>
                    <a:t>BILL &amp; STATEMENT</a:t>
                  </a:r>
                </a:p>
              </p:txBody>
            </p:sp>
            <p:sp>
              <p:nvSpPr>
                <p:cNvPr id="118" name="Freeform: Shape 117"/>
                <p:cNvSpPr/>
                <p:nvPr/>
              </p:nvSpPr>
              <p:spPr>
                <a:xfrm rot="10800000">
                  <a:off x="5770268" y="4411160"/>
                  <a:ext cx="248738" cy="374904"/>
                </a:xfrm>
                <a:custGeom>
                  <a:avLst/>
                  <a:gdLst>
                    <a:gd name="connsiteX0" fmla="*/ 0 w 587410"/>
                    <a:gd name="connsiteY0" fmla="*/ 0 h 676656"/>
                    <a:gd name="connsiteX1" fmla="*/ 587410 w 587410"/>
                    <a:gd name="connsiteY1" fmla="*/ 0 h 676656"/>
                    <a:gd name="connsiteX2" fmla="*/ 587410 w 587410"/>
                    <a:gd name="connsiteY2" fmla="*/ 676656 h 676656"/>
                    <a:gd name="connsiteX3" fmla="*/ 0 w 587410"/>
                    <a:gd name="connsiteY3" fmla="*/ 676656 h 676656"/>
                    <a:gd name="connsiteX4" fmla="*/ 338328 w 587410"/>
                    <a:gd name="connsiteY4" fmla="*/ 338328 h 6766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87410" h="676656">
                      <a:moveTo>
                        <a:pt x="0" y="0"/>
                      </a:moveTo>
                      <a:lnTo>
                        <a:pt x="587410" y="0"/>
                      </a:lnTo>
                      <a:lnTo>
                        <a:pt x="587410" y="676656"/>
                      </a:lnTo>
                      <a:lnTo>
                        <a:pt x="0" y="676656"/>
                      </a:lnTo>
                      <a:lnTo>
                        <a:pt x="338328" y="338328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20" name="Freeform: Shape 119"/>
                <p:cNvSpPr/>
                <p:nvPr/>
              </p:nvSpPr>
              <p:spPr>
                <a:xfrm>
                  <a:off x="3389920" y="4411160"/>
                  <a:ext cx="288256" cy="374904"/>
                </a:xfrm>
                <a:custGeom>
                  <a:avLst/>
                  <a:gdLst>
                    <a:gd name="connsiteX0" fmla="*/ 0 w 587410"/>
                    <a:gd name="connsiteY0" fmla="*/ 0 h 676656"/>
                    <a:gd name="connsiteX1" fmla="*/ 587410 w 587410"/>
                    <a:gd name="connsiteY1" fmla="*/ 0 h 676656"/>
                    <a:gd name="connsiteX2" fmla="*/ 587410 w 587410"/>
                    <a:gd name="connsiteY2" fmla="*/ 676656 h 676656"/>
                    <a:gd name="connsiteX3" fmla="*/ 0 w 587410"/>
                    <a:gd name="connsiteY3" fmla="*/ 676656 h 676656"/>
                    <a:gd name="connsiteX4" fmla="*/ 338328 w 587410"/>
                    <a:gd name="connsiteY4" fmla="*/ 338328 h 6766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87410" h="676656">
                      <a:moveTo>
                        <a:pt x="0" y="0"/>
                      </a:moveTo>
                      <a:lnTo>
                        <a:pt x="587410" y="0"/>
                      </a:lnTo>
                      <a:lnTo>
                        <a:pt x="587410" y="676656"/>
                      </a:lnTo>
                      <a:lnTo>
                        <a:pt x="0" y="676656"/>
                      </a:lnTo>
                      <a:lnTo>
                        <a:pt x="338328" y="338328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100" name="Group 99"/>
          <p:cNvGrpSpPr/>
          <p:nvPr/>
        </p:nvGrpSpPr>
        <p:grpSpPr>
          <a:xfrm>
            <a:off x="3035479" y="3060942"/>
            <a:ext cx="3073043" cy="954594"/>
            <a:chOff x="3035479" y="3060942"/>
            <a:chExt cx="3073043" cy="954594"/>
          </a:xfrm>
        </p:grpSpPr>
        <p:sp>
          <p:nvSpPr>
            <p:cNvPr id="165" name="Hexagon 164"/>
            <p:cNvSpPr/>
            <p:nvPr/>
          </p:nvSpPr>
          <p:spPr>
            <a:xfrm>
              <a:off x="3035479" y="3669966"/>
              <a:ext cx="3073043" cy="291504"/>
            </a:xfrm>
            <a:prstGeom prst="hexagon">
              <a:avLst/>
            </a:prstGeom>
            <a:gradFill>
              <a:gsLst>
                <a:gs pos="100000">
                  <a:srgbClr val="0E97FE"/>
                </a:gs>
                <a:gs pos="0">
                  <a:srgbClr val="FFA912"/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2" name="Group 51"/>
            <p:cNvGrpSpPr/>
            <p:nvPr/>
          </p:nvGrpSpPr>
          <p:grpSpPr>
            <a:xfrm>
              <a:off x="3257457" y="3060942"/>
              <a:ext cx="2629086" cy="954594"/>
              <a:chOff x="3257457" y="3060942"/>
              <a:chExt cx="2629086" cy="954594"/>
            </a:xfrm>
          </p:grpSpPr>
          <p:cxnSp>
            <p:nvCxnSpPr>
              <p:cNvPr id="144" name="Straight Connector 143"/>
              <p:cNvCxnSpPr/>
              <p:nvPr/>
            </p:nvCxnSpPr>
            <p:spPr>
              <a:xfrm>
                <a:off x="3839029" y="3060942"/>
                <a:ext cx="0" cy="615950"/>
              </a:xfrm>
              <a:prstGeom prst="line">
                <a:avLst/>
              </a:prstGeom>
              <a:ln w="38100">
                <a:solidFill>
                  <a:srgbClr val="9D1F1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" name="Straight Connector 145"/>
              <p:cNvCxnSpPr/>
              <p:nvPr/>
            </p:nvCxnSpPr>
            <p:spPr>
              <a:xfrm>
                <a:off x="5304972" y="3060942"/>
                <a:ext cx="0" cy="615950"/>
              </a:xfrm>
              <a:prstGeom prst="line">
                <a:avLst/>
              </a:prstGeom>
              <a:ln w="38100">
                <a:solidFill>
                  <a:srgbClr val="9D1F1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7" name="Group 26"/>
              <p:cNvGrpSpPr/>
              <p:nvPr/>
            </p:nvGrpSpPr>
            <p:grpSpPr>
              <a:xfrm>
                <a:off x="3257457" y="3640632"/>
                <a:ext cx="2629086" cy="374904"/>
                <a:chOff x="3389920" y="3431641"/>
                <a:chExt cx="2629086" cy="374904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3678176" y="3431641"/>
                  <a:ext cx="2093976" cy="374904"/>
                </a:xfrm>
                <a:prstGeom prst="rect">
                  <a:avLst/>
                </a:pr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rtlCol="0" anchor="ctr"/>
                <a:lstStyle/>
                <a:p>
                  <a:pPr algn="ctr"/>
                  <a:r>
                    <a:rPr lang="en-US" sz="1250" b="1" dirty="0">
                      <a:solidFill>
                        <a:schemeClr val="bg1"/>
                      </a:solidFill>
                      <a:latin typeface="Century Gothic" panose="020B0502020202020204" pitchFamily="34" charset="0"/>
                    </a:rPr>
                    <a:t>SAFETY FOR </a:t>
                  </a:r>
                  <a:r>
                    <a:rPr lang="en-US" sz="1250" b="1" dirty="0" smtClean="0">
                      <a:solidFill>
                        <a:schemeClr val="bg1"/>
                      </a:solidFill>
                      <a:latin typeface="Century Gothic" panose="020B0502020202020204" pitchFamily="34" charset="0"/>
                    </a:rPr>
                    <a:t/>
                  </a:r>
                  <a:br>
                    <a:rPr lang="en-US" sz="1250" b="1" dirty="0" smtClean="0">
                      <a:solidFill>
                        <a:schemeClr val="bg1"/>
                      </a:solidFill>
                      <a:latin typeface="Century Gothic" panose="020B0502020202020204" pitchFamily="34" charset="0"/>
                    </a:rPr>
                  </a:br>
                  <a:r>
                    <a:rPr lang="en-US" sz="1250" b="1" dirty="0" smtClean="0">
                      <a:solidFill>
                        <a:schemeClr val="bg1"/>
                      </a:solidFill>
                      <a:latin typeface="Century Gothic" panose="020B0502020202020204" pitchFamily="34" charset="0"/>
                    </a:rPr>
                    <a:t>ONLINE </a:t>
                  </a:r>
                  <a:r>
                    <a:rPr lang="en-US" sz="1250" b="1" dirty="0">
                      <a:solidFill>
                        <a:schemeClr val="bg1"/>
                      </a:solidFill>
                      <a:latin typeface="Century Gothic" panose="020B0502020202020204" pitchFamily="34" charset="0"/>
                    </a:rPr>
                    <a:t>TRANSACTION</a:t>
                  </a:r>
                </a:p>
              </p:txBody>
            </p:sp>
            <p:sp>
              <p:nvSpPr>
                <p:cNvPr id="115" name="Freeform: Shape 114"/>
                <p:cNvSpPr/>
                <p:nvPr/>
              </p:nvSpPr>
              <p:spPr>
                <a:xfrm rot="10800000">
                  <a:off x="5770268" y="3431641"/>
                  <a:ext cx="248738" cy="374904"/>
                </a:xfrm>
                <a:custGeom>
                  <a:avLst/>
                  <a:gdLst>
                    <a:gd name="connsiteX0" fmla="*/ 0 w 587410"/>
                    <a:gd name="connsiteY0" fmla="*/ 0 h 676656"/>
                    <a:gd name="connsiteX1" fmla="*/ 587410 w 587410"/>
                    <a:gd name="connsiteY1" fmla="*/ 0 h 676656"/>
                    <a:gd name="connsiteX2" fmla="*/ 587410 w 587410"/>
                    <a:gd name="connsiteY2" fmla="*/ 676656 h 676656"/>
                    <a:gd name="connsiteX3" fmla="*/ 0 w 587410"/>
                    <a:gd name="connsiteY3" fmla="*/ 676656 h 676656"/>
                    <a:gd name="connsiteX4" fmla="*/ 338328 w 587410"/>
                    <a:gd name="connsiteY4" fmla="*/ 338328 h 6766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87410" h="676656">
                      <a:moveTo>
                        <a:pt x="0" y="0"/>
                      </a:moveTo>
                      <a:lnTo>
                        <a:pt x="587410" y="0"/>
                      </a:lnTo>
                      <a:lnTo>
                        <a:pt x="587410" y="676656"/>
                      </a:lnTo>
                      <a:lnTo>
                        <a:pt x="0" y="676656"/>
                      </a:lnTo>
                      <a:lnTo>
                        <a:pt x="338328" y="338328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7" name="Freeform: Shape 116"/>
                <p:cNvSpPr/>
                <p:nvPr/>
              </p:nvSpPr>
              <p:spPr>
                <a:xfrm>
                  <a:off x="3389920" y="3431641"/>
                  <a:ext cx="288256" cy="374904"/>
                </a:xfrm>
                <a:custGeom>
                  <a:avLst/>
                  <a:gdLst>
                    <a:gd name="connsiteX0" fmla="*/ 0 w 587410"/>
                    <a:gd name="connsiteY0" fmla="*/ 0 h 676656"/>
                    <a:gd name="connsiteX1" fmla="*/ 587410 w 587410"/>
                    <a:gd name="connsiteY1" fmla="*/ 0 h 676656"/>
                    <a:gd name="connsiteX2" fmla="*/ 587410 w 587410"/>
                    <a:gd name="connsiteY2" fmla="*/ 676656 h 676656"/>
                    <a:gd name="connsiteX3" fmla="*/ 0 w 587410"/>
                    <a:gd name="connsiteY3" fmla="*/ 676656 h 676656"/>
                    <a:gd name="connsiteX4" fmla="*/ 338328 w 587410"/>
                    <a:gd name="connsiteY4" fmla="*/ 338328 h 6766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87410" h="676656">
                      <a:moveTo>
                        <a:pt x="0" y="0"/>
                      </a:moveTo>
                      <a:lnTo>
                        <a:pt x="587410" y="0"/>
                      </a:lnTo>
                      <a:lnTo>
                        <a:pt x="587410" y="676656"/>
                      </a:lnTo>
                      <a:lnTo>
                        <a:pt x="0" y="676656"/>
                      </a:lnTo>
                      <a:lnTo>
                        <a:pt x="338328" y="338328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99" name="Group 98"/>
          <p:cNvGrpSpPr/>
          <p:nvPr/>
        </p:nvGrpSpPr>
        <p:grpSpPr>
          <a:xfrm>
            <a:off x="3035479" y="2127250"/>
            <a:ext cx="3073043" cy="958941"/>
            <a:chOff x="3035479" y="2127250"/>
            <a:chExt cx="3073043" cy="958941"/>
          </a:xfrm>
        </p:grpSpPr>
        <p:sp>
          <p:nvSpPr>
            <p:cNvPr id="164" name="Hexagon 163"/>
            <p:cNvSpPr/>
            <p:nvPr/>
          </p:nvSpPr>
          <p:spPr>
            <a:xfrm>
              <a:off x="3035479" y="2756220"/>
              <a:ext cx="3073043" cy="291504"/>
            </a:xfrm>
            <a:prstGeom prst="hexagon">
              <a:avLst/>
            </a:prstGeom>
            <a:gradFill>
              <a:gsLst>
                <a:gs pos="100000">
                  <a:srgbClr val="0E97FE"/>
                </a:gs>
                <a:gs pos="0">
                  <a:srgbClr val="FFA912"/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64" name="Group 63"/>
            <p:cNvGrpSpPr/>
            <p:nvPr/>
          </p:nvGrpSpPr>
          <p:grpSpPr>
            <a:xfrm>
              <a:off x="3257457" y="2127250"/>
              <a:ext cx="2629086" cy="958941"/>
              <a:chOff x="3257457" y="2127250"/>
              <a:chExt cx="2629086" cy="958941"/>
            </a:xfrm>
          </p:grpSpPr>
          <p:cxnSp>
            <p:nvCxnSpPr>
              <p:cNvPr id="33" name="Straight Connector 32"/>
              <p:cNvCxnSpPr/>
              <p:nvPr/>
            </p:nvCxnSpPr>
            <p:spPr>
              <a:xfrm>
                <a:off x="3839029" y="2127250"/>
                <a:ext cx="0" cy="615950"/>
              </a:xfrm>
              <a:prstGeom prst="line">
                <a:avLst/>
              </a:prstGeom>
              <a:ln w="38100">
                <a:solidFill>
                  <a:srgbClr val="9D1F1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Straight Connector 137"/>
              <p:cNvCxnSpPr/>
              <p:nvPr/>
            </p:nvCxnSpPr>
            <p:spPr>
              <a:xfrm>
                <a:off x="5304972" y="2127250"/>
                <a:ext cx="0" cy="615950"/>
              </a:xfrm>
              <a:prstGeom prst="line">
                <a:avLst/>
              </a:prstGeom>
              <a:ln w="38100">
                <a:solidFill>
                  <a:srgbClr val="9D1F1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6" name="Group 25"/>
              <p:cNvGrpSpPr/>
              <p:nvPr/>
            </p:nvGrpSpPr>
            <p:grpSpPr>
              <a:xfrm>
                <a:off x="3257457" y="2711286"/>
                <a:ext cx="2629086" cy="374905"/>
                <a:chOff x="3389920" y="2531217"/>
                <a:chExt cx="2629086" cy="374905"/>
              </a:xfrm>
            </p:grpSpPr>
            <p:sp>
              <p:nvSpPr>
                <p:cNvPr id="116" name="Rectangle 115"/>
                <p:cNvSpPr/>
                <p:nvPr/>
              </p:nvSpPr>
              <p:spPr>
                <a:xfrm>
                  <a:off x="3678176" y="2531217"/>
                  <a:ext cx="2093976" cy="374904"/>
                </a:xfrm>
                <a:prstGeom prst="rect">
                  <a:avLst/>
                </a:pr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rtlCol="0" anchor="ctr"/>
                <a:lstStyle/>
                <a:p>
                  <a:pPr algn="ctr"/>
                  <a:r>
                    <a:rPr lang="en-US" sz="1500" b="1" dirty="0" smtClean="0">
                      <a:solidFill>
                        <a:schemeClr val="bg1"/>
                      </a:solidFill>
                      <a:latin typeface="Century Gothic" panose="020B0502020202020204" pitchFamily="34" charset="0"/>
                    </a:rPr>
                    <a:t>RISK</a:t>
                  </a:r>
                  <a:endParaRPr lang="en-US" sz="1500" b="1" dirty="0">
                    <a:solidFill>
                      <a:schemeClr val="bg1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13" name="Freeform: Shape 112"/>
                <p:cNvSpPr/>
                <p:nvPr/>
              </p:nvSpPr>
              <p:spPr>
                <a:xfrm rot="10800000">
                  <a:off x="5770268" y="2531218"/>
                  <a:ext cx="248738" cy="374904"/>
                </a:xfrm>
                <a:custGeom>
                  <a:avLst/>
                  <a:gdLst>
                    <a:gd name="connsiteX0" fmla="*/ 0 w 587410"/>
                    <a:gd name="connsiteY0" fmla="*/ 0 h 676656"/>
                    <a:gd name="connsiteX1" fmla="*/ 587410 w 587410"/>
                    <a:gd name="connsiteY1" fmla="*/ 0 h 676656"/>
                    <a:gd name="connsiteX2" fmla="*/ 587410 w 587410"/>
                    <a:gd name="connsiteY2" fmla="*/ 676656 h 676656"/>
                    <a:gd name="connsiteX3" fmla="*/ 0 w 587410"/>
                    <a:gd name="connsiteY3" fmla="*/ 676656 h 676656"/>
                    <a:gd name="connsiteX4" fmla="*/ 338328 w 587410"/>
                    <a:gd name="connsiteY4" fmla="*/ 338328 h 6766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87410" h="676656">
                      <a:moveTo>
                        <a:pt x="0" y="0"/>
                      </a:moveTo>
                      <a:lnTo>
                        <a:pt x="587410" y="0"/>
                      </a:lnTo>
                      <a:lnTo>
                        <a:pt x="587410" y="676656"/>
                      </a:lnTo>
                      <a:lnTo>
                        <a:pt x="0" y="676656"/>
                      </a:lnTo>
                      <a:lnTo>
                        <a:pt x="338328" y="338328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4" name="Freeform: Shape 113"/>
                <p:cNvSpPr/>
                <p:nvPr/>
              </p:nvSpPr>
              <p:spPr>
                <a:xfrm>
                  <a:off x="3389920" y="2531217"/>
                  <a:ext cx="288256" cy="374904"/>
                </a:xfrm>
                <a:custGeom>
                  <a:avLst/>
                  <a:gdLst>
                    <a:gd name="connsiteX0" fmla="*/ 0 w 587410"/>
                    <a:gd name="connsiteY0" fmla="*/ 0 h 676656"/>
                    <a:gd name="connsiteX1" fmla="*/ 587410 w 587410"/>
                    <a:gd name="connsiteY1" fmla="*/ 0 h 676656"/>
                    <a:gd name="connsiteX2" fmla="*/ 587410 w 587410"/>
                    <a:gd name="connsiteY2" fmla="*/ 676656 h 676656"/>
                    <a:gd name="connsiteX3" fmla="*/ 0 w 587410"/>
                    <a:gd name="connsiteY3" fmla="*/ 676656 h 676656"/>
                    <a:gd name="connsiteX4" fmla="*/ 338328 w 587410"/>
                    <a:gd name="connsiteY4" fmla="*/ 338328 h 6766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87410" h="676656">
                      <a:moveTo>
                        <a:pt x="0" y="0"/>
                      </a:moveTo>
                      <a:lnTo>
                        <a:pt x="587410" y="0"/>
                      </a:lnTo>
                      <a:lnTo>
                        <a:pt x="587410" y="676656"/>
                      </a:lnTo>
                      <a:lnTo>
                        <a:pt x="0" y="676656"/>
                      </a:lnTo>
                      <a:lnTo>
                        <a:pt x="338328" y="338328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cxnSp>
        <p:nvCxnSpPr>
          <p:cNvPr id="168" name="Straight Connector 167"/>
          <p:cNvCxnSpPr/>
          <p:nvPr/>
        </p:nvCxnSpPr>
        <p:spPr>
          <a:xfrm>
            <a:off x="3839029" y="1576843"/>
            <a:ext cx="0" cy="266456"/>
          </a:xfrm>
          <a:prstGeom prst="line">
            <a:avLst/>
          </a:prstGeom>
          <a:ln w="38100">
            <a:solidFill>
              <a:srgbClr val="9D1F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9" name="Straight Connector 168"/>
          <p:cNvCxnSpPr/>
          <p:nvPr/>
        </p:nvCxnSpPr>
        <p:spPr>
          <a:xfrm>
            <a:off x="5304972" y="1576843"/>
            <a:ext cx="0" cy="266456"/>
          </a:xfrm>
          <a:prstGeom prst="line">
            <a:avLst/>
          </a:prstGeom>
          <a:ln w="38100">
            <a:solidFill>
              <a:srgbClr val="9D1F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Dark Blue Bar"/>
          <p:cNvSpPr/>
          <p:nvPr/>
        </p:nvSpPr>
        <p:spPr>
          <a:xfrm flipH="1" flipV="1">
            <a:off x="0" y="746116"/>
            <a:ext cx="9144000" cy="127000"/>
          </a:xfrm>
          <a:prstGeom prst="triangle">
            <a:avLst>
              <a:gd name="adj" fmla="val 100000"/>
            </a:avLst>
          </a:pr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1" name="Rectangle 50"/>
          <p:cNvSpPr/>
          <p:nvPr/>
        </p:nvSpPr>
        <p:spPr>
          <a:xfrm>
            <a:off x="0" y="70272"/>
            <a:ext cx="9144000" cy="726673"/>
          </a:xfrm>
          <a:prstGeom prst="rect">
            <a:avLst/>
          </a:prstGeom>
          <a:gradFill>
            <a:gsLst>
              <a:gs pos="14173">
                <a:srgbClr val="0167B1"/>
              </a:gs>
              <a:gs pos="59300">
                <a:srgbClr val="017FDD"/>
              </a:gs>
              <a:gs pos="100000">
                <a:srgbClr val="0174CB"/>
              </a:gs>
              <a:gs pos="0">
                <a:srgbClr val="0167B1"/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9" name="Header Outliner 1"/>
          <p:cNvSpPr/>
          <p:nvPr/>
        </p:nvSpPr>
        <p:spPr>
          <a:xfrm>
            <a:off x="-93756" y="-172950"/>
            <a:ext cx="9458325" cy="1581150"/>
          </a:xfrm>
          <a:custGeom>
            <a:avLst/>
            <a:gdLst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58325" h="1581150">
                <a:moveTo>
                  <a:pt x="66675" y="276225"/>
                </a:moveTo>
                <a:cubicBezTo>
                  <a:pt x="10699750" y="149225"/>
                  <a:pt x="9302750" y="1069975"/>
                  <a:pt x="9458325" y="1581150"/>
                </a:cubicBezTo>
                <a:lnTo>
                  <a:pt x="9448800" y="66675"/>
                </a:lnTo>
                <a:lnTo>
                  <a:pt x="0" y="0"/>
                </a:lnTo>
                <a:lnTo>
                  <a:pt x="66675" y="276225"/>
                </a:lnTo>
                <a:close/>
              </a:path>
            </a:pathLst>
          </a:custGeom>
          <a:solidFill>
            <a:srgbClr val="0E97FE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0" name="Header Outliner 2"/>
          <p:cNvSpPr/>
          <p:nvPr/>
        </p:nvSpPr>
        <p:spPr>
          <a:xfrm>
            <a:off x="-244475" y="-164466"/>
            <a:ext cx="9915525" cy="1609725"/>
          </a:xfrm>
          <a:custGeom>
            <a:avLst/>
            <a:gdLst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  <a:gd name="connsiteX0" fmla="*/ 0 w 9896475"/>
              <a:gd name="connsiteY0" fmla="*/ 285750 h 1581150"/>
              <a:gd name="connsiteX1" fmla="*/ 9896475 w 9896475"/>
              <a:gd name="connsiteY1" fmla="*/ 1581150 h 1581150"/>
              <a:gd name="connsiteX2" fmla="*/ 9886950 w 9896475"/>
              <a:gd name="connsiteY2" fmla="*/ 66675 h 1581150"/>
              <a:gd name="connsiteX3" fmla="*/ 438150 w 9896475"/>
              <a:gd name="connsiteY3" fmla="*/ 0 h 1581150"/>
              <a:gd name="connsiteX4" fmla="*/ 0 w 9896475"/>
              <a:gd name="connsiteY4" fmla="*/ 285750 h 1581150"/>
              <a:gd name="connsiteX0" fmla="*/ 19050 w 9915525"/>
              <a:gd name="connsiteY0" fmla="*/ 314325 h 1609725"/>
              <a:gd name="connsiteX1" fmla="*/ 9915525 w 9915525"/>
              <a:gd name="connsiteY1" fmla="*/ 1609725 h 1609725"/>
              <a:gd name="connsiteX2" fmla="*/ 9906000 w 9915525"/>
              <a:gd name="connsiteY2" fmla="*/ 95250 h 1609725"/>
              <a:gd name="connsiteX3" fmla="*/ 0 w 9915525"/>
              <a:gd name="connsiteY3" fmla="*/ 0 h 1609725"/>
              <a:gd name="connsiteX4" fmla="*/ 19050 w 9915525"/>
              <a:gd name="connsiteY4" fmla="*/ 314325 h 1609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15525" h="1609725">
                <a:moveTo>
                  <a:pt x="19050" y="314325"/>
                </a:moveTo>
                <a:cubicBezTo>
                  <a:pt x="10652125" y="187325"/>
                  <a:pt x="9569450" y="1174750"/>
                  <a:pt x="9915525" y="1609725"/>
                </a:cubicBezTo>
                <a:lnTo>
                  <a:pt x="9906000" y="95250"/>
                </a:lnTo>
                <a:lnTo>
                  <a:pt x="0" y="0"/>
                </a:lnTo>
                <a:lnTo>
                  <a:pt x="19050" y="314325"/>
                </a:lnTo>
                <a:close/>
              </a:path>
            </a:pathLst>
          </a:custGeom>
          <a:solidFill>
            <a:srgbClr val="014375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3" name="Rectangle 82"/>
          <p:cNvSpPr/>
          <p:nvPr/>
        </p:nvSpPr>
        <p:spPr>
          <a:xfrm>
            <a:off x="0" y="-4464"/>
            <a:ext cx="9144000" cy="90299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Freeform: Shape 91"/>
          <p:cNvSpPr/>
          <p:nvPr/>
        </p:nvSpPr>
        <p:spPr>
          <a:xfrm>
            <a:off x="5654675" y="43968"/>
            <a:ext cx="3489325" cy="47625"/>
          </a:xfrm>
          <a:custGeom>
            <a:avLst/>
            <a:gdLst>
              <a:gd name="connsiteX0" fmla="*/ 3488927 w 3488927"/>
              <a:gd name="connsiteY0" fmla="*/ 0 h 48845"/>
              <a:gd name="connsiteX1" fmla="*/ 3488927 w 3488927"/>
              <a:gd name="connsiteY1" fmla="*/ 48845 h 48845"/>
              <a:gd name="connsiteX2" fmla="*/ 0 w 3488927"/>
              <a:gd name="connsiteY2" fmla="*/ 48845 h 4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88927" h="48845">
                <a:moveTo>
                  <a:pt x="3488927" y="0"/>
                </a:moveTo>
                <a:lnTo>
                  <a:pt x="3488927" y="48845"/>
                </a:lnTo>
                <a:lnTo>
                  <a:pt x="0" y="48845"/>
                </a:lnTo>
                <a:close/>
              </a:path>
            </a:pathLst>
          </a:cu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0" y="6535024"/>
            <a:ext cx="9144000" cy="322976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284481" y="3070419"/>
            <a:ext cx="457200" cy="457200"/>
          </a:xfrm>
          <a:prstGeom prst="rect">
            <a:avLst/>
          </a:prstGeom>
          <a:solidFill>
            <a:srgbClr val="7E58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284481" y="3583112"/>
            <a:ext cx="457200" cy="457200"/>
          </a:xfrm>
          <a:prstGeom prst="rect">
            <a:avLst/>
          </a:prstGeom>
          <a:solidFill>
            <a:srgbClr val="07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284481" y="4095805"/>
            <a:ext cx="457200" cy="457200"/>
          </a:xfrm>
          <a:prstGeom prst="rect">
            <a:avLst/>
          </a:prstGeom>
          <a:solidFill>
            <a:srgbClr val="4864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284481" y="4608497"/>
            <a:ext cx="457200" cy="457200"/>
          </a:xfrm>
          <a:prstGeom prst="rect">
            <a:avLst/>
          </a:prstGeom>
          <a:solidFill>
            <a:srgbClr val="E988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289779" y="1019647"/>
            <a:ext cx="457200" cy="457200"/>
          </a:xfrm>
          <a:prstGeom prst="rect">
            <a:avLst/>
          </a:prstGeom>
          <a:solidFill>
            <a:srgbClr val="E55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289779" y="1532340"/>
            <a:ext cx="457200" cy="457200"/>
          </a:xfrm>
          <a:prstGeom prst="rect">
            <a:avLst/>
          </a:prstGeom>
          <a:solidFill>
            <a:srgbClr val="1575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289779" y="2045033"/>
            <a:ext cx="457200" cy="457200"/>
          </a:xfrm>
          <a:prstGeom prst="rect">
            <a:avLst/>
          </a:prstGeom>
          <a:solidFill>
            <a:srgbClr val="E1AF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289779" y="2557726"/>
            <a:ext cx="457200" cy="457200"/>
          </a:xfrm>
          <a:prstGeom prst="rect">
            <a:avLst/>
          </a:prstGeom>
          <a:solidFill>
            <a:srgbClr val="26A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289779" y="506954"/>
            <a:ext cx="457200" cy="457200"/>
          </a:xfrm>
          <a:prstGeom prst="rect">
            <a:avLst/>
          </a:prstGeom>
          <a:solidFill>
            <a:srgbClr val="5778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9289779" y="-5739"/>
            <a:ext cx="457200" cy="457200"/>
          </a:xfrm>
          <a:prstGeom prst="rect">
            <a:avLst/>
          </a:prstGeom>
          <a:ln w="12700">
            <a:solidFill>
              <a:srgbClr val="A1A3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289779" y="5121189"/>
            <a:ext cx="457200" cy="457200"/>
          </a:xfrm>
          <a:prstGeom prst="rect">
            <a:avLst/>
          </a:prstGeom>
          <a:solidFill>
            <a:srgbClr val="303845"/>
          </a:solidFill>
          <a:ln w="25400"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>
              <a:latin typeface="Gill Sans MT" panose="020B0502020104020203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289779" y="5633881"/>
            <a:ext cx="457200" cy="457200"/>
          </a:xfrm>
          <a:prstGeom prst="rect">
            <a:avLst/>
          </a:prstGeom>
          <a:solidFill>
            <a:srgbClr val="969696"/>
          </a:solidFill>
          <a:ln w="12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289779" y="6146573"/>
            <a:ext cx="457200" cy="457200"/>
          </a:xfrm>
          <a:prstGeom prst="rect">
            <a:avLst/>
          </a:prstGeom>
          <a:solidFill>
            <a:srgbClr val="2D313D"/>
          </a:solidFill>
          <a:ln w="12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9284481" y="6858000"/>
            <a:ext cx="456680" cy="364240"/>
            <a:chOff x="247015" y="861"/>
            <a:chExt cx="720000" cy="198233"/>
          </a:xfrm>
        </p:grpSpPr>
        <p:sp>
          <p:nvSpPr>
            <p:cNvPr id="19" name="Rounded Rectangle 31"/>
            <p:cNvSpPr/>
            <p:nvPr/>
          </p:nvSpPr>
          <p:spPr>
            <a:xfrm>
              <a:off x="247015" y="861"/>
              <a:ext cx="720000" cy="198233"/>
            </a:xfrm>
            <a:prstGeom prst="roundRect">
              <a:avLst/>
            </a:prstGeom>
            <a:solidFill>
              <a:srgbClr val="414C5D"/>
            </a:solidFill>
            <a:ln w="19050">
              <a:solidFill>
                <a:srgbClr val="2D313D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Rounded Rectangle 4"/>
            <p:cNvSpPr txBox="1"/>
            <p:nvPr/>
          </p:nvSpPr>
          <p:spPr>
            <a:xfrm>
              <a:off x="256692" y="10538"/>
              <a:ext cx="700646" cy="17887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860" tIns="22860" rIns="22860" bIns="22860" numCol="1" spcCol="1270" anchor="ctr" anchorCtr="0">
              <a:noAutofit/>
            </a:bodyPr>
            <a:lstStyle/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900" kern="1200" dirty="0"/>
                <a:t> </a:t>
              </a:r>
            </a:p>
          </p:txBody>
        </p:sp>
      </p:grpSp>
      <p:grpSp>
        <p:nvGrpSpPr>
          <p:cNvPr id="126" name="Group 125"/>
          <p:cNvGrpSpPr/>
          <p:nvPr/>
        </p:nvGrpSpPr>
        <p:grpSpPr>
          <a:xfrm>
            <a:off x="8524653" y="6535023"/>
            <a:ext cx="308056" cy="327959"/>
            <a:chOff x="8297735" y="6535023"/>
            <a:chExt cx="308056" cy="327959"/>
          </a:xfrm>
        </p:grpSpPr>
        <p:sp>
          <p:nvSpPr>
            <p:cNvPr id="21" name="Isosceles Triangle 20"/>
            <p:cNvSpPr/>
            <p:nvPr/>
          </p:nvSpPr>
          <p:spPr>
            <a:xfrm>
              <a:off x="8297735" y="6597417"/>
              <a:ext cx="308056" cy="26556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Isosceles Triangle 21"/>
            <p:cNvSpPr/>
            <p:nvPr/>
          </p:nvSpPr>
          <p:spPr>
            <a:xfrm rot="10800000">
              <a:off x="8297735" y="6535023"/>
              <a:ext cx="308056" cy="26556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9" name="Rectangle 38"/>
          <p:cNvSpPr/>
          <p:nvPr/>
        </p:nvSpPr>
        <p:spPr>
          <a:xfrm>
            <a:off x="-590550" y="100013"/>
            <a:ext cx="457200" cy="457200"/>
          </a:xfrm>
          <a:prstGeom prst="rect">
            <a:avLst/>
          </a:prstGeom>
          <a:solidFill>
            <a:srgbClr val="0167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-590550" y="622300"/>
            <a:ext cx="457200" cy="457200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-590550" y="3240088"/>
            <a:ext cx="457200" cy="4572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-590550" y="3762375"/>
            <a:ext cx="457200" cy="457200"/>
          </a:xfrm>
          <a:prstGeom prst="rect">
            <a:avLst/>
          </a:prstGeom>
          <a:solidFill>
            <a:srgbClr val="808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-590550" y="4286250"/>
            <a:ext cx="457200" cy="457200"/>
          </a:xfrm>
          <a:prstGeom prst="rect">
            <a:avLst/>
          </a:prstGeom>
          <a:solidFill>
            <a:srgbClr val="D4D4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-590550" y="4808538"/>
            <a:ext cx="457200" cy="457200"/>
          </a:xfrm>
          <a:prstGeom prst="rect">
            <a:avLst/>
          </a:prstGeom>
          <a:solidFill>
            <a:srgbClr val="D4D4D9"/>
          </a:solidFill>
          <a:ln w="31750">
            <a:solidFill>
              <a:srgbClr val="0167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-590550" y="5332413"/>
            <a:ext cx="457200" cy="457200"/>
          </a:xfrm>
          <a:prstGeom prst="rect">
            <a:avLst/>
          </a:prstGeom>
          <a:solidFill>
            <a:srgbClr val="D4D4D9"/>
          </a:solidFill>
          <a:ln w="31750">
            <a:solidFill>
              <a:srgbClr val="D733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-590550" y="1146175"/>
            <a:ext cx="457200" cy="457200"/>
          </a:xfrm>
          <a:prstGeom prst="rect">
            <a:avLst/>
          </a:pr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-590550" y="1670050"/>
            <a:ext cx="457200" cy="457200"/>
          </a:xfrm>
          <a:prstGeom prst="rect">
            <a:avLst/>
          </a:prstGeom>
          <a:solidFill>
            <a:srgbClr val="9D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-590550" y="2192338"/>
            <a:ext cx="457200" cy="457200"/>
          </a:xfrm>
          <a:prstGeom prst="rect">
            <a:avLst/>
          </a:prstGeom>
          <a:solidFill>
            <a:srgbClr val="0E9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-590550" y="2716213"/>
            <a:ext cx="457200" cy="457200"/>
          </a:xfrm>
          <a:prstGeom prst="rect">
            <a:avLst/>
          </a:prstGeom>
          <a:solidFill>
            <a:srgbClr val="E36F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-1177960" y="3070419"/>
            <a:ext cx="457200" cy="457200"/>
          </a:xfrm>
          <a:prstGeom prst="rect">
            <a:avLst/>
          </a:prstGeom>
          <a:solidFill>
            <a:srgbClr val="0071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-1177960" y="3583112"/>
            <a:ext cx="457200" cy="457200"/>
          </a:xfrm>
          <a:prstGeom prst="rect">
            <a:avLst/>
          </a:prstGeom>
          <a:solidFill>
            <a:srgbClr val="0056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-1177960" y="4095805"/>
            <a:ext cx="457200" cy="457200"/>
          </a:xfrm>
          <a:prstGeom prst="rect">
            <a:avLst/>
          </a:prstGeom>
          <a:solidFill>
            <a:srgbClr val="001A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-1177960" y="4608497"/>
            <a:ext cx="457200" cy="457200"/>
          </a:xfrm>
          <a:prstGeom prst="rect">
            <a:avLst/>
          </a:prstGeom>
          <a:solidFill>
            <a:srgbClr val="0013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-1172662" y="1019647"/>
            <a:ext cx="457200" cy="4572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-1172662" y="1532340"/>
            <a:ext cx="457200" cy="457200"/>
          </a:xfrm>
          <a:prstGeom prst="rect">
            <a:avLst/>
          </a:prstGeom>
          <a:solidFill>
            <a:srgbClr val="3737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-1172662" y="2045033"/>
            <a:ext cx="457200" cy="457200"/>
          </a:xfrm>
          <a:prstGeom prst="rect">
            <a:avLst/>
          </a:prstGeom>
          <a:solidFill>
            <a:srgbClr val="7B7B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-1172662" y="2557726"/>
            <a:ext cx="457200" cy="457200"/>
          </a:xfrm>
          <a:prstGeom prst="rect">
            <a:avLst/>
          </a:prstGeom>
          <a:solidFill>
            <a:srgbClr val="6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-1172662" y="506954"/>
            <a:ext cx="457200" cy="457200"/>
          </a:xfrm>
          <a:prstGeom prst="rect">
            <a:avLst/>
          </a:prstGeom>
          <a:solidFill>
            <a:srgbClr val="5778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-1167670" y="-5739"/>
            <a:ext cx="457200" cy="457200"/>
          </a:xfrm>
          <a:prstGeom prst="rect">
            <a:avLst/>
          </a:prstGeom>
          <a:ln w="12700">
            <a:solidFill>
              <a:srgbClr val="A1A3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-1167670" y="5121189"/>
            <a:ext cx="457200" cy="457200"/>
          </a:xfrm>
          <a:prstGeom prst="rect">
            <a:avLst/>
          </a:prstGeom>
          <a:solidFill>
            <a:srgbClr val="303845"/>
          </a:solidFill>
          <a:ln w="25400"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Oval 7"/>
          <p:cNvSpPr>
            <a:spLocks noChangeArrowheads="1"/>
          </p:cNvSpPr>
          <p:nvPr/>
        </p:nvSpPr>
        <p:spPr bwMode="auto">
          <a:xfrm>
            <a:off x="-1668140" y="2090753"/>
            <a:ext cx="365760" cy="365760"/>
          </a:xfrm>
          <a:prstGeom prst="ellipse">
            <a:avLst/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b="1"/>
          </a:p>
        </p:txBody>
      </p:sp>
      <p:sp>
        <p:nvSpPr>
          <p:cNvPr id="66" name="Freeform 9"/>
          <p:cNvSpPr>
            <a:spLocks/>
          </p:cNvSpPr>
          <p:nvPr/>
        </p:nvSpPr>
        <p:spPr bwMode="auto">
          <a:xfrm>
            <a:off x="-1600140" y="2161590"/>
            <a:ext cx="229760" cy="224086"/>
          </a:xfrm>
          <a:custGeom>
            <a:avLst/>
            <a:gdLst>
              <a:gd name="T0" fmla="*/ 2147483647 w 418"/>
              <a:gd name="T1" fmla="*/ 0 h 408"/>
              <a:gd name="T2" fmla="*/ 2147483647 w 418"/>
              <a:gd name="T3" fmla="*/ 2147483647 h 408"/>
              <a:gd name="T4" fmla="*/ 2147483647 w 418"/>
              <a:gd name="T5" fmla="*/ 2147483647 h 408"/>
              <a:gd name="T6" fmla="*/ 2147483647 w 418"/>
              <a:gd name="T7" fmla="*/ 2147483647 h 408"/>
              <a:gd name="T8" fmla="*/ 0 w 418"/>
              <a:gd name="T9" fmla="*/ 2147483647 h 408"/>
              <a:gd name="T10" fmla="*/ 2147483647 w 418"/>
              <a:gd name="T11" fmla="*/ 2147483647 h 408"/>
              <a:gd name="T12" fmla="*/ 2147483647 w 418"/>
              <a:gd name="T13" fmla="*/ 2147483647 h 408"/>
              <a:gd name="T14" fmla="*/ 2147483647 w 418"/>
              <a:gd name="T15" fmla="*/ 0 h 40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418" h="408">
                <a:moveTo>
                  <a:pt x="404" y="0"/>
                </a:moveTo>
                <a:cubicBezTo>
                  <a:pt x="418" y="30"/>
                  <a:pt x="418" y="30"/>
                  <a:pt x="418" y="30"/>
                </a:cubicBezTo>
                <a:cubicBezTo>
                  <a:pt x="263" y="173"/>
                  <a:pt x="237" y="286"/>
                  <a:pt x="209" y="348"/>
                </a:cubicBezTo>
                <a:cubicBezTo>
                  <a:pt x="190" y="359"/>
                  <a:pt x="150" y="377"/>
                  <a:pt x="115" y="408"/>
                </a:cubicBezTo>
                <a:cubicBezTo>
                  <a:pt x="90" y="333"/>
                  <a:pt x="50" y="219"/>
                  <a:pt x="0" y="216"/>
                </a:cubicBezTo>
                <a:cubicBezTo>
                  <a:pt x="48" y="171"/>
                  <a:pt x="76" y="163"/>
                  <a:pt x="95" y="169"/>
                </a:cubicBezTo>
                <a:cubicBezTo>
                  <a:pt x="125" y="179"/>
                  <a:pt x="140" y="230"/>
                  <a:pt x="153" y="259"/>
                </a:cubicBezTo>
                <a:cubicBezTo>
                  <a:pt x="201" y="169"/>
                  <a:pt x="300" y="47"/>
                  <a:pt x="40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8" name="Oval 6"/>
          <p:cNvSpPr>
            <a:spLocks noChangeArrowheads="1"/>
          </p:cNvSpPr>
          <p:nvPr/>
        </p:nvSpPr>
        <p:spPr bwMode="auto">
          <a:xfrm>
            <a:off x="-1668140" y="1576843"/>
            <a:ext cx="365760" cy="36576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1">
              <a:latin typeface="+mn-lt"/>
              <a:ea typeface="+mn-ea"/>
              <a:cs typeface="+mn-cs"/>
            </a:endParaRPr>
          </a:p>
        </p:txBody>
      </p:sp>
      <p:sp>
        <p:nvSpPr>
          <p:cNvPr id="69" name="Freeform 8"/>
          <p:cNvSpPr>
            <a:spLocks/>
          </p:cNvSpPr>
          <p:nvPr/>
        </p:nvSpPr>
        <p:spPr bwMode="auto">
          <a:xfrm>
            <a:off x="-1602842" y="1650921"/>
            <a:ext cx="234932" cy="217373"/>
          </a:xfrm>
          <a:custGeom>
            <a:avLst/>
            <a:gdLst>
              <a:gd name="T0" fmla="*/ 2147483647 w 427"/>
              <a:gd name="T1" fmla="*/ 2147483647 h 396"/>
              <a:gd name="T2" fmla="*/ 2147483647 w 427"/>
              <a:gd name="T3" fmla="*/ 2147483647 h 396"/>
              <a:gd name="T4" fmla="*/ 2147483647 w 427"/>
              <a:gd name="T5" fmla="*/ 2147483647 h 396"/>
              <a:gd name="T6" fmla="*/ 0 w 427"/>
              <a:gd name="T7" fmla="*/ 2147483647 h 396"/>
              <a:gd name="T8" fmla="*/ 2147483647 w 427"/>
              <a:gd name="T9" fmla="*/ 2147483647 h 396"/>
              <a:gd name="T10" fmla="*/ 2147483647 w 427"/>
              <a:gd name="T11" fmla="*/ 2147483647 h 396"/>
              <a:gd name="T12" fmla="*/ 2147483647 w 427"/>
              <a:gd name="T13" fmla="*/ 2147483647 h 396"/>
              <a:gd name="T14" fmla="*/ 2147483647 w 427"/>
              <a:gd name="T15" fmla="*/ 2147483647 h 396"/>
              <a:gd name="T16" fmla="*/ 2147483647 w 427"/>
              <a:gd name="T17" fmla="*/ 2147483647 h 396"/>
              <a:gd name="T18" fmla="*/ 2147483647 w 427"/>
              <a:gd name="T19" fmla="*/ 0 h 396"/>
              <a:gd name="T20" fmla="*/ 2147483647 w 427"/>
              <a:gd name="T21" fmla="*/ 2147483647 h 396"/>
              <a:gd name="T22" fmla="*/ 2147483647 w 427"/>
              <a:gd name="T23" fmla="*/ 2147483647 h 396"/>
              <a:gd name="T24" fmla="*/ 2147483647 w 427"/>
              <a:gd name="T25" fmla="*/ 2147483647 h 396"/>
              <a:gd name="T26" fmla="*/ 2147483647 w 427"/>
              <a:gd name="T27" fmla="*/ 2147483647 h 396"/>
              <a:gd name="T28" fmla="*/ 2147483647 w 427"/>
              <a:gd name="T29" fmla="*/ 2147483647 h 396"/>
              <a:gd name="T30" fmla="*/ 2147483647 w 427"/>
              <a:gd name="T31" fmla="*/ 2147483647 h 396"/>
              <a:gd name="T32" fmla="*/ 2147483647 w 427"/>
              <a:gd name="T33" fmla="*/ 2147483647 h 396"/>
              <a:gd name="T34" fmla="*/ 2147483647 w 427"/>
              <a:gd name="T35" fmla="*/ 2147483647 h 396"/>
              <a:gd name="T36" fmla="*/ 2147483647 w 427"/>
              <a:gd name="T37" fmla="*/ 2147483647 h 396"/>
              <a:gd name="T38" fmla="*/ 2147483647 w 427"/>
              <a:gd name="T39" fmla="*/ 2147483647 h 396"/>
              <a:gd name="T40" fmla="*/ 2147483647 w 427"/>
              <a:gd name="T41" fmla="*/ 2147483647 h 396"/>
              <a:gd name="T42" fmla="*/ 2147483647 w 427"/>
              <a:gd name="T43" fmla="*/ 2147483647 h 396"/>
              <a:gd name="T44" fmla="*/ 2147483647 w 427"/>
              <a:gd name="T45" fmla="*/ 2147483647 h 396"/>
              <a:gd name="T46" fmla="*/ 2147483647 w 427"/>
              <a:gd name="T47" fmla="*/ 2147483647 h 39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427" h="396">
                <a:moveTo>
                  <a:pt x="212" y="287"/>
                </a:moveTo>
                <a:cubicBezTo>
                  <a:pt x="205" y="296"/>
                  <a:pt x="205" y="296"/>
                  <a:pt x="205" y="296"/>
                </a:cubicBezTo>
                <a:cubicBezTo>
                  <a:pt x="161" y="363"/>
                  <a:pt x="125" y="396"/>
                  <a:pt x="96" y="396"/>
                </a:cubicBezTo>
                <a:cubicBezTo>
                  <a:pt x="64" y="396"/>
                  <a:pt x="32" y="370"/>
                  <a:pt x="0" y="317"/>
                </a:cubicBezTo>
                <a:cubicBezTo>
                  <a:pt x="4" y="317"/>
                  <a:pt x="7" y="317"/>
                  <a:pt x="9" y="317"/>
                </a:cubicBezTo>
                <a:cubicBezTo>
                  <a:pt x="47" y="317"/>
                  <a:pt x="88" y="289"/>
                  <a:pt x="134" y="232"/>
                </a:cubicBezTo>
                <a:cubicBezTo>
                  <a:pt x="145" y="218"/>
                  <a:pt x="145" y="218"/>
                  <a:pt x="145" y="218"/>
                </a:cubicBezTo>
                <a:cubicBezTo>
                  <a:pt x="130" y="202"/>
                  <a:pt x="130" y="202"/>
                  <a:pt x="130" y="202"/>
                </a:cubicBezTo>
                <a:cubicBezTo>
                  <a:pt x="88" y="157"/>
                  <a:pt x="67" y="120"/>
                  <a:pt x="67" y="89"/>
                </a:cubicBezTo>
                <a:cubicBezTo>
                  <a:pt x="67" y="64"/>
                  <a:pt x="90" y="34"/>
                  <a:pt x="136" y="0"/>
                </a:cubicBezTo>
                <a:cubicBezTo>
                  <a:pt x="143" y="44"/>
                  <a:pt x="162" y="86"/>
                  <a:pt x="195" y="128"/>
                </a:cubicBezTo>
                <a:cubicBezTo>
                  <a:pt x="207" y="144"/>
                  <a:pt x="207" y="144"/>
                  <a:pt x="207" y="144"/>
                </a:cubicBezTo>
                <a:cubicBezTo>
                  <a:pt x="218" y="131"/>
                  <a:pt x="218" y="131"/>
                  <a:pt x="218" y="131"/>
                </a:cubicBezTo>
                <a:cubicBezTo>
                  <a:pt x="265" y="70"/>
                  <a:pt x="308" y="40"/>
                  <a:pt x="346" y="40"/>
                </a:cubicBezTo>
                <a:cubicBezTo>
                  <a:pt x="377" y="40"/>
                  <a:pt x="399" y="63"/>
                  <a:pt x="415" y="109"/>
                </a:cubicBezTo>
                <a:cubicBezTo>
                  <a:pt x="410" y="108"/>
                  <a:pt x="407" y="108"/>
                  <a:pt x="405" y="108"/>
                </a:cubicBezTo>
                <a:cubicBezTo>
                  <a:pt x="391" y="108"/>
                  <a:pt x="372" y="117"/>
                  <a:pt x="348" y="135"/>
                </a:cubicBezTo>
                <a:cubicBezTo>
                  <a:pt x="323" y="154"/>
                  <a:pt x="302" y="174"/>
                  <a:pt x="285" y="197"/>
                </a:cubicBezTo>
                <a:cubicBezTo>
                  <a:pt x="272" y="215"/>
                  <a:pt x="272" y="215"/>
                  <a:pt x="272" y="215"/>
                </a:cubicBezTo>
                <a:cubicBezTo>
                  <a:pt x="285" y="227"/>
                  <a:pt x="285" y="227"/>
                  <a:pt x="285" y="227"/>
                </a:cubicBezTo>
                <a:cubicBezTo>
                  <a:pt x="330" y="271"/>
                  <a:pt x="378" y="293"/>
                  <a:pt x="427" y="293"/>
                </a:cubicBezTo>
                <a:cubicBezTo>
                  <a:pt x="401" y="347"/>
                  <a:pt x="373" y="374"/>
                  <a:pt x="344" y="374"/>
                </a:cubicBezTo>
                <a:cubicBezTo>
                  <a:pt x="318" y="374"/>
                  <a:pt x="280" y="351"/>
                  <a:pt x="231" y="305"/>
                </a:cubicBezTo>
                <a:lnTo>
                  <a:pt x="212" y="28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70" name="Rectangle 69"/>
          <p:cNvSpPr/>
          <p:nvPr/>
        </p:nvSpPr>
        <p:spPr>
          <a:xfrm>
            <a:off x="-1713860" y="3070419"/>
            <a:ext cx="457200" cy="457200"/>
          </a:xfrm>
          <a:prstGeom prst="rect">
            <a:avLst/>
          </a:prstGeom>
          <a:solidFill>
            <a:srgbClr val="DD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-1713860" y="3583112"/>
            <a:ext cx="457200" cy="457200"/>
          </a:xfrm>
          <a:prstGeom prst="rect">
            <a:avLst/>
          </a:prstGeom>
          <a:solidFill>
            <a:srgbClr val="0C54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-1713860" y="4095805"/>
            <a:ext cx="457200" cy="457200"/>
          </a:xfrm>
          <a:prstGeom prst="rect">
            <a:avLst/>
          </a:prstGeom>
          <a:solidFill>
            <a:srgbClr val="FFA9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-1713860" y="4608497"/>
            <a:ext cx="457200" cy="4572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/>
          <a:lstStyle/>
          <a:p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-1708562" y="2557726"/>
            <a:ext cx="457200" cy="457200"/>
          </a:xfrm>
          <a:prstGeom prst="rect">
            <a:avLst/>
          </a:prstGeom>
          <a:solidFill>
            <a:srgbClr val="2222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-1167670" y="5689373"/>
            <a:ext cx="457200" cy="457200"/>
          </a:xfrm>
          <a:prstGeom prst="rect">
            <a:avLst/>
          </a:prstGeom>
          <a:gradFill>
            <a:gsLst>
              <a:gs pos="0">
                <a:srgbClr val="002A50"/>
              </a:gs>
              <a:gs pos="100000">
                <a:srgbClr val="00396C"/>
              </a:gs>
            </a:gsLst>
            <a:lin ang="6000000" scaled="0"/>
          </a:gra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b="1">
              <a:solidFill>
                <a:schemeClr val="bg1"/>
              </a:solidFill>
              <a:latin typeface="Myriad Pro" panose="020B0503030403020204" pitchFamily="34" charset="0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-1167670" y="6257557"/>
            <a:ext cx="457200" cy="457200"/>
          </a:xfrm>
          <a:prstGeom prst="rect">
            <a:avLst/>
          </a:prstGeom>
          <a:noFill/>
          <a:ln w="34925">
            <a:gradFill>
              <a:gsLst>
                <a:gs pos="0">
                  <a:srgbClr val="002A50"/>
                </a:gs>
                <a:gs pos="100000">
                  <a:srgbClr val="00396C"/>
                </a:gs>
              </a:gsLst>
              <a:lin ang="60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00" b="1" i="1">
              <a:solidFill>
                <a:schemeClr val="tx1"/>
              </a:solidFill>
              <a:latin typeface="Myriad Pro" panose="020B0503030403020204" pitchFamily="34" charset="0"/>
            </a:endParaRPr>
          </a:p>
        </p:txBody>
      </p:sp>
      <p:sp>
        <p:nvSpPr>
          <p:cNvPr id="77" name="Oval 76"/>
          <p:cNvSpPr/>
          <p:nvPr/>
        </p:nvSpPr>
        <p:spPr bwMode="auto">
          <a:xfrm>
            <a:off x="-1635107" y="1092672"/>
            <a:ext cx="311150" cy="311150"/>
          </a:xfrm>
          <a:prstGeom prst="ellipse">
            <a:avLst/>
          </a:prstGeom>
          <a:solidFill>
            <a:srgbClr val="CC0000"/>
          </a:solidFill>
          <a:ln w="1905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0" rIns="0" bIns="0" anchor="ctr"/>
          <a:lstStyle/>
          <a:p>
            <a:pPr algn="ctr" eaLnBrk="0" hangingPunct="0">
              <a:defRPr/>
            </a:pPr>
            <a:r>
              <a:rPr lang="en-GB" sz="1600" b="1" dirty="0">
                <a:solidFill>
                  <a:srgbClr val="FFFFFF"/>
                </a:solidFill>
                <a:latin typeface="Myriad Pro" panose="020B0503030403020204" pitchFamily="34" charset="0"/>
              </a:rPr>
              <a:t>1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>
          <a:xfrm>
            <a:off x="8751570" y="6509653"/>
            <a:ext cx="392430" cy="365125"/>
          </a:xfrm>
        </p:spPr>
        <p:txBody>
          <a:bodyPr/>
          <a:lstStyle/>
          <a:p>
            <a:fld id="{8C7CDE80-5B26-4D45-8863-C1D742676D0C}" type="slidenum">
              <a:rPr lang="en-US" sz="1000" b="1" smtClean="0">
                <a:solidFill>
                  <a:schemeClr val="bg1"/>
                </a:solidFill>
                <a:latin typeface="Century Gothic" panose="020B0502020202020204" pitchFamily="34" charset="0"/>
              </a:rPr>
              <a:t>13</a:t>
            </a:fld>
            <a:endParaRPr lang="en-US" sz="1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8991" y="6553461"/>
            <a:ext cx="20649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1200" b="1">
                <a:solidFill>
                  <a:srgbClr val="BDBDBD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History and Development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268710" y="6553461"/>
            <a:ext cx="14750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Value Proposition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886149" y="6553461"/>
            <a:ext cx="8114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Features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4839945" y="6553461"/>
            <a:ext cx="13115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Business Model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6293878" y="6553461"/>
            <a:ext cx="8996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Examples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7335837" y="6553461"/>
            <a:ext cx="10807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Other Issues</a:t>
            </a:r>
          </a:p>
        </p:txBody>
      </p:sp>
      <p:graphicFrame>
        <p:nvGraphicFramePr>
          <p:cNvPr id="125" name="Chart 124"/>
          <p:cNvGraphicFramePr/>
          <p:nvPr/>
        </p:nvGraphicFramePr>
        <p:xfrm>
          <a:off x="-193846" y="-955340"/>
          <a:ext cx="1250379" cy="833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1" name="Rectangle 130"/>
          <p:cNvSpPr/>
          <p:nvPr/>
        </p:nvSpPr>
        <p:spPr>
          <a:xfrm>
            <a:off x="196685" y="203788"/>
            <a:ext cx="91440" cy="548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196685" y="1053073"/>
            <a:ext cx="8718715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400" b="1" dirty="0">
                <a:solidFill>
                  <a:srgbClr val="0071D7"/>
                </a:solidFill>
                <a:latin typeface="Century Gothic" panose="020B0502020202020204" pitchFamily="34" charset="0"/>
              </a:rPr>
              <a:t>CREDIT CARD </a:t>
            </a:r>
            <a:r>
              <a:rPr lang="en-US" sz="2400" b="1" dirty="0">
                <a:latin typeface="Century Gothic" panose="020B0502020202020204" pitchFamily="34" charset="0"/>
              </a:rPr>
              <a:t>VS </a:t>
            </a:r>
            <a:r>
              <a:rPr lang="en-US" sz="2400" b="1" dirty="0">
                <a:solidFill>
                  <a:srgbClr val="FFA912"/>
                </a:solidFill>
                <a:latin typeface="Century Gothic" panose="020B0502020202020204" pitchFamily="34" charset="0"/>
              </a:rPr>
              <a:t>DEBIT CARD</a:t>
            </a:r>
          </a:p>
        </p:txBody>
      </p:sp>
      <p:sp>
        <p:nvSpPr>
          <p:cNvPr id="3" name="Rectangle 2"/>
          <p:cNvSpPr/>
          <p:nvPr/>
        </p:nvSpPr>
        <p:spPr>
          <a:xfrm>
            <a:off x="73478" y="1549045"/>
            <a:ext cx="8987795" cy="45719"/>
          </a:xfrm>
          <a:prstGeom prst="rect">
            <a:avLst/>
          </a:prstGeom>
          <a:solidFill>
            <a:srgbClr val="7B7B7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Rectangle 83"/>
          <p:cNvSpPr/>
          <p:nvPr/>
        </p:nvSpPr>
        <p:spPr>
          <a:xfrm>
            <a:off x="73478" y="976902"/>
            <a:ext cx="8987795" cy="48631"/>
          </a:xfrm>
          <a:prstGeom prst="rect">
            <a:avLst/>
          </a:prstGeom>
          <a:solidFill>
            <a:srgbClr val="7B7B7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Rectangle 129"/>
          <p:cNvSpPr/>
          <p:nvPr/>
        </p:nvSpPr>
        <p:spPr>
          <a:xfrm>
            <a:off x="7920512" y="6945868"/>
            <a:ext cx="791220" cy="371732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bg1"/>
                </a:solidFill>
                <a:latin typeface="Century Gothic" panose="020B0502020202020204" pitchFamily="34" charset="0"/>
              </a:rPr>
              <a:t>COSTS</a:t>
            </a:r>
          </a:p>
        </p:txBody>
      </p:sp>
      <p:sp>
        <p:nvSpPr>
          <p:cNvPr id="132" name="Freeform: Shape 131"/>
          <p:cNvSpPr/>
          <p:nvPr/>
        </p:nvSpPr>
        <p:spPr>
          <a:xfrm rot="10800000">
            <a:off x="8711732" y="6942733"/>
            <a:ext cx="241954" cy="374394"/>
          </a:xfrm>
          <a:custGeom>
            <a:avLst/>
            <a:gdLst>
              <a:gd name="connsiteX0" fmla="*/ 0 w 587410"/>
              <a:gd name="connsiteY0" fmla="*/ 0 h 676656"/>
              <a:gd name="connsiteX1" fmla="*/ 587410 w 587410"/>
              <a:gd name="connsiteY1" fmla="*/ 0 h 676656"/>
              <a:gd name="connsiteX2" fmla="*/ 587410 w 587410"/>
              <a:gd name="connsiteY2" fmla="*/ 676656 h 676656"/>
              <a:gd name="connsiteX3" fmla="*/ 0 w 587410"/>
              <a:gd name="connsiteY3" fmla="*/ 676656 h 676656"/>
              <a:gd name="connsiteX4" fmla="*/ 338328 w 587410"/>
              <a:gd name="connsiteY4" fmla="*/ 338328 h 676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7410" h="676656">
                <a:moveTo>
                  <a:pt x="0" y="0"/>
                </a:moveTo>
                <a:lnTo>
                  <a:pt x="587410" y="0"/>
                </a:lnTo>
                <a:lnTo>
                  <a:pt x="587410" y="676656"/>
                </a:lnTo>
                <a:lnTo>
                  <a:pt x="0" y="676656"/>
                </a:lnTo>
                <a:lnTo>
                  <a:pt x="338328" y="338328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3" name="Freeform: Shape 132"/>
          <p:cNvSpPr/>
          <p:nvPr/>
        </p:nvSpPr>
        <p:spPr>
          <a:xfrm>
            <a:off x="7686723" y="6942733"/>
            <a:ext cx="241954" cy="374394"/>
          </a:xfrm>
          <a:custGeom>
            <a:avLst/>
            <a:gdLst>
              <a:gd name="connsiteX0" fmla="*/ 0 w 587410"/>
              <a:gd name="connsiteY0" fmla="*/ 0 h 676656"/>
              <a:gd name="connsiteX1" fmla="*/ 587410 w 587410"/>
              <a:gd name="connsiteY1" fmla="*/ 0 h 676656"/>
              <a:gd name="connsiteX2" fmla="*/ 587410 w 587410"/>
              <a:gd name="connsiteY2" fmla="*/ 676656 h 676656"/>
              <a:gd name="connsiteX3" fmla="*/ 0 w 587410"/>
              <a:gd name="connsiteY3" fmla="*/ 676656 h 676656"/>
              <a:gd name="connsiteX4" fmla="*/ 338328 w 587410"/>
              <a:gd name="connsiteY4" fmla="*/ 338328 h 676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7410" h="676656">
                <a:moveTo>
                  <a:pt x="0" y="0"/>
                </a:moveTo>
                <a:lnTo>
                  <a:pt x="587410" y="0"/>
                </a:lnTo>
                <a:lnTo>
                  <a:pt x="587410" y="676656"/>
                </a:lnTo>
                <a:lnTo>
                  <a:pt x="0" y="676656"/>
                </a:lnTo>
                <a:lnTo>
                  <a:pt x="338328" y="338328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6" name="Rectangle 135"/>
          <p:cNvSpPr/>
          <p:nvPr/>
        </p:nvSpPr>
        <p:spPr>
          <a:xfrm>
            <a:off x="-1256660" y="6948402"/>
            <a:ext cx="4530437" cy="86638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Rectangle 141"/>
          <p:cNvSpPr/>
          <p:nvPr/>
        </p:nvSpPr>
        <p:spPr>
          <a:xfrm>
            <a:off x="3323328" y="6981260"/>
            <a:ext cx="4363395" cy="86638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TextBox 95"/>
          <p:cNvSpPr txBox="1"/>
          <p:nvPr/>
        </p:nvSpPr>
        <p:spPr>
          <a:xfrm>
            <a:off x="104102" y="2486910"/>
            <a:ext cx="2931377" cy="830997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sz="1200" b="1" dirty="0">
                <a:latin typeface="Century Gothic" panose="020B0502020202020204" pitchFamily="34" charset="0"/>
              </a:rPr>
              <a:t>A high risk card as you may end up using the costliest form of personal debt for frivolous and unnecessary expenses.</a:t>
            </a:r>
          </a:p>
        </p:txBody>
      </p:sp>
      <p:sp>
        <p:nvSpPr>
          <p:cNvPr id="147" name="TextBox 146"/>
          <p:cNvSpPr txBox="1"/>
          <p:nvPr/>
        </p:nvSpPr>
        <p:spPr>
          <a:xfrm>
            <a:off x="6108522" y="2763909"/>
            <a:ext cx="2931376" cy="276999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r>
              <a:rPr lang="en-US" sz="1200" b="1" dirty="0">
                <a:latin typeface="Century Gothic" panose="020B0502020202020204" pitchFamily="34" charset="0"/>
              </a:rPr>
              <a:t>Open an account.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104102" y="1844252"/>
            <a:ext cx="2931377" cy="276999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sz="1200" b="1" dirty="0">
                <a:latin typeface="Century Gothic" panose="020B0502020202020204" pitchFamily="34" charset="0"/>
              </a:rPr>
              <a:t>Elaborate reward structure.</a:t>
            </a:r>
          </a:p>
        </p:txBody>
      </p:sp>
      <p:sp>
        <p:nvSpPr>
          <p:cNvPr id="148" name="TextBox 147"/>
          <p:cNvSpPr txBox="1"/>
          <p:nvPr/>
        </p:nvSpPr>
        <p:spPr>
          <a:xfrm>
            <a:off x="6108522" y="1751919"/>
            <a:ext cx="2931376" cy="46166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r>
              <a:rPr lang="en-US" sz="1200" b="1" dirty="0">
                <a:latin typeface="Century Gothic" panose="020B0502020202020204" pitchFamily="34" charset="0"/>
              </a:rPr>
              <a:t>Earn points for each rupee spent. Redeem point for </a:t>
            </a:r>
            <a:r>
              <a:rPr lang="en-US" sz="1200" b="1" dirty="0" smtClean="0">
                <a:latin typeface="Century Gothic" panose="020B0502020202020204" pitchFamily="34" charset="0"/>
              </a:rPr>
              <a:t>freebies.</a:t>
            </a:r>
            <a:endParaRPr lang="en-US" sz="1200" b="1" dirty="0">
              <a:latin typeface="Century Gothic" panose="020B0502020202020204" pitchFamily="34" charset="0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104102" y="3495895"/>
            <a:ext cx="2931377" cy="64633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sz="1200" b="1" dirty="0">
                <a:latin typeface="Century Gothic" panose="020B0502020202020204" pitchFamily="34" charset="0"/>
              </a:rPr>
              <a:t>Safer, because in case of an issue, you can file a compliant to get it charged back.</a:t>
            </a:r>
          </a:p>
        </p:txBody>
      </p:sp>
      <p:sp>
        <p:nvSpPr>
          <p:cNvPr id="149" name="TextBox 148"/>
          <p:cNvSpPr txBox="1"/>
          <p:nvPr/>
        </p:nvSpPr>
        <p:spPr>
          <a:xfrm>
            <a:off x="6108522" y="3495895"/>
            <a:ext cx="2931376" cy="64633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sz="1200" b="1" dirty="0">
                <a:latin typeface="Century Gothic" panose="020B0502020202020204" pitchFamily="34" charset="0"/>
              </a:rPr>
              <a:t>Useful if you don’t have cash, but not if you don’t have                           money in your bank account.</a:t>
            </a:r>
          </a:p>
        </p:txBody>
      </p:sp>
      <p:sp>
        <p:nvSpPr>
          <p:cNvPr id="123" name="TextBox 122"/>
          <p:cNvSpPr txBox="1"/>
          <p:nvPr/>
        </p:nvSpPr>
        <p:spPr>
          <a:xfrm>
            <a:off x="104102" y="4569108"/>
            <a:ext cx="2931377" cy="46166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sz="1200" b="1" dirty="0">
                <a:latin typeface="Century Gothic" panose="020B0502020202020204" pitchFamily="34" charset="0"/>
              </a:rPr>
              <a:t>Statement are generated, as per monthly usage</a:t>
            </a:r>
          </a:p>
        </p:txBody>
      </p:sp>
      <p:sp>
        <p:nvSpPr>
          <p:cNvPr id="151" name="TextBox 150"/>
          <p:cNvSpPr txBox="1"/>
          <p:nvPr/>
        </p:nvSpPr>
        <p:spPr>
          <a:xfrm>
            <a:off x="6108522" y="4569108"/>
            <a:ext cx="2931376" cy="46166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sz="1200" b="1" dirty="0">
                <a:latin typeface="Century Gothic" panose="020B0502020202020204" pitchFamily="34" charset="0"/>
              </a:rPr>
              <a:t>Frequency depends on the saving account.</a:t>
            </a:r>
          </a:p>
        </p:txBody>
      </p:sp>
      <p:sp>
        <p:nvSpPr>
          <p:cNvPr id="155" name="TextBox 154"/>
          <p:cNvSpPr txBox="1"/>
          <p:nvPr/>
        </p:nvSpPr>
        <p:spPr>
          <a:xfrm>
            <a:off x="104102" y="5500826"/>
            <a:ext cx="2931377" cy="46166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sz="1200" b="1" dirty="0">
                <a:latin typeface="Century Gothic" panose="020B0502020202020204" pitchFamily="34" charset="0"/>
              </a:rPr>
              <a:t>A short-term no-question-asked loan that is easy to </a:t>
            </a:r>
            <a:r>
              <a:rPr lang="en-US" sz="1200" b="1" dirty="0" smtClean="0">
                <a:latin typeface="Century Gothic" panose="020B0502020202020204" pitchFamily="34" charset="0"/>
              </a:rPr>
              <a:t>acquire.</a:t>
            </a:r>
            <a:endParaRPr lang="en-US" sz="1200" b="1" dirty="0">
              <a:latin typeface="Century Gothic" panose="020B0502020202020204" pitchFamily="34" charset="0"/>
            </a:endParaRPr>
          </a:p>
        </p:txBody>
      </p:sp>
      <p:sp>
        <p:nvSpPr>
          <p:cNvPr id="156" name="TextBox 155"/>
          <p:cNvSpPr txBox="1"/>
          <p:nvPr/>
        </p:nvSpPr>
        <p:spPr>
          <a:xfrm>
            <a:off x="6108522" y="5500826"/>
            <a:ext cx="2931376" cy="46166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sz="1200" b="1" dirty="0">
                <a:latin typeface="Century Gothic" panose="020B0502020202020204" pitchFamily="34" charset="0"/>
              </a:rPr>
              <a:t>Easy, convenient, and safe access to your own funds.</a:t>
            </a:r>
          </a:p>
        </p:txBody>
      </p:sp>
      <p:grpSp>
        <p:nvGrpSpPr>
          <p:cNvPr id="98" name="Group 97"/>
          <p:cNvGrpSpPr/>
          <p:nvPr/>
        </p:nvGrpSpPr>
        <p:grpSpPr>
          <a:xfrm>
            <a:off x="3035479" y="1781940"/>
            <a:ext cx="3073043" cy="374905"/>
            <a:chOff x="3035479" y="1781940"/>
            <a:chExt cx="3073043" cy="374905"/>
          </a:xfrm>
        </p:grpSpPr>
        <p:sp>
          <p:nvSpPr>
            <p:cNvPr id="97" name="Hexagon 96"/>
            <p:cNvSpPr/>
            <p:nvPr/>
          </p:nvSpPr>
          <p:spPr>
            <a:xfrm>
              <a:off x="3035479" y="1827362"/>
              <a:ext cx="3073043" cy="291504"/>
            </a:xfrm>
            <a:prstGeom prst="hexagon">
              <a:avLst/>
            </a:prstGeom>
            <a:gradFill>
              <a:gsLst>
                <a:gs pos="100000">
                  <a:srgbClr val="0E97FE"/>
                </a:gs>
                <a:gs pos="0">
                  <a:srgbClr val="FFA912"/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4" name="Group 23"/>
            <p:cNvGrpSpPr/>
            <p:nvPr/>
          </p:nvGrpSpPr>
          <p:grpSpPr>
            <a:xfrm>
              <a:off x="3257457" y="1781940"/>
              <a:ext cx="2629086" cy="374905"/>
              <a:chOff x="3389920" y="1629618"/>
              <a:chExt cx="2629086" cy="374905"/>
            </a:xfrm>
          </p:grpSpPr>
          <p:sp>
            <p:nvSpPr>
              <p:cNvPr id="25" name="Rectangle 24"/>
              <p:cNvSpPr/>
              <p:nvPr/>
            </p:nvSpPr>
            <p:spPr>
              <a:xfrm>
                <a:off x="3678176" y="1629618"/>
                <a:ext cx="2093976" cy="374904"/>
              </a:xfrm>
              <a:prstGeom prst="rect">
                <a:avLst/>
              </a:pr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5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REWARD &amp; POINTS</a:t>
                </a:r>
              </a:p>
            </p:txBody>
          </p:sp>
          <p:sp>
            <p:nvSpPr>
              <p:cNvPr id="134" name="Freeform: Shape 133"/>
              <p:cNvSpPr/>
              <p:nvPr/>
            </p:nvSpPr>
            <p:spPr>
              <a:xfrm rot="10800000">
                <a:off x="5770268" y="1629619"/>
                <a:ext cx="248738" cy="374904"/>
              </a:xfrm>
              <a:custGeom>
                <a:avLst/>
                <a:gdLst>
                  <a:gd name="connsiteX0" fmla="*/ 0 w 587410"/>
                  <a:gd name="connsiteY0" fmla="*/ 0 h 676656"/>
                  <a:gd name="connsiteX1" fmla="*/ 587410 w 587410"/>
                  <a:gd name="connsiteY1" fmla="*/ 0 h 676656"/>
                  <a:gd name="connsiteX2" fmla="*/ 587410 w 587410"/>
                  <a:gd name="connsiteY2" fmla="*/ 676656 h 676656"/>
                  <a:gd name="connsiteX3" fmla="*/ 0 w 587410"/>
                  <a:gd name="connsiteY3" fmla="*/ 676656 h 676656"/>
                  <a:gd name="connsiteX4" fmla="*/ 338328 w 587410"/>
                  <a:gd name="connsiteY4" fmla="*/ 338328 h 676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87410" h="676656">
                    <a:moveTo>
                      <a:pt x="0" y="0"/>
                    </a:moveTo>
                    <a:lnTo>
                      <a:pt x="587410" y="0"/>
                    </a:lnTo>
                    <a:lnTo>
                      <a:pt x="587410" y="676656"/>
                    </a:lnTo>
                    <a:lnTo>
                      <a:pt x="0" y="676656"/>
                    </a:lnTo>
                    <a:lnTo>
                      <a:pt x="338328" y="338328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35" name="Freeform: Shape 134"/>
              <p:cNvSpPr/>
              <p:nvPr/>
            </p:nvSpPr>
            <p:spPr>
              <a:xfrm>
                <a:off x="3389920" y="1629618"/>
                <a:ext cx="288256" cy="374904"/>
              </a:xfrm>
              <a:custGeom>
                <a:avLst/>
                <a:gdLst>
                  <a:gd name="connsiteX0" fmla="*/ 0 w 587410"/>
                  <a:gd name="connsiteY0" fmla="*/ 0 h 676656"/>
                  <a:gd name="connsiteX1" fmla="*/ 587410 w 587410"/>
                  <a:gd name="connsiteY1" fmla="*/ 0 h 676656"/>
                  <a:gd name="connsiteX2" fmla="*/ 587410 w 587410"/>
                  <a:gd name="connsiteY2" fmla="*/ 676656 h 676656"/>
                  <a:gd name="connsiteX3" fmla="*/ 0 w 587410"/>
                  <a:gd name="connsiteY3" fmla="*/ 676656 h 676656"/>
                  <a:gd name="connsiteX4" fmla="*/ 338328 w 587410"/>
                  <a:gd name="connsiteY4" fmla="*/ 338328 h 676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87410" h="676656">
                    <a:moveTo>
                      <a:pt x="0" y="0"/>
                    </a:moveTo>
                    <a:lnTo>
                      <a:pt x="587410" y="0"/>
                    </a:lnTo>
                    <a:lnTo>
                      <a:pt x="587410" y="676656"/>
                    </a:lnTo>
                    <a:lnTo>
                      <a:pt x="0" y="676656"/>
                    </a:lnTo>
                    <a:lnTo>
                      <a:pt x="338328" y="338328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137" name="TextBox 136"/>
          <p:cNvSpPr txBox="1"/>
          <p:nvPr/>
        </p:nvSpPr>
        <p:spPr>
          <a:xfrm>
            <a:off x="293803" y="247389"/>
            <a:ext cx="2512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CREDIT VS DEBIT</a:t>
            </a:r>
          </a:p>
        </p:txBody>
      </p:sp>
      <p:sp>
        <p:nvSpPr>
          <p:cNvPr id="140" name="TextBox 139"/>
          <p:cNvSpPr txBox="1"/>
          <p:nvPr/>
        </p:nvSpPr>
        <p:spPr>
          <a:xfrm>
            <a:off x="0" y="6257557"/>
            <a:ext cx="2648482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>
                <a:latin typeface="Century Gothic" panose="020B0502020202020204" pitchFamily="34" charset="0"/>
              </a:rPr>
              <a:t>Source: </a:t>
            </a:r>
            <a:r>
              <a:rPr lang="en-US" sz="1050" b="1" dirty="0" err="1" smtClean="0">
                <a:latin typeface="Century Gothic" panose="020B0502020202020204" pitchFamily="34" charset="0"/>
              </a:rPr>
              <a:t>Euromonitor</a:t>
            </a:r>
            <a:r>
              <a:rPr lang="en-US" sz="1050" b="1" dirty="0" smtClean="0">
                <a:latin typeface="Century Gothic" panose="020B0502020202020204" pitchFamily="34" charset="0"/>
              </a:rPr>
              <a:t>, creditcrads.com</a:t>
            </a:r>
            <a:endParaRPr lang="en-US" sz="105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67897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" grpId="0"/>
      <p:bldP spid="147" grpId="0"/>
      <p:bldP spid="122" grpId="0"/>
      <p:bldP spid="149" grpId="0"/>
      <p:bldP spid="123" grpId="0"/>
      <p:bldP spid="151" grpId="0"/>
      <p:bldP spid="155" grpId="0"/>
      <p:bldP spid="15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Dark Blue Bar"/>
          <p:cNvSpPr/>
          <p:nvPr/>
        </p:nvSpPr>
        <p:spPr>
          <a:xfrm flipH="1" flipV="1">
            <a:off x="0" y="746116"/>
            <a:ext cx="9144000" cy="127000"/>
          </a:xfrm>
          <a:prstGeom prst="triangle">
            <a:avLst>
              <a:gd name="adj" fmla="val 100000"/>
            </a:avLst>
          </a:pr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1" name="Rectangle 50"/>
          <p:cNvSpPr/>
          <p:nvPr/>
        </p:nvSpPr>
        <p:spPr>
          <a:xfrm>
            <a:off x="0" y="70272"/>
            <a:ext cx="9144000" cy="726673"/>
          </a:xfrm>
          <a:prstGeom prst="rect">
            <a:avLst/>
          </a:prstGeom>
          <a:gradFill>
            <a:gsLst>
              <a:gs pos="14173">
                <a:srgbClr val="0167B1"/>
              </a:gs>
              <a:gs pos="59300">
                <a:srgbClr val="017FDD"/>
              </a:gs>
              <a:gs pos="100000">
                <a:srgbClr val="0174CB"/>
              </a:gs>
              <a:gs pos="0">
                <a:srgbClr val="0167B1"/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9" name="Header Outliner 1"/>
          <p:cNvSpPr/>
          <p:nvPr/>
        </p:nvSpPr>
        <p:spPr>
          <a:xfrm>
            <a:off x="-93756" y="-172950"/>
            <a:ext cx="9458325" cy="1581150"/>
          </a:xfrm>
          <a:custGeom>
            <a:avLst/>
            <a:gdLst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58325" h="1581150">
                <a:moveTo>
                  <a:pt x="66675" y="276225"/>
                </a:moveTo>
                <a:cubicBezTo>
                  <a:pt x="10699750" y="149225"/>
                  <a:pt x="9302750" y="1069975"/>
                  <a:pt x="9458325" y="1581150"/>
                </a:cubicBezTo>
                <a:lnTo>
                  <a:pt x="9448800" y="66675"/>
                </a:lnTo>
                <a:lnTo>
                  <a:pt x="0" y="0"/>
                </a:lnTo>
                <a:lnTo>
                  <a:pt x="66675" y="276225"/>
                </a:lnTo>
                <a:close/>
              </a:path>
            </a:pathLst>
          </a:custGeom>
          <a:solidFill>
            <a:srgbClr val="0E97FE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0" name="Header Outliner 2"/>
          <p:cNvSpPr/>
          <p:nvPr/>
        </p:nvSpPr>
        <p:spPr>
          <a:xfrm>
            <a:off x="-244475" y="-164466"/>
            <a:ext cx="9915525" cy="1609725"/>
          </a:xfrm>
          <a:custGeom>
            <a:avLst/>
            <a:gdLst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  <a:gd name="connsiteX0" fmla="*/ 0 w 9896475"/>
              <a:gd name="connsiteY0" fmla="*/ 285750 h 1581150"/>
              <a:gd name="connsiteX1" fmla="*/ 9896475 w 9896475"/>
              <a:gd name="connsiteY1" fmla="*/ 1581150 h 1581150"/>
              <a:gd name="connsiteX2" fmla="*/ 9886950 w 9896475"/>
              <a:gd name="connsiteY2" fmla="*/ 66675 h 1581150"/>
              <a:gd name="connsiteX3" fmla="*/ 438150 w 9896475"/>
              <a:gd name="connsiteY3" fmla="*/ 0 h 1581150"/>
              <a:gd name="connsiteX4" fmla="*/ 0 w 9896475"/>
              <a:gd name="connsiteY4" fmla="*/ 285750 h 1581150"/>
              <a:gd name="connsiteX0" fmla="*/ 19050 w 9915525"/>
              <a:gd name="connsiteY0" fmla="*/ 314325 h 1609725"/>
              <a:gd name="connsiteX1" fmla="*/ 9915525 w 9915525"/>
              <a:gd name="connsiteY1" fmla="*/ 1609725 h 1609725"/>
              <a:gd name="connsiteX2" fmla="*/ 9906000 w 9915525"/>
              <a:gd name="connsiteY2" fmla="*/ 95250 h 1609725"/>
              <a:gd name="connsiteX3" fmla="*/ 0 w 9915525"/>
              <a:gd name="connsiteY3" fmla="*/ 0 h 1609725"/>
              <a:gd name="connsiteX4" fmla="*/ 19050 w 9915525"/>
              <a:gd name="connsiteY4" fmla="*/ 314325 h 1609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15525" h="1609725">
                <a:moveTo>
                  <a:pt x="19050" y="314325"/>
                </a:moveTo>
                <a:cubicBezTo>
                  <a:pt x="10652125" y="187325"/>
                  <a:pt x="9569450" y="1174750"/>
                  <a:pt x="9915525" y="1609725"/>
                </a:cubicBezTo>
                <a:lnTo>
                  <a:pt x="9906000" y="95250"/>
                </a:lnTo>
                <a:lnTo>
                  <a:pt x="0" y="0"/>
                </a:lnTo>
                <a:lnTo>
                  <a:pt x="19050" y="314325"/>
                </a:lnTo>
                <a:close/>
              </a:path>
            </a:pathLst>
          </a:custGeom>
          <a:solidFill>
            <a:srgbClr val="014375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3" name="Rectangle 82"/>
          <p:cNvSpPr/>
          <p:nvPr/>
        </p:nvSpPr>
        <p:spPr>
          <a:xfrm>
            <a:off x="0" y="-4464"/>
            <a:ext cx="9144000" cy="90299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Freeform: Shape 91"/>
          <p:cNvSpPr/>
          <p:nvPr/>
        </p:nvSpPr>
        <p:spPr>
          <a:xfrm>
            <a:off x="5654675" y="43968"/>
            <a:ext cx="3489325" cy="47625"/>
          </a:xfrm>
          <a:custGeom>
            <a:avLst/>
            <a:gdLst>
              <a:gd name="connsiteX0" fmla="*/ 3488927 w 3488927"/>
              <a:gd name="connsiteY0" fmla="*/ 0 h 48845"/>
              <a:gd name="connsiteX1" fmla="*/ 3488927 w 3488927"/>
              <a:gd name="connsiteY1" fmla="*/ 48845 h 48845"/>
              <a:gd name="connsiteX2" fmla="*/ 0 w 3488927"/>
              <a:gd name="connsiteY2" fmla="*/ 48845 h 4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88927" h="48845">
                <a:moveTo>
                  <a:pt x="3488927" y="0"/>
                </a:moveTo>
                <a:lnTo>
                  <a:pt x="3488927" y="48845"/>
                </a:lnTo>
                <a:lnTo>
                  <a:pt x="0" y="48845"/>
                </a:lnTo>
                <a:close/>
              </a:path>
            </a:pathLst>
          </a:cu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0" y="6535024"/>
            <a:ext cx="9144000" cy="322976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284481" y="3070419"/>
            <a:ext cx="457200" cy="457200"/>
          </a:xfrm>
          <a:prstGeom prst="rect">
            <a:avLst/>
          </a:prstGeom>
          <a:solidFill>
            <a:srgbClr val="7E58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284481" y="3583112"/>
            <a:ext cx="457200" cy="457200"/>
          </a:xfrm>
          <a:prstGeom prst="rect">
            <a:avLst/>
          </a:prstGeom>
          <a:solidFill>
            <a:srgbClr val="07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284481" y="4095805"/>
            <a:ext cx="457200" cy="457200"/>
          </a:xfrm>
          <a:prstGeom prst="rect">
            <a:avLst/>
          </a:prstGeom>
          <a:solidFill>
            <a:srgbClr val="4864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284481" y="4608497"/>
            <a:ext cx="457200" cy="457200"/>
          </a:xfrm>
          <a:prstGeom prst="rect">
            <a:avLst/>
          </a:prstGeom>
          <a:solidFill>
            <a:srgbClr val="E988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289779" y="1019647"/>
            <a:ext cx="457200" cy="457200"/>
          </a:xfrm>
          <a:prstGeom prst="rect">
            <a:avLst/>
          </a:prstGeom>
          <a:solidFill>
            <a:srgbClr val="E55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289779" y="1532340"/>
            <a:ext cx="457200" cy="457200"/>
          </a:xfrm>
          <a:prstGeom prst="rect">
            <a:avLst/>
          </a:prstGeom>
          <a:solidFill>
            <a:srgbClr val="1575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289779" y="2045033"/>
            <a:ext cx="457200" cy="457200"/>
          </a:xfrm>
          <a:prstGeom prst="rect">
            <a:avLst/>
          </a:prstGeom>
          <a:solidFill>
            <a:srgbClr val="E1AF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289779" y="2557726"/>
            <a:ext cx="457200" cy="457200"/>
          </a:xfrm>
          <a:prstGeom prst="rect">
            <a:avLst/>
          </a:prstGeom>
          <a:solidFill>
            <a:srgbClr val="26A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289779" y="506954"/>
            <a:ext cx="457200" cy="457200"/>
          </a:xfrm>
          <a:prstGeom prst="rect">
            <a:avLst/>
          </a:prstGeom>
          <a:solidFill>
            <a:srgbClr val="5778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9289779" y="-5739"/>
            <a:ext cx="457200" cy="457200"/>
          </a:xfrm>
          <a:prstGeom prst="rect">
            <a:avLst/>
          </a:prstGeom>
          <a:ln w="12700">
            <a:solidFill>
              <a:srgbClr val="A1A3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289779" y="5121189"/>
            <a:ext cx="457200" cy="457200"/>
          </a:xfrm>
          <a:prstGeom prst="rect">
            <a:avLst/>
          </a:prstGeom>
          <a:solidFill>
            <a:srgbClr val="303845"/>
          </a:solidFill>
          <a:ln w="25400"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>
              <a:latin typeface="Gill Sans MT" panose="020B0502020104020203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289779" y="5633881"/>
            <a:ext cx="457200" cy="457200"/>
          </a:xfrm>
          <a:prstGeom prst="rect">
            <a:avLst/>
          </a:prstGeom>
          <a:solidFill>
            <a:srgbClr val="969696"/>
          </a:solidFill>
          <a:ln w="12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289779" y="6146573"/>
            <a:ext cx="457200" cy="457200"/>
          </a:xfrm>
          <a:prstGeom prst="rect">
            <a:avLst/>
          </a:prstGeom>
          <a:solidFill>
            <a:srgbClr val="2D313D"/>
          </a:solidFill>
          <a:ln w="12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9284481" y="6858000"/>
            <a:ext cx="456680" cy="364240"/>
            <a:chOff x="247015" y="861"/>
            <a:chExt cx="720000" cy="198233"/>
          </a:xfrm>
        </p:grpSpPr>
        <p:sp>
          <p:nvSpPr>
            <p:cNvPr id="19" name="Rounded Rectangle 31"/>
            <p:cNvSpPr/>
            <p:nvPr/>
          </p:nvSpPr>
          <p:spPr>
            <a:xfrm>
              <a:off x="247015" y="861"/>
              <a:ext cx="720000" cy="198233"/>
            </a:xfrm>
            <a:prstGeom prst="roundRect">
              <a:avLst/>
            </a:prstGeom>
            <a:solidFill>
              <a:srgbClr val="414C5D"/>
            </a:solidFill>
            <a:ln w="19050">
              <a:solidFill>
                <a:srgbClr val="2D313D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Rounded Rectangle 4"/>
            <p:cNvSpPr txBox="1"/>
            <p:nvPr/>
          </p:nvSpPr>
          <p:spPr>
            <a:xfrm>
              <a:off x="256692" y="10538"/>
              <a:ext cx="700646" cy="17887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860" tIns="22860" rIns="22860" bIns="22860" numCol="1" spcCol="1270" anchor="ctr" anchorCtr="0">
              <a:noAutofit/>
            </a:bodyPr>
            <a:lstStyle/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900" kern="1200" dirty="0"/>
                <a:t> </a:t>
              </a:r>
            </a:p>
          </p:txBody>
        </p:sp>
      </p:grpSp>
      <p:grpSp>
        <p:nvGrpSpPr>
          <p:cNvPr id="126" name="Group 125"/>
          <p:cNvGrpSpPr/>
          <p:nvPr/>
        </p:nvGrpSpPr>
        <p:grpSpPr>
          <a:xfrm>
            <a:off x="8524653" y="6535023"/>
            <a:ext cx="308056" cy="327959"/>
            <a:chOff x="8297735" y="6535023"/>
            <a:chExt cx="308056" cy="327959"/>
          </a:xfrm>
        </p:grpSpPr>
        <p:sp>
          <p:nvSpPr>
            <p:cNvPr id="21" name="Isosceles Triangle 20"/>
            <p:cNvSpPr/>
            <p:nvPr/>
          </p:nvSpPr>
          <p:spPr>
            <a:xfrm>
              <a:off x="8297735" y="6597417"/>
              <a:ext cx="308056" cy="26556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Isosceles Triangle 21"/>
            <p:cNvSpPr/>
            <p:nvPr/>
          </p:nvSpPr>
          <p:spPr>
            <a:xfrm rot="10800000">
              <a:off x="8297735" y="6535023"/>
              <a:ext cx="308056" cy="26556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9" name="Rectangle 38"/>
          <p:cNvSpPr/>
          <p:nvPr/>
        </p:nvSpPr>
        <p:spPr>
          <a:xfrm>
            <a:off x="-590550" y="100013"/>
            <a:ext cx="457200" cy="457200"/>
          </a:xfrm>
          <a:prstGeom prst="rect">
            <a:avLst/>
          </a:prstGeom>
          <a:solidFill>
            <a:srgbClr val="0167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-590550" y="622300"/>
            <a:ext cx="457200" cy="457200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-590550" y="3240088"/>
            <a:ext cx="457200" cy="4572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-590550" y="3762375"/>
            <a:ext cx="457200" cy="457200"/>
          </a:xfrm>
          <a:prstGeom prst="rect">
            <a:avLst/>
          </a:prstGeom>
          <a:solidFill>
            <a:srgbClr val="808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-590550" y="4286250"/>
            <a:ext cx="457200" cy="457200"/>
          </a:xfrm>
          <a:prstGeom prst="rect">
            <a:avLst/>
          </a:prstGeom>
          <a:solidFill>
            <a:srgbClr val="D4D4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-590550" y="4808538"/>
            <a:ext cx="457200" cy="457200"/>
          </a:xfrm>
          <a:prstGeom prst="rect">
            <a:avLst/>
          </a:prstGeom>
          <a:solidFill>
            <a:srgbClr val="D4D4D9"/>
          </a:solidFill>
          <a:ln w="31750">
            <a:solidFill>
              <a:srgbClr val="0167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-590550" y="5332413"/>
            <a:ext cx="457200" cy="457200"/>
          </a:xfrm>
          <a:prstGeom prst="rect">
            <a:avLst/>
          </a:prstGeom>
          <a:solidFill>
            <a:srgbClr val="D4D4D9"/>
          </a:solidFill>
          <a:ln w="31750">
            <a:solidFill>
              <a:srgbClr val="D733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-590550" y="1146175"/>
            <a:ext cx="457200" cy="457200"/>
          </a:xfrm>
          <a:prstGeom prst="rect">
            <a:avLst/>
          </a:pr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-590550" y="1670050"/>
            <a:ext cx="457200" cy="457200"/>
          </a:xfrm>
          <a:prstGeom prst="rect">
            <a:avLst/>
          </a:prstGeom>
          <a:solidFill>
            <a:srgbClr val="9D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-590550" y="2192338"/>
            <a:ext cx="457200" cy="457200"/>
          </a:xfrm>
          <a:prstGeom prst="rect">
            <a:avLst/>
          </a:prstGeom>
          <a:solidFill>
            <a:srgbClr val="0E9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-590550" y="2716213"/>
            <a:ext cx="457200" cy="457200"/>
          </a:xfrm>
          <a:prstGeom prst="rect">
            <a:avLst/>
          </a:prstGeom>
          <a:solidFill>
            <a:srgbClr val="E36F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-1177960" y="3070419"/>
            <a:ext cx="457200" cy="457200"/>
          </a:xfrm>
          <a:prstGeom prst="rect">
            <a:avLst/>
          </a:prstGeom>
          <a:solidFill>
            <a:srgbClr val="0071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-1177960" y="3583112"/>
            <a:ext cx="457200" cy="457200"/>
          </a:xfrm>
          <a:prstGeom prst="rect">
            <a:avLst/>
          </a:prstGeom>
          <a:solidFill>
            <a:srgbClr val="0056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-1177960" y="4095805"/>
            <a:ext cx="457200" cy="457200"/>
          </a:xfrm>
          <a:prstGeom prst="rect">
            <a:avLst/>
          </a:prstGeom>
          <a:solidFill>
            <a:srgbClr val="001A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-1177960" y="4608497"/>
            <a:ext cx="457200" cy="457200"/>
          </a:xfrm>
          <a:prstGeom prst="rect">
            <a:avLst/>
          </a:prstGeom>
          <a:solidFill>
            <a:srgbClr val="0013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-1172662" y="1019647"/>
            <a:ext cx="457200" cy="4572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-1172662" y="1532340"/>
            <a:ext cx="457200" cy="457200"/>
          </a:xfrm>
          <a:prstGeom prst="rect">
            <a:avLst/>
          </a:prstGeom>
          <a:solidFill>
            <a:srgbClr val="3737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-1172662" y="2045033"/>
            <a:ext cx="457200" cy="457200"/>
          </a:xfrm>
          <a:prstGeom prst="rect">
            <a:avLst/>
          </a:prstGeom>
          <a:solidFill>
            <a:srgbClr val="7B7B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-1172662" y="2557726"/>
            <a:ext cx="457200" cy="457200"/>
          </a:xfrm>
          <a:prstGeom prst="rect">
            <a:avLst/>
          </a:prstGeom>
          <a:solidFill>
            <a:srgbClr val="6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-1172662" y="506954"/>
            <a:ext cx="457200" cy="457200"/>
          </a:xfrm>
          <a:prstGeom prst="rect">
            <a:avLst/>
          </a:prstGeom>
          <a:solidFill>
            <a:srgbClr val="5778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-1167670" y="-5739"/>
            <a:ext cx="457200" cy="457200"/>
          </a:xfrm>
          <a:prstGeom prst="rect">
            <a:avLst/>
          </a:prstGeom>
          <a:ln w="12700">
            <a:solidFill>
              <a:srgbClr val="A1A3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-1167670" y="5121189"/>
            <a:ext cx="457200" cy="457200"/>
          </a:xfrm>
          <a:prstGeom prst="rect">
            <a:avLst/>
          </a:prstGeom>
          <a:solidFill>
            <a:srgbClr val="303845"/>
          </a:solidFill>
          <a:ln w="25400"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Oval 7"/>
          <p:cNvSpPr>
            <a:spLocks noChangeArrowheads="1"/>
          </p:cNvSpPr>
          <p:nvPr/>
        </p:nvSpPr>
        <p:spPr bwMode="auto">
          <a:xfrm>
            <a:off x="-1668140" y="2090753"/>
            <a:ext cx="365760" cy="365760"/>
          </a:xfrm>
          <a:prstGeom prst="ellipse">
            <a:avLst/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b="1"/>
          </a:p>
        </p:txBody>
      </p:sp>
      <p:sp>
        <p:nvSpPr>
          <p:cNvPr id="66" name="Freeform 9"/>
          <p:cNvSpPr>
            <a:spLocks/>
          </p:cNvSpPr>
          <p:nvPr/>
        </p:nvSpPr>
        <p:spPr bwMode="auto">
          <a:xfrm>
            <a:off x="-1600140" y="2161590"/>
            <a:ext cx="229760" cy="224086"/>
          </a:xfrm>
          <a:custGeom>
            <a:avLst/>
            <a:gdLst>
              <a:gd name="T0" fmla="*/ 2147483647 w 418"/>
              <a:gd name="T1" fmla="*/ 0 h 408"/>
              <a:gd name="T2" fmla="*/ 2147483647 w 418"/>
              <a:gd name="T3" fmla="*/ 2147483647 h 408"/>
              <a:gd name="T4" fmla="*/ 2147483647 w 418"/>
              <a:gd name="T5" fmla="*/ 2147483647 h 408"/>
              <a:gd name="T6" fmla="*/ 2147483647 w 418"/>
              <a:gd name="T7" fmla="*/ 2147483647 h 408"/>
              <a:gd name="T8" fmla="*/ 0 w 418"/>
              <a:gd name="T9" fmla="*/ 2147483647 h 408"/>
              <a:gd name="T10" fmla="*/ 2147483647 w 418"/>
              <a:gd name="T11" fmla="*/ 2147483647 h 408"/>
              <a:gd name="T12" fmla="*/ 2147483647 w 418"/>
              <a:gd name="T13" fmla="*/ 2147483647 h 408"/>
              <a:gd name="T14" fmla="*/ 2147483647 w 418"/>
              <a:gd name="T15" fmla="*/ 0 h 40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418" h="408">
                <a:moveTo>
                  <a:pt x="404" y="0"/>
                </a:moveTo>
                <a:cubicBezTo>
                  <a:pt x="418" y="30"/>
                  <a:pt x="418" y="30"/>
                  <a:pt x="418" y="30"/>
                </a:cubicBezTo>
                <a:cubicBezTo>
                  <a:pt x="263" y="173"/>
                  <a:pt x="237" y="286"/>
                  <a:pt x="209" y="348"/>
                </a:cubicBezTo>
                <a:cubicBezTo>
                  <a:pt x="190" y="359"/>
                  <a:pt x="150" y="377"/>
                  <a:pt x="115" y="408"/>
                </a:cubicBezTo>
                <a:cubicBezTo>
                  <a:pt x="90" y="333"/>
                  <a:pt x="50" y="219"/>
                  <a:pt x="0" y="216"/>
                </a:cubicBezTo>
                <a:cubicBezTo>
                  <a:pt x="48" y="171"/>
                  <a:pt x="76" y="163"/>
                  <a:pt x="95" y="169"/>
                </a:cubicBezTo>
                <a:cubicBezTo>
                  <a:pt x="125" y="179"/>
                  <a:pt x="140" y="230"/>
                  <a:pt x="153" y="259"/>
                </a:cubicBezTo>
                <a:cubicBezTo>
                  <a:pt x="201" y="169"/>
                  <a:pt x="300" y="47"/>
                  <a:pt x="40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8" name="Oval 6"/>
          <p:cNvSpPr>
            <a:spLocks noChangeArrowheads="1"/>
          </p:cNvSpPr>
          <p:nvPr/>
        </p:nvSpPr>
        <p:spPr bwMode="auto">
          <a:xfrm>
            <a:off x="-1668140" y="1576843"/>
            <a:ext cx="365760" cy="36576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1">
              <a:latin typeface="+mn-lt"/>
              <a:ea typeface="+mn-ea"/>
              <a:cs typeface="+mn-cs"/>
            </a:endParaRPr>
          </a:p>
        </p:txBody>
      </p:sp>
      <p:sp>
        <p:nvSpPr>
          <p:cNvPr id="69" name="Freeform 8"/>
          <p:cNvSpPr>
            <a:spLocks/>
          </p:cNvSpPr>
          <p:nvPr/>
        </p:nvSpPr>
        <p:spPr bwMode="auto">
          <a:xfrm>
            <a:off x="-1602842" y="1650921"/>
            <a:ext cx="234932" cy="217373"/>
          </a:xfrm>
          <a:custGeom>
            <a:avLst/>
            <a:gdLst>
              <a:gd name="T0" fmla="*/ 2147483647 w 427"/>
              <a:gd name="T1" fmla="*/ 2147483647 h 396"/>
              <a:gd name="T2" fmla="*/ 2147483647 w 427"/>
              <a:gd name="T3" fmla="*/ 2147483647 h 396"/>
              <a:gd name="T4" fmla="*/ 2147483647 w 427"/>
              <a:gd name="T5" fmla="*/ 2147483647 h 396"/>
              <a:gd name="T6" fmla="*/ 0 w 427"/>
              <a:gd name="T7" fmla="*/ 2147483647 h 396"/>
              <a:gd name="T8" fmla="*/ 2147483647 w 427"/>
              <a:gd name="T9" fmla="*/ 2147483647 h 396"/>
              <a:gd name="T10" fmla="*/ 2147483647 w 427"/>
              <a:gd name="T11" fmla="*/ 2147483647 h 396"/>
              <a:gd name="T12" fmla="*/ 2147483647 w 427"/>
              <a:gd name="T13" fmla="*/ 2147483647 h 396"/>
              <a:gd name="T14" fmla="*/ 2147483647 w 427"/>
              <a:gd name="T15" fmla="*/ 2147483647 h 396"/>
              <a:gd name="T16" fmla="*/ 2147483647 w 427"/>
              <a:gd name="T17" fmla="*/ 2147483647 h 396"/>
              <a:gd name="T18" fmla="*/ 2147483647 w 427"/>
              <a:gd name="T19" fmla="*/ 0 h 396"/>
              <a:gd name="T20" fmla="*/ 2147483647 w 427"/>
              <a:gd name="T21" fmla="*/ 2147483647 h 396"/>
              <a:gd name="T22" fmla="*/ 2147483647 w 427"/>
              <a:gd name="T23" fmla="*/ 2147483647 h 396"/>
              <a:gd name="T24" fmla="*/ 2147483647 w 427"/>
              <a:gd name="T25" fmla="*/ 2147483647 h 396"/>
              <a:gd name="T26" fmla="*/ 2147483647 w 427"/>
              <a:gd name="T27" fmla="*/ 2147483647 h 396"/>
              <a:gd name="T28" fmla="*/ 2147483647 w 427"/>
              <a:gd name="T29" fmla="*/ 2147483647 h 396"/>
              <a:gd name="T30" fmla="*/ 2147483647 w 427"/>
              <a:gd name="T31" fmla="*/ 2147483647 h 396"/>
              <a:gd name="T32" fmla="*/ 2147483647 w 427"/>
              <a:gd name="T33" fmla="*/ 2147483647 h 396"/>
              <a:gd name="T34" fmla="*/ 2147483647 w 427"/>
              <a:gd name="T35" fmla="*/ 2147483647 h 396"/>
              <a:gd name="T36" fmla="*/ 2147483647 w 427"/>
              <a:gd name="T37" fmla="*/ 2147483647 h 396"/>
              <a:gd name="T38" fmla="*/ 2147483647 w 427"/>
              <a:gd name="T39" fmla="*/ 2147483647 h 396"/>
              <a:gd name="T40" fmla="*/ 2147483647 w 427"/>
              <a:gd name="T41" fmla="*/ 2147483647 h 396"/>
              <a:gd name="T42" fmla="*/ 2147483647 w 427"/>
              <a:gd name="T43" fmla="*/ 2147483647 h 396"/>
              <a:gd name="T44" fmla="*/ 2147483647 w 427"/>
              <a:gd name="T45" fmla="*/ 2147483647 h 396"/>
              <a:gd name="T46" fmla="*/ 2147483647 w 427"/>
              <a:gd name="T47" fmla="*/ 2147483647 h 39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427" h="396">
                <a:moveTo>
                  <a:pt x="212" y="287"/>
                </a:moveTo>
                <a:cubicBezTo>
                  <a:pt x="205" y="296"/>
                  <a:pt x="205" y="296"/>
                  <a:pt x="205" y="296"/>
                </a:cubicBezTo>
                <a:cubicBezTo>
                  <a:pt x="161" y="363"/>
                  <a:pt x="125" y="396"/>
                  <a:pt x="96" y="396"/>
                </a:cubicBezTo>
                <a:cubicBezTo>
                  <a:pt x="64" y="396"/>
                  <a:pt x="32" y="370"/>
                  <a:pt x="0" y="317"/>
                </a:cubicBezTo>
                <a:cubicBezTo>
                  <a:pt x="4" y="317"/>
                  <a:pt x="7" y="317"/>
                  <a:pt x="9" y="317"/>
                </a:cubicBezTo>
                <a:cubicBezTo>
                  <a:pt x="47" y="317"/>
                  <a:pt x="88" y="289"/>
                  <a:pt x="134" y="232"/>
                </a:cubicBezTo>
                <a:cubicBezTo>
                  <a:pt x="145" y="218"/>
                  <a:pt x="145" y="218"/>
                  <a:pt x="145" y="218"/>
                </a:cubicBezTo>
                <a:cubicBezTo>
                  <a:pt x="130" y="202"/>
                  <a:pt x="130" y="202"/>
                  <a:pt x="130" y="202"/>
                </a:cubicBezTo>
                <a:cubicBezTo>
                  <a:pt x="88" y="157"/>
                  <a:pt x="67" y="120"/>
                  <a:pt x="67" y="89"/>
                </a:cubicBezTo>
                <a:cubicBezTo>
                  <a:pt x="67" y="64"/>
                  <a:pt x="90" y="34"/>
                  <a:pt x="136" y="0"/>
                </a:cubicBezTo>
                <a:cubicBezTo>
                  <a:pt x="143" y="44"/>
                  <a:pt x="162" y="86"/>
                  <a:pt x="195" y="128"/>
                </a:cubicBezTo>
                <a:cubicBezTo>
                  <a:pt x="207" y="144"/>
                  <a:pt x="207" y="144"/>
                  <a:pt x="207" y="144"/>
                </a:cubicBezTo>
                <a:cubicBezTo>
                  <a:pt x="218" y="131"/>
                  <a:pt x="218" y="131"/>
                  <a:pt x="218" y="131"/>
                </a:cubicBezTo>
                <a:cubicBezTo>
                  <a:pt x="265" y="70"/>
                  <a:pt x="308" y="40"/>
                  <a:pt x="346" y="40"/>
                </a:cubicBezTo>
                <a:cubicBezTo>
                  <a:pt x="377" y="40"/>
                  <a:pt x="399" y="63"/>
                  <a:pt x="415" y="109"/>
                </a:cubicBezTo>
                <a:cubicBezTo>
                  <a:pt x="410" y="108"/>
                  <a:pt x="407" y="108"/>
                  <a:pt x="405" y="108"/>
                </a:cubicBezTo>
                <a:cubicBezTo>
                  <a:pt x="391" y="108"/>
                  <a:pt x="372" y="117"/>
                  <a:pt x="348" y="135"/>
                </a:cubicBezTo>
                <a:cubicBezTo>
                  <a:pt x="323" y="154"/>
                  <a:pt x="302" y="174"/>
                  <a:pt x="285" y="197"/>
                </a:cubicBezTo>
                <a:cubicBezTo>
                  <a:pt x="272" y="215"/>
                  <a:pt x="272" y="215"/>
                  <a:pt x="272" y="215"/>
                </a:cubicBezTo>
                <a:cubicBezTo>
                  <a:pt x="285" y="227"/>
                  <a:pt x="285" y="227"/>
                  <a:pt x="285" y="227"/>
                </a:cubicBezTo>
                <a:cubicBezTo>
                  <a:pt x="330" y="271"/>
                  <a:pt x="378" y="293"/>
                  <a:pt x="427" y="293"/>
                </a:cubicBezTo>
                <a:cubicBezTo>
                  <a:pt x="401" y="347"/>
                  <a:pt x="373" y="374"/>
                  <a:pt x="344" y="374"/>
                </a:cubicBezTo>
                <a:cubicBezTo>
                  <a:pt x="318" y="374"/>
                  <a:pt x="280" y="351"/>
                  <a:pt x="231" y="305"/>
                </a:cubicBezTo>
                <a:lnTo>
                  <a:pt x="212" y="28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70" name="Rectangle 69"/>
          <p:cNvSpPr/>
          <p:nvPr/>
        </p:nvSpPr>
        <p:spPr>
          <a:xfrm>
            <a:off x="-1713860" y="3070419"/>
            <a:ext cx="457200" cy="457200"/>
          </a:xfrm>
          <a:prstGeom prst="rect">
            <a:avLst/>
          </a:prstGeom>
          <a:solidFill>
            <a:srgbClr val="DD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-1713860" y="3583112"/>
            <a:ext cx="457200" cy="457200"/>
          </a:xfrm>
          <a:prstGeom prst="rect">
            <a:avLst/>
          </a:prstGeom>
          <a:solidFill>
            <a:srgbClr val="0C54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-1713860" y="4095805"/>
            <a:ext cx="457200" cy="457200"/>
          </a:xfrm>
          <a:prstGeom prst="rect">
            <a:avLst/>
          </a:prstGeom>
          <a:solidFill>
            <a:srgbClr val="FFA9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-1713860" y="4608497"/>
            <a:ext cx="457200" cy="4572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/>
          <a:lstStyle/>
          <a:p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-1708562" y="2557726"/>
            <a:ext cx="457200" cy="457200"/>
          </a:xfrm>
          <a:prstGeom prst="rect">
            <a:avLst/>
          </a:prstGeom>
          <a:solidFill>
            <a:srgbClr val="2222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-1167670" y="5689373"/>
            <a:ext cx="457200" cy="457200"/>
          </a:xfrm>
          <a:prstGeom prst="rect">
            <a:avLst/>
          </a:prstGeom>
          <a:gradFill>
            <a:gsLst>
              <a:gs pos="0">
                <a:srgbClr val="002A50"/>
              </a:gs>
              <a:gs pos="100000">
                <a:srgbClr val="00396C"/>
              </a:gs>
            </a:gsLst>
            <a:lin ang="6000000" scaled="0"/>
          </a:gra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b="1">
              <a:solidFill>
                <a:schemeClr val="bg1"/>
              </a:solidFill>
              <a:latin typeface="Myriad Pro" panose="020B0503030403020204" pitchFamily="34" charset="0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-1167670" y="6257557"/>
            <a:ext cx="457200" cy="457200"/>
          </a:xfrm>
          <a:prstGeom prst="rect">
            <a:avLst/>
          </a:prstGeom>
          <a:noFill/>
          <a:ln w="34925">
            <a:gradFill>
              <a:gsLst>
                <a:gs pos="0">
                  <a:srgbClr val="002A50"/>
                </a:gs>
                <a:gs pos="100000">
                  <a:srgbClr val="00396C"/>
                </a:gs>
              </a:gsLst>
              <a:lin ang="60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00" b="1" i="1">
              <a:solidFill>
                <a:schemeClr val="tx1"/>
              </a:solidFill>
              <a:latin typeface="Myriad Pro" panose="020B0503030403020204" pitchFamily="34" charset="0"/>
            </a:endParaRPr>
          </a:p>
        </p:txBody>
      </p:sp>
      <p:sp>
        <p:nvSpPr>
          <p:cNvPr id="77" name="Oval 76"/>
          <p:cNvSpPr/>
          <p:nvPr/>
        </p:nvSpPr>
        <p:spPr bwMode="auto">
          <a:xfrm>
            <a:off x="-1635107" y="1092672"/>
            <a:ext cx="311150" cy="311150"/>
          </a:xfrm>
          <a:prstGeom prst="ellipse">
            <a:avLst/>
          </a:prstGeom>
          <a:solidFill>
            <a:srgbClr val="CC0000"/>
          </a:solidFill>
          <a:ln w="1905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0" rIns="0" bIns="0" anchor="ctr"/>
          <a:lstStyle/>
          <a:p>
            <a:pPr algn="ctr" eaLnBrk="0" hangingPunct="0">
              <a:defRPr/>
            </a:pPr>
            <a:r>
              <a:rPr lang="en-GB" sz="1600" b="1" dirty="0">
                <a:solidFill>
                  <a:srgbClr val="FFFFFF"/>
                </a:solidFill>
                <a:latin typeface="Myriad Pro" panose="020B0503030403020204" pitchFamily="34" charset="0"/>
              </a:rPr>
              <a:t>1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>
          <a:xfrm>
            <a:off x="8751570" y="6509653"/>
            <a:ext cx="392430" cy="365125"/>
          </a:xfrm>
        </p:spPr>
        <p:txBody>
          <a:bodyPr/>
          <a:lstStyle/>
          <a:p>
            <a:fld id="{8C7CDE80-5B26-4D45-8863-C1D742676D0C}" type="slidenum">
              <a:rPr lang="en-US" sz="1000" b="1" smtClean="0">
                <a:solidFill>
                  <a:schemeClr val="bg1"/>
                </a:solidFill>
                <a:latin typeface="Century Gothic" panose="020B0502020202020204" pitchFamily="34" charset="0"/>
              </a:rPr>
              <a:t>14</a:t>
            </a:fld>
            <a:endParaRPr lang="en-US" sz="1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8991" y="6553461"/>
            <a:ext cx="20649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1200" b="1">
                <a:solidFill>
                  <a:srgbClr val="BDBDBD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History and Development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268710" y="6553461"/>
            <a:ext cx="14750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Value Proposition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886149" y="6553461"/>
            <a:ext cx="8114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Features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4839945" y="6553461"/>
            <a:ext cx="13115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Business Model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6293878" y="6553461"/>
            <a:ext cx="8996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Examples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7335837" y="6553461"/>
            <a:ext cx="10807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Other Issues</a:t>
            </a:r>
          </a:p>
        </p:txBody>
      </p:sp>
      <p:graphicFrame>
        <p:nvGraphicFramePr>
          <p:cNvPr id="125" name="Chart 124"/>
          <p:cNvGraphicFramePr/>
          <p:nvPr/>
        </p:nvGraphicFramePr>
        <p:xfrm>
          <a:off x="-193846" y="-955340"/>
          <a:ext cx="1250379" cy="833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7" name="TextBox 126"/>
          <p:cNvSpPr txBox="1"/>
          <p:nvPr/>
        </p:nvSpPr>
        <p:spPr>
          <a:xfrm>
            <a:off x="293803" y="133089"/>
            <a:ext cx="31550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EXAMPLES OF REDIT CARDS</a:t>
            </a:r>
          </a:p>
        </p:txBody>
      </p:sp>
      <p:sp>
        <p:nvSpPr>
          <p:cNvPr id="128" name="TextBox 127"/>
          <p:cNvSpPr txBox="1"/>
          <p:nvPr/>
        </p:nvSpPr>
        <p:spPr>
          <a:xfrm>
            <a:off x="293803" y="441718"/>
            <a:ext cx="39036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Bangkok Bank Platinum - Benefits</a:t>
            </a:r>
          </a:p>
        </p:txBody>
      </p:sp>
      <p:sp>
        <p:nvSpPr>
          <p:cNvPr id="131" name="Rectangle 130"/>
          <p:cNvSpPr/>
          <p:nvPr/>
        </p:nvSpPr>
        <p:spPr>
          <a:xfrm>
            <a:off x="196685" y="203788"/>
            <a:ext cx="91440" cy="548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7" name="Picture 86" descr="http://www.bangkokbank.com/BangkokBankThai/Documents/Site%20Images/2012/MPic/InfiniteCard.png"/>
          <p:cNvPicPr/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400" b="93600" l="11333" r="62333">
                        <a14:foregroundMark x1="14333" y1="17600" x2="38500" y2="22400"/>
                        <a14:foregroundMark x1="16167" y1="26000" x2="18000" y2="176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054" t="6149" r="43744" b="27192"/>
          <a:stretch/>
        </p:blipFill>
        <p:spPr bwMode="auto">
          <a:xfrm>
            <a:off x="3317422" y="987003"/>
            <a:ext cx="2509156" cy="159207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281520" y="2716213"/>
            <a:ext cx="3265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Century Gothic" panose="020B0502020202020204" pitchFamily="34" charset="0"/>
              </a:rPr>
              <a:t>Exclusive Lifestyle Privileges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715916" y="3085545"/>
            <a:ext cx="3323346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Century Gothic" panose="020B0502020202020204" pitchFamily="34" charset="0"/>
              </a:rPr>
              <a:t>Airport lounges</a:t>
            </a:r>
          </a:p>
          <a:p>
            <a:r>
              <a:rPr lang="en-US" dirty="0">
                <a:latin typeface="Century Gothic" panose="020B0502020202020204" pitchFamily="34" charset="0"/>
              </a:rPr>
              <a:t>Limousine services</a:t>
            </a:r>
          </a:p>
          <a:p>
            <a:r>
              <a:rPr lang="en-US" dirty="0">
                <a:latin typeface="Century Gothic" panose="020B0502020202020204" pitchFamily="34" charset="0"/>
              </a:rPr>
              <a:t>Private golf carts @ BKK</a:t>
            </a:r>
          </a:p>
          <a:p>
            <a:r>
              <a:rPr lang="en-US" dirty="0">
                <a:latin typeface="Century Gothic" panose="020B0502020202020204" pitchFamily="34" charset="0"/>
              </a:rPr>
              <a:t>Lounge Access: </a:t>
            </a:r>
          </a:p>
          <a:p>
            <a:pPr marL="285750" indent="-285750">
              <a:buFontTx/>
              <a:buChar char="-"/>
            </a:pPr>
            <a:r>
              <a:rPr lang="en-US" dirty="0" err="1">
                <a:latin typeface="Century Gothic" panose="020B0502020202020204" pitchFamily="34" charset="0"/>
              </a:rPr>
              <a:t>Dusit</a:t>
            </a:r>
            <a:r>
              <a:rPr lang="en-US" dirty="0">
                <a:latin typeface="Century Gothic" panose="020B0502020202020204" pitchFamily="34" charset="0"/>
              </a:rPr>
              <a:t> </a:t>
            </a:r>
            <a:r>
              <a:rPr lang="en-US" dirty="0" err="1">
                <a:latin typeface="Century Gothic" panose="020B0502020202020204" pitchFamily="34" charset="0"/>
              </a:rPr>
              <a:t>Thani</a:t>
            </a:r>
            <a:r>
              <a:rPr lang="en-US" dirty="0">
                <a:latin typeface="Century Gothic" panose="020B0502020202020204" pitchFamily="34" charset="0"/>
              </a:rPr>
              <a:t> </a:t>
            </a:r>
          </a:p>
          <a:p>
            <a:pPr marL="285750" indent="-285750">
              <a:buFontTx/>
              <a:buChar char="-"/>
            </a:pPr>
            <a:r>
              <a:rPr lang="en-US" dirty="0">
                <a:latin typeface="Century Gothic" panose="020B0502020202020204" pitchFamily="34" charset="0"/>
              </a:rPr>
              <a:t>Hilton </a:t>
            </a:r>
          </a:p>
          <a:p>
            <a:pPr marL="285750" indent="-285750">
              <a:buFontTx/>
              <a:buChar char="-"/>
            </a:pPr>
            <a:r>
              <a:rPr lang="en-US" dirty="0">
                <a:latin typeface="Century Gothic" panose="020B0502020202020204" pitchFamily="34" charset="0"/>
              </a:rPr>
              <a:t>Central Embassy</a:t>
            </a:r>
          </a:p>
          <a:p>
            <a:pPr marL="285750" indent="-285750">
              <a:buFontTx/>
              <a:buChar char="-"/>
            </a:pPr>
            <a:r>
              <a:rPr lang="en-US" dirty="0" err="1">
                <a:latin typeface="Century Gothic" panose="020B0502020202020204" pitchFamily="34" charset="0"/>
              </a:rPr>
              <a:t>Emquartier</a:t>
            </a:r>
            <a:endParaRPr lang="en-US" dirty="0">
              <a:latin typeface="Century Gothic" panose="020B0502020202020204" pitchFamily="34" charset="0"/>
            </a:endParaRPr>
          </a:p>
          <a:p>
            <a:r>
              <a:rPr lang="en-US" dirty="0">
                <a:latin typeface="Century Gothic" panose="020B0502020202020204" pitchFamily="34" charset="0"/>
              </a:rPr>
              <a:t>Buy 1 Get 1 Free:</a:t>
            </a:r>
          </a:p>
          <a:p>
            <a:pPr marL="285750" indent="-285750">
              <a:buFontTx/>
              <a:buChar char="-"/>
            </a:pPr>
            <a:r>
              <a:rPr lang="en-US" dirty="0" err="1">
                <a:latin typeface="Century Gothic" panose="020B0502020202020204" pitchFamily="34" charset="0"/>
              </a:rPr>
              <a:t>Dusit</a:t>
            </a:r>
            <a:r>
              <a:rPr lang="en-US" dirty="0">
                <a:latin typeface="Century Gothic" panose="020B0502020202020204" pitchFamily="34" charset="0"/>
              </a:rPr>
              <a:t> International Group </a:t>
            </a:r>
          </a:p>
          <a:p>
            <a:pPr marL="285750" indent="-285750">
              <a:buFontTx/>
              <a:buChar char="-"/>
            </a:pPr>
            <a:r>
              <a:rPr lang="en-US" dirty="0">
                <a:latin typeface="Century Gothic" panose="020B0502020202020204" pitchFamily="34" charset="0"/>
              </a:rPr>
              <a:t>Bangkok Airways ticket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4493404" y="2716213"/>
            <a:ext cx="23551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Century Gothic" panose="020B0502020202020204" pitchFamily="34" charset="0"/>
              </a:rPr>
              <a:t>24-Hour Assistance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5164033" y="3085545"/>
            <a:ext cx="246413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Century Gothic" panose="020B0502020202020204" pitchFamily="34" charset="0"/>
              </a:rPr>
              <a:t>Roadside Assistance</a:t>
            </a:r>
          </a:p>
          <a:p>
            <a:r>
              <a:rPr lang="en-US" dirty="0">
                <a:latin typeface="Century Gothic" panose="020B0502020202020204" pitchFamily="34" charset="0"/>
              </a:rPr>
              <a:t>Home Assistance</a:t>
            </a:r>
          </a:p>
          <a:p>
            <a:r>
              <a:rPr lang="en-US" dirty="0">
                <a:latin typeface="Century Gothic" panose="020B0502020202020204" pitchFamily="34" charset="0"/>
              </a:rPr>
              <a:t>Concierge Services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4493404" y="4367669"/>
            <a:ext cx="22717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Century Gothic" panose="020B0502020202020204" pitchFamily="34" charset="0"/>
              </a:rPr>
              <a:t>Insurance Services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5164033" y="4737001"/>
            <a:ext cx="3698448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Century Gothic" panose="020B0502020202020204" pitchFamily="34" charset="0"/>
              </a:rPr>
              <a:t>Overseas health &amp; medical</a:t>
            </a:r>
          </a:p>
          <a:p>
            <a:r>
              <a:rPr lang="en-US" dirty="0">
                <a:latin typeface="Century Gothic" panose="020B0502020202020204" pitchFamily="34" charset="0"/>
              </a:rPr>
              <a:t>Transport</a:t>
            </a:r>
          </a:p>
          <a:p>
            <a:r>
              <a:rPr lang="en-US" dirty="0">
                <a:latin typeface="Century Gothic" panose="020B0502020202020204" pitchFamily="34" charset="0"/>
              </a:rPr>
              <a:t>Purchase protection</a:t>
            </a:r>
          </a:p>
          <a:p>
            <a:pPr marL="285750" indent="-285750">
              <a:buFontTx/>
              <a:buChar char="-"/>
            </a:pPr>
            <a:r>
              <a:rPr lang="en-US" dirty="0">
                <a:latin typeface="Century Gothic" panose="020B0502020202020204" pitchFamily="34" charset="0"/>
              </a:rPr>
              <a:t>Up to 90 days after purchase</a:t>
            </a:r>
          </a:p>
          <a:p>
            <a:pPr marL="285750" indent="-285750">
              <a:buFontTx/>
              <a:buChar char="-"/>
            </a:pPr>
            <a:r>
              <a:rPr lang="en-US" dirty="0">
                <a:latin typeface="Century Gothic" panose="020B0502020202020204" pitchFamily="34" charset="0"/>
              </a:rPr>
              <a:t>Max. of 400k per year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0" y="6257557"/>
            <a:ext cx="165782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>
                <a:latin typeface="Century Gothic" panose="020B0502020202020204" pitchFamily="34" charset="0"/>
              </a:rPr>
              <a:t>Source: </a:t>
            </a:r>
            <a:r>
              <a:rPr lang="en-US" sz="1050" b="1" dirty="0" smtClean="0">
                <a:latin typeface="Century Gothic" panose="020B0502020202020204" pitchFamily="34" charset="0"/>
              </a:rPr>
              <a:t>Bangkok Bank</a:t>
            </a:r>
            <a:endParaRPr lang="en-US" sz="105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71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Dark Blue Bar"/>
          <p:cNvSpPr/>
          <p:nvPr/>
        </p:nvSpPr>
        <p:spPr>
          <a:xfrm flipH="1" flipV="1">
            <a:off x="0" y="746116"/>
            <a:ext cx="9144000" cy="127000"/>
          </a:xfrm>
          <a:prstGeom prst="triangle">
            <a:avLst>
              <a:gd name="adj" fmla="val 100000"/>
            </a:avLst>
          </a:pr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1" name="Rectangle 50"/>
          <p:cNvSpPr/>
          <p:nvPr/>
        </p:nvSpPr>
        <p:spPr>
          <a:xfrm>
            <a:off x="0" y="70272"/>
            <a:ext cx="9144000" cy="726673"/>
          </a:xfrm>
          <a:prstGeom prst="rect">
            <a:avLst/>
          </a:prstGeom>
          <a:gradFill>
            <a:gsLst>
              <a:gs pos="14173">
                <a:srgbClr val="0167B1"/>
              </a:gs>
              <a:gs pos="59300">
                <a:srgbClr val="017FDD"/>
              </a:gs>
              <a:gs pos="100000">
                <a:srgbClr val="0174CB"/>
              </a:gs>
              <a:gs pos="0">
                <a:srgbClr val="0167B1"/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9" name="Header Outliner 1"/>
          <p:cNvSpPr/>
          <p:nvPr/>
        </p:nvSpPr>
        <p:spPr>
          <a:xfrm>
            <a:off x="-93756" y="-172950"/>
            <a:ext cx="9458325" cy="1581150"/>
          </a:xfrm>
          <a:custGeom>
            <a:avLst/>
            <a:gdLst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58325" h="1581150">
                <a:moveTo>
                  <a:pt x="66675" y="276225"/>
                </a:moveTo>
                <a:cubicBezTo>
                  <a:pt x="10699750" y="149225"/>
                  <a:pt x="9302750" y="1069975"/>
                  <a:pt x="9458325" y="1581150"/>
                </a:cubicBezTo>
                <a:lnTo>
                  <a:pt x="9448800" y="66675"/>
                </a:lnTo>
                <a:lnTo>
                  <a:pt x="0" y="0"/>
                </a:lnTo>
                <a:lnTo>
                  <a:pt x="66675" y="276225"/>
                </a:lnTo>
                <a:close/>
              </a:path>
            </a:pathLst>
          </a:custGeom>
          <a:solidFill>
            <a:srgbClr val="0E97FE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0" name="Header Outliner 2"/>
          <p:cNvSpPr/>
          <p:nvPr/>
        </p:nvSpPr>
        <p:spPr>
          <a:xfrm>
            <a:off x="-244475" y="-164466"/>
            <a:ext cx="9915525" cy="1609725"/>
          </a:xfrm>
          <a:custGeom>
            <a:avLst/>
            <a:gdLst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  <a:gd name="connsiteX0" fmla="*/ 0 w 9896475"/>
              <a:gd name="connsiteY0" fmla="*/ 285750 h 1581150"/>
              <a:gd name="connsiteX1" fmla="*/ 9896475 w 9896475"/>
              <a:gd name="connsiteY1" fmla="*/ 1581150 h 1581150"/>
              <a:gd name="connsiteX2" fmla="*/ 9886950 w 9896475"/>
              <a:gd name="connsiteY2" fmla="*/ 66675 h 1581150"/>
              <a:gd name="connsiteX3" fmla="*/ 438150 w 9896475"/>
              <a:gd name="connsiteY3" fmla="*/ 0 h 1581150"/>
              <a:gd name="connsiteX4" fmla="*/ 0 w 9896475"/>
              <a:gd name="connsiteY4" fmla="*/ 285750 h 1581150"/>
              <a:gd name="connsiteX0" fmla="*/ 19050 w 9915525"/>
              <a:gd name="connsiteY0" fmla="*/ 314325 h 1609725"/>
              <a:gd name="connsiteX1" fmla="*/ 9915525 w 9915525"/>
              <a:gd name="connsiteY1" fmla="*/ 1609725 h 1609725"/>
              <a:gd name="connsiteX2" fmla="*/ 9906000 w 9915525"/>
              <a:gd name="connsiteY2" fmla="*/ 95250 h 1609725"/>
              <a:gd name="connsiteX3" fmla="*/ 0 w 9915525"/>
              <a:gd name="connsiteY3" fmla="*/ 0 h 1609725"/>
              <a:gd name="connsiteX4" fmla="*/ 19050 w 9915525"/>
              <a:gd name="connsiteY4" fmla="*/ 314325 h 1609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15525" h="1609725">
                <a:moveTo>
                  <a:pt x="19050" y="314325"/>
                </a:moveTo>
                <a:cubicBezTo>
                  <a:pt x="10652125" y="187325"/>
                  <a:pt x="9569450" y="1174750"/>
                  <a:pt x="9915525" y="1609725"/>
                </a:cubicBezTo>
                <a:lnTo>
                  <a:pt x="9906000" y="95250"/>
                </a:lnTo>
                <a:lnTo>
                  <a:pt x="0" y="0"/>
                </a:lnTo>
                <a:lnTo>
                  <a:pt x="19050" y="314325"/>
                </a:lnTo>
                <a:close/>
              </a:path>
            </a:pathLst>
          </a:custGeom>
          <a:solidFill>
            <a:srgbClr val="014375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3" name="Rectangle 82"/>
          <p:cNvSpPr/>
          <p:nvPr/>
        </p:nvSpPr>
        <p:spPr>
          <a:xfrm>
            <a:off x="0" y="-4464"/>
            <a:ext cx="9144000" cy="90299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Freeform: Shape 91"/>
          <p:cNvSpPr/>
          <p:nvPr/>
        </p:nvSpPr>
        <p:spPr>
          <a:xfrm>
            <a:off x="5654675" y="43968"/>
            <a:ext cx="3489325" cy="47625"/>
          </a:xfrm>
          <a:custGeom>
            <a:avLst/>
            <a:gdLst>
              <a:gd name="connsiteX0" fmla="*/ 3488927 w 3488927"/>
              <a:gd name="connsiteY0" fmla="*/ 0 h 48845"/>
              <a:gd name="connsiteX1" fmla="*/ 3488927 w 3488927"/>
              <a:gd name="connsiteY1" fmla="*/ 48845 h 48845"/>
              <a:gd name="connsiteX2" fmla="*/ 0 w 3488927"/>
              <a:gd name="connsiteY2" fmla="*/ 48845 h 4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88927" h="48845">
                <a:moveTo>
                  <a:pt x="3488927" y="0"/>
                </a:moveTo>
                <a:lnTo>
                  <a:pt x="3488927" y="48845"/>
                </a:lnTo>
                <a:lnTo>
                  <a:pt x="0" y="48845"/>
                </a:lnTo>
                <a:close/>
              </a:path>
            </a:pathLst>
          </a:cu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0" y="6535024"/>
            <a:ext cx="9144000" cy="322976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284481" y="3070419"/>
            <a:ext cx="457200" cy="457200"/>
          </a:xfrm>
          <a:prstGeom prst="rect">
            <a:avLst/>
          </a:prstGeom>
          <a:solidFill>
            <a:srgbClr val="7E58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284481" y="3583112"/>
            <a:ext cx="457200" cy="457200"/>
          </a:xfrm>
          <a:prstGeom prst="rect">
            <a:avLst/>
          </a:prstGeom>
          <a:solidFill>
            <a:srgbClr val="07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284481" y="4095805"/>
            <a:ext cx="457200" cy="457200"/>
          </a:xfrm>
          <a:prstGeom prst="rect">
            <a:avLst/>
          </a:prstGeom>
          <a:solidFill>
            <a:srgbClr val="4864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284481" y="4608497"/>
            <a:ext cx="457200" cy="457200"/>
          </a:xfrm>
          <a:prstGeom prst="rect">
            <a:avLst/>
          </a:prstGeom>
          <a:solidFill>
            <a:srgbClr val="E988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289779" y="1019647"/>
            <a:ext cx="457200" cy="457200"/>
          </a:xfrm>
          <a:prstGeom prst="rect">
            <a:avLst/>
          </a:prstGeom>
          <a:solidFill>
            <a:srgbClr val="E55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289779" y="1532340"/>
            <a:ext cx="457200" cy="457200"/>
          </a:xfrm>
          <a:prstGeom prst="rect">
            <a:avLst/>
          </a:prstGeom>
          <a:solidFill>
            <a:srgbClr val="1575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289779" y="2045033"/>
            <a:ext cx="457200" cy="457200"/>
          </a:xfrm>
          <a:prstGeom prst="rect">
            <a:avLst/>
          </a:prstGeom>
          <a:solidFill>
            <a:srgbClr val="E1AF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289779" y="2557726"/>
            <a:ext cx="457200" cy="457200"/>
          </a:xfrm>
          <a:prstGeom prst="rect">
            <a:avLst/>
          </a:prstGeom>
          <a:solidFill>
            <a:srgbClr val="26A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289779" y="506954"/>
            <a:ext cx="457200" cy="457200"/>
          </a:xfrm>
          <a:prstGeom prst="rect">
            <a:avLst/>
          </a:prstGeom>
          <a:solidFill>
            <a:srgbClr val="5778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9289779" y="-5739"/>
            <a:ext cx="457200" cy="457200"/>
          </a:xfrm>
          <a:prstGeom prst="rect">
            <a:avLst/>
          </a:prstGeom>
          <a:ln w="12700">
            <a:solidFill>
              <a:srgbClr val="A1A3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289779" y="5121189"/>
            <a:ext cx="457200" cy="457200"/>
          </a:xfrm>
          <a:prstGeom prst="rect">
            <a:avLst/>
          </a:prstGeom>
          <a:solidFill>
            <a:srgbClr val="303845"/>
          </a:solidFill>
          <a:ln w="25400"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>
              <a:latin typeface="Gill Sans MT" panose="020B0502020104020203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289779" y="5633881"/>
            <a:ext cx="457200" cy="457200"/>
          </a:xfrm>
          <a:prstGeom prst="rect">
            <a:avLst/>
          </a:prstGeom>
          <a:solidFill>
            <a:srgbClr val="969696"/>
          </a:solidFill>
          <a:ln w="12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289779" y="6146573"/>
            <a:ext cx="457200" cy="457200"/>
          </a:xfrm>
          <a:prstGeom prst="rect">
            <a:avLst/>
          </a:prstGeom>
          <a:solidFill>
            <a:srgbClr val="2D313D"/>
          </a:solidFill>
          <a:ln w="12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9284481" y="6858000"/>
            <a:ext cx="456680" cy="364240"/>
            <a:chOff x="247015" y="861"/>
            <a:chExt cx="720000" cy="198233"/>
          </a:xfrm>
        </p:grpSpPr>
        <p:sp>
          <p:nvSpPr>
            <p:cNvPr id="19" name="Rounded Rectangle 31"/>
            <p:cNvSpPr/>
            <p:nvPr/>
          </p:nvSpPr>
          <p:spPr>
            <a:xfrm>
              <a:off x="247015" y="861"/>
              <a:ext cx="720000" cy="198233"/>
            </a:xfrm>
            <a:prstGeom prst="roundRect">
              <a:avLst/>
            </a:prstGeom>
            <a:solidFill>
              <a:srgbClr val="414C5D"/>
            </a:solidFill>
            <a:ln w="19050">
              <a:solidFill>
                <a:srgbClr val="2D313D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Rounded Rectangle 4"/>
            <p:cNvSpPr txBox="1"/>
            <p:nvPr/>
          </p:nvSpPr>
          <p:spPr>
            <a:xfrm>
              <a:off x="256692" y="10538"/>
              <a:ext cx="700646" cy="17887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860" tIns="22860" rIns="22860" bIns="22860" numCol="1" spcCol="1270" anchor="ctr" anchorCtr="0">
              <a:noAutofit/>
            </a:bodyPr>
            <a:lstStyle/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900" kern="1200" dirty="0"/>
                <a:t> </a:t>
              </a:r>
            </a:p>
          </p:txBody>
        </p:sp>
      </p:grpSp>
      <p:grpSp>
        <p:nvGrpSpPr>
          <p:cNvPr id="126" name="Group 125"/>
          <p:cNvGrpSpPr/>
          <p:nvPr/>
        </p:nvGrpSpPr>
        <p:grpSpPr>
          <a:xfrm>
            <a:off x="8524653" y="6535023"/>
            <a:ext cx="308056" cy="327959"/>
            <a:chOff x="8297735" y="6535023"/>
            <a:chExt cx="308056" cy="327959"/>
          </a:xfrm>
        </p:grpSpPr>
        <p:sp>
          <p:nvSpPr>
            <p:cNvPr id="21" name="Isosceles Triangle 20"/>
            <p:cNvSpPr/>
            <p:nvPr/>
          </p:nvSpPr>
          <p:spPr>
            <a:xfrm>
              <a:off x="8297735" y="6597417"/>
              <a:ext cx="308056" cy="26556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Isosceles Triangle 21"/>
            <p:cNvSpPr/>
            <p:nvPr/>
          </p:nvSpPr>
          <p:spPr>
            <a:xfrm rot="10800000">
              <a:off x="8297735" y="6535023"/>
              <a:ext cx="308056" cy="26556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9" name="Rectangle 38"/>
          <p:cNvSpPr/>
          <p:nvPr/>
        </p:nvSpPr>
        <p:spPr>
          <a:xfrm>
            <a:off x="-590550" y="100013"/>
            <a:ext cx="457200" cy="457200"/>
          </a:xfrm>
          <a:prstGeom prst="rect">
            <a:avLst/>
          </a:prstGeom>
          <a:solidFill>
            <a:srgbClr val="0167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-590550" y="622300"/>
            <a:ext cx="457200" cy="457200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-590550" y="3240088"/>
            <a:ext cx="457200" cy="4572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-590550" y="3762375"/>
            <a:ext cx="457200" cy="457200"/>
          </a:xfrm>
          <a:prstGeom prst="rect">
            <a:avLst/>
          </a:prstGeom>
          <a:solidFill>
            <a:srgbClr val="808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-590550" y="4286250"/>
            <a:ext cx="457200" cy="457200"/>
          </a:xfrm>
          <a:prstGeom prst="rect">
            <a:avLst/>
          </a:prstGeom>
          <a:solidFill>
            <a:srgbClr val="D4D4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-590550" y="4808538"/>
            <a:ext cx="457200" cy="457200"/>
          </a:xfrm>
          <a:prstGeom prst="rect">
            <a:avLst/>
          </a:prstGeom>
          <a:solidFill>
            <a:srgbClr val="D4D4D9"/>
          </a:solidFill>
          <a:ln w="31750">
            <a:solidFill>
              <a:srgbClr val="0167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-590550" y="5332413"/>
            <a:ext cx="457200" cy="457200"/>
          </a:xfrm>
          <a:prstGeom prst="rect">
            <a:avLst/>
          </a:prstGeom>
          <a:solidFill>
            <a:srgbClr val="D4D4D9"/>
          </a:solidFill>
          <a:ln w="31750">
            <a:solidFill>
              <a:srgbClr val="D733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-590550" y="1146175"/>
            <a:ext cx="457200" cy="457200"/>
          </a:xfrm>
          <a:prstGeom prst="rect">
            <a:avLst/>
          </a:pr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-590550" y="1670050"/>
            <a:ext cx="457200" cy="457200"/>
          </a:xfrm>
          <a:prstGeom prst="rect">
            <a:avLst/>
          </a:prstGeom>
          <a:solidFill>
            <a:srgbClr val="9D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-590550" y="2192338"/>
            <a:ext cx="457200" cy="457200"/>
          </a:xfrm>
          <a:prstGeom prst="rect">
            <a:avLst/>
          </a:prstGeom>
          <a:solidFill>
            <a:srgbClr val="0E9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-590550" y="2716213"/>
            <a:ext cx="457200" cy="457200"/>
          </a:xfrm>
          <a:prstGeom prst="rect">
            <a:avLst/>
          </a:prstGeom>
          <a:solidFill>
            <a:srgbClr val="E36F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-1177960" y="3070419"/>
            <a:ext cx="457200" cy="457200"/>
          </a:xfrm>
          <a:prstGeom prst="rect">
            <a:avLst/>
          </a:prstGeom>
          <a:solidFill>
            <a:srgbClr val="0071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-1177960" y="3583112"/>
            <a:ext cx="457200" cy="457200"/>
          </a:xfrm>
          <a:prstGeom prst="rect">
            <a:avLst/>
          </a:prstGeom>
          <a:solidFill>
            <a:srgbClr val="0056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-1177960" y="4095805"/>
            <a:ext cx="457200" cy="457200"/>
          </a:xfrm>
          <a:prstGeom prst="rect">
            <a:avLst/>
          </a:prstGeom>
          <a:solidFill>
            <a:srgbClr val="001A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-1177960" y="4608497"/>
            <a:ext cx="457200" cy="457200"/>
          </a:xfrm>
          <a:prstGeom prst="rect">
            <a:avLst/>
          </a:prstGeom>
          <a:solidFill>
            <a:srgbClr val="0013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-1172662" y="1019647"/>
            <a:ext cx="457200" cy="4572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-1172662" y="1532340"/>
            <a:ext cx="457200" cy="457200"/>
          </a:xfrm>
          <a:prstGeom prst="rect">
            <a:avLst/>
          </a:prstGeom>
          <a:solidFill>
            <a:srgbClr val="3737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-1172662" y="2045033"/>
            <a:ext cx="457200" cy="457200"/>
          </a:xfrm>
          <a:prstGeom prst="rect">
            <a:avLst/>
          </a:prstGeom>
          <a:solidFill>
            <a:srgbClr val="7B7B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-1172662" y="2557726"/>
            <a:ext cx="457200" cy="457200"/>
          </a:xfrm>
          <a:prstGeom prst="rect">
            <a:avLst/>
          </a:prstGeom>
          <a:solidFill>
            <a:srgbClr val="6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-1172662" y="506954"/>
            <a:ext cx="457200" cy="457200"/>
          </a:xfrm>
          <a:prstGeom prst="rect">
            <a:avLst/>
          </a:prstGeom>
          <a:solidFill>
            <a:srgbClr val="5778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-1167670" y="-5739"/>
            <a:ext cx="457200" cy="457200"/>
          </a:xfrm>
          <a:prstGeom prst="rect">
            <a:avLst/>
          </a:prstGeom>
          <a:ln w="12700">
            <a:solidFill>
              <a:srgbClr val="A1A3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-1167670" y="5121189"/>
            <a:ext cx="457200" cy="457200"/>
          </a:xfrm>
          <a:prstGeom prst="rect">
            <a:avLst/>
          </a:prstGeom>
          <a:solidFill>
            <a:srgbClr val="303845"/>
          </a:solidFill>
          <a:ln w="25400"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Oval 7"/>
          <p:cNvSpPr>
            <a:spLocks noChangeArrowheads="1"/>
          </p:cNvSpPr>
          <p:nvPr/>
        </p:nvSpPr>
        <p:spPr bwMode="auto">
          <a:xfrm>
            <a:off x="-1668140" y="2090753"/>
            <a:ext cx="365760" cy="365760"/>
          </a:xfrm>
          <a:prstGeom prst="ellipse">
            <a:avLst/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b="1"/>
          </a:p>
        </p:txBody>
      </p:sp>
      <p:sp>
        <p:nvSpPr>
          <p:cNvPr id="66" name="Freeform 9"/>
          <p:cNvSpPr>
            <a:spLocks/>
          </p:cNvSpPr>
          <p:nvPr/>
        </p:nvSpPr>
        <p:spPr bwMode="auto">
          <a:xfrm>
            <a:off x="-1600140" y="2161590"/>
            <a:ext cx="229760" cy="224086"/>
          </a:xfrm>
          <a:custGeom>
            <a:avLst/>
            <a:gdLst>
              <a:gd name="T0" fmla="*/ 2147483647 w 418"/>
              <a:gd name="T1" fmla="*/ 0 h 408"/>
              <a:gd name="T2" fmla="*/ 2147483647 w 418"/>
              <a:gd name="T3" fmla="*/ 2147483647 h 408"/>
              <a:gd name="T4" fmla="*/ 2147483647 w 418"/>
              <a:gd name="T5" fmla="*/ 2147483647 h 408"/>
              <a:gd name="T6" fmla="*/ 2147483647 w 418"/>
              <a:gd name="T7" fmla="*/ 2147483647 h 408"/>
              <a:gd name="T8" fmla="*/ 0 w 418"/>
              <a:gd name="T9" fmla="*/ 2147483647 h 408"/>
              <a:gd name="T10" fmla="*/ 2147483647 w 418"/>
              <a:gd name="T11" fmla="*/ 2147483647 h 408"/>
              <a:gd name="T12" fmla="*/ 2147483647 w 418"/>
              <a:gd name="T13" fmla="*/ 2147483647 h 408"/>
              <a:gd name="T14" fmla="*/ 2147483647 w 418"/>
              <a:gd name="T15" fmla="*/ 0 h 40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418" h="408">
                <a:moveTo>
                  <a:pt x="404" y="0"/>
                </a:moveTo>
                <a:cubicBezTo>
                  <a:pt x="418" y="30"/>
                  <a:pt x="418" y="30"/>
                  <a:pt x="418" y="30"/>
                </a:cubicBezTo>
                <a:cubicBezTo>
                  <a:pt x="263" y="173"/>
                  <a:pt x="237" y="286"/>
                  <a:pt x="209" y="348"/>
                </a:cubicBezTo>
                <a:cubicBezTo>
                  <a:pt x="190" y="359"/>
                  <a:pt x="150" y="377"/>
                  <a:pt x="115" y="408"/>
                </a:cubicBezTo>
                <a:cubicBezTo>
                  <a:pt x="90" y="333"/>
                  <a:pt x="50" y="219"/>
                  <a:pt x="0" y="216"/>
                </a:cubicBezTo>
                <a:cubicBezTo>
                  <a:pt x="48" y="171"/>
                  <a:pt x="76" y="163"/>
                  <a:pt x="95" y="169"/>
                </a:cubicBezTo>
                <a:cubicBezTo>
                  <a:pt x="125" y="179"/>
                  <a:pt x="140" y="230"/>
                  <a:pt x="153" y="259"/>
                </a:cubicBezTo>
                <a:cubicBezTo>
                  <a:pt x="201" y="169"/>
                  <a:pt x="300" y="47"/>
                  <a:pt x="40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8" name="Oval 6"/>
          <p:cNvSpPr>
            <a:spLocks noChangeArrowheads="1"/>
          </p:cNvSpPr>
          <p:nvPr/>
        </p:nvSpPr>
        <p:spPr bwMode="auto">
          <a:xfrm>
            <a:off x="-1668140" y="1576843"/>
            <a:ext cx="365760" cy="36576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1">
              <a:latin typeface="+mn-lt"/>
              <a:ea typeface="+mn-ea"/>
              <a:cs typeface="+mn-cs"/>
            </a:endParaRPr>
          </a:p>
        </p:txBody>
      </p:sp>
      <p:sp>
        <p:nvSpPr>
          <p:cNvPr id="69" name="Freeform 8"/>
          <p:cNvSpPr>
            <a:spLocks/>
          </p:cNvSpPr>
          <p:nvPr/>
        </p:nvSpPr>
        <p:spPr bwMode="auto">
          <a:xfrm>
            <a:off x="-1602842" y="1650921"/>
            <a:ext cx="234932" cy="217373"/>
          </a:xfrm>
          <a:custGeom>
            <a:avLst/>
            <a:gdLst>
              <a:gd name="T0" fmla="*/ 2147483647 w 427"/>
              <a:gd name="T1" fmla="*/ 2147483647 h 396"/>
              <a:gd name="T2" fmla="*/ 2147483647 w 427"/>
              <a:gd name="T3" fmla="*/ 2147483647 h 396"/>
              <a:gd name="T4" fmla="*/ 2147483647 w 427"/>
              <a:gd name="T5" fmla="*/ 2147483647 h 396"/>
              <a:gd name="T6" fmla="*/ 0 w 427"/>
              <a:gd name="T7" fmla="*/ 2147483647 h 396"/>
              <a:gd name="T8" fmla="*/ 2147483647 w 427"/>
              <a:gd name="T9" fmla="*/ 2147483647 h 396"/>
              <a:gd name="T10" fmla="*/ 2147483647 w 427"/>
              <a:gd name="T11" fmla="*/ 2147483647 h 396"/>
              <a:gd name="T12" fmla="*/ 2147483647 w 427"/>
              <a:gd name="T13" fmla="*/ 2147483647 h 396"/>
              <a:gd name="T14" fmla="*/ 2147483647 w 427"/>
              <a:gd name="T15" fmla="*/ 2147483647 h 396"/>
              <a:gd name="T16" fmla="*/ 2147483647 w 427"/>
              <a:gd name="T17" fmla="*/ 2147483647 h 396"/>
              <a:gd name="T18" fmla="*/ 2147483647 w 427"/>
              <a:gd name="T19" fmla="*/ 0 h 396"/>
              <a:gd name="T20" fmla="*/ 2147483647 w 427"/>
              <a:gd name="T21" fmla="*/ 2147483647 h 396"/>
              <a:gd name="T22" fmla="*/ 2147483647 w 427"/>
              <a:gd name="T23" fmla="*/ 2147483647 h 396"/>
              <a:gd name="T24" fmla="*/ 2147483647 w 427"/>
              <a:gd name="T25" fmla="*/ 2147483647 h 396"/>
              <a:gd name="T26" fmla="*/ 2147483647 w 427"/>
              <a:gd name="T27" fmla="*/ 2147483647 h 396"/>
              <a:gd name="T28" fmla="*/ 2147483647 w 427"/>
              <a:gd name="T29" fmla="*/ 2147483647 h 396"/>
              <a:gd name="T30" fmla="*/ 2147483647 w 427"/>
              <a:gd name="T31" fmla="*/ 2147483647 h 396"/>
              <a:gd name="T32" fmla="*/ 2147483647 w 427"/>
              <a:gd name="T33" fmla="*/ 2147483647 h 396"/>
              <a:gd name="T34" fmla="*/ 2147483647 w 427"/>
              <a:gd name="T35" fmla="*/ 2147483647 h 396"/>
              <a:gd name="T36" fmla="*/ 2147483647 w 427"/>
              <a:gd name="T37" fmla="*/ 2147483647 h 396"/>
              <a:gd name="T38" fmla="*/ 2147483647 w 427"/>
              <a:gd name="T39" fmla="*/ 2147483647 h 396"/>
              <a:gd name="T40" fmla="*/ 2147483647 w 427"/>
              <a:gd name="T41" fmla="*/ 2147483647 h 396"/>
              <a:gd name="T42" fmla="*/ 2147483647 w 427"/>
              <a:gd name="T43" fmla="*/ 2147483647 h 396"/>
              <a:gd name="T44" fmla="*/ 2147483647 w 427"/>
              <a:gd name="T45" fmla="*/ 2147483647 h 396"/>
              <a:gd name="T46" fmla="*/ 2147483647 w 427"/>
              <a:gd name="T47" fmla="*/ 2147483647 h 39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427" h="396">
                <a:moveTo>
                  <a:pt x="212" y="287"/>
                </a:moveTo>
                <a:cubicBezTo>
                  <a:pt x="205" y="296"/>
                  <a:pt x="205" y="296"/>
                  <a:pt x="205" y="296"/>
                </a:cubicBezTo>
                <a:cubicBezTo>
                  <a:pt x="161" y="363"/>
                  <a:pt x="125" y="396"/>
                  <a:pt x="96" y="396"/>
                </a:cubicBezTo>
                <a:cubicBezTo>
                  <a:pt x="64" y="396"/>
                  <a:pt x="32" y="370"/>
                  <a:pt x="0" y="317"/>
                </a:cubicBezTo>
                <a:cubicBezTo>
                  <a:pt x="4" y="317"/>
                  <a:pt x="7" y="317"/>
                  <a:pt x="9" y="317"/>
                </a:cubicBezTo>
                <a:cubicBezTo>
                  <a:pt x="47" y="317"/>
                  <a:pt x="88" y="289"/>
                  <a:pt x="134" y="232"/>
                </a:cubicBezTo>
                <a:cubicBezTo>
                  <a:pt x="145" y="218"/>
                  <a:pt x="145" y="218"/>
                  <a:pt x="145" y="218"/>
                </a:cubicBezTo>
                <a:cubicBezTo>
                  <a:pt x="130" y="202"/>
                  <a:pt x="130" y="202"/>
                  <a:pt x="130" y="202"/>
                </a:cubicBezTo>
                <a:cubicBezTo>
                  <a:pt x="88" y="157"/>
                  <a:pt x="67" y="120"/>
                  <a:pt x="67" y="89"/>
                </a:cubicBezTo>
                <a:cubicBezTo>
                  <a:pt x="67" y="64"/>
                  <a:pt x="90" y="34"/>
                  <a:pt x="136" y="0"/>
                </a:cubicBezTo>
                <a:cubicBezTo>
                  <a:pt x="143" y="44"/>
                  <a:pt x="162" y="86"/>
                  <a:pt x="195" y="128"/>
                </a:cubicBezTo>
                <a:cubicBezTo>
                  <a:pt x="207" y="144"/>
                  <a:pt x="207" y="144"/>
                  <a:pt x="207" y="144"/>
                </a:cubicBezTo>
                <a:cubicBezTo>
                  <a:pt x="218" y="131"/>
                  <a:pt x="218" y="131"/>
                  <a:pt x="218" y="131"/>
                </a:cubicBezTo>
                <a:cubicBezTo>
                  <a:pt x="265" y="70"/>
                  <a:pt x="308" y="40"/>
                  <a:pt x="346" y="40"/>
                </a:cubicBezTo>
                <a:cubicBezTo>
                  <a:pt x="377" y="40"/>
                  <a:pt x="399" y="63"/>
                  <a:pt x="415" y="109"/>
                </a:cubicBezTo>
                <a:cubicBezTo>
                  <a:pt x="410" y="108"/>
                  <a:pt x="407" y="108"/>
                  <a:pt x="405" y="108"/>
                </a:cubicBezTo>
                <a:cubicBezTo>
                  <a:pt x="391" y="108"/>
                  <a:pt x="372" y="117"/>
                  <a:pt x="348" y="135"/>
                </a:cubicBezTo>
                <a:cubicBezTo>
                  <a:pt x="323" y="154"/>
                  <a:pt x="302" y="174"/>
                  <a:pt x="285" y="197"/>
                </a:cubicBezTo>
                <a:cubicBezTo>
                  <a:pt x="272" y="215"/>
                  <a:pt x="272" y="215"/>
                  <a:pt x="272" y="215"/>
                </a:cubicBezTo>
                <a:cubicBezTo>
                  <a:pt x="285" y="227"/>
                  <a:pt x="285" y="227"/>
                  <a:pt x="285" y="227"/>
                </a:cubicBezTo>
                <a:cubicBezTo>
                  <a:pt x="330" y="271"/>
                  <a:pt x="378" y="293"/>
                  <a:pt x="427" y="293"/>
                </a:cubicBezTo>
                <a:cubicBezTo>
                  <a:pt x="401" y="347"/>
                  <a:pt x="373" y="374"/>
                  <a:pt x="344" y="374"/>
                </a:cubicBezTo>
                <a:cubicBezTo>
                  <a:pt x="318" y="374"/>
                  <a:pt x="280" y="351"/>
                  <a:pt x="231" y="305"/>
                </a:cubicBezTo>
                <a:lnTo>
                  <a:pt x="212" y="28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70" name="Rectangle 69"/>
          <p:cNvSpPr/>
          <p:nvPr/>
        </p:nvSpPr>
        <p:spPr>
          <a:xfrm>
            <a:off x="-1713860" y="3070419"/>
            <a:ext cx="457200" cy="457200"/>
          </a:xfrm>
          <a:prstGeom prst="rect">
            <a:avLst/>
          </a:prstGeom>
          <a:solidFill>
            <a:srgbClr val="DD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-1713860" y="3583112"/>
            <a:ext cx="457200" cy="457200"/>
          </a:xfrm>
          <a:prstGeom prst="rect">
            <a:avLst/>
          </a:prstGeom>
          <a:solidFill>
            <a:srgbClr val="0C54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-1713860" y="4095805"/>
            <a:ext cx="457200" cy="457200"/>
          </a:xfrm>
          <a:prstGeom prst="rect">
            <a:avLst/>
          </a:prstGeom>
          <a:solidFill>
            <a:srgbClr val="FFA9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-1713860" y="4608497"/>
            <a:ext cx="457200" cy="4572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/>
          <a:lstStyle/>
          <a:p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-1708562" y="2557726"/>
            <a:ext cx="457200" cy="457200"/>
          </a:xfrm>
          <a:prstGeom prst="rect">
            <a:avLst/>
          </a:prstGeom>
          <a:solidFill>
            <a:srgbClr val="2222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-1167670" y="5689373"/>
            <a:ext cx="457200" cy="457200"/>
          </a:xfrm>
          <a:prstGeom prst="rect">
            <a:avLst/>
          </a:prstGeom>
          <a:gradFill>
            <a:gsLst>
              <a:gs pos="0">
                <a:srgbClr val="002A50"/>
              </a:gs>
              <a:gs pos="100000">
                <a:srgbClr val="00396C"/>
              </a:gs>
            </a:gsLst>
            <a:lin ang="6000000" scaled="0"/>
          </a:gra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b="1">
              <a:solidFill>
                <a:schemeClr val="bg1"/>
              </a:solidFill>
              <a:latin typeface="Myriad Pro" panose="020B0503030403020204" pitchFamily="34" charset="0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-1167670" y="6257557"/>
            <a:ext cx="457200" cy="457200"/>
          </a:xfrm>
          <a:prstGeom prst="rect">
            <a:avLst/>
          </a:prstGeom>
          <a:noFill/>
          <a:ln w="34925">
            <a:gradFill>
              <a:gsLst>
                <a:gs pos="0">
                  <a:srgbClr val="002A50"/>
                </a:gs>
                <a:gs pos="100000">
                  <a:srgbClr val="00396C"/>
                </a:gs>
              </a:gsLst>
              <a:lin ang="60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00" b="1" i="1">
              <a:solidFill>
                <a:schemeClr val="tx1"/>
              </a:solidFill>
              <a:latin typeface="Myriad Pro" panose="020B0503030403020204" pitchFamily="34" charset="0"/>
            </a:endParaRPr>
          </a:p>
        </p:txBody>
      </p:sp>
      <p:sp>
        <p:nvSpPr>
          <p:cNvPr id="77" name="Oval 76"/>
          <p:cNvSpPr/>
          <p:nvPr/>
        </p:nvSpPr>
        <p:spPr bwMode="auto">
          <a:xfrm>
            <a:off x="-1635107" y="1092672"/>
            <a:ext cx="311150" cy="311150"/>
          </a:xfrm>
          <a:prstGeom prst="ellipse">
            <a:avLst/>
          </a:prstGeom>
          <a:solidFill>
            <a:srgbClr val="CC0000"/>
          </a:solidFill>
          <a:ln w="1905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0" rIns="0" bIns="0" anchor="ctr"/>
          <a:lstStyle/>
          <a:p>
            <a:pPr algn="ctr" eaLnBrk="0" hangingPunct="0">
              <a:defRPr/>
            </a:pPr>
            <a:r>
              <a:rPr lang="en-GB" sz="1600" b="1" dirty="0">
                <a:solidFill>
                  <a:srgbClr val="FFFFFF"/>
                </a:solidFill>
                <a:latin typeface="Myriad Pro" panose="020B0503030403020204" pitchFamily="34" charset="0"/>
              </a:rPr>
              <a:t>1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>
          <a:xfrm>
            <a:off x="8751570" y="6509653"/>
            <a:ext cx="392430" cy="365125"/>
          </a:xfrm>
        </p:spPr>
        <p:txBody>
          <a:bodyPr/>
          <a:lstStyle/>
          <a:p>
            <a:fld id="{8C7CDE80-5B26-4D45-8863-C1D742676D0C}" type="slidenum">
              <a:rPr lang="en-US" sz="1000" b="1" smtClean="0">
                <a:solidFill>
                  <a:schemeClr val="bg1"/>
                </a:solidFill>
                <a:latin typeface="Century Gothic" panose="020B0502020202020204" pitchFamily="34" charset="0"/>
              </a:rPr>
              <a:t>15</a:t>
            </a:fld>
            <a:endParaRPr lang="en-US" sz="1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8991" y="6553461"/>
            <a:ext cx="20649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1200" b="1">
                <a:solidFill>
                  <a:srgbClr val="BDBDBD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History and Development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268710" y="6553461"/>
            <a:ext cx="14750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Value Proposition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886149" y="6553461"/>
            <a:ext cx="8114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Features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4839945" y="6553461"/>
            <a:ext cx="13115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Business Model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6293878" y="6553461"/>
            <a:ext cx="8996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Examples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7335837" y="6553461"/>
            <a:ext cx="10807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Other Issues</a:t>
            </a:r>
          </a:p>
        </p:txBody>
      </p:sp>
      <p:graphicFrame>
        <p:nvGraphicFramePr>
          <p:cNvPr id="125" name="Chart 124"/>
          <p:cNvGraphicFramePr/>
          <p:nvPr/>
        </p:nvGraphicFramePr>
        <p:xfrm>
          <a:off x="-193846" y="-955340"/>
          <a:ext cx="1250379" cy="833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7" name="TextBox 126"/>
          <p:cNvSpPr txBox="1"/>
          <p:nvPr/>
        </p:nvSpPr>
        <p:spPr>
          <a:xfrm>
            <a:off x="293803" y="133089"/>
            <a:ext cx="31550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EXAMPLES OF REDIT CARDS</a:t>
            </a:r>
          </a:p>
        </p:txBody>
      </p:sp>
      <p:sp>
        <p:nvSpPr>
          <p:cNvPr id="128" name="TextBox 127"/>
          <p:cNvSpPr txBox="1"/>
          <p:nvPr/>
        </p:nvSpPr>
        <p:spPr>
          <a:xfrm>
            <a:off x="293803" y="441718"/>
            <a:ext cx="51122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Bangkok Bank Platinum – Eligibility and fees</a:t>
            </a:r>
          </a:p>
        </p:txBody>
      </p:sp>
      <p:sp>
        <p:nvSpPr>
          <p:cNvPr id="131" name="Rectangle 130"/>
          <p:cNvSpPr/>
          <p:nvPr/>
        </p:nvSpPr>
        <p:spPr>
          <a:xfrm>
            <a:off x="196685" y="203788"/>
            <a:ext cx="91440" cy="548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7" name="Picture 86" descr="http://www.bangkokbank.com/BangkokBankThai/Documents/Site%20Images/2012/MPic/InfiniteCard.png"/>
          <p:cNvPicPr/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400" b="93600" l="11333" r="62333">
                        <a14:foregroundMark x1="14333" y1="17600" x2="38500" y2="22400"/>
                        <a14:foregroundMark x1="16167" y1="26000" x2="18000" y2="176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054" t="6149" r="43744" b="27192"/>
          <a:stretch/>
        </p:blipFill>
        <p:spPr bwMode="auto">
          <a:xfrm>
            <a:off x="3317422" y="987003"/>
            <a:ext cx="2509156" cy="159207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5" name="TextBox 84"/>
          <p:cNvSpPr txBox="1"/>
          <p:nvPr/>
        </p:nvSpPr>
        <p:spPr>
          <a:xfrm>
            <a:off x="4826779" y="2741856"/>
            <a:ext cx="691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Century Gothic" panose="020B0502020202020204" pitchFamily="34" charset="0"/>
              </a:rPr>
              <a:t>F</a:t>
            </a:r>
            <a:r>
              <a:rPr lang="en-US" b="1" dirty="0" smtClean="0">
                <a:latin typeface="Century Gothic" panose="020B0502020202020204" pitchFamily="34" charset="0"/>
              </a:rPr>
              <a:t>ees</a:t>
            </a:r>
            <a:endParaRPr lang="en-US" b="1" dirty="0">
              <a:latin typeface="Century Gothic" panose="020B0502020202020204" pitchFamily="34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5449783" y="2970129"/>
            <a:ext cx="349005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Century Gothic" panose="020B0502020202020204" pitchFamily="34" charset="0"/>
              </a:rPr>
              <a:t>Annual </a:t>
            </a:r>
            <a:r>
              <a:rPr lang="en-US" dirty="0">
                <a:latin typeface="Century Gothic" panose="020B0502020202020204" pitchFamily="34" charset="0"/>
              </a:rPr>
              <a:t>fee </a:t>
            </a:r>
          </a:p>
          <a:p>
            <a:pPr marL="285750" indent="-285750">
              <a:buFontTx/>
              <a:buChar char="-"/>
            </a:pPr>
            <a:r>
              <a:rPr lang="en-US" dirty="0" smtClean="0">
                <a:latin typeface="Century Gothic" panose="020B0502020202020204" pitchFamily="34" charset="0"/>
              </a:rPr>
              <a:t>Principle = 30,000 Bt.</a:t>
            </a:r>
            <a:endParaRPr lang="en-US" dirty="0">
              <a:latin typeface="Century Gothic" panose="020B0502020202020204" pitchFamily="34" charset="0"/>
            </a:endParaRPr>
          </a:p>
          <a:p>
            <a:pPr marL="285750" indent="-285750">
              <a:buFontTx/>
              <a:buChar char="-"/>
            </a:pPr>
            <a:r>
              <a:rPr lang="en-US" dirty="0" smtClean="0">
                <a:latin typeface="Century Gothic" panose="020B0502020202020204" pitchFamily="34" charset="0"/>
              </a:rPr>
              <a:t>Supplementary </a:t>
            </a:r>
            <a:r>
              <a:rPr lang="en-US" dirty="0">
                <a:latin typeface="Century Gothic" panose="020B0502020202020204" pitchFamily="34" charset="0"/>
              </a:rPr>
              <a:t>= 30,000 Bt.</a:t>
            </a:r>
          </a:p>
          <a:p>
            <a:pPr marL="285750" indent="-285750">
              <a:buFontTx/>
              <a:buChar char="-"/>
            </a:pPr>
            <a:endParaRPr lang="en-US" dirty="0">
              <a:latin typeface="Century Gothic" panose="020B0502020202020204" pitchFamily="34" charset="0"/>
            </a:endParaRPr>
          </a:p>
          <a:p>
            <a:r>
              <a:rPr lang="en-US" dirty="0" smtClean="0">
                <a:latin typeface="Century Gothic" panose="020B0502020202020204" pitchFamily="34" charset="0"/>
              </a:rPr>
              <a:t/>
            </a:r>
            <a:br>
              <a:rPr lang="en-US" dirty="0" smtClean="0">
                <a:latin typeface="Century Gothic" panose="020B0502020202020204" pitchFamily="34" charset="0"/>
              </a:rPr>
            </a:br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281520" y="2716213"/>
            <a:ext cx="1149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Century Gothic" panose="020B0502020202020204" pitchFamily="34" charset="0"/>
              </a:rPr>
              <a:t>Eligibility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715916" y="3085545"/>
            <a:ext cx="4203395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 smtClean="0">
                <a:latin typeface="Century Gothic" panose="020B0502020202020204" pitchFamily="34" charset="0"/>
              </a:rPr>
              <a:t>At </a:t>
            </a:r>
            <a:r>
              <a:rPr lang="en-US" dirty="0">
                <a:latin typeface="Century Gothic" panose="020B0502020202020204" pitchFamily="34" charset="0"/>
              </a:rPr>
              <a:t>least </a:t>
            </a:r>
            <a:r>
              <a:rPr lang="en-US" b="1" dirty="0">
                <a:latin typeface="Century Gothic" panose="020B0502020202020204" pitchFamily="34" charset="0"/>
              </a:rPr>
              <a:t>20 </a:t>
            </a:r>
            <a:r>
              <a:rPr lang="en-US" b="1" dirty="0" smtClean="0">
                <a:latin typeface="Century Gothic" panose="020B0502020202020204" pitchFamily="34" charset="0"/>
              </a:rPr>
              <a:t>years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 smtClean="0">
                <a:latin typeface="Century Gothic" panose="020B0502020202020204" pitchFamily="34" charset="0"/>
              </a:rPr>
              <a:t>Average </a:t>
            </a:r>
            <a:r>
              <a:rPr lang="en-US" dirty="0">
                <a:latin typeface="Century Gothic" panose="020B0502020202020204" pitchFamily="34" charset="0"/>
              </a:rPr>
              <a:t>monthly income of </a:t>
            </a:r>
            <a:r>
              <a:rPr lang="en-US" dirty="0" smtClean="0">
                <a:latin typeface="Century Gothic" panose="020B0502020202020204" pitchFamily="34" charset="0"/>
              </a:rPr>
              <a:t/>
            </a:r>
            <a:br>
              <a:rPr lang="en-US" dirty="0" smtClean="0">
                <a:latin typeface="Century Gothic" panose="020B0502020202020204" pitchFamily="34" charset="0"/>
              </a:rPr>
            </a:br>
            <a:r>
              <a:rPr lang="en-US" b="1" dirty="0" smtClean="0">
                <a:latin typeface="Century Gothic" panose="020B0502020202020204" pitchFamily="34" charset="0"/>
              </a:rPr>
              <a:t>at </a:t>
            </a:r>
            <a:r>
              <a:rPr lang="en-US" b="1" dirty="0">
                <a:latin typeface="Century Gothic" panose="020B0502020202020204" pitchFamily="34" charset="0"/>
              </a:rPr>
              <a:t>least 15,000 Bt.</a:t>
            </a:r>
            <a:r>
              <a:rPr lang="en-US" dirty="0">
                <a:latin typeface="Century Gothic" panose="020B0502020202020204" pitchFamily="34" charset="0"/>
              </a:rPr>
              <a:t> </a:t>
            </a:r>
            <a:r>
              <a:rPr lang="en-US" dirty="0" smtClean="0">
                <a:latin typeface="Century Gothic" panose="020B0502020202020204" pitchFamily="34" charset="0"/>
              </a:rPr>
              <a:t>including</a:t>
            </a:r>
            <a:r>
              <a:rPr lang="en-US" dirty="0">
                <a:latin typeface="Century Gothic" panose="020B0502020202020204" pitchFamily="34" charset="0"/>
              </a:rPr>
              <a:t> </a:t>
            </a:r>
            <a:r>
              <a:rPr lang="en-US" dirty="0" smtClean="0">
                <a:latin typeface="Century Gothic" panose="020B0502020202020204" pitchFamily="34" charset="0"/>
              </a:rPr>
              <a:t/>
            </a:r>
            <a:br>
              <a:rPr lang="en-US" dirty="0" smtClean="0">
                <a:latin typeface="Century Gothic" panose="020B0502020202020204" pitchFamily="34" charset="0"/>
              </a:rPr>
            </a:br>
            <a:r>
              <a:rPr lang="en-US" dirty="0" smtClean="0">
                <a:latin typeface="Century Gothic" panose="020B0502020202020204" pitchFamily="34" charset="0"/>
              </a:rPr>
              <a:t>other </a:t>
            </a:r>
            <a:r>
              <a:rPr lang="en-US" dirty="0">
                <a:latin typeface="Century Gothic" panose="020B0502020202020204" pitchFamily="34" charset="0"/>
              </a:rPr>
              <a:t>regular </a:t>
            </a:r>
            <a:r>
              <a:rPr lang="en-US" dirty="0" smtClean="0">
                <a:latin typeface="Century Gothic" panose="020B0502020202020204" pitchFamily="34" charset="0"/>
              </a:rPr>
              <a:t>earnings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 smtClean="0">
                <a:latin typeface="Century Gothic" panose="020B0502020202020204" pitchFamily="34" charset="0"/>
              </a:rPr>
              <a:t>At least </a:t>
            </a:r>
            <a:r>
              <a:rPr lang="en-US" b="1" dirty="0" smtClean="0">
                <a:latin typeface="Century Gothic" panose="020B0502020202020204" pitchFamily="34" charset="0"/>
              </a:rPr>
              <a:t>10 Mil Bt. </a:t>
            </a:r>
            <a:r>
              <a:rPr lang="en-US" dirty="0" smtClean="0">
                <a:latin typeface="Century Gothic" panose="020B0502020202020204" pitchFamily="34" charset="0"/>
              </a:rPr>
              <a:t>Saving Account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>
                <a:latin typeface="Century Gothic" panose="020B0502020202020204" pitchFamily="34" charset="0"/>
              </a:rPr>
              <a:t>After evaluating, bank office </a:t>
            </a:r>
            <a:br>
              <a:rPr lang="en-US" dirty="0">
                <a:latin typeface="Century Gothic" panose="020B0502020202020204" pitchFamily="34" charset="0"/>
              </a:rPr>
            </a:br>
            <a:r>
              <a:rPr lang="en-US" dirty="0">
                <a:latin typeface="Century Gothic" panose="020B0502020202020204" pitchFamily="34" charset="0"/>
              </a:rPr>
              <a:t>will suggest the best credit card </a:t>
            </a:r>
            <a:br>
              <a:rPr lang="en-US" dirty="0">
                <a:latin typeface="Century Gothic" panose="020B0502020202020204" pitchFamily="34" charset="0"/>
              </a:rPr>
            </a:br>
            <a:r>
              <a:rPr lang="en-US" dirty="0">
                <a:latin typeface="Century Gothic" panose="020B0502020202020204" pitchFamily="34" charset="0"/>
              </a:rPr>
              <a:t>for each customer.</a:t>
            </a:r>
          </a:p>
          <a:p>
            <a:r>
              <a:rPr lang="en-US" dirty="0" smtClean="0">
                <a:latin typeface="Century Gothic" panose="020B0502020202020204" pitchFamily="34" charset="0"/>
              </a:rPr>
              <a:t/>
            </a:r>
            <a:br>
              <a:rPr lang="en-US" dirty="0" smtClean="0">
                <a:latin typeface="Century Gothic" panose="020B0502020202020204" pitchFamily="34" charset="0"/>
              </a:rPr>
            </a:br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4839945" y="3934158"/>
            <a:ext cx="430405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entury Gothic" panose="020B0502020202020204" pitchFamily="34" charset="0"/>
              </a:rPr>
              <a:t>Interest rate: </a:t>
            </a:r>
            <a:r>
              <a:rPr lang="en-US" u="sng" dirty="0" smtClean="0">
                <a:latin typeface="Century Gothic" panose="020B0502020202020204" pitchFamily="34" charset="0"/>
              </a:rPr>
              <a:t>20</a:t>
            </a:r>
            <a:r>
              <a:rPr lang="en-US" u="sng" dirty="0">
                <a:latin typeface="Century Gothic" panose="020B0502020202020204" pitchFamily="34" charset="0"/>
              </a:rPr>
              <a:t>%</a:t>
            </a:r>
            <a:r>
              <a:rPr lang="en-US" dirty="0">
                <a:latin typeface="Century Gothic" panose="020B0502020202020204" pitchFamily="34" charset="0"/>
              </a:rPr>
              <a:t> per year </a:t>
            </a:r>
          </a:p>
          <a:p>
            <a:r>
              <a:rPr lang="en-US" b="1" dirty="0">
                <a:latin typeface="Century Gothic" panose="020B0502020202020204" pitchFamily="34" charset="0"/>
              </a:rPr>
              <a:t>Minimum Payment: </a:t>
            </a:r>
            <a:r>
              <a:rPr lang="en-US" u="sng" dirty="0">
                <a:latin typeface="Century Gothic" panose="020B0502020202020204" pitchFamily="34" charset="0"/>
              </a:rPr>
              <a:t>10%</a:t>
            </a:r>
            <a:r>
              <a:rPr lang="en-US" dirty="0">
                <a:latin typeface="Century Gothic" panose="020B0502020202020204" pitchFamily="34" charset="0"/>
              </a:rPr>
              <a:t> of the total amount </a:t>
            </a:r>
            <a:r>
              <a:rPr lang="en-US" dirty="0" smtClean="0">
                <a:latin typeface="Century Gothic" panose="020B0502020202020204" pitchFamily="34" charset="0"/>
              </a:rPr>
              <a:t>of monthly statement</a:t>
            </a:r>
          </a:p>
          <a:p>
            <a:r>
              <a:rPr lang="en-US" b="1" dirty="0" smtClean="0">
                <a:latin typeface="Century Gothic" panose="020B0502020202020204" pitchFamily="34" charset="0"/>
              </a:rPr>
              <a:t>Repayment </a:t>
            </a:r>
            <a:r>
              <a:rPr lang="en-US" b="1" dirty="0">
                <a:latin typeface="Century Gothic" panose="020B0502020202020204" pitchFamily="34" charset="0"/>
              </a:rPr>
              <a:t>term </a:t>
            </a:r>
            <a:r>
              <a:rPr lang="en-US" b="1" dirty="0" smtClean="0">
                <a:latin typeface="Century Gothic" panose="020B0502020202020204" pitchFamily="34" charset="0"/>
              </a:rPr>
              <a:t>w/o interest: </a:t>
            </a:r>
            <a:r>
              <a:rPr lang="en-US" dirty="0" smtClean="0">
                <a:latin typeface="Century Gothic" panose="020B0502020202020204" pitchFamily="34" charset="0"/>
              </a:rPr>
              <a:t>Max. </a:t>
            </a:r>
            <a:r>
              <a:rPr lang="en-US" dirty="0">
                <a:latin typeface="Century Gothic" panose="020B0502020202020204" pitchFamily="34" charset="0"/>
              </a:rPr>
              <a:t>of </a:t>
            </a:r>
            <a:r>
              <a:rPr lang="en-US" u="sng" dirty="0">
                <a:latin typeface="Century Gothic" panose="020B0502020202020204" pitchFamily="34" charset="0"/>
              </a:rPr>
              <a:t>45 days</a:t>
            </a:r>
            <a:r>
              <a:rPr lang="en-US" dirty="0">
                <a:latin typeface="Century Gothic" panose="020B0502020202020204" pitchFamily="34" charset="0"/>
              </a:rPr>
              <a:t> from the transaction date</a:t>
            </a:r>
            <a:endParaRPr lang="en-US" b="1" dirty="0">
              <a:latin typeface="Century Gothic" panose="020B0502020202020204" pitchFamily="34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0" y="6257557"/>
            <a:ext cx="165782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>
                <a:latin typeface="Century Gothic" panose="020B0502020202020204" pitchFamily="34" charset="0"/>
              </a:rPr>
              <a:t>Source: </a:t>
            </a:r>
            <a:r>
              <a:rPr lang="en-US" sz="1050" b="1" dirty="0" smtClean="0">
                <a:latin typeface="Century Gothic" panose="020B0502020202020204" pitchFamily="34" charset="0"/>
              </a:rPr>
              <a:t>Bangkok Bank</a:t>
            </a:r>
            <a:endParaRPr lang="en-US" sz="105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0341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Picture 84" descr="http://www.bangkokbank.com/BangkokBank/PersonalBanking/DailyBanking/CreditCards/CreditCardType/PlatinumVisaCard/PublishingImages/40_600x250.jpg"/>
          <p:cNvPicPr/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12667" y1="76400" x2="57167" y2="756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318" t="11398" r="46864" b="25542"/>
          <a:stretch/>
        </p:blipFill>
        <p:spPr bwMode="auto">
          <a:xfrm>
            <a:off x="3303623" y="991766"/>
            <a:ext cx="2549182" cy="1587313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Dark Blue Bar"/>
          <p:cNvSpPr/>
          <p:nvPr/>
        </p:nvSpPr>
        <p:spPr>
          <a:xfrm flipH="1" flipV="1">
            <a:off x="0" y="746116"/>
            <a:ext cx="9144000" cy="127000"/>
          </a:xfrm>
          <a:prstGeom prst="triangle">
            <a:avLst>
              <a:gd name="adj" fmla="val 100000"/>
            </a:avLst>
          </a:pr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1" name="Rectangle 50"/>
          <p:cNvSpPr/>
          <p:nvPr/>
        </p:nvSpPr>
        <p:spPr>
          <a:xfrm>
            <a:off x="0" y="70272"/>
            <a:ext cx="9144000" cy="726673"/>
          </a:xfrm>
          <a:prstGeom prst="rect">
            <a:avLst/>
          </a:prstGeom>
          <a:gradFill>
            <a:gsLst>
              <a:gs pos="14173">
                <a:srgbClr val="0167B1"/>
              </a:gs>
              <a:gs pos="59300">
                <a:srgbClr val="017FDD"/>
              </a:gs>
              <a:gs pos="100000">
                <a:srgbClr val="0174CB"/>
              </a:gs>
              <a:gs pos="0">
                <a:srgbClr val="0167B1"/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9" name="Header Outliner 1"/>
          <p:cNvSpPr/>
          <p:nvPr/>
        </p:nvSpPr>
        <p:spPr>
          <a:xfrm>
            <a:off x="-93756" y="-172950"/>
            <a:ext cx="9458325" cy="1581150"/>
          </a:xfrm>
          <a:custGeom>
            <a:avLst/>
            <a:gdLst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58325" h="1581150">
                <a:moveTo>
                  <a:pt x="66675" y="276225"/>
                </a:moveTo>
                <a:cubicBezTo>
                  <a:pt x="10699750" y="149225"/>
                  <a:pt x="9302750" y="1069975"/>
                  <a:pt x="9458325" y="1581150"/>
                </a:cubicBezTo>
                <a:lnTo>
                  <a:pt x="9448800" y="66675"/>
                </a:lnTo>
                <a:lnTo>
                  <a:pt x="0" y="0"/>
                </a:lnTo>
                <a:lnTo>
                  <a:pt x="66675" y="276225"/>
                </a:lnTo>
                <a:close/>
              </a:path>
            </a:pathLst>
          </a:custGeom>
          <a:solidFill>
            <a:srgbClr val="0E97FE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0" name="Header Outliner 2"/>
          <p:cNvSpPr/>
          <p:nvPr/>
        </p:nvSpPr>
        <p:spPr>
          <a:xfrm>
            <a:off x="-244475" y="-164466"/>
            <a:ext cx="9915525" cy="1609725"/>
          </a:xfrm>
          <a:custGeom>
            <a:avLst/>
            <a:gdLst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  <a:gd name="connsiteX0" fmla="*/ 0 w 9896475"/>
              <a:gd name="connsiteY0" fmla="*/ 285750 h 1581150"/>
              <a:gd name="connsiteX1" fmla="*/ 9896475 w 9896475"/>
              <a:gd name="connsiteY1" fmla="*/ 1581150 h 1581150"/>
              <a:gd name="connsiteX2" fmla="*/ 9886950 w 9896475"/>
              <a:gd name="connsiteY2" fmla="*/ 66675 h 1581150"/>
              <a:gd name="connsiteX3" fmla="*/ 438150 w 9896475"/>
              <a:gd name="connsiteY3" fmla="*/ 0 h 1581150"/>
              <a:gd name="connsiteX4" fmla="*/ 0 w 9896475"/>
              <a:gd name="connsiteY4" fmla="*/ 285750 h 1581150"/>
              <a:gd name="connsiteX0" fmla="*/ 19050 w 9915525"/>
              <a:gd name="connsiteY0" fmla="*/ 314325 h 1609725"/>
              <a:gd name="connsiteX1" fmla="*/ 9915525 w 9915525"/>
              <a:gd name="connsiteY1" fmla="*/ 1609725 h 1609725"/>
              <a:gd name="connsiteX2" fmla="*/ 9906000 w 9915525"/>
              <a:gd name="connsiteY2" fmla="*/ 95250 h 1609725"/>
              <a:gd name="connsiteX3" fmla="*/ 0 w 9915525"/>
              <a:gd name="connsiteY3" fmla="*/ 0 h 1609725"/>
              <a:gd name="connsiteX4" fmla="*/ 19050 w 9915525"/>
              <a:gd name="connsiteY4" fmla="*/ 314325 h 1609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15525" h="1609725">
                <a:moveTo>
                  <a:pt x="19050" y="314325"/>
                </a:moveTo>
                <a:cubicBezTo>
                  <a:pt x="10652125" y="187325"/>
                  <a:pt x="9569450" y="1174750"/>
                  <a:pt x="9915525" y="1609725"/>
                </a:cubicBezTo>
                <a:lnTo>
                  <a:pt x="9906000" y="95250"/>
                </a:lnTo>
                <a:lnTo>
                  <a:pt x="0" y="0"/>
                </a:lnTo>
                <a:lnTo>
                  <a:pt x="19050" y="314325"/>
                </a:lnTo>
                <a:close/>
              </a:path>
            </a:pathLst>
          </a:custGeom>
          <a:solidFill>
            <a:srgbClr val="014375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3" name="Rectangle 82"/>
          <p:cNvSpPr/>
          <p:nvPr/>
        </p:nvSpPr>
        <p:spPr>
          <a:xfrm>
            <a:off x="0" y="-4464"/>
            <a:ext cx="9144000" cy="90299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Freeform: Shape 91"/>
          <p:cNvSpPr/>
          <p:nvPr/>
        </p:nvSpPr>
        <p:spPr>
          <a:xfrm>
            <a:off x="5654675" y="43968"/>
            <a:ext cx="3489325" cy="47625"/>
          </a:xfrm>
          <a:custGeom>
            <a:avLst/>
            <a:gdLst>
              <a:gd name="connsiteX0" fmla="*/ 3488927 w 3488927"/>
              <a:gd name="connsiteY0" fmla="*/ 0 h 48845"/>
              <a:gd name="connsiteX1" fmla="*/ 3488927 w 3488927"/>
              <a:gd name="connsiteY1" fmla="*/ 48845 h 48845"/>
              <a:gd name="connsiteX2" fmla="*/ 0 w 3488927"/>
              <a:gd name="connsiteY2" fmla="*/ 48845 h 4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88927" h="48845">
                <a:moveTo>
                  <a:pt x="3488927" y="0"/>
                </a:moveTo>
                <a:lnTo>
                  <a:pt x="3488927" y="48845"/>
                </a:lnTo>
                <a:lnTo>
                  <a:pt x="0" y="48845"/>
                </a:lnTo>
                <a:close/>
              </a:path>
            </a:pathLst>
          </a:cu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0" y="6535024"/>
            <a:ext cx="9144000" cy="322976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284481" y="3070419"/>
            <a:ext cx="457200" cy="457200"/>
          </a:xfrm>
          <a:prstGeom prst="rect">
            <a:avLst/>
          </a:prstGeom>
          <a:solidFill>
            <a:srgbClr val="7E58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284481" y="3583112"/>
            <a:ext cx="457200" cy="457200"/>
          </a:xfrm>
          <a:prstGeom prst="rect">
            <a:avLst/>
          </a:prstGeom>
          <a:solidFill>
            <a:srgbClr val="07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284481" y="4095805"/>
            <a:ext cx="457200" cy="457200"/>
          </a:xfrm>
          <a:prstGeom prst="rect">
            <a:avLst/>
          </a:prstGeom>
          <a:solidFill>
            <a:srgbClr val="4864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284481" y="4608497"/>
            <a:ext cx="457200" cy="457200"/>
          </a:xfrm>
          <a:prstGeom prst="rect">
            <a:avLst/>
          </a:prstGeom>
          <a:solidFill>
            <a:srgbClr val="E988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289779" y="1019647"/>
            <a:ext cx="457200" cy="457200"/>
          </a:xfrm>
          <a:prstGeom prst="rect">
            <a:avLst/>
          </a:prstGeom>
          <a:solidFill>
            <a:srgbClr val="E55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289779" y="1532340"/>
            <a:ext cx="457200" cy="457200"/>
          </a:xfrm>
          <a:prstGeom prst="rect">
            <a:avLst/>
          </a:prstGeom>
          <a:solidFill>
            <a:srgbClr val="1575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289779" y="2045033"/>
            <a:ext cx="457200" cy="457200"/>
          </a:xfrm>
          <a:prstGeom prst="rect">
            <a:avLst/>
          </a:prstGeom>
          <a:solidFill>
            <a:srgbClr val="E1AF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289779" y="2557726"/>
            <a:ext cx="457200" cy="457200"/>
          </a:xfrm>
          <a:prstGeom prst="rect">
            <a:avLst/>
          </a:prstGeom>
          <a:solidFill>
            <a:srgbClr val="26A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289779" y="506954"/>
            <a:ext cx="457200" cy="457200"/>
          </a:xfrm>
          <a:prstGeom prst="rect">
            <a:avLst/>
          </a:prstGeom>
          <a:solidFill>
            <a:srgbClr val="5778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9289779" y="-5739"/>
            <a:ext cx="457200" cy="457200"/>
          </a:xfrm>
          <a:prstGeom prst="rect">
            <a:avLst/>
          </a:prstGeom>
          <a:ln w="12700">
            <a:solidFill>
              <a:srgbClr val="A1A3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289779" y="5121189"/>
            <a:ext cx="457200" cy="457200"/>
          </a:xfrm>
          <a:prstGeom prst="rect">
            <a:avLst/>
          </a:prstGeom>
          <a:solidFill>
            <a:srgbClr val="303845"/>
          </a:solidFill>
          <a:ln w="25400"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>
              <a:latin typeface="Gill Sans MT" panose="020B0502020104020203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289779" y="5633881"/>
            <a:ext cx="457200" cy="457200"/>
          </a:xfrm>
          <a:prstGeom prst="rect">
            <a:avLst/>
          </a:prstGeom>
          <a:solidFill>
            <a:srgbClr val="969696"/>
          </a:solidFill>
          <a:ln w="12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289779" y="6146573"/>
            <a:ext cx="457200" cy="457200"/>
          </a:xfrm>
          <a:prstGeom prst="rect">
            <a:avLst/>
          </a:prstGeom>
          <a:solidFill>
            <a:srgbClr val="2D313D"/>
          </a:solidFill>
          <a:ln w="12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9284481" y="6858000"/>
            <a:ext cx="456680" cy="364240"/>
            <a:chOff x="247015" y="861"/>
            <a:chExt cx="720000" cy="198233"/>
          </a:xfrm>
        </p:grpSpPr>
        <p:sp>
          <p:nvSpPr>
            <p:cNvPr id="19" name="Rounded Rectangle 31"/>
            <p:cNvSpPr/>
            <p:nvPr/>
          </p:nvSpPr>
          <p:spPr>
            <a:xfrm>
              <a:off x="247015" y="861"/>
              <a:ext cx="720000" cy="198233"/>
            </a:xfrm>
            <a:prstGeom prst="roundRect">
              <a:avLst/>
            </a:prstGeom>
            <a:solidFill>
              <a:srgbClr val="414C5D"/>
            </a:solidFill>
            <a:ln w="19050">
              <a:solidFill>
                <a:srgbClr val="2D313D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Rounded Rectangle 4"/>
            <p:cNvSpPr txBox="1"/>
            <p:nvPr/>
          </p:nvSpPr>
          <p:spPr>
            <a:xfrm>
              <a:off x="256692" y="10538"/>
              <a:ext cx="700646" cy="17887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860" tIns="22860" rIns="22860" bIns="22860" numCol="1" spcCol="1270" anchor="ctr" anchorCtr="0">
              <a:noAutofit/>
            </a:bodyPr>
            <a:lstStyle/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900" kern="1200" dirty="0"/>
                <a:t> </a:t>
              </a:r>
            </a:p>
          </p:txBody>
        </p:sp>
      </p:grpSp>
      <p:grpSp>
        <p:nvGrpSpPr>
          <p:cNvPr id="126" name="Group 125"/>
          <p:cNvGrpSpPr/>
          <p:nvPr/>
        </p:nvGrpSpPr>
        <p:grpSpPr>
          <a:xfrm>
            <a:off x="8524653" y="6535023"/>
            <a:ext cx="308056" cy="327959"/>
            <a:chOff x="8297735" y="6535023"/>
            <a:chExt cx="308056" cy="327959"/>
          </a:xfrm>
        </p:grpSpPr>
        <p:sp>
          <p:nvSpPr>
            <p:cNvPr id="21" name="Isosceles Triangle 20"/>
            <p:cNvSpPr/>
            <p:nvPr/>
          </p:nvSpPr>
          <p:spPr>
            <a:xfrm>
              <a:off x="8297735" y="6597417"/>
              <a:ext cx="308056" cy="26556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Isosceles Triangle 21"/>
            <p:cNvSpPr/>
            <p:nvPr/>
          </p:nvSpPr>
          <p:spPr>
            <a:xfrm rot="10800000">
              <a:off x="8297735" y="6535023"/>
              <a:ext cx="308056" cy="26556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9" name="Rectangle 38"/>
          <p:cNvSpPr/>
          <p:nvPr/>
        </p:nvSpPr>
        <p:spPr>
          <a:xfrm>
            <a:off x="-590550" y="100013"/>
            <a:ext cx="457200" cy="457200"/>
          </a:xfrm>
          <a:prstGeom prst="rect">
            <a:avLst/>
          </a:prstGeom>
          <a:solidFill>
            <a:srgbClr val="0167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-590550" y="622300"/>
            <a:ext cx="457200" cy="457200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-590550" y="3240088"/>
            <a:ext cx="457200" cy="4572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-590550" y="3762375"/>
            <a:ext cx="457200" cy="457200"/>
          </a:xfrm>
          <a:prstGeom prst="rect">
            <a:avLst/>
          </a:prstGeom>
          <a:solidFill>
            <a:srgbClr val="808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-590550" y="4286250"/>
            <a:ext cx="457200" cy="457200"/>
          </a:xfrm>
          <a:prstGeom prst="rect">
            <a:avLst/>
          </a:prstGeom>
          <a:solidFill>
            <a:srgbClr val="D4D4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-590550" y="4808538"/>
            <a:ext cx="457200" cy="457200"/>
          </a:xfrm>
          <a:prstGeom prst="rect">
            <a:avLst/>
          </a:prstGeom>
          <a:solidFill>
            <a:srgbClr val="D4D4D9"/>
          </a:solidFill>
          <a:ln w="31750">
            <a:solidFill>
              <a:srgbClr val="0167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-590550" y="5332413"/>
            <a:ext cx="457200" cy="457200"/>
          </a:xfrm>
          <a:prstGeom prst="rect">
            <a:avLst/>
          </a:prstGeom>
          <a:solidFill>
            <a:srgbClr val="D4D4D9"/>
          </a:solidFill>
          <a:ln w="31750">
            <a:solidFill>
              <a:srgbClr val="D733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-590550" y="1146175"/>
            <a:ext cx="457200" cy="457200"/>
          </a:xfrm>
          <a:prstGeom prst="rect">
            <a:avLst/>
          </a:pr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-590550" y="1670050"/>
            <a:ext cx="457200" cy="457200"/>
          </a:xfrm>
          <a:prstGeom prst="rect">
            <a:avLst/>
          </a:prstGeom>
          <a:solidFill>
            <a:srgbClr val="9D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-590550" y="2192338"/>
            <a:ext cx="457200" cy="457200"/>
          </a:xfrm>
          <a:prstGeom prst="rect">
            <a:avLst/>
          </a:prstGeom>
          <a:solidFill>
            <a:srgbClr val="0E9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-590550" y="2716213"/>
            <a:ext cx="457200" cy="457200"/>
          </a:xfrm>
          <a:prstGeom prst="rect">
            <a:avLst/>
          </a:prstGeom>
          <a:solidFill>
            <a:srgbClr val="E36F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-1177960" y="3070419"/>
            <a:ext cx="457200" cy="457200"/>
          </a:xfrm>
          <a:prstGeom prst="rect">
            <a:avLst/>
          </a:prstGeom>
          <a:solidFill>
            <a:srgbClr val="0071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-1177960" y="3583112"/>
            <a:ext cx="457200" cy="457200"/>
          </a:xfrm>
          <a:prstGeom prst="rect">
            <a:avLst/>
          </a:prstGeom>
          <a:solidFill>
            <a:srgbClr val="0056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-1177960" y="4095805"/>
            <a:ext cx="457200" cy="457200"/>
          </a:xfrm>
          <a:prstGeom prst="rect">
            <a:avLst/>
          </a:prstGeom>
          <a:solidFill>
            <a:srgbClr val="001A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-1177960" y="4608497"/>
            <a:ext cx="457200" cy="457200"/>
          </a:xfrm>
          <a:prstGeom prst="rect">
            <a:avLst/>
          </a:prstGeom>
          <a:solidFill>
            <a:srgbClr val="0013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-1172662" y="1019647"/>
            <a:ext cx="457200" cy="4572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-1172662" y="1532340"/>
            <a:ext cx="457200" cy="457200"/>
          </a:xfrm>
          <a:prstGeom prst="rect">
            <a:avLst/>
          </a:prstGeom>
          <a:solidFill>
            <a:srgbClr val="3737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-1172662" y="2045033"/>
            <a:ext cx="457200" cy="457200"/>
          </a:xfrm>
          <a:prstGeom prst="rect">
            <a:avLst/>
          </a:prstGeom>
          <a:solidFill>
            <a:srgbClr val="7B7B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-1172662" y="2557726"/>
            <a:ext cx="457200" cy="457200"/>
          </a:xfrm>
          <a:prstGeom prst="rect">
            <a:avLst/>
          </a:prstGeom>
          <a:solidFill>
            <a:srgbClr val="6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-1172662" y="506954"/>
            <a:ext cx="457200" cy="457200"/>
          </a:xfrm>
          <a:prstGeom prst="rect">
            <a:avLst/>
          </a:prstGeom>
          <a:solidFill>
            <a:srgbClr val="5778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-1167670" y="-5739"/>
            <a:ext cx="457200" cy="457200"/>
          </a:xfrm>
          <a:prstGeom prst="rect">
            <a:avLst/>
          </a:prstGeom>
          <a:ln w="12700">
            <a:solidFill>
              <a:srgbClr val="A1A3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-1167670" y="5121189"/>
            <a:ext cx="457200" cy="457200"/>
          </a:xfrm>
          <a:prstGeom prst="rect">
            <a:avLst/>
          </a:prstGeom>
          <a:solidFill>
            <a:srgbClr val="303845"/>
          </a:solidFill>
          <a:ln w="25400"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Oval 7"/>
          <p:cNvSpPr>
            <a:spLocks noChangeArrowheads="1"/>
          </p:cNvSpPr>
          <p:nvPr/>
        </p:nvSpPr>
        <p:spPr bwMode="auto">
          <a:xfrm>
            <a:off x="-1668140" y="2090753"/>
            <a:ext cx="365760" cy="365760"/>
          </a:xfrm>
          <a:prstGeom prst="ellipse">
            <a:avLst/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b="1"/>
          </a:p>
        </p:txBody>
      </p:sp>
      <p:sp>
        <p:nvSpPr>
          <p:cNvPr id="66" name="Freeform 9"/>
          <p:cNvSpPr>
            <a:spLocks/>
          </p:cNvSpPr>
          <p:nvPr/>
        </p:nvSpPr>
        <p:spPr bwMode="auto">
          <a:xfrm>
            <a:off x="-1600140" y="2161590"/>
            <a:ext cx="229760" cy="224086"/>
          </a:xfrm>
          <a:custGeom>
            <a:avLst/>
            <a:gdLst>
              <a:gd name="T0" fmla="*/ 2147483647 w 418"/>
              <a:gd name="T1" fmla="*/ 0 h 408"/>
              <a:gd name="T2" fmla="*/ 2147483647 w 418"/>
              <a:gd name="T3" fmla="*/ 2147483647 h 408"/>
              <a:gd name="T4" fmla="*/ 2147483647 w 418"/>
              <a:gd name="T5" fmla="*/ 2147483647 h 408"/>
              <a:gd name="T6" fmla="*/ 2147483647 w 418"/>
              <a:gd name="T7" fmla="*/ 2147483647 h 408"/>
              <a:gd name="T8" fmla="*/ 0 w 418"/>
              <a:gd name="T9" fmla="*/ 2147483647 h 408"/>
              <a:gd name="T10" fmla="*/ 2147483647 w 418"/>
              <a:gd name="T11" fmla="*/ 2147483647 h 408"/>
              <a:gd name="T12" fmla="*/ 2147483647 w 418"/>
              <a:gd name="T13" fmla="*/ 2147483647 h 408"/>
              <a:gd name="T14" fmla="*/ 2147483647 w 418"/>
              <a:gd name="T15" fmla="*/ 0 h 40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418" h="408">
                <a:moveTo>
                  <a:pt x="404" y="0"/>
                </a:moveTo>
                <a:cubicBezTo>
                  <a:pt x="418" y="30"/>
                  <a:pt x="418" y="30"/>
                  <a:pt x="418" y="30"/>
                </a:cubicBezTo>
                <a:cubicBezTo>
                  <a:pt x="263" y="173"/>
                  <a:pt x="237" y="286"/>
                  <a:pt x="209" y="348"/>
                </a:cubicBezTo>
                <a:cubicBezTo>
                  <a:pt x="190" y="359"/>
                  <a:pt x="150" y="377"/>
                  <a:pt x="115" y="408"/>
                </a:cubicBezTo>
                <a:cubicBezTo>
                  <a:pt x="90" y="333"/>
                  <a:pt x="50" y="219"/>
                  <a:pt x="0" y="216"/>
                </a:cubicBezTo>
                <a:cubicBezTo>
                  <a:pt x="48" y="171"/>
                  <a:pt x="76" y="163"/>
                  <a:pt x="95" y="169"/>
                </a:cubicBezTo>
                <a:cubicBezTo>
                  <a:pt x="125" y="179"/>
                  <a:pt x="140" y="230"/>
                  <a:pt x="153" y="259"/>
                </a:cubicBezTo>
                <a:cubicBezTo>
                  <a:pt x="201" y="169"/>
                  <a:pt x="300" y="47"/>
                  <a:pt x="40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8" name="Oval 6"/>
          <p:cNvSpPr>
            <a:spLocks noChangeArrowheads="1"/>
          </p:cNvSpPr>
          <p:nvPr/>
        </p:nvSpPr>
        <p:spPr bwMode="auto">
          <a:xfrm>
            <a:off x="-1668140" y="1576843"/>
            <a:ext cx="365760" cy="36576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1">
              <a:latin typeface="+mn-lt"/>
              <a:ea typeface="+mn-ea"/>
              <a:cs typeface="+mn-cs"/>
            </a:endParaRPr>
          </a:p>
        </p:txBody>
      </p:sp>
      <p:sp>
        <p:nvSpPr>
          <p:cNvPr id="69" name="Freeform 8"/>
          <p:cNvSpPr>
            <a:spLocks/>
          </p:cNvSpPr>
          <p:nvPr/>
        </p:nvSpPr>
        <p:spPr bwMode="auto">
          <a:xfrm>
            <a:off x="-1602842" y="1650921"/>
            <a:ext cx="234932" cy="217373"/>
          </a:xfrm>
          <a:custGeom>
            <a:avLst/>
            <a:gdLst>
              <a:gd name="T0" fmla="*/ 2147483647 w 427"/>
              <a:gd name="T1" fmla="*/ 2147483647 h 396"/>
              <a:gd name="T2" fmla="*/ 2147483647 w 427"/>
              <a:gd name="T3" fmla="*/ 2147483647 h 396"/>
              <a:gd name="T4" fmla="*/ 2147483647 w 427"/>
              <a:gd name="T5" fmla="*/ 2147483647 h 396"/>
              <a:gd name="T6" fmla="*/ 0 w 427"/>
              <a:gd name="T7" fmla="*/ 2147483647 h 396"/>
              <a:gd name="T8" fmla="*/ 2147483647 w 427"/>
              <a:gd name="T9" fmla="*/ 2147483647 h 396"/>
              <a:gd name="T10" fmla="*/ 2147483647 w 427"/>
              <a:gd name="T11" fmla="*/ 2147483647 h 396"/>
              <a:gd name="T12" fmla="*/ 2147483647 w 427"/>
              <a:gd name="T13" fmla="*/ 2147483647 h 396"/>
              <a:gd name="T14" fmla="*/ 2147483647 w 427"/>
              <a:gd name="T15" fmla="*/ 2147483647 h 396"/>
              <a:gd name="T16" fmla="*/ 2147483647 w 427"/>
              <a:gd name="T17" fmla="*/ 2147483647 h 396"/>
              <a:gd name="T18" fmla="*/ 2147483647 w 427"/>
              <a:gd name="T19" fmla="*/ 0 h 396"/>
              <a:gd name="T20" fmla="*/ 2147483647 w 427"/>
              <a:gd name="T21" fmla="*/ 2147483647 h 396"/>
              <a:gd name="T22" fmla="*/ 2147483647 w 427"/>
              <a:gd name="T23" fmla="*/ 2147483647 h 396"/>
              <a:gd name="T24" fmla="*/ 2147483647 w 427"/>
              <a:gd name="T25" fmla="*/ 2147483647 h 396"/>
              <a:gd name="T26" fmla="*/ 2147483647 w 427"/>
              <a:gd name="T27" fmla="*/ 2147483647 h 396"/>
              <a:gd name="T28" fmla="*/ 2147483647 w 427"/>
              <a:gd name="T29" fmla="*/ 2147483647 h 396"/>
              <a:gd name="T30" fmla="*/ 2147483647 w 427"/>
              <a:gd name="T31" fmla="*/ 2147483647 h 396"/>
              <a:gd name="T32" fmla="*/ 2147483647 w 427"/>
              <a:gd name="T33" fmla="*/ 2147483647 h 396"/>
              <a:gd name="T34" fmla="*/ 2147483647 w 427"/>
              <a:gd name="T35" fmla="*/ 2147483647 h 396"/>
              <a:gd name="T36" fmla="*/ 2147483647 w 427"/>
              <a:gd name="T37" fmla="*/ 2147483647 h 396"/>
              <a:gd name="T38" fmla="*/ 2147483647 w 427"/>
              <a:gd name="T39" fmla="*/ 2147483647 h 396"/>
              <a:gd name="T40" fmla="*/ 2147483647 w 427"/>
              <a:gd name="T41" fmla="*/ 2147483647 h 396"/>
              <a:gd name="T42" fmla="*/ 2147483647 w 427"/>
              <a:gd name="T43" fmla="*/ 2147483647 h 396"/>
              <a:gd name="T44" fmla="*/ 2147483647 w 427"/>
              <a:gd name="T45" fmla="*/ 2147483647 h 396"/>
              <a:gd name="T46" fmla="*/ 2147483647 w 427"/>
              <a:gd name="T47" fmla="*/ 2147483647 h 39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427" h="396">
                <a:moveTo>
                  <a:pt x="212" y="287"/>
                </a:moveTo>
                <a:cubicBezTo>
                  <a:pt x="205" y="296"/>
                  <a:pt x="205" y="296"/>
                  <a:pt x="205" y="296"/>
                </a:cubicBezTo>
                <a:cubicBezTo>
                  <a:pt x="161" y="363"/>
                  <a:pt x="125" y="396"/>
                  <a:pt x="96" y="396"/>
                </a:cubicBezTo>
                <a:cubicBezTo>
                  <a:pt x="64" y="396"/>
                  <a:pt x="32" y="370"/>
                  <a:pt x="0" y="317"/>
                </a:cubicBezTo>
                <a:cubicBezTo>
                  <a:pt x="4" y="317"/>
                  <a:pt x="7" y="317"/>
                  <a:pt x="9" y="317"/>
                </a:cubicBezTo>
                <a:cubicBezTo>
                  <a:pt x="47" y="317"/>
                  <a:pt x="88" y="289"/>
                  <a:pt x="134" y="232"/>
                </a:cubicBezTo>
                <a:cubicBezTo>
                  <a:pt x="145" y="218"/>
                  <a:pt x="145" y="218"/>
                  <a:pt x="145" y="218"/>
                </a:cubicBezTo>
                <a:cubicBezTo>
                  <a:pt x="130" y="202"/>
                  <a:pt x="130" y="202"/>
                  <a:pt x="130" y="202"/>
                </a:cubicBezTo>
                <a:cubicBezTo>
                  <a:pt x="88" y="157"/>
                  <a:pt x="67" y="120"/>
                  <a:pt x="67" y="89"/>
                </a:cubicBezTo>
                <a:cubicBezTo>
                  <a:pt x="67" y="64"/>
                  <a:pt x="90" y="34"/>
                  <a:pt x="136" y="0"/>
                </a:cubicBezTo>
                <a:cubicBezTo>
                  <a:pt x="143" y="44"/>
                  <a:pt x="162" y="86"/>
                  <a:pt x="195" y="128"/>
                </a:cubicBezTo>
                <a:cubicBezTo>
                  <a:pt x="207" y="144"/>
                  <a:pt x="207" y="144"/>
                  <a:pt x="207" y="144"/>
                </a:cubicBezTo>
                <a:cubicBezTo>
                  <a:pt x="218" y="131"/>
                  <a:pt x="218" y="131"/>
                  <a:pt x="218" y="131"/>
                </a:cubicBezTo>
                <a:cubicBezTo>
                  <a:pt x="265" y="70"/>
                  <a:pt x="308" y="40"/>
                  <a:pt x="346" y="40"/>
                </a:cubicBezTo>
                <a:cubicBezTo>
                  <a:pt x="377" y="40"/>
                  <a:pt x="399" y="63"/>
                  <a:pt x="415" y="109"/>
                </a:cubicBezTo>
                <a:cubicBezTo>
                  <a:pt x="410" y="108"/>
                  <a:pt x="407" y="108"/>
                  <a:pt x="405" y="108"/>
                </a:cubicBezTo>
                <a:cubicBezTo>
                  <a:pt x="391" y="108"/>
                  <a:pt x="372" y="117"/>
                  <a:pt x="348" y="135"/>
                </a:cubicBezTo>
                <a:cubicBezTo>
                  <a:pt x="323" y="154"/>
                  <a:pt x="302" y="174"/>
                  <a:pt x="285" y="197"/>
                </a:cubicBezTo>
                <a:cubicBezTo>
                  <a:pt x="272" y="215"/>
                  <a:pt x="272" y="215"/>
                  <a:pt x="272" y="215"/>
                </a:cubicBezTo>
                <a:cubicBezTo>
                  <a:pt x="285" y="227"/>
                  <a:pt x="285" y="227"/>
                  <a:pt x="285" y="227"/>
                </a:cubicBezTo>
                <a:cubicBezTo>
                  <a:pt x="330" y="271"/>
                  <a:pt x="378" y="293"/>
                  <a:pt x="427" y="293"/>
                </a:cubicBezTo>
                <a:cubicBezTo>
                  <a:pt x="401" y="347"/>
                  <a:pt x="373" y="374"/>
                  <a:pt x="344" y="374"/>
                </a:cubicBezTo>
                <a:cubicBezTo>
                  <a:pt x="318" y="374"/>
                  <a:pt x="280" y="351"/>
                  <a:pt x="231" y="305"/>
                </a:cubicBezTo>
                <a:lnTo>
                  <a:pt x="212" y="28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70" name="Rectangle 69"/>
          <p:cNvSpPr/>
          <p:nvPr/>
        </p:nvSpPr>
        <p:spPr>
          <a:xfrm>
            <a:off x="-1713860" y="3070419"/>
            <a:ext cx="457200" cy="457200"/>
          </a:xfrm>
          <a:prstGeom prst="rect">
            <a:avLst/>
          </a:prstGeom>
          <a:solidFill>
            <a:srgbClr val="DD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-1713860" y="3583112"/>
            <a:ext cx="457200" cy="457200"/>
          </a:xfrm>
          <a:prstGeom prst="rect">
            <a:avLst/>
          </a:prstGeom>
          <a:solidFill>
            <a:srgbClr val="0C54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-1713860" y="4095805"/>
            <a:ext cx="457200" cy="457200"/>
          </a:xfrm>
          <a:prstGeom prst="rect">
            <a:avLst/>
          </a:prstGeom>
          <a:solidFill>
            <a:srgbClr val="FFA9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-1713860" y="4608497"/>
            <a:ext cx="457200" cy="4572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/>
          <a:lstStyle/>
          <a:p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-1708562" y="2557726"/>
            <a:ext cx="457200" cy="457200"/>
          </a:xfrm>
          <a:prstGeom prst="rect">
            <a:avLst/>
          </a:prstGeom>
          <a:solidFill>
            <a:srgbClr val="2222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-1167670" y="5689373"/>
            <a:ext cx="457200" cy="457200"/>
          </a:xfrm>
          <a:prstGeom prst="rect">
            <a:avLst/>
          </a:prstGeom>
          <a:gradFill>
            <a:gsLst>
              <a:gs pos="0">
                <a:srgbClr val="002A50"/>
              </a:gs>
              <a:gs pos="100000">
                <a:srgbClr val="00396C"/>
              </a:gs>
            </a:gsLst>
            <a:lin ang="6000000" scaled="0"/>
          </a:gra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b="1">
              <a:solidFill>
                <a:schemeClr val="bg1"/>
              </a:solidFill>
              <a:latin typeface="Myriad Pro" panose="020B0503030403020204" pitchFamily="34" charset="0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-1167670" y="6257557"/>
            <a:ext cx="457200" cy="457200"/>
          </a:xfrm>
          <a:prstGeom prst="rect">
            <a:avLst/>
          </a:prstGeom>
          <a:noFill/>
          <a:ln w="34925">
            <a:gradFill>
              <a:gsLst>
                <a:gs pos="0">
                  <a:srgbClr val="002A50"/>
                </a:gs>
                <a:gs pos="100000">
                  <a:srgbClr val="00396C"/>
                </a:gs>
              </a:gsLst>
              <a:lin ang="60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00" b="1" i="1">
              <a:solidFill>
                <a:schemeClr val="tx1"/>
              </a:solidFill>
              <a:latin typeface="Myriad Pro" panose="020B0503030403020204" pitchFamily="34" charset="0"/>
            </a:endParaRPr>
          </a:p>
        </p:txBody>
      </p:sp>
      <p:sp>
        <p:nvSpPr>
          <p:cNvPr id="77" name="Oval 76"/>
          <p:cNvSpPr/>
          <p:nvPr/>
        </p:nvSpPr>
        <p:spPr bwMode="auto">
          <a:xfrm>
            <a:off x="-1635107" y="1092672"/>
            <a:ext cx="311150" cy="311150"/>
          </a:xfrm>
          <a:prstGeom prst="ellipse">
            <a:avLst/>
          </a:prstGeom>
          <a:solidFill>
            <a:srgbClr val="CC0000"/>
          </a:solidFill>
          <a:ln w="1905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0" rIns="0" bIns="0" anchor="ctr"/>
          <a:lstStyle/>
          <a:p>
            <a:pPr algn="ctr" eaLnBrk="0" hangingPunct="0">
              <a:defRPr/>
            </a:pPr>
            <a:r>
              <a:rPr lang="en-GB" sz="1600" b="1" dirty="0">
                <a:solidFill>
                  <a:srgbClr val="FFFFFF"/>
                </a:solidFill>
                <a:latin typeface="Myriad Pro" panose="020B0503030403020204" pitchFamily="34" charset="0"/>
              </a:rPr>
              <a:t>1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>
          <a:xfrm>
            <a:off x="8751570" y="6509653"/>
            <a:ext cx="392430" cy="365125"/>
          </a:xfrm>
        </p:spPr>
        <p:txBody>
          <a:bodyPr/>
          <a:lstStyle/>
          <a:p>
            <a:fld id="{8C7CDE80-5B26-4D45-8863-C1D742676D0C}" type="slidenum">
              <a:rPr lang="en-US" sz="1000" b="1" smtClean="0">
                <a:solidFill>
                  <a:schemeClr val="bg1"/>
                </a:solidFill>
                <a:latin typeface="Century Gothic" panose="020B0502020202020204" pitchFamily="34" charset="0"/>
              </a:rPr>
              <a:t>16</a:t>
            </a:fld>
            <a:endParaRPr lang="en-US" sz="1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8991" y="6553461"/>
            <a:ext cx="20649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1200" b="1">
                <a:solidFill>
                  <a:srgbClr val="BDBDBD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History and Development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268710" y="6553461"/>
            <a:ext cx="14750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Value Proposition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886149" y="6553461"/>
            <a:ext cx="8114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Features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4839945" y="6553461"/>
            <a:ext cx="13115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Business Model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6293878" y="6553461"/>
            <a:ext cx="8996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Examples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7335837" y="6553461"/>
            <a:ext cx="10807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Other Issues</a:t>
            </a:r>
          </a:p>
        </p:txBody>
      </p:sp>
      <p:graphicFrame>
        <p:nvGraphicFramePr>
          <p:cNvPr id="125" name="Chart 124"/>
          <p:cNvGraphicFramePr/>
          <p:nvPr/>
        </p:nvGraphicFramePr>
        <p:xfrm>
          <a:off x="-193846" y="-955340"/>
          <a:ext cx="1250379" cy="833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7" name="TextBox 126"/>
          <p:cNvSpPr txBox="1"/>
          <p:nvPr/>
        </p:nvSpPr>
        <p:spPr>
          <a:xfrm>
            <a:off x="293803" y="133089"/>
            <a:ext cx="31550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EXAMPLES OF REDIT CARDS</a:t>
            </a:r>
          </a:p>
        </p:txBody>
      </p:sp>
      <p:sp>
        <p:nvSpPr>
          <p:cNvPr id="128" name="TextBox 127"/>
          <p:cNvSpPr txBox="1"/>
          <p:nvPr/>
        </p:nvSpPr>
        <p:spPr>
          <a:xfrm>
            <a:off x="293803" y="441718"/>
            <a:ext cx="39036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Bangkok Bank Platinum - Benefits</a:t>
            </a:r>
          </a:p>
        </p:txBody>
      </p:sp>
      <p:sp>
        <p:nvSpPr>
          <p:cNvPr id="131" name="Rectangle 130"/>
          <p:cNvSpPr/>
          <p:nvPr/>
        </p:nvSpPr>
        <p:spPr>
          <a:xfrm>
            <a:off x="196685" y="203788"/>
            <a:ext cx="91440" cy="548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TextBox 86"/>
          <p:cNvSpPr txBox="1"/>
          <p:nvPr/>
        </p:nvSpPr>
        <p:spPr>
          <a:xfrm>
            <a:off x="281520" y="2716213"/>
            <a:ext cx="3265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Century Gothic" panose="020B0502020202020204" pitchFamily="34" charset="0"/>
              </a:rPr>
              <a:t>Exclusive Lifestyle Privileges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715916" y="3085545"/>
            <a:ext cx="3578224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Century Gothic" panose="020B0502020202020204" pitchFamily="34" charset="0"/>
              </a:rPr>
              <a:t>Thank you rewards</a:t>
            </a:r>
            <a:br>
              <a:rPr lang="en-US" dirty="0" smtClean="0">
                <a:latin typeface="Century Gothic" panose="020B0502020202020204" pitchFamily="34" charset="0"/>
              </a:rPr>
            </a:br>
            <a:r>
              <a:rPr lang="en-US" dirty="0" smtClean="0">
                <a:latin typeface="Century Gothic" panose="020B0502020202020204" pitchFamily="34" charset="0"/>
              </a:rPr>
              <a:t>-    Earn a point when spent </a:t>
            </a:r>
            <a:br>
              <a:rPr lang="en-US" dirty="0" smtClean="0">
                <a:latin typeface="Century Gothic" panose="020B0502020202020204" pitchFamily="34" charset="0"/>
              </a:rPr>
            </a:br>
            <a:r>
              <a:rPr lang="en-US" dirty="0" smtClean="0">
                <a:latin typeface="Century Gothic" panose="020B0502020202020204" pitchFamily="34" charset="0"/>
              </a:rPr>
              <a:t>     every 25 Bt.</a:t>
            </a:r>
          </a:p>
          <a:p>
            <a:r>
              <a:rPr lang="en-US" dirty="0" smtClean="0">
                <a:latin typeface="Century Gothic" panose="020B0502020202020204" pitchFamily="34" charset="0"/>
              </a:rPr>
              <a:t>Fly high with Royal Orchid Plus</a:t>
            </a:r>
          </a:p>
          <a:p>
            <a:pPr marL="285750" indent="-285750">
              <a:buFontTx/>
              <a:buChar char="-"/>
            </a:pPr>
            <a:r>
              <a:rPr lang="en-US" dirty="0" smtClean="0">
                <a:latin typeface="Century Gothic" panose="020B0502020202020204" pitchFamily="34" charset="0"/>
              </a:rPr>
              <a:t>Redeem </a:t>
            </a:r>
            <a:r>
              <a:rPr lang="en-US" dirty="0">
                <a:latin typeface="Century Gothic" panose="020B0502020202020204" pitchFamily="34" charset="0"/>
              </a:rPr>
              <a:t>two reward points </a:t>
            </a:r>
            <a:r>
              <a:rPr lang="en-US" dirty="0" smtClean="0">
                <a:latin typeface="Century Gothic" panose="020B0502020202020204" pitchFamily="34" charset="0"/>
              </a:rPr>
              <a:t/>
            </a:r>
            <a:br>
              <a:rPr lang="en-US" dirty="0" smtClean="0">
                <a:latin typeface="Century Gothic" panose="020B0502020202020204" pitchFamily="34" charset="0"/>
              </a:rPr>
            </a:br>
            <a:r>
              <a:rPr lang="en-US" dirty="0">
                <a:latin typeface="Century Gothic" panose="020B0502020202020204" pitchFamily="34" charset="0"/>
              </a:rPr>
              <a:t>after accumulating a </a:t>
            </a:r>
            <a:r>
              <a:rPr lang="en-US" dirty="0" smtClean="0">
                <a:latin typeface="Century Gothic" panose="020B0502020202020204" pitchFamily="34" charset="0"/>
              </a:rPr>
              <a:t/>
            </a:r>
            <a:br>
              <a:rPr lang="en-US" dirty="0" smtClean="0">
                <a:latin typeface="Century Gothic" panose="020B0502020202020204" pitchFamily="34" charset="0"/>
              </a:rPr>
            </a:br>
            <a:r>
              <a:rPr lang="en-US" dirty="0" smtClean="0">
                <a:latin typeface="Century Gothic" panose="020B0502020202020204" pitchFamily="34" charset="0"/>
              </a:rPr>
              <a:t>minimum of </a:t>
            </a:r>
            <a:r>
              <a:rPr lang="en-US" dirty="0">
                <a:latin typeface="Century Gothic" panose="020B0502020202020204" pitchFamily="34" charset="0"/>
              </a:rPr>
              <a:t>2,000 </a:t>
            </a:r>
            <a:r>
              <a:rPr lang="en-US" dirty="0" smtClean="0">
                <a:latin typeface="Century Gothic" panose="020B0502020202020204" pitchFamily="34" charset="0"/>
              </a:rPr>
              <a:t>points</a:t>
            </a:r>
            <a:endParaRPr lang="en-US" dirty="0">
              <a:latin typeface="Century Gothic" panose="020B0502020202020204" pitchFamily="34" charset="0"/>
            </a:endParaRPr>
          </a:p>
          <a:p>
            <a:r>
              <a:rPr lang="en-US" dirty="0" err="1" smtClean="0">
                <a:latin typeface="Century Gothic" panose="020B0502020202020204" pitchFamily="34" charset="0"/>
              </a:rPr>
              <a:t>FlyerBonus</a:t>
            </a:r>
            <a:r>
              <a:rPr lang="en-US" dirty="0" smtClean="0">
                <a:latin typeface="Century Gothic" panose="020B0502020202020204" pitchFamily="34" charset="0"/>
              </a:rPr>
              <a:t> points </a:t>
            </a:r>
          </a:p>
          <a:p>
            <a:r>
              <a:rPr lang="en-US" dirty="0" smtClean="0">
                <a:latin typeface="Century Gothic" panose="020B0502020202020204" pitchFamily="34" charset="0"/>
              </a:rPr>
              <a:t>Cash advance</a:t>
            </a:r>
          </a:p>
          <a:p>
            <a:endParaRPr lang="en-US" dirty="0">
              <a:latin typeface="Century Gothic" panose="020B0502020202020204" pitchFamily="34" charset="0"/>
            </a:endParaRPr>
          </a:p>
          <a:p>
            <a:endParaRPr lang="en-US" dirty="0" smtClean="0">
              <a:latin typeface="Century Gothic" panose="020B0502020202020204" pitchFamily="34" charset="0"/>
            </a:endParaRPr>
          </a:p>
          <a:p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4493404" y="2716213"/>
            <a:ext cx="23551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Century Gothic" panose="020B0502020202020204" pitchFamily="34" charset="0"/>
              </a:rPr>
              <a:t>24-Hour Assistance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5164033" y="3085545"/>
            <a:ext cx="246413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Century Gothic" panose="020B0502020202020204" pitchFamily="34" charset="0"/>
              </a:rPr>
              <a:t>Roadside Assistance</a:t>
            </a:r>
          </a:p>
          <a:p>
            <a:r>
              <a:rPr lang="en-US" dirty="0">
                <a:latin typeface="Century Gothic" panose="020B0502020202020204" pitchFamily="34" charset="0"/>
              </a:rPr>
              <a:t>Home </a:t>
            </a:r>
            <a:r>
              <a:rPr lang="en-US" dirty="0" smtClean="0">
                <a:latin typeface="Century Gothic" panose="020B0502020202020204" pitchFamily="34" charset="0"/>
              </a:rPr>
              <a:t>Assistance</a:t>
            </a:r>
            <a:br>
              <a:rPr lang="en-US" dirty="0" smtClean="0">
                <a:latin typeface="Century Gothic" panose="020B0502020202020204" pitchFamily="34" charset="0"/>
              </a:rPr>
            </a:br>
            <a:r>
              <a:rPr lang="en-US" dirty="0" smtClean="0">
                <a:latin typeface="Century Gothic" panose="020B0502020202020204" pitchFamily="34" charset="0"/>
              </a:rPr>
              <a:t>Medical Assistance</a:t>
            </a:r>
            <a:endParaRPr lang="en-US" dirty="0">
              <a:latin typeface="Century Gothic" panose="020B0502020202020204" pitchFamily="34" charset="0"/>
            </a:endParaRPr>
          </a:p>
          <a:p>
            <a:r>
              <a:rPr lang="en-US" dirty="0">
                <a:latin typeface="Century Gothic" panose="020B0502020202020204" pitchFamily="34" charset="0"/>
              </a:rPr>
              <a:t>Concierge Services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4493404" y="4367669"/>
            <a:ext cx="22717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Century Gothic" panose="020B0502020202020204" pitchFamily="34" charset="0"/>
              </a:rPr>
              <a:t>Insurance Services</a:t>
            </a:r>
          </a:p>
        </p:txBody>
      </p:sp>
      <p:sp>
        <p:nvSpPr>
          <p:cNvPr id="99" name="TextBox 98"/>
          <p:cNvSpPr txBox="1"/>
          <p:nvPr/>
        </p:nvSpPr>
        <p:spPr>
          <a:xfrm>
            <a:off x="5164033" y="4737001"/>
            <a:ext cx="37080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Century Gothic" panose="020B0502020202020204" pitchFamily="34" charset="0"/>
              </a:rPr>
              <a:t>Overseas health &amp; </a:t>
            </a:r>
            <a:r>
              <a:rPr lang="en-US" dirty="0" smtClean="0">
                <a:latin typeface="Century Gothic" panose="020B0502020202020204" pitchFamily="34" charset="0"/>
              </a:rPr>
              <a:t>medical</a:t>
            </a:r>
            <a:br>
              <a:rPr lang="en-US" dirty="0" smtClean="0">
                <a:latin typeface="Century Gothic" panose="020B0502020202020204" pitchFamily="34" charset="0"/>
              </a:rPr>
            </a:br>
            <a:r>
              <a:rPr lang="en-US" dirty="0" smtClean="0">
                <a:latin typeface="Century Gothic" panose="020B0502020202020204" pitchFamily="34" charset="0"/>
              </a:rPr>
              <a:t>- Up to 6 Mil. Bt. including family</a:t>
            </a:r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0" y="6257557"/>
            <a:ext cx="165782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>
                <a:latin typeface="Century Gothic" panose="020B0502020202020204" pitchFamily="34" charset="0"/>
              </a:rPr>
              <a:t>Source: </a:t>
            </a:r>
            <a:r>
              <a:rPr lang="en-US" sz="1050" b="1" dirty="0" smtClean="0">
                <a:latin typeface="Century Gothic" panose="020B0502020202020204" pitchFamily="34" charset="0"/>
              </a:rPr>
              <a:t>Bangkok Bank</a:t>
            </a:r>
            <a:endParaRPr lang="en-US" sz="105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314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Dark Blue Bar"/>
          <p:cNvSpPr/>
          <p:nvPr/>
        </p:nvSpPr>
        <p:spPr>
          <a:xfrm flipH="1" flipV="1">
            <a:off x="0" y="746116"/>
            <a:ext cx="9144000" cy="127000"/>
          </a:xfrm>
          <a:prstGeom prst="triangle">
            <a:avLst>
              <a:gd name="adj" fmla="val 100000"/>
            </a:avLst>
          </a:pr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1" name="Rectangle 50"/>
          <p:cNvSpPr/>
          <p:nvPr/>
        </p:nvSpPr>
        <p:spPr>
          <a:xfrm>
            <a:off x="0" y="70272"/>
            <a:ext cx="9144000" cy="726673"/>
          </a:xfrm>
          <a:prstGeom prst="rect">
            <a:avLst/>
          </a:prstGeom>
          <a:gradFill>
            <a:gsLst>
              <a:gs pos="14173">
                <a:srgbClr val="0167B1"/>
              </a:gs>
              <a:gs pos="59300">
                <a:srgbClr val="017FDD"/>
              </a:gs>
              <a:gs pos="100000">
                <a:srgbClr val="0174CB"/>
              </a:gs>
              <a:gs pos="0">
                <a:srgbClr val="0167B1"/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9" name="Header Outliner 1"/>
          <p:cNvSpPr/>
          <p:nvPr/>
        </p:nvSpPr>
        <p:spPr>
          <a:xfrm>
            <a:off x="-93756" y="-172950"/>
            <a:ext cx="9458325" cy="1581150"/>
          </a:xfrm>
          <a:custGeom>
            <a:avLst/>
            <a:gdLst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58325" h="1581150">
                <a:moveTo>
                  <a:pt x="66675" y="276225"/>
                </a:moveTo>
                <a:cubicBezTo>
                  <a:pt x="10699750" y="149225"/>
                  <a:pt x="9302750" y="1069975"/>
                  <a:pt x="9458325" y="1581150"/>
                </a:cubicBezTo>
                <a:lnTo>
                  <a:pt x="9448800" y="66675"/>
                </a:lnTo>
                <a:lnTo>
                  <a:pt x="0" y="0"/>
                </a:lnTo>
                <a:lnTo>
                  <a:pt x="66675" y="276225"/>
                </a:lnTo>
                <a:close/>
              </a:path>
            </a:pathLst>
          </a:custGeom>
          <a:solidFill>
            <a:srgbClr val="0E97FE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0" name="Header Outliner 2"/>
          <p:cNvSpPr/>
          <p:nvPr/>
        </p:nvSpPr>
        <p:spPr>
          <a:xfrm>
            <a:off x="-244475" y="-164466"/>
            <a:ext cx="9915525" cy="1609725"/>
          </a:xfrm>
          <a:custGeom>
            <a:avLst/>
            <a:gdLst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77375"/>
              <a:gd name="connsiteY0" fmla="*/ 276225 h 1123950"/>
              <a:gd name="connsiteX1" fmla="*/ 9477375 w 9477375"/>
              <a:gd name="connsiteY1" fmla="*/ 1123950 h 1123950"/>
              <a:gd name="connsiteX2" fmla="*/ 9448800 w 9477375"/>
              <a:gd name="connsiteY2" fmla="*/ 66675 h 1123950"/>
              <a:gd name="connsiteX3" fmla="*/ 0 w 9477375"/>
              <a:gd name="connsiteY3" fmla="*/ 0 h 1123950"/>
              <a:gd name="connsiteX4" fmla="*/ 66675 w 9477375"/>
              <a:gd name="connsiteY4" fmla="*/ 276225 h 1123950"/>
              <a:gd name="connsiteX0" fmla="*/ 66675 w 9458325"/>
              <a:gd name="connsiteY0" fmla="*/ 276225 h 1581150"/>
              <a:gd name="connsiteX1" fmla="*/ 9458325 w 9458325"/>
              <a:gd name="connsiteY1" fmla="*/ 1581150 h 1581150"/>
              <a:gd name="connsiteX2" fmla="*/ 9448800 w 9458325"/>
              <a:gd name="connsiteY2" fmla="*/ 66675 h 1581150"/>
              <a:gd name="connsiteX3" fmla="*/ 0 w 9458325"/>
              <a:gd name="connsiteY3" fmla="*/ 0 h 1581150"/>
              <a:gd name="connsiteX4" fmla="*/ 66675 w 9458325"/>
              <a:gd name="connsiteY4" fmla="*/ 276225 h 1581150"/>
              <a:gd name="connsiteX0" fmla="*/ 0 w 9896475"/>
              <a:gd name="connsiteY0" fmla="*/ 285750 h 1581150"/>
              <a:gd name="connsiteX1" fmla="*/ 9896475 w 9896475"/>
              <a:gd name="connsiteY1" fmla="*/ 1581150 h 1581150"/>
              <a:gd name="connsiteX2" fmla="*/ 9886950 w 9896475"/>
              <a:gd name="connsiteY2" fmla="*/ 66675 h 1581150"/>
              <a:gd name="connsiteX3" fmla="*/ 438150 w 9896475"/>
              <a:gd name="connsiteY3" fmla="*/ 0 h 1581150"/>
              <a:gd name="connsiteX4" fmla="*/ 0 w 9896475"/>
              <a:gd name="connsiteY4" fmla="*/ 285750 h 1581150"/>
              <a:gd name="connsiteX0" fmla="*/ 19050 w 9915525"/>
              <a:gd name="connsiteY0" fmla="*/ 314325 h 1609725"/>
              <a:gd name="connsiteX1" fmla="*/ 9915525 w 9915525"/>
              <a:gd name="connsiteY1" fmla="*/ 1609725 h 1609725"/>
              <a:gd name="connsiteX2" fmla="*/ 9906000 w 9915525"/>
              <a:gd name="connsiteY2" fmla="*/ 95250 h 1609725"/>
              <a:gd name="connsiteX3" fmla="*/ 0 w 9915525"/>
              <a:gd name="connsiteY3" fmla="*/ 0 h 1609725"/>
              <a:gd name="connsiteX4" fmla="*/ 19050 w 9915525"/>
              <a:gd name="connsiteY4" fmla="*/ 314325 h 1609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15525" h="1609725">
                <a:moveTo>
                  <a:pt x="19050" y="314325"/>
                </a:moveTo>
                <a:cubicBezTo>
                  <a:pt x="10652125" y="187325"/>
                  <a:pt x="9569450" y="1174750"/>
                  <a:pt x="9915525" y="1609725"/>
                </a:cubicBezTo>
                <a:lnTo>
                  <a:pt x="9906000" y="95250"/>
                </a:lnTo>
                <a:lnTo>
                  <a:pt x="0" y="0"/>
                </a:lnTo>
                <a:lnTo>
                  <a:pt x="19050" y="314325"/>
                </a:lnTo>
                <a:close/>
              </a:path>
            </a:pathLst>
          </a:custGeom>
          <a:solidFill>
            <a:srgbClr val="014375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3" name="Rectangle 82"/>
          <p:cNvSpPr/>
          <p:nvPr/>
        </p:nvSpPr>
        <p:spPr>
          <a:xfrm>
            <a:off x="0" y="-4464"/>
            <a:ext cx="9144000" cy="90299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Freeform: Shape 91"/>
          <p:cNvSpPr/>
          <p:nvPr/>
        </p:nvSpPr>
        <p:spPr>
          <a:xfrm>
            <a:off x="5654675" y="43968"/>
            <a:ext cx="3489325" cy="47625"/>
          </a:xfrm>
          <a:custGeom>
            <a:avLst/>
            <a:gdLst>
              <a:gd name="connsiteX0" fmla="*/ 3488927 w 3488927"/>
              <a:gd name="connsiteY0" fmla="*/ 0 h 48845"/>
              <a:gd name="connsiteX1" fmla="*/ 3488927 w 3488927"/>
              <a:gd name="connsiteY1" fmla="*/ 48845 h 48845"/>
              <a:gd name="connsiteX2" fmla="*/ 0 w 3488927"/>
              <a:gd name="connsiteY2" fmla="*/ 48845 h 4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88927" h="48845">
                <a:moveTo>
                  <a:pt x="3488927" y="0"/>
                </a:moveTo>
                <a:lnTo>
                  <a:pt x="3488927" y="48845"/>
                </a:lnTo>
                <a:lnTo>
                  <a:pt x="0" y="48845"/>
                </a:lnTo>
                <a:close/>
              </a:path>
            </a:pathLst>
          </a:cu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0" y="6535024"/>
            <a:ext cx="9144000" cy="322976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284481" y="3070419"/>
            <a:ext cx="457200" cy="457200"/>
          </a:xfrm>
          <a:prstGeom prst="rect">
            <a:avLst/>
          </a:prstGeom>
          <a:solidFill>
            <a:srgbClr val="7E58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284481" y="3583112"/>
            <a:ext cx="457200" cy="457200"/>
          </a:xfrm>
          <a:prstGeom prst="rect">
            <a:avLst/>
          </a:prstGeom>
          <a:solidFill>
            <a:srgbClr val="07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284481" y="4095805"/>
            <a:ext cx="457200" cy="457200"/>
          </a:xfrm>
          <a:prstGeom prst="rect">
            <a:avLst/>
          </a:prstGeom>
          <a:solidFill>
            <a:srgbClr val="4864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284481" y="4608497"/>
            <a:ext cx="457200" cy="457200"/>
          </a:xfrm>
          <a:prstGeom prst="rect">
            <a:avLst/>
          </a:prstGeom>
          <a:solidFill>
            <a:srgbClr val="E988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289779" y="1019647"/>
            <a:ext cx="457200" cy="457200"/>
          </a:xfrm>
          <a:prstGeom prst="rect">
            <a:avLst/>
          </a:prstGeom>
          <a:solidFill>
            <a:srgbClr val="E55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289779" y="1532340"/>
            <a:ext cx="457200" cy="457200"/>
          </a:xfrm>
          <a:prstGeom prst="rect">
            <a:avLst/>
          </a:prstGeom>
          <a:solidFill>
            <a:srgbClr val="1575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289779" y="2045033"/>
            <a:ext cx="457200" cy="457200"/>
          </a:xfrm>
          <a:prstGeom prst="rect">
            <a:avLst/>
          </a:prstGeom>
          <a:solidFill>
            <a:srgbClr val="E1AF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289779" y="2557726"/>
            <a:ext cx="457200" cy="457200"/>
          </a:xfrm>
          <a:prstGeom prst="rect">
            <a:avLst/>
          </a:prstGeom>
          <a:solidFill>
            <a:srgbClr val="26A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289779" y="506954"/>
            <a:ext cx="457200" cy="457200"/>
          </a:xfrm>
          <a:prstGeom prst="rect">
            <a:avLst/>
          </a:prstGeom>
          <a:solidFill>
            <a:srgbClr val="5778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9289779" y="-5739"/>
            <a:ext cx="457200" cy="457200"/>
          </a:xfrm>
          <a:prstGeom prst="rect">
            <a:avLst/>
          </a:prstGeom>
          <a:ln w="12700">
            <a:solidFill>
              <a:srgbClr val="A1A3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289779" y="5121189"/>
            <a:ext cx="457200" cy="457200"/>
          </a:xfrm>
          <a:prstGeom prst="rect">
            <a:avLst/>
          </a:prstGeom>
          <a:solidFill>
            <a:srgbClr val="303845"/>
          </a:solidFill>
          <a:ln w="25400"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>
              <a:latin typeface="Gill Sans MT" panose="020B0502020104020203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289779" y="5633881"/>
            <a:ext cx="457200" cy="457200"/>
          </a:xfrm>
          <a:prstGeom prst="rect">
            <a:avLst/>
          </a:prstGeom>
          <a:solidFill>
            <a:srgbClr val="969696"/>
          </a:solidFill>
          <a:ln w="12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289779" y="6146573"/>
            <a:ext cx="457200" cy="457200"/>
          </a:xfrm>
          <a:prstGeom prst="rect">
            <a:avLst/>
          </a:prstGeom>
          <a:solidFill>
            <a:srgbClr val="2D313D"/>
          </a:solidFill>
          <a:ln w="12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9284481" y="6858000"/>
            <a:ext cx="456680" cy="364240"/>
            <a:chOff x="247015" y="861"/>
            <a:chExt cx="720000" cy="198233"/>
          </a:xfrm>
        </p:grpSpPr>
        <p:sp>
          <p:nvSpPr>
            <p:cNvPr id="19" name="Rounded Rectangle 31"/>
            <p:cNvSpPr/>
            <p:nvPr/>
          </p:nvSpPr>
          <p:spPr>
            <a:xfrm>
              <a:off x="247015" y="861"/>
              <a:ext cx="720000" cy="198233"/>
            </a:xfrm>
            <a:prstGeom prst="roundRect">
              <a:avLst/>
            </a:prstGeom>
            <a:solidFill>
              <a:srgbClr val="414C5D"/>
            </a:solidFill>
            <a:ln w="19050">
              <a:solidFill>
                <a:srgbClr val="2D313D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Rounded Rectangle 4"/>
            <p:cNvSpPr txBox="1"/>
            <p:nvPr/>
          </p:nvSpPr>
          <p:spPr>
            <a:xfrm>
              <a:off x="256692" y="10538"/>
              <a:ext cx="700646" cy="17887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860" tIns="22860" rIns="22860" bIns="22860" numCol="1" spcCol="1270" anchor="ctr" anchorCtr="0">
              <a:noAutofit/>
            </a:bodyPr>
            <a:lstStyle/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900" kern="1200" dirty="0"/>
                <a:t> </a:t>
              </a:r>
            </a:p>
          </p:txBody>
        </p:sp>
      </p:grpSp>
      <p:grpSp>
        <p:nvGrpSpPr>
          <p:cNvPr id="126" name="Group 125"/>
          <p:cNvGrpSpPr/>
          <p:nvPr/>
        </p:nvGrpSpPr>
        <p:grpSpPr>
          <a:xfrm>
            <a:off x="8524653" y="6535023"/>
            <a:ext cx="308056" cy="327959"/>
            <a:chOff x="8297735" y="6535023"/>
            <a:chExt cx="308056" cy="327959"/>
          </a:xfrm>
        </p:grpSpPr>
        <p:sp>
          <p:nvSpPr>
            <p:cNvPr id="21" name="Isosceles Triangle 20"/>
            <p:cNvSpPr/>
            <p:nvPr/>
          </p:nvSpPr>
          <p:spPr>
            <a:xfrm>
              <a:off x="8297735" y="6597417"/>
              <a:ext cx="308056" cy="26556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Isosceles Triangle 21"/>
            <p:cNvSpPr/>
            <p:nvPr/>
          </p:nvSpPr>
          <p:spPr>
            <a:xfrm rot="10800000">
              <a:off x="8297735" y="6535023"/>
              <a:ext cx="308056" cy="26556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9" name="Rectangle 38"/>
          <p:cNvSpPr/>
          <p:nvPr/>
        </p:nvSpPr>
        <p:spPr>
          <a:xfrm>
            <a:off x="-590550" y="100013"/>
            <a:ext cx="457200" cy="457200"/>
          </a:xfrm>
          <a:prstGeom prst="rect">
            <a:avLst/>
          </a:prstGeom>
          <a:solidFill>
            <a:srgbClr val="0167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-590550" y="622300"/>
            <a:ext cx="457200" cy="457200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-590550" y="3240088"/>
            <a:ext cx="457200" cy="4572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-590550" y="3762375"/>
            <a:ext cx="457200" cy="457200"/>
          </a:xfrm>
          <a:prstGeom prst="rect">
            <a:avLst/>
          </a:prstGeom>
          <a:solidFill>
            <a:srgbClr val="808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-590550" y="4286250"/>
            <a:ext cx="457200" cy="457200"/>
          </a:xfrm>
          <a:prstGeom prst="rect">
            <a:avLst/>
          </a:prstGeom>
          <a:solidFill>
            <a:srgbClr val="D4D4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-590550" y="4808538"/>
            <a:ext cx="457200" cy="457200"/>
          </a:xfrm>
          <a:prstGeom prst="rect">
            <a:avLst/>
          </a:prstGeom>
          <a:solidFill>
            <a:srgbClr val="D4D4D9"/>
          </a:solidFill>
          <a:ln w="31750">
            <a:solidFill>
              <a:srgbClr val="0167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-590550" y="5332413"/>
            <a:ext cx="457200" cy="457200"/>
          </a:xfrm>
          <a:prstGeom prst="rect">
            <a:avLst/>
          </a:prstGeom>
          <a:solidFill>
            <a:srgbClr val="D4D4D9"/>
          </a:solidFill>
          <a:ln w="31750">
            <a:solidFill>
              <a:srgbClr val="D733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-590550" y="1146175"/>
            <a:ext cx="457200" cy="457200"/>
          </a:xfrm>
          <a:prstGeom prst="rect">
            <a:avLst/>
          </a:pr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-590550" y="1670050"/>
            <a:ext cx="457200" cy="457200"/>
          </a:xfrm>
          <a:prstGeom prst="rect">
            <a:avLst/>
          </a:prstGeom>
          <a:solidFill>
            <a:srgbClr val="9D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-590550" y="2192338"/>
            <a:ext cx="457200" cy="457200"/>
          </a:xfrm>
          <a:prstGeom prst="rect">
            <a:avLst/>
          </a:prstGeom>
          <a:solidFill>
            <a:srgbClr val="0E9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-590550" y="2716213"/>
            <a:ext cx="457200" cy="457200"/>
          </a:xfrm>
          <a:prstGeom prst="rect">
            <a:avLst/>
          </a:prstGeom>
          <a:solidFill>
            <a:srgbClr val="E36F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-1177960" y="3070419"/>
            <a:ext cx="457200" cy="457200"/>
          </a:xfrm>
          <a:prstGeom prst="rect">
            <a:avLst/>
          </a:prstGeom>
          <a:solidFill>
            <a:srgbClr val="0071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-1177960" y="3583112"/>
            <a:ext cx="457200" cy="457200"/>
          </a:xfrm>
          <a:prstGeom prst="rect">
            <a:avLst/>
          </a:prstGeom>
          <a:solidFill>
            <a:srgbClr val="0056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-1177960" y="4095805"/>
            <a:ext cx="457200" cy="457200"/>
          </a:xfrm>
          <a:prstGeom prst="rect">
            <a:avLst/>
          </a:prstGeom>
          <a:solidFill>
            <a:srgbClr val="001A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-1177960" y="4608497"/>
            <a:ext cx="457200" cy="457200"/>
          </a:xfrm>
          <a:prstGeom prst="rect">
            <a:avLst/>
          </a:prstGeom>
          <a:solidFill>
            <a:srgbClr val="0013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-1172662" y="1019647"/>
            <a:ext cx="457200" cy="4572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-1172662" y="1532340"/>
            <a:ext cx="457200" cy="457200"/>
          </a:xfrm>
          <a:prstGeom prst="rect">
            <a:avLst/>
          </a:prstGeom>
          <a:solidFill>
            <a:srgbClr val="3737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-1172662" y="2045033"/>
            <a:ext cx="457200" cy="457200"/>
          </a:xfrm>
          <a:prstGeom prst="rect">
            <a:avLst/>
          </a:prstGeom>
          <a:solidFill>
            <a:srgbClr val="7B7B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-1172662" y="2557726"/>
            <a:ext cx="457200" cy="457200"/>
          </a:xfrm>
          <a:prstGeom prst="rect">
            <a:avLst/>
          </a:prstGeom>
          <a:solidFill>
            <a:srgbClr val="6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-1172662" y="506954"/>
            <a:ext cx="457200" cy="457200"/>
          </a:xfrm>
          <a:prstGeom prst="rect">
            <a:avLst/>
          </a:prstGeom>
          <a:solidFill>
            <a:srgbClr val="5778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-1167670" y="-5739"/>
            <a:ext cx="457200" cy="457200"/>
          </a:xfrm>
          <a:prstGeom prst="rect">
            <a:avLst/>
          </a:prstGeom>
          <a:ln w="12700">
            <a:solidFill>
              <a:srgbClr val="A1A3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-1167670" y="5121189"/>
            <a:ext cx="457200" cy="457200"/>
          </a:xfrm>
          <a:prstGeom prst="rect">
            <a:avLst/>
          </a:prstGeom>
          <a:solidFill>
            <a:srgbClr val="303845"/>
          </a:solidFill>
          <a:ln w="25400"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Oval 7"/>
          <p:cNvSpPr>
            <a:spLocks noChangeArrowheads="1"/>
          </p:cNvSpPr>
          <p:nvPr/>
        </p:nvSpPr>
        <p:spPr bwMode="auto">
          <a:xfrm>
            <a:off x="-1668140" y="2090753"/>
            <a:ext cx="365760" cy="365760"/>
          </a:xfrm>
          <a:prstGeom prst="ellipse">
            <a:avLst/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b="1"/>
          </a:p>
        </p:txBody>
      </p:sp>
      <p:sp>
        <p:nvSpPr>
          <p:cNvPr id="66" name="Freeform 9"/>
          <p:cNvSpPr>
            <a:spLocks/>
          </p:cNvSpPr>
          <p:nvPr/>
        </p:nvSpPr>
        <p:spPr bwMode="auto">
          <a:xfrm>
            <a:off x="-1600140" y="2161590"/>
            <a:ext cx="229760" cy="224086"/>
          </a:xfrm>
          <a:custGeom>
            <a:avLst/>
            <a:gdLst>
              <a:gd name="T0" fmla="*/ 2147483647 w 418"/>
              <a:gd name="T1" fmla="*/ 0 h 408"/>
              <a:gd name="T2" fmla="*/ 2147483647 w 418"/>
              <a:gd name="T3" fmla="*/ 2147483647 h 408"/>
              <a:gd name="T4" fmla="*/ 2147483647 w 418"/>
              <a:gd name="T5" fmla="*/ 2147483647 h 408"/>
              <a:gd name="T6" fmla="*/ 2147483647 w 418"/>
              <a:gd name="T7" fmla="*/ 2147483647 h 408"/>
              <a:gd name="T8" fmla="*/ 0 w 418"/>
              <a:gd name="T9" fmla="*/ 2147483647 h 408"/>
              <a:gd name="T10" fmla="*/ 2147483647 w 418"/>
              <a:gd name="T11" fmla="*/ 2147483647 h 408"/>
              <a:gd name="T12" fmla="*/ 2147483647 w 418"/>
              <a:gd name="T13" fmla="*/ 2147483647 h 408"/>
              <a:gd name="T14" fmla="*/ 2147483647 w 418"/>
              <a:gd name="T15" fmla="*/ 0 h 40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418" h="408">
                <a:moveTo>
                  <a:pt x="404" y="0"/>
                </a:moveTo>
                <a:cubicBezTo>
                  <a:pt x="418" y="30"/>
                  <a:pt x="418" y="30"/>
                  <a:pt x="418" y="30"/>
                </a:cubicBezTo>
                <a:cubicBezTo>
                  <a:pt x="263" y="173"/>
                  <a:pt x="237" y="286"/>
                  <a:pt x="209" y="348"/>
                </a:cubicBezTo>
                <a:cubicBezTo>
                  <a:pt x="190" y="359"/>
                  <a:pt x="150" y="377"/>
                  <a:pt x="115" y="408"/>
                </a:cubicBezTo>
                <a:cubicBezTo>
                  <a:pt x="90" y="333"/>
                  <a:pt x="50" y="219"/>
                  <a:pt x="0" y="216"/>
                </a:cubicBezTo>
                <a:cubicBezTo>
                  <a:pt x="48" y="171"/>
                  <a:pt x="76" y="163"/>
                  <a:pt x="95" y="169"/>
                </a:cubicBezTo>
                <a:cubicBezTo>
                  <a:pt x="125" y="179"/>
                  <a:pt x="140" y="230"/>
                  <a:pt x="153" y="259"/>
                </a:cubicBezTo>
                <a:cubicBezTo>
                  <a:pt x="201" y="169"/>
                  <a:pt x="300" y="47"/>
                  <a:pt x="40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8" name="Oval 6"/>
          <p:cNvSpPr>
            <a:spLocks noChangeArrowheads="1"/>
          </p:cNvSpPr>
          <p:nvPr/>
        </p:nvSpPr>
        <p:spPr bwMode="auto">
          <a:xfrm>
            <a:off x="-1668140" y="1576843"/>
            <a:ext cx="365760" cy="36576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1">
              <a:latin typeface="+mn-lt"/>
              <a:ea typeface="+mn-ea"/>
              <a:cs typeface="+mn-cs"/>
            </a:endParaRPr>
          </a:p>
        </p:txBody>
      </p:sp>
      <p:sp>
        <p:nvSpPr>
          <p:cNvPr id="69" name="Freeform 8"/>
          <p:cNvSpPr>
            <a:spLocks/>
          </p:cNvSpPr>
          <p:nvPr/>
        </p:nvSpPr>
        <p:spPr bwMode="auto">
          <a:xfrm>
            <a:off x="-1602842" y="1650921"/>
            <a:ext cx="234932" cy="217373"/>
          </a:xfrm>
          <a:custGeom>
            <a:avLst/>
            <a:gdLst>
              <a:gd name="T0" fmla="*/ 2147483647 w 427"/>
              <a:gd name="T1" fmla="*/ 2147483647 h 396"/>
              <a:gd name="T2" fmla="*/ 2147483647 w 427"/>
              <a:gd name="T3" fmla="*/ 2147483647 h 396"/>
              <a:gd name="T4" fmla="*/ 2147483647 w 427"/>
              <a:gd name="T5" fmla="*/ 2147483647 h 396"/>
              <a:gd name="T6" fmla="*/ 0 w 427"/>
              <a:gd name="T7" fmla="*/ 2147483647 h 396"/>
              <a:gd name="T8" fmla="*/ 2147483647 w 427"/>
              <a:gd name="T9" fmla="*/ 2147483647 h 396"/>
              <a:gd name="T10" fmla="*/ 2147483647 w 427"/>
              <a:gd name="T11" fmla="*/ 2147483647 h 396"/>
              <a:gd name="T12" fmla="*/ 2147483647 w 427"/>
              <a:gd name="T13" fmla="*/ 2147483647 h 396"/>
              <a:gd name="T14" fmla="*/ 2147483647 w 427"/>
              <a:gd name="T15" fmla="*/ 2147483647 h 396"/>
              <a:gd name="T16" fmla="*/ 2147483647 w 427"/>
              <a:gd name="T17" fmla="*/ 2147483647 h 396"/>
              <a:gd name="T18" fmla="*/ 2147483647 w 427"/>
              <a:gd name="T19" fmla="*/ 0 h 396"/>
              <a:gd name="T20" fmla="*/ 2147483647 w 427"/>
              <a:gd name="T21" fmla="*/ 2147483647 h 396"/>
              <a:gd name="T22" fmla="*/ 2147483647 w 427"/>
              <a:gd name="T23" fmla="*/ 2147483647 h 396"/>
              <a:gd name="T24" fmla="*/ 2147483647 w 427"/>
              <a:gd name="T25" fmla="*/ 2147483647 h 396"/>
              <a:gd name="T26" fmla="*/ 2147483647 w 427"/>
              <a:gd name="T27" fmla="*/ 2147483647 h 396"/>
              <a:gd name="T28" fmla="*/ 2147483647 w 427"/>
              <a:gd name="T29" fmla="*/ 2147483647 h 396"/>
              <a:gd name="T30" fmla="*/ 2147483647 w 427"/>
              <a:gd name="T31" fmla="*/ 2147483647 h 396"/>
              <a:gd name="T32" fmla="*/ 2147483647 w 427"/>
              <a:gd name="T33" fmla="*/ 2147483647 h 396"/>
              <a:gd name="T34" fmla="*/ 2147483647 w 427"/>
              <a:gd name="T35" fmla="*/ 2147483647 h 396"/>
              <a:gd name="T36" fmla="*/ 2147483647 w 427"/>
              <a:gd name="T37" fmla="*/ 2147483647 h 396"/>
              <a:gd name="T38" fmla="*/ 2147483647 w 427"/>
              <a:gd name="T39" fmla="*/ 2147483647 h 396"/>
              <a:gd name="T40" fmla="*/ 2147483647 w 427"/>
              <a:gd name="T41" fmla="*/ 2147483647 h 396"/>
              <a:gd name="T42" fmla="*/ 2147483647 w 427"/>
              <a:gd name="T43" fmla="*/ 2147483647 h 396"/>
              <a:gd name="T44" fmla="*/ 2147483647 w 427"/>
              <a:gd name="T45" fmla="*/ 2147483647 h 396"/>
              <a:gd name="T46" fmla="*/ 2147483647 w 427"/>
              <a:gd name="T47" fmla="*/ 2147483647 h 39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427" h="396">
                <a:moveTo>
                  <a:pt x="212" y="287"/>
                </a:moveTo>
                <a:cubicBezTo>
                  <a:pt x="205" y="296"/>
                  <a:pt x="205" y="296"/>
                  <a:pt x="205" y="296"/>
                </a:cubicBezTo>
                <a:cubicBezTo>
                  <a:pt x="161" y="363"/>
                  <a:pt x="125" y="396"/>
                  <a:pt x="96" y="396"/>
                </a:cubicBezTo>
                <a:cubicBezTo>
                  <a:pt x="64" y="396"/>
                  <a:pt x="32" y="370"/>
                  <a:pt x="0" y="317"/>
                </a:cubicBezTo>
                <a:cubicBezTo>
                  <a:pt x="4" y="317"/>
                  <a:pt x="7" y="317"/>
                  <a:pt x="9" y="317"/>
                </a:cubicBezTo>
                <a:cubicBezTo>
                  <a:pt x="47" y="317"/>
                  <a:pt x="88" y="289"/>
                  <a:pt x="134" y="232"/>
                </a:cubicBezTo>
                <a:cubicBezTo>
                  <a:pt x="145" y="218"/>
                  <a:pt x="145" y="218"/>
                  <a:pt x="145" y="218"/>
                </a:cubicBezTo>
                <a:cubicBezTo>
                  <a:pt x="130" y="202"/>
                  <a:pt x="130" y="202"/>
                  <a:pt x="130" y="202"/>
                </a:cubicBezTo>
                <a:cubicBezTo>
                  <a:pt x="88" y="157"/>
                  <a:pt x="67" y="120"/>
                  <a:pt x="67" y="89"/>
                </a:cubicBezTo>
                <a:cubicBezTo>
                  <a:pt x="67" y="64"/>
                  <a:pt x="90" y="34"/>
                  <a:pt x="136" y="0"/>
                </a:cubicBezTo>
                <a:cubicBezTo>
                  <a:pt x="143" y="44"/>
                  <a:pt x="162" y="86"/>
                  <a:pt x="195" y="128"/>
                </a:cubicBezTo>
                <a:cubicBezTo>
                  <a:pt x="207" y="144"/>
                  <a:pt x="207" y="144"/>
                  <a:pt x="207" y="144"/>
                </a:cubicBezTo>
                <a:cubicBezTo>
                  <a:pt x="218" y="131"/>
                  <a:pt x="218" y="131"/>
                  <a:pt x="218" y="131"/>
                </a:cubicBezTo>
                <a:cubicBezTo>
                  <a:pt x="265" y="70"/>
                  <a:pt x="308" y="40"/>
                  <a:pt x="346" y="40"/>
                </a:cubicBezTo>
                <a:cubicBezTo>
                  <a:pt x="377" y="40"/>
                  <a:pt x="399" y="63"/>
                  <a:pt x="415" y="109"/>
                </a:cubicBezTo>
                <a:cubicBezTo>
                  <a:pt x="410" y="108"/>
                  <a:pt x="407" y="108"/>
                  <a:pt x="405" y="108"/>
                </a:cubicBezTo>
                <a:cubicBezTo>
                  <a:pt x="391" y="108"/>
                  <a:pt x="372" y="117"/>
                  <a:pt x="348" y="135"/>
                </a:cubicBezTo>
                <a:cubicBezTo>
                  <a:pt x="323" y="154"/>
                  <a:pt x="302" y="174"/>
                  <a:pt x="285" y="197"/>
                </a:cubicBezTo>
                <a:cubicBezTo>
                  <a:pt x="272" y="215"/>
                  <a:pt x="272" y="215"/>
                  <a:pt x="272" y="215"/>
                </a:cubicBezTo>
                <a:cubicBezTo>
                  <a:pt x="285" y="227"/>
                  <a:pt x="285" y="227"/>
                  <a:pt x="285" y="227"/>
                </a:cubicBezTo>
                <a:cubicBezTo>
                  <a:pt x="330" y="271"/>
                  <a:pt x="378" y="293"/>
                  <a:pt x="427" y="293"/>
                </a:cubicBezTo>
                <a:cubicBezTo>
                  <a:pt x="401" y="347"/>
                  <a:pt x="373" y="374"/>
                  <a:pt x="344" y="374"/>
                </a:cubicBezTo>
                <a:cubicBezTo>
                  <a:pt x="318" y="374"/>
                  <a:pt x="280" y="351"/>
                  <a:pt x="231" y="305"/>
                </a:cubicBezTo>
                <a:lnTo>
                  <a:pt x="212" y="28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70" name="Rectangle 69"/>
          <p:cNvSpPr/>
          <p:nvPr/>
        </p:nvSpPr>
        <p:spPr>
          <a:xfrm>
            <a:off x="-1713860" y="3070419"/>
            <a:ext cx="457200" cy="457200"/>
          </a:xfrm>
          <a:prstGeom prst="rect">
            <a:avLst/>
          </a:prstGeom>
          <a:solidFill>
            <a:srgbClr val="DD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-1713860" y="3583112"/>
            <a:ext cx="457200" cy="457200"/>
          </a:xfrm>
          <a:prstGeom prst="rect">
            <a:avLst/>
          </a:prstGeom>
          <a:solidFill>
            <a:srgbClr val="0C54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-1713860" y="4095805"/>
            <a:ext cx="457200" cy="457200"/>
          </a:xfrm>
          <a:prstGeom prst="rect">
            <a:avLst/>
          </a:prstGeom>
          <a:solidFill>
            <a:srgbClr val="FFA9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-1713860" y="4608497"/>
            <a:ext cx="457200" cy="4572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/>
          <a:lstStyle/>
          <a:p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-1708562" y="2557726"/>
            <a:ext cx="457200" cy="457200"/>
          </a:xfrm>
          <a:prstGeom prst="rect">
            <a:avLst/>
          </a:prstGeom>
          <a:solidFill>
            <a:srgbClr val="2222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-1167670" y="5689373"/>
            <a:ext cx="457200" cy="457200"/>
          </a:xfrm>
          <a:prstGeom prst="rect">
            <a:avLst/>
          </a:prstGeom>
          <a:gradFill>
            <a:gsLst>
              <a:gs pos="0">
                <a:srgbClr val="002A50"/>
              </a:gs>
              <a:gs pos="100000">
                <a:srgbClr val="00396C"/>
              </a:gs>
            </a:gsLst>
            <a:lin ang="6000000" scaled="0"/>
          </a:gra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b="1">
              <a:solidFill>
                <a:schemeClr val="bg1"/>
              </a:solidFill>
              <a:latin typeface="Myriad Pro" panose="020B0503030403020204" pitchFamily="34" charset="0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-1167670" y="6257557"/>
            <a:ext cx="457200" cy="457200"/>
          </a:xfrm>
          <a:prstGeom prst="rect">
            <a:avLst/>
          </a:prstGeom>
          <a:noFill/>
          <a:ln w="34925">
            <a:gradFill>
              <a:gsLst>
                <a:gs pos="0">
                  <a:srgbClr val="002A50"/>
                </a:gs>
                <a:gs pos="100000">
                  <a:srgbClr val="00396C"/>
                </a:gs>
              </a:gsLst>
              <a:lin ang="60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00" b="1" i="1">
              <a:solidFill>
                <a:schemeClr val="tx1"/>
              </a:solidFill>
              <a:latin typeface="Myriad Pro" panose="020B0503030403020204" pitchFamily="34" charset="0"/>
            </a:endParaRPr>
          </a:p>
        </p:txBody>
      </p:sp>
      <p:sp>
        <p:nvSpPr>
          <p:cNvPr id="77" name="Oval 76"/>
          <p:cNvSpPr/>
          <p:nvPr/>
        </p:nvSpPr>
        <p:spPr bwMode="auto">
          <a:xfrm>
            <a:off x="-1635107" y="1092672"/>
            <a:ext cx="311150" cy="311150"/>
          </a:xfrm>
          <a:prstGeom prst="ellipse">
            <a:avLst/>
          </a:prstGeom>
          <a:solidFill>
            <a:srgbClr val="CC0000"/>
          </a:solidFill>
          <a:ln w="1905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0" rIns="0" bIns="0" anchor="ctr"/>
          <a:lstStyle/>
          <a:p>
            <a:pPr algn="ctr" eaLnBrk="0" hangingPunct="0">
              <a:defRPr/>
            </a:pPr>
            <a:r>
              <a:rPr lang="en-GB" sz="1600" b="1" dirty="0">
                <a:solidFill>
                  <a:srgbClr val="FFFFFF"/>
                </a:solidFill>
                <a:latin typeface="Myriad Pro" panose="020B0503030403020204" pitchFamily="34" charset="0"/>
              </a:rPr>
              <a:t>1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>
          <a:xfrm>
            <a:off x="8751570" y="6509653"/>
            <a:ext cx="392430" cy="365125"/>
          </a:xfrm>
        </p:spPr>
        <p:txBody>
          <a:bodyPr/>
          <a:lstStyle/>
          <a:p>
            <a:fld id="{8C7CDE80-5B26-4D45-8863-C1D742676D0C}" type="slidenum">
              <a:rPr lang="en-US" sz="1000" b="1" smtClean="0">
                <a:solidFill>
                  <a:schemeClr val="bg1"/>
                </a:solidFill>
                <a:latin typeface="Century Gothic" panose="020B0502020202020204" pitchFamily="34" charset="0"/>
              </a:rPr>
              <a:t>17</a:t>
            </a:fld>
            <a:endParaRPr lang="en-US" sz="1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8991" y="6553461"/>
            <a:ext cx="20649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1200" b="1">
                <a:solidFill>
                  <a:srgbClr val="BDBDBD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History and Development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268710" y="6553461"/>
            <a:ext cx="14750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Value Proposition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886149" y="6553461"/>
            <a:ext cx="8114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Features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4839945" y="6553461"/>
            <a:ext cx="13115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Business Model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6293878" y="6553461"/>
            <a:ext cx="8996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Examples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7335837" y="6553461"/>
            <a:ext cx="10807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BDBDBD"/>
                </a:solidFill>
                <a:latin typeface="Century Gothic" panose="020B0502020202020204" pitchFamily="34" charset="0"/>
              </a:rPr>
              <a:t>Other Issues</a:t>
            </a:r>
          </a:p>
        </p:txBody>
      </p:sp>
      <p:graphicFrame>
        <p:nvGraphicFramePr>
          <p:cNvPr id="125" name="Chart 124"/>
          <p:cNvGraphicFramePr/>
          <p:nvPr/>
        </p:nvGraphicFramePr>
        <p:xfrm>
          <a:off x="-193846" y="-955340"/>
          <a:ext cx="1250379" cy="833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7" name="TextBox 126"/>
          <p:cNvSpPr txBox="1"/>
          <p:nvPr/>
        </p:nvSpPr>
        <p:spPr>
          <a:xfrm>
            <a:off x="293803" y="133089"/>
            <a:ext cx="31550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EXAMPLES OF REDIT CARDS</a:t>
            </a:r>
          </a:p>
        </p:txBody>
      </p:sp>
      <p:sp>
        <p:nvSpPr>
          <p:cNvPr id="128" name="TextBox 127"/>
          <p:cNvSpPr txBox="1"/>
          <p:nvPr/>
        </p:nvSpPr>
        <p:spPr>
          <a:xfrm>
            <a:off x="293803" y="441718"/>
            <a:ext cx="51122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Bangkok Bank Platinum – Eligibility and fees</a:t>
            </a:r>
          </a:p>
        </p:txBody>
      </p:sp>
      <p:sp>
        <p:nvSpPr>
          <p:cNvPr id="131" name="Rectangle 130"/>
          <p:cNvSpPr/>
          <p:nvPr/>
        </p:nvSpPr>
        <p:spPr>
          <a:xfrm>
            <a:off x="196685" y="203788"/>
            <a:ext cx="91440" cy="548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5" name="Picture 84" descr="http://www.bangkokbank.com/BangkokBank/PersonalBanking/DailyBanking/CreditCards/CreditCardType/PlatinumVisaCard/PublishingImages/40_600x250.jpg"/>
          <p:cNvPicPr/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12667" y1="76400" x2="57167" y2="756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318" t="11398" r="46864" b="25542"/>
          <a:stretch/>
        </p:blipFill>
        <p:spPr bwMode="auto">
          <a:xfrm>
            <a:off x="3303623" y="991766"/>
            <a:ext cx="2549182" cy="1587313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TextBox 95"/>
          <p:cNvSpPr txBox="1"/>
          <p:nvPr/>
        </p:nvSpPr>
        <p:spPr>
          <a:xfrm>
            <a:off x="4638305" y="2703069"/>
            <a:ext cx="7473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Century Gothic" panose="020B0502020202020204" pitchFamily="34" charset="0"/>
              </a:rPr>
              <a:t>F</a:t>
            </a:r>
            <a:r>
              <a:rPr lang="en-US" sz="2000" b="1" dirty="0" smtClean="0">
                <a:latin typeface="Century Gothic" panose="020B0502020202020204" pitchFamily="34" charset="0"/>
              </a:rPr>
              <a:t>ees</a:t>
            </a:r>
            <a:endParaRPr lang="en-US" sz="2000" b="1" dirty="0">
              <a:latin typeface="Century Gothic" panose="020B0502020202020204" pitchFamily="34" charset="0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4983912" y="3041465"/>
            <a:ext cx="3361818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Century Gothic" panose="020B0502020202020204" pitchFamily="34" charset="0"/>
              </a:rPr>
              <a:t>Entrance Fee = 1,000 Bt.</a:t>
            </a:r>
            <a:br>
              <a:rPr lang="en-US" dirty="0" smtClean="0">
                <a:latin typeface="Century Gothic" panose="020B0502020202020204" pitchFamily="34" charset="0"/>
              </a:rPr>
            </a:br>
            <a:r>
              <a:rPr lang="en-US" dirty="0" smtClean="0">
                <a:latin typeface="Century Gothic" panose="020B0502020202020204" pitchFamily="34" charset="0"/>
              </a:rPr>
              <a:t>Annual </a:t>
            </a:r>
            <a:r>
              <a:rPr lang="en-US" dirty="0">
                <a:latin typeface="Century Gothic" panose="020B0502020202020204" pitchFamily="34" charset="0"/>
              </a:rPr>
              <a:t>fee </a:t>
            </a:r>
          </a:p>
          <a:p>
            <a:pPr marL="285750" indent="-285750">
              <a:buFontTx/>
              <a:buChar char="-"/>
            </a:pPr>
            <a:r>
              <a:rPr lang="en-US" dirty="0" smtClean="0">
                <a:latin typeface="Century Gothic" panose="020B0502020202020204" pitchFamily="34" charset="0"/>
              </a:rPr>
              <a:t>Principle = 3,000 Bt.</a:t>
            </a:r>
            <a:endParaRPr lang="en-US" dirty="0">
              <a:latin typeface="Century Gothic" panose="020B0502020202020204" pitchFamily="34" charset="0"/>
            </a:endParaRPr>
          </a:p>
          <a:p>
            <a:pPr marL="285750" indent="-285750">
              <a:buFontTx/>
              <a:buChar char="-"/>
            </a:pPr>
            <a:r>
              <a:rPr lang="en-US" dirty="0" smtClean="0">
                <a:latin typeface="Century Gothic" panose="020B0502020202020204" pitchFamily="34" charset="0"/>
              </a:rPr>
              <a:t>Supplementary </a:t>
            </a:r>
            <a:r>
              <a:rPr lang="en-US" dirty="0">
                <a:latin typeface="Century Gothic" panose="020B0502020202020204" pitchFamily="34" charset="0"/>
              </a:rPr>
              <a:t>= </a:t>
            </a:r>
            <a:r>
              <a:rPr lang="en-US" dirty="0" smtClean="0">
                <a:latin typeface="Century Gothic" panose="020B0502020202020204" pitchFamily="34" charset="0"/>
              </a:rPr>
              <a:t>3,000 </a:t>
            </a:r>
            <a:r>
              <a:rPr lang="en-US" dirty="0">
                <a:latin typeface="Century Gothic" panose="020B0502020202020204" pitchFamily="34" charset="0"/>
              </a:rPr>
              <a:t>Bt.</a:t>
            </a:r>
          </a:p>
          <a:p>
            <a:endParaRPr lang="en-US" dirty="0">
              <a:latin typeface="Century Gothic" panose="020B0502020202020204" pitchFamily="34" charset="0"/>
            </a:endParaRPr>
          </a:p>
          <a:p>
            <a:r>
              <a:rPr lang="en-US" dirty="0" smtClean="0">
                <a:latin typeface="Century Gothic" panose="020B0502020202020204" pitchFamily="34" charset="0"/>
              </a:rPr>
              <a:t/>
            </a:r>
            <a:br>
              <a:rPr lang="en-US" dirty="0" smtClean="0">
                <a:latin typeface="Century Gothic" panose="020B0502020202020204" pitchFamily="34" charset="0"/>
              </a:rPr>
            </a:br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270549" y="2729226"/>
            <a:ext cx="135646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b="1" dirty="0">
                <a:latin typeface="Century Gothic" panose="020B0502020202020204" pitchFamily="34" charset="0"/>
              </a:rPr>
              <a:t>Eligibility</a:t>
            </a:r>
          </a:p>
        </p:txBody>
      </p:sp>
      <p:sp>
        <p:nvSpPr>
          <p:cNvPr id="99" name="TextBox 98"/>
          <p:cNvSpPr txBox="1"/>
          <p:nvPr/>
        </p:nvSpPr>
        <p:spPr>
          <a:xfrm>
            <a:off x="524563" y="3240088"/>
            <a:ext cx="411084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000" dirty="0">
                <a:latin typeface="Century Gothic" panose="020B0502020202020204" pitchFamily="34" charset="0"/>
              </a:rPr>
              <a:t>At least</a:t>
            </a:r>
            <a:r>
              <a:rPr lang="en-US" sz="2000" b="1" dirty="0">
                <a:latin typeface="Century Gothic" panose="020B0502020202020204" pitchFamily="34" charset="0"/>
              </a:rPr>
              <a:t> 20 </a:t>
            </a:r>
            <a:r>
              <a:rPr lang="en-US" sz="2000" b="1" dirty="0" smtClean="0">
                <a:latin typeface="Century Gothic" panose="020B0502020202020204" pitchFamily="34" charset="0"/>
              </a:rPr>
              <a:t>years</a:t>
            </a:r>
            <a:endParaRPr lang="en-US" sz="2000" b="1" dirty="0">
              <a:latin typeface="Century Gothic" panose="020B0502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000" dirty="0">
                <a:latin typeface="Century Gothic" panose="020B0502020202020204" pitchFamily="34" charset="0"/>
              </a:rPr>
              <a:t>Average monthly income of </a:t>
            </a:r>
            <a:r>
              <a:rPr lang="en-US" sz="2000" b="1" dirty="0" smtClean="0">
                <a:latin typeface="Century Gothic" panose="020B0502020202020204" pitchFamily="34" charset="0"/>
              </a:rPr>
              <a:t>at </a:t>
            </a:r>
            <a:r>
              <a:rPr lang="en-US" sz="2000" b="1" dirty="0">
                <a:latin typeface="Century Gothic" panose="020B0502020202020204" pitchFamily="34" charset="0"/>
              </a:rPr>
              <a:t>least </a:t>
            </a:r>
            <a:r>
              <a:rPr lang="en-US" sz="2000" b="1" dirty="0" smtClean="0">
                <a:latin typeface="Century Gothic" panose="020B0502020202020204" pitchFamily="34" charset="0"/>
              </a:rPr>
              <a:t>15,000 Bt</a:t>
            </a:r>
            <a:r>
              <a:rPr lang="en-US" sz="2000" b="1" dirty="0">
                <a:latin typeface="Century Gothic" panose="020B0502020202020204" pitchFamily="34" charset="0"/>
              </a:rPr>
              <a:t>.</a:t>
            </a:r>
            <a:r>
              <a:rPr lang="en-US" sz="2000" dirty="0">
                <a:latin typeface="Century Gothic" panose="020B0502020202020204" pitchFamily="34" charset="0"/>
              </a:rPr>
              <a:t> including </a:t>
            </a:r>
            <a:br>
              <a:rPr lang="en-US" sz="2000" dirty="0">
                <a:latin typeface="Century Gothic" panose="020B0502020202020204" pitchFamily="34" charset="0"/>
              </a:rPr>
            </a:br>
            <a:r>
              <a:rPr lang="en-US" sz="2000" dirty="0">
                <a:latin typeface="Century Gothic" panose="020B0502020202020204" pitchFamily="34" charset="0"/>
              </a:rPr>
              <a:t>other regular earnings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000" dirty="0" smtClean="0">
                <a:latin typeface="Century Gothic" panose="020B0502020202020204" pitchFamily="34" charset="0"/>
              </a:rPr>
              <a:t>After </a:t>
            </a:r>
            <a:r>
              <a:rPr lang="en-US" sz="2000" dirty="0">
                <a:latin typeface="Century Gothic" panose="020B0502020202020204" pitchFamily="34" charset="0"/>
              </a:rPr>
              <a:t>evaluating</a:t>
            </a:r>
            <a:r>
              <a:rPr lang="en-US" sz="2000" dirty="0" smtClean="0">
                <a:latin typeface="Century Gothic" panose="020B0502020202020204" pitchFamily="34" charset="0"/>
              </a:rPr>
              <a:t>, bank office will suggest the best credit card for each customer.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4697590" y="4234709"/>
            <a:ext cx="430405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entury Gothic" panose="020B0502020202020204" pitchFamily="34" charset="0"/>
              </a:rPr>
              <a:t>Interest rate: </a:t>
            </a:r>
            <a:r>
              <a:rPr lang="en-US" u="sng" dirty="0" smtClean="0">
                <a:latin typeface="Century Gothic" panose="020B0502020202020204" pitchFamily="34" charset="0"/>
              </a:rPr>
              <a:t>20</a:t>
            </a:r>
            <a:r>
              <a:rPr lang="en-US" u="sng" dirty="0">
                <a:latin typeface="Century Gothic" panose="020B0502020202020204" pitchFamily="34" charset="0"/>
              </a:rPr>
              <a:t>%</a:t>
            </a:r>
            <a:r>
              <a:rPr lang="en-US" dirty="0">
                <a:latin typeface="Century Gothic" panose="020B0502020202020204" pitchFamily="34" charset="0"/>
              </a:rPr>
              <a:t> per year </a:t>
            </a:r>
          </a:p>
          <a:p>
            <a:r>
              <a:rPr lang="en-US" b="1" dirty="0">
                <a:latin typeface="Century Gothic" panose="020B0502020202020204" pitchFamily="34" charset="0"/>
              </a:rPr>
              <a:t>Minimum Payment: </a:t>
            </a:r>
            <a:r>
              <a:rPr lang="en-US" u="sng" dirty="0">
                <a:latin typeface="Century Gothic" panose="020B0502020202020204" pitchFamily="34" charset="0"/>
              </a:rPr>
              <a:t>10%</a:t>
            </a:r>
            <a:r>
              <a:rPr lang="en-US" dirty="0">
                <a:latin typeface="Century Gothic" panose="020B0502020202020204" pitchFamily="34" charset="0"/>
              </a:rPr>
              <a:t> of the total amount </a:t>
            </a:r>
            <a:r>
              <a:rPr lang="en-US" dirty="0" smtClean="0">
                <a:latin typeface="Century Gothic" panose="020B0502020202020204" pitchFamily="34" charset="0"/>
              </a:rPr>
              <a:t>of monthly statement</a:t>
            </a:r>
          </a:p>
          <a:p>
            <a:r>
              <a:rPr lang="en-US" b="1" dirty="0" smtClean="0">
                <a:latin typeface="Century Gothic" panose="020B0502020202020204" pitchFamily="34" charset="0"/>
              </a:rPr>
              <a:t>Repayment </a:t>
            </a:r>
            <a:r>
              <a:rPr lang="en-US" b="1" dirty="0">
                <a:latin typeface="Century Gothic" panose="020B0502020202020204" pitchFamily="34" charset="0"/>
              </a:rPr>
              <a:t>term </a:t>
            </a:r>
            <a:r>
              <a:rPr lang="en-US" b="1" dirty="0" smtClean="0">
                <a:latin typeface="Century Gothic" panose="020B0502020202020204" pitchFamily="34" charset="0"/>
              </a:rPr>
              <a:t>w/o interest: </a:t>
            </a:r>
            <a:r>
              <a:rPr lang="en-US" dirty="0" smtClean="0">
                <a:latin typeface="Century Gothic" panose="020B0502020202020204" pitchFamily="34" charset="0"/>
              </a:rPr>
              <a:t>Max. </a:t>
            </a:r>
            <a:r>
              <a:rPr lang="en-US" dirty="0">
                <a:latin typeface="Century Gothic" panose="020B0502020202020204" pitchFamily="34" charset="0"/>
              </a:rPr>
              <a:t>of </a:t>
            </a:r>
            <a:r>
              <a:rPr lang="en-US" u="sng" dirty="0">
                <a:latin typeface="Century Gothic" panose="020B0502020202020204" pitchFamily="34" charset="0"/>
              </a:rPr>
              <a:t>45 days</a:t>
            </a:r>
            <a:r>
              <a:rPr lang="en-US" dirty="0">
                <a:latin typeface="Century Gothic" panose="020B0502020202020204" pitchFamily="34" charset="0"/>
              </a:rPr>
              <a:t> from the transaction date</a:t>
            </a:r>
            <a:endParaRPr lang="en-US" b="1" dirty="0">
              <a:latin typeface="Century Gothic" panose="020B0502020202020204" pitchFamily="34" charset="0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0" y="6257557"/>
            <a:ext cx="165782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>
                <a:latin typeface="Century Gothic" panose="020B0502020202020204" pitchFamily="34" charset="0"/>
              </a:rPr>
              <a:t>Source: </a:t>
            </a:r>
            <a:r>
              <a:rPr lang="en-US" sz="1050" b="1" dirty="0" smtClean="0">
                <a:latin typeface="Century Gothic" panose="020B0502020202020204" pitchFamily="34" charset="0"/>
              </a:rPr>
              <a:t>Bangkok Bank</a:t>
            </a:r>
            <a:endParaRPr lang="en-US" sz="105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9474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6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739"/>
            <a:ext cx="9144000" cy="68484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94075"/>
            <a:ext cx="7772400" cy="646331"/>
          </a:xfrm>
        </p:spPr>
        <p:txBody>
          <a:bodyPr>
            <a:spAutoFit/>
          </a:bodyPr>
          <a:lstStyle/>
          <a:p>
            <a:r>
              <a:rPr lang="en-US" sz="4000" b="1" dirty="0">
                <a:latin typeface="HelveticaNeueLT Std" panose="020B06040202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DEBIT AND CREDIT CARDS</a:t>
            </a:r>
          </a:p>
        </p:txBody>
      </p:sp>
      <p:grpSp>
        <p:nvGrpSpPr>
          <p:cNvPr id="67" name="Group 66"/>
          <p:cNvGrpSpPr/>
          <p:nvPr/>
        </p:nvGrpSpPr>
        <p:grpSpPr>
          <a:xfrm>
            <a:off x="1848988" y="1187988"/>
            <a:ext cx="5446024" cy="754615"/>
            <a:chOff x="2016261" y="1187988"/>
            <a:chExt cx="5446024" cy="754615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124" t="6871" r="56992" b="6871"/>
            <a:stretch/>
          </p:blipFill>
          <p:spPr>
            <a:xfrm>
              <a:off x="3892826" y="1187988"/>
              <a:ext cx="754615" cy="754615"/>
            </a:xfrm>
            <a:prstGeom prst="ellipse">
              <a:avLst/>
            </a:prstGeom>
            <a:ln w="38100">
              <a:solidFill>
                <a:srgbClr val="00579F"/>
              </a:solidFill>
            </a:ln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831" t="-29831" r="-29831" b="-29831"/>
            <a:stretch/>
          </p:blipFill>
          <p:spPr>
            <a:xfrm>
              <a:off x="5769390" y="1187988"/>
              <a:ext cx="754615" cy="754615"/>
            </a:xfrm>
            <a:prstGeom prst="ellipse">
              <a:avLst/>
            </a:prstGeom>
            <a:ln w="38100">
              <a:solidFill>
                <a:srgbClr val="2583C5"/>
              </a:solidFill>
            </a:ln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855" t="11827" r="22855" b="11827"/>
            <a:stretch/>
          </p:blipFill>
          <p:spPr>
            <a:xfrm>
              <a:off x="6707670" y="1187988"/>
              <a:ext cx="754615" cy="754615"/>
            </a:xfrm>
            <a:prstGeom prst="ellipse">
              <a:avLst/>
            </a:prstGeom>
            <a:ln w="38100">
              <a:solidFill>
                <a:srgbClr val="0079BE"/>
              </a:solidFill>
            </a:ln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5000" b="95000" l="15326" r="84565">
                          <a14:foregroundMark x1="19457" y1="13800" x2="18370" y2="88800"/>
                          <a14:foregroundMark x1="18261" y1="86200" x2="82065" y2="88400"/>
                          <a14:foregroundMark x1="82500" y1="87200" x2="82174" y2="12400"/>
                          <a14:foregroundMark x1="81739" y1="12400" x2="19239" y2="12400"/>
                          <a14:foregroundMark x1="20543" y1="15200" x2="75435" y2="74800"/>
                          <a14:foregroundMark x1="18913" y1="83000" x2="80978" y2="15400"/>
                          <a14:foregroundMark x1="82283" y1="41400" x2="21848" y2="40600"/>
                          <a14:foregroundMark x1="21522" y1="21400" x2="76630" y2="22600"/>
                          <a14:foregroundMark x1="21522" y1="58600" x2="78043" y2="57400"/>
                          <a14:foregroundMark x1="24674" y1="70400" x2="38043" y2="34800"/>
                          <a14:foregroundMark x1="41739" y1="76200" x2="42826" y2="27200"/>
                          <a14:foregroundMark x1="35326" y1="75000" x2="71413" y2="42600"/>
                          <a14:foregroundMark x1="34022" y1="52200" x2="77174" y2="34000"/>
                          <a14:foregroundMark x1="44457" y1="81200" x2="57391" y2="64000"/>
                          <a14:foregroundMark x1="37935" y1="47800" x2="50000" y2="51200"/>
                          <a14:foregroundMark x1="16413" y1="10400" x2="16522" y2="89000"/>
                          <a14:foregroundMark x1="16522" y1="10200" x2="83696" y2="10400"/>
                          <a14:foregroundMark x1="83696" y1="10200" x2="83587" y2="728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499" t="-11641" r="16499" b="-11641"/>
            <a:stretch/>
          </p:blipFill>
          <p:spPr>
            <a:xfrm>
              <a:off x="4831108" y="1187988"/>
              <a:ext cx="754615" cy="754615"/>
            </a:xfrm>
            <a:prstGeom prst="ellipse">
              <a:avLst/>
            </a:prstGeom>
            <a:ln w="38100">
              <a:solidFill>
                <a:srgbClr val="F58421"/>
              </a:solidFill>
            </a:ln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10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8406" t="-47343" r="-8406" b="-47343"/>
            <a:stretch/>
          </p:blipFill>
          <p:spPr>
            <a:xfrm>
              <a:off x="2016261" y="1187988"/>
              <a:ext cx="754616" cy="754615"/>
            </a:xfrm>
            <a:prstGeom prst="ellipse">
              <a:avLst/>
            </a:prstGeom>
            <a:ln w="38100">
              <a:solidFill>
                <a:srgbClr val="CC0000"/>
              </a:solidFill>
            </a:ln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471" b="99435" l="445" r="99491">
                          <a14:foregroundMark x1="18130" y1="39360" x2="87977" y2="47928"/>
                          <a14:foregroundMark x1="40522" y1="29755" x2="77990" y2="70433"/>
                          <a14:foregroundMark x1="45420" y1="77495" x2="67176" y2="27495"/>
                          <a14:foregroundMark x1="59796" y1="35217" x2="89377" y2="45292"/>
                          <a14:foregroundMark x1="83461" y1="38041" x2="81489" y2="60075"/>
                          <a14:foregroundMark x1="84288" y1="53390" x2="69466" y2="58004"/>
                          <a14:foregroundMark x1="84160" y1="58569" x2="65903" y2="70433"/>
                          <a14:foregroundMark x1="70165" y1="77213" x2="47901" y2="53861"/>
                          <a14:foregroundMark x1="60687" y1="76648" x2="58906" y2="46893"/>
                          <a14:foregroundMark x1="58397" y1="78531" x2="50700" y2="53861"/>
                          <a14:foregroundMark x1="54198" y1="80603" x2="43321" y2="51507"/>
                          <a14:foregroundMark x1="55407" y1="79284" x2="47901" y2="56215"/>
                          <a14:foregroundMark x1="22137" y1="60640" x2="31298" y2="20716"/>
                          <a14:foregroundMark x1="17939" y1="58286" x2="23919" y2="2354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6061" t="-32983" r="-6061" b="-32983"/>
            <a:stretch/>
          </p:blipFill>
          <p:spPr>
            <a:xfrm>
              <a:off x="2954544" y="1187988"/>
              <a:ext cx="754615" cy="754615"/>
            </a:xfrm>
            <a:prstGeom prst="ellipse">
              <a:avLst/>
            </a:prstGeom>
            <a:ln w="38100">
              <a:solidFill>
                <a:srgbClr val="018287"/>
              </a:solidFill>
            </a:ln>
          </p:spPr>
        </p:pic>
      </p:grpSp>
      <p:sp>
        <p:nvSpPr>
          <p:cNvPr id="10" name="Rectangle 9"/>
          <p:cNvSpPr/>
          <p:nvPr/>
        </p:nvSpPr>
        <p:spPr>
          <a:xfrm>
            <a:off x="9284481" y="3070419"/>
            <a:ext cx="457200" cy="457200"/>
          </a:xfrm>
          <a:prstGeom prst="rect">
            <a:avLst/>
          </a:prstGeom>
          <a:solidFill>
            <a:srgbClr val="7E58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284481" y="3583112"/>
            <a:ext cx="457200" cy="457200"/>
          </a:xfrm>
          <a:prstGeom prst="rect">
            <a:avLst/>
          </a:prstGeom>
          <a:solidFill>
            <a:srgbClr val="07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284481" y="4095805"/>
            <a:ext cx="457200" cy="457200"/>
          </a:xfrm>
          <a:prstGeom prst="rect">
            <a:avLst/>
          </a:prstGeom>
          <a:solidFill>
            <a:srgbClr val="4864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284481" y="4608497"/>
            <a:ext cx="457200" cy="457200"/>
          </a:xfrm>
          <a:prstGeom prst="rect">
            <a:avLst/>
          </a:prstGeom>
          <a:solidFill>
            <a:srgbClr val="E988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9289779" y="1019647"/>
            <a:ext cx="457200" cy="457200"/>
          </a:xfrm>
          <a:prstGeom prst="rect">
            <a:avLst/>
          </a:prstGeom>
          <a:solidFill>
            <a:srgbClr val="E55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289779" y="1532340"/>
            <a:ext cx="457200" cy="457200"/>
          </a:xfrm>
          <a:prstGeom prst="rect">
            <a:avLst/>
          </a:prstGeom>
          <a:solidFill>
            <a:srgbClr val="1575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289779" y="2045033"/>
            <a:ext cx="457200" cy="457200"/>
          </a:xfrm>
          <a:prstGeom prst="rect">
            <a:avLst/>
          </a:prstGeom>
          <a:solidFill>
            <a:srgbClr val="E1AF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289779" y="2557726"/>
            <a:ext cx="457200" cy="457200"/>
          </a:xfrm>
          <a:prstGeom prst="rect">
            <a:avLst/>
          </a:prstGeom>
          <a:solidFill>
            <a:srgbClr val="26A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9289779" y="506954"/>
            <a:ext cx="457200" cy="457200"/>
          </a:xfrm>
          <a:prstGeom prst="rect">
            <a:avLst/>
          </a:prstGeom>
          <a:solidFill>
            <a:srgbClr val="5778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9289779" y="-5739"/>
            <a:ext cx="457200" cy="457200"/>
          </a:xfrm>
          <a:prstGeom prst="rect">
            <a:avLst/>
          </a:prstGeom>
          <a:ln w="12700">
            <a:solidFill>
              <a:srgbClr val="A1A3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289779" y="5121189"/>
            <a:ext cx="457200" cy="457200"/>
          </a:xfrm>
          <a:prstGeom prst="rect">
            <a:avLst/>
          </a:prstGeom>
          <a:solidFill>
            <a:srgbClr val="303845"/>
          </a:solidFill>
          <a:ln w="25400"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>
              <a:latin typeface="Gill Sans MT" panose="020B0502020104020203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9289779" y="5633881"/>
            <a:ext cx="457200" cy="457200"/>
          </a:xfrm>
          <a:prstGeom prst="rect">
            <a:avLst/>
          </a:prstGeom>
          <a:solidFill>
            <a:srgbClr val="969696"/>
          </a:solidFill>
          <a:ln w="12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9289779" y="6146573"/>
            <a:ext cx="457200" cy="457200"/>
          </a:xfrm>
          <a:prstGeom prst="rect">
            <a:avLst/>
          </a:prstGeom>
          <a:solidFill>
            <a:srgbClr val="2D313D"/>
          </a:solidFill>
          <a:ln w="12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9284481" y="6858000"/>
            <a:ext cx="456680" cy="364240"/>
            <a:chOff x="247015" y="861"/>
            <a:chExt cx="720000" cy="198233"/>
          </a:xfrm>
        </p:grpSpPr>
        <p:sp>
          <p:nvSpPr>
            <p:cNvPr id="24" name="Rounded Rectangle 31"/>
            <p:cNvSpPr/>
            <p:nvPr/>
          </p:nvSpPr>
          <p:spPr>
            <a:xfrm>
              <a:off x="247015" y="861"/>
              <a:ext cx="720000" cy="198233"/>
            </a:xfrm>
            <a:prstGeom prst="roundRect">
              <a:avLst/>
            </a:prstGeom>
            <a:solidFill>
              <a:srgbClr val="414C5D"/>
            </a:solidFill>
            <a:ln w="19050">
              <a:solidFill>
                <a:srgbClr val="2D313D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Rounded Rectangle 4"/>
            <p:cNvSpPr txBox="1"/>
            <p:nvPr/>
          </p:nvSpPr>
          <p:spPr>
            <a:xfrm>
              <a:off x="256692" y="10538"/>
              <a:ext cx="700646" cy="17887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860" tIns="22860" rIns="22860" bIns="22860" numCol="1" spcCol="1270" anchor="ctr" anchorCtr="0">
              <a:noAutofit/>
            </a:bodyPr>
            <a:lstStyle/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900" kern="1200" dirty="0"/>
                <a:t> </a:t>
              </a:r>
            </a:p>
          </p:txBody>
        </p:sp>
      </p:grpSp>
      <p:sp>
        <p:nvSpPr>
          <p:cNvPr id="26" name="Rectangle 25"/>
          <p:cNvSpPr/>
          <p:nvPr/>
        </p:nvSpPr>
        <p:spPr>
          <a:xfrm>
            <a:off x="-590550" y="100013"/>
            <a:ext cx="457200" cy="457200"/>
          </a:xfrm>
          <a:prstGeom prst="rect">
            <a:avLst/>
          </a:prstGeom>
          <a:solidFill>
            <a:srgbClr val="0167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-590550" y="622300"/>
            <a:ext cx="457200" cy="457200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-590550" y="3240088"/>
            <a:ext cx="457200" cy="4572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-590550" y="3762375"/>
            <a:ext cx="457200" cy="457200"/>
          </a:xfrm>
          <a:prstGeom prst="rect">
            <a:avLst/>
          </a:prstGeom>
          <a:solidFill>
            <a:srgbClr val="808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-590550" y="4286250"/>
            <a:ext cx="457200" cy="457200"/>
          </a:xfrm>
          <a:prstGeom prst="rect">
            <a:avLst/>
          </a:prstGeom>
          <a:solidFill>
            <a:srgbClr val="D4D4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-590550" y="4808538"/>
            <a:ext cx="457200" cy="457200"/>
          </a:xfrm>
          <a:prstGeom prst="rect">
            <a:avLst/>
          </a:prstGeom>
          <a:solidFill>
            <a:srgbClr val="D4D4D9"/>
          </a:solidFill>
          <a:ln w="31750">
            <a:solidFill>
              <a:srgbClr val="0167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-590550" y="5332413"/>
            <a:ext cx="457200" cy="457200"/>
          </a:xfrm>
          <a:prstGeom prst="rect">
            <a:avLst/>
          </a:prstGeom>
          <a:solidFill>
            <a:srgbClr val="D4D4D9"/>
          </a:solidFill>
          <a:ln w="31750">
            <a:solidFill>
              <a:srgbClr val="D733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-590550" y="1146175"/>
            <a:ext cx="457200" cy="457200"/>
          </a:xfrm>
          <a:prstGeom prst="rect">
            <a:avLst/>
          </a:pr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-590550" y="1670050"/>
            <a:ext cx="457200" cy="457200"/>
          </a:xfrm>
          <a:prstGeom prst="rect">
            <a:avLst/>
          </a:prstGeom>
          <a:solidFill>
            <a:srgbClr val="9D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-590550" y="2192338"/>
            <a:ext cx="457200" cy="457200"/>
          </a:xfrm>
          <a:prstGeom prst="rect">
            <a:avLst/>
          </a:prstGeom>
          <a:solidFill>
            <a:srgbClr val="0E9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-590550" y="2716213"/>
            <a:ext cx="457200" cy="457200"/>
          </a:xfrm>
          <a:prstGeom prst="rect">
            <a:avLst/>
          </a:prstGeom>
          <a:solidFill>
            <a:srgbClr val="E36F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-1177960" y="3070419"/>
            <a:ext cx="457200" cy="457200"/>
          </a:xfrm>
          <a:prstGeom prst="rect">
            <a:avLst/>
          </a:prstGeom>
          <a:solidFill>
            <a:srgbClr val="0071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-1177960" y="3583112"/>
            <a:ext cx="457200" cy="457200"/>
          </a:xfrm>
          <a:prstGeom prst="rect">
            <a:avLst/>
          </a:prstGeom>
          <a:solidFill>
            <a:srgbClr val="0056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-1177960" y="4095805"/>
            <a:ext cx="457200" cy="457200"/>
          </a:xfrm>
          <a:prstGeom prst="rect">
            <a:avLst/>
          </a:prstGeom>
          <a:solidFill>
            <a:srgbClr val="001A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-1177960" y="4608497"/>
            <a:ext cx="457200" cy="457200"/>
          </a:xfrm>
          <a:prstGeom prst="rect">
            <a:avLst/>
          </a:prstGeom>
          <a:solidFill>
            <a:srgbClr val="0013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-1172662" y="1019647"/>
            <a:ext cx="457200" cy="4572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-1172662" y="1532340"/>
            <a:ext cx="457200" cy="457200"/>
          </a:xfrm>
          <a:prstGeom prst="rect">
            <a:avLst/>
          </a:prstGeom>
          <a:solidFill>
            <a:srgbClr val="3737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-1172662" y="2045033"/>
            <a:ext cx="457200" cy="457200"/>
          </a:xfrm>
          <a:prstGeom prst="rect">
            <a:avLst/>
          </a:prstGeom>
          <a:solidFill>
            <a:srgbClr val="7B7B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-1172662" y="2557726"/>
            <a:ext cx="457200" cy="457200"/>
          </a:xfrm>
          <a:prstGeom prst="rect">
            <a:avLst/>
          </a:prstGeom>
          <a:solidFill>
            <a:srgbClr val="6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-1172662" y="506954"/>
            <a:ext cx="457200" cy="457200"/>
          </a:xfrm>
          <a:prstGeom prst="rect">
            <a:avLst/>
          </a:prstGeom>
          <a:solidFill>
            <a:srgbClr val="5778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-1167670" y="-5739"/>
            <a:ext cx="457200" cy="457200"/>
          </a:xfrm>
          <a:prstGeom prst="rect">
            <a:avLst/>
          </a:prstGeom>
          <a:ln w="12700">
            <a:solidFill>
              <a:srgbClr val="A1A3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-1167670" y="5121189"/>
            <a:ext cx="457200" cy="457200"/>
          </a:xfrm>
          <a:prstGeom prst="rect">
            <a:avLst/>
          </a:prstGeom>
          <a:solidFill>
            <a:srgbClr val="303845"/>
          </a:solidFill>
          <a:ln w="25400"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8" name="Group 19"/>
          <p:cNvGrpSpPr>
            <a:grpSpLocks/>
          </p:cNvGrpSpPr>
          <p:nvPr>
            <p:custDataLst>
              <p:tags r:id="rId1"/>
            </p:custDataLst>
          </p:nvPr>
        </p:nvGrpSpPr>
        <p:grpSpPr bwMode="auto">
          <a:xfrm>
            <a:off x="-1668140" y="2090753"/>
            <a:ext cx="365760" cy="365760"/>
            <a:chOff x="3111710" y="685689"/>
            <a:chExt cx="406400" cy="407988"/>
          </a:xfrm>
        </p:grpSpPr>
        <p:sp>
          <p:nvSpPr>
            <p:cNvPr id="49" name="Oval 7"/>
            <p:cNvSpPr>
              <a:spLocks noChangeArrowheads="1"/>
            </p:cNvSpPr>
            <p:nvPr/>
          </p:nvSpPr>
          <p:spPr bwMode="auto">
            <a:xfrm>
              <a:off x="3111710" y="685689"/>
              <a:ext cx="406400" cy="407988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b="1"/>
            </a:p>
          </p:txBody>
        </p:sp>
        <p:sp>
          <p:nvSpPr>
            <p:cNvPr id="50" name="Freeform 9"/>
            <p:cNvSpPr>
              <a:spLocks/>
            </p:cNvSpPr>
            <p:nvPr/>
          </p:nvSpPr>
          <p:spPr bwMode="auto">
            <a:xfrm>
              <a:off x="3187265" y="764704"/>
              <a:ext cx="255289" cy="249957"/>
            </a:xfrm>
            <a:custGeom>
              <a:avLst/>
              <a:gdLst>
                <a:gd name="T0" fmla="*/ 2147483647 w 418"/>
                <a:gd name="T1" fmla="*/ 0 h 408"/>
                <a:gd name="T2" fmla="*/ 2147483647 w 418"/>
                <a:gd name="T3" fmla="*/ 2147483647 h 408"/>
                <a:gd name="T4" fmla="*/ 2147483647 w 418"/>
                <a:gd name="T5" fmla="*/ 2147483647 h 408"/>
                <a:gd name="T6" fmla="*/ 2147483647 w 418"/>
                <a:gd name="T7" fmla="*/ 2147483647 h 408"/>
                <a:gd name="T8" fmla="*/ 0 w 418"/>
                <a:gd name="T9" fmla="*/ 2147483647 h 408"/>
                <a:gd name="T10" fmla="*/ 2147483647 w 418"/>
                <a:gd name="T11" fmla="*/ 2147483647 h 408"/>
                <a:gd name="T12" fmla="*/ 2147483647 w 418"/>
                <a:gd name="T13" fmla="*/ 2147483647 h 408"/>
                <a:gd name="T14" fmla="*/ 2147483647 w 418"/>
                <a:gd name="T15" fmla="*/ 0 h 4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18" h="408">
                  <a:moveTo>
                    <a:pt x="404" y="0"/>
                  </a:moveTo>
                  <a:cubicBezTo>
                    <a:pt x="418" y="30"/>
                    <a:pt x="418" y="30"/>
                    <a:pt x="418" y="30"/>
                  </a:cubicBezTo>
                  <a:cubicBezTo>
                    <a:pt x="263" y="173"/>
                    <a:pt x="237" y="286"/>
                    <a:pt x="209" y="348"/>
                  </a:cubicBezTo>
                  <a:cubicBezTo>
                    <a:pt x="190" y="359"/>
                    <a:pt x="150" y="377"/>
                    <a:pt x="115" y="408"/>
                  </a:cubicBezTo>
                  <a:cubicBezTo>
                    <a:pt x="90" y="333"/>
                    <a:pt x="50" y="219"/>
                    <a:pt x="0" y="216"/>
                  </a:cubicBezTo>
                  <a:cubicBezTo>
                    <a:pt x="48" y="171"/>
                    <a:pt x="76" y="163"/>
                    <a:pt x="95" y="169"/>
                  </a:cubicBezTo>
                  <a:cubicBezTo>
                    <a:pt x="125" y="179"/>
                    <a:pt x="140" y="230"/>
                    <a:pt x="153" y="259"/>
                  </a:cubicBezTo>
                  <a:cubicBezTo>
                    <a:pt x="201" y="169"/>
                    <a:pt x="300" y="47"/>
                    <a:pt x="40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1" name="Group 18"/>
          <p:cNvGrpSpPr>
            <a:grpSpLocks/>
          </p:cNvGrpSpPr>
          <p:nvPr>
            <p:custDataLst>
              <p:tags r:id="rId2"/>
            </p:custDataLst>
          </p:nvPr>
        </p:nvGrpSpPr>
        <p:grpSpPr bwMode="auto">
          <a:xfrm>
            <a:off x="-1668140" y="1576843"/>
            <a:ext cx="365760" cy="365760"/>
            <a:chOff x="3131295" y="1618499"/>
            <a:chExt cx="406400" cy="406400"/>
          </a:xfrm>
        </p:grpSpPr>
        <p:sp>
          <p:nvSpPr>
            <p:cNvPr id="52" name="Oval 6"/>
            <p:cNvSpPr>
              <a:spLocks noChangeArrowheads="1"/>
            </p:cNvSpPr>
            <p:nvPr/>
          </p:nvSpPr>
          <p:spPr bwMode="auto">
            <a:xfrm>
              <a:off x="3131295" y="1618499"/>
              <a:ext cx="406400" cy="406400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b="1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3" name="Freeform 8"/>
            <p:cNvSpPr>
              <a:spLocks/>
            </p:cNvSpPr>
            <p:nvPr/>
          </p:nvSpPr>
          <p:spPr bwMode="auto">
            <a:xfrm>
              <a:off x="3203848" y="1700808"/>
              <a:ext cx="261036" cy="241525"/>
            </a:xfrm>
            <a:custGeom>
              <a:avLst/>
              <a:gdLst>
                <a:gd name="T0" fmla="*/ 2147483647 w 427"/>
                <a:gd name="T1" fmla="*/ 2147483647 h 396"/>
                <a:gd name="T2" fmla="*/ 2147483647 w 427"/>
                <a:gd name="T3" fmla="*/ 2147483647 h 396"/>
                <a:gd name="T4" fmla="*/ 2147483647 w 427"/>
                <a:gd name="T5" fmla="*/ 2147483647 h 396"/>
                <a:gd name="T6" fmla="*/ 0 w 427"/>
                <a:gd name="T7" fmla="*/ 2147483647 h 396"/>
                <a:gd name="T8" fmla="*/ 2147483647 w 427"/>
                <a:gd name="T9" fmla="*/ 2147483647 h 396"/>
                <a:gd name="T10" fmla="*/ 2147483647 w 427"/>
                <a:gd name="T11" fmla="*/ 2147483647 h 396"/>
                <a:gd name="T12" fmla="*/ 2147483647 w 427"/>
                <a:gd name="T13" fmla="*/ 2147483647 h 396"/>
                <a:gd name="T14" fmla="*/ 2147483647 w 427"/>
                <a:gd name="T15" fmla="*/ 2147483647 h 396"/>
                <a:gd name="T16" fmla="*/ 2147483647 w 427"/>
                <a:gd name="T17" fmla="*/ 2147483647 h 396"/>
                <a:gd name="T18" fmla="*/ 2147483647 w 427"/>
                <a:gd name="T19" fmla="*/ 0 h 396"/>
                <a:gd name="T20" fmla="*/ 2147483647 w 427"/>
                <a:gd name="T21" fmla="*/ 2147483647 h 396"/>
                <a:gd name="T22" fmla="*/ 2147483647 w 427"/>
                <a:gd name="T23" fmla="*/ 2147483647 h 396"/>
                <a:gd name="T24" fmla="*/ 2147483647 w 427"/>
                <a:gd name="T25" fmla="*/ 2147483647 h 396"/>
                <a:gd name="T26" fmla="*/ 2147483647 w 427"/>
                <a:gd name="T27" fmla="*/ 2147483647 h 396"/>
                <a:gd name="T28" fmla="*/ 2147483647 w 427"/>
                <a:gd name="T29" fmla="*/ 2147483647 h 396"/>
                <a:gd name="T30" fmla="*/ 2147483647 w 427"/>
                <a:gd name="T31" fmla="*/ 2147483647 h 396"/>
                <a:gd name="T32" fmla="*/ 2147483647 w 427"/>
                <a:gd name="T33" fmla="*/ 2147483647 h 396"/>
                <a:gd name="T34" fmla="*/ 2147483647 w 427"/>
                <a:gd name="T35" fmla="*/ 2147483647 h 396"/>
                <a:gd name="T36" fmla="*/ 2147483647 w 427"/>
                <a:gd name="T37" fmla="*/ 2147483647 h 396"/>
                <a:gd name="T38" fmla="*/ 2147483647 w 427"/>
                <a:gd name="T39" fmla="*/ 2147483647 h 396"/>
                <a:gd name="T40" fmla="*/ 2147483647 w 427"/>
                <a:gd name="T41" fmla="*/ 2147483647 h 396"/>
                <a:gd name="T42" fmla="*/ 2147483647 w 427"/>
                <a:gd name="T43" fmla="*/ 2147483647 h 396"/>
                <a:gd name="T44" fmla="*/ 2147483647 w 427"/>
                <a:gd name="T45" fmla="*/ 2147483647 h 396"/>
                <a:gd name="T46" fmla="*/ 2147483647 w 427"/>
                <a:gd name="T47" fmla="*/ 2147483647 h 39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427" h="396">
                  <a:moveTo>
                    <a:pt x="212" y="287"/>
                  </a:moveTo>
                  <a:cubicBezTo>
                    <a:pt x="205" y="296"/>
                    <a:pt x="205" y="296"/>
                    <a:pt x="205" y="296"/>
                  </a:cubicBezTo>
                  <a:cubicBezTo>
                    <a:pt x="161" y="363"/>
                    <a:pt x="125" y="396"/>
                    <a:pt x="96" y="396"/>
                  </a:cubicBezTo>
                  <a:cubicBezTo>
                    <a:pt x="64" y="396"/>
                    <a:pt x="32" y="370"/>
                    <a:pt x="0" y="317"/>
                  </a:cubicBezTo>
                  <a:cubicBezTo>
                    <a:pt x="4" y="317"/>
                    <a:pt x="7" y="317"/>
                    <a:pt x="9" y="317"/>
                  </a:cubicBezTo>
                  <a:cubicBezTo>
                    <a:pt x="47" y="317"/>
                    <a:pt x="88" y="289"/>
                    <a:pt x="134" y="232"/>
                  </a:cubicBezTo>
                  <a:cubicBezTo>
                    <a:pt x="145" y="218"/>
                    <a:pt x="145" y="218"/>
                    <a:pt x="145" y="218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88" y="157"/>
                    <a:pt x="67" y="120"/>
                    <a:pt x="67" y="89"/>
                  </a:cubicBezTo>
                  <a:cubicBezTo>
                    <a:pt x="67" y="64"/>
                    <a:pt x="90" y="34"/>
                    <a:pt x="136" y="0"/>
                  </a:cubicBezTo>
                  <a:cubicBezTo>
                    <a:pt x="143" y="44"/>
                    <a:pt x="162" y="86"/>
                    <a:pt x="195" y="128"/>
                  </a:cubicBezTo>
                  <a:cubicBezTo>
                    <a:pt x="207" y="144"/>
                    <a:pt x="207" y="144"/>
                    <a:pt x="207" y="144"/>
                  </a:cubicBezTo>
                  <a:cubicBezTo>
                    <a:pt x="218" y="131"/>
                    <a:pt x="218" y="131"/>
                    <a:pt x="218" y="131"/>
                  </a:cubicBezTo>
                  <a:cubicBezTo>
                    <a:pt x="265" y="70"/>
                    <a:pt x="308" y="40"/>
                    <a:pt x="346" y="40"/>
                  </a:cubicBezTo>
                  <a:cubicBezTo>
                    <a:pt x="377" y="40"/>
                    <a:pt x="399" y="63"/>
                    <a:pt x="415" y="109"/>
                  </a:cubicBezTo>
                  <a:cubicBezTo>
                    <a:pt x="410" y="108"/>
                    <a:pt x="407" y="108"/>
                    <a:pt x="405" y="108"/>
                  </a:cubicBezTo>
                  <a:cubicBezTo>
                    <a:pt x="391" y="108"/>
                    <a:pt x="372" y="117"/>
                    <a:pt x="348" y="135"/>
                  </a:cubicBezTo>
                  <a:cubicBezTo>
                    <a:pt x="323" y="154"/>
                    <a:pt x="302" y="174"/>
                    <a:pt x="285" y="197"/>
                  </a:cubicBezTo>
                  <a:cubicBezTo>
                    <a:pt x="272" y="215"/>
                    <a:pt x="272" y="215"/>
                    <a:pt x="272" y="215"/>
                  </a:cubicBezTo>
                  <a:cubicBezTo>
                    <a:pt x="285" y="227"/>
                    <a:pt x="285" y="227"/>
                    <a:pt x="285" y="227"/>
                  </a:cubicBezTo>
                  <a:cubicBezTo>
                    <a:pt x="330" y="271"/>
                    <a:pt x="378" y="293"/>
                    <a:pt x="427" y="293"/>
                  </a:cubicBezTo>
                  <a:cubicBezTo>
                    <a:pt x="401" y="347"/>
                    <a:pt x="373" y="374"/>
                    <a:pt x="344" y="374"/>
                  </a:cubicBezTo>
                  <a:cubicBezTo>
                    <a:pt x="318" y="374"/>
                    <a:pt x="280" y="351"/>
                    <a:pt x="231" y="305"/>
                  </a:cubicBezTo>
                  <a:lnTo>
                    <a:pt x="212" y="28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54" name="Rectangle 53"/>
          <p:cNvSpPr/>
          <p:nvPr/>
        </p:nvSpPr>
        <p:spPr>
          <a:xfrm>
            <a:off x="-1713860" y="3070419"/>
            <a:ext cx="457200" cy="457200"/>
          </a:xfrm>
          <a:prstGeom prst="rect">
            <a:avLst/>
          </a:prstGeom>
          <a:solidFill>
            <a:srgbClr val="DD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-1713860" y="3583112"/>
            <a:ext cx="457200" cy="457200"/>
          </a:xfrm>
          <a:prstGeom prst="rect">
            <a:avLst/>
          </a:prstGeom>
          <a:solidFill>
            <a:srgbClr val="0C54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-1713860" y="4095805"/>
            <a:ext cx="457200" cy="457200"/>
          </a:xfrm>
          <a:prstGeom prst="rect">
            <a:avLst/>
          </a:prstGeom>
          <a:solidFill>
            <a:srgbClr val="FFA9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-1713860" y="4608497"/>
            <a:ext cx="457200" cy="4572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/>
          <a:lstStyle/>
          <a:p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-1708562" y="2557726"/>
            <a:ext cx="457200" cy="457200"/>
          </a:xfrm>
          <a:prstGeom prst="rect">
            <a:avLst/>
          </a:prstGeom>
          <a:solidFill>
            <a:srgbClr val="2222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-1167670" y="5689373"/>
            <a:ext cx="457200" cy="457200"/>
          </a:xfrm>
          <a:prstGeom prst="rect">
            <a:avLst/>
          </a:prstGeom>
          <a:gradFill>
            <a:gsLst>
              <a:gs pos="0">
                <a:srgbClr val="002A50"/>
              </a:gs>
              <a:gs pos="100000">
                <a:srgbClr val="00396C"/>
              </a:gs>
            </a:gsLst>
            <a:lin ang="6000000" scaled="0"/>
          </a:gra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b="1">
              <a:solidFill>
                <a:schemeClr val="bg1"/>
              </a:solidFill>
              <a:latin typeface="Myriad Pro" panose="020B0503030403020204" pitchFamily="34" charset="0"/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-1167670" y="6257557"/>
            <a:ext cx="457200" cy="457200"/>
          </a:xfrm>
          <a:prstGeom prst="rect">
            <a:avLst/>
          </a:prstGeom>
          <a:noFill/>
          <a:ln w="34925">
            <a:gradFill>
              <a:gsLst>
                <a:gs pos="0">
                  <a:srgbClr val="002A50"/>
                </a:gs>
                <a:gs pos="100000">
                  <a:srgbClr val="00396C"/>
                </a:gs>
              </a:gsLst>
              <a:lin ang="60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00" b="1" i="1">
              <a:solidFill>
                <a:schemeClr val="tx1"/>
              </a:solidFill>
              <a:latin typeface="Myriad Pro" panose="020B0503030403020204" pitchFamily="34" charset="0"/>
            </a:endParaRPr>
          </a:p>
        </p:txBody>
      </p:sp>
      <p:sp>
        <p:nvSpPr>
          <p:cNvPr id="61" name="Oval 60"/>
          <p:cNvSpPr/>
          <p:nvPr/>
        </p:nvSpPr>
        <p:spPr bwMode="auto">
          <a:xfrm>
            <a:off x="-1635107" y="1092672"/>
            <a:ext cx="311150" cy="311150"/>
          </a:xfrm>
          <a:prstGeom prst="ellipse">
            <a:avLst/>
          </a:prstGeom>
          <a:solidFill>
            <a:srgbClr val="CC0000"/>
          </a:solidFill>
          <a:ln w="1905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0" rIns="0" bIns="0" anchor="ctr"/>
          <a:lstStyle/>
          <a:p>
            <a:pPr algn="ctr" eaLnBrk="0" hangingPunct="0">
              <a:defRPr/>
            </a:pPr>
            <a:r>
              <a:rPr lang="en-GB" sz="1600" b="1" dirty="0">
                <a:solidFill>
                  <a:srgbClr val="FFFFFF"/>
                </a:solidFill>
                <a:latin typeface="Myriad Pro" panose="020B0503030403020204" pitchFamily="34" charset="0"/>
              </a:rPr>
              <a:t>1</a:t>
            </a:r>
          </a:p>
        </p:txBody>
      </p:sp>
      <p:pic>
        <p:nvPicPr>
          <p:cNvPr id="63" name="Picture 2" descr="http://www.hamways.com/Admin/img/upload/165/516x0/2271699e-0d03-4106-acd3-1c265e1ec614.png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0" r="100000">
                        <a14:foregroundMark x1="34109" y1="9821" x2="32171" y2="82143"/>
                        <a14:foregroundMark x1="35659" y1="11607" x2="36434" y2="84375"/>
                        <a14:foregroundMark x1="50194" y1="86607" x2="56202" y2="79018"/>
                        <a14:foregroundMark x1="56589" y1="84375" x2="48643" y2="63839"/>
                        <a14:foregroundMark x1="54845" y1="66518" x2="48062" y2="76786"/>
                        <a14:foregroundMark x1="50194" y1="57589" x2="53876" y2="59821"/>
                        <a14:foregroundMark x1="65891" y1="86161" x2="68992" y2="7589"/>
                        <a14:foregroundMark x1="68992" y1="7143" x2="71705" y2="83482"/>
                        <a14:foregroundMark x1="61628" y1="33036" x2="74225" y2="31696"/>
                        <a14:foregroundMark x1="75969" y1="57143" x2="70736" y2="26786"/>
                        <a14:foregroundMark x1="26163" y1="41518" x2="43411" y2="31250"/>
                        <a14:backgroundMark x1="24225" y1="11607" x2="21124" y2="81250"/>
                        <a14:backgroundMark x1="43605" y1="8929" x2="58527" y2="3571"/>
                        <a14:backgroundMark x1="67248" y1="1786" x2="82364" y2="1786"/>
                        <a14:backgroundMark x1="71705" y1="91964" x2="23837" y2="92857"/>
                        <a14:backgroundMark x1="31395" y1="2679" x2="41279" y2="2679"/>
                        <a14:backgroundMark x1="51744" y1="63839" x2="52132" y2="64732"/>
                        <a14:backgroundMark x1="50581" y1="79018" x2="51357" y2="80357"/>
                        <a14:backgroundMark x1="55620" y1="88393" x2="54651" y2="91071"/>
                        <a14:backgroundMark x1="47093" y1="87054" x2="50775" y2="92411"/>
                        <a14:backgroundMark x1="55426" y1="87054" x2="56977" y2="91964"/>
                        <a14:backgroundMark x1="54651" y1="87500" x2="53682" y2="91071"/>
                        <a14:backgroundMark x1="46124" y1="7589" x2="59690" y2="67411"/>
                        <a14:backgroundMark x1="82558" y1="5357" x2="82558" y2="941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3617"/>
          <a:stretch/>
        </p:blipFill>
        <p:spPr bwMode="auto">
          <a:xfrm>
            <a:off x="183699" y="3444788"/>
            <a:ext cx="4070802" cy="381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2" descr="http://www.hamways.com/Admin/img/upload/165/516x0/2271699e-0d03-4106-acd3-1c265e1ec614.png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0" r="100000">
                        <a14:foregroundMark x1="34109" y1="9821" x2="32171" y2="82143"/>
                        <a14:foregroundMark x1="35659" y1="11607" x2="36434" y2="84375"/>
                        <a14:foregroundMark x1="50194" y1="86607" x2="56202" y2="79018"/>
                        <a14:foregroundMark x1="56589" y1="84375" x2="48643" y2="63839"/>
                        <a14:foregroundMark x1="54845" y1="66518" x2="48062" y2="76786"/>
                        <a14:foregroundMark x1="50194" y1="57589" x2="53876" y2="59821"/>
                        <a14:foregroundMark x1="65891" y1="86161" x2="68992" y2="7589"/>
                        <a14:foregroundMark x1="68992" y1="7143" x2="71705" y2="83482"/>
                        <a14:foregroundMark x1="61628" y1="33036" x2="74225" y2="31696"/>
                        <a14:foregroundMark x1="75969" y1="57143" x2="70736" y2="26786"/>
                        <a14:foregroundMark x1="26163" y1="41518" x2="43411" y2="31250"/>
                        <a14:backgroundMark x1="24225" y1="11607" x2="21124" y2="81250"/>
                        <a14:backgroundMark x1="43605" y1="8929" x2="58527" y2="3571"/>
                        <a14:backgroundMark x1="67248" y1="1786" x2="82364" y2="1786"/>
                        <a14:backgroundMark x1="71705" y1="91964" x2="23837" y2="92857"/>
                        <a14:backgroundMark x1="31395" y1="2679" x2="41279" y2="2679"/>
                        <a14:backgroundMark x1="51744" y1="63839" x2="52132" y2="64732"/>
                        <a14:backgroundMark x1="50581" y1="79018" x2="51357" y2="80357"/>
                        <a14:backgroundMark x1="55620" y1="88393" x2="54651" y2="91071"/>
                        <a14:backgroundMark x1="47093" y1="87054" x2="50775" y2="92411"/>
                        <a14:backgroundMark x1="55426" y1="87054" x2="56977" y2="91964"/>
                        <a14:backgroundMark x1="54651" y1="87500" x2="53682" y2="91071"/>
                        <a14:backgroundMark x1="46124" y1="7589" x2="59690" y2="67411"/>
                        <a14:backgroundMark x1="82558" y1="5357" x2="82558" y2="941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6239" t="47624" r="39726" b="6042"/>
          <a:stretch/>
        </p:blipFill>
        <p:spPr bwMode="auto">
          <a:xfrm>
            <a:off x="4186551" y="2879725"/>
            <a:ext cx="1231899" cy="176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2" descr="http://www.hamways.com/Admin/img/upload/165/516x0/2271699e-0d03-4106-acd3-1c265e1ec614.png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0" r="100000">
                        <a14:foregroundMark x1="34109" y1="9821" x2="32171" y2="82143"/>
                        <a14:foregroundMark x1="35659" y1="11607" x2="36434" y2="84375"/>
                        <a14:foregroundMark x1="50194" y1="86607" x2="56202" y2="79018"/>
                        <a14:foregroundMark x1="56589" y1="84375" x2="48643" y2="63839"/>
                        <a14:foregroundMark x1="54845" y1="66518" x2="48062" y2="76786"/>
                        <a14:foregroundMark x1="50194" y1="57589" x2="53876" y2="59821"/>
                        <a14:foregroundMark x1="65891" y1="86161" x2="68992" y2="7589"/>
                        <a14:foregroundMark x1="68992" y1="7143" x2="71705" y2="83482"/>
                        <a14:foregroundMark x1="61628" y1="33036" x2="74225" y2="31696"/>
                        <a14:foregroundMark x1="75969" y1="57143" x2="70736" y2="26786"/>
                        <a14:foregroundMark x1="26163" y1="41518" x2="43411" y2="31250"/>
                        <a14:backgroundMark x1="24225" y1="11607" x2="21124" y2="81250"/>
                        <a14:backgroundMark x1="43605" y1="8929" x2="58527" y2="3571"/>
                        <a14:backgroundMark x1="67248" y1="1786" x2="82364" y2="1786"/>
                        <a14:backgroundMark x1="71705" y1="91964" x2="23837" y2="92857"/>
                        <a14:backgroundMark x1="31395" y1="2679" x2="41279" y2="2679"/>
                        <a14:backgroundMark x1="51744" y1="63839" x2="52132" y2="64732"/>
                        <a14:backgroundMark x1="50581" y1="79018" x2="51357" y2="80357"/>
                        <a14:backgroundMark x1="55620" y1="88393" x2="54651" y2="91071"/>
                        <a14:backgroundMark x1="47093" y1="87054" x2="50775" y2="92411"/>
                        <a14:backgroundMark x1="55426" y1="87054" x2="56977" y2="91964"/>
                        <a14:backgroundMark x1="54651" y1="87500" x2="53682" y2="91071"/>
                        <a14:backgroundMark x1="46124" y1="7589" x2="59690" y2="67411"/>
                        <a14:backgroundMark x1="82558" y1="5357" x2="82558" y2="941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695"/>
          <a:stretch/>
        </p:blipFill>
        <p:spPr bwMode="auto">
          <a:xfrm>
            <a:off x="5422900" y="3444788"/>
            <a:ext cx="3537403" cy="381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0514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6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739"/>
            <a:ext cx="9144000" cy="6848499"/>
          </a:xfrm>
          <a:prstGeom prst="rect">
            <a:avLst/>
          </a:prstGeom>
        </p:spPr>
      </p:pic>
      <p:sp>
        <p:nvSpPr>
          <p:cNvPr id="66" name="Rectangle 65"/>
          <p:cNvSpPr/>
          <p:nvPr/>
        </p:nvSpPr>
        <p:spPr>
          <a:xfrm>
            <a:off x="7165298" y="4324405"/>
            <a:ext cx="1978702" cy="2161752"/>
          </a:xfrm>
          <a:prstGeom prst="rect">
            <a:avLst/>
          </a:pr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94075"/>
            <a:ext cx="7772400" cy="646331"/>
          </a:xfrm>
        </p:spPr>
        <p:txBody>
          <a:bodyPr>
            <a:spAutoFit/>
          </a:bodyPr>
          <a:lstStyle/>
          <a:p>
            <a:r>
              <a:rPr lang="en-US" sz="4000" b="1" dirty="0">
                <a:latin typeface="HelveticaNeueLT Std" panose="020B06040202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DEBIT AND CREDIT CARDS</a:t>
            </a:r>
          </a:p>
        </p:txBody>
      </p:sp>
      <p:grpSp>
        <p:nvGrpSpPr>
          <p:cNvPr id="67" name="Group 66"/>
          <p:cNvGrpSpPr/>
          <p:nvPr/>
        </p:nvGrpSpPr>
        <p:grpSpPr>
          <a:xfrm>
            <a:off x="1848988" y="1187988"/>
            <a:ext cx="5446024" cy="754615"/>
            <a:chOff x="2016261" y="1187988"/>
            <a:chExt cx="5446024" cy="754615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124" t="6871" r="56992" b="6871"/>
            <a:stretch/>
          </p:blipFill>
          <p:spPr>
            <a:xfrm>
              <a:off x="3892826" y="1187988"/>
              <a:ext cx="754615" cy="754615"/>
            </a:xfrm>
            <a:prstGeom prst="ellipse">
              <a:avLst/>
            </a:prstGeom>
            <a:ln w="38100">
              <a:solidFill>
                <a:srgbClr val="00579F"/>
              </a:solidFill>
            </a:ln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831" t="-29831" r="-29831" b="-29831"/>
            <a:stretch/>
          </p:blipFill>
          <p:spPr>
            <a:xfrm>
              <a:off x="5769390" y="1187988"/>
              <a:ext cx="754615" cy="754615"/>
            </a:xfrm>
            <a:prstGeom prst="ellipse">
              <a:avLst/>
            </a:prstGeom>
            <a:ln w="38100">
              <a:solidFill>
                <a:srgbClr val="2583C5"/>
              </a:solidFill>
            </a:ln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855" t="11827" r="22855" b="11827"/>
            <a:stretch/>
          </p:blipFill>
          <p:spPr>
            <a:xfrm>
              <a:off x="6707670" y="1187988"/>
              <a:ext cx="754615" cy="754615"/>
            </a:xfrm>
            <a:prstGeom prst="ellipse">
              <a:avLst/>
            </a:prstGeom>
            <a:ln w="38100">
              <a:solidFill>
                <a:srgbClr val="0079BE"/>
              </a:solidFill>
            </a:ln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5000" b="95000" l="15326" r="84565">
                          <a14:foregroundMark x1="19457" y1="13800" x2="18370" y2="88800"/>
                          <a14:foregroundMark x1="18261" y1="86200" x2="82065" y2="88400"/>
                          <a14:foregroundMark x1="82500" y1="87200" x2="82174" y2="12400"/>
                          <a14:foregroundMark x1="81739" y1="12400" x2="19239" y2="12400"/>
                          <a14:foregroundMark x1="20543" y1="15200" x2="75435" y2="74800"/>
                          <a14:foregroundMark x1="18913" y1="83000" x2="80978" y2="15400"/>
                          <a14:foregroundMark x1="82283" y1="41400" x2="21848" y2="40600"/>
                          <a14:foregroundMark x1="21522" y1="21400" x2="76630" y2="22600"/>
                          <a14:foregroundMark x1="21522" y1="58600" x2="78043" y2="57400"/>
                          <a14:foregroundMark x1="24674" y1="70400" x2="38043" y2="34800"/>
                          <a14:foregroundMark x1="41739" y1="76200" x2="42826" y2="27200"/>
                          <a14:foregroundMark x1="35326" y1="75000" x2="71413" y2="42600"/>
                          <a14:foregroundMark x1="34022" y1="52200" x2="77174" y2="34000"/>
                          <a14:foregroundMark x1="44457" y1="81200" x2="57391" y2="64000"/>
                          <a14:foregroundMark x1="37935" y1="47800" x2="50000" y2="51200"/>
                          <a14:foregroundMark x1="16413" y1="10400" x2="16522" y2="89000"/>
                          <a14:foregroundMark x1="16522" y1="10200" x2="83696" y2="10400"/>
                          <a14:foregroundMark x1="83696" y1="10200" x2="83587" y2="728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499" t="-11641" r="16499" b="-11641"/>
            <a:stretch/>
          </p:blipFill>
          <p:spPr>
            <a:xfrm>
              <a:off x="4831108" y="1187988"/>
              <a:ext cx="754615" cy="754615"/>
            </a:xfrm>
            <a:prstGeom prst="ellipse">
              <a:avLst/>
            </a:prstGeom>
            <a:ln w="38100">
              <a:solidFill>
                <a:srgbClr val="F58421"/>
              </a:solidFill>
            </a:ln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10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8406" t="-47343" r="-8406" b="-47343"/>
            <a:stretch/>
          </p:blipFill>
          <p:spPr>
            <a:xfrm>
              <a:off x="2016261" y="1187988"/>
              <a:ext cx="754616" cy="754615"/>
            </a:xfrm>
            <a:prstGeom prst="ellipse">
              <a:avLst/>
            </a:prstGeom>
            <a:ln w="38100">
              <a:solidFill>
                <a:srgbClr val="CC0000"/>
              </a:solidFill>
            </a:ln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471" b="99435" l="445" r="99491">
                          <a14:foregroundMark x1="18130" y1="39360" x2="87977" y2="47928"/>
                          <a14:foregroundMark x1="40522" y1="29755" x2="77990" y2="70433"/>
                          <a14:foregroundMark x1="45420" y1="77495" x2="67176" y2="27495"/>
                          <a14:foregroundMark x1="59796" y1="35217" x2="89377" y2="45292"/>
                          <a14:foregroundMark x1="83461" y1="38041" x2="81489" y2="60075"/>
                          <a14:foregroundMark x1="84288" y1="53390" x2="69466" y2="58004"/>
                          <a14:foregroundMark x1="84160" y1="58569" x2="65903" y2="70433"/>
                          <a14:foregroundMark x1="70165" y1="77213" x2="47901" y2="53861"/>
                          <a14:foregroundMark x1="60687" y1="76648" x2="58906" y2="46893"/>
                          <a14:foregroundMark x1="58397" y1="78531" x2="50700" y2="53861"/>
                          <a14:foregroundMark x1="54198" y1="80603" x2="43321" y2="51507"/>
                          <a14:foregroundMark x1="55407" y1="79284" x2="47901" y2="56215"/>
                          <a14:foregroundMark x1="22137" y1="60640" x2="31298" y2="20716"/>
                          <a14:foregroundMark x1="17939" y1="58286" x2="23919" y2="2354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6061" t="-32983" r="-6061" b="-32983"/>
            <a:stretch/>
          </p:blipFill>
          <p:spPr>
            <a:xfrm>
              <a:off x="2954544" y="1187988"/>
              <a:ext cx="754615" cy="754615"/>
            </a:xfrm>
            <a:prstGeom prst="ellipse">
              <a:avLst/>
            </a:prstGeom>
            <a:ln w="38100">
              <a:solidFill>
                <a:srgbClr val="018287"/>
              </a:solidFill>
            </a:ln>
          </p:spPr>
        </p:pic>
      </p:grpSp>
      <p:sp>
        <p:nvSpPr>
          <p:cNvPr id="10" name="Rectangle 9"/>
          <p:cNvSpPr/>
          <p:nvPr/>
        </p:nvSpPr>
        <p:spPr>
          <a:xfrm>
            <a:off x="9284481" y="3070419"/>
            <a:ext cx="457200" cy="457200"/>
          </a:xfrm>
          <a:prstGeom prst="rect">
            <a:avLst/>
          </a:prstGeom>
          <a:solidFill>
            <a:srgbClr val="7E58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284481" y="3583112"/>
            <a:ext cx="457200" cy="457200"/>
          </a:xfrm>
          <a:prstGeom prst="rect">
            <a:avLst/>
          </a:prstGeom>
          <a:solidFill>
            <a:srgbClr val="07BE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284481" y="4095805"/>
            <a:ext cx="457200" cy="457200"/>
          </a:xfrm>
          <a:prstGeom prst="rect">
            <a:avLst/>
          </a:prstGeom>
          <a:solidFill>
            <a:srgbClr val="4864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284481" y="4608497"/>
            <a:ext cx="457200" cy="457200"/>
          </a:xfrm>
          <a:prstGeom prst="rect">
            <a:avLst/>
          </a:prstGeom>
          <a:solidFill>
            <a:srgbClr val="E988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9289779" y="1019647"/>
            <a:ext cx="457200" cy="457200"/>
          </a:xfrm>
          <a:prstGeom prst="rect">
            <a:avLst/>
          </a:prstGeom>
          <a:solidFill>
            <a:srgbClr val="E552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289779" y="1532340"/>
            <a:ext cx="457200" cy="457200"/>
          </a:xfrm>
          <a:prstGeom prst="rect">
            <a:avLst/>
          </a:prstGeom>
          <a:solidFill>
            <a:srgbClr val="1575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289779" y="2045033"/>
            <a:ext cx="457200" cy="457200"/>
          </a:xfrm>
          <a:prstGeom prst="rect">
            <a:avLst/>
          </a:prstGeom>
          <a:solidFill>
            <a:srgbClr val="E1AF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289779" y="2557726"/>
            <a:ext cx="457200" cy="457200"/>
          </a:xfrm>
          <a:prstGeom prst="rect">
            <a:avLst/>
          </a:prstGeom>
          <a:solidFill>
            <a:srgbClr val="26A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9289779" y="506954"/>
            <a:ext cx="457200" cy="457200"/>
          </a:xfrm>
          <a:prstGeom prst="rect">
            <a:avLst/>
          </a:prstGeom>
          <a:solidFill>
            <a:srgbClr val="5778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9289779" y="-5739"/>
            <a:ext cx="457200" cy="457200"/>
          </a:xfrm>
          <a:prstGeom prst="rect">
            <a:avLst/>
          </a:prstGeom>
          <a:ln w="12700">
            <a:solidFill>
              <a:srgbClr val="A1A3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289779" y="5121189"/>
            <a:ext cx="457200" cy="457200"/>
          </a:xfrm>
          <a:prstGeom prst="rect">
            <a:avLst/>
          </a:prstGeom>
          <a:solidFill>
            <a:srgbClr val="303845"/>
          </a:solidFill>
          <a:ln w="25400"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>
              <a:latin typeface="Gill Sans MT" panose="020B0502020104020203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9289779" y="5633881"/>
            <a:ext cx="457200" cy="457200"/>
          </a:xfrm>
          <a:prstGeom prst="rect">
            <a:avLst/>
          </a:prstGeom>
          <a:solidFill>
            <a:srgbClr val="969696"/>
          </a:solidFill>
          <a:ln w="12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9289779" y="6146573"/>
            <a:ext cx="457200" cy="457200"/>
          </a:xfrm>
          <a:prstGeom prst="rect">
            <a:avLst/>
          </a:prstGeom>
          <a:solidFill>
            <a:srgbClr val="2D313D"/>
          </a:solidFill>
          <a:ln w="127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9284481" y="6858000"/>
            <a:ext cx="456680" cy="364240"/>
            <a:chOff x="247015" y="861"/>
            <a:chExt cx="720000" cy="198233"/>
          </a:xfrm>
        </p:grpSpPr>
        <p:sp>
          <p:nvSpPr>
            <p:cNvPr id="24" name="Rounded Rectangle 31"/>
            <p:cNvSpPr/>
            <p:nvPr/>
          </p:nvSpPr>
          <p:spPr>
            <a:xfrm>
              <a:off x="247015" y="861"/>
              <a:ext cx="720000" cy="198233"/>
            </a:xfrm>
            <a:prstGeom prst="roundRect">
              <a:avLst/>
            </a:prstGeom>
            <a:solidFill>
              <a:srgbClr val="414C5D"/>
            </a:solidFill>
            <a:ln w="19050">
              <a:solidFill>
                <a:srgbClr val="2D313D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Rounded Rectangle 4"/>
            <p:cNvSpPr txBox="1"/>
            <p:nvPr/>
          </p:nvSpPr>
          <p:spPr>
            <a:xfrm>
              <a:off x="256692" y="10538"/>
              <a:ext cx="700646" cy="17887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860" tIns="22860" rIns="22860" bIns="22860" numCol="1" spcCol="1270" anchor="ctr" anchorCtr="0">
              <a:noAutofit/>
            </a:bodyPr>
            <a:lstStyle/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900" kern="1200" dirty="0"/>
                <a:t> </a:t>
              </a:r>
            </a:p>
          </p:txBody>
        </p:sp>
      </p:grpSp>
      <p:sp>
        <p:nvSpPr>
          <p:cNvPr id="26" name="Rectangle 25"/>
          <p:cNvSpPr/>
          <p:nvPr/>
        </p:nvSpPr>
        <p:spPr>
          <a:xfrm>
            <a:off x="-590550" y="100013"/>
            <a:ext cx="457200" cy="457200"/>
          </a:xfrm>
          <a:prstGeom prst="rect">
            <a:avLst/>
          </a:prstGeom>
          <a:solidFill>
            <a:srgbClr val="0167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-590550" y="622300"/>
            <a:ext cx="457200" cy="457200"/>
          </a:xfrm>
          <a:prstGeom prst="rect">
            <a:avLst/>
          </a:prstGeom>
          <a:solidFill>
            <a:srgbClr val="D73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-590550" y="3240088"/>
            <a:ext cx="457200" cy="4572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-590550" y="3762375"/>
            <a:ext cx="457200" cy="457200"/>
          </a:xfrm>
          <a:prstGeom prst="rect">
            <a:avLst/>
          </a:prstGeom>
          <a:solidFill>
            <a:srgbClr val="808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-590550" y="4286250"/>
            <a:ext cx="457200" cy="457200"/>
          </a:xfrm>
          <a:prstGeom prst="rect">
            <a:avLst/>
          </a:prstGeom>
          <a:solidFill>
            <a:srgbClr val="D4D4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-590550" y="4808538"/>
            <a:ext cx="457200" cy="457200"/>
          </a:xfrm>
          <a:prstGeom prst="rect">
            <a:avLst/>
          </a:prstGeom>
          <a:solidFill>
            <a:srgbClr val="D4D4D9"/>
          </a:solidFill>
          <a:ln w="31750">
            <a:solidFill>
              <a:srgbClr val="0167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-590550" y="5332413"/>
            <a:ext cx="457200" cy="457200"/>
          </a:xfrm>
          <a:prstGeom prst="rect">
            <a:avLst/>
          </a:prstGeom>
          <a:solidFill>
            <a:srgbClr val="D4D4D9"/>
          </a:solidFill>
          <a:ln w="31750">
            <a:solidFill>
              <a:srgbClr val="D733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-590550" y="1146175"/>
            <a:ext cx="457200" cy="457200"/>
          </a:xfrm>
          <a:prstGeom prst="rect">
            <a:avLst/>
          </a:prstGeom>
          <a:solidFill>
            <a:srgbClr val="014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-590550" y="1670050"/>
            <a:ext cx="457200" cy="457200"/>
          </a:xfrm>
          <a:prstGeom prst="rect">
            <a:avLst/>
          </a:prstGeom>
          <a:solidFill>
            <a:srgbClr val="9D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-590550" y="2192338"/>
            <a:ext cx="457200" cy="457200"/>
          </a:xfrm>
          <a:prstGeom prst="rect">
            <a:avLst/>
          </a:prstGeom>
          <a:solidFill>
            <a:srgbClr val="0E97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-590550" y="2716213"/>
            <a:ext cx="457200" cy="457200"/>
          </a:xfrm>
          <a:prstGeom prst="rect">
            <a:avLst/>
          </a:prstGeom>
          <a:solidFill>
            <a:srgbClr val="E36F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00">
              <a:latin typeface="Century Gothic" panose="020B0502020202020204" pitchFamily="34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-1177960" y="3070419"/>
            <a:ext cx="457200" cy="457200"/>
          </a:xfrm>
          <a:prstGeom prst="rect">
            <a:avLst/>
          </a:prstGeom>
          <a:solidFill>
            <a:srgbClr val="0071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-1177960" y="3583112"/>
            <a:ext cx="457200" cy="457200"/>
          </a:xfrm>
          <a:prstGeom prst="rect">
            <a:avLst/>
          </a:prstGeom>
          <a:solidFill>
            <a:srgbClr val="0056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-1177960" y="4095805"/>
            <a:ext cx="457200" cy="457200"/>
          </a:xfrm>
          <a:prstGeom prst="rect">
            <a:avLst/>
          </a:prstGeom>
          <a:solidFill>
            <a:srgbClr val="001A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-1177960" y="4608497"/>
            <a:ext cx="457200" cy="457200"/>
          </a:xfrm>
          <a:prstGeom prst="rect">
            <a:avLst/>
          </a:prstGeom>
          <a:solidFill>
            <a:srgbClr val="0013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-1172662" y="1019647"/>
            <a:ext cx="457200" cy="4572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-1172662" y="1532340"/>
            <a:ext cx="457200" cy="457200"/>
          </a:xfrm>
          <a:prstGeom prst="rect">
            <a:avLst/>
          </a:prstGeom>
          <a:solidFill>
            <a:srgbClr val="3737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-1172662" y="2045033"/>
            <a:ext cx="457200" cy="457200"/>
          </a:xfrm>
          <a:prstGeom prst="rect">
            <a:avLst/>
          </a:prstGeom>
          <a:solidFill>
            <a:srgbClr val="7B7B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-1172662" y="2557726"/>
            <a:ext cx="457200" cy="457200"/>
          </a:xfrm>
          <a:prstGeom prst="rect">
            <a:avLst/>
          </a:prstGeom>
          <a:solidFill>
            <a:srgbClr val="606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-1172662" y="506954"/>
            <a:ext cx="457200" cy="457200"/>
          </a:xfrm>
          <a:prstGeom prst="rect">
            <a:avLst/>
          </a:prstGeom>
          <a:solidFill>
            <a:srgbClr val="5778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-1167670" y="-5739"/>
            <a:ext cx="457200" cy="457200"/>
          </a:xfrm>
          <a:prstGeom prst="rect">
            <a:avLst/>
          </a:prstGeom>
          <a:ln w="12700">
            <a:solidFill>
              <a:srgbClr val="A1A3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-1167670" y="5121189"/>
            <a:ext cx="457200" cy="457200"/>
          </a:xfrm>
          <a:prstGeom prst="rect">
            <a:avLst/>
          </a:prstGeom>
          <a:solidFill>
            <a:srgbClr val="303845"/>
          </a:solidFill>
          <a:ln w="25400"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8" name="Group 19"/>
          <p:cNvGrpSpPr>
            <a:grpSpLocks/>
          </p:cNvGrpSpPr>
          <p:nvPr>
            <p:custDataLst>
              <p:tags r:id="rId1"/>
            </p:custDataLst>
          </p:nvPr>
        </p:nvGrpSpPr>
        <p:grpSpPr bwMode="auto">
          <a:xfrm>
            <a:off x="-1668140" y="2090753"/>
            <a:ext cx="365760" cy="365760"/>
            <a:chOff x="3111710" y="685689"/>
            <a:chExt cx="406400" cy="407988"/>
          </a:xfrm>
        </p:grpSpPr>
        <p:sp>
          <p:nvSpPr>
            <p:cNvPr id="49" name="Oval 7"/>
            <p:cNvSpPr>
              <a:spLocks noChangeArrowheads="1"/>
            </p:cNvSpPr>
            <p:nvPr/>
          </p:nvSpPr>
          <p:spPr bwMode="auto">
            <a:xfrm>
              <a:off x="3111710" y="685689"/>
              <a:ext cx="406400" cy="407988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b="1"/>
            </a:p>
          </p:txBody>
        </p:sp>
        <p:sp>
          <p:nvSpPr>
            <p:cNvPr id="50" name="Freeform 9"/>
            <p:cNvSpPr>
              <a:spLocks/>
            </p:cNvSpPr>
            <p:nvPr/>
          </p:nvSpPr>
          <p:spPr bwMode="auto">
            <a:xfrm>
              <a:off x="3187265" y="764704"/>
              <a:ext cx="255289" cy="249957"/>
            </a:xfrm>
            <a:custGeom>
              <a:avLst/>
              <a:gdLst>
                <a:gd name="T0" fmla="*/ 2147483647 w 418"/>
                <a:gd name="T1" fmla="*/ 0 h 408"/>
                <a:gd name="T2" fmla="*/ 2147483647 w 418"/>
                <a:gd name="T3" fmla="*/ 2147483647 h 408"/>
                <a:gd name="T4" fmla="*/ 2147483647 w 418"/>
                <a:gd name="T5" fmla="*/ 2147483647 h 408"/>
                <a:gd name="T6" fmla="*/ 2147483647 w 418"/>
                <a:gd name="T7" fmla="*/ 2147483647 h 408"/>
                <a:gd name="T8" fmla="*/ 0 w 418"/>
                <a:gd name="T9" fmla="*/ 2147483647 h 408"/>
                <a:gd name="T10" fmla="*/ 2147483647 w 418"/>
                <a:gd name="T11" fmla="*/ 2147483647 h 408"/>
                <a:gd name="T12" fmla="*/ 2147483647 w 418"/>
                <a:gd name="T13" fmla="*/ 2147483647 h 408"/>
                <a:gd name="T14" fmla="*/ 2147483647 w 418"/>
                <a:gd name="T15" fmla="*/ 0 h 4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18" h="408">
                  <a:moveTo>
                    <a:pt x="404" y="0"/>
                  </a:moveTo>
                  <a:cubicBezTo>
                    <a:pt x="418" y="30"/>
                    <a:pt x="418" y="30"/>
                    <a:pt x="418" y="30"/>
                  </a:cubicBezTo>
                  <a:cubicBezTo>
                    <a:pt x="263" y="173"/>
                    <a:pt x="237" y="286"/>
                    <a:pt x="209" y="348"/>
                  </a:cubicBezTo>
                  <a:cubicBezTo>
                    <a:pt x="190" y="359"/>
                    <a:pt x="150" y="377"/>
                    <a:pt x="115" y="408"/>
                  </a:cubicBezTo>
                  <a:cubicBezTo>
                    <a:pt x="90" y="333"/>
                    <a:pt x="50" y="219"/>
                    <a:pt x="0" y="216"/>
                  </a:cubicBezTo>
                  <a:cubicBezTo>
                    <a:pt x="48" y="171"/>
                    <a:pt x="76" y="163"/>
                    <a:pt x="95" y="169"/>
                  </a:cubicBezTo>
                  <a:cubicBezTo>
                    <a:pt x="125" y="179"/>
                    <a:pt x="140" y="230"/>
                    <a:pt x="153" y="259"/>
                  </a:cubicBezTo>
                  <a:cubicBezTo>
                    <a:pt x="201" y="169"/>
                    <a:pt x="300" y="47"/>
                    <a:pt x="40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1" name="Group 18"/>
          <p:cNvGrpSpPr>
            <a:grpSpLocks/>
          </p:cNvGrpSpPr>
          <p:nvPr>
            <p:custDataLst>
              <p:tags r:id="rId2"/>
            </p:custDataLst>
          </p:nvPr>
        </p:nvGrpSpPr>
        <p:grpSpPr bwMode="auto">
          <a:xfrm>
            <a:off x="-1668140" y="1576843"/>
            <a:ext cx="365760" cy="365760"/>
            <a:chOff x="3131295" y="1618499"/>
            <a:chExt cx="406400" cy="406400"/>
          </a:xfrm>
        </p:grpSpPr>
        <p:sp>
          <p:nvSpPr>
            <p:cNvPr id="52" name="Oval 6"/>
            <p:cNvSpPr>
              <a:spLocks noChangeArrowheads="1"/>
            </p:cNvSpPr>
            <p:nvPr/>
          </p:nvSpPr>
          <p:spPr bwMode="auto">
            <a:xfrm>
              <a:off x="3131295" y="1618499"/>
              <a:ext cx="406400" cy="406400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b="1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3" name="Freeform 8"/>
            <p:cNvSpPr>
              <a:spLocks/>
            </p:cNvSpPr>
            <p:nvPr/>
          </p:nvSpPr>
          <p:spPr bwMode="auto">
            <a:xfrm>
              <a:off x="3203848" y="1700808"/>
              <a:ext cx="261036" cy="241525"/>
            </a:xfrm>
            <a:custGeom>
              <a:avLst/>
              <a:gdLst>
                <a:gd name="T0" fmla="*/ 2147483647 w 427"/>
                <a:gd name="T1" fmla="*/ 2147483647 h 396"/>
                <a:gd name="T2" fmla="*/ 2147483647 w 427"/>
                <a:gd name="T3" fmla="*/ 2147483647 h 396"/>
                <a:gd name="T4" fmla="*/ 2147483647 w 427"/>
                <a:gd name="T5" fmla="*/ 2147483647 h 396"/>
                <a:gd name="T6" fmla="*/ 0 w 427"/>
                <a:gd name="T7" fmla="*/ 2147483647 h 396"/>
                <a:gd name="T8" fmla="*/ 2147483647 w 427"/>
                <a:gd name="T9" fmla="*/ 2147483647 h 396"/>
                <a:gd name="T10" fmla="*/ 2147483647 w 427"/>
                <a:gd name="T11" fmla="*/ 2147483647 h 396"/>
                <a:gd name="T12" fmla="*/ 2147483647 w 427"/>
                <a:gd name="T13" fmla="*/ 2147483647 h 396"/>
                <a:gd name="T14" fmla="*/ 2147483647 w 427"/>
                <a:gd name="T15" fmla="*/ 2147483647 h 396"/>
                <a:gd name="T16" fmla="*/ 2147483647 w 427"/>
                <a:gd name="T17" fmla="*/ 2147483647 h 396"/>
                <a:gd name="T18" fmla="*/ 2147483647 w 427"/>
                <a:gd name="T19" fmla="*/ 0 h 396"/>
                <a:gd name="T20" fmla="*/ 2147483647 w 427"/>
                <a:gd name="T21" fmla="*/ 2147483647 h 396"/>
                <a:gd name="T22" fmla="*/ 2147483647 w 427"/>
                <a:gd name="T23" fmla="*/ 2147483647 h 396"/>
                <a:gd name="T24" fmla="*/ 2147483647 w 427"/>
                <a:gd name="T25" fmla="*/ 2147483647 h 396"/>
                <a:gd name="T26" fmla="*/ 2147483647 w 427"/>
                <a:gd name="T27" fmla="*/ 2147483647 h 396"/>
                <a:gd name="T28" fmla="*/ 2147483647 w 427"/>
                <a:gd name="T29" fmla="*/ 2147483647 h 396"/>
                <a:gd name="T30" fmla="*/ 2147483647 w 427"/>
                <a:gd name="T31" fmla="*/ 2147483647 h 396"/>
                <a:gd name="T32" fmla="*/ 2147483647 w 427"/>
                <a:gd name="T33" fmla="*/ 2147483647 h 396"/>
                <a:gd name="T34" fmla="*/ 2147483647 w 427"/>
                <a:gd name="T35" fmla="*/ 2147483647 h 396"/>
                <a:gd name="T36" fmla="*/ 2147483647 w 427"/>
                <a:gd name="T37" fmla="*/ 2147483647 h 396"/>
                <a:gd name="T38" fmla="*/ 2147483647 w 427"/>
                <a:gd name="T39" fmla="*/ 2147483647 h 396"/>
                <a:gd name="T40" fmla="*/ 2147483647 w 427"/>
                <a:gd name="T41" fmla="*/ 2147483647 h 396"/>
                <a:gd name="T42" fmla="*/ 2147483647 w 427"/>
                <a:gd name="T43" fmla="*/ 2147483647 h 396"/>
                <a:gd name="T44" fmla="*/ 2147483647 w 427"/>
                <a:gd name="T45" fmla="*/ 2147483647 h 396"/>
                <a:gd name="T46" fmla="*/ 2147483647 w 427"/>
                <a:gd name="T47" fmla="*/ 2147483647 h 39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427" h="396">
                  <a:moveTo>
                    <a:pt x="212" y="287"/>
                  </a:moveTo>
                  <a:cubicBezTo>
                    <a:pt x="205" y="296"/>
                    <a:pt x="205" y="296"/>
                    <a:pt x="205" y="296"/>
                  </a:cubicBezTo>
                  <a:cubicBezTo>
                    <a:pt x="161" y="363"/>
                    <a:pt x="125" y="396"/>
                    <a:pt x="96" y="396"/>
                  </a:cubicBezTo>
                  <a:cubicBezTo>
                    <a:pt x="64" y="396"/>
                    <a:pt x="32" y="370"/>
                    <a:pt x="0" y="317"/>
                  </a:cubicBezTo>
                  <a:cubicBezTo>
                    <a:pt x="4" y="317"/>
                    <a:pt x="7" y="317"/>
                    <a:pt x="9" y="317"/>
                  </a:cubicBezTo>
                  <a:cubicBezTo>
                    <a:pt x="47" y="317"/>
                    <a:pt x="88" y="289"/>
                    <a:pt x="134" y="232"/>
                  </a:cubicBezTo>
                  <a:cubicBezTo>
                    <a:pt x="145" y="218"/>
                    <a:pt x="145" y="218"/>
                    <a:pt x="145" y="218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88" y="157"/>
                    <a:pt x="67" y="120"/>
                    <a:pt x="67" y="89"/>
                  </a:cubicBezTo>
                  <a:cubicBezTo>
                    <a:pt x="67" y="64"/>
                    <a:pt x="90" y="34"/>
                    <a:pt x="136" y="0"/>
                  </a:cubicBezTo>
                  <a:cubicBezTo>
                    <a:pt x="143" y="44"/>
                    <a:pt x="162" y="86"/>
                    <a:pt x="195" y="128"/>
                  </a:cubicBezTo>
                  <a:cubicBezTo>
                    <a:pt x="207" y="144"/>
                    <a:pt x="207" y="144"/>
                    <a:pt x="207" y="144"/>
                  </a:cubicBezTo>
                  <a:cubicBezTo>
                    <a:pt x="218" y="131"/>
                    <a:pt x="218" y="131"/>
                    <a:pt x="218" y="131"/>
                  </a:cubicBezTo>
                  <a:cubicBezTo>
                    <a:pt x="265" y="70"/>
                    <a:pt x="308" y="40"/>
                    <a:pt x="346" y="40"/>
                  </a:cubicBezTo>
                  <a:cubicBezTo>
                    <a:pt x="377" y="40"/>
                    <a:pt x="399" y="63"/>
                    <a:pt x="415" y="109"/>
                  </a:cubicBezTo>
                  <a:cubicBezTo>
                    <a:pt x="410" y="108"/>
                    <a:pt x="407" y="108"/>
                    <a:pt x="405" y="108"/>
                  </a:cubicBezTo>
                  <a:cubicBezTo>
                    <a:pt x="391" y="108"/>
                    <a:pt x="372" y="117"/>
                    <a:pt x="348" y="135"/>
                  </a:cubicBezTo>
                  <a:cubicBezTo>
                    <a:pt x="323" y="154"/>
                    <a:pt x="302" y="174"/>
                    <a:pt x="285" y="197"/>
                  </a:cubicBezTo>
                  <a:cubicBezTo>
                    <a:pt x="272" y="215"/>
                    <a:pt x="272" y="215"/>
                    <a:pt x="272" y="215"/>
                  </a:cubicBezTo>
                  <a:cubicBezTo>
                    <a:pt x="285" y="227"/>
                    <a:pt x="285" y="227"/>
                    <a:pt x="285" y="227"/>
                  </a:cubicBezTo>
                  <a:cubicBezTo>
                    <a:pt x="330" y="271"/>
                    <a:pt x="378" y="293"/>
                    <a:pt x="427" y="293"/>
                  </a:cubicBezTo>
                  <a:cubicBezTo>
                    <a:pt x="401" y="347"/>
                    <a:pt x="373" y="374"/>
                    <a:pt x="344" y="374"/>
                  </a:cubicBezTo>
                  <a:cubicBezTo>
                    <a:pt x="318" y="374"/>
                    <a:pt x="280" y="351"/>
                    <a:pt x="231" y="305"/>
                  </a:cubicBezTo>
                  <a:lnTo>
                    <a:pt x="212" y="28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54" name="Rectangle 53"/>
          <p:cNvSpPr/>
          <p:nvPr/>
        </p:nvSpPr>
        <p:spPr>
          <a:xfrm>
            <a:off x="-1713860" y="3070419"/>
            <a:ext cx="457200" cy="457200"/>
          </a:xfrm>
          <a:prstGeom prst="rect">
            <a:avLst/>
          </a:prstGeom>
          <a:solidFill>
            <a:srgbClr val="DD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-1713860" y="3583112"/>
            <a:ext cx="457200" cy="457200"/>
          </a:xfrm>
          <a:prstGeom prst="rect">
            <a:avLst/>
          </a:prstGeom>
          <a:solidFill>
            <a:srgbClr val="0C54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-1713860" y="4095805"/>
            <a:ext cx="457200" cy="457200"/>
          </a:xfrm>
          <a:prstGeom prst="rect">
            <a:avLst/>
          </a:prstGeom>
          <a:solidFill>
            <a:srgbClr val="FFA9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-1713860" y="4608497"/>
            <a:ext cx="457200" cy="4572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/>
          <a:lstStyle/>
          <a:p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-1708562" y="2557726"/>
            <a:ext cx="457200" cy="457200"/>
          </a:xfrm>
          <a:prstGeom prst="rect">
            <a:avLst/>
          </a:prstGeom>
          <a:solidFill>
            <a:srgbClr val="2222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-1167670" y="5689373"/>
            <a:ext cx="457200" cy="457200"/>
          </a:xfrm>
          <a:prstGeom prst="rect">
            <a:avLst/>
          </a:prstGeom>
          <a:gradFill>
            <a:gsLst>
              <a:gs pos="0">
                <a:srgbClr val="002A50"/>
              </a:gs>
              <a:gs pos="100000">
                <a:srgbClr val="00396C"/>
              </a:gs>
            </a:gsLst>
            <a:lin ang="6000000" scaled="0"/>
          </a:gra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b="1">
              <a:solidFill>
                <a:schemeClr val="bg1"/>
              </a:solidFill>
              <a:latin typeface="Myriad Pro" panose="020B0503030403020204" pitchFamily="34" charset="0"/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-1167670" y="6257557"/>
            <a:ext cx="457200" cy="457200"/>
          </a:xfrm>
          <a:prstGeom prst="rect">
            <a:avLst/>
          </a:prstGeom>
          <a:noFill/>
          <a:ln w="34925">
            <a:gradFill>
              <a:gsLst>
                <a:gs pos="0">
                  <a:srgbClr val="002A50"/>
                </a:gs>
                <a:gs pos="100000">
                  <a:srgbClr val="00396C"/>
                </a:gs>
              </a:gsLst>
              <a:lin ang="60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00" b="1" i="1">
              <a:solidFill>
                <a:schemeClr val="tx1"/>
              </a:solidFill>
              <a:latin typeface="Myriad Pro" panose="020B0503030403020204" pitchFamily="34" charset="0"/>
            </a:endParaRPr>
          </a:p>
        </p:txBody>
      </p:sp>
      <p:sp>
        <p:nvSpPr>
          <p:cNvPr id="61" name="Oval 60"/>
          <p:cNvSpPr/>
          <p:nvPr/>
        </p:nvSpPr>
        <p:spPr bwMode="auto">
          <a:xfrm>
            <a:off x="-1635107" y="1092672"/>
            <a:ext cx="311150" cy="311150"/>
          </a:xfrm>
          <a:prstGeom prst="ellipse">
            <a:avLst/>
          </a:prstGeom>
          <a:solidFill>
            <a:srgbClr val="CC0000"/>
          </a:solidFill>
          <a:ln w="1905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0" rIns="0" bIns="0" anchor="ctr"/>
          <a:lstStyle/>
          <a:p>
            <a:pPr algn="ctr" eaLnBrk="0" hangingPunct="0">
              <a:defRPr/>
            </a:pPr>
            <a:r>
              <a:rPr lang="en-GB" sz="1600" b="1" dirty="0">
                <a:solidFill>
                  <a:srgbClr val="FFFFFF"/>
                </a:solidFill>
                <a:latin typeface="Myriad Pro" panose="020B0503030403020204" pitchFamily="34" charset="0"/>
              </a:rPr>
              <a:t>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295012" y="4389618"/>
            <a:ext cx="1483098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5704640019</a:t>
            </a:r>
          </a:p>
          <a:p>
            <a:r>
              <a:rPr lang="en-US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5704640092</a:t>
            </a:r>
          </a:p>
          <a:p>
            <a:r>
              <a:rPr lang="en-US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5704640290</a:t>
            </a:r>
          </a:p>
          <a:p>
            <a:r>
              <a:rPr lang="en-US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5704640340</a:t>
            </a:r>
          </a:p>
          <a:p>
            <a:r>
              <a:rPr lang="en-US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5704640555</a:t>
            </a:r>
          </a:p>
          <a:p>
            <a:r>
              <a:rPr lang="en-US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5704641785</a:t>
            </a:r>
          </a:p>
          <a:p>
            <a:r>
              <a:rPr lang="en-US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5704642759</a:t>
            </a:r>
          </a:p>
        </p:txBody>
      </p:sp>
    </p:spTree>
    <p:extLst>
      <p:ext uri="{BB962C8B-B14F-4D97-AF65-F5344CB8AC3E}">
        <p14:creationId xmlns:p14="http://schemas.microsoft.com/office/powerpoint/2010/main" val="3919902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AINBULLETSACTIVATED" val="Fals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AINBULLETSACTIVATED" val="Fals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AINBULLETSACTIVATED" val="Fals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AINBULLETSACTIVATED" val="Fals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AINBULLETSACTIVATED" val="Fals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AINBULLETSACTIVATED" val="Fals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1154</TotalTime>
  <Words>1555</Words>
  <Application>Microsoft Office PowerPoint</Application>
  <PresentationFormat>On-screen Show (4:3)</PresentationFormat>
  <Paragraphs>471</Paragraphs>
  <Slides>19</Slides>
  <Notes>6</Notes>
  <HiddenSlides>1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DEBIT AND CREDIT CARDS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DEBIT AND CREDIT CARDS</vt:lpstr>
      <vt:lpstr>DEBIT AND CREDIT CARDS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Debit and Credit Cards</dc:title>
  <dc:creator>m.d.schuett</dc:creator>
  <cp:lastModifiedBy>lecturer</cp:lastModifiedBy>
  <cp:revision>216</cp:revision>
  <cp:lastPrinted>2016-09-13T05:26:37Z</cp:lastPrinted>
  <dcterms:created xsi:type="dcterms:W3CDTF">2016-09-11T04:59:58Z</dcterms:created>
  <dcterms:modified xsi:type="dcterms:W3CDTF">2016-09-13T09:46:32Z</dcterms:modified>
</cp:coreProperties>
</file>