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0" r:id="rId2"/>
    <p:sldId id="281" r:id="rId3"/>
    <p:sldId id="274" r:id="rId4"/>
    <p:sldId id="283" r:id="rId5"/>
    <p:sldId id="278" r:id="rId6"/>
    <p:sldId id="275" r:id="rId7"/>
    <p:sldId id="285" r:id="rId8"/>
    <p:sldId id="276" r:id="rId9"/>
    <p:sldId id="277" r:id="rId10"/>
    <p:sldId id="286" r:id="rId11"/>
    <p:sldId id="288" r:id="rId12"/>
  </p:sldIdLst>
  <p:sldSz cx="9144000" cy="6858000" type="screen4x3"/>
  <p:notesSz cx="6858000" cy="9144000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990099"/>
    <a:srgbClr val="FFFF99"/>
    <a:srgbClr val="0000FF"/>
    <a:srgbClr val="CCFFFF"/>
    <a:srgbClr val="CCFF99"/>
    <a:srgbClr val="0080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023" y="42"/>
      </p:cViewPr>
      <p:guideLst>
        <p:guide orient="horz" pos="220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7196F55-6E18-4F44-B543-6EEB71E552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1CF1E3-FD95-40A8-AAD3-BEFF8710051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A1ECA198-CEF0-4DC8-9F18-117A6D3B5A1A}" type="datetimeFigureOut">
              <a:rPr lang="en-US"/>
              <a:pPr>
                <a:defRPr/>
              </a:pPr>
              <a:t>4/23/2021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C8EF5B-CA7F-4B9F-9984-75E35D934C8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5EA1CE-11DA-4A8D-A144-B6DD556ED61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7D2E1015-69BB-492E-AD05-C046F3AF811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7EB7E7B-C85D-47EE-9519-2C17DD88386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7592EF-5E4B-405F-A94F-0E7B627A0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10B98809-3207-4437-9335-882172761E54}" type="datetimeFigureOut">
              <a:rPr lang="en-US"/>
              <a:pPr>
                <a:defRPr/>
              </a:pPr>
              <a:t>4/23/2021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71332AF-CD21-4E7F-8B16-424F927E109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190CE14-F50F-4337-8C13-83C55E9074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568CB-E078-4B6C-877B-C2705001D3D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B4F77-2866-4510-9BA4-15F02B8BCA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420C6279-CC73-4465-8CA1-3F7EFCF35AA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D506AA5-D3EC-4389-88CA-D48F3B9100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78EE595-7BC5-4101-9BE3-9F69000FD49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C78665D-E8C2-4499-AD83-799F15207FB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EDBC46-43D9-4079-A061-8A11FA9BB864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698249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A401051-0630-4D60-ABA0-D523EB1998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1866E6B-38F0-4D9F-9ABF-9E3F03DC02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3CFD0BB-7CBE-4626-8FED-DE240AD1E0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19111-74E6-49BA-A137-F6F2A89AF129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795317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E26D61F-A0AD-4089-A750-BE3403DF28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FABAE70-7194-435F-8766-E55EC99618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99F48DA-4057-48F1-A7F1-AFDEA0138E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C69825-3BF6-43AF-B4F7-59F90C4CD591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468985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8AF350-81BC-4DEF-8B3F-629966CE385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0C599EC-183B-4F0C-8E88-D425794C26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213953-4658-4D29-8F6A-69EF34EA84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BFF83-3298-4F70-9939-AB847D1E3467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780329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3428369-B606-418C-B46F-05D559AA40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5F29047-2D63-492E-A743-38B1D1587F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1E0E2B7-66B1-4262-989A-5CFD721106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AA80AE-5905-4D5B-B5E7-C19C98CEE903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211509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BD4B7A5-F7B3-4C82-979D-9D3AF89870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C2D3F66-50C5-4976-AA06-36F4AAF86B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88218C6-5FD3-42AC-B67D-B75F996765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6B255-9C7C-4FEA-A2B4-DA7B97294281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189284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C24E838-BD8A-4624-BEAF-9776C4AFFD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D984CC6-B96D-4381-9399-80E73E3636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BDE7F0C-01FD-4FAD-B64B-702750163D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4B4C6D-6DC1-41AD-A6B6-81A036D018D2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876740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2C6830-8D28-4391-80BF-C8D9DD916D4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7DF2BF8-5A4D-4AD3-8ADA-1BFA918D87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A81B3AB-0D80-4E88-AB72-DCBCB826E9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75015-53B3-49C8-A908-1D772236AFC4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46739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4E01F3-A2FD-4FBC-8824-51090CDA579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0B3CA78-D693-4099-A20A-16F2BEEB3B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1441D7-64A5-49E4-A75F-D6A64C0E28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F83A6-C543-44CE-BD7C-E4BBBEF33662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813387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5821FA6-B8E5-4BB7-9A87-0A432560A55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62FB0DA-4C91-42AA-B9FA-E6769860CF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F1AB5B4-4A50-4E0C-853C-4AF7763D2E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CBCCE-BD20-46C9-A1A5-C3ADAC340A62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946186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F7B84B2-0D51-4EBC-9421-67D0A9C196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BE8FDB6-AA5E-4EF8-9F98-2EA2200178F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5695B9E-D489-408C-B736-321D0F5D48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A13347-2859-49C8-AD0A-E5A7E75090D8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8465967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4409CE0-07B6-44C3-9671-F4BBAF984D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6FA1673-8E75-426F-A0BD-E2D9618CB4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3FB5561-D4FB-4057-8DE4-043378B48C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4A13E-D1A3-4CEA-AFAC-9B761508F471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730394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C71B4BB-A546-4DF1-9423-43ABA9A491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EBE559B-D2BB-40F3-BAD0-DEA4F44A07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/>
              <a:t>Click to edit Master text styles</a:t>
            </a:r>
          </a:p>
          <a:p>
            <a:pPr lvl="1"/>
            <a:r>
              <a:rPr lang="th-TH" altLang="en-US"/>
              <a:t>Second level</a:t>
            </a:r>
          </a:p>
          <a:p>
            <a:pPr lvl="2"/>
            <a:r>
              <a:rPr lang="th-TH" altLang="en-US"/>
              <a:t>Third level</a:t>
            </a:r>
          </a:p>
          <a:p>
            <a:pPr lvl="3"/>
            <a:r>
              <a:rPr lang="th-TH" altLang="en-US"/>
              <a:t>Fourth level</a:t>
            </a:r>
          </a:p>
          <a:p>
            <a:pPr lvl="4"/>
            <a:r>
              <a:rPr lang="th-TH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5EA9385-3D64-45F3-97C3-5824382888D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A0A369D-F696-477C-8DAD-79227695710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EEE2A63B-B05D-4A4D-8230-273C5949594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B59803D3-066C-4C46-9206-D5CA88D793E2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CC6CAF8D-B493-4AE3-8783-BC9C310C89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2938" y="1857375"/>
            <a:ext cx="8215312" cy="1714500"/>
          </a:xfrm>
          <a:solidFill>
            <a:srgbClr val="CCFF66"/>
          </a:solidFill>
        </p:spPr>
        <p:txBody>
          <a:bodyPr/>
          <a:lstStyle/>
          <a:p>
            <a:pPr algn="l" eaLnBrk="1" hangingPunct="1">
              <a:defRPr/>
            </a:pPr>
            <a:r>
              <a:rPr lang="en-US" dirty="0">
                <a:latin typeface="+mn-lt"/>
              </a:rPr>
              <a:t>Chapter 7: Policy Effectiveness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E9CA9068-C37F-4FB7-A522-CAD7FFB64C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8625" y="285750"/>
            <a:ext cx="8358188" cy="642938"/>
          </a:xfrm>
          <a:solidFill>
            <a:srgbClr val="CCFF66"/>
          </a:solidFill>
        </p:spPr>
        <p:txBody>
          <a:bodyPr/>
          <a:lstStyle/>
          <a:p>
            <a:pPr algn="l" eaLnBrk="1" hangingPunct="1">
              <a:defRPr/>
            </a:pPr>
            <a:r>
              <a:rPr lang="en-US" sz="3200" dirty="0">
                <a:latin typeface="+mn-lt"/>
              </a:rPr>
              <a:t>7.1 Fiscal Policy Effectiveness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A8C4E96-E782-41F2-A523-D1923E6733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88" y="1285875"/>
            <a:ext cx="8358187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 sz="3200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4996A19-3690-42D3-9239-47830C82E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1714500"/>
            <a:ext cx="88582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kern="0" dirty="0">
                <a:solidFill>
                  <a:schemeClr val="tx2"/>
                </a:solidFill>
                <a:latin typeface="+mn-lt"/>
                <a:ea typeface="+mj-ea"/>
                <a:cs typeface="+mj-cs"/>
              </a:rPr>
              <a:t>7.1.1 Fiscal policy effectiveness and slope of IS curve</a:t>
            </a:r>
          </a:p>
          <a:p>
            <a:pPr eaLnBrk="1" hangingPunct="1">
              <a:defRPr/>
            </a:pPr>
            <a:endParaRPr lang="en-US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  <a:p>
            <a:pPr eaLnBrk="1" hangingPunct="1">
              <a:defRPr/>
            </a:pPr>
            <a:r>
              <a:rPr lang="en-US" kern="0" dirty="0">
                <a:solidFill>
                  <a:schemeClr val="tx2"/>
                </a:solidFill>
                <a:latin typeface="Arial" charset="0"/>
              </a:rPr>
              <a:t>7.1.2 Fiscal policy effectiveness and slope of LM curve</a:t>
            </a:r>
          </a:p>
          <a:p>
            <a:pPr eaLnBrk="1" hangingPunct="1">
              <a:defRPr/>
            </a:pPr>
            <a:endParaRPr lang="en-US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  <a:p>
            <a:pPr eaLnBrk="1" hangingPunct="1">
              <a:defRPr/>
            </a:pPr>
            <a:endParaRPr lang="en-US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  <a:p>
            <a:pPr eaLnBrk="1" hangingPunct="1">
              <a:defRPr/>
            </a:pPr>
            <a:endParaRPr lang="en-US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>
            <a:extLst>
              <a:ext uri="{FF2B5EF4-FFF2-40B4-BE49-F238E27FC236}">
                <a16:creationId xmlns:a16="http://schemas.microsoft.com/office/drawing/2014/main" id="{C59B97FC-B659-47B6-94DC-8EA20FDF66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1989138"/>
            <a:ext cx="20161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/>
          </a:p>
        </p:txBody>
      </p:sp>
      <p:sp>
        <p:nvSpPr>
          <p:cNvPr id="29699" name="Line 3">
            <a:extLst>
              <a:ext uri="{FF2B5EF4-FFF2-40B4-BE49-F238E27FC236}">
                <a16:creationId xmlns:a16="http://schemas.microsoft.com/office/drawing/2014/main" id="{3191F793-393D-45D3-9124-17005B92EA73}"/>
              </a:ext>
            </a:extLst>
          </p:cNvPr>
          <p:cNvSpPr>
            <a:spLocks noChangeShapeType="1"/>
          </p:cNvSpPr>
          <p:nvPr/>
        </p:nvSpPr>
        <p:spPr bwMode="auto">
          <a:xfrm>
            <a:off x="1993900" y="5481638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7EEA5FEA-D5A7-4960-BDD2-C67B500302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353425" cy="5048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kern="0" dirty="0">
                <a:solidFill>
                  <a:srgbClr val="002060"/>
                </a:solidFill>
                <a:latin typeface="Arial" charset="0"/>
              </a:rPr>
              <a:t>7.1.1  Fiscal policy effectiveness and slope of IS curve</a:t>
            </a:r>
          </a:p>
        </p:txBody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FC7B6AF4-C3B4-446A-BF09-BAB9BF1CE8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836613"/>
            <a:ext cx="3348037" cy="504825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0000FF"/>
                </a:solidFill>
                <a:latin typeface="Angsana New" panose="02020603050405020304" pitchFamily="18" charset="-34"/>
              </a:rPr>
              <a:t>(a</a:t>
            </a:r>
            <a:r>
              <a:rPr lang="th-TH" altLang="en-US" sz="3600" b="1">
                <a:solidFill>
                  <a:srgbClr val="0000FF"/>
                </a:solidFill>
                <a:latin typeface="Angsana New" panose="02020603050405020304" pitchFamily="18" charset="-34"/>
              </a:rPr>
              <a:t>)</a:t>
            </a:r>
            <a:r>
              <a:rPr lang="en-US" altLang="en-US" sz="3600" b="1">
                <a:solidFill>
                  <a:srgbClr val="0000FF"/>
                </a:solidFill>
              </a:rPr>
              <a:t> </a:t>
            </a:r>
            <a:r>
              <a:rPr lang="en-US" altLang="en-US" b="1">
                <a:solidFill>
                  <a:srgbClr val="0000FF"/>
                </a:solidFill>
                <a:latin typeface="Angsana New" panose="02020603050405020304" pitchFamily="18" charset="-34"/>
              </a:rPr>
              <a:t>IS</a:t>
            </a:r>
            <a:r>
              <a:rPr lang="th-TH" altLang="en-US" b="1">
                <a:solidFill>
                  <a:srgbClr val="0000FF"/>
                </a:solidFill>
                <a:latin typeface="Angsana New" panose="02020603050405020304" pitchFamily="18" charset="-34"/>
              </a:rPr>
              <a:t> </a:t>
            </a:r>
            <a:r>
              <a:rPr lang="en-US" altLang="en-US" b="1">
                <a:solidFill>
                  <a:srgbClr val="0000FF"/>
                </a:solidFill>
                <a:latin typeface="Angsana New" panose="02020603050405020304" pitchFamily="18" charset="-34"/>
              </a:rPr>
              <a:t>curve is quite flat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8ED79ACF-89C1-4CF0-BC71-8F30CD84A5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grpSp>
        <p:nvGrpSpPr>
          <p:cNvPr id="2" name="Group 10">
            <a:extLst>
              <a:ext uri="{FF2B5EF4-FFF2-40B4-BE49-F238E27FC236}">
                <a16:creationId xmlns:a16="http://schemas.microsoft.com/office/drawing/2014/main" id="{32C58E08-266B-474F-8DB6-1E8EBB9CCF0F}"/>
              </a:ext>
            </a:extLst>
          </p:cNvPr>
          <p:cNvGrpSpPr>
            <a:grpSpLocks/>
          </p:cNvGrpSpPr>
          <p:nvPr/>
        </p:nvGrpSpPr>
        <p:grpSpPr bwMode="auto">
          <a:xfrm>
            <a:off x="-6350" y="2873375"/>
            <a:ext cx="2378075" cy="395288"/>
            <a:chOff x="1610" y="1752"/>
            <a:chExt cx="1814" cy="268"/>
          </a:xfrm>
        </p:grpSpPr>
        <p:sp>
          <p:nvSpPr>
            <p:cNvPr id="6241" name="Text Box 11">
              <a:extLst>
                <a:ext uri="{FF2B5EF4-FFF2-40B4-BE49-F238E27FC236}">
                  <a16:creationId xmlns:a16="http://schemas.microsoft.com/office/drawing/2014/main" id="{46980658-01FD-4706-8204-00492CCF54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10" y="1752"/>
              <a:ext cx="576" cy="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  r</a:t>
              </a:r>
              <a:r>
                <a:rPr lang="en-US" altLang="en-US" sz="2000" b="1" baseline="-25000"/>
                <a:t>1</a:t>
              </a:r>
              <a:endParaRPr lang="th-TH" altLang="en-US" sz="2000" b="1" baseline="-25000"/>
            </a:p>
          </p:txBody>
        </p:sp>
        <p:sp>
          <p:nvSpPr>
            <p:cNvPr id="6242" name="Line 12">
              <a:extLst>
                <a:ext uri="{FF2B5EF4-FFF2-40B4-BE49-F238E27FC236}">
                  <a16:creationId xmlns:a16="http://schemas.microsoft.com/office/drawing/2014/main" id="{B0BFBCC9-B415-47E3-8CF0-ED7D2B6A14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18" y="1933"/>
              <a:ext cx="1406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13">
            <a:extLst>
              <a:ext uri="{FF2B5EF4-FFF2-40B4-BE49-F238E27FC236}">
                <a16:creationId xmlns:a16="http://schemas.microsoft.com/office/drawing/2014/main" id="{D760B4ED-D085-463B-A68F-03BDE8062419}"/>
              </a:ext>
            </a:extLst>
          </p:cNvPr>
          <p:cNvGrpSpPr>
            <a:grpSpLocks/>
          </p:cNvGrpSpPr>
          <p:nvPr/>
        </p:nvGrpSpPr>
        <p:grpSpPr bwMode="auto">
          <a:xfrm>
            <a:off x="504241" y="2403529"/>
            <a:ext cx="3744411" cy="1378560"/>
            <a:chOff x="448" y="1500"/>
            <a:chExt cx="2347" cy="705"/>
          </a:xfrm>
        </p:grpSpPr>
        <p:sp>
          <p:nvSpPr>
            <p:cNvPr id="6239" name="Line 14">
              <a:extLst>
                <a:ext uri="{FF2B5EF4-FFF2-40B4-BE49-F238E27FC236}">
                  <a16:creationId xmlns:a16="http://schemas.microsoft.com/office/drawing/2014/main" id="{4AB32190-5489-4AE7-A416-7A873AA5496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8" y="1500"/>
              <a:ext cx="1933" cy="569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0" name="Text Box 15">
              <a:extLst>
                <a:ext uri="{FF2B5EF4-FFF2-40B4-BE49-F238E27FC236}">
                  <a16:creationId xmlns:a16="http://schemas.microsoft.com/office/drawing/2014/main" id="{3E05CBA9-575D-4A5C-BDD6-317C5F2ADF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1" y="1955"/>
              <a:ext cx="41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0000FF"/>
                  </a:solidFill>
                </a:rPr>
                <a:t>IS</a:t>
              </a:r>
              <a:r>
                <a:rPr lang="en-US" altLang="en-US" sz="2000" b="1" baseline="-25000">
                  <a:solidFill>
                    <a:srgbClr val="0000FF"/>
                  </a:solidFill>
                </a:rPr>
                <a:t>1</a:t>
              </a:r>
              <a:endParaRPr lang="th-TH" altLang="en-US" sz="2000" b="1" baseline="-25000">
                <a:solidFill>
                  <a:srgbClr val="0000FF"/>
                </a:solidFill>
              </a:endParaRPr>
            </a:p>
          </p:txBody>
        </p:sp>
      </p:grpSp>
      <p:grpSp>
        <p:nvGrpSpPr>
          <p:cNvPr id="4" name="Group 16">
            <a:extLst>
              <a:ext uri="{FF2B5EF4-FFF2-40B4-BE49-F238E27FC236}">
                <a16:creationId xmlns:a16="http://schemas.microsoft.com/office/drawing/2014/main" id="{34515249-95C1-4337-A625-A824363510CE}"/>
              </a:ext>
            </a:extLst>
          </p:cNvPr>
          <p:cNvGrpSpPr>
            <a:grpSpLocks/>
          </p:cNvGrpSpPr>
          <p:nvPr/>
        </p:nvGrpSpPr>
        <p:grpSpPr bwMode="auto">
          <a:xfrm>
            <a:off x="533400" y="3040063"/>
            <a:ext cx="3648075" cy="1139825"/>
            <a:chOff x="407" y="1794"/>
            <a:chExt cx="2343" cy="631"/>
          </a:xfrm>
        </p:grpSpPr>
        <p:sp>
          <p:nvSpPr>
            <p:cNvPr id="6237" name="Line 17">
              <a:extLst>
                <a:ext uri="{FF2B5EF4-FFF2-40B4-BE49-F238E27FC236}">
                  <a16:creationId xmlns:a16="http://schemas.microsoft.com/office/drawing/2014/main" id="{3D1A0F9A-C172-4E2A-B7B1-8B656AA7484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7" y="1794"/>
              <a:ext cx="1929" cy="547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8" name="Text Box 18">
              <a:extLst>
                <a:ext uri="{FF2B5EF4-FFF2-40B4-BE49-F238E27FC236}">
                  <a16:creationId xmlns:a16="http://schemas.microsoft.com/office/drawing/2014/main" id="{14D9C424-C2D3-4FF2-895B-44E97F4FAC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6" y="2205"/>
              <a:ext cx="414" cy="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0000FF"/>
                  </a:solidFill>
                </a:rPr>
                <a:t>IS</a:t>
              </a:r>
              <a:r>
                <a:rPr lang="en-US" altLang="en-US" sz="2000" b="1" baseline="-25000">
                  <a:solidFill>
                    <a:srgbClr val="0000FF"/>
                  </a:solidFill>
                </a:rPr>
                <a:t>0</a:t>
              </a:r>
              <a:endParaRPr lang="th-TH" altLang="en-US" sz="2000" b="1" baseline="-25000">
                <a:solidFill>
                  <a:srgbClr val="0000FF"/>
                </a:solidFill>
              </a:endParaRPr>
            </a:p>
          </p:txBody>
        </p:sp>
      </p:grpSp>
      <p:grpSp>
        <p:nvGrpSpPr>
          <p:cNvPr id="6154" name="Group 19">
            <a:extLst>
              <a:ext uri="{FF2B5EF4-FFF2-40B4-BE49-F238E27FC236}">
                <a16:creationId xmlns:a16="http://schemas.microsoft.com/office/drawing/2014/main" id="{FF97918B-D087-45D3-9955-7AA86A1AD8B2}"/>
              </a:ext>
            </a:extLst>
          </p:cNvPr>
          <p:cNvGrpSpPr>
            <a:grpSpLocks/>
          </p:cNvGrpSpPr>
          <p:nvPr/>
        </p:nvGrpSpPr>
        <p:grpSpPr bwMode="auto">
          <a:xfrm>
            <a:off x="315913" y="1512888"/>
            <a:ext cx="4402137" cy="3730625"/>
            <a:chOff x="199" y="953"/>
            <a:chExt cx="2773" cy="2350"/>
          </a:xfrm>
        </p:grpSpPr>
        <p:grpSp>
          <p:nvGrpSpPr>
            <p:cNvPr id="6232" name="Group 20">
              <a:extLst>
                <a:ext uri="{FF2B5EF4-FFF2-40B4-BE49-F238E27FC236}">
                  <a16:creationId xmlns:a16="http://schemas.microsoft.com/office/drawing/2014/main" id="{257B9755-5CE4-4386-9162-B33E8B1BB5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3" y="1248"/>
              <a:ext cx="2239" cy="1955"/>
              <a:chOff x="1746" y="981"/>
              <a:chExt cx="2540" cy="2086"/>
            </a:xfrm>
          </p:grpSpPr>
          <p:sp>
            <p:nvSpPr>
              <p:cNvPr id="6235" name="Line 21">
                <a:extLst>
                  <a:ext uri="{FF2B5EF4-FFF2-40B4-BE49-F238E27FC236}">
                    <a16:creationId xmlns:a16="http://schemas.microsoft.com/office/drawing/2014/main" id="{56E8B3EC-62FD-43F3-B0C7-2D28202E55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36" name="Line 22">
                <a:extLst>
                  <a:ext uri="{FF2B5EF4-FFF2-40B4-BE49-F238E27FC236}">
                    <a16:creationId xmlns:a16="http://schemas.microsoft.com/office/drawing/2014/main" id="{A10B4A14-5B46-4D92-8718-7D77217F8F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233" name="Text Box 23">
              <a:extLst>
                <a:ext uri="{FF2B5EF4-FFF2-40B4-BE49-F238E27FC236}">
                  <a16:creationId xmlns:a16="http://schemas.microsoft.com/office/drawing/2014/main" id="{D44FD343-CBA4-4AB5-947E-84FC53768E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9" y="953"/>
              <a:ext cx="41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r</a:t>
              </a:r>
              <a:endParaRPr lang="th-TH" altLang="en-US" sz="2800" baseline="-25000"/>
            </a:p>
          </p:txBody>
        </p:sp>
        <p:sp>
          <p:nvSpPr>
            <p:cNvPr id="6234" name="Text Box 24">
              <a:extLst>
                <a:ext uri="{FF2B5EF4-FFF2-40B4-BE49-F238E27FC236}">
                  <a16:creationId xmlns:a16="http://schemas.microsoft.com/office/drawing/2014/main" id="{09CE8A16-DECC-4E55-88AA-E91EF366DB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7" y="2976"/>
              <a:ext cx="455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Y</a:t>
              </a:r>
              <a:endParaRPr lang="th-TH" altLang="en-US" sz="2800"/>
            </a:p>
          </p:txBody>
        </p:sp>
      </p:grpSp>
      <p:grpSp>
        <p:nvGrpSpPr>
          <p:cNvPr id="7" name="Group 25">
            <a:extLst>
              <a:ext uri="{FF2B5EF4-FFF2-40B4-BE49-F238E27FC236}">
                <a16:creationId xmlns:a16="http://schemas.microsoft.com/office/drawing/2014/main" id="{194077EF-2C90-4C4D-AC40-99C5BB8E2296}"/>
              </a:ext>
            </a:extLst>
          </p:cNvPr>
          <p:cNvGrpSpPr>
            <a:grpSpLocks/>
          </p:cNvGrpSpPr>
          <p:nvPr/>
        </p:nvGrpSpPr>
        <p:grpSpPr bwMode="auto">
          <a:xfrm>
            <a:off x="1042988" y="1773238"/>
            <a:ext cx="3354387" cy="2670175"/>
            <a:chOff x="655" y="1079"/>
            <a:chExt cx="2113" cy="1682"/>
          </a:xfrm>
        </p:grpSpPr>
        <p:sp>
          <p:nvSpPr>
            <p:cNvPr id="6230" name="Line 26">
              <a:extLst>
                <a:ext uri="{FF2B5EF4-FFF2-40B4-BE49-F238E27FC236}">
                  <a16:creationId xmlns:a16="http://schemas.microsoft.com/office/drawing/2014/main" id="{492B66B9-769C-4F66-94BD-8BC97BCEFD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55" y="1248"/>
              <a:ext cx="1657" cy="15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1" name="Text Box 27">
              <a:extLst>
                <a:ext uri="{FF2B5EF4-FFF2-40B4-BE49-F238E27FC236}">
                  <a16:creationId xmlns:a16="http://schemas.microsoft.com/office/drawing/2014/main" id="{CEE6443C-DDF7-4065-929E-1A9ABCBDA6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12" y="1079"/>
              <a:ext cx="45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LM</a:t>
              </a:r>
              <a:endParaRPr lang="th-TH" altLang="en-US" sz="2000" b="1"/>
            </a:p>
          </p:txBody>
        </p:sp>
      </p:grpSp>
      <p:grpSp>
        <p:nvGrpSpPr>
          <p:cNvPr id="8" name="Group 28">
            <a:extLst>
              <a:ext uri="{FF2B5EF4-FFF2-40B4-BE49-F238E27FC236}">
                <a16:creationId xmlns:a16="http://schemas.microsoft.com/office/drawing/2014/main" id="{0C0F45BD-DD30-4198-BB27-25D44365E77B}"/>
              </a:ext>
            </a:extLst>
          </p:cNvPr>
          <p:cNvGrpSpPr>
            <a:grpSpLocks/>
          </p:cNvGrpSpPr>
          <p:nvPr/>
        </p:nvGrpSpPr>
        <p:grpSpPr bwMode="auto">
          <a:xfrm>
            <a:off x="1039813" y="1446213"/>
            <a:ext cx="987425" cy="534987"/>
            <a:chOff x="2381" y="709"/>
            <a:chExt cx="681" cy="475"/>
          </a:xfrm>
        </p:grpSpPr>
        <p:sp>
          <p:nvSpPr>
            <p:cNvPr id="6228" name="AutoShape 29">
              <a:extLst>
                <a:ext uri="{FF2B5EF4-FFF2-40B4-BE49-F238E27FC236}">
                  <a16:creationId xmlns:a16="http://schemas.microsoft.com/office/drawing/2014/main" id="{81A007FF-0EC7-403F-8D49-E1CD26A986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2493" y="959"/>
              <a:ext cx="249" cy="202"/>
            </a:xfrm>
            <a:prstGeom prst="rightBrace">
              <a:avLst>
                <a:gd name="adj1" fmla="val 833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800"/>
            </a:p>
          </p:txBody>
        </p:sp>
        <p:sp>
          <p:nvSpPr>
            <p:cNvPr id="6229" name="Text Box 30">
              <a:extLst>
                <a:ext uri="{FF2B5EF4-FFF2-40B4-BE49-F238E27FC236}">
                  <a16:creationId xmlns:a16="http://schemas.microsoft.com/office/drawing/2014/main" id="{E7DE69CF-D044-4F0B-9E8C-E89B64A940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1" y="709"/>
              <a:ext cx="681" cy="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600" b="1"/>
                <a:t>Y</a:t>
              </a:r>
              <a:r>
                <a:rPr lang="en-US" altLang="en-US" sz="1600" b="1" baseline="-25000"/>
                <a:t>A</a:t>
              </a:r>
              <a:r>
                <a:rPr lang="en-US" altLang="en-US" sz="1600" b="1"/>
                <a:t>Y</a:t>
              </a:r>
              <a:r>
                <a:rPr lang="en-US" altLang="en-US" sz="1600" b="1" baseline="-25000"/>
                <a:t>B</a:t>
              </a:r>
              <a:endParaRPr lang="th-TH" altLang="en-US" sz="1600" b="1" baseline="-25000"/>
            </a:p>
          </p:txBody>
        </p:sp>
      </p:grpSp>
      <p:sp>
        <p:nvSpPr>
          <p:cNvPr id="29727" name="Line 31">
            <a:extLst>
              <a:ext uri="{FF2B5EF4-FFF2-40B4-BE49-F238E27FC236}">
                <a16:creationId xmlns:a16="http://schemas.microsoft.com/office/drawing/2014/main" id="{6E45FA97-14BA-4D84-9428-819E0CF76071}"/>
              </a:ext>
            </a:extLst>
          </p:cNvPr>
          <p:cNvSpPr>
            <a:spLocks noChangeShapeType="1"/>
          </p:cNvSpPr>
          <p:nvPr/>
        </p:nvSpPr>
        <p:spPr bwMode="auto">
          <a:xfrm>
            <a:off x="600075" y="3040063"/>
            <a:ext cx="1514475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" name="Group 38">
            <a:extLst>
              <a:ext uri="{FF2B5EF4-FFF2-40B4-BE49-F238E27FC236}">
                <a16:creationId xmlns:a16="http://schemas.microsoft.com/office/drawing/2014/main" id="{CE9BBAEB-2489-4917-ACAF-174F97235023}"/>
              </a:ext>
            </a:extLst>
          </p:cNvPr>
          <p:cNvGrpSpPr>
            <a:grpSpLocks/>
          </p:cNvGrpSpPr>
          <p:nvPr/>
        </p:nvGrpSpPr>
        <p:grpSpPr bwMode="auto">
          <a:xfrm>
            <a:off x="1857375" y="3492500"/>
            <a:ext cx="461963" cy="1989138"/>
            <a:chOff x="3076" y="2160"/>
            <a:chExt cx="318" cy="1505"/>
          </a:xfrm>
        </p:grpSpPr>
        <p:sp>
          <p:nvSpPr>
            <p:cNvPr id="6226" name="Line 39">
              <a:extLst>
                <a:ext uri="{FF2B5EF4-FFF2-40B4-BE49-F238E27FC236}">
                  <a16:creationId xmlns:a16="http://schemas.microsoft.com/office/drawing/2014/main" id="{BAD58338-3B53-44A7-ACA9-A1BA0A4AC66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98" y="2160"/>
              <a:ext cx="0" cy="117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27" name="Text Box 40">
              <a:extLst>
                <a:ext uri="{FF2B5EF4-FFF2-40B4-BE49-F238E27FC236}">
                  <a16:creationId xmlns:a16="http://schemas.microsoft.com/office/drawing/2014/main" id="{33BCE523-1E83-4D02-B9C2-0098A5450B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76" y="3387"/>
              <a:ext cx="318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 b="1"/>
                <a:t>Y</a:t>
              </a:r>
              <a:r>
                <a:rPr lang="en-US" altLang="en-US" sz="1800" b="1" baseline="-25000"/>
                <a:t>0</a:t>
              </a:r>
              <a:endParaRPr lang="th-TH" altLang="en-US" sz="1800" b="1"/>
            </a:p>
          </p:txBody>
        </p:sp>
      </p:grpSp>
      <p:grpSp>
        <p:nvGrpSpPr>
          <p:cNvPr id="10" name="Group 41">
            <a:extLst>
              <a:ext uri="{FF2B5EF4-FFF2-40B4-BE49-F238E27FC236}">
                <a16:creationId xmlns:a16="http://schemas.microsoft.com/office/drawing/2014/main" id="{5B758BF3-FE03-44DA-A0E1-A6A6CFDA182D}"/>
              </a:ext>
            </a:extLst>
          </p:cNvPr>
          <p:cNvGrpSpPr>
            <a:grpSpLocks/>
          </p:cNvGrpSpPr>
          <p:nvPr/>
        </p:nvGrpSpPr>
        <p:grpSpPr bwMode="auto">
          <a:xfrm>
            <a:off x="2343150" y="3200400"/>
            <a:ext cx="460375" cy="2281238"/>
            <a:chOff x="3373" y="1975"/>
            <a:chExt cx="318" cy="1736"/>
          </a:xfrm>
        </p:grpSpPr>
        <p:sp>
          <p:nvSpPr>
            <p:cNvPr id="6224" name="Line 42">
              <a:extLst>
                <a:ext uri="{FF2B5EF4-FFF2-40B4-BE49-F238E27FC236}">
                  <a16:creationId xmlns:a16="http://schemas.microsoft.com/office/drawing/2014/main" id="{FD7DDF6A-B4A4-4E6D-884B-9819D7CDCD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70" y="1975"/>
              <a:ext cx="0" cy="140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25" name="Text Box 43">
              <a:extLst>
                <a:ext uri="{FF2B5EF4-FFF2-40B4-BE49-F238E27FC236}">
                  <a16:creationId xmlns:a16="http://schemas.microsoft.com/office/drawing/2014/main" id="{BF7FB4A8-63AD-4A24-996D-A6A5E150A83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73" y="3426"/>
              <a:ext cx="318" cy="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 b="1"/>
                <a:t>Y</a:t>
              </a:r>
              <a:r>
                <a:rPr lang="en-US" altLang="en-US" sz="1800" b="1" baseline="-25000"/>
                <a:t>1</a:t>
              </a:r>
              <a:endParaRPr lang="th-TH" altLang="en-US" sz="1800" b="1"/>
            </a:p>
          </p:txBody>
        </p:sp>
      </p:grpSp>
      <p:sp>
        <p:nvSpPr>
          <p:cNvPr id="29740" name="Line 44">
            <a:extLst>
              <a:ext uri="{FF2B5EF4-FFF2-40B4-BE49-F238E27FC236}">
                <a16:creationId xmlns:a16="http://schemas.microsoft.com/office/drawing/2014/main" id="{2BEC5295-6888-4E74-821D-2F349622BA6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87450" y="2381250"/>
            <a:ext cx="509588" cy="542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" name="Group 45">
            <a:extLst>
              <a:ext uri="{FF2B5EF4-FFF2-40B4-BE49-F238E27FC236}">
                <a16:creationId xmlns:a16="http://schemas.microsoft.com/office/drawing/2014/main" id="{127AC9AE-E0F2-4A62-A8C7-7C5797E085BD}"/>
              </a:ext>
            </a:extLst>
          </p:cNvPr>
          <p:cNvGrpSpPr>
            <a:grpSpLocks/>
          </p:cNvGrpSpPr>
          <p:nvPr/>
        </p:nvGrpSpPr>
        <p:grpSpPr bwMode="auto">
          <a:xfrm>
            <a:off x="974725" y="1981200"/>
            <a:ext cx="2740025" cy="523875"/>
            <a:chOff x="2336" y="1253"/>
            <a:chExt cx="1889" cy="356"/>
          </a:xfrm>
        </p:grpSpPr>
        <p:grpSp>
          <p:nvGrpSpPr>
            <p:cNvPr id="6220" name="Group 46">
              <a:extLst>
                <a:ext uri="{FF2B5EF4-FFF2-40B4-BE49-F238E27FC236}">
                  <a16:creationId xmlns:a16="http://schemas.microsoft.com/office/drawing/2014/main" id="{722B47D7-B214-450F-804A-81125EDF8FB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36" y="1253"/>
              <a:ext cx="1889" cy="356"/>
              <a:chOff x="2336" y="1253"/>
              <a:chExt cx="1889" cy="356"/>
            </a:xfrm>
          </p:grpSpPr>
          <p:sp>
            <p:nvSpPr>
              <p:cNvPr id="6222" name="Text Box 47">
                <a:extLst>
                  <a:ext uri="{FF2B5EF4-FFF2-40B4-BE49-F238E27FC236}">
                    <a16:creationId xmlns:a16="http://schemas.microsoft.com/office/drawing/2014/main" id="{B54AA506-9C0D-4602-A79A-1F63EA913F8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36" y="1253"/>
                <a:ext cx="1889" cy="3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/>
                  <a:t>   </a:t>
                </a:r>
                <a:r>
                  <a:rPr lang="en-US" altLang="en-US" sz="2800" b="1">
                    <a:latin typeface="Angsana New" panose="02020603050405020304" pitchFamily="18" charset="-34"/>
                  </a:rPr>
                  <a:t>Y=</a:t>
                </a:r>
                <a:r>
                  <a:rPr lang="th-TH" altLang="en-US" sz="2800" b="1">
                    <a:latin typeface="Angsana New" panose="02020603050405020304" pitchFamily="18" charset="-34"/>
                  </a:rPr>
                  <a:t> </a:t>
                </a:r>
                <a:r>
                  <a:rPr lang="en-US" altLang="en-US" sz="2800" b="1">
                    <a:latin typeface="Angsana New" panose="02020603050405020304" pitchFamily="18" charset="-34"/>
                  </a:rPr>
                  <a:t>multiplier </a:t>
                </a:r>
                <a:r>
                  <a:rPr lang="th-TH" altLang="en-US" sz="2800" b="1">
                    <a:latin typeface="Angsana New" panose="02020603050405020304" pitchFamily="18" charset="-34"/>
                  </a:rPr>
                  <a:t>*</a:t>
                </a:r>
                <a:r>
                  <a:rPr lang="en-US" altLang="en-US" sz="2800" b="1">
                    <a:latin typeface="Angsana New" panose="02020603050405020304" pitchFamily="18" charset="-34"/>
                  </a:rPr>
                  <a:t> </a:t>
                </a:r>
                <a:r>
                  <a:rPr lang="th-TH" altLang="en-US" sz="2800" b="1">
                    <a:latin typeface="Angsana New" panose="02020603050405020304" pitchFamily="18" charset="-34"/>
                  </a:rPr>
                  <a:t> </a:t>
                </a:r>
                <a:r>
                  <a:rPr lang="en-US" altLang="en-US" sz="2800" b="1">
                    <a:latin typeface="Angsana New" panose="02020603050405020304" pitchFamily="18" charset="-34"/>
                  </a:rPr>
                  <a:t> G</a:t>
                </a:r>
                <a:endParaRPr lang="th-TH" altLang="en-US" sz="2800" b="1">
                  <a:latin typeface="Angsana New" panose="02020603050405020304" pitchFamily="18" charset="-34"/>
                </a:endParaRPr>
              </a:p>
            </p:txBody>
          </p:sp>
          <p:sp>
            <p:nvSpPr>
              <p:cNvPr id="6223" name="AutoShape 48">
                <a:extLst>
                  <a:ext uri="{FF2B5EF4-FFF2-40B4-BE49-F238E27FC236}">
                    <a16:creationId xmlns:a16="http://schemas.microsoft.com/office/drawing/2014/main" id="{26E0DCB4-3EF4-4DE8-A4F5-B3BFEC9350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4" y="1363"/>
                <a:ext cx="136" cy="136"/>
              </a:xfrm>
              <a:prstGeom prst="triangle">
                <a:avLst>
                  <a:gd name="adj" fmla="val 50000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2800"/>
              </a:p>
            </p:txBody>
          </p:sp>
        </p:grpSp>
        <p:sp>
          <p:nvSpPr>
            <p:cNvPr id="6221" name="AutoShape 49">
              <a:extLst>
                <a:ext uri="{FF2B5EF4-FFF2-40B4-BE49-F238E27FC236}">
                  <a16:creationId xmlns:a16="http://schemas.microsoft.com/office/drawing/2014/main" id="{BB97BD4B-91CC-487E-AB3D-A7F53EBD16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2" y="1344"/>
              <a:ext cx="136" cy="136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800"/>
            </a:p>
          </p:txBody>
        </p:sp>
      </p:grpSp>
      <p:sp>
        <p:nvSpPr>
          <p:cNvPr id="6162" name="Rectangle 50">
            <a:extLst>
              <a:ext uri="{FF2B5EF4-FFF2-40B4-BE49-F238E27FC236}">
                <a16:creationId xmlns:a16="http://schemas.microsoft.com/office/drawing/2014/main" id="{6A5610D3-7EAB-47EF-A4F6-5B1F02E68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628900" y="3933825"/>
            <a:ext cx="8353425" cy="8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grpSp>
        <p:nvGrpSpPr>
          <p:cNvPr id="13" name="Group 51">
            <a:extLst>
              <a:ext uri="{FF2B5EF4-FFF2-40B4-BE49-F238E27FC236}">
                <a16:creationId xmlns:a16="http://schemas.microsoft.com/office/drawing/2014/main" id="{0D79B981-3F2E-4F89-A89F-580654836E20}"/>
              </a:ext>
            </a:extLst>
          </p:cNvPr>
          <p:cNvGrpSpPr>
            <a:grpSpLocks/>
          </p:cNvGrpSpPr>
          <p:nvPr/>
        </p:nvGrpSpPr>
        <p:grpSpPr bwMode="auto">
          <a:xfrm>
            <a:off x="5580063" y="1487488"/>
            <a:ext cx="3671887" cy="2879725"/>
            <a:chOff x="3515" y="937"/>
            <a:chExt cx="2313" cy="1814"/>
          </a:xfrm>
        </p:grpSpPr>
        <p:sp>
          <p:nvSpPr>
            <p:cNvPr id="6218" name="Line 52">
              <a:extLst>
                <a:ext uri="{FF2B5EF4-FFF2-40B4-BE49-F238E27FC236}">
                  <a16:creationId xmlns:a16="http://schemas.microsoft.com/office/drawing/2014/main" id="{7383C043-42E6-43C1-9B80-CBD8623C7DD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15" y="1119"/>
              <a:ext cx="1814" cy="16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9" name="Text Box 53">
              <a:extLst>
                <a:ext uri="{FF2B5EF4-FFF2-40B4-BE49-F238E27FC236}">
                  <a16:creationId xmlns:a16="http://schemas.microsoft.com/office/drawing/2014/main" id="{DF8CB05D-0DC8-4B2B-B561-004B6A989C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29" y="937"/>
              <a:ext cx="49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LM</a:t>
              </a:r>
              <a:endParaRPr lang="th-TH" altLang="en-US" sz="2000" b="1"/>
            </a:p>
          </p:txBody>
        </p:sp>
      </p:grpSp>
      <p:grpSp>
        <p:nvGrpSpPr>
          <p:cNvPr id="14" name="Group 54">
            <a:extLst>
              <a:ext uri="{FF2B5EF4-FFF2-40B4-BE49-F238E27FC236}">
                <a16:creationId xmlns:a16="http://schemas.microsoft.com/office/drawing/2014/main" id="{7EF7EAAA-4E70-4F0D-8D36-E138109D829F}"/>
              </a:ext>
            </a:extLst>
          </p:cNvPr>
          <p:cNvGrpSpPr>
            <a:grpSpLocks/>
          </p:cNvGrpSpPr>
          <p:nvPr/>
        </p:nvGrpSpPr>
        <p:grpSpPr bwMode="auto">
          <a:xfrm>
            <a:off x="6329363" y="1854200"/>
            <a:ext cx="2771775" cy="2413000"/>
            <a:chOff x="4014" y="1162"/>
            <a:chExt cx="1746" cy="1520"/>
          </a:xfrm>
        </p:grpSpPr>
        <p:sp>
          <p:nvSpPr>
            <p:cNvPr id="6216" name="Line 55">
              <a:extLst>
                <a:ext uri="{FF2B5EF4-FFF2-40B4-BE49-F238E27FC236}">
                  <a16:creationId xmlns:a16="http://schemas.microsoft.com/office/drawing/2014/main" id="{14C8591A-3FDC-4196-A2DC-E1CA4E2753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14" y="1162"/>
              <a:ext cx="1406" cy="1316"/>
            </a:xfrm>
            <a:prstGeom prst="line">
              <a:avLst/>
            </a:prstGeom>
            <a:noFill/>
            <a:ln w="19050">
              <a:solidFill>
                <a:srgbClr val="99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7" name="Text Box 56">
              <a:extLst>
                <a:ext uri="{FF2B5EF4-FFF2-40B4-BE49-F238E27FC236}">
                  <a16:creationId xmlns:a16="http://schemas.microsoft.com/office/drawing/2014/main" id="{C7C38EAF-A704-41FE-9F12-A457A5091C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5" y="2432"/>
              <a:ext cx="38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IS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1</a:t>
              </a:r>
              <a:endParaRPr lang="th-TH" altLang="en-US" sz="2000" b="1" baseline="-25000">
                <a:solidFill>
                  <a:srgbClr val="990099"/>
                </a:solidFill>
              </a:endParaRPr>
            </a:p>
          </p:txBody>
        </p:sp>
      </p:grpSp>
      <p:grpSp>
        <p:nvGrpSpPr>
          <p:cNvPr id="15" name="Group 57">
            <a:extLst>
              <a:ext uri="{FF2B5EF4-FFF2-40B4-BE49-F238E27FC236}">
                <a16:creationId xmlns:a16="http://schemas.microsoft.com/office/drawing/2014/main" id="{104DBE56-8B63-46A3-9AF8-9AEB9DD7C5BA}"/>
              </a:ext>
            </a:extLst>
          </p:cNvPr>
          <p:cNvGrpSpPr>
            <a:grpSpLocks/>
          </p:cNvGrpSpPr>
          <p:nvPr/>
        </p:nvGrpSpPr>
        <p:grpSpPr bwMode="auto">
          <a:xfrm>
            <a:off x="5068888" y="2108200"/>
            <a:ext cx="3162300" cy="2841625"/>
            <a:chOff x="3243" y="1346"/>
            <a:chExt cx="1992" cy="1790"/>
          </a:xfrm>
        </p:grpSpPr>
        <p:sp>
          <p:nvSpPr>
            <p:cNvPr id="6214" name="Line 58">
              <a:extLst>
                <a:ext uri="{FF2B5EF4-FFF2-40B4-BE49-F238E27FC236}">
                  <a16:creationId xmlns:a16="http://schemas.microsoft.com/office/drawing/2014/main" id="{FC47EA29-25E1-4D43-B305-E4E6229F57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3" y="1346"/>
              <a:ext cx="1633" cy="1630"/>
            </a:xfrm>
            <a:prstGeom prst="line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5" name="Text Box 59">
              <a:extLst>
                <a:ext uri="{FF2B5EF4-FFF2-40B4-BE49-F238E27FC236}">
                  <a16:creationId xmlns:a16="http://schemas.microsoft.com/office/drawing/2014/main" id="{D271D47F-F3A4-4FCF-9475-DFFA7407C0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6" y="2886"/>
              <a:ext cx="35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IS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0</a:t>
              </a:r>
              <a:endParaRPr lang="th-TH" altLang="en-US" sz="2000" b="1" baseline="-25000">
                <a:solidFill>
                  <a:srgbClr val="990099"/>
                </a:solidFill>
              </a:endParaRPr>
            </a:p>
          </p:txBody>
        </p:sp>
      </p:grpSp>
      <p:grpSp>
        <p:nvGrpSpPr>
          <p:cNvPr id="16" name="Group 60">
            <a:extLst>
              <a:ext uri="{FF2B5EF4-FFF2-40B4-BE49-F238E27FC236}">
                <a16:creationId xmlns:a16="http://schemas.microsoft.com/office/drawing/2014/main" id="{723ED5D9-72A7-4F02-B8DF-F296F7E01007}"/>
              </a:ext>
            </a:extLst>
          </p:cNvPr>
          <p:cNvGrpSpPr>
            <a:grpSpLocks/>
          </p:cNvGrpSpPr>
          <p:nvPr/>
        </p:nvGrpSpPr>
        <p:grpSpPr bwMode="auto">
          <a:xfrm>
            <a:off x="4397375" y="3260725"/>
            <a:ext cx="2089150" cy="396875"/>
            <a:chOff x="2789" y="2026"/>
            <a:chExt cx="1316" cy="250"/>
          </a:xfrm>
        </p:grpSpPr>
        <p:sp>
          <p:nvSpPr>
            <p:cNvPr id="6212" name="Text Box 61">
              <a:extLst>
                <a:ext uri="{FF2B5EF4-FFF2-40B4-BE49-F238E27FC236}">
                  <a16:creationId xmlns:a16="http://schemas.microsoft.com/office/drawing/2014/main" id="{08073F02-3EEB-4D31-BE9F-7F4ECA2358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9" y="2026"/>
              <a:ext cx="39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  r</a:t>
              </a:r>
              <a:r>
                <a:rPr lang="en-US" altLang="en-US" sz="2000" b="1" baseline="-25000"/>
                <a:t>0</a:t>
              </a:r>
              <a:endParaRPr lang="th-TH" altLang="en-US" sz="2000" b="1" baseline="-25000"/>
            </a:p>
          </p:txBody>
        </p:sp>
        <p:sp>
          <p:nvSpPr>
            <p:cNvPr id="6213" name="Line 62">
              <a:extLst>
                <a:ext uri="{FF2B5EF4-FFF2-40B4-BE49-F238E27FC236}">
                  <a16:creationId xmlns:a16="http://schemas.microsoft.com/office/drawing/2014/main" id="{4B5FE388-7EEC-4783-B41F-1D4FC27B55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48" y="2207"/>
              <a:ext cx="95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63">
            <a:extLst>
              <a:ext uri="{FF2B5EF4-FFF2-40B4-BE49-F238E27FC236}">
                <a16:creationId xmlns:a16="http://schemas.microsoft.com/office/drawing/2014/main" id="{D0FF6600-7FF8-42AC-B01E-8E760B3889B6}"/>
              </a:ext>
            </a:extLst>
          </p:cNvPr>
          <p:cNvGrpSpPr>
            <a:grpSpLocks/>
          </p:cNvGrpSpPr>
          <p:nvPr/>
        </p:nvGrpSpPr>
        <p:grpSpPr bwMode="auto">
          <a:xfrm>
            <a:off x="4427538" y="2495550"/>
            <a:ext cx="2808287" cy="396875"/>
            <a:chOff x="2789" y="1572"/>
            <a:chExt cx="1769" cy="250"/>
          </a:xfrm>
        </p:grpSpPr>
        <p:sp>
          <p:nvSpPr>
            <p:cNvPr id="6210" name="Text Box 64">
              <a:extLst>
                <a:ext uri="{FF2B5EF4-FFF2-40B4-BE49-F238E27FC236}">
                  <a16:creationId xmlns:a16="http://schemas.microsoft.com/office/drawing/2014/main" id="{2C0E216B-F287-4EC2-AF47-4BF75548E3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9" y="1572"/>
              <a:ext cx="56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  r</a:t>
              </a:r>
              <a:r>
                <a:rPr lang="en-US" altLang="en-US" sz="2000" b="1" baseline="-25000"/>
                <a:t>1</a:t>
              </a:r>
              <a:endParaRPr lang="th-TH" altLang="en-US" sz="2000" b="1" baseline="-25000"/>
            </a:p>
          </p:txBody>
        </p:sp>
        <p:sp>
          <p:nvSpPr>
            <p:cNvPr id="6211" name="Line 65">
              <a:extLst>
                <a:ext uri="{FF2B5EF4-FFF2-40B4-BE49-F238E27FC236}">
                  <a16:creationId xmlns:a16="http://schemas.microsoft.com/office/drawing/2014/main" id="{804E4A4C-BF5D-4F96-B5F4-A5EA30C22A4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87" y="1753"/>
              <a:ext cx="1371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66">
            <a:extLst>
              <a:ext uri="{FF2B5EF4-FFF2-40B4-BE49-F238E27FC236}">
                <a16:creationId xmlns:a16="http://schemas.microsoft.com/office/drawing/2014/main" id="{B9D8F6CE-B7D0-4519-A97D-3B8FF13AC3E7}"/>
              </a:ext>
            </a:extLst>
          </p:cNvPr>
          <p:cNvGrpSpPr>
            <a:grpSpLocks/>
          </p:cNvGrpSpPr>
          <p:nvPr/>
        </p:nvGrpSpPr>
        <p:grpSpPr bwMode="auto">
          <a:xfrm>
            <a:off x="6372225" y="3576638"/>
            <a:ext cx="504825" cy="1936750"/>
            <a:chOff x="4014" y="2253"/>
            <a:chExt cx="318" cy="1220"/>
          </a:xfrm>
        </p:grpSpPr>
        <p:sp>
          <p:nvSpPr>
            <p:cNvPr id="6208" name="Line 67">
              <a:extLst>
                <a:ext uri="{FF2B5EF4-FFF2-40B4-BE49-F238E27FC236}">
                  <a16:creationId xmlns:a16="http://schemas.microsoft.com/office/drawing/2014/main" id="{5E5E2835-B34C-4274-AAC4-69B42733A2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05" y="2253"/>
              <a:ext cx="0" cy="9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9" name="Text Box 68">
              <a:extLst>
                <a:ext uri="{FF2B5EF4-FFF2-40B4-BE49-F238E27FC236}">
                  <a16:creationId xmlns:a16="http://schemas.microsoft.com/office/drawing/2014/main" id="{69DFCB17-9619-4DDF-9B9B-A32F71423F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14" y="3242"/>
              <a:ext cx="3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 b="1"/>
                <a:t>Y</a:t>
              </a:r>
              <a:r>
                <a:rPr lang="en-US" altLang="en-US" sz="1800" b="1" baseline="-25000"/>
                <a:t>0</a:t>
              </a:r>
              <a:endParaRPr lang="th-TH" altLang="en-US" sz="1800" b="1"/>
            </a:p>
          </p:txBody>
        </p:sp>
      </p:grpSp>
      <p:grpSp>
        <p:nvGrpSpPr>
          <p:cNvPr id="19" name="Group 69">
            <a:extLst>
              <a:ext uri="{FF2B5EF4-FFF2-40B4-BE49-F238E27FC236}">
                <a16:creationId xmlns:a16="http://schemas.microsoft.com/office/drawing/2014/main" id="{8B565460-7B0C-482E-BB93-BB90A83A06BA}"/>
              </a:ext>
            </a:extLst>
          </p:cNvPr>
          <p:cNvGrpSpPr>
            <a:grpSpLocks/>
          </p:cNvGrpSpPr>
          <p:nvPr/>
        </p:nvGrpSpPr>
        <p:grpSpPr bwMode="auto">
          <a:xfrm>
            <a:off x="7308850" y="2852738"/>
            <a:ext cx="504825" cy="2654300"/>
            <a:chOff x="4604" y="1797"/>
            <a:chExt cx="318" cy="1672"/>
          </a:xfrm>
        </p:grpSpPr>
        <p:sp>
          <p:nvSpPr>
            <p:cNvPr id="6206" name="Line 70">
              <a:extLst>
                <a:ext uri="{FF2B5EF4-FFF2-40B4-BE49-F238E27FC236}">
                  <a16:creationId xmlns:a16="http://schemas.microsoft.com/office/drawing/2014/main" id="{3135BC5C-047E-4020-8852-220BD99CE3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49" y="1797"/>
              <a:ext cx="0" cy="14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7" name="Text Box 71">
              <a:extLst>
                <a:ext uri="{FF2B5EF4-FFF2-40B4-BE49-F238E27FC236}">
                  <a16:creationId xmlns:a16="http://schemas.microsoft.com/office/drawing/2014/main" id="{DDCF2651-1B52-44CB-97BC-70939FDE9F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4" y="3238"/>
              <a:ext cx="3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 b="1"/>
                <a:t>Y</a:t>
              </a:r>
              <a:r>
                <a:rPr lang="en-US" altLang="en-US" sz="1800" b="1" baseline="-25000"/>
                <a:t>1</a:t>
              </a:r>
              <a:endParaRPr lang="th-TH" altLang="en-US" sz="1800" b="1"/>
            </a:p>
          </p:txBody>
        </p:sp>
      </p:grpSp>
      <p:grpSp>
        <p:nvGrpSpPr>
          <p:cNvPr id="20" name="Group 72">
            <a:extLst>
              <a:ext uri="{FF2B5EF4-FFF2-40B4-BE49-F238E27FC236}">
                <a16:creationId xmlns:a16="http://schemas.microsoft.com/office/drawing/2014/main" id="{5476222B-7201-4B62-B6A2-95EB10782E5F}"/>
              </a:ext>
            </a:extLst>
          </p:cNvPr>
          <p:cNvGrpSpPr>
            <a:grpSpLocks/>
          </p:cNvGrpSpPr>
          <p:nvPr/>
        </p:nvGrpSpPr>
        <p:grpSpPr bwMode="auto">
          <a:xfrm>
            <a:off x="7108825" y="2411413"/>
            <a:ext cx="504825" cy="431800"/>
            <a:chOff x="4513" y="1482"/>
            <a:chExt cx="318" cy="272"/>
          </a:xfrm>
        </p:grpSpPr>
        <p:sp>
          <p:nvSpPr>
            <p:cNvPr id="6204" name="Text Box 73">
              <a:extLst>
                <a:ext uri="{FF2B5EF4-FFF2-40B4-BE49-F238E27FC236}">
                  <a16:creationId xmlns:a16="http://schemas.microsoft.com/office/drawing/2014/main" id="{E924D1A7-A510-44A2-AFBE-DAFAA30C55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13" y="1482"/>
              <a:ext cx="3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/>
                <a:t>E</a:t>
              </a:r>
              <a:r>
                <a:rPr lang="en-US" altLang="en-US" sz="1800" baseline="-25000"/>
                <a:t>1</a:t>
              </a:r>
              <a:endParaRPr lang="th-TH" altLang="en-US" sz="1800"/>
            </a:p>
          </p:txBody>
        </p:sp>
        <p:sp>
          <p:nvSpPr>
            <p:cNvPr id="6205" name="Oval 74">
              <a:extLst>
                <a:ext uri="{FF2B5EF4-FFF2-40B4-BE49-F238E27FC236}">
                  <a16:creationId xmlns:a16="http://schemas.microsoft.com/office/drawing/2014/main" id="{8CD9079E-FDCB-47F2-BCEB-D04D0F60AD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9" y="1709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800"/>
            </a:p>
          </p:txBody>
        </p:sp>
      </p:grpSp>
      <p:sp>
        <p:nvSpPr>
          <p:cNvPr id="29771" name="Line 75">
            <a:extLst>
              <a:ext uri="{FF2B5EF4-FFF2-40B4-BE49-F238E27FC236}">
                <a16:creationId xmlns:a16="http://schemas.microsoft.com/office/drawing/2014/main" id="{462D7EEB-336B-44AA-96D9-BD1968A399A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795963" y="1844675"/>
            <a:ext cx="71437" cy="3635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772" name="Line 76">
            <a:extLst>
              <a:ext uri="{FF2B5EF4-FFF2-40B4-BE49-F238E27FC236}">
                <a16:creationId xmlns:a16="http://schemas.microsoft.com/office/drawing/2014/main" id="{FE2156A3-9F3F-4214-B35F-7EDE7495151A}"/>
              </a:ext>
            </a:extLst>
          </p:cNvPr>
          <p:cNvSpPr>
            <a:spLocks noChangeShapeType="1"/>
          </p:cNvSpPr>
          <p:nvPr/>
        </p:nvSpPr>
        <p:spPr bwMode="auto">
          <a:xfrm>
            <a:off x="5314950" y="2314575"/>
            <a:ext cx="1514475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173" name="Group 77">
            <a:extLst>
              <a:ext uri="{FF2B5EF4-FFF2-40B4-BE49-F238E27FC236}">
                <a16:creationId xmlns:a16="http://schemas.microsoft.com/office/drawing/2014/main" id="{ED890E9D-65A0-4120-A1EB-5EA524D1814F}"/>
              </a:ext>
            </a:extLst>
          </p:cNvPr>
          <p:cNvGrpSpPr>
            <a:grpSpLocks/>
          </p:cNvGrpSpPr>
          <p:nvPr/>
        </p:nvGrpSpPr>
        <p:grpSpPr bwMode="auto">
          <a:xfrm>
            <a:off x="4716463" y="1412875"/>
            <a:ext cx="4427537" cy="3903663"/>
            <a:chOff x="2971" y="890"/>
            <a:chExt cx="2789" cy="2459"/>
          </a:xfrm>
        </p:grpSpPr>
        <p:grpSp>
          <p:nvGrpSpPr>
            <p:cNvPr id="6199" name="Group 78">
              <a:extLst>
                <a:ext uri="{FF2B5EF4-FFF2-40B4-BE49-F238E27FC236}">
                  <a16:creationId xmlns:a16="http://schemas.microsoft.com/office/drawing/2014/main" id="{EA4D808E-FA50-4B9A-ABE5-A00BAC94B5A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52" y="1119"/>
              <a:ext cx="2132" cy="2084"/>
              <a:chOff x="1746" y="981"/>
              <a:chExt cx="2540" cy="2086"/>
            </a:xfrm>
          </p:grpSpPr>
          <p:sp>
            <p:nvSpPr>
              <p:cNvPr id="6202" name="Line 79">
                <a:extLst>
                  <a:ext uri="{FF2B5EF4-FFF2-40B4-BE49-F238E27FC236}">
                    <a16:creationId xmlns:a16="http://schemas.microsoft.com/office/drawing/2014/main" id="{AA172F77-01C7-4523-A1B3-9780A8C8E84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03" name="Line 80">
                <a:extLst>
                  <a:ext uri="{FF2B5EF4-FFF2-40B4-BE49-F238E27FC236}">
                    <a16:creationId xmlns:a16="http://schemas.microsoft.com/office/drawing/2014/main" id="{4AF6ADBE-14E0-4720-B838-607CA13E34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200" name="Text Box 81">
              <a:extLst>
                <a:ext uri="{FF2B5EF4-FFF2-40B4-BE49-F238E27FC236}">
                  <a16:creationId xmlns:a16="http://schemas.microsoft.com/office/drawing/2014/main" id="{C1C9CDD0-28D1-4359-93E8-F8A746A6F5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5" y="3022"/>
              <a:ext cx="385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Y</a:t>
              </a:r>
              <a:endParaRPr lang="th-TH" altLang="en-US" sz="2800"/>
            </a:p>
          </p:txBody>
        </p:sp>
        <p:sp>
          <p:nvSpPr>
            <p:cNvPr id="6201" name="Text Box 82">
              <a:extLst>
                <a:ext uri="{FF2B5EF4-FFF2-40B4-BE49-F238E27FC236}">
                  <a16:creationId xmlns:a16="http://schemas.microsoft.com/office/drawing/2014/main" id="{4056C340-E152-40DC-A5B9-0F4EB47D8D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1" y="890"/>
              <a:ext cx="41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r</a:t>
              </a:r>
              <a:endParaRPr lang="th-TH" altLang="en-US" sz="2800" baseline="-25000"/>
            </a:p>
          </p:txBody>
        </p:sp>
      </p:grpSp>
      <p:sp>
        <p:nvSpPr>
          <p:cNvPr id="29779" name="Line 83">
            <a:extLst>
              <a:ext uri="{FF2B5EF4-FFF2-40B4-BE49-F238E27FC236}">
                <a16:creationId xmlns:a16="http://schemas.microsoft.com/office/drawing/2014/main" id="{C912DE28-DA0F-466A-8549-9F74482D97F4}"/>
              </a:ext>
            </a:extLst>
          </p:cNvPr>
          <p:cNvSpPr>
            <a:spLocks noChangeShapeType="1"/>
          </p:cNvSpPr>
          <p:nvPr/>
        </p:nvSpPr>
        <p:spPr bwMode="auto">
          <a:xfrm>
            <a:off x="6516688" y="5589588"/>
            <a:ext cx="86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3" name="Group 84">
            <a:extLst>
              <a:ext uri="{FF2B5EF4-FFF2-40B4-BE49-F238E27FC236}">
                <a16:creationId xmlns:a16="http://schemas.microsoft.com/office/drawing/2014/main" id="{A20665B3-7C85-4128-B4C7-765132E149D0}"/>
              </a:ext>
            </a:extLst>
          </p:cNvPr>
          <p:cNvGrpSpPr>
            <a:grpSpLocks/>
          </p:cNvGrpSpPr>
          <p:nvPr/>
        </p:nvGrpSpPr>
        <p:grpSpPr bwMode="auto">
          <a:xfrm>
            <a:off x="4932363" y="1412875"/>
            <a:ext cx="2497137" cy="523875"/>
            <a:chOff x="2336" y="1253"/>
            <a:chExt cx="1721" cy="356"/>
          </a:xfrm>
        </p:grpSpPr>
        <p:grpSp>
          <p:nvGrpSpPr>
            <p:cNvPr id="6195" name="Group 85">
              <a:extLst>
                <a:ext uri="{FF2B5EF4-FFF2-40B4-BE49-F238E27FC236}">
                  <a16:creationId xmlns:a16="http://schemas.microsoft.com/office/drawing/2014/main" id="{85E8DC2A-15E8-497C-88C7-681492B22B0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36" y="1253"/>
              <a:ext cx="1721" cy="356"/>
              <a:chOff x="2336" y="1253"/>
              <a:chExt cx="1721" cy="356"/>
            </a:xfrm>
          </p:grpSpPr>
          <p:sp>
            <p:nvSpPr>
              <p:cNvPr id="6197" name="Text Box 86">
                <a:extLst>
                  <a:ext uri="{FF2B5EF4-FFF2-40B4-BE49-F238E27FC236}">
                    <a16:creationId xmlns:a16="http://schemas.microsoft.com/office/drawing/2014/main" id="{B4D9DDC7-AC6E-49E3-B300-7C4C16A75DC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36" y="1253"/>
                <a:ext cx="1721" cy="3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/>
                  <a:t>   </a:t>
                </a:r>
                <a:r>
                  <a:rPr lang="en-US" altLang="en-US" sz="2800" b="1">
                    <a:latin typeface="Angsana New" panose="02020603050405020304" pitchFamily="18" charset="-34"/>
                  </a:rPr>
                  <a:t>Y=</a:t>
                </a:r>
                <a:r>
                  <a:rPr lang="th-TH" altLang="en-US" sz="2800" b="1">
                    <a:latin typeface="Angsana New" panose="02020603050405020304" pitchFamily="18" charset="-34"/>
                  </a:rPr>
                  <a:t> </a:t>
                </a:r>
                <a:r>
                  <a:rPr lang="en-US" altLang="en-US" sz="2800" b="1">
                    <a:latin typeface="Angsana New" panose="02020603050405020304" pitchFamily="18" charset="-34"/>
                  </a:rPr>
                  <a:t>multiplier </a:t>
                </a:r>
                <a:r>
                  <a:rPr lang="th-TH" altLang="en-US" sz="2800" b="1">
                    <a:latin typeface="Angsana New" panose="02020603050405020304" pitchFamily="18" charset="-34"/>
                  </a:rPr>
                  <a:t>*</a:t>
                </a:r>
                <a:r>
                  <a:rPr lang="en-US" altLang="en-US" sz="2800" b="1">
                    <a:latin typeface="Angsana New" panose="02020603050405020304" pitchFamily="18" charset="-34"/>
                  </a:rPr>
                  <a:t> </a:t>
                </a:r>
                <a:r>
                  <a:rPr lang="th-TH" altLang="en-US" sz="2800" b="1">
                    <a:latin typeface="Angsana New" panose="02020603050405020304" pitchFamily="18" charset="-34"/>
                  </a:rPr>
                  <a:t> </a:t>
                </a:r>
                <a:r>
                  <a:rPr lang="en-US" altLang="en-US" sz="2800" b="1">
                    <a:latin typeface="Angsana New" panose="02020603050405020304" pitchFamily="18" charset="-34"/>
                  </a:rPr>
                  <a:t>  G</a:t>
                </a:r>
                <a:endParaRPr lang="th-TH" altLang="en-US" sz="2800" b="1">
                  <a:latin typeface="Angsana New" panose="02020603050405020304" pitchFamily="18" charset="-34"/>
                </a:endParaRPr>
              </a:p>
            </p:txBody>
          </p:sp>
          <p:sp>
            <p:nvSpPr>
              <p:cNvPr id="6198" name="AutoShape 87">
                <a:extLst>
                  <a:ext uri="{FF2B5EF4-FFF2-40B4-BE49-F238E27FC236}">
                    <a16:creationId xmlns:a16="http://schemas.microsoft.com/office/drawing/2014/main" id="{E95DD2C0-DDA7-4825-8331-D6F558E7FB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63" y="1361"/>
                <a:ext cx="136" cy="136"/>
              </a:xfrm>
              <a:prstGeom prst="triangle">
                <a:avLst>
                  <a:gd name="adj" fmla="val 50000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2800"/>
              </a:p>
            </p:txBody>
          </p:sp>
        </p:grpSp>
        <p:sp>
          <p:nvSpPr>
            <p:cNvPr id="6196" name="AutoShape 88">
              <a:extLst>
                <a:ext uri="{FF2B5EF4-FFF2-40B4-BE49-F238E27FC236}">
                  <a16:creationId xmlns:a16="http://schemas.microsoft.com/office/drawing/2014/main" id="{8030F5BF-6B76-4421-A15F-712F3C3CE5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2" y="1344"/>
              <a:ext cx="136" cy="136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800"/>
            </a:p>
          </p:txBody>
        </p:sp>
      </p:grpSp>
      <p:sp>
        <p:nvSpPr>
          <p:cNvPr id="6176" name="Rectangle 89">
            <a:extLst>
              <a:ext uri="{FF2B5EF4-FFF2-40B4-BE49-F238E27FC236}">
                <a16:creationId xmlns:a16="http://schemas.microsoft.com/office/drawing/2014/main" id="{9B3BCABB-33DE-4BBB-B3B2-75F10A621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2725" y="836613"/>
            <a:ext cx="3348038" cy="50482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990099"/>
                </a:solidFill>
                <a:latin typeface="Angsana New" panose="02020603050405020304" pitchFamily="18" charset="-34"/>
              </a:rPr>
              <a:t>(b) </a:t>
            </a:r>
            <a:r>
              <a:rPr lang="en-US" altLang="en-US" b="1">
                <a:solidFill>
                  <a:srgbClr val="990099"/>
                </a:solidFill>
                <a:latin typeface="Angsana New" panose="02020603050405020304" pitchFamily="18" charset="-34"/>
              </a:rPr>
              <a:t>IS</a:t>
            </a:r>
            <a:r>
              <a:rPr lang="th-TH" altLang="en-US" b="1">
                <a:solidFill>
                  <a:srgbClr val="990099"/>
                </a:solidFill>
                <a:latin typeface="Angsana New" panose="02020603050405020304" pitchFamily="18" charset="-34"/>
              </a:rPr>
              <a:t> </a:t>
            </a:r>
            <a:r>
              <a:rPr lang="en-US" altLang="en-US" b="1">
                <a:solidFill>
                  <a:srgbClr val="990099"/>
                </a:solidFill>
                <a:latin typeface="Angsana New" panose="02020603050405020304" pitchFamily="18" charset="-34"/>
              </a:rPr>
              <a:t>curve is quite steep</a:t>
            </a:r>
          </a:p>
        </p:txBody>
      </p:sp>
      <p:grpSp>
        <p:nvGrpSpPr>
          <p:cNvPr id="25" name="Group 90">
            <a:extLst>
              <a:ext uri="{FF2B5EF4-FFF2-40B4-BE49-F238E27FC236}">
                <a16:creationId xmlns:a16="http://schemas.microsoft.com/office/drawing/2014/main" id="{8615B95B-C63E-46BC-B6C4-204066D45811}"/>
              </a:ext>
            </a:extLst>
          </p:cNvPr>
          <p:cNvGrpSpPr>
            <a:grpSpLocks/>
          </p:cNvGrpSpPr>
          <p:nvPr/>
        </p:nvGrpSpPr>
        <p:grpSpPr bwMode="auto">
          <a:xfrm>
            <a:off x="1357313" y="5786438"/>
            <a:ext cx="1785937" cy="504825"/>
            <a:chOff x="1247" y="3612"/>
            <a:chExt cx="748" cy="318"/>
          </a:xfrm>
        </p:grpSpPr>
        <p:sp>
          <p:nvSpPr>
            <p:cNvPr id="6193" name="Rectangle 91">
              <a:extLst>
                <a:ext uri="{FF2B5EF4-FFF2-40B4-BE49-F238E27FC236}">
                  <a16:creationId xmlns:a16="http://schemas.microsoft.com/office/drawing/2014/main" id="{63E5243A-D388-4D54-B56B-A8318FEC1B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7" y="3612"/>
              <a:ext cx="748" cy="318"/>
            </a:xfrm>
            <a:prstGeom prst="rect">
              <a:avLst/>
            </a:prstGeom>
            <a:solidFill>
              <a:srgbClr val="CC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b="1">
                  <a:solidFill>
                    <a:srgbClr val="0000FF"/>
                  </a:solidFill>
                  <a:latin typeface="Angsana New" panose="02020603050405020304" pitchFamily="18" charset="-34"/>
                </a:rPr>
                <a:t>Y     </a:t>
              </a:r>
              <a:r>
                <a:rPr lang="en-US" altLang="en-US" sz="3600" b="1">
                  <a:solidFill>
                    <a:srgbClr val="0000FF"/>
                  </a:solidFill>
                  <a:latin typeface="Angsana New" panose="02020603050405020304" pitchFamily="18" charset="-34"/>
                </a:rPr>
                <a:t>a little</a:t>
              </a:r>
            </a:p>
          </p:txBody>
        </p:sp>
        <p:sp>
          <p:nvSpPr>
            <p:cNvPr id="6194" name="Line 92">
              <a:extLst>
                <a:ext uri="{FF2B5EF4-FFF2-40B4-BE49-F238E27FC236}">
                  <a16:creationId xmlns:a16="http://schemas.microsoft.com/office/drawing/2014/main" id="{2A64E9E3-8A40-4A0E-8DBF-D0D1115D632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27" y="3657"/>
              <a:ext cx="0" cy="22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6" name="Group 93">
            <a:extLst>
              <a:ext uri="{FF2B5EF4-FFF2-40B4-BE49-F238E27FC236}">
                <a16:creationId xmlns:a16="http://schemas.microsoft.com/office/drawing/2014/main" id="{A14A5A90-3556-4DB0-9092-17F8045A94F9}"/>
              </a:ext>
            </a:extLst>
          </p:cNvPr>
          <p:cNvGrpSpPr>
            <a:grpSpLocks/>
          </p:cNvGrpSpPr>
          <p:nvPr/>
        </p:nvGrpSpPr>
        <p:grpSpPr bwMode="auto">
          <a:xfrm>
            <a:off x="6072188" y="5786438"/>
            <a:ext cx="1571625" cy="504825"/>
            <a:chOff x="1130" y="3702"/>
            <a:chExt cx="633" cy="318"/>
          </a:xfrm>
        </p:grpSpPr>
        <p:sp>
          <p:nvSpPr>
            <p:cNvPr id="6191" name="Rectangle 94">
              <a:extLst>
                <a:ext uri="{FF2B5EF4-FFF2-40B4-BE49-F238E27FC236}">
                  <a16:creationId xmlns:a16="http://schemas.microsoft.com/office/drawing/2014/main" id="{EDCF3FB0-E3DB-4E2F-BCD6-229B5BBC76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0" y="3702"/>
              <a:ext cx="633" cy="318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b="1">
                  <a:solidFill>
                    <a:srgbClr val="990099"/>
                  </a:solidFill>
                  <a:latin typeface="Angsana New" panose="02020603050405020304" pitchFamily="18" charset="-34"/>
                </a:rPr>
                <a:t>Y    </a:t>
              </a:r>
              <a:r>
                <a:rPr lang="en-US" altLang="en-US" sz="3600" b="1">
                  <a:solidFill>
                    <a:srgbClr val="990099"/>
                  </a:solidFill>
                  <a:latin typeface="Angsana New" panose="02020603050405020304" pitchFamily="18" charset="-34"/>
                </a:rPr>
                <a:t>a lot</a:t>
              </a:r>
            </a:p>
          </p:txBody>
        </p:sp>
        <p:sp>
          <p:nvSpPr>
            <p:cNvPr id="6192" name="Line 95">
              <a:extLst>
                <a:ext uri="{FF2B5EF4-FFF2-40B4-BE49-F238E27FC236}">
                  <a16:creationId xmlns:a16="http://schemas.microsoft.com/office/drawing/2014/main" id="{4B4E8716-BE24-4EF7-A2E6-4A35FBD013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03" y="3747"/>
              <a:ext cx="0" cy="22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7" name="Group 96">
            <a:extLst>
              <a:ext uri="{FF2B5EF4-FFF2-40B4-BE49-F238E27FC236}">
                <a16:creationId xmlns:a16="http://schemas.microsoft.com/office/drawing/2014/main" id="{AE50F17E-E3C1-4BD3-B658-12504DF65306}"/>
              </a:ext>
            </a:extLst>
          </p:cNvPr>
          <p:cNvGrpSpPr>
            <a:grpSpLocks/>
          </p:cNvGrpSpPr>
          <p:nvPr/>
        </p:nvGrpSpPr>
        <p:grpSpPr bwMode="auto">
          <a:xfrm>
            <a:off x="6300788" y="3144838"/>
            <a:ext cx="504825" cy="431800"/>
            <a:chOff x="3969" y="1981"/>
            <a:chExt cx="318" cy="272"/>
          </a:xfrm>
        </p:grpSpPr>
        <p:sp>
          <p:nvSpPr>
            <p:cNvPr id="6189" name="Text Box 97">
              <a:extLst>
                <a:ext uri="{FF2B5EF4-FFF2-40B4-BE49-F238E27FC236}">
                  <a16:creationId xmlns:a16="http://schemas.microsoft.com/office/drawing/2014/main" id="{D6135369-B104-469E-8626-C39A7E0D3B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69" y="1981"/>
              <a:ext cx="3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/>
                <a:t>E</a:t>
              </a:r>
              <a:r>
                <a:rPr lang="en-US" altLang="en-US" sz="1800" baseline="-25000"/>
                <a:t>0</a:t>
              </a:r>
              <a:endParaRPr lang="th-TH" altLang="en-US" sz="1800"/>
            </a:p>
          </p:txBody>
        </p:sp>
        <p:sp>
          <p:nvSpPr>
            <p:cNvPr id="6190" name="Oval 98">
              <a:extLst>
                <a:ext uri="{FF2B5EF4-FFF2-40B4-BE49-F238E27FC236}">
                  <a16:creationId xmlns:a16="http://schemas.microsoft.com/office/drawing/2014/main" id="{F4EE5768-8615-4981-9BBF-3AE6CE01C0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5" y="2208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800"/>
            </a:p>
          </p:txBody>
        </p:sp>
      </p:grpSp>
      <p:grpSp>
        <p:nvGrpSpPr>
          <p:cNvPr id="28" name="Group 32">
            <a:extLst>
              <a:ext uri="{FF2B5EF4-FFF2-40B4-BE49-F238E27FC236}">
                <a16:creationId xmlns:a16="http://schemas.microsoft.com/office/drawing/2014/main" id="{8477C827-84B4-4016-9265-B0DE65B9B4CD}"/>
              </a:ext>
            </a:extLst>
          </p:cNvPr>
          <p:cNvGrpSpPr>
            <a:grpSpLocks/>
          </p:cNvGrpSpPr>
          <p:nvPr/>
        </p:nvGrpSpPr>
        <p:grpSpPr bwMode="auto">
          <a:xfrm>
            <a:off x="2271713" y="2722563"/>
            <a:ext cx="460375" cy="438150"/>
            <a:chOff x="3618" y="1735"/>
            <a:chExt cx="318" cy="298"/>
          </a:xfrm>
        </p:grpSpPr>
        <p:sp>
          <p:nvSpPr>
            <p:cNvPr id="6187" name="Oval 33">
              <a:extLst>
                <a:ext uri="{FF2B5EF4-FFF2-40B4-BE49-F238E27FC236}">
                  <a16:creationId xmlns:a16="http://schemas.microsoft.com/office/drawing/2014/main" id="{DB2BD6DF-814A-4034-844B-898D43A6EF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6" y="1988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800"/>
            </a:p>
          </p:txBody>
        </p:sp>
        <p:sp>
          <p:nvSpPr>
            <p:cNvPr id="6188" name="Text Box 34">
              <a:extLst>
                <a:ext uri="{FF2B5EF4-FFF2-40B4-BE49-F238E27FC236}">
                  <a16:creationId xmlns:a16="http://schemas.microsoft.com/office/drawing/2014/main" id="{5DB7E76B-738F-49AE-8064-3238F450EE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18" y="1735"/>
              <a:ext cx="318" cy="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/>
                <a:t>E</a:t>
              </a:r>
              <a:r>
                <a:rPr lang="en-US" altLang="en-US" sz="1800" baseline="-25000"/>
                <a:t>1</a:t>
              </a:r>
              <a:endParaRPr lang="th-TH" altLang="en-US" sz="1800"/>
            </a:p>
          </p:txBody>
        </p:sp>
      </p:grpSp>
      <p:grpSp>
        <p:nvGrpSpPr>
          <p:cNvPr id="29" name="Group 99">
            <a:extLst>
              <a:ext uri="{FF2B5EF4-FFF2-40B4-BE49-F238E27FC236}">
                <a16:creationId xmlns:a16="http://schemas.microsoft.com/office/drawing/2014/main" id="{5E0F7BBE-7BEA-4C21-9A5F-1057680C6729}"/>
              </a:ext>
            </a:extLst>
          </p:cNvPr>
          <p:cNvGrpSpPr>
            <a:grpSpLocks/>
          </p:cNvGrpSpPr>
          <p:nvPr/>
        </p:nvGrpSpPr>
        <p:grpSpPr bwMode="auto">
          <a:xfrm>
            <a:off x="-30163" y="3336925"/>
            <a:ext cx="1998663" cy="396875"/>
            <a:chOff x="0" y="2080"/>
            <a:chExt cx="1259" cy="250"/>
          </a:xfrm>
        </p:grpSpPr>
        <p:sp>
          <p:nvSpPr>
            <p:cNvPr id="6185" name="Text Box 8">
              <a:extLst>
                <a:ext uri="{FF2B5EF4-FFF2-40B4-BE49-F238E27FC236}">
                  <a16:creationId xmlns:a16="http://schemas.microsoft.com/office/drawing/2014/main" id="{B6A0E1C0-AF99-48CF-A727-52075BC278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080"/>
              <a:ext cx="36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  r</a:t>
              </a:r>
              <a:r>
                <a:rPr lang="en-US" altLang="en-US" sz="2000" b="1" baseline="-25000"/>
                <a:t>0</a:t>
              </a:r>
              <a:endParaRPr lang="th-TH" altLang="en-US" sz="2000" b="1" baseline="-25000"/>
            </a:p>
          </p:txBody>
        </p:sp>
        <p:sp>
          <p:nvSpPr>
            <p:cNvPr id="6186" name="Line 9">
              <a:extLst>
                <a:ext uri="{FF2B5EF4-FFF2-40B4-BE49-F238E27FC236}">
                  <a16:creationId xmlns:a16="http://schemas.microsoft.com/office/drawing/2014/main" id="{E9E18AA2-A214-4167-8346-516CB01D28E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0" y="2205"/>
              <a:ext cx="91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" name="Group 100">
            <a:extLst>
              <a:ext uri="{FF2B5EF4-FFF2-40B4-BE49-F238E27FC236}">
                <a16:creationId xmlns:a16="http://schemas.microsoft.com/office/drawing/2014/main" id="{53FDA74B-24A0-4D40-B21A-CEF199C082B9}"/>
              </a:ext>
            </a:extLst>
          </p:cNvPr>
          <p:cNvGrpSpPr>
            <a:grpSpLocks/>
          </p:cNvGrpSpPr>
          <p:nvPr/>
        </p:nvGrpSpPr>
        <p:grpSpPr bwMode="auto">
          <a:xfrm>
            <a:off x="1828800" y="3136900"/>
            <a:ext cx="461963" cy="431800"/>
            <a:chOff x="657" y="2090"/>
            <a:chExt cx="291" cy="293"/>
          </a:xfrm>
        </p:grpSpPr>
        <p:sp>
          <p:nvSpPr>
            <p:cNvPr id="6183" name="Oval 36">
              <a:extLst>
                <a:ext uri="{FF2B5EF4-FFF2-40B4-BE49-F238E27FC236}">
                  <a16:creationId xmlns:a16="http://schemas.microsoft.com/office/drawing/2014/main" id="{E4865087-5B1D-4710-BFC4-0642C51FA4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8" y="2341"/>
              <a:ext cx="43" cy="42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800"/>
            </a:p>
          </p:txBody>
        </p:sp>
        <p:sp>
          <p:nvSpPr>
            <p:cNvPr id="6184" name="Text Box 37">
              <a:extLst>
                <a:ext uri="{FF2B5EF4-FFF2-40B4-BE49-F238E27FC236}">
                  <a16:creationId xmlns:a16="http://schemas.microsoft.com/office/drawing/2014/main" id="{C720A0BD-A28B-4F26-A12E-7A314C9DF2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7" y="2090"/>
              <a:ext cx="291" cy="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/>
                <a:t>E</a:t>
              </a:r>
              <a:r>
                <a:rPr lang="en-US" altLang="en-US" sz="1800" baseline="-25000"/>
                <a:t>0</a:t>
              </a:r>
              <a:endParaRPr lang="th-TH" altLang="en-US" sz="1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9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9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9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9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9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EB0A37D-B8A9-456F-9FA2-ADCE984E83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10" y="1285875"/>
            <a:ext cx="8358187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 sz="3200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813FDD72-0907-40BB-BD3A-44C314E50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353425" cy="5048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kern="0" dirty="0">
                <a:solidFill>
                  <a:srgbClr val="002060"/>
                </a:solidFill>
                <a:latin typeface="Arial" charset="0"/>
              </a:rPr>
              <a:t>7.1.1  Fiscal policy effectiveness and slope of IS curve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6E8EC748-79AA-48D6-AC84-3DF850868E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7" y="750095"/>
            <a:ext cx="6786563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0000FF"/>
                </a:solidFill>
                <a:latin typeface="+mn-lt"/>
              </a:rPr>
              <a:t>(a) IS</a:t>
            </a:r>
            <a:r>
              <a:rPr lang="th-TH" sz="24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+mn-lt"/>
              </a:rPr>
              <a:t>curve is quite flat: suppose due to </a:t>
            </a:r>
            <a:r>
              <a:rPr lang="en-US" sz="2400" b="1" dirty="0">
                <a:solidFill>
                  <a:srgbClr val="FF0000"/>
                </a:solidFill>
                <a:latin typeface="+mn-lt"/>
              </a:rPr>
              <a:t>high  </a:t>
            </a:r>
          </a:p>
        </p:txBody>
      </p:sp>
      <p:sp>
        <p:nvSpPr>
          <p:cNvPr id="7173" name="Rectangle 2">
            <a:extLst>
              <a:ext uri="{FF2B5EF4-FFF2-40B4-BE49-F238E27FC236}">
                <a16:creationId xmlns:a16="http://schemas.microsoft.com/office/drawing/2014/main" id="{0BDBDDC9-CF08-40EF-A754-8CA5B3F72B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4F0A73-30FA-4F3D-8529-12B6A83847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902" y="1450976"/>
            <a:ext cx="857250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400" dirty="0"/>
              <a:t>G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C306DB4E-4EC5-4E11-9A56-362FAFFCBAA7}"/>
              </a:ext>
            </a:extLst>
          </p:cNvPr>
          <p:cNvCxnSpPr/>
          <p:nvPr/>
        </p:nvCxnSpPr>
        <p:spPr>
          <a:xfrm rot="5400000" flipH="1" flipV="1">
            <a:off x="882254" y="1725612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ight Arrow 25">
            <a:extLst>
              <a:ext uri="{FF2B5EF4-FFF2-40B4-BE49-F238E27FC236}">
                <a16:creationId xmlns:a16="http://schemas.microsoft.com/office/drawing/2014/main" id="{8FCE44F3-2795-446A-B090-807EC8BD66F8}"/>
              </a:ext>
            </a:extLst>
          </p:cNvPr>
          <p:cNvSpPr/>
          <p:nvPr/>
        </p:nvSpPr>
        <p:spPr>
          <a:xfrm>
            <a:off x="1318023" y="1614488"/>
            <a:ext cx="357187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DF96F5B-3213-4EFE-83C5-3FDEB04F71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6018" y="1474788"/>
            <a:ext cx="1000125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DAE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E6BA1EAE-6B2A-40F1-A52A-DDBC402CF929}"/>
              </a:ext>
            </a:extLst>
          </p:cNvPr>
          <p:cNvCxnSpPr/>
          <p:nvPr/>
        </p:nvCxnSpPr>
        <p:spPr>
          <a:xfrm rot="5400000" flipH="1" flipV="1">
            <a:off x="2413598" y="1720850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ight Arrow 28">
            <a:extLst>
              <a:ext uri="{FF2B5EF4-FFF2-40B4-BE49-F238E27FC236}">
                <a16:creationId xmlns:a16="http://schemas.microsoft.com/office/drawing/2014/main" id="{532202E4-9B73-4474-A02F-AD71ECA72E60}"/>
              </a:ext>
            </a:extLst>
          </p:cNvPr>
          <p:cNvSpPr/>
          <p:nvPr/>
        </p:nvSpPr>
        <p:spPr>
          <a:xfrm>
            <a:off x="2847580" y="1629172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D047B4B-DF5B-4F26-87D0-9748ADABA0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6056" y="1480742"/>
            <a:ext cx="642937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Y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FF2F404-A28C-4BDC-806E-2D4E46098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3487" y="1485505"/>
            <a:ext cx="3357562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, ∆Y = multiplier </a:t>
            </a:r>
            <a:r>
              <a:rPr lang="en-US" altLang="en-US" sz="2800" dirty="0"/>
              <a:t>× </a:t>
            </a:r>
            <a:r>
              <a:rPr lang="en-US" altLang="en-US" sz="2400" dirty="0"/>
              <a:t>∆G     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B18A587-7E95-44A3-81E3-310497023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852" y="2087561"/>
            <a:ext cx="928688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400" dirty="0"/>
              <a:t>Y</a:t>
            </a:r>
          </a:p>
        </p:txBody>
      </p:sp>
      <p:sp>
        <p:nvSpPr>
          <p:cNvPr id="38" name="Right Arrow 37">
            <a:extLst>
              <a:ext uri="{FF2B5EF4-FFF2-40B4-BE49-F238E27FC236}">
                <a16:creationId xmlns:a16="http://schemas.microsoft.com/office/drawing/2014/main" id="{0BD24EAD-CBD2-4E48-9540-54D0DF76F041}"/>
              </a:ext>
            </a:extLst>
          </p:cNvPr>
          <p:cNvSpPr/>
          <p:nvPr/>
        </p:nvSpPr>
        <p:spPr>
          <a:xfrm>
            <a:off x="1434754" y="2257426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20563D3-A08C-4A08-A769-E447A56529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7974" y="2143125"/>
            <a:ext cx="702114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M</a:t>
            </a:r>
            <a:r>
              <a:rPr lang="en-US" altLang="en-US" sz="2400" baseline="30000"/>
              <a:t>d</a:t>
            </a:r>
          </a:p>
        </p:txBody>
      </p:sp>
      <p:sp>
        <p:nvSpPr>
          <p:cNvPr id="41" name="Right Arrow 40">
            <a:extLst>
              <a:ext uri="{FF2B5EF4-FFF2-40B4-BE49-F238E27FC236}">
                <a16:creationId xmlns:a16="http://schemas.microsoft.com/office/drawing/2014/main" id="{0DDC8281-F60C-4708-A79A-8293800479A7}"/>
              </a:ext>
            </a:extLst>
          </p:cNvPr>
          <p:cNvSpPr/>
          <p:nvPr/>
        </p:nvSpPr>
        <p:spPr>
          <a:xfrm>
            <a:off x="2631509" y="2263625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0E86B38-E191-40E7-BCC0-552A263BC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6786" y="2159793"/>
            <a:ext cx="500063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r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892C5CAB-2FCF-4045-9F36-C619EB05C86E}"/>
              </a:ext>
            </a:extLst>
          </p:cNvPr>
          <p:cNvCxnSpPr/>
          <p:nvPr/>
        </p:nvCxnSpPr>
        <p:spPr>
          <a:xfrm rot="5400000" flipH="1" flipV="1">
            <a:off x="3567314" y="1720850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99CD3A8D-705B-48BB-BF33-8A9CEA386D3C}"/>
              </a:ext>
            </a:extLst>
          </p:cNvPr>
          <p:cNvCxnSpPr/>
          <p:nvPr/>
        </p:nvCxnSpPr>
        <p:spPr>
          <a:xfrm rot="5400000" flipH="1" flipV="1">
            <a:off x="830658" y="2406500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EB01C233-617A-4216-8ABF-22B5811B4305}"/>
              </a:ext>
            </a:extLst>
          </p:cNvPr>
          <p:cNvCxnSpPr/>
          <p:nvPr/>
        </p:nvCxnSpPr>
        <p:spPr>
          <a:xfrm rot="5400000" flipH="1" flipV="1">
            <a:off x="2229438" y="2350144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2166E550-6C21-423B-8133-CC64516F5175}"/>
              </a:ext>
            </a:extLst>
          </p:cNvPr>
          <p:cNvCxnSpPr/>
          <p:nvPr/>
        </p:nvCxnSpPr>
        <p:spPr>
          <a:xfrm rot="5400000" flipH="1" flipV="1">
            <a:off x="3185102" y="2435226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ight Arrow 51">
            <a:extLst>
              <a:ext uri="{FF2B5EF4-FFF2-40B4-BE49-F238E27FC236}">
                <a16:creationId xmlns:a16="http://schemas.microsoft.com/office/drawing/2014/main" id="{CDF3C3F7-2670-4F69-AFE8-7CC9C5EE2C4B}"/>
              </a:ext>
            </a:extLst>
          </p:cNvPr>
          <p:cNvSpPr/>
          <p:nvPr/>
        </p:nvSpPr>
        <p:spPr>
          <a:xfrm>
            <a:off x="3624963" y="2302966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A5A02C2-9E98-4049-B690-C11BDE042B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1871" y="2172493"/>
            <a:ext cx="114801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I</a:t>
            </a:r>
          </a:p>
        </p:txBody>
      </p:sp>
      <p:sp>
        <p:nvSpPr>
          <p:cNvPr id="55" name="Right Arrow 54">
            <a:extLst>
              <a:ext uri="{FF2B5EF4-FFF2-40B4-BE49-F238E27FC236}">
                <a16:creationId xmlns:a16="http://schemas.microsoft.com/office/drawing/2014/main" id="{6BBF0BF5-B6A5-4264-AC77-47CD3DCE5098}"/>
              </a:ext>
            </a:extLst>
          </p:cNvPr>
          <p:cNvSpPr/>
          <p:nvPr/>
        </p:nvSpPr>
        <p:spPr>
          <a:xfrm>
            <a:off x="7275671" y="2304704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0D4EFB1C-030B-4CF5-B4E9-03E3E293C1F9}"/>
              </a:ext>
            </a:extLst>
          </p:cNvPr>
          <p:cNvCxnSpPr/>
          <p:nvPr/>
        </p:nvCxnSpPr>
        <p:spPr>
          <a:xfrm rot="5400000" flipH="1" flipV="1">
            <a:off x="3712969" y="1720850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B1442030-CA65-4038-A244-2DF7368A47D3}"/>
              </a:ext>
            </a:extLst>
          </p:cNvPr>
          <p:cNvCxnSpPr/>
          <p:nvPr/>
        </p:nvCxnSpPr>
        <p:spPr>
          <a:xfrm rot="5400000" flipH="1" flipV="1">
            <a:off x="965799" y="2402681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D4B61A31-BD42-493B-AA34-6443DFBD70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6416" y="2181871"/>
            <a:ext cx="142875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Y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1E914C8-B1D3-45D3-AB3F-86EF066787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4132" y="2122738"/>
            <a:ext cx="785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lot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42DDF68-CBC4-4019-A9C0-07B51E3F0E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86749" y="2232025"/>
            <a:ext cx="7858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lot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A29BB630-491C-4B65-A9CF-66D4DCDA9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299" y="2736057"/>
            <a:ext cx="2071688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000" dirty="0"/>
              <a:t>crowding-out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/>
              <a:t>   effect a lot </a:t>
            </a:r>
          </a:p>
        </p:txBody>
      </p:sp>
      <p:sp>
        <p:nvSpPr>
          <p:cNvPr id="67" name="Right Arrow 66">
            <a:extLst>
              <a:ext uri="{FF2B5EF4-FFF2-40B4-BE49-F238E27FC236}">
                <a16:creationId xmlns:a16="http://schemas.microsoft.com/office/drawing/2014/main" id="{2D3525E0-DE44-4AFB-B064-741424713A5F}"/>
              </a:ext>
            </a:extLst>
          </p:cNvPr>
          <p:cNvSpPr/>
          <p:nvPr/>
        </p:nvSpPr>
        <p:spPr>
          <a:xfrm>
            <a:off x="2553891" y="2939257"/>
            <a:ext cx="357188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F8A9C3B-3737-454F-8E19-9B05ECA688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4079" y="2755898"/>
            <a:ext cx="2143125" cy="7080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/>
              <a:t>Net change in Y, Y   a little  </a:t>
            </a:r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CBE0CE6A-0957-4966-BD33-F8EB2E583B71}"/>
              </a:ext>
            </a:extLst>
          </p:cNvPr>
          <p:cNvCxnSpPr/>
          <p:nvPr/>
        </p:nvCxnSpPr>
        <p:spPr>
          <a:xfrm rot="5400000" flipH="1" flipV="1">
            <a:off x="3249611" y="3275011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Rectangle 5">
            <a:extLst>
              <a:ext uri="{FF2B5EF4-FFF2-40B4-BE49-F238E27FC236}">
                <a16:creationId xmlns:a16="http://schemas.microsoft.com/office/drawing/2014/main" id="{CB453A45-9F3F-4992-A3A6-A6CD4FD97C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14750"/>
            <a:ext cx="75723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0000FF"/>
                </a:solidFill>
                <a:latin typeface="+mn-lt"/>
              </a:rPr>
              <a:t>(b) IS</a:t>
            </a:r>
            <a:r>
              <a:rPr lang="th-TH" sz="24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+mn-lt"/>
              </a:rPr>
              <a:t>curve is quite steep: suppose due to </a:t>
            </a:r>
            <a:r>
              <a:rPr lang="en-US" sz="2400" b="1" dirty="0">
                <a:solidFill>
                  <a:srgbClr val="FF0000"/>
                </a:solidFill>
                <a:latin typeface="+mn-lt"/>
              </a:rPr>
              <a:t>low  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CF8E17CD-346F-4D1F-854E-96BDEBD38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4214813"/>
            <a:ext cx="857250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/>
              <a:t> </a:t>
            </a:r>
            <a:r>
              <a:rPr lang="en-US" altLang="en-US" sz="2400"/>
              <a:t>G</a:t>
            </a:r>
          </a:p>
        </p:txBody>
      </p:sp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DFEF29AA-AAF3-440A-8AD6-2AD7C4A51128}"/>
              </a:ext>
            </a:extLst>
          </p:cNvPr>
          <p:cNvCxnSpPr/>
          <p:nvPr/>
        </p:nvCxnSpPr>
        <p:spPr>
          <a:xfrm rot="5400000" flipH="1" flipV="1">
            <a:off x="893763" y="4464050"/>
            <a:ext cx="357188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ight Arrow 85">
            <a:extLst>
              <a:ext uri="{FF2B5EF4-FFF2-40B4-BE49-F238E27FC236}">
                <a16:creationId xmlns:a16="http://schemas.microsoft.com/office/drawing/2014/main" id="{CFC41DF2-4A8E-4CE8-B8C3-7F0944E6B4C1}"/>
              </a:ext>
            </a:extLst>
          </p:cNvPr>
          <p:cNvSpPr/>
          <p:nvPr/>
        </p:nvSpPr>
        <p:spPr>
          <a:xfrm>
            <a:off x="1357313" y="4357688"/>
            <a:ext cx="357187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799A9F6D-5853-4B89-A5E9-54ACF3DE1D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4286250"/>
            <a:ext cx="1071562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DAE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281C7A22-2431-4AD3-A832-C30CE05634B2}"/>
              </a:ext>
            </a:extLst>
          </p:cNvPr>
          <p:cNvCxnSpPr/>
          <p:nvPr/>
        </p:nvCxnSpPr>
        <p:spPr>
          <a:xfrm rot="5400000" flipH="1" flipV="1">
            <a:off x="2393950" y="446405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ight Arrow 89">
            <a:extLst>
              <a:ext uri="{FF2B5EF4-FFF2-40B4-BE49-F238E27FC236}">
                <a16:creationId xmlns:a16="http://schemas.microsoft.com/office/drawing/2014/main" id="{8A925EEA-7D49-4758-946D-6AF7078CABE4}"/>
              </a:ext>
            </a:extLst>
          </p:cNvPr>
          <p:cNvSpPr/>
          <p:nvPr/>
        </p:nvSpPr>
        <p:spPr>
          <a:xfrm>
            <a:off x="2928938" y="4429125"/>
            <a:ext cx="357187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F2533D33-714F-439A-AFD4-5F11CB491A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7563" y="4286250"/>
            <a:ext cx="785812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Y</a:t>
            </a:r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539587AC-396A-49EB-A5F0-9B816C04B23B}"/>
              </a:ext>
            </a:extLst>
          </p:cNvPr>
          <p:cNvCxnSpPr/>
          <p:nvPr/>
        </p:nvCxnSpPr>
        <p:spPr>
          <a:xfrm rot="5400000" flipH="1" flipV="1">
            <a:off x="3679825" y="446405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F01251D9-CA60-49C0-9C18-CA6EF16D149D}"/>
              </a:ext>
            </a:extLst>
          </p:cNvPr>
          <p:cNvCxnSpPr/>
          <p:nvPr/>
        </p:nvCxnSpPr>
        <p:spPr>
          <a:xfrm rot="5400000" flipH="1" flipV="1">
            <a:off x="3822700" y="446405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id="{125580DC-163F-400C-91EB-8280EF0CA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0" y="4214813"/>
            <a:ext cx="3357563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, ∆Y = multiplier </a:t>
            </a:r>
            <a:r>
              <a:rPr lang="en-US" altLang="en-US" sz="2800"/>
              <a:t>× </a:t>
            </a:r>
            <a:r>
              <a:rPr lang="en-US" altLang="en-US" sz="2400"/>
              <a:t>∆G      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5E9472EF-25A3-46E3-A6E9-A6C0C1BE3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4857750"/>
            <a:ext cx="928688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/>
              <a:t> </a:t>
            </a:r>
            <a:r>
              <a:rPr lang="en-US" altLang="en-US" sz="2400"/>
              <a:t>Y</a:t>
            </a:r>
          </a:p>
        </p:txBody>
      </p: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9588479B-9ACF-4CAD-9EB9-1457312DE66C}"/>
              </a:ext>
            </a:extLst>
          </p:cNvPr>
          <p:cNvCxnSpPr/>
          <p:nvPr/>
        </p:nvCxnSpPr>
        <p:spPr>
          <a:xfrm rot="5400000" flipH="1" flipV="1">
            <a:off x="822325" y="5106988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EEDCFC10-5DDC-492F-9CE7-302E45C6300A}"/>
              </a:ext>
            </a:extLst>
          </p:cNvPr>
          <p:cNvCxnSpPr/>
          <p:nvPr/>
        </p:nvCxnSpPr>
        <p:spPr>
          <a:xfrm rot="5400000" flipH="1" flipV="1">
            <a:off x="965200" y="5106988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Right Arrow 97">
            <a:extLst>
              <a:ext uri="{FF2B5EF4-FFF2-40B4-BE49-F238E27FC236}">
                <a16:creationId xmlns:a16="http://schemas.microsoft.com/office/drawing/2014/main" id="{FD24B9CE-BC66-4850-8CFF-08CDBDE00E02}"/>
              </a:ext>
            </a:extLst>
          </p:cNvPr>
          <p:cNvSpPr/>
          <p:nvPr/>
        </p:nvSpPr>
        <p:spPr>
          <a:xfrm>
            <a:off x="1357313" y="5072063"/>
            <a:ext cx="357187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AFC30493-8E17-4441-9AA3-BD32F784AB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4929188"/>
            <a:ext cx="731593" cy="4619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M</a:t>
            </a:r>
            <a:r>
              <a:rPr lang="en-US" altLang="en-US" sz="2400" baseline="30000" dirty="0"/>
              <a:t>d</a:t>
            </a:r>
          </a:p>
        </p:txBody>
      </p: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5908E850-B7F1-4863-8DE0-5B0D2B316754}"/>
              </a:ext>
            </a:extLst>
          </p:cNvPr>
          <p:cNvCxnSpPr/>
          <p:nvPr/>
        </p:nvCxnSpPr>
        <p:spPr>
          <a:xfrm rot="5400000" flipH="1" flipV="1">
            <a:off x="2179638" y="5106988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Right Arrow 101">
            <a:extLst>
              <a:ext uri="{FF2B5EF4-FFF2-40B4-BE49-F238E27FC236}">
                <a16:creationId xmlns:a16="http://schemas.microsoft.com/office/drawing/2014/main" id="{C3F2B93B-18F5-4166-93BD-6DD05BCEDC5E}"/>
              </a:ext>
            </a:extLst>
          </p:cNvPr>
          <p:cNvSpPr/>
          <p:nvPr/>
        </p:nvSpPr>
        <p:spPr>
          <a:xfrm>
            <a:off x="2509411" y="5053013"/>
            <a:ext cx="357187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B3FA8DA5-8FAB-4B30-881A-C6C40DFC2C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5431" y="4929188"/>
            <a:ext cx="500062" cy="4619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r</a:t>
            </a:r>
          </a:p>
        </p:txBody>
      </p: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id="{27338AED-09FB-404B-A198-E7FD50DB7445}"/>
              </a:ext>
            </a:extLst>
          </p:cNvPr>
          <p:cNvCxnSpPr/>
          <p:nvPr/>
        </p:nvCxnSpPr>
        <p:spPr>
          <a:xfrm rot="5400000" flipH="1" flipV="1">
            <a:off x="3053650" y="5168105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Right Arrow 104">
            <a:extLst>
              <a:ext uri="{FF2B5EF4-FFF2-40B4-BE49-F238E27FC236}">
                <a16:creationId xmlns:a16="http://schemas.microsoft.com/office/drawing/2014/main" id="{A57E7D72-AD4C-4C6E-B2C2-9C61A5FC067D}"/>
              </a:ext>
            </a:extLst>
          </p:cNvPr>
          <p:cNvSpPr/>
          <p:nvPr/>
        </p:nvSpPr>
        <p:spPr>
          <a:xfrm>
            <a:off x="3446370" y="5072063"/>
            <a:ext cx="357187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7EAB8647-3845-4DED-9AB4-1EF4A3FA9A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7553" y="4912519"/>
            <a:ext cx="500063" cy="4619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I</a:t>
            </a:r>
          </a:p>
        </p:txBody>
      </p:sp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753610F8-46B7-43B9-8E76-683A65082BD4}"/>
              </a:ext>
            </a:extLst>
          </p:cNvPr>
          <p:cNvCxnSpPr/>
          <p:nvPr/>
        </p:nvCxnSpPr>
        <p:spPr>
          <a:xfrm rot="5400000">
            <a:off x="3953495" y="5159376"/>
            <a:ext cx="357188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>
            <a:extLst>
              <a:ext uri="{FF2B5EF4-FFF2-40B4-BE49-F238E27FC236}">
                <a16:creationId xmlns:a16="http://schemas.microsoft.com/office/drawing/2014/main" id="{82271443-78FF-4756-A68F-A99F7CA20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4966" y="4922043"/>
            <a:ext cx="1000125" cy="4619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little</a:t>
            </a:r>
          </a:p>
        </p:txBody>
      </p:sp>
      <p:sp>
        <p:nvSpPr>
          <p:cNvPr id="110" name="Right Arrow 109">
            <a:extLst>
              <a:ext uri="{FF2B5EF4-FFF2-40B4-BE49-F238E27FC236}">
                <a16:creationId xmlns:a16="http://schemas.microsoft.com/office/drawing/2014/main" id="{E7C8101C-5611-4C93-8312-13AA793A8587}"/>
              </a:ext>
            </a:extLst>
          </p:cNvPr>
          <p:cNvSpPr/>
          <p:nvPr/>
        </p:nvSpPr>
        <p:spPr>
          <a:xfrm>
            <a:off x="7435721" y="5061522"/>
            <a:ext cx="357188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77A3BCF8-62A1-4D54-9701-A22DC22A4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2781" y="4940300"/>
            <a:ext cx="642938" cy="4619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Y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A92D1257-02B3-40C9-A2FE-0B114DD0D7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5463" y="4929188"/>
            <a:ext cx="998537" cy="4619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little</a:t>
            </a:r>
          </a:p>
        </p:txBody>
      </p:sp>
      <p:sp>
        <p:nvSpPr>
          <p:cNvPr id="75" name="Right Arrow 74">
            <a:extLst>
              <a:ext uri="{FF2B5EF4-FFF2-40B4-BE49-F238E27FC236}">
                <a16:creationId xmlns:a16="http://schemas.microsoft.com/office/drawing/2014/main" id="{AC6E4128-3969-4A77-9231-8ABB26BF008D}"/>
              </a:ext>
            </a:extLst>
          </p:cNvPr>
          <p:cNvSpPr/>
          <p:nvPr/>
        </p:nvSpPr>
        <p:spPr>
          <a:xfrm>
            <a:off x="5286375" y="2985692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FCA5CF95-1E52-498D-A2DB-48487FA9A6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3398" y="2762251"/>
            <a:ext cx="2786062" cy="7080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FF0000"/>
                </a:solidFill>
              </a:rPr>
              <a:t>Fiscal policy is not that effective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E9D44530-1D62-4B69-BC9A-C6AD91607E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5500688"/>
            <a:ext cx="2143125" cy="8302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/>
              <a:t> </a:t>
            </a:r>
            <a:r>
              <a:rPr lang="en-US" altLang="en-US" sz="2000"/>
              <a:t>crowding-out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/>
              <a:t>   effect a little </a:t>
            </a:r>
          </a:p>
        </p:txBody>
      </p:sp>
      <p:sp>
        <p:nvSpPr>
          <p:cNvPr id="78" name="Right Arrow 77">
            <a:extLst>
              <a:ext uri="{FF2B5EF4-FFF2-40B4-BE49-F238E27FC236}">
                <a16:creationId xmlns:a16="http://schemas.microsoft.com/office/drawing/2014/main" id="{A3B2F17D-682B-4C87-A0A8-4A2E9AD869BC}"/>
              </a:ext>
            </a:extLst>
          </p:cNvPr>
          <p:cNvSpPr/>
          <p:nvPr/>
        </p:nvSpPr>
        <p:spPr>
          <a:xfrm>
            <a:off x="2571750" y="5857875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00390564-736D-4D95-A74F-55C9626F3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0375" y="5500688"/>
            <a:ext cx="2143125" cy="70802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/>
              <a:t>Net change in Y, Y   a lot  </a:t>
            </a:r>
          </a:p>
        </p:txBody>
      </p: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88A12BE8-9D4B-48F2-BFD5-02C4231F3E6B}"/>
              </a:ext>
            </a:extLst>
          </p:cNvPr>
          <p:cNvCxnSpPr/>
          <p:nvPr/>
        </p:nvCxnSpPr>
        <p:spPr>
          <a:xfrm rot="5400000" flipH="1" flipV="1">
            <a:off x="3179763" y="6035675"/>
            <a:ext cx="357188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ight Arrow 86">
            <a:extLst>
              <a:ext uri="{FF2B5EF4-FFF2-40B4-BE49-F238E27FC236}">
                <a16:creationId xmlns:a16="http://schemas.microsoft.com/office/drawing/2014/main" id="{76513EF0-C04B-4611-958F-8AF6E8CC62A8}"/>
              </a:ext>
            </a:extLst>
          </p:cNvPr>
          <p:cNvSpPr/>
          <p:nvPr/>
        </p:nvSpPr>
        <p:spPr>
          <a:xfrm>
            <a:off x="5286375" y="5786438"/>
            <a:ext cx="357188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BAB55644-2616-4EFD-9CBE-1AA0B844C7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6438" y="5500688"/>
            <a:ext cx="2786062" cy="70802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FF0000"/>
                </a:solidFill>
              </a:rPr>
              <a:t>Fiscal policy is very effective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C04DE2D1-2139-4471-B084-F2C15DA0E012}"/>
              </a:ext>
            </a:extLst>
          </p:cNvPr>
          <p:cNvCxnSpPr/>
          <p:nvPr/>
        </p:nvCxnSpPr>
        <p:spPr>
          <a:xfrm rot="5400000">
            <a:off x="4125025" y="2428081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179189B0-DCBF-44D6-BBE8-D4BB60B30E59}"/>
              </a:ext>
            </a:extLst>
          </p:cNvPr>
          <p:cNvCxnSpPr/>
          <p:nvPr/>
        </p:nvCxnSpPr>
        <p:spPr>
          <a:xfrm rot="5400000">
            <a:off x="7956156" y="2402680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11ED898E-EEFF-4FB8-9EBB-E075FA603FBB}"/>
              </a:ext>
            </a:extLst>
          </p:cNvPr>
          <p:cNvCxnSpPr/>
          <p:nvPr/>
        </p:nvCxnSpPr>
        <p:spPr>
          <a:xfrm rot="5400000">
            <a:off x="7950497" y="5161756"/>
            <a:ext cx="357188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41" name="Rectangle 76">
            <a:extLst>
              <a:ext uri="{FF2B5EF4-FFF2-40B4-BE49-F238E27FC236}">
                <a16:creationId xmlns:a16="http://schemas.microsoft.com/office/drawing/2014/main" id="{891A5F91-6518-4FA3-A865-CF644F9BC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7243" name="Rectangle 78">
            <a:extLst>
              <a:ext uri="{FF2B5EF4-FFF2-40B4-BE49-F238E27FC236}">
                <a16:creationId xmlns:a16="http://schemas.microsoft.com/office/drawing/2014/main" id="{C2E03BD3-65F7-43C7-8931-ECCA2F7A35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81" name="Right Arrow 54">
            <a:extLst>
              <a:ext uri="{FF2B5EF4-FFF2-40B4-BE49-F238E27FC236}">
                <a16:creationId xmlns:a16="http://schemas.microsoft.com/office/drawing/2014/main" id="{1DCFEEDF-C8BC-4629-9FB1-A906E6D7AAD1}"/>
              </a:ext>
            </a:extLst>
          </p:cNvPr>
          <p:cNvSpPr/>
          <p:nvPr/>
        </p:nvSpPr>
        <p:spPr>
          <a:xfrm>
            <a:off x="5198734" y="2307036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96FB70E1-7AC1-4BF0-AF7E-37C2D00A3C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4915" y="2181871"/>
            <a:ext cx="1655961" cy="46166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DAE   a lot</a:t>
            </a:r>
          </a:p>
        </p:txBody>
      </p: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C37BEB6E-693F-4E09-B708-4A50AD857DC5}"/>
              </a:ext>
            </a:extLst>
          </p:cNvPr>
          <p:cNvCxnSpPr/>
          <p:nvPr/>
        </p:nvCxnSpPr>
        <p:spPr>
          <a:xfrm rot="5400000">
            <a:off x="6223883" y="2435225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ight Arrow 54">
            <a:extLst>
              <a:ext uri="{FF2B5EF4-FFF2-40B4-BE49-F238E27FC236}">
                <a16:creationId xmlns:a16="http://schemas.microsoft.com/office/drawing/2014/main" id="{05057213-1133-4C2D-AB34-68632A5C33F0}"/>
              </a:ext>
            </a:extLst>
          </p:cNvPr>
          <p:cNvSpPr/>
          <p:nvPr/>
        </p:nvSpPr>
        <p:spPr>
          <a:xfrm>
            <a:off x="5218112" y="5061743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pic>
        <p:nvPicPr>
          <p:cNvPr id="119" name="Picture 75">
            <a:extLst>
              <a:ext uri="{FF2B5EF4-FFF2-40B4-BE49-F238E27FC236}">
                <a16:creationId xmlns:a16="http://schemas.microsoft.com/office/drawing/2014/main" id="{4F2DD1E3-D9BE-4497-B7D6-524AF2099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085" y="788196"/>
            <a:ext cx="1211262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Picture 75">
            <a:extLst>
              <a:ext uri="{FF2B5EF4-FFF2-40B4-BE49-F238E27FC236}">
                <a16:creationId xmlns:a16="http://schemas.microsoft.com/office/drawing/2014/main" id="{DF14A323-EC6E-4BCB-9BC9-8B4896E7A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112" y="3614888"/>
            <a:ext cx="1211262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1" name="TextBox 120">
            <a:extLst>
              <a:ext uri="{FF2B5EF4-FFF2-40B4-BE49-F238E27FC236}">
                <a16:creationId xmlns:a16="http://schemas.microsoft.com/office/drawing/2014/main" id="{03C44FEA-E7D7-4760-9154-0DF89ECFA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9996" y="4895799"/>
            <a:ext cx="1861857" cy="46166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DAE   a little</a:t>
            </a:r>
            <a:endParaRPr lang="en-US" altLang="en-US" sz="2400" baseline="30000" dirty="0"/>
          </a:p>
        </p:txBody>
      </p:sp>
      <p:cxnSp>
        <p:nvCxnSpPr>
          <p:cNvPr id="116" name="Straight Arrow Connector 115">
            <a:extLst>
              <a:ext uri="{FF2B5EF4-FFF2-40B4-BE49-F238E27FC236}">
                <a16:creationId xmlns:a16="http://schemas.microsoft.com/office/drawing/2014/main" id="{EAC885C0-54DF-4332-8A65-D1E3A46FAA8B}"/>
              </a:ext>
            </a:extLst>
          </p:cNvPr>
          <p:cNvCxnSpPr/>
          <p:nvPr/>
        </p:nvCxnSpPr>
        <p:spPr>
          <a:xfrm rot="5400000">
            <a:off x="6197469" y="5159377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2" fill="hold">
                      <p:stCondLst>
                        <p:cond delay="indefinite"/>
                      </p:stCondLst>
                      <p:childTnLst>
                        <p:par>
                          <p:cTn id="363" fill="hold">
                            <p:stCondLst>
                              <p:cond delay="0"/>
                            </p:stCondLst>
                            <p:childTnLst>
                              <p:par>
                                <p:cTn id="3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 autoUpdateAnimBg="0"/>
      <p:bldP spid="26" grpId="0" animBg="1" autoUpdateAnimBg="0"/>
      <p:bldP spid="27" grpId="0" animBg="1" autoUpdateAnimBg="0"/>
      <p:bldP spid="29" grpId="0" animBg="1" autoUpdateAnimBg="0"/>
      <p:bldP spid="30" grpId="0" animBg="1" autoUpdateAnimBg="0"/>
      <p:bldP spid="32" grpId="0" animBg="1" autoUpdateAnimBg="0"/>
      <p:bldP spid="36" grpId="0" animBg="1" autoUpdateAnimBg="0"/>
      <p:bldP spid="38" grpId="0" animBg="1" autoUpdateAnimBg="0"/>
      <p:bldP spid="39" grpId="0" animBg="1" autoUpdateAnimBg="0"/>
      <p:bldP spid="41" grpId="0" animBg="1" autoUpdateAnimBg="0"/>
      <p:bldP spid="42" grpId="0" animBg="1" autoUpdateAnimBg="0"/>
      <p:bldP spid="52" grpId="0" animBg="1" autoUpdateAnimBg="0"/>
      <p:bldP spid="53" grpId="0" animBg="1" autoUpdateAnimBg="0"/>
      <p:bldP spid="55" grpId="0" animBg="1" autoUpdateAnimBg="0"/>
      <p:bldP spid="58" grpId="0" animBg="1" autoUpdateAnimBg="0"/>
      <p:bldP spid="60" grpId="0" autoUpdateAnimBg="0"/>
      <p:bldP spid="62" grpId="0" autoUpdateAnimBg="0"/>
      <p:bldP spid="66" grpId="0" animBg="1" autoUpdateAnimBg="0"/>
      <p:bldP spid="67" grpId="0" animBg="1" autoUpdateAnimBg="0"/>
      <p:bldP spid="68" grpId="0" animBg="1" autoUpdateAnimBg="0"/>
      <p:bldP spid="82" grpId="0" autoUpdateAnimBg="0"/>
      <p:bldP spid="84" grpId="0" animBg="1" autoUpdateAnimBg="0"/>
      <p:bldP spid="86" grpId="0" animBg="1" autoUpdateAnimBg="0"/>
      <p:bldP spid="88" grpId="0" animBg="1" autoUpdateAnimBg="0"/>
      <p:bldP spid="90" grpId="0" animBg="1" autoUpdateAnimBg="0"/>
      <p:bldP spid="91" grpId="0" animBg="1" autoUpdateAnimBg="0"/>
      <p:bldP spid="94" grpId="0" animBg="1" autoUpdateAnimBg="0"/>
      <p:bldP spid="95" grpId="0" animBg="1" autoUpdateAnimBg="0"/>
      <p:bldP spid="98" grpId="0" animBg="1" autoUpdateAnimBg="0"/>
      <p:bldP spid="100" grpId="0" animBg="1" autoUpdateAnimBg="0"/>
      <p:bldP spid="102" grpId="0" animBg="1" autoUpdateAnimBg="0"/>
      <p:bldP spid="103" grpId="0" animBg="1" autoUpdateAnimBg="0"/>
      <p:bldP spid="105" grpId="0" animBg="1" autoUpdateAnimBg="0"/>
      <p:bldP spid="106" grpId="0" animBg="1" autoUpdateAnimBg="0"/>
      <p:bldP spid="109" grpId="0" animBg="1" autoUpdateAnimBg="0"/>
      <p:bldP spid="110" grpId="0" animBg="1" autoUpdateAnimBg="0"/>
      <p:bldP spid="111" grpId="0" animBg="1" autoUpdateAnimBg="0"/>
      <p:bldP spid="113" grpId="0" animBg="1" autoUpdateAnimBg="0"/>
      <p:bldP spid="75" grpId="0" animBg="1" autoUpdateAnimBg="0"/>
      <p:bldP spid="76" grpId="0" animBg="1" autoUpdateAnimBg="0"/>
      <p:bldP spid="77" grpId="0" animBg="1" autoUpdateAnimBg="0"/>
      <p:bldP spid="78" grpId="0" animBg="1" autoUpdateAnimBg="0"/>
      <p:bldP spid="79" grpId="0" animBg="1" autoUpdateAnimBg="0"/>
      <p:bldP spid="87" grpId="0" animBg="1" autoUpdateAnimBg="0"/>
      <p:bldP spid="99" grpId="0" animBg="1" autoUpdateAnimBg="0"/>
      <p:bldP spid="81" grpId="0" animBg="1" autoUpdateAnimBg="0"/>
      <p:bldP spid="83" grpId="0" animBg="1" autoUpdateAnimBg="0"/>
      <p:bldP spid="114" grpId="0" animBg="1" autoUpdateAnimBg="0"/>
      <p:bldP spid="121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D3E9531D-758F-4199-8064-F676121FC893}"/>
              </a:ext>
            </a:extLst>
          </p:cNvPr>
          <p:cNvGrpSpPr>
            <a:grpSpLocks/>
          </p:cNvGrpSpPr>
          <p:nvPr/>
        </p:nvGrpSpPr>
        <p:grpSpPr bwMode="auto">
          <a:xfrm>
            <a:off x="3132138" y="2708275"/>
            <a:ext cx="4391025" cy="1333500"/>
            <a:chOff x="1973" y="1706"/>
            <a:chExt cx="2766" cy="840"/>
          </a:xfrm>
        </p:grpSpPr>
        <p:sp>
          <p:nvSpPr>
            <p:cNvPr id="8208" name="Line 3">
              <a:extLst>
                <a:ext uri="{FF2B5EF4-FFF2-40B4-BE49-F238E27FC236}">
                  <a16:creationId xmlns:a16="http://schemas.microsoft.com/office/drawing/2014/main" id="{32FE9059-26A5-40DF-90DB-598403D7EF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73" y="1706"/>
              <a:ext cx="2313" cy="771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09" name="Text Box 4">
              <a:extLst>
                <a:ext uri="{FF2B5EF4-FFF2-40B4-BE49-F238E27FC236}">
                  <a16:creationId xmlns:a16="http://schemas.microsoft.com/office/drawing/2014/main" id="{ADA114C4-49B4-4922-A91B-230CA100BD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6" y="2296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0000FF"/>
                  </a:solidFill>
                </a:rPr>
                <a:t>IS’</a:t>
              </a:r>
              <a:endParaRPr lang="th-TH" altLang="en-US" sz="2000" b="1" baseline="-25000">
                <a:solidFill>
                  <a:srgbClr val="0000FF"/>
                </a:solidFill>
              </a:endParaRPr>
            </a:p>
          </p:txBody>
        </p:sp>
      </p:grpSp>
      <p:grpSp>
        <p:nvGrpSpPr>
          <p:cNvPr id="3" name="Group 5">
            <a:extLst>
              <a:ext uri="{FF2B5EF4-FFF2-40B4-BE49-F238E27FC236}">
                <a16:creationId xmlns:a16="http://schemas.microsoft.com/office/drawing/2014/main" id="{DC071F65-E923-458A-9607-9C7E58B7FA1C}"/>
              </a:ext>
            </a:extLst>
          </p:cNvPr>
          <p:cNvGrpSpPr>
            <a:grpSpLocks/>
          </p:cNvGrpSpPr>
          <p:nvPr/>
        </p:nvGrpSpPr>
        <p:grpSpPr bwMode="auto">
          <a:xfrm>
            <a:off x="3203575" y="2205038"/>
            <a:ext cx="3959225" cy="2484437"/>
            <a:chOff x="2018" y="1389"/>
            <a:chExt cx="2494" cy="1565"/>
          </a:xfrm>
        </p:grpSpPr>
        <p:sp>
          <p:nvSpPr>
            <p:cNvPr id="8206" name="Line 6">
              <a:extLst>
                <a:ext uri="{FF2B5EF4-FFF2-40B4-BE49-F238E27FC236}">
                  <a16:creationId xmlns:a16="http://schemas.microsoft.com/office/drawing/2014/main" id="{4EA7E497-48CC-4E5F-A15B-A1A1985DE3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18" y="1389"/>
              <a:ext cx="2041" cy="1497"/>
            </a:xfrm>
            <a:prstGeom prst="line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07" name="Text Box 7">
              <a:extLst>
                <a:ext uri="{FF2B5EF4-FFF2-40B4-BE49-F238E27FC236}">
                  <a16:creationId xmlns:a16="http://schemas.microsoft.com/office/drawing/2014/main" id="{190B12CC-43A2-451B-832C-2CA6305DEC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59" y="2704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IS</a:t>
              </a:r>
              <a:endParaRPr lang="th-TH" altLang="en-US" sz="2000" b="1" baseline="-25000"/>
            </a:p>
          </p:txBody>
        </p:sp>
      </p:grpSp>
      <p:grpSp>
        <p:nvGrpSpPr>
          <p:cNvPr id="8196" name="Group 8">
            <a:extLst>
              <a:ext uri="{FF2B5EF4-FFF2-40B4-BE49-F238E27FC236}">
                <a16:creationId xmlns:a16="http://schemas.microsoft.com/office/drawing/2014/main" id="{854CFFDC-776B-4B35-BED1-51687E33308C}"/>
              </a:ext>
            </a:extLst>
          </p:cNvPr>
          <p:cNvGrpSpPr>
            <a:grpSpLocks/>
          </p:cNvGrpSpPr>
          <p:nvPr/>
        </p:nvGrpSpPr>
        <p:grpSpPr bwMode="auto">
          <a:xfrm>
            <a:off x="2771775" y="1268413"/>
            <a:ext cx="5111750" cy="4048125"/>
            <a:chOff x="1746" y="799"/>
            <a:chExt cx="3220" cy="2550"/>
          </a:xfrm>
        </p:grpSpPr>
        <p:grpSp>
          <p:nvGrpSpPr>
            <p:cNvPr id="8201" name="Group 9">
              <a:extLst>
                <a:ext uri="{FF2B5EF4-FFF2-40B4-BE49-F238E27FC236}">
                  <a16:creationId xmlns:a16="http://schemas.microsoft.com/office/drawing/2014/main" id="{E17A3FD2-DCD6-4C5A-8CE3-2D6AF493C4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82" y="1117"/>
              <a:ext cx="2540" cy="2086"/>
              <a:chOff x="1746" y="981"/>
              <a:chExt cx="2540" cy="2086"/>
            </a:xfrm>
          </p:grpSpPr>
          <p:sp>
            <p:nvSpPr>
              <p:cNvPr id="8204" name="Line 10">
                <a:extLst>
                  <a:ext uri="{FF2B5EF4-FFF2-40B4-BE49-F238E27FC236}">
                    <a16:creationId xmlns:a16="http://schemas.microsoft.com/office/drawing/2014/main" id="{BD994EFF-7465-497F-9E00-878174A2F7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158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5" name="Line 11">
                <a:extLst>
                  <a:ext uri="{FF2B5EF4-FFF2-40B4-BE49-F238E27FC236}">
                    <a16:creationId xmlns:a16="http://schemas.microsoft.com/office/drawing/2014/main" id="{ECA43EE1-CF02-4C75-B0C5-D5B3530BFD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158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8202" name="Text Box 12">
              <a:extLst>
                <a:ext uri="{FF2B5EF4-FFF2-40B4-BE49-F238E27FC236}">
                  <a16:creationId xmlns:a16="http://schemas.microsoft.com/office/drawing/2014/main" id="{0D1DAE05-CC87-4D53-8FE4-58F76F81E4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6" y="799"/>
              <a:ext cx="45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r</a:t>
              </a:r>
              <a:endParaRPr lang="th-TH" altLang="en-US" sz="2800" baseline="-25000"/>
            </a:p>
          </p:txBody>
        </p:sp>
        <p:sp>
          <p:nvSpPr>
            <p:cNvPr id="8203" name="Text Box 13">
              <a:extLst>
                <a:ext uri="{FF2B5EF4-FFF2-40B4-BE49-F238E27FC236}">
                  <a16:creationId xmlns:a16="http://schemas.microsoft.com/office/drawing/2014/main" id="{ACD4905E-EC14-46B8-BEED-E85CBA404E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68" y="3022"/>
              <a:ext cx="49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Y</a:t>
              </a:r>
              <a:endParaRPr lang="th-TH" altLang="en-US" sz="2800"/>
            </a:p>
          </p:txBody>
        </p:sp>
      </p:grpSp>
      <p:grpSp>
        <p:nvGrpSpPr>
          <p:cNvPr id="6" name="Group 14">
            <a:extLst>
              <a:ext uri="{FF2B5EF4-FFF2-40B4-BE49-F238E27FC236}">
                <a16:creationId xmlns:a16="http://schemas.microsoft.com/office/drawing/2014/main" id="{B08132C8-8B3D-4090-9F80-1A617B2767E8}"/>
              </a:ext>
            </a:extLst>
          </p:cNvPr>
          <p:cNvGrpSpPr>
            <a:grpSpLocks/>
          </p:cNvGrpSpPr>
          <p:nvPr/>
        </p:nvGrpSpPr>
        <p:grpSpPr bwMode="auto">
          <a:xfrm>
            <a:off x="4500563" y="3213100"/>
            <a:ext cx="1439862" cy="431800"/>
            <a:chOff x="2835" y="2024"/>
            <a:chExt cx="907" cy="272"/>
          </a:xfrm>
        </p:grpSpPr>
        <p:sp>
          <p:nvSpPr>
            <p:cNvPr id="8199" name="Line 15">
              <a:extLst>
                <a:ext uri="{FF2B5EF4-FFF2-40B4-BE49-F238E27FC236}">
                  <a16:creationId xmlns:a16="http://schemas.microsoft.com/office/drawing/2014/main" id="{02FB67C0-83AF-41F2-9B8A-BDA723C80AE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35" y="2024"/>
              <a:ext cx="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00" name="Line 16">
              <a:extLst>
                <a:ext uri="{FF2B5EF4-FFF2-40B4-BE49-F238E27FC236}">
                  <a16:creationId xmlns:a16="http://schemas.microsoft.com/office/drawing/2014/main" id="{320355AB-D5D6-4A86-BDC8-8C3CD76665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35" y="2296"/>
              <a:ext cx="90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3809" name="Oval 17">
            <a:extLst>
              <a:ext uri="{FF2B5EF4-FFF2-40B4-BE49-F238E27FC236}">
                <a16:creationId xmlns:a16="http://schemas.microsoft.com/office/drawing/2014/main" id="{9AB02D04-D3CF-4707-ACC6-79A88785D6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63" y="3141663"/>
            <a:ext cx="73025" cy="71437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5D4AE75C-8206-484F-A2A1-310BC735DB42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2276475"/>
            <a:ext cx="4319588" cy="2628900"/>
            <a:chOff x="2290" y="1434"/>
            <a:chExt cx="2721" cy="1656"/>
          </a:xfrm>
        </p:grpSpPr>
        <p:sp>
          <p:nvSpPr>
            <p:cNvPr id="9256" name="Line 3">
              <a:extLst>
                <a:ext uri="{FF2B5EF4-FFF2-40B4-BE49-F238E27FC236}">
                  <a16:creationId xmlns:a16="http://schemas.microsoft.com/office/drawing/2014/main" id="{B7229F07-A664-45A0-854A-61D43B74CC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90" y="1434"/>
              <a:ext cx="2314" cy="15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57" name="Text Box 4">
              <a:extLst>
                <a:ext uri="{FF2B5EF4-FFF2-40B4-BE49-F238E27FC236}">
                  <a16:creationId xmlns:a16="http://schemas.microsoft.com/office/drawing/2014/main" id="{455CDA81-B9C7-483F-8FCA-01D9CE327F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8" y="2840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IS’</a:t>
              </a:r>
              <a:endParaRPr lang="th-TH" altLang="en-US" sz="2000" b="1" baseline="-25000"/>
            </a:p>
          </p:txBody>
        </p:sp>
      </p:grpSp>
      <p:grpSp>
        <p:nvGrpSpPr>
          <p:cNvPr id="3" name="Group 5">
            <a:extLst>
              <a:ext uri="{FF2B5EF4-FFF2-40B4-BE49-F238E27FC236}">
                <a16:creationId xmlns:a16="http://schemas.microsoft.com/office/drawing/2014/main" id="{4C9B9AAE-22A9-4519-AF50-950B86CE96A8}"/>
              </a:ext>
            </a:extLst>
          </p:cNvPr>
          <p:cNvGrpSpPr>
            <a:grpSpLocks/>
          </p:cNvGrpSpPr>
          <p:nvPr/>
        </p:nvGrpSpPr>
        <p:grpSpPr bwMode="auto">
          <a:xfrm>
            <a:off x="3348038" y="2852738"/>
            <a:ext cx="4176712" cy="2486025"/>
            <a:chOff x="2154" y="1797"/>
            <a:chExt cx="2631" cy="1566"/>
          </a:xfrm>
        </p:grpSpPr>
        <p:sp>
          <p:nvSpPr>
            <p:cNvPr id="9254" name="Line 6">
              <a:extLst>
                <a:ext uri="{FF2B5EF4-FFF2-40B4-BE49-F238E27FC236}">
                  <a16:creationId xmlns:a16="http://schemas.microsoft.com/office/drawing/2014/main" id="{787D99DC-DF2A-47A3-96F0-8EC267ED5B1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4" y="1797"/>
              <a:ext cx="2177" cy="149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55" name="Text Box 7">
              <a:extLst>
                <a:ext uri="{FF2B5EF4-FFF2-40B4-BE49-F238E27FC236}">
                  <a16:creationId xmlns:a16="http://schemas.microsoft.com/office/drawing/2014/main" id="{C0066D2F-336F-4773-9C70-37C5494246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3113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IS</a:t>
              </a:r>
              <a:endParaRPr lang="th-TH" altLang="en-US" sz="2000" b="1" baseline="-25000"/>
            </a:p>
          </p:txBody>
        </p:sp>
      </p:grpSp>
      <p:grpSp>
        <p:nvGrpSpPr>
          <p:cNvPr id="9220" name="Group 8">
            <a:extLst>
              <a:ext uri="{FF2B5EF4-FFF2-40B4-BE49-F238E27FC236}">
                <a16:creationId xmlns:a16="http://schemas.microsoft.com/office/drawing/2014/main" id="{9FA59504-B6BC-4AAC-91F9-7994F1D03157}"/>
              </a:ext>
            </a:extLst>
          </p:cNvPr>
          <p:cNvGrpSpPr>
            <a:grpSpLocks/>
          </p:cNvGrpSpPr>
          <p:nvPr/>
        </p:nvGrpSpPr>
        <p:grpSpPr bwMode="auto">
          <a:xfrm>
            <a:off x="3203575" y="1628775"/>
            <a:ext cx="5111750" cy="4119563"/>
            <a:chOff x="2018" y="1026"/>
            <a:chExt cx="3220" cy="2595"/>
          </a:xfrm>
        </p:grpSpPr>
        <p:grpSp>
          <p:nvGrpSpPr>
            <p:cNvPr id="9249" name="Group 9">
              <a:extLst>
                <a:ext uri="{FF2B5EF4-FFF2-40B4-BE49-F238E27FC236}">
                  <a16:creationId xmlns:a16="http://schemas.microsoft.com/office/drawing/2014/main" id="{838F1390-1CC6-4684-BC27-EFB7580283D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54" y="1298"/>
              <a:ext cx="2540" cy="2222"/>
              <a:chOff x="1746" y="981"/>
              <a:chExt cx="2540" cy="2086"/>
            </a:xfrm>
          </p:grpSpPr>
          <p:sp>
            <p:nvSpPr>
              <p:cNvPr id="9252" name="Line 10">
                <a:extLst>
                  <a:ext uri="{FF2B5EF4-FFF2-40B4-BE49-F238E27FC236}">
                    <a16:creationId xmlns:a16="http://schemas.microsoft.com/office/drawing/2014/main" id="{6A22AD9A-ABEB-49E7-8660-B7426F1596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3" name="Line 11">
                <a:extLst>
                  <a:ext uri="{FF2B5EF4-FFF2-40B4-BE49-F238E27FC236}">
                    <a16:creationId xmlns:a16="http://schemas.microsoft.com/office/drawing/2014/main" id="{1A1F803F-3EC5-4886-9A98-7217C56362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250" name="Text Box 12">
              <a:extLst>
                <a:ext uri="{FF2B5EF4-FFF2-40B4-BE49-F238E27FC236}">
                  <a16:creationId xmlns:a16="http://schemas.microsoft.com/office/drawing/2014/main" id="{B8040C64-C0FC-4446-BECA-B429AADE62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18" y="1026"/>
              <a:ext cx="45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r</a:t>
              </a:r>
              <a:endParaRPr lang="th-TH" altLang="en-US" sz="2800" baseline="-25000"/>
            </a:p>
          </p:txBody>
        </p:sp>
        <p:sp>
          <p:nvSpPr>
            <p:cNvPr id="9251" name="Text Box 13">
              <a:extLst>
                <a:ext uri="{FF2B5EF4-FFF2-40B4-BE49-F238E27FC236}">
                  <a16:creationId xmlns:a16="http://schemas.microsoft.com/office/drawing/2014/main" id="{77BDE253-3FC7-433D-BA44-2F23D8D0ED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40" y="3294"/>
              <a:ext cx="49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Y</a:t>
              </a:r>
              <a:endParaRPr lang="th-TH" altLang="en-US" sz="2800"/>
            </a:p>
          </p:txBody>
        </p:sp>
      </p:grpSp>
      <p:grpSp>
        <p:nvGrpSpPr>
          <p:cNvPr id="6" name="Group 14">
            <a:extLst>
              <a:ext uri="{FF2B5EF4-FFF2-40B4-BE49-F238E27FC236}">
                <a16:creationId xmlns:a16="http://schemas.microsoft.com/office/drawing/2014/main" id="{C91CAEC5-8367-4107-9768-5D256229F7E1}"/>
              </a:ext>
            </a:extLst>
          </p:cNvPr>
          <p:cNvGrpSpPr>
            <a:grpSpLocks/>
          </p:cNvGrpSpPr>
          <p:nvPr/>
        </p:nvGrpSpPr>
        <p:grpSpPr bwMode="auto">
          <a:xfrm>
            <a:off x="3995738" y="1916113"/>
            <a:ext cx="3671887" cy="2879725"/>
            <a:chOff x="2517" y="1207"/>
            <a:chExt cx="2313" cy="1814"/>
          </a:xfrm>
        </p:grpSpPr>
        <p:sp>
          <p:nvSpPr>
            <p:cNvPr id="9247" name="Line 15">
              <a:extLst>
                <a:ext uri="{FF2B5EF4-FFF2-40B4-BE49-F238E27FC236}">
                  <a16:creationId xmlns:a16="http://schemas.microsoft.com/office/drawing/2014/main" id="{B9B56FDD-B36D-4243-AFFC-9962DAF8DA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7" y="1389"/>
              <a:ext cx="1814" cy="1632"/>
            </a:xfrm>
            <a:prstGeom prst="line">
              <a:avLst/>
            </a:prstGeom>
            <a:noFill/>
            <a:ln w="19050">
              <a:solidFill>
                <a:srgbClr val="99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48" name="Text Box 16">
              <a:extLst>
                <a:ext uri="{FF2B5EF4-FFF2-40B4-BE49-F238E27FC236}">
                  <a16:creationId xmlns:a16="http://schemas.microsoft.com/office/drawing/2014/main" id="{9EEB0D0D-FA32-4E2F-B957-283D6511F7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1" y="1207"/>
              <a:ext cx="49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LM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2</a:t>
              </a:r>
              <a:endParaRPr lang="th-TH" altLang="en-US" sz="2000" b="1">
                <a:solidFill>
                  <a:srgbClr val="990099"/>
                </a:solidFill>
              </a:endParaRPr>
            </a:p>
          </p:txBody>
        </p:sp>
      </p:grpSp>
      <p:sp>
        <p:nvSpPr>
          <p:cNvPr id="9222" name="Text Box 17">
            <a:extLst>
              <a:ext uri="{FF2B5EF4-FFF2-40B4-BE49-F238E27FC236}">
                <a16:creationId xmlns:a16="http://schemas.microsoft.com/office/drawing/2014/main" id="{04BBC64A-B40A-44ED-B708-7F4771C78C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38" y="2205038"/>
            <a:ext cx="20161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/>
          </a:p>
        </p:txBody>
      </p:sp>
      <p:grpSp>
        <p:nvGrpSpPr>
          <p:cNvPr id="7" name="Group 18">
            <a:extLst>
              <a:ext uri="{FF2B5EF4-FFF2-40B4-BE49-F238E27FC236}">
                <a16:creationId xmlns:a16="http://schemas.microsoft.com/office/drawing/2014/main" id="{58088532-76EB-4A41-B04A-51DE89FBDA62}"/>
              </a:ext>
            </a:extLst>
          </p:cNvPr>
          <p:cNvGrpSpPr>
            <a:grpSpLocks/>
          </p:cNvGrpSpPr>
          <p:nvPr/>
        </p:nvGrpSpPr>
        <p:grpSpPr bwMode="auto">
          <a:xfrm>
            <a:off x="4787900" y="4005263"/>
            <a:ext cx="504825" cy="2022475"/>
            <a:chOff x="3016" y="2523"/>
            <a:chExt cx="318" cy="1274"/>
          </a:xfrm>
        </p:grpSpPr>
        <p:sp>
          <p:nvSpPr>
            <p:cNvPr id="9245" name="Line 19">
              <a:extLst>
                <a:ext uri="{FF2B5EF4-FFF2-40B4-BE49-F238E27FC236}">
                  <a16:creationId xmlns:a16="http://schemas.microsoft.com/office/drawing/2014/main" id="{EFF4C147-66C8-4CDA-9821-B26C020CBE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2523"/>
              <a:ext cx="0" cy="99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46" name="Text Box 20">
              <a:extLst>
                <a:ext uri="{FF2B5EF4-FFF2-40B4-BE49-F238E27FC236}">
                  <a16:creationId xmlns:a16="http://schemas.microsoft.com/office/drawing/2014/main" id="{B445A7D7-8E20-458C-BDA9-3C384899CD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16" y="3566"/>
              <a:ext cx="3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 b="1"/>
                <a:t>Y</a:t>
              </a:r>
              <a:r>
                <a:rPr lang="en-US" altLang="en-US" sz="1800" b="1" baseline="-25000"/>
                <a:t>0</a:t>
              </a:r>
              <a:endParaRPr lang="th-TH" altLang="en-US" sz="1800" b="1"/>
            </a:p>
          </p:txBody>
        </p:sp>
      </p:grpSp>
      <p:grpSp>
        <p:nvGrpSpPr>
          <p:cNvPr id="8" name="Group 21">
            <a:extLst>
              <a:ext uri="{FF2B5EF4-FFF2-40B4-BE49-F238E27FC236}">
                <a16:creationId xmlns:a16="http://schemas.microsoft.com/office/drawing/2014/main" id="{911E3A17-CA6A-47AC-8A30-7BA38584B455}"/>
              </a:ext>
            </a:extLst>
          </p:cNvPr>
          <p:cNvGrpSpPr>
            <a:grpSpLocks/>
          </p:cNvGrpSpPr>
          <p:nvPr/>
        </p:nvGrpSpPr>
        <p:grpSpPr bwMode="auto">
          <a:xfrm>
            <a:off x="5292725" y="3500438"/>
            <a:ext cx="504825" cy="2527300"/>
            <a:chOff x="3334" y="2205"/>
            <a:chExt cx="318" cy="1592"/>
          </a:xfrm>
        </p:grpSpPr>
        <p:sp>
          <p:nvSpPr>
            <p:cNvPr id="9243" name="Line 22">
              <a:extLst>
                <a:ext uri="{FF2B5EF4-FFF2-40B4-BE49-F238E27FC236}">
                  <a16:creationId xmlns:a16="http://schemas.microsoft.com/office/drawing/2014/main" id="{2D28C52C-CDFB-4A5E-A0E7-F3DB4B5D7A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24" y="2205"/>
              <a:ext cx="0" cy="1316"/>
            </a:xfrm>
            <a:prstGeom prst="line">
              <a:avLst/>
            </a:prstGeom>
            <a:noFill/>
            <a:ln w="12700">
              <a:solidFill>
                <a:srgbClr val="990099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44" name="Text Box 23">
              <a:extLst>
                <a:ext uri="{FF2B5EF4-FFF2-40B4-BE49-F238E27FC236}">
                  <a16:creationId xmlns:a16="http://schemas.microsoft.com/office/drawing/2014/main" id="{B387D694-C87D-4176-9AFF-9173B10168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34" y="3566"/>
              <a:ext cx="3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 b="1">
                  <a:solidFill>
                    <a:srgbClr val="990099"/>
                  </a:solidFill>
                </a:rPr>
                <a:t>Y</a:t>
              </a:r>
              <a:r>
                <a:rPr lang="en-US" altLang="en-US" sz="1800" b="1" baseline="-25000">
                  <a:solidFill>
                    <a:srgbClr val="990099"/>
                  </a:solidFill>
                </a:rPr>
                <a:t>2</a:t>
              </a:r>
              <a:endParaRPr lang="th-TH" altLang="en-US" sz="1800" b="1">
                <a:solidFill>
                  <a:srgbClr val="990099"/>
                </a:solidFill>
              </a:endParaRPr>
            </a:p>
          </p:txBody>
        </p:sp>
      </p:grpSp>
      <p:grpSp>
        <p:nvGrpSpPr>
          <p:cNvPr id="9" name="Group 24">
            <a:extLst>
              <a:ext uri="{FF2B5EF4-FFF2-40B4-BE49-F238E27FC236}">
                <a16:creationId xmlns:a16="http://schemas.microsoft.com/office/drawing/2014/main" id="{6C502466-DC08-4D5F-85F6-EF329DC20FFE}"/>
              </a:ext>
            </a:extLst>
          </p:cNvPr>
          <p:cNvGrpSpPr>
            <a:grpSpLocks/>
          </p:cNvGrpSpPr>
          <p:nvPr/>
        </p:nvGrpSpPr>
        <p:grpSpPr bwMode="auto">
          <a:xfrm>
            <a:off x="3851275" y="3284538"/>
            <a:ext cx="4392613" cy="863600"/>
            <a:chOff x="2426" y="2069"/>
            <a:chExt cx="2767" cy="544"/>
          </a:xfrm>
        </p:grpSpPr>
        <p:sp>
          <p:nvSpPr>
            <p:cNvPr id="9241" name="Line 25">
              <a:extLst>
                <a:ext uri="{FF2B5EF4-FFF2-40B4-BE49-F238E27FC236}">
                  <a16:creationId xmlns:a16="http://schemas.microsoft.com/office/drawing/2014/main" id="{B79429DC-BBA8-4D6E-8500-7B1A95DFAA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26" y="2251"/>
              <a:ext cx="2314" cy="362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42" name="Text Box 26">
              <a:extLst>
                <a:ext uri="{FF2B5EF4-FFF2-40B4-BE49-F238E27FC236}">
                  <a16:creationId xmlns:a16="http://schemas.microsoft.com/office/drawing/2014/main" id="{4CDD8420-73E7-406D-B4AA-4AC581C12D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94" y="2069"/>
              <a:ext cx="49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0000FF"/>
                  </a:solidFill>
                </a:rPr>
                <a:t>LM</a:t>
              </a:r>
              <a:r>
                <a:rPr lang="en-US" altLang="en-US" sz="2000" b="1" baseline="-25000">
                  <a:solidFill>
                    <a:srgbClr val="0000FF"/>
                  </a:solidFill>
                </a:rPr>
                <a:t>1</a:t>
              </a:r>
              <a:endParaRPr lang="th-TH" altLang="en-US" sz="2000" b="1">
                <a:solidFill>
                  <a:srgbClr val="0000FF"/>
                </a:solidFill>
              </a:endParaRPr>
            </a:p>
          </p:txBody>
        </p:sp>
      </p:grpSp>
      <p:grpSp>
        <p:nvGrpSpPr>
          <p:cNvPr id="10" name="Group 27">
            <a:extLst>
              <a:ext uri="{FF2B5EF4-FFF2-40B4-BE49-F238E27FC236}">
                <a16:creationId xmlns:a16="http://schemas.microsoft.com/office/drawing/2014/main" id="{6D94693C-AF33-4892-B45F-3CC0679F2D9F}"/>
              </a:ext>
            </a:extLst>
          </p:cNvPr>
          <p:cNvGrpSpPr>
            <a:grpSpLocks/>
          </p:cNvGrpSpPr>
          <p:nvPr/>
        </p:nvGrpSpPr>
        <p:grpSpPr bwMode="auto">
          <a:xfrm>
            <a:off x="5724525" y="3860800"/>
            <a:ext cx="504825" cy="2166938"/>
            <a:chOff x="3606" y="2432"/>
            <a:chExt cx="318" cy="1365"/>
          </a:xfrm>
        </p:grpSpPr>
        <p:sp>
          <p:nvSpPr>
            <p:cNvPr id="9239" name="Line 28">
              <a:extLst>
                <a:ext uri="{FF2B5EF4-FFF2-40B4-BE49-F238E27FC236}">
                  <a16:creationId xmlns:a16="http://schemas.microsoft.com/office/drawing/2014/main" id="{CC4702A7-5D3A-4DCA-AA54-C0E362E7E3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2" y="2432"/>
              <a:ext cx="0" cy="1089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40" name="Text Box 29">
              <a:extLst>
                <a:ext uri="{FF2B5EF4-FFF2-40B4-BE49-F238E27FC236}">
                  <a16:creationId xmlns:a16="http://schemas.microsoft.com/office/drawing/2014/main" id="{B94FCB54-F0FD-4234-A9D0-336B8ADEF2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6" y="3566"/>
              <a:ext cx="3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 b="1">
                  <a:solidFill>
                    <a:srgbClr val="0000FF"/>
                  </a:solidFill>
                </a:rPr>
                <a:t>Y</a:t>
              </a:r>
              <a:r>
                <a:rPr lang="en-US" altLang="en-US" sz="1800" b="1" baseline="-25000">
                  <a:solidFill>
                    <a:srgbClr val="0000FF"/>
                  </a:solidFill>
                </a:rPr>
                <a:t>1</a:t>
              </a:r>
              <a:endParaRPr lang="th-TH" altLang="en-US" sz="1800" b="1">
                <a:solidFill>
                  <a:srgbClr val="0000FF"/>
                </a:solidFill>
              </a:endParaRPr>
            </a:p>
          </p:txBody>
        </p:sp>
      </p:grpSp>
      <p:grpSp>
        <p:nvGrpSpPr>
          <p:cNvPr id="11" name="Group 31">
            <a:extLst>
              <a:ext uri="{FF2B5EF4-FFF2-40B4-BE49-F238E27FC236}">
                <a16:creationId xmlns:a16="http://schemas.microsoft.com/office/drawing/2014/main" id="{8372A595-2062-487D-AE6F-C46F7912A407}"/>
              </a:ext>
            </a:extLst>
          </p:cNvPr>
          <p:cNvGrpSpPr>
            <a:grpSpLocks/>
          </p:cNvGrpSpPr>
          <p:nvPr/>
        </p:nvGrpSpPr>
        <p:grpSpPr bwMode="auto">
          <a:xfrm>
            <a:off x="4716463" y="3573463"/>
            <a:ext cx="504825" cy="431800"/>
            <a:chOff x="2971" y="2251"/>
            <a:chExt cx="318" cy="272"/>
          </a:xfrm>
        </p:grpSpPr>
        <p:sp>
          <p:nvSpPr>
            <p:cNvPr id="9237" name="Text Box 32">
              <a:extLst>
                <a:ext uri="{FF2B5EF4-FFF2-40B4-BE49-F238E27FC236}">
                  <a16:creationId xmlns:a16="http://schemas.microsoft.com/office/drawing/2014/main" id="{88D0A0E1-7C4E-4985-A918-6494F54354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1" y="2251"/>
              <a:ext cx="3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 b="1"/>
                <a:t>E</a:t>
              </a:r>
              <a:r>
                <a:rPr lang="en-US" altLang="en-US" sz="1800" b="1" baseline="-25000"/>
                <a:t>0</a:t>
              </a:r>
              <a:endParaRPr lang="th-TH" altLang="en-US" sz="1800" b="1"/>
            </a:p>
          </p:txBody>
        </p:sp>
        <p:sp>
          <p:nvSpPr>
            <p:cNvPr id="9238" name="Oval 33">
              <a:extLst>
                <a:ext uri="{FF2B5EF4-FFF2-40B4-BE49-F238E27FC236}">
                  <a16:creationId xmlns:a16="http://schemas.microsoft.com/office/drawing/2014/main" id="{9CC9CBD5-1E84-43F5-BC9B-2AD1F2B61B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2478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800"/>
            </a:p>
          </p:txBody>
        </p:sp>
      </p:grpSp>
      <p:grpSp>
        <p:nvGrpSpPr>
          <p:cNvPr id="12" name="Group 34">
            <a:extLst>
              <a:ext uri="{FF2B5EF4-FFF2-40B4-BE49-F238E27FC236}">
                <a16:creationId xmlns:a16="http://schemas.microsoft.com/office/drawing/2014/main" id="{14512AEE-91FE-48D1-9690-3A2D58DA8D39}"/>
              </a:ext>
            </a:extLst>
          </p:cNvPr>
          <p:cNvGrpSpPr>
            <a:grpSpLocks/>
          </p:cNvGrpSpPr>
          <p:nvPr/>
        </p:nvGrpSpPr>
        <p:grpSpPr bwMode="auto">
          <a:xfrm>
            <a:off x="5651500" y="3429000"/>
            <a:ext cx="504825" cy="431800"/>
            <a:chOff x="3198" y="2024"/>
            <a:chExt cx="318" cy="272"/>
          </a:xfrm>
        </p:grpSpPr>
        <p:sp>
          <p:nvSpPr>
            <p:cNvPr id="9235" name="Text Box 35">
              <a:extLst>
                <a:ext uri="{FF2B5EF4-FFF2-40B4-BE49-F238E27FC236}">
                  <a16:creationId xmlns:a16="http://schemas.microsoft.com/office/drawing/2014/main" id="{C01DB198-3289-48E5-BFAD-6D47F45E57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98" y="2024"/>
              <a:ext cx="3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 b="1">
                  <a:solidFill>
                    <a:srgbClr val="0000FF"/>
                  </a:solidFill>
                </a:rPr>
                <a:t>E</a:t>
              </a:r>
              <a:r>
                <a:rPr lang="en-US" altLang="en-US" sz="1800" b="1" baseline="-25000">
                  <a:solidFill>
                    <a:srgbClr val="0000FF"/>
                  </a:solidFill>
                </a:rPr>
                <a:t>1</a:t>
              </a:r>
              <a:endParaRPr lang="th-TH" altLang="en-US" sz="1800" b="1">
                <a:solidFill>
                  <a:srgbClr val="0000FF"/>
                </a:solidFill>
              </a:endParaRPr>
            </a:p>
          </p:txBody>
        </p:sp>
        <p:sp>
          <p:nvSpPr>
            <p:cNvPr id="9236" name="Oval 36">
              <a:extLst>
                <a:ext uri="{FF2B5EF4-FFF2-40B4-BE49-F238E27FC236}">
                  <a16:creationId xmlns:a16="http://schemas.microsoft.com/office/drawing/2014/main" id="{4D2BC269-BC3E-4AE9-8406-4B30915A81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2251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800"/>
            </a:p>
          </p:txBody>
        </p:sp>
      </p:grpSp>
      <p:grpSp>
        <p:nvGrpSpPr>
          <p:cNvPr id="13" name="Group 37">
            <a:extLst>
              <a:ext uri="{FF2B5EF4-FFF2-40B4-BE49-F238E27FC236}">
                <a16:creationId xmlns:a16="http://schemas.microsoft.com/office/drawing/2014/main" id="{BE1EA2B9-B856-40AC-99E1-4DD5506FFBDD}"/>
              </a:ext>
            </a:extLst>
          </p:cNvPr>
          <p:cNvGrpSpPr>
            <a:grpSpLocks/>
          </p:cNvGrpSpPr>
          <p:nvPr/>
        </p:nvGrpSpPr>
        <p:grpSpPr bwMode="auto">
          <a:xfrm>
            <a:off x="5148263" y="3068638"/>
            <a:ext cx="504825" cy="431800"/>
            <a:chOff x="3198" y="2024"/>
            <a:chExt cx="318" cy="272"/>
          </a:xfrm>
        </p:grpSpPr>
        <p:sp>
          <p:nvSpPr>
            <p:cNvPr id="9233" name="Text Box 38">
              <a:extLst>
                <a:ext uri="{FF2B5EF4-FFF2-40B4-BE49-F238E27FC236}">
                  <a16:creationId xmlns:a16="http://schemas.microsoft.com/office/drawing/2014/main" id="{7147219A-1B15-4245-AA6E-B45EF89EB0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98" y="2024"/>
              <a:ext cx="3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 b="1">
                  <a:solidFill>
                    <a:srgbClr val="990099"/>
                  </a:solidFill>
                </a:rPr>
                <a:t>E</a:t>
              </a:r>
              <a:r>
                <a:rPr lang="en-US" altLang="en-US" sz="1800" b="1" baseline="-25000">
                  <a:solidFill>
                    <a:srgbClr val="990099"/>
                  </a:solidFill>
                </a:rPr>
                <a:t>2</a:t>
              </a:r>
              <a:endParaRPr lang="th-TH" altLang="en-US" sz="1800" b="1">
                <a:solidFill>
                  <a:srgbClr val="990099"/>
                </a:solidFill>
              </a:endParaRPr>
            </a:p>
          </p:txBody>
        </p:sp>
        <p:sp>
          <p:nvSpPr>
            <p:cNvPr id="9234" name="Oval 39">
              <a:extLst>
                <a:ext uri="{FF2B5EF4-FFF2-40B4-BE49-F238E27FC236}">
                  <a16:creationId xmlns:a16="http://schemas.microsoft.com/office/drawing/2014/main" id="{D1B3D0A8-6BF2-4271-8C8C-97EA48F1B9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2251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800"/>
            </a:p>
          </p:txBody>
        </p:sp>
      </p:grpSp>
      <p:sp>
        <p:nvSpPr>
          <p:cNvPr id="7183" name="Rectangle 41">
            <a:extLst>
              <a:ext uri="{FF2B5EF4-FFF2-40B4-BE49-F238E27FC236}">
                <a16:creationId xmlns:a16="http://schemas.microsoft.com/office/drawing/2014/main" id="{92FE4EFD-D954-4245-BCA6-0BCFE2E683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908050"/>
            <a:ext cx="3348038" cy="50482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0000FF"/>
                </a:solidFill>
                <a:latin typeface="+mn-lt"/>
              </a:rPr>
              <a:t>(a) LM</a:t>
            </a:r>
            <a:r>
              <a:rPr lang="th-TH" sz="24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+mn-lt"/>
              </a:rPr>
              <a:t>is quite flat</a:t>
            </a:r>
          </a:p>
        </p:txBody>
      </p:sp>
      <p:sp>
        <p:nvSpPr>
          <p:cNvPr id="7184" name="Rectangle 42">
            <a:extLst>
              <a:ext uri="{FF2B5EF4-FFF2-40B4-BE49-F238E27FC236}">
                <a16:creationId xmlns:a16="http://schemas.microsoft.com/office/drawing/2014/main" id="{A5A4020D-C034-4B1E-8709-00D78A11BB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463" y="908050"/>
            <a:ext cx="3348037" cy="50482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990099"/>
                </a:solidFill>
                <a:latin typeface="+mn-lt"/>
              </a:rPr>
              <a:t>(b) LM is quite steep</a:t>
            </a:r>
          </a:p>
        </p:txBody>
      </p:sp>
      <p:sp>
        <p:nvSpPr>
          <p:cNvPr id="42" name="Rectangle 4">
            <a:extLst>
              <a:ext uri="{FF2B5EF4-FFF2-40B4-BE49-F238E27FC236}">
                <a16:creationId xmlns:a16="http://schemas.microsoft.com/office/drawing/2014/main" id="{F2C0A196-0228-4774-B712-EE4052FB8C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353425" cy="5048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kern="0" dirty="0">
                <a:solidFill>
                  <a:srgbClr val="002060"/>
                </a:solidFill>
                <a:latin typeface="Arial" charset="0"/>
              </a:rPr>
              <a:t>7.1.2  Fiscal policy effectiveness and slope of LM curve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9E70547-1408-4231-9200-399CE51E3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69970" y="1212849"/>
            <a:ext cx="8358187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 sz="3200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68DD13D4-E3B5-4353-B28D-D009A4EFFB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353425" cy="5048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kern="0" dirty="0">
                <a:solidFill>
                  <a:srgbClr val="002060"/>
                </a:solidFill>
                <a:latin typeface="Arial" charset="0"/>
              </a:rPr>
              <a:t>7.1.2  Fiscal policy effectiveness and slope of LM curve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C7535DE-74CE-4B34-B0A3-CF35FBD8EB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28688"/>
            <a:ext cx="6929438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0000FF"/>
                </a:solidFill>
                <a:latin typeface="+mn-lt"/>
              </a:rPr>
              <a:t>(a) LM</a:t>
            </a:r>
            <a:r>
              <a:rPr lang="th-TH" sz="24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+mn-lt"/>
              </a:rPr>
              <a:t>curve is quite flat: suppose due to </a:t>
            </a:r>
            <a:r>
              <a:rPr lang="en-US" sz="2400" b="1" dirty="0">
                <a:solidFill>
                  <a:srgbClr val="FF0000"/>
                </a:solidFill>
                <a:latin typeface="+mn-lt"/>
              </a:rPr>
              <a:t>high  </a:t>
            </a:r>
          </a:p>
        </p:txBody>
      </p:sp>
      <p:sp>
        <p:nvSpPr>
          <p:cNvPr id="10245" name="Rectangle 2">
            <a:extLst>
              <a:ext uri="{FF2B5EF4-FFF2-40B4-BE49-F238E27FC236}">
                <a16:creationId xmlns:a16="http://schemas.microsoft.com/office/drawing/2014/main" id="{E9F3FAE7-B096-41EB-8394-D88920D98D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CF552D-588A-40AC-833F-97352FD50A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874" y="1580359"/>
            <a:ext cx="857250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400" dirty="0"/>
              <a:t>G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8310A2F-0430-4DFB-8944-D9C396B1CEA8}"/>
              </a:ext>
            </a:extLst>
          </p:cNvPr>
          <p:cNvCxnSpPr/>
          <p:nvPr/>
        </p:nvCxnSpPr>
        <p:spPr>
          <a:xfrm rot="5400000" flipH="1" flipV="1">
            <a:off x="650083" y="1824760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ight Arrow 25">
            <a:extLst>
              <a:ext uri="{FF2B5EF4-FFF2-40B4-BE49-F238E27FC236}">
                <a16:creationId xmlns:a16="http://schemas.microsoft.com/office/drawing/2014/main" id="{D3C0987A-759F-4A00-8EA5-008BF719C780}"/>
              </a:ext>
            </a:extLst>
          </p:cNvPr>
          <p:cNvSpPr/>
          <p:nvPr/>
        </p:nvSpPr>
        <p:spPr>
          <a:xfrm>
            <a:off x="1103310" y="1818484"/>
            <a:ext cx="357187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3731A44-1A16-40C3-9AA1-7B5BAE79BB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0827" y="1599803"/>
            <a:ext cx="1000125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DAE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5350531B-B401-494E-8F66-4E290838CEF6}"/>
              </a:ext>
            </a:extLst>
          </p:cNvPr>
          <p:cNvCxnSpPr/>
          <p:nvPr/>
        </p:nvCxnSpPr>
        <p:spPr>
          <a:xfrm rot="5400000" flipH="1" flipV="1">
            <a:off x="2198623" y="1849439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ight Arrow 28">
            <a:extLst>
              <a:ext uri="{FF2B5EF4-FFF2-40B4-BE49-F238E27FC236}">
                <a16:creationId xmlns:a16="http://schemas.microsoft.com/office/drawing/2014/main" id="{C683A859-237F-4726-8505-E3590D6B8F0F}"/>
              </a:ext>
            </a:extLst>
          </p:cNvPr>
          <p:cNvSpPr/>
          <p:nvPr/>
        </p:nvSpPr>
        <p:spPr>
          <a:xfrm>
            <a:off x="2615503" y="1755377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5FD7CC5-FC25-4DA9-86E4-485FE227F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7262" y="1606151"/>
            <a:ext cx="642937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Y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58C8156-435E-438F-B316-BF400C14BF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0944" y="1613547"/>
            <a:ext cx="3357562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, ∆Y = multiplier </a:t>
            </a:r>
            <a:r>
              <a:rPr lang="en-US" altLang="en-US" sz="2800" dirty="0"/>
              <a:t>× </a:t>
            </a:r>
            <a:r>
              <a:rPr lang="en-US" altLang="en-US" sz="2400" dirty="0"/>
              <a:t>∆G     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C85D539-D13A-45B2-BB3E-848620351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131" y="2223292"/>
            <a:ext cx="928688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400" dirty="0"/>
              <a:t>Y</a:t>
            </a:r>
          </a:p>
        </p:txBody>
      </p:sp>
      <p:sp>
        <p:nvSpPr>
          <p:cNvPr id="38" name="Right Arrow 37">
            <a:extLst>
              <a:ext uri="{FF2B5EF4-FFF2-40B4-BE49-F238E27FC236}">
                <a16:creationId xmlns:a16="http://schemas.microsoft.com/office/drawing/2014/main" id="{CE28C415-BC47-4F7E-9F07-914A08273621}"/>
              </a:ext>
            </a:extLst>
          </p:cNvPr>
          <p:cNvSpPr/>
          <p:nvPr/>
        </p:nvSpPr>
        <p:spPr>
          <a:xfrm>
            <a:off x="1083724" y="2389985"/>
            <a:ext cx="266174" cy="198308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271890E-CC57-4A39-8280-E36B753B0D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3102" y="2259139"/>
            <a:ext cx="678655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M</a:t>
            </a:r>
            <a:r>
              <a:rPr lang="en-US" altLang="en-US" sz="2400" baseline="30000" dirty="0"/>
              <a:t>d</a:t>
            </a:r>
          </a:p>
        </p:txBody>
      </p:sp>
      <p:sp>
        <p:nvSpPr>
          <p:cNvPr id="41" name="Right Arrow 40">
            <a:extLst>
              <a:ext uri="{FF2B5EF4-FFF2-40B4-BE49-F238E27FC236}">
                <a16:creationId xmlns:a16="http://schemas.microsoft.com/office/drawing/2014/main" id="{4AA6B419-C4FB-4E25-B3BF-D5FD5B3DF582}"/>
              </a:ext>
            </a:extLst>
          </p:cNvPr>
          <p:cNvSpPr/>
          <p:nvPr/>
        </p:nvSpPr>
        <p:spPr>
          <a:xfrm>
            <a:off x="2106149" y="2408235"/>
            <a:ext cx="285465" cy="204789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493468F-BE33-4F75-A402-D5A2F23F71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1321" y="2241351"/>
            <a:ext cx="1341826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r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B7E82A0F-9051-47D1-AD36-ECF3DD2C6F8F}"/>
              </a:ext>
            </a:extLst>
          </p:cNvPr>
          <p:cNvCxnSpPr/>
          <p:nvPr/>
        </p:nvCxnSpPr>
        <p:spPr>
          <a:xfrm rot="5400000" flipH="1" flipV="1">
            <a:off x="3244749" y="1836338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C192DB44-5474-4C4C-A2A5-11C7E0D73551}"/>
              </a:ext>
            </a:extLst>
          </p:cNvPr>
          <p:cNvCxnSpPr/>
          <p:nvPr/>
        </p:nvCxnSpPr>
        <p:spPr>
          <a:xfrm rot="5400000" flipH="1" flipV="1">
            <a:off x="594524" y="2491578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03DAF4B1-6208-4C16-9D0B-283836EEA9E1}"/>
              </a:ext>
            </a:extLst>
          </p:cNvPr>
          <p:cNvCxnSpPr/>
          <p:nvPr/>
        </p:nvCxnSpPr>
        <p:spPr>
          <a:xfrm rot="5400000" flipH="1" flipV="1">
            <a:off x="1781561" y="2488407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2566FA2F-A42E-47DE-ABEC-0B699EAC7C1B}"/>
              </a:ext>
            </a:extLst>
          </p:cNvPr>
          <p:cNvCxnSpPr/>
          <p:nvPr/>
        </p:nvCxnSpPr>
        <p:spPr>
          <a:xfrm rot="5400000" flipH="1" flipV="1">
            <a:off x="2556964" y="2504011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ight Arrow 51">
            <a:extLst>
              <a:ext uri="{FF2B5EF4-FFF2-40B4-BE49-F238E27FC236}">
                <a16:creationId xmlns:a16="http://schemas.microsoft.com/office/drawing/2014/main" id="{D84A53EB-8F4F-4774-A610-F6F71639DE44}"/>
              </a:ext>
            </a:extLst>
          </p:cNvPr>
          <p:cNvSpPr/>
          <p:nvPr/>
        </p:nvSpPr>
        <p:spPr>
          <a:xfrm>
            <a:off x="3773147" y="2390414"/>
            <a:ext cx="257724" cy="213445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E466FD4-7E0A-433A-8A20-0A6AC74108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9078" y="2229642"/>
            <a:ext cx="1223425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I</a:t>
            </a:r>
          </a:p>
        </p:txBody>
      </p:sp>
      <p:sp>
        <p:nvSpPr>
          <p:cNvPr id="55" name="Right Arrow 54">
            <a:extLst>
              <a:ext uri="{FF2B5EF4-FFF2-40B4-BE49-F238E27FC236}">
                <a16:creationId xmlns:a16="http://schemas.microsoft.com/office/drawing/2014/main" id="{1921B30B-CE9E-42D6-A443-585D5DDDCC90}"/>
              </a:ext>
            </a:extLst>
          </p:cNvPr>
          <p:cNvSpPr/>
          <p:nvPr/>
        </p:nvSpPr>
        <p:spPr>
          <a:xfrm>
            <a:off x="7354008" y="2389979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3D8C28BA-E82D-4806-B903-75C3250B2B98}"/>
              </a:ext>
            </a:extLst>
          </p:cNvPr>
          <p:cNvCxnSpPr/>
          <p:nvPr/>
        </p:nvCxnSpPr>
        <p:spPr>
          <a:xfrm rot="5400000" flipH="1" flipV="1">
            <a:off x="3386138" y="1831180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D28BF4B9-DAD5-4DF0-8CBD-B6E19807D18C}"/>
              </a:ext>
            </a:extLst>
          </p:cNvPr>
          <p:cNvCxnSpPr/>
          <p:nvPr/>
        </p:nvCxnSpPr>
        <p:spPr>
          <a:xfrm rot="5400000" flipH="1" flipV="1">
            <a:off x="777984" y="2496346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2B904F74-0D53-4378-8B5D-A320E9CF80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5249" y="2266156"/>
            <a:ext cx="1453769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Y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B638D93-BF1E-4695-A142-42066080B5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7881" y="2207415"/>
            <a:ext cx="10715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little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D3DBA88-C3D3-47BF-9AF0-FEAA0EE86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86" y="2235993"/>
            <a:ext cx="1012734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little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A2B584D-7AEA-4C2D-A050-D2530B5FE1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39" y="2847180"/>
            <a:ext cx="2071688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000" dirty="0"/>
              <a:t>crowding-out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/>
              <a:t>   effect a little </a:t>
            </a:r>
          </a:p>
        </p:txBody>
      </p:sp>
      <p:sp>
        <p:nvSpPr>
          <p:cNvPr id="67" name="Right Arrow 66">
            <a:extLst>
              <a:ext uri="{FF2B5EF4-FFF2-40B4-BE49-F238E27FC236}">
                <a16:creationId xmlns:a16="http://schemas.microsoft.com/office/drawing/2014/main" id="{F152A41F-88E7-4662-BCAA-2393C1DA2082}"/>
              </a:ext>
            </a:extLst>
          </p:cNvPr>
          <p:cNvSpPr/>
          <p:nvPr/>
        </p:nvSpPr>
        <p:spPr>
          <a:xfrm>
            <a:off x="2209740" y="3085436"/>
            <a:ext cx="357188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A4A03FB3-4EFB-48AC-9353-9D9E555E24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4109" y="2895921"/>
            <a:ext cx="2143125" cy="7080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/>
              <a:t>Net change in Y, Y    a lot  </a:t>
            </a:r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797398EA-AADE-4B10-B841-4447869592D2}"/>
              </a:ext>
            </a:extLst>
          </p:cNvPr>
          <p:cNvCxnSpPr/>
          <p:nvPr/>
        </p:nvCxnSpPr>
        <p:spPr>
          <a:xfrm rot="5400000" flipH="1" flipV="1">
            <a:off x="2894014" y="3411732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Rectangle 5">
            <a:extLst>
              <a:ext uri="{FF2B5EF4-FFF2-40B4-BE49-F238E27FC236}">
                <a16:creationId xmlns:a16="http://schemas.microsoft.com/office/drawing/2014/main" id="{14AD4C9E-9B4E-4248-A415-54948D3D82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14750"/>
            <a:ext cx="7215188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0000FF"/>
                </a:solidFill>
                <a:latin typeface="+mn-lt"/>
              </a:rPr>
              <a:t>(b) LM</a:t>
            </a:r>
            <a:r>
              <a:rPr lang="th-TH" sz="24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+mn-lt"/>
              </a:rPr>
              <a:t>curve is quite steep: suppose due to </a:t>
            </a:r>
            <a:r>
              <a:rPr lang="en-US" sz="2400" b="1" dirty="0">
                <a:solidFill>
                  <a:srgbClr val="FF0000"/>
                </a:solidFill>
                <a:latin typeface="+mn-lt"/>
              </a:rPr>
              <a:t>low  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78CF83A-B1B4-463F-B71F-C2CC47C470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131" y="4307807"/>
            <a:ext cx="857250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400" dirty="0"/>
              <a:t>G</a:t>
            </a:r>
          </a:p>
        </p:txBody>
      </p:sp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7E9A5557-7157-4250-B42C-5B44F08A8627}"/>
              </a:ext>
            </a:extLst>
          </p:cNvPr>
          <p:cNvCxnSpPr/>
          <p:nvPr/>
        </p:nvCxnSpPr>
        <p:spPr>
          <a:xfrm rot="5400000" flipH="1" flipV="1">
            <a:off x="594523" y="4552156"/>
            <a:ext cx="357188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ight Arrow 85">
            <a:extLst>
              <a:ext uri="{FF2B5EF4-FFF2-40B4-BE49-F238E27FC236}">
                <a16:creationId xmlns:a16="http://schemas.microsoft.com/office/drawing/2014/main" id="{57C4024A-52DE-4FA0-8A13-4E1EE04FEC5E}"/>
              </a:ext>
            </a:extLst>
          </p:cNvPr>
          <p:cNvSpPr/>
          <p:nvPr/>
        </p:nvSpPr>
        <p:spPr>
          <a:xfrm>
            <a:off x="1097617" y="4445793"/>
            <a:ext cx="357187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90022B3F-A26C-45C3-BDFC-BFD0744A3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9737" y="4337049"/>
            <a:ext cx="1071562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DAE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C8B05A90-3998-4AAF-89EE-AFC03F0D5EB0}"/>
              </a:ext>
            </a:extLst>
          </p:cNvPr>
          <p:cNvCxnSpPr/>
          <p:nvPr/>
        </p:nvCxnSpPr>
        <p:spPr>
          <a:xfrm rot="5400000" flipH="1" flipV="1">
            <a:off x="2198623" y="4552948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ight Arrow 89">
            <a:extLst>
              <a:ext uri="{FF2B5EF4-FFF2-40B4-BE49-F238E27FC236}">
                <a16:creationId xmlns:a16="http://schemas.microsoft.com/office/drawing/2014/main" id="{7A412060-CE2C-461C-B784-BF271EC2D113}"/>
              </a:ext>
            </a:extLst>
          </p:cNvPr>
          <p:cNvSpPr/>
          <p:nvPr/>
        </p:nvSpPr>
        <p:spPr>
          <a:xfrm>
            <a:off x="2720206" y="4460873"/>
            <a:ext cx="357187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CB073E0E-9B70-4E82-A2B1-BE71B3714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3962" y="4360068"/>
            <a:ext cx="785812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Y</a:t>
            </a:r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A95358C1-42E3-4BB2-869C-DD84B12424E5}"/>
              </a:ext>
            </a:extLst>
          </p:cNvPr>
          <p:cNvCxnSpPr/>
          <p:nvPr/>
        </p:nvCxnSpPr>
        <p:spPr>
          <a:xfrm rot="5400000" flipH="1" flipV="1">
            <a:off x="3399543" y="4604416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7D1D3EA8-39C2-4B98-8E58-C4A8DE342AB5}"/>
              </a:ext>
            </a:extLst>
          </p:cNvPr>
          <p:cNvCxnSpPr/>
          <p:nvPr/>
        </p:nvCxnSpPr>
        <p:spPr>
          <a:xfrm rot="5400000" flipH="1" flipV="1">
            <a:off x="3564896" y="4609972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id="{11E10E00-DF23-4CA7-89B5-1444656C32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0270" y="4335716"/>
            <a:ext cx="3357563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, ∆Y = multiplier </a:t>
            </a:r>
            <a:r>
              <a:rPr lang="en-US" altLang="en-US" sz="2800" dirty="0"/>
              <a:t>× </a:t>
            </a:r>
            <a:r>
              <a:rPr lang="en-US" altLang="en-US" sz="2400" dirty="0"/>
              <a:t>∆G      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DCAA1839-1186-4017-A095-1173312F4D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386" y="4891087"/>
            <a:ext cx="928688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400" dirty="0"/>
              <a:t>Y</a:t>
            </a:r>
          </a:p>
        </p:txBody>
      </p: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BC42F73A-2AE8-484A-99AD-AB504D6FA888}"/>
              </a:ext>
            </a:extLst>
          </p:cNvPr>
          <p:cNvCxnSpPr/>
          <p:nvPr/>
        </p:nvCxnSpPr>
        <p:spPr>
          <a:xfrm rot="5400000" flipH="1" flipV="1">
            <a:off x="611188" y="5152229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8ECB0A1F-88C1-4027-A599-C3BBB77E28BA}"/>
              </a:ext>
            </a:extLst>
          </p:cNvPr>
          <p:cNvCxnSpPr/>
          <p:nvPr/>
        </p:nvCxnSpPr>
        <p:spPr>
          <a:xfrm rot="5400000" flipH="1" flipV="1">
            <a:off x="787006" y="5164135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Right Arrow 97">
            <a:extLst>
              <a:ext uri="{FF2B5EF4-FFF2-40B4-BE49-F238E27FC236}">
                <a16:creationId xmlns:a16="http://schemas.microsoft.com/office/drawing/2014/main" id="{D1D59FBF-D552-46A8-97B9-20B885390DCB}"/>
              </a:ext>
            </a:extLst>
          </p:cNvPr>
          <p:cNvSpPr/>
          <p:nvPr/>
        </p:nvSpPr>
        <p:spPr>
          <a:xfrm>
            <a:off x="1159672" y="5064124"/>
            <a:ext cx="357187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85A00BF9-ED71-4EF4-91BB-FE3BAD6F68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6911" y="4926013"/>
            <a:ext cx="714026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M</a:t>
            </a:r>
            <a:r>
              <a:rPr lang="en-US" altLang="en-US" sz="2400" baseline="30000" dirty="0"/>
              <a:t>d</a:t>
            </a:r>
          </a:p>
        </p:txBody>
      </p: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E9E71E7A-B9E3-426F-A4E4-91DB0581370D}"/>
              </a:ext>
            </a:extLst>
          </p:cNvPr>
          <p:cNvCxnSpPr/>
          <p:nvPr/>
        </p:nvCxnSpPr>
        <p:spPr>
          <a:xfrm rot="5400000" flipH="1" flipV="1">
            <a:off x="1916329" y="5148661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Right Arrow 101">
            <a:extLst>
              <a:ext uri="{FF2B5EF4-FFF2-40B4-BE49-F238E27FC236}">
                <a16:creationId xmlns:a16="http://schemas.microsoft.com/office/drawing/2014/main" id="{FAE9165F-59FB-4E21-A37D-D19595BF7BB1}"/>
              </a:ext>
            </a:extLst>
          </p:cNvPr>
          <p:cNvSpPr/>
          <p:nvPr/>
        </p:nvSpPr>
        <p:spPr>
          <a:xfrm>
            <a:off x="2268350" y="5064125"/>
            <a:ext cx="357187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B56AA064-7252-4067-A165-8279596187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4230" y="4928393"/>
            <a:ext cx="500062" cy="4619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r</a:t>
            </a:r>
          </a:p>
        </p:txBody>
      </p: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id="{C83FC4AE-845D-4523-B932-184A778A096A}"/>
              </a:ext>
            </a:extLst>
          </p:cNvPr>
          <p:cNvCxnSpPr/>
          <p:nvPr/>
        </p:nvCxnSpPr>
        <p:spPr>
          <a:xfrm rot="5400000" flipH="1" flipV="1">
            <a:off x="2784695" y="514866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Right Arrow 104">
            <a:extLst>
              <a:ext uri="{FF2B5EF4-FFF2-40B4-BE49-F238E27FC236}">
                <a16:creationId xmlns:a16="http://schemas.microsoft.com/office/drawing/2014/main" id="{B5D62AD5-C431-4F56-A2CA-72F07E1AF527}"/>
              </a:ext>
            </a:extLst>
          </p:cNvPr>
          <p:cNvSpPr/>
          <p:nvPr/>
        </p:nvSpPr>
        <p:spPr>
          <a:xfrm>
            <a:off x="3837603" y="5066633"/>
            <a:ext cx="357187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784ABF4E-6242-40B7-8BC2-6B6F589D0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8642" y="4917283"/>
            <a:ext cx="500063" cy="4619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I</a:t>
            </a:r>
          </a:p>
        </p:txBody>
      </p:sp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1A97C807-2115-4285-9AFE-F70D64570886}"/>
              </a:ext>
            </a:extLst>
          </p:cNvPr>
          <p:cNvCxnSpPr/>
          <p:nvPr/>
        </p:nvCxnSpPr>
        <p:spPr>
          <a:xfrm rot="5400000">
            <a:off x="4309475" y="5164135"/>
            <a:ext cx="357188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>
            <a:extLst>
              <a:ext uri="{FF2B5EF4-FFF2-40B4-BE49-F238E27FC236}">
                <a16:creationId xmlns:a16="http://schemas.microsoft.com/office/drawing/2014/main" id="{628BFFAD-9CF0-4246-8B7E-52A234C41F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3098" y="4922042"/>
            <a:ext cx="800951" cy="4619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lot</a:t>
            </a:r>
          </a:p>
        </p:txBody>
      </p:sp>
      <p:sp>
        <p:nvSpPr>
          <p:cNvPr id="110" name="Right Arrow 109">
            <a:extLst>
              <a:ext uri="{FF2B5EF4-FFF2-40B4-BE49-F238E27FC236}">
                <a16:creationId xmlns:a16="http://schemas.microsoft.com/office/drawing/2014/main" id="{D19A4823-FE8A-44FD-829C-CACFF06C9309}"/>
              </a:ext>
            </a:extLst>
          </p:cNvPr>
          <p:cNvSpPr/>
          <p:nvPr/>
        </p:nvSpPr>
        <p:spPr>
          <a:xfrm>
            <a:off x="7488300" y="5047713"/>
            <a:ext cx="357188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74F50178-0518-437A-8090-DCF5FA843F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5488" y="4935934"/>
            <a:ext cx="642937" cy="4619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Y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CCD4803C-88F9-4C2A-92F8-07CDD8C866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1060" y="4933947"/>
            <a:ext cx="785812" cy="4619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lot</a:t>
            </a:r>
          </a:p>
        </p:txBody>
      </p:sp>
      <p:sp>
        <p:nvSpPr>
          <p:cNvPr id="75" name="Right Arrow 74">
            <a:extLst>
              <a:ext uri="{FF2B5EF4-FFF2-40B4-BE49-F238E27FC236}">
                <a16:creationId xmlns:a16="http://schemas.microsoft.com/office/drawing/2014/main" id="{CDB43F0A-9327-41A8-BD58-763A652F376F}"/>
              </a:ext>
            </a:extLst>
          </p:cNvPr>
          <p:cNvSpPr/>
          <p:nvPr/>
        </p:nvSpPr>
        <p:spPr>
          <a:xfrm>
            <a:off x="4888528" y="3143250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4541E192-7FF8-4C0B-A7FC-5493C7B83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6633" y="2890042"/>
            <a:ext cx="2786062" cy="7080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FF0000"/>
                </a:solidFill>
              </a:rPr>
              <a:t>Fiscal policy is very effective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FF51153E-9BA0-472F-BA91-F26EC3DF82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131" y="5545136"/>
            <a:ext cx="2143125" cy="8302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000" dirty="0"/>
              <a:t>crowding-out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/>
              <a:t>   effect a lot </a:t>
            </a:r>
          </a:p>
        </p:txBody>
      </p:sp>
      <p:sp>
        <p:nvSpPr>
          <p:cNvPr id="78" name="Right Arrow 77">
            <a:extLst>
              <a:ext uri="{FF2B5EF4-FFF2-40B4-BE49-F238E27FC236}">
                <a16:creationId xmlns:a16="http://schemas.microsoft.com/office/drawing/2014/main" id="{C1C1F5CE-3FED-47C0-8455-CAB110294C99}"/>
              </a:ext>
            </a:extLst>
          </p:cNvPr>
          <p:cNvSpPr/>
          <p:nvPr/>
        </p:nvSpPr>
        <p:spPr>
          <a:xfrm>
            <a:off x="2571750" y="5857875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04096551-9410-4B49-847B-06E7145C72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813" y="5643563"/>
            <a:ext cx="2143125" cy="70802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/>
              <a:t>Net change in Y, Y    a little  </a:t>
            </a:r>
          </a:p>
        </p:txBody>
      </p: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AD80BC22-8646-4961-A425-490CF031FD26}"/>
              </a:ext>
            </a:extLst>
          </p:cNvPr>
          <p:cNvCxnSpPr/>
          <p:nvPr/>
        </p:nvCxnSpPr>
        <p:spPr>
          <a:xfrm rot="5400000" flipH="1" flipV="1">
            <a:off x="3251200" y="6107113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ight Arrow 86">
            <a:extLst>
              <a:ext uri="{FF2B5EF4-FFF2-40B4-BE49-F238E27FC236}">
                <a16:creationId xmlns:a16="http://schemas.microsoft.com/office/drawing/2014/main" id="{FF252935-E6CD-4E66-BA57-2B426DABB40F}"/>
              </a:ext>
            </a:extLst>
          </p:cNvPr>
          <p:cNvSpPr/>
          <p:nvPr/>
        </p:nvSpPr>
        <p:spPr>
          <a:xfrm>
            <a:off x="5286375" y="5786438"/>
            <a:ext cx="357188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45CA2D96-AFD2-4BE2-BB1D-E7CD37529F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7875" y="5643563"/>
            <a:ext cx="2786063" cy="70802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FF0000"/>
                </a:solidFill>
              </a:rPr>
              <a:t>Fiscal policy is not that effective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6413AFD-7C33-412E-8292-91C930EBE2CB}"/>
              </a:ext>
            </a:extLst>
          </p:cNvPr>
          <p:cNvCxnSpPr/>
          <p:nvPr/>
        </p:nvCxnSpPr>
        <p:spPr>
          <a:xfrm rot="5400000">
            <a:off x="4161452" y="2486818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53C27DB4-0AC3-43FB-B843-5511E62CE519}"/>
              </a:ext>
            </a:extLst>
          </p:cNvPr>
          <p:cNvCxnSpPr/>
          <p:nvPr/>
        </p:nvCxnSpPr>
        <p:spPr>
          <a:xfrm rot="5400000">
            <a:off x="7929976" y="2489993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86569713-DA69-4106-8F2A-ED1D112ACC36}"/>
              </a:ext>
            </a:extLst>
          </p:cNvPr>
          <p:cNvCxnSpPr/>
          <p:nvPr/>
        </p:nvCxnSpPr>
        <p:spPr>
          <a:xfrm rot="5400000">
            <a:off x="8089534" y="5161357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13" name="Rectangle 4">
            <a:extLst>
              <a:ext uri="{FF2B5EF4-FFF2-40B4-BE49-F238E27FC236}">
                <a16:creationId xmlns:a16="http://schemas.microsoft.com/office/drawing/2014/main" id="{AFD137C6-87A2-47CA-8548-991726FB50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5FD1E48E-01E7-4C78-8DDB-B66D492C3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5820" y="2279649"/>
            <a:ext cx="10715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little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D44032C6-3CC2-40A7-B64D-824907390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7384" y="4933947"/>
            <a:ext cx="785813" cy="46196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lot</a:t>
            </a:r>
          </a:p>
        </p:txBody>
      </p:sp>
      <p:sp>
        <p:nvSpPr>
          <p:cNvPr id="10316" name="Rectangle 79">
            <a:extLst>
              <a:ext uri="{FF2B5EF4-FFF2-40B4-BE49-F238E27FC236}">
                <a16:creationId xmlns:a16="http://schemas.microsoft.com/office/drawing/2014/main" id="{ADB32384-7A90-45F5-9A38-CFE5209801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pic>
        <p:nvPicPr>
          <p:cNvPr id="9294" name="Picture 78">
            <a:extLst>
              <a:ext uri="{FF2B5EF4-FFF2-40B4-BE49-F238E27FC236}">
                <a16:creationId xmlns:a16="http://schemas.microsoft.com/office/drawing/2014/main" id="{3AF5B4A3-AE28-47AB-974D-315679360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928688"/>
            <a:ext cx="188277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8" name="Rectangle 81">
            <a:extLst>
              <a:ext uri="{FF2B5EF4-FFF2-40B4-BE49-F238E27FC236}">
                <a16:creationId xmlns:a16="http://schemas.microsoft.com/office/drawing/2014/main" id="{F00C5F1B-53C1-4700-B005-3A3BD52E69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pic>
        <p:nvPicPr>
          <p:cNvPr id="9296" name="Picture 80">
            <a:extLst>
              <a:ext uri="{FF2B5EF4-FFF2-40B4-BE49-F238E27FC236}">
                <a16:creationId xmlns:a16="http://schemas.microsoft.com/office/drawing/2014/main" id="{C5C14488-231E-4D9A-8765-FC9BC0F5E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13" y="3571875"/>
            <a:ext cx="188277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Right Arrow 54">
            <a:extLst>
              <a:ext uri="{FF2B5EF4-FFF2-40B4-BE49-F238E27FC236}">
                <a16:creationId xmlns:a16="http://schemas.microsoft.com/office/drawing/2014/main" id="{FCFAD736-BDA5-4812-AC10-E0A42CFF02D5}"/>
              </a:ext>
            </a:extLst>
          </p:cNvPr>
          <p:cNvSpPr/>
          <p:nvPr/>
        </p:nvSpPr>
        <p:spPr>
          <a:xfrm>
            <a:off x="5309588" y="2375545"/>
            <a:ext cx="253089" cy="214314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23AAF915-F8D6-40F2-A7DC-1A9D88B2B0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6246" y="2221733"/>
            <a:ext cx="1789560" cy="46166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DAE  a little</a:t>
            </a:r>
          </a:p>
        </p:txBody>
      </p:sp>
      <p:cxnSp>
        <p:nvCxnSpPr>
          <p:cNvPr id="115" name="Straight Arrow Connector 114">
            <a:extLst>
              <a:ext uri="{FF2B5EF4-FFF2-40B4-BE49-F238E27FC236}">
                <a16:creationId xmlns:a16="http://schemas.microsoft.com/office/drawing/2014/main" id="{CEBAEA05-A4A7-44AF-90CC-D1A34009C550}"/>
              </a:ext>
            </a:extLst>
          </p:cNvPr>
          <p:cNvCxnSpPr/>
          <p:nvPr/>
        </p:nvCxnSpPr>
        <p:spPr>
          <a:xfrm rot="5400000">
            <a:off x="6193006" y="2512218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Right Arrow 104">
            <a:extLst>
              <a:ext uri="{FF2B5EF4-FFF2-40B4-BE49-F238E27FC236}">
                <a16:creationId xmlns:a16="http://schemas.microsoft.com/office/drawing/2014/main" id="{28A6DDD0-FB43-4903-9608-6A97C7725747}"/>
              </a:ext>
            </a:extLst>
          </p:cNvPr>
          <p:cNvSpPr/>
          <p:nvPr/>
        </p:nvSpPr>
        <p:spPr>
          <a:xfrm>
            <a:off x="5425946" y="5047713"/>
            <a:ext cx="357187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71AC947C-27C8-4116-9C2A-B1026B11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6543" y="4934244"/>
            <a:ext cx="1682542" cy="46166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DAE  a lot</a:t>
            </a:r>
            <a:endParaRPr lang="en-US" altLang="en-US" sz="2400" baseline="30000" dirty="0"/>
          </a:p>
        </p:txBody>
      </p:sp>
      <p:cxnSp>
        <p:nvCxnSpPr>
          <p:cNvPr id="119" name="Straight Arrow Connector 118">
            <a:extLst>
              <a:ext uri="{FF2B5EF4-FFF2-40B4-BE49-F238E27FC236}">
                <a16:creationId xmlns:a16="http://schemas.microsoft.com/office/drawing/2014/main" id="{F8460ADC-2D26-4264-81E6-2F693380AD50}"/>
              </a:ext>
            </a:extLst>
          </p:cNvPr>
          <p:cNvCxnSpPr/>
          <p:nvPr/>
        </p:nvCxnSpPr>
        <p:spPr>
          <a:xfrm rot="5400000">
            <a:off x="6401348" y="514866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9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15" grpId="0" animBg="1" autoUpdateAnimBg="0"/>
      <p:bldP spid="26" grpId="0" animBg="1" autoUpdateAnimBg="0"/>
      <p:bldP spid="27" grpId="0" animBg="1" autoUpdateAnimBg="0"/>
      <p:bldP spid="29" grpId="0" animBg="1" autoUpdateAnimBg="0"/>
      <p:bldP spid="30" grpId="0" animBg="1" autoUpdateAnimBg="0"/>
      <p:bldP spid="32" grpId="0" animBg="1" autoUpdateAnimBg="0"/>
      <p:bldP spid="36" grpId="0" animBg="1" autoUpdateAnimBg="0"/>
      <p:bldP spid="38" grpId="0" animBg="1" autoUpdateAnimBg="0"/>
      <p:bldP spid="39" grpId="0" animBg="1" autoUpdateAnimBg="0"/>
      <p:bldP spid="41" grpId="0" animBg="1" autoUpdateAnimBg="0"/>
      <p:bldP spid="42" grpId="0" animBg="1" autoUpdateAnimBg="0"/>
      <p:bldP spid="52" grpId="0" animBg="1" autoUpdateAnimBg="0"/>
      <p:bldP spid="53" grpId="0" animBg="1" autoUpdateAnimBg="0"/>
      <p:bldP spid="55" grpId="0" animBg="1" autoUpdateAnimBg="0"/>
      <p:bldP spid="58" grpId="0" animBg="1" autoUpdateAnimBg="0"/>
      <p:bldP spid="60" grpId="0" autoUpdateAnimBg="0"/>
      <p:bldP spid="62" grpId="0" autoUpdateAnimBg="0"/>
      <p:bldP spid="66" grpId="0" animBg="1" autoUpdateAnimBg="0"/>
      <p:bldP spid="67" grpId="0" animBg="1" autoUpdateAnimBg="0"/>
      <p:bldP spid="68" grpId="0" animBg="1" autoUpdateAnimBg="0"/>
      <p:bldP spid="82" grpId="0" autoUpdateAnimBg="0"/>
      <p:bldP spid="84" grpId="0" animBg="1" autoUpdateAnimBg="0"/>
      <p:bldP spid="86" grpId="0" animBg="1" autoUpdateAnimBg="0"/>
      <p:bldP spid="88" grpId="0" animBg="1" autoUpdateAnimBg="0"/>
      <p:bldP spid="90" grpId="0" animBg="1" autoUpdateAnimBg="0"/>
      <p:bldP spid="91" grpId="0" animBg="1" autoUpdateAnimBg="0"/>
      <p:bldP spid="94" grpId="0" animBg="1" autoUpdateAnimBg="0"/>
      <p:bldP spid="95" grpId="0" animBg="1" autoUpdateAnimBg="0"/>
      <p:bldP spid="98" grpId="0" animBg="1" autoUpdateAnimBg="0"/>
      <p:bldP spid="100" grpId="0" animBg="1" autoUpdateAnimBg="0"/>
      <p:bldP spid="102" grpId="0" animBg="1" autoUpdateAnimBg="0"/>
      <p:bldP spid="103" grpId="0" animBg="1" autoUpdateAnimBg="0"/>
      <p:bldP spid="105" grpId="0" animBg="1" autoUpdateAnimBg="0"/>
      <p:bldP spid="106" grpId="0" animBg="1" autoUpdateAnimBg="0"/>
      <p:bldP spid="109" grpId="0" animBg="1" autoUpdateAnimBg="0"/>
      <p:bldP spid="110" grpId="0" animBg="1" autoUpdateAnimBg="0"/>
      <p:bldP spid="111" grpId="0" animBg="1" autoUpdateAnimBg="0"/>
      <p:bldP spid="113" grpId="0" animBg="1" autoUpdateAnimBg="0"/>
      <p:bldP spid="75" grpId="0" animBg="1" autoUpdateAnimBg="0"/>
      <p:bldP spid="76" grpId="0" animBg="1" autoUpdateAnimBg="0"/>
      <p:bldP spid="77" grpId="0" animBg="1" autoUpdateAnimBg="0"/>
      <p:bldP spid="78" grpId="0" animBg="1" autoUpdateAnimBg="0"/>
      <p:bldP spid="79" grpId="0" animBg="1" autoUpdateAnimBg="0"/>
      <p:bldP spid="87" grpId="0" animBg="1" autoUpdateAnimBg="0"/>
      <p:bldP spid="99" grpId="0" animBg="1" autoUpdateAnimBg="0"/>
      <p:bldP spid="81" grpId="0" autoUpdateAnimBg="0"/>
      <p:bldP spid="108" grpId="0" animBg="1" autoUpdateAnimBg="0"/>
      <p:bldP spid="83" grpId="0" animBg="1" autoUpdateAnimBg="0"/>
      <p:bldP spid="114" grpId="0" animBg="1" autoUpdateAnimBg="0"/>
      <p:bldP spid="117" grpId="0" animBg="1" autoUpdateAnimBg="0"/>
      <p:bldP spid="118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564293C6-3333-4E5E-BD1B-ECF3C9CC97BD}"/>
              </a:ext>
            </a:extLst>
          </p:cNvPr>
          <p:cNvGrpSpPr>
            <a:grpSpLocks/>
          </p:cNvGrpSpPr>
          <p:nvPr/>
        </p:nvGrpSpPr>
        <p:grpSpPr bwMode="auto">
          <a:xfrm>
            <a:off x="895790" y="2754327"/>
            <a:ext cx="3881437" cy="1627187"/>
            <a:chOff x="567" y="1657"/>
            <a:chExt cx="2445" cy="1025"/>
          </a:xfrm>
          <a:solidFill>
            <a:schemeClr val="accent1"/>
          </a:solidFill>
        </p:grpSpPr>
        <p:sp>
          <p:nvSpPr>
            <p:cNvPr id="31747" name="Line 3">
              <a:extLst>
                <a:ext uri="{FF2B5EF4-FFF2-40B4-BE49-F238E27FC236}">
                  <a16:creationId xmlns:a16="http://schemas.microsoft.com/office/drawing/2014/main" id="{2DBB2B23-B7CB-4C6D-AFBA-DA6BE73CB5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7" y="1657"/>
              <a:ext cx="2086" cy="957"/>
            </a:xfrm>
            <a:prstGeom prst="line">
              <a:avLst/>
            </a:prstGeom>
            <a:grpFill/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1748" name="Text Box 4">
              <a:extLst>
                <a:ext uri="{FF2B5EF4-FFF2-40B4-BE49-F238E27FC236}">
                  <a16:creationId xmlns:a16="http://schemas.microsoft.com/office/drawing/2014/main" id="{0AA054D2-8895-4EB8-A56B-5165A2E0D3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08" y="2432"/>
              <a:ext cx="40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lang="en-US" sz="2000" b="1" dirty="0">
                  <a:solidFill>
                    <a:srgbClr val="0000FF"/>
                  </a:solidFill>
                  <a:latin typeface="Arial" charset="0"/>
                </a:rPr>
                <a:t>M</a:t>
              </a:r>
              <a:r>
                <a:rPr lang="en-US" sz="2000" b="1" baseline="30000" dirty="0">
                  <a:solidFill>
                    <a:srgbClr val="0000FF"/>
                  </a:solidFill>
                  <a:latin typeface="Arial" charset="0"/>
                </a:rPr>
                <a:t>d</a:t>
              </a:r>
              <a:r>
                <a:rPr lang="en-US" sz="2000" b="1" baseline="-25000" dirty="0">
                  <a:solidFill>
                    <a:srgbClr val="0000FF"/>
                  </a:solidFill>
                  <a:latin typeface="Arial" charset="0"/>
                </a:rPr>
                <a:t>1</a:t>
              </a:r>
              <a:endParaRPr lang="th-TH" sz="2000" b="1" baseline="-25000" dirty="0">
                <a:solidFill>
                  <a:srgbClr val="0000FF"/>
                </a:solidFill>
                <a:latin typeface="Arial" charset="0"/>
              </a:endParaRPr>
            </a:p>
          </p:txBody>
        </p:sp>
      </p:grpSp>
      <p:grpSp>
        <p:nvGrpSpPr>
          <p:cNvPr id="3" name="Group 5">
            <a:extLst>
              <a:ext uri="{FF2B5EF4-FFF2-40B4-BE49-F238E27FC236}">
                <a16:creationId xmlns:a16="http://schemas.microsoft.com/office/drawing/2014/main" id="{E973CA8A-6906-4CF9-BE8E-A191B4E197A0}"/>
              </a:ext>
            </a:extLst>
          </p:cNvPr>
          <p:cNvGrpSpPr>
            <a:grpSpLocks/>
          </p:cNvGrpSpPr>
          <p:nvPr/>
        </p:nvGrpSpPr>
        <p:grpSpPr bwMode="auto">
          <a:xfrm>
            <a:off x="839788" y="3163888"/>
            <a:ext cx="3810000" cy="1692275"/>
            <a:chOff x="521" y="1888"/>
            <a:chExt cx="2400" cy="1066"/>
          </a:xfrm>
        </p:grpSpPr>
        <p:sp>
          <p:nvSpPr>
            <p:cNvPr id="11319" name="Line 6">
              <a:extLst>
                <a:ext uri="{FF2B5EF4-FFF2-40B4-BE49-F238E27FC236}">
                  <a16:creationId xmlns:a16="http://schemas.microsoft.com/office/drawing/2014/main" id="{FA01FEA2-9818-48D7-A524-8CA3419712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1" y="1888"/>
              <a:ext cx="1995" cy="95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0" name="Text Box 7">
              <a:extLst>
                <a:ext uri="{FF2B5EF4-FFF2-40B4-BE49-F238E27FC236}">
                  <a16:creationId xmlns:a16="http://schemas.microsoft.com/office/drawing/2014/main" id="{B8A2162E-A415-43E0-9E9B-3F91ECD08D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7" y="2704"/>
              <a:ext cx="40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M</a:t>
              </a:r>
              <a:r>
                <a:rPr lang="en-US" altLang="en-US" sz="2000" b="1" baseline="30000"/>
                <a:t>d</a:t>
              </a:r>
              <a:r>
                <a:rPr lang="en-US" altLang="en-US" sz="2000" b="1" baseline="-25000"/>
                <a:t>0</a:t>
              </a:r>
              <a:endParaRPr lang="th-TH" altLang="en-US" sz="2000" b="1" baseline="-25000"/>
            </a:p>
          </p:txBody>
        </p:sp>
      </p:grpSp>
      <p:grpSp>
        <p:nvGrpSpPr>
          <p:cNvPr id="4" name="Group 8">
            <a:extLst>
              <a:ext uri="{FF2B5EF4-FFF2-40B4-BE49-F238E27FC236}">
                <a16:creationId xmlns:a16="http://schemas.microsoft.com/office/drawing/2014/main" id="{5DB2F139-C2DD-4F93-8450-FAF5F28EB406}"/>
              </a:ext>
            </a:extLst>
          </p:cNvPr>
          <p:cNvGrpSpPr>
            <a:grpSpLocks/>
          </p:cNvGrpSpPr>
          <p:nvPr/>
        </p:nvGrpSpPr>
        <p:grpSpPr bwMode="auto">
          <a:xfrm>
            <a:off x="2195513" y="2133600"/>
            <a:ext cx="641350" cy="3095625"/>
            <a:chOff x="1383" y="1344"/>
            <a:chExt cx="404" cy="1950"/>
          </a:xfrm>
        </p:grpSpPr>
        <p:sp>
          <p:nvSpPr>
            <p:cNvPr id="11317" name="Line 9">
              <a:extLst>
                <a:ext uri="{FF2B5EF4-FFF2-40B4-BE49-F238E27FC236}">
                  <a16:creationId xmlns:a16="http://schemas.microsoft.com/office/drawing/2014/main" id="{C671A3B3-7784-4AFC-A325-AE27AEB6DF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20" y="1558"/>
              <a:ext cx="1" cy="1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18" name="Text Box 10">
              <a:extLst>
                <a:ext uri="{FF2B5EF4-FFF2-40B4-BE49-F238E27FC236}">
                  <a16:creationId xmlns:a16="http://schemas.microsoft.com/office/drawing/2014/main" id="{5F4DE792-7ABC-424B-BBFD-B3316A2682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83" y="1344"/>
              <a:ext cx="40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M</a:t>
              </a:r>
              <a:r>
                <a:rPr lang="en-US" altLang="en-US" sz="2000" b="1" baseline="30000"/>
                <a:t>S</a:t>
              </a:r>
              <a:endParaRPr lang="th-TH" altLang="en-US" sz="2000" b="1" baseline="-25000"/>
            </a:p>
          </p:txBody>
        </p:sp>
      </p:grpSp>
      <p:grpSp>
        <p:nvGrpSpPr>
          <p:cNvPr id="11269" name="Group 11">
            <a:extLst>
              <a:ext uri="{FF2B5EF4-FFF2-40B4-BE49-F238E27FC236}">
                <a16:creationId xmlns:a16="http://schemas.microsoft.com/office/drawing/2014/main" id="{D13A08CF-8162-4EE6-B7FB-F83DA60593F9}"/>
              </a:ext>
            </a:extLst>
          </p:cNvPr>
          <p:cNvGrpSpPr>
            <a:grpSpLocks/>
          </p:cNvGrpSpPr>
          <p:nvPr/>
        </p:nvGrpSpPr>
        <p:grpSpPr bwMode="auto">
          <a:xfrm>
            <a:off x="468313" y="1844675"/>
            <a:ext cx="4665662" cy="3543300"/>
            <a:chOff x="295" y="1162"/>
            <a:chExt cx="2939" cy="2232"/>
          </a:xfrm>
        </p:grpSpPr>
        <p:grpSp>
          <p:nvGrpSpPr>
            <p:cNvPr id="11312" name="Group 12">
              <a:extLst>
                <a:ext uri="{FF2B5EF4-FFF2-40B4-BE49-F238E27FC236}">
                  <a16:creationId xmlns:a16="http://schemas.microsoft.com/office/drawing/2014/main" id="{87889C39-4910-4891-BC10-066410EB3A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1" y="1480"/>
              <a:ext cx="2268" cy="1814"/>
              <a:chOff x="1746" y="981"/>
              <a:chExt cx="2540" cy="2086"/>
            </a:xfrm>
          </p:grpSpPr>
          <p:sp>
            <p:nvSpPr>
              <p:cNvPr id="11315" name="Line 13">
                <a:extLst>
                  <a:ext uri="{FF2B5EF4-FFF2-40B4-BE49-F238E27FC236}">
                    <a16:creationId xmlns:a16="http://schemas.microsoft.com/office/drawing/2014/main" id="{22D6B618-5F21-492B-8420-C81E18C187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16" name="Line 14">
                <a:extLst>
                  <a:ext uri="{FF2B5EF4-FFF2-40B4-BE49-F238E27FC236}">
                    <a16:creationId xmlns:a16="http://schemas.microsoft.com/office/drawing/2014/main" id="{16DDF69D-791B-4B98-A696-4212E90030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313" name="Text Box 15">
              <a:extLst>
                <a:ext uri="{FF2B5EF4-FFF2-40B4-BE49-F238E27FC236}">
                  <a16:creationId xmlns:a16="http://schemas.microsoft.com/office/drawing/2014/main" id="{646BCB11-B197-4AED-A41E-67AB0B37DA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5" y="1162"/>
              <a:ext cx="40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r</a:t>
              </a:r>
              <a:endParaRPr lang="th-TH" altLang="en-US" sz="2800" baseline="-25000"/>
            </a:p>
          </p:txBody>
        </p:sp>
        <p:sp>
          <p:nvSpPr>
            <p:cNvPr id="11314" name="Text Box 16">
              <a:extLst>
                <a:ext uri="{FF2B5EF4-FFF2-40B4-BE49-F238E27FC236}">
                  <a16:creationId xmlns:a16="http://schemas.microsoft.com/office/drawing/2014/main" id="{FAF28773-F403-4A03-BA7D-845AA78D4F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9" y="3067"/>
              <a:ext cx="445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M</a:t>
              </a:r>
              <a:endParaRPr lang="th-TH" altLang="en-US" sz="2800"/>
            </a:p>
          </p:txBody>
        </p:sp>
      </p:grpSp>
      <p:sp>
        <p:nvSpPr>
          <p:cNvPr id="31761" name="Oval 17">
            <a:extLst>
              <a:ext uri="{FF2B5EF4-FFF2-40B4-BE49-F238E27FC236}">
                <a16:creationId xmlns:a16="http://schemas.microsoft.com/office/drawing/2014/main" id="{DAF4DFBC-C9BB-4CAE-BF01-ED956A7700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6488" y="3387725"/>
            <a:ext cx="69850" cy="698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31762" name="Oval 18">
            <a:extLst>
              <a:ext uri="{FF2B5EF4-FFF2-40B4-BE49-F238E27FC236}">
                <a16:creationId xmlns:a16="http://schemas.microsoft.com/office/drawing/2014/main" id="{D0164CFE-EA93-4D4A-A15B-A71AE88E88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5850" y="3843338"/>
            <a:ext cx="69850" cy="698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grpSp>
        <p:nvGrpSpPr>
          <p:cNvPr id="7" name="Group 19">
            <a:extLst>
              <a:ext uri="{FF2B5EF4-FFF2-40B4-BE49-F238E27FC236}">
                <a16:creationId xmlns:a16="http://schemas.microsoft.com/office/drawing/2014/main" id="{81C4196A-307F-4F2D-8F11-7AE02D73DA10}"/>
              </a:ext>
            </a:extLst>
          </p:cNvPr>
          <p:cNvGrpSpPr>
            <a:grpSpLocks/>
          </p:cNvGrpSpPr>
          <p:nvPr/>
        </p:nvGrpSpPr>
        <p:grpSpPr bwMode="auto">
          <a:xfrm>
            <a:off x="5432425" y="2728913"/>
            <a:ext cx="3017838" cy="2413000"/>
            <a:chOff x="3379" y="1752"/>
            <a:chExt cx="1901" cy="1520"/>
          </a:xfrm>
        </p:grpSpPr>
        <p:sp>
          <p:nvSpPr>
            <p:cNvPr id="11310" name="Line 20">
              <a:extLst>
                <a:ext uri="{FF2B5EF4-FFF2-40B4-BE49-F238E27FC236}">
                  <a16:creationId xmlns:a16="http://schemas.microsoft.com/office/drawing/2014/main" id="{F9E065BB-3EBE-4FA4-BC29-4AF67B8D10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79" y="1752"/>
              <a:ext cx="1542" cy="149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11" name="Text Box 21">
              <a:extLst>
                <a:ext uri="{FF2B5EF4-FFF2-40B4-BE49-F238E27FC236}">
                  <a16:creationId xmlns:a16="http://schemas.microsoft.com/office/drawing/2014/main" id="{385B2CEB-417A-48D4-AAD4-CE0AC512C7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6" y="3022"/>
              <a:ext cx="40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M</a:t>
              </a:r>
              <a:r>
                <a:rPr lang="en-US" altLang="en-US" sz="2000" b="1" baseline="30000"/>
                <a:t>d</a:t>
              </a:r>
              <a:r>
                <a:rPr lang="en-US" altLang="en-US" sz="2000" b="1" baseline="-25000"/>
                <a:t>0</a:t>
              </a:r>
              <a:endParaRPr lang="th-TH" altLang="en-US" sz="2000" b="1" baseline="-25000"/>
            </a:p>
          </p:txBody>
        </p:sp>
      </p:grpSp>
      <p:grpSp>
        <p:nvGrpSpPr>
          <p:cNvPr id="8" name="Group 22">
            <a:extLst>
              <a:ext uri="{FF2B5EF4-FFF2-40B4-BE49-F238E27FC236}">
                <a16:creationId xmlns:a16="http://schemas.microsoft.com/office/drawing/2014/main" id="{BB95C2E3-517F-48A4-8D6B-958D45EE7FDF}"/>
              </a:ext>
            </a:extLst>
          </p:cNvPr>
          <p:cNvGrpSpPr>
            <a:grpSpLocks/>
          </p:cNvGrpSpPr>
          <p:nvPr/>
        </p:nvGrpSpPr>
        <p:grpSpPr bwMode="auto">
          <a:xfrm>
            <a:off x="6443663" y="2133600"/>
            <a:ext cx="641350" cy="3095625"/>
            <a:chOff x="4059" y="1344"/>
            <a:chExt cx="404" cy="1950"/>
          </a:xfrm>
        </p:grpSpPr>
        <p:sp>
          <p:nvSpPr>
            <p:cNvPr id="11308" name="Line 23">
              <a:extLst>
                <a:ext uri="{FF2B5EF4-FFF2-40B4-BE49-F238E27FC236}">
                  <a16:creationId xmlns:a16="http://schemas.microsoft.com/office/drawing/2014/main" id="{30A2E5BD-20CA-4F01-926A-629BC6AC6A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96" y="1558"/>
              <a:ext cx="1" cy="1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09" name="Text Box 24">
              <a:extLst>
                <a:ext uri="{FF2B5EF4-FFF2-40B4-BE49-F238E27FC236}">
                  <a16:creationId xmlns:a16="http://schemas.microsoft.com/office/drawing/2014/main" id="{5C184193-3AE1-4AF6-9A27-9610137036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59" y="1344"/>
              <a:ext cx="40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M</a:t>
              </a:r>
              <a:r>
                <a:rPr lang="en-US" altLang="en-US" sz="2000" b="1" baseline="30000"/>
                <a:t>S</a:t>
              </a:r>
              <a:endParaRPr lang="th-TH" altLang="en-US" sz="2000" b="1" baseline="-25000"/>
            </a:p>
          </p:txBody>
        </p:sp>
      </p:grpSp>
      <p:grpSp>
        <p:nvGrpSpPr>
          <p:cNvPr id="11274" name="Group 25">
            <a:extLst>
              <a:ext uri="{FF2B5EF4-FFF2-40B4-BE49-F238E27FC236}">
                <a16:creationId xmlns:a16="http://schemas.microsoft.com/office/drawing/2014/main" id="{6BEB6DE5-1458-4082-8D50-BE681A8F82BE}"/>
              </a:ext>
            </a:extLst>
          </p:cNvPr>
          <p:cNvGrpSpPr>
            <a:grpSpLocks/>
          </p:cNvGrpSpPr>
          <p:nvPr/>
        </p:nvGrpSpPr>
        <p:grpSpPr bwMode="auto">
          <a:xfrm>
            <a:off x="4716463" y="1844675"/>
            <a:ext cx="4665662" cy="3543300"/>
            <a:chOff x="2971" y="1162"/>
            <a:chExt cx="2939" cy="2232"/>
          </a:xfrm>
        </p:grpSpPr>
        <p:grpSp>
          <p:nvGrpSpPr>
            <p:cNvPr id="11303" name="Group 26">
              <a:extLst>
                <a:ext uri="{FF2B5EF4-FFF2-40B4-BE49-F238E27FC236}">
                  <a16:creationId xmlns:a16="http://schemas.microsoft.com/office/drawing/2014/main" id="{48A78FF6-DA42-4DCB-80CD-7089215B945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07" y="1480"/>
              <a:ext cx="2268" cy="1814"/>
              <a:chOff x="1746" y="981"/>
              <a:chExt cx="2540" cy="2086"/>
            </a:xfrm>
          </p:grpSpPr>
          <p:sp>
            <p:nvSpPr>
              <p:cNvPr id="11306" name="Line 27">
                <a:extLst>
                  <a:ext uri="{FF2B5EF4-FFF2-40B4-BE49-F238E27FC236}">
                    <a16:creationId xmlns:a16="http://schemas.microsoft.com/office/drawing/2014/main" id="{ECBF85CC-7023-4E30-AA79-E5D29727B8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07" name="Line 28">
                <a:extLst>
                  <a:ext uri="{FF2B5EF4-FFF2-40B4-BE49-F238E27FC236}">
                    <a16:creationId xmlns:a16="http://schemas.microsoft.com/office/drawing/2014/main" id="{236131D9-B29A-4E11-83CE-06A018B631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304" name="Text Box 29">
              <a:extLst>
                <a:ext uri="{FF2B5EF4-FFF2-40B4-BE49-F238E27FC236}">
                  <a16:creationId xmlns:a16="http://schemas.microsoft.com/office/drawing/2014/main" id="{03E0E088-B0AD-4491-A6C8-E54D54319A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1" y="1162"/>
              <a:ext cx="40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r</a:t>
              </a:r>
              <a:endParaRPr lang="th-TH" altLang="en-US" sz="2800" baseline="-25000"/>
            </a:p>
          </p:txBody>
        </p:sp>
        <p:sp>
          <p:nvSpPr>
            <p:cNvPr id="11305" name="Text Box 30">
              <a:extLst>
                <a:ext uri="{FF2B5EF4-FFF2-40B4-BE49-F238E27FC236}">
                  <a16:creationId xmlns:a16="http://schemas.microsoft.com/office/drawing/2014/main" id="{F0B4EED6-976E-4BBC-B83B-79025CDFBD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65" y="3067"/>
              <a:ext cx="445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M</a:t>
              </a:r>
              <a:endParaRPr lang="th-TH" altLang="en-US" sz="2800"/>
            </a:p>
          </p:txBody>
        </p:sp>
      </p:grpSp>
      <p:sp>
        <p:nvSpPr>
          <p:cNvPr id="31775" name="Oval 31">
            <a:extLst>
              <a:ext uri="{FF2B5EF4-FFF2-40B4-BE49-F238E27FC236}">
                <a16:creationId xmlns:a16="http://schemas.microsoft.com/office/drawing/2014/main" id="{C545EB8A-65CF-4106-8908-199A8DA31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825" y="3886200"/>
            <a:ext cx="69850" cy="698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grpSp>
        <p:nvGrpSpPr>
          <p:cNvPr id="11" name="Group 32">
            <a:extLst>
              <a:ext uri="{FF2B5EF4-FFF2-40B4-BE49-F238E27FC236}">
                <a16:creationId xmlns:a16="http://schemas.microsoft.com/office/drawing/2014/main" id="{26D57724-050E-4066-9808-0B0A082C8D4E}"/>
              </a:ext>
            </a:extLst>
          </p:cNvPr>
          <p:cNvGrpSpPr>
            <a:grpSpLocks/>
          </p:cNvGrpSpPr>
          <p:nvPr/>
        </p:nvGrpSpPr>
        <p:grpSpPr bwMode="auto">
          <a:xfrm>
            <a:off x="5951538" y="2314575"/>
            <a:ext cx="3017837" cy="2484438"/>
            <a:chOff x="3696" y="1480"/>
            <a:chExt cx="1901" cy="1565"/>
          </a:xfrm>
        </p:grpSpPr>
        <p:sp>
          <p:nvSpPr>
            <p:cNvPr id="11301" name="Text Box 33">
              <a:extLst>
                <a:ext uri="{FF2B5EF4-FFF2-40B4-BE49-F238E27FC236}">
                  <a16:creationId xmlns:a16="http://schemas.microsoft.com/office/drawing/2014/main" id="{344E70CF-6FFC-4130-B4EC-587D767723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93" y="2795"/>
              <a:ext cx="40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M</a:t>
              </a:r>
              <a:r>
                <a:rPr lang="en-US" altLang="en-US" sz="2000" b="1" baseline="30000">
                  <a:solidFill>
                    <a:srgbClr val="990099"/>
                  </a:solidFill>
                </a:rPr>
                <a:t>d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1</a:t>
              </a:r>
              <a:endParaRPr lang="th-TH" altLang="en-US" sz="2000" b="1" baseline="-25000">
                <a:solidFill>
                  <a:srgbClr val="990099"/>
                </a:solidFill>
              </a:endParaRPr>
            </a:p>
          </p:txBody>
        </p:sp>
        <p:sp>
          <p:nvSpPr>
            <p:cNvPr id="11302" name="Line 34">
              <a:extLst>
                <a:ext uri="{FF2B5EF4-FFF2-40B4-BE49-F238E27FC236}">
                  <a16:creationId xmlns:a16="http://schemas.microsoft.com/office/drawing/2014/main" id="{B7780CD8-CBC7-41C0-955F-615BAE031CE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96" y="1480"/>
              <a:ext cx="1542" cy="1497"/>
            </a:xfrm>
            <a:prstGeom prst="line">
              <a:avLst/>
            </a:prstGeom>
            <a:noFill/>
            <a:ln w="12700">
              <a:solidFill>
                <a:srgbClr val="99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79" name="Line 35">
            <a:extLst>
              <a:ext uri="{FF2B5EF4-FFF2-40B4-BE49-F238E27FC236}">
                <a16:creationId xmlns:a16="http://schemas.microsoft.com/office/drawing/2014/main" id="{A9605B12-A8C2-4F87-96A5-92F40FC68FA5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1413" y="3900488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80" name="Line 36">
            <a:extLst>
              <a:ext uri="{FF2B5EF4-FFF2-40B4-BE49-F238E27FC236}">
                <a16:creationId xmlns:a16="http://schemas.microsoft.com/office/drawing/2014/main" id="{3E8C76C4-A88E-4251-8DDF-445B5FBC637C}"/>
              </a:ext>
            </a:extLst>
          </p:cNvPr>
          <p:cNvSpPr>
            <a:spLocks noChangeShapeType="1"/>
          </p:cNvSpPr>
          <p:nvPr/>
        </p:nvSpPr>
        <p:spPr bwMode="auto">
          <a:xfrm>
            <a:off x="6670675" y="3925888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81" name="Oval 37">
            <a:extLst>
              <a:ext uri="{FF2B5EF4-FFF2-40B4-BE49-F238E27FC236}">
                <a16:creationId xmlns:a16="http://schemas.microsoft.com/office/drawing/2014/main" id="{3548EF93-642E-4C3A-8989-118C7508A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2888" y="2979738"/>
            <a:ext cx="69850" cy="698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grpSp>
        <p:nvGrpSpPr>
          <p:cNvPr id="12" name="Group 38">
            <a:extLst>
              <a:ext uri="{FF2B5EF4-FFF2-40B4-BE49-F238E27FC236}">
                <a16:creationId xmlns:a16="http://schemas.microsoft.com/office/drawing/2014/main" id="{7941255D-3104-4286-B71D-FFB170C1AB73}"/>
              </a:ext>
            </a:extLst>
          </p:cNvPr>
          <p:cNvGrpSpPr>
            <a:grpSpLocks/>
          </p:cNvGrpSpPr>
          <p:nvPr/>
        </p:nvGrpSpPr>
        <p:grpSpPr bwMode="auto">
          <a:xfrm>
            <a:off x="246063" y="3151188"/>
            <a:ext cx="2089150" cy="396875"/>
            <a:chOff x="158" y="1933"/>
            <a:chExt cx="1316" cy="250"/>
          </a:xfrm>
        </p:grpSpPr>
        <p:sp>
          <p:nvSpPr>
            <p:cNvPr id="11299" name="Line 39">
              <a:extLst>
                <a:ext uri="{FF2B5EF4-FFF2-40B4-BE49-F238E27FC236}">
                  <a16:creationId xmlns:a16="http://schemas.microsoft.com/office/drawing/2014/main" id="{72D11DA1-AE3D-4D12-A08F-CD5840F2251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1" y="2115"/>
              <a:ext cx="1043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00" name="Text Box 40">
              <a:extLst>
                <a:ext uri="{FF2B5EF4-FFF2-40B4-BE49-F238E27FC236}">
                  <a16:creationId xmlns:a16="http://schemas.microsoft.com/office/drawing/2014/main" id="{E7A9B5AF-0DEB-4928-B52B-1E300EB1CD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" y="1933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0000FF"/>
                  </a:solidFill>
                </a:rPr>
                <a:t>r</a:t>
              </a:r>
              <a:r>
                <a:rPr lang="en-US" altLang="en-US" sz="2000" b="1" baseline="-25000">
                  <a:solidFill>
                    <a:srgbClr val="0000FF"/>
                  </a:solidFill>
                </a:rPr>
                <a:t>1</a:t>
              </a:r>
              <a:endParaRPr lang="th-TH" altLang="en-US" sz="2000" b="1" baseline="-25000">
                <a:solidFill>
                  <a:srgbClr val="0000FF"/>
                </a:solidFill>
              </a:endParaRPr>
            </a:p>
          </p:txBody>
        </p:sp>
      </p:grpSp>
      <p:grpSp>
        <p:nvGrpSpPr>
          <p:cNvPr id="13" name="Group 41">
            <a:extLst>
              <a:ext uri="{FF2B5EF4-FFF2-40B4-BE49-F238E27FC236}">
                <a16:creationId xmlns:a16="http://schemas.microsoft.com/office/drawing/2014/main" id="{74137B5A-2318-46F3-BBDB-62620F239DF5}"/>
              </a:ext>
            </a:extLst>
          </p:cNvPr>
          <p:cNvGrpSpPr>
            <a:grpSpLocks/>
          </p:cNvGrpSpPr>
          <p:nvPr/>
        </p:nvGrpSpPr>
        <p:grpSpPr bwMode="auto">
          <a:xfrm>
            <a:off x="4494213" y="2724150"/>
            <a:ext cx="2159000" cy="396875"/>
            <a:chOff x="2835" y="1797"/>
            <a:chExt cx="1360" cy="250"/>
          </a:xfrm>
        </p:grpSpPr>
        <p:sp>
          <p:nvSpPr>
            <p:cNvPr id="11297" name="Line 42">
              <a:extLst>
                <a:ext uri="{FF2B5EF4-FFF2-40B4-BE49-F238E27FC236}">
                  <a16:creationId xmlns:a16="http://schemas.microsoft.com/office/drawing/2014/main" id="{176976D0-A0B2-42EA-BCF3-6761BB077D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1979"/>
              <a:ext cx="1088" cy="0"/>
            </a:xfrm>
            <a:prstGeom prst="line">
              <a:avLst/>
            </a:prstGeom>
            <a:noFill/>
            <a:ln w="9525">
              <a:solidFill>
                <a:srgbClr val="990099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98" name="Text Box 43">
              <a:extLst>
                <a:ext uri="{FF2B5EF4-FFF2-40B4-BE49-F238E27FC236}">
                  <a16:creationId xmlns:a16="http://schemas.microsoft.com/office/drawing/2014/main" id="{8E13437D-AF3E-44A6-8D62-F691F5E26A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5" y="1797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r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1</a:t>
              </a:r>
              <a:endParaRPr lang="th-TH" altLang="en-US" sz="2000" b="1" baseline="-25000">
                <a:solidFill>
                  <a:srgbClr val="990099"/>
                </a:solidFill>
              </a:endParaRPr>
            </a:p>
          </p:txBody>
        </p:sp>
      </p:grpSp>
      <p:grpSp>
        <p:nvGrpSpPr>
          <p:cNvPr id="14" name="Group 44">
            <a:extLst>
              <a:ext uri="{FF2B5EF4-FFF2-40B4-BE49-F238E27FC236}">
                <a16:creationId xmlns:a16="http://schemas.microsoft.com/office/drawing/2014/main" id="{938EFC61-7EAD-4249-89A8-32A088A830C7}"/>
              </a:ext>
            </a:extLst>
          </p:cNvPr>
          <p:cNvGrpSpPr>
            <a:grpSpLocks/>
          </p:cNvGrpSpPr>
          <p:nvPr/>
        </p:nvGrpSpPr>
        <p:grpSpPr bwMode="auto">
          <a:xfrm>
            <a:off x="250825" y="3636963"/>
            <a:ext cx="2160588" cy="396875"/>
            <a:chOff x="158" y="2205"/>
            <a:chExt cx="1361" cy="250"/>
          </a:xfrm>
        </p:grpSpPr>
        <p:sp>
          <p:nvSpPr>
            <p:cNvPr id="11295" name="Line 45">
              <a:extLst>
                <a:ext uri="{FF2B5EF4-FFF2-40B4-BE49-F238E27FC236}">
                  <a16:creationId xmlns:a16="http://schemas.microsoft.com/office/drawing/2014/main" id="{4BCCE98C-B7A7-425D-B1EF-E106713DC6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1" y="2387"/>
              <a:ext cx="10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96" name="Text Box 46">
              <a:extLst>
                <a:ext uri="{FF2B5EF4-FFF2-40B4-BE49-F238E27FC236}">
                  <a16:creationId xmlns:a16="http://schemas.microsoft.com/office/drawing/2014/main" id="{9FE5A1A0-82AE-466E-BABD-AAA2471439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" y="2205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r</a:t>
              </a:r>
              <a:r>
                <a:rPr lang="en-US" altLang="en-US" sz="2000" b="1" baseline="-25000"/>
                <a:t>0</a:t>
              </a:r>
              <a:endParaRPr lang="th-TH" altLang="en-US" sz="2000" b="1" baseline="-25000"/>
            </a:p>
          </p:txBody>
        </p:sp>
      </p:grpSp>
      <p:grpSp>
        <p:nvGrpSpPr>
          <p:cNvPr id="15" name="Group 47">
            <a:extLst>
              <a:ext uri="{FF2B5EF4-FFF2-40B4-BE49-F238E27FC236}">
                <a16:creationId xmlns:a16="http://schemas.microsoft.com/office/drawing/2014/main" id="{CA5E78D3-6D83-4961-A13A-073341BCC309}"/>
              </a:ext>
            </a:extLst>
          </p:cNvPr>
          <p:cNvGrpSpPr>
            <a:grpSpLocks/>
          </p:cNvGrpSpPr>
          <p:nvPr/>
        </p:nvGrpSpPr>
        <p:grpSpPr bwMode="auto">
          <a:xfrm>
            <a:off x="4481513" y="3625850"/>
            <a:ext cx="2159000" cy="396875"/>
            <a:chOff x="2835" y="2341"/>
            <a:chExt cx="1360" cy="250"/>
          </a:xfrm>
        </p:grpSpPr>
        <p:sp>
          <p:nvSpPr>
            <p:cNvPr id="11293" name="Line 48">
              <a:extLst>
                <a:ext uri="{FF2B5EF4-FFF2-40B4-BE49-F238E27FC236}">
                  <a16:creationId xmlns:a16="http://schemas.microsoft.com/office/drawing/2014/main" id="{A8922DB3-DE62-49CA-A9AE-B8D3E57175C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2523"/>
              <a:ext cx="10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94" name="Text Box 49">
              <a:extLst>
                <a:ext uri="{FF2B5EF4-FFF2-40B4-BE49-F238E27FC236}">
                  <a16:creationId xmlns:a16="http://schemas.microsoft.com/office/drawing/2014/main" id="{8DE64E3B-C694-497B-96C3-FC8B596735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5" y="2341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r</a:t>
              </a:r>
              <a:r>
                <a:rPr lang="en-US" altLang="en-US" sz="2000" b="1" baseline="-25000"/>
                <a:t>0</a:t>
              </a:r>
              <a:endParaRPr lang="th-TH" altLang="en-US" sz="2000" b="1" baseline="-25000"/>
            </a:p>
          </p:txBody>
        </p:sp>
      </p:grpSp>
      <p:sp>
        <p:nvSpPr>
          <p:cNvPr id="11284" name="Text Box 50">
            <a:extLst>
              <a:ext uri="{FF2B5EF4-FFF2-40B4-BE49-F238E27FC236}">
                <a16:creationId xmlns:a16="http://schemas.microsoft.com/office/drawing/2014/main" id="{4580EC3E-4D94-43B7-B6DA-94D1D2262D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5715000"/>
            <a:ext cx="35004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>
                <a:solidFill>
                  <a:srgbClr val="0000FF"/>
                </a:solidFill>
              </a:rPr>
              <a:t>LM  </a:t>
            </a:r>
            <a:r>
              <a:rPr lang="en-US" altLang="en-US" b="1">
                <a:solidFill>
                  <a:srgbClr val="0000FF"/>
                </a:solidFill>
              </a:rPr>
              <a:t>is quite flat </a:t>
            </a:r>
            <a:endParaRPr lang="th-TH" altLang="en-US" b="1">
              <a:solidFill>
                <a:srgbClr val="0000FF"/>
              </a:solidFill>
            </a:endParaRPr>
          </a:p>
        </p:txBody>
      </p:sp>
      <p:sp>
        <p:nvSpPr>
          <p:cNvPr id="11285" name="Text Box 51">
            <a:extLst>
              <a:ext uri="{FF2B5EF4-FFF2-40B4-BE49-F238E27FC236}">
                <a16:creationId xmlns:a16="http://schemas.microsoft.com/office/drawing/2014/main" id="{AC6E793B-BA61-4021-90AA-4788227155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188" y="5643563"/>
            <a:ext cx="3571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>
                <a:solidFill>
                  <a:srgbClr val="990099"/>
                </a:solidFill>
              </a:rPr>
              <a:t>LM  </a:t>
            </a:r>
            <a:r>
              <a:rPr lang="en-US" altLang="en-US" b="1">
                <a:solidFill>
                  <a:srgbClr val="990099"/>
                </a:solidFill>
              </a:rPr>
              <a:t>is quite steep</a:t>
            </a:r>
            <a:endParaRPr lang="th-TH" altLang="en-US" b="1">
              <a:solidFill>
                <a:srgbClr val="990099"/>
              </a:solidFill>
            </a:endParaRPr>
          </a:p>
        </p:txBody>
      </p:sp>
      <p:sp>
        <p:nvSpPr>
          <p:cNvPr id="11286" name="Text Box 52">
            <a:extLst>
              <a:ext uri="{FF2B5EF4-FFF2-40B4-BE49-F238E27FC236}">
                <a16:creationId xmlns:a16="http://schemas.microsoft.com/office/drawing/2014/main" id="{548AE053-C1C3-4DB3-B23D-3E46C973F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1052513"/>
            <a:ext cx="17287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/>
          </a:p>
        </p:txBody>
      </p:sp>
      <p:grpSp>
        <p:nvGrpSpPr>
          <p:cNvPr id="16" name="Group 53">
            <a:extLst>
              <a:ext uri="{FF2B5EF4-FFF2-40B4-BE49-F238E27FC236}">
                <a16:creationId xmlns:a16="http://schemas.microsoft.com/office/drawing/2014/main" id="{751E7E60-4DC8-43E4-8EE4-0D2753F6A3C9}"/>
              </a:ext>
            </a:extLst>
          </p:cNvPr>
          <p:cNvGrpSpPr>
            <a:grpSpLocks/>
          </p:cNvGrpSpPr>
          <p:nvPr/>
        </p:nvGrpSpPr>
        <p:grpSpPr bwMode="auto">
          <a:xfrm>
            <a:off x="5508625" y="1341438"/>
            <a:ext cx="1871663" cy="511175"/>
            <a:chOff x="1111" y="663"/>
            <a:chExt cx="1179" cy="322"/>
          </a:xfrm>
        </p:grpSpPr>
        <p:graphicFrame>
          <p:nvGraphicFramePr>
            <p:cNvPr id="11291" name="Object 54">
              <a:extLst>
                <a:ext uri="{FF2B5EF4-FFF2-40B4-BE49-F238E27FC236}">
                  <a16:creationId xmlns:a16="http://schemas.microsoft.com/office/drawing/2014/main" id="{4D1CBA02-E6DD-42E3-BF43-C55613E1A3DB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111" y="663"/>
            <a:ext cx="726" cy="3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53" name="Equation" r:id="rId3" imgW="342751" imgH="152334" progId="Equation.DSMT4">
                    <p:embed/>
                  </p:oleObj>
                </mc:Choice>
                <mc:Fallback>
                  <p:oleObj name="Equation" r:id="rId3" imgW="342751" imgH="152334" progId="Equation.DSMT4">
                    <p:embed/>
                    <p:pic>
                      <p:nvPicPr>
                        <p:cNvPr id="0" name="Object 5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663"/>
                          <a:ext cx="726" cy="32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292" name="Text Box 55">
              <a:extLst>
                <a:ext uri="{FF2B5EF4-FFF2-40B4-BE49-F238E27FC236}">
                  <a16:creationId xmlns:a16="http://schemas.microsoft.com/office/drawing/2014/main" id="{A2E1D644-A44F-47DA-975A-EAE3D5A5C3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1" y="663"/>
              <a:ext cx="499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/>
                <a:t>low</a:t>
              </a:r>
              <a:endParaRPr lang="th-TH" altLang="en-US" sz="2400"/>
            </a:p>
          </p:txBody>
        </p:sp>
      </p:grpSp>
      <p:grpSp>
        <p:nvGrpSpPr>
          <p:cNvPr id="17" name="Group 56">
            <a:extLst>
              <a:ext uri="{FF2B5EF4-FFF2-40B4-BE49-F238E27FC236}">
                <a16:creationId xmlns:a16="http://schemas.microsoft.com/office/drawing/2014/main" id="{50475642-D830-422A-8F84-B144EA8A5587}"/>
              </a:ext>
            </a:extLst>
          </p:cNvPr>
          <p:cNvGrpSpPr>
            <a:grpSpLocks/>
          </p:cNvGrpSpPr>
          <p:nvPr/>
        </p:nvGrpSpPr>
        <p:grpSpPr bwMode="auto">
          <a:xfrm>
            <a:off x="1403350" y="1341438"/>
            <a:ext cx="1871663" cy="511175"/>
            <a:chOff x="1111" y="663"/>
            <a:chExt cx="1179" cy="322"/>
          </a:xfrm>
        </p:grpSpPr>
        <p:graphicFrame>
          <p:nvGraphicFramePr>
            <p:cNvPr id="11289" name="Object 57">
              <a:extLst>
                <a:ext uri="{FF2B5EF4-FFF2-40B4-BE49-F238E27FC236}">
                  <a16:creationId xmlns:a16="http://schemas.microsoft.com/office/drawing/2014/main" id="{11BA8C27-5F59-41ED-8618-FBEC83948D6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111" y="663"/>
            <a:ext cx="726" cy="3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54" name="Equation" r:id="rId5" imgW="342751" imgH="152334" progId="Equation.DSMT4">
                    <p:embed/>
                  </p:oleObj>
                </mc:Choice>
                <mc:Fallback>
                  <p:oleObj name="Equation" r:id="rId5" imgW="342751" imgH="152334" progId="Equation.DSMT4">
                    <p:embed/>
                    <p:pic>
                      <p:nvPicPr>
                        <p:cNvPr id="0" name="Object 5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663"/>
                          <a:ext cx="726" cy="32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290" name="Text Box 58">
              <a:extLst>
                <a:ext uri="{FF2B5EF4-FFF2-40B4-BE49-F238E27FC236}">
                  <a16:creationId xmlns:a16="http://schemas.microsoft.com/office/drawing/2014/main" id="{F67F8765-369D-45CF-987F-99200B3EC2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1" y="663"/>
              <a:ext cx="499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/>
                <a:t>high</a:t>
              </a:r>
              <a:endParaRPr lang="th-TH" altLang="en-US" sz="2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1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1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1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1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1" grpId="0" animBg="1"/>
      <p:bldP spid="31762" grpId="0" animBg="1"/>
      <p:bldP spid="31775" grpId="0" animBg="1"/>
      <p:bldP spid="3178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F7A5A9E7-16E4-462F-B242-92F2B7A55F79}"/>
              </a:ext>
            </a:extLst>
          </p:cNvPr>
          <p:cNvGrpSpPr>
            <a:grpSpLocks/>
          </p:cNvGrpSpPr>
          <p:nvPr/>
        </p:nvGrpSpPr>
        <p:grpSpPr bwMode="auto">
          <a:xfrm>
            <a:off x="3276600" y="1557338"/>
            <a:ext cx="3454400" cy="3311525"/>
            <a:chOff x="2064" y="981"/>
            <a:chExt cx="2176" cy="2086"/>
          </a:xfrm>
        </p:grpSpPr>
        <p:sp>
          <p:nvSpPr>
            <p:cNvPr id="12304" name="Line 3">
              <a:extLst>
                <a:ext uri="{FF2B5EF4-FFF2-40B4-BE49-F238E27FC236}">
                  <a16:creationId xmlns:a16="http://schemas.microsoft.com/office/drawing/2014/main" id="{D17F4D4D-0844-4E7D-A37F-3595194967F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64" y="1207"/>
              <a:ext cx="1723" cy="1860"/>
            </a:xfrm>
            <a:prstGeom prst="line">
              <a:avLst/>
            </a:prstGeom>
            <a:noFill/>
            <a:ln w="19050">
              <a:solidFill>
                <a:srgbClr val="99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05" name="Text Box 4">
              <a:extLst>
                <a:ext uri="{FF2B5EF4-FFF2-40B4-BE49-F238E27FC236}">
                  <a16:creationId xmlns:a16="http://schemas.microsoft.com/office/drawing/2014/main" id="{240A905D-7990-4623-AA9E-AEF9AADDF2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7" y="981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LM’</a:t>
              </a:r>
              <a:endParaRPr lang="th-TH" altLang="en-US" sz="2000" b="1" baseline="-25000">
                <a:solidFill>
                  <a:srgbClr val="990099"/>
                </a:solidFill>
              </a:endParaRPr>
            </a:p>
          </p:txBody>
        </p:sp>
      </p:grpSp>
      <p:grpSp>
        <p:nvGrpSpPr>
          <p:cNvPr id="3" name="Group 5">
            <a:extLst>
              <a:ext uri="{FF2B5EF4-FFF2-40B4-BE49-F238E27FC236}">
                <a16:creationId xmlns:a16="http://schemas.microsoft.com/office/drawing/2014/main" id="{493B971F-F831-4F01-AAFF-244D127206E1}"/>
              </a:ext>
            </a:extLst>
          </p:cNvPr>
          <p:cNvGrpSpPr>
            <a:grpSpLocks/>
          </p:cNvGrpSpPr>
          <p:nvPr/>
        </p:nvGrpSpPr>
        <p:grpSpPr bwMode="auto">
          <a:xfrm>
            <a:off x="2627313" y="2492375"/>
            <a:ext cx="4608512" cy="1439863"/>
            <a:chOff x="1655" y="1570"/>
            <a:chExt cx="2903" cy="907"/>
          </a:xfrm>
        </p:grpSpPr>
        <p:sp>
          <p:nvSpPr>
            <p:cNvPr id="12302" name="Line 6">
              <a:extLst>
                <a:ext uri="{FF2B5EF4-FFF2-40B4-BE49-F238E27FC236}">
                  <a16:creationId xmlns:a16="http://schemas.microsoft.com/office/drawing/2014/main" id="{28B31458-A13A-43AD-8344-B5F10AE4E3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655" y="1842"/>
              <a:ext cx="2450" cy="635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03" name="Text Box 7">
              <a:extLst>
                <a:ext uri="{FF2B5EF4-FFF2-40B4-BE49-F238E27FC236}">
                  <a16:creationId xmlns:a16="http://schemas.microsoft.com/office/drawing/2014/main" id="{9F654CE9-CFCF-40B4-8D42-8A8EA7283D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5" y="1570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0000FF"/>
                  </a:solidFill>
                </a:rPr>
                <a:t>LM</a:t>
              </a:r>
              <a:endParaRPr lang="th-TH" altLang="en-US" sz="2000" b="1" baseline="-25000">
                <a:solidFill>
                  <a:srgbClr val="0000FF"/>
                </a:solidFill>
              </a:endParaRPr>
            </a:p>
          </p:txBody>
        </p:sp>
      </p:grpSp>
      <p:grpSp>
        <p:nvGrpSpPr>
          <p:cNvPr id="12292" name="Group 8">
            <a:extLst>
              <a:ext uri="{FF2B5EF4-FFF2-40B4-BE49-F238E27FC236}">
                <a16:creationId xmlns:a16="http://schemas.microsoft.com/office/drawing/2014/main" id="{BF82D1A8-DF33-4353-AA12-6737E67CA182}"/>
              </a:ext>
            </a:extLst>
          </p:cNvPr>
          <p:cNvGrpSpPr>
            <a:grpSpLocks/>
          </p:cNvGrpSpPr>
          <p:nvPr/>
        </p:nvGrpSpPr>
        <p:grpSpPr bwMode="auto">
          <a:xfrm>
            <a:off x="2124075" y="1268413"/>
            <a:ext cx="5111750" cy="4048125"/>
            <a:chOff x="1338" y="799"/>
            <a:chExt cx="3220" cy="2550"/>
          </a:xfrm>
        </p:grpSpPr>
        <p:grpSp>
          <p:nvGrpSpPr>
            <p:cNvPr id="12297" name="Group 9">
              <a:extLst>
                <a:ext uri="{FF2B5EF4-FFF2-40B4-BE49-F238E27FC236}">
                  <a16:creationId xmlns:a16="http://schemas.microsoft.com/office/drawing/2014/main" id="{413B9ABA-E914-46A1-A481-0135ACEC9F6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4" y="1117"/>
              <a:ext cx="2540" cy="2086"/>
              <a:chOff x="1746" y="981"/>
              <a:chExt cx="2540" cy="2086"/>
            </a:xfrm>
          </p:grpSpPr>
          <p:sp>
            <p:nvSpPr>
              <p:cNvPr id="12300" name="Line 10">
                <a:extLst>
                  <a:ext uri="{FF2B5EF4-FFF2-40B4-BE49-F238E27FC236}">
                    <a16:creationId xmlns:a16="http://schemas.microsoft.com/office/drawing/2014/main" id="{15A1924C-8DC5-4448-9EC9-C837B559B2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01" name="Line 11">
                <a:extLst>
                  <a:ext uri="{FF2B5EF4-FFF2-40B4-BE49-F238E27FC236}">
                    <a16:creationId xmlns:a16="http://schemas.microsoft.com/office/drawing/2014/main" id="{5AAC530F-615D-4F6C-8B6F-8FD95041F3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298" name="Text Box 12">
              <a:extLst>
                <a:ext uri="{FF2B5EF4-FFF2-40B4-BE49-F238E27FC236}">
                  <a16:creationId xmlns:a16="http://schemas.microsoft.com/office/drawing/2014/main" id="{75550ACB-117A-45F4-B9E1-0267FC236F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8" y="799"/>
              <a:ext cx="45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r</a:t>
              </a:r>
              <a:endParaRPr lang="th-TH" altLang="en-US" sz="2800" baseline="-25000"/>
            </a:p>
          </p:txBody>
        </p:sp>
        <p:sp>
          <p:nvSpPr>
            <p:cNvPr id="12299" name="Text Box 13">
              <a:extLst>
                <a:ext uri="{FF2B5EF4-FFF2-40B4-BE49-F238E27FC236}">
                  <a16:creationId xmlns:a16="http://schemas.microsoft.com/office/drawing/2014/main" id="{3E11D55D-005E-4E58-ABE6-191C6E283A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60" y="3022"/>
              <a:ext cx="49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Y</a:t>
              </a:r>
              <a:endParaRPr lang="th-TH" altLang="en-US" sz="2800"/>
            </a:p>
          </p:txBody>
        </p:sp>
      </p:grpSp>
      <p:grpSp>
        <p:nvGrpSpPr>
          <p:cNvPr id="6" name="Group 14">
            <a:extLst>
              <a:ext uri="{FF2B5EF4-FFF2-40B4-BE49-F238E27FC236}">
                <a16:creationId xmlns:a16="http://schemas.microsoft.com/office/drawing/2014/main" id="{CDBA1A83-88B9-42CD-8ACB-91F7225599FC}"/>
              </a:ext>
            </a:extLst>
          </p:cNvPr>
          <p:cNvGrpSpPr>
            <a:grpSpLocks/>
          </p:cNvGrpSpPr>
          <p:nvPr/>
        </p:nvGrpSpPr>
        <p:grpSpPr bwMode="auto">
          <a:xfrm>
            <a:off x="4500563" y="2276475"/>
            <a:ext cx="1223962" cy="1152525"/>
            <a:chOff x="2835" y="1434"/>
            <a:chExt cx="771" cy="726"/>
          </a:xfrm>
        </p:grpSpPr>
        <p:sp>
          <p:nvSpPr>
            <p:cNvPr id="12295" name="Line 15">
              <a:extLst>
                <a:ext uri="{FF2B5EF4-FFF2-40B4-BE49-F238E27FC236}">
                  <a16:creationId xmlns:a16="http://schemas.microsoft.com/office/drawing/2014/main" id="{5436166B-7EA5-4F04-8AC6-5A28AB69FA5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06" y="1434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96" name="Line 16">
              <a:extLst>
                <a:ext uri="{FF2B5EF4-FFF2-40B4-BE49-F238E27FC236}">
                  <a16:creationId xmlns:a16="http://schemas.microsoft.com/office/drawing/2014/main" id="{EB3729CC-21C1-4B96-9950-82E4DB1494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35" y="2115"/>
              <a:ext cx="771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2785" name="Oval 17">
            <a:extLst>
              <a:ext uri="{FF2B5EF4-FFF2-40B4-BE49-F238E27FC236}">
                <a16:creationId xmlns:a16="http://schemas.microsoft.com/office/drawing/2014/main" id="{9CD8DDE7-FE50-43DD-97C1-1115E3B83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357563"/>
            <a:ext cx="73025" cy="71437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Right Arrow 101">
            <a:extLst>
              <a:ext uri="{FF2B5EF4-FFF2-40B4-BE49-F238E27FC236}">
                <a16:creationId xmlns:a16="http://schemas.microsoft.com/office/drawing/2014/main" id="{32BE244C-E581-48D2-8B3C-ECEE33DD0522}"/>
              </a:ext>
            </a:extLst>
          </p:cNvPr>
          <p:cNvSpPr/>
          <p:nvPr/>
        </p:nvSpPr>
        <p:spPr>
          <a:xfrm>
            <a:off x="5484311" y="5004347"/>
            <a:ext cx="255550" cy="20585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2" name="Right Arrow 51">
            <a:extLst>
              <a:ext uri="{FF2B5EF4-FFF2-40B4-BE49-F238E27FC236}">
                <a16:creationId xmlns:a16="http://schemas.microsoft.com/office/drawing/2014/main" id="{ED2A8697-3CFF-4E41-8675-4CEE059F8B8D}"/>
              </a:ext>
            </a:extLst>
          </p:cNvPr>
          <p:cNvSpPr/>
          <p:nvPr/>
        </p:nvSpPr>
        <p:spPr>
          <a:xfrm>
            <a:off x="4265900" y="2408632"/>
            <a:ext cx="247560" cy="202707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6DA9E735-0B1A-4AE6-9A57-CB845E1560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353425" cy="5048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kern="0" dirty="0">
                <a:solidFill>
                  <a:srgbClr val="002060"/>
                </a:solidFill>
                <a:latin typeface="Arial" charset="0"/>
              </a:rPr>
              <a:t>7.1.2  Fiscal policy effectiveness and slope of LM curve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73899CFC-7EBD-4C74-AAC7-A6CD3EAC2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28688"/>
            <a:ext cx="6929438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0000FF"/>
                </a:solidFill>
                <a:latin typeface="+mn-lt"/>
              </a:rPr>
              <a:t>(a) LM</a:t>
            </a:r>
            <a:r>
              <a:rPr lang="th-TH" sz="24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+mn-lt"/>
              </a:rPr>
              <a:t>curve is quite flat: suppose due to </a:t>
            </a:r>
            <a:r>
              <a:rPr lang="en-US" sz="2400" b="1" dirty="0">
                <a:solidFill>
                  <a:srgbClr val="FF0000"/>
                </a:solidFill>
                <a:latin typeface="+mn-lt"/>
              </a:rPr>
              <a:t>low  </a:t>
            </a:r>
          </a:p>
        </p:txBody>
      </p:sp>
      <p:sp>
        <p:nvSpPr>
          <p:cNvPr id="13317" name="Rectangle 2">
            <a:extLst>
              <a:ext uri="{FF2B5EF4-FFF2-40B4-BE49-F238E27FC236}">
                <a16:creationId xmlns:a16="http://schemas.microsoft.com/office/drawing/2014/main" id="{40DF2680-6EE8-4241-AB71-0E87BDB80A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D30D47-82F1-4A97-A84E-FCCBEF796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636" y="1598316"/>
            <a:ext cx="857250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400" dirty="0"/>
              <a:t>G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36488E1D-53B0-4C60-B2CE-DF0B6657C167}"/>
              </a:ext>
            </a:extLst>
          </p:cNvPr>
          <p:cNvCxnSpPr/>
          <p:nvPr/>
        </p:nvCxnSpPr>
        <p:spPr>
          <a:xfrm rot="5400000" flipH="1" flipV="1">
            <a:off x="597499" y="1901826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ight Arrow 25">
            <a:extLst>
              <a:ext uri="{FF2B5EF4-FFF2-40B4-BE49-F238E27FC236}">
                <a16:creationId xmlns:a16="http://schemas.microsoft.com/office/drawing/2014/main" id="{4A4C5E0D-A152-4A5C-9B16-E8C75CA0116C}"/>
              </a:ext>
            </a:extLst>
          </p:cNvPr>
          <p:cNvSpPr/>
          <p:nvPr/>
        </p:nvSpPr>
        <p:spPr>
          <a:xfrm>
            <a:off x="979886" y="1797844"/>
            <a:ext cx="357187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E8A61BB-24ED-4588-BFC0-DEBBB4FFB0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9141" y="1607048"/>
            <a:ext cx="1000125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DAE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8977792B-2728-42EA-AEAD-C2AC1B78D76A}"/>
              </a:ext>
            </a:extLst>
          </p:cNvPr>
          <p:cNvCxnSpPr/>
          <p:nvPr/>
        </p:nvCxnSpPr>
        <p:spPr>
          <a:xfrm rot="5400000" flipH="1" flipV="1">
            <a:off x="2010966" y="1856580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ight Arrow 28">
            <a:extLst>
              <a:ext uri="{FF2B5EF4-FFF2-40B4-BE49-F238E27FC236}">
                <a16:creationId xmlns:a16="http://schemas.microsoft.com/office/drawing/2014/main" id="{F5199C0E-376C-4140-8293-ADCEA4A2B4A9}"/>
              </a:ext>
            </a:extLst>
          </p:cNvPr>
          <p:cNvSpPr/>
          <p:nvPr/>
        </p:nvSpPr>
        <p:spPr>
          <a:xfrm>
            <a:off x="2419350" y="1783556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25131F8-B152-4948-BFFB-8BA2495694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8848" y="1605756"/>
            <a:ext cx="642937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Y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DF908C7-5BD4-4F60-B226-B181B46FC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4594" y="1587895"/>
            <a:ext cx="3357562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, ∆Y = multiplier </a:t>
            </a:r>
            <a:r>
              <a:rPr lang="en-US" altLang="en-US" sz="2800" dirty="0"/>
              <a:t>× </a:t>
            </a:r>
            <a:r>
              <a:rPr lang="en-US" altLang="en-US" sz="2400" dirty="0"/>
              <a:t>∆G     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E2C22C5-3508-4E58-A39F-9956D95EE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917" y="2241253"/>
            <a:ext cx="854091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/>
              <a:t> </a:t>
            </a:r>
            <a:r>
              <a:rPr lang="en-US" altLang="en-US" sz="2400"/>
              <a:t>Y</a:t>
            </a:r>
          </a:p>
        </p:txBody>
      </p:sp>
      <p:sp>
        <p:nvSpPr>
          <p:cNvPr id="38" name="Right Arrow 37">
            <a:extLst>
              <a:ext uri="{FF2B5EF4-FFF2-40B4-BE49-F238E27FC236}">
                <a16:creationId xmlns:a16="http://schemas.microsoft.com/office/drawing/2014/main" id="{089E0E33-4A50-4B46-B8A4-F4F95D299AF2}"/>
              </a:ext>
            </a:extLst>
          </p:cNvPr>
          <p:cNvSpPr/>
          <p:nvPr/>
        </p:nvSpPr>
        <p:spPr>
          <a:xfrm>
            <a:off x="972775" y="2421832"/>
            <a:ext cx="296460" cy="189509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7E06B45-0F20-4083-85D9-DCDB964D7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4083" y="2260800"/>
            <a:ext cx="731044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M</a:t>
            </a:r>
            <a:r>
              <a:rPr lang="en-US" altLang="en-US" sz="2400" baseline="30000" dirty="0"/>
              <a:t>d</a:t>
            </a:r>
          </a:p>
        </p:txBody>
      </p:sp>
      <p:sp>
        <p:nvSpPr>
          <p:cNvPr id="41" name="Right Arrow 40">
            <a:extLst>
              <a:ext uri="{FF2B5EF4-FFF2-40B4-BE49-F238E27FC236}">
                <a16:creationId xmlns:a16="http://schemas.microsoft.com/office/drawing/2014/main" id="{BCB44DB3-0C8C-44EB-BC16-E930C6F1A0D1}"/>
              </a:ext>
            </a:extLst>
          </p:cNvPr>
          <p:cNvSpPr/>
          <p:nvPr/>
        </p:nvSpPr>
        <p:spPr>
          <a:xfrm>
            <a:off x="2750344" y="2421300"/>
            <a:ext cx="263848" cy="2019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00E3376-7F97-4AEB-BDBC-ABC2C3F423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621" y="2252862"/>
            <a:ext cx="1214438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r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80876D26-6733-4599-89BA-8BBE48F28C87}"/>
              </a:ext>
            </a:extLst>
          </p:cNvPr>
          <p:cNvCxnSpPr/>
          <p:nvPr/>
        </p:nvCxnSpPr>
        <p:spPr>
          <a:xfrm rot="5400000" flipH="1" flipV="1">
            <a:off x="3044429" y="1871266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CF60DD97-E138-4955-BA5C-C4C263DC67D1}"/>
              </a:ext>
            </a:extLst>
          </p:cNvPr>
          <p:cNvCxnSpPr/>
          <p:nvPr/>
        </p:nvCxnSpPr>
        <p:spPr>
          <a:xfrm rot="5400000" flipH="1" flipV="1">
            <a:off x="698500" y="2514303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4B613F7F-0F95-4ABA-8E13-1CB601494C52}"/>
              </a:ext>
            </a:extLst>
          </p:cNvPr>
          <p:cNvCxnSpPr/>
          <p:nvPr/>
        </p:nvCxnSpPr>
        <p:spPr>
          <a:xfrm rot="5400000" flipH="1" flipV="1">
            <a:off x="3162912" y="2489199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7397408F-B643-43B2-BBBF-5CB6E1CB0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3734" y="2238236"/>
            <a:ext cx="1214438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I</a:t>
            </a:r>
          </a:p>
        </p:txBody>
      </p:sp>
      <p:sp>
        <p:nvSpPr>
          <p:cNvPr id="55" name="Right Arrow 54">
            <a:extLst>
              <a:ext uri="{FF2B5EF4-FFF2-40B4-BE49-F238E27FC236}">
                <a16:creationId xmlns:a16="http://schemas.microsoft.com/office/drawing/2014/main" id="{9A476BBE-41BA-4AC4-807E-93B944EDE0D3}"/>
              </a:ext>
            </a:extLst>
          </p:cNvPr>
          <p:cNvSpPr/>
          <p:nvPr/>
        </p:nvSpPr>
        <p:spPr>
          <a:xfrm>
            <a:off x="7536781" y="2388591"/>
            <a:ext cx="283788" cy="202804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3DC9BD00-5A17-4463-8784-03DD8D7B4989}"/>
              </a:ext>
            </a:extLst>
          </p:cNvPr>
          <p:cNvCxnSpPr/>
          <p:nvPr/>
        </p:nvCxnSpPr>
        <p:spPr>
          <a:xfrm rot="5400000" flipH="1" flipV="1">
            <a:off x="3192860" y="1853407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9E4B92A4-BC0B-4639-8EB6-A8D43F66D199}"/>
              </a:ext>
            </a:extLst>
          </p:cNvPr>
          <p:cNvCxnSpPr/>
          <p:nvPr/>
        </p:nvCxnSpPr>
        <p:spPr>
          <a:xfrm rot="5400000" flipH="1" flipV="1">
            <a:off x="534194" y="2514303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36B6CAAD-0733-4773-80A7-D8A3E796C2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9215" y="2257206"/>
            <a:ext cx="714375" cy="430887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200" dirty="0"/>
              <a:t>Y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C6C542A-A7AC-4B76-BFD8-78B560848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6980" y="2221209"/>
            <a:ext cx="10715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little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207305D9-D321-4A99-951E-24D2E396F2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1215" y="2253775"/>
            <a:ext cx="94027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200" dirty="0"/>
              <a:t>a little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B105BE12-DD2C-44D3-BAB4-41CD1FC56E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11" y="2848970"/>
            <a:ext cx="2071688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000" dirty="0"/>
              <a:t>crowding-out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/>
              <a:t>   effect a little </a:t>
            </a:r>
          </a:p>
        </p:txBody>
      </p:sp>
      <p:sp>
        <p:nvSpPr>
          <p:cNvPr id="67" name="Right Arrow 66">
            <a:extLst>
              <a:ext uri="{FF2B5EF4-FFF2-40B4-BE49-F238E27FC236}">
                <a16:creationId xmlns:a16="http://schemas.microsoft.com/office/drawing/2014/main" id="{751AB8F4-DC8D-4019-AA8A-E0804E821AE1}"/>
              </a:ext>
            </a:extLst>
          </p:cNvPr>
          <p:cNvSpPr/>
          <p:nvPr/>
        </p:nvSpPr>
        <p:spPr>
          <a:xfrm>
            <a:off x="2261985" y="3073899"/>
            <a:ext cx="357188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35B66AD-42CA-4D93-B2A4-E42C1A3B21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2166" y="2882900"/>
            <a:ext cx="2143125" cy="7080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/>
              <a:t>Net change in Y, Y    a lot  </a:t>
            </a:r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A154A907-CC9B-4A62-8166-BD2E8F7BC1D6}"/>
              </a:ext>
            </a:extLst>
          </p:cNvPr>
          <p:cNvCxnSpPr/>
          <p:nvPr/>
        </p:nvCxnSpPr>
        <p:spPr>
          <a:xfrm rot="5400000" flipH="1" flipV="1">
            <a:off x="2872197" y="3399432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Rectangle 5">
            <a:extLst>
              <a:ext uri="{FF2B5EF4-FFF2-40B4-BE49-F238E27FC236}">
                <a16:creationId xmlns:a16="http://schemas.microsoft.com/office/drawing/2014/main" id="{28C409A1-E3F3-4347-8DB8-87DB415645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14750"/>
            <a:ext cx="7215188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0000FF"/>
                </a:solidFill>
                <a:latin typeface="+mn-lt"/>
              </a:rPr>
              <a:t>(b) LM</a:t>
            </a:r>
            <a:r>
              <a:rPr lang="th-TH" sz="24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+mn-lt"/>
              </a:rPr>
              <a:t>curve is quite steep: suppose due to </a:t>
            </a:r>
            <a:r>
              <a:rPr lang="en-US" sz="2400" b="1" dirty="0">
                <a:solidFill>
                  <a:srgbClr val="FF0000"/>
                </a:solidFill>
                <a:latin typeface="+mn-lt"/>
              </a:rPr>
              <a:t>high  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B6B234B-7A28-4027-9561-6324BAF34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" y="4260850"/>
            <a:ext cx="857250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400" dirty="0"/>
              <a:t>G</a:t>
            </a:r>
          </a:p>
        </p:txBody>
      </p:sp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87CA1BDB-702B-495C-A732-B72C9B189CF8}"/>
              </a:ext>
            </a:extLst>
          </p:cNvPr>
          <p:cNvCxnSpPr/>
          <p:nvPr/>
        </p:nvCxnSpPr>
        <p:spPr>
          <a:xfrm rot="5400000" flipH="1" flipV="1">
            <a:off x="595912" y="4515252"/>
            <a:ext cx="357188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ight Arrow 85">
            <a:extLst>
              <a:ext uri="{FF2B5EF4-FFF2-40B4-BE49-F238E27FC236}">
                <a16:creationId xmlns:a16="http://schemas.microsoft.com/office/drawing/2014/main" id="{6BF09ADC-92FF-4C39-86CF-C3A9E4A5DB83}"/>
              </a:ext>
            </a:extLst>
          </p:cNvPr>
          <p:cNvSpPr/>
          <p:nvPr/>
        </p:nvSpPr>
        <p:spPr>
          <a:xfrm>
            <a:off x="1023743" y="4441032"/>
            <a:ext cx="357187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8A661EB-65E3-4796-9FD6-A227A56F95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6650" y="4281488"/>
            <a:ext cx="1071562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DAE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0281DC19-AE9A-4DCA-80AE-1E38BBC6F8DB}"/>
              </a:ext>
            </a:extLst>
          </p:cNvPr>
          <p:cNvCxnSpPr/>
          <p:nvPr/>
        </p:nvCxnSpPr>
        <p:spPr>
          <a:xfrm rot="5400000" flipH="1" flipV="1">
            <a:off x="2070893" y="447675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ight Arrow 89">
            <a:extLst>
              <a:ext uri="{FF2B5EF4-FFF2-40B4-BE49-F238E27FC236}">
                <a16:creationId xmlns:a16="http://schemas.microsoft.com/office/drawing/2014/main" id="{F964C393-D039-48C1-B18E-2C1DF099A9E3}"/>
              </a:ext>
            </a:extLst>
          </p:cNvPr>
          <p:cNvSpPr/>
          <p:nvPr/>
        </p:nvSpPr>
        <p:spPr>
          <a:xfrm>
            <a:off x="2561829" y="4450555"/>
            <a:ext cx="357187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3865F89D-5745-4CD6-96E8-8A7A214BE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5414" y="4281487"/>
            <a:ext cx="785812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Y</a:t>
            </a:r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15429D34-FEAC-473C-8858-0AF639F681A9}"/>
              </a:ext>
            </a:extLst>
          </p:cNvPr>
          <p:cNvCxnSpPr/>
          <p:nvPr/>
        </p:nvCxnSpPr>
        <p:spPr>
          <a:xfrm rot="5400000" flipH="1" flipV="1">
            <a:off x="3244652" y="4521993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2127878A-A4CA-47F1-B2B1-D5B75A98FB46}"/>
              </a:ext>
            </a:extLst>
          </p:cNvPr>
          <p:cNvCxnSpPr/>
          <p:nvPr/>
        </p:nvCxnSpPr>
        <p:spPr>
          <a:xfrm rot="5400000" flipH="1" flipV="1">
            <a:off x="3417490" y="4546599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id="{293912F8-D80B-430A-8326-728C79901F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1853" y="4221224"/>
            <a:ext cx="3357563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, ∆Y = multiplier </a:t>
            </a:r>
            <a:r>
              <a:rPr lang="en-US" altLang="en-US" sz="2800" dirty="0"/>
              <a:t>× </a:t>
            </a:r>
            <a:r>
              <a:rPr lang="en-US" altLang="en-US" sz="2400" dirty="0"/>
              <a:t>∆G      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885D5125-4BAE-46B6-8DB8-5B51AEE29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" y="4869656"/>
            <a:ext cx="928688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400" dirty="0"/>
              <a:t>Y</a:t>
            </a:r>
          </a:p>
        </p:txBody>
      </p: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1453C859-20B9-441B-ABAA-FAAB87F24714}"/>
              </a:ext>
            </a:extLst>
          </p:cNvPr>
          <p:cNvCxnSpPr/>
          <p:nvPr/>
        </p:nvCxnSpPr>
        <p:spPr>
          <a:xfrm rot="5400000" flipH="1" flipV="1">
            <a:off x="464344" y="5130798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915F34AE-B01A-4FE0-B3FD-95C9424FF20A}"/>
              </a:ext>
            </a:extLst>
          </p:cNvPr>
          <p:cNvCxnSpPr/>
          <p:nvPr/>
        </p:nvCxnSpPr>
        <p:spPr>
          <a:xfrm rot="5400000" flipH="1" flipV="1">
            <a:off x="635399" y="5130798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Right Arrow 97">
            <a:extLst>
              <a:ext uri="{FF2B5EF4-FFF2-40B4-BE49-F238E27FC236}">
                <a16:creationId xmlns:a16="http://schemas.microsoft.com/office/drawing/2014/main" id="{473155EC-A1BA-437A-A4A0-111A3B2DF22F}"/>
              </a:ext>
            </a:extLst>
          </p:cNvPr>
          <p:cNvSpPr/>
          <p:nvPr/>
        </p:nvSpPr>
        <p:spPr>
          <a:xfrm>
            <a:off x="1002737" y="5019332"/>
            <a:ext cx="284956" cy="221459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CDF91420-E22D-42A8-8595-7AB4AC53BA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6506" y="4898233"/>
            <a:ext cx="708419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M</a:t>
            </a:r>
            <a:r>
              <a:rPr lang="en-US" altLang="en-US" sz="2400" baseline="30000" dirty="0"/>
              <a:t>d</a:t>
            </a:r>
          </a:p>
        </p:txBody>
      </p:sp>
      <p:sp>
        <p:nvSpPr>
          <p:cNvPr id="102" name="Right Arrow 101">
            <a:extLst>
              <a:ext uri="{FF2B5EF4-FFF2-40B4-BE49-F238E27FC236}">
                <a16:creationId xmlns:a16="http://schemas.microsoft.com/office/drawing/2014/main" id="{7B3A0569-69EC-48B7-A360-99C3E6A00B27}"/>
              </a:ext>
            </a:extLst>
          </p:cNvPr>
          <p:cNvSpPr/>
          <p:nvPr/>
        </p:nvSpPr>
        <p:spPr>
          <a:xfrm>
            <a:off x="2634701" y="5024488"/>
            <a:ext cx="286451" cy="204735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80ED36CB-0DB8-4FA2-886B-2838FCC0D2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8802" y="4864948"/>
            <a:ext cx="500062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r</a:t>
            </a:r>
          </a:p>
        </p:txBody>
      </p:sp>
      <p:sp>
        <p:nvSpPr>
          <p:cNvPr id="105" name="Right Arrow 104">
            <a:extLst>
              <a:ext uri="{FF2B5EF4-FFF2-40B4-BE49-F238E27FC236}">
                <a16:creationId xmlns:a16="http://schemas.microsoft.com/office/drawing/2014/main" id="{AB38074B-8140-4A97-A41E-00D8EC297E70}"/>
              </a:ext>
            </a:extLst>
          </p:cNvPr>
          <p:cNvSpPr/>
          <p:nvPr/>
        </p:nvSpPr>
        <p:spPr>
          <a:xfrm>
            <a:off x="3999276" y="4996648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2815CC31-FF49-412A-96D9-9318660B80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3897" y="4864946"/>
            <a:ext cx="423084" cy="46166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I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32DA4EC5-1A5B-44B4-9DC0-82329DD923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4766" y="4856194"/>
            <a:ext cx="782678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lot</a:t>
            </a:r>
          </a:p>
        </p:txBody>
      </p:sp>
      <p:sp>
        <p:nvSpPr>
          <p:cNvPr id="110" name="Right Arrow 109">
            <a:extLst>
              <a:ext uri="{FF2B5EF4-FFF2-40B4-BE49-F238E27FC236}">
                <a16:creationId xmlns:a16="http://schemas.microsoft.com/office/drawing/2014/main" id="{AAFD8DFF-49F4-4E18-9509-16EC336951C0}"/>
              </a:ext>
            </a:extLst>
          </p:cNvPr>
          <p:cNvSpPr/>
          <p:nvPr/>
        </p:nvSpPr>
        <p:spPr>
          <a:xfrm>
            <a:off x="7390333" y="4992687"/>
            <a:ext cx="357188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6D79C3F0-1B30-4BAB-AE5F-5FB10CA178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5051" y="4883146"/>
            <a:ext cx="642937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Y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E89933AB-D5B4-411A-8BA5-48E9169F9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8187" y="4876797"/>
            <a:ext cx="785813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lot</a:t>
            </a:r>
          </a:p>
        </p:txBody>
      </p:sp>
      <p:sp>
        <p:nvSpPr>
          <p:cNvPr id="75" name="Right Arrow 74">
            <a:extLst>
              <a:ext uri="{FF2B5EF4-FFF2-40B4-BE49-F238E27FC236}">
                <a16:creationId xmlns:a16="http://schemas.microsoft.com/office/drawing/2014/main" id="{93DF1B5E-2345-4579-B525-D2C5016EDC2C}"/>
              </a:ext>
            </a:extLst>
          </p:cNvPr>
          <p:cNvSpPr/>
          <p:nvPr/>
        </p:nvSpPr>
        <p:spPr>
          <a:xfrm>
            <a:off x="4929187" y="3052762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FB417D5-ADA0-4C46-9C9E-50FE2901C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3375" y="2870795"/>
            <a:ext cx="2786062" cy="7080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FF0000"/>
                </a:solidFill>
              </a:rPr>
              <a:t>Fiscal policy is very effective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ADFA4866-D284-44A4-8461-136950F5F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29" y="5521325"/>
            <a:ext cx="2143125" cy="8302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800" dirty="0"/>
              <a:t> </a:t>
            </a:r>
            <a:r>
              <a:rPr lang="en-US" altLang="en-US" sz="2000" dirty="0"/>
              <a:t>crowding-out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/>
              <a:t>   effect a lot </a:t>
            </a:r>
          </a:p>
        </p:txBody>
      </p:sp>
      <p:sp>
        <p:nvSpPr>
          <p:cNvPr id="78" name="Right Arrow 77">
            <a:extLst>
              <a:ext uri="{FF2B5EF4-FFF2-40B4-BE49-F238E27FC236}">
                <a16:creationId xmlns:a16="http://schemas.microsoft.com/office/drawing/2014/main" id="{9307E30C-B6A3-48DE-9179-9E558CF0B6A9}"/>
              </a:ext>
            </a:extLst>
          </p:cNvPr>
          <p:cNvSpPr/>
          <p:nvPr/>
        </p:nvSpPr>
        <p:spPr>
          <a:xfrm>
            <a:off x="2276470" y="5822156"/>
            <a:ext cx="357188" cy="214312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E1440FE3-D402-46E2-B662-3A6432A8D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4907" y="5585353"/>
            <a:ext cx="2143125" cy="70802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/>
              <a:t>Net change in Y, Y    a little  </a:t>
            </a:r>
          </a:p>
        </p:txBody>
      </p: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AE2C68E1-31A9-4EF9-9B68-6A7683706F3A}"/>
              </a:ext>
            </a:extLst>
          </p:cNvPr>
          <p:cNvCxnSpPr/>
          <p:nvPr/>
        </p:nvCxnSpPr>
        <p:spPr>
          <a:xfrm rot="5400000" flipH="1" flipV="1">
            <a:off x="2920124" y="6078671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ight Arrow 86">
            <a:extLst>
              <a:ext uri="{FF2B5EF4-FFF2-40B4-BE49-F238E27FC236}">
                <a16:creationId xmlns:a16="http://schemas.microsoft.com/office/drawing/2014/main" id="{FAAA341A-8579-4BD6-8662-D8999B4CAC99}"/>
              </a:ext>
            </a:extLst>
          </p:cNvPr>
          <p:cNvSpPr/>
          <p:nvPr/>
        </p:nvSpPr>
        <p:spPr>
          <a:xfrm>
            <a:off x="4925559" y="5822155"/>
            <a:ext cx="357187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71438B2E-7645-4722-B1B5-E6450347C6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0457" y="5575298"/>
            <a:ext cx="2786062" cy="70802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FF0000"/>
                </a:solidFill>
              </a:rPr>
              <a:t>Fiscal policy is not that effective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27F7349-C44B-4F0A-BDF4-C71CE933C363}"/>
              </a:ext>
            </a:extLst>
          </p:cNvPr>
          <p:cNvCxnSpPr/>
          <p:nvPr/>
        </p:nvCxnSpPr>
        <p:spPr>
          <a:xfrm rot="5400000">
            <a:off x="4623678" y="2470212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6F33F21C-DD87-47F9-ACD5-EF1D4FADDCB0}"/>
              </a:ext>
            </a:extLst>
          </p:cNvPr>
          <p:cNvCxnSpPr/>
          <p:nvPr/>
        </p:nvCxnSpPr>
        <p:spPr>
          <a:xfrm rot="5400000">
            <a:off x="8069201" y="5112570"/>
            <a:ext cx="357188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84" name="Rectangle 4">
            <a:extLst>
              <a:ext uri="{FF2B5EF4-FFF2-40B4-BE49-F238E27FC236}">
                <a16:creationId xmlns:a16="http://schemas.microsoft.com/office/drawing/2014/main" id="{2D9E7C93-03A6-48FA-B9D8-F4225C11F5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23E4C622-E628-4E54-9D35-E9764E4C6F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9437" y="2248854"/>
            <a:ext cx="922949" cy="430887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200" dirty="0"/>
              <a:t>a little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700BE505-5898-4D59-9FDD-2602D4D84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4788" y="4864946"/>
            <a:ext cx="785813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lot</a:t>
            </a:r>
          </a:p>
        </p:txBody>
      </p:sp>
      <p:sp>
        <p:nvSpPr>
          <p:cNvPr id="13387" name="Rectangle 2">
            <a:extLst>
              <a:ext uri="{FF2B5EF4-FFF2-40B4-BE49-F238E27FC236}">
                <a16:creationId xmlns:a16="http://schemas.microsoft.com/office/drawing/2014/main" id="{DBD5B59B-C3A0-494B-A34A-F3A511AC5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13388" name="Rectangle 4">
            <a:extLst>
              <a:ext uri="{FF2B5EF4-FFF2-40B4-BE49-F238E27FC236}">
                <a16:creationId xmlns:a16="http://schemas.microsoft.com/office/drawing/2014/main" id="{5474A1E5-2490-4BE7-824C-FB2ADAE1A8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13389" name="Rectangle 6">
            <a:extLst>
              <a:ext uri="{FF2B5EF4-FFF2-40B4-BE49-F238E27FC236}">
                <a16:creationId xmlns:a16="http://schemas.microsoft.com/office/drawing/2014/main" id="{4668500F-F79F-4AEB-AFD7-30732F9BD4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pic>
        <p:nvPicPr>
          <p:cNvPr id="41989" name="Picture 5">
            <a:extLst>
              <a:ext uri="{FF2B5EF4-FFF2-40B4-BE49-F238E27FC236}">
                <a16:creationId xmlns:a16="http://schemas.microsoft.com/office/drawing/2014/main" id="{4F25C0DF-C3B2-47A1-9F99-AA648BD15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928688"/>
            <a:ext cx="178593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91" name="Rectangle 7">
            <a:extLst>
              <a:ext uri="{FF2B5EF4-FFF2-40B4-BE49-F238E27FC236}">
                <a16:creationId xmlns:a16="http://schemas.microsoft.com/office/drawing/2014/main" id="{7319277F-8A2A-49CF-A7BD-E251D6BD47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191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pic>
        <p:nvPicPr>
          <p:cNvPr id="115" name="Picture 5">
            <a:extLst>
              <a:ext uri="{FF2B5EF4-FFF2-40B4-BE49-F238E27FC236}">
                <a16:creationId xmlns:a16="http://schemas.microsoft.com/office/drawing/2014/main" id="{C25A9C91-D79A-486B-BCD7-158836B83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3643313"/>
            <a:ext cx="178593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9072FE93-ED24-4152-9407-11DB7657860A}"/>
              </a:ext>
            </a:extLst>
          </p:cNvPr>
          <p:cNvCxnSpPr/>
          <p:nvPr/>
        </p:nvCxnSpPr>
        <p:spPr>
          <a:xfrm rot="5400000">
            <a:off x="8004932" y="2470212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AA66DE84-EE01-4A2F-8561-6220E9F5E4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3101" y="2284412"/>
            <a:ext cx="928845" cy="430887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200" dirty="0"/>
              <a:t>a little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24DD23C6-3F07-4F70-B386-774883AF1A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45" y="4892276"/>
            <a:ext cx="785813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a lot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03C5DD64-FBB6-4D19-BC3F-9262BBB94946}"/>
              </a:ext>
            </a:extLst>
          </p:cNvPr>
          <p:cNvCxnSpPr/>
          <p:nvPr/>
        </p:nvCxnSpPr>
        <p:spPr>
          <a:xfrm rot="5400000" flipH="1" flipV="1">
            <a:off x="1655551" y="2478876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4B8A6F7C-D56C-498A-9363-F195117E1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5937" y="2248855"/>
            <a:ext cx="1642990" cy="430887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200" dirty="0"/>
              <a:t>DAE  a little</a:t>
            </a:r>
          </a:p>
        </p:txBody>
      </p:sp>
      <p:cxnSp>
        <p:nvCxnSpPr>
          <p:cNvPr id="118" name="Straight Arrow Connector 117">
            <a:extLst>
              <a:ext uri="{FF2B5EF4-FFF2-40B4-BE49-F238E27FC236}">
                <a16:creationId xmlns:a16="http://schemas.microsoft.com/office/drawing/2014/main" id="{842E1E99-A2B9-40B7-A32B-F203E0C4C340}"/>
              </a:ext>
            </a:extLst>
          </p:cNvPr>
          <p:cNvCxnSpPr/>
          <p:nvPr/>
        </p:nvCxnSpPr>
        <p:spPr>
          <a:xfrm rot="5400000">
            <a:off x="6474956" y="2508706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Right Arrow 51">
            <a:extLst>
              <a:ext uri="{FF2B5EF4-FFF2-40B4-BE49-F238E27FC236}">
                <a16:creationId xmlns:a16="http://schemas.microsoft.com/office/drawing/2014/main" id="{D8FFC998-FC1A-4ACD-A8C3-14120DCD1BCE}"/>
              </a:ext>
            </a:extLst>
          </p:cNvPr>
          <p:cNvSpPr/>
          <p:nvPr/>
        </p:nvSpPr>
        <p:spPr>
          <a:xfrm>
            <a:off x="5707438" y="2378316"/>
            <a:ext cx="247560" cy="202707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E0E5BA31-E0F9-4E84-AF17-C250BA7BFD6A}"/>
              </a:ext>
            </a:extLst>
          </p:cNvPr>
          <p:cNvCxnSpPr/>
          <p:nvPr/>
        </p:nvCxnSpPr>
        <p:spPr>
          <a:xfrm rot="5400000">
            <a:off x="4475221" y="5103010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id="{BA8ECC2E-B39F-417C-995E-1D9B39DFB15E}"/>
              </a:ext>
            </a:extLst>
          </p:cNvPr>
          <p:cNvCxnSpPr/>
          <p:nvPr/>
        </p:nvCxnSpPr>
        <p:spPr>
          <a:xfrm rot="5400000" flipH="1" flipV="1">
            <a:off x="3040935" y="5095134"/>
            <a:ext cx="35718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TextBox 120">
            <a:extLst>
              <a:ext uri="{FF2B5EF4-FFF2-40B4-BE49-F238E27FC236}">
                <a16:creationId xmlns:a16="http://schemas.microsoft.com/office/drawing/2014/main" id="{A0157AA0-5C90-42D9-952F-E7907D71CF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6728" y="4864948"/>
            <a:ext cx="1576075" cy="46166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DAE  a lot</a:t>
            </a:r>
          </a:p>
        </p:txBody>
      </p: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72D1524C-7F5D-40EB-949D-90286216257A}"/>
              </a:ext>
            </a:extLst>
          </p:cNvPr>
          <p:cNvCxnSpPr/>
          <p:nvPr/>
        </p:nvCxnSpPr>
        <p:spPr>
          <a:xfrm rot="5400000" flipH="1" flipV="1">
            <a:off x="1682251" y="5113758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>
            <a:extLst>
              <a:ext uri="{FF2B5EF4-FFF2-40B4-BE49-F238E27FC236}">
                <a16:creationId xmlns:a16="http://schemas.microsoft.com/office/drawing/2014/main" id="{91C8536C-3D30-4439-BFB1-2019155C6D9C}"/>
              </a:ext>
            </a:extLst>
          </p:cNvPr>
          <p:cNvCxnSpPr/>
          <p:nvPr/>
        </p:nvCxnSpPr>
        <p:spPr>
          <a:xfrm rot="5400000">
            <a:off x="6359365" y="5103010"/>
            <a:ext cx="357188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3" fill="hold">
                      <p:stCondLst>
                        <p:cond delay="indefinite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>
                      <p:stCondLst>
                        <p:cond delay="indefinite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animBg="1"/>
      <p:bldP spid="7" grpId="0"/>
      <p:bldP spid="15" grpId="0" animBg="1"/>
      <p:bldP spid="26" grpId="0" animBg="1"/>
      <p:bldP spid="27" grpId="0" animBg="1"/>
      <p:bldP spid="29" grpId="0" animBg="1"/>
      <p:bldP spid="30" grpId="0" animBg="1"/>
      <p:bldP spid="32" grpId="0" animBg="1"/>
      <p:bldP spid="36" grpId="0" animBg="1"/>
      <p:bldP spid="38" grpId="0" animBg="1"/>
      <p:bldP spid="39" grpId="0" animBg="1"/>
      <p:bldP spid="41" grpId="0" animBg="1"/>
      <p:bldP spid="42" grpId="0" animBg="1"/>
      <p:bldP spid="55" grpId="0" animBg="1"/>
      <p:bldP spid="58" grpId="0" animBg="1"/>
      <p:bldP spid="60" grpId="0"/>
      <p:bldP spid="62" grpId="0"/>
      <p:bldP spid="66" grpId="0" animBg="1"/>
      <p:bldP spid="67" grpId="0" animBg="1"/>
      <p:bldP spid="68" grpId="0" animBg="1"/>
      <p:bldP spid="82" grpId="0"/>
      <p:bldP spid="84" grpId="0" animBg="1"/>
      <p:bldP spid="86" grpId="0" animBg="1"/>
      <p:bldP spid="88" grpId="0" animBg="1"/>
      <p:bldP spid="90" grpId="0" animBg="1"/>
      <p:bldP spid="91" grpId="0" animBg="1"/>
      <p:bldP spid="94" grpId="0" animBg="1"/>
      <p:bldP spid="95" grpId="0" animBg="1"/>
      <p:bldP spid="98" grpId="0" animBg="1"/>
      <p:bldP spid="100" grpId="0" animBg="1"/>
      <p:bldP spid="102" grpId="0" animBg="1"/>
      <p:bldP spid="103" grpId="0" animBg="1"/>
      <p:bldP spid="105" grpId="0" animBg="1"/>
      <p:bldP spid="106" grpId="0" animBg="1"/>
      <p:bldP spid="109" grpId="0" animBg="1"/>
      <p:bldP spid="110" grpId="0" animBg="1"/>
      <p:bldP spid="111" grpId="0" animBg="1"/>
      <p:bldP spid="113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7" grpId="0" animBg="1"/>
      <p:bldP spid="99" grpId="0" animBg="1"/>
      <p:bldP spid="81" grpId="0" animBg="1"/>
      <p:bldP spid="108" grpId="0" animBg="1"/>
      <p:bldP spid="116" grpId="0" animBg="1"/>
      <p:bldP spid="117" grpId="0" animBg="1"/>
      <p:bldP spid="114" grpId="0" animBg="1" autoUpdateAnimBg="0"/>
      <p:bldP spid="1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B8FBC7EA-E8B3-405C-A598-C0C3BE627F4D}"/>
              </a:ext>
            </a:extLst>
          </p:cNvPr>
          <p:cNvGrpSpPr>
            <a:grpSpLocks/>
          </p:cNvGrpSpPr>
          <p:nvPr/>
        </p:nvGrpSpPr>
        <p:grpSpPr bwMode="auto">
          <a:xfrm>
            <a:off x="900113" y="2630488"/>
            <a:ext cx="3881437" cy="1627187"/>
            <a:chOff x="567" y="1657"/>
            <a:chExt cx="2445" cy="1025"/>
          </a:xfrm>
          <a:solidFill>
            <a:schemeClr val="accent1"/>
          </a:solidFill>
        </p:grpSpPr>
        <p:sp>
          <p:nvSpPr>
            <p:cNvPr id="31747" name="Line 3">
              <a:extLst>
                <a:ext uri="{FF2B5EF4-FFF2-40B4-BE49-F238E27FC236}">
                  <a16:creationId xmlns:a16="http://schemas.microsoft.com/office/drawing/2014/main" id="{D9BAB9C7-8D98-4CCC-9EB8-E7C9E2E41E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7" y="1657"/>
              <a:ext cx="2086" cy="957"/>
            </a:xfrm>
            <a:prstGeom prst="line">
              <a:avLst/>
            </a:prstGeom>
            <a:grpFill/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1748" name="Text Box 4">
              <a:extLst>
                <a:ext uri="{FF2B5EF4-FFF2-40B4-BE49-F238E27FC236}">
                  <a16:creationId xmlns:a16="http://schemas.microsoft.com/office/drawing/2014/main" id="{7D061DA3-4149-422D-A47D-499A8D8124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08" y="2432"/>
              <a:ext cx="40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lang="en-US" sz="2000" b="1" dirty="0">
                  <a:solidFill>
                    <a:srgbClr val="0000FF"/>
                  </a:solidFill>
                  <a:latin typeface="Arial" charset="0"/>
                </a:rPr>
                <a:t>M</a:t>
              </a:r>
              <a:r>
                <a:rPr lang="en-US" sz="2000" b="1" baseline="30000" dirty="0">
                  <a:solidFill>
                    <a:srgbClr val="0000FF"/>
                  </a:solidFill>
                  <a:latin typeface="Arial" charset="0"/>
                </a:rPr>
                <a:t>d</a:t>
              </a:r>
              <a:r>
                <a:rPr lang="en-US" sz="2000" b="1" baseline="-25000" dirty="0">
                  <a:solidFill>
                    <a:srgbClr val="0000FF"/>
                  </a:solidFill>
                  <a:latin typeface="Arial" charset="0"/>
                </a:rPr>
                <a:t>1</a:t>
              </a:r>
              <a:endParaRPr lang="th-TH" sz="2000" b="1" baseline="-25000" dirty="0">
                <a:solidFill>
                  <a:srgbClr val="0000FF"/>
                </a:solidFill>
                <a:latin typeface="Arial" charset="0"/>
              </a:endParaRPr>
            </a:p>
          </p:txBody>
        </p:sp>
      </p:grpSp>
      <p:grpSp>
        <p:nvGrpSpPr>
          <p:cNvPr id="3" name="Group 5">
            <a:extLst>
              <a:ext uri="{FF2B5EF4-FFF2-40B4-BE49-F238E27FC236}">
                <a16:creationId xmlns:a16="http://schemas.microsoft.com/office/drawing/2014/main" id="{37C3DCF7-E78E-49B3-84C8-A7D548E40F90}"/>
              </a:ext>
            </a:extLst>
          </p:cNvPr>
          <p:cNvGrpSpPr>
            <a:grpSpLocks/>
          </p:cNvGrpSpPr>
          <p:nvPr/>
        </p:nvGrpSpPr>
        <p:grpSpPr bwMode="auto">
          <a:xfrm>
            <a:off x="827088" y="2997200"/>
            <a:ext cx="3810000" cy="1692275"/>
            <a:chOff x="521" y="1888"/>
            <a:chExt cx="2400" cy="1066"/>
          </a:xfrm>
        </p:grpSpPr>
        <p:sp>
          <p:nvSpPr>
            <p:cNvPr id="14390" name="Line 6">
              <a:extLst>
                <a:ext uri="{FF2B5EF4-FFF2-40B4-BE49-F238E27FC236}">
                  <a16:creationId xmlns:a16="http://schemas.microsoft.com/office/drawing/2014/main" id="{713FC069-009B-44BE-88DC-A768BF8E86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1" y="1888"/>
              <a:ext cx="1995" cy="95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1" name="Text Box 7">
              <a:extLst>
                <a:ext uri="{FF2B5EF4-FFF2-40B4-BE49-F238E27FC236}">
                  <a16:creationId xmlns:a16="http://schemas.microsoft.com/office/drawing/2014/main" id="{073F430B-570E-4F22-8AE1-3331E23D3B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7" y="2704"/>
              <a:ext cx="40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M</a:t>
              </a:r>
              <a:r>
                <a:rPr lang="en-US" altLang="en-US" sz="2000" b="1" baseline="30000"/>
                <a:t>d</a:t>
              </a:r>
              <a:r>
                <a:rPr lang="en-US" altLang="en-US" sz="2000" b="1" baseline="-25000"/>
                <a:t>0</a:t>
              </a:r>
              <a:endParaRPr lang="th-TH" altLang="en-US" sz="2000" b="1" baseline="-25000"/>
            </a:p>
          </p:txBody>
        </p:sp>
      </p:grpSp>
      <p:grpSp>
        <p:nvGrpSpPr>
          <p:cNvPr id="4" name="Group 8">
            <a:extLst>
              <a:ext uri="{FF2B5EF4-FFF2-40B4-BE49-F238E27FC236}">
                <a16:creationId xmlns:a16="http://schemas.microsoft.com/office/drawing/2014/main" id="{A7B418E4-1F59-4ED0-9434-4EEB329C167E}"/>
              </a:ext>
            </a:extLst>
          </p:cNvPr>
          <p:cNvGrpSpPr>
            <a:grpSpLocks/>
          </p:cNvGrpSpPr>
          <p:nvPr/>
        </p:nvGrpSpPr>
        <p:grpSpPr bwMode="auto">
          <a:xfrm>
            <a:off x="2195513" y="2133600"/>
            <a:ext cx="641350" cy="3095625"/>
            <a:chOff x="1383" y="1344"/>
            <a:chExt cx="404" cy="1950"/>
          </a:xfrm>
        </p:grpSpPr>
        <p:sp>
          <p:nvSpPr>
            <p:cNvPr id="14388" name="Line 9">
              <a:extLst>
                <a:ext uri="{FF2B5EF4-FFF2-40B4-BE49-F238E27FC236}">
                  <a16:creationId xmlns:a16="http://schemas.microsoft.com/office/drawing/2014/main" id="{A053DAA8-61EA-4EBA-9626-94BCB8484F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20" y="1558"/>
              <a:ext cx="1" cy="1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9" name="Text Box 10">
              <a:extLst>
                <a:ext uri="{FF2B5EF4-FFF2-40B4-BE49-F238E27FC236}">
                  <a16:creationId xmlns:a16="http://schemas.microsoft.com/office/drawing/2014/main" id="{04CD607B-0BA1-486E-825A-63E8411868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83" y="1344"/>
              <a:ext cx="40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M</a:t>
              </a:r>
              <a:r>
                <a:rPr lang="en-US" altLang="en-US" sz="2000" b="1" baseline="30000"/>
                <a:t>S</a:t>
              </a:r>
              <a:endParaRPr lang="th-TH" altLang="en-US" sz="2000" b="1" baseline="-25000"/>
            </a:p>
          </p:txBody>
        </p:sp>
      </p:grpSp>
      <p:grpSp>
        <p:nvGrpSpPr>
          <p:cNvPr id="14341" name="Group 11">
            <a:extLst>
              <a:ext uri="{FF2B5EF4-FFF2-40B4-BE49-F238E27FC236}">
                <a16:creationId xmlns:a16="http://schemas.microsoft.com/office/drawing/2014/main" id="{6BCF8D5E-EB70-43EB-957D-083E28E5D411}"/>
              </a:ext>
            </a:extLst>
          </p:cNvPr>
          <p:cNvGrpSpPr>
            <a:grpSpLocks/>
          </p:cNvGrpSpPr>
          <p:nvPr/>
        </p:nvGrpSpPr>
        <p:grpSpPr bwMode="auto">
          <a:xfrm>
            <a:off x="468313" y="1844675"/>
            <a:ext cx="4665662" cy="3543300"/>
            <a:chOff x="295" y="1162"/>
            <a:chExt cx="2939" cy="2232"/>
          </a:xfrm>
        </p:grpSpPr>
        <p:grpSp>
          <p:nvGrpSpPr>
            <p:cNvPr id="14383" name="Group 12">
              <a:extLst>
                <a:ext uri="{FF2B5EF4-FFF2-40B4-BE49-F238E27FC236}">
                  <a16:creationId xmlns:a16="http://schemas.microsoft.com/office/drawing/2014/main" id="{C9D11F53-3C15-4990-993B-AF50FD1933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1" y="1480"/>
              <a:ext cx="2268" cy="1814"/>
              <a:chOff x="1746" y="981"/>
              <a:chExt cx="2540" cy="2086"/>
            </a:xfrm>
          </p:grpSpPr>
          <p:sp>
            <p:nvSpPr>
              <p:cNvPr id="14386" name="Line 13">
                <a:extLst>
                  <a:ext uri="{FF2B5EF4-FFF2-40B4-BE49-F238E27FC236}">
                    <a16:creationId xmlns:a16="http://schemas.microsoft.com/office/drawing/2014/main" id="{C977F04A-845B-4840-9B28-E25AFBE587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87" name="Line 14">
                <a:extLst>
                  <a:ext uri="{FF2B5EF4-FFF2-40B4-BE49-F238E27FC236}">
                    <a16:creationId xmlns:a16="http://schemas.microsoft.com/office/drawing/2014/main" id="{A2BA4C92-7C17-461A-BCFB-57E29A8037C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384" name="Text Box 15">
              <a:extLst>
                <a:ext uri="{FF2B5EF4-FFF2-40B4-BE49-F238E27FC236}">
                  <a16:creationId xmlns:a16="http://schemas.microsoft.com/office/drawing/2014/main" id="{3601B7B2-C68D-48F9-9E18-74281450B8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5" y="1162"/>
              <a:ext cx="40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r</a:t>
              </a:r>
              <a:endParaRPr lang="th-TH" altLang="en-US" sz="2800" baseline="-25000"/>
            </a:p>
          </p:txBody>
        </p:sp>
        <p:sp>
          <p:nvSpPr>
            <p:cNvPr id="14385" name="Text Box 16">
              <a:extLst>
                <a:ext uri="{FF2B5EF4-FFF2-40B4-BE49-F238E27FC236}">
                  <a16:creationId xmlns:a16="http://schemas.microsoft.com/office/drawing/2014/main" id="{A08BC537-C3A1-4B0B-B6A4-51585312B3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9" y="3067"/>
              <a:ext cx="445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M</a:t>
              </a:r>
              <a:endParaRPr lang="th-TH" altLang="en-US" sz="2800"/>
            </a:p>
          </p:txBody>
        </p:sp>
      </p:grpSp>
      <p:sp>
        <p:nvSpPr>
          <p:cNvPr id="31761" name="Oval 17">
            <a:extLst>
              <a:ext uri="{FF2B5EF4-FFF2-40B4-BE49-F238E27FC236}">
                <a16:creationId xmlns:a16="http://schemas.microsoft.com/office/drawing/2014/main" id="{3E5832B7-1079-4E1D-9030-5BC0274637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3284538"/>
            <a:ext cx="69850" cy="698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31762" name="Oval 18">
            <a:extLst>
              <a:ext uri="{FF2B5EF4-FFF2-40B4-BE49-F238E27FC236}">
                <a16:creationId xmlns:a16="http://schemas.microsoft.com/office/drawing/2014/main" id="{73D9FD6C-78B9-4259-A301-D58A487369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3716338"/>
            <a:ext cx="69850" cy="698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grpSp>
        <p:nvGrpSpPr>
          <p:cNvPr id="7" name="Group 19">
            <a:extLst>
              <a:ext uri="{FF2B5EF4-FFF2-40B4-BE49-F238E27FC236}">
                <a16:creationId xmlns:a16="http://schemas.microsoft.com/office/drawing/2014/main" id="{895DFFB7-EF51-4BB8-B8AE-DFD9F5367618}"/>
              </a:ext>
            </a:extLst>
          </p:cNvPr>
          <p:cNvGrpSpPr>
            <a:grpSpLocks/>
          </p:cNvGrpSpPr>
          <p:nvPr/>
        </p:nvGrpSpPr>
        <p:grpSpPr bwMode="auto">
          <a:xfrm>
            <a:off x="5000625" y="3000375"/>
            <a:ext cx="3595688" cy="1836738"/>
            <a:chOff x="3379" y="1752"/>
            <a:chExt cx="1901" cy="1520"/>
          </a:xfrm>
        </p:grpSpPr>
        <p:sp>
          <p:nvSpPr>
            <p:cNvPr id="14381" name="Line 20">
              <a:extLst>
                <a:ext uri="{FF2B5EF4-FFF2-40B4-BE49-F238E27FC236}">
                  <a16:creationId xmlns:a16="http://schemas.microsoft.com/office/drawing/2014/main" id="{4FC966B1-14C8-44F1-827D-CCAB9CE196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79" y="1752"/>
              <a:ext cx="1542" cy="149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2" name="Text Box 21">
              <a:extLst>
                <a:ext uri="{FF2B5EF4-FFF2-40B4-BE49-F238E27FC236}">
                  <a16:creationId xmlns:a16="http://schemas.microsoft.com/office/drawing/2014/main" id="{6F26FA2F-DC87-439A-8ADB-E0F05C18FE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6" y="3022"/>
              <a:ext cx="40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M</a:t>
              </a:r>
              <a:r>
                <a:rPr lang="en-US" altLang="en-US" sz="2000" b="1" baseline="30000"/>
                <a:t>d</a:t>
              </a:r>
              <a:r>
                <a:rPr lang="en-US" altLang="en-US" sz="2000" b="1" baseline="-25000"/>
                <a:t>0</a:t>
              </a:r>
              <a:endParaRPr lang="th-TH" altLang="en-US" sz="2000" b="1" baseline="-25000"/>
            </a:p>
          </p:txBody>
        </p:sp>
      </p:grpSp>
      <p:grpSp>
        <p:nvGrpSpPr>
          <p:cNvPr id="8" name="Group 22">
            <a:extLst>
              <a:ext uri="{FF2B5EF4-FFF2-40B4-BE49-F238E27FC236}">
                <a16:creationId xmlns:a16="http://schemas.microsoft.com/office/drawing/2014/main" id="{0E80B041-1CDE-4663-AD8D-DE024E87A989}"/>
              </a:ext>
            </a:extLst>
          </p:cNvPr>
          <p:cNvGrpSpPr>
            <a:grpSpLocks/>
          </p:cNvGrpSpPr>
          <p:nvPr/>
        </p:nvGrpSpPr>
        <p:grpSpPr bwMode="auto">
          <a:xfrm>
            <a:off x="6443663" y="2133600"/>
            <a:ext cx="641350" cy="3095625"/>
            <a:chOff x="4059" y="1344"/>
            <a:chExt cx="404" cy="1950"/>
          </a:xfrm>
        </p:grpSpPr>
        <p:sp>
          <p:nvSpPr>
            <p:cNvPr id="14379" name="Line 23">
              <a:extLst>
                <a:ext uri="{FF2B5EF4-FFF2-40B4-BE49-F238E27FC236}">
                  <a16:creationId xmlns:a16="http://schemas.microsoft.com/office/drawing/2014/main" id="{26314149-8A95-4159-A703-9738CB7378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96" y="1558"/>
              <a:ext cx="1" cy="1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0" name="Text Box 24">
              <a:extLst>
                <a:ext uri="{FF2B5EF4-FFF2-40B4-BE49-F238E27FC236}">
                  <a16:creationId xmlns:a16="http://schemas.microsoft.com/office/drawing/2014/main" id="{AB09B09B-FF68-49C8-B6B1-80A4EC2DB3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59" y="1344"/>
              <a:ext cx="40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M</a:t>
              </a:r>
              <a:r>
                <a:rPr lang="en-US" altLang="en-US" sz="2000" b="1" baseline="30000"/>
                <a:t>S</a:t>
              </a:r>
              <a:endParaRPr lang="th-TH" altLang="en-US" sz="2000" b="1" baseline="-25000"/>
            </a:p>
          </p:txBody>
        </p:sp>
      </p:grpSp>
      <p:grpSp>
        <p:nvGrpSpPr>
          <p:cNvPr id="14346" name="Group 25">
            <a:extLst>
              <a:ext uri="{FF2B5EF4-FFF2-40B4-BE49-F238E27FC236}">
                <a16:creationId xmlns:a16="http://schemas.microsoft.com/office/drawing/2014/main" id="{C0582D84-8D77-41B8-B927-0A9611D7F390}"/>
              </a:ext>
            </a:extLst>
          </p:cNvPr>
          <p:cNvGrpSpPr>
            <a:grpSpLocks/>
          </p:cNvGrpSpPr>
          <p:nvPr/>
        </p:nvGrpSpPr>
        <p:grpSpPr bwMode="auto">
          <a:xfrm>
            <a:off x="4716463" y="1844675"/>
            <a:ext cx="4665662" cy="3543300"/>
            <a:chOff x="2971" y="1162"/>
            <a:chExt cx="2939" cy="2232"/>
          </a:xfrm>
        </p:grpSpPr>
        <p:grpSp>
          <p:nvGrpSpPr>
            <p:cNvPr id="14374" name="Group 26">
              <a:extLst>
                <a:ext uri="{FF2B5EF4-FFF2-40B4-BE49-F238E27FC236}">
                  <a16:creationId xmlns:a16="http://schemas.microsoft.com/office/drawing/2014/main" id="{4415BCD2-6F07-45C5-99C0-126222514A8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07" y="1480"/>
              <a:ext cx="2268" cy="1814"/>
              <a:chOff x="1746" y="981"/>
              <a:chExt cx="2540" cy="2086"/>
            </a:xfrm>
          </p:grpSpPr>
          <p:sp>
            <p:nvSpPr>
              <p:cNvPr id="14377" name="Line 27">
                <a:extLst>
                  <a:ext uri="{FF2B5EF4-FFF2-40B4-BE49-F238E27FC236}">
                    <a16:creationId xmlns:a16="http://schemas.microsoft.com/office/drawing/2014/main" id="{CB5E1E45-6ECD-4B46-A63F-8FED93E086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78" name="Line 28">
                <a:extLst>
                  <a:ext uri="{FF2B5EF4-FFF2-40B4-BE49-F238E27FC236}">
                    <a16:creationId xmlns:a16="http://schemas.microsoft.com/office/drawing/2014/main" id="{3FE202DC-969F-47EE-BCA6-E2C95BF82E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375" name="Text Box 29">
              <a:extLst>
                <a:ext uri="{FF2B5EF4-FFF2-40B4-BE49-F238E27FC236}">
                  <a16:creationId xmlns:a16="http://schemas.microsoft.com/office/drawing/2014/main" id="{BEF69EE7-EBD6-48F9-B554-0C9594005A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1" y="1162"/>
              <a:ext cx="40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r</a:t>
              </a:r>
              <a:endParaRPr lang="th-TH" altLang="en-US" sz="2800" baseline="-25000"/>
            </a:p>
          </p:txBody>
        </p:sp>
        <p:sp>
          <p:nvSpPr>
            <p:cNvPr id="14376" name="Text Box 30">
              <a:extLst>
                <a:ext uri="{FF2B5EF4-FFF2-40B4-BE49-F238E27FC236}">
                  <a16:creationId xmlns:a16="http://schemas.microsoft.com/office/drawing/2014/main" id="{EF9F790A-F99C-4A0B-A315-48135EDD1B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65" y="3067"/>
              <a:ext cx="445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/>
                <a:t>M</a:t>
              </a:r>
              <a:endParaRPr lang="th-TH" altLang="en-US" sz="2800"/>
            </a:p>
          </p:txBody>
        </p:sp>
      </p:grpSp>
      <p:sp>
        <p:nvSpPr>
          <p:cNvPr id="31775" name="Oval 31">
            <a:extLst>
              <a:ext uri="{FF2B5EF4-FFF2-40B4-BE49-F238E27FC236}">
                <a16:creationId xmlns:a16="http://schemas.microsoft.com/office/drawing/2014/main" id="{A4D01143-A5A4-41C2-B9AE-875A018E60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935413"/>
            <a:ext cx="69850" cy="698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grpSp>
        <p:nvGrpSpPr>
          <p:cNvPr id="11" name="Group 32">
            <a:extLst>
              <a:ext uri="{FF2B5EF4-FFF2-40B4-BE49-F238E27FC236}">
                <a16:creationId xmlns:a16="http://schemas.microsoft.com/office/drawing/2014/main" id="{071D2B10-53DD-4982-96A7-4F14A6135BF7}"/>
              </a:ext>
            </a:extLst>
          </p:cNvPr>
          <p:cNvGrpSpPr>
            <a:grpSpLocks/>
          </p:cNvGrpSpPr>
          <p:nvPr/>
        </p:nvGrpSpPr>
        <p:grpSpPr bwMode="auto">
          <a:xfrm>
            <a:off x="5214938" y="2286000"/>
            <a:ext cx="4167187" cy="2249488"/>
            <a:chOff x="3696" y="1480"/>
            <a:chExt cx="1845" cy="1633"/>
          </a:xfrm>
        </p:grpSpPr>
        <p:sp>
          <p:nvSpPr>
            <p:cNvPr id="14372" name="Text Box 33">
              <a:extLst>
                <a:ext uri="{FF2B5EF4-FFF2-40B4-BE49-F238E27FC236}">
                  <a16:creationId xmlns:a16="http://schemas.microsoft.com/office/drawing/2014/main" id="{7CB5C678-0F88-41B7-89DA-23CB203342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93" y="2795"/>
              <a:ext cx="348" cy="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M</a:t>
              </a:r>
              <a:r>
                <a:rPr lang="en-US" altLang="en-US" sz="2000" b="1" baseline="30000">
                  <a:solidFill>
                    <a:srgbClr val="990099"/>
                  </a:solidFill>
                </a:rPr>
                <a:t>d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1</a:t>
              </a:r>
              <a:endParaRPr lang="th-TH" altLang="en-US" sz="2000" b="1" baseline="-25000">
                <a:solidFill>
                  <a:srgbClr val="990099"/>
                </a:solidFill>
              </a:endParaRPr>
            </a:p>
          </p:txBody>
        </p:sp>
        <p:sp>
          <p:nvSpPr>
            <p:cNvPr id="14373" name="Line 34">
              <a:extLst>
                <a:ext uri="{FF2B5EF4-FFF2-40B4-BE49-F238E27FC236}">
                  <a16:creationId xmlns:a16="http://schemas.microsoft.com/office/drawing/2014/main" id="{C81D89E8-2F87-4A5E-B1D7-9E28CB4365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96" y="1480"/>
              <a:ext cx="1542" cy="1497"/>
            </a:xfrm>
            <a:prstGeom prst="line">
              <a:avLst/>
            </a:prstGeom>
            <a:noFill/>
            <a:ln w="12700">
              <a:solidFill>
                <a:srgbClr val="99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79" name="Line 35">
            <a:extLst>
              <a:ext uri="{FF2B5EF4-FFF2-40B4-BE49-F238E27FC236}">
                <a16:creationId xmlns:a16="http://schemas.microsoft.com/office/drawing/2014/main" id="{703E3A67-A81D-48B0-B2B5-299C72ED5AB8}"/>
              </a:ext>
            </a:extLst>
          </p:cNvPr>
          <p:cNvSpPr>
            <a:spLocks noChangeShapeType="1"/>
          </p:cNvSpPr>
          <p:nvPr/>
        </p:nvSpPr>
        <p:spPr bwMode="auto">
          <a:xfrm>
            <a:off x="3057525" y="4040188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80" name="Line 36">
            <a:extLst>
              <a:ext uri="{FF2B5EF4-FFF2-40B4-BE49-F238E27FC236}">
                <a16:creationId xmlns:a16="http://schemas.microsoft.com/office/drawing/2014/main" id="{D7F22750-1B6D-4975-87F5-C46C95EDA218}"/>
              </a:ext>
            </a:extLst>
          </p:cNvPr>
          <p:cNvSpPr>
            <a:spLocks noChangeShapeType="1"/>
          </p:cNvSpPr>
          <p:nvPr/>
        </p:nvSpPr>
        <p:spPr bwMode="auto">
          <a:xfrm>
            <a:off x="6819900" y="4148138"/>
            <a:ext cx="1481138" cy="238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81" name="Oval 37">
            <a:extLst>
              <a:ext uri="{FF2B5EF4-FFF2-40B4-BE49-F238E27FC236}">
                <a16:creationId xmlns:a16="http://schemas.microsoft.com/office/drawing/2014/main" id="{9267D9D7-D3B4-48B3-BBF2-D6832494F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068638"/>
            <a:ext cx="69850" cy="698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grpSp>
        <p:nvGrpSpPr>
          <p:cNvPr id="12" name="Group 38">
            <a:extLst>
              <a:ext uri="{FF2B5EF4-FFF2-40B4-BE49-F238E27FC236}">
                <a16:creationId xmlns:a16="http://schemas.microsoft.com/office/drawing/2014/main" id="{C87A9595-1063-45CA-ABC4-F9C6F9C4933E}"/>
              </a:ext>
            </a:extLst>
          </p:cNvPr>
          <p:cNvGrpSpPr>
            <a:grpSpLocks/>
          </p:cNvGrpSpPr>
          <p:nvPr/>
        </p:nvGrpSpPr>
        <p:grpSpPr bwMode="auto">
          <a:xfrm>
            <a:off x="250825" y="3068638"/>
            <a:ext cx="2089150" cy="396875"/>
            <a:chOff x="158" y="1933"/>
            <a:chExt cx="1316" cy="250"/>
          </a:xfrm>
        </p:grpSpPr>
        <p:sp>
          <p:nvSpPr>
            <p:cNvPr id="14370" name="Line 39">
              <a:extLst>
                <a:ext uri="{FF2B5EF4-FFF2-40B4-BE49-F238E27FC236}">
                  <a16:creationId xmlns:a16="http://schemas.microsoft.com/office/drawing/2014/main" id="{27F949C9-3A00-4C9C-A015-AFF31B9ADEA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1" y="2115"/>
              <a:ext cx="1043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1" name="Text Box 40">
              <a:extLst>
                <a:ext uri="{FF2B5EF4-FFF2-40B4-BE49-F238E27FC236}">
                  <a16:creationId xmlns:a16="http://schemas.microsoft.com/office/drawing/2014/main" id="{39793005-4227-4432-B61E-DE57D2029F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" y="1933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0000FF"/>
                  </a:solidFill>
                </a:rPr>
                <a:t>r</a:t>
              </a:r>
              <a:r>
                <a:rPr lang="en-US" altLang="en-US" sz="2000" b="1" baseline="-25000">
                  <a:solidFill>
                    <a:srgbClr val="0000FF"/>
                  </a:solidFill>
                </a:rPr>
                <a:t>1</a:t>
              </a:r>
              <a:endParaRPr lang="th-TH" altLang="en-US" sz="2000" b="1" baseline="-25000">
                <a:solidFill>
                  <a:srgbClr val="0000FF"/>
                </a:solidFill>
              </a:endParaRPr>
            </a:p>
          </p:txBody>
        </p:sp>
      </p:grpSp>
      <p:grpSp>
        <p:nvGrpSpPr>
          <p:cNvPr id="13" name="Group 41">
            <a:extLst>
              <a:ext uri="{FF2B5EF4-FFF2-40B4-BE49-F238E27FC236}">
                <a16:creationId xmlns:a16="http://schemas.microsoft.com/office/drawing/2014/main" id="{09CF7741-590D-4E76-973B-DB33BEE950F4}"/>
              </a:ext>
            </a:extLst>
          </p:cNvPr>
          <p:cNvGrpSpPr>
            <a:grpSpLocks/>
          </p:cNvGrpSpPr>
          <p:nvPr/>
        </p:nvGrpSpPr>
        <p:grpSpPr bwMode="auto">
          <a:xfrm>
            <a:off x="4500563" y="2852738"/>
            <a:ext cx="2159000" cy="396875"/>
            <a:chOff x="2835" y="1797"/>
            <a:chExt cx="1360" cy="250"/>
          </a:xfrm>
        </p:grpSpPr>
        <p:sp>
          <p:nvSpPr>
            <p:cNvPr id="14368" name="Line 42">
              <a:extLst>
                <a:ext uri="{FF2B5EF4-FFF2-40B4-BE49-F238E27FC236}">
                  <a16:creationId xmlns:a16="http://schemas.microsoft.com/office/drawing/2014/main" id="{FDF3A118-CA76-4C30-9659-53D5273D669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1979"/>
              <a:ext cx="1088" cy="0"/>
            </a:xfrm>
            <a:prstGeom prst="line">
              <a:avLst/>
            </a:prstGeom>
            <a:noFill/>
            <a:ln w="9525">
              <a:solidFill>
                <a:srgbClr val="990099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69" name="Text Box 43">
              <a:extLst>
                <a:ext uri="{FF2B5EF4-FFF2-40B4-BE49-F238E27FC236}">
                  <a16:creationId xmlns:a16="http://schemas.microsoft.com/office/drawing/2014/main" id="{60F1BA1A-B5BA-4FBC-947B-8FDA2518C5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5" y="1797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r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1</a:t>
              </a:r>
              <a:endParaRPr lang="th-TH" altLang="en-US" sz="2000" b="1" baseline="-25000">
                <a:solidFill>
                  <a:srgbClr val="990099"/>
                </a:solidFill>
              </a:endParaRPr>
            </a:p>
          </p:txBody>
        </p:sp>
      </p:grpSp>
      <p:grpSp>
        <p:nvGrpSpPr>
          <p:cNvPr id="14" name="Group 44">
            <a:extLst>
              <a:ext uri="{FF2B5EF4-FFF2-40B4-BE49-F238E27FC236}">
                <a16:creationId xmlns:a16="http://schemas.microsoft.com/office/drawing/2014/main" id="{99E88A89-35DD-49BB-B703-A09B56C4923F}"/>
              </a:ext>
            </a:extLst>
          </p:cNvPr>
          <p:cNvGrpSpPr>
            <a:grpSpLocks/>
          </p:cNvGrpSpPr>
          <p:nvPr/>
        </p:nvGrpSpPr>
        <p:grpSpPr bwMode="auto">
          <a:xfrm>
            <a:off x="250825" y="3500438"/>
            <a:ext cx="2160588" cy="396875"/>
            <a:chOff x="158" y="2205"/>
            <a:chExt cx="1361" cy="250"/>
          </a:xfrm>
        </p:grpSpPr>
        <p:sp>
          <p:nvSpPr>
            <p:cNvPr id="14366" name="Line 45">
              <a:extLst>
                <a:ext uri="{FF2B5EF4-FFF2-40B4-BE49-F238E27FC236}">
                  <a16:creationId xmlns:a16="http://schemas.microsoft.com/office/drawing/2014/main" id="{96169BD2-28CC-40A3-ADE2-5E2D271A3A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1" y="2387"/>
              <a:ext cx="10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67" name="Text Box 46">
              <a:extLst>
                <a:ext uri="{FF2B5EF4-FFF2-40B4-BE49-F238E27FC236}">
                  <a16:creationId xmlns:a16="http://schemas.microsoft.com/office/drawing/2014/main" id="{92AA2AAE-F11B-4FC5-B1F7-D5ACEB6914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" y="2205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r</a:t>
              </a:r>
              <a:r>
                <a:rPr lang="en-US" altLang="en-US" sz="2000" b="1" baseline="-25000"/>
                <a:t>0</a:t>
              </a:r>
              <a:endParaRPr lang="th-TH" altLang="en-US" sz="2000" b="1" baseline="-25000"/>
            </a:p>
          </p:txBody>
        </p:sp>
      </p:grpSp>
      <p:grpSp>
        <p:nvGrpSpPr>
          <p:cNvPr id="15" name="Group 47">
            <a:extLst>
              <a:ext uri="{FF2B5EF4-FFF2-40B4-BE49-F238E27FC236}">
                <a16:creationId xmlns:a16="http://schemas.microsoft.com/office/drawing/2014/main" id="{17EF9D94-68CC-404D-86D3-CBA56139C9BB}"/>
              </a:ext>
            </a:extLst>
          </p:cNvPr>
          <p:cNvGrpSpPr>
            <a:grpSpLocks/>
          </p:cNvGrpSpPr>
          <p:nvPr/>
        </p:nvGrpSpPr>
        <p:grpSpPr bwMode="auto">
          <a:xfrm>
            <a:off x="4500563" y="3716338"/>
            <a:ext cx="2159000" cy="396875"/>
            <a:chOff x="2835" y="2341"/>
            <a:chExt cx="1360" cy="250"/>
          </a:xfrm>
        </p:grpSpPr>
        <p:sp>
          <p:nvSpPr>
            <p:cNvPr id="14364" name="Line 48">
              <a:extLst>
                <a:ext uri="{FF2B5EF4-FFF2-40B4-BE49-F238E27FC236}">
                  <a16:creationId xmlns:a16="http://schemas.microsoft.com/office/drawing/2014/main" id="{64D3CC66-ADF4-44E9-BFA0-7476D027302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2523"/>
              <a:ext cx="10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65" name="Text Box 49">
              <a:extLst>
                <a:ext uri="{FF2B5EF4-FFF2-40B4-BE49-F238E27FC236}">
                  <a16:creationId xmlns:a16="http://schemas.microsoft.com/office/drawing/2014/main" id="{3172FE71-F34D-46E7-B180-C806EAE784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5" y="2341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b="1"/>
                <a:t>r</a:t>
              </a:r>
              <a:r>
                <a:rPr lang="en-US" altLang="en-US" sz="2000" b="1" baseline="-25000"/>
                <a:t>0</a:t>
              </a:r>
              <a:endParaRPr lang="th-TH" altLang="en-US" sz="2000" b="1" baseline="-25000"/>
            </a:p>
          </p:txBody>
        </p:sp>
      </p:grpSp>
      <p:sp>
        <p:nvSpPr>
          <p:cNvPr id="14356" name="Text Box 50">
            <a:extLst>
              <a:ext uri="{FF2B5EF4-FFF2-40B4-BE49-F238E27FC236}">
                <a16:creationId xmlns:a16="http://schemas.microsoft.com/office/drawing/2014/main" id="{C8EFDB28-038B-43EF-90C4-5F5154F7EE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1563" y="5643563"/>
            <a:ext cx="3071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>
                <a:solidFill>
                  <a:srgbClr val="0000FF"/>
                </a:solidFill>
              </a:rPr>
              <a:t>M</a:t>
            </a:r>
            <a:r>
              <a:rPr lang="en-US" altLang="en-US" sz="2800" b="1" baseline="30000">
                <a:solidFill>
                  <a:srgbClr val="0000FF"/>
                </a:solidFill>
              </a:rPr>
              <a:t>d</a:t>
            </a:r>
            <a:r>
              <a:rPr lang="en-US" altLang="en-US" sz="2800" b="1">
                <a:solidFill>
                  <a:srgbClr val="0000FF"/>
                </a:solidFill>
              </a:rPr>
              <a:t> shifts a little</a:t>
            </a:r>
            <a:endParaRPr lang="th-TH" altLang="en-US" b="1">
              <a:solidFill>
                <a:srgbClr val="0000FF"/>
              </a:solidFill>
            </a:endParaRPr>
          </a:p>
        </p:txBody>
      </p:sp>
      <p:sp>
        <p:nvSpPr>
          <p:cNvPr id="14357" name="Text Box 51">
            <a:extLst>
              <a:ext uri="{FF2B5EF4-FFF2-40B4-BE49-F238E27FC236}">
                <a16:creationId xmlns:a16="http://schemas.microsoft.com/office/drawing/2014/main" id="{B5D3B914-0B39-4D21-90F9-2A642667F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0" y="5643563"/>
            <a:ext cx="30718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b="1">
                <a:solidFill>
                  <a:srgbClr val="990099"/>
                </a:solidFill>
              </a:rPr>
              <a:t>M</a:t>
            </a:r>
            <a:r>
              <a:rPr lang="en-US" altLang="en-US" b="1" baseline="30000">
                <a:solidFill>
                  <a:srgbClr val="990099"/>
                </a:solidFill>
              </a:rPr>
              <a:t>d </a:t>
            </a:r>
            <a:r>
              <a:rPr lang="en-US" altLang="en-US" b="1">
                <a:solidFill>
                  <a:srgbClr val="990099"/>
                </a:solidFill>
              </a:rPr>
              <a:t>shifts a lot</a:t>
            </a:r>
            <a:endParaRPr lang="th-TH" altLang="en-US" b="1">
              <a:solidFill>
                <a:srgbClr val="990099"/>
              </a:solidFill>
            </a:endParaRPr>
          </a:p>
        </p:txBody>
      </p:sp>
      <p:sp>
        <p:nvSpPr>
          <p:cNvPr id="14358" name="Text Box 52">
            <a:extLst>
              <a:ext uri="{FF2B5EF4-FFF2-40B4-BE49-F238E27FC236}">
                <a16:creationId xmlns:a16="http://schemas.microsoft.com/office/drawing/2014/main" id="{410C81DE-6996-494D-913C-C3BE4679D1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1052513"/>
            <a:ext cx="17287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/>
          </a:p>
        </p:txBody>
      </p:sp>
      <p:sp>
        <p:nvSpPr>
          <p:cNvPr id="14359" name="Text Box 55">
            <a:extLst>
              <a:ext uri="{FF2B5EF4-FFF2-40B4-BE49-F238E27FC236}">
                <a16:creationId xmlns:a16="http://schemas.microsoft.com/office/drawing/2014/main" id="{65F94DBB-188D-4973-899C-7EFEAB3C6D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125" y="1341438"/>
            <a:ext cx="792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high</a:t>
            </a:r>
            <a:endParaRPr lang="th-TH" altLang="en-US" sz="2400"/>
          </a:p>
        </p:txBody>
      </p:sp>
      <p:sp>
        <p:nvSpPr>
          <p:cNvPr id="14360" name="Text Box 58">
            <a:extLst>
              <a:ext uri="{FF2B5EF4-FFF2-40B4-BE49-F238E27FC236}">
                <a16:creationId xmlns:a16="http://schemas.microsoft.com/office/drawing/2014/main" id="{6DE11A4D-E540-4FA1-8E8F-D1A5C4B7C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2850" y="1341438"/>
            <a:ext cx="792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low</a:t>
            </a:r>
            <a:endParaRPr lang="th-TH" altLang="en-US" sz="2400"/>
          </a:p>
        </p:txBody>
      </p:sp>
      <p:sp>
        <p:nvSpPr>
          <p:cNvPr id="14361" name="Rectangle 5">
            <a:extLst>
              <a:ext uri="{FF2B5EF4-FFF2-40B4-BE49-F238E27FC236}">
                <a16:creationId xmlns:a16="http://schemas.microsoft.com/office/drawing/2014/main" id="{3E8579BA-4AD0-4454-A0D7-87DD021345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pic>
        <p:nvPicPr>
          <p:cNvPr id="14362" name="Picture 4">
            <a:extLst>
              <a:ext uri="{FF2B5EF4-FFF2-40B4-BE49-F238E27FC236}">
                <a16:creationId xmlns:a16="http://schemas.microsoft.com/office/drawing/2014/main" id="{2D99EC8E-FA4F-4FEC-990B-7E2B94D21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1214438"/>
            <a:ext cx="785812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3" name="Picture 4">
            <a:extLst>
              <a:ext uri="{FF2B5EF4-FFF2-40B4-BE49-F238E27FC236}">
                <a16:creationId xmlns:a16="http://schemas.microsoft.com/office/drawing/2014/main" id="{F3FF6307-EE4E-446E-83AF-12468520E9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1214438"/>
            <a:ext cx="785813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1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1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1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1" grpId="0" animBg="1"/>
      <p:bldP spid="31762" grpId="0" animBg="1"/>
      <p:bldP spid="31775" grpId="0" animBg="1"/>
      <p:bldP spid="31781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1199</TotalTime>
  <Words>575</Words>
  <Application>Microsoft Office PowerPoint</Application>
  <PresentationFormat>On-screen Show (4:3)</PresentationFormat>
  <Paragraphs>206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Angsana New</vt:lpstr>
      <vt:lpstr>Arial</vt:lpstr>
      <vt:lpstr>Calibri</vt:lpstr>
      <vt:lpstr>Default Design</vt:lpstr>
      <vt:lpstr>Equation</vt:lpstr>
      <vt:lpstr>Chapter 7: Policy Effectiveness</vt:lpstr>
      <vt:lpstr>7.1 Fiscal Policy Effectiveness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econlab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LT1-C99</dc:creator>
  <cp:lastModifiedBy>Nessara  Sukpanich</cp:lastModifiedBy>
  <cp:revision>85</cp:revision>
  <dcterms:created xsi:type="dcterms:W3CDTF">2008-01-09T08:32:26Z</dcterms:created>
  <dcterms:modified xsi:type="dcterms:W3CDTF">2021-04-22T17:57:27Z</dcterms:modified>
</cp:coreProperties>
</file>