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55"/>
  </p:notesMasterIdLst>
  <p:sldIdLst>
    <p:sldId id="636" r:id="rId2"/>
    <p:sldId id="643" r:id="rId3"/>
    <p:sldId id="644" r:id="rId4"/>
    <p:sldId id="575" r:id="rId5"/>
    <p:sldId id="549" r:id="rId6"/>
    <p:sldId id="605" r:id="rId7"/>
    <p:sldId id="609" r:id="rId8"/>
    <p:sldId id="550" r:id="rId9"/>
    <p:sldId id="559" r:id="rId10"/>
    <p:sldId id="576" r:id="rId11"/>
    <p:sldId id="577" r:id="rId12"/>
    <p:sldId id="503" r:id="rId13"/>
    <p:sldId id="661" r:id="rId14"/>
    <p:sldId id="662" r:id="rId15"/>
    <p:sldId id="579" r:id="rId16"/>
    <p:sldId id="580" r:id="rId17"/>
    <p:sldId id="581" r:id="rId18"/>
    <p:sldId id="504" r:id="rId19"/>
    <p:sldId id="582" r:id="rId20"/>
    <p:sldId id="645" r:id="rId21"/>
    <p:sldId id="583" r:id="rId22"/>
    <p:sldId id="461" r:id="rId23"/>
    <p:sldId id="411" r:id="rId24"/>
    <p:sldId id="610" r:id="rId25"/>
    <p:sldId id="640" r:id="rId26"/>
    <p:sldId id="641" r:id="rId27"/>
    <p:sldId id="663" r:id="rId28"/>
    <p:sldId id="642" r:id="rId29"/>
    <p:sldId id="666" r:id="rId30"/>
    <p:sldId id="664" r:id="rId31"/>
    <p:sldId id="602" r:id="rId32"/>
    <p:sldId id="511" r:id="rId33"/>
    <p:sldId id="606" r:id="rId34"/>
    <p:sldId id="494" r:id="rId35"/>
    <p:sldId id="514" r:id="rId36"/>
    <p:sldId id="646" r:id="rId37"/>
    <p:sldId id="491" r:id="rId38"/>
    <p:sldId id="648" r:id="rId39"/>
    <p:sldId id="603" r:id="rId40"/>
    <p:sldId id="492" r:id="rId41"/>
    <p:sldId id="604" r:id="rId42"/>
    <p:sldId id="649" r:id="rId43"/>
    <p:sldId id="493" r:id="rId44"/>
    <p:sldId id="651" r:id="rId45"/>
    <p:sldId id="667" r:id="rId46"/>
    <p:sldId id="652" r:id="rId47"/>
    <p:sldId id="653" r:id="rId48"/>
    <p:sldId id="531" r:id="rId49"/>
    <p:sldId id="631" r:id="rId50"/>
    <p:sldId id="654" r:id="rId51"/>
    <p:sldId id="657" r:id="rId52"/>
    <p:sldId id="658" r:id="rId53"/>
    <p:sldId id="660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>
        <p:scale>
          <a:sx n="81" d="100"/>
          <a:sy n="81" d="100"/>
        </p:scale>
        <p:origin x="-222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79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2736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11/17/2016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42910" y="3643314"/>
            <a:ext cx="7848600" cy="16002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MK 202 Fundamentals of Marketing</a:t>
            </a:r>
          </a:p>
          <a:p>
            <a:r>
              <a:rPr lang="en-US" sz="32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By </a:t>
            </a:r>
            <a:r>
              <a:rPr lang="en-US" sz="3200" b="1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Aj.Suwalya</a:t>
            </a:r>
            <a:r>
              <a:rPr lang="en-US" sz="32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en-US" sz="3200" b="1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K.</a:t>
            </a:r>
            <a:endParaRPr lang="th-TH" sz="32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42910" y="1571612"/>
            <a:ext cx="7858180" cy="1470025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IMC Strategy I</a:t>
            </a:r>
            <a:br>
              <a:rPr lang="en-US" sz="3600" b="1" dirty="0" smtClean="0"/>
            </a:br>
            <a:r>
              <a:rPr lang="en-US" sz="2200" b="1" dirty="0" smtClean="0"/>
              <a:t>CHAPTER 14-17 :</a:t>
            </a:r>
            <a:r>
              <a:rPr lang="en-US" sz="2400"/>
              <a:t>Integrated Marketing Communications (IMC)</a:t>
            </a:r>
            <a:endParaRPr lang="th-TH" sz="22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2532" y="206464"/>
            <a:ext cx="1558558" cy="19264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573" y="206464"/>
            <a:ext cx="1588889" cy="1934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290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13478" y="399556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/>
              <a:t>We will be covering 3 parts for IMC</a:t>
            </a:r>
            <a:endParaRPr lang="th-TH" dirty="0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413478" y="2041161"/>
            <a:ext cx="8505669" cy="4572000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Part I: </a:t>
            </a:r>
            <a:r>
              <a:rPr lang="en-US" sz="32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Communicating Customer Value: </a:t>
            </a:r>
            <a:r>
              <a:rPr lang="en-US" sz="24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Integrated Marketing Communications Strategy</a:t>
            </a:r>
          </a:p>
          <a:p>
            <a:endParaRPr lang="en-US" sz="24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sz="44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Part II: Media Mix</a:t>
            </a:r>
          </a:p>
          <a:p>
            <a:endParaRPr lang="en-US" sz="44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sz="44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Part III: Get Better Advertising</a:t>
            </a:r>
            <a:endParaRPr lang="th-TH" sz="44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29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 txBox="1"/>
          <p:nvPr/>
        </p:nvSpPr>
        <p:spPr>
          <a:xfrm>
            <a:off x="1746250" y="1650626"/>
            <a:ext cx="6108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Part I: </a:t>
            </a:r>
            <a:r>
              <a:rPr lang="en-US" sz="24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Communicating Customer Value: </a:t>
            </a:r>
            <a:r>
              <a:rPr lang="en-US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Integrated Marketing Communications Strategy</a:t>
            </a:r>
          </a:p>
        </p:txBody>
      </p:sp>
    </p:spTree>
    <p:extLst>
      <p:ext uri="{BB962C8B-B14F-4D97-AF65-F5344CB8AC3E}">
        <p14:creationId xmlns:p14="http://schemas.microsoft.com/office/powerpoint/2010/main" val="189014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1557" name="Picture 5" descr="busweekb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71525"/>
            <a:ext cx="7391400" cy="6086475"/>
          </a:xfrm>
          <a:prstGeom prst="rect">
            <a:avLst/>
          </a:prstGeom>
          <a:noFill/>
        </p:spPr>
      </p:pic>
      <p:sp>
        <p:nvSpPr>
          <p:cNvPr id="791558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1071538" y="0"/>
            <a:ext cx="7772400" cy="9906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are the strongest brands?</a:t>
            </a:r>
          </a:p>
        </p:txBody>
      </p:sp>
    </p:spTree>
    <p:extLst>
      <p:ext uri="{BB962C8B-B14F-4D97-AF65-F5344CB8AC3E}">
        <p14:creationId xmlns:p14="http://schemas.microsoft.com/office/powerpoint/2010/main" val="29644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hlink"/>
                </a:solidFill>
              </a:rPr>
              <a:t>Forbes Top 10 Most Valuable Brands</a:t>
            </a:r>
            <a:endParaRPr lang="en-US" dirty="0"/>
          </a:p>
        </p:txBody>
      </p:sp>
      <p:pic>
        <p:nvPicPr>
          <p:cNvPr id="66562" name="Picture 2" descr="http://dazeinfo.com/wp-content/uploads/2014/11/Worlds-most-valuable-brands-Forbes-20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8358246" cy="55100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895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478" y="583992"/>
            <a:ext cx="6133473" cy="460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69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819462" y="2547078"/>
            <a:ext cx="8324538" cy="4572000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3600"/>
              <a:t>Product – Clear Positioning?</a:t>
            </a:r>
          </a:p>
          <a:p>
            <a:pPr>
              <a:buFont typeface="Wingdings" charset="2"/>
              <a:buChar char="Ø"/>
            </a:pPr>
            <a:r>
              <a:rPr lang="en-US" sz="3600"/>
              <a:t>Price $$$$$</a:t>
            </a:r>
          </a:p>
          <a:p>
            <a:pPr>
              <a:buFont typeface="Wingdings" charset="2"/>
              <a:buChar char="Ø"/>
            </a:pPr>
            <a:r>
              <a:rPr lang="en-US" sz="3600"/>
              <a:t>Place/Distribution</a:t>
            </a:r>
          </a:p>
          <a:p>
            <a:pPr>
              <a:buFont typeface="Wingdings" charset="2"/>
              <a:buChar char="Ø"/>
            </a:pPr>
            <a:r>
              <a:rPr lang="en-US" sz="3600"/>
              <a:t>Promotions- Effective communications?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61441" y="1161737"/>
            <a:ext cx="8278317" cy="568195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The Marketing Mix for Successful Brands</a:t>
            </a:r>
          </a:p>
          <a:p>
            <a:r>
              <a:rPr lang="en-US" dirty="0">
                <a:solidFill>
                  <a:schemeClr val="hlink"/>
                </a:solidFill>
              </a:rPr>
              <a:t>4P's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94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upcycling.edu.pl/wp-content/uploads/2014/10/bigstock-Thinking-Smiling-Woman-With-Qu-46191085-2-1050x1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4302670" cy="42862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947145" y="174885"/>
            <a:ext cx="473059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schemeClr val="hlink"/>
                </a:solidFill>
              </a:rPr>
              <a:t>Top of Mind</a:t>
            </a:r>
            <a:endParaRPr lang="en-US" sz="8000" dirty="0"/>
          </a:p>
        </p:txBody>
      </p:sp>
      <p:sp>
        <p:nvSpPr>
          <p:cNvPr id="7" name="TextBox 6"/>
          <p:cNvSpPr txBox="1"/>
          <p:nvPr/>
        </p:nvSpPr>
        <p:spPr>
          <a:xfrm>
            <a:off x="5183327" y="2410910"/>
            <a:ext cx="3286116" cy="37856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Fast Food</a:t>
            </a:r>
          </a:p>
          <a:p>
            <a:r>
              <a:rPr lang="en-US" sz="4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Shampoo</a:t>
            </a:r>
          </a:p>
          <a:p>
            <a:r>
              <a:rPr lang="en-US" sz="4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Deodorant</a:t>
            </a:r>
          </a:p>
          <a:p>
            <a:r>
              <a:rPr lang="en-US" sz="4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Soft Drink</a:t>
            </a:r>
          </a:p>
          <a:p>
            <a:r>
              <a:rPr lang="en-US" sz="48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Cars</a:t>
            </a:r>
            <a:endParaRPr lang="en-US" sz="48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39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051" y="449707"/>
            <a:ext cx="9031574" cy="1143000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chemeClr val="hlink"/>
                </a:solidFill>
              </a:rPr>
              <a:t>Words…What words come to your mind?</a:t>
            </a:r>
          </a:p>
          <a:p>
            <a:r>
              <a:rPr lang="en-US" sz="2800" dirty="0">
                <a:solidFill>
                  <a:schemeClr val="hlink"/>
                </a:solidFill>
              </a:rPr>
              <a:t>Feelings…How do you feel when watching the ad?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116" y="2272803"/>
            <a:ext cx="6133474" cy="4106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9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1682" name="Picture 2" descr="http://fc00.deviantart.net/fs71/f/2010/156/9/8/Kobe___Nike_Ad_by_tooldesig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2691" y="1143000"/>
            <a:ext cx="4548219" cy="51167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273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77724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Brand Associations</a:t>
            </a:r>
            <a:endParaRPr lang="en-US" dirty="0"/>
          </a:p>
        </p:txBody>
      </p:sp>
      <p:pic>
        <p:nvPicPr>
          <p:cNvPr id="70658" name="Picture 2" descr="http://graphics8.nytimes.com/images/2006/12/17/business/17BUZZ.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5357850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383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182380" y="1443471"/>
            <a:ext cx="8686800" cy="1470025"/>
          </a:xfrm>
        </p:spPr>
        <p:txBody>
          <a:bodyPr>
            <a:normAutofit/>
          </a:bodyPr>
          <a:lstStyle/>
          <a:p>
            <a:r>
              <a:rPr sz="4800" b="1" smtClean="0"/>
              <a:t> Promotion Mix</a:t>
            </a:r>
            <a:r>
              <a:rPr lang="en-US" sz="4800" b="1"/>
              <a:t> </a:t>
            </a:r>
          </a:p>
          <a:p>
            <a:r>
              <a:rPr lang="en-US" sz="3600" b="1" smtClean="0"/>
              <a:t>Marketing Communications Mix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671" y="3242510"/>
            <a:ext cx="4261787" cy="3192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7A9D578D-C14B-44B9-8823-852FA6306868}" type="slidenum">
              <a:rPr lang="en-US" smtClean="0"/>
              <a:pPr/>
              <a:t>13</a:t>
            </a:fld>
            <a:endParaRPr lang="en-US" smtClean="0"/>
          </a:p>
        </p:txBody>
      </p:sp>
      <p:pic>
        <p:nvPicPr>
          <p:cNvPr id="9219" name="Picture 4" descr="F12-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981200"/>
            <a:ext cx="8458200" cy="392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762000" y="304800"/>
            <a:ext cx="7467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/>
              <a:t>The “Communications Potential” of the Marketing Mix</a:t>
            </a:r>
          </a:p>
        </p:txBody>
      </p:sp>
      <p:sp>
        <p:nvSpPr>
          <p:cNvPr id="9221" name="Line 6"/>
          <p:cNvSpPr>
            <a:spLocks noChangeShapeType="1"/>
          </p:cNvSpPr>
          <p:nvPr/>
        </p:nvSpPr>
        <p:spPr bwMode="auto">
          <a:xfrm flipH="1">
            <a:off x="1162050" y="1447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662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801BC5D3-A129-4532-9199-22D9E0E45296}" type="slidenum">
              <a:rPr lang="en-US" smtClean="0"/>
              <a:pPr/>
              <a:t>14</a:t>
            </a:fld>
            <a:endParaRPr lang="en-US" smtClean="0"/>
          </a:p>
        </p:txBody>
      </p:sp>
      <p:pic>
        <p:nvPicPr>
          <p:cNvPr id="10243" name="Picture 5" descr="F12-1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0200"/>
            <a:ext cx="8305800" cy="3988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685800" y="152400"/>
            <a:ext cx="7467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/>
              <a:t>How Promotions Leverages Other Marketing Mix Variables</a:t>
            </a:r>
          </a:p>
        </p:txBody>
      </p:sp>
      <p:sp>
        <p:nvSpPr>
          <p:cNvPr id="10246" name="Line 7"/>
          <p:cNvSpPr>
            <a:spLocks noChangeShapeType="1"/>
          </p:cNvSpPr>
          <p:nvPr/>
        </p:nvSpPr>
        <p:spPr bwMode="auto">
          <a:xfrm flipH="1">
            <a:off x="1143000" y="12954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063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602105" y="2286000"/>
            <a:ext cx="8242092" cy="4572000"/>
          </a:xfrm>
        </p:spPr>
        <p:txBody>
          <a:bodyPr/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The specific </a:t>
            </a:r>
            <a:r>
              <a:rPr lang="en-US" sz="4400" b="1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blend of promotional tools</a:t>
            </a:r>
            <a:r>
              <a:rPr lang="en-US" sz="44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that the company uses to persuasively communicate </a:t>
            </a:r>
            <a:r>
              <a:rPr lang="en-US" sz="4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customer value and build customer relationships.</a:t>
            </a:r>
            <a:endParaRPr lang="th-TH" sz="4800" b="1" dirty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205320"/>
            <a:ext cx="8907905" cy="1267918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7286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64563" y="1672652"/>
            <a:ext cx="7772400" cy="4572000"/>
          </a:xfrm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Advertising</a:t>
            </a:r>
          </a:p>
          <a:p>
            <a:pPr lvl="1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Any paid form of non personal presentation and promotion of ideas, goods, or services by an identified sponsor.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Sales Promotion</a:t>
            </a:r>
          </a:p>
          <a:p>
            <a:pPr lvl="1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Short-term incentives to encourage the purchase or sale of a product or service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Personal Selling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Personal presentation by the firm’s sales force for the purpose of making sales and building customer relationships.</a:t>
            </a:r>
          </a:p>
          <a:p>
            <a:pPr lvl="1" eaLnBrk="1" hangingPunct="1"/>
            <a:endParaRPr lang="en-US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62393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5898" y="1172980"/>
            <a:ext cx="7772400" cy="45720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v"/>
            </a:pPr>
            <a:endParaRPr lang="en-US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en-US" dirty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Public Relations (PR)</a:t>
            </a:r>
          </a:p>
          <a:p>
            <a:pPr lvl="1">
              <a:lnSpc>
                <a:spcPct val="90000"/>
              </a:lnSpc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Building good relations with the company’s various publics by obtaining favorable publicity, building up a good corporate image, and handling or heading off unfavorable rumors, stories, and events.</a:t>
            </a:r>
          </a:p>
          <a:p>
            <a:pPr lvl="1">
              <a:lnSpc>
                <a:spcPct val="90000"/>
              </a:lnSpc>
            </a:pPr>
            <a:endParaRPr lang="en-US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US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Direct And Digital Marketing</a:t>
            </a:r>
          </a:p>
          <a:p>
            <a:pPr lvl="1" eaLnBrk="1" hangingPunct="1"/>
            <a:r>
              <a:rPr lang="en-US" dirty="0">
                <a:latin typeface="Arial" charset="0"/>
                <a:ea typeface="Arial" charset="0"/>
                <a:cs typeface="Arial" charset="0"/>
              </a:rPr>
              <a:t>Engaging directly with carefully targeted individual consumers and customer communities to both obtain an immediate response and build lasting customer relationships.</a:t>
            </a:r>
            <a:endParaRPr lang="en-US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149902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Promotional Mix</a:t>
            </a:r>
          </a:p>
        </p:txBody>
      </p:sp>
    </p:spTree>
    <p:extLst>
      <p:ext uri="{BB962C8B-B14F-4D97-AF65-F5344CB8AC3E}">
        <p14:creationId xmlns:p14="http://schemas.microsoft.com/office/powerpoint/2010/main" val="18881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ctrTitle"/>
          </p:nvPr>
        </p:nvSpPr>
        <p:spPr>
          <a:xfrm>
            <a:off x="228600" y="1186722"/>
            <a:ext cx="8915400" cy="1883504"/>
          </a:xfrm>
        </p:spPr>
        <p:txBody>
          <a:bodyPr>
            <a:normAutofit/>
          </a:bodyPr>
          <a:lstStyle/>
          <a:p>
            <a:r>
              <a:rPr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IMC</a:t>
            </a:r>
            <a:endParaRPr lang="th-TH" sz="6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426" name="Picture 2" descr="http://marketing.esncm.com/wp-content/uploads/2012/02/simple_img_1X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3505200"/>
            <a:ext cx="5715000" cy="2676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64" y="205320"/>
            <a:ext cx="8907905" cy="126791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The Changing Communications Environment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914400" y="1447800"/>
            <a:ext cx="7772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Two factors are changing the face of today’s marketing communications:</a:t>
            </a: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381000" y="2667000"/>
            <a:ext cx="8351838" cy="1239838"/>
          </a:xfrm>
          <a:prstGeom prst="roundRect">
            <a:avLst>
              <a:gd name="adj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bliqueTopRigh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As mass markets have fragmented, marketers</a:t>
            </a:r>
          </a:p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are shifting away from mass marketing</a:t>
            </a: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457200" y="4343400"/>
            <a:ext cx="8351838" cy="1544638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Vast improvements in information technology</a:t>
            </a:r>
          </a:p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are speeding the movement toward segmented</a:t>
            </a:r>
          </a:p>
          <a:p>
            <a:pPr algn="ctr" eaLnBrk="0" hangingPunct="0"/>
            <a:r>
              <a:rPr lang="en-US" sz="2800" dirty="0">
                <a:latin typeface="Arial" charset="0"/>
                <a:ea typeface="Arial" charset="0"/>
                <a:cs typeface="Arial" charset="0"/>
              </a:rPr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191351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35964" y="5159115"/>
            <a:ext cx="8270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new marketing communications model: Rovio Entertainment introduced the Angry Birds Space version of its popular game using only an online video campaign. The campaign reaped an astonishing 134 million views and 168,570 social shares.          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36" y="662066"/>
            <a:ext cx="7582068" cy="425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66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964" y="205320"/>
            <a:ext cx="8907905" cy="1267918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Kimberly-Clark:New IMC Approaches</a:t>
            </a:r>
          </a:p>
        </p:txBody>
      </p:sp>
      <p:pic>
        <p:nvPicPr>
          <p:cNvPr id="9" name="Picture 2" descr="http://archive.blisstree.com/files/2009/08/huggies-pure-and-natural-disposable-di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524000"/>
            <a:ext cx="3276600" cy="3200400"/>
          </a:xfrm>
          <a:prstGeom prst="rect">
            <a:avLst/>
          </a:prstGeom>
          <a:noFill/>
        </p:spPr>
      </p:pic>
      <p:pic>
        <p:nvPicPr>
          <p:cNvPr id="10" name="Picture 4" descr="http://data.whicdn.com/images/32638473/3519628_ProductDescription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1600200"/>
            <a:ext cx="4038600" cy="29718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33400" y="5029200"/>
            <a:ext cx="84006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Targets new and expectant mothers through mommy blogs, Web sites, </a:t>
            </a:r>
          </a:p>
          <a:p>
            <a:r>
              <a:rPr lang="en-US" dirty="0" smtClean="0"/>
              <a:t>print and online ads, e-mail, in-store promotions and in-hospital TV programming.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2051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>
          <a:xfrm>
            <a:off x="533400" y="-152400"/>
            <a:ext cx="8229600" cy="5715000"/>
          </a:xfrm>
          <a:noFill/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20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36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6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Conflicting messages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from different sources or promotional approaches can confuse company or brand images</a:t>
            </a: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2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/>
            </a:r>
            <a:br>
              <a:rPr lang="en-US" sz="32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The problem is particularly prevalent when </a:t>
            </a:r>
            <a:br>
              <a:rPr lang="en-US" sz="2800" dirty="0" smtClean="0">
                <a:latin typeface="Arial" charset="0"/>
                <a:ea typeface="Arial" charset="0"/>
                <a:cs typeface="Arial" charset="0"/>
              </a:rPr>
            </a:br>
            <a:r>
              <a:rPr lang="en-US" sz="32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functional specialists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handle individual forms of marketing communications independently</a:t>
            </a:r>
          </a:p>
        </p:txBody>
      </p:sp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C6AC9B27-A54D-4161-884C-0CEC485B9A91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13316" name="Line 6"/>
          <p:cNvSpPr>
            <a:spLocks noChangeShapeType="1"/>
          </p:cNvSpPr>
          <p:nvPr/>
        </p:nvSpPr>
        <p:spPr bwMode="auto">
          <a:xfrm flipH="1">
            <a:off x="838200" y="1828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547141"/>
            <a:ext cx="8907905" cy="1267918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The Need for IMC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25BC94B8-F21C-4DB5-A1A1-E3F4F92CC481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14340" name="AutoShape 3"/>
          <p:cNvSpPr>
            <a:spLocks noChangeArrowheads="1"/>
          </p:cNvSpPr>
          <p:nvPr/>
        </p:nvSpPr>
        <p:spPr bwMode="auto">
          <a:xfrm>
            <a:off x="430213" y="1768475"/>
            <a:ext cx="8329612" cy="4468813"/>
          </a:xfrm>
          <a:prstGeom prst="foldedCorner">
            <a:avLst>
              <a:gd name="adj" fmla="val 1250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F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Using IMC, the company carefully</a:t>
            </a:r>
          </a:p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integrates and coordinates its many</a:t>
            </a:r>
          </a:p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communication channels </a:t>
            </a:r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to deliver</a:t>
            </a:r>
          </a:p>
          <a:p>
            <a:pPr algn="ctr" eaLnBrk="0" hangingPunct="0"/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 clear, consistent, and compelling </a:t>
            </a:r>
          </a:p>
          <a:p>
            <a:pPr algn="ctr" eaLnBrk="0" hangingPunct="0"/>
            <a:r>
              <a:rPr lang="en-U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message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about the organization</a:t>
            </a:r>
          </a:p>
          <a:p>
            <a:pPr algn="ctr" eaLnBrk="0" hangingPunct="0"/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and its 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products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341" name="Line 4"/>
          <p:cNvSpPr>
            <a:spLocks noChangeShapeType="1"/>
          </p:cNvSpPr>
          <p:nvPr/>
        </p:nvSpPr>
        <p:spPr bwMode="auto">
          <a:xfrm flipH="1">
            <a:off x="1162050" y="1447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The Need for IMC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solidFill>
            <a:srgbClr val="CCFFFF"/>
          </a:solidFill>
          <a:ln w="28575">
            <a:solidFill>
              <a:srgbClr val="000080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sz="3600" dirty="0" smtClean="0"/>
              <a:t> Haagen-Dazs</a:t>
            </a:r>
            <a:r>
              <a:rPr lang="en-US" sz="2000" dirty="0" smtClean="0"/>
              <a:t>:             A Beautifully Integrated Marketing Communications Campaign</a:t>
            </a:r>
            <a:endParaRPr lang="en-US" sz="2000" b="1" dirty="0" smtClean="0">
              <a:solidFill>
                <a:srgbClr val="FF3300"/>
              </a:solidFill>
            </a:endParaRP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31D0383E-D40A-4BD5-B114-A55686CFA669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600200"/>
            <a:ext cx="8229600" cy="3992563"/>
          </a:xfrm>
        </p:spPr>
        <p:txBody>
          <a:bodyPr>
            <a:normAutofit/>
          </a:bodyPr>
          <a:lstStyle/>
          <a:p>
            <a:pPr lvl="2"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“Haagen-Dazs loves honey bees” integrated marketing campaign uses rich, well-coordinated blend of communications elements to successfully deliver 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Haagen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–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Dazs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’ unique message and positioning.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“It’s the brand with heart and soul”, “We’re not only raising brand awareness, but making a difference in the world.”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5778" name="Picture 2" descr="http://theinspirationroom.com/daily/interactive/2009/5/haagen-dazs-loves-honey-be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723661"/>
            <a:ext cx="2362200" cy="1675661"/>
          </a:xfrm>
          <a:prstGeom prst="rect">
            <a:avLst/>
          </a:prstGeom>
          <a:noFill/>
        </p:spPr>
      </p:pic>
      <p:pic>
        <p:nvPicPr>
          <p:cNvPr id="75780" name="Picture 4" descr="http://dairywithhoney.com/wp-content/uploads/2010/10/1253564486-haagen-dazs-loves-honey-bee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10133" y="4716463"/>
            <a:ext cx="1752600" cy="1752600"/>
          </a:xfrm>
          <a:prstGeom prst="rect">
            <a:avLst/>
          </a:prstGeom>
          <a:noFill/>
        </p:spPr>
      </p:pic>
      <p:pic>
        <p:nvPicPr>
          <p:cNvPr id="75782" name="Picture 6" descr="http://files.coloribus.com/files/adsarchive/part_1137/11375905/file/ice-cream-loves-honey-bees-small-199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75" y="4713808"/>
            <a:ext cx="2590800" cy="1826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417" y="6079116"/>
            <a:ext cx="768412" cy="54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24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149902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Real Marketing 14.1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Just Don't Call It Advertising:It's Content Marketing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1670" y="5471410"/>
            <a:ext cx="8270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Content marketing: Intel's and Toshiba's award-winning "Inside" social media film series blurs the line between advertising, social media, and entertainment, creating high levels of customer-brand engagement for the two brands.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017" y="1485900"/>
            <a:ext cx="6350000" cy="373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0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149902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Figure14.1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Integrated Marketing Communications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08753" y="1910213"/>
            <a:ext cx="25933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Today’s customers are bombarded by company messages from all directions.  For example, think about all the ways you interact with companies such as Nike, Apple, or Coca-Cola. Integrated marketing communications means that companies must carefully coordinate all these customer </a:t>
            </a:r>
            <a:r>
              <a:rPr lang="en-US" sz="1600" dirty="0" err="1" smtClean="0">
                <a:solidFill>
                  <a:srgbClr val="FF0000"/>
                </a:solidFill>
              </a:rPr>
              <a:t>touchpoints</a:t>
            </a:r>
            <a:r>
              <a:rPr lang="en-US" sz="1600" dirty="0" smtClean="0"/>
              <a:t> to ensure clear brand messages.</a:t>
            </a:r>
            <a:endParaRPr lang="th-TH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90" y="1605939"/>
            <a:ext cx="4800600" cy="439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2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FF3300"/>
                </a:solidFill>
              </a:rPr>
              <a:t>The Communication Process</a:t>
            </a:r>
          </a:p>
        </p:txBody>
      </p:sp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mtClean="0"/>
              <a:t>12-</a:t>
            </a:r>
            <a:fld id="{FD0BFA9B-2293-4042-A8B5-1F43068183B6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048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29600" cy="4800600"/>
          </a:xfrm>
          <a:noFill/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Communications efforts should be viewed from the perspective of </a:t>
            </a:r>
            <a:r>
              <a:rPr lang="en-US" sz="3200" b="1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managing customer relationships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over time.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The communication process begins with an </a:t>
            </a:r>
            <a:r>
              <a:rPr lang="en-US" sz="3200" b="1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audit of all potential contacts</a:t>
            </a:r>
            <a:r>
              <a:rPr lang="en-US" sz="2400" b="1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a customer might have with the brand.</a:t>
            </a:r>
          </a:p>
          <a:p>
            <a:pPr eaLnBrk="1" hangingPunct="1">
              <a:lnSpc>
                <a:spcPct val="90000"/>
              </a:lnSpc>
            </a:pPr>
            <a:endParaRPr lang="en-US" dirty="0" smtClean="0"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Effective communication </a:t>
            </a:r>
            <a:r>
              <a:rPr lang="en-US" sz="3200" b="1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requires knowledge of how communication works.</a:t>
            </a:r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 flipH="1">
            <a:off x="1371600" y="12192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920424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149902"/>
            <a:ext cx="77724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Figure14.2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Elements in the Communication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531" y="2180781"/>
            <a:ext cx="7493833" cy="4283584"/>
          </a:xfrm>
          <a:prstGeom prst="rect">
            <a:avLst/>
          </a:prstGeom>
        </p:spPr>
      </p:pic>
      <p:sp>
        <p:nvSpPr>
          <p:cNvPr id="4" name="สี่เหลี่ยมผืนผ้า 10"/>
          <p:cNvSpPr/>
          <p:nvPr/>
        </p:nvSpPr>
        <p:spPr>
          <a:xfrm>
            <a:off x="714531" y="1562724"/>
            <a:ext cx="807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There is a lot going on in this figure. For example, apply this model to McDonald’s To create great advertising-such as long-running </a:t>
            </a:r>
            <a:r>
              <a:rPr lang="en-US" sz="1400" dirty="0" smtClean="0">
                <a:solidFill>
                  <a:srgbClr val="FF0000"/>
                </a:solidFill>
              </a:rPr>
              <a:t>“I’m </a:t>
            </a:r>
            <a:r>
              <a:rPr lang="en-US" sz="1400" dirty="0" err="1" smtClean="0">
                <a:solidFill>
                  <a:srgbClr val="FF0000"/>
                </a:solidFill>
              </a:rPr>
              <a:t>lovin</a:t>
            </a:r>
            <a:r>
              <a:rPr lang="en-US" sz="1400" dirty="0" smtClean="0">
                <a:solidFill>
                  <a:srgbClr val="FF0000"/>
                </a:solidFill>
              </a:rPr>
              <a:t> it” </a:t>
            </a:r>
            <a:r>
              <a:rPr lang="en-US" sz="1400" dirty="0" smtClean="0"/>
              <a:t>campaign- McDonald’s must thoroughly understand its customers and how communication works.</a:t>
            </a:r>
            <a:endParaRPr lang="th-TH" sz="1400" dirty="0"/>
          </a:p>
        </p:txBody>
      </p:sp>
    </p:spTree>
    <p:extLst>
      <p:ext uri="{BB962C8B-B14F-4D97-AF65-F5344CB8AC3E}">
        <p14:creationId xmlns:p14="http://schemas.microsoft.com/office/powerpoint/2010/main" val="129109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28" y="1061803"/>
            <a:ext cx="7488836" cy="5446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393" y="340401"/>
            <a:ext cx="1442804" cy="1442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23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645B2E58-8A00-4E30-A4A1-DCD5BA65102D}" type="slidenum">
              <a:rPr lang="en-US" smtClean="0"/>
              <a:pPr/>
              <a:t>30</a:t>
            </a:fld>
            <a:endParaRPr lang="en-US" smtClean="0"/>
          </a:p>
        </p:txBody>
      </p:sp>
      <p:pic>
        <p:nvPicPr>
          <p:cNvPr id="22531" name="Picture 4" descr="T12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28600"/>
            <a:ext cx="7162800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966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144903" y="1443471"/>
            <a:ext cx="9186473" cy="1470025"/>
          </a:xfrm>
        </p:spPr>
        <p:txBody>
          <a:bodyPr>
            <a:normAutofit/>
          </a:bodyPr>
          <a:lstStyle/>
          <a:p>
            <a:r>
              <a:rPr sz="3600" b="1" smtClean="0"/>
              <a:t> </a:t>
            </a:r>
            <a:r>
              <a:rPr lang="en-US" sz="3600" b="1" smtClean="0"/>
              <a:t>Developing Effective Communications</a:t>
            </a:r>
            <a:endParaRPr lang="en-US" sz="3600" b="1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105" y="3185410"/>
            <a:ext cx="4684427" cy="350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24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5376AF41-A374-4D2A-AFA0-98E89BCFDF57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998689"/>
            <a:ext cx="8229600" cy="4279874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Step 1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: </a:t>
            </a: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Identifying the Target Audience</a:t>
            </a:r>
          </a:p>
          <a:p>
            <a:pPr lvl="1" eaLnBrk="1" hangingPunct="1"/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Affects decisions related to what, how, when, and where message will be said, as well as who will say it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1143000" y="16002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22847" y="-497577"/>
            <a:ext cx="8907905" cy="186124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633" y="3891223"/>
            <a:ext cx="8237663" cy="216667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5376AF41-A374-4D2A-AFA0-98E89BCFDF57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41754" y="1395412"/>
            <a:ext cx="4761252" cy="4525963"/>
          </a:xfrm>
        </p:spPr>
        <p:txBody>
          <a:bodyPr/>
          <a:lstStyle/>
          <a:p>
            <a:pPr eaLnBrk="1" hangingPunct="1"/>
            <a:endParaRPr lang="en-US" sz="2800" b="1" dirty="0" smtClean="0">
              <a:latin typeface="Arial" charset="0"/>
              <a:ea typeface="Arial" charset="0"/>
              <a:cs typeface="Arial" charset="0"/>
            </a:endParaRPr>
          </a:p>
          <a:p>
            <a:pPr eaLnBrk="1" hangingPunct="1"/>
            <a:endParaRPr lang="en-US" sz="2800" b="1" dirty="0">
              <a:latin typeface="Arial" charset="0"/>
              <a:ea typeface="Arial" charset="0"/>
              <a:cs typeface="Arial" charset="0"/>
            </a:endParaRPr>
          </a:p>
          <a:p>
            <a:pPr eaLnBrk="1" hangingPunct="1"/>
            <a:r>
              <a:rPr lang="en-US" sz="2800" b="1" dirty="0" smtClean="0">
                <a:latin typeface="Arial" charset="0"/>
                <a:ea typeface="Arial" charset="0"/>
                <a:cs typeface="Arial" charset="0"/>
              </a:rPr>
              <a:t>Step 2: </a:t>
            </a: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Determining Communication  </a:t>
            </a:r>
            <a:b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Objectives</a:t>
            </a:r>
          </a:p>
          <a:p>
            <a:pPr marL="0" indent="0" eaLnBrk="1" hangingPunct="1">
              <a:buNone/>
            </a:pPr>
            <a:endParaRPr lang="en-US" sz="2800" b="1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Font typeface="Wingdings" charset="2"/>
              <a:buChar char="Ø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Six buyer readiness stages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281863" y="5178425"/>
            <a:ext cx="1252537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Purchase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791200" y="5181600"/>
            <a:ext cx="14001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Conviction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267200" y="5181600"/>
            <a:ext cx="14382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Preference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3297238" y="5181600"/>
            <a:ext cx="893762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Liking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752600" y="5178425"/>
            <a:ext cx="14636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homa" pitchFamily="34" charset="0"/>
              </a:rPr>
              <a:t>Knowledge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28600" y="5178425"/>
            <a:ext cx="1441450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Awareness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1143000" y="16002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>
            <a:off x="5184100" y="5729443"/>
            <a:ext cx="2578308" cy="859436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102419155 h 21600"/>
              <a:gd name="T4" fmla="*/ 2147483647 w 21600"/>
              <a:gd name="T5" fmla="*/ 204838141 h 21600"/>
              <a:gd name="T6" fmla="*/ 2147483647 w 21600"/>
              <a:gd name="T7" fmla="*/ 10241915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22847" y="-497577"/>
            <a:ext cx="8907905" cy="186124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6260" y="2076350"/>
            <a:ext cx="4404611" cy="229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7763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5376AF41-A374-4D2A-AFA0-98E89BCFDF57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303896"/>
            <a:ext cx="8199295" cy="5841834"/>
          </a:xfrm>
        </p:spPr>
        <p:txBody>
          <a:bodyPr/>
          <a:lstStyle/>
          <a:p>
            <a:pPr eaLnBrk="1" hangingPunct="1"/>
            <a:endParaRPr lang="en-US" sz="2800" dirty="0" smtClean="0">
              <a:latin typeface="Arial" charset="0"/>
              <a:ea typeface="Arial" charset="0"/>
              <a:cs typeface="Arial" charset="0"/>
            </a:endParaRPr>
          </a:p>
          <a:p>
            <a:pPr marL="0" indent="0" eaLnBrk="1" hangingPunct="1">
              <a:buNone/>
            </a:pPr>
            <a:endParaRPr lang="en-US" sz="28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v"/>
            </a:pPr>
            <a:endParaRPr lang="en-US" sz="1600" dirty="0" smtClean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Font typeface="Wingdings" pitchFamily="2" charset="2"/>
              <a:buChar char="v"/>
            </a:pPr>
            <a:r>
              <a:rPr lang="en-US" sz="1600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Buyer readiness stages: the stages: The stages consumers normally pass through on the way to a purchase, including awareness, knowledge, liking, preference, conviction and finally the actually purchase.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281863" y="5178425"/>
            <a:ext cx="1252537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Purchase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791200" y="5181600"/>
            <a:ext cx="14001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Conviction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4267200" y="5181600"/>
            <a:ext cx="14382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Preference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3297238" y="5181600"/>
            <a:ext cx="893762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Liking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752600" y="5178425"/>
            <a:ext cx="1463675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homa" pitchFamily="34" charset="0"/>
              </a:rPr>
              <a:t>Knowledge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28600" y="5178425"/>
            <a:ext cx="1441450" cy="454025"/>
          </a:xfrm>
          <a:prstGeom prst="rect">
            <a:avLst/>
          </a:prstGeom>
          <a:solidFill>
            <a:srgbClr val="0000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Tahoma" pitchFamily="34" charset="0"/>
              </a:rPr>
              <a:t>Awareness</a:t>
            </a:r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1219200" y="13716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>
            <a:off x="3505200" y="6096000"/>
            <a:ext cx="1371600" cy="4572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102419155 h 21600"/>
              <a:gd name="T4" fmla="*/ 2147483647 w 21600"/>
              <a:gd name="T5" fmla="*/ 204838141 h 21600"/>
              <a:gd name="T6" fmla="*/ 2147483647 w 21600"/>
              <a:gd name="T7" fmla="*/ 10241915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981200" y="2667000"/>
            <a:ext cx="1905000" cy="1938992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 goal of marketing in general and of marketing</a:t>
            </a:r>
          </a:p>
          <a:p>
            <a:r>
              <a:rPr lang="en-US" sz="1200" dirty="0" smtClean="0"/>
              <a:t>Communications in particular is to move target consumers</a:t>
            </a:r>
          </a:p>
          <a:p>
            <a:r>
              <a:rPr lang="en-US" sz="1200" dirty="0" smtClean="0"/>
              <a:t>Through the buying process. Once again, it starts with understanding customer needs and wants</a:t>
            </a:r>
            <a:endParaRPr lang="th-TH" sz="1200" dirty="0"/>
          </a:p>
        </p:txBody>
      </p:sp>
      <p:sp>
        <p:nvSpPr>
          <p:cNvPr id="14" name="ลูกศรลง 13"/>
          <p:cNvSpPr/>
          <p:nvPr/>
        </p:nvSpPr>
        <p:spPr>
          <a:xfrm>
            <a:off x="2514600" y="47244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3657600" y="4800600"/>
            <a:ext cx="681597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feeling</a:t>
            </a:r>
            <a:endParaRPr lang="th-TH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267200" y="5791200"/>
            <a:ext cx="1507144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Prefer over others</a:t>
            </a:r>
            <a:endParaRPr lang="th-TH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715000" y="4648200"/>
            <a:ext cx="1991251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Believing this is the best</a:t>
            </a:r>
            <a:endParaRPr lang="th-TH" sz="1200" b="1" dirty="0"/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146304" y="-577421"/>
            <a:ext cx="8907905" cy="186124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162393" y="1854115"/>
            <a:ext cx="3773983" cy="46865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 Moving customers through the buyer-readiness stages:Microsoft used an extensive $190 million marketing campaign to create awareness and knowledge for its innovative new Microsoft surface tablet.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376" y="474689"/>
            <a:ext cx="4940328" cy="5701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762000" y="5029200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    The new marketing communication model: Heinz introduced its new balsamic-vinegar-flavored ketchup using no traditional media, relying instead on its 825,000 </a:t>
            </a:r>
            <a:r>
              <a:rPr lang="en-US" sz="2000" dirty="0" err="1" smtClean="0">
                <a:latin typeface="Arial" charset="0"/>
                <a:ea typeface="Arial" charset="0"/>
                <a:cs typeface="Arial" charset="0"/>
              </a:rPr>
              <a:t>Facebook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followers to spread the word.</a:t>
            </a:r>
            <a:endParaRPr lang="th-TH" sz="2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233" y="898284"/>
            <a:ext cx="5844916" cy="391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3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619B3DCB-D645-4279-BDB7-1A7E31092FE3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6304" y="1411574"/>
            <a:ext cx="5279036" cy="5155992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3300" b="1" dirty="0" smtClean="0">
                <a:latin typeface="Arial" charset="0"/>
                <a:ea typeface="Arial" charset="0"/>
                <a:cs typeface="Arial" charset="0"/>
              </a:rPr>
              <a:t>Step 3: </a:t>
            </a:r>
            <a:r>
              <a:rPr lang="en-US" sz="2800" b="1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Designing a Message</a:t>
            </a: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buNone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Message content contains appeals or themes designed to produce desired results</a:t>
            </a:r>
          </a:p>
          <a:p>
            <a:pPr marL="320040" lvl="1" indent="0" eaLnBrk="1" hangingPunct="1">
              <a:buNone/>
            </a:pPr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  <a:p>
            <a:pPr lvl="2" eaLnBrk="1" hangingPunct="1">
              <a:buFont typeface="Wingdings" pitchFamily="2" charset="2"/>
              <a:buChar char="Ø"/>
            </a:pP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Rational appeals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–  </a:t>
            </a:r>
            <a:r>
              <a:rPr lang="en-US" sz="1800" dirty="0" err="1" smtClean="0">
                <a:latin typeface="Arial" charset="0"/>
                <a:ea typeface="Arial" charset="0"/>
                <a:cs typeface="Arial" charset="0"/>
              </a:rPr>
              <a:t>Ex.Sunlight</a:t>
            </a:r>
            <a:r>
              <a:rPr lang="en-US" sz="1800" dirty="0" smtClean="0">
                <a:latin typeface="Arial" charset="0"/>
                <a:ea typeface="Arial" charset="0"/>
                <a:cs typeface="Arial" charset="0"/>
              </a:rPr>
              <a:t> liquid </a:t>
            </a:r>
            <a:r>
              <a:rPr lang="en-US" sz="1800" dirty="0" err="1" smtClean="0">
                <a:latin typeface="Arial" charset="0"/>
                <a:ea typeface="Arial" charset="0"/>
                <a:cs typeface="Arial" charset="0"/>
              </a:rPr>
              <a:t>Dishwash</a:t>
            </a:r>
            <a:r>
              <a:rPr lang="en-US" sz="1800" dirty="0">
                <a:latin typeface="Arial" charset="0"/>
                <a:ea typeface="Arial" charset="0"/>
                <a:cs typeface="Arial" charset="0"/>
              </a:rPr>
              <a:t>,shampoo?</a:t>
            </a:r>
          </a:p>
          <a:p>
            <a:pPr lvl="2" eaLnBrk="1" hangingPunct="1">
              <a:buFont typeface="Wingdings" pitchFamily="2" charset="2"/>
              <a:buChar char="Ø"/>
            </a:pPr>
            <a:endParaRPr lang="en-US" sz="1800" dirty="0" smtClean="0">
              <a:latin typeface="Arial" charset="0"/>
              <a:ea typeface="Arial" charset="0"/>
              <a:cs typeface="Arial" charset="0"/>
            </a:endParaRPr>
          </a:p>
          <a:p>
            <a:pPr lvl="2" eaLnBrk="1" hangingPunct="1">
              <a:buFont typeface="Wingdings" pitchFamily="2" charset="2"/>
              <a:buChar char="Ø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Emotional appeals </a:t>
            </a: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– </a:t>
            </a:r>
            <a:r>
              <a:rPr lang="en-US" sz="1800" dirty="0" smtClean="0">
                <a:latin typeface="Arial" charset="0"/>
                <a:ea typeface="Arial" charset="0"/>
                <a:cs typeface="Arial" charset="0"/>
              </a:rPr>
              <a:t>Ex. Jubilee Diamonds?</a:t>
            </a:r>
          </a:p>
          <a:p>
            <a:pPr lvl="2" eaLnBrk="1" hangingPunct="1">
              <a:buFont typeface="Wingdings" pitchFamily="2" charset="2"/>
              <a:buChar char="Ø"/>
            </a:pPr>
            <a:endParaRPr lang="en-US" sz="1800" dirty="0" smtClean="0">
              <a:latin typeface="Arial" charset="0"/>
              <a:ea typeface="Arial" charset="0"/>
              <a:cs typeface="Arial" charset="0"/>
            </a:endParaRPr>
          </a:p>
          <a:p>
            <a:pPr lvl="3" eaLnBrk="1" hangingPunct="1">
              <a:buFont typeface="Wingdings" pitchFamily="2" charset="2"/>
              <a:buChar char="v"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Love, pride, joy, humor, fear, guilt, shame,excitement or Moral appeal</a:t>
            </a:r>
          </a:p>
          <a:p>
            <a:pPr lvl="1" eaLnBrk="1" hangingPunct="1"/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04800" y="-1282941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8786" y="2633896"/>
            <a:ext cx="3028192" cy="231285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699117" y="4871804"/>
            <a:ext cx="7772400" cy="479185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 Emotional appeals: Budweiser's top-rated "Puppy Love" Super Bowl commercial said nothing about the qualities of Budweiser beer. But it made deep emotional connections between the Budweiser brand and viewers.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164" y="216201"/>
            <a:ext cx="6622307" cy="4418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935" y="5924842"/>
            <a:ext cx="1011836" cy="71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2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1.bp.blogspot.com/_6kyM3zDu0pY/TFUmsqZniPI/AAAAAAAAAPI/98PkwAp3X4I/s1600/838081224692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573" y="674557"/>
            <a:ext cx="7538179" cy="4796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5246" y="5453277"/>
            <a:ext cx="1611443" cy="11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5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BC39223B-54EB-4CDE-A29C-59329BAAEE0C}" type="slidenum">
              <a:rPr lang="en-US" smtClean="0"/>
              <a:pPr/>
              <a:t>40</a:t>
            </a:fld>
            <a:endParaRPr lang="en-US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6304" y="1576464"/>
            <a:ext cx="5051685" cy="5493895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sz="3300" dirty="0" smtClean="0">
                <a:latin typeface="Arial" charset="0"/>
                <a:ea typeface="Arial" charset="0"/>
                <a:cs typeface="Arial" charset="0"/>
              </a:rPr>
              <a:t>Step 3: </a:t>
            </a:r>
            <a:r>
              <a:rPr lang="en-US" sz="28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Designing a Message</a:t>
            </a:r>
          </a:p>
          <a:p>
            <a:pPr eaLnBrk="1" hangingPunct="1">
              <a:buNone/>
            </a:pPr>
            <a:endParaRPr lang="en-US" sz="2800" dirty="0" smtClean="0">
              <a:solidFill>
                <a:srgbClr val="FF3300"/>
              </a:solidFill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r>
              <a:rPr lang="en-US" sz="24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Message Structure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: Key decisions are required with respect to three message structure issues: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Whether or not to draw a conclusion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One-sided vs. two-sided argument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Order of argument presentation</a:t>
            </a:r>
          </a:p>
          <a:p>
            <a:pPr lvl="2" eaLnBrk="1" hangingPunct="1">
              <a:buNone/>
            </a:pPr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r>
              <a:rPr lang="en-US" sz="24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Message Format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: Design, layout, copy, color, shape, movement, words, sounds, voice, body language, dress, etc.</a:t>
            </a:r>
          </a:p>
          <a:p>
            <a:pPr lvl="1" eaLnBrk="1" hangingPunct="1"/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5298" name="Picture 2" descr="http://beautyonclick.tarad.com/shop/b/beautyonclick/img-lib/payslip_20090508213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7646" y="2062288"/>
            <a:ext cx="3066531" cy="2409778"/>
          </a:xfrm>
          <a:prstGeom prst="roundRect">
            <a:avLst>
              <a:gd name="adj" fmla="val 3095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03504" y="-1259815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BC39223B-54EB-4CDE-A29C-59329BAAEE0C}" type="slidenum">
              <a:rPr lang="en-US" smtClean="0"/>
              <a:pPr/>
              <a:t>41</a:t>
            </a:fld>
            <a:endParaRPr lang="en-US" smtClean="0"/>
          </a:p>
        </p:txBody>
      </p:sp>
      <p:pic>
        <p:nvPicPr>
          <p:cNvPr id="55298" name="Picture 2" descr="http://beautyonclick.tarad.com/shop/b/beautyonclick/img-lib/payslip_200905082138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8558" y="1438697"/>
            <a:ext cx="5026701" cy="4592720"/>
          </a:xfrm>
          <a:prstGeom prst="roundRect">
            <a:avLst>
              <a:gd name="adj" fmla="val 3095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03504" y="-1259815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187720727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199869" y="1861279"/>
            <a:ext cx="3332605" cy="48168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 Message format: To attract attention and engage customers, marketers can use novelty and contrast, eye-catching headlines, and distinctive formats, as in this Benjamin Moore ad.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884" y="449705"/>
            <a:ext cx="4637166" cy="590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1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12-</a:t>
            </a:r>
            <a:fld id="{9D47D704-BB91-49E1-8FA6-33A8C68DEA5F}" type="slidenum">
              <a:rPr lang="en-US" smtClean="0"/>
              <a:pPr/>
              <a:t>43</a:t>
            </a:fld>
            <a:endParaRPr lang="en-US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135442" y="1187346"/>
            <a:ext cx="5685020" cy="4946754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Step 4: </a:t>
            </a:r>
          </a:p>
          <a:p>
            <a:pPr marL="0" indent="0" eaLnBrk="1" hangingPunct="1">
              <a:buNone/>
            </a:pPr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 smtClean="0">
                <a:solidFill>
                  <a:srgbClr val="FF3300"/>
                </a:solidFill>
                <a:latin typeface="Arial" charset="0"/>
                <a:ea typeface="Arial" charset="0"/>
                <a:cs typeface="Arial" charset="0"/>
              </a:rPr>
              <a:t>Choosing Media  (Media Mix)</a:t>
            </a:r>
          </a:p>
          <a:p>
            <a:pPr lvl="1" eaLnBrk="1" hangingPunct="1"/>
            <a:r>
              <a:rPr lang="en-US" sz="24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Personal communication channels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Includes face-to-face, phone, mail, internet chat communications, social media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Word-of-mouth influence is often critical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Buzz marketing cultivates opinion leaders</a:t>
            </a:r>
          </a:p>
          <a:p>
            <a:pPr lvl="1" eaLnBrk="1" hangingPunct="1"/>
            <a:r>
              <a:rPr lang="en-US" sz="2400" dirty="0" err="1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Non-personal </a:t>
            </a:r>
            <a:r>
              <a:rPr lang="en-US" sz="2400" dirty="0" smtClean="0">
                <a:solidFill>
                  <a:srgbClr val="000099"/>
                </a:solidFill>
                <a:latin typeface="Arial" charset="0"/>
                <a:ea typeface="Arial" charset="0"/>
                <a:cs typeface="Arial" charset="0"/>
              </a:rPr>
              <a:t>communication channels</a:t>
            </a:r>
          </a:p>
          <a:p>
            <a:pPr lvl="2" eaLnBrk="1" hangingPunct="1"/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 Includes media ie.TV, print ad, atmosphere, and events</a:t>
            </a:r>
          </a:p>
          <a:p>
            <a:pPr lvl="2" eaLnBrk="1" hangingPunct="1"/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Selecting Media Source – celebrities, endorsers</a:t>
            </a:r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lvl="2" eaLnBrk="1" hangingPunct="1"/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lvl="1" eaLnBrk="1" hangingPunct="1"/>
            <a:endParaRPr lang="en-US" sz="24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4274" name="Picture 2" descr="http://ezbiznet.com/wp-content/uploads/2011/03/page2_funne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3" y="1714500"/>
            <a:ext cx="2760539" cy="30183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4276" name="Picture 4" descr="http://assegaigroup.com/wp-content/uploads/2011/03/BUZZMARKETI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715000"/>
            <a:ext cx="3200400" cy="838200"/>
          </a:xfrm>
          <a:prstGeom prst="rect">
            <a:avLst/>
          </a:prstGeom>
          <a:noFill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92177" y="-1300430"/>
            <a:ext cx="8907905" cy="2519630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hlink"/>
                </a:solidFill>
              </a:rPr>
              <a:t>Developing Effective Communications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468442" y="5045439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    Buzz marketing: P&amp;G has created a huge word-of-mouth marketing arm-</a:t>
            </a:r>
            <a:r>
              <a:rPr lang="en-US" sz="2000" b="1" dirty="0" err="1" smtClean="0">
                <a:latin typeface="Arial" charset="0"/>
                <a:ea typeface="Arial" charset="0"/>
                <a:cs typeface="Arial" charset="0"/>
              </a:rPr>
              <a:t>Vocalpoint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-consisting of 500,000 moms who create word-of-mouth for P&amp;G and other brands.</a:t>
            </a:r>
            <a:endParaRPr lang="th-TH" sz="20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196" y="520487"/>
            <a:ext cx="4892415" cy="41014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496" y="2685753"/>
            <a:ext cx="3248464" cy="20465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207" y="520487"/>
            <a:ext cx="2144635" cy="200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7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911902" y="5808688"/>
            <a:ext cx="7622498" cy="37925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 Buzz marketing- social marketing firm BzzAgent turns a brand's actual users into influential brand advocates.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43" y="1399081"/>
            <a:ext cx="7586804" cy="3897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7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570876" y="4781862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   A range of clothing endorsed by model Kate Moss has been a huge selling point for retailer 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Topshop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but allegations in her personal life could be damaging to their reputation and affect their sales.</a:t>
            </a:r>
            <a:endParaRPr lang="th-TH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14690" name="Picture 2" descr="http://media.topshop.com/wcsstore/ConsumerDirectStorefrontAssetStore/images/colors/color7/cms/pages/static/static-0000012071/images/KM_page_140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6623" y="459532"/>
            <a:ext cx="6433280" cy="40289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593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699541" y="5753724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Using celebrity endorsers to represent brands-Beyoncé speaks for Pepsi.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688" y="444185"/>
            <a:ext cx="5459950" cy="476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4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812800" y="5425190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  Celebrity endorsers: </a:t>
            </a:r>
            <a:r>
              <a:rPr lang="en-US" sz="2400" dirty="0" err="1" smtClean="0">
                <a:latin typeface="Arial" charset="0"/>
                <a:ea typeface="Arial" charset="0"/>
                <a:cs typeface="Arial" charset="0"/>
              </a:rPr>
              <a:t>LeBron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James, Kobe Bryant, and a host of other NBA superstars lend their images to Nike brands.</a:t>
            </a:r>
            <a:endParaRPr lang="th-TH" sz="24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13666" name="Picture 2" descr="http://www.lewallpaper.com/imagebank/kobe-bryant-the-second-coming-wallpaper-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1" y="337279"/>
            <a:ext cx="7644150" cy="4768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41" y="712110"/>
            <a:ext cx="8080739" cy="547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2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35964" y="51216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Real Marketing 14.2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Celebrity Endorsers: Finding the Right Celebrity for the Brand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5964" y="5458919"/>
            <a:ext cx="8270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Celebrity endorsers: Academy Awards host Ellen DeGeneres used a Samsung Galaxy Note 3 phone to tweet out epic selfies to her 25 million followers.One was retweeted a record 2.7 million times, crashing the Twitter network.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626" y="1491103"/>
            <a:ext cx="6495738" cy="365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18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Socially Responsible Marketing</a:t>
            </a:r>
            <a:endParaRPr lang="th-TH" dirty="0"/>
          </a:p>
        </p:txBody>
      </p:sp>
      <p:sp>
        <p:nvSpPr>
          <p:cNvPr id="9" name="ตัวยึดข้อความ 8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Arial" charset="0"/>
                <a:ea typeface="Arial" charset="0"/>
                <a:cs typeface="Arial" charset="0"/>
              </a:rPr>
              <a:t>Marketers should go beyond what is “legal” and communicate openly and responsibly with customers.  Good customer relationships are built on honesty and trust.</a:t>
            </a:r>
            <a:endParaRPr lang="th-TH" sz="4000" b="1" dirty="0">
              <a:solidFill>
                <a:srgbClr val="00B0F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6504" name="Picture 8" descr="http://www.helpthehoneybees.com/presskit/images/HDlovesHB_bur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228600"/>
            <a:ext cx="1447800" cy="1369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079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Socially Responsible Marketing</a:t>
            </a:r>
            <a:endParaRPr lang="th-TH" dirty="0"/>
          </a:p>
        </p:txBody>
      </p:sp>
      <p:pic>
        <p:nvPicPr>
          <p:cNvPr id="106498" name="Picture 2" descr="http://2.bp.blogspot.com/_zUlQ4_7Dge0/Sf9JCiMKUPI/AAAAAAAAAV0/kDe7lhW6-PE/s400/SunChipsWebSi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352800"/>
            <a:ext cx="3352800" cy="2809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6500" name="Picture 4" descr="http://media.tumblr.com/tumblr_kzpfmtVJBq1qz8y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600200"/>
            <a:ext cx="3886200" cy="2424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Line 4"/>
          <p:cNvSpPr>
            <a:spLocks noChangeShapeType="1"/>
          </p:cNvSpPr>
          <p:nvPr/>
        </p:nvSpPr>
        <p:spPr bwMode="auto">
          <a:xfrm flipH="1">
            <a:off x="1143000" y="1447800"/>
            <a:ext cx="64008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5105400" y="4495800"/>
            <a:ext cx="3352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Promoting socially responsible actions:</a:t>
            </a:r>
          </a:p>
          <a:p>
            <a:r>
              <a:rPr lang="en-US" sz="1200" dirty="0" smtClean="0"/>
              <a:t>Frito-Lay ran ads promoting the compostable</a:t>
            </a:r>
          </a:p>
          <a:p>
            <a:r>
              <a:rPr lang="en-US" sz="1200" dirty="0" smtClean="0"/>
              <a:t>Packaging for its </a:t>
            </a:r>
            <a:r>
              <a:rPr lang="en-US" sz="1200" dirty="0" err="1" smtClean="0"/>
              <a:t>SunChips</a:t>
            </a:r>
            <a:r>
              <a:rPr lang="en-US" sz="1200" dirty="0" smtClean="0"/>
              <a:t> brand. It also promoted a program challenging consumers to create their own videos encouraging positive change in the world which it ran on national TV.</a:t>
            </a:r>
          </a:p>
        </p:txBody>
      </p:sp>
    </p:spTree>
    <p:extLst>
      <p:ext uri="{BB962C8B-B14F-4D97-AF65-F5344CB8AC3E}">
        <p14:creationId xmlns:p14="http://schemas.microsoft.com/office/powerpoint/2010/main" val="56297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เนื้อหา 3"/>
          <p:cNvSpPr>
            <a:spLocks noGrp="1"/>
          </p:cNvSpPr>
          <p:nvPr>
            <p:ph sz="quarter" idx="1"/>
          </p:nvPr>
        </p:nvSpPr>
        <p:spPr>
          <a:xfrm>
            <a:off x="762000" y="5029200"/>
            <a:ext cx="77724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 Promoting socially responsible programs and actions: Nature Valley promotes a lot more than just Granola Bars and other healthy snacks.It also promotes strong commitment to preserving nature," We love nature and having fun in it," says the brand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495" y="477810"/>
            <a:ext cx="6995410" cy="437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74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1968</TotalTime>
  <Words>1434</Words>
  <Application>Microsoft Office PowerPoint</Application>
  <PresentationFormat>On-screen Show (4:3)</PresentationFormat>
  <Paragraphs>184</Paragraphs>
  <Slides>53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เสมอภาค</vt:lpstr>
      <vt:lpstr>IMC Strategy I CHAPTER 14-17 :Integrated Marketing Communications (IMC)</vt:lpstr>
      <vt:lpstr>We will be covering 3 parts for IMC</vt:lpstr>
      <vt:lpstr>PowerPoint Presentation</vt:lpstr>
      <vt:lpstr>What are the strongest brands?</vt:lpstr>
      <vt:lpstr>Forbes Top 10 Most Valuable Brands</vt:lpstr>
      <vt:lpstr>PowerPoint Presentation</vt:lpstr>
      <vt:lpstr>The Marketing Mix for Successful Brands 4P's</vt:lpstr>
      <vt:lpstr>PowerPoint Presentation</vt:lpstr>
      <vt:lpstr>Words…What words come to your mind? Feelings…How do you feel when watching the ad?</vt:lpstr>
      <vt:lpstr>Brand Associations</vt:lpstr>
      <vt:lpstr>Brand Associations</vt:lpstr>
      <vt:lpstr> Promotion Mix  Marketing Communications Mix</vt:lpstr>
      <vt:lpstr>PowerPoint Presentation</vt:lpstr>
      <vt:lpstr>PowerPoint Presentation</vt:lpstr>
      <vt:lpstr>Promotional Mix</vt:lpstr>
      <vt:lpstr>Promotional Mix</vt:lpstr>
      <vt:lpstr>Promotional Mix</vt:lpstr>
      <vt:lpstr>  IMC</vt:lpstr>
      <vt:lpstr>The Changing Communications Environment</vt:lpstr>
      <vt:lpstr>PowerPoint Presentation</vt:lpstr>
      <vt:lpstr>Kimberly-Clark:New IMC Approaches</vt:lpstr>
      <vt:lpstr>  Conflicting messages from different sources or promotional approaches can confuse company or brand images   The problem is particularly prevalent when  functional specialists handle individual forms of marketing communications independently</vt:lpstr>
      <vt:lpstr>The Need for IMC</vt:lpstr>
      <vt:lpstr> Haagen-Dazs:             A Beautifully Integrated Marketing Communications Campaign</vt:lpstr>
      <vt:lpstr>Real Marketing 14.1 Just Don't Call It Advertising:It's Content Marketing</vt:lpstr>
      <vt:lpstr>Figure14.1 Integrated Marketing Communications</vt:lpstr>
      <vt:lpstr>The Communication Process</vt:lpstr>
      <vt:lpstr>Figure14.2 Elements in the Communication Process</vt:lpstr>
      <vt:lpstr>PowerPoint Presentation</vt:lpstr>
      <vt:lpstr>PowerPoint Presentation</vt:lpstr>
      <vt:lpstr> Developing Effective Communications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Real Marketing 14.2 Celebrity Endorsers: Finding the Right Celebrity for the Brand</vt:lpstr>
      <vt:lpstr>Socially Responsible Marketing</vt:lpstr>
      <vt:lpstr>Socially Responsible Marketing</vt:lpstr>
      <vt:lpstr>PowerPoint Presentation</vt:lpstr>
    </vt:vector>
  </TitlesOfParts>
  <Company>USERORGANIZATION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lecturer</cp:lastModifiedBy>
  <cp:revision>530</cp:revision>
  <dcterms:created xsi:type="dcterms:W3CDTF">2005-10-01T08:42:00Z</dcterms:created>
  <dcterms:modified xsi:type="dcterms:W3CDTF">2016-11-17T10:32:39Z</dcterms:modified>
</cp:coreProperties>
</file>