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4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5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6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7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8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9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859" r:id="rId2"/>
    <p:sldMasterId id="2147483744" r:id="rId3"/>
    <p:sldMasterId id="2147483780" r:id="rId4"/>
    <p:sldMasterId id="2147483838" r:id="rId5"/>
    <p:sldMasterId id="2147483713" r:id="rId6"/>
    <p:sldMasterId id="2147483674" r:id="rId7"/>
    <p:sldMasterId id="2147483897" r:id="rId8"/>
    <p:sldMasterId id="2147483960" r:id="rId9"/>
    <p:sldMasterId id="2147483966" r:id="rId10"/>
  </p:sldMasterIdLst>
  <p:notesMasterIdLst>
    <p:notesMasterId r:id="rId13"/>
  </p:notesMasterIdLst>
  <p:handoutMasterIdLst>
    <p:handoutMasterId r:id="rId14"/>
  </p:handoutMasterIdLst>
  <p:sldIdLst>
    <p:sldId id="423" r:id="rId11"/>
    <p:sldId id="42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8">
          <p15:clr>
            <a:srgbClr val="A4A3A4"/>
          </p15:clr>
        </p15:guide>
        <p15:guide id="2" orient="horz" pos="3600">
          <p15:clr>
            <a:srgbClr val="A4A3A4"/>
          </p15:clr>
        </p15:guide>
        <p15:guide id="3" orient="horz" pos="912" userDrawn="1">
          <p15:clr>
            <a:srgbClr val="A4A3A4"/>
          </p15:clr>
        </p15:guide>
        <p15:guide id="4" orient="horz" pos="3360">
          <p15:clr>
            <a:srgbClr val="A4A3A4"/>
          </p15:clr>
        </p15:guide>
        <p15:guide id="5" pos="5616">
          <p15:clr>
            <a:srgbClr val="A4A3A4"/>
          </p15:clr>
        </p15:guide>
        <p15:guide id="6" pos="43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515F"/>
    <a:srgbClr val="F8E4E6"/>
    <a:srgbClr val="6A6A6A"/>
    <a:srgbClr val="E66618"/>
    <a:srgbClr val="3070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967" autoAdjust="0"/>
    <p:restoredTop sz="86438" autoAdjust="0"/>
  </p:normalViewPr>
  <p:slideViewPr>
    <p:cSldViewPr>
      <p:cViewPr varScale="1">
        <p:scale>
          <a:sx n="75" d="100"/>
          <a:sy n="75" d="100"/>
        </p:scale>
        <p:origin x="1190" y="43"/>
      </p:cViewPr>
      <p:guideLst>
        <p:guide orient="horz" pos="3408"/>
        <p:guide orient="horz" pos="3600"/>
        <p:guide orient="horz" pos="912"/>
        <p:guide orient="horz" pos="3360"/>
        <p:guide pos="5616"/>
        <p:guide pos="4320"/>
      </p:guideLst>
    </p:cSldViewPr>
  </p:slideViewPr>
  <p:outlineViewPr>
    <p:cViewPr>
      <p:scale>
        <a:sx n="33" d="100"/>
        <a:sy n="33" d="100"/>
      </p:scale>
      <p:origin x="0" y="-2725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3252" y="4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5" Type="http://schemas.openxmlformats.org/officeDocument/2006/relationships/slideMaster" Target="slideMasters/slideMaster5.xml"/><Relationship Id="rId15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24CCBF-31CF-4FCA-A5B4-50142834420A}" type="datetimeFigureOut">
              <a:rPr lang="en-US" smtClean="0"/>
              <a:t>3/16/2022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895618-5249-4F12-80E4-2F3A0FD1848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1105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4B720-C9F6-4BFC-BC5C-B1B8D70204DA}" type="datetimeFigureOut">
              <a:rPr lang="en-US" smtClean="0"/>
              <a:t>3/16/2022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003D02-7E89-4EBF-B123-9C334E1BFE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904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5754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15602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480686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368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833503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5992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75564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07410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72309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d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8025393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705877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8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2400"/>
            </a:lvl2pPr>
            <a:lvl3pPr marL="1143000" indent="-2286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605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010410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5620235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12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159416" y="1066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159416" y="19812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159416" y="28956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159416" y="38100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159416" y="47244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159416" y="5638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7"/>
          <p:cNvSpPr>
            <a:spLocks noGrp="1"/>
          </p:cNvSpPr>
          <p:nvPr>
            <p:ph sz="quarter" idx="18"/>
          </p:nvPr>
        </p:nvSpPr>
        <p:spPr>
          <a:xfrm>
            <a:off x="4800600" y="1066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 dirty="0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Fifth level</a:t>
            </a:r>
          </a:p>
        </p:txBody>
      </p:sp>
      <p:sp>
        <p:nvSpPr>
          <p:cNvPr id="19" name="Content Placeholder 8"/>
          <p:cNvSpPr>
            <a:spLocks noGrp="1"/>
          </p:cNvSpPr>
          <p:nvPr>
            <p:ph sz="quarter" idx="19"/>
          </p:nvPr>
        </p:nvSpPr>
        <p:spPr>
          <a:xfrm>
            <a:off x="4800600" y="19812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1" name="Content Placeholder 9"/>
          <p:cNvSpPr>
            <a:spLocks noGrp="1"/>
          </p:cNvSpPr>
          <p:nvPr>
            <p:ph sz="quarter" idx="20"/>
          </p:nvPr>
        </p:nvSpPr>
        <p:spPr>
          <a:xfrm>
            <a:off x="4800600" y="28956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3" name="Content Placeholder 10"/>
          <p:cNvSpPr>
            <a:spLocks noGrp="1"/>
          </p:cNvSpPr>
          <p:nvPr>
            <p:ph sz="quarter" idx="21"/>
          </p:nvPr>
        </p:nvSpPr>
        <p:spPr>
          <a:xfrm>
            <a:off x="4800600" y="38100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5" name="Content Placeholder 11"/>
          <p:cNvSpPr>
            <a:spLocks noGrp="1"/>
          </p:cNvSpPr>
          <p:nvPr>
            <p:ph sz="quarter" idx="22"/>
          </p:nvPr>
        </p:nvSpPr>
        <p:spPr>
          <a:xfrm>
            <a:off x="4800600" y="47244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7" name="Content Placeholder 12"/>
          <p:cNvSpPr>
            <a:spLocks noGrp="1"/>
          </p:cNvSpPr>
          <p:nvPr>
            <p:ph sz="quarter" idx="23"/>
          </p:nvPr>
        </p:nvSpPr>
        <p:spPr>
          <a:xfrm>
            <a:off x="4800600" y="5638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75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980540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1187976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wo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5612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2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8740734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4"/>
          </p:nvPr>
        </p:nvSpPr>
        <p:spPr>
          <a:xfrm>
            <a:off x="457200" y="41910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/>
          </p:nvPr>
        </p:nvSpPr>
        <p:spPr>
          <a:xfrm>
            <a:off x="4645025" y="41910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0198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5873770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Content with Lef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457201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457201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357505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3" hasCustomPrompt="1"/>
          </p:nvPr>
        </p:nvSpPr>
        <p:spPr>
          <a:xfrm>
            <a:off x="4999894" y="6488875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8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9750495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Content with Righ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5678487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5678487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1908587" y="6488875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4910042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828800" y="5253037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1828800" y="5895975"/>
            <a:ext cx="5486400" cy="60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1"/>
          <p:cNvSpPr>
            <a:spLocks noGrp="1"/>
          </p:cNvSpPr>
          <p:nvPr>
            <p:ph type="pic" idx="1"/>
          </p:nvPr>
        </p:nvSpPr>
        <p:spPr>
          <a:xfrm>
            <a:off x="1028700" y="128650"/>
            <a:ext cx="7086600" cy="4944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357063" y="510540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326611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-2251" y="228600"/>
            <a:ext cx="9172252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Media Placeholder 1"/>
          <p:cNvSpPr>
            <a:spLocks noGrp="1"/>
          </p:cNvSpPr>
          <p:nvPr>
            <p:ph type="media" sz="quarter" idx="11"/>
          </p:nvPr>
        </p:nvSpPr>
        <p:spPr>
          <a:xfrm>
            <a:off x="0" y="1066799"/>
            <a:ext cx="9144000" cy="5315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5" name="Video Credit"/>
          <p:cNvSpPr>
            <a:spLocks noGrp="1"/>
          </p:cNvSpPr>
          <p:nvPr>
            <p:ph type="body" sz="quarter" idx="12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Video Credit Here</a:t>
            </a:r>
          </a:p>
        </p:txBody>
      </p:sp>
    </p:spTree>
    <p:extLst>
      <p:ext uri="{BB962C8B-B14F-4D97-AF65-F5344CB8AC3E}">
        <p14:creationId xmlns:p14="http://schemas.microsoft.com/office/powerpoint/2010/main" val="19874173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28">
          <p15:clr>
            <a:srgbClr val="FBAE40"/>
          </p15:clr>
        </p15:guide>
        <p15:guide id="3" pos="5136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313853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4675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626553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75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9624449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12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159416" y="1066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159416" y="19812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159416" y="28956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159416" y="38100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159416" y="47244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159416" y="5638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7"/>
          <p:cNvSpPr>
            <a:spLocks noGrp="1"/>
          </p:cNvSpPr>
          <p:nvPr>
            <p:ph sz="quarter" idx="18"/>
          </p:nvPr>
        </p:nvSpPr>
        <p:spPr>
          <a:xfrm>
            <a:off x="4800600" y="1066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 dirty="0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Fifth level</a:t>
            </a:r>
          </a:p>
        </p:txBody>
      </p:sp>
      <p:sp>
        <p:nvSpPr>
          <p:cNvPr id="19" name="Content Placeholder 8"/>
          <p:cNvSpPr>
            <a:spLocks noGrp="1"/>
          </p:cNvSpPr>
          <p:nvPr>
            <p:ph sz="quarter" idx="19"/>
          </p:nvPr>
        </p:nvSpPr>
        <p:spPr>
          <a:xfrm>
            <a:off x="4800600" y="19812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1" name="Content Placeholder 9"/>
          <p:cNvSpPr>
            <a:spLocks noGrp="1"/>
          </p:cNvSpPr>
          <p:nvPr>
            <p:ph sz="quarter" idx="20"/>
          </p:nvPr>
        </p:nvSpPr>
        <p:spPr>
          <a:xfrm>
            <a:off x="4800600" y="28956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3" name="Content Placeholder 10"/>
          <p:cNvSpPr>
            <a:spLocks noGrp="1"/>
          </p:cNvSpPr>
          <p:nvPr>
            <p:ph sz="quarter" idx="21"/>
          </p:nvPr>
        </p:nvSpPr>
        <p:spPr>
          <a:xfrm>
            <a:off x="4800600" y="38100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5" name="Content Placeholder 11"/>
          <p:cNvSpPr>
            <a:spLocks noGrp="1"/>
          </p:cNvSpPr>
          <p:nvPr>
            <p:ph sz="quarter" idx="22"/>
          </p:nvPr>
        </p:nvSpPr>
        <p:spPr>
          <a:xfrm>
            <a:off x="4800600" y="47244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7" name="Content Placeholder 12"/>
          <p:cNvSpPr>
            <a:spLocks noGrp="1"/>
          </p:cNvSpPr>
          <p:nvPr>
            <p:ph sz="quarter" idx="23"/>
          </p:nvPr>
        </p:nvSpPr>
        <p:spPr>
          <a:xfrm>
            <a:off x="4800600" y="5638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35706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778188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35706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194019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wo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27324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2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7505567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4"/>
          </p:nvPr>
        </p:nvSpPr>
        <p:spPr>
          <a:xfrm>
            <a:off x="457200" y="41910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/>
          </p:nvPr>
        </p:nvSpPr>
        <p:spPr>
          <a:xfrm>
            <a:off x="4645025" y="41910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3357063" y="59960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207924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Content with Lef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457201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457201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357505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5026437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8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4853900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Content with Righ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5678487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5678487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1908587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91643512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828800" y="5253037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1828800" y="5895975"/>
            <a:ext cx="5486400" cy="60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1"/>
          <p:cNvSpPr>
            <a:spLocks noGrp="1"/>
          </p:cNvSpPr>
          <p:nvPr>
            <p:ph type="pic" idx="1"/>
          </p:nvPr>
        </p:nvSpPr>
        <p:spPr>
          <a:xfrm>
            <a:off x="1028700" y="128650"/>
            <a:ext cx="7086600" cy="4944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7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3467512" y="5081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15795019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-2251" y="228600"/>
            <a:ext cx="9172252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Media Placeholder 5"/>
          <p:cNvSpPr>
            <a:spLocks noGrp="1"/>
          </p:cNvSpPr>
          <p:nvPr>
            <p:ph type="media" sz="quarter" idx="11"/>
          </p:nvPr>
        </p:nvSpPr>
        <p:spPr>
          <a:xfrm>
            <a:off x="0" y="1066799"/>
            <a:ext cx="9144000" cy="5315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5" name="Video Credit"/>
          <p:cNvSpPr>
            <a:spLocks noGrp="1"/>
          </p:cNvSpPr>
          <p:nvPr>
            <p:ph type="body" sz="quarter" idx="12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Video Credit Here</a:t>
            </a:r>
          </a:p>
        </p:txBody>
      </p:sp>
    </p:spTree>
    <p:extLst>
      <p:ext uri="{BB962C8B-B14F-4D97-AF65-F5344CB8AC3E}">
        <p14:creationId xmlns:p14="http://schemas.microsoft.com/office/powerpoint/2010/main" val="2469297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28">
          <p15:clr>
            <a:srgbClr val="FBAE40"/>
          </p15:clr>
        </p15:guide>
        <p15:guide id="3" pos="5136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3/16/2022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183810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429000"/>
            <a:ext cx="51054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28600" y="4114800"/>
            <a:ext cx="510540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33800" y="4260273"/>
            <a:ext cx="518160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581400"/>
            <a:ext cx="51054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&amp; Subtitle Left1_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429000"/>
            <a:ext cx="51054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28600" y="4114800"/>
            <a:ext cx="510540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&amp; Subtitle Left1_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33800" y="4260273"/>
            <a:ext cx="518160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581400"/>
            <a:ext cx="51054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Slide 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1066800" y="1524000"/>
            <a:ext cx="7048500" cy="1470025"/>
          </a:xfrm>
          <a:prstGeom prst="rect">
            <a:avLst/>
          </a:prstGeom>
        </p:spPr>
        <p:txBody>
          <a:bodyPr/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066800" y="2971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8872374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lue Slide 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722313" y="2643186"/>
            <a:ext cx="7202487" cy="1362075"/>
          </a:xfrm>
          <a:prstGeom prst="rect">
            <a:avLst/>
          </a:prstGeom>
        </p:spPr>
        <p:txBody>
          <a:bodyPr anchor="t"/>
          <a:lstStyle>
            <a:lvl1pPr algn="l">
              <a:defRPr sz="4400" b="1" cap="all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722313" y="1143000"/>
            <a:ext cx="7202487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0531504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0668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6294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70175557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2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600200"/>
            <a:ext cx="40386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11797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4648200" y="1600200"/>
            <a:ext cx="41148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94921454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457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4648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7338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457200" y="43434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7338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648200" y="43434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65626086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990600"/>
            <a:ext cx="8229600" cy="5410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36920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2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600200"/>
            <a:ext cx="40386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11797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4648200" y="1600200"/>
            <a:ext cx="41148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3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109974784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457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4648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6576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457200" y="42672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6576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648200" y="42672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11237826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5633523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4B1B2A69-1D16-4D4B-B21B-E45D735F2F3D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0" y="6705600"/>
            <a:ext cx="9144000" cy="152400"/>
          </a:xfrm>
          <a:prstGeom prst="rect">
            <a:avLst/>
          </a:prstGeom>
        </p:spPr>
        <p:txBody>
          <a:bodyPr/>
          <a:lstStyle>
            <a:lvl1pPr algn="l">
              <a:defRPr sz="80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8911897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10885449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359261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17588999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6701465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54059228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305374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96006442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49840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image" Target="../media/image3.gif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13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5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5" Type="http://schemas.openxmlformats.org/officeDocument/2006/relationships/slideLayout" Target="../slideLayouts/slideLayout51.xml"/><Relationship Id="rId4" Type="http://schemas.openxmlformats.org/officeDocument/2006/relationships/slideLayout" Target="../slideLayouts/slideLayout50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4" Type="http://schemas.openxmlformats.org/officeDocument/2006/relationships/image" Target="../media/image4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8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1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5" Type="http://schemas.openxmlformats.org/officeDocument/2006/relationships/theme" Target="../theme/theme9.xml"/><Relationship Id="rId4" Type="http://schemas.openxmlformats.org/officeDocument/2006/relationships/slideLayout" Target="../slideLayouts/slideLayout62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67.xml"/><Relationship Id="rId10" Type="http://schemas.openxmlformats.org/officeDocument/2006/relationships/theme" Target="../theme/theme10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sp>
        <p:nvSpPr>
          <p:cNvPr id="13" name="Red Bar"/>
          <p:cNvSpPr/>
          <p:nvPr userDrawn="1"/>
        </p:nvSpPr>
        <p:spPr>
          <a:xfrm>
            <a:off x="0" y="6248400"/>
            <a:ext cx="9144000" cy="503767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12" name="MH Tagline" descr="Tagline: Because learning changes everything.™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1" y="6351925"/>
            <a:ext cx="3223119" cy="27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235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33" r:id="rId5"/>
    <p:sldLayoutId id="2147483734" r:id="rId6"/>
    <p:sldLayoutId id="2147483914" r:id="rId7"/>
    <p:sldLayoutId id="2147483977" r:id="rId8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marR="0" indent="0" algn="r" defTabSz="91440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pic>
        <p:nvPicPr>
          <p:cNvPr id="2" name="MH Tagline" descr="Tag line: Because learning changes everything™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57775"/>
            <a:ext cx="33718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950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76" r:id="rId8"/>
    <p:sldLayoutId id="2147483981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rgbClr val="6A6A6A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1192571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896" r:id="rId2"/>
    <p:sldLayoutId id="2147483965" r:id="rId3"/>
    <p:sldLayoutId id="2147483753" r:id="rId4"/>
    <p:sldLayoutId id="2147483908" r:id="rId5"/>
    <p:sldLayoutId id="2147483950" r:id="rId6"/>
    <p:sldLayoutId id="2147483757" r:id="rId7"/>
    <p:sldLayoutId id="2147483877" r:id="rId8"/>
    <p:sldLayoutId id="2147483761" r:id="rId9"/>
    <p:sldLayoutId id="2147483800" r:id="rId10"/>
    <p:sldLayoutId id="2147483978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d Bar"/>
          <p:cNvSpPr/>
          <p:nvPr userDrawn="1"/>
        </p:nvSpPr>
        <p:spPr>
          <a:xfrm>
            <a:off x="0" y="6705600"/>
            <a:ext cx="9144000" cy="1524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10" name="Copyright" descr="©McGraw-Hill Education&#10;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1283304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64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4018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pyright" descr="©McGraw-Hill Education&#10;"/>
          <p:cNvSpPr txBox="1"/>
          <p:nvPr userDrawn="1"/>
        </p:nvSpPr>
        <p:spPr>
          <a:xfrm>
            <a:off x="0" y="6642556"/>
            <a:ext cx="1295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6A6A6A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857642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Vectipede Rg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d bar"/>
          <p:cNvSpPr/>
          <p:nvPr userDrawn="1"/>
        </p:nvSpPr>
        <p:spPr>
          <a:xfrm>
            <a:off x="0" y="6629400"/>
            <a:ext cx="9144000" cy="2286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5" name="Copyright" descr="©McGraw-Hill Education."/>
          <p:cNvSpPr txBox="1"/>
          <p:nvPr userDrawn="1"/>
        </p:nvSpPr>
        <p:spPr>
          <a:xfrm>
            <a:off x="0" y="6629400"/>
            <a:ext cx="1828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520106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Vectipede Rg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ckground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0707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MH BG Image"/>
          <p:cNvPicPr>
            <a:picLocks noChangeAspect="1"/>
          </p:cNvPicPr>
          <p:nvPr userDrawn="1"/>
        </p:nvPicPr>
        <p:blipFill rotWithShape="1">
          <a:blip r:embed="rId4" cstate="screen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8644" b="27282"/>
          <a:stretch/>
        </p:blipFill>
        <p:spPr>
          <a:xfrm>
            <a:off x="461821" y="1943668"/>
            <a:ext cx="8682180" cy="4914333"/>
          </a:xfrm>
          <a:prstGeom prst="rect">
            <a:avLst/>
          </a:prstGeom>
        </p:spPr>
      </p:pic>
      <p:sp>
        <p:nvSpPr>
          <p:cNvPr id="8" name="Copyright" descr="©McGraw-Hill Education"/>
          <p:cNvSpPr txBox="1"/>
          <p:nvPr userDrawn="1"/>
        </p:nvSpPr>
        <p:spPr>
          <a:xfrm>
            <a:off x="0" y="6629400"/>
            <a:ext cx="1828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263611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69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rgbClr val="6A6A6A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782738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6" r:id="rId2"/>
    <p:sldLayoutId id="2147483755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d Bar"/>
          <p:cNvSpPr/>
          <p:nvPr userDrawn="1"/>
        </p:nvSpPr>
        <p:spPr>
          <a:xfrm>
            <a:off x="0" y="6705600"/>
            <a:ext cx="9144000" cy="1524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2366522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80" r:id="rId4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sp>
        <p:nvSpPr>
          <p:cNvPr id="13" name="Red Bar"/>
          <p:cNvSpPr/>
          <p:nvPr userDrawn="1"/>
        </p:nvSpPr>
        <p:spPr>
          <a:xfrm>
            <a:off x="0" y="6248400"/>
            <a:ext cx="9144000" cy="503767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12" name="MH Tagline" descr="Tagline: Because learning changes everything.™"/>
          <p:cNvPicPr>
            <a:picLocks noChangeAspect="1"/>
          </p:cNvPicPr>
          <p:nvPr userDrawn="1"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81" y="6351925"/>
            <a:ext cx="3223119" cy="27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849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5" r:id="rId8"/>
    <p:sldLayoutId id="2147483979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marR="0" indent="0" algn="r" defTabSz="91440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247680" y="162262"/>
            <a:ext cx="860314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MK 326 Group Assignment 9: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sz="2700" dirty="0">
                <a:solidFill>
                  <a:schemeClr val="hlink"/>
                </a:solidFill>
              </a:rPr>
              <a:t>Chapter 9-10-11 </a:t>
            </a:r>
            <a:br>
              <a:rPr lang="en-US" sz="2700" dirty="0">
                <a:solidFill>
                  <a:schemeClr val="hlink"/>
                </a:solidFill>
              </a:rPr>
            </a:br>
            <a:r>
              <a:rPr lang="en-US" sz="2700" dirty="0">
                <a:solidFill>
                  <a:srgbClr val="FF0000"/>
                </a:solidFill>
              </a:rPr>
              <a:t>Topic: Exploring Trade in Brazil, China, Africa and the 4 Tigers </a:t>
            </a:r>
            <a:br>
              <a:rPr lang="en-US" sz="2700" dirty="0">
                <a:solidFill>
                  <a:srgbClr val="FF0000"/>
                </a:solidFill>
              </a:rPr>
            </a:br>
            <a:endParaRPr lang="en-US" sz="2700" dirty="0">
              <a:solidFill>
                <a:srgbClr val="FF0000"/>
              </a:solidFill>
            </a:endParaRP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2732CC16-D392-4393-BB21-22B1900939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558" y="1921136"/>
            <a:ext cx="8535262" cy="4572000"/>
          </a:xfrm>
        </p:spPr>
        <p:txBody>
          <a:bodyPr/>
          <a:lstStyle/>
          <a:p>
            <a:pPr algn="l"/>
            <a:r>
              <a:rPr lang="en-US" sz="2000" dirty="0"/>
              <a:t>Each group is to prepare a one page power point slide presentation and analyze </a:t>
            </a:r>
            <a:r>
              <a:rPr lang="en-US" sz="2000" b="1" dirty="0"/>
              <a:t>why your project country </a:t>
            </a:r>
            <a:r>
              <a:rPr lang="en-US" sz="2000" dirty="0"/>
              <a:t>would want to trade with </a:t>
            </a:r>
          </a:p>
          <a:p>
            <a:pPr marL="0" indent="0" algn="l">
              <a:buNone/>
            </a:pPr>
            <a:endParaRPr lang="en-US" sz="2000" dirty="0"/>
          </a:p>
          <a:p>
            <a:pPr marL="514350" indent="-514350" algn="l">
              <a:buAutoNum type="arabicPeriod"/>
            </a:pPr>
            <a:r>
              <a:rPr lang="en-US" sz="2000" b="1" dirty="0">
                <a:solidFill>
                  <a:srgbClr val="0070C0"/>
                </a:solidFill>
              </a:rPr>
              <a:t>Brazil</a:t>
            </a:r>
          </a:p>
          <a:p>
            <a:pPr marL="514350" indent="-514350" algn="l">
              <a:buAutoNum type="arabicPeriod"/>
            </a:pPr>
            <a:r>
              <a:rPr lang="en-US" sz="2000" b="1" dirty="0">
                <a:solidFill>
                  <a:srgbClr val="0070C0"/>
                </a:solidFill>
              </a:rPr>
              <a:t>China</a:t>
            </a:r>
          </a:p>
          <a:p>
            <a:pPr marL="514350" indent="-514350" algn="l">
              <a:buAutoNum type="arabicPeriod"/>
            </a:pPr>
            <a:r>
              <a:rPr lang="en-US" sz="2000" b="1" dirty="0">
                <a:solidFill>
                  <a:srgbClr val="0070C0"/>
                </a:solidFill>
              </a:rPr>
              <a:t>Africa</a:t>
            </a:r>
          </a:p>
          <a:p>
            <a:pPr marL="514350" indent="-514350" algn="l">
              <a:buAutoNum type="arabicPeriod"/>
            </a:pPr>
            <a:r>
              <a:rPr lang="en-US" sz="2000" b="1" dirty="0">
                <a:solidFill>
                  <a:srgbClr val="0070C0"/>
                </a:solidFill>
              </a:rPr>
              <a:t>The 4 Tigers</a:t>
            </a:r>
          </a:p>
          <a:p>
            <a:pPr marL="514350" indent="-514350" algn="l">
              <a:buAutoNum type="arabicPeriod"/>
            </a:pPr>
            <a:endParaRPr lang="en-US" sz="2000" dirty="0"/>
          </a:p>
          <a:p>
            <a:pPr marL="0" indent="0" algn="l"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Please design the one page by using graphs, charts, visuals to make one page interesting ka. Due next class on March 24, 2022</a:t>
            </a:r>
          </a:p>
          <a:p>
            <a:pPr marL="514350" indent="-514350" algn="l">
              <a:buAutoNum type="arabicPeriod"/>
            </a:pPr>
            <a:endParaRPr lang="en-US" dirty="0"/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0" y="5385819"/>
            <a:ext cx="161182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50483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แทนข้อความ 5">
            <a:extLst>
              <a:ext uri="{FF2B5EF4-FFF2-40B4-BE49-F238E27FC236}">
                <a16:creationId xmlns:a16="http://schemas.microsoft.com/office/drawing/2014/main" id="{CA8514CD-186C-489C-B5EB-2A4B7DE6AB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May be an image of outdoors and text that says 'ECONOMIC FACT FILES BRAZIL duomo duomo 7:00 A Look at Brazil's Diverse Economy (Economic Fact Files: Brazil) The Duomo Initiative· 17K views 1 year ago'">
            <a:extLst>
              <a:ext uri="{FF2B5EF4-FFF2-40B4-BE49-F238E27FC236}">
                <a16:creationId xmlns:a16="http://schemas.microsoft.com/office/drawing/2014/main" id="{0BB3DB03-2D0A-41A7-95D1-43382C92E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720" y="44824"/>
            <a:ext cx="3962400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ay be an image of map and text that says 'CHINA Vox Vox ATLAS China's trillion dollar plan to dominate global trade Vox 7.7M views 2 years ago 5:59'">
            <a:extLst>
              <a:ext uri="{FF2B5EF4-FFF2-40B4-BE49-F238E27FC236}">
                <a16:creationId xmlns:a16="http://schemas.microsoft.com/office/drawing/2014/main" id="{36DA9D56-FAD5-443C-9CD9-DB44E6B6D5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882" y="159124"/>
            <a:ext cx="3855085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ay be an image of text that says 'African Union AFRICAN CONTINENTAL FREE TRADE AREA. Creating One African Market ARahipProjoctf Agend The Africa 2063 we Want African Union www.au.int 19:52 African Continental Free Trade Area African Union 84K views 2 years ago'">
            <a:extLst>
              <a:ext uri="{FF2B5EF4-FFF2-40B4-BE49-F238E27FC236}">
                <a16:creationId xmlns:a16="http://schemas.microsoft.com/office/drawing/2014/main" id="{77D37646-0623-42ED-877A-0C9686A2B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0" y="3460376"/>
            <a:ext cx="4495800" cy="307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ay be an image of text that says '1 OUE Four Asian 0N NRR Tigers 10:48 Cool Vision Four Asian Tigers: Singapore, Hong Taiwan and South Korea CoolVision 231K views 11 months ago Kong,'">
            <a:extLst>
              <a:ext uri="{FF2B5EF4-FFF2-40B4-BE49-F238E27FC236}">
                <a16:creationId xmlns:a16="http://schemas.microsoft.com/office/drawing/2014/main" id="{85E79635-8E12-4BD8-9F4D-E0C48D635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363" y="3515959"/>
            <a:ext cx="3962347" cy="283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YouTube icon vector SVG free download - Seeklogo.net | Youtube logo, Youtube  logo png, New instagram logo">
            <a:extLst>
              <a:ext uri="{FF2B5EF4-FFF2-40B4-BE49-F238E27FC236}">
                <a16:creationId xmlns:a16="http://schemas.microsoft.com/office/drawing/2014/main" id="{CD3C1B0A-2E80-4AC7-9B1B-8A0D3D41A0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3728" y="2584076"/>
            <a:ext cx="96663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2378389"/>
      </p:ext>
    </p:extLst>
  </p:cSld>
  <p:clrMapOvr>
    <a:masterClrMapping/>
  </p:clrMapOvr>
</p:sld>
</file>

<file path=ppt/theme/theme1.xml><?xml version="1.0" encoding="utf-8"?>
<a:theme xmlns:a="http://schemas.openxmlformats.org/drawingml/2006/main" name="FIRST, BREAK, LAST slides 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Alternate FIRST, BREAK, LAST slide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Plain BODY/MAIN CONTENT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Red bar footer BODY/MAIN CONTENT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PLAIN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RED FOOTER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BLUE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Plain_APPENDIX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Red Bar Footer_APPENDIX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1_FIRST, BREAK, LAST slides 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MHHE_Accessible_PPT_Template-v4 7-19-17</Template>
  <TotalTime>2564</TotalTime>
  <Words>63</Words>
  <Application>Microsoft Office PowerPoint</Application>
  <PresentationFormat>นำเสนอทางหน้าจอ (4:3)</PresentationFormat>
  <Paragraphs>10</Paragraphs>
  <Slides>2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10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18" baseType="lpstr">
      <vt:lpstr>Arial</vt:lpstr>
      <vt:lpstr>ArumSans Bold</vt:lpstr>
      <vt:lpstr>ArumSans Regular</vt:lpstr>
      <vt:lpstr>Calibri</vt:lpstr>
      <vt:lpstr>Times New Roman</vt:lpstr>
      <vt:lpstr>Vectipede Rg</vt:lpstr>
      <vt:lpstr>FIRST, BREAK, LAST slides </vt:lpstr>
      <vt:lpstr>Alternate FIRST, BREAK, LAST slides</vt:lpstr>
      <vt:lpstr>Plain BODY/MAIN CONTENT</vt:lpstr>
      <vt:lpstr>Red bar footer BODY/MAIN CONTENT</vt:lpstr>
      <vt:lpstr>PLAIN Section Divider, Quotes, Callouts</vt:lpstr>
      <vt:lpstr>RED FOOTER Section Divider, Quotes, Callouts</vt:lpstr>
      <vt:lpstr>BLUE Section Divider, Quotes, Callouts</vt:lpstr>
      <vt:lpstr>Plain_APPENDIX</vt:lpstr>
      <vt:lpstr>Red Bar Footer_APPENDIX</vt:lpstr>
      <vt:lpstr>1_FIRST, BREAK, LAST slides </vt:lpstr>
      <vt:lpstr>MK 326 Group Assignment 9: Chapter 9-10-11  Topic: Exploring Trade in Brazil, China, Africa and the 4 Tigers  </vt:lpstr>
      <vt:lpstr>งานนำเสนอ PowerPoint</vt:lpstr>
    </vt:vector>
  </TitlesOfParts>
  <Company>The McGraw-Hill Companies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Marketing 18e</dc:title>
  <dc:creator>Editors Inc.</dc:creator>
  <cp:lastModifiedBy>Suwalya Khem</cp:lastModifiedBy>
  <cp:revision>299</cp:revision>
  <dcterms:created xsi:type="dcterms:W3CDTF">2018-06-26T19:27:50Z</dcterms:created>
  <dcterms:modified xsi:type="dcterms:W3CDTF">2022-03-16T13:03:08Z</dcterms:modified>
</cp:coreProperties>
</file>