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2" r:id="rId3"/>
    <p:sldId id="259" r:id="rId4"/>
    <p:sldId id="260" r:id="rId5"/>
    <p:sldId id="261" r:id="rId6"/>
    <p:sldId id="263" r:id="rId7"/>
    <p:sldId id="264" r:id="rId8"/>
    <p:sldId id="265" r:id="rId9"/>
    <p:sldId id="268" r:id="rId10"/>
    <p:sldId id="266" r:id="rId11"/>
    <p:sldId id="267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นางสาว พุธิตา แย้มจินดา" initials="นพแ" lastIdx="1" clrIdx="0">
    <p:extLst>
      <p:ext uri="{19B8F6BF-5375-455C-9EA6-DF929625EA0E}">
        <p15:presenceInfo xmlns:p15="http://schemas.microsoft.com/office/powerpoint/2012/main" xmlns="" userId="S-1-5-21-1452153030-1851162124-1381041710-4049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E379"/>
    <a:srgbClr val="D7F8A2"/>
    <a:srgbClr val="9EC4E6"/>
    <a:srgbClr val="5B9BD5"/>
    <a:srgbClr val="B2E2D2"/>
    <a:srgbClr val="F85A45"/>
    <a:srgbClr val="FB8E8B"/>
    <a:srgbClr val="50B49D"/>
    <a:srgbClr val="F8C57B"/>
    <a:srgbClr val="F9AB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485" autoAdjust="0"/>
  </p:normalViewPr>
  <p:slideViewPr>
    <p:cSldViewPr snapToGrid="0">
      <p:cViewPr>
        <p:scale>
          <a:sx n="94" d="100"/>
          <a:sy n="94" d="100"/>
        </p:scale>
        <p:origin x="-414" y="-5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9" d="100"/>
          <a:sy n="79" d="100"/>
        </p:scale>
        <p:origin x="3060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C0F23-A4DE-4964-8495-F737BA5AD436}" type="datetimeFigureOut">
              <a:rPr lang="en-US" smtClean="0"/>
              <a:t>9/23/2015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330115-1144-4363-AA48-AFDE56F2B5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258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30115-1144-4363-AA48-AFDE56F2B59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0107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ACM = Air Chief Marshal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30115-1144-4363-AA48-AFDE56F2B59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7982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Then let’s think what will happen</a:t>
            </a:r>
            <a:r>
              <a:rPr lang="en-US" baseline="0" dirty="0" smtClean="0"/>
              <a:t> if this plan is passed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30115-1144-4363-AA48-AFDE56F2B59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6453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พูดเรื่องว่า ถ้ามี</a:t>
            </a:r>
            <a:r>
              <a:rPr lang="en-US" baseline="0" dirty="0" smtClean="0"/>
              <a:t> excess supply </a:t>
            </a:r>
            <a:r>
              <a:rPr lang="th-TH" baseline="0" dirty="0" smtClean="0"/>
              <a:t>แล้วมันเป็นไงด้วย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30115-1144-4363-AA48-AFDE56F2B59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1909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Cambria" panose="02040503050406030204" pitchFamily="18" charset="0"/>
              </a:rPr>
              <a:t>Passengers’ satisfaction is</a:t>
            </a:r>
            <a:r>
              <a:rPr lang="en-US" sz="1200" baseline="0" dirty="0" smtClean="0">
                <a:latin typeface="Cambria" panose="02040503050406030204" pitchFamily="18" charset="0"/>
              </a:rPr>
              <a:t> the problem that taxi could solve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30115-1144-4363-AA48-AFDE56F2B59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1578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Otherwise</a:t>
            </a:r>
            <a:r>
              <a:rPr lang="en-US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30115-1144-4363-AA48-AFDE56F2B59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3378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By decreasing the</a:t>
            </a:r>
            <a:r>
              <a:rPr lang="en-US" baseline="0" dirty="0" smtClean="0"/>
              <a:t> production &gt;&gt; lay off /// some taxi might have to leave the market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30115-1144-4363-AA48-AFDE56F2B59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37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10A77-06DB-4E2D-A952-CC94FA235B1A}" type="datetimeFigureOut">
              <a:rPr lang="en-US" smtClean="0"/>
              <a:t>9/23/2015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5338D-683D-4908-ADE3-340F8F803F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870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10A77-06DB-4E2D-A952-CC94FA235B1A}" type="datetimeFigureOut">
              <a:rPr lang="en-US" smtClean="0"/>
              <a:t>9/23/2015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5338D-683D-4908-ADE3-340F8F803F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24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10A77-06DB-4E2D-A952-CC94FA235B1A}" type="datetimeFigureOut">
              <a:rPr lang="en-US" smtClean="0"/>
              <a:t>9/23/2015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5338D-683D-4908-ADE3-340F8F803F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309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10A77-06DB-4E2D-A952-CC94FA235B1A}" type="datetimeFigureOut">
              <a:rPr lang="en-US" smtClean="0"/>
              <a:t>9/23/2015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5338D-683D-4908-ADE3-340F8F803F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04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10A77-06DB-4E2D-A952-CC94FA235B1A}" type="datetimeFigureOut">
              <a:rPr lang="en-US" smtClean="0"/>
              <a:t>9/23/2015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5338D-683D-4908-ADE3-340F8F803F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775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10A77-06DB-4E2D-A952-CC94FA235B1A}" type="datetimeFigureOut">
              <a:rPr lang="en-US" smtClean="0"/>
              <a:t>9/23/2015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5338D-683D-4908-ADE3-340F8F803F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440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10A77-06DB-4E2D-A952-CC94FA235B1A}" type="datetimeFigureOut">
              <a:rPr lang="en-US" smtClean="0"/>
              <a:t>9/23/2015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5338D-683D-4908-ADE3-340F8F803F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906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10A77-06DB-4E2D-A952-CC94FA235B1A}" type="datetimeFigureOut">
              <a:rPr lang="en-US" smtClean="0"/>
              <a:t>9/23/2015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5338D-683D-4908-ADE3-340F8F803F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014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10A77-06DB-4E2D-A952-CC94FA235B1A}" type="datetimeFigureOut">
              <a:rPr lang="en-US" smtClean="0"/>
              <a:t>9/23/2015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5338D-683D-4908-ADE3-340F8F803F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54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10A77-06DB-4E2D-A952-CC94FA235B1A}" type="datetimeFigureOut">
              <a:rPr lang="en-US" smtClean="0"/>
              <a:t>9/23/2015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5338D-683D-4908-ADE3-340F8F803F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508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10A77-06DB-4E2D-A952-CC94FA235B1A}" type="datetimeFigureOut">
              <a:rPr lang="en-US" smtClean="0"/>
              <a:t>9/23/2015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5338D-683D-4908-ADE3-340F8F803F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673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C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10A77-06DB-4E2D-A952-CC94FA235B1A}" type="datetimeFigureOut">
              <a:rPr lang="en-US" smtClean="0"/>
              <a:t>9/23/2015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5338D-683D-4908-ADE3-340F8F803F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406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009900" y="1512566"/>
            <a:ext cx="81984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 OF BANGKOK TAXI</a:t>
            </a:r>
            <a:endParaRPr lang="en-US" sz="8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79319" y="748140"/>
            <a:ext cx="1246910" cy="1238251"/>
          </a:xfrm>
          <a:prstGeom prst="rect">
            <a:avLst/>
          </a:prstGeom>
          <a:solidFill>
            <a:srgbClr val="FB8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9319" y="2038346"/>
            <a:ext cx="1246910" cy="1238251"/>
          </a:xfrm>
          <a:prstGeom prst="rect">
            <a:avLst/>
          </a:prstGeom>
          <a:solidFill>
            <a:srgbClr val="F85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9319" y="3328552"/>
            <a:ext cx="1246910" cy="1238251"/>
          </a:xfrm>
          <a:prstGeom prst="rect">
            <a:avLst/>
          </a:prstGeom>
          <a:solidFill>
            <a:srgbClr val="B2E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9319" y="4629149"/>
            <a:ext cx="1246910" cy="1238251"/>
          </a:xfrm>
          <a:prstGeom prst="rect">
            <a:avLst/>
          </a:prstGeom>
          <a:solidFill>
            <a:srgbClr val="50B4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/>
          <p:cNvCxnSpPr/>
          <p:nvPr/>
        </p:nvCxnSpPr>
        <p:spPr>
          <a:xfrm>
            <a:off x="2556161" y="4177149"/>
            <a:ext cx="8780325" cy="0"/>
          </a:xfrm>
          <a:prstGeom prst="line">
            <a:avLst/>
          </a:prstGeom>
          <a:ln w="38100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616540" y="4414338"/>
            <a:ext cx="3699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</a:rPr>
              <a:t>Indonesia Group 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21786" y="4787479"/>
            <a:ext cx="32939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</a:rPr>
              <a:t>Ploynapat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</a:rPr>
              <a:t>    S.	5504641274</a:t>
            </a:r>
          </a:p>
          <a:p>
            <a:r>
              <a:rPr 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</a:rPr>
              <a:t>Puthita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</a:rPr>
              <a:t> 	     Y. 	5504641407</a:t>
            </a:r>
          </a:p>
          <a:p>
            <a:r>
              <a:rPr 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</a:rPr>
              <a:t>Techit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</a:rPr>
              <a:t>	     I.	5704642288</a:t>
            </a:r>
          </a:p>
          <a:p>
            <a:r>
              <a:rPr 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</a:rPr>
              <a:t>Teetat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</a:rPr>
              <a:t> 	     N.	5704642304</a:t>
            </a:r>
          </a:p>
          <a:p>
            <a:r>
              <a:rPr 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</a:rPr>
              <a:t>Thanatcha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</a:rPr>
              <a:t>   A.	5704642338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500" y="1453685"/>
            <a:ext cx="81984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 OF BANGKOK TAXI</a:t>
            </a:r>
            <a:endParaRPr lang="en-US" sz="80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2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51328"/>
            <a:ext cx="12192000" cy="1340427"/>
          </a:xfrm>
          <a:prstGeom prst="rect">
            <a:avLst/>
          </a:prstGeom>
          <a:solidFill>
            <a:srgbClr val="FB8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19495" y="231357"/>
            <a:ext cx="119530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rgbClr val="FEF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NEWS: Taxi Fare Hike Further Delayed</a:t>
            </a:r>
            <a:endParaRPr lang="en-US" sz="50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rgbClr val="FEFC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 descr="Test 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50"/>
          <a:stretch/>
        </p:blipFill>
        <p:spPr bwMode="auto">
          <a:xfrm>
            <a:off x="1404023" y="1671600"/>
            <a:ext cx="4489697" cy="224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Test 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56"/>
          <a:stretch/>
        </p:blipFill>
        <p:spPr bwMode="auto">
          <a:xfrm>
            <a:off x="6276850" y="1668970"/>
            <a:ext cx="4466569" cy="223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49116" y="4419607"/>
            <a:ext cx="94943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en-US" sz="3200" dirty="0">
                <a:latin typeface="Cambria" panose="02040503050406030204" pitchFamily="18" charset="0"/>
              </a:rPr>
              <a:t>The Transport Ministry </a:t>
            </a:r>
            <a:r>
              <a:rPr lang="en-US" sz="3200" i="1" dirty="0">
                <a:solidFill>
                  <a:srgbClr val="DF7B2F"/>
                </a:solidFill>
                <a:latin typeface="Cambria" panose="02040503050406030204" pitchFamily="18" charset="0"/>
              </a:rPr>
              <a:t>will delay the plan to raise taxi fare rates by 5%</a:t>
            </a:r>
            <a:r>
              <a:rPr lang="en-US" sz="3200" dirty="0">
                <a:solidFill>
                  <a:srgbClr val="DF7B2F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>
                <a:latin typeface="Cambria" panose="02040503050406030204" pitchFamily="18" charset="0"/>
              </a:rPr>
              <a:t>in the second phase as it earlier promised with taxi drivers in </a:t>
            </a:r>
            <a:r>
              <a:rPr lang="en-US" sz="3200" dirty="0" smtClean="0">
                <a:latin typeface="Cambria" panose="02040503050406030204" pitchFamily="18" charset="0"/>
              </a:rPr>
              <a:t>July.</a:t>
            </a:r>
            <a:endParaRPr lang="en-US" sz="3200" dirty="0">
              <a:latin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167134" y="6325320"/>
            <a:ext cx="36848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mbria" panose="02040503050406030204" pitchFamily="18" charset="0"/>
              </a:rPr>
              <a:t>Source: Thai PBS (4</a:t>
            </a:r>
            <a:r>
              <a:rPr lang="en-US" sz="1600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mbria" panose="02040503050406030204" pitchFamily="18" charset="0"/>
              </a:rPr>
              <a:t>th</a:t>
            </a:r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mbria" panose="02040503050406030204" pitchFamily="18" charset="0"/>
              </a:rPr>
              <a:t> 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mbria" panose="02040503050406030204" pitchFamily="18" charset="0"/>
              </a:rPr>
              <a:t>September 2015)</a:t>
            </a:r>
            <a:endParaRPr lang="en-GB" sz="1600" dirty="0">
              <a:solidFill>
                <a:schemeClr val="tx1">
                  <a:lumMod val="50000"/>
                  <a:lumOff val="50000"/>
                </a:schemeClr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01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62345"/>
            <a:ext cx="12192000" cy="1340427"/>
          </a:xfrm>
          <a:prstGeom prst="rect">
            <a:avLst/>
          </a:prstGeom>
          <a:solidFill>
            <a:srgbClr val="F85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9495" y="231357"/>
            <a:ext cx="119530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rgbClr val="FEF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NEWS: Taxi Fare Hike Further Delayed</a:t>
            </a:r>
            <a:endParaRPr lang="en-US" sz="50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rgbClr val="FEFC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5758" y="1591559"/>
            <a:ext cx="100804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Cambria" panose="02040503050406030204" pitchFamily="18" charset="0"/>
              </a:rPr>
              <a:t>Due to 3 concerns: </a:t>
            </a:r>
            <a:endParaRPr lang="en-US" sz="3200" dirty="0">
              <a:latin typeface="Cambria" panose="020405030504060302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5758" y="2467776"/>
            <a:ext cx="98711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People’s </a:t>
            </a:r>
            <a:r>
              <a:rPr lang="en-US" sz="3200" dirty="0">
                <a:latin typeface="Cambria" panose="02040503050406030204" pitchFamily="18" charset="0"/>
              </a:rPr>
              <a:t>cost of living has increased </a:t>
            </a:r>
            <a:endParaRPr lang="en-US" sz="3200" dirty="0" smtClean="0">
              <a:latin typeface="Cambria" panose="020405030504060302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>
              <a:latin typeface="Cambria" panose="020405030504060302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The </a:t>
            </a:r>
            <a:r>
              <a:rPr lang="en-US" sz="3200" dirty="0">
                <a:latin typeface="Cambria" panose="02040503050406030204" pitchFamily="18" charset="0"/>
              </a:rPr>
              <a:t>price of natural gas for vehicles is </a:t>
            </a:r>
            <a:r>
              <a:rPr lang="en-US" sz="3200" dirty="0" smtClean="0">
                <a:latin typeface="Cambria" panose="02040503050406030204" pitchFamily="18" charset="0"/>
              </a:rPr>
              <a:t>uncertain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>
              <a:latin typeface="Cambria" panose="020405030504060302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Passengers’ </a:t>
            </a:r>
            <a:r>
              <a:rPr lang="en-US" sz="3200" dirty="0">
                <a:latin typeface="Cambria" panose="02040503050406030204" pitchFamily="18" charset="0"/>
              </a:rPr>
              <a:t>satisfaction on taxi service is </a:t>
            </a:r>
            <a:r>
              <a:rPr lang="en-US" sz="3200" dirty="0" smtClean="0">
                <a:latin typeface="Cambria" panose="02040503050406030204" pitchFamily="18" charset="0"/>
              </a:rPr>
              <a:t>pretty low </a:t>
            </a:r>
            <a:endParaRPr lang="en-US" sz="32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10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62345"/>
            <a:ext cx="12192000" cy="1340427"/>
          </a:xfrm>
          <a:prstGeom prst="rect">
            <a:avLst/>
          </a:prstGeom>
          <a:solidFill>
            <a:srgbClr val="B2E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3032010" y="1756067"/>
            <a:ext cx="0" cy="453043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3011228" y="6286505"/>
            <a:ext cx="646314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946411" y="2109355"/>
            <a:ext cx="4707082" cy="38238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3821724" y="2109354"/>
            <a:ext cx="4499260" cy="382385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3032010" y="3917374"/>
            <a:ext cx="3148447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6180457" y="3896592"/>
            <a:ext cx="20782" cy="2389913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200737" y="1556008"/>
            <a:ext cx="8104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Price</a:t>
            </a:r>
            <a:endParaRPr lang="en-US" sz="2000" b="1" dirty="0">
              <a:latin typeface="Cambria" panose="020405030504060302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578283" y="6086450"/>
            <a:ext cx="12365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Quantity</a:t>
            </a:r>
            <a:endParaRPr lang="en-US" sz="2000" b="1" dirty="0">
              <a:latin typeface="Cambria" panose="0204050305040603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02875" y="5652658"/>
            <a:ext cx="675408" cy="433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705451" y="5652654"/>
            <a:ext cx="8104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D</a:t>
            </a:r>
            <a:endParaRPr lang="en-US" sz="2000" b="1" dirty="0">
              <a:latin typeface="Cambria" panose="020405030504060302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404107" y="1756063"/>
            <a:ext cx="8104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S</a:t>
            </a:r>
            <a:endParaRPr lang="en-US" sz="2000" b="1" dirty="0">
              <a:latin typeface="Cambria" panose="02040503050406030204" pitchFamily="18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3052793" y="3269674"/>
            <a:ext cx="3865418" cy="0"/>
          </a:xfrm>
          <a:prstGeom prst="line">
            <a:avLst/>
          </a:prstGeom>
          <a:ln w="19050">
            <a:solidFill>
              <a:srgbClr val="DF7B2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59779" y="3299058"/>
            <a:ext cx="25978" cy="2987446"/>
          </a:xfrm>
          <a:prstGeom prst="line">
            <a:avLst/>
          </a:prstGeom>
          <a:ln w="19050">
            <a:solidFill>
              <a:srgbClr val="DF7B2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364770" y="3269674"/>
            <a:ext cx="25978" cy="2987446"/>
          </a:xfrm>
          <a:prstGeom prst="line">
            <a:avLst/>
          </a:prstGeom>
          <a:ln w="19050">
            <a:solidFill>
              <a:srgbClr val="DF7B2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996017" y="6295550"/>
            <a:ext cx="597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Q</a:t>
            </a:r>
            <a:r>
              <a:rPr lang="en-US" sz="1200" b="1" dirty="0" smtClean="0">
                <a:latin typeface="Cambria" panose="02040503050406030204" pitchFamily="18" charset="0"/>
              </a:rPr>
              <a:t>1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452716" y="3696537"/>
            <a:ext cx="496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P</a:t>
            </a:r>
            <a:r>
              <a:rPr lang="en-US" sz="1200" b="1" dirty="0"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23" name="Oval 22"/>
          <p:cNvSpPr/>
          <p:nvPr/>
        </p:nvSpPr>
        <p:spPr>
          <a:xfrm>
            <a:off x="6086940" y="3845529"/>
            <a:ext cx="200055" cy="20005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6051867" y="3440005"/>
            <a:ext cx="496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Cambria" panose="02040503050406030204" pitchFamily="18" charset="0"/>
              </a:rPr>
              <a:t>E</a:t>
            </a:r>
            <a:endParaRPr lang="en-US" sz="1200" b="1" dirty="0">
              <a:latin typeface="Cambria" panose="020405030504060302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244407" y="6274768"/>
            <a:ext cx="597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Q</a:t>
            </a:r>
            <a:r>
              <a:rPr lang="en-US" sz="1200" b="1" dirty="0">
                <a:latin typeface="Cambria" panose="02040503050406030204" pitchFamily="18" charset="0"/>
              </a:rPr>
              <a:t>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80533" y="6297287"/>
            <a:ext cx="597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Q</a:t>
            </a:r>
            <a:r>
              <a:rPr lang="en-US" sz="1200" b="1" dirty="0">
                <a:latin typeface="Cambria" panose="02040503050406030204" pitchFamily="18" charset="0"/>
              </a:rPr>
              <a:t>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68317" y="3069618"/>
            <a:ext cx="496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P</a:t>
            </a:r>
            <a:r>
              <a:rPr lang="en-US" sz="1200" b="1" dirty="0"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30" name="Left-Right Arrow 29"/>
          <p:cNvSpPr/>
          <p:nvPr/>
        </p:nvSpPr>
        <p:spPr>
          <a:xfrm>
            <a:off x="5401129" y="5826676"/>
            <a:ext cx="1558649" cy="270163"/>
          </a:xfrm>
          <a:prstGeom prst="leftRightArrow">
            <a:avLst/>
          </a:prstGeom>
          <a:solidFill>
            <a:srgbClr val="DF7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Arrow Connector 32"/>
          <p:cNvCxnSpPr/>
          <p:nvPr/>
        </p:nvCxnSpPr>
        <p:spPr>
          <a:xfrm flipH="1" flipV="1">
            <a:off x="5543146" y="3394325"/>
            <a:ext cx="491018" cy="398347"/>
          </a:xfrm>
          <a:prstGeom prst="straightConnector1">
            <a:avLst/>
          </a:prstGeom>
          <a:ln w="76200">
            <a:solidFill>
              <a:srgbClr val="DE9E8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V="1">
            <a:off x="2369579" y="3394325"/>
            <a:ext cx="7809" cy="419076"/>
          </a:xfrm>
          <a:prstGeom prst="straightConnector1">
            <a:avLst/>
          </a:prstGeom>
          <a:ln w="76200">
            <a:solidFill>
              <a:srgbClr val="DE9E8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974485" y="5352159"/>
            <a:ext cx="32172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72665A"/>
                </a:solidFill>
                <a:latin typeface="Cambria" panose="02040503050406030204" pitchFamily="18" charset="0"/>
              </a:rPr>
              <a:t>Excess Supply</a:t>
            </a:r>
            <a:endParaRPr lang="en-US" sz="2800" b="1" dirty="0">
              <a:solidFill>
                <a:srgbClr val="72665A"/>
              </a:solidFill>
              <a:latin typeface="Cambria" panose="020405030504060302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19495" y="120572"/>
            <a:ext cx="119530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rgbClr val="FEF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Graphic Illustration</a:t>
            </a:r>
            <a:endParaRPr lang="en-US" sz="66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rgbClr val="FEFC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724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 animBg="1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55015"/>
            <a:ext cx="12192000" cy="1340427"/>
          </a:xfrm>
          <a:prstGeom prst="rect">
            <a:avLst/>
          </a:prstGeom>
          <a:solidFill>
            <a:srgbClr val="50B4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218208" y="249383"/>
            <a:ext cx="119530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rgbClr val="FEF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Do the </a:t>
            </a:r>
            <a:r>
              <a:rPr lang="en-US" sz="5000" b="1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rgbClr val="FEF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50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rgbClr val="FEF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onsumers Go Then?</a:t>
            </a:r>
            <a:endParaRPr lang="en-US" sz="50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rgbClr val="FEFC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8604" y="1729918"/>
            <a:ext cx="61976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latin typeface="Cambria" panose="02040503050406030204" pitchFamily="18" charset="0"/>
              </a:rPr>
              <a:t>Alternative Services</a:t>
            </a:r>
            <a:endParaRPr lang="en-US" sz="5400" dirty="0">
              <a:latin typeface="Cambria" panose="02040503050406030204" pitchFamily="18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1741717" y="3584779"/>
            <a:ext cx="3581400" cy="1872342"/>
          </a:xfrm>
          <a:prstGeom prst="roundRect">
            <a:avLst/>
          </a:prstGeom>
          <a:solidFill>
            <a:srgbClr val="FFCC99"/>
          </a:solidFill>
          <a:ln>
            <a:solidFill>
              <a:srgbClr val="FF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  <a:latin typeface="Cambria" panose="02040503050406030204" pitchFamily="18" charset="0"/>
              </a:rPr>
              <a:t>Alternative Taxi Services</a:t>
            </a:r>
            <a:endParaRPr lang="en-US" sz="36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7195456" y="3584779"/>
            <a:ext cx="3581400" cy="1872342"/>
          </a:xfrm>
          <a:prstGeom prst="roundRect">
            <a:avLst/>
          </a:prstGeom>
          <a:solidFill>
            <a:srgbClr val="FFCC99"/>
          </a:solidFill>
          <a:ln>
            <a:solidFill>
              <a:srgbClr val="FF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/>
                </a:solidFill>
                <a:latin typeface="Cambria" panose="02040503050406030204" pitchFamily="18" charset="0"/>
              </a:rPr>
              <a:t>Other Types of Transports</a:t>
            </a:r>
            <a:endParaRPr lang="en-US" sz="32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 flipV="1">
            <a:off x="3167743" y="2993573"/>
            <a:ext cx="5856514" cy="6430"/>
          </a:xfrm>
          <a:prstGeom prst="line">
            <a:avLst/>
          </a:prstGeom>
          <a:ln w="5715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167743" y="2982688"/>
            <a:ext cx="0" cy="662091"/>
          </a:xfrm>
          <a:prstGeom prst="line">
            <a:avLst/>
          </a:prstGeom>
          <a:ln w="5715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8991599" y="2978231"/>
            <a:ext cx="0" cy="662091"/>
          </a:xfrm>
          <a:prstGeom prst="line">
            <a:avLst/>
          </a:prstGeom>
          <a:ln w="57150">
            <a:solidFill>
              <a:srgbClr val="FFCC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31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62345"/>
            <a:ext cx="12192000" cy="1340427"/>
          </a:xfrm>
          <a:prstGeom prst="rect">
            <a:avLst/>
          </a:prstGeom>
          <a:solidFill>
            <a:srgbClr val="FB8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19495" y="53870"/>
            <a:ext cx="119530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rgbClr val="FEF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Alternative Taxi Services</a:t>
            </a:r>
            <a:endParaRPr lang="en-US" sz="66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rgbClr val="FEFC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1150530" y="1657350"/>
            <a:ext cx="2239852" cy="2239434"/>
          </a:xfrm>
          <a:prstGeom prst="ellipse">
            <a:avLst/>
          </a:prstGeom>
          <a:solidFill>
            <a:srgbClr val="95D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Cambria" panose="02040503050406030204" pitchFamily="18" charset="0"/>
              </a:rPr>
              <a:t>Uber Taxi</a:t>
            </a:r>
            <a:endParaRPr lang="en-US" sz="3600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5603" y="4371700"/>
            <a:ext cx="1905918" cy="1998622"/>
          </a:xfrm>
          <a:prstGeom prst="rect">
            <a:avLst/>
          </a:prstGeom>
          <a:solidFill>
            <a:srgbClr val="1D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8" name="Picture 6" descr="http://www9.pcmag.com/media/images/449032-uber-logo.jpg?thumb=y&amp;width=740&amp;height=42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1" r="16780"/>
          <a:stretch/>
        </p:blipFill>
        <p:spPr bwMode="auto">
          <a:xfrm>
            <a:off x="1305603" y="4623781"/>
            <a:ext cx="1895234" cy="1539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Straight Connector 18"/>
          <p:cNvCxnSpPr/>
          <p:nvPr/>
        </p:nvCxnSpPr>
        <p:spPr>
          <a:xfrm flipH="1">
            <a:off x="2256924" y="3930651"/>
            <a:ext cx="2243" cy="384604"/>
          </a:xfrm>
          <a:prstGeom prst="line">
            <a:avLst/>
          </a:prstGeom>
          <a:ln w="57150">
            <a:solidFill>
              <a:srgbClr val="95D4D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8682902" y="1657350"/>
            <a:ext cx="2239852" cy="2239434"/>
          </a:xfrm>
          <a:prstGeom prst="ellipse">
            <a:avLst/>
          </a:prstGeom>
          <a:solidFill>
            <a:srgbClr val="95D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Cambria" panose="02040503050406030204" pitchFamily="18" charset="0"/>
              </a:rPr>
              <a:t>All Thai Taxi</a:t>
            </a:r>
            <a:endParaRPr lang="en-US" sz="3600" dirty="0">
              <a:latin typeface="Cambria" panose="020405030504060302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8837975" y="4371700"/>
            <a:ext cx="1905918" cy="1998622"/>
          </a:xfrm>
          <a:prstGeom prst="rect">
            <a:avLst/>
          </a:prstGeom>
          <a:solidFill>
            <a:srgbClr val="1D1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9811874" y="3941940"/>
            <a:ext cx="2243" cy="384604"/>
          </a:xfrm>
          <a:prstGeom prst="line">
            <a:avLst/>
          </a:prstGeom>
          <a:ln w="57150">
            <a:solidFill>
              <a:srgbClr val="95D4D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28"/>
          <p:cNvSpPr/>
          <p:nvPr/>
        </p:nvSpPr>
        <p:spPr>
          <a:xfrm>
            <a:off x="4885306" y="4371700"/>
            <a:ext cx="2239852" cy="2239434"/>
          </a:xfrm>
          <a:prstGeom prst="ellipse">
            <a:avLst/>
          </a:prstGeom>
          <a:solidFill>
            <a:srgbClr val="95D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atin typeface="Cambria" panose="02040503050406030204" pitchFamily="18" charset="0"/>
              </a:rPr>
              <a:t>Grab Taxi</a:t>
            </a:r>
            <a:endParaRPr lang="en-US" sz="3600" dirty="0">
              <a:latin typeface="Cambria" panose="02040503050406030204" pitchFamily="18" charset="0"/>
            </a:endParaRPr>
          </a:p>
        </p:txBody>
      </p:sp>
      <p:pic>
        <p:nvPicPr>
          <p:cNvPr id="8200" name="Picture 8" descr="http://www.allthaitaxi.com/website/images/all_thai_taxi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4195" y="4592783"/>
            <a:ext cx="1807842" cy="1627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29"/>
          <p:cNvSpPr/>
          <p:nvPr/>
        </p:nvSpPr>
        <p:spPr>
          <a:xfrm>
            <a:off x="5099673" y="1897237"/>
            <a:ext cx="1905918" cy="1998622"/>
          </a:xfrm>
          <a:prstGeom prst="rect">
            <a:avLst/>
          </a:prstGeom>
          <a:solidFill>
            <a:srgbClr val="0307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 flipH="1">
            <a:off x="6005232" y="3941940"/>
            <a:ext cx="2243" cy="384604"/>
          </a:xfrm>
          <a:prstGeom prst="line">
            <a:avLst/>
          </a:prstGeom>
          <a:ln w="57150">
            <a:solidFill>
              <a:srgbClr val="95D4D7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6" name="Picture 4" descr="http://www.footballdj.com/wp-content/uploads/2015/08/grabtax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974" y="1953329"/>
            <a:ext cx="1471315" cy="188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877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23" grpId="0" animBg="1"/>
      <p:bldP spid="24" grpId="0" animBg="1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62345"/>
            <a:ext cx="12192000" cy="1340427"/>
          </a:xfrm>
          <a:prstGeom prst="rect">
            <a:avLst/>
          </a:prstGeom>
          <a:solidFill>
            <a:srgbClr val="F85A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8990" y="100036"/>
            <a:ext cx="1195301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rgbClr val="FEF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Other Types of Transportation</a:t>
            </a:r>
            <a:endParaRPr lang="en-US" sz="60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rgbClr val="FEFC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34249" y="3940615"/>
            <a:ext cx="2667000" cy="2667000"/>
          </a:xfrm>
          <a:prstGeom prst="ellipse">
            <a:avLst/>
          </a:prstGeom>
          <a:solidFill>
            <a:srgbClr val="AEE3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latin typeface="Cambria" panose="02040503050406030204" pitchFamily="18" charset="0"/>
              </a:rPr>
              <a:t>Bus</a:t>
            </a:r>
            <a:endParaRPr lang="en-US" sz="5400" dirty="0">
              <a:latin typeface="Cambria" panose="02040503050406030204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3145000" y="1491840"/>
            <a:ext cx="2667000" cy="2667000"/>
          </a:xfrm>
          <a:prstGeom prst="ellipse">
            <a:avLst/>
          </a:prstGeom>
          <a:solidFill>
            <a:srgbClr val="AEE3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Cambria" panose="02040503050406030204" pitchFamily="18" charset="0"/>
              </a:rPr>
              <a:t>BTS/</a:t>
            </a:r>
          </a:p>
          <a:p>
            <a:pPr algn="ctr"/>
            <a:r>
              <a:rPr lang="en-US" sz="4400" dirty="0" smtClean="0">
                <a:latin typeface="Cambria" panose="02040503050406030204" pitchFamily="18" charset="0"/>
              </a:rPr>
              <a:t>MRT</a:t>
            </a:r>
            <a:endParaRPr lang="en-US" sz="4400" dirty="0">
              <a:latin typeface="Cambria" panose="02040503050406030204" pitchFamily="18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6320241" y="3981595"/>
            <a:ext cx="2667000" cy="2667000"/>
          </a:xfrm>
          <a:prstGeom prst="ellipse">
            <a:avLst/>
          </a:prstGeom>
          <a:solidFill>
            <a:srgbClr val="AEE3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Cambria" panose="02040503050406030204" pitchFamily="18" charset="0"/>
              </a:rPr>
              <a:t>Motor-cycle</a:t>
            </a:r>
            <a:endParaRPr lang="en-US" sz="4800" dirty="0">
              <a:latin typeface="Cambria" panose="02040503050406030204" pitchFamily="18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9136765" y="1491840"/>
            <a:ext cx="2667000" cy="2667000"/>
          </a:xfrm>
          <a:prstGeom prst="ellipse">
            <a:avLst/>
          </a:prstGeom>
          <a:solidFill>
            <a:srgbClr val="AEE3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latin typeface="Cambria" panose="02040503050406030204" pitchFamily="18" charset="0"/>
              </a:rPr>
              <a:t>Boat</a:t>
            </a:r>
            <a:endParaRPr lang="en-US" sz="5400" dirty="0">
              <a:latin typeface="Cambria" panose="02040503050406030204" pitchFamily="18" charset="0"/>
            </a:endParaRPr>
          </a:p>
        </p:txBody>
      </p:sp>
      <p:pic>
        <p:nvPicPr>
          <p:cNvPr id="7170" name="Picture 2" descr="http://www.samuitimes.com/wp-content/uploads/2014/02/thailand-transpor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258" y="4387956"/>
            <a:ext cx="2470494" cy="1815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f.ptcdn.info/206/025/000/1415087385-1289884061-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1" r="3934" b="9435"/>
          <a:stretch/>
        </p:blipFill>
        <p:spPr bwMode="auto">
          <a:xfrm>
            <a:off x="9292046" y="4406921"/>
            <a:ext cx="2424489" cy="179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/>
          <p:cNvCxnSpPr>
            <a:stCxn id="5" idx="6"/>
          </p:cNvCxnSpPr>
          <p:nvPr/>
        </p:nvCxnSpPr>
        <p:spPr>
          <a:xfrm>
            <a:off x="3101249" y="5274115"/>
            <a:ext cx="268266" cy="0"/>
          </a:xfrm>
          <a:prstGeom prst="line">
            <a:avLst/>
          </a:prstGeom>
          <a:ln w="28575">
            <a:solidFill>
              <a:srgbClr val="AEE379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8995772" y="5257199"/>
            <a:ext cx="268266" cy="0"/>
          </a:xfrm>
          <a:prstGeom prst="line">
            <a:avLst/>
          </a:prstGeom>
          <a:ln w="28575">
            <a:solidFill>
              <a:srgbClr val="AEE379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6" name="Picture 8" descr="http://www.brighttv.co.th/sites/default/files/videos/1/webnews/298395/18021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77" r="6955" b="26865"/>
          <a:stretch/>
        </p:blipFill>
        <p:spPr bwMode="auto">
          <a:xfrm>
            <a:off x="6374800" y="2004442"/>
            <a:ext cx="2456711" cy="1771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upload.wikimedia.org/wikipedia/commons/0/08/Bangkok_Skytrain_201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2" r="5939" b="15250"/>
          <a:stretch/>
        </p:blipFill>
        <p:spPr bwMode="auto">
          <a:xfrm>
            <a:off x="365899" y="1831989"/>
            <a:ext cx="2469634" cy="179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Straight Connector 18"/>
          <p:cNvCxnSpPr/>
          <p:nvPr/>
        </p:nvCxnSpPr>
        <p:spPr>
          <a:xfrm>
            <a:off x="8844435" y="2903907"/>
            <a:ext cx="268266" cy="0"/>
          </a:xfrm>
          <a:prstGeom prst="line">
            <a:avLst/>
          </a:prstGeom>
          <a:ln w="28575">
            <a:solidFill>
              <a:srgbClr val="AEE379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852670" y="2731454"/>
            <a:ext cx="268266" cy="0"/>
          </a:xfrm>
          <a:prstGeom prst="line">
            <a:avLst/>
          </a:prstGeom>
          <a:ln w="28575">
            <a:solidFill>
              <a:srgbClr val="AEE379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6072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62345"/>
            <a:ext cx="12192000" cy="1340427"/>
          </a:xfrm>
          <a:prstGeom prst="rect">
            <a:avLst/>
          </a:prstGeom>
          <a:solidFill>
            <a:srgbClr val="B2E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264258" y="-25039"/>
            <a:ext cx="96634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rgbClr val="FEF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What Could the Taxi Do to Get Rid of the Excess Supply?</a:t>
            </a:r>
            <a:endParaRPr lang="en-US" sz="40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rgbClr val="FEFC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5758" y="1591559"/>
            <a:ext cx="100804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Cambria" panose="02040503050406030204" pitchFamily="18" charset="0"/>
              </a:rPr>
              <a:t>Due to 3 concerns: </a:t>
            </a:r>
            <a:endParaRPr lang="en-US" sz="3200" dirty="0"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9486" y="4345537"/>
            <a:ext cx="10256706" cy="738130"/>
          </a:xfrm>
          <a:prstGeom prst="rect">
            <a:avLst/>
          </a:prstGeom>
          <a:solidFill>
            <a:srgbClr val="FFF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56351" y="2407937"/>
            <a:ext cx="954611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People’s </a:t>
            </a:r>
            <a:r>
              <a:rPr lang="en-US" sz="3200" dirty="0">
                <a:latin typeface="Cambria" panose="02040503050406030204" pitchFamily="18" charset="0"/>
              </a:rPr>
              <a:t>cost of living has increased </a:t>
            </a:r>
            <a:endParaRPr lang="en-US" sz="3200" dirty="0" smtClean="0">
              <a:latin typeface="Cambria" panose="020405030504060302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>
              <a:latin typeface="Cambria" panose="020405030504060302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The </a:t>
            </a:r>
            <a:r>
              <a:rPr lang="en-US" sz="3200" dirty="0">
                <a:latin typeface="Cambria" panose="02040503050406030204" pitchFamily="18" charset="0"/>
              </a:rPr>
              <a:t>price of natural gas for vehicles is </a:t>
            </a:r>
            <a:r>
              <a:rPr lang="en-US" sz="3200" dirty="0" smtClean="0">
                <a:latin typeface="Cambria" panose="02040503050406030204" pitchFamily="18" charset="0"/>
              </a:rPr>
              <a:t>uncertain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>
              <a:latin typeface="Cambria" panose="020405030504060302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Passengers’ </a:t>
            </a:r>
            <a:r>
              <a:rPr lang="en-US" sz="3200" dirty="0">
                <a:latin typeface="Cambria" panose="02040503050406030204" pitchFamily="18" charset="0"/>
              </a:rPr>
              <a:t>satisfaction on taxi service is </a:t>
            </a:r>
            <a:r>
              <a:rPr lang="en-US" sz="3200" dirty="0" smtClean="0">
                <a:latin typeface="Cambria" panose="02040503050406030204" pitchFamily="18" charset="0"/>
              </a:rPr>
              <a:t>pretty low </a:t>
            </a:r>
            <a:endParaRPr lang="en-US" sz="32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554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62345"/>
            <a:ext cx="12192000" cy="1340427"/>
          </a:xfrm>
          <a:prstGeom prst="rect">
            <a:avLst/>
          </a:prstGeom>
          <a:solidFill>
            <a:srgbClr val="50B4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84514" y="1590800"/>
            <a:ext cx="7302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Cambria" panose="02040503050406030204" pitchFamily="18" charset="0"/>
              </a:rPr>
              <a:t>The problems concerned by consumers:</a:t>
            </a:r>
            <a:endParaRPr lang="en-US" sz="3200" dirty="0">
              <a:latin typeface="Cambria" panose="0204050305040603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9338" y="2400714"/>
            <a:ext cx="515982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Overpricing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3200" dirty="0">
              <a:latin typeface="Cambria" panose="020405030504060302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Denying a passenger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3200" dirty="0">
              <a:latin typeface="Cambria" panose="020405030504060302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Unsafety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3200" dirty="0" smtClean="0">
              <a:latin typeface="Cambria" panose="020405030504060302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Cambria" panose="02040503050406030204" pitchFamily="18" charset="0"/>
              </a:rPr>
              <a:t>Inappropriate Manner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>
              <a:latin typeface="Cambria" panose="020405030504060302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 rot="21037920">
            <a:off x="395042" y="3215527"/>
            <a:ext cx="7676689" cy="825873"/>
          </a:xfrm>
          <a:prstGeom prst="rect">
            <a:avLst/>
          </a:prstGeom>
          <a:solidFill>
            <a:srgbClr val="43AA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Cambria" panose="02040503050406030204" pitchFamily="18" charset="0"/>
              </a:rPr>
              <a:t>SOLVE THESE PROBLEMS</a:t>
            </a:r>
            <a:r>
              <a:rPr lang="en-US" sz="5400" b="1" dirty="0" smtClean="0">
                <a:latin typeface="Cambria" panose="02040503050406030204" pitchFamily="18" charset="0"/>
              </a:rPr>
              <a:t>!</a:t>
            </a:r>
            <a:endParaRPr lang="en-US" sz="3200" b="1" dirty="0">
              <a:latin typeface="Cambria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95999" y="3861470"/>
            <a:ext cx="558188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mbria" panose="02040503050406030204" pitchFamily="18" charset="0"/>
              </a:rPr>
              <a:t>To increase the quality of the taxi then the consumers will be more willing to pay for the services.  </a:t>
            </a:r>
            <a:endParaRPr lang="en-US" sz="2000" dirty="0">
              <a:latin typeface="Cambria" panose="020405030504060302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84982" y="5005404"/>
            <a:ext cx="5758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mbria" panose="02040503050406030204" pitchFamily="18" charset="0"/>
              </a:rPr>
              <a:t>Therefore, the demand for Bangkok taxi services will increase.</a:t>
            </a:r>
            <a:endParaRPr lang="en-US" sz="2000" dirty="0">
              <a:latin typeface="Cambria" panose="0204050305040603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64258" y="-25039"/>
            <a:ext cx="96634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rgbClr val="FEF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So, What Could the Taxi Do to Get Rid of the Excess Supply?</a:t>
            </a:r>
            <a:endParaRPr lang="en-US" sz="40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rgbClr val="FEFC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22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62345"/>
            <a:ext cx="12192000" cy="1340427"/>
          </a:xfrm>
          <a:prstGeom prst="rect">
            <a:avLst/>
          </a:prstGeom>
          <a:solidFill>
            <a:srgbClr val="FB8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844724" y="1756067"/>
            <a:ext cx="0" cy="453043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2823942" y="6286505"/>
            <a:ext cx="646314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759125" y="2109355"/>
            <a:ext cx="4707082" cy="38238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3634438" y="2109354"/>
            <a:ext cx="4499260" cy="382385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2844724" y="3917374"/>
            <a:ext cx="3148447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993171" y="3896592"/>
            <a:ext cx="20782" cy="2389913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930324" y="1556012"/>
            <a:ext cx="8104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Price</a:t>
            </a:r>
            <a:endParaRPr lang="en-US" sz="2000" b="1" dirty="0">
              <a:latin typeface="Cambria" panose="020405030504060302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390997" y="6086450"/>
            <a:ext cx="12365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Quantity</a:t>
            </a:r>
            <a:endParaRPr lang="en-US" sz="2000" b="1" dirty="0">
              <a:latin typeface="Cambria" panose="020405030504060302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5589" y="5652658"/>
            <a:ext cx="675408" cy="433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8518165" y="5652654"/>
            <a:ext cx="8104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D</a:t>
            </a:r>
            <a:endParaRPr lang="en-US" sz="2000" b="1" dirty="0">
              <a:latin typeface="Cambria" panose="0204050305040603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216821" y="1756063"/>
            <a:ext cx="8104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S</a:t>
            </a:r>
            <a:endParaRPr lang="en-US" sz="2000" b="1" dirty="0">
              <a:latin typeface="Cambria" panose="02040503050406030204" pitchFamily="18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4580006" y="1509253"/>
            <a:ext cx="4707082" cy="3823857"/>
          </a:xfrm>
          <a:prstGeom prst="line">
            <a:avLst/>
          </a:prstGeom>
          <a:ln w="38100">
            <a:solidFill>
              <a:srgbClr val="F85A4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9339046" y="5052552"/>
            <a:ext cx="8104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85A45"/>
                </a:solidFill>
                <a:latin typeface="Cambria" panose="02040503050406030204" pitchFamily="18" charset="0"/>
              </a:rPr>
              <a:t>D’</a:t>
            </a:r>
            <a:endParaRPr lang="en-US" sz="2000" b="1" dirty="0">
              <a:solidFill>
                <a:srgbClr val="F85A45"/>
              </a:solidFill>
              <a:latin typeface="Cambria" panose="02040503050406030204" pitchFamily="18" charset="0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2865507" y="3269674"/>
            <a:ext cx="3865418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772493" y="3299058"/>
            <a:ext cx="25978" cy="298744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5177484" y="3269674"/>
            <a:ext cx="25978" cy="298744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5819748" y="6295550"/>
            <a:ext cx="597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Q</a:t>
            </a:r>
            <a:r>
              <a:rPr lang="en-US" sz="1200" b="1" dirty="0" smtClean="0">
                <a:latin typeface="Cambria" panose="02040503050406030204" pitchFamily="18" charset="0"/>
              </a:rPr>
              <a:t>1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265430" y="3696537"/>
            <a:ext cx="496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P</a:t>
            </a:r>
            <a:r>
              <a:rPr lang="en-US" sz="1200" b="1" dirty="0"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27" name="Oval 26"/>
          <p:cNvSpPr/>
          <p:nvPr/>
        </p:nvSpPr>
        <p:spPr>
          <a:xfrm>
            <a:off x="6656877" y="3169646"/>
            <a:ext cx="200055" cy="200055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5899654" y="3845529"/>
            <a:ext cx="200055" cy="20005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5864581" y="3440005"/>
            <a:ext cx="496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Cambria" panose="02040503050406030204" pitchFamily="18" charset="0"/>
              </a:rPr>
              <a:t>E</a:t>
            </a:r>
            <a:endParaRPr lang="en-US" sz="1200" b="1" dirty="0">
              <a:latin typeface="Cambria" panose="020405030504060302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591947" y="2788530"/>
            <a:ext cx="496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E’</a:t>
            </a:r>
            <a:endParaRPr lang="en-US" sz="1200" b="1" dirty="0">
              <a:latin typeface="Cambria" panose="020405030504060302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68138" y="6274768"/>
            <a:ext cx="597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Q</a:t>
            </a:r>
            <a:r>
              <a:rPr lang="en-US" sz="1200" b="1" dirty="0">
                <a:latin typeface="Cambria" panose="02040503050406030204" pitchFamily="18" charset="0"/>
              </a:rPr>
              <a:t>D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604264" y="6297287"/>
            <a:ext cx="597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Q</a:t>
            </a:r>
            <a:r>
              <a:rPr lang="en-US" sz="1200" b="1" dirty="0">
                <a:latin typeface="Cambria" panose="02040503050406030204" pitchFamily="18" charset="0"/>
              </a:rPr>
              <a:t>S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7770021" y="5033086"/>
            <a:ext cx="758535" cy="0"/>
          </a:xfrm>
          <a:prstGeom prst="straightConnector1">
            <a:avLst/>
          </a:prstGeom>
          <a:ln w="38100">
            <a:solidFill>
              <a:srgbClr val="F85A4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281031" y="3069618"/>
            <a:ext cx="496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P</a:t>
            </a:r>
            <a:r>
              <a:rPr lang="en-US" sz="1200" b="1" dirty="0"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90376" y="309379"/>
            <a:ext cx="11811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rgbClr val="FEF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Demand Curve Shifts To The Right</a:t>
            </a:r>
            <a:endParaRPr lang="en-US" sz="48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rgbClr val="FEFC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6" name="Straight Arrow Connector 35"/>
          <p:cNvCxnSpPr/>
          <p:nvPr/>
        </p:nvCxnSpPr>
        <p:spPr>
          <a:xfrm flipV="1">
            <a:off x="2114112" y="3363217"/>
            <a:ext cx="7809" cy="419076"/>
          </a:xfrm>
          <a:prstGeom prst="straightConnector1">
            <a:avLst/>
          </a:prstGeom>
          <a:ln w="76200">
            <a:solidFill>
              <a:srgbClr val="F85A4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465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7" grpId="0" animBg="1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62345"/>
            <a:ext cx="12192000" cy="1340427"/>
          </a:xfrm>
          <a:prstGeom prst="rect">
            <a:avLst/>
          </a:prstGeom>
          <a:solidFill>
            <a:srgbClr val="F85A45"/>
          </a:solidFill>
          <a:ln>
            <a:solidFill>
              <a:srgbClr val="FB8E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-65716" y="176981"/>
            <a:ext cx="1232343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rgbClr val="FEF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Otherwise, the Supply Has to Decrease</a:t>
            </a:r>
            <a:endParaRPr lang="en-US" sz="50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rgbClr val="FEFC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2844724" y="1756067"/>
            <a:ext cx="0" cy="453043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2823942" y="6286505"/>
            <a:ext cx="6463146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759125" y="2109355"/>
            <a:ext cx="4707082" cy="38238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3634438" y="2109354"/>
            <a:ext cx="4499260" cy="382385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2844724" y="3917374"/>
            <a:ext cx="3148447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993171" y="3896592"/>
            <a:ext cx="20782" cy="2389913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930324" y="1556012"/>
            <a:ext cx="8104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Price</a:t>
            </a:r>
            <a:endParaRPr lang="en-US" sz="2000" b="1" dirty="0">
              <a:latin typeface="Cambria" panose="0204050305040603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390997" y="6086450"/>
            <a:ext cx="12365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Quantity</a:t>
            </a:r>
            <a:endParaRPr lang="en-US" sz="2000" b="1" dirty="0">
              <a:latin typeface="Cambria" panose="0204050305040603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715589" y="5652658"/>
            <a:ext cx="675408" cy="433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518165" y="5652654"/>
            <a:ext cx="8104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D</a:t>
            </a:r>
            <a:endParaRPr lang="en-US" sz="2000" b="1" dirty="0">
              <a:latin typeface="Cambria" panose="020405030504060302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216821" y="1756063"/>
            <a:ext cx="8104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S</a:t>
            </a:r>
            <a:endParaRPr lang="en-US" sz="2000" b="1" dirty="0">
              <a:latin typeface="Cambria" panose="02040503050406030204" pitchFamily="18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2865507" y="3269674"/>
            <a:ext cx="3865418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772493" y="3299058"/>
            <a:ext cx="25978" cy="298744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177484" y="3269674"/>
            <a:ext cx="25978" cy="298744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265430" y="3696537"/>
            <a:ext cx="496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P</a:t>
            </a:r>
            <a:r>
              <a:rPr lang="en-US" sz="1200" b="1" dirty="0"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22" name="Oval 21"/>
          <p:cNvSpPr/>
          <p:nvPr/>
        </p:nvSpPr>
        <p:spPr>
          <a:xfrm>
            <a:off x="5899654" y="3845529"/>
            <a:ext cx="200055" cy="20005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5864581" y="3440005"/>
            <a:ext cx="496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Cambria" panose="02040503050406030204" pitchFamily="18" charset="0"/>
              </a:rPr>
              <a:t>E</a:t>
            </a:r>
            <a:endParaRPr lang="en-US" sz="1200" b="1" dirty="0">
              <a:latin typeface="Cambria" panose="020405030504060302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955540" y="2700739"/>
            <a:ext cx="4698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E’’</a:t>
            </a:r>
            <a:endParaRPr lang="en-US" sz="1200" b="1" dirty="0">
              <a:latin typeface="Cambria" panose="02040503050406030204" pitchFamily="18" charset="0"/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4153359" y="4559361"/>
            <a:ext cx="796344" cy="0"/>
          </a:xfrm>
          <a:prstGeom prst="straightConnector1">
            <a:avLst/>
          </a:prstGeom>
          <a:ln w="38100">
            <a:solidFill>
              <a:srgbClr val="DF7B2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2281031" y="3069618"/>
            <a:ext cx="496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P</a:t>
            </a:r>
            <a:r>
              <a:rPr lang="en-US" sz="1200" b="1" dirty="0">
                <a:latin typeface="Cambria" panose="02040503050406030204" pitchFamily="18" charset="0"/>
              </a:rPr>
              <a:t>2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 flipV="1">
            <a:off x="2114112" y="3363217"/>
            <a:ext cx="7809" cy="419076"/>
          </a:xfrm>
          <a:prstGeom prst="straightConnector1">
            <a:avLst/>
          </a:prstGeom>
          <a:ln w="76200">
            <a:solidFill>
              <a:srgbClr val="DF7B2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3039780" y="1511823"/>
            <a:ext cx="4195177" cy="3565423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232694" y="1289732"/>
            <a:ext cx="8104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Cambria" panose="02040503050406030204" pitchFamily="18" charset="0"/>
              </a:rPr>
              <a:t>S’</a:t>
            </a:r>
            <a:endParaRPr lang="en-US" sz="2000" b="1" dirty="0">
              <a:solidFill>
                <a:schemeClr val="accent2">
                  <a:lumMod val="50000"/>
                </a:schemeClr>
              </a:solidFill>
              <a:latin typeface="Cambria" panose="02040503050406030204" pitchFamily="18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5063816" y="3157124"/>
            <a:ext cx="200055" cy="200055"/>
          </a:xfrm>
          <a:prstGeom prst="ellipse">
            <a:avLst/>
          </a:prstGeom>
          <a:solidFill>
            <a:srgbClr val="DF7B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5753646" y="6295550"/>
            <a:ext cx="597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Q</a:t>
            </a:r>
            <a:r>
              <a:rPr lang="en-US" sz="1200" b="1" dirty="0" smtClean="0">
                <a:latin typeface="Cambria" panose="02040503050406030204" pitchFamily="18" charset="0"/>
              </a:rPr>
              <a:t>1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002036" y="6274768"/>
            <a:ext cx="597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Q</a:t>
            </a:r>
            <a:r>
              <a:rPr lang="en-US" sz="1200" b="1" dirty="0">
                <a:latin typeface="Cambria" panose="02040503050406030204" pitchFamily="18" charset="0"/>
              </a:rPr>
              <a:t>D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38162" y="6297287"/>
            <a:ext cx="597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 panose="02040503050406030204" pitchFamily="18" charset="0"/>
              </a:rPr>
              <a:t>Q</a:t>
            </a:r>
            <a:r>
              <a:rPr lang="en-US" sz="1200" b="1" dirty="0">
                <a:latin typeface="Cambria" panose="02040503050406030204" pitchFamily="18" charset="0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2322283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0" grpId="0"/>
      <p:bldP spid="3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62345"/>
            <a:ext cx="12192000" cy="1340427"/>
          </a:xfrm>
          <a:prstGeom prst="rect">
            <a:avLst/>
          </a:prstGeom>
          <a:solidFill>
            <a:srgbClr val="B2E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90376" y="262419"/>
            <a:ext cx="118112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rgbClr val="FEF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Conclusion…</a:t>
            </a:r>
            <a:endParaRPr lang="en-US" sz="60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rgbClr val="FEFC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8434" y="2012279"/>
            <a:ext cx="10358651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dirty="0" smtClean="0">
                <a:latin typeface="Cambria" panose="02040503050406030204" pitchFamily="18" charset="0"/>
              </a:rPr>
              <a:t>The taxi should improve their service quality so that the demand for the taxi service will increase. </a:t>
            </a:r>
          </a:p>
          <a:p>
            <a:pPr algn="ctr"/>
            <a:endParaRPr lang="en-US" sz="3800" dirty="0" smtClean="0">
              <a:latin typeface="Cambria" panose="02040503050406030204" pitchFamily="18" charset="0"/>
            </a:endParaRPr>
          </a:p>
          <a:p>
            <a:pPr algn="ctr"/>
            <a:r>
              <a:rPr lang="en-US" sz="3800" dirty="0" smtClean="0">
                <a:latin typeface="Cambria" panose="02040503050406030204" pitchFamily="18" charset="0"/>
              </a:rPr>
              <a:t>Otherwise, the market will adjust to get rid of the excess supply by decreasing the supply. That is, some of taxi drivers will have to leave the market. </a:t>
            </a:r>
            <a:endParaRPr lang="en-GB" sz="38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25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62345"/>
            <a:ext cx="12192000" cy="1340427"/>
          </a:xfrm>
          <a:prstGeom prst="rect">
            <a:avLst/>
          </a:prstGeom>
          <a:solidFill>
            <a:srgbClr val="9EC4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90376" y="262419"/>
            <a:ext cx="118112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rgbClr val="FEF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Opinions?</a:t>
            </a:r>
            <a:endParaRPr lang="en-US" sz="60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rgbClr val="FEFC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1547" y="2066312"/>
            <a:ext cx="1038890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i="1" dirty="0" smtClean="0">
                <a:solidFill>
                  <a:schemeClr val="accent5">
                    <a:lumMod val="75000"/>
                  </a:schemeClr>
                </a:solidFill>
                <a:latin typeface="Cambria" panose="02040503050406030204" pitchFamily="18" charset="0"/>
              </a:rPr>
              <a:t>What will you do </a:t>
            </a:r>
            <a:r>
              <a:rPr lang="en-US" sz="3800" dirty="0" smtClean="0">
                <a:latin typeface="Cambria" panose="02040503050406030204" pitchFamily="18" charset="0"/>
              </a:rPr>
              <a:t>when the price of taxi service increases but its quality also increases? </a:t>
            </a:r>
          </a:p>
          <a:p>
            <a:pPr algn="ctr"/>
            <a:endParaRPr lang="en-US" sz="3800" dirty="0">
              <a:latin typeface="Cambria" panose="02040503050406030204" pitchFamily="18" charset="0"/>
            </a:endParaRPr>
          </a:p>
          <a:p>
            <a:pPr algn="ctr"/>
            <a:r>
              <a:rPr lang="en-US" sz="3800" i="1" dirty="0" smtClean="0">
                <a:solidFill>
                  <a:schemeClr val="accent5">
                    <a:lumMod val="75000"/>
                  </a:schemeClr>
                </a:solidFill>
                <a:latin typeface="Cambria" panose="02040503050406030204" pitchFamily="18" charset="0"/>
              </a:rPr>
              <a:t>Will you still use</a:t>
            </a:r>
            <a:r>
              <a:rPr lang="en-US" sz="3800" dirty="0" smtClean="0">
                <a:latin typeface="Cambria" panose="02040503050406030204" pitchFamily="18" charset="0"/>
              </a:rPr>
              <a:t> the (normal) taxi services or change to use other alternatives </a:t>
            </a:r>
          </a:p>
          <a:p>
            <a:pPr algn="ctr"/>
            <a:r>
              <a:rPr lang="en-US" sz="3800" dirty="0" smtClean="0">
                <a:latin typeface="Cambria" panose="02040503050406030204" pitchFamily="18" charset="0"/>
              </a:rPr>
              <a:t>(Uber, </a:t>
            </a:r>
            <a:r>
              <a:rPr lang="en-US" sz="3800" dirty="0" err="1" smtClean="0">
                <a:latin typeface="Cambria" panose="02040503050406030204" pitchFamily="18" charset="0"/>
              </a:rPr>
              <a:t>Grabtaxi</a:t>
            </a:r>
            <a:r>
              <a:rPr lang="en-US" sz="3800" dirty="0" smtClean="0">
                <a:latin typeface="Cambria" panose="02040503050406030204" pitchFamily="18" charset="0"/>
              </a:rPr>
              <a:t> or other types of transport)?  </a:t>
            </a:r>
            <a:endParaRPr lang="en-US" sz="38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70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453</Words>
  <Application>Microsoft Office PowerPoint</Application>
  <PresentationFormat>Custom</PresentationFormat>
  <Paragraphs>111</Paragraphs>
  <Slides>13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พาวเวอร์พอยท์จ้า</dc:title>
  <dc:creator>นางสาว พุธิตา แย้มจินดา</dc:creator>
  <cp:lastModifiedBy>Sony</cp:lastModifiedBy>
  <cp:revision>46</cp:revision>
  <dcterms:created xsi:type="dcterms:W3CDTF">2015-09-11T07:51:50Z</dcterms:created>
  <dcterms:modified xsi:type="dcterms:W3CDTF">2015-09-23T13:01:26Z</dcterms:modified>
</cp:coreProperties>
</file>