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60F652-5BD3-4F82-B8CB-10506ECF2F0C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9ADE40-9983-4B3B-B346-E0A82CFCBDE1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9ADE40-9983-4B3B-B346-E0A82CFCBDE1}" type="slidenum">
              <a:rPr lang="th-TH" smtClean="0"/>
              <a:t>5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th-TH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F442CCC-D32F-46BE-BB85-C48851EBBFDE}" type="datetimeFigureOut">
              <a:rPr lang="th-TH" smtClean="0"/>
              <a:t>07/01/55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7F6421-E4A0-4038-A671-8EB513DF653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Financial Statements and some applications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Pawin</a:t>
            </a:r>
            <a:r>
              <a:rPr lang="en-US" dirty="0" smtClean="0"/>
              <a:t> </a:t>
            </a:r>
            <a:r>
              <a:rPr lang="en-US" dirty="0" err="1" smtClean="0"/>
              <a:t>Siriprapanukul</a:t>
            </a:r>
            <a:r>
              <a:rPr lang="en-US" dirty="0" smtClean="0"/>
              <a:t> (pawin@econ.tu.ac.th)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Statements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Financial statements are summaries of the general ledger</a:t>
            </a:r>
          </a:p>
          <a:p>
            <a:r>
              <a:rPr lang="en-US" dirty="0" smtClean="0"/>
              <a:t>There are 3 key financial statements</a:t>
            </a:r>
          </a:p>
          <a:p>
            <a:pPr lvl="1"/>
            <a:r>
              <a:rPr lang="en-US" dirty="0" smtClean="0"/>
              <a:t>Balance Sheet</a:t>
            </a:r>
          </a:p>
          <a:p>
            <a:pPr lvl="1"/>
            <a:r>
              <a:rPr lang="en-US" dirty="0" smtClean="0"/>
              <a:t>Income Statement</a:t>
            </a:r>
          </a:p>
          <a:p>
            <a:pPr lvl="1"/>
            <a:r>
              <a:rPr lang="en-US" dirty="0" smtClean="0"/>
              <a:t>Cash Flow Statement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Balance Sheet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Balance Sheet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Expresses the relationship that is the basic to the double-entry accounting system:</a:t>
            </a:r>
          </a:p>
          <a:p>
            <a:pPr lvl="1"/>
            <a:r>
              <a:rPr lang="en-US" dirty="0" smtClean="0"/>
              <a:t>Assets = Liabilities + Equity</a:t>
            </a:r>
          </a:p>
          <a:p>
            <a:r>
              <a:rPr lang="en-US" dirty="0" smtClean="0"/>
              <a:t>For example,</a:t>
            </a:r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428860" y="3714750"/>
          <a:ext cx="4286280" cy="2674620"/>
        </p:xfrm>
        <a:graphic>
          <a:graphicData uri="http://schemas.openxmlformats.org/drawingml/2006/table">
            <a:tbl>
              <a:tblPr/>
              <a:tblGrid>
                <a:gridCol w="2143140"/>
                <a:gridCol w="2143140"/>
              </a:tblGrid>
              <a:tr h="208361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Balance Sheet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Assets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Liabilities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Current Assets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Current Liabilities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Cash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    Accounts Payable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Account Receivable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Long-term Liabilities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Inventory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    Long-term Debt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Long-term Assets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Fixed Assets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Equity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Intangibles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Stock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8361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Retained Earnings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Assets, Liabilities and Equity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Assets are things that you own (Uses of Funds)</a:t>
            </a:r>
          </a:p>
          <a:p>
            <a:r>
              <a:rPr lang="en-US" dirty="0" smtClean="0"/>
              <a:t>Liabilities are things that you owe other people (Sources of Funds)</a:t>
            </a:r>
          </a:p>
          <a:p>
            <a:r>
              <a:rPr lang="en-US" dirty="0" smtClean="0"/>
              <a:t>Equity is the difference between the two (Sources of Funds)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 from the balance sheet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Who owns the business?</a:t>
            </a:r>
          </a:p>
          <a:p>
            <a:pPr lvl="1"/>
            <a:r>
              <a:rPr lang="en-US" dirty="0" smtClean="0"/>
              <a:t>When you have debt, the lenders own the business</a:t>
            </a:r>
          </a:p>
          <a:p>
            <a:pPr lvl="1"/>
            <a:r>
              <a:rPr lang="en-US" dirty="0" smtClean="0"/>
              <a:t>When you have stock, the stockholders own the business</a:t>
            </a:r>
          </a:p>
          <a:p>
            <a:pPr lvl="1"/>
            <a:r>
              <a:rPr lang="en-US" dirty="0" smtClean="0"/>
              <a:t>When you have retained earnings, the business owns the business</a:t>
            </a:r>
          </a:p>
          <a:p>
            <a:r>
              <a:rPr lang="en-US" dirty="0" smtClean="0"/>
              <a:t>How liquid is the organization?</a:t>
            </a:r>
          </a:p>
          <a:p>
            <a:pPr lvl="1"/>
            <a:r>
              <a:rPr lang="en-US" dirty="0" smtClean="0"/>
              <a:t>Liquid organizations have assets that can flow wherever they want them to go</a:t>
            </a:r>
          </a:p>
          <a:p>
            <a:pPr lvl="1"/>
            <a:r>
              <a:rPr lang="en-US" dirty="0" smtClean="0"/>
              <a:t>Cash is the most liquid asset</a:t>
            </a:r>
          </a:p>
          <a:p>
            <a:pPr lvl="1"/>
            <a:r>
              <a:rPr lang="en-US" dirty="0" smtClean="0"/>
              <a:t>Other liquid assets can be sold for cash easily and without significant loss in </a:t>
            </a:r>
            <a:r>
              <a:rPr lang="en-US" dirty="0" smtClean="0"/>
              <a:t>value</a:t>
            </a:r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 from the balance sheet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How </a:t>
            </a:r>
            <a:r>
              <a:rPr lang="en-US" dirty="0" smtClean="0"/>
              <a:t>lean and mean is the organization running?</a:t>
            </a:r>
          </a:p>
          <a:p>
            <a:pPr lvl="1"/>
            <a:r>
              <a:rPr lang="en-US" dirty="0" smtClean="0"/>
              <a:t>Working capital = current assets – current liabilities</a:t>
            </a:r>
          </a:p>
          <a:p>
            <a:pPr lvl="1"/>
            <a:r>
              <a:rPr lang="en-US" dirty="0" smtClean="0"/>
              <a:t>It reflects resources that you have tied up in your business</a:t>
            </a:r>
          </a:p>
          <a:p>
            <a:pPr lvl="1"/>
            <a:r>
              <a:rPr lang="en-US" dirty="0" smtClean="0"/>
              <a:t>Working </a:t>
            </a:r>
            <a:r>
              <a:rPr lang="en-US" dirty="0" smtClean="0"/>
              <a:t>capital should be small or negative</a:t>
            </a:r>
          </a:p>
          <a:p>
            <a:pPr lvl="2"/>
            <a:r>
              <a:rPr lang="en-US" i="1" dirty="0" smtClean="0"/>
              <a:t>Accounts receivable</a:t>
            </a:r>
            <a:r>
              <a:rPr lang="en-US" dirty="0" smtClean="0"/>
              <a:t> should be </a:t>
            </a:r>
            <a:r>
              <a:rPr lang="en-US" i="1" dirty="0" smtClean="0"/>
              <a:t>small</a:t>
            </a:r>
          </a:p>
          <a:p>
            <a:pPr lvl="2"/>
            <a:r>
              <a:rPr lang="en-US" i="1" dirty="0" smtClean="0"/>
              <a:t>Inventory</a:t>
            </a:r>
            <a:r>
              <a:rPr lang="en-US" dirty="0" smtClean="0"/>
              <a:t> should be </a:t>
            </a:r>
            <a:r>
              <a:rPr lang="en-US" i="1" dirty="0" smtClean="0"/>
              <a:t>small</a:t>
            </a:r>
          </a:p>
          <a:p>
            <a:pPr lvl="2"/>
            <a:r>
              <a:rPr lang="en-US" i="1" dirty="0" smtClean="0"/>
              <a:t>Accounts Payable </a:t>
            </a:r>
            <a:r>
              <a:rPr lang="en-US" dirty="0" smtClean="0"/>
              <a:t>should be </a:t>
            </a:r>
            <a:r>
              <a:rPr lang="en-US" i="1" dirty="0" smtClean="0"/>
              <a:t>large</a:t>
            </a:r>
            <a:endParaRPr lang="en-US" dirty="0" smtClean="0"/>
          </a:p>
          <a:p>
            <a:pPr lvl="1"/>
            <a:r>
              <a:rPr lang="en-US" dirty="0" smtClean="0"/>
              <a:t>A true calculation of working capital should take out cash for emergency and look only at the cash needed to operate on a regular basis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Balance Sheet: An Application on Bank Management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The Bank Balance Sheet</a:t>
            </a:r>
            <a:endParaRPr lang="th-TH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It must be the case that:</a:t>
            </a:r>
          </a:p>
          <a:p>
            <a:pPr lvl="1"/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total assets = total liabilities + equities</a:t>
            </a:r>
            <a:endParaRPr lang="th-TH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endParaRPr lang="th-TH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Banks makes profits by charging an interest rate on their holdings of securities and loans that is higher than the expenses on their liabilities.</a:t>
            </a:r>
            <a:endParaRPr lang="th-TH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Balance Sheet of All Commercial Banks in Thailand</a:t>
            </a:r>
            <a:endParaRPr lang="th-TH" sz="40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23850" y="5516563"/>
            <a:ext cx="835183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Source: http://www.bot.or.th/Thai/Statistics/FinancialInstitutions/CommercialBank/Pages/StatAssetsandLiabilities.aspx#</a:t>
            </a:r>
            <a:endParaRPr lang="th-TH" sz="18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625" y="2205038"/>
            <a:ext cx="8518525" cy="28765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7091363" y="2155825"/>
            <a:ext cx="18732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(As of Nov 2009)</a:t>
            </a:r>
            <a:endParaRPr lang="th-TH" sz="1600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85800" y="1524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Bank Operation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685800" y="1295400"/>
            <a:ext cx="7772400" cy="403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3175">
              <a:lnSpc>
                <a:spcPct val="90000"/>
              </a:lnSpc>
              <a:spcBef>
                <a:spcPct val="20000"/>
              </a:spcBef>
              <a:tabLst>
                <a:tab pos="1544638" algn="l"/>
                <a:tab pos="3311525" algn="l"/>
                <a:tab pos="5202238" algn="l"/>
              </a:tabLst>
            </a:pPr>
            <a:endParaRPr lang="en-US" sz="18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182" name="Rectangle 14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Banks make profits by selling liabilities (e.g. deposits) with one set of characteristics and using the proceeds to buy assets (e.g. loans) with a different set of characteristics. 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  <a:sym typeface="Wingdings" pitchFamily="2" charset="2"/>
              </a:rPr>
              <a:t> </a:t>
            </a:r>
            <a:r>
              <a:rPr lang="en-US" b="1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  <a:sym typeface="Wingdings" pitchFamily="2" charset="2"/>
              </a:rPr>
              <a:t>Asset transformation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  <a:sym typeface="Wingdings" pitchFamily="2" charset="2"/>
              </a:rPr>
              <a:t>.</a:t>
            </a: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Normally, banks borrows from </a:t>
            </a:r>
            <a:r>
              <a:rPr lang="en-US" b="1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short-dated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deposits and lends through </a:t>
            </a:r>
            <a:r>
              <a:rPr lang="en-US" b="1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long-term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loans.</a:t>
            </a:r>
            <a:endParaRPr lang="en-US" b="1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Principles of Bank Management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1. Liquidity Management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2. Asset Management</a:t>
            </a:r>
            <a:endParaRPr lang="en-US" sz="28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pPr lvl="1">
              <a:spcBef>
                <a:spcPct val="50000"/>
              </a:spcBef>
              <a:buFontTx/>
              <a:buNone/>
            </a:pPr>
            <a:r>
              <a:rPr 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Managing Credit Risk</a:t>
            </a:r>
          </a:p>
          <a:p>
            <a:pPr lvl="1">
              <a:spcBef>
                <a:spcPct val="50000"/>
              </a:spcBef>
              <a:buFontTx/>
              <a:buNone/>
            </a:pPr>
            <a:r>
              <a:rPr 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Managing Interest-rate Risk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3. Liability Management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4. Capital Adequacy Management</a:t>
            </a:r>
            <a:endParaRPr lang="en-US" sz="28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2800" dirty="0"/>
              <a:t>If a bank has more rate-sensitive liabilities than assets, a rise in interest rates will reduce bank profits and a decline in interest rates will raise bank profits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endParaRPr lang="en-US" sz="2800" dirty="0">
              <a:latin typeface="Bookman Old Style" pitchFamily="18" charset="0"/>
            </a:endParaRP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Asset Management:</a:t>
            </a:r>
            <a:br>
              <a:rPr lang="en-US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</a:br>
            <a:r>
              <a:rPr lang="en-US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Managing </a:t>
            </a:r>
            <a:r>
              <a:rPr 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Interest Rate Risk 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 b="1">
                <a:latin typeface="Bookman Old Style" pitchFamily="18" charset="0"/>
              </a:rPr>
              <a:t>First National Bank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 b="1">
                <a:solidFill>
                  <a:schemeClr val="tx2"/>
                </a:solidFill>
                <a:latin typeface="Bookman Old Style" pitchFamily="18" charset="0"/>
              </a:rPr>
              <a:t>Assets 		Liabilities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Rate-sensitive assets	$20 m	Rate-sensitive liabilities $50 m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		Variable-rate loans 			 Variable-rate CDs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		Short-term securities		 MMDAs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					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Fixed-rate assets	$80 m	Fixed-rate liabilities	  $50 m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	Reserves			Checkable deposits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	Long-term bonds			Savings deposits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	Long-term securities			Long-term CDs</a:t>
            </a:r>
          </a:p>
          <a:p>
            <a:pPr>
              <a:buFontTx/>
              <a:buNone/>
              <a:tabLst>
                <a:tab pos="457200" algn="l"/>
                <a:tab pos="2682875" algn="l"/>
                <a:tab pos="3830638" algn="l"/>
                <a:tab pos="4003675" algn="l"/>
                <a:tab pos="4056063" algn="l"/>
                <a:tab pos="6400800" algn="l"/>
              </a:tabLst>
            </a:pPr>
            <a:r>
              <a:rPr lang="en-US" sz="1800">
                <a:latin typeface="Bookman Old Style" pitchFamily="18" charset="0"/>
              </a:rPr>
              <a:t>					Equity capital</a:t>
            </a:r>
          </a:p>
        </p:txBody>
      </p:sp>
      <p:sp>
        <p:nvSpPr>
          <p:cNvPr id="27651" name="Line 3"/>
          <p:cNvSpPr>
            <a:spLocks noChangeShapeType="1"/>
          </p:cNvSpPr>
          <p:nvPr/>
        </p:nvSpPr>
        <p:spPr bwMode="auto">
          <a:xfrm>
            <a:off x="539750" y="2286000"/>
            <a:ext cx="7239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 flipV="1">
            <a:off x="4140200" y="2286000"/>
            <a:ext cx="0" cy="3200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500034" y="214290"/>
            <a:ext cx="8153400" cy="990600"/>
          </a:xfrm>
          <a:prstGeom prst="rect">
            <a:avLst/>
          </a:prstGeom>
        </p:spPr>
        <p:txBody>
          <a:bodyPr vert="horz" anchor="ctr"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Bookman Old Style" pitchFamily="18" charset="0"/>
                <a:ea typeface="+mj-ea"/>
                <a:cs typeface="+mj-cs"/>
              </a:rPr>
              <a:t>Asset Management: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Bookman Old Style" pitchFamily="18" charset="0"/>
                <a:ea typeface="+mj-ea"/>
                <a:cs typeface="+mj-cs"/>
              </a:rPr>
              <a:t>Managing Interest Rate Risk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defRPr/>
            </a:pPr>
            <a:r>
              <a:rPr lang="en-US" sz="4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Asset Management:</a:t>
            </a:r>
            <a:br>
              <a:rPr lang="en-US" sz="4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</a:br>
            <a:r>
              <a:rPr lang="en-US" sz="4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Managing Interest Rate Risk </a:t>
            </a:r>
            <a:endParaRPr lang="en-US" sz="4000" dirty="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 b="1">
                <a:solidFill>
                  <a:schemeClr val="tx2"/>
                </a:solidFill>
                <a:latin typeface="Bookman Old Style" pitchFamily="18" charset="0"/>
              </a:rPr>
              <a:t>Gap Analysis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 i="1">
                <a:latin typeface="Bookman Old Style" pitchFamily="18" charset="0"/>
              </a:rPr>
              <a:t>GAP</a:t>
            </a:r>
            <a:r>
              <a:rPr lang="en-US" sz="2400">
                <a:latin typeface="Bookman Old Style" pitchFamily="18" charset="0"/>
              </a:rPr>
              <a:t>	= rate-sensitive assets – rate-sensitive liabilities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		= $20 – $50 = –$30 million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When </a:t>
            </a:r>
            <a:r>
              <a:rPr lang="en-US" sz="2400" i="1">
                <a:latin typeface="Bookman Old Style" pitchFamily="18" charset="0"/>
              </a:rPr>
              <a:t>i</a:t>
            </a:r>
            <a:r>
              <a:rPr lang="en-US" sz="2400">
                <a:latin typeface="Bookman Old Style" pitchFamily="18" charset="0"/>
              </a:rPr>
              <a:t> </a:t>
            </a:r>
            <a:r>
              <a:rPr lang="en-US" sz="2400">
                <a:latin typeface="Symbol" pitchFamily="18" charset="2"/>
              </a:rPr>
              <a:t></a:t>
            </a:r>
            <a:r>
              <a:rPr lang="en-US" sz="2400">
                <a:latin typeface="Bookman Old Style" pitchFamily="18" charset="0"/>
              </a:rPr>
              <a:t> 5%: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1.	Income on assets = + $1 million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	(= 5% </a:t>
            </a:r>
            <a:r>
              <a:rPr lang="en-US" sz="2800">
                <a:latin typeface="Symbol" pitchFamily="18" charset="2"/>
              </a:rPr>
              <a:t></a:t>
            </a:r>
            <a:r>
              <a:rPr lang="en-US" sz="2400">
                <a:latin typeface="Bookman Old Style" pitchFamily="18" charset="0"/>
              </a:rPr>
              <a:t> $20m)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2.	Costs of liabilities = +$2.5 million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	(= 5% </a:t>
            </a:r>
            <a:r>
              <a:rPr lang="en-US" sz="2800">
                <a:latin typeface="Symbol" pitchFamily="18" charset="2"/>
              </a:rPr>
              <a:t></a:t>
            </a:r>
            <a:r>
              <a:rPr lang="en-US" sz="2400">
                <a:latin typeface="Bookman Old Style" pitchFamily="18" charset="0"/>
              </a:rPr>
              <a:t> $50m)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3.	 </a:t>
            </a:r>
            <a:r>
              <a:rPr lang="en-US" sz="2800">
                <a:latin typeface="Symbol" pitchFamily="18" charset="2"/>
              </a:rPr>
              <a:t></a:t>
            </a:r>
            <a:r>
              <a:rPr lang="en-US" sz="2400">
                <a:latin typeface="Bookman Old Style" pitchFamily="18" charset="0"/>
              </a:rPr>
              <a:t> Profits = $1m – $2.5m = –$1.5m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	= 5% </a:t>
            </a:r>
            <a:r>
              <a:rPr lang="en-US" sz="2800">
                <a:latin typeface="Symbol" pitchFamily="18" charset="2"/>
              </a:rPr>
              <a:t></a:t>
            </a:r>
            <a:r>
              <a:rPr lang="en-US" sz="2400">
                <a:latin typeface="Bookman Old Style" pitchFamily="18" charset="0"/>
              </a:rPr>
              <a:t> ($20m – $50m) = 5% </a:t>
            </a:r>
            <a:r>
              <a:rPr lang="en-US" sz="2800">
                <a:latin typeface="Symbol" pitchFamily="18" charset="2"/>
              </a:rPr>
              <a:t></a:t>
            </a:r>
            <a:r>
              <a:rPr lang="en-US" sz="2400">
                <a:latin typeface="Bookman Old Style" pitchFamily="18" charset="0"/>
              </a:rPr>
              <a:t> (</a:t>
            </a:r>
            <a:r>
              <a:rPr lang="en-US" sz="2400" i="1">
                <a:latin typeface="Bookman Old Style" pitchFamily="18" charset="0"/>
              </a:rPr>
              <a:t>GAP</a:t>
            </a:r>
            <a:r>
              <a:rPr lang="en-US" sz="2400">
                <a:latin typeface="Bookman Old Style" pitchFamily="18" charset="0"/>
              </a:rPr>
              <a:t>)</a:t>
            </a:r>
          </a:p>
          <a:p>
            <a:pPr>
              <a:lnSpc>
                <a:spcPct val="80000"/>
              </a:lnSpc>
              <a:buFontTx/>
              <a:buNone/>
              <a:tabLst>
                <a:tab pos="914400" algn="l"/>
              </a:tabLst>
            </a:pPr>
            <a:r>
              <a:rPr lang="en-US" sz="2400">
                <a:latin typeface="Bookman Old Style" pitchFamily="18" charset="0"/>
              </a:rPr>
              <a:t>	 </a:t>
            </a:r>
            <a:r>
              <a:rPr lang="en-US" sz="2800">
                <a:latin typeface="Symbol" pitchFamily="18" charset="2"/>
              </a:rPr>
              <a:t></a:t>
            </a:r>
            <a:r>
              <a:rPr lang="en-US" sz="2400">
                <a:latin typeface="Bookman Old Style" pitchFamily="18" charset="0"/>
              </a:rPr>
              <a:t> Profits = </a:t>
            </a:r>
            <a:r>
              <a:rPr lang="en-US" sz="2800">
                <a:latin typeface="Symbol" pitchFamily="18" charset="2"/>
              </a:rPr>
              <a:t></a:t>
            </a:r>
            <a:r>
              <a:rPr lang="en-US" sz="2400">
                <a:latin typeface="Bookman Old Style" pitchFamily="18" charset="0"/>
              </a:rPr>
              <a:t> </a:t>
            </a:r>
            <a:r>
              <a:rPr lang="en-US" sz="2400" i="1">
                <a:latin typeface="Bookman Old Style" pitchFamily="18" charset="0"/>
              </a:rPr>
              <a:t>i</a:t>
            </a:r>
            <a:r>
              <a:rPr lang="en-US" sz="2400">
                <a:latin typeface="Bookman Old Style" pitchFamily="18" charset="0"/>
              </a:rPr>
              <a:t> </a:t>
            </a:r>
            <a:r>
              <a:rPr lang="en-US" sz="2800">
                <a:latin typeface="Symbol" pitchFamily="18" charset="2"/>
              </a:rPr>
              <a:t></a:t>
            </a:r>
            <a:r>
              <a:rPr lang="en-US" sz="2400">
                <a:latin typeface="Bookman Old Style" pitchFamily="18" charset="0"/>
              </a:rPr>
              <a:t> </a:t>
            </a:r>
            <a:r>
              <a:rPr lang="en-US" sz="2400" i="1">
                <a:latin typeface="Bookman Old Style" pitchFamily="18" charset="0"/>
              </a:rPr>
              <a:t>GAP</a:t>
            </a:r>
            <a:r>
              <a:rPr lang="en-US" sz="2400">
                <a:latin typeface="Bookman Old Style" pitchFamily="18" charset="0"/>
              </a:rPr>
              <a:t>	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defRPr/>
            </a:pPr>
            <a:r>
              <a:rPr lang="en-US" sz="4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Asset Management:</a:t>
            </a:r>
            <a:br>
              <a:rPr lang="en-US" sz="4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</a:br>
            <a:r>
              <a:rPr lang="en-US" sz="4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Managing Interest Rate Risk </a:t>
            </a:r>
            <a:endParaRPr lang="en-US" sz="4000" dirty="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22425"/>
            <a:ext cx="7772400" cy="4038600"/>
          </a:xfrm>
          <a:noFill/>
          <a:ln/>
        </p:spPr>
        <p:txBody>
          <a:bodyPr>
            <a:normAutofit lnSpcReduction="10000"/>
          </a:bodyPr>
          <a:lstStyle/>
          <a:p>
            <a:pPr marL="0" indent="3175">
              <a:lnSpc>
                <a:spcPct val="80000"/>
              </a:lnSpc>
              <a:spcBef>
                <a:spcPct val="42000"/>
              </a:spcBef>
              <a:buFontTx/>
              <a:buNone/>
              <a:tabLst>
                <a:tab pos="346075" algn="l"/>
              </a:tabLst>
            </a:pPr>
            <a:r>
              <a:rPr lang="en-US" sz="22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Duration Analysis</a:t>
            </a:r>
            <a:endParaRPr lang="en-US" sz="220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% </a:t>
            </a:r>
            <a:r>
              <a:rPr lang="en-US" sz="2400">
                <a:latin typeface="Symbol" pitchFamily="18" charset="2"/>
              </a:rPr>
              <a:t>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value 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  <a:sym typeface="Symbol" pitchFamily="18" charset="2"/>
              </a:rPr>
              <a:t>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–(% point </a:t>
            </a:r>
            <a:r>
              <a:rPr lang="en-US" sz="2400">
                <a:latin typeface="Symbol" pitchFamily="18" charset="2"/>
              </a:rPr>
              <a:t>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en-US" sz="22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i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) </a:t>
            </a:r>
            <a:r>
              <a:rPr lang="en-US" sz="2400">
                <a:latin typeface="Symbol" pitchFamily="18" charset="2"/>
              </a:rPr>
              <a:t>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(</a:t>
            </a:r>
            <a:r>
              <a:rPr lang="en-US" sz="22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DUR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)</a:t>
            </a: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 b="1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Example: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en-US" sz="22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i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en-US" sz="2400">
                <a:latin typeface="Symbol" pitchFamily="18" charset="2"/>
              </a:rPr>
              <a:t>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5%, duration of bank assets = 3 years, duration of liabilities = 2 years; </a:t>
            </a: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% </a:t>
            </a:r>
            <a:r>
              <a:rPr lang="en-US" sz="2400">
                <a:latin typeface="Symbol" pitchFamily="18" charset="2"/>
              </a:rPr>
              <a:t>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assets = –5% </a:t>
            </a:r>
            <a:r>
              <a:rPr lang="en-US" sz="2400">
                <a:latin typeface="Symbol" pitchFamily="18" charset="2"/>
              </a:rPr>
              <a:t>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3 = –15%</a:t>
            </a: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% </a:t>
            </a:r>
            <a:r>
              <a:rPr lang="en-US" sz="2400">
                <a:latin typeface="Symbol" pitchFamily="18" charset="2"/>
              </a:rPr>
              <a:t>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liabilities = –5% </a:t>
            </a:r>
            <a:r>
              <a:rPr lang="en-US" sz="2400">
                <a:latin typeface="Symbol" pitchFamily="18" charset="2"/>
              </a:rPr>
              <a:t>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2 = –10%</a:t>
            </a: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If total assets = $100 million and total liabilities = $90 million, then assets </a:t>
            </a:r>
            <a:r>
              <a:rPr lang="en-US" sz="2200">
                <a:latin typeface="Symbol" pitchFamily="18" charset="2"/>
              </a:rPr>
              <a:t> 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$15 million, liabilities </a:t>
            </a:r>
            <a:r>
              <a:rPr lang="en-US" sz="2200">
                <a:latin typeface="Symbol" pitchFamily="18" charset="2"/>
              </a:rPr>
              <a:t>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$9 million, and bank’s net worth </a:t>
            </a:r>
            <a:r>
              <a:rPr lang="en-US" sz="2200">
                <a:latin typeface="Symbol" pitchFamily="18" charset="2"/>
              </a:rPr>
              <a:t></a:t>
            </a: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by $6 million</a:t>
            </a: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Strategies to Manage Interest-rate Risk</a:t>
            </a:r>
            <a:endParaRPr lang="en-US" sz="220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1.	Rearrange balance-sheet</a:t>
            </a: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2.	Interest-rate swap</a:t>
            </a:r>
          </a:p>
          <a:p>
            <a:pPr marL="0" indent="3175">
              <a:lnSpc>
                <a:spcPct val="80000"/>
              </a:lnSpc>
              <a:buFontTx/>
              <a:buNone/>
              <a:tabLst>
                <a:tab pos="346075" algn="l"/>
              </a:tabLst>
            </a:pPr>
            <a:r>
              <a:rPr lang="en-US" sz="22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3.	Hedge with financial futures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Capital </a:t>
            </a:r>
            <a:r>
              <a:rPr 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Adequacy Management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95450"/>
            <a:ext cx="7772400" cy="4038600"/>
          </a:xfrm>
          <a:noFill/>
          <a:ln/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1.	Bank capital is a cushion that helps prevent bank failure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2.	Higher is bank capital, lower is return on equity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ROA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= Net Profits/Assets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ROE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= Net Profits/Equity Capital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EM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= Assets/Equity Capital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ROE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= 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ROA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en-US" sz="2200">
                <a:latin typeface="Symbol" pitchFamily="18" charset="2"/>
              </a:rPr>
              <a:t>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EM</a:t>
            </a:r>
            <a:endParaRPr lang="en-US" sz="20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Capital </a:t>
            </a:r>
            <a:r>
              <a:rPr lang="en-US" sz="2200">
                <a:latin typeface="Symbol" pitchFamily="18" charset="2"/>
              </a:rPr>
              <a:t>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, 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EM </a:t>
            </a:r>
            <a:r>
              <a:rPr lang="en-US" sz="2200">
                <a:latin typeface="Symbol" pitchFamily="18" charset="2"/>
              </a:rPr>
              <a:t>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, 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ROE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en-US" sz="2200">
                <a:latin typeface="Symbol" pitchFamily="18" charset="2"/>
              </a:rPr>
              <a:t></a:t>
            </a:r>
            <a:endParaRPr lang="en-US" sz="20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3.	Tradeoff between safety (high capital) and </a:t>
            </a:r>
            <a:r>
              <a:rPr lang="en-US" sz="2000" i="1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ROE</a:t>
            </a:r>
            <a:endParaRPr lang="en-US" sz="20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4.	Banks also hold capital to meet capital requirements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5.	Managing Capital: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A. Sell or retire stock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B. Change dividends to change retained earnings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	C. Change asset growth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000"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Income Statement</a:t>
            </a:r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Income Statement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basic formula</a:t>
            </a:r>
          </a:p>
          <a:p>
            <a:pPr lvl="1"/>
            <a:r>
              <a:rPr lang="en-US" dirty="0" smtClean="0"/>
              <a:t>Revenues – Costs = Profit</a:t>
            </a:r>
          </a:p>
          <a:p>
            <a:r>
              <a:rPr lang="en-US" dirty="0" smtClean="0"/>
              <a:t>Different types of costs</a:t>
            </a:r>
          </a:p>
          <a:p>
            <a:pPr lvl="1"/>
            <a:r>
              <a:rPr lang="en-US" dirty="0" smtClean="0"/>
              <a:t>Direct costs are costs that you can logically and easily trace to the creation of the product</a:t>
            </a:r>
          </a:p>
          <a:p>
            <a:pPr lvl="1"/>
            <a:r>
              <a:rPr lang="en-US" dirty="0" smtClean="0"/>
              <a:t>Indirect costs are all the other costs incurred in marketing, selling, and designing the product</a:t>
            </a:r>
          </a:p>
          <a:p>
            <a:pPr lvl="2"/>
            <a:r>
              <a:rPr lang="en-US" dirty="0" smtClean="0"/>
              <a:t>E.g. advertising, rent, utilities, rent, travel, sales, legal, etc.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Statement Model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357422" y="1928805"/>
          <a:ext cx="4429156" cy="4362450"/>
        </p:xfrm>
        <a:graphic>
          <a:graphicData uri="http://schemas.openxmlformats.org/drawingml/2006/table">
            <a:tbl>
              <a:tblPr/>
              <a:tblGrid>
                <a:gridCol w="4429156"/>
              </a:tblGrid>
              <a:tr h="2405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Income Statement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Sales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1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   Less cost of goods sold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Gross Margin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1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   Less operating costs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Operating Margin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1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   Less taxes, others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Net Profit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507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Information from the Income Statement</a:t>
            </a:r>
            <a:endParaRPr lang="th-TH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142976" y="2214554"/>
          <a:ext cx="6858048" cy="3377565"/>
        </p:xfrm>
        <a:graphic>
          <a:graphicData uri="http://schemas.openxmlformats.org/drawingml/2006/table">
            <a:tbl>
              <a:tblPr/>
              <a:tblGrid>
                <a:gridCol w="4028366"/>
                <a:gridCol w="1414841"/>
                <a:gridCol w="1414841"/>
              </a:tblGrid>
              <a:tr h="18097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Income Statement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Year 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Year 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Sales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Less cost of goods sold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Gross Margin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Less operating costs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Operating Margin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Less taxes, others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Net Profit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EBIT and EBITDA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EBIT (Earning Before Interest and Taxes)</a:t>
            </a:r>
          </a:p>
          <a:p>
            <a:pPr lvl="1"/>
            <a:r>
              <a:rPr lang="en-US" dirty="0" smtClean="0"/>
              <a:t>Net profit + interest + taxes</a:t>
            </a:r>
          </a:p>
          <a:p>
            <a:r>
              <a:rPr lang="en-US" dirty="0" smtClean="0"/>
              <a:t>EBITDA (Earning Before Interest, Taxes, Depreciation, and Amortization)</a:t>
            </a:r>
          </a:p>
          <a:p>
            <a:pPr lvl="1"/>
            <a:r>
              <a:rPr lang="en-US" dirty="0" smtClean="0"/>
              <a:t>EBIT + Depreciation + Amortization</a:t>
            </a:r>
          </a:p>
          <a:p>
            <a:endParaRPr lang="en-US" dirty="0" smtClean="0"/>
          </a:p>
          <a:p>
            <a:r>
              <a:rPr lang="en-US" dirty="0" smtClean="0"/>
              <a:t>Why do we need EBIT and EBITDA?</a:t>
            </a:r>
          </a:p>
          <a:p>
            <a:pPr lvl="1"/>
            <a:r>
              <a:rPr lang="en-US" dirty="0" smtClean="0"/>
              <a:t>They reflect better the performances of the management</a:t>
            </a:r>
          </a:p>
          <a:p>
            <a:pPr lvl="1"/>
            <a:r>
              <a:rPr lang="en-US" dirty="0" smtClean="0"/>
              <a:t>Taxes, for example, are not under management control</a:t>
            </a:r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GPM, NPM, ROA, and ROE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Gross Profit Margin (GPM)</a:t>
            </a:r>
          </a:p>
          <a:p>
            <a:pPr lvl="1"/>
            <a:r>
              <a:rPr lang="en-US" dirty="0" smtClean="0"/>
              <a:t>GPM = Gross Profit / Sales</a:t>
            </a:r>
          </a:p>
          <a:p>
            <a:r>
              <a:rPr lang="en-US" dirty="0" smtClean="0"/>
              <a:t>Net Profit Margin (NPM)</a:t>
            </a:r>
          </a:p>
          <a:p>
            <a:pPr lvl="1"/>
            <a:r>
              <a:rPr lang="en-US" dirty="0" smtClean="0"/>
              <a:t>NPM = Net Profit / Sales</a:t>
            </a:r>
          </a:p>
          <a:p>
            <a:r>
              <a:rPr lang="en-US" dirty="0" smtClean="0"/>
              <a:t>Return on Assets (ROA)</a:t>
            </a:r>
          </a:p>
          <a:p>
            <a:pPr lvl="1"/>
            <a:r>
              <a:rPr lang="en-US" dirty="0" smtClean="0"/>
              <a:t>ROA = Net Profit / Total Assets</a:t>
            </a:r>
          </a:p>
          <a:p>
            <a:r>
              <a:rPr lang="en-US" dirty="0" smtClean="0"/>
              <a:t>Return on Equity (ROE)</a:t>
            </a:r>
          </a:p>
          <a:p>
            <a:pPr lvl="1"/>
            <a:r>
              <a:rPr lang="en-US" dirty="0" smtClean="0"/>
              <a:t>ROE = Net Profit / Equity</a:t>
            </a:r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Businesses</a:t>
            </a:r>
            <a:endParaRPr lang="th-TH" dirty="0"/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2285992"/>
            <a:ext cx="5364480" cy="305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277441"/>
            <a:ext cx="5395913" cy="3080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2071670" y="2285992"/>
            <a:ext cx="3429024" cy="3071834"/>
          </a:xfrm>
          <a:prstGeom prst="rect">
            <a:avLst/>
          </a:prstGeom>
          <a:noFill/>
          <a:ln w="381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5500694" y="2285992"/>
            <a:ext cx="3429024" cy="3071834"/>
          </a:xfrm>
          <a:prstGeom prst="rect">
            <a:avLst/>
          </a:prstGeom>
          <a:noFill/>
          <a:ln w="381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2571736" y="1785926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Business 1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5929322" y="1785926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Business 2</a:t>
            </a:r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Cash Flow Statement</a:t>
            </a:r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Cash Flow Statement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cash flow statement tells you how much cash you had at the beginning of the month and how much cash you had at the end of the month</a:t>
            </a:r>
          </a:p>
          <a:p>
            <a:r>
              <a:rPr lang="en-US" dirty="0" smtClean="0"/>
              <a:t>The cash flow statement will </a:t>
            </a:r>
            <a:r>
              <a:rPr lang="en-US" b="1" i="1" dirty="0" smtClean="0"/>
              <a:t>not</a:t>
            </a:r>
            <a:r>
              <a:rPr lang="en-US" dirty="0" smtClean="0"/>
              <a:t> be the same as the income statement</a:t>
            </a:r>
          </a:p>
          <a:p>
            <a:r>
              <a:rPr lang="en-US" dirty="0" smtClean="0"/>
              <a:t>Net profit does </a:t>
            </a:r>
            <a:r>
              <a:rPr lang="en-US" b="1" i="1" dirty="0" smtClean="0"/>
              <a:t>not </a:t>
            </a:r>
            <a:r>
              <a:rPr lang="en-US" dirty="0" smtClean="0"/>
              <a:t>need to be the same as the final balance of cash</a:t>
            </a:r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Cash Flow Statement Model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500298" y="2357430"/>
          <a:ext cx="4071966" cy="3053715"/>
        </p:xfrm>
        <a:graphic>
          <a:graphicData uri="http://schemas.openxmlformats.org/drawingml/2006/table">
            <a:tbl>
              <a:tblPr/>
              <a:tblGrid>
                <a:gridCol w="4071966"/>
              </a:tblGrid>
              <a:tr h="18097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Cash Flow Statement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Beginning CASH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Plus CASH collected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Less CASH paid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Ending CASH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Classifying Cash Flows into Three Categories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071670" y="1709737"/>
          <a:ext cx="4929222" cy="4813935"/>
        </p:xfrm>
        <a:graphic>
          <a:graphicData uri="http://schemas.openxmlformats.org/drawingml/2006/table">
            <a:tbl>
              <a:tblPr/>
              <a:tblGrid>
                <a:gridCol w="4929222"/>
              </a:tblGrid>
              <a:tr h="18097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Indirect Method Statement of Cash Flows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Cash Flows from operating activities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Net profit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Adjustments to reconcile income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Depreciation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(Increase) Decrease in A/R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(Increase) Decrease in inventory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Increase (Decrease) in A/P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Cash Flows from investing activities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Purchase of plant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Cash Flows provided by financing activities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Sale of stock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Borrowing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1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Change in cash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Information from the Cash Flow Statement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How the company is generating its cash.</a:t>
            </a:r>
          </a:p>
          <a:p>
            <a:pPr lvl="1"/>
            <a:r>
              <a:rPr lang="en-US" dirty="0" smtClean="0"/>
              <a:t>From selling goods and services or from selling equity or from borrowing</a:t>
            </a:r>
          </a:p>
          <a:p>
            <a:r>
              <a:rPr lang="en-US" dirty="0" smtClean="0"/>
              <a:t>How the organization used its money.</a:t>
            </a:r>
          </a:p>
          <a:p>
            <a:pPr lvl="1"/>
            <a:r>
              <a:rPr lang="en-US" dirty="0" smtClean="0"/>
              <a:t>Is it spending large amount on equipment, or selling off its equipment?</a:t>
            </a:r>
          </a:p>
          <a:p>
            <a:r>
              <a:rPr lang="en-US" dirty="0" smtClean="0"/>
              <a:t>How liquid the organization is.</a:t>
            </a:r>
          </a:p>
          <a:p>
            <a:r>
              <a:rPr lang="en-US" b="1" i="1" dirty="0" smtClean="0"/>
              <a:t>Is the net profit reported on the income statement ever realized in cash?</a:t>
            </a:r>
            <a:endParaRPr lang="th-TH" b="1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97</TotalTime>
  <Words>992</Words>
  <Application>Microsoft Office PowerPoint</Application>
  <PresentationFormat>On-screen Show (4:3)</PresentationFormat>
  <Paragraphs>235</Paragraphs>
  <Slides>29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Median</vt:lpstr>
      <vt:lpstr>Financial Statements and some applications</vt:lpstr>
      <vt:lpstr>Financial Statements</vt:lpstr>
      <vt:lpstr>Balance Sheet</vt:lpstr>
      <vt:lpstr>Balance Sheet</vt:lpstr>
      <vt:lpstr>Assets, Liabilities and Equity</vt:lpstr>
      <vt:lpstr>Information from the balance sheet</vt:lpstr>
      <vt:lpstr>Information from the balance sheet</vt:lpstr>
      <vt:lpstr>Balance Sheet: An Application on Bank Management</vt:lpstr>
      <vt:lpstr>The Bank Balance Sheet</vt:lpstr>
      <vt:lpstr>Balance Sheet of All Commercial Banks in Thailand</vt:lpstr>
      <vt:lpstr>Slide 11</vt:lpstr>
      <vt:lpstr>Principles of Bank Management</vt:lpstr>
      <vt:lpstr>Asset Management: Managing Interest Rate Risk </vt:lpstr>
      <vt:lpstr>Slide 14</vt:lpstr>
      <vt:lpstr>Asset Management: Managing Interest Rate Risk </vt:lpstr>
      <vt:lpstr>Asset Management: Managing Interest Rate Risk </vt:lpstr>
      <vt:lpstr>Capital Adequacy Management</vt:lpstr>
      <vt:lpstr>The Income Statement</vt:lpstr>
      <vt:lpstr>The Income Statement</vt:lpstr>
      <vt:lpstr>Income Statement Model</vt:lpstr>
      <vt:lpstr>Information from the Income Statement</vt:lpstr>
      <vt:lpstr>EBIT and EBITDA</vt:lpstr>
      <vt:lpstr>GPM, NPM, ROA, and ROE</vt:lpstr>
      <vt:lpstr>Two Businesses</vt:lpstr>
      <vt:lpstr>The Cash Flow Statement</vt:lpstr>
      <vt:lpstr>The Cash Flow Statement</vt:lpstr>
      <vt:lpstr>Cash Flow Statement Model</vt:lpstr>
      <vt:lpstr>Classifying Cash Flows into Three Categories</vt:lpstr>
      <vt:lpstr>Information from the Cash Flow Statement</vt:lpstr>
    </vt:vector>
  </TitlesOfParts>
  <Company>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Statements and some applications</dc:title>
  <dc:creator>k2</dc:creator>
  <cp:lastModifiedBy>k2</cp:lastModifiedBy>
  <cp:revision>19</cp:revision>
  <dcterms:created xsi:type="dcterms:W3CDTF">2012-01-07T07:08:55Z</dcterms:created>
  <dcterms:modified xsi:type="dcterms:W3CDTF">2012-01-07T08:46:54Z</dcterms:modified>
</cp:coreProperties>
</file>