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185" autoAdjust="0"/>
  </p:normalViewPr>
  <p:slideViewPr>
    <p:cSldViewPr snapToGrid="0">
      <p:cViewPr varScale="1">
        <p:scale>
          <a:sx n="63" d="100"/>
          <a:sy n="63"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09CB4-B284-4A3E-B33B-E2FEFFAC82AB}" type="datetimeFigureOut">
              <a:rPr lang="en-US" smtClean="0"/>
              <a:t>8/22/2017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20FE2-D0FE-4085-BD8A-D9C088249F37}" type="slidenum">
              <a:rPr lang="en-US" smtClean="0"/>
              <a:t>‹#›</a:t>
            </a:fld>
            <a:endParaRPr lang="en-US"/>
          </a:p>
        </p:txBody>
      </p:sp>
    </p:spTree>
    <p:extLst>
      <p:ext uri="{BB962C8B-B14F-4D97-AF65-F5344CB8AC3E}">
        <p14:creationId xmlns:p14="http://schemas.microsoft.com/office/powerpoint/2010/main" val="4122800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0D20FE2-D0FE-4085-BD8A-D9C088249F37}" type="slidenum">
              <a:rPr lang="en-US" smtClean="0"/>
              <a:t>8</a:t>
            </a:fld>
            <a:endParaRPr lang="en-US"/>
          </a:p>
        </p:txBody>
      </p:sp>
    </p:spTree>
    <p:extLst>
      <p:ext uri="{BB962C8B-B14F-4D97-AF65-F5344CB8AC3E}">
        <p14:creationId xmlns:p14="http://schemas.microsoft.com/office/powerpoint/2010/main" val="2098199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869123455"/>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313297785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965525317"/>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569453271"/>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62973A30-E865-40F2-BC93-2DFAB50A07B8}" type="datetime1">
              <a:rPr lang="en-US" smtClean="0"/>
              <a:t>8/22/2017</a:t>
            </a:fld>
            <a:endParaRPr lang="en-US"/>
          </a:p>
        </p:txBody>
      </p:sp>
      <p:sp>
        <p:nvSpPr>
          <p:cNvPr id="8" name="Footer Placeholder 7"/>
          <p:cNvSpPr>
            <a:spLocks noGrp="1"/>
          </p:cNvSpPr>
          <p:nvPr>
            <p:ph type="ftr" sz="quarter" idx="11"/>
          </p:nvPr>
        </p:nvSpPr>
        <p:spPr/>
        <p:txBody>
          <a:bodyPr/>
          <a:lstStyle/>
          <a:p>
            <a:r>
              <a:rPr lang="en-US"/>
              <a:t>Multiple Exchange Rate System</a:t>
            </a: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38286450"/>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62973A30-E865-40F2-BC93-2DFAB50A07B8}" type="datetime1">
              <a:rPr lang="en-US" smtClean="0"/>
              <a:t>8/22/2017</a:t>
            </a:fld>
            <a:endParaRPr lang="en-US"/>
          </a:p>
        </p:txBody>
      </p:sp>
      <p:sp>
        <p:nvSpPr>
          <p:cNvPr id="4" name="Footer Placeholder 3"/>
          <p:cNvSpPr>
            <a:spLocks noGrp="1"/>
          </p:cNvSpPr>
          <p:nvPr>
            <p:ph type="ftr" sz="quarter" idx="11"/>
          </p:nvPr>
        </p:nvSpPr>
        <p:spPr/>
        <p:txBody>
          <a:bodyPr/>
          <a:lstStyle/>
          <a:p>
            <a:r>
              <a:rPr lang="en-US"/>
              <a:t>Multiple Exchange Rate System</a:t>
            </a: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705855630"/>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973A30-E865-40F2-BC93-2DFAB50A07B8}" type="datetime1">
              <a:rPr lang="en-US" smtClean="0"/>
              <a:t>8/22/2017</a:t>
            </a:fld>
            <a:endParaRPr lang="en-US"/>
          </a:p>
        </p:txBody>
      </p:sp>
      <p:sp>
        <p:nvSpPr>
          <p:cNvPr id="3" name="Footer Placeholder 2"/>
          <p:cNvSpPr>
            <a:spLocks noGrp="1"/>
          </p:cNvSpPr>
          <p:nvPr>
            <p:ph type="ftr" sz="quarter" idx="11"/>
          </p:nvPr>
        </p:nvSpPr>
        <p:spPr/>
        <p:txBody>
          <a:bodyPr/>
          <a:lstStyle/>
          <a:p>
            <a:r>
              <a:rPr lang="en-US"/>
              <a:t>Multiple Exchange Rate System</a:t>
            </a: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4042953623"/>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904379739"/>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663150069"/>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ชื่อและ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340905717"/>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คำอ้างอิงพร้อม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3E4830-F7E5-4DAC-8805-191810C294A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34031209"/>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นามบัตร">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h-TH"/>
              <a:t>คลิกเพื่อแก้ไขสไตล์ชื่อเรื่องต้นแบบ</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370666218"/>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นามบัตรอ้างอิ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คลิกเพื่อแก้ไขสไตล์ชื่อเรื่องต้นแบบ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3E4830-F7E5-4DAC-8805-191810C294A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87210137"/>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จริง หรือ เท็จ">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h-TH"/>
              <a:t>คลิกเพื่อแก้ไขสไตล์ชื่อเรื่องต้นแบบ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แก้ไขสไตล์ของข้อความต้นแบบ</a:t>
            </a:r>
          </a:p>
        </p:txBody>
      </p:sp>
      <p:sp>
        <p:nvSpPr>
          <p:cNvPr id="5" name="Date Placeholder 4"/>
          <p:cNvSpPr>
            <a:spLocks noGrp="1"/>
          </p:cNvSpPr>
          <p:nvPr>
            <p:ph type="dt" sz="half" idx="10"/>
          </p:nvPr>
        </p:nvSpPr>
        <p:spPr/>
        <p:txBody>
          <a:bodyPr/>
          <a:lstStyle/>
          <a:p>
            <a:fld id="{62973A30-E865-40F2-BC93-2DFAB50A07B8}" type="datetime1">
              <a:rPr lang="en-US" smtClean="0"/>
              <a:t>8/22/2017</a:t>
            </a:fld>
            <a:endParaRPr lang="en-US"/>
          </a:p>
        </p:txBody>
      </p:sp>
      <p:sp>
        <p:nvSpPr>
          <p:cNvPr id="6" name="Footer Placeholder 5"/>
          <p:cNvSpPr>
            <a:spLocks noGrp="1"/>
          </p:cNvSpPr>
          <p:nvPr>
            <p:ph type="ftr" sz="quarter" idx="11"/>
          </p:nvPr>
        </p:nvSpPr>
        <p:spPr/>
        <p:txBody>
          <a:bodyPr/>
          <a:lstStyle/>
          <a:p>
            <a:r>
              <a:rPr lang="en-US"/>
              <a:t>Multiple Exchange Rate System</a:t>
            </a: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51025496"/>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1823678369"/>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62973A30-E865-40F2-BC93-2DFAB50A07B8}" type="datetime1">
              <a:rPr lang="en-US" smtClean="0"/>
              <a:t>8/22/2017</a:t>
            </a:fld>
            <a:endParaRPr lang="en-US"/>
          </a:p>
        </p:txBody>
      </p:sp>
      <p:sp>
        <p:nvSpPr>
          <p:cNvPr id="5" name="Footer Placeholder 4"/>
          <p:cNvSpPr>
            <a:spLocks noGrp="1"/>
          </p:cNvSpPr>
          <p:nvPr>
            <p:ph type="ftr" sz="quarter" idx="11"/>
          </p:nvPr>
        </p:nvSpPr>
        <p:spPr/>
        <p:txBody>
          <a:bodyPr/>
          <a:lstStyle/>
          <a:p>
            <a:r>
              <a:rPr lang="en-US"/>
              <a:t>Multiple Exchange Rate System</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3E4830-F7E5-4DAC-8805-191810C294A2}" type="slidenum">
              <a:rPr lang="en-US" smtClean="0"/>
              <a:t>‹#›</a:t>
            </a:fld>
            <a:endParaRPr lang="en-US"/>
          </a:p>
        </p:txBody>
      </p:sp>
    </p:spTree>
    <p:extLst>
      <p:ext uri="{BB962C8B-B14F-4D97-AF65-F5344CB8AC3E}">
        <p14:creationId xmlns:p14="http://schemas.microsoft.com/office/powerpoint/2010/main" val="2761704944"/>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2973A30-E865-40F2-BC93-2DFAB50A07B8}" type="datetime1">
              <a:rPr lang="en-US" smtClean="0"/>
              <a:t>8/22/2017</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Multiple Exchange Rate System</a:t>
            </a: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3E4830-F7E5-4DAC-8805-191810C294A2}" type="slidenum">
              <a:rPr lang="en-US" smtClean="0"/>
              <a:t>‹#›</a:t>
            </a:fld>
            <a:endParaRPr lang="en-US"/>
          </a:p>
        </p:txBody>
      </p:sp>
    </p:spTree>
    <p:extLst>
      <p:ext uri="{BB962C8B-B14F-4D97-AF65-F5344CB8AC3E}">
        <p14:creationId xmlns:p14="http://schemas.microsoft.com/office/powerpoint/2010/main" val="221642230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hd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Thailand Multiple Exchange Rate System( 1946-1955)</a:t>
            </a:r>
          </a:p>
        </p:txBody>
      </p:sp>
      <p:sp>
        <p:nvSpPr>
          <p:cNvPr id="3" name="Subtitle 2"/>
          <p:cNvSpPr>
            <a:spLocks noGrp="1"/>
          </p:cNvSpPr>
          <p:nvPr>
            <p:ph type="subTitle" idx="1"/>
          </p:nvPr>
        </p:nvSpPr>
        <p:spPr/>
        <p:txBody>
          <a:bodyPr/>
          <a:lstStyle/>
          <a:p>
            <a:r>
              <a:rPr lang="en-US"/>
              <a:t>EE460</a:t>
            </a:r>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1</a:t>
            </a:fld>
            <a:endParaRPr lang="en-US"/>
          </a:p>
        </p:txBody>
      </p:sp>
    </p:spTree>
    <p:extLst>
      <p:ext uri="{BB962C8B-B14F-4D97-AF65-F5344CB8AC3E}">
        <p14:creationId xmlns:p14="http://schemas.microsoft.com/office/powerpoint/2010/main" val="1287593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Situation</a:t>
            </a:r>
          </a:p>
        </p:txBody>
      </p:sp>
      <p:sp>
        <p:nvSpPr>
          <p:cNvPr id="3" name="Content Placeholder 2"/>
          <p:cNvSpPr>
            <a:spLocks noGrp="1"/>
          </p:cNvSpPr>
          <p:nvPr>
            <p:ph idx="1"/>
          </p:nvPr>
        </p:nvSpPr>
        <p:spPr/>
        <p:txBody>
          <a:bodyPr/>
          <a:lstStyle/>
          <a:p>
            <a:r>
              <a:rPr lang="en-US" dirty="0"/>
              <a:t>Thailand economy depended heavily on the foreign trade of rice, rubber, and tin; accounted for 98.8% of foreign exchange earnings and 50% of government revenue in 1950).</a:t>
            </a:r>
          </a:p>
          <a:p>
            <a:r>
              <a:rPr lang="en-US" dirty="0"/>
              <a:t>After the  WW II, Thailand applied the policy of foreign exchange control and fixed one-exchange rate system.</a:t>
            </a:r>
          </a:p>
          <a:p>
            <a:endParaRPr lang="en-US" dirty="0"/>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2</a:t>
            </a:fld>
            <a:endParaRPr lang="en-US"/>
          </a:p>
        </p:txBody>
      </p:sp>
    </p:spTree>
    <p:extLst>
      <p:ext uri="{BB962C8B-B14F-4D97-AF65-F5344CB8AC3E}">
        <p14:creationId xmlns:p14="http://schemas.microsoft.com/office/powerpoint/2010/main" val="2850526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Problems</a:t>
            </a:r>
          </a:p>
        </p:txBody>
      </p:sp>
      <p:sp>
        <p:nvSpPr>
          <p:cNvPr id="3" name="Content Placeholder 2"/>
          <p:cNvSpPr>
            <a:spLocks noGrp="1"/>
          </p:cNvSpPr>
          <p:nvPr>
            <p:ph idx="1"/>
          </p:nvPr>
        </p:nvSpPr>
        <p:spPr/>
        <p:txBody>
          <a:bodyPr>
            <a:normAutofit/>
          </a:bodyPr>
          <a:lstStyle/>
          <a:p>
            <a:r>
              <a:rPr lang="en-US" dirty="0"/>
              <a:t>Since world market price of rice is much higher than domestic official price of rice ( for example, 33 pounds per ton to 25 pound per ton in 1946), it created rice smuggling to Malaya by private millers and traders (smuggling export to official exports was 50:50).</a:t>
            </a:r>
          </a:p>
          <a:p>
            <a:r>
              <a:rPr lang="en-US" dirty="0"/>
              <a:t>Smugglers kept foreign exchange abroad or sold in domestic black market at higher rate.  There were more foreign exchange in black market than in foreign reserve.</a:t>
            </a:r>
          </a:p>
          <a:p>
            <a:r>
              <a:rPr lang="en-US" dirty="0"/>
              <a:t>Black market rates in 1946 were twice higher than the official rate for sterling and 2.5 higher than that for US dollar.</a:t>
            </a:r>
          </a:p>
          <a:p>
            <a:r>
              <a:rPr lang="en-US" dirty="0"/>
              <a:t>In 1946 Thailand exports value was $ 45.3 million but foreign exchange earnings was 8.8 million.</a:t>
            </a:r>
          </a:p>
          <a:p>
            <a:endParaRPr lang="en-US" dirty="0"/>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3</a:t>
            </a:fld>
            <a:endParaRPr lang="en-US"/>
          </a:p>
        </p:txBody>
      </p:sp>
    </p:spTree>
    <p:extLst>
      <p:ext uri="{BB962C8B-B14F-4D97-AF65-F5344CB8AC3E}">
        <p14:creationId xmlns:p14="http://schemas.microsoft.com/office/powerpoint/2010/main" val="2574449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conclusions</a:t>
            </a:r>
          </a:p>
        </p:txBody>
      </p:sp>
      <p:sp>
        <p:nvSpPr>
          <p:cNvPr id="3" name="Content Placeholder 2"/>
          <p:cNvSpPr>
            <a:spLocks noGrp="1"/>
          </p:cNvSpPr>
          <p:nvPr>
            <p:ph idx="1"/>
          </p:nvPr>
        </p:nvSpPr>
        <p:spPr/>
        <p:txBody>
          <a:bodyPr/>
          <a:lstStyle/>
          <a:p>
            <a:r>
              <a:rPr lang="en-US" dirty="0"/>
              <a:t>Shortages of official foreign exchange reserve</a:t>
            </a:r>
          </a:p>
          <a:p>
            <a:r>
              <a:rPr lang="en-US" dirty="0"/>
              <a:t>Government had less rice to pay Britain</a:t>
            </a:r>
          </a:p>
          <a:p>
            <a:r>
              <a:rPr lang="en-US" dirty="0"/>
              <a:t>Rice monopolized by government failed</a:t>
            </a:r>
          </a:p>
          <a:p>
            <a:r>
              <a:rPr lang="en-US" dirty="0"/>
              <a:t>Domestic paddy prices were higher than official rice price.</a:t>
            </a:r>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4</a:t>
            </a:fld>
            <a:endParaRPr lang="en-US"/>
          </a:p>
        </p:txBody>
      </p:sp>
    </p:spTree>
    <p:extLst>
      <p:ext uri="{BB962C8B-B14F-4D97-AF65-F5344CB8AC3E}">
        <p14:creationId xmlns:p14="http://schemas.microsoft.com/office/powerpoint/2010/main" val="1525514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Policies</a:t>
            </a:r>
          </a:p>
        </p:txBody>
      </p:sp>
      <p:sp>
        <p:nvSpPr>
          <p:cNvPr id="3" name="Content Placeholder 2"/>
          <p:cNvSpPr>
            <a:spLocks noGrp="1"/>
          </p:cNvSpPr>
          <p:nvPr>
            <p:ph idx="1"/>
          </p:nvPr>
        </p:nvSpPr>
        <p:spPr/>
        <p:txBody>
          <a:bodyPr/>
          <a:lstStyle/>
          <a:p>
            <a:r>
              <a:rPr lang="en-US" dirty="0"/>
              <a:t>Relax quantity control</a:t>
            </a:r>
          </a:p>
          <a:p>
            <a:r>
              <a:rPr lang="en-US" dirty="0"/>
              <a:t>Legalizes black market on foreign exchange</a:t>
            </a:r>
          </a:p>
          <a:p>
            <a:r>
              <a:rPr lang="en-US" dirty="0"/>
              <a:t>Multiple exchange rate system</a:t>
            </a:r>
          </a:p>
          <a:p>
            <a:endParaRPr lang="en-US" dirty="0"/>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5</a:t>
            </a:fld>
            <a:endParaRPr lang="en-US"/>
          </a:p>
        </p:txBody>
      </p:sp>
    </p:spTree>
    <p:extLst>
      <p:ext uri="{BB962C8B-B14F-4D97-AF65-F5344CB8AC3E}">
        <p14:creationId xmlns:p14="http://schemas.microsoft.com/office/powerpoint/2010/main" val="326686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Relax quantity control</a:t>
            </a:r>
          </a:p>
        </p:txBody>
      </p:sp>
      <p:sp>
        <p:nvSpPr>
          <p:cNvPr id="3" name="Content Placeholder 2"/>
          <p:cNvSpPr>
            <a:spLocks noGrp="1"/>
          </p:cNvSpPr>
          <p:nvPr>
            <p:ph idx="1"/>
          </p:nvPr>
        </p:nvSpPr>
        <p:spPr/>
        <p:txBody>
          <a:bodyPr/>
          <a:lstStyle/>
          <a:p>
            <a:r>
              <a:rPr lang="en-US" dirty="0"/>
              <a:t>In 1947, MOF revised trade regulations, licenses were no longer required except exports of rice and imports of luxurious goods and security-related goods.</a:t>
            </a:r>
          </a:p>
          <a:p>
            <a:r>
              <a:rPr lang="en-US" dirty="0"/>
              <a:t>Foreign exchange earned no longer had to be surrendered to BOT, except earnings from exports of rice, rubber, teak. However, earnings from the exports of rice, rubber, and teak could be kept 50% for importations of goods.</a:t>
            </a:r>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6</a:t>
            </a:fld>
            <a:endParaRPr lang="en-US"/>
          </a:p>
        </p:txBody>
      </p:sp>
    </p:spTree>
    <p:extLst>
      <p:ext uri="{BB962C8B-B14F-4D97-AF65-F5344CB8AC3E}">
        <p14:creationId xmlns:p14="http://schemas.microsoft.com/office/powerpoint/2010/main" val="3350078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Multiple exchange rate system (1948)</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28277065"/>
              </p:ext>
            </p:extLst>
          </p:nvPr>
        </p:nvGraphicFramePr>
        <p:xfrm>
          <a:off x="2589213" y="1489435"/>
          <a:ext cx="8915400" cy="5175526"/>
        </p:xfrm>
        <a:graphic>
          <a:graphicData uri="http://schemas.openxmlformats.org/drawingml/2006/table">
            <a:tbl>
              <a:tblPr firstRow="1" bandRow="1">
                <a:tableStyleId>{5C22544A-7EE6-4342-B048-85BDC9FD1C3A}</a:tableStyleId>
              </a:tblPr>
              <a:tblGrid>
                <a:gridCol w="4104651">
                  <a:extLst>
                    <a:ext uri="{9D8B030D-6E8A-4147-A177-3AD203B41FA5}">
                      <a16:colId xmlns:a16="http://schemas.microsoft.com/office/drawing/2014/main" val="20000"/>
                    </a:ext>
                  </a:extLst>
                </a:gridCol>
                <a:gridCol w="1037309">
                  <a:extLst>
                    <a:ext uri="{9D8B030D-6E8A-4147-A177-3AD203B41FA5}">
                      <a16:colId xmlns:a16="http://schemas.microsoft.com/office/drawing/2014/main" val="20001"/>
                    </a:ext>
                  </a:extLst>
                </a:gridCol>
                <a:gridCol w="2041861">
                  <a:extLst>
                    <a:ext uri="{9D8B030D-6E8A-4147-A177-3AD203B41FA5}">
                      <a16:colId xmlns:a16="http://schemas.microsoft.com/office/drawing/2014/main" val="20002"/>
                    </a:ext>
                  </a:extLst>
                </a:gridCol>
                <a:gridCol w="1731579">
                  <a:extLst>
                    <a:ext uri="{9D8B030D-6E8A-4147-A177-3AD203B41FA5}">
                      <a16:colId xmlns:a16="http://schemas.microsoft.com/office/drawing/2014/main" val="20003"/>
                    </a:ext>
                  </a:extLst>
                </a:gridCol>
              </a:tblGrid>
              <a:tr h="958431">
                <a:tc>
                  <a:txBody>
                    <a:bodyPr/>
                    <a:lstStyle/>
                    <a:p>
                      <a:endParaRPr lang="en-US" dirty="0"/>
                    </a:p>
                  </a:txBody>
                  <a:tcPr marL="77525" marR="77525"/>
                </a:tc>
                <a:tc>
                  <a:txBody>
                    <a:bodyPr/>
                    <a:lstStyle/>
                    <a:p>
                      <a:r>
                        <a:rPr lang="en-US" dirty="0"/>
                        <a:t>Baht per Sterling</a:t>
                      </a:r>
                    </a:p>
                  </a:txBody>
                  <a:tcPr marL="77525" marR="77525"/>
                </a:tc>
                <a:tc>
                  <a:txBody>
                    <a:bodyPr/>
                    <a:lstStyle/>
                    <a:p>
                      <a:r>
                        <a:rPr lang="en-US" dirty="0"/>
                        <a:t>Imports</a:t>
                      </a:r>
                    </a:p>
                  </a:txBody>
                  <a:tcPr marL="77525" marR="77525"/>
                </a:tc>
                <a:tc>
                  <a:txBody>
                    <a:bodyPr/>
                    <a:lstStyle/>
                    <a:p>
                      <a:r>
                        <a:rPr lang="en-US" dirty="0"/>
                        <a:t>Exports</a:t>
                      </a:r>
                    </a:p>
                  </a:txBody>
                  <a:tcPr marL="77525" marR="77525"/>
                </a:tc>
                <a:extLst>
                  <a:ext uri="{0D108BD9-81ED-4DB2-BD59-A6C34878D82A}">
                    <a16:rowId xmlns:a16="http://schemas.microsoft.com/office/drawing/2014/main" val="10000"/>
                  </a:ext>
                </a:extLst>
              </a:tr>
              <a:tr h="670901">
                <a:tc>
                  <a:txBody>
                    <a:bodyPr/>
                    <a:lstStyle/>
                    <a:p>
                      <a:r>
                        <a:rPr lang="en-US" dirty="0"/>
                        <a:t>Official rate</a:t>
                      </a:r>
                    </a:p>
                  </a:txBody>
                  <a:tcPr marL="77525" marR="77525"/>
                </a:tc>
                <a:tc>
                  <a:txBody>
                    <a:bodyPr/>
                    <a:lstStyle/>
                    <a:p>
                      <a:r>
                        <a:rPr lang="en-US" dirty="0"/>
                        <a:t>40.00</a:t>
                      </a:r>
                    </a:p>
                  </a:txBody>
                  <a:tcPr marL="77525" marR="77525"/>
                </a:tc>
                <a:tc>
                  <a:txBody>
                    <a:bodyPr/>
                    <a:lstStyle/>
                    <a:p>
                      <a:r>
                        <a:rPr lang="en-US" dirty="0"/>
                        <a:t>Government imports</a:t>
                      </a:r>
                    </a:p>
                  </a:txBody>
                  <a:tcPr marL="77525" marR="77525"/>
                </a:tc>
                <a:tc>
                  <a:txBody>
                    <a:bodyPr/>
                    <a:lstStyle/>
                    <a:p>
                      <a:r>
                        <a:rPr lang="en-US" dirty="0"/>
                        <a:t>Rice and Cement</a:t>
                      </a:r>
                    </a:p>
                  </a:txBody>
                  <a:tcPr marL="77525" marR="77525"/>
                </a:tc>
                <a:extLst>
                  <a:ext uri="{0D108BD9-81ED-4DB2-BD59-A6C34878D82A}">
                    <a16:rowId xmlns:a16="http://schemas.microsoft.com/office/drawing/2014/main" val="10001"/>
                  </a:ext>
                </a:extLst>
              </a:tr>
              <a:tr h="958431">
                <a:tc>
                  <a:txBody>
                    <a:bodyPr/>
                    <a:lstStyle/>
                    <a:p>
                      <a:r>
                        <a:rPr lang="en-US" dirty="0"/>
                        <a:t>Free market rate</a:t>
                      </a:r>
                    </a:p>
                  </a:txBody>
                  <a:tcPr marL="77525" marR="77525"/>
                </a:tc>
                <a:tc>
                  <a:txBody>
                    <a:bodyPr/>
                    <a:lstStyle/>
                    <a:p>
                      <a:r>
                        <a:rPr lang="en-US" dirty="0"/>
                        <a:t>60.00</a:t>
                      </a:r>
                    </a:p>
                  </a:txBody>
                  <a:tcPr marL="77525" marR="77525"/>
                </a:tc>
                <a:tc>
                  <a:txBody>
                    <a:bodyPr/>
                    <a:lstStyle/>
                    <a:p>
                      <a:r>
                        <a:rPr lang="en-US" dirty="0"/>
                        <a:t>All other imports</a:t>
                      </a:r>
                    </a:p>
                  </a:txBody>
                  <a:tcPr marL="77525" marR="77525"/>
                </a:tc>
                <a:tc>
                  <a:txBody>
                    <a:bodyPr/>
                    <a:lstStyle/>
                    <a:p>
                      <a:r>
                        <a:rPr lang="en-US" dirty="0"/>
                        <a:t>Rest of exported goods</a:t>
                      </a:r>
                    </a:p>
                  </a:txBody>
                  <a:tcPr marL="77525" marR="77525"/>
                </a:tc>
                <a:extLst>
                  <a:ext uri="{0D108BD9-81ED-4DB2-BD59-A6C34878D82A}">
                    <a16:rowId xmlns:a16="http://schemas.microsoft.com/office/drawing/2014/main" val="10002"/>
                  </a:ext>
                </a:extLst>
              </a:tr>
              <a:tr h="670901">
                <a:tc>
                  <a:txBody>
                    <a:bodyPr/>
                    <a:lstStyle/>
                    <a:p>
                      <a:r>
                        <a:rPr lang="en-US" dirty="0"/>
                        <a:t>BOT’s free rate</a:t>
                      </a:r>
                    </a:p>
                  </a:txBody>
                  <a:tcPr marL="77525" marR="77525"/>
                </a:tc>
                <a:tc>
                  <a:txBody>
                    <a:bodyPr/>
                    <a:lstStyle/>
                    <a:p>
                      <a:r>
                        <a:rPr lang="en-US" dirty="0"/>
                        <a:t>59.40</a:t>
                      </a:r>
                    </a:p>
                  </a:txBody>
                  <a:tcPr marL="77525" marR="77525"/>
                </a:tc>
                <a:tc>
                  <a:txBody>
                    <a:bodyPr/>
                    <a:lstStyle/>
                    <a:p>
                      <a:r>
                        <a:rPr lang="en-US" dirty="0"/>
                        <a:t>Imports goods specified</a:t>
                      </a:r>
                      <a:r>
                        <a:rPr lang="en-US" baseline="0" dirty="0"/>
                        <a:t> by BOT</a:t>
                      </a:r>
                      <a:endParaRPr lang="en-US" dirty="0"/>
                    </a:p>
                  </a:txBody>
                  <a:tcPr marL="77525" marR="77525"/>
                </a:tc>
                <a:tc>
                  <a:txBody>
                    <a:bodyPr/>
                    <a:lstStyle/>
                    <a:p>
                      <a:endParaRPr lang="en-US"/>
                    </a:p>
                  </a:txBody>
                  <a:tcPr marL="77525" marR="77525"/>
                </a:tc>
                <a:extLst>
                  <a:ext uri="{0D108BD9-81ED-4DB2-BD59-A6C34878D82A}">
                    <a16:rowId xmlns:a16="http://schemas.microsoft.com/office/drawing/2014/main" val="10003"/>
                  </a:ext>
                </a:extLst>
              </a:tr>
              <a:tr h="958431">
                <a:tc>
                  <a:txBody>
                    <a:bodyPr/>
                    <a:lstStyle/>
                    <a:p>
                      <a:r>
                        <a:rPr lang="en-US" dirty="0"/>
                        <a:t>Mixed rate (1)</a:t>
                      </a:r>
                    </a:p>
                    <a:p>
                      <a:r>
                        <a:rPr lang="en-US" dirty="0"/>
                        <a:t>50% of official rate plus 50% of free market rate</a:t>
                      </a:r>
                    </a:p>
                  </a:txBody>
                  <a:tcPr marL="77525" marR="77525"/>
                </a:tc>
                <a:tc>
                  <a:txBody>
                    <a:bodyPr/>
                    <a:lstStyle/>
                    <a:p>
                      <a:r>
                        <a:rPr lang="en-US" dirty="0"/>
                        <a:t>50.00</a:t>
                      </a:r>
                    </a:p>
                  </a:txBody>
                  <a:tcPr marL="77525" marR="77525"/>
                </a:tc>
                <a:tc>
                  <a:txBody>
                    <a:bodyPr/>
                    <a:lstStyle/>
                    <a:p>
                      <a:endParaRPr lang="en-US"/>
                    </a:p>
                  </a:txBody>
                  <a:tcPr marL="77525" marR="77525"/>
                </a:tc>
                <a:tc>
                  <a:txBody>
                    <a:bodyPr/>
                    <a:lstStyle/>
                    <a:p>
                      <a:r>
                        <a:rPr lang="en-US" dirty="0"/>
                        <a:t>Tin</a:t>
                      </a:r>
                    </a:p>
                  </a:txBody>
                  <a:tcPr marL="77525" marR="77525"/>
                </a:tc>
                <a:extLst>
                  <a:ext uri="{0D108BD9-81ED-4DB2-BD59-A6C34878D82A}">
                    <a16:rowId xmlns:a16="http://schemas.microsoft.com/office/drawing/2014/main" val="10004"/>
                  </a:ext>
                </a:extLst>
              </a:tr>
              <a:tr h="958431">
                <a:tc>
                  <a:txBody>
                    <a:bodyPr/>
                    <a:lstStyle/>
                    <a:p>
                      <a:r>
                        <a:rPr lang="en-US" dirty="0"/>
                        <a:t>Mixed rate (2)</a:t>
                      </a:r>
                    </a:p>
                    <a:p>
                      <a:r>
                        <a:rPr lang="en-US" dirty="0"/>
                        <a:t>20% of official rate plus 80% of free market rate</a:t>
                      </a:r>
                    </a:p>
                  </a:txBody>
                  <a:tcPr marL="77525" marR="77525"/>
                </a:tc>
                <a:tc>
                  <a:txBody>
                    <a:bodyPr/>
                    <a:lstStyle/>
                    <a:p>
                      <a:r>
                        <a:rPr lang="en-US" dirty="0"/>
                        <a:t>56.00</a:t>
                      </a:r>
                    </a:p>
                  </a:txBody>
                  <a:tcPr marL="77525" marR="77525"/>
                </a:tc>
                <a:tc>
                  <a:txBody>
                    <a:bodyPr/>
                    <a:lstStyle/>
                    <a:p>
                      <a:endParaRPr lang="en-US"/>
                    </a:p>
                  </a:txBody>
                  <a:tcPr marL="77525" marR="77525"/>
                </a:tc>
                <a:tc>
                  <a:txBody>
                    <a:bodyPr/>
                    <a:lstStyle/>
                    <a:p>
                      <a:r>
                        <a:rPr lang="en-US" dirty="0"/>
                        <a:t>Rubber</a:t>
                      </a:r>
                    </a:p>
                  </a:txBody>
                  <a:tcPr marL="77525" marR="77525"/>
                </a:tc>
                <a:extLst>
                  <a:ext uri="{0D108BD9-81ED-4DB2-BD59-A6C34878D82A}">
                    <a16:rowId xmlns:a16="http://schemas.microsoft.com/office/drawing/2014/main" val="10005"/>
                  </a:ext>
                </a:extLst>
              </a:tr>
            </a:tbl>
          </a:graphicData>
        </a:graphic>
      </p:graphicFrame>
      <p:sp>
        <p:nvSpPr>
          <p:cNvPr id="5" name="Footer Placeholder 4"/>
          <p:cNvSpPr>
            <a:spLocks noGrp="1"/>
          </p:cNvSpPr>
          <p:nvPr>
            <p:ph type="ftr" sz="quarter" idx="11"/>
          </p:nvPr>
        </p:nvSpPr>
        <p:spPr/>
        <p:txBody>
          <a:bodyPr/>
          <a:lstStyle/>
          <a:p>
            <a:r>
              <a:rPr lang="en-US"/>
              <a:t>Multiple Exchange Rate System</a:t>
            </a:r>
          </a:p>
        </p:txBody>
      </p:sp>
      <p:sp>
        <p:nvSpPr>
          <p:cNvPr id="6" name="Slide Number Placeholder 5"/>
          <p:cNvSpPr>
            <a:spLocks noGrp="1"/>
          </p:cNvSpPr>
          <p:nvPr>
            <p:ph type="sldNum" sz="quarter" idx="12"/>
          </p:nvPr>
        </p:nvSpPr>
        <p:spPr/>
        <p:txBody>
          <a:bodyPr/>
          <a:lstStyle/>
          <a:p>
            <a:fld id="{463E4830-F7E5-4DAC-8805-191810C294A2}" type="slidenum">
              <a:rPr lang="en-US" smtClean="0"/>
              <a:t>7</a:t>
            </a:fld>
            <a:endParaRPr lang="en-US"/>
          </a:p>
        </p:txBody>
      </p:sp>
    </p:spTree>
    <p:extLst>
      <p:ext uri="{BB962C8B-B14F-4D97-AF65-F5344CB8AC3E}">
        <p14:creationId xmlns:p14="http://schemas.microsoft.com/office/powerpoint/2010/main" val="955474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After the Policies</a:t>
            </a:r>
          </a:p>
        </p:txBody>
      </p:sp>
      <p:sp>
        <p:nvSpPr>
          <p:cNvPr id="3" name="Content Placeholder 2"/>
          <p:cNvSpPr>
            <a:spLocks noGrp="1"/>
          </p:cNvSpPr>
          <p:nvPr>
            <p:ph idx="1"/>
          </p:nvPr>
        </p:nvSpPr>
        <p:spPr/>
        <p:txBody>
          <a:bodyPr/>
          <a:lstStyle/>
          <a:p>
            <a:r>
              <a:rPr lang="en-US" dirty="0"/>
              <a:t>BOP improvement ; started being surplus in 1948</a:t>
            </a:r>
          </a:p>
          <a:p>
            <a:pPr lvl="1"/>
            <a:r>
              <a:rPr lang="en-US" dirty="0"/>
              <a:t>High demand for Thai products due to Korean War (1950-53)</a:t>
            </a:r>
          </a:p>
          <a:p>
            <a:pPr lvl="1"/>
            <a:r>
              <a:rPr lang="en-US" dirty="0"/>
              <a:t>Less imported demand due too weak rate for imports</a:t>
            </a:r>
          </a:p>
          <a:p>
            <a:r>
              <a:rPr lang="en-US" dirty="0"/>
              <a:t>Increase in foreign exchange reserve</a:t>
            </a:r>
          </a:p>
          <a:p>
            <a:pPr lvl="1"/>
            <a:r>
              <a:rPr lang="en-US" dirty="0"/>
              <a:t>Received loan from India and the US.</a:t>
            </a:r>
          </a:p>
          <a:p>
            <a:r>
              <a:rPr lang="en-US" dirty="0"/>
              <a:t>Domestic inflation</a:t>
            </a:r>
          </a:p>
          <a:p>
            <a:pPr lvl="1"/>
            <a:r>
              <a:rPr lang="en-US" dirty="0"/>
              <a:t>Kept domestic price of rice down.</a:t>
            </a:r>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8</a:t>
            </a:fld>
            <a:endParaRPr lang="en-US"/>
          </a:p>
        </p:txBody>
      </p:sp>
    </p:spTree>
    <p:extLst>
      <p:ext uri="{BB962C8B-B14F-4D97-AF65-F5344CB8AC3E}">
        <p14:creationId xmlns:p14="http://schemas.microsoft.com/office/powerpoint/2010/main" val="3592179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 and Cons for </a:t>
            </a:r>
            <a:r>
              <a:rPr lang="en-US"/>
              <a:t>this Policy.</a:t>
            </a:r>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a:t>Multiple Exchange Rate System</a:t>
            </a:r>
          </a:p>
        </p:txBody>
      </p:sp>
      <p:sp>
        <p:nvSpPr>
          <p:cNvPr id="5" name="Slide Number Placeholder 4"/>
          <p:cNvSpPr>
            <a:spLocks noGrp="1"/>
          </p:cNvSpPr>
          <p:nvPr>
            <p:ph type="sldNum" sz="quarter" idx="12"/>
          </p:nvPr>
        </p:nvSpPr>
        <p:spPr/>
        <p:txBody>
          <a:bodyPr/>
          <a:lstStyle/>
          <a:p>
            <a:fld id="{463E4830-F7E5-4DAC-8805-191810C294A2}" type="slidenum">
              <a:rPr lang="en-US" smtClean="0"/>
              <a:t>9</a:t>
            </a:fld>
            <a:endParaRPr lang="en-US"/>
          </a:p>
        </p:txBody>
      </p:sp>
    </p:spTree>
    <p:extLst>
      <p:ext uri="{BB962C8B-B14F-4D97-AF65-F5344CB8AC3E}">
        <p14:creationId xmlns:p14="http://schemas.microsoft.com/office/powerpoint/2010/main" val="3667924191"/>
      </p:ext>
    </p:extLst>
  </p:cSld>
  <p:clrMapOvr>
    <a:masterClrMapping/>
  </p:clrMapOvr>
</p:sld>
</file>

<file path=ppt/theme/theme1.xml><?xml version="1.0" encoding="utf-8"?>
<a:theme xmlns:a="http://schemas.openxmlformats.org/drawingml/2006/main" name="ช่อ">
  <a:themeElements>
    <a:clrScheme name="ช่อ">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ช่อ">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ช่อ">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42</TotalTime>
  <Words>485</Words>
  <Application>Microsoft Office PowerPoint</Application>
  <PresentationFormat>แบบจอกว้าง</PresentationFormat>
  <Paragraphs>73</Paragraphs>
  <Slides>9</Slides>
  <Notes>1</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9</vt:i4>
      </vt:variant>
    </vt:vector>
  </HeadingPairs>
  <TitlesOfParts>
    <vt:vector size="15" baseType="lpstr">
      <vt:lpstr>Arial</vt:lpstr>
      <vt:lpstr>Calibri</vt:lpstr>
      <vt:lpstr>Century Gothic</vt:lpstr>
      <vt:lpstr>DilleniaUPC</vt:lpstr>
      <vt:lpstr>Wingdings 3</vt:lpstr>
      <vt:lpstr>ช่อ</vt:lpstr>
      <vt:lpstr>Thailand Multiple Exchange Rate System( 1946-1955)</vt:lpstr>
      <vt:lpstr>Situation</vt:lpstr>
      <vt:lpstr>Problems</vt:lpstr>
      <vt:lpstr>conclusions</vt:lpstr>
      <vt:lpstr>Policies</vt:lpstr>
      <vt:lpstr>Relax quantity control</vt:lpstr>
      <vt:lpstr>Multiple exchange rate system (1948)</vt:lpstr>
      <vt:lpstr>After the Policies</vt:lpstr>
      <vt:lpstr>Pros and Cons for this Policy.</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Multiple Exchange Rate System( 1946-1955)</dc:title>
  <dc:creator>chanin Mephokee</dc:creator>
  <cp:lastModifiedBy>chanin Mephokee</cp:lastModifiedBy>
  <cp:revision>7</cp:revision>
  <dcterms:created xsi:type="dcterms:W3CDTF">2016-09-02T04:29:49Z</dcterms:created>
  <dcterms:modified xsi:type="dcterms:W3CDTF">2017-08-22T04:34:05Z</dcterms:modified>
</cp:coreProperties>
</file>