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4" r:id="rId1"/>
  </p:sldMasterIdLst>
  <p:notesMasterIdLst>
    <p:notesMasterId r:id="rId56"/>
  </p:notesMasterIdLst>
  <p:handoutMasterIdLst>
    <p:handoutMasterId r:id="rId57"/>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Lst>
  <p:sldSz cx="9144000" cy="6858000" type="screen4x3"/>
  <p:notesSz cx="6794500" cy="9906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Angsana New" pitchFamily="18" charset="-34"/>
      </a:defRPr>
    </a:lvl1pPr>
    <a:lvl2pPr marL="457200" algn="l" rtl="0" fontAlgn="base">
      <a:spcBef>
        <a:spcPct val="0"/>
      </a:spcBef>
      <a:spcAft>
        <a:spcPct val="0"/>
      </a:spcAft>
      <a:defRPr sz="2400" kern="1200">
        <a:solidFill>
          <a:schemeClr val="tx1"/>
        </a:solidFill>
        <a:latin typeface="Times New Roman" pitchFamily="18" charset="0"/>
        <a:ea typeface="+mn-ea"/>
        <a:cs typeface="Angsana New" pitchFamily="18" charset="-34"/>
      </a:defRPr>
    </a:lvl2pPr>
    <a:lvl3pPr marL="914400" algn="l" rtl="0" fontAlgn="base">
      <a:spcBef>
        <a:spcPct val="0"/>
      </a:spcBef>
      <a:spcAft>
        <a:spcPct val="0"/>
      </a:spcAft>
      <a:defRPr sz="2400" kern="1200">
        <a:solidFill>
          <a:schemeClr val="tx1"/>
        </a:solidFill>
        <a:latin typeface="Times New Roman" pitchFamily="18" charset="0"/>
        <a:ea typeface="+mn-ea"/>
        <a:cs typeface="Angsana New" pitchFamily="18" charset="-34"/>
      </a:defRPr>
    </a:lvl3pPr>
    <a:lvl4pPr marL="1371600" algn="l" rtl="0" fontAlgn="base">
      <a:spcBef>
        <a:spcPct val="0"/>
      </a:spcBef>
      <a:spcAft>
        <a:spcPct val="0"/>
      </a:spcAft>
      <a:defRPr sz="2400" kern="1200">
        <a:solidFill>
          <a:schemeClr val="tx1"/>
        </a:solidFill>
        <a:latin typeface="Times New Roman" pitchFamily="18" charset="0"/>
        <a:ea typeface="+mn-ea"/>
        <a:cs typeface="Angsana New" pitchFamily="18" charset="-34"/>
      </a:defRPr>
    </a:lvl4pPr>
    <a:lvl5pPr marL="1828800" algn="l" rtl="0" fontAlgn="base">
      <a:spcBef>
        <a:spcPct val="0"/>
      </a:spcBef>
      <a:spcAft>
        <a:spcPct val="0"/>
      </a:spcAft>
      <a:defRPr sz="24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2400" kern="1200">
        <a:solidFill>
          <a:schemeClr val="tx1"/>
        </a:solidFill>
        <a:latin typeface="Times New Roman" pitchFamily="18" charset="0"/>
        <a:ea typeface="+mn-ea"/>
        <a:cs typeface="Angsana New" pitchFamily="18" charset="-34"/>
      </a:defRPr>
    </a:lvl6pPr>
    <a:lvl7pPr marL="2743200" algn="l" defTabSz="914400" rtl="0" eaLnBrk="1" latinLnBrk="0" hangingPunct="1">
      <a:defRPr sz="2400" kern="1200">
        <a:solidFill>
          <a:schemeClr val="tx1"/>
        </a:solidFill>
        <a:latin typeface="Times New Roman" pitchFamily="18" charset="0"/>
        <a:ea typeface="+mn-ea"/>
        <a:cs typeface="Angsana New" pitchFamily="18" charset="-34"/>
      </a:defRPr>
    </a:lvl7pPr>
    <a:lvl8pPr marL="3200400" algn="l" defTabSz="914400" rtl="0" eaLnBrk="1" latinLnBrk="0" hangingPunct="1">
      <a:defRPr sz="2400" kern="1200">
        <a:solidFill>
          <a:schemeClr val="tx1"/>
        </a:solidFill>
        <a:latin typeface="Times New Roman" pitchFamily="18" charset="0"/>
        <a:ea typeface="+mn-ea"/>
        <a:cs typeface="Angsana New" pitchFamily="18" charset="-34"/>
      </a:defRPr>
    </a:lvl8pPr>
    <a:lvl9pPr marL="3657600" algn="l" defTabSz="914400" rtl="0" eaLnBrk="1" latinLnBrk="0" hangingPunct="1">
      <a:defRPr sz="2400" kern="1200">
        <a:solidFill>
          <a:schemeClr val="tx1"/>
        </a:solidFill>
        <a:latin typeface="Times New Roman" pitchFamily="18"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9900"/>
    <a:srgbClr val="33CC33"/>
    <a:srgbClr val="00CCFF"/>
    <a:srgbClr val="6699FF"/>
    <a:srgbClr val="00FF00"/>
    <a:srgbClr val="FFFFCC"/>
    <a:srgbClr val="72C63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596" y="-72"/>
      </p:cViewPr>
      <p:guideLst>
        <p:guide orient="horz" pos="572"/>
        <p:guide pos="1247"/>
        <p:guide pos="43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6570"/>
    </p:cViewPr>
  </p:sorterViewPr>
  <p:notesViewPr>
    <p:cSldViewPr>
      <p:cViewPr>
        <p:scale>
          <a:sx n="100" d="100"/>
          <a:sy n="100" d="100"/>
        </p:scale>
        <p:origin x="-768" y="792"/>
      </p:cViewPr>
      <p:guideLst>
        <p:guide orient="horz" pos="3120"/>
        <p:guide pos="214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0402" name="Rectangle 2"/>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30403" name="Rectangle 3"/>
          <p:cNvSpPr>
            <a:spLocks noGrp="1" noChangeArrowheads="1"/>
          </p:cNvSpPr>
          <p:nvPr>
            <p:ph type="dt" sz="quarter" idx="1"/>
          </p:nvPr>
        </p:nvSpPr>
        <p:spPr bwMode="auto">
          <a:xfrm>
            <a:off x="3849688" y="0"/>
            <a:ext cx="2944812"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30404" name="Rectangle 4"/>
          <p:cNvSpPr>
            <a:spLocks noGrp="1" noChangeArrowheads="1"/>
          </p:cNvSpPr>
          <p:nvPr>
            <p:ph type="ftr" sz="quarter" idx="2"/>
          </p:nvPr>
        </p:nvSpPr>
        <p:spPr bwMode="auto">
          <a:xfrm>
            <a:off x="0" y="9410700"/>
            <a:ext cx="2944813"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30405" name="Rectangle 5"/>
          <p:cNvSpPr>
            <a:spLocks noGrp="1" noChangeArrowheads="1"/>
          </p:cNvSpPr>
          <p:nvPr>
            <p:ph type="sldNum" sz="quarter" idx="3"/>
          </p:nvPr>
        </p:nvSpPr>
        <p:spPr bwMode="auto">
          <a:xfrm>
            <a:off x="3849688" y="9410700"/>
            <a:ext cx="2944812"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06B0D14-4F82-4EA0-86A8-319C0B9DFEF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6627" name="Rectangle 3"/>
          <p:cNvSpPr>
            <a:spLocks noGrp="1" noChangeArrowheads="1"/>
          </p:cNvSpPr>
          <p:nvPr>
            <p:ph type="dt" idx="1"/>
          </p:nvPr>
        </p:nvSpPr>
        <p:spPr bwMode="auto">
          <a:xfrm>
            <a:off x="3848100" y="0"/>
            <a:ext cx="2944813"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6388" name="Rectangle 4"/>
          <p:cNvSpPr>
            <a:spLocks noGrp="1" noRot="1" noChangeAspect="1" noChangeArrowheads="1" noTextEdit="1"/>
          </p:cNvSpPr>
          <p:nvPr>
            <p:ph type="sldImg" idx="2"/>
          </p:nvPr>
        </p:nvSpPr>
        <p:spPr bwMode="auto">
          <a:xfrm>
            <a:off x="920750" y="742950"/>
            <a:ext cx="4953000" cy="3714750"/>
          </a:xfrm>
          <a:prstGeom prst="rect">
            <a:avLst/>
          </a:prstGeom>
          <a:noFill/>
          <a:ln w="9525">
            <a:solidFill>
              <a:srgbClr val="000000"/>
            </a:solidFill>
            <a:miter lim="800000"/>
            <a:headEnd/>
            <a:tailEnd/>
          </a:ln>
        </p:spPr>
      </p:sp>
      <p:sp>
        <p:nvSpPr>
          <p:cNvPr id="26629" name="Rectangle 5"/>
          <p:cNvSpPr>
            <a:spLocks noGrp="1" noChangeArrowheads="1"/>
          </p:cNvSpPr>
          <p:nvPr>
            <p:ph type="body" sz="quarter" idx="3"/>
          </p:nvPr>
        </p:nvSpPr>
        <p:spPr bwMode="auto">
          <a:xfrm>
            <a:off x="679450" y="4705350"/>
            <a:ext cx="5435600" cy="4457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6630" name="Rectangle 6"/>
          <p:cNvSpPr>
            <a:spLocks noGrp="1" noChangeArrowheads="1"/>
          </p:cNvSpPr>
          <p:nvPr>
            <p:ph type="ftr" sz="quarter" idx="4"/>
          </p:nvPr>
        </p:nvSpPr>
        <p:spPr bwMode="auto">
          <a:xfrm>
            <a:off x="0" y="9409113"/>
            <a:ext cx="2944813"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6631" name="Rectangle 7"/>
          <p:cNvSpPr>
            <a:spLocks noGrp="1" noChangeArrowheads="1"/>
          </p:cNvSpPr>
          <p:nvPr>
            <p:ph type="sldNum" sz="quarter" idx="5"/>
          </p:nvPr>
        </p:nvSpPr>
        <p:spPr bwMode="auto">
          <a:xfrm>
            <a:off x="3848100" y="9409113"/>
            <a:ext cx="2944813"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FB5BF8E-8406-49B9-805E-9754AA85911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5" name="Rectangle 7"/>
          <p:cNvSpPr>
            <a:spLocks noGrp="1" noChangeArrowheads="1"/>
          </p:cNvSpPr>
          <p:nvPr>
            <p:ph type="sldNum" sz="quarter" idx="5"/>
          </p:nvPr>
        </p:nvSpPr>
        <p:spPr>
          <a:noFill/>
        </p:spPr>
        <p:txBody>
          <a:bodyPr/>
          <a:lstStyle/>
          <a:p>
            <a:fld id="{059BC9E9-6BCE-4F12-9AE0-3ED62D5A34A6}" type="slidenum">
              <a:rPr lang="en-US" smtClean="0"/>
              <a:pPr/>
              <a:t>43</a:t>
            </a:fld>
            <a:endParaRPr lang="en-US" smtClean="0"/>
          </a:p>
        </p:txBody>
      </p:sp>
      <p:sp>
        <p:nvSpPr>
          <p:cNvPr id="548866" name="Rectangle 2"/>
          <p:cNvSpPr>
            <a:spLocks noGrp="1" noRot="1" noChangeAspect="1" noChangeArrowheads="1" noTextEdit="1"/>
          </p:cNvSpPr>
          <p:nvPr>
            <p:ph type="sldImg"/>
          </p:nvPr>
        </p:nvSpPr>
        <p:spPr>
          <a:ln/>
        </p:spPr>
      </p:sp>
      <p:sp>
        <p:nvSpPr>
          <p:cNvPr id="54886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acintosh%20HD:Users:sharon:Desktop:&#8226;JES&#8226;WIP&#8226;:SCB:4912%20CBC2activation%20pack:CBC%202-%20Emails%20Grid:Powerpt%20template:TemplateCover.jpg" TargetMode="External"/><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 name="Picture 10" descr="Macintosh HD:Users:sharon:Desktop:•JES•WIP•:SCB:4912 CBC2activation pack:CBC 2- Emails Grid:Powerpt template:TemplateCover.jpg"/>
          <p:cNvPicPr>
            <a:picLocks noChangeAspect="1" noChangeArrowheads="1"/>
          </p:cNvPicPr>
          <p:nvPr userDrawn="1"/>
        </p:nvPicPr>
        <p:blipFill>
          <a:blip r:embed="rId2" r:link="rId3" cstate="print"/>
          <a:srcRect/>
          <a:stretch>
            <a:fillRect/>
          </a:stretch>
        </p:blipFill>
        <p:spPr bwMode="auto">
          <a:xfrm>
            <a:off x="-36513" y="0"/>
            <a:ext cx="9178926" cy="6864350"/>
          </a:xfrm>
          <a:prstGeom prst="rect">
            <a:avLst/>
          </a:prstGeom>
          <a:noFill/>
          <a:ln w="9525">
            <a:noFill/>
            <a:miter lim="800000"/>
            <a:headEnd/>
            <a:tailEnd/>
          </a:ln>
        </p:spPr>
      </p:pic>
      <p:sp>
        <p:nvSpPr>
          <p:cNvPr id="4" name="Rectangle 4"/>
          <p:cNvSpPr>
            <a:spLocks noChangeArrowheads="1"/>
          </p:cNvSpPr>
          <p:nvPr userDrawn="1"/>
        </p:nvSpPr>
        <p:spPr bwMode="auto">
          <a:xfrm>
            <a:off x="990600" y="0"/>
            <a:ext cx="5410200" cy="762000"/>
          </a:xfrm>
          <a:prstGeom prst="rect">
            <a:avLst/>
          </a:prstGeom>
          <a:noFill/>
          <a:ln w="9525">
            <a:noFill/>
            <a:miter lim="800000"/>
            <a:headEnd/>
            <a:tailEnd/>
          </a:ln>
          <a:effectLst/>
        </p:spPr>
        <p:txBody>
          <a:bodyPr anchor="ctr"/>
          <a:lstStyle/>
          <a:p>
            <a:pPr>
              <a:defRPr/>
            </a:pPr>
            <a:endParaRPr lang="th-TH" sz="3200">
              <a:solidFill>
                <a:schemeClr val="bg1"/>
              </a:solidFill>
              <a:latin typeface="Arial" charset="0"/>
              <a:cs typeface="Arial" charset="0"/>
            </a:endParaRPr>
          </a:p>
        </p:txBody>
      </p:sp>
      <p:sp>
        <p:nvSpPr>
          <p:cNvPr id="494601" name="Rectangle 9"/>
          <p:cNvSpPr>
            <a:spLocks noGrp="1" noChangeArrowheads="1"/>
          </p:cNvSpPr>
          <p:nvPr>
            <p:ph type="ctrTitle"/>
          </p:nvPr>
        </p:nvSpPr>
        <p:spPr>
          <a:xfrm>
            <a:off x="3271838" y="3198813"/>
            <a:ext cx="5872162" cy="1098550"/>
          </a:xfrm>
        </p:spPr>
        <p:txBody>
          <a:bodyPr>
            <a:spAutoFit/>
          </a:bodyPr>
          <a:lstStyle>
            <a:lvl1pPr>
              <a:defRPr sz="3300"/>
            </a:lvl1pPr>
          </a:lstStyle>
          <a:p>
            <a:r>
              <a:rPr lang="en-GB"/>
              <a:t>Insert Presentation Name, </a:t>
            </a:r>
            <a:br>
              <a:rPr lang="en-GB"/>
            </a:br>
            <a:r>
              <a:rPr lang="en-GB"/>
              <a:t>Arial 33pt</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FD2EA0A9-A046-433D-99B1-0DFF9133874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FE1BFCC6-5D67-4CC5-A232-12EBFD96804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65138" y="1343025"/>
            <a:ext cx="388461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502150" y="1343025"/>
            <a:ext cx="3886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3095CFB3-1F9F-4678-BE26-81F9B944F32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4AE45269-A2BC-465F-AB17-C945D6EE73F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0E390BE0-6E02-4324-ABE6-DDBA746D8DB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915511F2-BD3B-4554-9014-43E527DC006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4527A3E6-5F0B-4737-AB2E-1BD7EDB521B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2FCE0E50-D8FC-4F37-99A1-8C722EF8D50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34D924B8-DFCC-46FB-A69C-BC6B839C949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08738" y="-26988"/>
            <a:ext cx="1979612" cy="589597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5138" y="-26988"/>
            <a:ext cx="5791200" cy="58959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BD9E08D3-69A9-464B-BC04-36053D2C2263}"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836738" y="-26988"/>
            <a:ext cx="5256212" cy="1079501"/>
          </a:xfrm>
        </p:spPr>
        <p:txBody>
          <a:bodyPr/>
          <a:lstStyle/>
          <a:p>
            <a:r>
              <a:rPr lang="en-US"/>
              <a:t>Click to edit Master title style</a:t>
            </a:r>
          </a:p>
        </p:txBody>
      </p:sp>
      <p:sp>
        <p:nvSpPr>
          <p:cNvPr id="3" name="Table Placeholder 2"/>
          <p:cNvSpPr>
            <a:spLocks noGrp="1"/>
          </p:cNvSpPr>
          <p:nvPr>
            <p:ph type="tbl" idx="1"/>
          </p:nvPr>
        </p:nvSpPr>
        <p:spPr>
          <a:xfrm>
            <a:off x="465138" y="1343025"/>
            <a:ext cx="7923212" cy="4525963"/>
          </a:xfrm>
        </p:spPr>
        <p:txBody>
          <a:bodyPr/>
          <a:lstStyle/>
          <a:p>
            <a:pPr lvl="0"/>
            <a:endParaRPr lang="en-US" noProof="0"/>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655A4C5D-3D22-48D9-BC9D-4B9321FF846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36738" y="-26988"/>
            <a:ext cx="5256212" cy="1079501"/>
          </a:xfrm>
        </p:spPr>
        <p:txBody>
          <a:bodyPr/>
          <a:lstStyle/>
          <a:p>
            <a:r>
              <a:rPr lang="en-US"/>
              <a:t>Click to edit Master title style</a:t>
            </a:r>
          </a:p>
        </p:txBody>
      </p:sp>
      <p:sp>
        <p:nvSpPr>
          <p:cNvPr id="3" name="Text Placeholder 2"/>
          <p:cNvSpPr>
            <a:spLocks noGrp="1"/>
          </p:cNvSpPr>
          <p:nvPr>
            <p:ph type="body" sz="half" idx="1"/>
          </p:nvPr>
        </p:nvSpPr>
        <p:spPr>
          <a:xfrm>
            <a:off x="465138" y="1343025"/>
            <a:ext cx="3884612"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502150" y="1343025"/>
            <a:ext cx="3886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E4E9E194-9966-434F-B1E5-54EFEC4D0AB5}"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836738" y="-26988"/>
            <a:ext cx="5256212" cy="1079501"/>
          </a:xfrm>
        </p:spPr>
        <p:txBody>
          <a:bodyPr/>
          <a:lstStyle/>
          <a:p>
            <a:r>
              <a:rPr lang="en-US"/>
              <a:t>Click to edit Master title style</a:t>
            </a:r>
          </a:p>
        </p:txBody>
      </p:sp>
      <p:sp>
        <p:nvSpPr>
          <p:cNvPr id="3" name="Text Placeholder 2"/>
          <p:cNvSpPr>
            <a:spLocks noGrp="1"/>
          </p:cNvSpPr>
          <p:nvPr>
            <p:ph type="body" sz="half" idx="1"/>
          </p:nvPr>
        </p:nvSpPr>
        <p:spPr>
          <a:xfrm>
            <a:off x="465138" y="1343025"/>
            <a:ext cx="3884612"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502150" y="1343025"/>
            <a:ext cx="38862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02150" y="3681413"/>
            <a:ext cx="38862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2"/>
          <p:cNvSpPr>
            <a:spLocks noGrp="1" noChangeArrowheads="1"/>
          </p:cNvSpPr>
          <p:nvPr>
            <p:ph type="dt" sz="half" idx="10"/>
          </p:nvPr>
        </p:nvSpPr>
        <p:spPr>
          <a:ln/>
        </p:spPr>
        <p:txBody>
          <a:bodyPr/>
          <a:lstStyle>
            <a:lvl1pPr>
              <a:defRPr/>
            </a:lvl1pPr>
          </a:lstStyle>
          <a:p>
            <a:pPr>
              <a:defRPr/>
            </a:pPr>
            <a:endParaRPr lang="en-US"/>
          </a:p>
        </p:txBody>
      </p:sp>
      <p:sp>
        <p:nvSpPr>
          <p:cNvPr id="7" name="Rectangle 3"/>
          <p:cNvSpPr>
            <a:spLocks noGrp="1" noChangeArrowheads="1"/>
          </p:cNvSpPr>
          <p:nvPr>
            <p:ph type="sldNum" sz="quarter" idx="11"/>
          </p:nvPr>
        </p:nvSpPr>
        <p:spPr>
          <a:ln/>
        </p:spPr>
        <p:txBody>
          <a:bodyPr/>
          <a:lstStyle>
            <a:lvl1pPr>
              <a:defRPr/>
            </a:lvl1pPr>
          </a:lstStyle>
          <a:p>
            <a:pPr>
              <a:defRPr/>
            </a:pPr>
            <a:fld id="{46338BA6-C183-48DE-BC00-DEBB03BCB26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acintosh%20HD:Users:sharon:Desktop:&#8226;JES&#8226;WIP&#8226;:SCB:4912%20CBC2activation%20pack:CBC%202-%20Emails%20Grid:Powerpt%20template:Main.jpg" TargetMode="Externa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acintosh%20HD:Users:sharon:Desktop:&#8226;JES&#8226;WIP&#8226;:SCB:4912%20CBC2activation%20pack:CBC%202-%20Emails%20Grid:Powerpt%20template:soccer.jpg"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62850" name="Rectangle 2"/>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62851" name="Rectangle 3"/>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405C8B5C-B91C-436F-9E71-A52E50B94FDA}" type="slidenum">
              <a:rPr lang="en-US"/>
              <a:pPr>
                <a:defRPr/>
              </a:pPr>
              <a:t>‹#›</a:t>
            </a:fld>
            <a:endParaRPr lang="en-US"/>
          </a:p>
        </p:txBody>
      </p:sp>
      <p:sp>
        <p:nvSpPr>
          <p:cNvPr id="462852" name="Rectangle 4"/>
          <p:cNvSpPr>
            <a:spLocks noChangeArrowheads="1"/>
          </p:cNvSpPr>
          <p:nvPr userDrawn="1"/>
        </p:nvSpPr>
        <p:spPr bwMode="auto">
          <a:xfrm>
            <a:off x="990600" y="0"/>
            <a:ext cx="5410200" cy="762000"/>
          </a:xfrm>
          <a:prstGeom prst="rect">
            <a:avLst/>
          </a:prstGeom>
          <a:noFill/>
          <a:ln w="9525">
            <a:noFill/>
            <a:miter lim="800000"/>
            <a:headEnd/>
            <a:tailEnd/>
          </a:ln>
          <a:effectLst/>
        </p:spPr>
        <p:txBody>
          <a:bodyPr anchor="ctr"/>
          <a:lstStyle/>
          <a:p>
            <a:pPr>
              <a:defRPr/>
            </a:pPr>
            <a:endParaRPr lang="th-TH" sz="3200">
              <a:solidFill>
                <a:schemeClr val="bg1"/>
              </a:solidFill>
              <a:latin typeface="Arial" charset="0"/>
              <a:cs typeface="Arial" charset="0"/>
            </a:endParaRPr>
          </a:p>
        </p:txBody>
      </p:sp>
      <p:pic>
        <p:nvPicPr>
          <p:cNvPr id="1029" name="Picture 5" descr="Macintosh HD:Users:sharon:Desktop:•JES•WIP•:SCB:4912 CBC2activation pack:CBC 2- Emails Grid:Powerpt template:Main.jpg"/>
          <p:cNvPicPr>
            <a:picLocks noChangeAspect="1" noChangeArrowheads="1"/>
          </p:cNvPicPr>
          <p:nvPr userDrawn="1"/>
        </p:nvPicPr>
        <p:blipFill>
          <a:blip r:embed="rId16" r:link="rId17" cstate="print"/>
          <a:srcRect t="-14"/>
          <a:stretch>
            <a:fillRect/>
          </a:stretch>
        </p:blipFill>
        <p:spPr bwMode="auto">
          <a:xfrm>
            <a:off x="0" y="0"/>
            <a:ext cx="9144000" cy="6867525"/>
          </a:xfrm>
          <a:prstGeom prst="rect">
            <a:avLst/>
          </a:prstGeom>
          <a:solidFill>
            <a:schemeClr val="bg1"/>
          </a:solidFill>
          <a:ln w="9525">
            <a:noFill/>
            <a:miter lim="800000"/>
            <a:headEnd/>
            <a:tailEnd/>
          </a:ln>
        </p:spPr>
      </p:pic>
      <p:sp>
        <p:nvSpPr>
          <p:cNvPr id="462854" name="Rectangle 6"/>
          <p:cNvSpPr>
            <a:spLocks noChangeArrowheads="1"/>
          </p:cNvSpPr>
          <p:nvPr userDrawn="1"/>
        </p:nvSpPr>
        <p:spPr bwMode="auto">
          <a:xfrm>
            <a:off x="7308850" y="5661025"/>
            <a:ext cx="1835150" cy="863600"/>
          </a:xfrm>
          <a:prstGeom prst="rect">
            <a:avLst/>
          </a:prstGeom>
          <a:solidFill>
            <a:schemeClr val="bg1"/>
          </a:solidFill>
          <a:ln w="9525">
            <a:noFill/>
            <a:miter lim="800000"/>
            <a:headEnd/>
            <a:tailEnd/>
          </a:ln>
          <a:effectLst/>
        </p:spPr>
        <p:txBody>
          <a:bodyPr wrap="none" anchor="ctr"/>
          <a:lstStyle/>
          <a:p>
            <a:pPr>
              <a:defRPr/>
            </a:pPr>
            <a:endParaRPr lang="en-US"/>
          </a:p>
        </p:txBody>
      </p:sp>
      <p:sp>
        <p:nvSpPr>
          <p:cNvPr id="1031" name="Rectangle 7"/>
          <p:cNvSpPr>
            <a:spLocks noGrp="1" noChangeArrowheads="1"/>
          </p:cNvSpPr>
          <p:nvPr>
            <p:ph type="body" idx="1"/>
          </p:nvPr>
        </p:nvSpPr>
        <p:spPr bwMode="auto">
          <a:xfrm>
            <a:off x="465138" y="1343025"/>
            <a:ext cx="7923212"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Insert text in black (24pt, Arial)</a:t>
            </a:r>
          </a:p>
          <a:p>
            <a:pPr lvl="0"/>
            <a:r>
              <a:rPr lang="en-US" smtClean="0"/>
              <a:t>To be adjusted accordingly depending on length of copy</a:t>
            </a:r>
          </a:p>
        </p:txBody>
      </p:sp>
      <p:pic>
        <p:nvPicPr>
          <p:cNvPr id="1032" name="Picture 10" descr="Macintosh HD:Users:sharon:Desktop:•JES•WIP•:SCB:4912 CBC2activation pack:CBC 2- Emails Grid:Powerpt template:soccer.jpg"/>
          <p:cNvPicPr>
            <a:picLocks noChangeAspect="1" noChangeArrowheads="1"/>
          </p:cNvPicPr>
          <p:nvPr userDrawn="1"/>
        </p:nvPicPr>
        <p:blipFill>
          <a:blip r:embed="rId18" r:link="rId19" cstate="print"/>
          <a:srcRect/>
          <a:stretch>
            <a:fillRect/>
          </a:stretch>
        </p:blipFill>
        <p:spPr bwMode="auto">
          <a:xfrm>
            <a:off x="-34925" y="0"/>
            <a:ext cx="9144000" cy="1082675"/>
          </a:xfrm>
          <a:prstGeom prst="rect">
            <a:avLst/>
          </a:prstGeom>
          <a:noFill/>
          <a:ln w="9525">
            <a:noFill/>
            <a:miter lim="800000"/>
            <a:headEnd/>
            <a:tailEnd/>
          </a:ln>
        </p:spPr>
      </p:pic>
      <p:sp>
        <p:nvSpPr>
          <p:cNvPr id="1033" name="Rectangle 11"/>
          <p:cNvSpPr>
            <a:spLocks noGrp="1" noChangeArrowheads="1"/>
          </p:cNvSpPr>
          <p:nvPr>
            <p:ph type="title"/>
          </p:nvPr>
        </p:nvSpPr>
        <p:spPr bwMode="auto">
          <a:xfrm>
            <a:off x="1836738" y="-26988"/>
            <a:ext cx="5256212" cy="1079501"/>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Insert header in white (30pt, Arial). Centralize within bar</a:t>
            </a:r>
          </a:p>
        </p:txBody>
      </p:sp>
    </p:spTree>
  </p:cSld>
  <p:clrMap bg1="lt1" tx1="dk1" bg2="lt2" tx2="dk2" accent1="accent1" accent2="accent2" accent3="accent3" accent4="accent4" accent5="accent5" accent6="accent6" hlink="hlink" folHlink="folHlink"/>
  <p:sldLayoutIdLst>
    <p:sldLayoutId id="2147483669" r:id="rId1"/>
    <p:sldLayoutId id="2147483668" r:id="rId2"/>
    <p:sldLayoutId id="2147483667" r:id="rId3"/>
    <p:sldLayoutId id="2147483666" r:id="rId4"/>
    <p:sldLayoutId id="2147483665" r:id="rId5"/>
    <p:sldLayoutId id="2147483664" r:id="rId6"/>
    <p:sldLayoutId id="2147483663" r:id="rId7"/>
    <p:sldLayoutId id="2147483662" r:id="rId8"/>
    <p:sldLayoutId id="2147483661" r:id="rId9"/>
    <p:sldLayoutId id="2147483660" r:id="rId10"/>
    <p:sldLayoutId id="2147483659" r:id="rId11"/>
    <p:sldLayoutId id="2147483658" r:id="rId12"/>
    <p:sldLayoutId id="2147483657" r:id="rId13"/>
    <p:sldLayoutId id="2147483656" r:id="rId14"/>
  </p:sldLayoutIdLst>
  <p:timing>
    <p:tnLst>
      <p:par>
        <p:cTn id="1" dur="indefinite" restart="never" nodeType="tmRoot"/>
      </p:par>
    </p:tnLst>
  </p:timing>
  <p:txStyles>
    <p:titleStyle>
      <a:lvl1pPr algn="l" rtl="0" eaLnBrk="0" fontAlgn="base" hangingPunct="0">
        <a:spcBef>
          <a:spcPct val="0"/>
        </a:spcBef>
        <a:spcAft>
          <a:spcPct val="0"/>
        </a:spcAft>
        <a:defRPr sz="3000">
          <a:solidFill>
            <a:schemeClr val="bg1"/>
          </a:solidFill>
          <a:latin typeface="+mj-lt"/>
          <a:ea typeface="+mj-ea"/>
          <a:cs typeface="+mj-cs"/>
        </a:defRPr>
      </a:lvl1pPr>
      <a:lvl2pPr algn="l" rtl="0" eaLnBrk="0" fontAlgn="base" hangingPunct="0">
        <a:spcBef>
          <a:spcPct val="0"/>
        </a:spcBef>
        <a:spcAft>
          <a:spcPct val="0"/>
        </a:spcAft>
        <a:defRPr sz="3000">
          <a:solidFill>
            <a:schemeClr val="bg1"/>
          </a:solidFill>
          <a:latin typeface="Arial" charset="0"/>
          <a:cs typeface="Arial" charset="0"/>
        </a:defRPr>
      </a:lvl2pPr>
      <a:lvl3pPr algn="l" rtl="0" eaLnBrk="0" fontAlgn="base" hangingPunct="0">
        <a:spcBef>
          <a:spcPct val="0"/>
        </a:spcBef>
        <a:spcAft>
          <a:spcPct val="0"/>
        </a:spcAft>
        <a:defRPr sz="3000">
          <a:solidFill>
            <a:schemeClr val="bg1"/>
          </a:solidFill>
          <a:latin typeface="Arial" charset="0"/>
          <a:cs typeface="Arial" charset="0"/>
        </a:defRPr>
      </a:lvl3pPr>
      <a:lvl4pPr algn="l" rtl="0" eaLnBrk="0" fontAlgn="base" hangingPunct="0">
        <a:spcBef>
          <a:spcPct val="0"/>
        </a:spcBef>
        <a:spcAft>
          <a:spcPct val="0"/>
        </a:spcAft>
        <a:defRPr sz="3000">
          <a:solidFill>
            <a:schemeClr val="bg1"/>
          </a:solidFill>
          <a:latin typeface="Arial" charset="0"/>
          <a:cs typeface="Arial" charset="0"/>
        </a:defRPr>
      </a:lvl4pPr>
      <a:lvl5pPr algn="l" rtl="0" eaLnBrk="0" fontAlgn="base" hangingPunct="0">
        <a:spcBef>
          <a:spcPct val="0"/>
        </a:spcBef>
        <a:spcAft>
          <a:spcPct val="0"/>
        </a:spcAft>
        <a:defRPr sz="3000">
          <a:solidFill>
            <a:schemeClr val="bg1"/>
          </a:solidFill>
          <a:latin typeface="Arial" charset="0"/>
          <a:cs typeface="Arial" charset="0"/>
        </a:defRPr>
      </a:lvl5pPr>
      <a:lvl6pPr marL="457200" algn="l" rtl="0" fontAlgn="base">
        <a:spcBef>
          <a:spcPct val="0"/>
        </a:spcBef>
        <a:spcAft>
          <a:spcPct val="0"/>
        </a:spcAft>
        <a:defRPr sz="3000">
          <a:solidFill>
            <a:schemeClr val="bg1"/>
          </a:solidFill>
          <a:latin typeface="Arial" charset="0"/>
          <a:cs typeface="Arial" charset="0"/>
        </a:defRPr>
      </a:lvl6pPr>
      <a:lvl7pPr marL="914400" algn="l" rtl="0" fontAlgn="base">
        <a:spcBef>
          <a:spcPct val="0"/>
        </a:spcBef>
        <a:spcAft>
          <a:spcPct val="0"/>
        </a:spcAft>
        <a:defRPr sz="3000">
          <a:solidFill>
            <a:schemeClr val="bg1"/>
          </a:solidFill>
          <a:latin typeface="Arial" charset="0"/>
          <a:cs typeface="Arial" charset="0"/>
        </a:defRPr>
      </a:lvl7pPr>
      <a:lvl8pPr marL="1371600" algn="l" rtl="0" fontAlgn="base">
        <a:spcBef>
          <a:spcPct val="0"/>
        </a:spcBef>
        <a:spcAft>
          <a:spcPct val="0"/>
        </a:spcAft>
        <a:defRPr sz="3000">
          <a:solidFill>
            <a:schemeClr val="bg1"/>
          </a:solidFill>
          <a:latin typeface="Arial" charset="0"/>
          <a:cs typeface="Arial" charset="0"/>
        </a:defRPr>
      </a:lvl8pPr>
      <a:lvl9pPr marL="1828800" algn="l" rtl="0" fontAlgn="base">
        <a:spcBef>
          <a:spcPct val="0"/>
        </a:spcBef>
        <a:spcAft>
          <a:spcPct val="0"/>
        </a:spcAft>
        <a:defRPr sz="3000">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rgbClr val="3366FF"/>
          </a:solidFill>
          <a:latin typeface="+mn-lt"/>
          <a:cs typeface="+mn-cs"/>
        </a:defRPr>
      </a:lvl2pPr>
      <a:lvl3pPr marL="1143000" indent="-228600" algn="l" rtl="0" eaLnBrk="0" fontAlgn="base" hangingPunct="0">
        <a:spcBef>
          <a:spcPct val="20000"/>
        </a:spcBef>
        <a:spcAft>
          <a:spcPct val="0"/>
        </a:spcAft>
        <a:buChar char="•"/>
        <a:defRPr>
          <a:solidFill>
            <a:srgbClr val="3366FF"/>
          </a:solidFill>
          <a:latin typeface="+mn-lt"/>
          <a:cs typeface="+mn-cs"/>
        </a:defRPr>
      </a:lvl3pPr>
      <a:lvl4pPr marL="1600200" indent="-228600" algn="l" rtl="0" eaLnBrk="0" fontAlgn="base" hangingPunct="0">
        <a:spcBef>
          <a:spcPct val="20000"/>
        </a:spcBef>
        <a:spcAft>
          <a:spcPct val="0"/>
        </a:spcAft>
        <a:buChar char="–"/>
        <a:defRPr sz="1600">
          <a:solidFill>
            <a:srgbClr val="3366FF"/>
          </a:solidFill>
          <a:latin typeface="+mn-lt"/>
          <a:cs typeface="+mn-cs"/>
        </a:defRPr>
      </a:lvl4pPr>
      <a:lvl5pPr marL="2057400" indent="-228600" algn="l" rtl="0" eaLnBrk="0" fontAlgn="base" hangingPunct="0">
        <a:spcBef>
          <a:spcPct val="20000"/>
        </a:spcBef>
        <a:spcAft>
          <a:spcPct val="0"/>
        </a:spcAft>
        <a:buChar char="»"/>
        <a:defRPr sz="1600">
          <a:solidFill>
            <a:schemeClr val="tx1"/>
          </a:solidFill>
          <a:latin typeface="+mn-lt"/>
          <a:cs typeface="+mn-cs"/>
        </a:defRPr>
      </a:lvl5pPr>
      <a:lvl6pPr marL="2514600" indent="-228600" algn="l" rtl="0" fontAlgn="base">
        <a:spcBef>
          <a:spcPct val="20000"/>
        </a:spcBef>
        <a:spcAft>
          <a:spcPct val="0"/>
        </a:spcAft>
        <a:buChar char="»"/>
        <a:defRPr sz="1600">
          <a:solidFill>
            <a:schemeClr val="tx1"/>
          </a:solidFill>
          <a:latin typeface="+mn-lt"/>
          <a:cs typeface="+mn-cs"/>
        </a:defRPr>
      </a:lvl6pPr>
      <a:lvl7pPr marL="2971800" indent="-228600" algn="l" rtl="0" fontAlgn="base">
        <a:spcBef>
          <a:spcPct val="20000"/>
        </a:spcBef>
        <a:spcAft>
          <a:spcPct val="0"/>
        </a:spcAft>
        <a:buChar char="»"/>
        <a:defRPr sz="1600">
          <a:solidFill>
            <a:schemeClr val="tx1"/>
          </a:solidFill>
          <a:latin typeface="+mn-lt"/>
          <a:cs typeface="+mn-cs"/>
        </a:defRPr>
      </a:lvl7pPr>
      <a:lvl8pPr marL="3429000" indent="-228600" algn="l" rtl="0" fontAlgn="base">
        <a:spcBef>
          <a:spcPct val="20000"/>
        </a:spcBef>
        <a:spcAft>
          <a:spcPct val="0"/>
        </a:spcAft>
        <a:buChar char="»"/>
        <a:defRPr sz="1600">
          <a:solidFill>
            <a:schemeClr val="tx1"/>
          </a:solidFill>
          <a:latin typeface="+mn-lt"/>
          <a:cs typeface="+mn-cs"/>
        </a:defRPr>
      </a:lvl8pPr>
      <a:lvl9pPr marL="3886200" indent="-228600" algn="l" rtl="0" fontAlgn="base">
        <a:spcBef>
          <a:spcPct val="20000"/>
        </a:spcBef>
        <a:spcAft>
          <a:spcPct val="0"/>
        </a:spcAft>
        <a:buChar char="»"/>
        <a:defRPr sz="1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4.xml"/><Relationship Id="rId1" Type="http://schemas.openxmlformats.org/officeDocument/2006/relationships/vmlDrawing" Target="../drawings/vmlDrawing1.v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3.xml"/><Relationship Id="rId1" Type="http://schemas.openxmlformats.org/officeDocument/2006/relationships/vmlDrawing" Target="../drawings/vmlDrawing2.v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3.xml"/><Relationship Id="rId1" Type="http://schemas.openxmlformats.org/officeDocument/2006/relationships/vmlDrawing" Target="../drawings/vmlDrawing3.v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3.xml"/><Relationship Id="rId1" Type="http://schemas.openxmlformats.org/officeDocument/2006/relationships/vmlDrawing" Target="../drawings/vmlDrawing4.v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4.xml"/><Relationship Id="rId1" Type="http://schemas.openxmlformats.org/officeDocument/2006/relationships/vmlDrawing" Target="../drawings/vmlDrawing5.v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3.xml"/><Relationship Id="rId1" Type="http://schemas.openxmlformats.org/officeDocument/2006/relationships/vmlDrawing" Target="../drawings/vmlDrawing7.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ctrTitle"/>
          </p:nvPr>
        </p:nvSpPr>
        <p:spPr>
          <a:xfrm>
            <a:off x="2700338" y="2530475"/>
            <a:ext cx="5872162" cy="1601788"/>
          </a:xfrm>
        </p:spPr>
        <p:txBody>
          <a:bodyPr/>
          <a:lstStyle/>
          <a:p>
            <a:pPr eaLnBrk="1" hangingPunct="1"/>
            <a:r>
              <a:rPr lang="en-US" b="1" smtClean="0"/>
              <a:t>REGULATION OF FINANCIAL INSTITUTIONS</a:t>
            </a:r>
            <a:br>
              <a:rPr lang="en-US" b="1" smtClean="0"/>
            </a:br>
            <a:endParaRPr lang="en-US" b="1"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4"/>
          <p:cNvSpPr>
            <a:spLocks noGrp="1" noChangeArrowheads="1"/>
          </p:cNvSpPr>
          <p:nvPr>
            <p:ph type="body" idx="1"/>
          </p:nvPr>
        </p:nvSpPr>
        <p:spPr/>
        <p:txBody>
          <a:bodyPr/>
          <a:lstStyle/>
          <a:p>
            <a:pPr eaLnBrk="1" hangingPunct="1"/>
            <a:r>
              <a:rPr lang="en-US" smtClean="0"/>
              <a:t>Definition of Financial Institutions</a:t>
            </a:r>
          </a:p>
          <a:p>
            <a:pPr eaLnBrk="1" hangingPunct="1"/>
            <a:r>
              <a:rPr lang="en-US" smtClean="0"/>
              <a:t>Systemic Risk</a:t>
            </a:r>
          </a:p>
          <a:p>
            <a:pPr eaLnBrk="1" hangingPunct="1"/>
            <a:r>
              <a:rPr lang="en-US" smtClean="0"/>
              <a:t>Regulation of Commercial Banks</a:t>
            </a:r>
          </a:p>
          <a:p>
            <a:pPr eaLnBrk="1" hangingPunct="1"/>
            <a:r>
              <a:rPr lang="en-US" smtClean="0"/>
              <a:t>Regulation of Securities Houses</a:t>
            </a:r>
          </a:p>
          <a:p>
            <a:pPr eaLnBrk="1" hangingPunct="1"/>
            <a:r>
              <a:rPr lang="en-US" smtClean="0"/>
              <a:t>Tools and Objectives of Regulation</a:t>
            </a:r>
          </a:p>
        </p:txBody>
      </p:sp>
      <p:sp>
        <p:nvSpPr>
          <p:cNvPr id="19458" name="Rectangle 6"/>
          <p:cNvSpPr>
            <a:spLocks noGrp="1" noChangeArrowheads="1"/>
          </p:cNvSpPr>
          <p:nvPr>
            <p:ph type="title"/>
          </p:nvPr>
        </p:nvSpPr>
        <p:spPr/>
        <p:txBody>
          <a:bodyPr/>
          <a:lstStyle/>
          <a:p>
            <a:pPr eaLnBrk="1" hangingPunct="1"/>
            <a:r>
              <a:rPr lang="en-US" b="1" smtClean="0"/>
              <a:t>AGENDA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body" idx="1"/>
          </p:nvPr>
        </p:nvSpPr>
        <p:spPr>
          <a:xfrm>
            <a:off x="468313" y="1052513"/>
            <a:ext cx="8067675" cy="4525962"/>
          </a:xfrm>
        </p:spPr>
        <p:txBody>
          <a:bodyPr/>
          <a:lstStyle/>
          <a:p>
            <a:pPr eaLnBrk="1" hangingPunct="1"/>
            <a:r>
              <a:rPr lang="en-US" smtClean="0"/>
              <a:t>Financial institutions (FIs) include :</a:t>
            </a:r>
          </a:p>
          <a:p>
            <a:pPr eaLnBrk="1" hangingPunct="1">
              <a:buFontTx/>
              <a:buNone/>
            </a:pPr>
            <a:r>
              <a:rPr lang="en-US" smtClean="0"/>
              <a:t>	</a:t>
            </a:r>
            <a:r>
              <a:rPr lang="en-US" sz="1600" b="1" smtClean="0"/>
              <a:t>(1) Commercial Bank</a:t>
            </a:r>
            <a:r>
              <a:rPr lang="en-US" sz="1600" smtClean="0"/>
              <a:t> : Hold customer deposit and extend credit to business, households or government</a:t>
            </a:r>
            <a:r>
              <a:rPr lang="en-US" sz="1600" baseline="30000" smtClean="0"/>
              <a:t>1</a:t>
            </a:r>
          </a:p>
          <a:p>
            <a:pPr eaLnBrk="1" hangingPunct="1">
              <a:buFontTx/>
              <a:buNone/>
            </a:pPr>
            <a:r>
              <a:rPr lang="en-US" sz="1600" baseline="30000" smtClean="0"/>
              <a:t>	</a:t>
            </a:r>
            <a:r>
              <a:rPr lang="en-US" sz="1600" b="1" smtClean="0"/>
              <a:t>(2) Securities House</a:t>
            </a:r>
            <a:r>
              <a:rPr lang="en-US" sz="1600" smtClean="0"/>
              <a:t> : Intermediate in securities market. It includes </a:t>
            </a:r>
            <a:r>
              <a:rPr lang="en-US" sz="1600" b="1" smtClean="0"/>
              <a:t>investment bank</a:t>
            </a:r>
            <a:r>
              <a:rPr lang="en-US" sz="1600" smtClean="0"/>
              <a:t>, primarily involves in the initial sales of securities in primary market</a:t>
            </a:r>
            <a:r>
              <a:rPr lang="en-US" sz="1600" baseline="30000" smtClean="0"/>
              <a:t>2</a:t>
            </a:r>
            <a:r>
              <a:rPr lang="en-US" sz="1600" smtClean="0"/>
              <a:t>, and </a:t>
            </a:r>
            <a:r>
              <a:rPr lang="en-US" sz="1600" b="1" smtClean="0"/>
              <a:t>broker-dealers</a:t>
            </a:r>
            <a:r>
              <a:rPr lang="en-US" sz="1600" smtClean="0"/>
              <a:t>, mainly assists in the trading of securities in the secondary market</a:t>
            </a:r>
            <a:r>
              <a:rPr lang="en-US" sz="1600" baseline="30000" smtClean="0"/>
              <a:t>3</a:t>
            </a:r>
            <a:r>
              <a:rPr lang="en-US" sz="1600" smtClean="0"/>
              <a:t>.</a:t>
            </a:r>
          </a:p>
          <a:p>
            <a:pPr eaLnBrk="1" hangingPunct="1">
              <a:buFontTx/>
              <a:buNone/>
            </a:pPr>
            <a:r>
              <a:rPr lang="en-US" sz="1600" smtClean="0"/>
              <a:t>	</a:t>
            </a:r>
            <a:r>
              <a:rPr lang="en-US" sz="1600" b="1" smtClean="0"/>
              <a:t>(3) Insurance Company</a:t>
            </a:r>
            <a:r>
              <a:rPr lang="en-US" sz="1600" smtClean="0"/>
              <a:t> : Provide property and casualty (P&amp;C) or life insurance coverage</a:t>
            </a:r>
          </a:p>
          <a:p>
            <a:pPr eaLnBrk="1" hangingPunct="1"/>
            <a:r>
              <a:rPr lang="en-US" smtClean="0"/>
              <a:t>FI also include other intermediaries constituting “Buy side” of Wall Street (Institutional investor e.g. pension fund, investment company) and “Sell side”, intermediary in financial markets.</a:t>
            </a:r>
          </a:p>
          <a:p>
            <a:pPr eaLnBrk="1" hangingPunct="1"/>
            <a:r>
              <a:rPr lang="en-US" smtClean="0"/>
              <a:t>Do regulation of financial institutions is necessary?</a:t>
            </a:r>
          </a:p>
        </p:txBody>
      </p:sp>
      <p:sp>
        <p:nvSpPr>
          <p:cNvPr id="20482" name="Rectangle 3"/>
          <p:cNvSpPr>
            <a:spLocks noGrp="1" noChangeArrowheads="1"/>
          </p:cNvSpPr>
          <p:nvPr>
            <p:ph type="title"/>
          </p:nvPr>
        </p:nvSpPr>
        <p:spPr/>
        <p:txBody>
          <a:bodyPr/>
          <a:lstStyle/>
          <a:p>
            <a:pPr eaLnBrk="1" hangingPunct="1"/>
            <a:r>
              <a:rPr lang="en-US" b="1" smtClean="0"/>
              <a:t>Definition of Financial Institutions</a:t>
            </a:r>
          </a:p>
        </p:txBody>
      </p:sp>
      <p:sp>
        <p:nvSpPr>
          <p:cNvPr id="20483" name="Text Box 4"/>
          <p:cNvSpPr txBox="1">
            <a:spLocks noChangeArrowheads="1"/>
          </p:cNvSpPr>
          <p:nvPr/>
        </p:nvSpPr>
        <p:spPr bwMode="auto">
          <a:xfrm>
            <a:off x="179388" y="5516563"/>
            <a:ext cx="8564562" cy="1155700"/>
          </a:xfrm>
          <a:prstGeom prst="rect">
            <a:avLst/>
          </a:prstGeom>
          <a:noFill/>
          <a:ln w="9525">
            <a:noFill/>
            <a:miter lim="800000"/>
            <a:headEnd/>
            <a:tailEnd/>
          </a:ln>
        </p:spPr>
        <p:txBody>
          <a:bodyPr wrap="none">
            <a:spAutoFit/>
          </a:bodyPr>
          <a:lstStyle/>
          <a:p>
            <a:r>
              <a:rPr lang="en-US" sz="1400" i="1" baseline="30000"/>
              <a:t>1 </a:t>
            </a:r>
            <a:r>
              <a:rPr lang="en-US" sz="1400" i="1"/>
              <a:t>Similar intermediaries are </a:t>
            </a:r>
            <a:r>
              <a:rPr lang="en-US" sz="1400" b="1" i="1"/>
              <a:t>saving institutions</a:t>
            </a:r>
            <a:r>
              <a:rPr lang="en-US" sz="1400" i="1"/>
              <a:t>, specializing in residential mortgages, and </a:t>
            </a:r>
            <a:r>
              <a:rPr lang="en-US" sz="1400" b="1" i="1"/>
              <a:t>credit union</a:t>
            </a:r>
            <a:r>
              <a:rPr lang="en-US" sz="1400" i="1"/>
              <a:t>, extending </a:t>
            </a:r>
          </a:p>
          <a:p>
            <a:r>
              <a:rPr lang="en-US" sz="1400" i="1"/>
              <a:t>  mortgage and consumer credit.</a:t>
            </a:r>
          </a:p>
          <a:p>
            <a:r>
              <a:rPr lang="en-US" sz="1400" i="1" baseline="30000"/>
              <a:t>2 </a:t>
            </a:r>
            <a:r>
              <a:rPr lang="en-US" sz="1400" i="1"/>
              <a:t>Term “Bank” in “Investment Bank” is a misnomer since it does not extend credit as commercial banks do.</a:t>
            </a:r>
          </a:p>
          <a:p>
            <a:r>
              <a:rPr lang="en-US" sz="1400" i="1" baseline="30000"/>
              <a:t>3 </a:t>
            </a:r>
            <a:r>
              <a:rPr lang="en-US" sz="1400" i="1"/>
              <a:t>Broker acts as pure intermediary and takes no market risk while dealer maintains an inventory of securities and has</a:t>
            </a:r>
          </a:p>
          <a:p>
            <a:r>
              <a:rPr lang="en-US" sz="1400" i="1"/>
              <a:t>  market risk exposure.</a:t>
            </a:r>
            <a:endParaRPr lang="en-US" sz="1400" i="1" baseline="30000"/>
          </a:p>
        </p:txBody>
      </p:sp>
      <p:sp>
        <p:nvSpPr>
          <p:cNvPr id="20484" name="Line 5"/>
          <p:cNvSpPr>
            <a:spLocks noChangeShapeType="1"/>
          </p:cNvSpPr>
          <p:nvPr/>
        </p:nvSpPr>
        <p:spPr bwMode="auto">
          <a:xfrm>
            <a:off x="323850" y="5516563"/>
            <a:ext cx="3095625" cy="0"/>
          </a:xfrm>
          <a:prstGeom prst="line">
            <a:avLst/>
          </a:prstGeom>
          <a:noFill/>
          <a:ln w="9525">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body" idx="1"/>
          </p:nvPr>
        </p:nvSpPr>
        <p:spPr>
          <a:xfrm>
            <a:off x="323850" y="1412875"/>
            <a:ext cx="8496300" cy="4749800"/>
          </a:xfrm>
        </p:spPr>
        <p:txBody>
          <a:bodyPr/>
          <a:lstStyle/>
          <a:p>
            <a:pPr eaLnBrk="1" hangingPunct="1">
              <a:lnSpc>
                <a:spcPct val="90000"/>
              </a:lnSpc>
            </a:pPr>
            <a:r>
              <a:rPr lang="en-US" smtClean="0"/>
              <a:t>FIs facilitate payment flows across customers and maintain markets for financial instruments. That’s why FI failure makes more disruptive to the economy.</a:t>
            </a:r>
          </a:p>
          <a:p>
            <a:pPr eaLnBrk="1" hangingPunct="1">
              <a:lnSpc>
                <a:spcPct val="90000"/>
              </a:lnSpc>
            </a:pPr>
            <a:r>
              <a:rPr lang="en-US" b="1" smtClean="0"/>
              <a:t>Systemic Risk </a:t>
            </a:r>
            <a:r>
              <a:rPr lang="en-US" smtClean="0"/>
              <a:t>– Risk of sudden shock (both due to the actual or suspected exposure to a failing bank) that would damage the financial system to such an extent that the whole economy would suffer.</a:t>
            </a:r>
          </a:p>
          <a:p>
            <a:pPr eaLnBrk="1" hangingPunct="1">
              <a:lnSpc>
                <a:spcPct val="90000"/>
              </a:lnSpc>
            </a:pPr>
            <a:r>
              <a:rPr lang="en-US" smtClean="0"/>
              <a:t>Systemic Risk comes from 2 sources :</a:t>
            </a:r>
          </a:p>
          <a:p>
            <a:pPr eaLnBrk="1" hangingPunct="1">
              <a:lnSpc>
                <a:spcPct val="90000"/>
              </a:lnSpc>
              <a:buFontTx/>
              <a:buNone/>
            </a:pPr>
            <a:r>
              <a:rPr lang="en-US" smtClean="0"/>
              <a:t>	</a:t>
            </a:r>
            <a:r>
              <a:rPr lang="en-US" sz="1600" b="1" smtClean="0"/>
              <a:t>(1) Panicky behavior of depositors or investors </a:t>
            </a:r>
            <a:r>
              <a:rPr lang="en-US" sz="1600" smtClean="0"/>
              <a:t>: Mainly from institution or political shock like </a:t>
            </a:r>
            <a:r>
              <a:rPr lang="en-US" sz="1600" i="1" smtClean="0"/>
              <a:t>Bank run</a:t>
            </a:r>
            <a:r>
              <a:rPr lang="en-US" sz="1600" smtClean="0"/>
              <a:t>,</a:t>
            </a:r>
            <a:r>
              <a:rPr lang="en-US" sz="1600" i="1" smtClean="0"/>
              <a:t> </a:t>
            </a:r>
            <a:r>
              <a:rPr lang="en-US" sz="1600" smtClean="0"/>
              <a:t>where depositors demand immediate return of their fund. A sudden drop in securities prices may lead to </a:t>
            </a:r>
            <a:r>
              <a:rPr lang="en-US" sz="1600" i="1" smtClean="0"/>
              <a:t>Margin call</a:t>
            </a:r>
            <a:r>
              <a:rPr lang="en-US" sz="1600" smtClean="0"/>
              <a:t>, where leveraged investors are forced to liquidate their positions.</a:t>
            </a:r>
          </a:p>
          <a:p>
            <a:pPr eaLnBrk="1" hangingPunct="1">
              <a:lnSpc>
                <a:spcPct val="90000"/>
              </a:lnSpc>
              <a:buFontTx/>
              <a:buNone/>
            </a:pPr>
            <a:r>
              <a:rPr lang="en-US" sz="1600" smtClean="0"/>
              <a:t>	</a:t>
            </a:r>
            <a:r>
              <a:rPr lang="en-US" sz="1600" b="1" smtClean="0"/>
              <a:t>(2) Interruptions in the payment system</a:t>
            </a:r>
            <a:r>
              <a:rPr lang="en-US" sz="1600" smtClean="0"/>
              <a:t> : Failure of an institution or from a technological breakdown in the payment system</a:t>
            </a:r>
          </a:p>
          <a:p>
            <a:pPr eaLnBrk="1" hangingPunct="1">
              <a:lnSpc>
                <a:spcPct val="90000"/>
              </a:lnSpc>
              <a:buFontTx/>
              <a:buNone/>
            </a:pPr>
            <a:r>
              <a:rPr lang="en-US" sz="1600" smtClean="0"/>
              <a:t>	</a:t>
            </a:r>
            <a:endParaRPr lang="en-US" smtClean="0"/>
          </a:p>
        </p:txBody>
      </p:sp>
      <p:sp>
        <p:nvSpPr>
          <p:cNvPr id="21506" name="Rectangle 3"/>
          <p:cNvSpPr>
            <a:spLocks noGrp="1" noChangeArrowheads="1"/>
          </p:cNvSpPr>
          <p:nvPr>
            <p:ph type="title"/>
          </p:nvPr>
        </p:nvSpPr>
        <p:spPr/>
        <p:txBody>
          <a:bodyPr/>
          <a:lstStyle/>
          <a:p>
            <a:pPr eaLnBrk="1" hangingPunct="1"/>
            <a:r>
              <a:rPr lang="en-US" b="1" smtClean="0"/>
              <a:t>Systemic Risk</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r>
              <a:rPr lang="en-US" b="1" smtClean="0"/>
              <a:t>Regulation of Commercial Banks</a:t>
            </a:r>
          </a:p>
        </p:txBody>
      </p:sp>
      <p:sp>
        <p:nvSpPr>
          <p:cNvPr id="22530" name="Rectangle 3"/>
          <p:cNvSpPr>
            <a:spLocks noGrp="1" noChangeArrowheads="1"/>
          </p:cNvSpPr>
          <p:nvPr>
            <p:ph type="body" idx="1"/>
          </p:nvPr>
        </p:nvSpPr>
        <p:spPr>
          <a:xfrm>
            <a:off x="465138" y="1343025"/>
            <a:ext cx="7923212" cy="4749800"/>
          </a:xfrm>
        </p:spPr>
        <p:txBody>
          <a:bodyPr/>
          <a:lstStyle/>
          <a:p>
            <a:pPr eaLnBrk="1" hangingPunct="1"/>
            <a:r>
              <a:rPr lang="en-US" smtClean="0"/>
              <a:t>Historical events profoundly marked systemic risk :</a:t>
            </a:r>
          </a:p>
          <a:p>
            <a:pPr eaLnBrk="1" hangingPunct="1">
              <a:buFontTx/>
              <a:buNone/>
            </a:pPr>
            <a:r>
              <a:rPr lang="en-US" smtClean="0"/>
              <a:t>	</a:t>
            </a:r>
            <a:r>
              <a:rPr lang="en-US" sz="1600" smtClean="0"/>
              <a:t>(1) Banking crisis of the 1930s in US (Bank run) </a:t>
            </a:r>
          </a:p>
          <a:p>
            <a:pPr eaLnBrk="1" hangingPunct="1">
              <a:buFontTx/>
              <a:buNone/>
            </a:pPr>
            <a:r>
              <a:rPr lang="en-US" sz="1600" smtClean="0"/>
              <a:t>	(2) Break-down in the payment system of Bankhaus Herstatt in June 1974 where the bank fails to deliver payment to counterparty.</a:t>
            </a:r>
          </a:p>
          <a:p>
            <a:pPr eaLnBrk="1" hangingPunct="1"/>
            <a:r>
              <a:rPr lang="en-US" smtClean="0"/>
              <a:t>Basel Committee on Banking Supervision (BCBS) consists of central bankers from the Group of Ten (G-10) countries (Belgium, Canada, France, Germany, Italy, Japan, the Netherlands, Sweden, UK and US).</a:t>
            </a:r>
          </a:p>
          <a:p>
            <a:pPr eaLnBrk="1" hangingPunct="1"/>
            <a:r>
              <a:rPr lang="en-US" smtClean="0"/>
              <a:t>Objectives of BCBS :</a:t>
            </a:r>
          </a:p>
          <a:p>
            <a:pPr eaLnBrk="1" hangingPunct="1">
              <a:buFontTx/>
              <a:buNone/>
            </a:pPr>
            <a:r>
              <a:rPr lang="en-US" smtClean="0"/>
              <a:t>	</a:t>
            </a:r>
            <a:r>
              <a:rPr lang="en-US" sz="1600" smtClean="0"/>
              <a:t>(1) To promote the safety and soundness of the global financial system to try to control systemic risk</a:t>
            </a:r>
          </a:p>
          <a:p>
            <a:pPr eaLnBrk="1" hangingPunct="1">
              <a:buFontTx/>
              <a:buNone/>
            </a:pPr>
            <a:r>
              <a:rPr lang="en-US" sz="1600" smtClean="0"/>
              <a:t>	(2) To create a system that ensures a level playing field for global financial institutions</a:t>
            </a:r>
            <a:endParaRPr lang="en-US"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pPr eaLnBrk="1" hangingPunct="1"/>
            <a:r>
              <a:rPr lang="en-US" b="1" smtClean="0"/>
              <a:t>Regulation of Commercial Banks </a:t>
            </a:r>
          </a:p>
        </p:txBody>
      </p:sp>
      <p:sp>
        <p:nvSpPr>
          <p:cNvPr id="23554" name="Rectangle 3"/>
          <p:cNvSpPr>
            <a:spLocks noGrp="1" noChangeArrowheads="1"/>
          </p:cNvSpPr>
          <p:nvPr>
            <p:ph type="body" idx="1"/>
          </p:nvPr>
        </p:nvSpPr>
        <p:spPr>
          <a:xfrm>
            <a:off x="250825" y="1343025"/>
            <a:ext cx="8642350" cy="5110163"/>
          </a:xfrm>
        </p:spPr>
        <p:txBody>
          <a:bodyPr/>
          <a:lstStyle/>
          <a:p>
            <a:pPr eaLnBrk="1" hangingPunct="1"/>
            <a:r>
              <a:rPr lang="en-US" smtClean="0"/>
              <a:t>Basel Committee established minimum risk-based capital standards known as Capital Adequacy Rules which are described in a series of documents of Basel Accord.</a:t>
            </a:r>
          </a:p>
          <a:p>
            <a:pPr eaLnBrk="1" hangingPunct="1"/>
            <a:r>
              <a:rPr lang="en-US" smtClean="0"/>
              <a:t>Although pronouncement of Basel Committee are not legally binding, there are now more than 100 countries adopting the framework of Basel Accord.</a:t>
            </a:r>
          </a:p>
          <a:p>
            <a:pPr eaLnBrk="1" hangingPunct="1"/>
            <a:r>
              <a:rPr lang="en-US" smtClean="0"/>
              <a:t>Local Regulators :</a:t>
            </a:r>
          </a:p>
          <a:p>
            <a:pPr eaLnBrk="1" hangingPunct="1">
              <a:buFontTx/>
              <a:buNone/>
            </a:pPr>
            <a:r>
              <a:rPr lang="en-US" smtClean="0"/>
              <a:t>	</a:t>
            </a:r>
            <a:r>
              <a:rPr lang="en-US" sz="1600" smtClean="0"/>
              <a:t>- United States : Board of Governors of the Federal Reserve System (“the Fed”), Office of the Comptroller of the Currency (OCC) and Federal Deposit Insurance Corporation (FDIC)</a:t>
            </a:r>
          </a:p>
          <a:p>
            <a:pPr eaLnBrk="1" hangingPunct="1">
              <a:buFontTx/>
              <a:buNone/>
            </a:pPr>
            <a:r>
              <a:rPr lang="en-US" sz="1600" smtClean="0"/>
              <a:t>	- United Kingdom : Financial Services Authority (FSA)</a:t>
            </a:r>
          </a:p>
          <a:p>
            <a:pPr eaLnBrk="1" hangingPunct="1">
              <a:buFontTx/>
              <a:buNone/>
            </a:pPr>
            <a:r>
              <a:rPr lang="en-US" sz="1600" smtClean="0"/>
              <a:t>	- Japan : Financial Services Agency (FSA) and Bank of Japan (BoJ)</a:t>
            </a:r>
          </a:p>
          <a:p>
            <a:pPr eaLnBrk="1" hangingPunct="1">
              <a:buFontTx/>
              <a:buNone/>
            </a:pPr>
            <a:r>
              <a:rPr lang="en-US" sz="1600" smtClean="0"/>
              <a:t>	- European Union : banks in EU are subject to minimum standards, Solvency Ratio Directive and Capital Adequacy Directive (CAD). For France, regulators are “Commission des Operations de Bourse” and “Banque de France”. For Germany, the agencies are Federal Securities Office and Federal Banking Supervisory Office.</a:t>
            </a:r>
            <a:endParaRPr lang="en-U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pPr eaLnBrk="1" hangingPunct="1"/>
            <a:r>
              <a:rPr lang="en-US" b="1" smtClean="0"/>
              <a:t>Regulation of Commercial Banks</a:t>
            </a:r>
          </a:p>
        </p:txBody>
      </p:sp>
      <p:sp>
        <p:nvSpPr>
          <p:cNvPr id="24578" name="Rectangle 3"/>
          <p:cNvSpPr>
            <a:spLocks noGrp="1" noChangeArrowheads="1"/>
          </p:cNvSpPr>
          <p:nvPr>
            <p:ph type="body" idx="1"/>
          </p:nvPr>
        </p:nvSpPr>
        <p:spPr>
          <a:xfrm>
            <a:off x="468313" y="1557338"/>
            <a:ext cx="7923212" cy="4525962"/>
          </a:xfrm>
        </p:spPr>
        <p:txBody>
          <a:bodyPr/>
          <a:lstStyle/>
          <a:p>
            <a:pPr eaLnBrk="1" hangingPunct="1"/>
            <a:r>
              <a:rPr lang="en-US" smtClean="0"/>
              <a:t>Basel Accord sets minimum risk-based levels of capital for core institutions.</a:t>
            </a:r>
          </a:p>
          <a:p>
            <a:pPr eaLnBrk="1" hangingPunct="1"/>
            <a:r>
              <a:rPr lang="en-US" smtClean="0"/>
              <a:t>National authorities, however, are free to adopt arrangements that set higher levels or other criteria.</a:t>
            </a:r>
          </a:p>
          <a:p>
            <a:pPr eaLnBrk="1" hangingPunct="1"/>
            <a:r>
              <a:rPr lang="en-US" smtClean="0"/>
              <a:t>Failure to meet the capital adequacy requirements triggers regulatory action.</a:t>
            </a:r>
          </a:p>
          <a:p>
            <a:pPr eaLnBrk="1" hangingPunct="1"/>
            <a:r>
              <a:rPr lang="en-US" smtClean="0"/>
              <a:t>To summarize, regulation of commercial banks is motivated by 2 objectives :</a:t>
            </a:r>
          </a:p>
          <a:p>
            <a:pPr eaLnBrk="1" hangingPunct="1">
              <a:buFontTx/>
              <a:buNone/>
            </a:pPr>
            <a:r>
              <a:rPr lang="en-US" smtClean="0"/>
              <a:t>	</a:t>
            </a:r>
            <a:r>
              <a:rPr lang="en-US" sz="1600" smtClean="0"/>
              <a:t>(1) Minimizing systemic risk</a:t>
            </a:r>
          </a:p>
          <a:p>
            <a:pPr eaLnBrk="1" hangingPunct="1">
              <a:buFontTx/>
              <a:buNone/>
            </a:pPr>
            <a:r>
              <a:rPr lang="en-US" sz="1600" smtClean="0"/>
              <a:t>	(2) Protecting the deposit insurance fund</a:t>
            </a:r>
            <a:endParaRPr 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r>
              <a:rPr lang="en-US" b="1" smtClean="0"/>
              <a:t>Regulation of Securities Houses</a:t>
            </a:r>
          </a:p>
        </p:txBody>
      </p:sp>
      <p:sp>
        <p:nvSpPr>
          <p:cNvPr id="25602" name="Rectangle 3"/>
          <p:cNvSpPr>
            <a:spLocks noGrp="1" noChangeArrowheads="1"/>
          </p:cNvSpPr>
          <p:nvPr>
            <p:ph type="body" idx="1"/>
          </p:nvPr>
        </p:nvSpPr>
        <p:spPr>
          <a:xfrm>
            <a:off x="465138" y="1343025"/>
            <a:ext cx="8139112" cy="4894263"/>
          </a:xfrm>
        </p:spPr>
        <p:txBody>
          <a:bodyPr/>
          <a:lstStyle/>
          <a:p>
            <a:pPr eaLnBrk="1" hangingPunct="1"/>
            <a:r>
              <a:rPr lang="en-US" smtClean="0"/>
              <a:t>Objectives of regulation for securities houses :</a:t>
            </a:r>
          </a:p>
          <a:p>
            <a:pPr eaLnBrk="1" hangingPunct="1">
              <a:buFontTx/>
              <a:buNone/>
            </a:pPr>
            <a:r>
              <a:rPr lang="en-US" smtClean="0"/>
              <a:t>	</a:t>
            </a:r>
            <a:r>
              <a:rPr lang="en-US" sz="1600" b="1" smtClean="0"/>
              <a:t>(1) Protecting the customer </a:t>
            </a:r>
            <a:r>
              <a:rPr lang="en-US" sz="1600" smtClean="0"/>
              <a:t>: Against a default of their broker-dealer and excessive prices or opportunistic behavior by financial intermediaries.</a:t>
            </a:r>
          </a:p>
          <a:p>
            <a:pPr eaLnBrk="1" hangingPunct="1">
              <a:buFontTx/>
              <a:buNone/>
            </a:pPr>
            <a:r>
              <a:rPr lang="en-US" sz="1600" smtClean="0"/>
              <a:t>	</a:t>
            </a:r>
            <a:r>
              <a:rPr lang="en-US" sz="1600" b="1" smtClean="0"/>
              <a:t>(2) Ensuring the integrity of markets</a:t>
            </a:r>
            <a:r>
              <a:rPr lang="en-US" sz="1600" smtClean="0"/>
              <a:t> : Failure by one institution does not destabilize financial markets</a:t>
            </a:r>
          </a:p>
          <a:p>
            <a:pPr eaLnBrk="1" hangingPunct="1">
              <a:buFontTx/>
              <a:buNone/>
            </a:pPr>
            <a:endParaRPr lang="en-US" sz="1600" smtClean="0"/>
          </a:p>
          <a:p>
            <a:pPr eaLnBrk="1" hangingPunct="1">
              <a:buFontTx/>
              <a:buNone/>
            </a:pPr>
            <a:r>
              <a:rPr lang="en-US" sz="1600" smtClean="0"/>
              <a:t>	</a:t>
            </a:r>
            <a:r>
              <a:rPr lang="en-US" i="1" smtClean="0">
                <a:solidFill>
                  <a:srgbClr val="009900"/>
                </a:solidFill>
              </a:rPr>
              <a:t>“Regulation is not meant to insulate investors from the consequences of free economic forces, or from their own poor judgment, but rather from abuses perpetrated by other persons”</a:t>
            </a:r>
          </a:p>
          <a:p>
            <a:pPr eaLnBrk="1" hangingPunct="1">
              <a:buFontTx/>
              <a:buNone/>
            </a:pPr>
            <a:r>
              <a:rPr lang="en-US" sz="1400" i="1" smtClean="0">
                <a:solidFill>
                  <a:srgbClr val="009900"/>
                </a:solidFill>
              </a:rPr>
              <a:t>	By Philip McBride Johnson, Former chairman of  the Commodities Future Trading Commission</a:t>
            </a:r>
          </a:p>
          <a:p>
            <a:pPr eaLnBrk="1" hangingPunct="1">
              <a:buFontTx/>
              <a:buNone/>
            </a:pPr>
            <a:endParaRPr lang="en-US" sz="1400" i="1" smtClean="0">
              <a:solidFill>
                <a:srgbClr val="009900"/>
              </a:solidFill>
            </a:endParaRPr>
          </a:p>
          <a:p>
            <a:pPr eaLnBrk="1" hangingPunct="1"/>
            <a:r>
              <a:rPr lang="en-US" smtClean="0"/>
              <a:t>Regulation is necessary when market fails in two respects, excessive prices or opportunistic behavior.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p:txBody>
          <a:bodyPr/>
          <a:lstStyle/>
          <a:p>
            <a:pPr eaLnBrk="1" hangingPunct="1"/>
            <a:r>
              <a:rPr lang="en-US" b="1" smtClean="0"/>
              <a:t>Regulations of Securities House</a:t>
            </a:r>
          </a:p>
        </p:txBody>
      </p:sp>
      <p:sp>
        <p:nvSpPr>
          <p:cNvPr id="26626" name="Rectangle 3"/>
          <p:cNvSpPr>
            <a:spLocks noGrp="1" noChangeArrowheads="1"/>
          </p:cNvSpPr>
          <p:nvPr>
            <p:ph type="body" idx="1"/>
          </p:nvPr>
        </p:nvSpPr>
        <p:spPr>
          <a:xfrm>
            <a:off x="465138" y="1343025"/>
            <a:ext cx="7923212" cy="5038725"/>
          </a:xfrm>
        </p:spPr>
        <p:txBody>
          <a:bodyPr/>
          <a:lstStyle/>
          <a:p>
            <a:pPr eaLnBrk="1" hangingPunct="1">
              <a:lnSpc>
                <a:spcPct val="90000"/>
              </a:lnSpc>
            </a:pPr>
            <a:r>
              <a:rPr lang="en-US" smtClean="0"/>
              <a:t>There is a need for </a:t>
            </a:r>
            <a:r>
              <a:rPr lang="en-US" b="1" smtClean="0"/>
              <a:t>Antitrust legislation </a:t>
            </a:r>
            <a:r>
              <a:rPr lang="en-US" smtClean="0"/>
              <a:t> to prevent collusion among financial intermediaries to maintain high prices.</a:t>
            </a:r>
          </a:p>
          <a:p>
            <a:pPr eaLnBrk="1" hangingPunct="1">
              <a:lnSpc>
                <a:spcPct val="90000"/>
              </a:lnSpc>
            </a:pPr>
            <a:r>
              <a:rPr lang="en-US" b="1" smtClean="0"/>
              <a:t>Accounting standard </a:t>
            </a:r>
            <a:r>
              <a:rPr lang="en-US" smtClean="0"/>
              <a:t>and </a:t>
            </a:r>
            <a:r>
              <a:rPr lang="en-US" b="1" smtClean="0"/>
              <a:t>disclosure rules</a:t>
            </a:r>
            <a:r>
              <a:rPr lang="en-US" smtClean="0"/>
              <a:t> help to reduce asymmetries of information in financial markets and prevent opportunistic behavior to arise.</a:t>
            </a:r>
          </a:p>
          <a:p>
            <a:pPr eaLnBrk="1" hangingPunct="1">
              <a:lnSpc>
                <a:spcPct val="90000"/>
              </a:lnSpc>
            </a:pPr>
            <a:r>
              <a:rPr lang="en-US" smtClean="0"/>
              <a:t>Brokers are subject to </a:t>
            </a:r>
            <a:r>
              <a:rPr lang="en-US" b="1" smtClean="0"/>
              <a:t>suitability standards</a:t>
            </a:r>
            <a:r>
              <a:rPr lang="en-US" smtClean="0"/>
              <a:t> to recommend only transaction that are suitable to client’s financial situation, investment objectives and sophistication.</a:t>
            </a:r>
          </a:p>
          <a:p>
            <a:pPr eaLnBrk="1" hangingPunct="1">
              <a:lnSpc>
                <a:spcPct val="90000"/>
              </a:lnSpc>
            </a:pPr>
            <a:r>
              <a:rPr lang="en-US" smtClean="0"/>
              <a:t>Securities regulators require a prudent capital reserve to ensure an orderly liquidation of the institution, in contrast to the banks, for which the capital is measured on an ongoing basis.</a:t>
            </a:r>
            <a:endParaRPr lang="en-US" b="1"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pPr eaLnBrk="1" hangingPunct="1"/>
            <a:r>
              <a:rPr lang="en-US" b="1" smtClean="0"/>
              <a:t>Regulation of Securities Houses</a:t>
            </a:r>
          </a:p>
        </p:txBody>
      </p:sp>
      <p:sp>
        <p:nvSpPr>
          <p:cNvPr id="27650" name="Rectangle 3"/>
          <p:cNvSpPr>
            <a:spLocks noGrp="1" noChangeArrowheads="1"/>
          </p:cNvSpPr>
          <p:nvPr>
            <p:ph type="body" idx="1"/>
          </p:nvPr>
        </p:nvSpPr>
        <p:spPr>
          <a:xfrm>
            <a:off x="323850" y="1343025"/>
            <a:ext cx="8496300" cy="5038725"/>
          </a:xfrm>
        </p:spPr>
        <p:txBody>
          <a:bodyPr/>
          <a:lstStyle/>
          <a:p>
            <a:pPr eaLnBrk="1" hangingPunct="1">
              <a:lnSpc>
                <a:spcPct val="90000"/>
              </a:lnSpc>
            </a:pPr>
            <a:r>
              <a:rPr lang="en-US" smtClean="0"/>
              <a:t>Securities regulators meet in global forum, International Organization of Securities Commissions (IOSCO).</a:t>
            </a:r>
          </a:p>
          <a:p>
            <a:pPr eaLnBrk="1" hangingPunct="1">
              <a:lnSpc>
                <a:spcPct val="90000"/>
              </a:lnSpc>
            </a:pPr>
            <a:r>
              <a:rPr lang="en-US" smtClean="0"/>
              <a:t>Regulatory authority rests with a domestic supervisor.</a:t>
            </a:r>
          </a:p>
          <a:p>
            <a:pPr eaLnBrk="1" hangingPunct="1">
              <a:lnSpc>
                <a:spcPct val="90000"/>
              </a:lnSpc>
            </a:pPr>
            <a:r>
              <a:rPr lang="en-US" smtClean="0"/>
              <a:t>Securities regulation based on 2 approaches :</a:t>
            </a:r>
          </a:p>
          <a:p>
            <a:pPr eaLnBrk="1" hangingPunct="1">
              <a:lnSpc>
                <a:spcPct val="90000"/>
              </a:lnSpc>
              <a:buFontTx/>
              <a:buNone/>
            </a:pPr>
            <a:r>
              <a:rPr lang="en-US" smtClean="0"/>
              <a:t>	</a:t>
            </a:r>
            <a:r>
              <a:rPr lang="en-US" sz="1600" b="1" smtClean="0"/>
              <a:t>(1) Comprehensive Approach </a:t>
            </a:r>
            <a:r>
              <a:rPr lang="en-US" sz="1600" smtClean="0"/>
              <a:t>: System of capital charges detailed by regulators</a:t>
            </a:r>
          </a:p>
          <a:p>
            <a:pPr eaLnBrk="1" hangingPunct="1">
              <a:lnSpc>
                <a:spcPct val="90000"/>
              </a:lnSpc>
              <a:buFontTx/>
              <a:buNone/>
            </a:pPr>
            <a:r>
              <a:rPr lang="en-US" sz="1600" smtClean="0"/>
              <a:t>	</a:t>
            </a:r>
            <a:r>
              <a:rPr lang="en-US" sz="1600" b="1" smtClean="0"/>
              <a:t>(2) Simplified Approach </a:t>
            </a:r>
            <a:r>
              <a:rPr lang="en-US" sz="1600" smtClean="0"/>
              <a:t>: Use of VAR model</a:t>
            </a:r>
          </a:p>
          <a:p>
            <a:pPr eaLnBrk="1" hangingPunct="1">
              <a:lnSpc>
                <a:spcPct val="90000"/>
              </a:lnSpc>
            </a:pPr>
            <a:r>
              <a:rPr lang="en-US" smtClean="0"/>
              <a:t>In US, SEC uses the comprehensive approach with </a:t>
            </a:r>
            <a:r>
              <a:rPr lang="en-US" b="1" smtClean="0"/>
              <a:t>Net Capital Rule</a:t>
            </a:r>
            <a:r>
              <a:rPr lang="en-US" smtClean="0"/>
              <a:t>. To compute net capital, only liquid assets are considered, minus haircuts.</a:t>
            </a:r>
          </a:p>
          <a:p>
            <a:pPr eaLnBrk="1" hangingPunct="1">
              <a:lnSpc>
                <a:spcPct val="90000"/>
              </a:lnSpc>
            </a:pPr>
            <a:r>
              <a:rPr lang="en-US" smtClean="0"/>
              <a:t>SEC issued a ruling that created a class of </a:t>
            </a:r>
            <a:r>
              <a:rPr lang="en-US" b="1" smtClean="0"/>
              <a:t>OTC derivatives dealers</a:t>
            </a:r>
            <a:r>
              <a:rPr lang="en-US" smtClean="0"/>
              <a:t> and, to bring their regulatory requirements in line with foreign firms and US banks, SEC created risk-based capital rules based on internal VAR model.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lstStyle/>
          <a:p>
            <a:pPr eaLnBrk="1" hangingPunct="1"/>
            <a:r>
              <a:rPr lang="en-US" b="1" smtClean="0"/>
              <a:t>Tools and Objectives of Regulation</a:t>
            </a:r>
          </a:p>
        </p:txBody>
      </p:sp>
      <p:graphicFrame>
        <p:nvGraphicFramePr>
          <p:cNvPr id="513059" name="Group 35"/>
          <p:cNvGraphicFramePr>
            <a:graphicFrameLocks noGrp="1"/>
          </p:cNvGraphicFramePr>
          <p:nvPr>
            <p:ph idx="1"/>
          </p:nvPr>
        </p:nvGraphicFramePr>
        <p:xfrm>
          <a:off x="468313" y="1412875"/>
          <a:ext cx="7923212" cy="2222500"/>
        </p:xfrm>
        <a:graphic>
          <a:graphicData uri="http://schemas.openxmlformats.org/drawingml/2006/table">
            <a:tbl>
              <a:tblPr/>
              <a:tblGrid>
                <a:gridCol w="2641600"/>
                <a:gridCol w="2640012"/>
                <a:gridCol w="2641600"/>
              </a:tblGrid>
              <a:tr h="357188">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Tools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Objectives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360363">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Systemic Risk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Consumer Protection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Capita standards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Disclosure standards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Asset restrictions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Antitrust enforcement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Conflict-of-interest rules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X</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8690" name="Text Box 36"/>
          <p:cNvSpPr txBox="1">
            <a:spLocks noChangeArrowheads="1"/>
          </p:cNvSpPr>
          <p:nvPr/>
        </p:nvSpPr>
        <p:spPr bwMode="auto">
          <a:xfrm>
            <a:off x="1979613" y="1052513"/>
            <a:ext cx="5060950" cy="366712"/>
          </a:xfrm>
          <a:prstGeom prst="rect">
            <a:avLst/>
          </a:prstGeom>
          <a:noFill/>
          <a:ln w="9525">
            <a:noFill/>
            <a:miter lim="800000"/>
            <a:headEnd/>
            <a:tailEnd/>
          </a:ln>
        </p:spPr>
        <p:txBody>
          <a:bodyPr wrap="none">
            <a:spAutoFit/>
          </a:bodyPr>
          <a:lstStyle/>
          <a:p>
            <a:r>
              <a:rPr lang="en-US" sz="1800" b="1" u="sng">
                <a:latin typeface="Arial" charset="0"/>
              </a:rPr>
              <a:t>Tools and Objectives of Financial Regulation</a:t>
            </a:r>
          </a:p>
        </p:txBody>
      </p:sp>
      <p:sp>
        <p:nvSpPr>
          <p:cNvPr id="28691" name="Text Box 37"/>
          <p:cNvSpPr txBox="1">
            <a:spLocks noChangeArrowheads="1"/>
          </p:cNvSpPr>
          <p:nvPr/>
        </p:nvSpPr>
        <p:spPr bwMode="auto">
          <a:xfrm>
            <a:off x="395288" y="3644900"/>
            <a:ext cx="7880350" cy="517525"/>
          </a:xfrm>
          <a:prstGeom prst="rect">
            <a:avLst/>
          </a:prstGeom>
          <a:noFill/>
          <a:ln w="9525">
            <a:noFill/>
            <a:miter lim="800000"/>
            <a:headEnd/>
            <a:tailEnd/>
          </a:ln>
        </p:spPr>
        <p:txBody>
          <a:bodyPr wrap="none">
            <a:spAutoFit/>
          </a:bodyPr>
          <a:lstStyle/>
          <a:p>
            <a:r>
              <a:rPr lang="en-US" sz="1400" b="1">
                <a:latin typeface="Arial" charset="0"/>
              </a:rPr>
              <a:t>Source</a:t>
            </a:r>
            <a:r>
              <a:rPr lang="en-US" sz="1400">
                <a:latin typeface="Arial" charset="0"/>
              </a:rPr>
              <a:t> : Herring and Litan (1995), </a:t>
            </a:r>
            <a:r>
              <a:rPr lang="en-US" sz="1400" i="1">
                <a:latin typeface="Arial" charset="0"/>
              </a:rPr>
              <a:t>Financial Regulation in the Global Economy</a:t>
            </a:r>
            <a:r>
              <a:rPr lang="en-US" sz="1400">
                <a:latin typeface="Arial" charset="0"/>
              </a:rPr>
              <a:t>, Washington, DC :</a:t>
            </a:r>
          </a:p>
          <a:p>
            <a:r>
              <a:rPr lang="en-US" sz="1400">
                <a:latin typeface="Arial" charset="0"/>
              </a:rPr>
              <a:t>                Brookings Institution</a:t>
            </a:r>
            <a:endParaRPr lang="en-US" sz="1400" b="1">
              <a:latin typeface="Arial" charset="0"/>
            </a:endParaRPr>
          </a:p>
        </p:txBody>
      </p:sp>
      <p:sp>
        <p:nvSpPr>
          <p:cNvPr id="28692" name="Rectangle 38"/>
          <p:cNvSpPr>
            <a:spLocks noChangeArrowheads="1"/>
          </p:cNvSpPr>
          <p:nvPr/>
        </p:nvSpPr>
        <p:spPr bwMode="auto">
          <a:xfrm>
            <a:off x="468313" y="4149725"/>
            <a:ext cx="7923212" cy="1944688"/>
          </a:xfrm>
          <a:prstGeom prst="rect">
            <a:avLst/>
          </a:prstGeom>
          <a:noFill/>
          <a:ln w="9525">
            <a:noFill/>
            <a:miter lim="800000"/>
            <a:headEnd/>
            <a:tailEnd/>
          </a:ln>
        </p:spPr>
        <p:txBody>
          <a:bodyPr/>
          <a:lstStyle/>
          <a:p>
            <a:pPr marL="342900" indent="-342900">
              <a:lnSpc>
                <a:spcPct val="90000"/>
              </a:lnSpc>
              <a:spcBef>
                <a:spcPct val="20000"/>
              </a:spcBef>
              <a:buFontTx/>
              <a:buChar char="•"/>
            </a:pPr>
            <a:r>
              <a:rPr lang="en-US">
                <a:latin typeface="Arial" charset="0"/>
                <a:cs typeface="Arial" charset="0"/>
              </a:rPr>
              <a:t>Disclosure reduces asymmetries in capital markets, protecting consumers.</a:t>
            </a:r>
          </a:p>
          <a:p>
            <a:pPr marL="342900" indent="-342900">
              <a:lnSpc>
                <a:spcPct val="90000"/>
              </a:lnSpc>
              <a:spcBef>
                <a:spcPct val="20000"/>
              </a:spcBef>
              <a:buFontTx/>
              <a:buChar char="•"/>
            </a:pPr>
            <a:r>
              <a:rPr lang="en-US">
                <a:latin typeface="Arial" charset="0"/>
                <a:cs typeface="Arial" charset="0"/>
              </a:rPr>
              <a:t>More disclosure can stabilize capital market.</a:t>
            </a:r>
          </a:p>
          <a:p>
            <a:pPr marL="342900" indent="-342900">
              <a:lnSpc>
                <a:spcPct val="90000"/>
              </a:lnSpc>
              <a:spcBef>
                <a:spcPct val="20000"/>
              </a:spcBef>
              <a:buFontTx/>
              <a:buChar char="•"/>
            </a:pPr>
            <a:r>
              <a:rPr lang="en-US">
                <a:latin typeface="Arial" charset="0"/>
                <a:cs typeface="Arial" charset="0"/>
              </a:rPr>
              <a:t>Fail to reveal much information may be susceptible to market rumors, possibly resulting in loss of business or funding difficultities.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ctrTitle"/>
          </p:nvPr>
        </p:nvSpPr>
        <p:spPr>
          <a:xfrm>
            <a:off x="3271838" y="3141663"/>
            <a:ext cx="5872162" cy="595312"/>
          </a:xfrm>
        </p:spPr>
        <p:txBody>
          <a:bodyPr/>
          <a:lstStyle/>
          <a:p>
            <a:pPr eaLnBrk="1" hangingPunct="1"/>
            <a:r>
              <a:rPr lang="en-US" b="1" smtClean="0"/>
              <a:t>BASEL ACCORD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body" idx="1"/>
          </p:nvPr>
        </p:nvSpPr>
        <p:spPr/>
        <p:txBody>
          <a:bodyPr/>
          <a:lstStyle/>
          <a:p>
            <a:pPr eaLnBrk="1" hangingPunct="1"/>
            <a:r>
              <a:rPr lang="en-US" smtClean="0"/>
              <a:t>Steps in Basel Accord</a:t>
            </a:r>
          </a:p>
          <a:p>
            <a:pPr eaLnBrk="1" hangingPunct="1"/>
            <a:r>
              <a:rPr lang="en-US" smtClean="0"/>
              <a:t>1988 Basel Accord</a:t>
            </a:r>
          </a:p>
          <a:p>
            <a:pPr eaLnBrk="1" hangingPunct="1"/>
            <a:r>
              <a:rPr lang="en-US" smtClean="0"/>
              <a:t>Illustration of Capital Adequacy Ratio</a:t>
            </a:r>
          </a:p>
          <a:p>
            <a:pPr eaLnBrk="1" hangingPunct="1"/>
            <a:r>
              <a:rPr lang="en-US" smtClean="0"/>
              <a:t>New Basel Accord</a:t>
            </a:r>
          </a:p>
          <a:p>
            <a:pPr eaLnBrk="1" hangingPunct="1"/>
            <a:r>
              <a:rPr lang="en-US" smtClean="0"/>
              <a:t>Conclusions</a:t>
            </a:r>
          </a:p>
        </p:txBody>
      </p:sp>
      <p:sp>
        <p:nvSpPr>
          <p:cNvPr id="30722" name="Rectangle 3"/>
          <p:cNvSpPr>
            <a:spLocks noGrp="1" noChangeArrowheads="1"/>
          </p:cNvSpPr>
          <p:nvPr>
            <p:ph type="title"/>
          </p:nvPr>
        </p:nvSpPr>
        <p:spPr/>
        <p:txBody>
          <a:bodyPr/>
          <a:lstStyle/>
          <a:p>
            <a:pPr eaLnBrk="1" hangingPunct="1"/>
            <a:r>
              <a:rPr lang="en-US" b="1" smtClean="0"/>
              <a:t>AGENDA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ctrTitle"/>
          </p:nvPr>
        </p:nvSpPr>
        <p:spPr>
          <a:xfrm>
            <a:off x="3271838" y="2890838"/>
            <a:ext cx="5872162" cy="1098550"/>
          </a:xfrm>
        </p:spPr>
        <p:txBody>
          <a:bodyPr/>
          <a:lstStyle/>
          <a:p>
            <a:pPr eaLnBrk="1" hangingPunct="1"/>
            <a:r>
              <a:rPr lang="en-US" b="1" smtClean="0"/>
              <a:t>PART I : STEPS IN BASEL ACCORD</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body" idx="1"/>
          </p:nvPr>
        </p:nvSpPr>
        <p:spPr>
          <a:xfrm>
            <a:off x="468313" y="1484313"/>
            <a:ext cx="7923212" cy="4894262"/>
          </a:xfrm>
        </p:spPr>
        <p:txBody>
          <a:bodyPr/>
          <a:lstStyle/>
          <a:p>
            <a:pPr eaLnBrk="1" hangingPunct="1"/>
            <a:r>
              <a:rPr lang="en-US" sz="2000" smtClean="0"/>
              <a:t>Objective : To provide a set of capital requirements for commercial banks</a:t>
            </a:r>
          </a:p>
          <a:p>
            <a:pPr eaLnBrk="1" hangingPunct="1"/>
            <a:r>
              <a:rPr lang="en-US" sz="2000" smtClean="0"/>
              <a:t>Risk-Based Capital Charge : To create greater penalty for riskier assets</a:t>
            </a:r>
          </a:p>
          <a:p>
            <a:pPr eaLnBrk="1" hangingPunct="1"/>
            <a:r>
              <a:rPr lang="en-US" sz="2000" smtClean="0"/>
              <a:t>Minimum capital requirement expressed as a ratio (at least 8%) of total risk-weighted (RW) assets</a:t>
            </a:r>
          </a:p>
        </p:txBody>
      </p:sp>
      <p:sp>
        <p:nvSpPr>
          <p:cNvPr id="32770" name="Rectangle 3"/>
          <p:cNvSpPr>
            <a:spLocks noGrp="1" noChangeArrowheads="1"/>
          </p:cNvSpPr>
          <p:nvPr>
            <p:ph type="title"/>
          </p:nvPr>
        </p:nvSpPr>
        <p:spPr/>
        <p:txBody>
          <a:bodyPr/>
          <a:lstStyle/>
          <a:p>
            <a:pPr eaLnBrk="1" hangingPunct="1"/>
            <a:r>
              <a:rPr lang="en-US" b="1" smtClean="0"/>
              <a:t>Basel I Accord (1998)</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body" idx="1"/>
          </p:nvPr>
        </p:nvSpPr>
        <p:spPr/>
        <p:txBody>
          <a:bodyPr/>
          <a:lstStyle/>
          <a:p>
            <a:pPr eaLnBrk="1" hangingPunct="1"/>
            <a:r>
              <a:rPr lang="en-US" sz="2000" smtClean="0"/>
              <a:t>Incorporate market risks</a:t>
            </a:r>
          </a:p>
          <a:p>
            <a:pPr eaLnBrk="1" hangingPunct="1"/>
            <a:r>
              <a:rPr lang="en-US" sz="2000" smtClean="0"/>
              <a:t>Standardized model VS Internal Models Approach (IMA)</a:t>
            </a:r>
          </a:p>
          <a:p>
            <a:pPr eaLnBrk="1" hangingPunct="1"/>
            <a:r>
              <a:rPr lang="en-US" sz="2000" smtClean="0"/>
              <a:t>Bank’s assets separated into 2 categories :</a:t>
            </a:r>
          </a:p>
          <a:p>
            <a:pPr eaLnBrk="1" hangingPunct="1">
              <a:buFontTx/>
              <a:buNone/>
            </a:pPr>
            <a:r>
              <a:rPr lang="en-US" sz="2000" smtClean="0"/>
              <a:t>	   </a:t>
            </a:r>
            <a:r>
              <a:rPr lang="en-US" sz="1600" b="1" smtClean="0"/>
              <a:t>1. Trading Book – </a:t>
            </a:r>
            <a:r>
              <a:rPr lang="en-US" sz="1600" smtClean="0"/>
              <a:t>Bank portfolio with financial instruments held for short-term resale and typically marked to market</a:t>
            </a:r>
          </a:p>
          <a:p>
            <a:pPr eaLnBrk="1" hangingPunct="1">
              <a:buFontTx/>
              <a:buNone/>
            </a:pPr>
            <a:r>
              <a:rPr lang="en-US" sz="1600" smtClean="0"/>
              <a:t>	    </a:t>
            </a:r>
            <a:r>
              <a:rPr lang="en-US" sz="1600" b="1" smtClean="0"/>
              <a:t>2. Banking Book – </a:t>
            </a:r>
            <a:r>
              <a:rPr lang="en-US" sz="1600" smtClean="0"/>
              <a:t>Instruments, mainly loans, held to maturity and typically valued on historical-cost basis</a:t>
            </a:r>
          </a:p>
          <a:p>
            <a:pPr eaLnBrk="1" hangingPunct="1"/>
            <a:r>
              <a:rPr lang="en-US" sz="2000" smtClean="0"/>
              <a:t>Add capital charge for :</a:t>
            </a:r>
          </a:p>
          <a:p>
            <a:pPr eaLnBrk="1" hangingPunct="1">
              <a:buFontTx/>
              <a:buNone/>
            </a:pPr>
            <a:r>
              <a:rPr lang="en-US" sz="2000" smtClean="0"/>
              <a:t>	  </a:t>
            </a:r>
            <a:r>
              <a:rPr lang="en-US" sz="1600" smtClean="0"/>
              <a:t> 1. Market risk of the trading book</a:t>
            </a:r>
          </a:p>
          <a:p>
            <a:pPr eaLnBrk="1" hangingPunct="1">
              <a:buFontTx/>
              <a:buNone/>
            </a:pPr>
            <a:r>
              <a:rPr lang="en-US" sz="1600" smtClean="0"/>
              <a:t>	    2. Currency and commodity risk of the banking book</a:t>
            </a:r>
          </a:p>
          <a:p>
            <a:pPr eaLnBrk="1" hangingPunct="1">
              <a:buFontTx/>
              <a:buNone/>
            </a:pPr>
            <a:r>
              <a:rPr lang="en-US" sz="1600" smtClean="0"/>
              <a:t>	    (Exclude debt and equity securities in trading book and positions in commodities, but include all OTC derivatives both in trading and banking book)</a:t>
            </a:r>
            <a:endParaRPr lang="en-US" sz="2000" smtClean="0"/>
          </a:p>
        </p:txBody>
      </p:sp>
      <p:sp>
        <p:nvSpPr>
          <p:cNvPr id="33794" name="Rectangle 3"/>
          <p:cNvSpPr>
            <a:spLocks noGrp="1" noChangeArrowheads="1"/>
          </p:cNvSpPr>
          <p:nvPr>
            <p:ph type="title"/>
          </p:nvPr>
        </p:nvSpPr>
        <p:spPr/>
        <p:txBody>
          <a:bodyPr/>
          <a:lstStyle/>
          <a:p>
            <a:pPr eaLnBrk="1" hangingPunct="1"/>
            <a:r>
              <a:rPr lang="en-US" b="1" smtClean="0"/>
              <a:t>1996 Amendment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body" idx="1"/>
          </p:nvPr>
        </p:nvSpPr>
        <p:spPr>
          <a:xfrm>
            <a:off x="468313" y="1412875"/>
            <a:ext cx="7923212" cy="4678363"/>
          </a:xfrm>
        </p:spPr>
        <p:txBody>
          <a:bodyPr/>
          <a:lstStyle/>
          <a:p>
            <a:pPr marL="457200" indent="-457200" eaLnBrk="1" hangingPunct="1">
              <a:lnSpc>
                <a:spcPct val="90000"/>
              </a:lnSpc>
            </a:pPr>
            <a:r>
              <a:rPr lang="en-US" sz="2000" smtClean="0"/>
              <a:t>Pillar 1 : Minimum Capital Requirement</a:t>
            </a:r>
          </a:p>
          <a:p>
            <a:pPr marL="457200" indent="-457200" eaLnBrk="1" hangingPunct="1">
              <a:lnSpc>
                <a:spcPct val="90000"/>
              </a:lnSpc>
              <a:buFontTx/>
              <a:buNone/>
            </a:pPr>
            <a:r>
              <a:rPr lang="en-US" sz="2000" smtClean="0"/>
              <a:t>	</a:t>
            </a:r>
            <a:r>
              <a:rPr lang="en-US" sz="1600" smtClean="0"/>
              <a:t>To cover credit, market and operational risk with wider choice of models for computing their risk charges. However, ratio is kept constant, at 8% of risk-weighted asset, in the global banking system.</a:t>
            </a:r>
          </a:p>
          <a:p>
            <a:pPr marL="457200" indent="-457200" eaLnBrk="1" hangingPunct="1">
              <a:lnSpc>
                <a:spcPct val="90000"/>
              </a:lnSpc>
            </a:pPr>
            <a:r>
              <a:rPr lang="en-US" sz="2000" smtClean="0"/>
              <a:t>Pillar 2 : Supervisory Review Process</a:t>
            </a:r>
          </a:p>
          <a:p>
            <a:pPr marL="457200" indent="-457200" eaLnBrk="1" hangingPunct="1">
              <a:lnSpc>
                <a:spcPct val="90000"/>
              </a:lnSpc>
              <a:buFontTx/>
              <a:buNone/>
            </a:pPr>
            <a:r>
              <a:rPr lang="en-US" sz="2000" smtClean="0"/>
              <a:t>	</a:t>
            </a:r>
            <a:r>
              <a:rPr lang="en-US" sz="1600" smtClean="0"/>
              <a:t>Expanded role of supervisors to ensure that :</a:t>
            </a:r>
          </a:p>
          <a:p>
            <a:pPr marL="457200" indent="-457200" eaLnBrk="1" hangingPunct="1">
              <a:lnSpc>
                <a:spcPct val="90000"/>
              </a:lnSpc>
              <a:buFontTx/>
              <a:buNone/>
            </a:pPr>
            <a:r>
              <a:rPr lang="en-US" sz="1600" smtClean="0"/>
              <a:t>	1. Banks implement a process for assessing their capital in relation to risks.</a:t>
            </a:r>
          </a:p>
          <a:p>
            <a:pPr marL="457200" indent="-457200" eaLnBrk="1" hangingPunct="1">
              <a:lnSpc>
                <a:spcPct val="90000"/>
              </a:lnSpc>
              <a:buFontTx/>
              <a:buNone/>
            </a:pPr>
            <a:r>
              <a:rPr lang="en-US" sz="1600" smtClean="0"/>
              <a:t>	2. Banks do operate above minimum regulatory capital ratios.</a:t>
            </a:r>
          </a:p>
          <a:p>
            <a:pPr marL="457200" indent="-457200" eaLnBrk="1" hangingPunct="1">
              <a:lnSpc>
                <a:spcPct val="90000"/>
              </a:lnSpc>
              <a:buFontTx/>
              <a:buNone/>
            </a:pPr>
            <a:r>
              <a:rPr lang="en-US" sz="1600" smtClean="0"/>
              <a:t>	3. Corrective action is taken as soon as possible when problem occurs.</a:t>
            </a:r>
          </a:p>
          <a:p>
            <a:pPr marL="457200" indent="-457200" eaLnBrk="1" hangingPunct="1">
              <a:lnSpc>
                <a:spcPct val="90000"/>
              </a:lnSpc>
            </a:pPr>
            <a:r>
              <a:rPr lang="en-US" sz="2000" smtClean="0"/>
              <a:t>Pillar 3 : Market Discipline</a:t>
            </a:r>
          </a:p>
          <a:p>
            <a:pPr marL="457200" indent="-457200" eaLnBrk="1" hangingPunct="1">
              <a:lnSpc>
                <a:spcPct val="90000"/>
              </a:lnSpc>
              <a:buFontTx/>
              <a:buNone/>
            </a:pPr>
            <a:r>
              <a:rPr lang="en-US" sz="2000" smtClean="0"/>
              <a:t>	</a:t>
            </a:r>
            <a:r>
              <a:rPr lang="en-US" sz="1600" smtClean="0"/>
              <a:t>Importance of risk disclosures in financial statements to enable participants to evaluate banks’ risk profile and adequacy of their capital positions. Banks failing to meet this requirement will not qualify for using internal models which generally lead to lower capital charges.</a:t>
            </a:r>
            <a:endParaRPr lang="en-US" sz="2000" smtClean="0"/>
          </a:p>
        </p:txBody>
      </p:sp>
      <p:sp>
        <p:nvSpPr>
          <p:cNvPr id="34818" name="Rectangle 3"/>
          <p:cNvSpPr>
            <a:spLocks noGrp="1" noChangeArrowheads="1"/>
          </p:cNvSpPr>
          <p:nvPr>
            <p:ph type="title"/>
          </p:nvPr>
        </p:nvSpPr>
        <p:spPr/>
        <p:txBody>
          <a:bodyPr/>
          <a:lstStyle/>
          <a:p>
            <a:pPr eaLnBrk="1" hangingPunct="1"/>
            <a:r>
              <a:rPr lang="en-US" b="1" smtClean="0"/>
              <a:t>Basel II Accord (June 2004)</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body" idx="1"/>
          </p:nvPr>
        </p:nvSpPr>
        <p:spPr>
          <a:xfrm>
            <a:off x="465138" y="1343025"/>
            <a:ext cx="7923212" cy="4678363"/>
          </a:xfrm>
        </p:spPr>
        <p:txBody>
          <a:bodyPr/>
          <a:lstStyle/>
          <a:p>
            <a:pPr marL="457200" indent="-457200" eaLnBrk="1" hangingPunct="1"/>
            <a:r>
              <a:rPr lang="en-US" sz="2000" smtClean="0"/>
              <a:t>Capital Adequacy Ratio :</a:t>
            </a:r>
            <a:r>
              <a:rPr lang="en-US" sz="3200" smtClean="0"/>
              <a:t> </a:t>
            </a:r>
          </a:p>
          <a:p>
            <a:pPr marL="457200" indent="-457200" eaLnBrk="1" hangingPunct="1">
              <a:buFontTx/>
              <a:buNone/>
            </a:pPr>
            <a:r>
              <a:rPr lang="en-US" sz="3200" smtClean="0"/>
              <a:t>	   </a:t>
            </a:r>
            <a:r>
              <a:rPr lang="en-US" u="sng" smtClean="0"/>
              <a:t>                 </a:t>
            </a:r>
            <a:r>
              <a:rPr lang="en-US" sz="1600" u="sng" smtClean="0"/>
              <a:t>Total Capital                    ‘</a:t>
            </a:r>
            <a:r>
              <a:rPr lang="en-US" sz="1600" smtClean="0"/>
              <a:t>   = Bank’s capital ratio &gt; 8%</a:t>
            </a:r>
            <a:r>
              <a:rPr lang="en-US" sz="1600" u="sng" smtClean="0"/>
              <a:t>          </a:t>
            </a:r>
          </a:p>
          <a:p>
            <a:pPr marL="457200" indent="-457200" eaLnBrk="1" hangingPunct="1">
              <a:buFontTx/>
              <a:buNone/>
            </a:pPr>
            <a:r>
              <a:rPr lang="en-US" sz="1600" smtClean="0"/>
              <a:t>         Credit risk + Market risk + Operational risk</a:t>
            </a:r>
          </a:p>
          <a:p>
            <a:pPr marL="457200" indent="-457200" eaLnBrk="1" hangingPunct="1">
              <a:buFontTx/>
              <a:buNone/>
            </a:pPr>
            <a:r>
              <a:rPr lang="en-US" sz="1600" smtClean="0"/>
              <a:t>       </a:t>
            </a:r>
          </a:p>
          <a:p>
            <a:pPr marL="457200" indent="-457200" eaLnBrk="1" hangingPunct="1">
              <a:buFont typeface="Wingdings" pitchFamily="2" charset="2"/>
              <a:buNone/>
            </a:pPr>
            <a:r>
              <a:rPr lang="en-US" sz="1600" smtClean="0"/>
              <a:t>	   ++ Multiplication of Market Risk Charge (MRC) and Operational Risk Charge (ORC) = 1/8% = 12.50</a:t>
            </a:r>
          </a:p>
          <a:p>
            <a:pPr marL="457200" indent="-457200" eaLnBrk="1" hangingPunct="1">
              <a:buFont typeface="Wingdings" pitchFamily="2" charset="2"/>
              <a:buNone/>
            </a:pPr>
            <a:endParaRPr lang="en-US" sz="1600" smtClean="0"/>
          </a:p>
          <a:p>
            <a:pPr marL="457200" indent="-457200" eaLnBrk="1" hangingPunct="1">
              <a:buFont typeface="Wingdings" pitchFamily="2" charset="2"/>
              <a:buNone/>
            </a:pPr>
            <a:r>
              <a:rPr lang="en-US" sz="1600" smtClean="0"/>
              <a:t>	   </a:t>
            </a:r>
            <a:r>
              <a:rPr lang="en-US" sz="1600" b="1" u="sng" smtClean="0"/>
              <a:t>Example</a:t>
            </a:r>
          </a:p>
          <a:p>
            <a:pPr marL="457200" indent="-457200" eaLnBrk="1" hangingPunct="1">
              <a:buFont typeface="Wingdings" pitchFamily="2" charset="2"/>
              <a:buNone/>
            </a:pPr>
            <a:r>
              <a:rPr lang="en-US" sz="1600" smtClean="0"/>
              <a:t>	   Risk-weighted assets = $875 ; MRC = $10 ; ORC = $20</a:t>
            </a:r>
          </a:p>
          <a:p>
            <a:pPr marL="457200" indent="-457200" eaLnBrk="1" hangingPunct="1">
              <a:buFont typeface="Wingdings" pitchFamily="2" charset="2"/>
              <a:buNone/>
            </a:pPr>
            <a:r>
              <a:rPr lang="en-US" sz="1600" smtClean="0"/>
              <a:t>	   Total Capital Requirement </a:t>
            </a:r>
          </a:p>
          <a:p>
            <a:pPr marL="457200" indent="-457200" eaLnBrk="1" hangingPunct="1">
              <a:buFont typeface="Wingdings" pitchFamily="2" charset="2"/>
              <a:buNone/>
            </a:pPr>
            <a:r>
              <a:rPr lang="en-US" sz="1600" smtClean="0"/>
              <a:t>           = 8% x {$875 + [($10 + $20) x 12.5]} = $100</a:t>
            </a:r>
          </a:p>
          <a:p>
            <a:pPr marL="457200" indent="-457200" eaLnBrk="1" hangingPunct="1">
              <a:buFont typeface="Wingdings" pitchFamily="2" charset="2"/>
              <a:buNone/>
            </a:pPr>
            <a:r>
              <a:rPr lang="en-US" sz="1600" smtClean="0"/>
              <a:t>           = (8% x $875) + $10 + $20 = $70 + $10 + $20 = $100</a:t>
            </a:r>
          </a:p>
        </p:txBody>
      </p:sp>
      <p:sp>
        <p:nvSpPr>
          <p:cNvPr id="35842" name="Rectangle 3"/>
          <p:cNvSpPr>
            <a:spLocks noGrp="1" noChangeArrowheads="1"/>
          </p:cNvSpPr>
          <p:nvPr>
            <p:ph type="title"/>
          </p:nvPr>
        </p:nvSpPr>
        <p:spPr/>
        <p:txBody>
          <a:bodyPr/>
          <a:lstStyle/>
          <a:p>
            <a:pPr eaLnBrk="1" hangingPunct="1"/>
            <a:r>
              <a:rPr lang="en-US" b="1" smtClean="0"/>
              <a:t>Basel II Accord (June 2004)</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ChangeArrowheads="1"/>
          </p:cNvSpPr>
          <p:nvPr/>
        </p:nvSpPr>
        <p:spPr bwMode="auto">
          <a:xfrm>
            <a:off x="684213" y="1989138"/>
            <a:ext cx="7488237" cy="4535487"/>
          </a:xfrm>
          <a:prstGeom prst="rect">
            <a:avLst/>
          </a:prstGeom>
          <a:solidFill>
            <a:srgbClr val="72C63F">
              <a:alpha val="98822"/>
            </a:srgbClr>
          </a:solidFill>
          <a:ln w="9525">
            <a:solidFill>
              <a:schemeClr val="tx1"/>
            </a:solidFill>
            <a:miter lim="800000"/>
            <a:headEnd/>
            <a:tailEnd/>
          </a:ln>
        </p:spPr>
        <p:txBody>
          <a:bodyPr wrap="none" anchor="ctr"/>
          <a:lstStyle/>
          <a:p>
            <a:endParaRPr lang="en-US"/>
          </a:p>
        </p:txBody>
      </p:sp>
      <p:sp>
        <p:nvSpPr>
          <p:cNvPr id="36866" name="Rectangle 3"/>
          <p:cNvSpPr>
            <a:spLocks noGrp="1" noChangeArrowheads="1"/>
          </p:cNvSpPr>
          <p:nvPr>
            <p:ph type="body" idx="1"/>
          </p:nvPr>
        </p:nvSpPr>
        <p:spPr>
          <a:xfrm>
            <a:off x="468313" y="1196975"/>
            <a:ext cx="7923212" cy="4678363"/>
          </a:xfrm>
        </p:spPr>
        <p:txBody>
          <a:bodyPr/>
          <a:lstStyle/>
          <a:p>
            <a:pPr marL="457200" indent="-457200" eaLnBrk="1" hangingPunct="1"/>
            <a:r>
              <a:rPr lang="en-US" sz="2000" smtClean="0"/>
              <a:t>Summary of coverage of credit, marketing and operational risk charges for the banking and trading books </a:t>
            </a:r>
          </a:p>
          <a:p>
            <a:pPr marL="457200" indent="-457200" eaLnBrk="1" hangingPunct="1">
              <a:buFontTx/>
              <a:buNone/>
            </a:pPr>
            <a:r>
              <a:rPr lang="en-US" sz="2000" smtClean="0"/>
              <a:t>	</a:t>
            </a:r>
            <a:endParaRPr lang="en-US" sz="1600" smtClean="0"/>
          </a:p>
        </p:txBody>
      </p:sp>
      <p:sp>
        <p:nvSpPr>
          <p:cNvPr id="36867" name="Rectangle 4"/>
          <p:cNvSpPr>
            <a:spLocks noGrp="1" noChangeArrowheads="1"/>
          </p:cNvSpPr>
          <p:nvPr>
            <p:ph type="title"/>
          </p:nvPr>
        </p:nvSpPr>
        <p:spPr/>
        <p:txBody>
          <a:bodyPr/>
          <a:lstStyle/>
          <a:p>
            <a:pPr eaLnBrk="1" hangingPunct="1"/>
            <a:r>
              <a:rPr lang="en-US" b="1" smtClean="0"/>
              <a:t>Basel II Accord (June 2004)</a:t>
            </a:r>
          </a:p>
        </p:txBody>
      </p:sp>
      <p:sp>
        <p:nvSpPr>
          <p:cNvPr id="36868" name="Text Box 5"/>
          <p:cNvSpPr txBox="1">
            <a:spLocks noChangeArrowheads="1"/>
          </p:cNvSpPr>
          <p:nvPr/>
        </p:nvSpPr>
        <p:spPr bwMode="auto">
          <a:xfrm>
            <a:off x="1331913" y="2565400"/>
            <a:ext cx="1846262" cy="590550"/>
          </a:xfrm>
          <a:prstGeom prst="rect">
            <a:avLst/>
          </a:prstGeom>
          <a:noFill/>
          <a:ln w="9525">
            <a:solidFill>
              <a:schemeClr val="tx1"/>
            </a:solidFill>
            <a:miter lim="800000"/>
            <a:headEnd/>
            <a:tailEnd/>
          </a:ln>
        </p:spPr>
        <p:txBody>
          <a:bodyPr wrap="none">
            <a:spAutoFit/>
          </a:bodyPr>
          <a:lstStyle/>
          <a:p>
            <a:r>
              <a:rPr lang="en-US" sz="1600" b="1">
                <a:solidFill>
                  <a:schemeClr val="bg1"/>
                </a:solidFill>
                <a:latin typeface="Arial" charset="0"/>
              </a:rPr>
              <a:t>   Banking Book</a:t>
            </a:r>
          </a:p>
          <a:p>
            <a:r>
              <a:rPr lang="en-US" sz="1600" b="1">
                <a:solidFill>
                  <a:schemeClr val="bg1"/>
                </a:solidFill>
                <a:latin typeface="Arial" charset="0"/>
              </a:rPr>
              <a:t>(held to Maturity)</a:t>
            </a:r>
          </a:p>
        </p:txBody>
      </p:sp>
      <p:sp>
        <p:nvSpPr>
          <p:cNvPr id="36869" name="Text Box 6"/>
          <p:cNvSpPr txBox="1">
            <a:spLocks noChangeArrowheads="1"/>
          </p:cNvSpPr>
          <p:nvPr/>
        </p:nvSpPr>
        <p:spPr bwMode="auto">
          <a:xfrm>
            <a:off x="5435600" y="2565400"/>
            <a:ext cx="2025650" cy="590550"/>
          </a:xfrm>
          <a:prstGeom prst="rect">
            <a:avLst/>
          </a:prstGeom>
          <a:noFill/>
          <a:ln w="9525">
            <a:solidFill>
              <a:schemeClr val="tx1"/>
            </a:solidFill>
            <a:miter lim="800000"/>
            <a:headEnd/>
            <a:tailEnd/>
          </a:ln>
        </p:spPr>
        <p:txBody>
          <a:bodyPr wrap="none">
            <a:spAutoFit/>
          </a:bodyPr>
          <a:lstStyle/>
          <a:p>
            <a:r>
              <a:rPr lang="en-US" sz="1600" b="1">
                <a:solidFill>
                  <a:schemeClr val="bg1"/>
                </a:solidFill>
                <a:latin typeface="Arial" charset="0"/>
              </a:rPr>
              <a:t>    Trading Book</a:t>
            </a:r>
          </a:p>
          <a:p>
            <a:r>
              <a:rPr lang="en-US" sz="1600" b="1">
                <a:solidFill>
                  <a:schemeClr val="bg1"/>
                </a:solidFill>
                <a:latin typeface="Arial" charset="0"/>
              </a:rPr>
              <a:t>(marked to market)</a:t>
            </a:r>
          </a:p>
        </p:txBody>
      </p:sp>
      <p:sp>
        <p:nvSpPr>
          <p:cNvPr id="36870" name="Line 7"/>
          <p:cNvSpPr>
            <a:spLocks noChangeShapeType="1"/>
          </p:cNvSpPr>
          <p:nvPr/>
        </p:nvSpPr>
        <p:spPr bwMode="auto">
          <a:xfrm flipV="1">
            <a:off x="2124075" y="2420938"/>
            <a:ext cx="0" cy="144462"/>
          </a:xfrm>
          <a:prstGeom prst="line">
            <a:avLst/>
          </a:prstGeom>
          <a:noFill/>
          <a:ln w="9525">
            <a:solidFill>
              <a:schemeClr val="tx1"/>
            </a:solidFill>
            <a:round/>
            <a:headEnd/>
            <a:tailEnd/>
          </a:ln>
        </p:spPr>
        <p:txBody>
          <a:bodyPr/>
          <a:lstStyle/>
          <a:p>
            <a:endParaRPr lang="en-US"/>
          </a:p>
        </p:txBody>
      </p:sp>
      <p:sp>
        <p:nvSpPr>
          <p:cNvPr id="36871" name="Line 8"/>
          <p:cNvSpPr>
            <a:spLocks noChangeShapeType="1"/>
          </p:cNvSpPr>
          <p:nvPr/>
        </p:nvSpPr>
        <p:spPr bwMode="auto">
          <a:xfrm flipV="1">
            <a:off x="6372225" y="2420938"/>
            <a:ext cx="0" cy="144462"/>
          </a:xfrm>
          <a:prstGeom prst="line">
            <a:avLst/>
          </a:prstGeom>
          <a:noFill/>
          <a:ln w="9525">
            <a:solidFill>
              <a:schemeClr val="tx1"/>
            </a:solidFill>
            <a:round/>
            <a:headEnd/>
            <a:tailEnd/>
          </a:ln>
        </p:spPr>
        <p:txBody>
          <a:bodyPr/>
          <a:lstStyle/>
          <a:p>
            <a:endParaRPr lang="en-US"/>
          </a:p>
        </p:txBody>
      </p:sp>
      <p:sp>
        <p:nvSpPr>
          <p:cNvPr id="36872" name="Line 9"/>
          <p:cNvSpPr>
            <a:spLocks noChangeShapeType="1"/>
          </p:cNvSpPr>
          <p:nvPr/>
        </p:nvSpPr>
        <p:spPr bwMode="auto">
          <a:xfrm>
            <a:off x="2124075" y="2420938"/>
            <a:ext cx="4248150" cy="0"/>
          </a:xfrm>
          <a:prstGeom prst="line">
            <a:avLst/>
          </a:prstGeom>
          <a:noFill/>
          <a:ln w="19050">
            <a:solidFill>
              <a:schemeClr val="tx1"/>
            </a:solidFill>
            <a:round/>
            <a:headEnd/>
            <a:tailEnd/>
          </a:ln>
        </p:spPr>
        <p:txBody>
          <a:bodyPr/>
          <a:lstStyle/>
          <a:p>
            <a:endParaRPr lang="en-US"/>
          </a:p>
        </p:txBody>
      </p:sp>
      <p:sp>
        <p:nvSpPr>
          <p:cNvPr id="36873" name="Text Box 10"/>
          <p:cNvSpPr txBox="1">
            <a:spLocks noChangeArrowheads="1"/>
          </p:cNvSpPr>
          <p:nvPr/>
        </p:nvSpPr>
        <p:spPr bwMode="auto">
          <a:xfrm>
            <a:off x="3708400" y="2060575"/>
            <a:ext cx="1368425" cy="336550"/>
          </a:xfrm>
          <a:prstGeom prst="rect">
            <a:avLst/>
          </a:prstGeom>
          <a:noFill/>
          <a:ln w="9525">
            <a:noFill/>
            <a:miter lim="800000"/>
            <a:headEnd/>
            <a:tailEnd/>
          </a:ln>
        </p:spPr>
        <p:txBody>
          <a:bodyPr wrap="none">
            <a:spAutoFit/>
          </a:bodyPr>
          <a:lstStyle/>
          <a:p>
            <a:r>
              <a:rPr lang="en-US" sz="1600" b="1">
                <a:solidFill>
                  <a:schemeClr val="bg1"/>
                </a:solidFill>
                <a:latin typeface="Arial" charset="0"/>
              </a:rPr>
              <a:t>Bank assets</a:t>
            </a:r>
          </a:p>
        </p:txBody>
      </p:sp>
      <p:sp>
        <p:nvSpPr>
          <p:cNvPr id="36874" name="Text Box 11"/>
          <p:cNvSpPr txBox="1">
            <a:spLocks noChangeArrowheads="1"/>
          </p:cNvSpPr>
          <p:nvPr/>
        </p:nvSpPr>
        <p:spPr bwMode="auto">
          <a:xfrm>
            <a:off x="1331913" y="3213100"/>
            <a:ext cx="5976937" cy="336550"/>
          </a:xfrm>
          <a:prstGeom prst="rect">
            <a:avLst/>
          </a:prstGeom>
          <a:noFill/>
          <a:ln w="9525">
            <a:noFill/>
            <a:miter lim="800000"/>
            <a:headEnd/>
            <a:tailEnd/>
          </a:ln>
        </p:spPr>
        <p:txBody>
          <a:bodyPr>
            <a:spAutoFit/>
          </a:bodyPr>
          <a:lstStyle/>
          <a:p>
            <a:pPr>
              <a:spcBef>
                <a:spcPct val="50000"/>
              </a:spcBef>
            </a:pPr>
            <a:r>
              <a:rPr lang="en-US" sz="1600" b="1">
                <a:solidFill>
                  <a:schemeClr val="bg1"/>
                </a:solidFill>
                <a:latin typeface="Arial" charset="0"/>
              </a:rPr>
              <a:t>                                          Credit risk</a:t>
            </a:r>
          </a:p>
        </p:txBody>
      </p:sp>
      <p:sp>
        <p:nvSpPr>
          <p:cNvPr id="36875" name="Text Box 12"/>
          <p:cNvSpPr txBox="1">
            <a:spLocks noChangeArrowheads="1"/>
          </p:cNvSpPr>
          <p:nvPr/>
        </p:nvSpPr>
        <p:spPr bwMode="auto">
          <a:xfrm>
            <a:off x="1403350" y="3429000"/>
            <a:ext cx="1603375" cy="346075"/>
          </a:xfrm>
          <a:prstGeom prst="rect">
            <a:avLst/>
          </a:prstGeom>
          <a:noFill/>
          <a:ln w="9525">
            <a:solidFill>
              <a:schemeClr val="tx1"/>
            </a:solidFill>
            <a:miter lim="800000"/>
            <a:headEnd/>
            <a:tailEnd/>
          </a:ln>
        </p:spPr>
        <p:txBody>
          <a:bodyPr wrap="none">
            <a:spAutoFit/>
          </a:bodyPr>
          <a:lstStyle/>
          <a:p>
            <a:r>
              <a:rPr lang="en-US" sz="1600" b="1">
                <a:solidFill>
                  <a:schemeClr val="bg1"/>
                </a:solidFill>
                <a:latin typeface="Arial" charset="0"/>
              </a:rPr>
              <a:t>Banking Asset</a:t>
            </a:r>
          </a:p>
        </p:txBody>
      </p:sp>
      <p:sp>
        <p:nvSpPr>
          <p:cNvPr id="36876" name="Text Box 13"/>
          <p:cNvSpPr txBox="1">
            <a:spLocks noChangeArrowheads="1"/>
          </p:cNvSpPr>
          <p:nvPr/>
        </p:nvSpPr>
        <p:spPr bwMode="auto">
          <a:xfrm>
            <a:off x="1403350" y="3789363"/>
            <a:ext cx="5905500" cy="346075"/>
          </a:xfrm>
          <a:prstGeom prst="rect">
            <a:avLst/>
          </a:prstGeom>
          <a:noFill/>
          <a:ln w="9525">
            <a:solidFill>
              <a:schemeClr val="tx1"/>
            </a:solidFill>
            <a:miter lim="800000"/>
            <a:headEnd/>
            <a:tailEnd/>
          </a:ln>
        </p:spPr>
        <p:txBody>
          <a:bodyPr>
            <a:spAutoFit/>
          </a:bodyPr>
          <a:lstStyle/>
          <a:p>
            <a:r>
              <a:rPr lang="en-US" sz="1600" b="1">
                <a:solidFill>
                  <a:schemeClr val="bg1"/>
                </a:solidFill>
                <a:latin typeface="Arial" charset="0"/>
              </a:rPr>
              <a:t>                                      All derivatives                                       </a:t>
            </a:r>
          </a:p>
        </p:txBody>
      </p:sp>
      <p:sp>
        <p:nvSpPr>
          <p:cNvPr id="36877" name="Rectangle 14"/>
          <p:cNvSpPr>
            <a:spLocks noChangeArrowheads="1"/>
          </p:cNvSpPr>
          <p:nvPr/>
        </p:nvSpPr>
        <p:spPr bwMode="auto">
          <a:xfrm>
            <a:off x="1331913" y="3213100"/>
            <a:ext cx="6119812" cy="1008063"/>
          </a:xfrm>
          <a:prstGeom prst="rect">
            <a:avLst/>
          </a:prstGeom>
          <a:noFill/>
          <a:ln w="9525">
            <a:solidFill>
              <a:schemeClr val="tx1"/>
            </a:solidFill>
            <a:miter lim="800000"/>
            <a:headEnd/>
            <a:tailEnd/>
          </a:ln>
        </p:spPr>
        <p:txBody>
          <a:bodyPr wrap="none" anchor="ctr"/>
          <a:lstStyle/>
          <a:p>
            <a:endParaRPr lang="en-US"/>
          </a:p>
        </p:txBody>
      </p:sp>
      <p:sp>
        <p:nvSpPr>
          <p:cNvPr id="36878" name="Text Box 15"/>
          <p:cNvSpPr txBox="1">
            <a:spLocks noChangeArrowheads="1"/>
          </p:cNvSpPr>
          <p:nvPr/>
        </p:nvSpPr>
        <p:spPr bwMode="auto">
          <a:xfrm>
            <a:off x="5724525" y="4365625"/>
            <a:ext cx="1584325" cy="346075"/>
          </a:xfrm>
          <a:prstGeom prst="rect">
            <a:avLst/>
          </a:prstGeom>
          <a:noFill/>
          <a:ln w="9525">
            <a:solidFill>
              <a:schemeClr val="tx1"/>
            </a:solidFill>
            <a:miter lim="800000"/>
            <a:headEnd/>
            <a:tailEnd/>
          </a:ln>
        </p:spPr>
        <p:txBody>
          <a:bodyPr>
            <a:spAutoFit/>
          </a:bodyPr>
          <a:lstStyle/>
          <a:p>
            <a:r>
              <a:rPr lang="en-US" sz="1600" b="1">
                <a:solidFill>
                  <a:schemeClr val="bg1"/>
                </a:solidFill>
                <a:latin typeface="Arial" charset="0"/>
              </a:rPr>
              <a:t> Fixed-income</a:t>
            </a:r>
          </a:p>
        </p:txBody>
      </p:sp>
      <p:sp>
        <p:nvSpPr>
          <p:cNvPr id="36879" name="Text Box 16"/>
          <p:cNvSpPr txBox="1">
            <a:spLocks noChangeArrowheads="1"/>
          </p:cNvSpPr>
          <p:nvPr/>
        </p:nvSpPr>
        <p:spPr bwMode="auto">
          <a:xfrm>
            <a:off x="5724525" y="4724400"/>
            <a:ext cx="1584325" cy="346075"/>
          </a:xfrm>
          <a:prstGeom prst="rect">
            <a:avLst/>
          </a:prstGeom>
          <a:noFill/>
          <a:ln w="9525">
            <a:solidFill>
              <a:schemeClr val="tx1"/>
            </a:solidFill>
            <a:miter lim="800000"/>
            <a:headEnd/>
            <a:tailEnd/>
          </a:ln>
        </p:spPr>
        <p:txBody>
          <a:bodyPr>
            <a:spAutoFit/>
          </a:bodyPr>
          <a:lstStyle/>
          <a:p>
            <a:r>
              <a:rPr lang="en-US" sz="1600" b="1">
                <a:solidFill>
                  <a:schemeClr val="bg1"/>
                </a:solidFill>
                <a:latin typeface="Arial" charset="0"/>
              </a:rPr>
              <a:t>     Equities</a:t>
            </a:r>
          </a:p>
        </p:txBody>
      </p:sp>
      <p:sp>
        <p:nvSpPr>
          <p:cNvPr id="36880" name="Text Box 17"/>
          <p:cNvSpPr txBox="1">
            <a:spLocks noChangeArrowheads="1"/>
          </p:cNvSpPr>
          <p:nvPr/>
        </p:nvSpPr>
        <p:spPr bwMode="auto">
          <a:xfrm>
            <a:off x="5724525" y="5084763"/>
            <a:ext cx="1584325" cy="346075"/>
          </a:xfrm>
          <a:prstGeom prst="rect">
            <a:avLst/>
          </a:prstGeom>
          <a:noFill/>
          <a:ln w="9525">
            <a:solidFill>
              <a:schemeClr val="tx1"/>
            </a:solidFill>
            <a:miter lim="800000"/>
            <a:headEnd/>
            <a:tailEnd/>
          </a:ln>
        </p:spPr>
        <p:txBody>
          <a:bodyPr>
            <a:spAutoFit/>
          </a:bodyPr>
          <a:lstStyle/>
          <a:p>
            <a:r>
              <a:rPr lang="en-US" sz="1600">
                <a:latin typeface="Arial" charset="0"/>
              </a:rPr>
              <a:t>   </a:t>
            </a:r>
            <a:r>
              <a:rPr lang="en-US" sz="1600" b="1">
                <a:solidFill>
                  <a:schemeClr val="bg1"/>
                </a:solidFill>
                <a:latin typeface="Arial" charset="0"/>
              </a:rPr>
              <a:t>Currencies</a:t>
            </a:r>
          </a:p>
        </p:txBody>
      </p:sp>
      <p:sp>
        <p:nvSpPr>
          <p:cNvPr id="36881" name="Text Box 18"/>
          <p:cNvSpPr txBox="1">
            <a:spLocks noChangeArrowheads="1"/>
          </p:cNvSpPr>
          <p:nvPr/>
        </p:nvSpPr>
        <p:spPr bwMode="auto">
          <a:xfrm>
            <a:off x="5724525" y="5445125"/>
            <a:ext cx="1584325" cy="346075"/>
          </a:xfrm>
          <a:prstGeom prst="rect">
            <a:avLst/>
          </a:prstGeom>
          <a:noFill/>
          <a:ln w="9525">
            <a:solidFill>
              <a:schemeClr val="tx1"/>
            </a:solidFill>
            <a:miter lim="800000"/>
            <a:headEnd/>
            <a:tailEnd/>
          </a:ln>
        </p:spPr>
        <p:txBody>
          <a:bodyPr>
            <a:spAutoFit/>
          </a:bodyPr>
          <a:lstStyle/>
          <a:p>
            <a:r>
              <a:rPr lang="en-US" sz="1600">
                <a:solidFill>
                  <a:schemeClr val="bg1"/>
                </a:solidFill>
                <a:latin typeface="Arial" charset="0"/>
              </a:rPr>
              <a:t> </a:t>
            </a:r>
            <a:r>
              <a:rPr lang="en-US" sz="1600" b="1">
                <a:solidFill>
                  <a:schemeClr val="bg1"/>
                </a:solidFill>
                <a:latin typeface="Arial" charset="0"/>
              </a:rPr>
              <a:t>Commodities</a:t>
            </a:r>
          </a:p>
        </p:txBody>
      </p:sp>
      <p:sp>
        <p:nvSpPr>
          <p:cNvPr id="36882" name="Rectangle 19"/>
          <p:cNvSpPr>
            <a:spLocks noChangeArrowheads="1"/>
          </p:cNvSpPr>
          <p:nvPr/>
        </p:nvSpPr>
        <p:spPr bwMode="auto">
          <a:xfrm>
            <a:off x="1331913" y="4292600"/>
            <a:ext cx="6119812" cy="1584325"/>
          </a:xfrm>
          <a:prstGeom prst="rect">
            <a:avLst/>
          </a:prstGeom>
          <a:noFill/>
          <a:ln w="9525">
            <a:solidFill>
              <a:schemeClr val="tx1"/>
            </a:solidFill>
            <a:miter lim="800000"/>
            <a:headEnd/>
            <a:tailEnd/>
          </a:ln>
        </p:spPr>
        <p:txBody>
          <a:bodyPr wrap="none" anchor="ctr"/>
          <a:lstStyle/>
          <a:p>
            <a:endParaRPr lang="en-US"/>
          </a:p>
        </p:txBody>
      </p:sp>
      <p:sp>
        <p:nvSpPr>
          <p:cNvPr id="36883" name="Text Box 20"/>
          <p:cNvSpPr txBox="1">
            <a:spLocks noChangeArrowheads="1"/>
          </p:cNvSpPr>
          <p:nvPr/>
        </p:nvSpPr>
        <p:spPr bwMode="auto">
          <a:xfrm>
            <a:off x="1547813" y="4292600"/>
            <a:ext cx="5976937" cy="336550"/>
          </a:xfrm>
          <a:prstGeom prst="rect">
            <a:avLst/>
          </a:prstGeom>
          <a:noFill/>
          <a:ln w="9525">
            <a:noFill/>
            <a:miter lim="800000"/>
            <a:headEnd/>
            <a:tailEnd/>
          </a:ln>
        </p:spPr>
        <p:txBody>
          <a:bodyPr>
            <a:spAutoFit/>
          </a:bodyPr>
          <a:lstStyle/>
          <a:p>
            <a:pPr>
              <a:spcBef>
                <a:spcPct val="50000"/>
              </a:spcBef>
            </a:pPr>
            <a:r>
              <a:rPr lang="en-US" sz="1600" b="1">
                <a:solidFill>
                  <a:schemeClr val="bg1"/>
                </a:solidFill>
                <a:latin typeface="Arial" charset="0"/>
              </a:rPr>
              <a:t>                                      Market risk</a:t>
            </a:r>
          </a:p>
        </p:txBody>
      </p:sp>
      <p:sp>
        <p:nvSpPr>
          <p:cNvPr id="36884" name="Text Box 21"/>
          <p:cNvSpPr txBox="1">
            <a:spLocks noChangeArrowheads="1"/>
          </p:cNvSpPr>
          <p:nvPr/>
        </p:nvSpPr>
        <p:spPr bwMode="auto">
          <a:xfrm>
            <a:off x="1403350" y="5084763"/>
            <a:ext cx="1512888" cy="346075"/>
          </a:xfrm>
          <a:prstGeom prst="rect">
            <a:avLst/>
          </a:prstGeom>
          <a:noFill/>
          <a:ln w="9525">
            <a:solidFill>
              <a:schemeClr val="tx1"/>
            </a:solidFill>
            <a:miter lim="800000"/>
            <a:headEnd/>
            <a:tailEnd/>
          </a:ln>
        </p:spPr>
        <p:txBody>
          <a:bodyPr>
            <a:spAutoFit/>
          </a:bodyPr>
          <a:lstStyle/>
          <a:p>
            <a:r>
              <a:rPr lang="en-US" sz="1600" b="1">
                <a:solidFill>
                  <a:schemeClr val="bg1"/>
                </a:solidFill>
                <a:latin typeface="Arial" charset="0"/>
              </a:rPr>
              <a:t>  Currencies</a:t>
            </a:r>
          </a:p>
        </p:txBody>
      </p:sp>
      <p:sp>
        <p:nvSpPr>
          <p:cNvPr id="36885" name="Text Box 22"/>
          <p:cNvSpPr txBox="1">
            <a:spLocks noChangeArrowheads="1"/>
          </p:cNvSpPr>
          <p:nvPr/>
        </p:nvSpPr>
        <p:spPr bwMode="auto">
          <a:xfrm>
            <a:off x="1403350" y="5445125"/>
            <a:ext cx="1512888" cy="346075"/>
          </a:xfrm>
          <a:prstGeom prst="rect">
            <a:avLst/>
          </a:prstGeom>
          <a:noFill/>
          <a:ln w="9525">
            <a:solidFill>
              <a:schemeClr val="tx1"/>
            </a:solidFill>
            <a:miter lim="800000"/>
            <a:headEnd/>
            <a:tailEnd/>
          </a:ln>
        </p:spPr>
        <p:txBody>
          <a:bodyPr>
            <a:spAutoFit/>
          </a:bodyPr>
          <a:lstStyle/>
          <a:p>
            <a:r>
              <a:rPr lang="en-US" sz="1600" b="1">
                <a:solidFill>
                  <a:schemeClr val="bg1"/>
                </a:solidFill>
                <a:latin typeface="Arial" charset="0"/>
              </a:rPr>
              <a:t>Commodities</a:t>
            </a:r>
          </a:p>
        </p:txBody>
      </p:sp>
      <p:sp>
        <p:nvSpPr>
          <p:cNvPr id="36886" name="Text Box 23"/>
          <p:cNvSpPr txBox="1">
            <a:spLocks noChangeArrowheads="1"/>
          </p:cNvSpPr>
          <p:nvPr/>
        </p:nvSpPr>
        <p:spPr bwMode="auto">
          <a:xfrm>
            <a:off x="1331913" y="5949950"/>
            <a:ext cx="6119812" cy="346075"/>
          </a:xfrm>
          <a:prstGeom prst="rect">
            <a:avLst/>
          </a:prstGeom>
          <a:noFill/>
          <a:ln w="9525">
            <a:solidFill>
              <a:schemeClr val="tx1"/>
            </a:solidFill>
            <a:miter lim="800000"/>
            <a:headEnd/>
            <a:tailEnd/>
          </a:ln>
        </p:spPr>
        <p:txBody>
          <a:bodyPr>
            <a:spAutoFit/>
          </a:bodyPr>
          <a:lstStyle/>
          <a:p>
            <a:r>
              <a:rPr lang="en-US" sz="1600">
                <a:latin typeface="Arial" charset="0"/>
              </a:rPr>
              <a:t>                                      </a:t>
            </a:r>
            <a:r>
              <a:rPr lang="en-US" sz="1600" b="1">
                <a:solidFill>
                  <a:schemeClr val="bg1"/>
                </a:solidFill>
                <a:latin typeface="Arial" charset="0"/>
              </a:rPr>
              <a:t>Operational risk</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p:txBody>
          <a:bodyPr/>
          <a:lstStyle/>
          <a:p>
            <a:pPr eaLnBrk="1" hangingPunct="1"/>
            <a:r>
              <a:rPr lang="en-US" b="1" smtClean="0"/>
              <a:t>Basel II Accord (June 2004)</a:t>
            </a:r>
          </a:p>
        </p:txBody>
      </p:sp>
      <p:sp>
        <p:nvSpPr>
          <p:cNvPr id="37890" name="Rectangle 3"/>
          <p:cNvSpPr>
            <a:spLocks noGrp="1" noChangeArrowheads="1"/>
          </p:cNvSpPr>
          <p:nvPr>
            <p:ph type="body" sz="half" idx="1"/>
          </p:nvPr>
        </p:nvSpPr>
        <p:spPr>
          <a:xfrm>
            <a:off x="465138" y="1343025"/>
            <a:ext cx="8139112" cy="4525963"/>
          </a:xfrm>
        </p:spPr>
        <p:txBody>
          <a:bodyPr/>
          <a:lstStyle/>
          <a:p>
            <a:pPr marL="457200" indent="-457200" eaLnBrk="1" hangingPunct="1"/>
            <a:r>
              <a:rPr lang="en-US" sz="2000" smtClean="0"/>
              <a:t>Menu of Approach to Measure Risk</a:t>
            </a:r>
            <a:r>
              <a:rPr lang="en-US" sz="1800" smtClean="0"/>
              <a:t> </a:t>
            </a:r>
          </a:p>
          <a:p>
            <a:pPr marL="457200" indent="-457200" eaLnBrk="1" hangingPunct="1">
              <a:buFontTx/>
              <a:buNone/>
            </a:pPr>
            <a:r>
              <a:rPr lang="en-US" sz="1800" smtClean="0"/>
              <a:t>	</a:t>
            </a:r>
            <a:endParaRPr lang="en-US" sz="1400" smtClean="0"/>
          </a:p>
        </p:txBody>
      </p:sp>
      <p:graphicFrame>
        <p:nvGraphicFramePr>
          <p:cNvPr id="524292" name="Group 4"/>
          <p:cNvGraphicFramePr>
            <a:graphicFrameLocks noGrp="1"/>
          </p:cNvGraphicFramePr>
          <p:nvPr>
            <p:ph sz="half" idx="2"/>
          </p:nvPr>
        </p:nvGraphicFramePr>
        <p:xfrm>
          <a:off x="971550" y="2133600"/>
          <a:ext cx="7416800" cy="3448050"/>
        </p:xfrm>
        <a:graphic>
          <a:graphicData uri="http://schemas.openxmlformats.org/drawingml/2006/table">
            <a:tbl>
              <a:tblPr/>
              <a:tblGrid>
                <a:gridCol w="1800225"/>
                <a:gridCol w="5616575"/>
              </a:tblGrid>
              <a:tr h="503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Risk Category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Allowed Approach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8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Credit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Standardized approach (based on 1988 Accord)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Foundation internal ratings – based approach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Advance internal ratings – based approach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6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Market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Standardized approach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Internal models approach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969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Operational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Basic indicator approach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Standardized approach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Advanced measurement approach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p:txBody>
          <a:bodyPr/>
          <a:lstStyle/>
          <a:p>
            <a:pPr eaLnBrk="1" hangingPunct="1"/>
            <a:r>
              <a:rPr lang="en-US" b="1" smtClean="0"/>
              <a:t>Risk Capital</a:t>
            </a:r>
          </a:p>
        </p:txBody>
      </p:sp>
      <p:sp>
        <p:nvSpPr>
          <p:cNvPr id="38914" name="Rectangle 3"/>
          <p:cNvSpPr>
            <a:spLocks noGrp="1" noChangeArrowheads="1"/>
          </p:cNvSpPr>
          <p:nvPr>
            <p:ph type="body" idx="1"/>
          </p:nvPr>
        </p:nvSpPr>
        <p:spPr>
          <a:xfrm>
            <a:off x="250825" y="1341438"/>
            <a:ext cx="8713788" cy="5111750"/>
          </a:xfrm>
        </p:spPr>
        <p:txBody>
          <a:bodyPr/>
          <a:lstStyle/>
          <a:p>
            <a:pPr eaLnBrk="1" hangingPunct="1">
              <a:lnSpc>
                <a:spcPct val="90000"/>
              </a:lnSpc>
            </a:pPr>
            <a:r>
              <a:rPr lang="en-US" sz="1800" b="1" smtClean="0"/>
              <a:t>Any internationally active bank has to carry capital of at least 8% of its total risk-weighted assets.</a:t>
            </a:r>
          </a:p>
          <a:p>
            <a:pPr eaLnBrk="1" hangingPunct="1">
              <a:lnSpc>
                <a:spcPct val="90000"/>
              </a:lnSpc>
            </a:pPr>
            <a:r>
              <a:rPr lang="en-US" sz="1800" b="1" smtClean="0"/>
              <a:t>Apply to commercial banks on a consolidated basis </a:t>
            </a:r>
          </a:p>
          <a:p>
            <a:pPr eaLnBrk="1" hangingPunct="1">
              <a:lnSpc>
                <a:spcPct val="90000"/>
              </a:lnSpc>
            </a:pPr>
            <a:r>
              <a:rPr lang="en-US" sz="1800" b="1" smtClean="0"/>
              <a:t>Purposes of capital is to absorb losses, providing some protection to creditors and depositors.</a:t>
            </a:r>
          </a:p>
          <a:p>
            <a:pPr eaLnBrk="1" hangingPunct="1">
              <a:lnSpc>
                <a:spcPct val="90000"/>
              </a:lnSpc>
            </a:pPr>
            <a:r>
              <a:rPr lang="en-US" sz="1800" b="1" smtClean="0"/>
              <a:t>Basel recognised 3 forms of capital :</a:t>
            </a:r>
          </a:p>
          <a:p>
            <a:pPr eaLnBrk="1" hangingPunct="1">
              <a:lnSpc>
                <a:spcPct val="90000"/>
              </a:lnSpc>
              <a:buFontTx/>
              <a:buNone/>
            </a:pPr>
            <a:r>
              <a:rPr lang="en-US" sz="2000" smtClean="0"/>
              <a:t>	  </a:t>
            </a:r>
            <a:r>
              <a:rPr lang="en-US" sz="1600" b="1" i="1" u="sng" smtClean="0"/>
              <a:t>Tier 1 Capital (Core Capital)</a:t>
            </a:r>
            <a:r>
              <a:rPr lang="en-US" sz="1600" smtClean="0"/>
              <a:t> </a:t>
            </a:r>
          </a:p>
          <a:p>
            <a:pPr eaLnBrk="1" hangingPunct="1">
              <a:lnSpc>
                <a:spcPct val="90000"/>
              </a:lnSpc>
              <a:buFontTx/>
              <a:buNone/>
            </a:pPr>
            <a:r>
              <a:rPr lang="en-US" sz="1600" smtClean="0"/>
              <a:t>           – Equity Capital : Common stock &amp; Preference shares</a:t>
            </a:r>
          </a:p>
          <a:p>
            <a:pPr eaLnBrk="1" hangingPunct="1">
              <a:lnSpc>
                <a:spcPct val="90000"/>
              </a:lnSpc>
              <a:buFontTx/>
              <a:buNone/>
            </a:pPr>
            <a:r>
              <a:rPr lang="en-US" sz="1600" smtClean="0"/>
              <a:t>           – Disclosed Reserves : Share premium, retained profits and general reserves</a:t>
            </a:r>
          </a:p>
          <a:p>
            <a:pPr eaLnBrk="1" hangingPunct="1">
              <a:lnSpc>
                <a:spcPct val="90000"/>
              </a:lnSpc>
              <a:buFontTx/>
              <a:buNone/>
            </a:pPr>
            <a:r>
              <a:rPr lang="en-US" sz="1600" smtClean="0"/>
              <a:t>        </a:t>
            </a:r>
            <a:r>
              <a:rPr lang="en-US" sz="1600" b="1" i="1" u="sng" smtClean="0"/>
              <a:t>Tier 2 Capital (Supplementary Capital)</a:t>
            </a:r>
          </a:p>
          <a:p>
            <a:pPr eaLnBrk="1" hangingPunct="1">
              <a:lnSpc>
                <a:spcPct val="90000"/>
              </a:lnSpc>
              <a:buFontTx/>
              <a:buNone/>
            </a:pPr>
            <a:r>
              <a:rPr lang="en-US" sz="1600" smtClean="0"/>
              <a:t>           - Undisclosed Reserves : Hidden reserves allowed in some countries.</a:t>
            </a:r>
          </a:p>
          <a:p>
            <a:pPr eaLnBrk="1" hangingPunct="1">
              <a:lnSpc>
                <a:spcPct val="90000"/>
              </a:lnSpc>
              <a:buFontTx/>
              <a:buNone/>
            </a:pPr>
            <a:r>
              <a:rPr lang="en-US" sz="1600" smtClean="0"/>
              <a:t>           - Asset Revaluation Reserves : Revaluation of long-term holdings of equity securities valued at historical acquisition costs</a:t>
            </a:r>
          </a:p>
          <a:p>
            <a:pPr eaLnBrk="1" hangingPunct="1">
              <a:lnSpc>
                <a:spcPct val="90000"/>
              </a:lnSpc>
              <a:buFontTx/>
              <a:buNone/>
            </a:pPr>
            <a:r>
              <a:rPr lang="en-US" sz="1600" smtClean="0"/>
              <a:t>           - General provisions/loan loss reserves : Reserves held against future unidentified loss</a:t>
            </a:r>
          </a:p>
          <a:p>
            <a:pPr eaLnBrk="1" hangingPunct="1">
              <a:lnSpc>
                <a:spcPct val="90000"/>
              </a:lnSpc>
              <a:buFontTx/>
              <a:buNone/>
            </a:pPr>
            <a:r>
              <a:rPr lang="en-US" sz="1600" smtClean="0"/>
              <a:t>	     - Hybrid debt capital instruments : Combination of equity and debt characteristics</a:t>
            </a:r>
          </a:p>
          <a:p>
            <a:pPr eaLnBrk="1" hangingPunct="1">
              <a:lnSpc>
                <a:spcPct val="90000"/>
              </a:lnSpc>
              <a:buFontTx/>
              <a:buNone/>
            </a:pPr>
            <a:r>
              <a:rPr lang="en-US" sz="1600" smtClean="0"/>
              <a:t>	     - Subordinated term debt</a:t>
            </a:r>
          </a:p>
          <a:p>
            <a:pPr eaLnBrk="1" hangingPunct="1">
              <a:lnSpc>
                <a:spcPct val="90000"/>
              </a:lnSpc>
              <a:buFontTx/>
              <a:buNone/>
            </a:pPr>
            <a:r>
              <a:rPr lang="en-US" sz="1600" smtClean="0"/>
              <a:t>	  </a:t>
            </a:r>
            <a:r>
              <a:rPr lang="en-US" sz="1600" b="1" i="1" u="sng" smtClean="0"/>
              <a:t>Tier 3 Capital (for Market Risk only)</a:t>
            </a:r>
          </a:p>
          <a:p>
            <a:pPr eaLnBrk="1" hangingPunct="1">
              <a:lnSpc>
                <a:spcPct val="90000"/>
              </a:lnSpc>
              <a:buFontTx/>
              <a:buNone/>
            </a:pPr>
            <a:r>
              <a:rPr lang="en-US" sz="1600" smtClean="0"/>
              <a:t>	  It consists of short-term subordinated debt with a maturity of at least two years.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ctrTitle"/>
          </p:nvPr>
        </p:nvSpPr>
        <p:spPr>
          <a:xfrm>
            <a:off x="3059113" y="2924175"/>
            <a:ext cx="5872162" cy="1098550"/>
          </a:xfrm>
        </p:spPr>
        <p:txBody>
          <a:bodyPr/>
          <a:lstStyle/>
          <a:p>
            <a:pPr eaLnBrk="1" hangingPunct="1"/>
            <a:r>
              <a:rPr lang="en-US" b="1" smtClean="0"/>
              <a:t>PART II : 1988 BASEL ACCORD</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p:txBody>
          <a:bodyPr/>
          <a:lstStyle/>
          <a:p>
            <a:pPr eaLnBrk="1" hangingPunct="1"/>
            <a:r>
              <a:rPr lang="en-US" b="1" smtClean="0"/>
              <a:t>Risk Capital</a:t>
            </a:r>
          </a:p>
        </p:txBody>
      </p:sp>
      <p:sp>
        <p:nvSpPr>
          <p:cNvPr id="40962" name="Rectangle 3"/>
          <p:cNvSpPr>
            <a:spLocks noGrp="1" noChangeArrowheads="1"/>
          </p:cNvSpPr>
          <p:nvPr>
            <p:ph type="body" idx="1"/>
          </p:nvPr>
        </p:nvSpPr>
        <p:spPr>
          <a:xfrm>
            <a:off x="250825" y="1557338"/>
            <a:ext cx="8713788" cy="5732462"/>
          </a:xfrm>
        </p:spPr>
        <p:txBody>
          <a:bodyPr/>
          <a:lstStyle/>
          <a:p>
            <a:pPr eaLnBrk="1" hangingPunct="1"/>
            <a:r>
              <a:rPr lang="en-US" sz="1800" b="1" smtClean="0"/>
              <a:t>Additional restrictions </a:t>
            </a:r>
          </a:p>
          <a:p>
            <a:pPr eaLnBrk="1" hangingPunct="1">
              <a:buFontTx/>
              <a:buNone/>
            </a:pPr>
            <a:r>
              <a:rPr lang="en-US" sz="1800" b="1" smtClean="0"/>
              <a:t>	  </a:t>
            </a:r>
            <a:r>
              <a:rPr lang="en-US" sz="1600" smtClean="0"/>
              <a:t>1. Of 8% capital charge for credit risk, at least 50% must be covered by tier 1 capital.</a:t>
            </a:r>
          </a:p>
          <a:p>
            <a:pPr eaLnBrk="1" hangingPunct="1">
              <a:buFontTx/>
              <a:buNone/>
            </a:pPr>
            <a:r>
              <a:rPr lang="en-US" sz="1600" smtClean="0"/>
              <a:t>         2. Amount of tier 3 capital is limited to 250% of tier 1 capital allocated to support market risks (tier 2 capital can be substituted for tier 3 capital, if needed)</a:t>
            </a:r>
          </a:p>
          <a:p>
            <a:pPr eaLnBrk="1" hangingPunct="1">
              <a:buFontTx/>
              <a:buNone/>
            </a:pPr>
            <a:r>
              <a:rPr lang="en-US" sz="1600" smtClean="0"/>
              <a:t>	   3. Some items are deducted from the capital base, including goodwill and investments in financial entities.</a:t>
            </a:r>
          </a:p>
          <a:p>
            <a:pPr eaLnBrk="1" hangingPunct="1">
              <a:buFontTx/>
              <a:buNone/>
            </a:pPr>
            <a:r>
              <a:rPr lang="en-US" sz="1600" smtClean="0"/>
              <a:t>         4. For credit risk, eligible capital must exceed the regulatory capital, or</a:t>
            </a:r>
          </a:p>
          <a:p>
            <a:pPr eaLnBrk="1" hangingPunct="1">
              <a:buFontTx/>
              <a:buNone/>
            </a:pPr>
            <a:r>
              <a:rPr lang="en-US" sz="1600" smtClean="0"/>
              <a:t>             </a:t>
            </a:r>
          </a:p>
          <a:p>
            <a:pPr eaLnBrk="1" hangingPunct="1">
              <a:buFontTx/>
              <a:buNone/>
            </a:pPr>
            <a:r>
              <a:rPr lang="en-US" sz="1600" smtClean="0"/>
              <a:t>        </a:t>
            </a:r>
          </a:p>
          <a:p>
            <a:pPr eaLnBrk="1" hangingPunct="1">
              <a:buFontTx/>
              <a:buNone/>
            </a:pPr>
            <a:r>
              <a:rPr lang="en-US" sz="1600" smtClean="0"/>
              <a:t>	   5. For market risk, the same as restriction 4</a:t>
            </a:r>
          </a:p>
          <a:p>
            <a:pPr eaLnBrk="1" hangingPunct="1">
              <a:buFontTx/>
              <a:buNone/>
            </a:pPr>
            <a:r>
              <a:rPr lang="en-US" sz="1600" smtClean="0"/>
              <a:t>             </a:t>
            </a:r>
          </a:p>
        </p:txBody>
      </p:sp>
      <p:sp>
        <p:nvSpPr>
          <p:cNvPr id="40963" name="Text Box 4"/>
          <p:cNvSpPr txBox="1">
            <a:spLocks noChangeArrowheads="1"/>
          </p:cNvSpPr>
          <p:nvPr/>
        </p:nvSpPr>
        <p:spPr bwMode="auto">
          <a:xfrm>
            <a:off x="1116013" y="3716338"/>
            <a:ext cx="6291262" cy="346075"/>
          </a:xfrm>
          <a:prstGeom prst="rect">
            <a:avLst/>
          </a:prstGeom>
          <a:noFill/>
          <a:ln w="9525">
            <a:solidFill>
              <a:schemeClr val="tx1"/>
            </a:solidFill>
            <a:miter lim="800000"/>
            <a:headEnd/>
            <a:tailEnd/>
          </a:ln>
        </p:spPr>
        <p:txBody>
          <a:bodyPr wrap="none">
            <a:spAutoFit/>
          </a:bodyPr>
          <a:lstStyle/>
          <a:p>
            <a:r>
              <a:rPr lang="en-US" sz="1600" b="1">
                <a:latin typeface="Arial" charset="0"/>
              </a:rPr>
              <a:t>Eligible tier 1 capital for CR + Allowed tier 2 capital    &gt;=     CRC</a:t>
            </a:r>
          </a:p>
        </p:txBody>
      </p:sp>
      <p:sp>
        <p:nvSpPr>
          <p:cNvPr id="40964" name="Text Box 5"/>
          <p:cNvSpPr txBox="1">
            <a:spLocks noChangeArrowheads="1"/>
          </p:cNvSpPr>
          <p:nvPr/>
        </p:nvSpPr>
        <p:spPr bwMode="auto">
          <a:xfrm>
            <a:off x="1166813" y="5010150"/>
            <a:ext cx="184150" cy="396875"/>
          </a:xfrm>
          <a:prstGeom prst="rect">
            <a:avLst/>
          </a:prstGeom>
          <a:noFill/>
          <a:ln w="9525">
            <a:noFill/>
            <a:miter lim="800000"/>
            <a:headEnd/>
            <a:tailEnd/>
          </a:ln>
        </p:spPr>
        <p:txBody>
          <a:bodyPr wrap="none">
            <a:spAutoFit/>
          </a:bodyPr>
          <a:lstStyle/>
          <a:p>
            <a:endParaRPr lang="en-US" sz="2000" b="1"/>
          </a:p>
        </p:txBody>
      </p:sp>
      <p:sp>
        <p:nvSpPr>
          <p:cNvPr id="40965" name="Rectangle 6"/>
          <p:cNvSpPr>
            <a:spLocks noChangeArrowheads="1"/>
          </p:cNvSpPr>
          <p:nvPr/>
        </p:nvSpPr>
        <p:spPr bwMode="auto">
          <a:xfrm>
            <a:off x="1116013" y="4581525"/>
            <a:ext cx="6848475" cy="346075"/>
          </a:xfrm>
          <a:prstGeom prst="rect">
            <a:avLst/>
          </a:prstGeom>
          <a:noFill/>
          <a:ln w="9525">
            <a:solidFill>
              <a:schemeClr val="tx1"/>
            </a:solidFill>
            <a:miter lim="800000"/>
            <a:headEnd/>
            <a:tailEnd/>
          </a:ln>
        </p:spPr>
        <p:txBody>
          <a:bodyPr wrap="none">
            <a:spAutoFit/>
          </a:bodyPr>
          <a:lstStyle/>
          <a:p>
            <a:r>
              <a:rPr lang="en-US" sz="1600" b="1">
                <a:latin typeface="Arial" charset="0"/>
              </a:rPr>
              <a:t>Eligible tier 1 capital for MR + Allowed tier 3 (or 2) capital    &gt;=    MRC</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pPr eaLnBrk="1" hangingPunct="1"/>
            <a:r>
              <a:rPr lang="en-US" b="1" smtClean="0"/>
              <a:t>On-Balance Sheet Risk Charge</a:t>
            </a:r>
          </a:p>
        </p:txBody>
      </p:sp>
      <p:sp>
        <p:nvSpPr>
          <p:cNvPr id="41986" name="Rectangle 3"/>
          <p:cNvSpPr>
            <a:spLocks noGrp="1" noChangeArrowheads="1"/>
          </p:cNvSpPr>
          <p:nvPr>
            <p:ph type="body" idx="1"/>
          </p:nvPr>
        </p:nvSpPr>
        <p:spPr>
          <a:xfrm>
            <a:off x="250825" y="1125538"/>
            <a:ext cx="8713788" cy="5732462"/>
          </a:xfrm>
        </p:spPr>
        <p:txBody>
          <a:bodyPr/>
          <a:lstStyle/>
          <a:p>
            <a:pPr eaLnBrk="1" hangingPunct="1"/>
            <a:r>
              <a:rPr lang="en-US" sz="1800" smtClean="0"/>
              <a:t>It principally consists of loans for most credit institutions.</a:t>
            </a:r>
          </a:p>
          <a:p>
            <a:pPr eaLnBrk="1" hangingPunct="1"/>
            <a:r>
              <a:rPr lang="en-US" sz="1800" smtClean="0"/>
              <a:t>Risk Capital Weights by Asset Class</a:t>
            </a:r>
          </a:p>
        </p:txBody>
      </p:sp>
      <p:sp>
        <p:nvSpPr>
          <p:cNvPr id="41987" name="Text Box 4"/>
          <p:cNvSpPr txBox="1">
            <a:spLocks noChangeArrowheads="1"/>
          </p:cNvSpPr>
          <p:nvPr/>
        </p:nvSpPr>
        <p:spPr bwMode="auto">
          <a:xfrm>
            <a:off x="1166813" y="5010150"/>
            <a:ext cx="184150" cy="396875"/>
          </a:xfrm>
          <a:prstGeom prst="rect">
            <a:avLst/>
          </a:prstGeom>
          <a:noFill/>
          <a:ln w="9525">
            <a:noFill/>
            <a:miter lim="800000"/>
            <a:headEnd/>
            <a:tailEnd/>
          </a:ln>
        </p:spPr>
        <p:txBody>
          <a:bodyPr wrap="none">
            <a:spAutoFit/>
          </a:bodyPr>
          <a:lstStyle/>
          <a:p>
            <a:endParaRPr lang="en-US" sz="2000" b="1"/>
          </a:p>
        </p:txBody>
      </p:sp>
      <p:graphicFrame>
        <p:nvGraphicFramePr>
          <p:cNvPr id="528389" name="Group 5"/>
          <p:cNvGraphicFramePr>
            <a:graphicFrameLocks noGrp="1"/>
          </p:cNvGraphicFramePr>
          <p:nvPr>
            <p:ph sz="half" idx="2"/>
          </p:nvPr>
        </p:nvGraphicFramePr>
        <p:xfrm>
          <a:off x="684213" y="1916113"/>
          <a:ext cx="8208962" cy="4446587"/>
        </p:xfrm>
        <a:graphic>
          <a:graphicData uri="http://schemas.openxmlformats.org/drawingml/2006/table">
            <a:tbl>
              <a:tblPr/>
              <a:tblGrid>
                <a:gridCol w="935037"/>
                <a:gridCol w="7273925"/>
              </a:tblGrid>
              <a:tr h="431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Weight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Asset Type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3438">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Cash held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OECD central governments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central governments in national currency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1850">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Cash to be received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OECD banks and regulated securities firms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non-OECD banks below 1 year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multilateral development banks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foreign OECD public-sector entities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6238">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Residential mortgage loans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3438">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the private sector (corporate debt, equity, etc.)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Claims on non-OECD banks above 1 years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Real Estate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Plant and equipment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4" name="Rectangle 2"/>
          <p:cNvSpPr>
            <a:spLocks noGrp="1" noChangeArrowheads="1"/>
          </p:cNvSpPr>
          <p:nvPr>
            <p:ph type="title"/>
          </p:nvPr>
        </p:nvSpPr>
        <p:spPr/>
        <p:txBody>
          <a:bodyPr/>
          <a:lstStyle/>
          <a:p>
            <a:pPr eaLnBrk="1" hangingPunct="1"/>
            <a:r>
              <a:rPr lang="en-US" b="1" smtClean="0"/>
              <a:t>Off-Balance Sheet Risk Charge</a:t>
            </a:r>
          </a:p>
        </p:txBody>
      </p:sp>
      <p:sp>
        <p:nvSpPr>
          <p:cNvPr id="529415" name="Rectangle 3"/>
          <p:cNvSpPr>
            <a:spLocks noGrp="1" noChangeArrowheads="1"/>
          </p:cNvSpPr>
          <p:nvPr>
            <p:ph type="body" sz="half" idx="1"/>
          </p:nvPr>
        </p:nvSpPr>
        <p:spPr>
          <a:xfrm>
            <a:off x="250825" y="1196975"/>
            <a:ext cx="8569325" cy="4525963"/>
          </a:xfrm>
        </p:spPr>
        <p:txBody>
          <a:bodyPr/>
          <a:lstStyle/>
          <a:p>
            <a:pPr eaLnBrk="1" hangingPunct="1"/>
            <a:r>
              <a:rPr lang="en-US" sz="2000" smtClean="0"/>
              <a:t>Credit Risk Charge (CRC) defined for Balance Sheet (BS) items as :</a:t>
            </a:r>
          </a:p>
          <a:p>
            <a:pPr eaLnBrk="1" hangingPunct="1">
              <a:buFontTx/>
              <a:buNone/>
            </a:pPr>
            <a:endParaRPr lang="en-US" sz="2000" smtClean="0"/>
          </a:p>
          <a:p>
            <a:pPr eaLnBrk="1" hangingPunct="1">
              <a:buFontTx/>
              <a:buNone/>
            </a:pPr>
            <a:endParaRPr lang="en-US" sz="2000" smtClean="0"/>
          </a:p>
          <a:p>
            <a:pPr eaLnBrk="1" hangingPunct="1">
              <a:buFontTx/>
              <a:buNone/>
            </a:pPr>
            <a:r>
              <a:rPr lang="en-US" sz="1200" smtClean="0"/>
              <a:t>	   </a:t>
            </a:r>
          </a:p>
          <a:p>
            <a:pPr eaLnBrk="1" hangingPunct="1">
              <a:buFontTx/>
              <a:buNone/>
            </a:pPr>
            <a:r>
              <a:rPr lang="en-US" sz="2000" smtClean="0"/>
              <a:t>	  </a:t>
            </a:r>
          </a:p>
          <a:p>
            <a:pPr eaLnBrk="1" hangingPunct="1">
              <a:buFontTx/>
              <a:buNone/>
            </a:pPr>
            <a:r>
              <a:rPr lang="en-US" sz="2000" smtClean="0"/>
              <a:t>	   </a:t>
            </a:r>
            <a:r>
              <a:rPr lang="en-US" sz="1600" b="1" u="sng" smtClean="0"/>
              <a:t>Example</a:t>
            </a:r>
          </a:p>
          <a:p>
            <a:pPr eaLnBrk="1" hangingPunct="1">
              <a:buFontTx/>
              <a:buNone/>
            </a:pPr>
            <a:r>
              <a:rPr lang="en-US" sz="1600" smtClean="0"/>
              <a:t>	   A bank subject to the Basel I Accord makes a loan of $100m to a firm with a risk weighting of 50%. What is the basic on-balance sheet credit risk charge?</a:t>
            </a:r>
          </a:p>
        </p:txBody>
      </p:sp>
      <p:sp>
        <p:nvSpPr>
          <p:cNvPr id="529416" name="Text Box 4"/>
          <p:cNvSpPr txBox="1">
            <a:spLocks noChangeArrowheads="1"/>
          </p:cNvSpPr>
          <p:nvPr/>
        </p:nvSpPr>
        <p:spPr bwMode="auto">
          <a:xfrm>
            <a:off x="1166813" y="5010150"/>
            <a:ext cx="184150" cy="396875"/>
          </a:xfrm>
          <a:prstGeom prst="rect">
            <a:avLst/>
          </a:prstGeom>
          <a:noFill/>
          <a:ln w="9525">
            <a:noFill/>
            <a:miter lim="800000"/>
            <a:headEnd/>
            <a:tailEnd/>
          </a:ln>
        </p:spPr>
        <p:txBody>
          <a:bodyPr wrap="none">
            <a:spAutoFit/>
          </a:bodyPr>
          <a:lstStyle/>
          <a:p>
            <a:endParaRPr lang="en-US" sz="2000" b="1"/>
          </a:p>
        </p:txBody>
      </p:sp>
      <p:graphicFrame>
        <p:nvGraphicFramePr>
          <p:cNvPr id="529413" name="Object 5"/>
          <p:cNvGraphicFramePr>
            <a:graphicFrameLocks noChangeAspect="1"/>
          </p:cNvGraphicFramePr>
          <p:nvPr>
            <p:ph sz="quarter" idx="3"/>
          </p:nvPr>
        </p:nvGraphicFramePr>
        <p:xfrm>
          <a:off x="900113" y="1916113"/>
          <a:ext cx="7559675" cy="692150"/>
        </p:xfrm>
        <a:graphic>
          <a:graphicData uri="http://schemas.openxmlformats.org/presentationml/2006/ole">
            <p:oleObj spid="_x0000_s529413" name="Equation" r:id="rId3" imgW="4228920" imgH="457200" progId="Equation.3">
              <p:embed/>
            </p:oleObj>
          </a:graphicData>
        </a:graphic>
      </p:graphicFrame>
      <p:sp>
        <p:nvSpPr>
          <p:cNvPr id="529417" name="Rectangle 6"/>
          <p:cNvSpPr>
            <a:spLocks noChangeArrowheads="1"/>
          </p:cNvSpPr>
          <p:nvPr/>
        </p:nvSpPr>
        <p:spPr bwMode="auto">
          <a:xfrm>
            <a:off x="827088" y="1844675"/>
            <a:ext cx="7777162" cy="792163"/>
          </a:xfrm>
          <a:prstGeom prst="rect">
            <a:avLst/>
          </a:prstGeom>
          <a:no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3" name="Rectangle 2"/>
          <p:cNvSpPr>
            <a:spLocks noGrp="1" noChangeArrowheads="1"/>
          </p:cNvSpPr>
          <p:nvPr>
            <p:ph type="title"/>
          </p:nvPr>
        </p:nvSpPr>
        <p:spPr/>
        <p:txBody>
          <a:bodyPr/>
          <a:lstStyle/>
          <a:p>
            <a:pPr eaLnBrk="1" hangingPunct="1"/>
            <a:r>
              <a:rPr lang="en-US" b="1" smtClean="0"/>
              <a:t>Off-Balance Sheet Risk Charge</a:t>
            </a:r>
          </a:p>
        </p:txBody>
      </p:sp>
      <p:sp>
        <p:nvSpPr>
          <p:cNvPr id="530434" name="Rectangle 3"/>
          <p:cNvSpPr>
            <a:spLocks noGrp="1" noChangeArrowheads="1"/>
          </p:cNvSpPr>
          <p:nvPr>
            <p:ph type="body" sz="half" idx="1"/>
          </p:nvPr>
        </p:nvSpPr>
        <p:spPr>
          <a:xfrm>
            <a:off x="468313" y="1125538"/>
            <a:ext cx="8210550" cy="4525962"/>
          </a:xfrm>
        </p:spPr>
        <p:txBody>
          <a:bodyPr/>
          <a:lstStyle/>
          <a:p>
            <a:pPr eaLnBrk="1" hangingPunct="1"/>
            <a:r>
              <a:rPr lang="en-US" sz="1800" smtClean="0"/>
              <a:t>Significant outstanding notional amount of open positions ($3,500 billions) by 1990.</a:t>
            </a:r>
          </a:p>
          <a:p>
            <a:pPr eaLnBrk="1" hangingPunct="1"/>
            <a:r>
              <a:rPr lang="en-US" sz="1800" smtClean="0"/>
              <a:t>Credit Conversion Factors (CCFs) for Off-Balance Sheet (OBS)</a:t>
            </a:r>
            <a:endParaRPr lang="en-US" sz="1800" b="1" smtClean="0">
              <a:solidFill>
                <a:srgbClr val="009900"/>
              </a:solidFill>
            </a:endParaRPr>
          </a:p>
        </p:txBody>
      </p:sp>
      <p:graphicFrame>
        <p:nvGraphicFramePr>
          <p:cNvPr id="530436" name="Group 4"/>
          <p:cNvGraphicFramePr>
            <a:graphicFrameLocks noGrp="1"/>
          </p:cNvGraphicFramePr>
          <p:nvPr>
            <p:ph sz="half" idx="2"/>
          </p:nvPr>
        </p:nvGraphicFramePr>
        <p:xfrm>
          <a:off x="971550" y="2276475"/>
          <a:ext cx="7704138" cy="4037013"/>
        </p:xfrm>
        <a:graphic>
          <a:graphicData uri="http://schemas.openxmlformats.org/drawingml/2006/table">
            <a:tbl>
              <a:tblPr/>
              <a:tblGrid>
                <a:gridCol w="6264275"/>
                <a:gridCol w="1439863"/>
              </a:tblGrid>
              <a:tr h="360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Items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CCF</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8963">
                <a:tc>
                  <a:txBody>
                    <a:bodyPr/>
                    <a:lstStyle/>
                    <a:p>
                      <a:pPr marL="381000" marR="0" lvl="0" indent="-381000" algn="l" defTabSz="914400" rtl="0" eaLnBrk="1" fontAlgn="base" latinLnBrk="0" hangingPunct="1">
                        <a:lnSpc>
                          <a:spcPct val="100000"/>
                        </a:lnSpc>
                        <a:spcBef>
                          <a:spcPct val="20000"/>
                        </a:spcBef>
                        <a:spcAft>
                          <a:spcPct val="0"/>
                        </a:spcAft>
                        <a:buClrTx/>
                        <a:buSzTx/>
                        <a:buFontTx/>
                        <a:buAutoNum type="arabicPeriod"/>
                        <a:tabLst/>
                      </a:pPr>
                      <a:r>
                        <a:rPr kumimoji="0" lang="en-US" sz="1600" b="0" i="0" u="none" strike="noStrike" cap="none" normalizeH="0" baseline="0" smtClean="0">
                          <a:ln>
                            <a:noFill/>
                          </a:ln>
                          <a:solidFill>
                            <a:schemeClr val="tx1"/>
                          </a:solidFill>
                          <a:effectLst/>
                          <a:latin typeface="Arial" charset="0"/>
                          <a:cs typeface="Arial" charset="0"/>
                        </a:rPr>
                        <a:t>Substitute instruments for loans </a:t>
                      </a:r>
                    </a:p>
                    <a:p>
                      <a:pPr marL="381000" marR="0" lvl="0" indent="-38100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       (e.g. Guarantees, Bankers’ acceptances and Standby L/C)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7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   Transaction-related contingencies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       (e.g. Performance Bonds or Commercial L/C)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7375">
                <a:tc>
                  <a:txBody>
                    <a:bodyPr/>
                    <a:lstStyle/>
                    <a:p>
                      <a:pPr marL="381000" marR="0" lvl="0" indent="-381000" algn="l" defTabSz="914400" rtl="0" eaLnBrk="1" fontAlgn="base" latinLnBrk="0" hangingPunct="1">
                        <a:lnSpc>
                          <a:spcPct val="100000"/>
                        </a:lnSpc>
                        <a:spcBef>
                          <a:spcPct val="20000"/>
                        </a:spcBef>
                        <a:spcAft>
                          <a:spcPct val="0"/>
                        </a:spcAft>
                        <a:buClrTx/>
                        <a:buSzTx/>
                        <a:buFontTx/>
                        <a:buAutoNum type="arabicPeriod" startAt="3"/>
                        <a:tabLst/>
                      </a:pPr>
                      <a:r>
                        <a:rPr kumimoji="0" lang="en-US" sz="1600" b="0" i="0" u="none" strike="noStrike" cap="none" normalizeH="0" baseline="0" smtClean="0">
                          <a:ln>
                            <a:noFill/>
                          </a:ln>
                          <a:solidFill>
                            <a:schemeClr val="tx1"/>
                          </a:solidFill>
                          <a:effectLst/>
                          <a:latin typeface="Arial" charset="0"/>
                          <a:cs typeface="Arial" charset="0"/>
                        </a:rPr>
                        <a:t>Short-term, self-liquidating trade-related liabilities</a:t>
                      </a:r>
                    </a:p>
                    <a:p>
                      <a:pPr marL="381000" marR="0" lvl="0" indent="-38100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       (e.g. Documentary credits collateralized by the underlying shipments)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8963">
                <a:tc>
                  <a:txBody>
                    <a:bodyPr/>
                    <a:lstStyle/>
                    <a:p>
                      <a:pPr marL="381000" marR="0" lvl="0" indent="-381000" algn="l" defTabSz="914400" rtl="0" eaLnBrk="1" fontAlgn="base" latinLnBrk="0" hangingPunct="1">
                        <a:lnSpc>
                          <a:spcPct val="100000"/>
                        </a:lnSpc>
                        <a:spcBef>
                          <a:spcPct val="20000"/>
                        </a:spcBef>
                        <a:spcAft>
                          <a:spcPct val="0"/>
                        </a:spcAft>
                        <a:buClrTx/>
                        <a:buSzTx/>
                        <a:buFontTx/>
                        <a:buAutoNum type="arabicPeriod" startAt="4"/>
                        <a:tabLst/>
                      </a:pPr>
                      <a:r>
                        <a:rPr kumimoji="0" lang="en-US" sz="1600" b="0" i="0" u="none" strike="noStrike" cap="none" normalizeH="0" baseline="0" smtClean="0">
                          <a:ln>
                            <a:noFill/>
                          </a:ln>
                          <a:solidFill>
                            <a:schemeClr val="tx1"/>
                          </a:solidFill>
                          <a:effectLst/>
                          <a:latin typeface="Arial" charset="0"/>
                          <a:cs typeface="Arial" charset="0"/>
                        </a:rPr>
                        <a:t>Unfunded commitments with maturity greater than 1 year as</a:t>
                      </a:r>
                    </a:p>
                    <a:p>
                      <a:pPr marL="381000" marR="0" lvl="0" indent="-38100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       well as note issuance facilities (NIFs)</a:t>
                      </a:r>
                    </a:p>
                    <a:p>
                      <a:pPr marL="381000" marR="0" lvl="0" indent="-38100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       (e.g. credit lines)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 under Basel II)</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7375">
                <a:tc>
                  <a:txBody>
                    <a:bodyPr/>
                    <a:lstStyle/>
                    <a:p>
                      <a:pPr marL="381000" marR="0" lvl="0" indent="-381000" algn="l" defTabSz="914400" rtl="0" eaLnBrk="1" fontAlgn="base" latinLnBrk="0" hangingPunct="1">
                        <a:lnSpc>
                          <a:spcPct val="100000"/>
                        </a:lnSpc>
                        <a:spcBef>
                          <a:spcPct val="20000"/>
                        </a:spcBef>
                        <a:spcAft>
                          <a:spcPct val="0"/>
                        </a:spcAft>
                        <a:buClrTx/>
                        <a:buSzTx/>
                        <a:buFontTx/>
                        <a:buAutoNum type="arabicPeriod" startAt="5"/>
                        <a:tabLst/>
                      </a:pPr>
                      <a:r>
                        <a:rPr kumimoji="0" lang="en-US" sz="1600" b="0" i="0" u="none" strike="noStrike" cap="none" normalizeH="0" baseline="0" smtClean="0">
                          <a:ln>
                            <a:noFill/>
                          </a:ln>
                          <a:solidFill>
                            <a:schemeClr val="tx1"/>
                          </a:solidFill>
                          <a:effectLst/>
                          <a:latin typeface="Arial" charset="0"/>
                          <a:cs typeface="Arial" charset="0"/>
                        </a:rPr>
                        <a:t>Derivatives items (e.g. swaps, forwards and options on</a:t>
                      </a:r>
                    </a:p>
                    <a:p>
                      <a:pPr marL="381000" marR="0" lvl="0" indent="-38100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       currency, interest rate, equity and commodity products)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Details next slide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63" name="Rectangle 2"/>
          <p:cNvSpPr>
            <a:spLocks noGrp="1" noChangeArrowheads="1"/>
          </p:cNvSpPr>
          <p:nvPr>
            <p:ph type="title"/>
          </p:nvPr>
        </p:nvSpPr>
        <p:spPr/>
        <p:txBody>
          <a:bodyPr/>
          <a:lstStyle/>
          <a:p>
            <a:pPr eaLnBrk="1" hangingPunct="1"/>
            <a:r>
              <a:rPr lang="en-US" b="1" smtClean="0"/>
              <a:t>Off-Balance Sheet Risk Charge</a:t>
            </a:r>
          </a:p>
        </p:txBody>
      </p:sp>
      <p:sp>
        <p:nvSpPr>
          <p:cNvPr id="531464" name="Rectangle 3"/>
          <p:cNvSpPr>
            <a:spLocks noGrp="1" noChangeArrowheads="1"/>
          </p:cNvSpPr>
          <p:nvPr>
            <p:ph type="body" sz="half" idx="1"/>
          </p:nvPr>
        </p:nvSpPr>
        <p:spPr>
          <a:xfrm>
            <a:off x="468313" y="1196975"/>
            <a:ext cx="8283575" cy="5184775"/>
          </a:xfrm>
        </p:spPr>
        <p:txBody>
          <a:bodyPr/>
          <a:lstStyle/>
          <a:p>
            <a:pPr eaLnBrk="1" hangingPunct="1"/>
            <a:r>
              <a:rPr lang="en-US" sz="2000" smtClean="0"/>
              <a:t>Credit equivalent for the first four categories</a:t>
            </a:r>
          </a:p>
          <a:p>
            <a:pPr eaLnBrk="1" hangingPunct="1">
              <a:buFontTx/>
              <a:buNone/>
            </a:pPr>
            <a:endParaRPr lang="en-US" sz="1800" smtClean="0"/>
          </a:p>
          <a:p>
            <a:pPr eaLnBrk="1" hangingPunct="1">
              <a:buFontTx/>
              <a:buNone/>
            </a:pPr>
            <a:r>
              <a:rPr lang="en-US" sz="1800" smtClean="0"/>
              <a:t>	</a:t>
            </a:r>
          </a:p>
          <a:p>
            <a:pPr eaLnBrk="1" hangingPunct="1"/>
            <a:r>
              <a:rPr lang="en-US" sz="2000" smtClean="0"/>
              <a:t>Credit exposure for derivatives</a:t>
            </a:r>
          </a:p>
          <a:p>
            <a:pPr eaLnBrk="1" hangingPunct="1">
              <a:buFontTx/>
              <a:buNone/>
            </a:pPr>
            <a:endParaRPr lang="en-US" sz="1800" smtClean="0"/>
          </a:p>
          <a:p>
            <a:pPr eaLnBrk="1" hangingPunct="1">
              <a:buFontTx/>
              <a:buNone/>
            </a:pPr>
            <a:endParaRPr lang="en-US" sz="1800" smtClean="0"/>
          </a:p>
          <a:p>
            <a:pPr eaLnBrk="1" hangingPunct="1">
              <a:buFontTx/>
              <a:buNone/>
            </a:pPr>
            <a:endParaRPr lang="en-US" sz="1800" smtClean="0"/>
          </a:p>
          <a:p>
            <a:pPr eaLnBrk="1" hangingPunct="1">
              <a:buFontTx/>
              <a:buNone/>
            </a:pPr>
            <a:endParaRPr lang="en-US" sz="1800" smtClean="0"/>
          </a:p>
          <a:p>
            <a:pPr eaLnBrk="1" hangingPunct="1">
              <a:buFontTx/>
              <a:buNone/>
            </a:pPr>
            <a:endParaRPr lang="en-US" sz="1800" smtClean="0"/>
          </a:p>
          <a:p>
            <a:pPr eaLnBrk="1" hangingPunct="1"/>
            <a:endParaRPr lang="en-US" sz="2000" smtClean="0"/>
          </a:p>
          <a:p>
            <a:pPr eaLnBrk="1" hangingPunct="1"/>
            <a:endParaRPr lang="en-US" sz="2000" smtClean="0"/>
          </a:p>
          <a:p>
            <a:pPr eaLnBrk="1" hangingPunct="1"/>
            <a:r>
              <a:rPr lang="en-US" sz="2000" smtClean="0"/>
              <a:t>Credit Risk Charge for Off-Balance Sheet (OBS) items</a:t>
            </a:r>
          </a:p>
          <a:p>
            <a:pPr eaLnBrk="1" hangingPunct="1">
              <a:buFontTx/>
              <a:buNone/>
            </a:pPr>
            <a:endParaRPr lang="en-US" sz="2000" b="1" smtClean="0">
              <a:solidFill>
                <a:srgbClr val="009900"/>
              </a:solidFill>
            </a:endParaRPr>
          </a:p>
        </p:txBody>
      </p:sp>
      <p:sp>
        <p:nvSpPr>
          <p:cNvPr id="531465" name="Text Box 4"/>
          <p:cNvSpPr txBox="1">
            <a:spLocks noChangeArrowheads="1"/>
          </p:cNvSpPr>
          <p:nvPr/>
        </p:nvSpPr>
        <p:spPr bwMode="auto">
          <a:xfrm>
            <a:off x="1187450" y="1773238"/>
            <a:ext cx="6300788" cy="346075"/>
          </a:xfrm>
          <a:prstGeom prst="rect">
            <a:avLst/>
          </a:prstGeom>
          <a:noFill/>
          <a:ln w="9525">
            <a:solidFill>
              <a:schemeClr val="tx1"/>
            </a:solidFill>
            <a:miter lim="800000"/>
            <a:headEnd/>
            <a:tailEnd/>
          </a:ln>
        </p:spPr>
        <p:txBody>
          <a:bodyPr wrap="none">
            <a:spAutoFit/>
          </a:bodyPr>
          <a:lstStyle/>
          <a:p>
            <a:r>
              <a:rPr lang="en-US" sz="1600" b="1">
                <a:latin typeface="Arial" charset="0"/>
              </a:rPr>
              <a:t>Credit Equivalent  =  Credit Conversion Factor (CCF) x Notional</a:t>
            </a:r>
          </a:p>
        </p:txBody>
      </p:sp>
      <p:sp>
        <p:nvSpPr>
          <p:cNvPr id="531466" name="Text Box 5"/>
          <p:cNvSpPr txBox="1">
            <a:spLocks noChangeArrowheads="1"/>
          </p:cNvSpPr>
          <p:nvPr/>
        </p:nvSpPr>
        <p:spPr bwMode="auto">
          <a:xfrm>
            <a:off x="1187450" y="2852738"/>
            <a:ext cx="7404100" cy="1866900"/>
          </a:xfrm>
          <a:prstGeom prst="rect">
            <a:avLst/>
          </a:prstGeom>
          <a:noFill/>
          <a:ln w="9525">
            <a:solidFill>
              <a:schemeClr val="tx1"/>
            </a:solidFill>
            <a:miter lim="800000"/>
            <a:headEnd/>
            <a:tailEnd/>
          </a:ln>
        </p:spPr>
        <p:txBody>
          <a:bodyPr wrap="none">
            <a:spAutoFit/>
          </a:bodyPr>
          <a:lstStyle/>
          <a:p>
            <a:r>
              <a:rPr lang="en-US" sz="1600" b="1">
                <a:latin typeface="Arial" charset="0"/>
              </a:rPr>
              <a:t>Credit Exposure    =  Net Replacement Value (NRV) + Add-on*</a:t>
            </a:r>
          </a:p>
          <a:p>
            <a:r>
              <a:rPr lang="en-US" sz="1600" b="1">
                <a:latin typeface="Arial" charset="0"/>
              </a:rPr>
              <a:t>Add-on                   =  Notional x Add-on Factor** x (0.4 + 0.6 + NGR***)</a:t>
            </a:r>
          </a:p>
          <a:p>
            <a:r>
              <a:rPr lang="en-US" sz="1400" b="1" i="1">
                <a:latin typeface="Arial" charset="0"/>
              </a:rPr>
              <a:t>* Add-on </a:t>
            </a:r>
            <a:r>
              <a:rPr lang="en-US" sz="1400" i="1">
                <a:latin typeface="Arial" charset="0"/>
              </a:rPr>
              <a:t>is intended to capture future or potential exposure.</a:t>
            </a:r>
          </a:p>
          <a:p>
            <a:r>
              <a:rPr lang="en-US" sz="1400" b="1" i="1">
                <a:latin typeface="Arial" charset="0"/>
              </a:rPr>
              <a:t>** Add-on factor (detail in table) </a:t>
            </a:r>
            <a:r>
              <a:rPr lang="en-US" sz="1400" i="1">
                <a:latin typeface="Arial" charset="0"/>
              </a:rPr>
              <a:t>is factored by “Tenor (Maturity)” and “Type of Contract”.</a:t>
            </a:r>
          </a:p>
          <a:p>
            <a:r>
              <a:rPr lang="en-US" sz="1400" b="1" i="1">
                <a:latin typeface="Arial" charset="0"/>
              </a:rPr>
              <a:t>*** Net-to-Gross Ratio (NGR) </a:t>
            </a:r>
            <a:r>
              <a:rPr lang="en-US" sz="1400" i="1">
                <a:latin typeface="Arial" charset="0"/>
              </a:rPr>
              <a:t>is the ratio of current net market value to gross market value.</a:t>
            </a:r>
          </a:p>
          <a:p>
            <a:r>
              <a:rPr lang="en-US" sz="1400" i="1">
                <a:latin typeface="Arial" charset="0"/>
              </a:rPr>
              <a:t>     It’s always between 0 and 1.</a:t>
            </a:r>
          </a:p>
          <a:p>
            <a:r>
              <a:rPr lang="en-US" sz="1400" i="1">
                <a:latin typeface="Arial" charset="0"/>
              </a:rPr>
              <a:t>     </a:t>
            </a:r>
            <a:r>
              <a:rPr lang="en-US" sz="1400" b="1" i="1" u="sng">
                <a:latin typeface="Arial" charset="0"/>
              </a:rPr>
              <a:t>Example</a:t>
            </a:r>
            <a:r>
              <a:rPr lang="en-US" sz="1400" i="1">
                <a:latin typeface="Arial" charset="0"/>
              </a:rPr>
              <a:t> : Two swaps valued at +100 and -60. Then, net value = 40 and creating </a:t>
            </a:r>
          </a:p>
          <a:p>
            <a:r>
              <a:rPr lang="en-US" sz="1400" i="1">
                <a:latin typeface="Arial" charset="0"/>
              </a:rPr>
              <a:t>                      </a:t>
            </a:r>
            <a:r>
              <a:rPr lang="en-US" sz="1400" b="1" i="1">
                <a:latin typeface="Arial" charset="0"/>
              </a:rPr>
              <a:t>NGR ratio = 40/100 = 0.40</a:t>
            </a:r>
          </a:p>
        </p:txBody>
      </p:sp>
      <p:graphicFrame>
        <p:nvGraphicFramePr>
          <p:cNvPr id="531462" name="Object 6"/>
          <p:cNvGraphicFramePr>
            <a:graphicFrameLocks noChangeAspect="1"/>
          </p:cNvGraphicFramePr>
          <p:nvPr>
            <p:ph sz="half" idx="2"/>
          </p:nvPr>
        </p:nvGraphicFramePr>
        <p:xfrm>
          <a:off x="1979613" y="5516563"/>
          <a:ext cx="5761037" cy="754062"/>
        </p:xfrm>
        <a:graphic>
          <a:graphicData uri="http://schemas.openxmlformats.org/presentationml/2006/ole">
            <p:oleObj spid="_x0000_s531462" name="Equation" r:id="rId3" imgW="3492360" imgH="457200" progId="Equation.3">
              <p:embed/>
            </p:oleObj>
          </a:graphicData>
        </a:graphic>
      </p:graphicFrame>
      <p:sp>
        <p:nvSpPr>
          <p:cNvPr id="531467" name="Rectangle 7"/>
          <p:cNvSpPr>
            <a:spLocks noChangeArrowheads="1"/>
          </p:cNvSpPr>
          <p:nvPr/>
        </p:nvSpPr>
        <p:spPr bwMode="auto">
          <a:xfrm>
            <a:off x="1187450" y="5516563"/>
            <a:ext cx="7416800" cy="792162"/>
          </a:xfrm>
          <a:prstGeom prst="rect">
            <a:avLst/>
          </a:prstGeom>
          <a:no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1" name="Rectangle 2"/>
          <p:cNvSpPr>
            <a:spLocks noGrp="1" noChangeArrowheads="1"/>
          </p:cNvSpPr>
          <p:nvPr>
            <p:ph type="title"/>
          </p:nvPr>
        </p:nvSpPr>
        <p:spPr/>
        <p:txBody>
          <a:bodyPr/>
          <a:lstStyle/>
          <a:p>
            <a:pPr eaLnBrk="1" hangingPunct="1"/>
            <a:r>
              <a:rPr lang="en-US" b="1" smtClean="0"/>
              <a:t>Off-Balance Sheet Risk Charge</a:t>
            </a:r>
          </a:p>
        </p:txBody>
      </p:sp>
      <p:sp>
        <p:nvSpPr>
          <p:cNvPr id="532482" name="Rectangle 3"/>
          <p:cNvSpPr>
            <a:spLocks noGrp="1" noChangeArrowheads="1"/>
          </p:cNvSpPr>
          <p:nvPr>
            <p:ph type="body" sz="half" idx="1"/>
          </p:nvPr>
        </p:nvSpPr>
        <p:spPr>
          <a:xfrm>
            <a:off x="468313" y="1196975"/>
            <a:ext cx="8283575" cy="5184775"/>
          </a:xfrm>
        </p:spPr>
        <p:txBody>
          <a:bodyPr/>
          <a:lstStyle/>
          <a:p>
            <a:pPr eaLnBrk="1" hangingPunct="1"/>
            <a:r>
              <a:rPr lang="en-US" smtClean="0"/>
              <a:t>Add-on Factors for Potential Credit Exposure</a:t>
            </a:r>
          </a:p>
          <a:p>
            <a:pPr eaLnBrk="1" hangingPunct="1">
              <a:buFontTx/>
              <a:buNone/>
            </a:pPr>
            <a:r>
              <a:rPr lang="en-US" smtClean="0"/>
              <a:t> 	(Percent of Notional)</a:t>
            </a:r>
          </a:p>
        </p:txBody>
      </p:sp>
      <p:graphicFrame>
        <p:nvGraphicFramePr>
          <p:cNvPr id="532484" name="Group 4"/>
          <p:cNvGraphicFramePr>
            <a:graphicFrameLocks noGrp="1"/>
          </p:cNvGraphicFramePr>
          <p:nvPr>
            <p:ph sz="half" idx="2"/>
          </p:nvPr>
        </p:nvGraphicFramePr>
        <p:xfrm>
          <a:off x="755650" y="2276475"/>
          <a:ext cx="7704138" cy="3721100"/>
        </p:xfrm>
        <a:graphic>
          <a:graphicData uri="http://schemas.openxmlformats.org/drawingml/2006/table">
            <a:tbl>
              <a:tblPr/>
              <a:tblGrid>
                <a:gridCol w="1284288"/>
                <a:gridCol w="1284287"/>
                <a:gridCol w="1284288"/>
                <a:gridCol w="1282700"/>
                <a:gridCol w="1284287"/>
                <a:gridCol w="1284288"/>
              </a:tblGrid>
              <a:tr h="43180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8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Residual Maturity (Tenor)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Contract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792163">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Interest Rate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Exchange Rate, Gold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Equity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Precious Metals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Other Commodities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05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&lt; 1 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2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1-5 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2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&gt; 5 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15.0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9" name="Rectangle 2"/>
          <p:cNvSpPr>
            <a:spLocks noGrp="1" noChangeArrowheads="1"/>
          </p:cNvSpPr>
          <p:nvPr>
            <p:ph type="title"/>
          </p:nvPr>
        </p:nvSpPr>
        <p:spPr/>
        <p:txBody>
          <a:bodyPr/>
          <a:lstStyle/>
          <a:p>
            <a:pPr eaLnBrk="1" hangingPunct="1"/>
            <a:r>
              <a:rPr lang="en-US" b="1" smtClean="0"/>
              <a:t>Off-Balance Sheet Risk Charge</a:t>
            </a:r>
          </a:p>
        </p:txBody>
      </p:sp>
      <p:sp>
        <p:nvSpPr>
          <p:cNvPr id="533510" name="Rectangle 3"/>
          <p:cNvSpPr>
            <a:spLocks noGrp="1" noChangeArrowheads="1"/>
          </p:cNvSpPr>
          <p:nvPr>
            <p:ph type="body" sz="half" idx="1"/>
          </p:nvPr>
        </p:nvSpPr>
        <p:spPr>
          <a:xfrm>
            <a:off x="468313" y="1557338"/>
            <a:ext cx="8283575" cy="4525962"/>
          </a:xfrm>
          <a:solidFill>
            <a:srgbClr val="FFFF00"/>
          </a:solidFill>
        </p:spPr>
        <p:txBody>
          <a:bodyPr/>
          <a:lstStyle/>
          <a:p>
            <a:pPr eaLnBrk="1" hangingPunct="1"/>
            <a:r>
              <a:rPr lang="en-US" b="1" smtClean="0"/>
              <a:t>Example (Credit Charge for a Swap)</a:t>
            </a:r>
          </a:p>
          <a:p>
            <a:pPr eaLnBrk="1" hangingPunct="1">
              <a:buFontTx/>
              <a:buNone/>
            </a:pPr>
            <a:r>
              <a:rPr lang="en-US" sz="1800" b="1" smtClean="0"/>
              <a:t>	</a:t>
            </a:r>
            <a:r>
              <a:rPr lang="en-US" sz="1600" smtClean="0"/>
              <a:t>Consider a $100 million interest rate swap with a domestic corporation. Assume a residual maturity of 4 years and a current market value of $1 million. What is the credit risk charge</a:t>
            </a:r>
          </a:p>
          <a:p>
            <a:pPr eaLnBrk="1" hangingPunct="1">
              <a:buFontTx/>
              <a:buNone/>
            </a:pPr>
            <a:r>
              <a:rPr lang="en-US" sz="1600" smtClean="0"/>
              <a:t>	</a:t>
            </a:r>
            <a:r>
              <a:rPr lang="en-US" sz="1600" b="1" i="1" u="sng" smtClean="0"/>
              <a:t>Answer</a:t>
            </a:r>
            <a:endParaRPr lang="en-US" sz="1600" smtClean="0"/>
          </a:p>
          <a:p>
            <a:pPr eaLnBrk="1" hangingPunct="1">
              <a:buFontTx/>
              <a:buNone/>
            </a:pPr>
            <a:r>
              <a:rPr lang="en-US" sz="1600" smtClean="0"/>
              <a:t>	1. Since there is no netting (NGR = 1), the factor (0.4 + 0.6 x NGR) = 1</a:t>
            </a:r>
          </a:p>
          <a:p>
            <a:pPr eaLnBrk="1" hangingPunct="1">
              <a:buFontTx/>
              <a:buNone/>
            </a:pPr>
            <a:r>
              <a:rPr lang="en-US" sz="1600" smtClean="0"/>
              <a:t>	2. Add-on factor = 0.5 (from the table)</a:t>
            </a:r>
          </a:p>
          <a:p>
            <a:pPr eaLnBrk="1" hangingPunct="1">
              <a:buFontTx/>
              <a:buNone/>
            </a:pPr>
            <a:r>
              <a:rPr lang="en-US" sz="1600" smtClean="0"/>
              <a:t>	3. Credit exposure (CE) = $1,000,000 + ($100,000,000 x 0.5% x 1)</a:t>
            </a:r>
          </a:p>
          <a:p>
            <a:pPr eaLnBrk="1" hangingPunct="1">
              <a:buFontTx/>
              <a:buNone/>
            </a:pPr>
            <a:r>
              <a:rPr lang="en-US" sz="1600" smtClean="0"/>
              <a:t>                                             = $1,500,000</a:t>
            </a:r>
          </a:p>
          <a:p>
            <a:pPr eaLnBrk="1" hangingPunct="1">
              <a:buFontTx/>
              <a:buNone/>
            </a:pPr>
            <a:r>
              <a:rPr lang="en-US" sz="1600" smtClean="0"/>
              <a:t>	4. Credit Risk Charge (CRC) = 8% x (50% x $1,500,000)</a:t>
            </a:r>
          </a:p>
          <a:p>
            <a:pPr eaLnBrk="1" hangingPunct="1">
              <a:buFontTx/>
              <a:buNone/>
            </a:pPr>
            <a:r>
              <a:rPr lang="en-US" sz="1600" smtClean="0"/>
              <a:t>                                                    = $60,000</a:t>
            </a:r>
          </a:p>
          <a:p>
            <a:pPr eaLnBrk="1" hangingPunct="1">
              <a:buFontTx/>
              <a:buNone/>
            </a:pPr>
            <a:r>
              <a:rPr lang="en-US" sz="1600" smtClean="0"/>
              <a:t>	    </a:t>
            </a:r>
            <a:endParaRPr lang="en-US" sz="1600" b="1" smtClean="0"/>
          </a:p>
        </p:txBody>
      </p:sp>
      <p:graphicFrame>
        <p:nvGraphicFramePr>
          <p:cNvPr id="533508" name="Rectangle 4"/>
          <p:cNvGraphicFramePr>
            <a:graphicFrameLocks/>
          </p:cNvGraphicFramePr>
          <p:nvPr>
            <p:ph sz="half" idx="2"/>
          </p:nvPr>
        </p:nvGraphicFramePr>
        <p:xfrm>
          <a:off x="4502150" y="2309813"/>
          <a:ext cx="3886200" cy="2590800"/>
        </p:xfrm>
        <a:graphic>
          <a:graphicData uri="http://schemas.openxmlformats.org/presentationml/2006/ole">
            <p:oleObj spid="_x0000_s533508" name="Equation" r:id="rId3" imgW="0" imgH="0" progId="Equation.3">
              <p:embed/>
            </p:oleObj>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529" name="Rectangle 2"/>
          <p:cNvSpPr>
            <a:spLocks noGrp="1" noChangeArrowheads="1"/>
          </p:cNvSpPr>
          <p:nvPr>
            <p:ph type="title"/>
          </p:nvPr>
        </p:nvSpPr>
        <p:spPr/>
        <p:txBody>
          <a:bodyPr/>
          <a:lstStyle/>
          <a:p>
            <a:pPr eaLnBrk="1" hangingPunct="1"/>
            <a:r>
              <a:rPr lang="en-US" b="1" smtClean="0"/>
              <a:t>Total Risk Charge</a:t>
            </a:r>
          </a:p>
        </p:txBody>
      </p:sp>
      <p:sp>
        <p:nvSpPr>
          <p:cNvPr id="534530" name="Text Box 3"/>
          <p:cNvSpPr txBox="1">
            <a:spLocks noChangeArrowheads="1"/>
          </p:cNvSpPr>
          <p:nvPr/>
        </p:nvSpPr>
        <p:spPr bwMode="auto">
          <a:xfrm>
            <a:off x="468313" y="1268413"/>
            <a:ext cx="8315325" cy="1014412"/>
          </a:xfrm>
          <a:prstGeom prst="rect">
            <a:avLst/>
          </a:prstGeom>
          <a:noFill/>
          <a:ln w="9525">
            <a:solidFill>
              <a:schemeClr val="tx1"/>
            </a:solidFill>
            <a:miter lim="800000"/>
            <a:headEnd/>
            <a:tailEnd/>
          </a:ln>
        </p:spPr>
        <p:txBody>
          <a:bodyPr>
            <a:spAutoFit/>
          </a:bodyPr>
          <a:lstStyle/>
          <a:p>
            <a:r>
              <a:rPr lang="en-US" sz="1800" b="1">
                <a:latin typeface="Arial" charset="0"/>
              </a:rPr>
              <a:t>Total Risk Charge (TRC) = CRC + MRC* = 8% x (Total Risk – Adjust Assets)</a:t>
            </a:r>
          </a:p>
          <a:p>
            <a:r>
              <a:rPr lang="en-US" sz="1400" b="1" i="1">
                <a:latin typeface="Arial" charset="0"/>
              </a:rPr>
              <a:t>* Market Risk Charge (MRC) </a:t>
            </a:r>
            <a:r>
              <a:rPr lang="en-US" sz="1400" i="1">
                <a:latin typeface="Arial" charset="0"/>
              </a:rPr>
              <a:t>is transformed into a risk-adjusted by dividing the MRC by 8%. </a:t>
            </a:r>
          </a:p>
          <a:p>
            <a:r>
              <a:rPr lang="en-US" sz="1400" b="1" i="1">
                <a:latin typeface="Arial" charset="0"/>
              </a:rPr>
              <a:t>   </a:t>
            </a:r>
            <a:r>
              <a:rPr lang="en-US" sz="1400" b="1" i="1" u="sng">
                <a:latin typeface="Arial" charset="0"/>
              </a:rPr>
              <a:t>Example</a:t>
            </a:r>
            <a:r>
              <a:rPr lang="en-US" sz="1400" i="1">
                <a:latin typeface="Arial" charset="0"/>
              </a:rPr>
              <a:t> : MRC is computed as $1,832 millions, the risk-adjusted asset number would be</a:t>
            </a:r>
          </a:p>
          <a:p>
            <a:r>
              <a:rPr lang="en-US" sz="1400" i="1">
                <a:latin typeface="Arial" charset="0"/>
              </a:rPr>
              <a:t>                     $22.9 billions ($1,832millions / 8%)</a:t>
            </a:r>
            <a:endParaRPr lang="en-US" sz="1400" b="1" i="1">
              <a:latin typeface="Arial" charset="0"/>
            </a:endParaRPr>
          </a:p>
        </p:txBody>
      </p:sp>
      <p:sp>
        <p:nvSpPr>
          <p:cNvPr id="534531" name="Text Box 4"/>
          <p:cNvSpPr txBox="1">
            <a:spLocks noChangeArrowheads="1"/>
          </p:cNvSpPr>
          <p:nvPr/>
        </p:nvSpPr>
        <p:spPr bwMode="auto">
          <a:xfrm>
            <a:off x="468313" y="2325688"/>
            <a:ext cx="8383587" cy="4032250"/>
          </a:xfrm>
          <a:prstGeom prst="rect">
            <a:avLst/>
          </a:prstGeom>
          <a:noFill/>
          <a:ln w="9525">
            <a:noFill/>
            <a:miter lim="800000"/>
            <a:headEnd/>
            <a:tailEnd/>
          </a:ln>
        </p:spPr>
        <p:txBody>
          <a:bodyPr wrap="none">
            <a:spAutoFit/>
          </a:bodyPr>
          <a:lstStyle/>
          <a:p>
            <a:pPr marL="457200" indent="-457200"/>
            <a:r>
              <a:rPr lang="en-US" sz="1800" b="1" u="sng">
                <a:latin typeface="Arial" charset="0"/>
              </a:rPr>
              <a:t>Example</a:t>
            </a:r>
            <a:r>
              <a:rPr lang="en-US" sz="1600">
                <a:latin typeface="Arial" charset="0"/>
              </a:rPr>
              <a:t> : </a:t>
            </a:r>
            <a:r>
              <a:rPr lang="en-US" sz="1800" i="1">
                <a:latin typeface="Arial" charset="0"/>
              </a:rPr>
              <a:t>Given total risk-adjusted assets for credit risk as 7,500, market risk </a:t>
            </a:r>
          </a:p>
          <a:p>
            <a:pPr marL="457200" indent="-457200"/>
            <a:r>
              <a:rPr lang="en-US" sz="1800" i="1">
                <a:latin typeface="Arial" charset="0"/>
              </a:rPr>
              <a:t>		   charge at 350. Calculate minimum CRC and MRC allocated to </a:t>
            </a:r>
          </a:p>
          <a:p>
            <a:pPr marL="457200" indent="-457200"/>
            <a:r>
              <a:rPr lang="en-US" sz="1800" i="1">
                <a:latin typeface="Arial" charset="0"/>
              </a:rPr>
              <a:t>		   tier 1, 2 and 3.</a:t>
            </a:r>
          </a:p>
          <a:p>
            <a:pPr marL="457200" indent="-457200"/>
            <a:endParaRPr lang="en-US" sz="800" i="1">
              <a:latin typeface="Arial" charset="0"/>
            </a:endParaRPr>
          </a:p>
          <a:p>
            <a:pPr marL="457200" indent="-457200">
              <a:buFontTx/>
              <a:buAutoNum type="arabicPeriod"/>
            </a:pPr>
            <a:r>
              <a:rPr lang="en-US" sz="1600">
                <a:latin typeface="Arial" charset="0"/>
              </a:rPr>
              <a:t>Market risk assets = 350 / 8% = 4,375 </a:t>
            </a:r>
          </a:p>
          <a:p>
            <a:pPr marL="457200" indent="-457200">
              <a:buFontTx/>
              <a:buAutoNum type="arabicPeriod"/>
            </a:pPr>
            <a:r>
              <a:rPr lang="en-US" sz="1600">
                <a:latin typeface="Arial" charset="0"/>
              </a:rPr>
              <a:t>Credit risk charge = 7,500 x 8% = 600</a:t>
            </a:r>
          </a:p>
          <a:p>
            <a:pPr marL="457200" indent="-457200">
              <a:buFontTx/>
              <a:buAutoNum type="arabicPeriod"/>
            </a:pPr>
            <a:r>
              <a:rPr lang="en-US" sz="1600">
                <a:latin typeface="Arial" charset="0"/>
              </a:rPr>
              <a:t>Since no more than 50% can be accounted for tier 2 capital, 300 of CRC would be </a:t>
            </a:r>
          </a:p>
          <a:p>
            <a:pPr marL="457200" indent="-457200"/>
            <a:r>
              <a:rPr lang="en-US" sz="1600">
                <a:latin typeface="Arial" charset="0"/>
              </a:rPr>
              <a:t>	allocated for tier 1 and another 300 for tier 2.</a:t>
            </a:r>
          </a:p>
          <a:p>
            <a:pPr marL="457200" indent="-457200">
              <a:buFontTx/>
              <a:buAutoNum type="arabicPeriod" startAt="4"/>
            </a:pPr>
            <a:r>
              <a:rPr lang="en-US" sz="1600">
                <a:latin typeface="Arial" charset="0"/>
              </a:rPr>
              <a:t>As maximum ratio for MRC allocated to tier 3 to tier 1 is 250:100, maximum allocation </a:t>
            </a:r>
          </a:p>
          <a:p>
            <a:pPr marL="457200" indent="-457200"/>
            <a:r>
              <a:rPr lang="en-US" sz="1600">
                <a:latin typeface="Arial" charset="0"/>
              </a:rPr>
              <a:t>	of 250 (out of 350) would go to tier 3 and 100 to tier 1</a:t>
            </a:r>
          </a:p>
          <a:p>
            <a:pPr marL="457200" indent="-457200"/>
            <a:endParaRPr lang="en-US" sz="800">
              <a:latin typeface="Arial" charset="0"/>
            </a:endParaRPr>
          </a:p>
          <a:p>
            <a:pPr marL="457200" indent="-457200"/>
            <a:r>
              <a:rPr lang="en-US" sz="1600">
                <a:latin typeface="Arial" charset="0"/>
              </a:rPr>
              <a:t>		  </a:t>
            </a:r>
            <a:r>
              <a:rPr lang="en-US" sz="1800" i="1">
                <a:latin typeface="Arial" charset="0"/>
              </a:rPr>
              <a:t>Given available capital of 700, 100 and 600 in tier 1, 2 and 3 </a:t>
            </a:r>
          </a:p>
          <a:p>
            <a:pPr marL="457200" indent="-457200"/>
            <a:r>
              <a:rPr lang="en-US" sz="1800" i="1">
                <a:latin typeface="Arial" charset="0"/>
              </a:rPr>
              <a:t>                respectively. Calculate “eligible capital ratio”. </a:t>
            </a:r>
          </a:p>
          <a:p>
            <a:pPr marL="457200" indent="-457200"/>
            <a:endParaRPr lang="en-US" sz="800" i="1">
              <a:latin typeface="Arial" charset="0"/>
            </a:endParaRPr>
          </a:p>
          <a:p>
            <a:pPr marL="457200" indent="-457200">
              <a:buFontTx/>
              <a:buAutoNum type="arabicPeriod"/>
            </a:pPr>
            <a:r>
              <a:rPr lang="en-US" sz="1600">
                <a:latin typeface="Arial" charset="0"/>
              </a:rPr>
              <a:t>As we have only 100 in tier 2, the remaining 500 will be in the form of tier 1.</a:t>
            </a:r>
          </a:p>
          <a:p>
            <a:pPr marL="457200" indent="-457200">
              <a:buFontTx/>
              <a:buAutoNum type="arabicPeriod"/>
            </a:pPr>
            <a:r>
              <a:rPr lang="en-US" sz="1600">
                <a:latin typeface="Arial" charset="0"/>
              </a:rPr>
              <a:t>For market risk, maximum of 250 in tier 3 capital is allowed, so the remaining of 100 </a:t>
            </a:r>
          </a:p>
          <a:p>
            <a:pPr marL="457200" indent="-457200"/>
            <a:r>
              <a:rPr lang="en-US" sz="1600">
                <a:latin typeface="Arial" charset="0"/>
              </a:rPr>
              <a:t>	applies to tier 1.</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5553" name="Rectangle 2"/>
          <p:cNvSpPr>
            <a:spLocks noGrp="1" noChangeArrowheads="1"/>
          </p:cNvSpPr>
          <p:nvPr>
            <p:ph type="title"/>
          </p:nvPr>
        </p:nvSpPr>
        <p:spPr/>
        <p:txBody>
          <a:bodyPr/>
          <a:lstStyle/>
          <a:p>
            <a:pPr eaLnBrk="1" hangingPunct="1"/>
            <a:r>
              <a:rPr lang="en-US" b="1" smtClean="0"/>
              <a:t>Total Risk Charge</a:t>
            </a:r>
          </a:p>
        </p:txBody>
      </p:sp>
      <p:graphicFrame>
        <p:nvGraphicFramePr>
          <p:cNvPr id="535555" name="Group 3"/>
          <p:cNvGraphicFramePr>
            <a:graphicFrameLocks noGrp="1"/>
          </p:cNvGraphicFramePr>
          <p:nvPr>
            <p:ph idx="1"/>
          </p:nvPr>
        </p:nvGraphicFramePr>
        <p:xfrm>
          <a:off x="684213" y="1773238"/>
          <a:ext cx="8064500" cy="3817937"/>
        </p:xfrm>
        <a:graphic>
          <a:graphicData uri="http://schemas.openxmlformats.org/drawingml/2006/table">
            <a:tbl>
              <a:tblPr/>
              <a:tblGrid>
                <a:gridCol w="1366837"/>
                <a:gridCol w="1081088"/>
                <a:gridCol w="947737"/>
                <a:gridCol w="1212850"/>
                <a:gridCol w="1150938"/>
                <a:gridCol w="1223962"/>
                <a:gridCol w="1081088"/>
              </a:tblGrid>
              <a:tr h="9048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Category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Risk</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Assets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Capital Charge (8%)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Minimum Capital, Required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Available Capital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Minimum Capital, Actual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Eligible Capital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6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Credit Risk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600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Tier1 : 300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Tier3 : 300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Tier1 : 500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Tier2 : 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9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Market Risk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4,375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Tier1 : 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Tier3 : 250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Tier1 : 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Tier3 : 250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 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600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65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Total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Capital Ratio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11,875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1,400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8.8%**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5604" name="Text Box 53"/>
          <p:cNvSpPr txBox="1">
            <a:spLocks noChangeArrowheads="1"/>
          </p:cNvSpPr>
          <p:nvPr/>
        </p:nvSpPr>
        <p:spPr bwMode="auto">
          <a:xfrm>
            <a:off x="468313" y="1196975"/>
            <a:ext cx="6973887" cy="457200"/>
          </a:xfrm>
          <a:prstGeom prst="rect">
            <a:avLst/>
          </a:prstGeom>
          <a:noFill/>
          <a:ln w="9525">
            <a:noFill/>
            <a:miter lim="800000"/>
            <a:headEnd/>
            <a:tailEnd/>
          </a:ln>
        </p:spPr>
        <p:txBody>
          <a:bodyPr wrap="none">
            <a:spAutoFit/>
          </a:bodyPr>
          <a:lstStyle/>
          <a:p>
            <a:pPr>
              <a:buFontTx/>
              <a:buChar char="•"/>
            </a:pPr>
            <a:r>
              <a:rPr lang="en-US" b="1">
                <a:latin typeface="Arial" charset="0"/>
              </a:rPr>
              <a:t>    Computation Table of Capital Requirements</a:t>
            </a:r>
          </a:p>
        </p:txBody>
      </p:sp>
      <p:sp>
        <p:nvSpPr>
          <p:cNvPr id="535605" name="Text Box 54"/>
          <p:cNvSpPr txBox="1">
            <a:spLocks noChangeArrowheads="1"/>
          </p:cNvSpPr>
          <p:nvPr/>
        </p:nvSpPr>
        <p:spPr bwMode="auto">
          <a:xfrm>
            <a:off x="684213" y="5589588"/>
            <a:ext cx="7726362" cy="581025"/>
          </a:xfrm>
          <a:prstGeom prst="rect">
            <a:avLst/>
          </a:prstGeom>
          <a:noFill/>
          <a:ln w="9525">
            <a:noFill/>
            <a:miter lim="800000"/>
            <a:headEnd/>
            <a:tailEnd/>
          </a:ln>
        </p:spPr>
        <p:txBody>
          <a:bodyPr wrap="none">
            <a:spAutoFit/>
          </a:bodyPr>
          <a:lstStyle/>
          <a:p>
            <a:r>
              <a:rPr lang="en-US" sz="1600" b="1" i="1">
                <a:latin typeface="Arial" charset="0"/>
              </a:rPr>
              <a:t>* Bank has also 600 – 250 = 350 in unused tier 3 capital</a:t>
            </a:r>
          </a:p>
          <a:p>
            <a:r>
              <a:rPr lang="en-US" sz="1600" b="1" i="1">
                <a:latin typeface="Arial" charset="0"/>
              </a:rPr>
              <a:t>** Eligible Capital Ratio = Eligible Capital / Risk Assets = 1,050 / 11,875 = 8.8%</a:t>
            </a:r>
            <a:r>
              <a:rPr lang="en-US" sz="1600" b="1">
                <a:latin typeface="Arial" charset="0"/>
              </a:rPr>
              <a:t>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7" name="Rectangle 2"/>
          <p:cNvSpPr>
            <a:spLocks noGrp="1" noChangeArrowheads="1"/>
          </p:cNvSpPr>
          <p:nvPr>
            <p:ph type="ctrTitle"/>
          </p:nvPr>
        </p:nvSpPr>
        <p:spPr>
          <a:xfrm>
            <a:off x="3059113" y="2673350"/>
            <a:ext cx="5872162" cy="1601788"/>
          </a:xfrm>
        </p:spPr>
        <p:txBody>
          <a:bodyPr/>
          <a:lstStyle/>
          <a:p>
            <a:pPr eaLnBrk="1" hangingPunct="1"/>
            <a:r>
              <a:rPr lang="en-US" b="1" smtClean="0"/>
              <a:t>PART III : ILLUSTRATION OF CAPITAL ADEQUACY RATIO (CITIGROUP CASE)</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601" name="Rectangle 2"/>
          <p:cNvSpPr>
            <a:spLocks noGrp="1" noChangeArrowheads="1"/>
          </p:cNvSpPr>
          <p:nvPr>
            <p:ph type="title"/>
          </p:nvPr>
        </p:nvSpPr>
        <p:spPr/>
        <p:txBody>
          <a:bodyPr/>
          <a:lstStyle/>
          <a:p>
            <a:pPr eaLnBrk="1" hangingPunct="1"/>
            <a:r>
              <a:rPr lang="en-US" b="1" smtClean="0"/>
              <a:t>Citigroup Risk-Weighted Assets</a:t>
            </a:r>
          </a:p>
        </p:txBody>
      </p:sp>
      <p:graphicFrame>
        <p:nvGraphicFramePr>
          <p:cNvPr id="537603" name="Group 3"/>
          <p:cNvGraphicFramePr>
            <a:graphicFrameLocks noGrp="1"/>
          </p:cNvGraphicFramePr>
          <p:nvPr>
            <p:ph sz="half" idx="2"/>
          </p:nvPr>
        </p:nvGraphicFramePr>
        <p:xfrm>
          <a:off x="323850" y="1700213"/>
          <a:ext cx="8496300" cy="3671887"/>
        </p:xfrm>
        <a:graphic>
          <a:graphicData uri="http://schemas.openxmlformats.org/drawingml/2006/table">
            <a:tbl>
              <a:tblPr/>
              <a:tblGrid>
                <a:gridCol w="1727200"/>
                <a:gridCol w="1093788"/>
                <a:gridCol w="1066800"/>
                <a:gridCol w="876300"/>
                <a:gridCol w="952500"/>
                <a:gridCol w="952500"/>
                <a:gridCol w="966787"/>
                <a:gridCol w="860425"/>
              </a:tblGrid>
              <a:tr h="415925">
                <a:tc gridSpan="8">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On-Balance Sheet Assets ($Billions)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49275">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Item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Notional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Not Covered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Risk Weight Category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550863">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04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Cash &amp; Due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Securities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Loans and lease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Trading Assets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All other assets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33.7</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301.9</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465.8</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155.2</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140.6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5.6</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-12.8</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155.2</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12.6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161.3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8.7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25.3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73.0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33.5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97.6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56.9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338.9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68.7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0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Total on-BS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1,097.2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182.4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208.0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136.6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105.1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466.4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5" name="Rectangle 2"/>
          <p:cNvSpPr>
            <a:spLocks noGrp="1" noChangeArrowheads="1"/>
          </p:cNvSpPr>
          <p:nvPr>
            <p:ph type="title"/>
          </p:nvPr>
        </p:nvSpPr>
        <p:spPr/>
        <p:txBody>
          <a:bodyPr/>
          <a:lstStyle/>
          <a:p>
            <a:pPr eaLnBrk="1" hangingPunct="1"/>
            <a:r>
              <a:rPr lang="en-US" b="1" smtClean="0"/>
              <a:t>Citigroup Risk-Weighted Assets</a:t>
            </a:r>
          </a:p>
        </p:txBody>
      </p:sp>
      <p:graphicFrame>
        <p:nvGraphicFramePr>
          <p:cNvPr id="538627" name="Group 3"/>
          <p:cNvGraphicFramePr>
            <a:graphicFrameLocks noGrp="1"/>
          </p:cNvGraphicFramePr>
          <p:nvPr>
            <p:ph idx="1"/>
          </p:nvPr>
        </p:nvGraphicFramePr>
        <p:xfrm>
          <a:off x="179388" y="1484313"/>
          <a:ext cx="8640762" cy="4668837"/>
        </p:xfrm>
        <a:graphic>
          <a:graphicData uri="http://schemas.openxmlformats.org/drawingml/2006/table">
            <a:tbl>
              <a:tblPr/>
              <a:tblGrid>
                <a:gridCol w="2232025"/>
                <a:gridCol w="1081087"/>
                <a:gridCol w="1008063"/>
                <a:gridCol w="863600"/>
                <a:gridCol w="792162"/>
                <a:gridCol w="863600"/>
                <a:gridCol w="925513"/>
                <a:gridCol w="874712"/>
              </a:tblGrid>
              <a:tr h="357188">
                <a:tc gridSpan="8">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Off-Balance Sheet Items ($Billions)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34988">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Item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Notional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Not Covered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Credit Equiv.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Risk Weight Category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42068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92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Financial Standby L/C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Performance Standby L/C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Commercial L/C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Securities lent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Other credit substitute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Other off-balance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Unused commit &gt; 1yr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Derivative contracts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32.5</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7.3</a:t>
                      </a:r>
                    </a:p>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38.0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1.7</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82.1</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2,380.9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0.50</a:t>
                      </a:r>
                    </a:p>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0.20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12.50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32.5</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3.7</a:t>
                      </a:r>
                    </a:p>
                    <a:p>
                      <a:pPr marL="0" marR="0" lvl="0" indent="0" algn="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38.0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26.5</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2.4</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41.0</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96.2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0.2</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37.9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8.5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0.3</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46.4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19.0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3.1</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26.5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37.7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7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Total off-BS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2,550.4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241.2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57.5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46.5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48.4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88.8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49" name="Rectangle 2"/>
          <p:cNvSpPr>
            <a:spLocks noGrp="1" noChangeArrowheads="1"/>
          </p:cNvSpPr>
          <p:nvPr>
            <p:ph type="title"/>
          </p:nvPr>
        </p:nvSpPr>
        <p:spPr/>
        <p:txBody>
          <a:bodyPr/>
          <a:lstStyle/>
          <a:p>
            <a:pPr eaLnBrk="1" hangingPunct="1"/>
            <a:r>
              <a:rPr lang="en-US" b="1" smtClean="0"/>
              <a:t>Citigroup Capital Requirements</a:t>
            </a:r>
          </a:p>
        </p:txBody>
      </p:sp>
      <p:graphicFrame>
        <p:nvGraphicFramePr>
          <p:cNvPr id="539651" name="Group 3"/>
          <p:cNvGraphicFramePr>
            <a:graphicFrameLocks noGrp="1"/>
          </p:cNvGraphicFramePr>
          <p:nvPr>
            <p:ph sz="half" idx="1"/>
          </p:nvPr>
        </p:nvGraphicFramePr>
        <p:xfrm>
          <a:off x="468313" y="1412875"/>
          <a:ext cx="8210550" cy="2806700"/>
        </p:xfrm>
        <a:graphic>
          <a:graphicData uri="http://schemas.openxmlformats.org/drawingml/2006/table">
            <a:tbl>
              <a:tblPr/>
              <a:tblGrid>
                <a:gridCol w="3211512"/>
                <a:gridCol w="895350"/>
                <a:gridCol w="969963"/>
                <a:gridCol w="895350"/>
                <a:gridCol w="869950"/>
                <a:gridCol w="1368425"/>
              </a:tblGrid>
              <a:tr h="363538">
                <a:tc gridSpan="6">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Risk-Weighted Assets ($Billions)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6830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Item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Risk Weight Category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Total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6713">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r>
              <a:tr h="368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On-BS and off-BS items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265.4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183.1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555.2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7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Credit RW assets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Market RW assets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Others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36.6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555.2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668.6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30.6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2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Total RW assets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696.3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539692" name="Group 44"/>
          <p:cNvGraphicFramePr>
            <a:graphicFrameLocks noGrp="1"/>
          </p:cNvGraphicFramePr>
          <p:nvPr>
            <p:ph sz="half" idx="2"/>
          </p:nvPr>
        </p:nvGraphicFramePr>
        <p:xfrm>
          <a:off x="2268538" y="4581525"/>
          <a:ext cx="4535487" cy="1587500"/>
        </p:xfrm>
        <a:graphic>
          <a:graphicData uri="http://schemas.openxmlformats.org/drawingml/2006/table">
            <a:tbl>
              <a:tblPr/>
              <a:tblGrid>
                <a:gridCol w="1511300"/>
                <a:gridCol w="1512887"/>
                <a:gridCol w="1511300"/>
              </a:tblGrid>
              <a:tr h="381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Capital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Amount ($Billions)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Ratio (Percent)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2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Tier 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59.0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8.5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1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Total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78.3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11.2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7" name="Rectangle 2"/>
          <p:cNvSpPr>
            <a:spLocks noGrp="1" noChangeArrowheads="1"/>
          </p:cNvSpPr>
          <p:nvPr>
            <p:ph type="title"/>
          </p:nvPr>
        </p:nvSpPr>
        <p:spPr/>
        <p:txBody>
          <a:bodyPr/>
          <a:lstStyle/>
          <a:p>
            <a:pPr eaLnBrk="1" hangingPunct="1"/>
            <a:r>
              <a:rPr lang="en-US" b="1" smtClean="0"/>
              <a:t>Notes from the Case</a:t>
            </a:r>
          </a:p>
        </p:txBody>
      </p:sp>
      <p:sp>
        <p:nvSpPr>
          <p:cNvPr id="540678" name="Rectangle 3"/>
          <p:cNvSpPr>
            <a:spLocks noGrp="1" noChangeArrowheads="1"/>
          </p:cNvSpPr>
          <p:nvPr>
            <p:ph type="body" sz="half" idx="1"/>
          </p:nvPr>
        </p:nvSpPr>
        <p:spPr>
          <a:xfrm>
            <a:off x="468313" y="1557338"/>
            <a:ext cx="8283575" cy="4525962"/>
          </a:xfrm>
        </p:spPr>
        <p:txBody>
          <a:bodyPr/>
          <a:lstStyle/>
          <a:p>
            <a:pPr eaLnBrk="1" hangingPunct="1">
              <a:buFontTx/>
              <a:buNone/>
            </a:pPr>
            <a:r>
              <a:rPr lang="en-US" sz="1600" smtClean="0"/>
              <a:t>	    </a:t>
            </a:r>
            <a:endParaRPr lang="en-US" sz="1600" b="1" smtClean="0"/>
          </a:p>
        </p:txBody>
      </p:sp>
      <p:graphicFrame>
        <p:nvGraphicFramePr>
          <p:cNvPr id="540676" name="Rectangle 4"/>
          <p:cNvGraphicFramePr>
            <a:graphicFrameLocks/>
          </p:cNvGraphicFramePr>
          <p:nvPr>
            <p:ph sz="half" idx="2"/>
          </p:nvPr>
        </p:nvGraphicFramePr>
        <p:xfrm>
          <a:off x="4502150" y="2309813"/>
          <a:ext cx="3886200" cy="2590800"/>
        </p:xfrm>
        <a:graphic>
          <a:graphicData uri="http://schemas.openxmlformats.org/presentationml/2006/ole">
            <p:oleObj spid="_x0000_s540676" name="Equation" r:id="rId3" imgW="0" imgH="0" progId="Equation.3">
              <p:embed/>
            </p:oleObj>
          </a:graphicData>
        </a:graphic>
      </p:graphicFrame>
      <p:sp>
        <p:nvSpPr>
          <p:cNvPr id="540679" name="Rectangle 5"/>
          <p:cNvSpPr>
            <a:spLocks noChangeArrowheads="1"/>
          </p:cNvSpPr>
          <p:nvPr/>
        </p:nvSpPr>
        <p:spPr bwMode="auto">
          <a:xfrm>
            <a:off x="539750" y="1412875"/>
            <a:ext cx="8283575" cy="4525963"/>
          </a:xfrm>
          <a:prstGeom prst="rect">
            <a:avLst/>
          </a:prstGeom>
          <a:noFill/>
          <a:ln w="9525">
            <a:noFill/>
            <a:miter lim="800000"/>
            <a:headEnd/>
            <a:tailEnd/>
          </a:ln>
        </p:spPr>
        <p:txBody>
          <a:bodyPr/>
          <a:lstStyle/>
          <a:p>
            <a:pPr marL="342900" indent="-342900">
              <a:spcBef>
                <a:spcPct val="20000"/>
              </a:spcBef>
              <a:buFontTx/>
              <a:buChar char="•"/>
            </a:pPr>
            <a:r>
              <a:rPr lang="en-US">
                <a:latin typeface="Arial" charset="0"/>
                <a:cs typeface="Arial" charset="0"/>
              </a:rPr>
              <a:t>Applying 8% ratio to RW assets adding up to $696.3 billions, minimum regulatory capital is $55.7 billions.</a:t>
            </a:r>
          </a:p>
          <a:p>
            <a:pPr marL="342900" indent="-342900">
              <a:spcBef>
                <a:spcPct val="20000"/>
              </a:spcBef>
              <a:buFontTx/>
              <a:buChar char="•"/>
            </a:pPr>
            <a:r>
              <a:rPr lang="en-US">
                <a:latin typeface="Arial" charset="0"/>
                <a:cs typeface="Arial" charset="0"/>
              </a:rPr>
              <a:t>The available risk capital values at $78.3 billions representing 11.2% ratio.</a:t>
            </a:r>
          </a:p>
          <a:p>
            <a:pPr marL="342900" indent="-342900">
              <a:spcBef>
                <a:spcPct val="20000"/>
              </a:spcBef>
              <a:buFontTx/>
              <a:buChar char="•"/>
            </a:pPr>
            <a:r>
              <a:rPr lang="en-US">
                <a:latin typeface="Arial" charset="0"/>
                <a:cs typeface="Arial" charset="0"/>
              </a:rPr>
              <a:t>Ratio for </a:t>
            </a:r>
            <a:r>
              <a:rPr lang="en-US" b="1">
                <a:latin typeface="Arial" charset="0"/>
                <a:cs typeface="Arial" charset="0"/>
              </a:rPr>
              <a:t>“well-capitalized bank” </a:t>
            </a:r>
            <a:r>
              <a:rPr lang="en-US">
                <a:latin typeface="Arial" charset="0"/>
                <a:cs typeface="Arial" charset="0"/>
              </a:rPr>
              <a:t>would be 10%.</a:t>
            </a:r>
          </a:p>
          <a:p>
            <a:pPr marL="342900" indent="-342900">
              <a:spcBef>
                <a:spcPct val="20000"/>
              </a:spcBef>
              <a:buFontTx/>
              <a:buChar char="•"/>
            </a:pPr>
            <a:r>
              <a:rPr lang="en-US">
                <a:latin typeface="Arial" charset="0"/>
                <a:cs typeface="Arial" charset="0"/>
              </a:rPr>
              <a:t>Optimal capital ratio should be based on a careful consideration of the trade-off between increasing expected returns and increasing risks.</a:t>
            </a:r>
          </a:p>
          <a:p>
            <a:pPr marL="342900" indent="-342900">
              <a:spcBef>
                <a:spcPct val="20000"/>
              </a:spcBef>
              <a:buFontTx/>
              <a:buChar char="•"/>
            </a:pPr>
            <a:r>
              <a:rPr lang="en-US">
                <a:latin typeface="Arial" charset="0"/>
                <a:cs typeface="Arial" charset="0"/>
              </a:rPr>
              <a:t>Citigroup decided to have more capital than the minimum regulatory standard of 8%.</a:t>
            </a:r>
          </a:p>
          <a:p>
            <a:pPr marL="342900" indent="-342900">
              <a:spcBef>
                <a:spcPct val="20000"/>
              </a:spcBef>
              <a:buFontTx/>
              <a:buChar char="•"/>
            </a:pPr>
            <a:endParaRPr lang="en-US">
              <a:latin typeface="Arial" charset="0"/>
              <a:cs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7" name="Rectangle 2"/>
          <p:cNvSpPr>
            <a:spLocks noGrp="1" noChangeArrowheads="1"/>
          </p:cNvSpPr>
          <p:nvPr>
            <p:ph type="ctrTitle"/>
          </p:nvPr>
        </p:nvSpPr>
        <p:spPr>
          <a:xfrm>
            <a:off x="3059113" y="2925763"/>
            <a:ext cx="5872162" cy="1098550"/>
          </a:xfrm>
        </p:spPr>
        <p:txBody>
          <a:bodyPr/>
          <a:lstStyle/>
          <a:p>
            <a:pPr eaLnBrk="1" hangingPunct="1"/>
            <a:r>
              <a:rPr lang="en-US" b="1" smtClean="0"/>
              <a:t>PART IV : NEW BASEL ACCORD</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1" name="Rectangle 2"/>
          <p:cNvSpPr>
            <a:spLocks noGrp="1" noChangeArrowheads="1"/>
          </p:cNvSpPr>
          <p:nvPr>
            <p:ph type="title"/>
          </p:nvPr>
        </p:nvSpPr>
        <p:spPr/>
        <p:txBody>
          <a:bodyPr/>
          <a:lstStyle/>
          <a:p>
            <a:pPr eaLnBrk="1" hangingPunct="1"/>
            <a:r>
              <a:rPr lang="en-US" b="1" smtClean="0"/>
              <a:t>Issues with 1988 Basel Accord</a:t>
            </a:r>
          </a:p>
        </p:txBody>
      </p:sp>
      <p:sp>
        <p:nvSpPr>
          <p:cNvPr id="542722" name="Rectangle 3"/>
          <p:cNvSpPr>
            <a:spLocks noGrp="1" noChangeArrowheads="1"/>
          </p:cNvSpPr>
          <p:nvPr>
            <p:ph type="body" idx="1"/>
          </p:nvPr>
        </p:nvSpPr>
        <p:spPr>
          <a:xfrm>
            <a:off x="179388" y="1343025"/>
            <a:ext cx="8640762" cy="4894263"/>
          </a:xfrm>
        </p:spPr>
        <p:txBody>
          <a:bodyPr/>
          <a:lstStyle/>
          <a:p>
            <a:pPr eaLnBrk="1" hangingPunct="1"/>
            <a:r>
              <a:rPr lang="en-US" smtClean="0"/>
              <a:t>System has created </a:t>
            </a:r>
            <a:r>
              <a:rPr lang="en-US" i="1" smtClean="0"/>
              <a:t>“Regulatory arbitrage”</a:t>
            </a:r>
            <a:r>
              <a:rPr lang="en-US" smtClean="0"/>
              <a:t> for the banks of which leading patterns have been shifted toward more credit risk to drive economic capital up.</a:t>
            </a:r>
          </a:p>
          <a:p>
            <a:pPr eaLnBrk="1" hangingPunct="1">
              <a:buFontTx/>
              <a:buNone/>
            </a:pPr>
            <a:r>
              <a:rPr lang="en-US" sz="1800" smtClean="0"/>
              <a:t>	</a:t>
            </a:r>
            <a:r>
              <a:rPr lang="en-US" sz="1600" b="1" i="1" u="sng" smtClean="0"/>
              <a:t>Illustration</a:t>
            </a:r>
            <a:r>
              <a:rPr lang="en-US" sz="1600" smtClean="0"/>
              <a:t> : </a:t>
            </a:r>
            <a:r>
              <a:rPr lang="en-US" sz="1600" i="1" smtClean="0"/>
              <a:t>Bank makes a loan of $100 million to a company rated AAA or to a</a:t>
            </a:r>
          </a:p>
          <a:p>
            <a:pPr eaLnBrk="1" hangingPunct="1">
              <a:buFontTx/>
              <a:buNone/>
            </a:pPr>
            <a:r>
              <a:rPr lang="en-US" sz="1600" i="1" smtClean="0"/>
              <a:t>	</a:t>
            </a:r>
            <a:r>
              <a:rPr lang="en-US" sz="1600" smtClean="0"/>
              <a:t>	           </a:t>
            </a:r>
            <a:r>
              <a:rPr lang="en-US" sz="1600" i="1" smtClean="0"/>
              <a:t>speculative-grade company rated CCC</a:t>
            </a:r>
          </a:p>
          <a:p>
            <a:pPr eaLnBrk="1" hangingPunct="1">
              <a:buFontTx/>
              <a:buNone/>
            </a:pPr>
            <a:r>
              <a:rPr lang="en-US" sz="1600" i="1" smtClean="0"/>
              <a:t>                           (Suppose rate of return on AAA loan is 6%, CCC loan is 7% and cost of</a:t>
            </a:r>
          </a:p>
          <a:p>
            <a:pPr eaLnBrk="1" hangingPunct="1">
              <a:buFontTx/>
              <a:buNone/>
            </a:pPr>
            <a:r>
              <a:rPr lang="en-US" sz="1600" i="1" smtClean="0"/>
              <a:t>                           borrowing for the bank is 5.7%)</a:t>
            </a:r>
          </a:p>
          <a:p>
            <a:pPr eaLnBrk="1" hangingPunct="1">
              <a:buFontTx/>
              <a:buNone/>
            </a:pPr>
            <a:r>
              <a:rPr lang="en-US" sz="1600" smtClean="0"/>
              <a:t>	- Regulatory Capital to be set up : $8 million (8% x $100 million)</a:t>
            </a:r>
          </a:p>
          <a:p>
            <a:pPr eaLnBrk="1" hangingPunct="1">
              <a:buFontTx/>
              <a:buNone/>
            </a:pPr>
            <a:r>
              <a:rPr lang="en-US" sz="1600" smtClean="0"/>
              <a:t>	  Borrowing : $92 million ($100 - $8 million)</a:t>
            </a:r>
          </a:p>
          <a:p>
            <a:pPr eaLnBrk="1" hangingPunct="1">
              <a:buFontTx/>
              <a:buNone/>
            </a:pPr>
            <a:r>
              <a:rPr lang="en-US" sz="1600" smtClean="0"/>
              <a:t>	- Dollar amount of return to shareholders (AAA loan) = $100M x 6% - $92 x 5.7% = $756,000 (9.5% rate of return on $8 million capital)</a:t>
            </a:r>
          </a:p>
          <a:p>
            <a:pPr eaLnBrk="1" hangingPunct="1">
              <a:buFontTx/>
              <a:buNone/>
            </a:pPr>
            <a:r>
              <a:rPr lang="en-US" sz="1600" smtClean="0"/>
              <a:t>	- Dollar amount of return to shareholders (CCC loan) = $100M x 7% - $92 x 5.7% = $1.756 million (22.0% rate of return on $8 million capital)</a:t>
            </a:r>
          </a:p>
          <a:p>
            <a:pPr eaLnBrk="1" hangingPunct="1"/>
            <a:r>
              <a:rPr lang="en-US" smtClean="0"/>
              <a:t>1998 Accord did not recognize credit mitigation technique or diversification effects for credit risks.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5" name="Rectangle 2"/>
          <p:cNvSpPr>
            <a:spLocks noGrp="1" noChangeArrowheads="1"/>
          </p:cNvSpPr>
          <p:nvPr>
            <p:ph type="title"/>
          </p:nvPr>
        </p:nvSpPr>
        <p:spPr/>
        <p:txBody>
          <a:bodyPr/>
          <a:lstStyle/>
          <a:p>
            <a:pPr eaLnBrk="1" hangingPunct="1"/>
            <a:r>
              <a:rPr lang="en-US" b="1" smtClean="0"/>
              <a:t>Definition of Capital</a:t>
            </a:r>
          </a:p>
        </p:txBody>
      </p:sp>
      <p:sp>
        <p:nvSpPr>
          <p:cNvPr id="543746" name="Rectangle 3"/>
          <p:cNvSpPr>
            <a:spLocks noGrp="1" noChangeArrowheads="1"/>
          </p:cNvSpPr>
          <p:nvPr>
            <p:ph type="body" idx="1"/>
          </p:nvPr>
        </p:nvSpPr>
        <p:spPr>
          <a:xfrm>
            <a:off x="323850" y="1196975"/>
            <a:ext cx="8496300" cy="5181600"/>
          </a:xfrm>
        </p:spPr>
        <p:txBody>
          <a:bodyPr/>
          <a:lstStyle/>
          <a:p>
            <a:pPr eaLnBrk="1" hangingPunct="1">
              <a:lnSpc>
                <a:spcPct val="90000"/>
              </a:lnSpc>
            </a:pPr>
            <a:r>
              <a:rPr lang="en-US" smtClean="0"/>
              <a:t>2 major approaches for Credit Risk Charge</a:t>
            </a:r>
          </a:p>
          <a:p>
            <a:pPr eaLnBrk="1" hangingPunct="1">
              <a:lnSpc>
                <a:spcPct val="90000"/>
              </a:lnSpc>
              <a:buFontTx/>
              <a:buNone/>
            </a:pPr>
            <a:r>
              <a:rPr lang="en-US" smtClean="0"/>
              <a:t>	</a:t>
            </a:r>
            <a:r>
              <a:rPr lang="en-US" sz="1600" smtClean="0"/>
              <a:t>1. Standardized Approach</a:t>
            </a:r>
          </a:p>
          <a:p>
            <a:pPr eaLnBrk="1" hangingPunct="1">
              <a:lnSpc>
                <a:spcPct val="90000"/>
              </a:lnSpc>
              <a:buFontTx/>
              <a:buNone/>
            </a:pPr>
            <a:r>
              <a:rPr lang="en-US" sz="1600" smtClean="0"/>
              <a:t>	2. Internal Ratings – Based (IRB) Approach : Foundation &amp; Advance</a:t>
            </a:r>
          </a:p>
          <a:p>
            <a:pPr eaLnBrk="1" hangingPunct="1">
              <a:lnSpc>
                <a:spcPct val="90000"/>
              </a:lnSpc>
            </a:pPr>
            <a:r>
              <a:rPr lang="en-US" smtClean="0"/>
              <a:t>Standardized one – “General Provision/Loan Loss Reserves” can be included in tier 2 only with limit of 1.25% of risk-weighted assets.</a:t>
            </a:r>
          </a:p>
          <a:p>
            <a:pPr eaLnBrk="1" hangingPunct="1">
              <a:lnSpc>
                <a:spcPct val="90000"/>
              </a:lnSpc>
            </a:pPr>
            <a:r>
              <a:rPr lang="en-US" smtClean="0"/>
              <a:t>IRB </a:t>
            </a:r>
          </a:p>
          <a:p>
            <a:pPr eaLnBrk="1" hangingPunct="1">
              <a:lnSpc>
                <a:spcPct val="90000"/>
              </a:lnSpc>
              <a:buFontTx/>
              <a:buNone/>
            </a:pPr>
            <a:r>
              <a:rPr lang="en-US" smtClean="0"/>
              <a:t>	</a:t>
            </a:r>
            <a:r>
              <a:rPr lang="en-US" sz="1600" smtClean="0"/>
              <a:t>- Differentiation between expected loss (EL) and unexpected loss (UL)</a:t>
            </a:r>
          </a:p>
          <a:p>
            <a:pPr eaLnBrk="1" hangingPunct="1">
              <a:lnSpc>
                <a:spcPct val="90000"/>
              </a:lnSpc>
              <a:buFontTx/>
              <a:buNone/>
            </a:pPr>
            <a:r>
              <a:rPr lang="en-US" sz="1600" smtClean="0"/>
              <a:t>	- Capital is defined to absorb unexpected losses and general provisions (loan loss reserves) is to absorb expected credit loss.</a:t>
            </a:r>
          </a:p>
          <a:p>
            <a:pPr eaLnBrk="1" hangingPunct="1">
              <a:lnSpc>
                <a:spcPct val="90000"/>
              </a:lnSpc>
            </a:pPr>
            <a:r>
              <a:rPr lang="en-US" smtClean="0"/>
              <a:t>Basel II withdraws general provisions from tier 2 capital.</a:t>
            </a:r>
          </a:p>
          <a:p>
            <a:pPr eaLnBrk="1" hangingPunct="1">
              <a:lnSpc>
                <a:spcPct val="90000"/>
              </a:lnSpc>
              <a:buFontTx/>
              <a:buNone/>
            </a:pPr>
            <a:r>
              <a:rPr lang="en-US" smtClean="0"/>
              <a:t>	</a:t>
            </a:r>
            <a:r>
              <a:rPr lang="en-US" sz="1600" smtClean="0"/>
              <a:t>- If total expected losses are less than eligible provisions, difference may be recognized in tier 2 capital (max 0.6% of risk-weighted assets).</a:t>
            </a:r>
          </a:p>
          <a:p>
            <a:pPr eaLnBrk="1" hangingPunct="1">
              <a:lnSpc>
                <a:spcPct val="90000"/>
              </a:lnSpc>
              <a:buFontTx/>
              <a:buNone/>
            </a:pPr>
            <a:r>
              <a:rPr lang="en-US" sz="1600" smtClean="0"/>
              <a:t>	- If total expected losses exceed eligible provisions, bank must deduct difference from capital (50% from tier 1 and 50% from tier 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69" name="Rectangle 2"/>
          <p:cNvSpPr>
            <a:spLocks noGrp="1" noChangeArrowheads="1"/>
          </p:cNvSpPr>
          <p:nvPr>
            <p:ph type="title"/>
          </p:nvPr>
        </p:nvSpPr>
        <p:spPr/>
        <p:txBody>
          <a:bodyPr/>
          <a:lstStyle/>
          <a:p>
            <a:pPr eaLnBrk="1" hangingPunct="1"/>
            <a:r>
              <a:rPr lang="en-US" b="1" smtClean="0"/>
              <a:t>Credit Risk Charge</a:t>
            </a:r>
          </a:p>
        </p:txBody>
      </p:sp>
      <p:sp>
        <p:nvSpPr>
          <p:cNvPr id="544770" name="Rectangle 3"/>
          <p:cNvSpPr>
            <a:spLocks noGrp="1" noChangeArrowheads="1"/>
          </p:cNvSpPr>
          <p:nvPr>
            <p:ph type="body" sz="half" idx="1"/>
          </p:nvPr>
        </p:nvSpPr>
        <p:spPr>
          <a:xfrm>
            <a:off x="323850" y="1412875"/>
            <a:ext cx="8569325" cy="4525963"/>
          </a:xfrm>
        </p:spPr>
        <p:txBody>
          <a:bodyPr/>
          <a:lstStyle/>
          <a:p>
            <a:pPr eaLnBrk="1" hangingPunct="1"/>
            <a:r>
              <a:rPr lang="en-US" smtClean="0"/>
              <a:t>Standardized Approach : Risk Weighted</a:t>
            </a:r>
          </a:p>
          <a:p>
            <a:pPr eaLnBrk="1" hangingPunct="1">
              <a:buFontTx/>
              <a:buNone/>
            </a:pPr>
            <a:r>
              <a:rPr lang="en-US" sz="2000" smtClean="0"/>
              <a:t>	</a:t>
            </a:r>
          </a:p>
        </p:txBody>
      </p:sp>
      <p:graphicFrame>
        <p:nvGraphicFramePr>
          <p:cNvPr id="544772" name="Group 4"/>
          <p:cNvGraphicFramePr>
            <a:graphicFrameLocks noGrp="1"/>
          </p:cNvGraphicFramePr>
          <p:nvPr>
            <p:ph sz="half" idx="2"/>
          </p:nvPr>
        </p:nvGraphicFramePr>
        <p:xfrm>
          <a:off x="468313" y="2133600"/>
          <a:ext cx="8280400" cy="3236913"/>
        </p:xfrm>
        <a:graphic>
          <a:graphicData uri="http://schemas.openxmlformats.org/drawingml/2006/table">
            <a:tbl>
              <a:tblPr/>
              <a:tblGrid>
                <a:gridCol w="1943100"/>
                <a:gridCol w="1081087"/>
                <a:gridCol w="1008063"/>
                <a:gridCol w="1079500"/>
                <a:gridCol w="1079500"/>
                <a:gridCol w="1081087"/>
                <a:gridCol w="1008063"/>
              </a:tblGrid>
              <a:tr h="360363">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Claim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6">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Credit Rating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47700">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AAA / AA-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 / 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BBB+ / BBB-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BB+ / 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Below 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Unrated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Sovereign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Bank – Option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Bank – Option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Short-term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Claim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AAA / AA-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 / 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BBB+ / BB-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Below BB-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Unrated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Corporates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3" name="Rectangle 2"/>
          <p:cNvSpPr>
            <a:spLocks noGrp="1" noChangeArrowheads="1"/>
          </p:cNvSpPr>
          <p:nvPr>
            <p:ph type="title"/>
          </p:nvPr>
        </p:nvSpPr>
        <p:spPr/>
        <p:txBody>
          <a:bodyPr/>
          <a:lstStyle/>
          <a:p>
            <a:pPr eaLnBrk="1" hangingPunct="1"/>
            <a:r>
              <a:rPr lang="en-US" b="1" smtClean="0"/>
              <a:t>Credit Risk Charge</a:t>
            </a:r>
          </a:p>
        </p:txBody>
      </p:sp>
      <p:sp>
        <p:nvSpPr>
          <p:cNvPr id="545794" name="Rectangle 3"/>
          <p:cNvSpPr>
            <a:spLocks noGrp="1" noChangeArrowheads="1"/>
          </p:cNvSpPr>
          <p:nvPr>
            <p:ph type="body" sz="half" idx="1"/>
          </p:nvPr>
        </p:nvSpPr>
        <p:spPr>
          <a:xfrm>
            <a:off x="250825" y="1343025"/>
            <a:ext cx="8569325" cy="4525963"/>
          </a:xfrm>
        </p:spPr>
        <p:txBody>
          <a:bodyPr/>
          <a:lstStyle/>
          <a:p>
            <a:pPr eaLnBrk="1" hangingPunct="1"/>
            <a:r>
              <a:rPr lang="en-US" sz="2000" smtClean="0"/>
              <a:t>Foundation Internal Ratings-Based Approach (FIRB)</a:t>
            </a:r>
          </a:p>
        </p:txBody>
      </p:sp>
      <p:graphicFrame>
        <p:nvGraphicFramePr>
          <p:cNvPr id="545796" name="Group 4"/>
          <p:cNvGraphicFramePr>
            <a:graphicFrameLocks noGrp="1"/>
          </p:cNvGraphicFramePr>
          <p:nvPr>
            <p:ph sz="half" idx="2"/>
          </p:nvPr>
        </p:nvGraphicFramePr>
        <p:xfrm>
          <a:off x="395288" y="2205038"/>
          <a:ext cx="4752975" cy="3700462"/>
        </p:xfrm>
        <a:graphic>
          <a:graphicData uri="http://schemas.openxmlformats.org/drawingml/2006/table">
            <a:tbl>
              <a:tblPr/>
              <a:tblGrid>
                <a:gridCol w="1296987"/>
                <a:gridCol w="1223963"/>
                <a:gridCol w="1295400"/>
                <a:gridCol w="936625"/>
              </a:tblGrid>
              <a:tr h="573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Probability of Default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Corporate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Residential Mortgage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Other Retail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924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0.03%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0.10%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0.25%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0.50%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0.75%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3.00%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5.00%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20.00%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14.44%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29.65%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49.47%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69.61%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82.78%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92.32%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114.86%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128.44%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139.58%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149.86%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193.09%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238.23%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4.15%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10.69%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21.30%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35.08%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46.46%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56.40%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87.94%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111.99%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131.63%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148.22%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204.41%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253.12%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4.45%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11.16%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21.15%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32.36%</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40.10%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45.77%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57.99%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62.79%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65.01%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66.42%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75.54%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100.28%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45812" name="Text Box 21"/>
          <p:cNvSpPr txBox="1">
            <a:spLocks noChangeArrowheads="1"/>
          </p:cNvSpPr>
          <p:nvPr/>
        </p:nvSpPr>
        <p:spPr bwMode="auto">
          <a:xfrm>
            <a:off x="1908175" y="1844675"/>
            <a:ext cx="1962150" cy="366713"/>
          </a:xfrm>
          <a:prstGeom prst="rect">
            <a:avLst/>
          </a:prstGeom>
          <a:noFill/>
          <a:ln w="9525">
            <a:noFill/>
            <a:miter lim="800000"/>
            <a:headEnd/>
            <a:tailEnd/>
          </a:ln>
        </p:spPr>
        <p:txBody>
          <a:bodyPr wrap="none">
            <a:spAutoFit/>
          </a:bodyPr>
          <a:lstStyle/>
          <a:p>
            <a:r>
              <a:rPr lang="en-US" sz="1800" i="1" u="sng">
                <a:latin typeface="Arial" charset="0"/>
              </a:rPr>
              <a:t>IRB Risk Weights</a:t>
            </a:r>
          </a:p>
        </p:txBody>
      </p:sp>
      <p:sp>
        <p:nvSpPr>
          <p:cNvPr id="545813" name="Text Box 22"/>
          <p:cNvSpPr txBox="1">
            <a:spLocks noChangeArrowheads="1"/>
          </p:cNvSpPr>
          <p:nvPr/>
        </p:nvSpPr>
        <p:spPr bwMode="auto">
          <a:xfrm>
            <a:off x="5435600" y="2251075"/>
            <a:ext cx="3390900" cy="2536825"/>
          </a:xfrm>
          <a:prstGeom prst="rect">
            <a:avLst/>
          </a:prstGeom>
          <a:noFill/>
          <a:ln w="9525">
            <a:noFill/>
            <a:miter lim="800000"/>
            <a:headEnd/>
            <a:tailEnd/>
          </a:ln>
        </p:spPr>
        <p:txBody>
          <a:bodyPr wrap="none">
            <a:spAutoFit/>
          </a:bodyPr>
          <a:lstStyle/>
          <a:p>
            <a:pPr>
              <a:buFontTx/>
              <a:buChar char="-"/>
            </a:pPr>
            <a:r>
              <a:rPr lang="en-US" sz="1600">
                <a:latin typeface="Arial" charset="0"/>
              </a:rPr>
              <a:t> Banks estimate </a:t>
            </a:r>
            <a:r>
              <a:rPr lang="en-US" sz="1600" b="1">
                <a:latin typeface="Arial" charset="0"/>
              </a:rPr>
              <a:t>Probability of </a:t>
            </a:r>
          </a:p>
          <a:p>
            <a:r>
              <a:rPr lang="en-US" sz="1600" b="1"/>
              <a:t>  </a:t>
            </a:r>
            <a:r>
              <a:rPr lang="en-US" sz="1600" b="1">
                <a:latin typeface="Arial" charset="0"/>
              </a:rPr>
              <a:t>default (PD)</a:t>
            </a:r>
            <a:r>
              <a:rPr lang="en-US" sz="1600">
                <a:latin typeface="Arial" charset="0"/>
              </a:rPr>
              <a:t> as creditworthiness.</a:t>
            </a:r>
          </a:p>
          <a:p>
            <a:endParaRPr lang="en-US" sz="1600">
              <a:latin typeface="Arial" charset="0"/>
            </a:endParaRPr>
          </a:p>
          <a:p>
            <a:pPr>
              <a:buFontTx/>
              <a:buChar char="-"/>
            </a:pPr>
            <a:r>
              <a:rPr lang="en-US" sz="1600">
                <a:latin typeface="Arial" charset="0"/>
              </a:rPr>
              <a:t> Supervisors supply other inputs,</a:t>
            </a:r>
          </a:p>
          <a:p>
            <a:r>
              <a:rPr lang="en-US" sz="1600" b="1"/>
              <a:t>  </a:t>
            </a:r>
            <a:r>
              <a:rPr lang="en-US" sz="1600">
                <a:latin typeface="Arial" charset="0"/>
              </a:rPr>
              <a:t>which carry over from the </a:t>
            </a:r>
          </a:p>
          <a:p>
            <a:r>
              <a:rPr lang="en-US" sz="1600">
                <a:latin typeface="Arial" charset="0"/>
              </a:rPr>
              <a:t>  standardized approach.</a:t>
            </a:r>
          </a:p>
          <a:p>
            <a:endParaRPr lang="en-US" sz="1600">
              <a:latin typeface="Arial" charset="0"/>
            </a:endParaRPr>
          </a:p>
          <a:p>
            <a:pPr>
              <a:buFontTx/>
              <a:buChar char="-"/>
            </a:pPr>
            <a:r>
              <a:rPr lang="en-US" sz="1600">
                <a:latin typeface="Arial" charset="0"/>
              </a:rPr>
              <a:t> Retail loans have much lower risk </a:t>
            </a:r>
          </a:p>
          <a:p>
            <a:r>
              <a:rPr lang="en-US" sz="1600" b="1"/>
              <a:t>  </a:t>
            </a:r>
            <a:r>
              <a:rPr lang="en-US" sz="1600">
                <a:latin typeface="Arial" charset="0"/>
              </a:rPr>
              <a:t>weights reflecting their greater</a:t>
            </a:r>
          </a:p>
          <a:p>
            <a:r>
              <a:rPr lang="en-US" sz="1600">
                <a:latin typeface="Arial" charset="0"/>
              </a:rPr>
              <a:t>  diversification</a:t>
            </a:r>
            <a:endParaRPr lang="en-US" sz="1600" b="1"/>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7" name="Rectangle 2"/>
          <p:cNvSpPr>
            <a:spLocks noGrp="1" noChangeArrowheads="1"/>
          </p:cNvSpPr>
          <p:nvPr>
            <p:ph type="title"/>
          </p:nvPr>
        </p:nvSpPr>
        <p:spPr/>
        <p:txBody>
          <a:bodyPr/>
          <a:lstStyle/>
          <a:p>
            <a:pPr eaLnBrk="1" hangingPunct="1"/>
            <a:r>
              <a:rPr lang="en-US" b="1" smtClean="0"/>
              <a:t>Credit Risk Charge</a:t>
            </a:r>
          </a:p>
        </p:txBody>
      </p:sp>
      <p:sp>
        <p:nvSpPr>
          <p:cNvPr id="546818" name="Rectangle 3"/>
          <p:cNvSpPr>
            <a:spLocks noGrp="1" noChangeArrowheads="1"/>
          </p:cNvSpPr>
          <p:nvPr>
            <p:ph type="body" idx="1"/>
          </p:nvPr>
        </p:nvSpPr>
        <p:spPr>
          <a:xfrm>
            <a:off x="179388" y="1196975"/>
            <a:ext cx="8713787" cy="4525963"/>
          </a:xfrm>
        </p:spPr>
        <p:txBody>
          <a:bodyPr/>
          <a:lstStyle/>
          <a:p>
            <a:pPr eaLnBrk="1" hangingPunct="1"/>
            <a:r>
              <a:rPr lang="en-US" smtClean="0"/>
              <a:t>Advanced Internal Ratings-Based Approach (AIRB)</a:t>
            </a:r>
          </a:p>
          <a:p>
            <a:pPr eaLnBrk="1" hangingPunct="1">
              <a:buFontTx/>
              <a:buNone/>
            </a:pPr>
            <a:r>
              <a:rPr lang="en-US" smtClean="0"/>
              <a:t>	</a:t>
            </a:r>
            <a:r>
              <a:rPr lang="en-US" sz="1600" smtClean="0"/>
              <a:t>- This model requires banks to supply more inputs including </a:t>
            </a:r>
            <a:r>
              <a:rPr lang="en-US" sz="1600" b="1" smtClean="0"/>
              <a:t>loss given default (LGD) </a:t>
            </a:r>
            <a:r>
              <a:rPr lang="en-US" sz="1600" smtClean="0"/>
              <a:t>and </a:t>
            </a:r>
            <a:r>
              <a:rPr lang="en-US" sz="1600" b="1" smtClean="0"/>
              <a:t>exposure at default (EAD)</a:t>
            </a:r>
            <a:r>
              <a:rPr lang="en-US" sz="1600" smtClean="0"/>
              <a:t>.</a:t>
            </a:r>
          </a:p>
          <a:p>
            <a:pPr eaLnBrk="1" hangingPunct="1">
              <a:buFontTx/>
              <a:buNone/>
            </a:pPr>
            <a:r>
              <a:rPr lang="en-US" sz="1600" smtClean="0"/>
              <a:t>	- Combination of PDs and LGDs is necessary to be mapped to be mapped to regulatory risk weights. To obtain capital charge, risk weight will be multiplied by EAD (8%).</a:t>
            </a:r>
          </a:p>
          <a:p>
            <a:pPr eaLnBrk="1" hangingPunct="1">
              <a:buFontTx/>
              <a:buNone/>
            </a:pPr>
            <a:r>
              <a:rPr lang="en-US" sz="1600" smtClean="0"/>
              <a:t>	- AIRB approach applies only sovereign, bank, and corporate exposures, not for retails portfolio.</a:t>
            </a:r>
          </a:p>
          <a:p>
            <a:pPr eaLnBrk="1" hangingPunct="1"/>
            <a:r>
              <a:rPr lang="en-US" smtClean="0"/>
              <a:t>Credit Risk Mitigation (CRM) Techniques</a:t>
            </a:r>
          </a:p>
          <a:p>
            <a:pPr eaLnBrk="1" hangingPunct="1">
              <a:buFontTx/>
              <a:buNone/>
            </a:pPr>
            <a:r>
              <a:rPr lang="en-US" smtClean="0"/>
              <a:t>	</a:t>
            </a:r>
            <a:r>
              <a:rPr lang="en-US" sz="1600" smtClean="0"/>
              <a:t>- Recognition is given only to cash, gold, listed equities, investment-grade debt, sovereign securities rated BB-or better, or mutual funds investing in the same assets.</a:t>
            </a:r>
          </a:p>
          <a:p>
            <a:pPr eaLnBrk="1" hangingPunct="1">
              <a:buFontTx/>
              <a:buNone/>
            </a:pPr>
            <a:r>
              <a:rPr lang="en-US" sz="1600" smtClean="0"/>
              <a:t>	- </a:t>
            </a:r>
            <a:r>
              <a:rPr lang="en-US" sz="1600" b="1" smtClean="0"/>
              <a:t>Haircut </a:t>
            </a:r>
            <a:r>
              <a:rPr lang="en-US" sz="1600" smtClean="0"/>
              <a:t>(H) parameter is to measure volatility effect of collateral values (credit risk).</a:t>
            </a:r>
            <a:endParaRPr lang="en-US" smtClean="0"/>
          </a:p>
        </p:txBody>
      </p:sp>
      <p:sp>
        <p:nvSpPr>
          <p:cNvPr id="546819" name="Text Box 4"/>
          <p:cNvSpPr txBox="1">
            <a:spLocks noChangeArrowheads="1"/>
          </p:cNvSpPr>
          <p:nvPr/>
        </p:nvSpPr>
        <p:spPr bwMode="auto">
          <a:xfrm>
            <a:off x="611188" y="4868863"/>
            <a:ext cx="7993062" cy="1258887"/>
          </a:xfrm>
          <a:prstGeom prst="rect">
            <a:avLst/>
          </a:prstGeom>
          <a:noFill/>
          <a:ln w="9525">
            <a:solidFill>
              <a:schemeClr val="tx1"/>
            </a:solidFill>
            <a:miter lim="800000"/>
            <a:headEnd/>
            <a:tailEnd/>
          </a:ln>
        </p:spPr>
        <p:txBody>
          <a:bodyPr>
            <a:spAutoFit/>
          </a:bodyPr>
          <a:lstStyle/>
          <a:p>
            <a:r>
              <a:rPr lang="en-US" sz="1600" i="1"/>
              <a:t>                              </a:t>
            </a:r>
            <a:r>
              <a:rPr lang="en-US" sz="1800" b="1" i="1">
                <a:latin typeface="Arial" charset="0"/>
              </a:rPr>
              <a:t>E*  =  E  x  (1  +  H</a:t>
            </a:r>
            <a:r>
              <a:rPr lang="en-US" sz="1800" b="1" i="1" baseline="-25000">
                <a:latin typeface="Arial" charset="0"/>
              </a:rPr>
              <a:t>e</a:t>
            </a:r>
            <a:r>
              <a:rPr lang="en-US" sz="1800" b="1" i="1">
                <a:latin typeface="Arial" charset="0"/>
              </a:rPr>
              <a:t>)  –  C  x  (1  –  H</a:t>
            </a:r>
            <a:r>
              <a:rPr lang="en-US" sz="1800" b="1" i="1" baseline="-25000">
                <a:latin typeface="Arial" charset="0"/>
              </a:rPr>
              <a:t>c </a:t>
            </a:r>
            <a:r>
              <a:rPr lang="en-US" sz="1800" b="1" i="1">
                <a:latin typeface="Arial" charset="0"/>
              </a:rPr>
              <a:t> –  H</a:t>
            </a:r>
            <a:r>
              <a:rPr lang="en-US" sz="1800" b="1" i="1" baseline="-25000">
                <a:latin typeface="Arial" charset="0"/>
              </a:rPr>
              <a:t>fx</a:t>
            </a:r>
            <a:r>
              <a:rPr lang="en-US" sz="1800" b="1" i="1">
                <a:latin typeface="Arial" charset="0"/>
              </a:rPr>
              <a:t>)</a:t>
            </a:r>
          </a:p>
          <a:p>
            <a:r>
              <a:rPr lang="en-US" sz="1400" i="1">
                <a:latin typeface="Arial" charset="0"/>
              </a:rPr>
              <a:t>E = Value of the uncollateralized exposure          H</a:t>
            </a:r>
            <a:r>
              <a:rPr lang="en-US" sz="1400" i="1" baseline="-25000">
                <a:latin typeface="Arial" charset="0"/>
              </a:rPr>
              <a:t>c</a:t>
            </a:r>
            <a:r>
              <a:rPr lang="en-US" sz="1400" i="1">
                <a:latin typeface="Arial" charset="0"/>
              </a:rPr>
              <a:t> = Haircut appropriate to the collateral</a:t>
            </a:r>
          </a:p>
          <a:p>
            <a:r>
              <a:rPr lang="en-US" sz="1400" i="1">
                <a:latin typeface="Arial" charset="0"/>
              </a:rPr>
              <a:t>C = Current market value of collateral held	   H</a:t>
            </a:r>
            <a:r>
              <a:rPr lang="en-US" sz="1400" i="1" baseline="-25000">
                <a:latin typeface="Arial" charset="0"/>
              </a:rPr>
              <a:t>fx</a:t>
            </a:r>
            <a:r>
              <a:rPr lang="en-US" sz="1400" i="1">
                <a:latin typeface="Arial" charset="0"/>
              </a:rPr>
              <a:t> = Haircut appropriate for a currency </a:t>
            </a:r>
          </a:p>
          <a:p>
            <a:r>
              <a:rPr lang="en-US" sz="1400" i="1">
                <a:latin typeface="Arial" charset="0"/>
              </a:rPr>
              <a:t>H</a:t>
            </a:r>
            <a:r>
              <a:rPr lang="en-US" sz="1400" i="1" baseline="-25000">
                <a:latin typeface="Arial" charset="0"/>
              </a:rPr>
              <a:t>e</a:t>
            </a:r>
            <a:r>
              <a:rPr lang="en-US" sz="1400" i="1">
                <a:latin typeface="Arial" charset="0"/>
              </a:rPr>
              <a:t> = Haircut appropriate to the exposure                     mismatch between the two</a:t>
            </a:r>
          </a:p>
          <a:p>
            <a:endParaRPr lang="en-US" sz="1600" i="1"/>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1" name="Rectangle 2"/>
          <p:cNvSpPr>
            <a:spLocks noGrp="1" noChangeArrowheads="1"/>
          </p:cNvSpPr>
          <p:nvPr>
            <p:ph type="title"/>
          </p:nvPr>
        </p:nvSpPr>
        <p:spPr/>
        <p:txBody>
          <a:bodyPr/>
          <a:lstStyle/>
          <a:p>
            <a:pPr eaLnBrk="1" hangingPunct="1"/>
            <a:r>
              <a:rPr lang="en-US" b="1" smtClean="0"/>
              <a:t>Credit Risk Charge</a:t>
            </a:r>
          </a:p>
        </p:txBody>
      </p:sp>
      <p:sp>
        <p:nvSpPr>
          <p:cNvPr id="547842" name="Rectangle 3"/>
          <p:cNvSpPr>
            <a:spLocks noGrp="1" noChangeArrowheads="1"/>
          </p:cNvSpPr>
          <p:nvPr>
            <p:ph type="body" idx="1"/>
          </p:nvPr>
        </p:nvSpPr>
        <p:spPr>
          <a:xfrm>
            <a:off x="468313" y="1052513"/>
            <a:ext cx="7923212" cy="4525962"/>
          </a:xfrm>
        </p:spPr>
        <p:txBody>
          <a:bodyPr/>
          <a:lstStyle/>
          <a:p>
            <a:pPr eaLnBrk="1" hangingPunct="1"/>
            <a:r>
              <a:rPr lang="en-US" smtClean="0"/>
              <a:t>Credit Risk Mitigation (CRM) Techniques</a:t>
            </a:r>
          </a:p>
          <a:p>
            <a:pPr eaLnBrk="1" hangingPunct="1">
              <a:buFontTx/>
              <a:buNone/>
            </a:pPr>
            <a:r>
              <a:rPr lang="en-US" smtClean="0"/>
              <a:t>	</a:t>
            </a:r>
            <a:r>
              <a:rPr lang="en-US" sz="1600" smtClean="0"/>
              <a:t>- Principle of </a:t>
            </a:r>
            <a:r>
              <a:rPr lang="en-US" sz="1600" b="1" smtClean="0"/>
              <a:t>substitution </a:t>
            </a:r>
            <a:r>
              <a:rPr lang="en-US" sz="1600" smtClean="0"/>
              <a:t>can be applied to other forms of CRM, </a:t>
            </a:r>
            <a:r>
              <a:rPr lang="en-US" sz="1600" b="1" smtClean="0"/>
              <a:t>guarantees </a:t>
            </a:r>
            <a:r>
              <a:rPr lang="en-US" sz="1600" smtClean="0"/>
              <a:t>and </a:t>
            </a:r>
            <a:r>
              <a:rPr lang="en-US" sz="1600" b="1" smtClean="0"/>
              <a:t>credit derivatives</a:t>
            </a:r>
            <a:r>
              <a:rPr lang="en-US" sz="1600" smtClean="0"/>
              <a:t>, in case that there is no uncertainty as to the quality of the guarantee. It should be noted that the protection must be direct, explicit, irrevocable and unconditional. </a:t>
            </a:r>
          </a:p>
          <a:p>
            <a:pPr eaLnBrk="1" hangingPunct="1">
              <a:buFontTx/>
              <a:buNone/>
            </a:pPr>
            <a:r>
              <a:rPr lang="en-US" sz="1600" smtClean="0"/>
              <a:t>	- No allowance is made for </a:t>
            </a:r>
            <a:r>
              <a:rPr lang="en-US" sz="1600" b="1" smtClean="0"/>
              <a:t>double default</a:t>
            </a:r>
            <a:r>
              <a:rPr lang="en-US" sz="1600" smtClean="0"/>
              <a:t>.</a:t>
            </a:r>
          </a:p>
          <a:p>
            <a:pPr eaLnBrk="1" hangingPunct="1">
              <a:buFontTx/>
              <a:buNone/>
            </a:pPr>
            <a:r>
              <a:rPr lang="en-US" sz="1600" smtClean="0"/>
              <a:t>	- New Accord deals explicitly with </a:t>
            </a:r>
            <a:r>
              <a:rPr lang="en-US" sz="1600" b="1" smtClean="0"/>
              <a:t>securitization</a:t>
            </a:r>
            <a:r>
              <a:rPr lang="en-US" sz="1600" smtClean="0"/>
              <a:t>, which involves the economic or legal transfer of assets to a third party, typically called a </a:t>
            </a:r>
            <a:r>
              <a:rPr lang="en-US" sz="1600" b="1" smtClean="0"/>
              <a:t>special-purpose vehicle (SPV)</a:t>
            </a:r>
            <a:r>
              <a:rPr lang="en-US" sz="1600" smtClean="0"/>
              <a:t>. Bank can remove these assets from its B/S if these conditions are met:</a:t>
            </a:r>
          </a:p>
          <a:p>
            <a:pPr eaLnBrk="1" hangingPunct="1">
              <a:buFontTx/>
              <a:buNone/>
            </a:pPr>
            <a:r>
              <a:rPr lang="en-US" sz="1600" smtClean="0"/>
              <a:t>	   1. Significant credit risk must be transferred to third parties</a:t>
            </a:r>
          </a:p>
          <a:p>
            <a:pPr eaLnBrk="1" hangingPunct="1">
              <a:buFontTx/>
              <a:buNone/>
            </a:pPr>
            <a:r>
              <a:rPr lang="en-US" sz="1600" smtClean="0"/>
              <a:t>	   2. Seller does not maintain effective or indirect control over the assets</a:t>
            </a:r>
          </a:p>
          <a:p>
            <a:pPr eaLnBrk="1" hangingPunct="1">
              <a:buFontTx/>
              <a:buNone/>
            </a:pPr>
            <a:r>
              <a:rPr lang="en-US" sz="1600" smtClean="0"/>
              <a:t>         3. Securities are not an obligation of the seller.</a:t>
            </a:r>
          </a:p>
          <a:p>
            <a:pPr eaLnBrk="1" hangingPunct="1">
              <a:buFontTx/>
              <a:buNone/>
            </a:pPr>
            <a:r>
              <a:rPr lang="en-US" sz="1600" smtClean="0"/>
              <a:t>         4. Holders of the SPV have the right to pledge or exchange those interests.</a:t>
            </a:r>
          </a:p>
          <a:p>
            <a:pPr eaLnBrk="1" hangingPunct="1">
              <a:buFontTx/>
              <a:buNone/>
            </a:pPr>
            <a:r>
              <a:rPr lang="en-US" sz="1600" smtClean="0"/>
              <a:t>	   Then, the assets become subject to new risk weights for securitization tranches.</a:t>
            </a:r>
            <a:endParaRPr lang="en-US" smtClean="0"/>
          </a:p>
        </p:txBody>
      </p:sp>
      <p:graphicFrame>
        <p:nvGraphicFramePr>
          <p:cNvPr id="547844" name="Group 4"/>
          <p:cNvGraphicFramePr>
            <a:graphicFrameLocks noGrp="1"/>
          </p:cNvGraphicFramePr>
          <p:nvPr/>
        </p:nvGraphicFramePr>
        <p:xfrm>
          <a:off x="971550" y="5373688"/>
          <a:ext cx="7489825" cy="920750"/>
        </p:xfrm>
        <a:graphic>
          <a:graphicData uri="http://schemas.openxmlformats.org/drawingml/2006/table">
            <a:tbl>
              <a:tblPr/>
              <a:tblGrid>
                <a:gridCol w="792163"/>
                <a:gridCol w="1008062"/>
                <a:gridCol w="1079500"/>
                <a:gridCol w="1081088"/>
                <a:gridCol w="1079500"/>
                <a:gridCol w="2449512"/>
              </a:tblGrid>
              <a:tr h="404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AAA / AA-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A+ / 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BBB+ / BBB-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BB+ / BB-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 and Below (or Unrated)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32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Tranch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350%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1,250%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3" name="Rectangle 2"/>
          <p:cNvSpPr>
            <a:spLocks noGrp="1" noChangeArrowheads="1"/>
          </p:cNvSpPr>
          <p:nvPr>
            <p:ph type="title"/>
          </p:nvPr>
        </p:nvSpPr>
        <p:spPr/>
        <p:txBody>
          <a:bodyPr/>
          <a:lstStyle/>
          <a:p>
            <a:pPr eaLnBrk="1" hangingPunct="1"/>
            <a:r>
              <a:rPr lang="en-US" b="1" smtClean="0"/>
              <a:t>Operational Risk Charge</a:t>
            </a:r>
          </a:p>
        </p:txBody>
      </p:sp>
      <p:sp>
        <p:nvSpPr>
          <p:cNvPr id="549894" name="Rectangle 3"/>
          <p:cNvSpPr>
            <a:spLocks noGrp="1" noChangeArrowheads="1"/>
          </p:cNvSpPr>
          <p:nvPr>
            <p:ph type="body" sz="half" idx="1"/>
          </p:nvPr>
        </p:nvSpPr>
        <p:spPr>
          <a:xfrm>
            <a:off x="468313" y="1268413"/>
            <a:ext cx="8283575" cy="5184775"/>
          </a:xfrm>
        </p:spPr>
        <p:txBody>
          <a:bodyPr/>
          <a:lstStyle/>
          <a:p>
            <a:pPr eaLnBrk="1" hangingPunct="1"/>
            <a:r>
              <a:rPr lang="en-US" sz="1600" smtClean="0"/>
              <a:t>ORC will represent on average 12% of total capital charge.</a:t>
            </a:r>
          </a:p>
          <a:p>
            <a:pPr eaLnBrk="1" hangingPunct="1"/>
            <a:r>
              <a:rPr lang="en-US" sz="1600" smtClean="0"/>
              <a:t>Basic Indicator Approach (Measure of business activity)</a:t>
            </a:r>
          </a:p>
          <a:p>
            <a:pPr eaLnBrk="1" hangingPunct="1"/>
            <a:endParaRPr lang="en-US" sz="2000" smtClean="0"/>
          </a:p>
          <a:p>
            <a:pPr eaLnBrk="1" hangingPunct="1"/>
            <a:endParaRPr lang="en-US" sz="1200" smtClean="0"/>
          </a:p>
          <a:p>
            <a:pPr eaLnBrk="1" hangingPunct="1"/>
            <a:r>
              <a:rPr lang="en-US" sz="1600" smtClean="0"/>
              <a:t>Standardized Approach (Measure of business lines divided into 8)</a:t>
            </a:r>
          </a:p>
          <a:p>
            <a:pPr eaLnBrk="1" hangingPunct="1"/>
            <a:endParaRPr lang="en-US" sz="1600" smtClean="0"/>
          </a:p>
          <a:p>
            <a:pPr eaLnBrk="1" hangingPunct="1"/>
            <a:endParaRPr lang="en-US" sz="1600" smtClean="0"/>
          </a:p>
          <a:p>
            <a:pPr eaLnBrk="1" hangingPunct="1"/>
            <a:endParaRPr lang="en-US" sz="1600" smtClean="0"/>
          </a:p>
          <a:p>
            <a:pPr eaLnBrk="1" hangingPunct="1"/>
            <a:endParaRPr lang="en-US" sz="1600" smtClean="0"/>
          </a:p>
          <a:p>
            <a:pPr eaLnBrk="1" hangingPunct="1"/>
            <a:endParaRPr lang="en-US" sz="1600" smtClean="0"/>
          </a:p>
          <a:p>
            <a:pPr eaLnBrk="1" hangingPunct="1"/>
            <a:endParaRPr lang="en-US" sz="1600" smtClean="0"/>
          </a:p>
          <a:p>
            <a:pPr eaLnBrk="1" hangingPunct="1"/>
            <a:endParaRPr lang="en-US" sz="1600" smtClean="0"/>
          </a:p>
          <a:p>
            <a:pPr eaLnBrk="1" hangingPunct="1"/>
            <a:endParaRPr lang="en-US" sz="1600" smtClean="0"/>
          </a:p>
          <a:p>
            <a:pPr eaLnBrk="1" hangingPunct="1"/>
            <a:endParaRPr lang="en-US" sz="1600" smtClean="0"/>
          </a:p>
          <a:p>
            <a:pPr eaLnBrk="1" hangingPunct="1"/>
            <a:endParaRPr lang="en-US" sz="1200" smtClean="0"/>
          </a:p>
          <a:p>
            <a:pPr eaLnBrk="1" hangingPunct="1"/>
            <a:r>
              <a:rPr lang="en-US" sz="1600" smtClean="0"/>
              <a:t>Advanced Measurement Approach (AMA)</a:t>
            </a:r>
          </a:p>
          <a:p>
            <a:pPr eaLnBrk="1" hangingPunct="1">
              <a:buFontTx/>
              <a:buNone/>
            </a:pPr>
            <a:endParaRPr lang="en-US" sz="1600" smtClean="0"/>
          </a:p>
        </p:txBody>
      </p:sp>
      <p:graphicFrame>
        <p:nvGraphicFramePr>
          <p:cNvPr id="549892" name="Object 4"/>
          <p:cNvGraphicFramePr>
            <a:graphicFrameLocks noChangeAspect="1"/>
          </p:cNvGraphicFramePr>
          <p:nvPr>
            <p:ph sz="quarter" idx="2"/>
          </p:nvPr>
        </p:nvGraphicFramePr>
        <p:xfrm>
          <a:off x="3924300" y="2852738"/>
          <a:ext cx="1150938" cy="647700"/>
        </p:xfrm>
        <a:graphic>
          <a:graphicData uri="http://schemas.openxmlformats.org/presentationml/2006/ole">
            <p:oleObj spid="_x0000_s549892" name="Equation" r:id="rId3" imgW="660240" imgH="431640" progId="Equation.3">
              <p:embed/>
            </p:oleObj>
          </a:graphicData>
        </a:graphic>
      </p:graphicFrame>
      <p:sp>
        <p:nvSpPr>
          <p:cNvPr id="549895" name="Text Box 5"/>
          <p:cNvSpPr txBox="1">
            <a:spLocks noChangeArrowheads="1"/>
          </p:cNvSpPr>
          <p:nvPr/>
        </p:nvSpPr>
        <p:spPr bwMode="auto">
          <a:xfrm>
            <a:off x="684213" y="1916113"/>
            <a:ext cx="7848600" cy="558800"/>
          </a:xfrm>
          <a:prstGeom prst="rect">
            <a:avLst/>
          </a:prstGeom>
          <a:noFill/>
          <a:ln w="9525">
            <a:solidFill>
              <a:schemeClr val="tx1"/>
            </a:solidFill>
            <a:miter lim="800000"/>
            <a:headEnd/>
            <a:tailEnd/>
          </a:ln>
        </p:spPr>
        <p:txBody>
          <a:bodyPr>
            <a:spAutoFit/>
          </a:bodyPr>
          <a:lstStyle/>
          <a:p>
            <a:r>
              <a:rPr lang="en-US" sz="1600">
                <a:latin typeface="Arial" charset="0"/>
              </a:rPr>
              <a:t>                                       </a:t>
            </a:r>
            <a:r>
              <a:rPr lang="en-US" sz="1600" b="1">
                <a:latin typeface="Arial" charset="0"/>
              </a:rPr>
              <a:t>ORC</a:t>
            </a:r>
            <a:r>
              <a:rPr lang="en-US" sz="1600" b="1" baseline="30000">
                <a:latin typeface="Arial" charset="0"/>
              </a:rPr>
              <a:t>BIA </a:t>
            </a:r>
            <a:r>
              <a:rPr lang="en-US" sz="1600" b="1">
                <a:latin typeface="Arial" charset="0"/>
              </a:rPr>
              <a:t> =  </a:t>
            </a:r>
            <a:r>
              <a:rPr lang="el-GR" sz="1600" b="1">
                <a:latin typeface="Arial" charset="0"/>
                <a:cs typeface="Arial" charset="0"/>
              </a:rPr>
              <a:t>α</a:t>
            </a:r>
            <a:r>
              <a:rPr lang="en-US" sz="1600" b="1">
                <a:latin typeface="Arial" charset="0"/>
                <a:cs typeface="Arial" charset="0"/>
              </a:rPr>
              <a:t>  x GI (Gross Income)</a:t>
            </a:r>
          </a:p>
          <a:p>
            <a:r>
              <a:rPr lang="el-GR" sz="1400" b="1">
                <a:latin typeface="Arial" charset="0"/>
                <a:cs typeface="Arial" charset="0"/>
              </a:rPr>
              <a:t>α</a:t>
            </a:r>
            <a:r>
              <a:rPr lang="en-US" sz="1400">
                <a:latin typeface="Arial" charset="0"/>
                <a:cs typeface="Arial" charset="0"/>
              </a:rPr>
              <a:t> = fixed percentage of capital charge on gross income and set at 15%</a:t>
            </a:r>
            <a:endParaRPr lang="el-GR" sz="1400" b="1">
              <a:latin typeface="Arial" charset="0"/>
              <a:cs typeface="Arial" charset="0"/>
            </a:endParaRPr>
          </a:p>
        </p:txBody>
      </p:sp>
      <p:sp>
        <p:nvSpPr>
          <p:cNvPr id="549896" name="Text Box 6"/>
          <p:cNvSpPr txBox="1">
            <a:spLocks noChangeArrowheads="1"/>
          </p:cNvSpPr>
          <p:nvPr/>
        </p:nvSpPr>
        <p:spPr bwMode="auto">
          <a:xfrm>
            <a:off x="684213" y="2852738"/>
            <a:ext cx="7848600" cy="892175"/>
          </a:xfrm>
          <a:prstGeom prst="rect">
            <a:avLst/>
          </a:prstGeom>
          <a:noFill/>
          <a:ln w="9525">
            <a:solidFill>
              <a:schemeClr val="tx1"/>
            </a:solidFill>
            <a:miter lim="800000"/>
            <a:headEnd/>
            <a:tailEnd/>
          </a:ln>
        </p:spPr>
        <p:txBody>
          <a:bodyPr>
            <a:spAutoFit/>
          </a:bodyPr>
          <a:lstStyle/>
          <a:p>
            <a:r>
              <a:rPr lang="en-US" sz="1600">
                <a:latin typeface="Arial" charset="0"/>
              </a:rPr>
              <a:t>                                       </a:t>
            </a:r>
            <a:r>
              <a:rPr lang="en-US" sz="1600" b="1">
                <a:latin typeface="Arial" charset="0"/>
              </a:rPr>
              <a:t>ORC</a:t>
            </a:r>
            <a:r>
              <a:rPr lang="en-US" sz="1600" b="1" baseline="30000">
                <a:latin typeface="Arial" charset="0"/>
              </a:rPr>
              <a:t>SA </a:t>
            </a:r>
            <a:r>
              <a:rPr lang="en-US" sz="1600" b="1">
                <a:latin typeface="Arial" charset="0"/>
              </a:rPr>
              <a:t> =</a:t>
            </a:r>
            <a:r>
              <a:rPr lang="en-US" b="1">
                <a:latin typeface="Arial" charset="0"/>
              </a:rPr>
              <a:t>  </a:t>
            </a:r>
            <a:endParaRPr lang="en-US" b="1">
              <a:latin typeface="Arial" charset="0"/>
              <a:cs typeface="Arial" charset="0"/>
            </a:endParaRPr>
          </a:p>
          <a:p>
            <a:endParaRPr lang="en-US" sz="1400" b="1">
              <a:latin typeface="Arial" charset="0"/>
              <a:cs typeface="Arial" charset="0"/>
            </a:endParaRPr>
          </a:p>
          <a:p>
            <a:r>
              <a:rPr lang="el-GR" sz="1400" b="1">
                <a:latin typeface="Arial" charset="0"/>
                <a:cs typeface="Arial" charset="0"/>
              </a:rPr>
              <a:t>α</a:t>
            </a:r>
            <a:r>
              <a:rPr lang="en-US" sz="1400">
                <a:latin typeface="Arial" charset="0"/>
                <a:cs typeface="Arial" charset="0"/>
              </a:rPr>
              <a:t> = fixed percentage of capital charge on gross income and set at 15%</a:t>
            </a:r>
            <a:endParaRPr lang="el-GR" sz="1400" b="1">
              <a:latin typeface="Arial" charset="0"/>
              <a:cs typeface="Arial" charset="0"/>
            </a:endParaRPr>
          </a:p>
        </p:txBody>
      </p:sp>
      <p:graphicFrame>
        <p:nvGraphicFramePr>
          <p:cNvPr id="2" name="Group 7"/>
          <p:cNvGraphicFramePr>
            <a:graphicFrameLocks noGrp="1"/>
          </p:cNvGraphicFramePr>
          <p:nvPr>
            <p:ph sz="quarter" idx="3"/>
          </p:nvPr>
        </p:nvGraphicFramePr>
        <p:xfrm>
          <a:off x="684213" y="4149725"/>
          <a:ext cx="3887787" cy="1419225"/>
        </p:xfrm>
        <a:graphic>
          <a:graphicData uri="http://schemas.openxmlformats.org/drawingml/2006/table">
            <a:tbl>
              <a:tblPr/>
              <a:tblGrid>
                <a:gridCol w="2159000"/>
                <a:gridCol w="1728787"/>
              </a:tblGrid>
              <a:tr h="254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Business Line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Beta Factor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14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 Corporate finance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 Trading and sales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3. Retail banking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 Commercial banking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549906" name="Group 18"/>
          <p:cNvGraphicFramePr>
            <a:graphicFrameLocks noGrp="1"/>
          </p:cNvGraphicFramePr>
          <p:nvPr/>
        </p:nvGraphicFramePr>
        <p:xfrm>
          <a:off x="4716463" y="4149725"/>
          <a:ext cx="3814762" cy="1377950"/>
        </p:xfrm>
        <a:graphic>
          <a:graphicData uri="http://schemas.openxmlformats.org/drawingml/2006/table">
            <a:tbl>
              <a:tblPr/>
              <a:tblGrid>
                <a:gridCol w="2160587"/>
                <a:gridCol w="1654175"/>
              </a:tblGrid>
              <a:tr h="2889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Business Line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Beta Factor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1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5. Payment, settlement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 Agency services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7. Asset management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8. Retail brokerage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18%</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49919" name="Text Box 29"/>
          <p:cNvSpPr txBox="1">
            <a:spLocks noChangeArrowheads="1"/>
          </p:cNvSpPr>
          <p:nvPr/>
        </p:nvSpPr>
        <p:spPr bwMode="auto">
          <a:xfrm>
            <a:off x="3851275" y="3789363"/>
            <a:ext cx="1414463" cy="336550"/>
          </a:xfrm>
          <a:prstGeom prst="rect">
            <a:avLst/>
          </a:prstGeom>
          <a:noFill/>
          <a:ln w="9525">
            <a:noFill/>
            <a:miter lim="800000"/>
            <a:headEnd/>
            <a:tailEnd/>
          </a:ln>
        </p:spPr>
        <p:txBody>
          <a:bodyPr wrap="none">
            <a:spAutoFit/>
          </a:bodyPr>
          <a:lstStyle/>
          <a:p>
            <a:r>
              <a:rPr lang="en-US" sz="1600" b="1" u="sng">
                <a:latin typeface="Arial" charset="0"/>
              </a:rPr>
              <a:t>Beta Factors</a:t>
            </a:r>
          </a:p>
        </p:txBody>
      </p:sp>
      <p:sp>
        <p:nvSpPr>
          <p:cNvPr id="549920" name="Text Box 30"/>
          <p:cNvSpPr txBox="1">
            <a:spLocks noChangeArrowheads="1"/>
          </p:cNvSpPr>
          <p:nvPr/>
        </p:nvSpPr>
        <p:spPr bwMode="auto">
          <a:xfrm>
            <a:off x="684213" y="5949950"/>
            <a:ext cx="7848600" cy="346075"/>
          </a:xfrm>
          <a:prstGeom prst="rect">
            <a:avLst/>
          </a:prstGeom>
          <a:noFill/>
          <a:ln w="9525">
            <a:solidFill>
              <a:schemeClr val="tx1"/>
            </a:solidFill>
            <a:miter lim="800000"/>
            <a:headEnd/>
            <a:tailEnd/>
          </a:ln>
        </p:spPr>
        <p:txBody>
          <a:bodyPr>
            <a:spAutoFit/>
          </a:bodyPr>
          <a:lstStyle/>
          <a:p>
            <a:r>
              <a:rPr lang="en-US" sz="1600">
                <a:latin typeface="Arial" charset="0"/>
              </a:rPr>
              <a:t>                                       </a:t>
            </a:r>
            <a:r>
              <a:rPr lang="en-US" sz="1600" b="1">
                <a:latin typeface="Arial" charset="0"/>
              </a:rPr>
              <a:t>ORC</a:t>
            </a:r>
            <a:r>
              <a:rPr lang="en-US" sz="1600" b="1" baseline="30000">
                <a:latin typeface="Arial" charset="0"/>
              </a:rPr>
              <a:t>AMA </a:t>
            </a:r>
            <a:r>
              <a:rPr lang="en-US" sz="1600" b="1">
                <a:latin typeface="Arial" charset="0"/>
              </a:rPr>
              <a:t> =  </a:t>
            </a:r>
            <a:r>
              <a:rPr lang="en-US" sz="1600" b="1">
                <a:latin typeface="Arial" charset="0"/>
                <a:cs typeface="Arial" charset="0"/>
              </a:rPr>
              <a:t>UL(1 – year, 99.9% confidence)</a:t>
            </a:r>
            <a:endParaRPr lang="el-GR" sz="1400" b="1">
              <a:latin typeface="Arial" charset="0"/>
              <a:cs typeface="Arial"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3" name="Rectangle 2"/>
          <p:cNvSpPr>
            <a:spLocks noGrp="1" noChangeArrowheads="1"/>
          </p:cNvSpPr>
          <p:nvPr>
            <p:ph type="title"/>
          </p:nvPr>
        </p:nvSpPr>
        <p:spPr/>
        <p:txBody>
          <a:bodyPr/>
          <a:lstStyle/>
          <a:p>
            <a:pPr eaLnBrk="1" hangingPunct="1"/>
            <a:r>
              <a:rPr lang="en-US" b="1" smtClean="0"/>
              <a:t>Evaluation</a:t>
            </a:r>
          </a:p>
        </p:txBody>
      </p:sp>
      <p:sp>
        <p:nvSpPr>
          <p:cNvPr id="550914" name="Text Box 3"/>
          <p:cNvSpPr txBox="1">
            <a:spLocks noChangeArrowheads="1"/>
          </p:cNvSpPr>
          <p:nvPr/>
        </p:nvSpPr>
        <p:spPr bwMode="auto">
          <a:xfrm>
            <a:off x="684213" y="1268413"/>
            <a:ext cx="7956550" cy="366712"/>
          </a:xfrm>
          <a:prstGeom prst="rect">
            <a:avLst/>
          </a:prstGeom>
          <a:noFill/>
          <a:ln w="9525">
            <a:noFill/>
            <a:miter lim="800000"/>
            <a:headEnd/>
            <a:tailEnd/>
          </a:ln>
        </p:spPr>
        <p:txBody>
          <a:bodyPr wrap="none">
            <a:spAutoFit/>
          </a:bodyPr>
          <a:lstStyle/>
          <a:p>
            <a:r>
              <a:rPr lang="en-US" sz="1800" b="1" u="sng">
                <a:latin typeface="Arial" charset="0"/>
              </a:rPr>
              <a:t>Percentage Changes in Capital Requirements (Banks in G-10 countries)</a:t>
            </a:r>
          </a:p>
        </p:txBody>
      </p:sp>
      <p:graphicFrame>
        <p:nvGraphicFramePr>
          <p:cNvPr id="550916" name="Group 4"/>
          <p:cNvGraphicFramePr>
            <a:graphicFrameLocks noGrp="1"/>
          </p:cNvGraphicFramePr>
          <p:nvPr>
            <p:ph idx="1"/>
          </p:nvPr>
        </p:nvGraphicFramePr>
        <p:xfrm>
          <a:off x="323850" y="1700213"/>
          <a:ext cx="8569325" cy="4352925"/>
        </p:xfrm>
        <a:graphic>
          <a:graphicData uri="http://schemas.openxmlformats.org/drawingml/2006/table">
            <a:tbl>
              <a:tblPr/>
              <a:tblGrid>
                <a:gridCol w="1800225"/>
                <a:gridCol w="1511300"/>
                <a:gridCol w="1223963"/>
                <a:gridCol w="1296987"/>
                <a:gridCol w="1511300"/>
                <a:gridCol w="1225550"/>
              </a:tblGrid>
              <a:tr h="288925">
                <a:tc row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Portfolio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Larger Banks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Smaller Banks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273050">
                <a:tc vMerge="1">
                  <a:txBody>
                    <a:bodyPr/>
                    <a:lstStyle/>
                    <a:p>
                      <a:endParaRPr lang="en-US"/>
                    </a:p>
                  </a:txBody>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Method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Method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258763">
                <a:tc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Standardized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FIRB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AIRB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Standardized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FIRB</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4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Corporate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Sovereign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Bank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Retail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Securitized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General provision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Other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-5%</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-9%</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-4%</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8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Overall credit risk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Operational risk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0%</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-13%</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-11%</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-27%</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8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Overall change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Arial" charset="0"/>
                        </a:rPr>
                        <a:t>-19%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7" name="Rectangle 2"/>
          <p:cNvSpPr>
            <a:spLocks noGrp="1" noChangeArrowheads="1"/>
          </p:cNvSpPr>
          <p:nvPr>
            <p:ph type="title"/>
          </p:nvPr>
        </p:nvSpPr>
        <p:spPr/>
        <p:txBody>
          <a:bodyPr/>
          <a:lstStyle/>
          <a:p>
            <a:pPr eaLnBrk="1" hangingPunct="1"/>
            <a:r>
              <a:rPr lang="en-US" b="1" smtClean="0"/>
              <a:t>Evaluation</a:t>
            </a:r>
          </a:p>
        </p:txBody>
      </p:sp>
      <p:sp>
        <p:nvSpPr>
          <p:cNvPr id="551938" name="Rectangle 3"/>
          <p:cNvSpPr>
            <a:spLocks noGrp="1" noChangeArrowheads="1"/>
          </p:cNvSpPr>
          <p:nvPr>
            <p:ph type="body" idx="1"/>
          </p:nvPr>
        </p:nvSpPr>
        <p:spPr>
          <a:xfrm>
            <a:off x="468313" y="1557338"/>
            <a:ext cx="7923212" cy="4525962"/>
          </a:xfrm>
        </p:spPr>
        <p:txBody>
          <a:bodyPr/>
          <a:lstStyle/>
          <a:p>
            <a:pPr eaLnBrk="1" hangingPunct="1"/>
            <a:r>
              <a:rPr lang="en-US" smtClean="0"/>
              <a:t>Smaller banks, with more retail exposures, will have much lower capital requirements than before.</a:t>
            </a:r>
          </a:p>
          <a:p>
            <a:pPr eaLnBrk="1" hangingPunct="1"/>
            <a:r>
              <a:rPr lang="en-US" smtClean="0"/>
              <a:t>For advance banks, more advanced methods lead to lower capital requirements.</a:t>
            </a:r>
          </a:p>
          <a:p>
            <a:pPr eaLnBrk="1" hangingPunct="1"/>
            <a:r>
              <a:rPr lang="en-US" smtClean="0"/>
              <a:t>Basel Committee wants to keep total level of global banking capital unchanged by introducing the idea of a </a:t>
            </a:r>
            <a:r>
              <a:rPr lang="en-US" b="1" smtClean="0"/>
              <a:t>scaling factor</a:t>
            </a:r>
            <a:r>
              <a:rPr lang="en-US" smtClean="0"/>
              <a:t>, which “may be applied” and is currently set at 1.06.</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1" name="Rectangle 2"/>
          <p:cNvSpPr>
            <a:spLocks noGrp="1" noChangeArrowheads="1"/>
          </p:cNvSpPr>
          <p:nvPr>
            <p:ph type="title"/>
          </p:nvPr>
        </p:nvSpPr>
        <p:spPr/>
        <p:txBody>
          <a:bodyPr/>
          <a:lstStyle/>
          <a:p>
            <a:pPr eaLnBrk="1" hangingPunct="1"/>
            <a:r>
              <a:rPr lang="en-US" b="1" smtClean="0"/>
              <a:t>CONCLUSION</a:t>
            </a:r>
          </a:p>
        </p:txBody>
      </p:sp>
      <p:sp>
        <p:nvSpPr>
          <p:cNvPr id="552962" name="Rectangle 3"/>
          <p:cNvSpPr>
            <a:spLocks noGrp="1" noChangeArrowheads="1"/>
          </p:cNvSpPr>
          <p:nvPr>
            <p:ph type="body" idx="1"/>
          </p:nvPr>
        </p:nvSpPr>
        <p:spPr>
          <a:xfrm>
            <a:off x="468313" y="1412875"/>
            <a:ext cx="7923212" cy="4525963"/>
          </a:xfrm>
        </p:spPr>
        <p:txBody>
          <a:bodyPr/>
          <a:lstStyle/>
          <a:p>
            <a:pPr eaLnBrk="1" hangingPunct="1">
              <a:lnSpc>
                <a:spcPct val="90000"/>
              </a:lnSpc>
            </a:pPr>
            <a:r>
              <a:rPr lang="en-US" smtClean="0"/>
              <a:t>Basel II Accord creates more risk-sentitive capital charges for credit risk.</a:t>
            </a:r>
          </a:p>
          <a:p>
            <a:pPr eaLnBrk="1" hangingPunct="1">
              <a:lnSpc>
                <a:spcPct val="90000"/>
              </a:lnSpc>
            </a:pPr>
            <a:r>
              <a:rPr lang="en-US" smtClean="0"/>
              <a:t>Attempts to measure operational risk in Basel II</a:t>
            </a:r>
          </a:p>
          <a:p>
            <a:pPr eaLnBrk="1" hangingPunct="1">
              <a:lnSpc>
                <a:spcPct val="90000"/>
              </a:lnSpc>
            </a:pPr>
            <a:r>
              <a:rPr lang="en-US" smtClean="0"/>
              <a:t>Winners will be firms investing wisely in risk management.</a:t>
            </a:r>
          </a:p>
          <a:p>
            <a:pPr eaLnBrk="1" hangingPunct="1">
              <a:lnSpc>
                <a:spcPct val="90000"/>
              </a:lnSpc>
            </a:pPr>
            <a:r>
              <a:rPr lang="en-US" smtClean="0"/>
              <a:t>Drawbacks allowing some possibilities of regulatory arbitrage, due to discrepancies between economic and regulatory capital for some assets.</a:t>
            </a:r>
          </a:p>
          <a:p>
            <a:pPr eaLnBrk="1" hangingPunct="1">
              <a:lnSpc>
                <a:spcPct val="90000"/>
              </a:lnSpc>
            </a:pPr>
            <a:r>
              <a:rPr lang="en-US" smtClean="0"/>
              <a:t>No acceptance of internal </a:t>
            </a:r>
            <a:r>
              <a:rPr lang="en-US" b="1" smtClean="0"/>
              <a:t>portfolio credit risk models</a:t>
            </a:r>
          </a:p>
          <a:p>
            <a:pPr eaLnBrk="1" hangingPunct="1">
              <a:lnSpc>
                <a:spcPct val="90000"/>
              </a:lnSpc>
            </a:pPr>
            <a:r>
              <a:rPr lang="en-US" smtClean="0"/>
              <a:t>New framework could be developed in the long-run that will indeed allow to use their internal models.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5" name="Rectangle 2"/>
          <p:cNvSpPr>
            <a:spLocks noGrp="1" noChangeArrowheads="1"/>
          </p:cNvSpPr>
          <p:nvPr>
            <p:ph type="ctrTitle"/>
          </p:nvPr>
        </p:nvSpPr>
        <p:spPr>
          <a:xfrm>
            <a:off x="3271838" y="2530475"/>
            <a:ext cx="5872162" cy="1601788"/>
          </a:xfrm>
        </p:spPr>
        <p:txBody>
          <a:bodyPr/>
          <a:lstStyle/>
          <a:p>
            <a:pPr eaLnBrk="1" hangingPunct="1"/>
            <a:r>
              <a:rPr lang="en-US" b="1" smtClean="0"/>
              <a:t>BASEL MARKET RISK CHARGES</a:t>
            </a:r>
            <a:br>
              <a:rPr lang="en-US" b="1" smtClean="0"/>
            </a:br>
            <a:endParaRPr lang="en-US" b="1"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09" name="Rectangle 2"/>
          <p:cNvSpPr>
            <a:spLocks noGrp="1" noChangeArrowheads="1"/>
          </p:cNvSpPr>
          <p:nvPr>
            <p:ph type="body" idx="1"/>
          </p:nvPr>
        </p:nvSpPr>
        <p:spPr/>
        <p:txBody>
          <a:bodyPr/>
          <a:lstStyle/>
          <a:p>
            <a:pPr eaLnBrk="1" hangingPunct="1"/>
            <a:r>
              <a:rPr lang="en-US" smtClean="0"/>
              <a:t>Standardized Method</a:t>
            </a:r>
          </a:p>
          <a:p>
            <a:pPr eaLnBrk="1" hangingPunct="1"/>
            <a:r>
              <a:rPr lang="en-US" smtClean="0"/>
              <a:t>Internal Models Approach</a:t>
            </a:r>
          </a:p>
          <a:p>
            <a:pPr eaLnBrk="1" hangingPunct="1"/>
            <a:r>
              <a:rPr lang="en-US" smtClean="0"/>
              <a:t>Stressing Testing</a:t>
            </a:r>
          </a:p>
          <a:p>
            <a:pPr eaLnBrk="1" hangingPunct="1"/>
            <a:r>
              <a:rPr lang="en-US" smtClean="0"/>
              <a:t>Backtesting</a:t>
            </a:r>
          </a:p>
        </p:txBody>
      </p:sp>
      <p:sp>
        <p:nvSpPr>
          <p:cNvPr id="555010" name="Rectangle 3"/>
          <p:cNvSpPr>
            <a:spLocks noGrp="1" noChangeArrowheads="1"/>
          </p:cNvSpPr>
          <p:nvPr>
            <p:ph type="title"/>
          </p:nvPr>
        </p:nvSpPr>
        <p:spPr/>
        <p:txBody>
          <a:bodyPr/>
          <a:lstStyle/>
          <a:p>
            <a:pPr eaLnBrk="1" hangingPunct="1"/>
            <a:r>
              <a:rPr lang="en-US" b="1" smtClean="0"/>
              <a:t>AGENDA</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3" name="Rectangle 2"/>
          <p:cNvSpPr>
            <a:spLocks noGrp="1" noChangeArrowheads="1"/>
          </p:cNvSpPr>
          <p:nvPr>
            <p:ph type="ctrTitle"/>
          </p:nvPr>
        </p:nvSpPr>
        <p:spPr>
          <a:xfrm>
            <a:off x="3271838" y="2781300"/>
            <a:ext cx="5872162" cy="1098550"/>
          </a:xfrm>
        </p:spPr>
        <p:txBody>
          <a:bodyPr/>
          <a:lstStyle/>
          <a:p>
            <a:pPr eaLnBrk="1" hangingPunct="1"/>
            <a:r>
              <a:rPr lang="en-US" b="1" smtClean="0"/>
              <a:t>PART I : STANDARDIZED METHOD</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60" name="Rectangle 2"/>
          <p:cNvSpPr>
            <a:spLocks noGrp="1" noChangeArrowheads="1"/>
          </p:cNvSpPr>
          <p:nvPr>
            <p:ph type="title"/>
          </p:nvPr>
        </p:nvSpPr>
        <p:spPr/>
        <p:txBody>
          <a:bodyPr/>
          <a:lstStyle/>
          <a:p>
            <a:pPr eaLnBrk="1" hangingPunct="1"/>
            <a:r>
              <a:rPr lang="en-US" b="1" smtClean="0"/>
              <a:t>Standardized Method</a:t>
            </a:r>
          </a:p>
        </p:txBody>
      </p:sp>
      <p:graphicFrame>
        <p:nvGraphicFramePr>
          <p:cNvPr id="557059" name="Object 3"/>
          <p:cNvGraphicFramePr>
            <a:graphicFrameLocks noChangeAspect="1"/>
          </p:cNvGraphicFramePr>
          <p:nvPr>
            <p:ph idx="1"/>
          </p:nvPr>
        </p:nvGraphicFramePr>
        <p:xfrm>
          <a:off x="684213" y="1343025"/>
          <a:ext cx="7704137" cy="781050"/>
        </p:xfrm>
        <a:graphic>
          <a:graphicData uri="http://schemas.openxmlformats.org/presentationml/2006/ole">
            <p:oleObj spid="_x0000_s557059" name="Equation" r:id="rId3" imgW="4381200" imgH="444240" progId="Equation.3">
              <p:embed/>
            </p:oleObj>
          </a:graphicData>
        </a:graphic>
      </p:graphicFrame>
      <p:sp>
        <p:nvSpPr>
          <p:cNvPr id="557061" name="Rectangle 4"/>
          <p:cNvSpPr>
            <a:spLocks noChangeArrowheads="1"/>
          </p:cNvSpPr>
          <p:nvPr/>
        </p:nvSpPr>
        <p:spPr bwMode="auto">
          <a:xfrm>
            <a:off x="611188" y="1341438"/>
            <a:ext cx="7777162" cy="792162"/>
          </a:xfrm>
          <a:prstGeom prst="rect">
            <a:avLst/>
          </a:prstGeom>
          <a:noFill/>
          <a:ln w="9525">
            <a:solidFill>
              <a:schemeClr val="tx1"/>
            </a:solidFill>
            <a:miter lim="800000"/>
            <a:headEnd/>
            <a:tailEnd/>
          </a:ln>
        </p:spPr>
        <p:txBody>
          <a:bodyPr wrap="none" anchor="ctr"/>
          <a:lstStyle/>
          <a:p>
            <a:endParaRPr lang="en-US"/>
          </a:p>
        </p:txBody>
      </p:sp>
      <p:sp>
        <p:nvSpPr>
          <p:cNvPr id="557062" name="Rectangle 5"/>
          <p:cNvSpPr>
            <a:spLocks noChangeArrowheads="1"/>
          </p:cNvSpPr>
          <p:nvPr/>
        </p:nvSpPr>
        <p:spPr bwMode="auto">
          <a:xfrm>
            <a:off x="468313" y="2332038"/>
            <a:ext cx="7923212" cy="3833812"/>
          </a:xfrm>
          <a:prstGeom prst="rect">
            <a:avLst/>
          </a:prstGeom>
          <a:noFill/>
          <a:ln w="9525">
            <a:noFill/>
            <a:miter lim="800000"/>
            <a:headEnd/>
            <a:tailEnd/>
          </a:ln>
        </p:spPr>
        <p:txBody>
          <a:bodyPr/>
          <a:lstStyle/>
          <a:p>
            <a:pPr marL="342900" indent="-342900">
              <a:spcBef>
                <a:spcPct val="20000"/>
              </a:spcBef>
              <a:buFontTx/>
              <a:buChar char="•"/>
            </a:pPr>
            <a:r>
              <a:rPr lang="en-US">
                <a:latin typeface="Arial" charset="0"/>
                <a:cs typeface="Arial" charset="0"/>
              </a:rPr>
              <a:t>Bank’s total risk is obtained from the summation of risks across 5 categories (interest rate, equity, foreign currency, commodity and option).</a:t>
            </a:r>
          </a:p>
          <a:p>
            <a:pPr marL="342900" indent="-342900">
              <a:spcBef>
                <a:spcPct val="20000"/>
              </a:spcBef>
              <a:buFontTx/>
              <a:buChar char="•"/>
            </a:pPr>
            <a:r>
              <a:rPr lang="en-US">
                <a:latin typeface="Arial" charset="0"/>
                <a:cs typeface="Arial" charset="0"/>
              </a:rPr>
              <a:t>However, the risk classification is arbitrary. (it’s applied uniformly regardless of their actual volatilities.)</a:t>
            </a:r>
          </a:p>
          <a:p>
            <a:pPr marL="342900" indent="-342900">
              <a:spcBef>
                <a:spcPct val="20000"/>
              </a:spcBef>
              <a:buFontTx/>
              <a:buChar char="•"/>
            </a:pPr>
            <a:r>
              <a:rPr lang="en-US">
                <a:latin typeface="Arial" charset="0"/>
                <a:cs typeface="Arial" charset="0"/>
              </a:rPr>
              <a:t>The approach ignores the benefit of diversification which leads to high capital requirements as risk charges are systemically added up across different sources of risk.</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1" name="Rectangle 2"/>
          <p:cNvSpPr>
            <a:spLocks noGrp="1" noChangeArrowheads="1"/>
          </p:cNvSpPr>
          <p:nvPr>
            <p:ph type="ctrTitle"/>
          </p:nvPr>
        </p:nvSpPr>
        <p:spPr>
          <a:xfrm>
            <a:off x="3271838" y="2781300"/>
            <a:ext cx="5872162" cy="1098550"/>
          </a:xfrm>
        </p:spPr>
        <p:txBody>
          <a:bodyPr/>
          <a:lstStyle/>
          <a:p>
            <a:pPr eaLnBrk="1" hangingPunct="1"/>
            <a:r>
              <a:rPr lang="en-US" b="1" smtClean="0"/>
              <a:t>PART II : INTERNAL MODELS APPROACH</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5" name="Rectangle 2"/>
          <p:cNvSpPr>
            <a:spLocks noGrp="1" noChangeArrowheads="1"/>
          </p:cNvSpPr>
          <p:nvPr>
            <p:ph type="body" idx="1"/>
          </p:nvPr>
        </p:nvSpPr>
        <p:spPr>
          <a:xfrm>
            <a:off x="465138" y="1343025"/>
            <a:ext cx="7923212" cy="4965700"/>
          </a:xfrm>
        </p:spPr>
        <p:txBody>
          <a:bodyPr/>
          <a:lstStyle/>
          <a:p>
            <a:pPr eaLnBrk="1" hangingPunct="1">
              <a:lnSpc>
                <a:spcPct val="90000"/>
              </a:lnSpc>
            </a:pPr>
            <a:r>
              <a:rPr lang="en-US" smtClean="0"/>
              <a:t>Banks has to satisfy qualitative standards set by regulators to reassurance that the bank’s risk management system is sound</a:t>
            </a:r>
          </a:p>
          <a:p>
            <a:pPr eaLnBrk="1" hangingPunct="1">
              <a:lnSpc>
                <a:spcPct val="90000"/>
              </a:lnSpc>
              <a:buFontTx/>
              <a:buNone/>
            </a:pPr>
            <a:r>
              <a:rPr lang="en-US" smtClean="0"/>
              <a:t>	</a:t>
            </a:r>
            <a:r>
              <a:rPr lang="en-US" sz="1600" i="1" smtClean="0"/>
              <a:t>1. Independent risk control unit</a:t>
            </a:r>
            <a:r>
              <a:rPr lang="en-US" sz="1600" smtClean="0"/>
              <a:t> – To be independent of trading and reports to senior management</a:t>
            </a:r>
          </a:p>
          <a:p>
            <a:pPr eaLnBrk="1" hangingPunct="1">
              <a:lnSpc>
                <a:spcPct val="90000"/>
              </a:lnSpc>
              <a:buFontTx/>
              <a:buNone/>
            </a:pPr>
            <a:r>
              <a:rPr lang="en-US" sz="1600" smtClean="0"/>
              <a:t>	</a:t>
            </a:r>
            <a:r>
              <a:rPr lang="en-US" sz="1600" i="1" smtClean="0"/>
              <a:t>2. Backtesting – </a:t>
            </a:r>
            <a:r>
              <a:rPr lang="en-US" sz="1600" smtClean="0"/>
              <a:t>Regular backtesting program to ensure accuracy of internal VAR models</a:t>
            </a:r>
          </a:p>
          <a:p>
            <a:pPr eaLnBrk="1" hangingPunct="1">
              <a:lnSpc>
                <a:spcPct val="90000"/>
              </a:lnSpc>
              <a:buFontTx/>
              <a:buNone/>
            </a:pPr>
            <a:r>
              <a:rPr lang="en-US" sz="1600" smtClean="0"/>
              <a:t>	</a:t>
            </a:r>
            <a:r>
              <a:rPr lang="en-US" sz="1600" i="1" smtClean="0"/>
              <a:t>3. Involvement – </a:t>
            </a:r>
            <a:r>
              <a:rPr lang="en-US" sz="1600" smtClean="0"/>
              <a:t>From senior management and board in risk control process and devote sufficient resources to risk management</a:t>
            </a:r>
          </a:p>
          <a:p>
            <a:pPr eaLnBrk="1" hangingPunct="1">
              <a:lnSpc>
                <a:spcPct val="90000"/>
              </a:lnSpc>
              <a:buFontTx/>
              <a:buNone/>
            </a:pPr>
            <a:r>
              <a:rPr lang="en-US" sz="1600" smtClean="0"/>
              <a:t>	</a:t>
            </a:r>
            <a:r>
              <a:rPr lang="en-US" sz="1600" i="1" smtClean="0"/>
              <a:t>4. Integration</a:t>
            </a:r>
            <a:r>
              <a:rPr lang="en-US" sz="1600" smtClean="0"/>
              <a:t> – With day-to-day management to avoid the situation where bank compute its VAR simply for regulatory purpose</a:t>
            </a:r>
          </a:p>
          <a:p>
            <a:pPr eaLnBrk="1" hangingPunct="1">
              <a:lnSpc>
                <a:spcPct val="90000"/>
              </a:lnSpc>
              <a:buFontTx/>
              <a:buNone/>
            </a:pPr>
            <a:r>
              <a:rPr lang="en-US" sz="1600" smtClean="0"/>
              <a:t>	</a:t>
            </a:r>
            <a:r>
              <a:rPr lang="en-US" sz="1600" i="1" smtClean="0"/>
              <a:t>5. Use of limits – </a:t>
            </a:r>
            <a:r>
              <a:rPr lang="en-US" sz="1600" smtClean="0"/>
              <a:t>Use of risk management systems to set internal trading and exposure limits</a:t>
            </a:r>
          </a:p>
          <a:p>
            <a:pPr eaLnBrk="1" hangingPunct="1">
              <a:lnSpc>
                <a:spcPct val="90000"/>
              </a:lnSpc>
              <a:buFontTx/>
              <a:buNone/>
            </a:pPr>
            <a:r>
              <a:rPr lang="en-US" sz="1600" smtClean="0"/>
              <a:t>	</a:t>
            </a:r>
            <a:r>
              <a:rPr lang="en-US" sz="1600" i="1" smtClean="0"/>
              <a:t>6. Stress testing – </a:t>
            </a:r>
            <a:r>
              <a:rPr lang="en-US" sz="1600" smtClean="0"/>
              <a:t>To be conducted on a regular basis and reflected in policies and limits set by management and board of directors</a:t>
            </a:r>
          </a:p>
          <a:p>
            <a:pPr eaLnBrk="1" hangingPunct="1">
              <a:lnSpc>
                <a:spcPct val="90000"/>
              </a:lnSpc>
              <a:buFontTx/>
              <a:buNone/>
            </a:pPr>
            <a:r>
              <a:rPr lang="en-US" sz="1600" smtClean="0"/>
              <a:t>	</a:t>
            </a:r>
            <a:r>
              <a:rPr lang="en-US" sz="1600" i="1" smtClean="0"/>
              <a:t>7. Compliance – </a:t>
            </a:r>
            <a:r>
              <a:rPr lang="en-US" sz="1600" smtClean="0"/>
              <a:t>Ensure compliance with a documented set of policies</a:t>
            </a:r>
          </a:p>
          <a:p>
            <a:pPr eaLnBrk="1" hangingPunct="1">
              <a:lnSpc>
                <a:spcPct val="90000"/>
              </a:lnSpc>
              <a:buFontTx/>
              <a:buNone/>
            </a:pPr>
            <a:r>
              <a:rPr lang="en-US" sz="1600" smtClean="0"/>
              <a:t>	</a:t>
            </a:r>
            <a:r>
              <a:rPr lang="en-US" sz="1600" i="1" smtClean="0"/>
              <a:t>8. Independent review – </a:t>
            </a:r>
            <a:r>
              <a:rPr lang="en-US" sz="1600" smtClean="0"/>
              <a:t>Regular review of trading units and risk control unit. This includes verification with back testing.</a:t>
            </a:r>
            <a:endParaRPr lang="en-US" smtClean="0"/>
          </a:p>
        </p:txBody>
      </p:sp>
      <p:sp>
        <p:nvSpPr>
          <p:cNvPr id="559106" name="Rectangle 3"/>
          <p:cNvSpPr>
            <a:spLocks noGrp="1" noChangeArrowheads="1"/>
          </p:cNvSpPr>
          <p:nvPr>
            <p:ph type="title"/>
          </p:nvPr>
        </p:nvSpPr>
        <p:spPr/>
        <p:txBody>
          <a:bodyPr/>
          <a:lstStyle/>
          <a:p>
            <a:pPr eaLnBrk="1" hangingPunct="1"/>
            <a:r>
              <a:rPr lang="en-US" b="1" smtClean="0"/>
              <a:t>Qualitative Requirements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3" name="Rectangle 2"/>
          <p:cNvSpPr>
            <a:spLocks noGrp="1" noChangeArrowheads="1"/>
          </p:cNvSpPr>
          <p:nvPr>
            <p:ph type="title"/>
          </p:nvPr>
        </p:nvSpPr>
        <p:spPr/>
        <p:txBody>
          <a:bodyPr/>
          <a:lstStyle/>
          <a:p>
            <a:pPr eaLnBrk="1" hangingPunct="1"/>
            <a:r>
              <a:rPr lang="en-US" b="1" smtClean="0"/>
              <a:t>Market Risk Charge</a:t>
            </a:r>
          </a:p>
        </p:txBody>
      </p:sp>
      <p:sp>
        <p:nvSpPr>
          <p:cNvPr id="560134" name="Rectangle 3"/>
          <p:cNvSpPr>
            <a:spLocks noGrp="1" noChangeArrowheads="1"/>
          </p:cNvSpPr>
          <p:nvPr>
            <p:ph type="body" sz="half" idx="1"/>
          </p:nvPr>
        </p:nvSpPr>
        <p:spPr>
          <a:xfrm>
            <a:off x="323850" y="1343025"/>
            <a:ext cx="8496300" cy="4525963"/>
          </a:xfrm>
        </p:spPr>
        <p:txBody>
          <a:bodyPr/>
          <a:lstStyle/>
          <a:p>
            <a:pPr eaLnBrk="1" hangingPunct="1"/>
            <a:r>
              <a:rPr lang="en-US" sz="2000" smtClean="0"/>
              <a:t>Bank’s risk model must contain a sufficient number of risk factors</a:t>
            </a:r>
          </a:p>
          <a:p>
            <a:pPr eaLnBrk="1" hangingPunct="1">
              <a:buFontTx/>
              <a:buNone/>
            </a:pPr>
            <a:r>
              <a:rPr lang="en-US" sz="2000" smtClean="0"/>
              <a:t>	</a:t>
            </a:r>
            <a:r>
              <a:rPr lang="en-US" sz="1600" i="1" smtClean="0"/>
              <a:t>- Interest rates – </a:t>
            </a:r>
            <a:r>
              <a:rPr lang="en-US" sz="1600" smtClean="0"/>
              <a:t>at least 6 factors for yield curve risk plus separate factors to model spread risk</a:t>
            </a:r>
          </a:p>
          <a:p>
            <a:pPr eaLnBrk="1" hangingPunct="1">
              <a:buFontTx/>
              <a:buNone/>
            </a:pPr>
            <a:r>
              <a:rPr lang="en-US" sz="1600" smtClean="0"/>
              <a:t>	- </a:t>
            </a:r>
            <a:r>
              <a:rPr lang="en-US" sz="1600" i="1" smtClean="0"/>
              <a:t>Equity – </a:t>
            </a:r>
            <a:r>
              <a:rPr lang="en-US" sz="1600" smtClean="0"/>
              <a:t>at least beta mapping on an index (more detailed one involves industry and even individual risk factor</a:t>
            </a:r>
            <a:r>
              <a:rPr lang="en-US" sz="1600" i="1" smtClean="0"/>
              <a:t> </a:t>
            </a:r>
            <a:r>
              <a:rPr lang="en-US" sz="1600" smtClean="0"/>
              <a:t>modeling)</a:t>
            </a:r>
          </a:p>
          <a:p>
            <a:pPr eaLnBrk="1" hangingPunct="1">
              <a:buFontTx/>
              <a:buNone/>
            </a:pPr>
            <a:r>
              <a:rPr lang="en-US" sz="1600" smtClean="0"/>
              <a:t>	- </a:t>
            </a:r>
            <a:r>
              <a:rPr lang="en-US" sz="1600" i="1" smtClean="0"/>
              <a:t>Commodities – </a:t>
            </a:r>
            <a:r>
              <a:rPr lang="en-US" sz="1600" smtClean="0"/>
              <a:t>inclusion of movement in sport rat</a:t>
            </a:r>
            <a:r>
              <a:rPr lang="en-US" sz="1600" i="1" smtClean="0"/>
              <a:t>es </a:t>
            </a:r>
            <a:r>
              <a:rPr lang="en-US" sz="1600" smtClean="0"/>
              <a:t>plus convenience yields</a:t>
            </a:r>
          </a:p>
          <a:p>
            <a:pPr eaLnBrk="1" hangingPunct="1">
              <a:buFontTx/>
              <a:buNone/>
            </a:pPr>
            <a:r>
              <a:rPr lang="en-US" sz="1600" smtClean="0"/>
              <a:t> 	</a:t>
            </a:r>
            <a:r>
              <a:rPr lang="en-US" sz="1600" i="1" smtClean="0"/>
              <a:t>- Options – </a:t>
            </a:r>
            <a:r>
              <a:rPr lang="en-US" sz="1600" smtClean="0"/>
              <a:t>Capture of the nonlinear price characteristics of option positions including vega risk</a:t>
            </a:r>
          </a:p>
          <a:p>
            <a:pPr eaLnBrk="1" hangingPunct="1"/>
            <a:r>
              <a:rPr lang="en-US" sz="2000" smtClean="0"/>
              <a:t>Once both qualitative and risk factors are satisfied, market risk charge (MRC) on any day “</a:t>
            </a:r>
            <a:r>
              <a:rPr lang="en-US" sz="2000" i="1" smtClean="0"/>
              <a:t>t”</a:t>
            </a:r>
            <a:r>
              <a:rPr lang="en-US" sz="2000" smtClean="0"/>
              <a:t> is computed :</a:t>
            </a:r>
          </a:p>
        </p:txBody>
      </p:sp>
      <p:graphicFrame>
        <p:nvGraphicFramePr>
          <p:cNvPr id="560132" name="Object 4"/>
          <p:cNvGraphicFramePr>
            <a:graphicFrameLocks noChangeAspect="1"/>
          </p:cNvGraphicFramePr>
          <p:nvPr>
            <p:ph sz="half" idx="2"/>
          </p:nvPr>
        </p:nvGraphicFramePr>
        <p:xfrm>
          <a:off x="1619250" y="4437063"/>
          <a:ext cx="5689600" cy="828675"/>
        </p:xfrm>
        <a:graphic>
          <a:graphicData uri="http://schemas.openxmlformats.org/presentationml/2006/ole">
            <p:oleObj spid="_x0000_s560132" name="Equation" r:id="rId3" imgW="3136680" imgH="457200" progId="Equation.3">
              <p:embed/>
            </p:oleObj>
          </a:graphicData>
        </a:graphic>
      </p:graphicFrame>
      <p:sp>
        <p:nvSpPr>
          <p:cNvPr id="560135" name="Rectangle 5"/>
          <p:cNvSpPr>
            <a:spLocks noChangeArrowheads="1"/>
          </p:cNvSpPr>
          <p:nvPr/>
        </p:nvSpPr>
        <p:spPr bwMode="auto">
          <a:xfrm>
            <a:off x="827088" y="4437063"/>
            <a:ext cx="7705725" cy="863600"/>
          </a:xfrm>
          <a:prstGeom prst="rect">
            <a:avLst/>
          </a:prstGeom>
          <a:noFill/>
          <a:ln w="9525">
            <a:solidFill>
              <a:schemeClr val="tx1"/>
            </a:solidFill>
            <a:miter lim="800000"/>
            <a:headEnd/>
            <a:tailEnd/>
          </a:ln>
        </p:spPr>
        <p:txBody>
          <a:bodyPr wrap="none" anchor="ctr"/>
          <a:lstStyle/>
          <a:p>
            <a:endParaRPr lang="en-US"/>
          </a:p>
        </p:txBody>
      </p:sp>
      <p:sp>
        <p:nvSpPr>
          <p:cNvPr id="560136" name="Text Box 6"/>
          <p:cNvSpPr txBox="1">
            <a:spLocks noChangeArrowheads="1"/>
          </p:cNvSpPr>
          <p:nvPr/>
        </p:nvSpPr>
        <p:spPr bwMode="auto">
          <a:xfrm>
            <a:off x="735013" y="5416550"/>
            <a:ext cx="8043862" cy="1069975"/>
          </a:xfrm>
          <a:prstGeom prst="rect">
            <a:avLst/>
          </a:prstGeom>
          <a:noFill/>
          <a:ln w="9525">
            <a:noFill/>
            <a:miter lim="800000"/>
            <a:headEnd/>
            <a:tailEnd/>
          </a:ln>
        </p:spPr>
        <p:txBody>
          <a:bodyPr wrap="none">
            <a:spAutoFit/>
          </a:bodyPr>
          <a:lstStyle/>
          <a:p>
            <a:pPr>
              <a:buFontTx/>
              <a:buChar char="-"/>
            </a:pPr>
            <a:r>
              <a:rPr lang="en-US" sz="1600">
                <a:latin typeface="Arial" charset="0"/>
              </a:rPr>
              <a:t> </a:t>
            </a:r>
            <a:r>
              <a:rPr lang="en-US" sz="1600" i="1">
                <a:latin typeface="Arial" charset="0"/>
              </a:rPr>
              <a:t>VAR</a:t>
            </a:r>
            <a:r>
              <a:rPr lang="en-US" sz="1600" i="1" baseline="-25000">
                <a:latin typeface="Arial" charset="0"/>
              </a:rPr>
              <a:t>t-I</a:t>
            </a:r>
            <a:r>
              <a:rPr lang="en-US" sz="1600">
                <a:latin typeface="Arial" charset="0"/>
              </a:rPr>
              <a:t> is the bank’s VAR over a 10-day horizon at 99% level of confidence</a:t>
            </a:r>
          </a:p>
          <a:p>
            <a:pPr>
              <a:buFontTx/>
              <a:buChar char="-"/>
            </a:pPr>
            <a:r>
              <a:rPr lang="en-US" sz="1600">
                <a:latin typeface="Arial" charset="0"/>
              </a:rPr>
              <a:t> Factor “</a:t>
            </a:r>
            <a:r>
              <a:rPr lang="en-US" sz="1600" i="1">
                <a:latin typeface="Arial" charset="0"/>
              </a:rPr>
              <a:t>k</a:t>
            </a:r>
            <a:r>
              <a:rPr lang="en-US" sz="1600">
                <a:latin typeface="Arial" charset="0"/>
              </a:rPr>
              <a:t>” reflects both the multiplicative and plus factors</a:t>
            </a:r>
          </a:p>
          <a:p>
            <a:pPr>
              <a:buFontTx/>
              <a:buChar char="-"/>
            </a:pPr>
            <a:r>
              <a:rPr lang="en-US" sz="1600">
                <a:latin typeface="Arial" charset="0"/>
              </a:rPr>
              <a:t> </a:t>
            </a:r>
            <a:r>
              <a:rPr lang="en-US" sz="1600" i="1">
                <a:latin typeface="Arial" charset="0"/>
              </a:rPr>
              <a:t>SRC (Specific Risk Charge)</a:t>
            </a:r>
            <a:r>
              <a:rPr lang="en-US" sz="1600">
                <a:latin typeface="Arial" charset="0"/>
              </a:rPr>
              <a:t> represents a buffer against idiosyncratic factors, including</a:t>
            </a:r>
          </a:p>
          <a:p>
            <a:r>
              <a:rPr lang="en-US" sz="1600">
                <a:latin typeface="Arial" charset="0"/>
              </a:rPr>
              <a:t>  default and event risk, related to individual bond and equity issuers.</a:t>
            </a:r>
          </a:p>
        </p:txBody>
      </p:sp>
    </p:spTree>
  </p:cSld>
  <p:clrMapOvr>
    <a:masterClrMapping/>
  </p:clrMapOvr>
</p:sld>
</file>

<file path=ppt/theme/theme1.xml><?xml version="1.0" encoding="utf-8"?>
<a:theme xmlns:a="http://schemas.openxmlformats.org/drawingml/2006/main" name="football">
  <a:themeElements>
    <a:clrScheme name="football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footbal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ootball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football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football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football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football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football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football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3539</TotalTime>
  <Words>2969</Words>
  <Application>Microsoft Office PowerPoint</Application>
  <PresentationFormat>On-screen Show (4:3)</PresentationFormat>
  <Paragraphs>915</Paragraphs>
  <Slides>54</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56" baseType="lpstr">
      <vt:lpstr>football</vt:lpstr>
      <vt:lpstr>Equation</vt:lpstr>
      <vt:lpstr>REGULATION OF FINANCIAL INSTITUTIONS </vt:lpstr>
      <vt:lpstr>AGENDA</vt:lpstr>
      <vt:lpstr>Definition of Financial Institutions</vt:lpstr>
      <vt:lpstr>Systemic Risk</vt:lpstr>
      <vt:lpstr>Regulation of Commercial Banks</vt:lpstr>
      <vt:lpstr>Regulation of Commercial Banks </vt:lpstr>
      <vt:lpstr>Regulation of Commercial Banks</vt:lpstr>
      <vt:lpstr>Regulation of Securities Houses</vt:lpstr>
      <vt:lpstr>Regulations of Securities House</vt:lpstr>
      <vt:lpstr>Regulation of Securities Houses</vt:lpstr>
      <vt:lpstr>Tools and Objectives of Regulation</vt:lpstr>
      <vt:lpstr>BASEL ACCORD</vt:lpstr>
      <vt:lpstr>AGENDA</vt:lpstr>
      <vt:lpstr>PART I : STEPS IN BASEL ACCORD</vt:lpstr>
      <vt:lpstr>Basel I Accord (1998)</vt:lpstr>
      <vt:lpstr>1996 Amendment</vt:lpstr>
      <vt:lpstr>Basel II Accord (June 2004)</vt:lpstr>
      <vt:lpstr>Basel II Accord (June 2004)</vt:lpstr>
      <vt:lpstr>Basel II Accord (June 2004)</vt:lpstr>
      <vt:lpstr>Basel II Accord (June 2004)</vt:lpstr>
      <vt:lpstr>Risk Capital</vt:lpstr>
      <vt:lpstr>PART II : 1988 BASEL ACCORD</vt:lpstr>
      <vt:lpstr>Risk Capital</vt:lpstr>
      <vt:lpstr>On-Balance Sheet Risk Charge</vt:lpstr>
      <vt:lpstr>Off-Balance Sheet Risk Charge</vt:lpstr>
      <vt:lpstr>Off-Balance Sheet Risk Charge</vt:lpstr>
      <vt:lpstr>Off-Balance Sheet Risk Charge</vt:lpstr>
      <vt:lpstr>Off-Balance Sheet Risk Charge</vt:lpstr>
      <vt:lpstr>Off-Balance Sheet Risk Charge</vt:lpstr>
      <vt:lpstr>Total Risk Charge</vt:lpstr>
      <vt:lpstr>Total Risk Charge</vt:lpstr>
      <vt:lpstr>PART III : ILLUSTRATION OF CAPITAL ADEQUACY RATIO (CITIGROUP CASE)</vt:lpstr>
      <vt:lpstr>Citigroup Risk-Weighted Assets</vt:lpstr>
      <vt:lpstr>Citigroup Risk-Weighted Assets</vt:lpstr>
      <vt:lpstr>Citigroup Capital Requirements</vt:lpstr>
      <vt:lpstr>Notes from the Case</vt:lpstr>
      <vt:lpstr>PART IV : NEW BASEL ACCORD</vt:lpstr>
      <vt:lpstr>Issues with 1988 Basel Accord</vt:lpstr>
      <vt:lpstr>Definition of Capital</vt:lpstr>
      <vt:lpstr>Credit Risk Charge</vt:lpstr>
      <vt:lpstr>Credit Risk Charge</vt:lpstr>
      <vt:lpstr>Credit Risk Charge</vt:lpstr>
      <vt:lpstr>Credit Risk Charge</vt:lpstr>
      <vt:lpstr>Operational Risk Charge</vt:lpstr>
      <vt:lpstr>Evaluation</vt:lpstr>
      <vt:lpstr>Evaluation</vt:lpstr>
      <vt:lpstr>CONCLUSION</vt:lpstr>
      <vt:lpstr>BASEL MARKET RISK CHARGES </vt:lpstr>
      <vt:lpstr>AGENDA</vt:lpstr>
      <vt:lpstr>PART I : STANDARDIZED METHOD</vt:lpstr>
      <vt:lpstr>Standardized Method</vt:lpstr>
      <vt:lpstr>PART II : INTERNAL MODELS APPROACH</vt:lpstr>
      <vt:lpstr>Qualitative Requirements</vt:lpstr>
      <vt:lpstr>Market Risk Charge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K.K.DHAR</dc:creator>
  <cp:lastModifiedBy>TMB</cp:lastModifiedBy>
  <cp:revision>357</cp:revision>
  <cp:lastPrinted>2005-09-17T03:55:11Z</cp:lastPrinted>
  <dcterms:created xsi:type="dcterms:W3CDTF">2005-07-20T14:22:05Z</dcterms:created>
  <dcterms:modified xsi:type="dcterms:W3CDTF">2014-08-14T11:41:42Z</dcterms:modified>
</cp:coreProperties>
</file>