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7" r:id="rId10"/>
    <p:sldId id="263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3" d="100"/>
          <a:sy n="73" d="100"/>
        </p:scale>
        <p:origin x="4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D9E3EA-77FC-49D0-80E4-71A54E0D0F45}" type="datetimeFigureOut">
              <a:rPr lang="en-ID" smtClean="0"/>
              <a:t>20/02/2021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59AADF-588B-4822-B845-5203E3802F17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13884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1BEF-BF48-4C51-9892-C847DECD0B94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B114-DBFC-4773-8AD7-70452A248778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FBF89-7E03-4FF0-8C9C-43AD8041D1E0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AC4D-8A13-4DEC-926F-DC6217888EFC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3F638-EA24-4FDD-8709-82480FC80D6C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AB8DC-BEA4-4109-A091-B60C756BCF82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85A93-C3C4-4A7F-A041-761CCE93447D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39678-B19F-401E-B714-61A8DB1C3ECE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D0A68DA7-8741-44A0-B625-05B41649E5C7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41222-9FB8-464C-858C-BC8599F446D1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A3E1B-2BC8-416B-9FA0-BDDF3C9962BA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1905F-3D0A-4BA3-972B-B8E214E082EF}" type="datetime1">
              <a:rPr lang="en-US" smtClean="0"/>
              <a:t>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38DAC-8283-46E6-9214-47B0BEA56E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Agricultural transformation</a:t>
            </a:r>
            <a:endParaRPr lang="en-ID" sz="40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6A34E7E3-29C9-4349-967A-6FE1087BF2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EE463 Globalization and international development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635156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A055D-1CD1-43B3-A9D3-BA0594E7A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/>
              <a:t>Characteristics of the agricultural sector</a:t>
            </a:r>
            <a:endParaRPr lang="en-ID" sz="3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3ADCA0-6336-42F8-A819-24AC1F34EE30}"/>
              </a:ext>
            </a:extLst>
          </p:cNvPr>
          <p:cNvSpPr txBox="1"/>
          <p:nvPr/>
        </p:nvSpPr>
        <p:spPr>
          <a:xfrm>
            <a:off x="1532709" y="1985554"/>
            <a:ext cx="674043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Agriculture sector’s share of GDP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Agriculture sector’s share of labor force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Characteristics of the agricultural production function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Much of agriculture production is consumed by producers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Agriculture’s role as a resource reservoir: labor is relatively cheap</a:t>
            </a:r>
          </a:p>
          <a:p>
            <a:endParaRPr lang="en-ID" dirty="0"/>
          </a:p>
        </p:txBody>
      </p:sp>
      <p:pic>
        <p:nvPicPr>
          <p:cNvPr id="1026" name="Picture 2" descr="Image result for arable land vietnam">
            <a:extLst>
              <a:ext uri="{FF2B5EF4-FFF2-40B4-BE49-F238E27FC236}">
                <a16:creationId xmlns:a16="http://schemas.microsoft.com/office/drawing/2014/main" id="{E7FDE454-8446-4BC0-A873-C87EFE280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4351" y="1842768"/>
            <a:ext cx="3577650" cy="2335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arable land vietnam">
            <a:extLst>
              <a:ext uri="{FF2B5EF4-FFF2-40B4-BE49-F238E27FC236}">
                <a16:creationId xmlns:a16="http://schemas.microsoft.com/office/drawing/2014/main" id="{F15B550C-F908-429A-A202-EB6A186A3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4351" y="4178216"/>
            <a:ext cx="3577650" cy="267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A7A598-CDBE-49D6-8590-383FC0C79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45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6E33E-8D39-47AC-9A58-B339C2CEB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characteristics of agricultural production</a:t>
            </a:r>
            <a:endParaRPr lang="en-ID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8D5492-E5F4-44D2-BF4C-38C2017A1E18}"/>
              </a:ext>
            </a:extLst>
          </p:cNvPr>
          <p:cNvSpPr txBox="1"/>
          <p:nvPr/>
        </p:nvSpPr>
        <p:spPr>
          <a:xfrm>
            <a:off x="1451579" y="1853753"/>
            <a:ext cx="600295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Seasonality:</a:t>
            </a:r>
            <a:r>
              <a:rPr lang="en-US" sz="2200" dirty="0"/>
              <a:t> minimizes farmer’s costs, at the same time timing (planting, harvesting) is important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Geographic dispersion</a:t>
            </a:r>
            <a:r>
              <a:rPr lang="en-US" sz="2200" dirty="0"/>
              <a:t>: agriculture is distributed through wide areas which requires effective marketing 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Sources of risk</a:t>
            </a:r>
            <a:r>
              <a:rPr lang="en-US" sz="2200" dirty="0"/>
              <a:t>: price fluctuations and weather changes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Sources of technological change</a:t>
            </a:r>
            <a:r>
              <a:rPr lang="en-US" sz="2200" dirty="0"/>
              <a:t>: Productivity  growth is driven by technological change; developing and disseminating technology is a big challenge</a:t>
            </a:r>
          </a:p>
          <a:p>
            <a:endParaRPr lang="en-ID" dirty="0"/>
          </a:p>
        </p:txBody>
      </p:sp>
      <p:pic>
        <p:nvPicPr>
          <p:cNvPr id="2050" name="Picture 2" descr="Image result for weather">
            <a:extLst>
              <a:ext uri="{FF2B5EF4-FFF2-40B4-BE49-F238E27FC236}">
                <a16:creationId xmlns:a16="http://schemas.microsoft.com/office/drawing/2014/main" id="{C765E8F7-EC52-4403-9A26-037AE670C4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8"/>
          <a:stretch/>
        </p:blipFill>
        <p:spPr bwMode="auto">
          <a:xfrm>
            <a:off x="8551816" y="1853753"/>
            <a:ext cx="3640184" cy="2428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B7657D-5724-4F3E-A53A-481B62699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pic>
        <p:nvPicPr>
          <p:cNvPr id="2052" name="Picture 4" descr="Image result for irrigation">
            <a:extLst>
              <a:ext uri="{FF2B5EF4-FFF2-40B4-BE49-F238E27FC236}">
                <a16:creationId xmlns:a16="http://schemas.microsoft.com/office/drawing/2014/main" id="{7F254FF7-64C6-4160-841A-9B3E1BF06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1817" y="4289288"/>
            <a:ext cx="3640183" cy="2553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160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E5185-0381-4D5E-995C-F39FF6D99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Structural transformation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C8037B-DA22-432F-AB7D-1830DEF2121D}"/>
              </a:ext>
            </a:extLst>
          </p:cNvPr>
          <p:cNvSpPr txBox="1"/>
          <p:nvPr/>
        </p:nvSpPr>
        <p:spPr>
          <a:xfrm>
            <a:off x="1451579" y="1853754"/>
            <a:ext cx="650805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Despite the importance of agriculture, the overall trend worldwide is that agriculture share of GDP is declining. </a:t>
            </a:r>
          </a:p>
          <a:p>
            <a:endParaRPr lang="en-US" sz="2200" dirty="0"/>
          </a:p>
          <a:p>
            <a:r>
              <a:rPr lang="en-US" sz="2200" dirty="0"/>
              <a:t>Initially at low levels of income, agriculture sector dominates in terms of share of GDP and employment. </a:t>
            </a:r>
          </a:p>
          <a:p>
            <a:endParaRPr lang="en-US" sz="2200" dirty="0"/>
          </a:p>
          <a:p>
            <a:r>
              <a:rPr lang="en-US" sz="2200" dirty="0"/>
              <a:t>As economies grow, agriculture accounts for a smaller share while the share of manufacturing and services increases</a:t>
            </a:r>
          </a:p>
          <a:p>
            <a:endParaRPr lang="en-US" sz="2200" dirty="0"/>
          </a:p>
          <a:p>
            <a:r>
              <a:rPr lang="en-US" sz="2200" dirty="0"/>
              <a:t>This is followed by a demographic transition whereby birth rates and death rates become lower</a:t>
            </a:r>
            <a:endParaRPr lang="en-ID" sz="2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C8B1D3-80A3-4728-ABDF-2E3FAB110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pic>
        <p:nvPicPr>
          <p:cNvPr id="3074" name="Picture 2" descr="Image result for agricultural; productivity">
            <a:extLst>
              <a:ext uri="{FF2B5EF4-FFF2-40B4-BE49-F238E27FC236}">
                <a16:creationId xmlns:a16="http://schemas.microsoft.com/office/drawing/2014/main" id="{F778833A-B5E2-4D35-BD8D-13CC67EF7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004" y="1912537"/>
            <a:ext cx="4001996" cy="2032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7B8062-D543-45B2-A254-03AB393F862A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97" t="43924" r="12364" b="11956"/>
          <a:stretch/>
        </p:blipFill>
        <p:spPr bwMode="auto">
          <a:xfrm>
            <a:off x="8190003" y="4003766"/>
            <a:ext cx="3688487" cy="21183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64539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479C1-04C1-430E-92F6-521B547DB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10008901" cy="1049235"/>
          </a:xfrm>
        </p:spPr>
        <p:txBody>
          <a:bodyPr/>
          <a:lstStyle/>
          <a:p>
            <a:r>
              <a:rPr lang="en-US" dirty="0"/>
              <a:t>Agriculture Participation and income share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FAC6C1B-795D-4129-B4FE-A44867111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5E5694-E699-46BD-8146-CFD506743E38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97" t="43924" r="12364" b="11956"/>
          <a:stretch/>
        </p:blipFill>
        <p:spPr bwMode="auto">
          <a:xfrm>
            <a:off x="1451578" y="1994262"/>
            <a:ext cx="9603275" cy="41365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1298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C7D4F-1658-4EDF-9B89-A69D8DE1F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30645"/>
            <a:ext cx="9603275" cy="1049235"/>
          </a:xfrm>
        </p:spPr>
        <p:txBody>
          <a:bodyPr/>
          <a:lstStyle/>
          <a:p>
            <a:r>
              <a:rPr lang="en-US" dirty="0"/>
              <a:t>Phases of structural transformation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F08F1BF-C79D-4139-9F84-41828CC2E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988E78-9379-41B6-8FCF-FAE0358D3F2F}"/>
              </a:ext>
            </a:extLst>
          </p:cNvPr>
          <p:cNvSpPr txBox="1"/>
          <p:nvPr/>
        </p:nvSpPr>
        <p:spPr>
          <a:xfrm>
            <a:off x="1451579" y="1879880"/>
            <a:ext cx="65167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Phase 1</a:t>
            </a:r>
            <a:r>
              <a:rPr lang="en-US" sz="2200" dirty="0"/>
              <a:t>: Increase in agricultural output per worker creates surplus in rural economy</a:t>
            </a:r>
          </a:p>
          <a:p>
            <a:endParaRPr lang="en-US" sz="2200" dirty="0"/>
          </a:p>
          <a:p>
            <a:r>
              <a:rPr lang="en-US" sz="2200" b="1" dirty="0"/>
              <a:t>Phase 2</a:t>
            </a:r>
            <a:r>
              <a:rPr lang="en-US" sz="2200" dirty="0"/>
              <a:t>: Surplus is transferred to non agricultural sector (taxes, payment for agriculture inputs)</a:t>
            </a:r>
          </a:p>
          <a:p>
            <a:endParaRPr lang="en-US" sz="2200" dirty="0"/>
          </a:p>
          <a:p>
            <a:r>
              <a:rPr lang="en-US" sz="2200" b="1" dirty="0"/>
              <a:t>Phase 3</a:t>
            </a:r>
            <a:r>
              <a:rPr lang="en-US" sz="2200" dirty="0"/>
              <a:t>: Integration of agriculture and non agriculture factors and market linkages; triggering rural-urban migration supported by improved mobility</a:t>
            </a:r>
          </a:p>
          <a:p>
            <a:endParaRPr lang="en-US" sz="2200" dirty="0"/>
          </a:p>
          <a:p>
            <a:r>
              <a:rPr lang="en-US" sz="2200" b="1" dirty="0"/>
              <a:t>Phase 4</a:t>
            </a:r>
            <a:r>
              <a:rPr lang="en-US" sz="2200" dirty="0"/>
              <a:t>: agriculture sector is fully integrated into the economy</a:t>
            </a:r>
            <a:endParaRPr lang="en-ID" sz="2200" dirty="0"/>
          </a:p>
        </p:txBody>
      </p:sp>
      <p:pic>
        <p:nvPicPr>
          <p:cNvPr id="4098" name="Picture 2" descr="Image result for agricultural; productivity">
            <a:extLst>
              <a:ext uri="{FF2B5EF4-FFF2-40B4-BE49-F238E27FC236}">
                <a16:creationId xmlns:a16="http://schemas.microsoft.com/office/drawing/2014/main" id="{86D10768-372E-42B5-A8B4-929DEBE3D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1879880"/>
            <a:ext cx="4223657" cy="2810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208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CC88D-A448-4375-88CF-CE7430756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Labor surplus model (</a:t>
            </a:r>
            <a:r>
              <a:rPr lang="en-US" dirty="0" err="1"/>
              <a:t>lewis</a:t>
            </a:r>
            <a:r>
              <a:rPr lang="en-US" dirty="0"/>
              <a:t>, 1954)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7B44EB7-E29B-48A5-B13C-65FDFA00E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72B6EE-5834-4716-A045-6709E21CB8D2}"/>
              </a:ext>
            </a:extLst>
          </p:cNvPr>
          <p:cNvSpPr txBox="1"/>
          <p:nvPr/>
        </p:nvSpPr>
        <p:spPr>
          <a:xfrm>
            <a:off x="1451579" y="1853754"/>
            <a:ext cx="627888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Agriculture production is subject to diminishing returns because crops require land and land is fixed. To increase production, farmers move to poorer land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 agriculture sector has a large labor force, more than necessary to produce food. The surplus labor could be shifted to the industrial sector without reducing agricultural output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Employment will continue to shift from the agricultural to industrial sector until the decrease in agricultural employment will result in a decrease in agricultural output</a:t>
            </a:r>
          </a:p>
          <a:p>
            <a:endParaRPr lang="en-US" sz="2200" dirty="0"/>
          </a:p>
        </p:txBody>
      </p:sp>
      <p:pic>
        <p:nvPicPr>
          <p:cNvPr id="5122" name="Picture 2" descr="Image result for agricultural; productivity">
            <a:extLst>
              <a:ext uri="{FF2B5EF4-FFF2-40B4-BE49-F238E27FC236}">
                <a16:creationId xmlns:a16="http://schemas.microsoft.com/office/drawing/2014/main" id="{6F8F9B55-0FF7-455F-9CA7-AE25DFD17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411" y="1853754"/>
            <a:ext cx="3239589" cy="2155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manufacturing in cambodia">
            <a:extLst>
              <a:ext uri="{FF2B5EF4-FFF2-40B4-BE49-F238E27FC236}">
                <a16:creationId xmlns:a16="http://schemas.microsoft.com/office/drawing/2014/main" id="{C791C08E-B3A7-45DA-9363-90A2602A9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411" y="4009553"/>
            <a:ext cx="3239589" cy="2155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488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6540F-FBE8-41FD-AB24-62BF27377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Agriculture and poverty alleviation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F6027A-4F78-4DA7-9D0C-B5B7B03E6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672F3D-6BCF-4E34-9E31-8C6A5C6486B7}"/>
              </a:ext>
            </a:extLst>
          </p:cNvPr>
          <p:cNvSpPr txBox="1"/>
          <p:nvPr/>
        </p:nvSpPr>
        <p:spPr>
          <a:xfrm>
            <a:off x="1451580" y="1853754"/>
            <a:ext cx="477504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Economic growth tends to reduce poverty; however the effectiveness varies by country </a:t>
            </a:r>
          </a:p>
          <a:p>
            <a:pPr>
              <a:spcAft>
                <a:spcPts val="1200"/>
              </a:spcAft>
            </a:pPr>
            <a:r>
              <a:rPr lang="en-ID" sz="2200" dirty="0"/>
              <a:t>In general, agricultural growth is more effective in reducing poverty compared to industrial growth because in most developing countries people are disproportionately  concentrated in rural areas and most are poor</a:t>
            </a:r>
          </a:p>
        </p:txBody>
      </p:sp>
      <p:pic>
        <p:nvPicPr>
          <p:cNvPr id="9218" name="Picture 2" descr="Image result for irrigation">
            <a:extLst>
              <a:ext uri="{FF2B5EF4-FFF2-40B4-BE49-F238E27FC236}">
                <a16:creationId xmlns:a16="http://schemas.microsoft.com/office/drawing/2014/main" id="{6EF184A9-F269-4E09-B6A9-5E1E900428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3" r="9504"/>
          <a:stretch/>
        </p:blipFill>
        <p:spPr bwMode="auto">
          <a:xfrm>
            <a:off x="6853647" y="1853753"/>
            <a:ext cx="5338354" cy="4274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6397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4E032C0-453C-48CE-805D-0EE97621D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FB28A89-4320-4185-B214-E359807F8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Agriculture and poverty alleviation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1085BF-2398-4DB7-8937-010CE1D10559}"/>
              </a:ext>
            </a:extLst>
          </p:cNvPr>
          <p:cNvSpPr txBox="1"/>
          <p:nvPr/>
        </p:nvSpPr>
        <p:spPr>
          <a:xfrm>
            <a:off x="1451579" y="1853754"/>
            <a:ext cx="5140809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ID" sz="2200" dirty="0"/>
              <a:t>Pro-poor growth policies should include developing the agricultural sector</a:t>
            </a:r>
          </a:p>
          <a:p>
            <a:pPr>
              <a:spcAft>
                <a:spcPts val="1200"/>
              </a:spcAft>
            </a:pPr>
            <a:r>
              <a:rPr lang="en-ID" sz="2200" dirty="0"/>
              <a:t>For agricultural producers, the effect on poverty alleviation depends on access to assets/land. </a:t>
            </a:r>
          </a:p>
          <a:p>
            <a:pPr>
              <a:spcAft>
                <a:spcPts val="1200"/>
              </a:spcAft>
            </a:pPr>
            <a:r>
              <a:rPr lang="en-ID" sz="2200" dirty="0"/>
              <a:t>For rural workers it depends on access to increased employment opportunities; for consumers, greater supplies of food help bring  down food prices</a:t>
            </a:r>
            <a:endParaRPr lang="en-US" sz="2200" dirty="0"/>
          </a:p>
        </p:txBody>
      </p:sp>
      <p:pic>
        <p:nvPicPr>
          <p:cNvPr id="10242" name="Picture 2" descr="Image result for lao farmers">
            <a:extLst>
              <a:ext uri="{FF2B5EF4-FFF2-40B4-BE49-F238E27FC236}">
                <a16:creationId xmlns:a16="http://schemas.microsoft.com/office/drawing/2014/main" id="{FC0E4A78-075D-488A-98AA-197E37CFC4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6" r="11578"/>
          <a:stretch/>
        </p:blipFill>
        <p:spPr bwMode="auto">
          <a:xfrm>
            <a:off x="6947602" y="1853754"/>
            <a:ext cx="5244398" cy="426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318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2C885BB-1D48-439C-8C7C-F6D411A4D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8C4942A-1BCD-4728-925B-2EF7BD95D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Agriculture and poverty alleviation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7A1C4-EAA4-4670-910A-843CF37976E3}"/>
              </a:ext>
            </a:extLst>
          </p:cNvPr>
          <p:cNvSpPr txBox="1"/>
          <p:nvPr/>
        </p:nvSpPr>
        <p:spPr>
          <a:xfrm>
            <a:off x="1450976" y="2029097"/>
            <a:ext cx="551588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What specific opportunities does agricultural growth provide for pathways out of poverty?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First: subsistence oriented farmers increase their farm outputs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Second: engage in rural labor markets especially for non-farm work; non farm work can be used to invest in improved farming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Third: migrate to the urban economy; remittances back to rural areas can support household consumption and investment</a:t>
            </a:r>
            <a:endParaRPr lang="en-ID" sz="2200" dirty="0"/>
          </a:p>
        </p:txBody>
      </p:sp>
      <p:pic>
        <p:nvPicPr>
          <p:cNvPr id="6146" name="Picture 2" descr="Image result for arable land vietnam">
            <a:extLst>
              <a:ext uri="{FF2B5EF4-FFF2-40B4-BE49-F238E27FC236}">
                <a16:creationId xmlns:a16="http://schemas.microsoft.com/office/drawing/2014/main" id="{7F9F7AAA-83CD-4A10-95D1-060F2C47A6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81" r="11801" b="10503"/>
          <a:stretch/>
        </p:blipFill>
        <p:spPr bwMode="auto">
          <a:xfrm>
            <a:off x="7532915" y="1854199"/>
            <a:ext cx="4659086" cy="431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9299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FE27B-7EBD-4491-8927-6E689A543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DC137AB-4D33-49DF-8937-FCE850D5F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209C85-3477-4D42-AA14-EBACD7D053A8}"/>
              </a:ext>
            </a:extLst>
          </p:cNvPr>
          <p:cNvSpPr txBox="1"/>
          <p:nvPr/>
        </p:nvSpPr>
        <p:spPr>
          <a:xfrm>
            <a:off x="1451579" y="2011681"/>
            <a:ext cx="6618515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The agriculture sector is unique from other sectors in the economy: it has a relatively large share of GDP and employment, has unique features of the agricultural function, a large share of sector’s output is consumed by producers, and agriculture’s role as a reservoir of resources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Structural transformation: dominant role of agriculture gradually recedes and replaced by industry and services. For the economy to grow, agriculture sector needs to improve productivity.</a:t>
            </a:r>
          </a:p>
        </p:txBody>
      </p:sp>
      <p:pic>
        <p:nvPicPr>
          <p:cNvPr id="8194" name="Picture 2" descr="Image result for arable land vietnam">
            <a:extLst>
              <a:ext uri="{FF2B5EF4-FFF2-40B4-BE49-F238E27FC236}">
                <a16:creationId xmlns:a16="http://schemas.microsoft.com/office/drawing/2014/main" id="{597AAF0A-ADFC-4B4C-A34F-8D3CBF4B96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56"/>
          <a:stretch/>
        </p:blipFill>
        <p:spPr bwMode="auto">
          <a:xfrm>
            <a:off x="8752114" y="1853755"/>
            <a:ext cx="3439886" cy="426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3939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26E4409-6E38-4B2E-BC6D-2F932EC97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D69E56-AE83-47E2-BF93-976460B40675}"/>
              </a:ext>
            </a:extLst>
          </p:cNvPr>
          <p:cNvSpPr txBox="1"/>
          <p:nvPr/>
        </p:nvSpPr>
        <p:spPr>
          <a:xfrm>
            <a:off x="1451579" y="1981927"/>
            <a:ext cx="496663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/>
              <a:t>Growth in agricultural productivity plays an important role in facilitating the release of labor and capital from agriculture for employment in industry and services</a:t>
            </a:r>
          </a:p>
          <a:p>
            <a:endParaRPr lang="en-ID" sz="2200" dirty="0"/>
          </a:p>
          <a:p>
            <a:r>
              <a:rPr lang="en-ID" sz="2200" dirty="0"/>
              <a:t>Agricultural growth is more effective in reducing poverty compared to industrial growth because in most developing countries people are disproportionately  concentrated in rural areas and most are poor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529094F-F334-4593-8F8A-3EED3DB5B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pic>
        <p:nvPicPr>
          <p:cNvPr id="7170" name="Picture 2" descr="Image result for arable land vietnam">
            <a:extLst>
              <a:ext uri="{FF2B5EF4-FFF2-40B4-BE49-F238E27FC236}">
                <a16:creationId xmlns:a16="http://schemas.microsoft.com/office/drawing/2014/main" id="{40BCE95C-4DEB-49CF-96D0-CCD5373901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668"/>
          <a:stretch/>
        </p:blipFill>
        <p:spPr bwMode="auto">
          <a:xfrm>
            <a:off x="6635845" y="1854200"/>
            <a:ext cx="5556155" cy="428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34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291</TotalTime>
  <Words>666</Words>
  <Application>Microsoft Office PowerPoint</Application>
  <PresentationFormat>Widescreen</PresentationFormat>
  <Paragraphs>66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Gill Sans MT</vt:lpstr>
      <vt:lpstr>Gallery</vt:lpstr>
      <vt:lpstr>Agricultural transformation</vt:lpstr>
      <vt:lpstr>Characteristics of the agricultural sector</vt:lpstr>
      <vt:lpstr>characteristics of agricultural production</vt:lpstr>
      <vt:lpstr>Structural transformation</vt:lpstr>
      <vt:lpstr>Agriculture Participation and income share</vt:lpstr>
      <vt:lpstr>Phases of structural transformation</vt:lpstr>
      <vt:lpstr>Labor surplus model (lewis, 1954)</vt:lpstr>
      <vt:lpstr>Agriculture and poverty alleviation</vt:lpstr>
      <vt:lpstr>Agriculture and poverty alleviation</vt:lpstr>
      <vt:lpstr>Agriculture and poverty alleviation</vt:lpstr>
      <vt:lpstr>summary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Agricultural transformation</dc:title>
  <dc:creator>januar hakim</dc:creator>
  <cp:lastModifiedBy>januar hakim</cp:lastModifiedBy>
  <cp:revision>17</cp:revision>
  <dcterms:created xsi:type="dcterms:W3CDTF">2021-02-20T10:07:30Z</dcterms:created>
  <dcterms:modified xsi:type="dcterms:W3CDTF">2021-02-20T14:59:07Z</dcterms:modified>
</cp:coreProperties>
</file>