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2"/>
  </p:handoutMasterIdLst>
  <p:sldIdLst>
    <p:sldId id="257" r:id="rId2"/>
    <p:sldId id="259" r:id="rId3"/>
    <p:sldId id="260" r:id="rId4"/>
    <p:sldId id="263" r:id="rId5"/>
    <p:sldId id="261" r:id="rId6"/>
    <p:sldId id="277" r:id="rId7"/>
    <p:sldId id="262" r:id="rId8"/>
    <p:sldId id="264" r:id="rId9"/>
    <p:sldId id="271" r:id="rId10"/>
    <p:sldId id="265" r:id="rId11"/>
    <p:sldId id="278" r:id="rId12"/>
    <p:sldId id="266" r:id="rId13"/>
    <p:sldId id="267" r:id="rId14"/>
    <p:sldId id="269" r:id="rId15"/>
    <p:sldId id="273" r:id="rId16"/>
    <p:sldId id="274" r:id="rId17"/>
    <p:sldId id="276" r:id="rId18"/>
    <p:sldId id="279" r:id="rId19"/>
    <p:sldId id="270" r:id="rId20"/>
    <p:sldId id="275" r:id="rId21"/>
  </p:sldIdLst>
  <p:sldSz cx="9144000" cy="6858000" type="screen4x3"/>
  <p:notesSz cx="9947275" cy="6858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4629" autoAdjust="0"/>
    <p:restoredTop sz="94660"/>
  </p:normalViewPr>
  <p:slideViewPr>
    <p:cSldViewPr>
      <p:cViewPr varScale="1">
        <p:scale>
          <a:sx n="110" d="100"/>
          <a:sy n="110" d="100"/>
        </p:scale>
        <p:origin x="126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34487" y="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D2CBB3-205D-4EDC-B82B-789A369AB99B}" type="datetimeFigureOut">
              <a:rPr lang="th-TH" smtClean="0"/>
              <a:pPr/>
              <a:t>15/09/59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34487" y="6513910"/>
            <a:ext cx="4310486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6EDBCE-230A-4F10-BD69-F95A26BB801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69844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15/09/59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15/09/59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15/09/59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15/09/59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15/09/59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15/09/59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15/09/59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15/09/59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15/09/59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15/09/59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1173-DAD3-42D0-9DBE-588642BAF6EE}" type="datetimeFigureOut">
              <a:rPr lang="th-TH" smtClean="0"/>
              <a:pPr/>
              <a:t>15/09/59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C1173-DAD3-42D0-9DBE-588642BAF6EE}" type="datetimeFigureOut">
              <a:rPr lang="th-TH" smtClean="0"/>
              <a:pPr/>
              <a:t>15/09/59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E3E89C-809E-4997-AC23-86F9A9D0AA21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42984"/>
            <a:ext cx="7772400" cy="228601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Macroeconomic Theory: </a:t>
            </a:r>
            <a:br>
              <a:rPr lang="en-US" dirty="0" smtClean="0"/>
            </a:br>
            <a:r>
              <a:rPr lang="en-US" dirty="0" smtClean="0"/>
              <a:t>Aggregate Demand </a:t>
            </a:r>
            <a:br>
              <a:rPr lang="en-US" dirty="0" smtClean="0"/>
            </a:br>
            <a:r>
              <a:rPr lang="en-US" sz="3600" dirty="0" smtClean="0"/>
              <a:t>Aggregate Expenditure and Equilibrium Output (1)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</a:t>
            </a:r>
            <a:r>
              <a:rPr lang="en-US" sz="2800" dirty="0"/>
              <a:t>1</a:t>
            </a:r>
            <a:r>
              <a:rPr lang="en-US" sz="2800" dirty="0" smtClean="0"/>
              <a:t>/2016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overview of basic macroeconomic models</a:t>
            </a:r>
          </a:p>
          <a:p>
            <a:r>
              <a:rPr lang="en-US" dirty="0" smtClean="0"/>
              <a:t>Equilibrium between planned aggregate expenditure and output</a:t>
            </a:r>
          </a:p>
          <a:p>
            <a:r>
              <a:rPr lang="en-US" dirty="0" smtClean="0"/>
              <a:t>Keynesian theory of consumption</a:t>
            </a:r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overview of basic macroeconomic models</a:t>
            </a:r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214282" y="1357298"/>
            <a:ext cx="2357454" cy="23698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u="sng" dirty="0" smtClean="0"/>
              <a:t>The goods and services market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Planned aggregate expenditure 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C + I + G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Aggregate output (income) (Y)</a:t>
            </a:r>
            <a:endParaRPr lang="th-TH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214282" y="4214818"/>
            <a:ext cx="2357454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u="sng" dirty="0" smtClean="0"/>
              <a:t>The money market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The money supply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The money demand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Interest rate (r) </a:t>
            </a:r>
            <a:endParaRPr lang="th-TH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3214678" y="2428868"/>
            <a:ext cx="2500330" cy="261610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Connections between the goods and services market and the money market</a:t>
            </a:r>
          </a:p>
          <a:p>
            <a:endParaRPr lang="en-US" dirty="0"/>
          </a:p>
          <a:p>
            <a:r>
              <a:rPr lang="en-US" dirty="0" smtClean="0"/>
              <a:t>Aggregate demand</a:t>
            </a:r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6357950" y="1571612"/>
            <a:ext cx="2571768" cy="440120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Aggregate supply</a:t>
            </a:r>
            <a:endParaRPr lang="en-US" dirty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Equilibrium with aggregate demand creates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Equilibrium interest rate (r)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Equilibrium output (income) (Y*)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Equilibrium price level (P*)</a:t>
            </a:r>
          </a:p>
          <a:p>
            <a:pPr lvl="1">
              <a:buFont typeface="Arial" pitchFamily="34" charset="0"/>
              <a:buChar char="•"/>
            </a:pPr>
            <a:endParaRPr lang="th-TH" sz="24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2571736" y="5357826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571736" y="2500306"/>
            <a:ext cx="21431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>
            <a:off x="1357290" y="3929066"/>
            <a:ext cx="285752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2786050" y="3786190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5715008" y="3713164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Equilibrium between planned aggregate expenditure and output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2795772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We are now learning how to “analyze” the working of the economy</a:t>
            </a:r>
          </a:p>
          <a:p>
            <a:r>
              <a:rPr lang="en-US" dirty="0" smtClean="0"/>
              <a:t>Let’s begin by building a simple model to explain how components of an economy interact to produce “</a:t>
            </a:r>
            <a:r>
              <a:rPr lang="en-US" b="1" dirty="0" smtClean="0"/>
              <a:t>______________________”.</a:t>
            </a:r>
          </a:p>
          <a:p>
            <a:r>
              <a:rPr lang="en-US" dirty="0" smtClean="0"/>
              <a:t>This </a:t>
            </a:r>
            <a:r>
              <a:rPr lang="en-US" dirty="0"/>
              <a:t>model </a:t>
            </a:r>
            <a:r>
              <a:rPr lang="en-US" dirty="0" smtClean="0"/>
              <a:t>tries </a:t>
            </a:r>
            <a:r>
              <a:rPr lang="en-US" dirty="0"/>
              <a:t>to find the equilibrium </a:t>
            </a:r>
            <a:r>
              <a:rPr lang="en-US" dirty="0" smtClean="0"/>
              <a:t>between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Equilibrium between planned aggregate expenditure and output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r>
              <a:rPr lang="en-US" dirty="0"/>
              <a:t>The foundation of the model is the linkage between output, income, and </a:t>
            </a:r>
            <a:r>
              <a:rPr lang="en-US" dirty="0" smtClean="0"/>
              <a:t>expenditure</a:t>
            </a:r>
          </a:p>
          <a:p>
            <a:pPr lvl="1"/>
            <a:r>
              <a:rPr lang="en-US" dirty="0" smtClean="0"/>
              <a:t>Income influence planned aggregate expenditure</a:t>
            </a:r>
          </a:p>
          <a:p>
            <a:pPr lvl="1"/>
            <a:r>
              <a:rPr lang="en-US" b="1" dirty="0" smtClean="0"/>
              <a:t>At the equilibrium of goods market, planned aggregate expenditure (AE) equals output (Y)</a:t>
            </a:r>
          </a:p>
          <a:p>
            <a:pPr marL="0" indent="0">
              <a:buNone/>
            </a:pPr>
            <a:endParaRPr lang="en-US" dirty="0" smtClean="0"/>
          </a:p>
          <a:p>
            <a:pPr lvl="1">
              <a:buNone/>
            </a:pPr>
            <a:endParaRPr lang="en-US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Equilibrium between planned aggregate expenditure and output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500174"/>
            <a:ext cx="8572560" cy="500066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Components of planned aggregate expenditure (AE)</a:t>
            </a:r>
          </a:p>
          <a:p>
            <a:pPr lvl="1"/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  <a:p>
            <a:r>
              <a:rPr lang="en-US" sz="2800" dirty="0" smtClean="0"/>
              <a:t>We will, for now, assume that we are dealing with a close economy, with no export and import.</a:t>
            </a:r>
          </a:p>
          <a:p>
            <a:pPr lvl="1"/>
            <a:r>
              <a:rPr lang="en-US" sz="2400" dirty="0" smtClean="0"/>
              <a:t>The </a:t>
            </a:r>
            <a:r>
              <a:rPr lang="en-US" sz="2400" dirty="0" err="1" smtClean="0"/>
              <a:t>equlibrium</a:t>
            </a:r>
            <a:r>
              <a:rPr lang="en-US" sz="2400" dirty="0" smtClean="0"/>
              <a:t> we seek to understand is between AE (where AE= C + I + G) and Y (income and output)</a:t>
            </a:r>
          </a:p>
          <a:p>
            <a:r>
              <a:rPr lang="en-US" sz="2800" b="1" dirty="0" smtClean="0"/>
              <a:t>Let’s build out model by starting with C, and then add I, and G (and T)</a:t>
            </a:r>
          </a:p>
          <a:p>
            <a:pPr lvl="1">
              <a:buNone/>
            </a:pPr>
            <a:endParaRPr lang="en-US" sz="3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first component of aggregate expenditure is </a:t>
            </a:r>
            <a:r>
              <a:rPr lang="en-US" b="1" dirty="0" smtClean="0">
                <a:sym typeface="Wingdings" pitchFamily="2" charset="2"/>
              </a:rPr>
              <a:t>“consumption”</a:t>
            </a:r>
          </a:p>
          <a:p>
            <a:r>
              <a:rPr lang="en-US" dirty="0" smtClean="0">
                <a:sym typeface="Wingdings" pitchFamily="2" charset="2"/>
              </a:rPr>
              <a:t>Important questions</a:t>
            </a:r>
          </a:p>
          <a:p>
            <a:pPr lvl="1"/>
            <a:r>
              <a:rPr lang="en-US" sz="3200" dirty="0" smtClean="0">
                <a:sym typeface="Wingdings" pitchFamily="2" charset="2"/>
              </a:rPr>
              <a:t>What do we know about the relationship between consumption and income?</a:t>
            </a:r>
          </a:p>
          <a:p>
            <a:pPr lvl="1"/>
            <a:r>
              <a:rPr lang="en-US" sz="3200" dirty="0" smtClean="0">
                <a:sym typeface="Wingdings" pitchFamily="2" charset="2"/>
              </a:rPr>
              <a:t>When does equilibrium between output (income) and </a:t>
            </a:r>
            <a:r>
              <a:rPr lang="en-US" sz="3200" smtClean="0">
                <a:sym typeface="Wingdings" pitchFamily="2" charset="2"/>
              </a:rPr>
              <a:t>consumption occurs?</a:t>
            </a:r>
            <a:endParaRPr lang="th-TH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i="1" dirty="0" smtClean="0"/>
              <a:t>	“The fundamental psychological law…is that men (and woman too) are disposed, as a rule and on average, to increase their consumption as their income increase, but not as much as the increase of their income”</a:t>
            </a:r>
          </a:p>
          <a:p>
            <a:pPr>
              <a:buNone/>
            </a:pPr>
            <a:r>
              <a:rPr lang="en-US" i="1" dirty="0" smtClean="0"/>
              <a:t>							</a:t>
            </a:r>
            <a:r>
              <a:rPr lang="en-US" i="1" dirty="0" err="1" smtClean="0"/>
              <a:t>J.M.Keynes</a:t>
            </a:r>
            <a:endParaRPr lang="en-US" i="1" dirty="0" smtClean="0"/>
          </a:p>
          <a:p>
            <a:pPr algn="r">
              <a:buNone/>
            </a:pPr>
            <a:r>
              <a:rPr lang="en-US" i="1" dirty="0" smtClean="0"/>
              <a:t>	The General Theory of Employment, Interest, and Money</a:t>
            </a:r>
            <a:endParaRPr lang="th-TH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Keynes observes how the rise in income will lead to a rise in consumption, but not to an equal extent with income</a:t>
            </a:r>
          </a:p>
          <a:p>
            <a:r>
              <a:rPr lang="en-US" dirty="0" smtClean="0"/>
              <a:t>In addition, when income is zero, households still need to consume</a:t>
            </a:r>
          </a:p>
          <a:p>
            <a:r>
              <a:rPr lang="en-US" dirty="0" smtClean="0"/>
              <a:t>This is the basis for his theory of consumption, which can be simplified into the consumption function.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43443"/>
          </a:xfrm>
        </p:spPr>
        <p:txBody>
          <a:bodyPr>
            <a:normAutofit/>
          </a:bodyPr>
          <a:lstStyle/>
          <a:p>
            <a:r>
              <a:rPr lang="en-US" dirty="0" smtClean="0"/>
              <a:t>Consumption as a function of income (in Keynesian perspective)</a:t>
            </a:r>
          </a:p>
          <a:p>
            <a:endParaRPr lang="en-US" dirty="0" smtClean="0"/>
          </a:p>
          <a:p>
            <a:r>
              <a:rPr lang="en-US" dirty="0" smtClean="0"/>
              <a:t>Depicting the Keynesian consumption function on graph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/>
          <a:lstStyle/>
          <a:p>
            <a:r>
              <a:rPr lang="en-US" dirty="0" smtClean="0"/>
              <a:t>Depicting the Keynesian consumption function on graph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Through consumption function, we can calculate</a:t>
            </a:r>
          </a:p>
          <a:p>
            <a:r>
              <a:rPr lang="en-US" dirty="0" smtClean="0"/>
              <a:t>Marginal propensity to consume (MPC): </a:t>
            </a:r>
          </a:p>
          <a:p>
            <a:endParaRPr lang="en-US" dirty="0"/>
          </a:p>
          <a:p>
            <a:r>
              <a:rPr lang="en-US" dirty="0" smtClean="0"/>
              <a:t> MPC =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Through consumption function, we can calculate</a:t>
            </a:r>
          </a:p>
          <a:p>
            <a:r>
              <a:rPr lang="en-US" dirty="0" smtClean="0"/>
              <a:t>Aggregate saving (S)</a:t>
            </a:r>
          </a:p>
          <a:p>
            <a:pPr lvl="1"/>
            <a:r>
              <a:rPr lang="en-US" dirty="0" smtClean="0"/>
              <a:t>S = Y – C </a:t>
            </a:r>
          </a:p>
          <a:p>
            <a:pPr lvl="1"/>
            <a:r>
              <a:rPr lang="en-US" dirty="0" smtClean="0"/>
              <a:t>This is true by definition</a:t>
            </a:r>
          </a:p>
          <a:p>
            <a:pPr lvl="1"/>
            <a:r>
              <a:rPr lang="en-US" dirty="0" smtClean="0"/>
              <a:t>Marginal propensity to save (MPS): the fraction of change in income that is saved. </a:t>
            </a:r>
          </a:p>
          <a:p>
            <a:pPr lvl="2"/>
            <a:r>
              <a:rPr lang="en-US" sz="2800" dirty="0" smtClean="0"/>
              <a:t>MPS = </a:t>
            </a:r>
            <a:r>
              <a:rPr lang="el-GR" sz="2800" dirty="0" smtClean="0">
                <a:cs typeface="Calibri"/>
              </a:rPr>
              <a:t>Δ</a:t>
            </a:r>
            <a:r>
              <a:rPr lang="en-US" sz="2800" dirty="0" smtClean="0">
                <a:cs typeface="Calibri"/>
              </a:rPr>
              <a:t>S/</a:t>
            </a:r>
            <a:r>
              <a:rPr lang="el-GR" sz="2800" dirty="0" smtClean="0">
                <a:cs typeface="Calibri"/>
              </a:rPr>
              <a:t> Δ</a:t>
            </a:r>
            <a:r>
              <a:rPr lang="en-US" sz="2800" dirty="0" smtClean="0">
                <a:cs typeface="Calibri"/>
              </a:rPr>
              <a:t>Y</a:t>
            </a:r>
          </a:p>
          <a:p>
            <a:pPr lvl="2"/>
            <a:r>
              <a:rPr lang="en-US" sz="2800" dirty="0" smtClean="0">
                <a:cs typeface="Calibri"/>
              </a:rPr>
              <a:t>MPC + MPS = 1</a:t>
            </a:r>
          </a:p>
          <a:p>
            <a:pPr lvl="2"/>
            <a:endParaRPr lang="en-US" sz="2800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The relationship between consumption and saving can be explained by plotting them into the same graph</a:t>
            </a:r>
          </a:p>
          <a:p>
            <a:pPr lvl="1"/>
            <a:r>
              <a:rPr lang="en-US" dirty="0" smtClean="0"/>
              <a:t>Let’s try the example with </a:t>
            </a:r>
          </a:p>
          <a:p>
            <a:pPr lvl="2"/>
            <a:r>
              <a:rPr lang="en-US" dirty="0" smtClean="0"/>
              <a:t>C = 100 + 0.6 Y</a:t>
            </a:r>
          </a:p>
          <a:p>
            <a:pPr lvl="2"/>
            <a:r>
              <a:rPr lang="en-US" dirty="0" smtClean="0"/>
              <a:t>Fill the table and plot the graph for consumption and saving</a:t>
            </a:r>
          </a:p>
          <a:p>
            <a:pPr lvl="2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C = 100 + 0.6 Y</a:t>
            </a:r>
          </a:p>
          <a:p>
            <a:pPr lvl="2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71604" y="2285992"/>
          <a:ext cx="6096000" cy="362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</a:t>
                      </a:r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800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1000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C = 100 + 0.6 Y</a:t>
            </a:r>
          </a:p>
          <a:p>
            <a:r>
              <a:rPr lang="en-US" dirty="0" smtClean="0"/>
              <a:t>You can plot  the following curves</a:t>
            </a:r>
          </a:p>
          <a:p>
            <a:pPr lvl="1"/>
            <a:r>
              <a:rPr lang="en-US" dirty="0" smtClean="0"/>
              <a:t>A relationship between consumption and income</a:t>
            </a:r>
          </a:p>
          <a:p>
            <a:pPr lvl="1"/>
            <a:r>
              <a:rPr lang="en-US" dirty="0" smtClean="0"/>
              <a:t>A relationship between saving and income</a:t>
            </a:r>
          </a:p>
          <a:p>
            <a:pPr lvl="2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665832"/>
          </a:xfrm>
        </p:spPr>
        <p:txBody>
          <a:bodyPr>
            <a:normAutofit/>
          </a:bodyPr>
          <a:lstStyle/>
          <a:p>
            <a:r>
              <a:rPr lang="en-US" dirty="0" smtClean="0"/>
              <a:t>Plotting C = 100 + 0.6 Y</a:t>
            </a:r>
          </a:p>
          <a:p>
            <a:pPr lvl="2"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Plotting C = 100 + 0.6 Y</a:t>
            </a:r>
          </a:p>
          <a:p>
            <a:r>
              <a:rPr lang="en-US" dirty="0" smtClean="0"/>
              <a:t>Important to note!</a:t>
            </a:r>
          </a:p>
          <a:p>
            <a:pPr lvl="1"/>
            <a:r>
              <a:rPr lang="en-US" dirty="0" smtClean="0"/>
              <a:t>The point where a 45 degree line cut with consumption function </a:t>
            </a:r>
            <a:r>
              <a:rPr lang="en-US" dirty="0" smtClean="0">
                <a:sym typeface="Wingdings" pitchFamily="2" charset="2"/>
              </a:rPr>
              <a:t>is the point where Y = C </a:t>
            </a:r>
          </a:p>
          <a:p>
            <a:pPr lvl="1"/>
            <a:r>
              <a:rPr lang="en-US" sz="3200" b="1" dirty="0" smtClean="0">
                <a:sym typeface="Wingdings" pitchFamily="2" charset="2"/>
              </a:rPr>
              <a:t>Remember this as a way of finding the equilibrium between Y (Output) and AE (Aggregate Expenditure)</a:t>
            </a:r>
            <a:endParaRPr lang="en-US" sz="3200" b="1" dirty="0" smtClean="0"/>
          </a:p>
          <a:p>
            <a:pPr lvl="2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Other determinants of consumption</a:t>
            </a:r>
          </a:p>
          <a:p>
            <a:pPr lvl="1"/>
            <a:r>
              <a:rPr lang="en-US" dirty="0" smtClean="0"/>
              <a:t>The assumption that consumption depends only on income is a simplification. </a:t>
            </a:r>
          </a:p>
          <a:p>
            <a:pPr lvl="1"/>
            <a:r>
              <a:rPr lang="en-US" dirty="0" smtClean="0"/>
              <a:t>In practice, households’ decision on consumption also depends on other factors</a:t>
            </a:r>
          </a:p>
          <a:p>
            <a:pPr lvl="2"/>
            <a:r>
              <a:rPr lang="en-US" sz="2800" dirty="0" smtClean="0"/>
              <a:t>Wealth</a:t>
            </a:r>
          </a:p>
          <a:p>
            <a:pPr lvl="2"/>
            <a:r>
              <a:rPr lang="en-US" sz="2800" dirty="0" smtClean="0"/>
              <a:t>Interest rate</a:t>
            </a:r>
          </a:p>
          <a:p>
            <a:pPr lvl="2"/>
            <a:r>
              <a:rPr lang="en-US" sz="2800" dirty="0" smtClean="0"/>
              <a:t>Expectations of future</a:t>
            </a:r>
          </a:p>
          <a:p>
            <a:pPr lvl="2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Keynesian theory of consumption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 smtClean="0"/>
              <a:t>Other determinants of consumption</a:t>
            </a:r>
          </a:p>
          <a:p>
            <a:pPr lvl="1"/>
            <a:r>
              <a:rPr lang="en-US" dirty="0" smtClean="0"/>
              <a:t>What happens to the consumption function curve when factors affecting consumption other than income change? </a:t>
            </a:r>
            <a:endParaRPr lang="en-US" sz="2800" dirty="0" smtClean="0"/>
          </a:p>
          <a:p>
            <a:pPr lvl="2"/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709</Words>
  <Application>Microsoft Office PowerPoint</Application>
  <PresentationFormat>On-screen Show (4:3)</PresentationFormat>
  <Paragraphs>149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Angsana New</vt:lpstr>
      <vt:lpstr>Arial</vt:lpstr>
      <vt:lpstr>Calibri</vt:lpstr>
      <vt:lpstr>Cordia New</vt:lpstr>
      <vt:lpstr>Wingdings</vt:lpstr>
      <vt:lpstr>Office Theme</vt:lpstr>
      <vt:lpstr>Macroeconomic Theory:  Aggregate Demand  Aggregate Expenditure and Equilibrium Output (1)</vt:lpstr>
      <vt:lpstr>Topics</vt:lpstr>
      <vt:lpstr>The overview of basic macroeconomic models</vt:lpstr>
      <vt:lpstr>Equilibrium between planned aggregate expenditure and output</vt:lpstr>
      <vt:lpstr>Equilibrium between planned aggregate expenditure and output</vt:lpstr>
      <vt:lpstr>Equilibrium between planned aggregate expenditure and output</vt:lpstr>
      <vt:lpstr>Keynesian theory of consumption</vt:lpstr>
      <vt:lpstr>Keynesian theory of consumption</vt:lpstr>
      <vt:lpstr>Keynesian theory of consumption</vt:lpstr>
      <vt:lpstr>Keynesian theory of consumption</vt:lpstr>
      <vt:lpstr>PowerPoint Presentation</vt:lpstr>
      <vt:lpstr>Keynesian theory of consumption</vt:lpstr>
      <vt:lpstr>Keynesian theory of consumption</vt:lpstr>
      <vt:lpstr>Keynesian theory of consumption</vt:lpstr>
      <vt:lpstr>Keynesian theory of consumption</vt:lpstr>
      <vt:lpstr>Keynesian theory of consumption</vt:lpstr>
      <vt:lpstr>PowerPoint Presentation</vt:lpstr>
      <vt:lpstr>Keynesian theory of consumption</vt:lpstr>
      <vt:lpstr>Keynesian theory of consumption</vt:lpstr>
      <vt:lpstr>Keynesian theory of consumption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Thorn</dc:creator>
  <cp:lastModifiedBy>Thorn Pitidol</cp:lastModifiedBy>
  <cp:revision>55</cp:revision>
  <dcterms:created xsi:type="dcterms:W3CDTF">2013-12-05T06:20:26Z</dcterms:created>
  <dcterms:modified xsi:type="dcterms:W3CDTF">2016-09-15T14:29:55Z</dcterms:modified>
</cp:coreProperties>
</file>