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2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20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17/05/2021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ED89CF-85AB-4350-8B80-96C48F5A6502}" type="slidenum">
              <a:rPr lang="en-ID" smtClean="0"/>
              <a:t>15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00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Wrap up session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D848D3-FAEB-4B90-A540-E8AF0914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9979E6B-EC09-478A-A030-997F8636D27C}"/>
              </a:ext>
            </a:extLst>
          </p:cNvPr>
          <p:cNvSpPr txBox="1">
            <a:spLocks/>
          </p:cNvSpPr>
          <p:nvPr/>
        </p:nvSpPr>
        <p:spPr>
          <a:xfrm>
            <a:off x="1450975" y="825953"/>
            <a:ext cx="9604375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What is development? Globalization?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1FE2FA-2336-46F5-9D69-BBDDE1FDEB5C}"/>
              </a:ext>
            </a:extLst>
          </p:cNvPr>
          <p:cNvSpPr txBox="1"/>
          <p:nvPr/>
        </p:nvSpPr>
        <p:spPr>
          <a:xfrm>
            <a:off x="1450976" y="1512916"/>
            <a:ext cx="45425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Growth = rise in national output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Development = growth + improvement in human well-being; requires structural change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Globalization: integration of national economies into the world economy; through trade, investments, movement of goods and people and technology</a:t>
            </a:r>
          </a:p>
        </p:txBody>
      </p:sp>
      <p:pic>
        <p:nvPicPr>
          <p:cNvPr id="1026" name="Picture 2" descr="Globalization Can Transform Business, Even During The Pandemic">
            <a:extLst>
              <a:ext uri="{FF2B5EF4-FFF2-40B4-BE49-F238E27FC236}">
                <a16:creationId xmlns:a16="http://schemas.microsoft.com/office/drawing/2014/main" id="{C8D3BDEE-5F92-477C-B3E3-E53780177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984" y="1640985"/>
            <a:ext cx="5330016" cy="266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End Of Globalization? | GE News">
            <a:extLst>
              <a:ext uri="{FF2B5EF4-FFF2-40B4-BE49-F238E27FC236}">
                <a16:creationId xmlns:a16="http://schemas.microsoft.com/office/drawing/2014/main" id="{E6D3FC19-5F04-4EE5-8F8E-A0EC63AFB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985" y="4305993"/>
            <a:ext cx="5330016" cy="250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997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466881-D0B1-4131-BA9B-61B10F9E5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A6E89F-7F55-40BC-B698-65C44676528E}"/>
              </a:ext>
            </a:extLst>
          </p:cNvPr>
          <p:cNvSpPr txBox="1"/>
          <p:nvPr/>
        </p:nvSpPr>
        <p:spPr>
          <a:xfrm>
            <a:off x="1509165" y="1329531"/>
            <a:ext cx="494151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Countries can grow or decline, depending on political system, demographics, trade, capital movements and technology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To develop from low-income to a high-income status, a country should be able to sustain economic growth for a long period of time, accompanied by structural change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growth without development: wealth is concentrated in the hands of a few</a:t>
            </a:r>
            <a:endParaRPr lang="en-ID" sz="2400" dirty="0"/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C7C454F-7536-4B2D-A5CB-1DF3733208C7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9604375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growth and development</a:t>
            </a: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10C6D1-D031-4262-B2A6-5A34DE07B1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17" t="16296" r="34667" b="17926"/>
          <a:stretch/>
        </p:blipFill>
        <p:spPr>
          <a:xfrm>
            <a:off x="7606145" y="0"/>
            <a:ext cx="4585855" cy="32835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A1031F-D1A0-466A-B7C9-85248B87A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6144" y="3283527"/>
            <a:ext cx="4585855" cy="357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62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7DCBF23-5569-4F1A-AA9B-D0E3F2794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2C3DC0F-7CE1-44B5-9557-A4E07BAE5DDC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9604375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Measuring growth and development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7D19B5-4A9D-4959-BBE7-398EE8098C06}"/>
              </a:ext>
            </a:extLst>
          </p:cNvPr>
          <p:cNvSpPr txBox="1"/>
          <p:nvPr/>
        </p:nvSpPr>
        <p:spPr>
          <a:xfrm>
            <a:off x="1494532" y="1436489"/>
            <a:ext cx="393368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Growth is measured in GDP, GNP, GNI or output per capita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Development is measured by change in output together with human development and environmental indicators. Example: HDI </a:t>
            </a:r>
          </a:p>
        </p:txBody>
      </p:sp>
      <p:pic>
        <p:nvPicPr>
          <p:cNvPr id="2050" name="Picture 2" descr="7 Indicators Showing Economic Growth - Fairmont Equities">
            <a:extLst>
              <a:ext uri="{FF2B5EF4-FFF2-40B4-BE49-F238E27FC236}">
                <a16:creationId xmlns:a16="http://schemas.microsoft.com/office/drawing/2014/main" id="{05EF57A0-8E6A-4C53-A134-C313312EA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521" y="1528069"/>
            <a:ext cx="6761479" cy="461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829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633E63-0473-4C07-94F9-005E27E77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16D144-93F8-43FD-982A-471CFC0B6AFF}"/>
              </a:ext>
            </a:extLst>
          </p:cNvPr>
          <p:cNvSpPr txBox="1"/>
          <p:nvPr/>
        </p:nvSpPr>
        <p:spPr>
          <a:xfrm>
            <a:off x="1601208" y="1445228"/>
            <a:ext cx="458346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800" b="1" dirty="0"/>
              <a:t>Factor accumulation: </a:t>
            </a:r>
            <a:r>
              <a:rPr lang="en-US" sz="2800" dirty="0"/>
              <a:t>increasing the size of the capital stock and/or increasing the labor force</a:t>
            </a:r>
          </a:p>
          <a:p>
            <a:pPr>
              <a:spcAft>
                <a:spcPts val="1200"/>
              </a:spcAft>
            </a:pPr>
            <a:r>
              <a:rPr lang="en-US" sz="2800" dirty="0"/>
              <a:t>  </a:t>
            </a:r>
          </a:p>
          <a:p>
            <a:pPr>
              <a:spcAft>
                <a:spcPts val="1200"/>
              </a:spcAft>
            </a:pPr>
            <a:r>
              <a:rPr lang="en-US" sz="2800" b="1" dirty="0"/>
              <a:t>Productivity growth: </a:t>
            </a:r>
            <a:r>
              <a:rPr lang="en-US" sz="2800" dirty="0"/>
              <a:t>improving efficiency and introducing technological change</a:t>
            </a:r>
          </a:p>
          <a:p>
            <a:endParaRPr lang="en-ID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51B87EC-0511-440A-A368-05DE368E701B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What determines economic growth?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DE9A01-7520-416E-A991-24102F1947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9743"/>
          <a:stretch/>
        </p:blipFill>
        <p:spPr>
          <a:xfrm>
            <a:off x="7037729" y="3799718"/>
            <a:ext cx="3123576" cy="22585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D45C33-3487-4A8E-93A2-1AB18FBC0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7728" y="1387379"/>
            <a:ext cx="3123577" cy="219528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0698B19-098F-4582-AD20-0D7B86BAEE66}"/>
              </a:ext>
            </a:extLst>
          </p:cNvPr>
          <p:cNvSpPr/>
          <p:nvPr/>
        </p:nvSpPr>
        <p:spPr>
          <a:xfrm>
            <a:off x="1450975" y="1329531"/>
            <a:ext cx="9563389" cy="231098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78C0DA4-E887-4B5F-8A2B-EFF461F6A23C}"/>
              </a:ext>
            </a:extLst>
          </p:cNvPr>
          <p:cNvSpPr/>
          <p:nvPr/>
        </p:nvSpPr>
        <p:spPr>
          <a:xfrm>
            <a:off x="1450975" y="3741870"/>
            <a:ext cx="9563389" cy="231098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63346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A0947D-4ABC-4FD9-A939-95216E96D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693E784-43FC-4888-A569-B31E9019754D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Drivers of economic growth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555DCE-F2D9-4E0C-A698-192440D752EB}"/>
              </a:ext>
            </a:extLst>
          </p:cNvPr>
          <p:cNvSpPr txBox="1"/>
          <p:nvPr/>
        </p:nvSpPr>
        <p:spPr>
          <a:xfrm>
            <a:off x="1521229" y="1513378"/>
            <a:ext cx="5926974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Investments in health and education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Effective governance and institutions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Favorable business environment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Trade openness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Favorable geography</a:t>
            </a:r>
          </a:p>
          <a:p>
            <a:endParaRPr lang="en-US" dirty="0"/>
          </a:p>
          <a:p>
            <a:endParaRPr lang="en-ID" dirty="0"/>
          </a:p>
        </p:txBody>
      </p:sp>
      <p:pic>
        <p:nvPicPr>
          <p:cNvPr id="5" name="Picture 4" descr="Image result for development projects">
            <a:extLst>
              <a:ext uri="{FF2B5EF4-FFF2-40B4-BE49-F238E27FC236}">
                <a16:creationId xmlns:a16="http://schemas.microsoft.com/office/drawing/2014/main" id="{F5E7E2D0-6A9C-468D-B0B7-CF54317F5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408" y="4324761"/>
            <a:ext cx="2646969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ealthcare System in Vietnam">
            <a:extLst>
              <a:ext uri="{FF2B5EF4-FFF2-40B4-BE49-F238E27FC236}">
                <a16:creationId xmlns:a16="http://schemas.microsoft.com/office/drawing/2014/main" id="{E6E5A95F-EB1C-4D30-B282-EA52A6B6B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017" y="255746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ao PDR | Teacher Task Force">
            <a:extLst>
              <a:ext uri="{FF2B5EF4-FFF2-40B4-BE49-F238E27FC236}">
                <a16:creationId xmlns:a16="http://schemas.microsoft.com/office/drawing/2014/main" id="{5D5666BA-D1B9-46CE-A9A2-5DB27F4138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15"/>
          <a:stretch/>
        </p:blipFill>
        <p:spPr bwMode="auto">
          <a:xfrm>
            <a:off x="9537612" y="852792"/>
            <a:ext cx="2640592" cy="169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ambodia: Over 145 Opposition Members Summoned | Human Rights Watch">
            <a:extLst>
              <a:ext uri="{FF2B5EF4-FFF2-40B4-BE49-F238E27FC236}">
                <a16:creationId xmlns:a16="http://schemas.microsoft.com/office/drawing/2014/main" id="{DFDDC94C-9869-4402-9EBA-9C27EEF02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59" y="4324761"/>
            <a:ext cx="2527153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ountry Income Groups (World Bank Classification)">
            <a:extLst>
              <a:ext uri="{FF2B5EF4-FFF2-40B4-BE49-F238E27FC236}">
                <a16:creationId xmlns:a16="http://schemas.microsoft.com/office/drawing/2014/main" id="{ACEF73B3-97CB-4A60-A718-62C52D09C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049" y="4324761"/>
            <a:ext cx="365841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100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FBC8A9-CA87-450C-96C3-F384E591C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5E4049-03FD-492C-840B-49DBD3B27C3D}"/>
              </a:ext>
            </a:extLst>
          </p:cNvPr>
          <p:cNvSpPr txBox="1"/>
          <p:nvPr/>
        </p:nvSpPr>
        <p:spPr>
          <a:xfrm>
            <a:off x="1450975" y="1458575"/>
            <a:ext cx="5091141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role of the state and market has been a central focus of debate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Adam Smith: economy is self-regulating; the state should not interfere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However the free market create externalities; the state should therefore address these through regulations, penalties and subsidies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Developing countries in general need strong government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D7A1DE0-CB7B-4B06-8FB1-0CD26F78DB4B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 state and market</a:t>
            </a:r>
            <a:endParaRPr lang="en-ID" dirty="0"/>
          </a:p>
        </p:txBody>
      </p:sp>
      <p:pic>
        <p:nvPicPr>
          <p:cNvPr id="6146" name="Picture 2" descr="Tokyo Stock Exchange Glitch Brings Trading to a Halt - The New York Times">
            <a:extLst>
              <a:ext uri="{FF2B5EF4-FFF2-40B4-BE49-F238E27FC236}">
                <a16:creationId xmlns:a16="http://schemas.microsoft.com/office/drawing/2014/main" id="{C0A68421-E31D-4B82-BED9-B47E47A70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557" y="3354184"/>
            <a:ext cx="5421443" cy="350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National Assembly commences ninth session">
            <a:extLst>
              <a:ext uri="{FF2B5EF4-FFF2-40B4-BE49-F238E27FC236}">
                <a16:creationId xmlns:a16="http://schemas.microsoft.com/office/drawing/2014/main" id="{95D0FEB5-6FB7-46B2-8AB8-C618D0D2AD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0" b="4954"/>
          <a:stretch/>
        </p:blipFill>
        <p:spPr bwMode="auto">
          <a:xfrm>
            <a:off x="6770557" y="0"/>
            <a:ext cx="5421443" cy="335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735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45DDB4-D18D-485A-A7EE-46C71E3C7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A9EFD49-5327-4EF4-9637-381FBD5D39B9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Demographic transition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CECFB0-C42B-4D6F-AB2F-5E055CEDB880}"/>
              </a:ext>
            </a:extLst>
          </p:cNvPr>
          <p:cNvSpPr txBox="1"/>
          <p:nvPr/>
        </p:nvSpPr>
        <p:spPr>
          <a:xfrm>
            <a:off x="1548167" y="1459230"/>
            <a:ext cx="471962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Stage 1</a:t>
            </a:r>
            <a:r>
              <a:rPr lang="en-US" sz="2200" dirty="0"/>
              <a:t>: High birth and death rates; no net population increase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Stage 2</a:t>
            </a:r>
            <a:r>
              <a:rPr lang="en-US" sz="2200" dirty="0"/>
              <a:t>: Death rate declines quicker than birth rate; due to improved nutrition and availability of food supplies; this results in a net population increase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Stage 3</a:t>
            </a:r>
            <a:r>
              <a:rPr lang="en-US" sz="2200" dirty="0"/>
              <a:t>: Declining birth and death rate: small net population increase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Stage 4: Birth rates decline faster than death rates: population growth close to 0</a:t>
            </a:r>
          </a:p>
        </p:txBody>
      </p:sp>
      <p:pic>
        <p:nvPicPr>
          <p:cNvPr id="5" name="Picture 4" descr="Image result for demographic transition">
            <a:extLst>
              <a:ext uri="{FF2B5EF4-FFF2-40B4-BE49-F238E27FC236}">
                <a16:creationId xmlns:a16="http://schemas.microsoft.com/office/drawing/2014/main" id="{C65D05C8-2249-4795-9041-00C885D46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005" y="1513791"/>
            <a:ext cx="5620995" cy="461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631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7FA77E-CF27-4572-B516-45B912E31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C308428-AF0C-41E2-B064-3DC9AE49A404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Poverty and inequality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5EBBB5-7D92-4E21-9F7C-652FB1A145DA}"/>
              </a:ext>
            </a:extLst>
          </p:cNvPr>
          <p:cNvSpPr txBox="1"/>
          <p:nvPr/>
        </p:nvSpPr>
        <p:spPr>
          <a:xfrm>
            <a:off x="1450976" y="1451366"/>
            <a:ext cx="533221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Worldwide poverty is declining; however absolute numbers remain high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400" dirty="0"/>
              <a:t>Raising people out of poverty requires economic growth; without economic growth people will remain poor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400" dirty="0"/>
              <a:t>Economic growth alone is not sufficient; equitable distribution of income is also important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400" dirty="0"/>
              <a:t>Measures of income inequality: Lorenz curve, Gini coefficient and frequency distribution</a:t>
            </a:r>
          </a:p>
        </p:txBody>
      </p:sp>
      <p:pic>
        <p:nvPicPr>
          <p:cNvPr id="5" name="Picture 4" descr="Image result for abject poverty">
            <a:extLst>
              <a:ext uri="{FF2B5EF4-FFF2-40B4-BE49-F238E27FC236}">
                <a16:creationId xmlns:a16="http://schemas.microsoft.com/office/drawing/2014/main" id="{FE71FAD1-BD09-4ED0-A672-BB2ABE27D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443" y="-1"/>
            <a:ext cx="5246557" cy="349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ome">
            <a:extLst>
              <a:ext uri="{FF2B5EF4-FFF2-40B4-BE49-F238E27FC236}">
                <a16:creationId xmlns:a16="http://schemas.microsoft.com/office/drawing/2014/main" id="{8FCDAA3A-34AB-4722-A631-96C8B62D2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443" y="3491344"/>
            <a:ext cx="5252178" cy="335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27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98FB1E-ED9A-4F11-8389-3C3590B75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D22B802-1FEE-4ADE-9B5B-51787D7B9125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Poverty Alleviation strategies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F4F5F4-59F0-4A2C-9D61-16CCCF419C2C}"/>
              </a:ext>
            </a:extLst>
          </p:cNvPr>
          <p:cNvSpPr txBox="1"/>
          <p:nvPr/>
        </p:nvSpPr>
        <p:spPr>
          <a:xfrm>
            <a:off x="1450975" y="1396033"/>
            <a:ext cx="428480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Promote market-oriented growth by ensuring macroeconomic stability; opening up to trade and investments in infrastructure and improving credit markets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Invest in human capital  by promoting health and education; provide basic services to the poor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 social safety nets for the poor and vulnerable </a:t>
            </a:r>
            <a:endParaRPr lang="en-ID" sz="2400" dirty="0"/>
          </a:p>
        </p:txBody>
      </p:sp>
      <p:pic>
        <p:nvPicPr>
          <p:cNvPr id="9218" name="Picture 2" descr="Vanuatu: Does the “Cash For Work” Program Work for You? – The Disaster Law  Project">
            <a:extLst>
              <a:ext uri="{FF2B5EF4-FFF2-40B4-BE49-F238E27FC236}">
                <a16:creationId xmlns:a16="http://schemas.microsoft.com/office/drawing/2014/main" id="{651CEB0E-329C-4D71-AFBA-E1CEE76DE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49" y="1581149"/>
            <a:ext cx="6203951" cy="464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249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41CA472-8001-4567-ABDD-FA5D7748B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D084C6A-4E75-4A0F-94A3-0A5B6BC48A65}"/>
              </a:ext>
            </a:extLst>
          </p:cNvPr>
          <p:cNvSpPr txBox="1">
            <a:spLocks/>
          </p:cNvSpPr>
          <p:nvPr/>
        </p:nvSpPr>
        <p:spPr>
          <a:xfrm>
            <a:off x="3180023" y="2379663"/>
            <a:ext cx="5997229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Key development sectors </a:t>
            </a:r>
          </a:p>
          <a:p>
            <a:r>
              <a:rPr lang="en-US" dirty="0"/>
              <a:t>and cross-cutting areas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6000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86236CE-73DA-4303-B1EB-26F47B735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8AC53A-1EA9-418B-80D0-EDE1791C9647}"/>
              </a:ext>
            </a:extLst>
          </p:cNvPr>
          <p:cNvSpPr txBox="1"/>
          <p:nvPr/>
        </p:nvSpPr>
        <p:spPr>
          <a:xfrm>
            <a:off x="1450975" y="1433593"/>
            <a:ext cx="521583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Low productivity: relatively large share of labor but low share of GDP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Subsistence: a large share of output is consumed by producers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Structural transformation: dominance of agriculture recedes and replaced by industry and services.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growth requires improved agricultural productivity and excess labor to move to industry and services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D05A72A-1841-4ACD-B383-495C6727C85C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Agriculture</a:t>
            </a:r>
            <a:endParaRPr lang="en-ID" dirty="0"/>
          </a:p>
        </p:txBody>
      </p:sp>
      <p:pic>
        <p:nvPicPr>
          <p:cNvPr id="5" name="Picture 2" descr="Image result for arable land vietnam">
            <a:extLst>
              <a:ext uri="{FF2B5EF4-FFF2-40B4-BE49-F238E27FC236}">
                <a16:creationId xmlns:a16="http://schemas.microsoft.com/office/drawing/2014/main" id="{10FDAB38-EC28-4232-A5C3-EB9BFDD01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176" y="0"/>
            <a:ext cx="5373824" cy="350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Organic Farming: a way to sustainable development — Kaltimber">
            <a:extLst>
              <a:ext uri="{FF2B5EF4-FFF2-40B4-BE49-F238E27FC236}">
                <a16:creationId xmlns:a16="http://schemas.microsoft.com/office/drawing/2014/main" id="{BEDB25FB-C342-4C6B-AD4D-2F808903A4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7"/>
          <a:stretch/>
        </p:blipFill>
        <p:spPr bwMode="auto">
          <a:xfrm>
            <a:off x="6818176" y="3507971"/>
            <a:ext cx="5373824" cy="337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853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A3EC61-C04E-4888-8881-FC7D5A2EC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ADB0140-3012-4FBE-8273-A085BE0FCAD6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Human development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7F2151-62C5-41C8-A388-C6661B7B923C}"/>
              </a:ext>
            </a:extLst>
          </p:cNvPr>
          <p:cNvSpPr txBox="1"/>
          <p:nvPr/>
        </p:nvSpPr>
        <p:spPr>
          <a:xfrm>
            <a:off x="1487425" y="1431281"/>
            <a:ext cx="5298960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Health and education are prerequisites for increases in productivity and expanded human capabilities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Greater health capital improves returns to investment in education; education enables increases in knowledge and skills 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rise in earnings of workers in advanced industrialized countries was due to the growth in human capital</a:t>
            </a:r>
            <a:endParaRPr lang="en-ID" sz="2400" dirty="0"/>
          </a:p>
        </p:txBody>
      </p:sp>
      <p:pic>
        <p:nvPicPr>
          <p:cNvPr id="8" name="Picture 7" descr="Image result for education">
            <a:extLst>
              <a:ext uri="{FF2B5EF4-FFF2-40B4-BE49-F238E27FC236}">
                <a16:creationId xmlns:a16="http://schemas.microsoft.com/office/drawing/2014/main" id="{B9C413A5-41D7-494E-B487-687DEA4C1C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04"/>
          <a:stretch/>
        </p:blipFill>
        <p:spPr bwMode="auto">
          <a:xfrm>
            <a:off x="7080834" y="-1"/>
            <a:ext cx="5113446" cy="31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Virus Surge in Southeast Asia Migrant Workers Serves as Warning - Bloomberg">
            <a:extLst>
              <a:ext uri="{FF2B5EF4-FFF2-40B4-BE49-F238E27FC236}">
                <a16:creationId xmlns:a16="http://schemas.microsoft.com/office/drawing/2014/main" id="{27C6C2DA-3BD2-4774-B0F7-DF6767F80F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05" b="17079"/>
          <a:stretch/>
        </p:blipFill>
        <p:spPr bwMode="auto">
          <a:xfrm>
            <a:off x="7078555" y="3192086"/>
            <a:ext cx="5113445" cy="30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732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079ECB-A52D-4482-AA3D-452A311DF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1D63CD-D869-493C-B68F-5AC2F89DFC2C}"/>
              </a:ext>
            </a:extLst>
          </p:cNvPr>
          <p:cNvSpPr txBox="1"/>
          <p:nvPr/>
        </p:nvSpPr>
        <p:spPr>
          <a:xfrm>
            <a:off x="1554480" y="1547336"/>
            <a:ext cx="4904509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i="0" dirty="0">
                <a:solidFill>
                  <a:srgbClr val="202124"/>
                </a:solidFill>
                <a:effectLst/>
              </a:rPr>
              <a:t>Cities provide economies of scale</a:t>
            </a:r>
            <a:r>
              <a:rPr lang="en-US" sz="2400" dirty="0">
                <a:solidFill>
                  <a:srgbClr val="202124"/>
                </a:solidFill>
              </a:rPr>
              <a:t> and </a:t>
            </a:r>
            <a:r>
              <a:rPr lang="en-US" sz="2400" i="0" dirty="0">
                <a:solidFill>
                  <a:srgbClr val="202124"/>
                </a:solidFill>
                <a:effectLst/>
              </a:rPr>
              <a:t>agglomeration and cost advantages to producers and consumers; concentration of investments, infrastructure, </a:t>
            </a:r>
            <a:r>
              <a:rPr lang="en-US" sz="2400" dirty="0">
                <a:solidFill>
                  <a:srgbClr val="202124"/>
                </a:solidFill>
              </a:rPr>
              <a:t>and facilities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2124"/>
                </a:solidFill>
              </a:rPr>
              <a:t>Rural transition: increased non-farm work, improved mobility, social change, rural diversification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2124"/>
                </a:solidFill>
              </a:rPr>
              <a:t>Strengthened urban-rural linkages lead to increased economic growth</a:t>
            </a:r>
            <a:endParaRPr lang="en-ID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1A9C108-0F81-4510-A9F7-A9541E967DF8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10003963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Urban and rural development</a:t>
            </a:r>
            <a:endParaRPr lang="en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C03151-9C46-4F67-9854-F5B6C24B20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27" t="30048" r="19946" b="19133"/>
          <a:stretch/>
        </p:blipFill>
        <p:spPr>
          <a:xfrm>
            <a:off x="6458988" y="1795550"/>
            <a:ext cx="5733011" cy="380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84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20D689-B209-4FDB-AB04-EE905B369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C2DDDFD-FE15-4503-9CC1-6D848DC20482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trade</a:t>
            </a:r>
            <a:endParaRPr lang="en-ID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11A6BB6-F179-4038-9478-E547E4F9950F}"/>
              </a:ext>
            </a:extLst>
          </p:cNvPr>
          <p:cNvSpPr txBox="1"/>
          <p:nvPr/>
        </p:nvSpPr>
        <p:spPr>
          <a:xfrm>
            <a:off x="1562794" y="1392089"/>
            <a:ext cx="472994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Trade increases the amount of goods a country can consume, the quality and variety of goods and generates needed foreign currency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While trade provides opportunities for economic growth but there are winners and losers in the process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Types of trade policies: import substitution and export-led growth</a:t>
            </a:r>
          </a:p>
          <a:p>
            <a:pPr>
              <a:spcAft>
                <a:spcPts val="1200"/>
              </a:spcAft>
            </a:pPr>
            <a:endParaRPr lang="en-US" sz="1800" dirty="0"/>
          </a:p>
        </p:txBody>
      </p:sp>
      <p:pic>
        <p:nvPicPr>
          <p:cNvPr id="20" name="Picture 2" descr="German exports rise despite global trade concerns | News | DW | 10.05.2019">
            <a:extLst>
              <a:ext uri="{FF2B5EF4-FFF2-40B4-BE49-F238E27FC236}">
                <a16:creationId xmlns:a16="http://schemas.microsoft.com/office/drawing/2014/main" id="{6C8F6D48-6C72-41DA-B9BB-9297648623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49"/>
          <a:stretch/>
        </p:blipFill>
        <p:spPr bwMode="auto">
          <a:xfrm>
            <a:off x="6414463" y="1587731"/>
            <a:ext cx="5777537" cy="456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933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7681CE-DECF-44DF-83E1-B1011CBB0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2F4043E-603A-481C-97B1-A7D9504C823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Environmental sustainability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05DDE5-2D6B-4578-976D-D58645B096B0}"/>
              </a:ext>
            </a:extLst>
          </p:cNvPr>
          <p:cNvSpPr txBox="1"/>
          <p:nvPr/>
        </p:nvSpPr>
        <p:spPr>
          <a:xfrm>
            <a:off x="1512915" y="1439546"/>
            <a:ext cx="5877099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Relationship between economic growth and the environment is complex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As economic activities increase, more pressure is put on the environment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However technology can be used to address environmental issues through efficiency with which we use resources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Sustainable development: development that meets the needs of the present generation without compromising the ability of future generations to meet their needs</a:t>
            </a:r>
            <a:endParaRPr lang="en-ID" sz="2400" dirty="0"/>
          </a:p>
        </p:txBody>
      </p:sp>
      <p:pic>
        <p:nvPicPr>
          <p:cNvPr id="6" name="Picture 2" descr="Does air pollution cause Alzheimer's disease? - Harvard Health Blog -  Harvard Health Publishing">
            <a:extLst>
              <a:ext uri="{FF2B5EF4-FFF2-40B4-BE49-F238E27FC236}">
                <a16:creationId xmlns:a16="http://schemas.microsoft.com/office/drawing/2014/main" id="{78CE31F4-CA99-4AC0-BA90-2EB247113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296" y="-27485"/>
            <a:ext cx="4259704" cy="321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iming for a green revolution, UN FAO calls to adopt climate-sensitive  innovation, tech- Technology News, Firstpost">
            <a:extLst>
              <a:ext uri="{FF2B5EF4-FFF2-40B4-BE49-F238E27FC236}">
                <a16:creationId xmlns:a16="http://schemas.microsoft.com/office/drawing/2014/main" id="{E984123F-494A-4C00-8ABB-DA1B33E53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296" y="3192087"/>
            <a:ext cx="4259704" cy="297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83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45F0381-5936-48CF-9FD8-9F184881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04C9D4-1E60-4513-8720-4F33C76E3EBC}"/>
              </a:ext>
            </a:extLst>
          </p:cNvPr>
          <p:cNvSpPr txBox="1"/>
          <p:nvPr/>
        </p:nvSpPr>
        <p:spPr>
          <a:xfrm>
            <a:off x="1451579" y="1329136"/>
            <a:ext cx="5281730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Destruction of the forests and gas emissions contribute to climate change caused by global warming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Mean global surface temperature has risen by approximately 1.1°C; this impacts weather patterns, sea level and people’s livelihoods and wellbeing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To minimize the effects of climate change, steps must be taken: </a:t>
            </a:r>
            <a:r>
              <a:rPr lang="en-US" sz="2400" b="1" dirty="0"/>
              <a:t>mitigation</a:t>
            </a:r>
            <a:r>
              <a:rPr lang="en-US" sz="2400" dirty="0"/>
              <a:t> (reduce long term risks) and </a:t>
            </a:r>
            <a:r>
              <a:rPr lang="en-US" sz="2400" b="1" dirty="0"/>
              <a:t>adaptation</a:t>
            </a:r>
            <a:r>
              <a:rPr lang="en-US" sz="2400" dirty="0"/>
              <a:t> (adjust processes)</a:t>
            </a:r>
          </a:p>
          <a:p>
            <a:pPr>
              <a:spcAft>
                <a:spcPts val="1200"/>
              </a:spcAft>
            </a:pPr>
            <a:endParaRPr lang="en-US" sz="24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6A2BDC6-A37B-40C2-8A86-FCA0DB4EB1E9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Climate change</a:t>
            </a:r>
            <a:endParaRPr lang="en-ID" dirty="0"/>
          </a:p>
        </p:txBody>
      </p:sp>
      <p:pic>
        <p:nvPicPr>
          <p:cNvPr id="6" name="Picture 2" descr="Mitigation and Adaptation | Solutions – Climate Change: Vital Signs of the  Planet">
            <a:extLst>
              <a:ext uri="{FF2B5EF4-FFF2-40B4-BE49-F238E27FC236}">
                <a16:creationId xmlns:a16="http://schemas.microsoft.com/office/drawing/2014/main" id="{043D47F8-2DF4-4A30-9944-F1970F063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099" y="2071643"/>
            <a:ext cx="4039892" cy="246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5 ways we need to adapt to climate change -- or pay the price">
            <a:extLst>
              <a:ext uri="{FF2B5EF4-FFF2-40B4-BE49-F238E27FC236}">
                <a16:creationId xmlns:a16="http://schemas.microsoft.com/office/drawing/2014/main" id="{8DAC6AFE-7D12-4F2D-B6F0-1430198F2D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2"/>
          <a:stretch/>
        </p:blipFill>
        <p:spPr bwMode="auto">
          <a:xfrm>
            <a:off x="8166099" y="4533254"/>
            <a:ext cx="4025901" cy="232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Worst case scenario': Polar ice caps and Greenland ice sheet melting six  times faster than in 1990s | The Independent | The Independent">
            <a:extLst>
              <a:ext uri="{FF2B5EF4-FFF2-40B4-BE49-F238E27FC236}">
                <a16:creationId xmlns:a16="http://schemas.microsoft.com/office/drawing/2014/main" id="{A0E69254-F77E-4BAF-A503-2354E56EC3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82"/>
          <a:stretch/>
        </p:blipFill>
        <p:spPr bwMode="auto">
          <a:xfrm>
            <a:off x="8166097" y="-136864"/>
            <a:ext cx="4039893" cy="220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941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38E559-83F8-4162-B235-AC2A22017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9E9EC3-5328-4474-A68F-713CE67F5D9E}"/>
              </a:ext>
            </a:extLst>
          </p:cNvPr>
          <p:cNvSpPr txBox="1"/>
          <p:nvPr/>
        </p:nvSpPr>
        <p:spPr>
          <a:xfrm>
            <a:off x="1512916" y="1392089"/>
            <a:ext cx="5361709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Absence of women’s participation means that the potential contribution of half of the population is unutilized, which signifies an economic loss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However there still exist systemic bias which prevents women’s participation: inequality, abuse, exclusion, and discrimination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E4047"/>
                </a:solidFill>
                <a:effectLst/>
              </a:rPr>
              <a:t>Gender mainstreaming seeks to avoid the creation or reinforcement of inequalities, which can have adverse effects on both women and men</a:t>
            </a:r>
            <a:endParaRPr lang="en-US" sz="2400" dirty="0">
              <a:solidFill>
                <a:srgbClr val="3E4047"/>
              </a:solidFill>
            </a:endParaRPr>
          </a:p>
          <a:p>
            <a:pPr>
              <a:spcAft>
                <a:spcPts val="1200"/>
              </a:spcAft>
            </a:pPr>
            <a:endParaRPr lang="en-US" sz="24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E1C7467-2E8F-454E-B4A4-B30425D1CA3C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Gender</a:t>
            </a: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6A3EDB-9BEC-4A72-9DB9-FCF677AFA5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0" t="27037" r="34391" b="19072"/>
          <a:stretch/>
        </p:blipFill>
        <p:spPr>
          <a:xfrm>
            <a:off x="7489767" y="0"/>
            <a:ext cx="4702233" cy="32502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AC3CE4-BB47-42AB-A099-7210978527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61" t="30361" r="7131" b="3089"/>
          <a:stretch/>
        </p:blipFill>
        <p:spPr>
          <a:xfrm>
            <a:off x="7489767" y="3041054"/>
            <a:ext cx="4702234" cy="308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8132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60BCBC-64AF-41C3-AE29-3368E7644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51B32-57E0-46D0-A5F5-7887597A3731}"/>
              </a:ext>
            </a:extLst>
          </p:cNvPr>
          <p:cNvSpPr txBox="1"/>
          <p:nvPr/>
        </p:nvSpPr>
        <p:spPr>
          <a:xfrm>
            <a:off x="1521229" y="1329136"/>
            <a:ext cx="4912822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Foreign aid: financial flows, technical assistance and commodities provided by one organization or country to another country for development purposes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It could have a positive impact on economic growth and development or a negative impact because of increased debt; it also  depends on conditions set by the receiving government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9CFBD20-86D2-4404-8E24-395577246054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Foreign aid</a:t>
            </a:r>
            <a:endParaRPr lang="en-ID" dirty="0"/>
          </a:p>
        </p:txBody>
      </p:sp>
      <p:pic>
        <p:nvPicPr>
          <p:cNvPr id="6" name="Picture 2" descr="Project Management Software: Infrastructure Construction | eSUB">
            <a:extLst>
              <a:ext uri="{FF2B5EF4-FFF2-40B4-BE49-F238E27FC236}">
                <a16:creationId xmlns:a16="http://schemas.microsoft.com/office/drawing/2014/main" id="{3EA3D741-71AF-4EDE-97F9-A6EC7BD2E1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2" t="4638" r="14282" b="-4638"/>
          <a:stretch/>
        </p:blipFill>
        <p:spPr bwMode="auto">
          <a:xfrm>
            <a:off x="7203280" y="0"/>
            <a:ext cx="4988720" cy="382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ydro-mechanical equipment for Nam Theun 1 Hydropower Plant | ATB group">
            <a:extLst>
              <a:ext uri="{FF2B5EF4-FFF2-40B4-BE49-F238E27FC236}">
                <a16:creationId xmlns:a16="http://schemas.microsoft.com/office/drawing/2014/main" id="{09CF44EC-779A-472F-A34F-A7F2118CE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10"/>
          <a:stretch/>
        </p:blipFill>
        <p:spPr bwMode="auto">
          <a:xfrm>
            <a:off x="7197033" y="3649286"/>
            <a:ext cx="4988720" cy="32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939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E5079E-C4AB-49CF-855D-E84547825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F1CA1D4-9603-4382-A331-B7C3AC39145E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International Capital flows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D055B5-430B-44B9-8901-B056D7DD70E5}"/>
              </a:ext>
            </a:extLst>
          </p:cNvPr>
          <p:cNvSpPr txBox="1"/>
          <p:nvPr/>
        </p:nvSpPr>
        <p:spPr>
          <a:xfrm>
            <a:off x="1521230" y="1502688"/>
            <a:ext cx="4366573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Private foreign investments: foreign direct investments and portfolio investments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Official development assistance: transfers for development purposes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Remittances: payments from citizens abroad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Non-development aid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AA067D-25AE-4DF1-8349-E01A243E0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48" t="39304" r="39804" b="10377"/>
          <a:stretch/>
        </p:blipFill>
        <p:spPr>
          <a:xfrm>
            <a:off x="5871115" y="1629755"/>
            <a:ext cx="6320885" cy="444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915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E82CB96-40D4-4696-A11B-A6E87AB9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E278BC3-E7AE-42F4-AB60-B4A57B56AF3A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Summary: what we learned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3B8B19-1E76-4D32-B5A3-9427044FC5BB}"/>
              </a:ext>
            </a:extLst>
          </p:cNvPr>
          <p:cNvSpPr txBox="1"/>
          <p:nvPr/>
        </p:nvSpPr>
        <p:spPr>
          <a:xfrm>
            <a:off x="1509770" y="1329136"/>
            <a:ext cx="6985838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Development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Countries develop and decline over time. When national outputs increase there is economic growth. When there are less outputs the economy contracts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Economic development occurs when economic growth is accompanied by improved living standards, institutions and governance. Sustained economic development in the long term enables the transformation of a poor country to an advanced country; long term contraction leads to economic decline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Several indicators are used to measure economic growth (GDP, GNP, GNI or per capita output) and economic development (HDI; literacy, mortality and poverty rates; and other socioeconomic indicators). These are not perfect, but used as proxy measures 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4110587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84BADF-5540-4445-B76F-ABA967ADC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DF3AEF6-5F97-410C-9688-49EA6DE451E9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Summary: what we learned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A7E2CA-C123-4576-B193-8E1927B66A4D}"/>
              </a:ext>
            </a:extLst>
          </p:cNvPr>
          <p:cNvSpPr txBox="1"/>
          <p:nvPr/>
        </p:nvSpPr>
        <p:spPr>
          <a:xfrm>
            <a:off x="1546167" y="1434546"/>
            <a:ext cx="7040880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Globalization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world is increasingly becoming interconnected. National economies are becoming integrated  with the world economy through movement of capital, people and goods; communications and information; technology; and various types of transactions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Countries manage their relationships with other countries based on their national interests; the compatibility or incongruence of these interests lead to policy decisions on whether to engage in collaboration, conflict or war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Globalization creates winners and losers in the process; aside from the benefits, it also creates inequality, marginalization and conflicts</a:t>
            </a:r>
          </a:p>
        </p:txBody>
      </p:sp>
    </p:spTree>
    <p:extLst>
      <p:ext uri="{BB962C8B-B14F-4D97-AF65-F5344CB8AC3E}">
        <p14:creationId xmlns:p14="http://schemas.microsoft.com/office/powerpoint/2010/main" val="23291290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0B7E7D-044D-441F-B54E-F86AE4CAD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247FFE0-1762-40D0-9F2C-D97D3A8A2465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Summary: what we learned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050E13-952F-424E-AD82-5E7C56678AD5}"/>
              </a:ext>
            </a:extLst>
          </p:cNvPr>
          <p:cNvSpPr txBox="1"/>
          <p:nvPr/>
        </p:nvSpPr>
        <p:spPr>
          <a:xfrm>
            <a:off x="1451578" y="1401287"/>
            <a:ext cx="7750611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Socioeconomic aspects in understanding economic development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Understanding how and why an economy develops or declines cannot be separated from the underlying socioeconomic conditions; there is a need to understand changes that occur through time 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Demographic change: composition, trends, and size of population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Poverty and inequality: the extent of absolute and relative poverty, poverty rate and distribution of wealth in society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Indicators of human well being, in particular, health (mortality, life expectancy) as well as education (coverage, enrolment, retention, literacy rates)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Role of the state and market: the extent these key actors play a role in economic development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262827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D849C0-3D66-4057-8192-E96B20184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C99C058-114B-4146-AF7D-649ACB411B4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Summary: what we learned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4AD32B-8316-4C71-B84D-0FB3E828D97E}"/>
              </a:ext>
            </a:extLst>
          </p:cNvPr>
          <p:cNvSpPr txBox="1"/>
          <p:nvPr/>
        </p:nvSpPr>
        <p:spPr>
          <a:xfrm>
            <a:off x="1451579" y="1329136"/>
            <a:ext cx="65618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The economy comprises key development sectors</a:t>
            </a:r>
            <a:r>
              <a:rPr lang="en-US" sz="2000" dirty="0"/>
              <a:t>, each contributing in their own ways. These have been discussed at length throughout the course: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Agriculture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Health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Education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Transportation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Urban development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Trade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Others: Finance, Manufacturing, Public Administration, Tourism,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1685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DA43DC-6A54-4DD4-84B7-9BF226A68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A49A888-AA8A-4FB0-BBDC-5087C0767672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Summary: what we learned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B4F2C5-8B0C-4C18-8E4C-E7D28F01A31E}"/>
              </a:ext>
            </a:extLst>
          </p:cNvPr>
          <p:cNvSpPr txBox="1"/>
          <p:nvPr/>
        </p:nvSpPr>
        <p:spPr>
          <a:xfrm>
            <a:off x="1451579" y="1461530"/>
            <a:ext cx="5281730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There are also cross-cutting areas that apply to all sectors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Environment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Climate change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Gender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Governance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Capital flows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19263715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9203FBE-4EA8-4018-B5D5-67E76E235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26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BA4343A-0E34-4AD0-B755-F6E3532F11B3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Why Study development economics?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52DBB3-6149-4BDB-849C-DFE2A3C74197}"/>
              </a:ext>
            </a:extLst>
          </p:cNvPr>
          <p:cNvSpPr txBox="1"/>
          <p:nvPr/>
        </p:nvSpPr>
        <p:spPr>
          <a:xfrm>
            <a:off x="1512916" y="1454727"/>
            <a:ext cx="573578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Development economics helps us better understand domestic and world affairs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It equips us with analytical skills needed in the job market; its flexibility also helps the individual to adapt to various specialized areas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Due to its multidisciplinary nature, it provides policymakers a holistic view of the issues on hand, which greatly aids the decision-making process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000" dirty="0"/>
              <a:t>It is uses multiple methods of inquiry, drawing from a variety of other fields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7516236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3207</TotalTime>
  <Words>1440</Words>
  <Application>Microsoft Office PowerPoint</Application>
  <PresentationFormat>Widescreen</PresentationFormat>
  <Paragraphs>148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Gill Sans MT</vt:lpstr>
      <vt:lpstr>Gallery</vt:lpstr>
      <vt:lpstr>Wrap up session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201</cp:revision>
  <dcterms:created xsi:type="dcterms:W3CDTF">2021-02-18T04:58:22Z</dcterms:created>
  <dcterms:modified xsi:type="dcterms:W3CDTF">2021-05-17T06:21:27Z</dcterms:modified>
</cp:coreProperties>
</file>