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5"/>
  </p:notesMasterIdLst>
  <p:sldIdLst>
    <p:sldId id="423" r:id="rId2"/>
    <p:sldId id="532" r:id="rId3"/>
    <p:sldId id="549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61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3/4/2021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5754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003D02-7E89-4EBF-B123-9C334E1BFEF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0470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0" dirty="0"/>
              <a:t>*We note that Singapore, Hong Kong, Japan, and Chile do not fit all the rules here. Most would agree that all four are relationship-oriented cultures.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003D02-7E89-4EBF-B123-9C334E1BFEF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217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3/4/2021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Bar-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Title"/>
          <p:cNvSpPr>
            <a:spLocks noGrp="1"/>
          </p:cNvSpPr>
          <p:nvPr>
            <p:ph type="title"/>
          </p:nvPr>
        </p:nvSpPr>
        <p:spPr>
          <a:xfrm>
            <a:off x="-1" y="228600"/>
            <a:ext cx="9144001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sz="half" idx="1"/>
          </p:nvPr>
        </p:nvSpPr>
        <p:spPr>
          <a:xfrm>
            <a:off x="457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sz="half" idx="2"/>
          </p:nvPr>
        </p:nvSpPr>
        <p:spPr>
          <a:xfrm>
            <a:off x="4648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3194165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Bar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8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2400"/>
            </a:lvl2pPr>
            <a:lvl3pPr marL="1143000" indent="-2286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3pPr>
            <a:lvl4pPr marL="16002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4pPr>
            <a:lvl5pPr marL="20574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6056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54256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3/4/2021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67544" y="443481"/>
            <a:ext cx="860314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MK 333/326 Group Assignment 6:</a:t>
            </a:r>
            <a:br>
              <a:rPr lang="en-US" dirty="0">
                <a:solidFill>
                  <a:schemeClr val="hlink"/>
                </a:solidFill>
              </a:rPr>
            </a:br>
            <a:r>
              <a:rPr lang="en-US" dirty="0">
                <a:solidFill>
                  <a:schemeClr val="hlink"/>
                </a:solidFill>
              </a:rPr>
              <a:t>Chapter 5</a:t>
            </a:r>
            <a:br>
              <a:rPr lang="en-US" dirty="0">
                <a:solidFill>
                  <a:schemeClr val="hlink"/>
                </a:solidFill>
              </a:rPr>
            </a:br>
            <a:r>
              <a:rPr lang="en-US" sz="2700" dirty="0">
                <a:solidFill>
                  <a:schemeClr val="hlink"/>
                </a:solidFill>
              </a:rPr>
              <a:t>Topic: Cross Cultural Management Style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7394" y="603040"/>
            <a:ext cx="1441030" cy="1021887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71542" y="1916607"/>
            <a:ext cx="8115664" cy="4572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200" dirty="0">
                <a:latin typeface="Arial" charset="0"/>
                <a:ea typeface="Arial" charset="0"/>
                <a:cs typeface="Arial" charset="0"/>
              </a:rPr>
              <a:t>Each group is to prepare a one slide presentation on the Management Style of your </a:t>
            </a:r>
            <a:r>
              <a:rPr lang="en-US" sz="22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project country vs. Thailand </a:t>
            </a:r>
            <a:r>
              <a:rPr lang="en-US" sz="2200" dirty="0">
                <a:latin typeface="Arial" charset="0"/>
                <a:ea typeface="Arial" charset="0"/>
                <a:cs typeface="Arial" charset="0"/>
              </a:rPr>
              <a:t>Management Style by addressing the below.</a:t>
            </a:r>
          </a:p>
          <a:p>
            <a:pPr marL="457200" indent="-457200">
              <a:buAutoNum type="arabicPeriod"/>
            </a:pPr>
            <a:r>
              <a:rPr lang="en-US" sz="2200" dirty="0">
                <a:latin typeface="Arial" charset="0"/>
                <a:ea typeface="Arial" charset="0"/>
                <a:cs typeface="Arial" charset="0"/>
              </a:rPr>
              <a:t>What are the differences?</a:t>
            </a:r>
          </a:p>
          <a:p>
            <a:pPr marL="457200" indent="-457200">
              <a:buAutoNum type="arabicPeriod"/>
            </a:pPr>
            <a:r>
              <a:rPr lang="en-US" sz="2200" dirty="0">
                <a:latin typeface="Arial" charset="0"/>
                <a:ea typeface="Arial" charset="0"/>
                <a:cs typeface="Arial" charset="0"/>
              </a:rPr>
              <a:t>What are the similarities?</a:t>
            </a:r>
          </a:p>
          <a:p>
            <a:pPr marL="457200" indent="-457200">
              <a:buAutoNum type="arabicPeriod"/>
            </a:pPr>
            <a:r>
              <a:rPr lang="en-US" sz="2200" dirty="0">
                <a:latin typeface="Arial" charset="0"/>
                <a:ea typeface="Arial" charset="0"/>
                <a:cs typeface="Arial" charset="0"/>
              </a:rPr>
              <a:t>How should each manager adapt themselves in the new country work environment?</a:t>
            </a:r>
          </a:p>
          <a:p>
            <a:r>
              <a:rPr lang="en-US" sz="2200" dirty="0">
                <a:latin typeface="Arial" charset="0"/>
                <a:ea typeface="Arial" charset="0"/>
                <a:cs typeface="Arial" charset="0"/>
              </a:rPr>
              <a:t>Please refer to the text of Chapter 5. </a:t>
            </a:r>
            <a:r>
              <a:rPr lang="en-US" sz="2400" dirty="0">
                <a:latin typeface="Arial" charset="0"/>
                <a:ea typeface="Arial" charset="0"/>
                <a:cs typeface="Arial" charset="0"/>
              </a:rPr>
              <a:t>Please be specific as possible. You may use graphs, visuals  and examples to illustrate your point across to me. Maximum 1 page ppt slide. Due after mid term on Thursday March 18, 2021.</a:t>
            </a:r>
          </a:p>
          <a:p>
            <a:endParaRPr lang="en-US" sz="24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sz="2200" dirty="0">
              <a:latin typeface="Arial" charset="0"/>
              <a:ea typeface="Arial" charset="0"/>
              <a:cs typeface="Arial" charset="0"/>
            </a:endParaRPr>
          </a:p>
          <a:p>
            <a:pPr marL="457200" indent="-457200">
              <a:buAutoNum type="arabicPeriod"/>
            </a:pPr>
            <a:endParaRPr lang="en-US" sz="2200" dirty="0">
              <a:latin typeface="Arial" charset="0"/>
              <a:ea typeface="Arial" charset="0"/>
              <a:cs typeface="Arial" charset="0"/>
            </a:endParaRPr>
          </a:p>
          <a:p>
            <a:pPr marL="457200" indent="-457200">
              <a:buAutoNum type="arabicPeriod"/>
            </a:pPr>
            <a:endParaRPr lang="en-US" sz="2200" dirty="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sz="2200" dirty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pPr marL="0" indent="0">
              <a:buNone/>
            </a:pP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200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50483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FD386-1232-4E52-9E93-89DEC2623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659575"/>
            <a:ext cx="9144000" cy="60960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Exhibit 5.2 Context, Communication, and Cultures: Edward Hall’s Scale</a:t>
            </a:r>
          </a:p>
        </p:txBody>
      </p:sp>
      <p:pic>
        <p:nvPicPr>
          <p:cNvPr id="7" name="Content Placeholder 6" descr="A graphic shows eleven cultures arranged on a scale from low-context to high-context communication.">
            <a:extLst>
              <a:ext uri="{FF2B5EF4-FFF2-40B4-BE49-F238E27FC236}">
                <a16:creationId xmlns:a16="http://schemas.microsoft.com/office/drawing/2014/main" id="{B92A0294-7440-46A4-B58B-02A2088183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7223" y="1600200"/>
            <a:ext cx="6309554" cy="495300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58F4AF-3425-4FD1-9B99-BEA4C850D64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465912" y="6605650"/>
            <a:ext cx="2208976" cy="176150"/>
          </a:xfrm>
        </p:spPr>
        <p:txBody>
          <a:bodyPr/>
          <a:lstStyle/>
          <a:p>
            <a:r>
              <a:rPr lang="en-US" dirty="0">
                <a:hlinkClick r:id="" action="ppaction://noaction"/>
              </a:rPr>
              <a:t>Jump to long description.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F4BD4BC-376C-430A-8A9E-D709DC5579B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741600" y="6019800"/>
            <a:ext cx="3657600" cy="152400"/>
          </a:xfrm>
        </p:spPr>
        <p:txBody>
          <a:bodyPr/>
          <a:lstStyle/>
          <a:p>
            <a:r>
              <a:rPr lang="en-US" dirty="0"/>
              <a:t>Note: Patterned after E.T. Hall</a:t>
            </a:r>
          </a:p>
        </p:txBody>
      </p:sp>
    </p:spTree>
    <p:extLst>
      <p:ext uri="{BB962C8B-B14F-4D97-AF65-F5344CB8AC3E}">
        <p14:creationId xmlns:p14="http://schemas.microsoft.com/office/powerpoint/2010/main" val="22892120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71FB830-43DD-4420-B05E-E6257F4086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163" y="228600"/>
            <a:ext cx="9144001" cy="60960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Exhibit 5.8 Dimensions of Culture: A Synthesis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E5F4AE1-927B-4EBE-919E-C6F5A0E931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1000" y="1181100"/>
            <a:ext cx="3810000" cy="4495800"/>
          </a:xfrm>
          <a:ln>
            <a:solidFill>
              <a:schemeClr val="bg2">
                <a:lumMod val="50000"/>
              </a:schemeClr>
            </a:solidFill>
          </a:ln>
        </p:spPr>
        <p:txBody>
          <a:bodyPr/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b="1" dirty="0"/>
              <a:t>Information-Oriented (IO)</a:t>
            </a: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Low context</a:t>
            </a: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Individualism</a:t>
            </a: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Low power distance</a:t>
            </a: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Bribery less common</a:t>
            </a: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Low distance from English</a:t>
            </a: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Linguistic directness</a:t>
            </a: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Monochronic time</a:t>
            </a: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Internet</a:t>
            </a: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Focus on the foreground</a:t>
            </a: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Competition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ACDC110-26BC-46AE-8CB3-6FF2D567B5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43400" y="1181100"/>
            <a:ext cx="4572000" cy="4495800"/>
          </a:xfrm>
          <a:ln>
            <a:solidFill>
              <a:schemeClr val="bg2">
                <a:lumMod val="50000"/>
              </a:schemeClr>
            </a:solidFill>
          </a:ln>
        </p:spPr>
        <p:txBody>
          <a:bodyPr/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b="1" dirty="0"/>
              <a:t>Relationship-Oriented (RO)</a:t>
            </a: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High context</a:t>
            </a: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Collectivism</a:t>
            </a: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High power distance (including gender)</a:t>
            </a: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Bribery more common*</a:t>
            </a: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High distance from English</a:t>
            </a: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Linguistic indirectness</a:t>
            </a: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Polychronic time</a:t>
            </a: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Face-to-face</a:t>
            </a: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Background</a:t>
            </a: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Reduce transaction costs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A69B359-D5C8-4025-9E41-8197FD4D967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318000" y="5867400"/>
            <a:ext cx="3657600" cy="152400"/>
          </a:xfrm>
        </p:spPr>
        <p:txBody>
          <a:bodyPr/>
          <a:lstStyle/>
          <a:p>
            <a:r>
              <a:rPr lang="en-US" sz="900" i="1" dirty="0"/>
              <a:t>*We note that Singapore, Hong Kong, Japan, and Chile do not fit all the rules here. Most would agree that all four are relationship-oriented cultures.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18830818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835</TotalTime>
  <Words>261</Words>
  <Application>Microsoft Office PowerPoint</Application>
  <PresentationFormat>นำเสนอทางหน้าจอ (4:3)</PresentationFormat>
  <Paragraphs>42</Paragraphs>
  <Slides>3</Slides>
  <Notes>3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3</vt:i4>
      </vt:variant>
    </vt:vector>
  </HeadingPairs>
  <TitlesOfParts>
    <vt:vector size="10" baseType="lpstr">
      <vt:lpstr>Arial</vt:lpstr>
      <vt:lpstr>Calibri</vt:lpstr>
      <vt:lpstr>Franklin Gothic Book</vt:lpstr>
      <vt:lpstr>Perpetua</vt:lpstr>
      <vt:lpstr>Times New Roman</vt:lpstr>
      <vt:lpstr>Wingdings 2</vt:lpstr>
      <vt:lpstr>Equity</vt:lpstr>
      <vt:lpstr>MK 333/326 Group Assignment 6: Chapter 5 Topic: Cross Cultural Management Style</vt:lpstr>
      <vt:lpstr>Exhibit 5.2 Context, Communication, and Cultures: Edward Hall’s Scale</vt:lpstr>
      <vt:lpstr>Exhibit 5.8 Dimensions of Culture: A Synthesis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user</cp:lastModifiedBy>
  <cp:revision>386</cp:revision>
  <dcterms:created xsi:type="dcterms:W3CDTF">2015-02-03T09:41:51Z</dcterms:created>
  <dcterms:modified xsi:type="dcterms:W3CDTF">2021-03-04T03:42:27Z</dcterms:modified>
</cp:coreProperties>
</file>