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67" r:id="rId2"/>
    <p:sldId id="456" r:id="rId3"/>
    <p:sldId id="460" r:id="rId4"/>
    <p:sldId id="457" r:id="rId5"/>
    <p:sldId id="458" r:id="rId6"/>
    <p:sldId id="459" r:id="rId7"/>
    <p:sldId id="463" r:id="rId8"/>
    <p:sldId id="461" r:id="rId9"/>
    <p:sldId id="465" r:id="rId10"/>
    <p:sldId id="4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สไลด์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842F6936-412C-4101-A3AD-4F71CA915502}"/>
              </a:ext>
            </a:extLst>
          </p:cNvPr>
          <p:cNvSpPr>
            <a:spLocks noGrp="1"/>
          </p:cNvSpPr>
          <p:nvPr>
            <p:ph type="ctrTitle"/>
          </p:nvPr>
        </p:nvSpPr>
        <p:spPr>
          <a:xfrm>
            <a:off x="1524000" y="1122363"/>
            <a:ext cx="9144000" cy="2387600"/>
          </a:xfrm>
        </p:spPr>
        <p:txBody>
          <a:bodyPr anchor="b"/>
          <a:lstStyle>
            <a:lvl1pPr algn="ctr">
              <a:defRPr sz="6000"/>
            </a:lvl1pPr>
          </a:lstStyle>
          <a:p>
            <a:r>
              <a:rPr lang="th-TH"/>
              <a:t>คลิกเพื่อแก้ไขสไตล์ชื่อเรื่องต้นแบบ</a:t>
            </a:r>
            <a:endParaRPr lang="en-US"/>
          </a:p>
        </p:txBody>
      </p:sp>
      <p:sp>
        <p:nvSpPr>
          <p:cNvPr id="3" name="ชื่อเรื่องรอง 2">
            <a:extLst>
              <a:ext uri="{FF2B5EF4-FFF2-40B4-BE49-F238E27FC236}">
                <a16:creationId xmlns:a16="http://schemas.microsoft.com/office/drawing/2014/main" id="{8D04BCC1-D62C-4B34-AABB-8B00AAC3FA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h-TH"/>
              <a:t>คลิกเพื่อแก้ไขสไตล์ชื่อเรื่องรองต้นแบบ</a:t>
            </a:r>
            <a:endParaRPr lang="en-US"/>
          </a:p>
        </p:txBody>
      </p:sp>
      <p:sp>
        <p:nvSpPr>
          <p:cNvPr id="4" name="ตัวแทนวันที่ 3">
            <a:extLst>
              <a:ext uri="{FF2B5EF4-FFF2-40B4-BE49-F238E27FC236}">
                <a16:creationId xmlns:a16="http://schemas.microsoft.com/office/drawing/2014/main" id="{6ECF0B04-D572-48BD-BA7A-54EAE76CACAD}"/>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5" name="ตัวแทนท้ายกระดาษ 4">
            <a:extLst>
              <a:ext uri="{FF2B5EF4-FFF2-40B4-BE49-F238E27FC236}">
                <a16:creationId xmlns:a16="http://schemas.microsoft.com/office/drawing/2014/main" id="{0D0BCC3E-93C0-461E-A730-632C830F754B}"/>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E83360C6-1C3D-42CC-B4A9-50DC145C4553}"/>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2982073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1E320033-7FB5-405C-8F2A-EE1327DA2B9A}"/>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3FB9E123-A15D-4A15-9AD6-A5EBB25666E6}"/>
              </a:ext>
            </a:extLst>
          </p:cNvPr>
          <p:cNvSpPr>
            <a:spLocks noGrp="1"/>
          </p:cNvSpPr>
          <p:nvPr>
            <p:ph idx="1"/>
          </p:nvPr>
        </p:nvSpPr>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76FE4AE6-FFF1-4B7E-9B18-482D7457936F}"/>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5" name="ตัวแทนท้ายกระดาษ 4">
            <a:extLst>
              <a:ext uri="{FF2B5EF4-FFF2-40B4-BE49-F238E27FC236}">
                <a16:creationId xmlns:a16="http://schemas.microsoft.com/office/drawing/2014/main" id="{96A95025-CF5A-4E8F-8620-101ECD3F0F3B}"/>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44ACEF42-242D-49CA-B8ED-21153D6692CC}"/>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1552551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8C2B31DE-9FD8-442B-93C2-34C03AC1FAF9}"/>
              </a:ext>
            </a:extLst>
          </p:cNvPr>
          <p:cNvSpPr>
            <a:spLocks noGrp="1"/>
          </p:cNvSpPr>
          <p:nvPr>
            <p:ph type="title"/>
          </p:nvPr>
        </p:nvSpPr>
        <p:spPr>
          <a:xfrm>
            <a:off x="831850" y="1709738"/>
            <a:ext cx="10515600" cy="2852737"/>
          </a:xfrm>
        </p:spPr>
        <p:txBody>
          <a:bodyPr anchor="b"/>
          <a:lstStyle>
            <a:lvl1pPr>
              <a:defRPr sz="6000"/>
            </a:lvl1p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2952FC77-A62F-44F9-9AF1-2A80BE2451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h-TH"/>
              <a:t>แก้ไขสไตล์ของข้อความต้นแบบ</a:t>
            </a:r>
          </a:p>
        </p:txBody>
      </p:sp>
      <p:sp>
        <p:nvSpPr>
          <p:cNvPr id="4" name="ตัวแทนวันที่ 3">
            <a:extLst>
              <a:ext uri="{FF2B5EF4-FFF2-40B4-BE49-F238E27FC236}">
                <a16:creationId xmlns:a16="http://schemas.microsoft.com/office/drawing/2014/main" id="{097578DB-FAD8-4F57-B5C8-3B2B6099E9B8}"/>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5" name="ตัวแทนท้ายกระดาษ 4">
            <a:extLst>
              <a:ext uri="{FF2B5EF4-FFF2-40B4-BE49-F238E27FC236}">
                <a16:creationId xmlns:a16="http://schemas.microsoft.com/office/drawing/2014/main" id="{5F54AC88-9DD7-435D-BBBD-79FA5A17CE7E}"/>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FE4E712E-964F-463A-96D4-A6677320BF66}"/>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2794000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8B7158B-6745-4072-B882-D78C0FDE7DD1}"/>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3A9A5D76-2D90-495C-AE8A-C25270CBA6A8}"/>
              </a:ext>
            </a:extLst>
          </p:cNvPr>
          <p:cNvSpPr>
            <a:spLocks noGrp="1"/>
          </p:cNvSpPr>
          <p:nvPr>
            <p:ph sz="half" idx="1"/>
          </p:nvPr>
        </p:nvSpPr>
        <p:spPr>
          <a:xfrm>
            <a:off x="838200" y="1825625"/>
            <a:ext cx="5181600" cy="4351338"/>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เนื้อหา 3">
            <a:extLst>
              <a:ext uri="{FF2B5EF4-FFF2-40B4-BE49-F238E27FC236}">
                <a16:creationId xmlns:a16="http://schemas.microsoft.com/office/drawing/2014/main" id="{3617949F-D0E5-4CF2-B047-F2FFD54AC9F9}"/>
              </a:ext>
            </a:extLst>
          </p:cNvPr>
          <p:cNvSpPr>
            <a:spLocks noGrp="1"/>
          </p:cNvSpPr>
          <p:nvPr>
            <p:ph sz="half" idx="2"/>
          </p:nvPr>
        </p:nvSpPr>
        <p:spPr>
          <a:xfrm>
            <a:off x="6172200" y="1825625"/>
            <a:ext cx="5181600" cy="4351338"/>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วันที่ 4">
            <a:extLst>
              <a:ext uri="{FF2B5EF4-FFF2-40B4-BE49-F238E27FC236}">
                <a16:creationId xmlns:a16="http://schemas.microsoft.com/office/drawing/2014/main" id="{7554942B-FD98-4314-AE88-28E363B0987D}"/>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6" name="ตัวแทนท้ายกระดาษ 5">
            <a:extLst>
              <a:ext uri="{FF2B5EF4-FFF2-40B4-BE49-F238E27FC236}">
                <a16:creationId xmlns:a16="http://schemas.microsoft.com/office/drawing/2014/main" id="{36147B0C-3227-4E1C-BA6F-94B383651649}"/>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51714CBB-16B5-4C7C-9B03-C8E8F61278E4}"/>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1554439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A6939413-57E9-4FC9-817A-225C3F5566FB}"/>
              </a:ext>
            </a:extLst>
          </p:cNvPr>
          <p:cNvSpPr>
            <a:spLocks noGrp="1"/>
          </p:cNvSpPr>
          <p:nvPr>
            <p:ph type="title"/>
          </p:nvPr>
        </p:nvSpPr>
        <p:spPr>
          <a:xfrm>
            <a:off x="839788" y="365125"/>
            <a:ext cx="10515600" cy="1325563"/>
          </a:xfrm>
        </p:spPr>
        <p:txBody>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AA701FA0-C304-43B5-BF60-7E8129D99A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ตัวแทนเนื้อหา 3">
            <a:extLst>
              <a:ext uri="{FF2B5EF4-FFF2-40B4-BE49-F238E27FC236}">
                <a16:creationId xmlns:a16="http://schemas.microsoft.com/office/drawing/2014/main" id="{EBE06E0D-5AE8-4A6A-A034-5CE3FDF0781A}"/>
              </a:ext>
            </a:extLst>
          </p:cNvPr>
          <p:cNvSpPr>
            <a:spLocks noGrp="1"/>
          </p:cNvSpPr>
          <p:nvPr>
            <p:ph sz="half" idx="2"/>
          </p:nvPr>
        </p:nvSpPr>
        <p:spPr>
          <a:xfrm>
            <a:off x="839788" y="2505075"/>
            <a:ext cx="5157787" cy="3684588"/>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5" name="ตัวแทนข้อความ 4">
            <a:extLst>
              <a:ext uri="{FF2B5EF4-FFF2-40B4-BE49-F238E27FC236}">
                <a16:creationId xmlns:a16="http://schemas.microsoft.com/office/drawing/2014/main" id="{49E9F2B4-1332-4099-8E2C-29BD5996A8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6" name="ตัวแทนเนื้อหา 5">
            <a:extLst>
              <a:ext uri="{FF2B5EF4-FFF2-40B4-BE49-F238E27FC236}">
                <a16:creationId xmlns:a16="http://schemas.microsoft.com/office/drawing/2014/main" id="{B2119A90-CF03-48FC-8528-9EF5725D4FAF}"/>
              </a:ext>
            </a:extLst>
          </p:cNvPr>
          <p:cNvSpPr>
            <a:spLocks noGrp="1"/>
          </p:cNvSpPr>
          <p:nvPr>
            <p:ph sz="quarter" idx="4"/>
          </p:nvPr>
        </p:nvSpPr>
        <p:spPr>
          <a:xfrm>
            <a:off x="6172200" y="2505075"/>
            <a:ext cx="5183188" cy="3684588"/>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7" name="ตัวแทนวันที่ 6">
            <a:extLst>
              <a:ext uri="{FF2B5EF4-FFF2-40B4-BE49-F238E27FC236}">
                <a16:creationId xmlns:a16="http://schemas.microsoft.com/office/drawing/2014/main" id="{C15CF7FB-0E9F-48B1-A438-0A131B1F97CA}"/>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8" name="ตัวแทนท้ายกระดาษ 7">
            <a:extLst>
              <a:ext uri="{FF2B5EF4-FFF2-40B4-BE49-F238E27FC236}">
                <a16:creationId xmlns:a16="http://schemas.microsoft.com/office/drawing/2014/main" id="{9CEEFD41-EA76-40C3-A9B7-BBEFBB452D75}"/>
              </a:ext>
            </a:extLst>
          </p:cNvPr>
          <p:cNvSpPr>
            <a:spLocks noGrp="1"/>
          </p:cNvSpPr>
          <p:nvPr>
            <p:ph type="ftr" sz="quarter" idx="11"/>
          </p:nvPr>
        </p:nvSpPr>
        <p:spPr/>
        <p:txBody>
          <a:bodyPr/>
          <a:lstStyle/>
          <a:p>
            <a:endParaRPr lang="en-US"/>
          </a:p>
        </p:txBody>
      </p:sp>
      <p:sp>
        <p:nvSpPr>
          <p:cNvPr id="9" name="ตัวแทนหมายเลขสไลด์ 8">
            <a:extLst>
              <a:ext uri="{FF2B5EF4-FFF2-40B4-BE49-F238E27FC236}">
                <a16:creationId xmlns:a16="http://schemas.microsoft.com/office/drawing/2014/main" id="{33B69F3E-CBE6-4488-9912-823CA063D67E}"/>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2948611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BBE5F71F-0A68-408B-8624-6765713EDEAF}"/>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วันที่ 2">
            <a:extLst>
              <a:ext uri="{FF2B5EF4-FFF2-40B4-BE49-F238E27FC236}">
                <a16:creationId xmlns:a16="http://schemas.microsoft.com/office/drawing/2014/main" id="{5157988F-0E75-4AE8-A608-888A486A6AB2}"/>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4" name="ตัวแทนท้ายกระดาษ 3">
            <a:extLst>
              <a:ext uri="{FF2B5EF4-FFF2-40B4-BE49-F238E27FC236}">
                <a16:creationId xmlns:a16="http://schemas.microsoft.com/office/drawing/2014/main" id="{1D3EF140-B007-4166-8556-09E30465EC4D}"/>
              </a:ext>
            </a:extLst>
          </p:cNvPr>
          <p:cNvSpPr>
            <a:spLocks noGrp="1"/>
          </p:cNvSpPr>
          <p:nvPr>
            <p:ph type="ftr" sz="quarter" idx="11"/>
          </p:nvPr>
        </p:nvSpPr>
        <p:spPr/>
        <p:txBody>
          <a:bodyPr/>
          <a:lstStyle/>
          <a:p>
            <a:endParaRPr lang="en-US"/>
          </a:p>
        </p:txBody>
      </p:sp>
      <p:sp>
        <p:nvSpPr>
          <p:cNvPr id="5" name="ตัวแทนหมายเลขสไลด์ 4">
            <a:extLst>
              <a:ext uri="{FF2B5EF4-FFF2-40B4-BE49-F238E27FC236}">
                <a16:creationId xmlns:a16="http://schemas.microsoft.com/office/drawing/2014/main" id="{E5FF5FA6-5F92-48E5-959A-D52ACD4B3D29}"/>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851902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แทนวันที่ 1">
            <a:extLst>
              <a:ext uri="{FF2B5EF4-FFF2-40B4-BE49-F238E27FC236}">
                <a16:creationId xmlns:a16="http://schemas.microsoft.com/office/drawing/2014/main" id="{67AEC5A5-C4B2-4494-8ABA-3018A017974C}"/>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3" name="ตัวแทนท้ายกระดาษ 2">
            <a:extLst>
              <a:ext uri="{FF2B5EF4-FFF2-40B4-BE49-F238E27FC236}">
                <a16:creationId xmlns:a16="http://schemas.microsoft.com/office/drawing/2014/main" id="{4B572DB0-87EB-49DE-BA6D-468816AF7405}"/>
              </a:ext>
            </a:extLst>
          </p:cNvPr>
          <p:cNvSpPr>
            <a:spLocks noGrp="1"/>
          </p:cNvSpPr>
          <p:nvPr>
            <p:ph type="ftr" sz="quarter" idx="11"/>
          </p:nvPr>
        </p:nvSpPr>
        <p:spPr/>
        <p:txBody>
          <a:bodyPr/>
          <a:lstStyle/>
          <a:p>
            <a:endParaRPr lang="en-US"/>
          </a:p>
        </p:txBody>
      </p:sp>
      <p:sp>
        <p:nvSpPr>
          <p:cNvPr id="4" name="ตัวแทนหมายเลขสไลด์ 3">
            <a:extLst>
              <a:ext uri="{FF2B5EF4-FFF2-40B4-BE49-F238E27FC236}">
                <a16:creationId xmlns:a16="http://schemas.microsoft.com/office/drawing/2014/main" id="{C311C6F1-A668-4A5B-9B96-2762FBAD0F56}"/>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482444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5DC685D4-B9B6-4172-BB28-A53D9E62323D}"/>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เนื้อหา 2">
            <a:extLst>
              <a:ext uri="{FF2B5EF4-FFF2-40B4-BE49-F238E27FC236}">
                <a16:creationId xmlns:a16="http://schemas.microsoft.com/office/drawing/2014/main" id="{F7817E40-33DB-446D-A801-735A0654BC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ข้อความ 3">
            <a:extLst>
              <a:ext uri="{FF2B5EF4-FFF2-40B4-BE49-F238E27FC236}">
                <a16:creationId xmlns:a16="http://schemas.microsoft.com/office/drawing/2014/main" id="{060A3BB5-BA7E-49C8-965B-27343C15C5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แก้ไขสไตล์ของข้อความต้นแบบ</a:t>
            </a:r>
          </a:p>
        </p:txBody>
      </p:sp>
      <p:sp>
        <p:nvSpPr>
          <p:cNvPr id="5" name="ตัวแทนวันที่ 4">
            <a:extLst>
              <a:ext uri="{FF2B5EF4-FFF2-40B4-BE49-F238E27FC236}">
                <a16:creationId xmlns:a16="http://schemas.microsoft.com/office/drawing/2014/main" id="{B3F331F3-D0FE-4EF8-991E-2019EE1E2C20}"/>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6" name="ตัวแทนท้ายกระดาษ 5">
            <a:extLst>
              <a:ext uri="{FF2B5EF4-FFF2-40B4-BE49-F238E27FC236}">
                <a16:creationId xmlns:a16="http://schemas.microsoft.com/office/drawing/2014/main" id="{8A642798-CCE6-4338-A971-8C0A071E22F8}"/>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8F22C2F5-E85F-4440-A9F1-C92550EB566A}"/>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2029987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B496AA9-6B7A-4492-B7CE-80C5AD04007A}"/>
              </a:ext>
            </a:extLst>
          </p:cNvPr>
          <p:cNvSpPr>
            <a:spLocks noGrp="1"/>
          </p:cNvSpPr>
          <p:nvPr>
            <p:ph type="title"/>
          </p:nvPr>
        </p:nvSpPr>
        <p:spPr>
          <a:xfrm>
            <a:off x="839788" y="457200"/>
            <a:ext cx="3932237" cy="1600200"/>
          </a:xfrm>
        </p:spPr>
        <p:txBody>
          <a:bodyPr anchor="b"/>
          <a:lstStyle>
            <a:lvl1pPr>
              <a:defRPr sz="3200"/>
            </a:lvl1pPr>
          </a:lstStyle>
          <a:p>
            <a:r>
              <a:rPr lang="th-TH"/>
              <a:t>คลิกเพื่อแก้ไขสไตล์ชื่อเรื่องต้นแบบ</a:t>
            </a:r>
            <a:endParaRPr lang="en-US"/>
          </a:p>
        </p:txBody>
      </p:sp>
      <p:sp>
        <p:nvSpPr>
          <p:cNvPr id="3" name="ตัวแทนรูปภาพ 2">
            <a:extLst>
              <a:ext uri="{FF2B5EF4-FFF2-40B4-BE49-F238E27FC236}">
                <a16:creationId xmlns:a16="http://schemas.microsoft.com/office/drawing/2014/main" id="{C11208B2-7D3D-4889-8501-8254A38C58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ตัวแทนข้อความ 3">
            <a:extLst>
              <a:ext uri="{FF2B5EF4-FFF2-40B4-BE49-F238E27FC236}">
                <a16:creationId xmlns:a16="http://schemas.microsoft.com/office/drawing/2014/main" id="{1FFE9A37-59C7-4ED0-BAF4-DCAE13A6C2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h-TH"/>
              <a:t>แก้ไขสไตล์ของข้อความต้นแบบ</a:t>
            </a:r>
          </a:p>
        </p:txBody>
      </p:sp>
      <p:sp>
        <p:nvSpPr>
          <p:cNvPr id="5" name="ตัวแทนวันที่ 4">
            <a:extLst>
              <a:ext uri="{FF2B5EF4-FFF2-40B4-BE49-F238E27FC236}">
                <a16:creationId xmlns:a16="http://schemas.microsoft.com/office/drawing/2014/main" id="{6B7444E8-72AD-4E82-A7D9-C51CA65A674E}"/>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6" name="ตัวแทนท้ายกระดาษ 5">
            <a:extLst>
              <a:ext uri="{FF2B5EF4-FFF2-40B4-BE49-F238E27FC236}">
                <a16:creationId xmlns:a16="http://schemas.microsoft.com/office/drawing/2014/main" id="{783C1B7D-8268-444B-BD4A-C7A4F0BF79E7}"/>
              </a:ext>
            </a:extLst>
          </p:cNvPr>
          <p:cNvSpPr>
            <a:spLocks noGrp="1"/>
          </p:cNvSpPr>
          <p:nvPr>
            <p:ph type="ftr" sz="quarter" idx="11"/>
          </p:nvPr>
        </p:nvSpPr>
        <p:spPr/>
        <p:txBody>
          <a:bodyPr/>
          <a:lstStyle/>
          <a:p>
            <a:endParaRPr lang="en-US"/>
          </a:p>
        </p:txBody>
      </p:sp>
      <p:sp>
        <p:nvSpPr>
          <p:cNvPr id="7" name="ตัวแทนหมายเลขสไลด์ 6">
            <a:extLst>
              <a:ext uri="{FF2B5EF4-FFF2-40B4-BE49-F238E27FC236}">
                <a16:creationId xmlns:a16="http://schemas.microsoft.com/office/drawing/2014/main" id="{466C43A7-D0BA-4856-B0F4-B6FAB2EA93CA}"/>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2000897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AD3FD842-BB84-401B-9DD3-464386800FBA}"/>
              </a:ext>
            </a:extLst>
          </p:cNvPr>
          <p:cNvSpPr>
            <a:spLocks noGrp="1"/>
          </p:cNvSpPr>
          <p:nvPr>
            <p:ph type="title"/>
          </p:nvPr>
        </p:nvSpPr>
        <p:spPr/>
        <p:txBody>
          <a:bodyPr/>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13A947AF-B961-4F72-9660-85B21F1F9BEB}"/>
              </a:ext>
            </a:extLst>
          </p:cNvPr>
          <p:cNvSpPr>
            <a:spLocks noGrp="1"/>
          </p:cNvSpPr>
          <p:nvPr>
            <p:ph type="body" orient="vert" idx="1"/>
          </p:nvPr>
        </p:nvSpPr>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CB8F7618-269C-4951-A432-EC2472D2D8F7}"/>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5" name="ตัวแทนท้ายกระดาษ 4">
            <a:extLst>
              <a:ext uri="{FF2B5EF4-FFF2-40B4-BE49-F238E27FC236}">
                <a16:creationId xmlns:a16="http://schemas.microsoft.com/office/drawing/2014/main" id="{24EF4D27-721F-4603-B793-433174296211}"/>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0ED6F2D4-CB2A-4623-A5F4-90E438809C7D}"/>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3126714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a:extLst>
              <a:ext uri="{FF2B5EF4-FFF2-40B4-BE49-F238E27FC236}">
                <a16:creationId xmlns:a16="http://schemas.microsoft.com/office/drawing/2014/main" id="{663356BD-57FB-4D0B-95F2-8EEC7B7851F1}"/>
              </a:ext>
            </a:extLst>
          </p:cNvPr>
          <p:cNvSpPr>
            <a:spLocks noGrp="1"/>
          </p:cNvSpPr>
          <p:nvPr>
            <p:ph type="title" orient="vert"/>
          </p:nvPr>
        </p:nvSpPr>
        <p:spPr>
          <a:xfrm>
            <a:off x="8724900" y="365125"/>
            <a:ext cx="2628900" cy="5811838"/>
          </a:xfrm>
        </p:spPr>
        <p:txBody>
          <a:bodyPr vert="eaVert"/>
          <a:lstStyle/>
          <a:p>
            <a:r>
              <a:rPr lang="th-TH"/>
              <a:t>คลิกเพื่อแก้ไขสไตล์ชื่อเรื่องต้นแบบ</a:t>
            </a:r>
            <a:endParaRPr lang="en-US"/>
          </a:p>
        </p:txBody>
      </p:sp>
      <p:sp>
        <p:nvSpPr>
          <p:cNvPr id="3" name="ตัวแทนข้อความแนวตั้ง 2">
            <a:extLst>
              <a:ext uri="{FF2B5EF4-FFF2-40B4-BE49-F238E27FC236}">
                <a16:creationId xmlns:a16="http://schemas.microsoft.com/office/drawing/2014/main" id="{5F91760C-45A2-4C91-801B-31C9CF6A392F}"/>
              </a:ext>
            </a:extLst>
          </p:cNvPr>
          <p:cNvSpPr>
            <a:spLocks noGrp="1"/>
          </p:cNvSpPr>
          <p:nvPr>
            <p:ph type="body" orient="vert" idx="1"/>
          </p:nvPr>
        </p:nvSpPr>
        <p:spPr>
          <a:xfrm>
            <a:off x="838200" y="365125"/>
            <a:ext cx="7734300" cy="5811838"/>
          </a:xfrm>
        </p:spPr>
        <p:txBody>
          <a:bodyPr vert="eaVe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C2C0D9D3-A56F-4959-BBA9-B498A1E6C83D}"/>
              </a:ext>
            </a:extLst>
          </p:cNvPr>
          <p:cNvSpPr>
            <a:spLocks noGrp="1"/>
          </p:cNvSpPr>
          <p:nvPr>
            <p:ph type="dt" sz="half" idx="10"/>
          </p:nvPr>
        </p:nvSpPr>
        <p:spPr/>
        <p:txBody>
          <a:bodyPr/>
          <a:lstStyle/>
          <a:p>
            <a:fld id="{370D6872-C78D-4407-9988-8F0F3F8F2FB5}" type="datetimeFigureOut">
              <a:rPr lang="en-US" smtClean="0"/>
              <a:t>3/31/2022</a:t>
            </a:fld>
            <a:endParaRPr lang="en-US"/>
          </a:p>
        </p:txBody>
      </p:sp>
      <p:sp>
        <p:nvSpPr>
          <p:cNvPr id="5" name="ตัวแทนท้ายกระดาษ 4">
            <a:extLst>
              <a:ext uri="{FF2B5EF4-FFF2-40B4-BE49-F238E27FC236}">
                <a16:creationId xmlns:a16="http://schemas.microsoft.com/office/drawing/2014/main" id="{2701B5AC-5950-4501-A2AE-B93D48F155D2}"/>
              </a:ext>
            </a:extLst>
          </p:cNvPr>
          <p:cNvSpPr>
            <a:spLocks noGrp="1"/>
          </p:cNvSpPr>
          <p:nvPr>
            <p:ph type="ftr" sz="quarter" idx="11"/>
          </p:nvPr>
        </p:nvSpPr>
        <p:spPr/>
        <p:txBody>
          <a:bodyPr/>
          <a:lstStyle/>
          <a:p>
            <a:endParaRPr lang="en-US"/>
          </a:p>
        </p:txBody>
      </p:sp>
      <p:sp>
        <p:nvSpPr>
          <p:cNvPr id="6" name="ตัวแทนหมายเลขสไลด์ 5">
            <a:extLst>
              <a:ext uri="{FF2B5EF4-FFF2-40B4-BE49-F238E27FC236}">
                <a16:creationId xmlns:a16="http://schemas.microsoft.com/office/drawing/2014/main" id="{DE00FC96-A10D-4501-9133-8483C5FF05D6}"/>
              </a:ext>
            </a:extLst>
          </p:cNvPr>
          <p:cNvSpPr>
            <a:spLocks noGrp="1"/>
          </p:cNvSpPr>
          <p:nvPr>
            <p:ph type="sldNum" sz="quarter" idx="12"/>
          </p:nvPr>
        </p:nvSpPr>
        <p:spPr/>
        <p:txBody>
          <a:bodyPr/>
          <a:lstStyle/>
          <a:p>
            <a:fld id="{45A749B6-E84D-4FDE-AA8D-90DD468FC4FF}" type="slidenum">
              <a:rPr lang="en-US" smtClean="0"/>
              <a:t>‹#›</a:t>
            </a:fld>
            <a:endParaRPr lang="en-US"/>
          </a:p>
        </p:txBody>
      </p:sp>
    </p:spTree>
    <p:extLst>
      <p:ext uri="{BB962C8B-B14F-4D97-AF65-F5344CB8AC3E}">
        <p14:creationId xmlns:p14="http://schemas.microsoft.com/office/powerpoint/2010/main" val="1873907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ชื่อเรื่อง 1">
            <a:extLst>
              <a:ext uri="{FF2B5EF4-FFF2-40B4-BE49-F238E27FC236}">
                <a16:creationId xmlns:a16="http://schemas.microsoft.com/office/drawing/2014/main" id="{04419393-6406-4761-A5B8-264F2F7CC5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h-TH"/>
              <a:t>คลิกเพื่อแก้ไขสไตล์ชื่อเรื่องต้นแบบ</a:t>
            </a:r>
            <a:endParaRPr lang="en-US"/>
          </a:p>
        </p:txBody>
      </p:sp>
      <p:sp>
        <p:nvSpPr>
          <p:cNvPr id="3" name="ตัวแทนข้อความ 2">
            <a:extLst>
              <a:ext uri="{FF2B5EF4-FFF2-40B4-BE49-F238E27FC236}">
                <a16:creationId xmlns:a16="http://schemas.microsoft.com/office/drawing/2014/main" id="{43355151-E3BE-417F-A3DD-5AF82B42AA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4" name="ตัวแทนวันที่ 3">
            <a:extLst>
              <a:ext uri="{FF2B5EF4-FFF2-40B4-BE49-F238E27FC236}">
                <a16:creationId xmlns:a16="http://schemas.microsoft.com/office/drawing/2014/main" id="{BC936C6F-D73B-471E-90CB-A618A95F1A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0D6872-C78D-4407-9988-8F0F3F8F2FB5}" type="datetimeFigureOut">
              <a:rPr lang="en-US" smtClean="0"/>
              <a:t>3/31/2022</a:t>
            </a:fld>
            <a:endParaRPr lang="en-US"/>
          </a:p>
        </p:txBody>
      </p:sp>
      <p:sp>
        <p:nvSpPr>
          <p:cNvPr id="5" name="ตัวแทนท้ายกระดาษ 4">
            <a:extLst>
              <a:ext uri="{FF2B5EF4-FFF2-40B4-BE49-F238E27FC236}">
                <a16:creationId xmlns:a16="http://schemas.microsoft.com/office/drawing/2014/main" id="{C2F6CC0F-A342-40B8-8AF4-B37E46D395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ตัวแทนหมายเลขสไลด์ 5">
            <a:extLst>
              <a:ext uri="{FF2B5EF4-FFF2-40B4-BE49-F238E27FC236}">
                <a16:creationId xmlns:a16="http://schemas.microsoft.com/office/drawing/2014/main" id="{48F11BE8-80E5-4391-89CD-24EF5F2628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A749B6-E84D-4FDE-AA8D-90DD468FC4FF}" type="slidenum">
              <a:rPr lang="en-US" smtClean="0"/>
              <a:t>‹#›</a:t>
            </a:fld>
            <a:endParaRPr lang="en-US"/>
          </a:p>
        </p:txBody>
      </p:sp>
    </p:spTree>
    <p:extLst>
      <p:ext uri="{BB962C8B-B14F-4D97-AF65-F5344CB8AC3E}">
        <p14:creationId xmlns:p14="http://schemas.microsoft.com/office/powerpoint/2010/main" val="2257523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cvent.com/en/blog/events/top-20-consumer-market-research-questions" TargetMode="External"/><Relationship Id="rId2" Type="http://schemas.openxmlformats.org/officeDocument/2006/relationships/hyperlink" Target="https://www.cvent.com/en/online-survey-softwar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cvent.com/en/blog/events/top-20-consumer-market-research-question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a:extLst>
              <a:ext uri="{FF2B5EF4-FFF2-40B4-BE49-F238E27FC236}">
                <a16:creationId xmlns:a16="http://schemas.microsoft.com/office/drawing/2014/main" id="{26B1C692-8345-4E4F-97B6-87E6A3F61B1C}"/>
              </a:ext>
            </a:extLst>
          </p:cNvPr>
          <p:cNvSpPr>
            <a:spLocks noGrp="1"/>
          </p:cNvSpPr>
          <p:nvPr>
            <p:ph type="title"/>
          </p:nvPr>
        </p:nvSpPr>
        <p:spPr/>
        <p:txBody>
          <a:bodyPr/>
          <a:lstStyle/>
          <a:p>
            <a:r>
              <a:rPr lang="en-US" dirty="0"/>
              <a:t>RESEARCH GUIDELINES</a:t>
            </a:r>
          </a:p>
        </p:txBody>
      </p:sp>
      <p:sp>
        <p:nvSpPr>
          <p:cNvPr id="5" name="ตัวแทนข้อความ 4">
            <a:extLst>
              <a:ext uri="{FF2B5EF4-FFF2-40B4-BE49-F238E27FC236}">
                <a16:creationId xmlns:a16="http://schemas.microsoft.com/office/drawing/2014/main" id="{4FA37F71-5B56-4875-AAB2-EB03155052F8}"/>
              </a:ext>
            </a:extLst>
          </p:cNvPr>
          <p:cNvSpPr>
            <a:spLocks noGrp="1"/>
          </p:cNvSpPr>
          <p:nvPr>
            <p:ph type="body" idx="1"/>
          </p:nvPr>
        </p:nvSpPr>
        <p:spPr/>
        <p:txBody>
          <a:bodyPr>
            <a:normAutofit fontScale="92500" lnSpcReduction="20000"/>
          </a:bodyPr>
          <a:lstStyle/>
          <a:p>
            <a:r>
              <a:rPr lang="en-US" dirty="0" err="1"/>
              <a:t>Forumulating</a:t>
            </a:r>
            <a:r>
              <a:rPr lang="en-US" dirty="0"/>
              <a:t> Questions</a:t>
            </a:r>
          </a:p>
          <a:p>
            <a:r>
              <a:rPr lang="en-US" dirty="0"/>
              <a:t>Example from MK 201</a:t>
            </a:r>
          </a:p>
          <a:p>
            <a:endParaRPr lang="en-US" dirty="0"/>
          </a:p>
          <a:p>
            <a:r>
              <a:rPr lang="en-US" dirty="0"/>
              <a:t>By </a:t>
            </a:r>
            <a:r>
              <a:rPr lang="en-US" dirty="0" err="1"/>
              <a:t>Ajarn</a:t>
            </a:r>
            <a:r>
              <a:rPr lang="en-US" dirty="0"/>
              <a:t> Suwalya K.</a:t>
            </a:r>
          </a:p>
        </p:txBody>
      </p:sp>
      <p:pic>
        <p:nvPicPr>
          <p:cNvPr id="6" name="Picture 4" descr="BE image.png">
            <a:extLst>
              <a:ext uri="{FF2B5EF4-FFF2-40B4-BE49-F238E27FC236}">
                <a16:creationId xmlns:a16="http://schemas.microsoft.com/office/drawing/2014/main" id="{6D6E1B56-2A54-43EC-8E75-2EE9EE720DFA}"/>
              </a:ext>
            </a:extLst>
          </p:cNvPr>
          <p:cNvPicPr>
            <a:picLocks noChangeAspect="1"/>
          </p:cNvPicPr>
          <p:nvPr/>
        </p:nvPicPr>
        <p:blipFill>
          <a:blip r:embed="rId2" cstate="print"/>
          <a:stretch>
            <a:fillRect/>
          </a:stretch>
        </p:blipFill>
        <p:spPr>
          <a:xfrm>
            <a:off x="9828981" y="253465"/>
            <a:ext cx="1189069" cy="1189069"/>
          </a:xfrm>
          <a:prstGeom prst="rect">
            <a:avLst/>
          </a:prstGeom>
        </p:spPr>
      </p:pic>
      <p:pic>
        <p:nvPicPr>
          <p:cNvPr id="7" name="Picture 3">
            <a:extLst>
              <a:ext uri="{FF2B5EF4-FFF2-40B4-BE49-F238E27FC236}">
                <a16:creationId xmlns:a16="http://schemas.microsoft.com/office/drawing/2014/main" id="{196A5759-DBBA-4262-90FA-5A7B1E47B5C6}"/>
              </a:ext>
            </a:extLst>
          </p:cNvPr>
          <p:cNvPicPr>
            <a:picLocks noChangeAspect="1"/>
          </p:cNvPicPr>
          <p:nvPr/>
        </p:nvPicPr>
        <p:blipFill>
          <a:blip r:embed="rId3"/>
          <a:stretch>
            <a:fillRect/>
          </a:stretch>
        </p:blipFill>
        <p:spPr>
          <a:xfrm>
            <a:off x="958852" y="325340"/>
            <a:ext cx="3091097" cy="1117194"/>
          </a:xfrm>
          <a:prstGeom prst="rect">
            <a:avLst/>
          </a:prstGeom>
        </p:spPr>
      </p:pic>
    </p:spTree>
    <p:extLst>
      <p:ext uri="{BB962C8B-B14F-4D97-AF65-F5344CB8AC3E}">
        <p14:creationId xmlns:p14="http://schemas.microsoft.com/office/powerpoint/2010/main" val="1158149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C35F683-9B0E-4DC6-B417-B4DE466D10DD}"/>
              </a:ext>
            </a:extLst>
          </p:cNvPr>
          <p:cNvSpPr>
            <a:spLocks noGrp="1"/>
          </p:cNvSpPr>
          <p:nvPr>
            <p:ph type="title"/>
          </p:nvPr>
        </p:nvSpPr>
        <p:spPr/>
        <p:txBody>
          <a:bodyPr/>
          <a:lstStyle/>
          <a:p>
            <a:r>
              <a:rPr lang="en-US" dirty="0"/>
              <a:t>MK 201 Group Assignment…</a:t>
            </a:r>
            <a:r>
              <a:rPr lang="en-US" sz="1800" dirty="0"/>
              <a:t>Due next class…</a:t>
            </a:r>
          </a:p>
        </p:txBody>
      </p:sp>
      <p:sp>
        <p:nvSpPr>
          <p:cNvPr id="4" name="ตัวแทนเนื้อหา 3">
            <a:extLst>
              <a:ext uri="{FF2B5EF4-FFF2-40B4-BE49-F238E27FC236}">
                <a16:creationId xmlns:a16="http://schemas.microsoft.com/office/drawing/2014/main" id="{C9F1EF56-E085-4F06-99F9-21F6A9403325}"/>
              </a:ext>
            </a:extLst>
          </p:cNvPr>
          <p:cNvSpPr>
            <a:spLocks noGrp="1"/>
          </p:cNvSpPr>
          <p:nvPr>
            <p:ph idx="1"/>
          </p:nvPr>
        </p:nvSpPr>
        <p:spPr/>
        <p:txBody>
          <a:bodyPr/>
          <a:lstStyle/>
          <a:p>
            <a:pPr marL="0" indent="0">
              <a:buNone/>
            </a:pPr>
            <a:r>
              <a:rPr lang="en-US" b="1" u="sng" dirty="0"/>
              <a:t>Research Aim,  Objectives, and Questions </a:t>
            </a:r>
          </a:p>
          <a:p>
            <a:r>
              <a:rPr lang="en-US" dirty="0"/>
              <a:t>Each group is the write down your research aim.</a:t>
            </a:r>
          </a:p>
          <a:p>
            <a:r>
              <a:rPr lang="en-US" dirty="0"/>
              <a:t>Then write down 3 objectives in doing your research</a:t>
            </a:r>
          </a:p>
          <a:p>
            <a:r>
              <a:rPr lang="en-US" dirty="0"/>
              <a:t>Then you are to write 5 questions for each objective</a:t>
            </a:r>
          </a:p>
          <a:p>
            <a:pPr marL="0" indent="0">
              <a:buNone/>
            </a:pPr>
            <a:r>
              <a:rPr lang="en-US" dirty="0"/>
              <a:t>    with total of 15 questions</a:t>
            </a:r>
          </a:p>
          <a:p>
            <a:pPr marL="0" indent="0">
              <a:buNone/>
            </a:pPr>
            <a:endParaRPr lang="en-US" dirty="0"/>
          </a:p>
          <a:p>
            <a:pPr marL="0" indent="0">
              <a:buNone/>
            </a:pPr>
            <a:r>
              <a:rPr lang="en-US" dirty="0"/>
              <a:t>Please submit 3 ppt slides excluding cover max… 5 mins presentation.. we will have presentation next class...</a:t>
            </a:r>
          </a:p>
        </p:txBody>
      </p:sp>
    </p:spTree>
    <p:extLst>
      <p:ext uri="{BB962C8B-B14F-4D97-AF65-F5344CB8AC3E}">
        <p14:creationId xmlns:p14="http://schemas.microsoft.com/office/powerpoint/2010/main" val="1705301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B2759B66-9344-439E-B981-41031303F5CE}"/>
              </a:ext>
            </a:extLst>
          </p:cNvPr>
          <p:cNvSpPr>
            <a:spLocks noGrp="1"/>
          </p:cNvSpPr>
          <p:nvPr>
            <p:ph type="title"/>
          </p:nvPr>
        </p:nvSpPr>
        <p:spPr/>
        <p:txBody>
          <a:bodyPr/>
          <a:lstStyle/>
          <a:p>
            <a:r>
              <a:rPr lang="en-US" b="1" dirty="0"/>
              <a:t>RESEARCH</a:t>
            </a:r>
            <a:r>
              <a:rPr lang="en-US" dirty="0"/>
              <a:t>…simple …</a:t>
            </a:r>
          </a:p>
        </p:txBody>
      </p:sp>
      <p:sp>
        <p:nvSpPr>
          <p:cNvPr id="3" name="ตัวแทนเนื้อหา 2">
            <a:extLst>
              <a:ext uri="{FF2B5EF4-FFF2-40B4-BE49-F238E27FC236}">
                <a16:creationId xmlns:a16="http://schemas.microsoft.com/office/drawing/2014/main" id="{6BEC2AB8-E2E3-4514-B725-287E602EB4EA}"/>
              </a:ext>
            </a:extLst>
          </p:cNvPr>
          <p:cNvSpPr>
            <a:spLocks noGrp="1"/>
          </p:cNvSpPr>
          <p:nvPr>
            <p:ph idx="1"/>
          </p:nvPr>
        </p:nvSpPr>
        <p:spPr/>
        <p:txBody>
          <a:bodyPr/>
          <a:lstStyle/>
          <a:p>
            <a:r>
              <a:rPr lang="en-US" b="1" dirty="0">
                <a:solidFill>
                  <a:srgbClr val="0070C0"/>
                </a:solidFill>
              </a:rPr>
              <a:t>Research Aim: What do we want to find from this research?</a:t>
            </a:r>
          </a:p>
          <a:p>
            <a:endParaRPr lang="en-US" b="1" dirty="0">
              <a:solidFill>
                <a:srgbClr val="0070C0"/>
              </a:solidFill>
            </a:endParaRPr>
          </a:p>
          <a:p>
            <a:r>
              <a:rPr lang="en-US" b="1" dirty="0">
                <a:solidFill>
                  <a:srgbClr val="0070C0"/>
                </a:solidFill>
              </a:rPr>
              <a:t>Research Objectives: What ways can we achieve our aim?</a:t>
            </a:r>
          </a:p>
          <a:p>
            <a:endParaRPr lang="en-US" b="1" dirty="0">
              <a:solidFill>
                <a:srgbClr val="0070C0"/>
              </a:solidFill>
            </a:endParaRPr>
          </a:p>
          <a:p>
            <a:r>
              <a:rPr lang="en-US" b="1" dirty="0">
                <a:solidFill>
                  <a:srgbClr val="0070C0"/>
                </a:solidFill>
              </a:rPr>
              <a:t>Research Questions: What questions to ask consumers to achieve our objectives? (open ended questions)</a:t>
            </a:r>
            <a:endParaRPr lang="en-US" dirty="0"/>
          </a:p>
        </p:txBody>
      </p:sp>
      <p:pic>
        <p:nvPicPr>
          <p:cNvPr id="6" name="Picture 3">
            <a:extLst>
              <a:ext uri="{FF2B5EF4-FFF2-40B4-BE49-F238E27FC236}">
                <a16:creationId xmlns:a16="http://schemas.microsoft.com/office/drawing/2014/main" id="{309EF203-90ED-43DC-9979-BE8463CCFDCE}"/>
              </a:ext>
            </a:extLst>
          </p:cNvPr>
          <p:cNvPicPr>
            <a:picLocks noChangeAspect="1"/>
          </p:cNvPicPr>
          <p:nvPr/>
        </p:nvPicPr>
        <p:blipFill>
          <a:blip r:embed="rId2"/>
          <a:stretch>
            <a:fillRect/>
          </a:stretch>
        </p:blipFill>
        <p:spPr>
          <a:xfrm>
            <a:off x="7670801" y="4771946"/>
            <a:ext cx="2311400" cy="17209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ลูกศร: ลง 6">
            <a:extLst>
              <a:ext uri="{FF2B5EF4-FFF2-40B4-BE49-F238E27FC236}">
                <a16:creationId xmlns:a16="http://schemas.microsoft.com/office/drawing/2014/main" id="{107DBE17-4ACA-465E-816E-44B6643C7C56}"/>
              </a:ext>
            </a:extLst>
          </p:cNvPr>
          <p:cNvSpPr/>
          <p:nvPr/>
        </p:nvSpPr>
        <p:spPr>
          <a:xfrm>
            <a:off x="5168900" y="2260600"/>
            <a:ext cx="457200" cy="508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9" name="ลูกศร: ลง 8">
            <a:extLst>
              <a:ext uri="{FF2B5EF4-FFF2-40B4-BE49-F238E27FC236}">
                <a16:creationId xmlns:a16="http://schemas.microsoft.com/office/drawing/2014/main" id="{E111F8CB-D09C-40D0-B5A2-FBCC99B480ED}"/>
              </a:ext>
            </a:extLst>
          </p:cNvPr>
          <p:cNvSpPr/>
          <p:nvPr/>
        </p:nvSpPr>
        <p:spPr>
          <a:xfrm>
            <a:off x="5168900" y="3390900"/>
            <a:ext cx="457200" cy="5080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Tree>
    <p:extLst>
      <p:ext uri="{BB962C8B-B14F-4D97-AF65-F5344CB8AC3E}">
        <p14:creationId xmlns:p14="http://schemas.microsoft.com/office/powerpoint/2010/main" val="11386202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08D055B-C1A8-4B0B-B16A-582C3D096F9E}"/>
              </a:ext>
            </a:extLst>
          </p:cNvPr>
          <p:cNvSpPr>
            <a:spLocks noGrp="1"/>
          </p:cNvSpPr>
          <p:nvPr>
            <p:ph type="title"/>
          </p:nvPr>
        </p:nvSpPr>
        <p:spPr/>
        <p:txBody>
          <a:bodyPr/>
          <a:lstStyle/>
          <a:p>
            <a:r>
              <a:rPr lang="en-US" b="1" dirty="0">
                <a:solidFill>
                  <a:srgbClr val="0070C0"/>
                </a:solidFill>
              </a:rPr>
              <a:t>Research Aim: What insights we want to find from this research?</a:t>
            </a:r>
          </a:p>
        </p:txBody>
      </p:sp>
      <p:sp>
        <p:nvSpPr>
          <p:cNvPr id="3" name="ตัวแทนเนื้อหา 2">
            <a:extLst>
              <a:ext uri="{FF2B5EF4-FFF2-40B4-BE49-F238E27FC236}">
                <a16:creationId xmlns:a16="http://schemas.microsoft.com/office/drawing/2014/main" id="{F5E73368-C158-4FED-98E1-107D0B392C7B}"/>
              </a:ext>
            </a:extLst>
          </p:cNvPr>
          <p:cNvSpPr>
            <a:spLocks noGrp="1"/>
          </p:cNvSpPr>
          <p:nvPr>
            <p:ph idx="1"/>
          </p:nvPr>
        </p:nvSpPr>
        <p:spPr/>
        <p:txBody>
          <a:bodyPr/>
          <a:lstStyle/>
          <a:p>
            <a:pPr marL="0" indent="0">
              <a:buNone/>
            </a:pPr>
            <a:endParaRPr lang="en-US" dirty="0"/>
          </a:p>
          <a:p>
            <a:pPr marL="0" indent="0">
              <a:buNone/>
            </a:pPr>
            <a:r>
              <a:rPr lang="en-US" dirty="0">
                <a:solidFill>
                  <a:srgbClr val="FF0000"/>
                </a:solidFill>
              </a:rPr>
              <a:t>Example: To launch fashion products the meet the needs of Thais Gen Z</a:t>
            </a:r>
          </a:p>
        </p:txBody>
      </p:sp>
      <p:pic>
        <p:nvPicPr>
          <p:cNvPr id="4" name="รูปภาพ 3">
            <a:extLst>
              <a:ext uri="{FF2B5EF4-FFF2-40B4-BE49-F238E27FC236}">
                <a16:creationId xmlns:a16="http://schemas.microsoft.com/office/drawing/2014/main" id="{6506C2A4-1D5B-40D0-95CB-A59BB72ED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40223" y="3696299"/>
            <a:ext cx="3232160" cy="2796576"/>
          </a:xfrm>
          <a:prstGeom prst="rect">
            <a:avLst/>
          </a:prstGeom>
        </p:spPr>
      </p:pic>
    </p:spTree>
    <p:extLst>
      <p:ext uri="{BB962C8B-B14F-4D97-AF65-F5344CB8AC3E}">
        <p14:creationId xmlns:p14="http://schemas.microsoft.com/office/powerpoint/2010/main" val="1459203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08D055B-C1A8-4B0B-B16A-582C3D096F9E}"/>
              </a:ext>
            </a:extLst>
          </p:cNvPr>
          <p:cNvSpPr>
            <a:spLocks noGrp="1"/>
          </p:cNvSpPr>
          <p:nvPr>
            <p:ph type="title"/>
          </p:nvPr>
        </p:nvSpPr>
        <p:spPr>
          <a:xfrm>
            <a:off x="838200" y="147665"/>
            <a:ext cx="10515600" cy="1325563"/>
          </a:xfrm>
        </p:spPr>
        <p:txBody>
          <a:bodyPr>
            <a:normAutofit/>
          </a:bodyPr>
          <a:lstStyle/>
          <a:p>
            <a:r>
              <a:rPr lang="en-US" b="1" dirty="0">
                <a:solidFill>
                  <a:srgbClr val="0070C0"/>
                </a:solidFill>
              </a:rPr>
              <a:t>Research Objectives: What ways can we achieve the aim?</a:t>
            </a:r>
          </a:p>
        </p:txBody>
      </p:sp>
      <p:sp>
        <p:nvSpPr>
          <p:cNvPr id="3" name="ตัวแทนเนื้อหา 2">
            <a:extLst>
              <a:ext uri="{FF2B5EF4-FFF2-40B4-BE49-F238E27FC236}">
                <a16:creationId xmlns:a16="http://schemas.microsoft.com/office/drawing/2014/main" id="{F5E73368-C158-4FED-98E1-107D0B392C7B}"/>
              </a:ext>
            </a:extLst>
          </p:cNvPr>
          <p:cNvSpPr>
            <a:spLocks noGrp="1"/>
          </p:cNvSpPr>
          <p:nvPr>
            <p:ph idx="1"/>
          </p:nvPr>
        </p:nvSpPr>
        <p:spPr>
          <a:xfrm>
            <a:off x="838200" y="1473228"/>
            <a:ext cx="9563100" cy="4351338"/>
          </a:xfrm>
        </p:spPr>
        <p:txBody>
          <a:bodyPr/>
          <a:lstStyle/>
          <a:p>
            <a:pPr marL="0" indent="0">
              <a:buNone/>
            </a:pPr>
            <a:r>
              <a:rPr lang="en-US" dirty="0">
                <a:solidFill>
                  <a:srgbClr val="FF0000"/>
                </a:solidFill>
              </a:rPr>
              <a:t>Research Aim: To launch fashion products the meet the needs of Thais Gen Z</a:t>
            </a:r>
          </a:p>
          <a:p>
            <a:pPr marL="0" indent="0">
              <a:buNone/>
            </a:pPr>
            <a:endParaRPr lang="en-US" dirty="0"/>
          </a:p>
          <a:p>
            <a:pPr marL="0" indent="0">
              <a:buNone/>
            </a:pPr>
            <a:r>
              <a:rPr lang="en-US" dirty="0">
                <a:solidFill>
                  <a:srgbClr val="FF0000"/>
                </a:solidFill>
              </a:rPr>
              <a:t>Research Objectives:</a:t>
            </a:r>
          </a:p>
          <a:p>
            <a:pPr marL="0" indent="0">
              <a:buNone/>
            </a:pPr>
            <a:r>
              <a:rPr lang="en-US" dirty="0">
                <a:solidFill>
                  <a:srgbClr val="FF0000"/>
                </a:solidFill>
              </a:rPr>
              <a:t>Example: 1. To identify Gen Z shopping habits</a:t>
            </a:r>
          </a:p>
          <a:p>
            <a:pPr marL="0" indent="0">
              <a:buNone/>
            </a:pPr>
            <a:r>
              <a:rPr lang="en-US" dirty="0"/>
              <a:t>                  2.  To find what types of fashion influences Gen Z</a:t>
            </a:r>
          </a:p>
          <a:p>
            <a:pPr marL="0" indent="0">
              <a:buNone/>
            </a:pPr>
            <a:r>
              <a:rPr lang="en-US" dirty="0"/>
              <a:t>                  3. What is the lifestyle of Gen Z</a:t>
            </a:r>
          </a:p>
          <a:p>
            <a:pPr marL="0" indent="0">
              <a:buNone/>
            </a:pPr>
            <a:endParaRPr lang="en-US" dirty="0"/>
          </a:p>
        </p:txBody>
      </p:sp>
      <p:pic>
        <p:nvPicPr>
          <p:cNvPr id="1026" name="Picture 2" descr="Best online clothes shops: From vintage to designer to sustainable">
            <a:extLst>
              <a:ext uri="{FF2B5EF4-FFF2-40B4-BE49-F238E27FC236}">
                <a16:creationId xmlns:a16="http://schemas.microsoft.com/office/drawing/2014/main" id="{C5408935-A449-4F00-AFE2-EB25F3A49F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8646">
            <a:off x="9182100" y="4791457"/>
            <a:ext cx="2438400" cy="1714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ลูกศร: ลง 9">
            <a:extLst>
              <a:ext uri="{FF2B5EF4-FFF2-40B4-BE49-F238E27FC236}">
                <a16:creationId xmlns:a16="http://schemas.microsoft.com/office/drawing/2014/main" id="{C69E24C2-81EC-4CDA-A64A-5AC3FBDF65FC}"/>
              </a:ext>
            </a:extLst>
          </p:cNvPr>
          <p:cNvSpPr/>
          <p:nvPr/>
        </p:nvSpPr>
        <p:spPr>
          <a:xfrm>
            <a:off x="5168900" y="2260600"/>
            <a:ext cx="457200" cy="508000"/>
          </a:xfrm>
          <a:prstGeom prst="downArrow">
            <a:avLst/>
          </a:prstGeom>
          <a:solidFill>
            <a:srgbClr val="0070C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Tree>
    <p:extLst>
      <p:ext uri="{BB962C8B-B14F-4D97-AF65-F5344CB8AC3E}">
        <p14:creationId xmlns:p14="http://schemas.microsoft.com/office/powerpoint/2010/main" val="1671968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08D055B-C1A8-4B0B-B16A-582C3D096F9E}"/>
              </a:ext>
            </a:extLst>
          </p:cNvPr>
          <p:cNvSpPr>
            <a:spLocks noGrp="1"/>
          </p:cNvSpPr>
          <p:nvPr>
            <p:ph type="title"/>
          </p:nvPr>
        </p:nvSpPr>
        <p:spPr/>
        <p:txBody>
          <a:bodyPr/>
          <a:lstStyle/>
          <a:p>
            <a:r>
              <a:rPr lang="en-US" b="1" dirty="0">
                <a:solidFill>
                  <a:srgbClr val="0070C0"/>
                </a:solidFill>
              </a:rPr>
              <a:t>Research Questions: What questions to ask to achieve our objectives?</a:t>
            </a:r>
          </a:p>
        </p:txBody>
      </p:sp>
      <p:sp>
        <p:nvSpPr>
          <p:cNvPr id="3" name="ตัวแทนเนื้อหา 2">
            <a:extLst>
              <a:ext uri="{FF2B5EF4-FFF2-40B4-BE49-F238E27FC236}">
                <a16:creationId xmlns:a16="http://schemas.microsoft.com/office/drawing/2014/main" id="{F5E73368-C158-4FED-98E1-107D0B392C7B}"/>
              </a:ext>
            </a:extLst>
          </p:cNvPr>
          <p:cNvSpPr>
            <a:spLocks noGrp="1"/>
          </p:cNvSpPr>
          <p:nvPr>
            <p:ph idx="1"/>
          </p:nvPr>
        </p:nvSpPr>
        <p:spPr/>
        <p:txBody>
          <a:bodyPr>
            <a:normAutofit lnSpcReduction="10000"/>
          </a:bodyPr>
          <a:lstStyle/>
          <a:p>
            <a:pPr marL="0" indent="0">
              <a:buNone/>
            </a:pPr>
            <a:r>
              <a:rPr lang="en-US" dirty="0">
                <a:solidFill>
                  <a:srgbClr val="FF0000"/>
                </a:solidFill>
              </a:rPr>
              <a:t>Research Objective: To identify Gen Z shopping habits</a:t>
            </a:r>
          </a:p>
          <a:p>
            <a:pPr marL="0" indent="0">
              <a:buNone/>
            </a:pPr>
            <a:endParaRPr lang="en-US" dirty="0">
              <a:solidFill>
                <a:srgbClr val="FF0000"/>
              </a:solidFill>
            </a:endParaRPr>
          </a:p>
          <a:p>
            <a:pPr marL="0" indent="0">
              <a:buNone/>
            </a:pPr>
            <a:r>
              <a:rPr lang="en-US" dirty="0">
                <a:solidFill>
                  <a:srgbClr val="FF0000"/>
                </a:solidFill>
              </a:rPr>
              <a:t>Research Questions:</a:t>
            </a:r>
          </a:p>
          <a:p>
            <a:pPr marL="0" indent="0">
              <a:buNone/>
            </a:pPr>
            <a:r>
              <a:rPr lang="en-US" dirty="0"/>
              <a:t>1. Where do you normally shop?</a:t>
            </a:r>
          </a:p>
          <a:p>
            <a:pPr marL="0" indent="0">
              <a:buNone/>
            </a:pPr>
            <a:r>
              <a:rPr lang="en-US" dirty="0"/>
              <a:t>2. When you shop what promotions do you look for?</a:t>
            </a:r>
          </a:p>
          <a:p>
            <a:pPr marL="0" indent="0">
              <a:buNone/>
            </a:pPr>
            <a:r>
              <a:rPr lang="en-US" dirty="0"/>
              <a:t>3. What type of clothing and accessories </a:t>
            </a:r>
            <a:r>
              <a:rPr lang="en-US"/>
              <a:t>do you normally buy?</a:t>
            </a:r>
            <a:endParaRPr lang="en-US" dirty="0"/>
          </a:p>
          <a:p>
            <a:pPr marL="0" indent="0">
              <a:buNone/>
            </a:pPr>
            <a:r>
              <a:rPr lang="en-US" dirty="0"/>
              <a:t>4. When you go shopping do you go alone or with your friends, who do you go with?</a:t>
            </a:r>
          </a:p>
          <a:p>
            <a:pPr marL="0" indent="0">
              <a:buNone/>
            </a:pPr>
            <a:r>
              <a:rPr lang="en-US" dirty="0"/>
              <a:t>5. How much do you spend when you go out shopping?</a:t>
            </a:r>
          </a:p>
          <a:p>
            <a:pPr marL="0" indent="0">
              <a:buNone/>
            </a:pPr>
            <a:endParaRPr lang="en-US" dirty="0"/>
          </a:p>
          <a:p>
            <a:pPr marL="514350" indent="-514350">
              <a:buAutoNum type="arabicPeriod"/>
            </a:pPr>
            <a:endParaRPr lang="en-US" dirty="0"/>
          </a:p>
          <a:p>
            <a:endParaRPr lang="en-US" dirty="0"/>
          </a:p>
          <a:p>
            <a:pPr marL="0" indent="0">
              <a:buNone/>
            </a:pPr>
            <a:endParaRPr lang="en-US" dirty="0"/>
          </a:p>
        </p:txBody>
      </p:sp>
      <p:sp>
        <p:nvSpPr>
          <p:cNvPr id="4" name="ลูกศร: ลง 3">
            <a:extLst>
              <a:ext uri="{FF2B5EF4-FFF2-40B4-BE49-F238E27FC236}">
                <a16:creationId xmlns:a16="http://schemas.microsoft.com/office/drawing/2014/main" id="{E06F7508-7A5E-4DB5-A378-5EA5B357827E}"/>
              </a:ext>
            </a:extLst>
          </p:cNvPr>
          <p:cNvSpPr/>
          <p:nvPr/>
        </p:nvSpPr>
        <p:spPr>
          <a:xfrm>
            <a:off x="5168900" y="2260600"/>
            <a:ext cx="457200" cy="508000"/>
          </a:xfrm>
          <a:prstGeom prst="downArrow">
            <a:avLst/>
          </a:prstGeom>
          <a:solidFill>
            <a:srgbClr val="0070C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Tree>
    <p:extLst>
      <p:ext uri="{BB962C8B-B14F-4D97-AF65-F5344CB8AC3E}">
        <p14:creationId xmlns:p14="http://schemas.microsoft.com/office/powerpoint/2010/main" val="2891315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05711" y="1029542"/>
            <a:ext cx="7365330" cy="5432583"/>
          </a:xfrm>
          <a:prstGeom prst="rect">
            <a:avLst/>
          </a:prstGeom>
          <a:ln>
            <a:noFill/>
          </a:ln>
          <a:effectLst>
            <a:outerShdw blurRad="292100" dist="139700" dir="2700000" algn="tl" rotWithShape="0">
              <a:srgbClr val="333333">
                <a:alpha val="65000"/>
              </a:srgbClr>
            </a:outerShdw>
          </a:effectLst>
        </p:spPr>
      </p:pic>
      <p:sp>
        <p:nvSpPr>
          <p:cNvPr id="2" name="วงรี 1">
            <a:extLst>
              <a:ext uri="{FF2B5EF4-FFF2-40B4-BE49-F238E27FC236}">
                <a16:creationId xmlns:a16="http://schemas.microsoft.com/office/drawing/2014/main" id="{D7F1E35E-019D-4E20-B50A-1C4AC5132024}"/>
              </a:ext>
            </a:extLst>
          </p:cNvPr>
          <p:cNvSpPr/>
          <p:nvPr/>
        </p:nvSpPr>
        <p:spPr>
          <a:xfrm>
            <a:off x="1088501" y="2450433"/>
            <a:ext cx="1574800" cy="25908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สี่เหลี่ยมผืนผ้า 3">
            <a:extLst>
              <a:ext uri="{FF2B5EF4-FFF2-40B4-BE49-F238E27FC236}">
                <a16:creationId xmlns:a16="http://schemas.microsoft.com/office/drawing/2014/main" id="{A370B0B2-EE7B-4D2E-9727-6B175CA32038}"/>
              </a:ext>
            </a:extLst>
          </p:cNvPr>
          <p:cNvSpPr/>
          <p:nvPr/>
        </p:nvSpPr>
        <p:spPr>
          <a:xfrm>
            <a:off x="8410112" y="2094536"/>
            <a:ext cx="2953305" cy="3539430"/>
          </a:xfrm>
          <a:prstGeom prst="rect">
            <a:avLst/>
          </a:prstGeom>
        </p:spPr>
        <p:txBody>
          <a:bodyPr wrap="square">
            <a:spAutoFit/>
          </a:bodyPr>
          <a:lstStyle/>
          <a:p>
            <a:r>
              <a:rPr lang="en-US" sz="2800" b="1" dirty="0">
                <a:latin typeface="Arial" panose="020B0604020202020204" pitchFamily="34" charset="0"/>
                <a:cs typeface="Arial" panose="020B0604020202020204" pitchFamily="34" charset="0"/>
              </a:rPr>
              <a:t>This is where the marketing process starts ….companies must  identify and understand needs and wants!</a:t>
            </a:r>
          </a:p>
        </p:txBody>
      </p:sp>
    </p:spTree>
    <p:extLst>
      <p:ext uri="{BB962C8B-B14F-4D97-AF65-F5344CB8AC3E}">
        <p14:creationId xmlns:p14="http://schemas.microsoft.com/office/powerpoint/2010/main" val="2768084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5869A5C4-45E1-4526-B19B-A1D91472594A}"/>
              </a:ext>
            </a:extLst>
          </p:cNvPr>
          <p:cNvSpPr>
            <a:spLocks noGrp="1"/>
          </p:cNvSpPr>
          <p:nvPr>
            <p:ph type="title"/>
          </p:nvPr>
        </p:nvSpPr>
        <p:spPr/>
        <p:txBody>
          <a:bodyPr/>
          <a:lstStyle/>
          <a:p>
            <a:r>
              <a:rPr lang="en-US" b="1" dirty="0"/>
              <a:t>Some tips …</a:t>
            </a:r>
          </a:p>
        </p:txBody>
      </p:sp>
      <p:sp>
        <p:nvSpPr>
          <p:cNvPr id="3" name="ตัวแทนเนื้อหา 2">
            <a:extLst>
              <a:ext uri="{FF2B5EF4-FFF2-40B4-BE49-F238E27FC236}">
                <a16:creationId xmlns:a16="http://schemas.microsoft.com/office/drawing/2014/main" id="{3FBE3F04-2EA1-457F-AAFB-DCA5B53832C7}"/>
              </a:ext>
            </a:extLst>
          </p:cNvPr>
          <p:cNvSpPr>
            <a:spLocks noGrp="1"/>
          </p:cNvSpPr>
          <p:nvPr>
            <p:ph idx="1"/>
          </p:nvPr>
        </p:nvSpPr>
        <p:spPr>
          <a:xfrm>
            <a:off x="722789" y="1690688"/>
            <a:ext cx="10880326" cy="4351338"/>
          </a:xfrm>
        </p:spPr>
        <p:txBody>
          <a:bodyPr>
            <a:normAutofit fontScale="62500" lnSpcReduction="20000"/>
          </a:bodyPr>
          <a:lstStyle/>
          <a:p>
            <a:pPr marL="514350" indent="-514350">
              <a:buFont typeface="+mj-lt"/>
              <a:buAutoNum type="arabicPeriod"/>
            </a:pPr>
            <a:r>
              <a:rPr lang="en-US" sz="3300" dirty="0">
                <a:latin typeface="Arial" panose="020B0604020202020204" pitchFamily="34" charset="0"/>
                <a:cs typeface="Arial" panose="020B0604020202020204" pitchFamily="34" charset="0"/>
              </a:rPr>
              <a:t> No need to think about new product yet. </a:t>
            </a:r>
          </a:p>
          <a:p>
            <a:pPr marL="514350" indent="-514350">
              <a:buFont typeface="+mj-lt"/>
              <a:buAutoNum type="arabicPeriod"/>
            </a:pPr>
            <a:endParaRPr lang="en-US" sz="3300" dirty="0">
              <a:latin typeface="Arial" panose="020B0604020202020204" pitchFamily="34" charset="0"/>
              <a:cs typeface="Arial" panose="020B0604020202020204" pitchFamily="34" charset="0"/>
            </a:endParaRPr>
          </a:p>
          <a:p>
            <a:pPr marL="514350" indent="-514350">
              <a:buFont typeface="+mj-lt"/>
              <a:buAutoNum type="arabicPeriod"/>
            </a:pPr>
            <a:r>
              <a:rPr lang="en-US" sz="3300" dirty="0">
                <a:latin typeface="Arial" panose="020B0604020202020204" pitchFamily="34" charset="0"/>
                <a:cs typeface="Arial" panose="020B0604020202020204" pitchFamily="34" charset="0"/>
              </a:rPr>
              <a:t>But you can ask on what product they wish not here in the market and why ...should be included to get new  ideas.</a:t>
            </a:r>
          </a:p>
          <a:p>
            <a:pPr marL="514350" indent="-514350">
              <a:buFont typeface="+mj-lt"/>
              <a:buAutoNum type="arabicPeriod"/>
            </a:pPr>
            <a:endParaRPr lang="en-US" sz="3300" dirty="0">
              <a:latin typeface="Arial" panose="020B0604020202020204" pitchFamily="34" charset="0"/>
              <a:cs typeface="Arial" panose="020B0604020202020204" pitchFamily="34" charset="0"/>
            </a:endParaRPr>
          </a:p>
          <a:p>
            <a:pPr marL="514350" indent="-514350">
              <a:buFont typeface="+mj-lt"/>
              <a:buAutoNum type="arabicPeriod"/>
            </a:pPr>
            <a:r>
              <a:rPr lang="en-US" sz="3300" dirty="0">
                <a:latin typeface="Arial" panose="020B0604020202020204" pitchFamily="34" charset="0"/>
                <a:cs typeface="Arial" panose="020B0604020202020204" pitchFamily="34" charset="0"/>
              </a:rPr>
              <a:t>Don't ask what you already know , not new or fresh. Your secondary data used for your group assignments have been great but not enough ...insights are deep and fresh...</a:t>
            </a:r>
          </a:p>
          <a:p>
            <a:pPr marL="514350" indent="-514350">
              <a:buFont typeface="+mj-lt"/>
              <a:buAutoNum type="arabicPeriod"/>
            </a:pPr>
            <a:endParaRPr lang="en-US" sz="3300" dirty="0">
              <a:latin typeface="Arial" panose="020B0604020202020204" pitchFamily="34" charset="0"/>
              <a:cs typeface="Arial" panose="020B0604020202020204" pitchFamily="34" charset="0"/>
            </a:endParaRPr>
          </a:p>
          <a:p>
            <a:pPr marL="514350" indent="-514350">
              <a:buFont typeface="+mj-lt"/>
              <a:buAutoNum type="arabicPeriod"/>
            </a:pPr>
            <a:r>
              <a:rPr lang="en-US" sz="3300" dirty="0">
                <a:latin typeface="Arial" panose="020B0604020202020204" pitchFamily="34" charset="0"/>
                <a:cs typeface="Arial" panose="020B0604020202020204" pitchFamily="34" charset="0"/>
              </a:rPr>
              <a:t> You may want to find out more about trends , consumer pain point( problem., Opportunities, competitors, consumer usage habits or lifestyle, etc.</a:t>
            </a:r>
          </a:p>
          <a:p>
            <a:endParaRPr lang="en-US" sz="3300" dirty="0">
              <a:latin typeface="Arial" panose="020B0604020202020204" pitchFamily="34" charset="0"/>
              <a:cs typeface="Arial" panose="020B0604020202020204" pitchFamily="34" charset="0"/>
            </a:endParaRPr>
          </a:p>
          <a:p>
            <a:r>
              <a:rPr lang="en-US" sz="3300" dirty="0">
                <a:latin typeface="Arial" panose="020B0604020202020204" pitchFamily="34" charset="0"/>
                <a:cs typeface="Arial" panose="020B0604020202020204" pitchFamily="34" charset="0"/>
              </a:rPr>
              <a:t>At this point get your research aim, objective and questions clear first ka...baby steps ...next class will discuss about your consumer in-depth research assignment.</a:t>
            </a:r>
          </a:p>
          <a:p>
            <a:endParaRPr lang="en-US" sz="3300" dirty="0">
              <a:latin typeface="Arial" panose="020B0604020202020204" pitchFamily="34" charset="0"/>
              <a:cs typeface="Arial" panose="020B0604020202020204" pitchFamily="34" charset="0"/>
            </a:endParaRPr>
          </a:p>
          <a:p>
            <a:endParaRPr lang="en-US" dirty="0"/>
          </a:p>
          <a:p>
            <a:endParaRPr lang="en-US" dirty="0"/>
          </a:p>
          <a:p>
            <a:endParaRPr lang="en-US" dirty="0"/>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1790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ตัวแทนเนื้อหา 5">
            <a:extLst>
              <a:ext uri="{FF2B5EF4-FFF2-40B4-BE49-F238E27FC236}">
                <a16:creationId xmlns:a16="http://schemas.microsoft.com/office/drawing/2014/main" id="{B1A26FD1-725C-4C34-8F9A-A3CA2BA95059}"/>
              </a:ext>
            </a:extLst>
          </p:cNvPr>
          <p:cNvSpPr>
            <a:spLocks noGrp="1"/>
          </p:cNvSpPr>
          <p:nvPr>
            <p:ph idx="1"/>
          </p:nvPr>
        </p:nvSpPr>
        <p:spPr>
          <a:xfrm>
            <a:off x="314416" y="488272"/>
            <a:ext cx="10515600" cy="4351338"/>
          </a:xfrm>
        </p:spPr>
        <p:txBody>
          <a:bodyPr>
            <a:normAutofit fontScale="25000" lnSpcReduction="20000"/>
          </a:bodyPr>
          <a:lstStyle/>
          <a:p>
            <a:pPr marL="0" indent="0">
              <a:buNone/>
            </a:pPr>
            <a:r>
              <a:rPr lang="en-US" sz="7200" dirty="0">
                <a:latin typeface="Arial" panose="020B0604020202020204" pitchFamily="34" charset="0"/>
                <a:cs typeface="Arial" panose="020B0604020202020204" pitchFamily="34" charset="0"/>
              </a:rPr>
              <a:t>Today's post is geared towards entrepreneurs who are launching a new product or service in the consumer space. It will show you key questions you can ask potential customers to determine if your business idea is feasible. Below are 20 questions to consider for your consumer market research </a:t>
            </a:r>
            <a:r>
              <a:rPr lang="en-US" sz="7200" b="1" u="sng" dirty="0">
                <a:latin typeface="Arial" panose="020B0604020202020204" pitchFamily="34" charset="0"/>
                <a:cs typeface="Arial" panose="020B0604020202020204" pitchFamily="34" charset="0"/>
                <a:hlinkClick r:id="rId2"/>
              </a:rPr>
              <a:t>survey</a:t>
            </a:r>
            <a:r>
              <a:rPr lang="en-US" sz="7200" dirty="0">
                <a:latin typeface="Arial" panose="020B0604020202020204" pitchFamily="34" charset="0"/>
                <a:cs typeface="Arial" panose="020B0604020202020204" pitchFamily="34" charset="0"/>
              </a:rPr>
              <a:t>:</a:t>
            </a:r>
          </a:p>
          <a:p>
            <a:pPr marL="0" indent="0">
              <a:buNone/>
            </a:pPr>
            <a:endParaRPr lang="en-US" sz="7200" dirty="0">
              <a:latin typeface="Arial" panose="020B0604020202020204" pitchFamily="34" charset="0"/>
              <a:cs typeface="Arial" panose="020B0604020202020204" pitchFamily="34" charset="0"/>
            </a:endParaRPr>
          </a:p>
          <a:p>
            <a:r>
              <a:rPr lang="en-US" sz="9600" b="1" dirty="0">
                <a:solidFill>
                  <a:srgbClr val="FF0000"/>
                </a:solidFill>
                <a:latin typeface="Arial" panose="020B0604020202020204" pitchFamily="34" charset="0"/>
                <a:cs typeface="Arial" panose="020B0604020202020204" pitchFamily="34" charset="0"/>
              </a:rPr>
              <a:t>Demographic Questions (this should not be included in research aim)</a:t>
            </a:r>
            <a:endParaRPr lang="en-US" sz="9600" dirty="0">
              <a:solidFill>
                <a:srgbClr val="FF0000"/>
              </a:solidFill>
              <a:latin typeface="Arial" panose="020B0604020202020204" pitchFamily="34" charset="0"/>
              <a:cs typeface="Arial" panose="020B0604020202020204" pitchFamily="34" charset="0"/>
            </a:endParaRPr>
          </a:p>
          <a:p>
            <a:r>
              <a:rPr lang="en-US" sz="9600" dirty="0">
                <a:solidFill>
                  <a:srgbClr val="FF0000"/>
                </a:solidFill>
                <a:latin typeface="Arial" panose="020B0604020202020204" pitchFamily="34" charset="0"/>
                <a:cs typeface="Arial" panose="020B0604020202020204" pitchFamily="34" charset="0"/>
              </a:rPr>
              <a:t>What is your age?</a:t>
            </a:r>
          </a:p>
          <a:p>
            <a:r>
              <a:rPr lang="en-US" sz="9600" dirty="0">
                <a:solidFill>
                  <a:srgbClr val="FF0000"/>
                </a:solidFill>
                <a:latin typeface="Arial" panose="020B0604020202020204" pitchFamily="34" charset="0"/>
                <a:cs typeface="Arial" panose="020B0604020202020204" pitchFamily="34" charset="0"/>
              </a:rPr>
              <a:t>What is your gender?</a:t>
            </a:r>
          </a:p>
          <a:p>
            <a:r>
              <a:rPr lang="en-US" sz="9600" dirty="0">
                <a:solidFill>
                  <a:srgbClr val="FF0000"/>
                </a:solidFill>
                <a:latin typeface="Arial" panose="020B0604020202020204" pitchFamily="34" charset="0"/>
                <a:cs typeface="Arial" panose="020B0604020202020204" pitchFamily="34" charset="0"/>
              </a:rPr>
              <a:t>What is your household size?</a:t>
            </a:r>
          </a:p>
          <a:p>
            <a:r>
              <a:rPr lang="en-US" sz="9600" dirty="0">
                <a:solidFill>
                  <a:srgbClr val="FF0000"/>
                </a:solidFill>
                <a:latin typeface="Arial" panose="020B0604020202020204" pitchFamily="34" charset="0"/>
                <a:cs typeface="Arial" panose="020B0604020202020204" pitchFamily="34" charset="0"/>
              </a:rPr>
              <a:t>What is your household income?</a:t>
            </a:r>
          </a:p>
          <a:p>
            <a:r>
              <a:rPr lang="en-US" sz="9600" dirty="0">
                <a:solidFill>
                  <a:srgbClr val="FF0000"/>
                </a:solidFill>
                <a:latin typeface="Arial" panose="020B0604020202020204" pitchFamily="34" charset="0"/>
                <a:cs typeface="Arial" panose="020B0604020202020204" pitchFamily="34" charset="0"/>
              </a:rPr>
              <a:t>What is your profession?</a:t>
            </a:r>
          </a:p>
          <a:p>
            <a:r>
              <a:rPr lang="en-US" sz="9600" dirty="0">
                <a:solidFill>
                  <a:srgbClr val="FF0000"/>
                </a:solidFill>
                <a:latin typeface="Arial" panose="020B0604020202020204" pitchFamily="34" charset="0"/>
                <a:cs typeface="Arial" panose="020B0604020202020204" pitchFamily="34" charset="0"/>
              </a:rPr>
              <a:t>What is your education level?</a:t>
            </a:r>
          </a:p>
          <a:p>
            <a:r>
              <a:rPr lang="en-US" sz="9600" dirty="0">
                <a:solidFill>
                  <a:srgbClr val="FF0000"/>
                </a:solidFill>
                <a:latin typeface="Arial" panose="020B0604020202020204" pitchFamily="34" charset="0"/>
                <a:cs typeface="Arial" panose="020B0604020202020204" pitchFamily="34" charset="0"/>
              </a:rPr>
              <a:t>Where do you live?</a:t>
            </a:r>
          </a:p>
          <a:p>
            <a:r>
              <a:rPr lang="en-US" sz="9600" b="1" dirty="0">
                <a:latin typeface="Arial" panose="020B0604020202020204" pitchFamily="34" charset="0"/>
                <a:cs typeface="Arial" panose="020B0604020202020204" pitchFamily="34" charset="0"/>
              </a:rPr>
              <a:t>Psychographic Questions</a:t>
            </a:r>
            <a:endParaRPr lang="en-US" sz="9600" dirty="0">
              <a:latin typeface="Arial" panose="020B0604020202020204" pitchFamily="34" charset="0"/>
              <a:cs typeface="Arial" panose="020B0604020202020204" pitchFamily="34" charset="0"/>
            </a:endParaRPr>
          </a:p>
          <a:p>
            <a:r>
              <a:rPr lang="en-US" sz="9600" dirty="0">
                <a:latin typeface="Arial" panose="020B0604020202020204" pitchFamily="34" charset="0"/>
                <a:cs typeface="Arial" panose="020B0604020202020204" pitchFamily="34" charset="0"/>
              </a:rPr>
              <a:t>You may want to ask about their interests, hobbies, opinions or anything else that will help you learn more about your customers.</a:t>
            </a:r>
          </a:p>
          <a:p>
            <a:endParaRPr lang="en-US" dirty="0"/>
          </a:p>
        </p:txBody>
      </p:sp>
      <p:sp>
        <p:nvSpPr>
          <p:cNvPr id="7" name="สี่เหลี่ยมผืนผ้า 6">
            <a:extLst>
              <a:ext uri="{FF2B5EF4-FFF2-40B4-BE49-F238E27FC236}">
                <a16:creationId xmlns:a16="http://schemas.microsoft.com/office/drawing/2014/main" id="{C880242C-AB7D-4732-B8CC-386127BE794B}"/>
              </a:ext>
            </a:extLst>
          </p:cNvPr>
          <p:cNvSpPr/>
          <p:nvPr/>
        </p:nvSpPr>
        <p:spPr>
          <a:xfrm>
            <a:off x="5736262" y="6253864"/>
            <a:ext cx="5655459" cy="369332"/>
          </a:xfrm>
          <a:prstGeom prst="rect">
            <a:avLst/>
          </a:prstGeom>
        </p:spPr>
        <p:txBody>
          <a:bodyPr wrap="none">
            <a:spAutoFit/>
          </a:bodyPr>
          <a:lstStyle/>
          <a:p>
            <a:r>
              <a:rPr lang="en-US" dirty="0">
                <a:hlinkClick r:id="rId3"/>
              </a:rPr>
              <a:t>Top 20 Consumer Market Research Questions | </a:t>
            </a:r>
            <a:r>
              <a:rPr lang="en-US" dirty="0" err="1">
                <a:hlinkClick r:id="rId3"/>
              </a:rPr>
              <a:t>Cvent</a:t>
            </a:r>
            <a:r>
              <a:rPr lang="en-US" dirty="0">
                <a:hlinkClick r:id="rId3"/>
              </a:rPr>
              <a:t> Blog</a:t>
            </a:r>
            <a:endParaRPr lang="en-US" dirty="0"/>
          </a:p>
        </p:txBody>
      </p:sp>
    </p:spTree>
    <p:extLst>
      <p:ext uri="{BB962C8B-B14F-4D97-AF65-F5344CB8AC3E}">
        <p14:creationId xmlns:p14="http://schemas.microsoft.com/office/powerpoint/2010/main" val="2832531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ตัวแทนเนื้อหา 5">
            <a:extLst>
              <a:ext uri="{FF2B5EF4-FFF2-40B4-BE49-F238E27FC236}">
                <a16:creationId xmlns:a16="http://schemas.microsoft.com/office/drawing/2014/main" id="{B1A26FD1-725C-4C34-8F9A-A3CA2BA95059}"/>
              </a:ext>
            </a:extLst>
          </p:cNvPr>
          <p:cNvSpPr>
            <a:spLocks noGrp="1"/>
          </p:cNvSpPr>
          <p:nvPr>
            <p:ph idx="1"/>
          </p:nvPr>
        </p:nvSpPr>
        <p:spPr>
          <a:xfrm>
            <a:off x="465338" y="243682"/>
            <a:ext cx="10515600" cy="4351338"/>
          </a:xfrm>
        </p:spPr>
        <p:txBody>
          <a:bodyPr>
            <a:normAutofit fontScale="25000" lnSpcReduction="20000"/>
          </a:bodyPr>
          <a:lstStyle/>
          <a:p>
            <a:r>
              <a:rPr lang="en-US" sz="9600" b="1" dirty="0">
                <a:latin typeface="Arial" panose="020B0604020202020204" pitchFamily="34" charset="0"/>
                <a:cs typeface="Arial" panose="020B0604020202020204" pitchFamily="34" charset="0"/>
              </a:rPr>
              <a:t>Buying Pattern Questions </a:t>
            </a:r>
            <a:endParaRPr lang="en-US" sz="9600" dirty="0">
              <a:latin typeface="Arial" panose="020B0604020202020204" pitchFamily="34" charset="0"/>
              <a:cs typeface="Arial" panose="020B0604020202020204" pitchFamily="34" charset="0"/>
            </a:endParaRPr>
          </a:p>
          <a:p>
            <a:r>
              <a:rPr lang="en-US" sz="9600" dirty="0">
                <a:latin typeface="Arial" panose="020B0604020202020204" pitchFamily="34" charset="0"/>
                <a:cs typeface="Arial" panose="020B0604020202020204" pitchFamily="34" charset="0"/>
              </a:rPr>
              <a:t>Do you ever purchase _______?</a:t>
            </a:r>
          </a:p>
          <a:p>
            <a:r>
              <a:rPr lang="en-US" sz="9600" dirty="0">
                <a:latin typeface="Arial" panose="020B0604020202020204" pitchFamily="34" charset="0"/>
                <a:cs typeface="Arial" panose="020B0604020202020204" pitchFamily="34" charset="0"/>
              </a:rPr>
              <a:t>If so, who in your household makes the buying decision?</a:t>
            </a:r>
          </a:p>
          <a:p>
            <a:r>
              <a:rPr lang="en-US" sz="9600" dirty="0">
                <a:latin typeface="Arial" panose="020B0604020202020204" pitchFamily="34" charset="0"/>
                <a:cs typeface="Arial" panose="020B0604020202020204" pitchFamily="34" charset="0"/>
              </a:rPr>
              <a:t>Where do you go when you are looking for _______?</a:t>
            </a:r>
          </a:p>
          <a:p>
            <a:r>
              <a:rPr lang="en-US" sz="9600" dirty="0">
                <a:latin typeface="Arial" panose="020B0604020202020204" pitchFamily="34" charset="0"/>
                <a:cs typeface="Arial" panose="020B0604020202020204" pitchFamily="34" charset="0"/>
              </a:rPr>
              <a:t>How often do you purchase _______?</a:t>
            </a:r>
          </a:p>
          <a:p>
            <a:r>
              <a:rPr lang="en-US" sz="9600" dirty="0">
                <a:latin typeface="Arial" panose="020B0604020202020204" pitchFamily="34" charset="0"/>
                <a:cs typeface="Arial" panose="020B0604020202020204" pitchFamily="34" charset="0"/>
              </a:rPr>
              <a:t>How long does it take you to make a buying decision?</a:t>
            </a:r>
          </a:p>
          <a:p>
            <a:r>
              <a:rPr lang="en-US" sz="9600" dirty="0">
                <a:latin typeface="Arial" panose="020B0604020202020204" pitchFamily="34" charset="0"/>
                <a:cs typeface="Arial" panose="020B0604020202020204" pitchFamily="34" charset="0"/>
              </a:rPr>
              <a:t>What is your typical budget for _______?</a:t>
            </a:r>
          </a:p>
          <a:p>
            <a:r>
              <a:rPr lang="en-US" sz="9600" dirty="0">
                <a:latin typeface="Arial" panose="020B0604020202020204" pitchFamily="34" charset="0"/>
                <a:cs typeface="Arial" panose="020B0604020202020204" pitchFamily="34" charset="0"/>
              </a:rPr>
              <a:t>How far would you travel to make the purchase?</a:t>
            </a:r>
          </a:p>
          <a:p>
            <a:r>
              <a:rPr lang="en-US" sz="9600" b="1" dirty="0">
                <a:latin typeface="Arial" panose="020B0604020202020204" pitchFamily="34" charset="0"/>
                <a:cs typeface="Arial" panose="020B0604020202020204" pitchFamily="34" charset="0"/>
              </a:rPr>
              <a:t>Benefits Questions</a:t>
            </a:r>
            <a:endParaRPr lang="en-US" sz="9600" dirty="0">
              <a:latin typeface="Arial" panose="020B0604020202020204" pitchFamily="34" charset="0"/>
              <a:cs typeface="Arial" panose="020B0604020202020204" pitchFamily="34" charset="0"/>
            </a:endParaRPr>
          </a:p>
          <a:p>
            <a:r>
              <a:rPr lang="en-US" sz="9600" dirty="0">
                <a:latin typeface="Arial" panose="020B0604020202020204" pitchFamily="34" charset="0"/>
                <a:cs typeface="Arial" panose="020B0604020202020204" pitchFamily="34" charset="0"/>
              </a:rPr>
              <a:t>What features do you look for when you purchase _______?</a:t>
            </a:r>
          </a:p>
          <a:p>
            <a:r>
              <a:rPr lang="en-US" sz="9600" dirty="0">
                <a:latin typeface="Arial" panose="020B0604020202020204" pitchFamily="34" charset="0"/>
                <a:cs typeface="Arial" panose="020B0604020202020204" pitchFamily="34" charset="0"/>
              </a:rPr>
              <a:t>What specific benefits do you look for in _______?</a:t>
            </a:r>
          </a:p>
          <a:p>
            <a:r>
              <a:rPr lang="en-US" sz="9600" dirty="0">
                <a:latin typeface="Arial" panose="020B0604020202020204" pitchFamily="34" charset="0"/>
                <a:cs typeface="Arial" panose="020B0604020202020204" pitchFamily="34" charset="0"/>
              </a:rPr>
              <a:t>What problems motivate you to purchase _______?</a:t>
            </a:r>
          </a:p>
          <a:p>
            <a:r>
              <a:rPr lang="en-US" sz="9600" dirty="0">
                <a:latin typeface="Arial" panose="020B0604020202020204" pitchFamily="34" charset="0"/>
                <a:cs typeface="Arial" panose="020B0604020202020204" pitchFamily="34" charset="0"/>
              </a:rPr>
              <a:t>What needs are you trying to meet when you purchase _______?</a:t>
            </a:r>
          </a:p>
          <a:p>
            <a:r>
              <a:rPr lang="en-US" sz="9600" dirty="0">
                <a:latin typeface="Arial" panose="020B0604020202020204" pitchFamily="34" charset="0"/>
                <a:cs typeface="Arial" panose="020B0604020202020204" pitchFamily="34" charset="0"/>
              </a:rPr>
              <a:t>How do you hope _______will make your life better?</a:t>
            </a:r>
          </a:p>
          <a:p>
            <a:r>
              <a:rPr lang="en-US" sz="9600" dirty="0">
                <a:latin typeface="Arial" panose="020B0604020202020204" pitchFamily="34" charset="0"/>
                <a:cs typeface="Arial" panose="020B0604020202020204" pitchFamily="34" charset="0"/>
              </a:rPr>
              <a:t>These questions can provide a jumping point for your consumer market research efforts.</a:t>
            </a:r>
          </a:p>
          <a:p>
            <a:endParaRPr lang="en-US" dirty="0"/>
          </a:p>
        </p:txBody>
      </p:sp>
      <p:sp>
        <p:nvSpPr>
          <p:cNvPr id="2" name="สี่เหลี่ยมผืนผ้า 1">
            <a:extLst>
              <a:ext uri="{FF2B5EF4-FFF2-40B4-BE49-F238E27FC236}">
                <a16:creationId xmlns:a16="http://schemas.microsoft.com/office/drawing/2014/main" id="{D36CC135-76A8-4A96-A519-71D7B354EBA9}"/>
              </a:ext>
            </a:extLst>
          </p:cNvPr>
          <p:cNvSpPr/>
          <p:nvPr/>
        </p:nvSpPr>
        <p:spPr>
          <a:xfrm>
            <a:off x="6029225" y="6244986"/>
            <a:ext cx="5655459" cy="369332"/>
          </a:xfrm>
          <a:prstGeom prst="rect">
            <a:avLst/>
          </a:prstGeom>
        </p:spPr>
        <p:txBody>
          <a:bodyPr wrap="none">
            <a:spAutoFit/>
          </a:bodyPr>
          <a:lstStyle/>
          <a:p>
            <a:r>
              <a:rPr lang="en-US" dirty="0">
                <a:hlinkClick r:id="rId2"/>
              </a:rPr>
              <a:t>Top 20 Consumer Market Research Questions | </a:t>
            </a:r>
            <a:r>
              <a:rPr lang="en-US" dirty="0" err="1">
                <a:hlinkClick r:id="rId2"/>
              </a:rPr>
              <a:t>Cvent</a:t>
            </a:r>
            <a:r>
              <a:rPr lang="en-US" dirty="0">
                <a:hlinkClick r:id="rId2"/>
              </a:rPr>
              <a:t> Blog</a:t>
            </a:r>
            <a:endParaRPr lang="en-US" dirty="0"/>
          </a:p>
        </p:txBody>
      </p:sp>
    </p:spTree>
    <p:extLst>
      <p:ext uri="{BB962C8B-B14F-4D97-AF65-F5344CB8AC3E}">
        <p14:creationId xmlns:p14="http://schemas.microsoft.com/office/powerpoint/2010/main" val="1563841012"/>
      </p:ext>
    </p:extLst>
  </p:cSld>
  <p:clrMapOvr>
    <a:masterClrMapping/>
  </p:clrMapOvr>
</p:sld>
</file>

<file path=ppt/theme/theme1.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526</Words>
  <Application>Microsoft Office PowerPoint</Application>
  <PresentationFormat>แบบจอกว้าง</PresentationFormat>
  <Paragraphs>83</Paragraphs>
  <Slides>10</Slides>
  <Notes>0</Notes>
  <HiddenSlides>0</HiddenSlides>
  <MMClips>0</MMClips>
  <ScaleCrop>false</ScaleCrop>
  <HeadingPairs>
    <vt:vector size="6" baseType="variant">
      <vt:variant>
        <vt:lpstr>ฟอนต์ที่ถูกใช้</vt:lpstr>
      </vt:variant>
      <vt:variant>
        <vt:i4>3</vt:i4>
      </vt:variant>
      <vt:variant>
        <vt:lpstr>ธีม</vt:lpstr>
      </vt:variant>
      <vt:variant>
        <vt:i4>1</vt:i4>
      </vt:variant>
      <vt:variant>
        <vt:lpstr>ชื่อเรื่องสไลด์</vt:lpstr>
      </vt:variant>
      <vt:variant>
        <vt:i4>10</vt:i4>
      </vt:variant>
    </vt:vector>
  </HeadingPairs>
  <TitlesOfParts>
    <vt:vector size="14" baseType="lpstr">
      <vt:lpstr>Arial</vt:lpstr>
      <vt:lpstr>Calibri</vt:lpstr>
      <vt:lpstr>Calibri Light</vt:lpstr>
      <vt:lpstr>ธีมของ Office</vt:lpstr>
      <vt:lpstr>RESEARCH GUIDELINES</vt:lpstr>
      <vt:lpstr>MK 201 Group Assignment…Due next class…</vt:lpstr>
      <vt:lpstr>RESEARCH…simple …</vt:lpstr>
      <vt:lpstr>Research Aim: What insights we want to find from this research?</vt:lpstr>
      <vt:lpstr>Research Objectives: What ways can we achieve the aim?</vt:lpstr>
      <vt:lpstr>Research Questions: What questions to ask to achieve our objectives?</vt:lpstr>
      <vt:lpstr>งานนำเสนอ PowerPoint</vt:lpstr>
      <vt:lpstr>Some tips …</vt:lpstr>
      <vt:lpstr>งานนำเสนอ PowerPoint</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Assignment…Due June 24,2020</dc:title>
  <dc:creator>user</dc:creator>
  <cp:lastModifiedBy>Suwalya Khem</cp:lastModifiedBy>
  <cp:revision>21</cp:revision>
  <dcterms:created xsi:type="dcterms:W3CDTF">2020-06-18T14:04:28Z</dcterms:created>
  <dcterms:modified xsi:type="dcterms:W3CDTF">2022-03-31T08:35:13Z</dcterms:modified>
</cp:coreProperties>
</file>