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46" d="100"/>
          <a:sy n="46" d="100"/>
        </p:scale>
        <p:origin x="78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th-TH"/>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203CF61B-6661-46D5-864E-170F4DF6A966}" type="datetimeFigureOut">
              <a:rPr lang="th-TH" smtClean="0"/>
              <a:t>08/03/61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AEE8255-B884-46F5-9E52-C639B0B869F0}" type="slidenum">
              <a:rPr lang="th-TH" smtClean="0"/>
              <a:t>‹#›</a:t>
            </a:fld>
            <a:endParaRPr lang="th-TH"/>
          </a:p>
        </p:txBody>
      </p:sp>
    </p:spTree>
    <p:extLst>
      <p:ext uri="{BB962C8B-B14F-4D97-AF65-F5344CB8AC3E}">
        <p14:creationId xmlns:p14="http://schemas.microsoft.com/office/powerpoint/2010/main" val="3661583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203CF61B-6661-46D5-864E-170F4DF6A966}" type="datetimeFigureOut">
              <a:rPr lang="th-TH" smtClean="0"/>
              <a:t>08/03/61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AEE8255-B884-46F5-9E52-C639B0B869F0}" type="slidenum">
              <a:rPr lang="th-TH" smtClean="0"/>
              <a:t>‹#›</a:t>
            </a:fld>
            <a:endParaRPr lang="th-TH"/>
          </a:p>
        </p:txBody>
      </p:sp>
    </p:spTree>
    <p:extLst>
      <p:ext uri="{BB962C8B-B14F-4D97-AF65-F5344CB8AC3E}">
        <p14:creationId xmlns:p14="http://schemas.microsoft.com/office/powerpoint/2010/main" val="2565871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th-TH"/>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03CF61B-6661-46D5-864E-170F4DF6A966}" type="datetimeFigureOut">
              <a:rPr lang="th-TH" smtClean="0"/>
              <a:t>08/03/61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AEE8255-B884-46F5-9E52-C639B0B869F0}" type="slidenum">
              <a:rPr lang="th-TH" smtClean="0"/>
              <a:t>‹#›</a:t>
            </a:fld>
            <a:endParaRPr lang="th-TH"/>
          </a:p>
        </p:txBody>
      </p:sp>
    </p:spTree>
    <p:extLst>
      <p:ext uri="{BB962C8B-B14F-4D97-AF65-F5344CB8AC3E}">
        <p14:creationId xmlns:p14="http://schemas.microsoft.com/office/powerpoint/2010/main" val="9196693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203CF61B-6661-46D5-864E-170F4DF6A966}" type="datetimeFigureOut">
              <a:rPr lang="th-TH" smtClean="0"/>
              <a:t>08/03/61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AEE8255-B884-46F5-9E52-C639B0B869F0}" type="slidenum">
              <a:rPr lang="th-TH" smtClean="0"/>
              <a:t>‹#›</a:t>
            </a:fld>
            <a:endParaRPr lang="th-TH"/>
          </a:p>
        </p:txBody>
      </p:sp>
    </p:spTree>
    <p:extLst>
      <p:ext uri="{BB962C8B-B14F-4D97-AF65-F5344CB8AC3E}">
        <p14:creationId xmlns:p14="http://schemas.microsoft.com/office/powerpoint/2010/main" val="3564511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th-TH"/>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203CF61B-6661-46D5-864E-170F4DF6A966}" type="datetimeFigureOut">
              <a:rPr lang="th-TH" smtClean="0"/>
              <a:t>08/03/61</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5AEE8255-B884-46F5-9E52-C639B0B869F0}" type="slidenum">
              <a:rPr lang="th-TH" smtClean="0"/>
              <a:t>‹#›</a:t>
            </a:fld>
            <a:endParaRPr lang="th-TH"/>
          </a:p>
        </p:txBody>
      </p:sp>
    </p:spTree>
    <p:extLst>
      <p:ext uri="{BB962C8B-B14F-4D97-AF65-F5344CB8AC3E}">
        <p14:creationId xmlns:p14="http://schemas.microsoft.com/office/powerpoint/2010/main" val="1350407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203CF61B-6661-46D5-864E-170F4DF6A966}" type="datetimeFigureOut">
              <a:rPr lang="th-TH" smtClean="0"/>
              <a:t>08/03/61</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5AEE8255-B884-46F5-9E52-C639B0B869F0}" type="slidenum">
              <a:rPr lang="th-TH" smtClean="0"/>
              <a:t>‹#›</a:t>
            </a:fld>
            <a:endParaRPr lang="th-TH"/>
          </a:p>
        </p:txBody>
      </p:sp>
    </p:spTree>
    <p:extLst>
      <p:ext uri="{BB962C8B-B14F-4D97-AF65-F5344CB8AC3E}">
        <p14:creationId xmlns:p14="http://schemas.microsoft.com/office/powerpoint/2010/main" val="28379265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3CF61B-6661-46D5-864E-170F4DF6A966}" type="datetimeFigureOut">
              <a:rPr lang="th-TH" smtClean="0"/>
              <a:t>08/03/61</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5AEE8255-B884-46F5-9E52-C639B0B869F0}" type="slidenum">
              <a:rPr lang="th-TH" smtClean="0"/>
              <a:t>‹#›</a:t>
            </a:fld>
            <a:endParaRPr lang="th-TH"/>
          </a:p>
        </p:txBody>
      </p:sp>
    </p:spTree>
    <p:extLst>
      <p:ext uri="{BB962C8B-B14F-4D97-AF65-F5344CB8AC3E}">
        <p14:creationId xmlns:p14="http://schemas.microsoft.com/office/powerpoint/2010/main" val="3161524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th-TH"/>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03CF61B-6661-46D5-864E-170F4DF6A966}" type="datetimeFigureOut">
              <a:rPr lang="th-TH" smtClean="0"/>
              <a:t>08/03/61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AEE8255-B884-46F5-9E52-C639B0B869F0}" type="slidenum">
              <a:rPr lang="th-TH" smtClean="0"/>
              <a:t>‹#›</a:t>
            </a:fld>
            <a:endParaRPr lang="th-TH"/>
          </a:p>
        </p:txBody>
      </p:sp>
    </p:spTree>
    <p:extLst>
      <p:ext uri="{BB962C8B-B14F-4D97-AF65-F5344CB8AC3E}">
        <p14:creationId xmlns:p14="http://schemas.microsoft.com/office/powerpoint/2010/main" val="19264375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th-TH"/>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03CF61B-6661-46D5-864E-170F4DF6A966}" type="datetimeFigureOut">
              <a:rPr lang="th-TH" smtClean="0"/>
              <a:t>08/03/61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AEE8255-B884-46F5-9E52-C639B0B869F0}" type="slidenum">
              <a:rPr lang="th-TH" smtClean="0"/>
              <a:t>‹#›</a:t>
            </a:fld>
            <a:endParaRPr lang="th-TH"/>
          </a:p>
        </p:txBody>
      </p:sp>
    </p:spTree>
    <p:extLst>
      <p:ext uri="{BB962C8B-B14F-4D97-AF65-F5344CB8AC3E}">
        <p14:creationId xmlns:p14="http://schemas.microsoft.com/office/powerpoint/2010/main" val="6910530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203CF61B-6661-46D5-864E-170F4DF6A966}" type="datetimeFigureOut">
              <a:rPr lang="th-TH" smtClean="0"/>
              <a:t>08/03/61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AEE8255-B884-46F5-9E52-C639B0B869F0}" type="slidenum">
              <a:rPr lang="th-TH" smtClean="0"/>
              <a:t>‹#›</a:t>
            </a:fld>
            <a:endParaRPr lang="th-TH"/>
          </a:p>
        </p:txBody>
      </p:sp>
    </p:spTree>
    <p:extLst>
      <p:ext uri="{BB962C8B-B14F-4D97-AF65-F5344CB8AC3E}">
        <p14:creationId xmlns:p14="http://schemas.microsoft.com/office/powerpoint/2010/main" val="871105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203CF61B-6661-46D5-864E-170F4DF6A966}" type="datetimeFigureOut">
              <a:rPr lang="th-TH" smtClean="0"/>
              <a:t>08/03/61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AEE8255-B884-46F5-9E52-C639B0B869F0}" type="slidenum">
              <a:rPr lang="th-TH" smtClean="0"/>
              <a:t>‹#›</a:t>
            </a:fld>
            <a:endParaRPr lang="th-TH"/>
          </a:p>
        </p:txBody>
      </p:sp>
    </p:spTree>
    <p:extLst>
      <p:ext uri="{BB962C8B-B14F-4D97-AF65-F5344CB8AC3E}">
        <p14:creationId xmlns:p14="http://schemas.microsoft.com/office/powerpoint/2010/main" val="1373872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3CF61B-6661-46D5-864E-170F4DF6A966}" type="datetimeFigureOut">
              <a:rPr lang="th-TH" smtClean="0"/>
              <a:t>08/03/61</a:t>
            </a:fld>
            <a:endParaRPr lang="th-TH"/>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EE8255-B884-46F5-9E52-C639B0B869F0}" type="slidenum">
              <a:rPr lang="th-TH" smtClean="0"/>
              <a:t>‹#›</a:t>
            </a:fld>
            <a:endParaRPr lang="th-TH"/>
          </a:p>
        </p:txBody>
      </p:sp>
    </p:spTree>
    <p:extLst>
      <p:ext uri="{BB962C8B-B14F-4D97-AF65-F5344CB8AC3E}">
        <p14:creationId xmlns:p14="http://schemas.microsoft.com/office/powerpoint/2010/main" val="11052724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Methodology from USC</a:t>
            </a:r>
            <a:endParaRPr lang="th-TH" dirty="0"/>
          </a:p>
        </p:txBody>
      </p:sp>
      <p:sp>
        <p:nvSpPr>
          <p:cNvPr id="3" name="Subtitle 2"/>
          <p:cNvSpPr>
            <a:spLocks noGrp="1"/>
          </p:cNvSpPr>
          <p:nvPr>
            <p:ph type="subTitle" idx="1"/>
          </p:nvPr>
        </p:nvSpPr>
        <p:spPr/>
        <p:txBody>
          <a:bodyPr/>
          <a:lstStyle/>
          <a:p>
            <a:endParaRPr lang="th-TH"/>
          </a:p>
        </p:txBody>
      </p:sp>
    </p:spTree>
    <p:extLst>
      <p:ext uri="{BB962C8B-B14F-4D97-AF65-F5344CB8AC3E}">
        <p14:creationId xmlns:p14="http://schemas.microsoft.com/office/powerpoint/2010/main" val="7717873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r>
            <a:br>
              <a:rPr lang="en-US" dirty="0" smtClean="0"/>
            </a:br>
            <a:r>
              <a:rPr lang="en-US" b="1" dirty="0"/>
              <a:t>Definition</a:t>
            </a:r>
            <a:endParaRPr lang="th-TH" dirty="0"/>
          </a:p>
        </p:txBody>
      </p:sp>
      <p:sp>
        <p:nvSpPr>
          <p:cNvPr id="3" name="Content Placeholder 2"/>
          <p:cNvSpPr>
            <a:spLocks noGrp="1"/>
          </p:cNvSpPr>
          <p:nvPr>
            <p:ph idx="1"/>
          </p:nvPr>
        </p:nvSpPr>
        <p:spPr/>
        <p:txBody>
          <a:bodyPr/>
          <a:lstStyle/>
          <a:p>
            <a:r>
              <a:rPr lang="en-US" dirty="0"/>
              <a:t>The methods section describes actions to be taken to investigate a research problem and the rationale for the application of specific procedures or techniques used to identify, select, process, and analyze information applied to understanding the problem, thereby, allowing the reader to critically evaluate a study’s overall validity and reliability. The methodology section of a research paper answers two main questions: How was the data collected or generated? And, how was it analyzed? The writing should be direct and precise and always written in the past tense.</a:t>
            </a:r>
            <a:endParaRPr lang="th-TH" dirty="0"/>
          </a:p>
        </p:txBody>
      </p:sp>
    </p:spTree>
    <p:extLst>
      <p:ext uri="{BB962C8B-B14F-4D97-AF65-F5344CB8AC3E}">
        <p14:creationId xmlns:p14="http://schemas.microsoft.com/office/powerpoint/2010/main" val="8938238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Importance of a Good Methodology Section</a:t>
            </a:r>
            <a:br>
              <a:rPr lang="en-US" b="1" dirty="0"/>
            </a:br>
            <a:endParaRPr lang="th-TH" dirty="0"/>
          </a:p>
        </p:txBody>
      </p:sp>
      <p:sp>
        <p:nvSpPr>
          <p:cNvPr id="3" name="Content Placeholder 2"/>
          <p:cNvSpPr>
            <a:spLocks noGrp="1"/>
          </p:cNvSpPr>
          <p:nvPr>
            <p:ph idx="1"/>
          </p:nvPr>
        </p:nvSpPr>
        <p:spPr/>
        <p:txBody>
          <a:bodyPr>
            <a:normAutofit fontScale="85000" lnSpcReduction="20000"/>
          </a:bodyPr>
          <a:lstStyle/>
          <a:p>
            <a:r>
              <a:rPr lang="en-US" b="1" dirty="0"/>
              <a:t>You must explain how you obtained and analyzed your results for the following reasons:</a:t>
            </a:r>
            <a:endParaRPr lang="en-US" dirty="0"/>
          </a:p>
          <a:p>
            <a:r>
              <a:rPr lang="en-US" dirty="0"/>
              <a:t>Readers need to know how the data was obtained because the method you chose affects the findings and, by extension, how you interpreted them.</a:t>
            </a:r>
          </a:p>
          <a:p>
            <a:r>
              <a:rPr lang="en-US" dirty="0"/>
              <a:t>Methodology is crucial for any branch of scholarship because an unreliable method produces unreliable results and, as a consequence, undermines the value of your interpretations of the findings.</a:t>
            </a:r>
          </a:p>
          <a:p>
            <a:r>
              <a:rPr lang="en-US" dirty="0"/>
              <a:t>In most cases, there are a variety of different methods you can choose to investigate a research problem. The methodology section of your paper should clearly articulate the reasons why you chose a particular procedure or technique.</a:t>
            </a:r>
          </a:p>
          <a:p>
            <a:r>
              <a:rPr lang="en-US" dirty="0"/>
              <a:t>The reader wants to know that the data was collected or generated in a way that is consistent with accepted practice in the field of study. For example, if you are using a multiple choice questionnaire, readers need to know that it offered your respondents a reasonable range of answers to choose from.</a:t>
            </a:r>
          </a:p>
          <a:p>
            <a:endParaRPr lang="th-TH" dirty="0"/>
          </a:p>
        </p:txBody>
      </p:sp>
    </p:spTree>
    <p:extLst>
      <p:ext uri="{BB962C8B-B14F-4D97-AF65-F5344CB8AC3E}">
        <p14:creationId xmlns:p14="http://schemas.microsoft.com/office/powerpoint/2010/main" val="13876226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Importance of a Good Methodology Section</a:t>
            </a:r>
            <a:br>
              <a:rPr lang="en-US" b="1" dirty="0"/>
            </a:br>
            <a:endParaRPr lang="th-TH" dirty="0"/>
          </a:p>
        </p:txBody>
      </p:sp>
      <p:sp>
        <p:nvSpPr>
          <p:cNvPr id="3" name="Content Placeholder 2"/>
          <p:cNvSpPr>
            <a:spLocks noGrp="1"/>
          </p:cNvSpPr>
          <p:nvPr>
            <p:ph idx="1"/>
          </p:nvPr>
        </p:nvSpPr>
        <p:spPr/>
        <p:txBody>
          <a:bodyPr>
            <a:normAutofit fontScale="85000" lnSpcReduction="10000"/>
          </a:bodyPr>
          <a:lstStyle/>
          <a:p>
            <a:r>
              <a:rPr lang="en-US" dirty="0"/>
              <a:t>The method must be appropriate to fulfilling the overall aims of the study. For example, you need to ensure that you have a large enough sample size to be able to generalize and make recommendations based upon the findings.</a:t>
            </a:r>
          </a:p>
          <a:p>
            <a:r>
              <a:rPr lang="en-US" dirty="0"/>
              <a:t>The methodology should discuss the problems that were anticipated and the steps you took to prevent them from occurring. For any problems that do arise, you must describe the ways in which they were minimized or why these problems do not impact in any meaningful way your interpretation of the findings.</a:t>
            </a:r>
          </a:p>
          <a:p>
            <a:r>
              <a:rPr lang="en-US" dirty="0"/>
              <a:t>In the social and behavioral sciences, it is important to always provide sufficient information to allow other researchers to adopt or replicate your methodology. This information is particularly important when a new method has been developed or an innovative use of an existing method is utilized.</a:t>
            </a:r>
          </a:p>
          <a:p>
            <a:r>
              <a:rPr lang="en-US" dirty="0" smtClean="0"/>
              <a:t/>
            </a:r>
            <a:br>
              <a:rPr lang="en-US" dirty="0" smtClean="0"/>
            </a:br>
            <a:endParaRPr lang="th-TH" dirty="0"/>
          </a:p>
        </p:txBody>
      </p:sp>
    </p:spTree>
    <p:extLst>
      <p:ext uri="{BB962C8B-B14F-4D97-AF65-F5344CB8AC3E}">
        <p14:creationId xmlns:p14="http://schemas.microsoft.com/office/powerpoint/2010/main" val="12405982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 Groups of Research Methods</a:t>
            </a:r>
            <a:r>
              <a:rPr lang="en-US" dirty="0" smtClean="0"/>
              <a:t/>
            </a:r>
            <a:br>
              <a:rPr lang="en-US" dirty="0" smtClean="0"/>
            </a:br>
            <a:endParaRPr lang="th-TH" dirty="0"/>
          </a:p>
        </p:txBody>
      </p:sp>
      <p:sp>
        <p:nvSpPr>
          <p:cNvPr id="3" name="Content Placeholder 2"/>
          <p:cNvSpPr>
            <a:spLocks noGrp="1"/>
          </p:cNvSpPr>
          <p:nvPr>
            <p:ph idx="1"/>
          </p:nvPr>
        </p:nvSpPr>
        <p:spPr/>
        <p:txBody>
          <a:bodyPr>
            <a:normAutofit fontScale="77500" lnSpcReduction="20000"/>
          </a:bodyPr>
          <a:lstStyle/>
          <a:p>
            <a:r>
              <a:rPr lang="en-US" b="1" dirty="0" smtClean="0"/>
              <a:t>There </a:t>
            </a:r>
            <a:r>
              <a:rPr lang="en-US" b="1" dirty="0"/>
              <a:t>are two main groups of research methods in the social sciences:</a:t>
            </a:r>
            <a:endParaRPr lang="en-US" dirty="0"/>
          </a:p>
          <a:p>
            <a:r>
              <a:rPr lang="en-US" b="1" dirty="0"/>
              <a:t>The empirical-analytical group</a:t>
            </a:r>
            <a:r>
              <a:rPr lang="en-US" dirty="0"/>
              <a:t> </a:t>
            </a:r>
            <a:r>
              <a:rPr lang="en-US" b="1" dirty="0"/>
              <a:t>approaches the study of social sciences in a similar manner that researchers study the natural sciences</a:t>
            </a:r>
            <a:r>
              <a:rPr lang="en-US" dirty="0"/>
              <a:t>. This type of research focuses on objective knowledge, research questions that can be answered yes or no, and operational definitions of variables to be measured. The empirical-analytical group employs deductive reasoning that uses existing theory as a foundation for formulating hypotheses that need to be tested. This approach is focused on explanation.</a:t>
            </a:r>
          </a:p>
          <a:p>
            <a:r>
              <a:rPr lang="en-US" b="1" dirty="0"/>
              <a:t>The interpretative group of methods is focused on understanding phenomenon in a comprehensive, holistic way</a:t>
            </a:r>
            <a:r>
              <a:rPr lang="en-US" dirty="0"/>
              <a:t>. Interpretive methods focus on analytically disclosing the meaning-making practices of human subjects [the why, how, or by what means people do what they do], while showing how those practices arrange so that it can be used to generate observable outcomes. Interpretive methods allow you to recognize your connection to the phenomena under investigation. However, the interpretative group requires careful examination of variables because it focuses more on subjective knowledge.</a:t>
            </a:r>
          </a:p>
          <a:p>
            <a:endParaRPr lang="th-TH" dirty="0"/>
          </a:p>
        </p:txBody>
      </p:sp>
    </p:spTree>
    <p:extLst>
      <p:ext uri="{BB962C8B-B14F-4D97-AF65-F5344CB8AC3E}">
        <p14:creationId xmlns:p14="http://schemas.microsoft.com/office/powerpoint/2010/main" val="25740574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Content</a:t>
            </a:r>
            <a:endParaRPr lang="th-TH" dirty="0"/>
          </a:p>
        </p:txBody>
      </p:sp>
      <p:sp>
        <p:nvSpPr>
          <p:cNvPr id="3" name="Content Placeholder 2"/>
          <p:cNvSpPr>
            <a:spLocks noGrp="1"/>
          </p:cNvSpPr>
          <p:nvPr>
            <p:ph idx="1"/>
          </p:nvPr>
        </p:nvSpPr>
        <p:spPr/>
        <p:txBody>
          <a:bodyPr/>
          <a:lstStyle/>
          <a:p>
            <a:r>
              <a:rPr lang="en-US" b="1" dirty="0"/>
              <a:t>The introduction to your methodology section should begin by restating the research problem and underlying assumptions underpinning your study.</a:t>
            </a:r>
            <a:r>
              <a:rPr lang="en-US" dirty="0"/>
              <a:t> This is followed by situating the methods you will use to gather, analyze, and process information within the overall “tradition” of your field of study and within the particular research design you have chosen to study the problem. If the method you choose lies outside of the tradition of your field [i.e., your review of the literature demonstrates that it is not commonly used], provide a justification for how your choice of methods specifically addresses the research problem in ways that have not been utilized in prior studies.</a:t>
            </a:r>
            <a:endParaRPr lang="th-TH" dirty="0"/>
          </a:p>
        </p:txBody>
      </p:sp>
    </p:spTree>
    <p:extLst>
      <p:ext uri="{BB962C8B-B14F-4D97-AF65-F5344CB8AC3E}">
        <p14:creationId xmlns:p14="http://schemas.microsoft.com/office/powerpoint/2010/main" val="23431084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Content</a:t>
            </a:r>
            <a:endParaRPr lang="th-TH" dirty="0"/>
          </a:p>
        </p:txBody>
      </p:sp>
      <p:sp>
        <p:nvSpPr>
          <p:cNvPr id="3" name="Content Placeholder 2"/>
          <p:cNvSpPr>
            <a:spLocks noGrp="1"/>
          </p:cNvSpPr>
          <p:nvPr>
            <p:ph idx="1"/>
          </p:nvPr>
        </p:nvSpPr>
        <p:spPr/>
        <p:txBody>
          <a:bodyPr/>
          <a:lstStyle/>
          <a:p>
            <a:r>
              <a:rPr lang="en-US" b="1" dirty="0"/>
              <a:t>The introduction to your methodology section should begin by restating the research problem and underlying assumptions underpinning your study.</a:t>
            </a:r>
            <a:r>
              <a:rPr lang="en-US" dirty="0"/>
              <a:t> This is followed by situating the methods you will use to gather, analyze, and process information within the overall “tradition” of your field of study and within the particular research design you have chosen to study the problem. If the method you choose lies outside of the tradition of your field [i.e., your review of the literature demonstrates that it is not commonly used], provide a justification for how your choice of methods specifically addresses the research problem in ways that have not been utilized in prior studies.</a:t>
            </a:r>
            <a:endParaRPr lang="th-TH" dirty="0"/>
          </a:p>
        </p:txBody>
      </p:sp>
    </p:spTree>
    <p:extLst>
      <p:ext uri="{BB962C8B-B14F-4D97-AF65-F5344CB8AC3E}">
        <p14:creationId xmlns:p14="http://schemas.microsoft.com/office/powerpoint/2010/main" val="1799292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Content</a:t>
            </a:r>
            <a:endParaRPr lang="th-TH" dirty="0"/>
          </a:p>
        </p:txBody>
      </p:sp>
      <p:sp>
        <p:nvSpPr>
          <p:cNvPr id="3" name="Content Placeholder 2"/>
          <p:cNvSpPr>
            <a:spLocks noGrp="1"/>
          </p:cNvSpPr>
          <p:nvPr>
            <p:ph idx="1"/>
          </p:nvPr>
        </p:nvSpPr>
        <p:spPr/>
        <p:txBody>
          <a:bodyPr>
            <a:normAutofit fontScale="92500"/>
          </a:bodyPr>
          <a:lstStyle/>
          <a:p>
            <a:r>
              <a:rPr lang="en-US" b="1" dirty="0"/>
              <a:t>The remainder of your methodology section should describe the following:</a:t>
            </a:r>
            <a:endParaRPr lang="en-US" dirty="0"/>
          </a:p>
          <a:p>
            <a:r>
              <a:rPr lang="en-US" dirty="0"/>
              <a:t>Decisions made in selecting the data you have analyzed or, in the case of qualitative research, the subjects and research setting you have examined,</a:t>
            </a:r>
          </a:p>
          <a:p>
            <a:r>
              <a:rPr lang="en-US" dirty="0"/>
              <a:t>Tools and methods used to identify and collect information, and how you identified relevant variables,</a:t>
            </a:r>
          </a:p>
          <a:p>
            <a:r>
              <a:rPr lang="en-US" dirty="0"/>
              <a:t>The ways in which you processed the data and the procedures you used to analyze that data, and</a:t>
            </a:r>
          </a:p>
          <a:p>
            <a:r>
              <a:rPr lang="en-US" dirty="0"/>
              <a:t>The specific research tools or strategies that you utilized to study the underlying hypothesis and research questions.</a:t>
            </a:r>
          </a:p>
        </p:txBody>
      </p:sp>
    </p:spTree>
    <p:extLst>
      <p:ext uri="{BB962C8B-B14F-4D97-AF65-F5344CB8AC3E}">
        <p14:creationId xmlns:p14="http://schemas.microsoft.com/office/powerpoint/2010/main" val="245517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Content</a:t>
            </a:r>
            <a:endParaRPr lang="th-TH" dirty="0"/>
          </a:p>
        </p:txBody>
      </p:sp>
      <p:sp>
        <p:nvSpPr>
          <p:cNvPr id="3" name="Content Placeholder 2"/>
          <p:cNvSpPr>
            <a:spLocks noGrp="1"/>
          </p:cNvSpPr>
          <p:nvPr>
            <p:ph idx="1"/>
          </p:nvPr>
        </p:nvSpPr>
        <p:spPr/>
        <p:txBody>
          <a:bodyPr>
            <a:normAutofit fontScale="85000" lnSpcReduction="20000"/>
          </a:bodyPr>
          <a:lstStyle/>
          <a:p>
            <a:r>
              <a:rPr lang="en-US" b="1" dirty="0"/>
              <a:t>Introduce the overall methodological approach for investigating your research problem</a:t>
            </a:r>
            <a:r>
              <a:rPr lang="en-US" dirty="0"/>
              <a:t>. Is your study qualitative or quantitative or a combination of both (mixed method)? Are you going to take a special approach, such as action research, or a more neutral stance?</a:t>
            </a:r>
          </a:p>
          <a:p>
            <a:r>
              <a:rPr lang="en-US" b="1" dirty="0"/>
              <a:t>Indicate how the approach fits the overall research design</a:t>
            </a:r>
            <a:r>
              <a:rPr lang="en-US" dirty="0"/>
              <a:t>. Your methods for gathering data should have a clear connection to your research problem. In other words, make sure that your methods will actually address the problem. One of the most common deficiencies found in research papers is that the proposed methodology is not suitable to achieving the stated objective of your paper.</a:t>
            </a:r>
          </a:p>
          <a:p>
            <a:r>
              <a:rPr lang="en-US" b="1" dirty="0"/>
              <a:t>Describe the specific methods of data collection you are going to use</a:t>
            </a:r>
            <a:r>
              <a:rPr lang="en-US" dirty="0"/>
              <a:t>, such as, surveys, interviews, questionnaires, observation, archival research. If you are analyzing existing data, such as a data set or archival documents, describe how it was originally created or gathered and by whom. Also be sure to explain how older data is still relevant to investigating the current research problem.</a:t>
            </a:r>
          </a:p>
          <a:p>
            <a:endParaRPr lang="th-TH" dirty="0"/>
          </a:p>
        </p:txBody>
      </p:sp>
    </p:spTree>
    <p:extLst>
      <p:ext uri="{BB962C8B-B14F-4D97-AF65-F5344CB8AC3E}">
        <p14:creationId xmlns:p14="http://schemas.microsoft.com/office/powerpoint/2010/main" val="3162780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Content</a:t>
            </a:r>
            <a:endParaRPr lang="th-TH" dirty="0"/>
          </a:p>
        </p:txBody>
      </p:sp>
      <p:sp>
        <p:nvSpPr>
          <p:cNvPr id="3" name="Content Placeholder 2"/>
          <p:cNvSpPr>
            <a:spLocks noGrp="1"/>
          </p:cNvSpPr>
          <p:nvPr>
            <p:ph idx="1"/>
          </p:nvPr>
        </p:nvSpPr>
        <p:spPr/>
        <p:txBody>
          <a:bodyPr>
            <a:normAutofit fontScale="70000" lnSpcReduction="20000"/>
          </a:bodyPr>
          <a:lstStyle/>
          <a:p>
            <a:r>
              <a:rPr lang="en-US" b="1" dirty="0"/>
              <a:t>Explain how you intend to analyze your results</a:t>
            </a:r>
            <a:r>
              <a:rPr lang="en-US" dirty="0"/>
              <a:t>. Will you use statistical analysis? Will you use specific theoretical perspectives to help you analyze a text or explain observed behaviors? Describe how you plan to obtain an accurate assessment of relationships, patterns, trends, distributions, and possible contradictions found in the data.</a:t>
            </a:r>
          </a:p>
          <a:p>
            <a:r>
              <a:rPr lang="en-US" b="1" dirty="0"/>
              <a:t>Provide background and a rationale for methodologies that are unfamiliar for your readers</a:t>
            </a:r>
            <a:r>
              <a:rPr lang="en-US" dirty="0"/>
              <a:t>. Very often in the social sciences, research problems and the methods for investigating them require more explanation/rationale than widely accepted rules governing the natural and physical sciences. Be clear and concise in your explanation.</a:t>
            </a:r>
          </a:p>
          <a:p>
            <a:r>
              <a:rPr lang="en-US" b="1" dirty="0"/>
              <a:t>Provide a justification for subject selection and sampling procedure</a:t>
            </a:r>
            <a:r>
              <a:rPr lang="en-US" dirty="0"/>
              <a:t>. For instance, if you propose to conduct interviews, how do you intend to select the sample population? If you are analyzing texts, which texts have you chosen, and why? If you are using statistics, why is this set of data being used? If other data sources exist, explain why the data you chose is most appropriate to addressing the research problem.</a:t>
            </a:r>
          </a:p>
          <a:p>
            <a:r>
              <a:rPr lang="en-US" b="1" dirty="0"/>
              <a:t>Describe potential limitations</a:t>
            </a:r>
            <a:r>
              <a:rPr lang="en-US" dirty="0"/>
              <a:t>. Are there any practical limitations that could affect your data collection? How will you attempt to control for potential confounding variables and errors? If your methodology may lead to problems you can anticipate, state this openly and show why pursuing this methodology outweighs the risk of these problems cropping up.</a:t>
            </a:r>
          </a:p>
          <a:p>
            <a:endParaRPr lang="th-TH" dirty="0"/>
          </a:p>
        </p:txBody>
      </p:sp>
    </p:spTree>
    <p:extLst>
      <p:ext uri="{BB962C8B-B14F-4D97-AF65-F5344CB8AC3E}">
        <p14:creationId xmlns:p14="http://schemas.microsoft.com/office/powerpoint/2010/main" val="32462228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Problems to Avoid</a:t>
            </a:r>
            <a:endParaRPr lang="th-TH" dirty="0"/>
          </a:p>
        </p:txBody>
      </p:sp>
      <p:sp>
        <p:nvSpPr>
          <p:cNvPr id="3" name="Content Placeholder 2"/>
          <p:cNvSpPr>
            <a:spLocks noGrp="1"/>
          </p:cNvSpPr>
          <p:nvPr>
            <p:ph idx="1"/>
          </p:nvPr>
        </p:nvSpPr>
        <p:spPr/>
        <p:txBody>
          <a:bodyPr>
            <a:normAutofit fontScale="85000" lnSpcReduction="20000"/>
          </a:bodyPr>
          <a:lstStyle/>
          <a:p>
            <a:r>
              <a:rPr lang="en-US" b="1" u="sng" dirty="0"/>
              <a:t>Irrelevant Detail</a:t>
            </a:r>
            <a:r>
              <a:rPr lang="en-US" dirty="0" smtClean="0"/>
              <a:t/>
            </a:r>
            <a:br>
              <a:rPr lang="en-US" dirty="0" smtClean="0"/>
            </a:br>
            <a:r>
              <a:rPr lang="en-US" dirty="0"/>
              <a:t>The methodology section of your paper should be thorough but to the point. Do not provide any background information that doesn’t directly help the reader to understand why a particular method was chosen, how the data was gathered or obtained, and how it was analyzed.</a:t>
            </a:r>
            <a:r>
              <a:rPr lang="en-US" dirty="0" smtClean="0"/>
              <a:t/>
            </a:r>
            <a:br>
              <a:rPr lang="en-US" dirty="0" smtClean="0"/>
            </a:br>
            <a:r>
              <a:rPr lang="en-US" dirty="0" smtClean="0"/>
              <a:t/>
            </a:r>
            <a:br>
              <a:rPr lang="en-US" dirty="0" smtClean="0"/>
            </a:br>
            <a:r>
              <a:rPr lang="en-US" b="1" u="sng" dirty="0"/>
              <a:t>Unnecessary Explanation of Basic Procedures</a:t>
            </a:r>
            <a:r>
              <a:rPr lang="en-US" dirty="0" smtClean="0"/>
              <a:t/>
            </a:r>
            <a:br>
              <a:rPr lang="en-US" dirty="0" smtClean="0"/>
            </a:br>
            <a:r>
              <a:rPr lang="en-US" dirty="0"/>
              <a:t>Remember that you are not writing a how-to guide about a particular method. You should make the assumption that readers possess a basic understanding of how to investigate the research problem on their own and, therefore, you do not have to go into great detail about specific methodological procedures. The focus should be on how you </a:t>
            </a:r>
            <a:r>
              <a:rPr lang="en-US" i="1" dirty="0"/>
              <a:t>applied a method</a:t>
            </a:r>
            <a:r>
              <a:rPr lang="en-US" dirty="0"/>
              <a:t>, not on the mechanics of </a:t>
            </a:r>
            <a:r>
              <a:rPr lang="en-US" i="1" dirty="0"/>
              <a:t>doing a method.</a:t>
            </a:r>
            <a:r>
              <a:rPr lang="en-US" dirty="0"/>
              <a:t> An exception to this rule is if you select an unconventional methodological approach; if this is the case, be sure to explain why this approach was chosen and how it enhances the overall process of discovery.</a:t>
            </a:r>
            <a:endParaRPr lang="th-TH" dirty="0"/>
          </a:p>
        </p:txBody>
      </p:sp>
    </p:spTree>
    <p:extLst>
      <p:ext uri="{BB962C8B-B14F-4D97-AF65-F5344CB8AC3E}">
        <p14:creationId xmlns:p14="http://schemas.microsoft.com/office/powerpoint/2010/main" val="11196473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Problems to Avoid</a:t>
            </a:r>
            <a:endParaRPr lang="th-TH" dirty="0"/>
          </a:p>
        </p:txBody>
      </p:sp>
      <p:sp>
        <p:nvSpPr>
          <p:cNvPr id="3" name="Content Placeholder 2"/>
          <p:cNvSpPr>
            <a:spLocks noGrp="1"/>
          </p:cNvSpPr>
          <p:nvPr>
            <p:ph idx="1"/>
          </p:nvPr>
        </p:nvSpPr>
        <p:spPr/>
        <p:txBody>
          <a:bodyPr>
            <a:normAutofit fontScale="70000" lnSpcReduction="20000"/>
          </a:bodyPr>
          <a:lstStyle/>
          <a:p>
            <a:r>
              <a:rPr lang="en-US" b="1" u="sng" dirty="0"/>
              <a:t>Problem Blindness</a:t>
            </a:r>
            <a:r>
              <a:rPr lang="en-US" dirty="0"/>
              <a:t/>
            </a:r>
            <a:br>
              <a:rPr lang="en-US" dirty="0"/>
            </a:br>
            <a:r>
              <a:rPr lang="en-US" dirty="0"/>
              <a:t>It is almost a given that you will encounter problems when collecting or generating your data, or, gaps will exist in existing data or archival materials. Do not ignore these problems or pretend they did not occur. Often, documenting how you overcame obstacles can form an interesting part of the methodology. It demonstrates to the reader that you can provide a cogent rationale for the decisions you made to minimize the impact of any problems that arose.</a:t>
            </a:r>
            <a:br>
              <a:rPr lang="en-US" dirty="0"/>
            </a:br>
            <a:r>
              <a:rPr lang="en-US" dirty="0"/>
              <a:t/>
            </a:r>
            <a:br>
              <a:rPr lang="en-US" dirty="0"/>
            </a:br>
            <a:r>
              <a:rPr lang="en-US" b="1" u="sng" dirty="0"/>
              <a:t>Literature Review</a:t>
            </a:r>
            <a:r>
              <a:rPr lang="en-US" dirty="0"/>
              <a:t/>
            </a:r>
            <a:br>
              <a:rPr lang="en-US" dirty="0"/>
            </a:br>
            <a:r>
              <a:rPr lang="en-US" dirty="0"/>
              <a:t>Just as the literature review section of your paper provides an overview of sources you have examined while researching a particular topic, the methodology section should cite any sources that informed your choice and application of a particular method [i.e., the choice of a survey should include any citations to the works you used to help construct the survey].</a:t>
            </a:r>
          </a:p>
          <a:p>
            <a:r>
              <a:rPr lang="en-US" b="1" u="sng" dirty="0"/>
              <a:t>It’s More than Sources of Information!</a:t>
            </a:r>
            <a:r>
              <a:rPr lang="en-US" dirty="0"/>
              <a:t/>
            </a:r>
            <a:br>
              <a:rPr lang="en-US" dirty="0"/>
            </a:br>
            <a:r>
              <a:rPr lang="en-US" dirty="0"/>
              <a:t>A description of a research study's method should not be confused with a description of the sources of information. Such a list of sources is useful in and of itself, especially if it is accompanied by an explanation about the selection and use of the sources. </a:t>
            </a:r>
            <a:r>
              <a:rPr lang="en-US"/>
              <a:t>The description of the project's methodology complements a list of sources in that it sets forth the organization and interpretation of information emanating from those sources.</a:t>
            </a:r>
          </a:p>
        </p:txBody>
      </p:sp>
    </p:spTree>
    <p:extLst>
      <p:ext uri="{BB962C8B-B14F-4D97-AF65-F5344CB8AC3E}">
        <p14:creationId xmlns:p14="http://schemas.microsoft.com/office/powerpoint/2010/main" val="17990377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1025</Words>
  <Application>Microsoft Office PowerPoint</Application>
  <PresentationFormat>Widescreen</PresentationFormat>
  <Paragraphs>42</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Angsana New</vt:lpstr>
      <vt:lpstr>Arial</vt:lpstr>
      <vt:lpstr>Calibri</vt:lpstr>
      <vt:lpstr>Calibri Light</vt:lpstr>
      <vt:lpstr>Cordia New</vt:lpstr>
      <vt:lpstr>Office Theme</vt:lpstr>
      <vt:lpstr>Methodology from USC</vt:lpstr>
      <vt:lpstr> Definition</vt:lpstr>
      <vt:lpstr>Importance of a Good Methodology Section </vt:lpstr>
      <vt:lpstr>Importance of a Good Methodology Section </vt:lpstr>
      <vt:lpstr> Groups of Research Methods </vt:lpstr>
      <vt:lpstr>Content</vt:lpstr>
      <vt:lpstr>Content</vt:lpstr>
      <vt:lpstr>Content</vt:lpstr>
      <vt:lpstr>Content</vt:lpstr>
      <vt:lpstr>Content</vt:lpstr>
      <vt:lpstr>Problems to Avoid</vt:lpstr>
      <vt:lpstr>Problems to Avoid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Methodology from USC</dc:title>
  <dc:creator>Monthien Satimanon</dc:creator>
  <cp:lastModifiedBy>Monthien Satimanon</cp:lastModifiedBy>
  <cp:revision>2</cp:revision>
  <dcterms:created xsi:type="dcterms:W3CDTF">2018-03-08T05:24:49Z</dcterms:created>
  <dcterms:modified xsi:type="dcterms:W3CDTF">2018-03-08T05:29:46Z</dcterms:modified>
</cp:coreProperties>
</file>