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59" r:id="rId4"/>
    <p:sldId id="260" r:id="rId5"/>
    <p:sldId id="276" r:id="rId6"/>
    <p:sldId id="262" r:id="rId7"/>
    <p:sldId id="263" r:id="rId8"/>
    <p:sldId id="264" r:id="rId9"/>
    <p:sldId id="265" r:id="rId10"/>
    <p:sldId id="275" r:id="rId11"/>
    <p:sldId id="266" r:id="rId12"/>
    <p:sldId id="270" r:id="rId13"/>
    <p:sldId id="277" r:id="rId14"/>
    <p:sldId id="274" r:id="rId15"/>
    <p:sldId id="268" r:id="rId16"/>
    <p:sldId id="267" r:id="rId17"/>
    <p:sldId id="269" r:id="rId1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3446E-9067-4ED7-8235-944ABF575A9E}" type="datetimeFigureOut">
              <a:rPr lang="th-TH" smtClean="0"/>
              <a:pPr/>
              <a:t>10/04/57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40DE8-98F3-4E72-9434-4F9D7FF733E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en-US" dirty="0" smtClean="0"/>
              <a:t>International Economics 1:</a:t>
            </a:r>
            <a:br>
              <a:rPr lang="en-US" dirty="0" smtClean="0"/>
            </a:br>
            <a:r>
              <a:rPr lang="en-US" dirty="0" smtClean="0"/>
              <a:t>Free Trade or Protection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Free-trade: theory and practice</a:t>
            </a:r>
          </a:p>
          <a:p>
            <a:pPr lvl="1"/>
            <a:r>
              <a:rPr lang="en-US" dirty="0" smtClean="0"/>
              <a:t>Theory of comparative advantage</a:t>
            </a:r>
          </a:p>
          <a:p>
            <a:pPr lvl="1"/>
            <a:r>
              <a:rPr lang="en-US" dirty="0" smtClean="0"/>
              <a:t>Free-trade agreements</a:t>
            </a:r>
          </a:p>
          <a:p>
            <a:r>
              <a:rPr lang="en-US" dirty="0" smtClean="0"/>
              <a:t>Protection: arguments and practice</a:t>
            </a:r>
          </a:p>
          <a:p>
            <a:pPr lvl="1"/>
            <a:r>
              <a:rPr lang="en-US" dirty="0" smtClean="0"/>
              <a:t>Arguments for protection</a:t>
            </a:r>
          </a:p>
          <a:p>
            <a:pPr lvl="1"/>
            <a:r>
              <a:rPr lang="en-US" dirty="0" smtClean="0"/>
              <a:t>Forms of trade-protection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Common questions in international economics</a:t>
            </a:r>
          </a:p>
          <a:p>
            <a:pPr lvl="1"/>
            <a:r>
              <a:rPr lang="en-US" dirty="0" smtClean="0"/>
              <a:t>Can we really gain from international trade when another country can produce everything cheaper than us?</a:t>
            </a:r>
          </a:p>
          <a:p>
            <a:pPr lvl="1"/>
            <a:r>
              <a:rPr lang="en-US" dirty="0" smtClean="0"/>
              <a:t>Will free-trade lead to the loss of jobs?</a:t>
            </a:r>
          </a:p>
          <a:p>
            <a:pPr lvl="1"/>
            <a:r>
              <a:rPr lang="en-US" dirty="0" smtClean="0"/>
              <a:t>Will free-trade threaten national security?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not difficult to imagine how countries can gain from trade when they can produce different products at different “absolute cost”</a:t>
            </a:r>
          </a:p>
          <a:p>
            <a:pPr lvl="1"/>
            <a:r>
              <a:rPr lang="en-US" dirty="0" smtClean="0"/>
              <a:t>When this is the case, the countries engaged in trade is said to have different “absolute advantage”</a:t>
            </a:r>
          </a:p>
          <a:p>
            <a:pPr lvl="1"/>
            <a:r>
              <a:rPr lang="en-US" b="1" dirty="0" smtClean="0"/>
              <a:t>Absolute advantage: </a:t>
            </a:r>
            <a:r>
              <a:rPr lang="en-US" dirty="0" smtClean="0"/>
              <a:t>the advantage that a country enjoyed when it can use “fewer resources” to produce one good than other country. 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642918"/>
            <a:ext cx="7929618" cy="5786478"/>
          </a:xfrm>
        </p:spPr>
        <p:txBody>
          <a:bodyPr>
            <a:normAutofit/>
          </a:bodyPr>
          <a:lstStyle/>
          <a:p>
            <a:r>
              <a:rPr lang="en-US" dirty="0" smtClean="0"/>
              <a:t>Example of the  gain from trade in the context of absolute advantage</a:t>
            </a:r>
          </a:p>
          <a:p>
            <a:pPr lvl="1"/>
            <a:r>
              <a:rPr lang="en-US" dirty="0" smtClean="0"/>
              <a:t>Country A (absolute adv. in producing rice)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to produce 5 kg of rice, but can only use 1 </a:t>
            </a:r>
            <a:r>
              <a:rPr lang="en-US" dirty="0" err="1" smtClean="0"/>
              <a:t>rai</a:t>
            </a:r>
            <a:r>
              <a:rPr lang="en-US" dirty="0" smtClean="0"/>
              <a:t> to produce 1 kg of sugar</a:t>
            </a:r>
            <a:endParaRPr lang="en-US" dirty="0"/>
          </a:p>
          <a:p>
            <a:pPr lvl="1"/>
            <a:r>
              <a:rPr lang="en-US" dirty="0" smtClean="0"/>
              <a:t>Country B (absolute adv. in producing sugar)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to produce 5 kg of sugar, but can only use 1 </a:t>
            </a:r>
            <a:r>
              <a:rPr lang="en-US" dirty="0" err="1" smtClean="0"/>
              <a:t>rai</a:t>
            </a:r>
            <a:r>
              <a:rPr lang="en-US" dirty="0" smtClean="0"/>
              <a:t> to produce 1 kg of rice</a:t>
            </a:r>
          </a:p>
          <a:p>
            <a:r>
              <a:rPr lang="en-US" sz="2800" dirty="0" smtClean="0"/>
              <a:t>It should better for each country to produce what they can do with least absolute cost, and then trade. 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571612"/>
            <a:ext cx="8001056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Yet, what happens if there is a country that enjoys absolute advantage in producing all products.</a:t>
            </a:r>
          </a:p>
          <a:p>
            <a:r>
              <a:rPr lang="en-US" dirty="0" smtClean="0"/>
              <a:t>In fact, trade can still produce benefits. </a:t>
            </a:r>
          </a:p>
          <a:p>
            <a:r>
              <a:rPr lang="en-US" dirty="0" smtClean="0"/>
              <a:t>The rational for this is explained through one of the most important theory in international economics called:</a:t>
            </a:r>
          </a:p>
          <a:p>
            <a:pPr lvl="1"/>
            <a:r>
              <a:rPr lang="en-US" sz="3200" dirty="0" smtClean="0"/>
              <a:t>“</a:t>
            </a:r>
            <a:r>
              <a:rPr lang="en-US" sz="3200" b="1" dirty="0" smtClean="0"/>
              <a:t>the theory of comparative advantage”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Theory of “comparative advantage”</a:t>
            </a:r>
          </a:p>
          <a:p>
            <a:pPr lvl="1"/>
            <a:r>
              <a:rPr lang="en-US" b="1" dirty="0" smtClean="0"/>
              <a:t>Comparative advantage: </a:t>
            </a:r>
            <a:r>
              <a:rPr lang="en-US" dirty="0" smtClean="0"/>
              <a:t>the advantage that a country enjoyed when its “opportunity cost” (in terms of other goods it can produce) to produce a good is less than other country. </a:t>
            </a:r>
          </a:p>
          <a:p>
            <a:pPr lvl="2"/>
            <a:r>
              <a:rPr lang="en-US" dirty="0" smtClean="0"/>
              <a:t>This way of looking at cost is to look at cost in terms of other goods that a country can produced.</a:t>
            </a:r>
          </a:p>
          <a:p>
            <a:pPr lvl="2"/>
            <a:r>
              <a:rPr lang="en-US" dirty="0" smtClean="0"/>
              <a:t>For example: to look at the cost of producing rice in terms of a sugar that could be produced instead of rice. 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4347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Theory of “comparative advantage”</a:t>
            </a:r>
          </a:p>
          <a:p>
            <a:pPr lvl="1"/>
            <a:r>
              <a:rPr lang="en-US" dirty="0" smtClean="0"/>
              <a:t>David Ricardo explained how countries can gain from trade even without absolute advantage divided between them. They only need comparative advantage to gain from trade. 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241316"/>
            <a:ext cx="8715436" cy="5330955"/>
          </a:xfrm>
        </p:spPr>
        <p:txBody>
          <a:bodyPr>
            <a:normAutofit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Country A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of land to produce 10 kg of rice, while 1 </a:t>
            </a:r>
            <a:r>
              <a:rPr lang="en-US" dirty="0" err="1" smtClean="0"/>
              <a:t>rai</a:t>
            </a:r>
            <a:r>
              <a:rPr lang="en-US" dirty="0" smtClean="0"/>
              <a:t> will only produce 5 kg of sugar</a:t>
            </a:r>
          </a:p>
          <a:p>
            <a:pPr lvl="2"/>
            <a:r>
              <a:rPr lang="en-US" b="1" dirty="0" smtClean="0"/>
              <a:t>Opportunity cost for producing 1 kg of sugar = 2 kg of rice</a:t>
            </a:r>
          </a:p>
          <a:p>
            <a:pPr lvl="1"/>
            <a:r>
              <a:rPr lang="en-US" dirty="0" smtClean="0"/>
              <a:t>Country B </a:t>
            </a:r>
          </a:p>
          <a:p>
            <a:pPr lvl="2"/>
            <a:r>
              <a:rPr lang="en-US" dirty="0" smtClean="0"/>
              <a:t>Can use 1 </a:t>
            </a:r>
            <a:r>
              <a:rPr lang="en-US" dirty="0" err="1" smtClean="0"/>
              <a:t>rai</a:t>
            </a:r>
            <a:r>
              <a:rPr lang="en-US" dirty="0" smtClean="0"/>
              <a:t> of land to produce 2 kg of rice, while 1 </a:t>
            </a:r>
            <a:r>
              <a:rPr lang="en-US" dirty="0" err="1" smtClean="0"/>
              <a:t>rai</a:t>
            </a:r>
            <a:r>
              <a:rPr lang="en-US" dirty="0" smtClean="0"/>
              <a:t> will produce 4 kg of sugar</a:t>
            </a:r>
          </a:p>
          <a:p>
            <a:pPr lvl="2"/>
            <a:r>
              <a:rPr lang="en-US" b="1" dirty="0" smtClean="0"/>
              <a:t>Opportunity cost for producing 1 kg of rice = 2 kg of sugar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Let’s see how the gain from trade can come</a:t>
            </a:r>
          </a:p>
          <a:p>
            <a:pPr lvl="1"/>
            <a:r>
              <a:rPr lang="en-US" dirty="0" smtClean="0"/>
              <a:t>Both country A and B have 100 </a:t>
            </a:r>
            <a:r>
              <a:rPr lang="en-US" dirty="0" err="1" smtClean="0"/>
              <a:t>rai</a:t>
            </a:r>
            <a:endParaRPr lang="en-US" dirty="0" smtClean="0"/>
          </a:p>
          <a:p>
            <a:pPr lvl="1"/>
            <a:r>
              <a:rPr lang="en-US" dirty="0" smtClean="0"/>
              <a:t>To start of, assume that consumers’ in both countries want to consume equal amount of rice and sugar</a:t>
            </a:r>
          </a:p>
          <a:p>
            <a:pPr lvl="1"/>
            <a:r>
              <a:rPr lang="en-US" dirty="0" smtClean="0"/>
              <a:t>If there is no trade </a:t>
            </a:r>
          </a:p>
          <a:p>
            <a:pPr lvl="2"/>
            <a:r>
              <a:rPr lang="en-US" dirty="0" smtClean="0"/>
              <a:t>Country A will produce 333 kg. of rice and sugar</a:t>
            </a:r>
          </a:p>
          <a:p>
            <a:pPr lvl="2"/>
            <a:r>
              <a:rPr lang="en-US" dirty="0" smtClean="0"/>
              <a:t>Country B will produce 133 kg. of rice and sugar</a:t>
            </a:r>
          </a:p>
          <a:p>
            <a:pPr lvl="1"/>
            <a:r>
              <a:rPr lang="en-US" dirty="0" smtClean="0"/>
              <a:t>With trade</a:t>
            </a:r>
          </a:p>
          <a:p>
            <a:pPr lvl="2"/>
            <a:r>
              <a:rPr lang="en-US" dirty="0" smtClean="0"/>
              <a:t>Country B can use all its land to produce 400 kg. of sugar</a:t>
            </a:r>
          </a:p>
          <a:p>
            <a:pPr lvl="2"/>
            <a:r>
              <a:rPr lang="en-US" dirty="0" smtClean="0"/>
              <a:t>Country A, with comparative adv on producing rice, can choose to produce 200 kg. of sugar and 600 kg. of rice</a:t>
            </a:r>
          </a:p>
          <a:p>
            <a:pPr lvl="2"/>
            <a:r>
              <a:rPr lang="en-US" dirty="0" smtClean="0"/>
              <a:t>The world is now producing 600 kg of sugar and 600 kg. of rice. Both countries can trade the gain in production to share the benefit. 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From the prior example, country A has comparative advantage in producing rice, while country B has comparative advantage in producing sugar.</a:t>
            </a:r>
          </a:p>
          <a:p>
            <a:pPr lvl="2"/>
            <a:r>
              <a:rPr lang="en-US" sz="2600" dirty="0" smtClean="0"/>
              <a:t>If country A reduce the production of sugar by 1 kg, it can replace that with producing 2 kg of rice. </a:t>
            </a:r>
          </a:p>
          <a:p>
            <a:pPr lvl="2"/>
            <a:r>
              <a:rPr lang="en-US" sz="2600" dirty="0" smtClean="0"/>
              <a:t>If country B reduce the production of rice by 1 kg, it can replace that with producing 2 kg of sugar. </a:t>
            </a:r>
          </a:p>
          <a:p>
            <a:pPr lvl="1"/>
            <a:r>
              <a:rPr lang="en-US" dirty="0" smtClean="0"/>
              <a:t>Both countries will attain more production of rice and sugar if each produces more of what it has comparative advantage on.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countries gain from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/>
          </a:bodyPr>
          <a:lstStyle/>
          <a:p>
            <a:r>
              <a:rPr lang="en-US" dirty="0" smtClean="0"/>
              <a:t>Example of gain from trade in the context of comparative advantage</a:t>
            </a:r>
          </a:p>
          <a:p>
            <a:pPr lvl="1"/>
            <a:r>
              <a:rPr lang="en-US" dirty="0" smtClean="0"/>
              <a:t>Country A and B will gain from trade if each of them try to produce more of the goods that it has comparative advantage (i.e. having the least opportunity cost in producing), and “</a:t>
            </a:r>
            <a:r>
              <a:rPr lang="en-US" b="1" dirty="0" smtClean="0"/>
              <a:t>trade the rise in production that </a:t>
            </a:r>
            <a:r>
              <a:rPr lang="en-US" b="1" smtClean="0"/>
              <a:t>they attain”. </a:t>
            </a:r>
            <a:endParaRPr lang="en-US" b="1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 of trade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ratio of how a country trade its product with a foreign product.</a:t>
            </a:r>
          </a:p>
          <a:p>
            <a:pPr lvl="1"/>
            <a:r>
              <a:rPr lang="en-US" dirty="0" smtClean="0"/>
              <a:t>For example, country A trade 1 kg. of sugar for 2 kg. of rice</a:t>
            </a:r>
          </a:p>
          <a:p>
            <a:pPr lvl="1"/>
            <a:r>
              <a:rPr lang="en-US" dirty="0" smtClean="0"/>
              <a:t>The term of trade determines how the gain from trade are distributed among trading partners.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sources of comparative adv.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688" y="1214422"/>
            <a:ext cx="9001156" cy="5357850"/>
          </a:xfrm>
        </p:spPr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Heckscher</a:t>
            </a:r>
            <a:r>
              <a:rPr lang="en-US" dirty="0" smtClean="0"/>
              <a:t>-Ohlin Theorem</a:t>
            </a:r>
          </a:p>
          <a:p>
            <a:pPr lvl="1"/>
            <a:r>
              <a:rPr lang="en-US" dirty="0" smtClean="0"/>
              <a:t>Comparative advantage comes from factor endowment. </a:t>
            </a:r>
          </a:p>
          <a:p>
            <a:pPr lvl="2"/>
            <a:r>
              <a:rPr lang="en-US" dirty="0" smtClean="0"/>
              <a:t>A country well endowed with factors needed as inputs in producing a certain product, will also have comparative advantage in producing such a product. </a:t>
            </a:r>
          </a:p>
          <a:p>
            <a:r>
              <a:rPr lang="en-US" dirty="0" smtClean="0"/>
              <a:t>There is also the “New Trade Theory” trying to explain intra-industry trade (trade in the same category of product)</a:t>
            </a:r>
          </a:p>
          <a:p>
            <a:pPr lvl="1"/>
            <a:r>
              <a:rPr lang="en-US" dirty="0" smtClean="0"/>
              <a:t>In this case, product differentiation leads to trade. Comparative adv. comes from </a:t>
            </a:r>
            <a:r>
              <a:rPr lang="en-US" dirty="0" err="1" smtClean="0"/>
              <a:t>specialisation</a:t>
            </a:r>
            <a:r>
              <a:rPr lang="en-US" dirty="0" smtClean="0"/>
              <a:t> in differentiation. </a:t>
            </a:r>
          </a:p>
          <a:p>
            <a:pPr lvl="2"/>
            <a:endParaRPr lang="en-US" dirty="0" smtClean="0"/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Free-trade in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401080" cy="521497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Multi-lateral agreement (more than two countries engaged in the agreement)</a:t>
            </a:r>
          </a:p>
          <a:p>
            <a:pPr lvl="1"/>
            <a:r>
              <a:rPr lang="en-US" sz="3200" dirty="0" smtClean="0"/>
              <a:t>WTO</a:t>
            </a:r>
          </a:p>
          <a:p>
            <a:pPr lvl="1"/>
            <a:r>
              <a:rPr lang="en-US" sz="3200" dirty="0" smtClean="0"/>
              <a:t>NAFTA, EU</a:t>
            </a:r>
          </a:p>
          <a:p>
            <a:pPr lvl="1"/>
            <a:r>
              <a:rPr lang="en-US" sz="3200" dirty="0" smtClean="0"/>
              <a:t>ASEAN </a:t>
            </a:r>
          </a:p>
          <a:p>
            <a:r>
              <a:rPr lang="en-US" dirty="0" smtClean="0"/>
              <a:t>Bilateral agreement (two countries agreement)</a:t>
            </a:r>
          </a:p>
          <a:p>
            <a:pPr lvl="1"/>
            <a:r>
              <a:rPr lang="en-US" sz="3200" dirty="0" smtClean="0"/>
              <a:t>Singapore-US</a:t>
            </a:r>
          </a:p>
          <a:p>
            <a:pPr lvl="1"/>
            <a:r>
              <a:rPr lang="en-US" sz="3200" dirty="0" smtClean="0"/>
              <a:t>Thai-Australia</a:t>
            </a:r>
          </a:p>
          <a:p>
            <a:r>
              <a:rPr lang="en-US" sz="3600" dirty="0" smtClean="0"/>
              <a:t>Database for Thailand: </a:t>
            </a:r>
            <a:r>
              <a:rPr lang="en-US" sz="3300" dirty="0" smtClean="0"/>
              <a:t>http://fta.dft.go.th/%E0%B8%AB%E0%B8%99%E0%B8%B2%E0%B9%81%E0%B8%A3%E0%B8%81.aspx</a:t>
            </a:r>
            <a:endParaRPr lang="en-US" sz="3600" dirty="0" smtClean="0"/>
          </a:p>
          <a:p>
            <a:pPr lvl="1">
              <a:buNone/>
            </a:pPr>
            <a:endParaRPr lang="en-US" sz="3200" dirty="0" smtClean="0"/>
          </a:p>
          <a:p>
            <a:pPr lvl="2">
              <a:buNone/>
            </a:pPr>
            <a:endParaRPr lang="en-US" sz="28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Arguments for protection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714908"/>
          </a:xfrm>
        </p:spPr>
        <p:txBody>
          <a:bodyPr>
            <a:normAutofit/>
          </a:bodyPr>
          <a:lstStyle/>
          <a:p>
            <a:r>
              <a:rPr lang="en-US" dirty="0" smtClean="0"/>
              <a:t>Saving jobs</a:t>
            </a:r>
          </a:p>
          <a:p>
            <a:r>
              <a:rPr lang="en-US" dirty="0" smtClean="0"/>
              <a:t>Unfair competition due to cheaper </a:t>
            </a:r>
            <a:r>
              <a:rPr lang="en-US" dirty="0" err="1" smtClean="0"/>
              <a:t>labour</a:t>
            </a:r>
            <a:r>
              <a:rPr lang="en-US" dirty="0" smtClean="0"/>
              <a:t> abroad </a:t>
            </a:r>
          </a:p>
          <a:p>
            <a:pPr lvl="1"/>
            <a:r>
              <a:rPr lang="en-US" dirty="0" smtClean="0"/>
              <a:t>This belief is against the theory of comparative advantage</a:t>
            </a:r>
          </a:p>
          <a:p>
            <a:r>
              <a:rPr lang="en-US" dirty="0" smtClean="0"/>
              <a:t>Protecting national security</a:t>
            </a:r>
          </a:p>
          <a:p>
            <a:r>
              <a:rPr lang="en-US" dirty="0" smtClean="0"/>
              <a:t>Discourage dependency</a:t>
            </a:r>
          </a:p>
          <a:p>
            <a:r>
              <a:rPr lang="en-US" dirty="0" smtClean="0"/>
              <a:t>Safeguarding infant industries</a:t>
            </a:r>
          </a:p>
          <a:p>
            <a:endParaRPr lang="en-US" dirty="0" smtClean="0"/>
          </a:p>
          <a:p>
            <a:endParaRPr lang="en-US" sz="36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Protection in practices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714908"/>
          </a:xfrm>
        </p:spPr>
        <p:txBody>
          <a:bodyPr>
            <a:normAutofit/>
          </a:bodyPr>
          <a:lstStyle/>
          <a:p>
            <a:r>
              <a:rPr lang="en-US" dirty="0" smtClean="0"/>
              <a:t>Forms of trade protection</a:t>
            </a:r>
          </a:p>
          <a:p>
            <a:pPr lvl="1"/>
            <a:r>
              <a:rPr lang="en-US" sz="3200" dirty="0" smtClean="0"/>
              <a:t>Tariff (import taxes)</a:t>
            </a:r>
          </a:p>
          <a:p>
            <a:pPr lvl="2"/>
            <a:r>
              <a:rPr lang="en-US" dirty="0" smtClean="0"/>
              <a:t>http://igtf.customs.go.th/igtf/th/main_frame.jsp</a:t>
            </a:r>
          </a:p>
          <a:p>
            <a:pPr lvl="1"/>
            <a:r>
              <a:rPr lang="en-US" sz="3200" dirty="0" smtClean="0"/>
              <a:t>Quota</a:t>
            </a:r>
          </a:p>
          <a:p>
            <a:pPr lvl="1"/>
            <a:r>
              <a:rPr lang="en-US" sz="3200" dirty="0" smtClean="0"/>
              <a:t>Export subsidies</a:t>
            </a:r>
          </a:p>
          <a:p>
            <a:pPr lvl="1"/>
            <a:r>
              <a:rPr lang="en-US" sz="3200" dirty="0" smtClean="0"/>
              <a:t>Dumping</a:t>
            </a:r>
          </a:p>
          <a:p>
            <a:endParaRPr lang="en-US" dirty="0" smtClean="0"/>
          </a:p>
          <a:p>
            <a:endParaRPr lang="en-US" sz="3600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1059</Words>
  <Application>Microsoft Office PowerPoint</Application>
  <PresentationFormat>On-screen Show (4:3)</PresentationFormat>
  <Paragraphs>117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International Economics 1: Free Trade or Protection</vt:lpstr>
      <vt:lpstr>Topics</vt:lpstr>
      <vt:lpstr>Introduction</vt:lpstr>
      <vt:lpstr>How do countries gain from trade</vt:lpstr>
      <vt:lpstr>Slide 5</vt:lpstr>
      <vt:lpstr>How do countries gain from trade</vt:lpstr>
      <vt:lpstr>How do countries gain from trade</vt:lpstr>
      <vt:lpstr>How do countries gain from trade</vt:lpstr>
      <vt:lpstr>How do countries gain from trade</vt:lpstr>
      <vt:lpstr>Slide 10</vt:lpstr>
      <vt:lpstr>How do countries gain from trade</vt:lpstr>
      <vt:lpstr>How do countries gain from trade</vt:lpstr>
      <vt:lpstr>Term of trade</vt:lpstr>
      <vt:lpstr>The sources of comparative adv.</vt:lpstr>
      <vt:lpstr>Free-trade in practice</vt:lpstr>
      <vt:lpstr>Arguments for protection</vt:lpstr>
      <vt:lpstr>Protection in practices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Economics 1: Free Trade or Protection</dc:title>
  <dc:creator>Thorn</dc:creator>
  <cp:lastModifiedBy>Thorn7</cp:lastModifiedBy>
  <cp:revision>35</cp:revision>
  <dcterms:created xsi:type="dcterms:W3CDTF">2014-02-20T16:37:15Z</dcterms:created>
  <dcterms:modified xsi:type="dcterms:W3CDTF">2014-04-10T01:22:31Z</dcterms:modified>
</cp:coreProperties>
</file>