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122" d="100"/>
          <a:sy n="122" d="100"/>
        </p:scale>
        <p:origin x="-1528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printerSettings" Target="printerSettings/printerSettings1.bin"/><Relationship Id="rId7" Type="http://schemas.openxmlformats.org/officeDocument/2006/relationships/presProps" Target="presProps.xml"/><Relationship Id="rId8" Type="http://schemas.openxmlformats.org/officeDocument/2006/relationships/viewProps" Target="viewProps.xml"/><Relationship Id="rId9" Type="http://schemas.openxmlformats.org/officeDocument/2006/relationships/theme" Target="theme/theme1.xml"/><Relationship Id="rId1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05332-1BD5-4B4A-B29F-3CB2E0DA6C7C}" type="datetimeFigureOut">
              <a:rPr lang="en-US" smtClean="0"/>
              <a:t>9/7/17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259DB0-DCA8-0A45-9CC4-34898D5E9D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21579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05332-1BD5-4B4A-B29F-3CB2E0DA6C7C}" type="datetimeFigureOut">
              <a:rPr lang="en-US" smtClean="0"/>
              <a:t>9/7/17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259DB0-DCA8-0A45-9CC4-34898D5E9D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83822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05332-1BD5-4B4A-B29F-3CB2E0DA6C7C}" type="datetimeFigureOut">
              <a:rPr lang="en-US" smtClean="0"/>
              <a:t>9/7/17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259DB0-DCA8-0A45-9CC4-34898D5E9D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37563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05332-1BD5-4B4A-B29F-3CB2E0DA6C7C}" type="datetimeFigureOut">
              <a:rPr lang="en-US" smtClean="0"/>
              <a:t>9/7/17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259DB0-DCA8-0A45-9CC4-34898D5E9D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00325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05332-1BD5-4B4A-B29F-3CB2E0DA6C7C}" type="datetimeFigureOut">
              <a:rPr lang="en-US" smtClean="0"/>
              <a:t>9/7/17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259DB0-DCA8-0A45-9CC4-34898D5E9D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67638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05332-1BD5-4B4A-B29F-3CB2E0DA6C7C}" type="datetimeFigureOut">
              <a:rPr lang="en-US" smtClean="0"/>
              <a:t>9/7/17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259DB0-DCA8-0A45-9CC4-34898D5E9D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6523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05332-1BD5-4B4A-B29F-3CB2E0DA6C7C}" type="datetimeFigureOut">
              <a:rPr lang="en-US" smtClean="0"/>
              <a:t>9/7/17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259DB0-DCA8-0A45-9CC4-34898D5E9D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82713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05332-1BD5-4B4A-B29F-3CB2E0DA6C7C}" type="datetimeFigureOut">
              <a:rPr lang="en-US" smtClean="0"/>
              <a:t>9/7/17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259DB0-DCA8-0A45-9CC4-34898D5E9D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0303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05332-1BD5-4B4A-B29F-3CB2E0DA6C7C}" type="datetimeFigureOut">
              <a:rPr lang="en-US" smtClean="0"/>
              <a:t>9/7/17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259DB0-DCA8-0A45-9CC4-34898D5E9D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99965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05332-1BD5-4B4A-B29F-3CB2E0DA6C7C}" type="datetimeFigureOut">
              <a:rPr lang="en-US" smtClean="0"/>
              <a:t>9/7/17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259DB0-DCA8-0A45-9CC4-34898D5E9D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53399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05332-1BD5-4B4A-B29F-3CB2E0DA6C7C}" type="datetimeFigureOut">
              <a:rPr lang="en-US" smtClean="0"/>
              <a:t>9/7/17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259DB0-DCA8-0A45-9CC4-34898D5E9D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16665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605332-1BD5-4B4A-B29F-3CB2E0DA6C7C}" type="datetimeFigureOut">
              <a:rPr lang="en-US" smtClean="0"/>
              <a:t>9/7/17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259DB0-DCA8-0A45-9CC4-34898D5E9D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58358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Public Policy and Industrialization 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Discussion Week </a:t>
            </a:r>
            <a:r>
              <a:rPr lang="en-US" dirty="0"/>
              <a:t>4</a:t>
            </a:r>
            <a:endParaRPr lang="en-US" dirty="0" smtClean="0"/>
          </a:p>
          <a:p>
            <a:r>
              <a:rPr lang="en-US" dirty="0" smtClean="0"/>
              <a:t>H.-J. Chang</a:t>
            </a:r>
          </a:p>
          <a:p>
            <a:r>
              <a:rPr lang="en-US" dirty="0" smtClean="0"/>
              <a:t>Industrial Policy:</a:t>
            </a:r>
          </a:p>
          <a:p>
            <a:r>
              <a:rPr lang="en-US" dirty="0" smtClean="0"/>
              <a:t>Can We Go Beyond an Unproductive Confrontation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312058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Round 1</a:t>
            </a:r>
            <a:r>
              <a:rPr lang="en-US" sz="3600" dirty="0" smtClean="0"/>
              <a:t/>
            </a:r>
            <a:br>
              <a:rPr lang="en-US" sz="3600" dirty="0" smtClean="0"/>
            </a:br>
            <a:r>
              <a:rPr lang="en-US" sz="3600" dirty="0" smtClean="0"/>
              <a:t> 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en-US" dirty="0" smtClean="0"/>
              <a:t>Review the 9 types of industrial policies outlined by Chang on p. 3 (bottom) and p. 4. </a:t>
            </a:r>
            <a:r>
              <a:rPr lang="en-US" dirty="0" smtClean="0"/>
              <a:t>Which </a:t>
            </a:r>
            <a:r>
              <a:rPr lang="en-US" dirty="0" smtClean="0"/>
              <a:t>ones do you not understand</a:t>
            </a:r>
            <a:r>
              <a:rPr lang="en-US" dirty="0" smtClean="0"/>
              <a:t>?</a:t>
            </a:r>
          </a:p>
          <a:p>
            <a:pPr lvl="1"/>
            <a:r>
              <a:rPr lang="en-US" dirty="0"/>
              <a:t>i</a:t>
            </a:r>
            <a:r>
              <a:rPr lang="en-US" dirty="0" smtClean="0"/>
              <a:t>: complementary inputs can be defined as other supporting sectors (i.e. creating a steel industry to support the shipbuilding industry). Might also define it has infrastructure but Chang is not clear on whether this included.  </a:t>
            </a:r>
            <a:r>
              <a:rPr lang="en-US" dirty="0"/>
              <a:t>v</a:t>
            </a:r>
            <a:r>
              <a:rPr lang="en-US" dirty="0" smtClean="0"/>
              <a:t>i: poaching is when a firm tries to get skilled workers from another firm to join its firms, if the government requires that all firms train their workers, then there is less need to poach.  </a:t>
            </a:r>
            <a:endParaRPr lang="en-US" dirty="0" smtClean="0"/>
          </a:p>
          <a:p>
            <a:endParaRPr lang="en-US" dirty="0"/>
          </a:p>
          <a:p>
            <a:r>
              <a:rPr lang="en-US" dirty="0" smtClean="0"/>
              <a:t>Near the bottom of p. 4, Chang says: “many industrial policy measures do not even involve any financial transfer”.  </a:t>
            </a:r>
          </a:p>
          <a:p>
            <a:pPr lvl="1"/>
            <a:r>
              <a:rPr lang="en-US" dirty="0" smtClean="0"/>
              <a:t>What does he mean</a:t>
            </a:r>
            <a:r>
              <a:rPr lang="en-US" dirty="0" smtClean="0"/>
              <a:t>? </a:t>
            </a:r>
            <a:r>
              <a:rPr lang="en-US" i="1" dirty="0" smtClean="0"/>
              <a:t>Business are not receiving money or financial support from the government.</a:t>
            </a:r>
            <a:endParaRPr lang="en-US" i="1" dirty="0" smtClean="0"/>
          </a:p>
          <a:p>
            <a:pPr lvl="1"/>
            <a:r>
              <a:rPr lang="en-US" dirty="0" smtClean="0"/>
              <a:t>Which of the 9 types do not involve a </a:t>
            </a:r>
            <a:r>
              <a:rPr lang="en-US" dirty="0" smtClean="0"/>
              <a:t>(direct) financial </a:t>
            </a:r>
            <a:r>
              <a:rPr lang="en-US" dirty="0" smtClean="0"/>
              <a:t>transfer</a:t>
            </a:r>
            <a:r>
              <a:rPr lang="en-US" dirty="0" smtClean="0"/>
              <a:t>? Do not: ii, iii, iv, v and vi. Do: vii and viii. </a:t>
            </a:r>
            <a:r>
              <a:rPr lang="en-US" dirty="0" err="1" smtClean="0"/>
              <a:t>i</a:t>
            </a:r>
            <a:r>
              <a:rPr lang="en-US" dirty="0" smtClean="0"/>
              <a:t>: depends on what the state actually does. Ix: depends on how we define financial transfer. </a:t>
            </a:r>
            <a:endParaRPr lang="en-US" dirty="0" smtClean="0"/>
          </a:p>
          <a:p>
            <a:pPr lvl="1"/>
            <a:endParaRPr lang="en-US" dirty="0" smtClean="0"/>
          </a:p>
          <a:p>
            <a:r>
              <a:rPr lang="en-US" dirty="0" smtClean="0"/>
              <a:t>Why does the lack of financial transfer make it difficult to evaluate the success or lack of success of industrial policy</a:t>
            </a:r>
            <a:r>
              <a:rPr lang="en-US" dirty="0" smtClean="0"/>
              <a:t>?</a:t>
            </a:r>
          </a:p>
          <a:p>
            <a:pPr lvl="1"/>
            <a:r>
              <a:rPr lang="en-US" i="1" dirty="0" smtClean="0"/>
              <a:t>Hard to measure the inputs of IP and therefore to correlate it with the outputs such as high productivity, increased exports, etc. </a:t>
            </a:r>
            <a:endParaRPr lang="en-US" i="1" dirty="0" smtClean="0"/>
          </a:p>
          <a:p>
            <a:pPr lvl="1"/>
            <a:endParaRPr lang="en-US" dirty="0"/>
          </a:p>
          <a:p>
            <a:pPr lvl="1"/>
            <a:endParaRPr lang="en-US" dirty="0" smtClean="0"/>
          </a:p>
          <a:p>
            <a:pPr lvl="1"/>
            <a:endParaRPr lang="en-US" dirty="0"/>
          </a:p>
          <a:p>
            <a:pPr marL="457200" lvl="1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5849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Round 2 </a:t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endParaRPr lang="en-US" dirty="0"/>
          </a:p>
          <a:p>
            <a:r>
              <a:rPr lang="en-US" dirty="0" smtClean="0"/>
              <a:t>Why does Table 1 (p. 9) and the related text indicate</a:t>
            </a:r>
            <a:r>
              <a:rPr lang="en-US" dirty="0" smtClean="0"/>
              <a:t>?</a:t>
            </a:r>
          </a:p>
          <a:p>
            <a:pPr lvl="1"/>
            <a:r>
              <a:rPr lang="en-US" dirty="0" smtClean="0"/>
              <a:t>The table shows tariff protection in the past for countries that are now developed. It shows that in their early stages of industrializing, a number of countries protected manufacturing from imports until it became competitive, after which tariffs were reduced. See US and UK in particular.</a:t>
            </a:r>
            <a:endParaRPr lang="en-US" dirty="0"/>
          </a:p>
          <a:p>
            <a:endParaRPr lang="en-US" dirty="0" smtClean="0"/>
          </a:p>
          <a:p>
            <a:r>
              <a:rPr lang="en-US" dirty="0" smtClean="0"/>
              <a:t>Does it support the case “for” industrial policy or the case “against”?</a:t>
            </a:r>
          </a:p>
          <a:p>
            <a:pPr lvl="1"/>
            <a:r>
              <a:rPr lang="en-US" dirty="0" smtClean="0"/>
              <a:t>The evidence is mixed. If we </a:t>
            </a:r>
            <a:r>
              <a:rPr lang="en-US" dirty="0" smtClean="0"/>
              <a:t>compare the last two columns on the right, in nearly all cases tariffs have fallen, which supports the </a:t>
            </a:r>
            <a:r>
              <a:rPr lang="en-US" dirty="0" smtClean="0"/>
              <a:t>“</a:t>
            </a:r>
            <a:r>
              <a:rPr lang="en-US" dirty="0"/>
              <a:t>f</a:t>
            </a:r>
            <a:r>
              <a:rPr lang="en-US" dirty="0" smtClean="0"/>
              <a:t>or” case. These countries became successful manufacturers because they first protected their infant industries, according to Chang. </a:t>
            </a:r>
          </a:p>
          <a:p>
            <a:pPr lvl="1"/>
            <a:r>
              <a:rPr lang="en-US" dirty="0" smtClean="0"/>
              <a:t>However, for some countries, the evidence is not so clear and tariffs went up, instead of down, which does not support the “for”, </a:t>
            </a:r>
            <a:r>
              <a:rPr lang="en-US" dirty="0" smtClean="0"/>
              <a:t>e.g. Germany, Spain.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900786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Round 3</a:t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Opponents of industrial policy argue that the government cannot “pick winners” because it knows less about industries than private investors</a:t>
            </a:r>
            <a:r>
              <a:rPr lang="en-US" dirty="0" smtClean="0"/>
              <a:t>. </a:t>
            </a:r>
            <a:r>
              <a:rPr lang="en-US" dirty="0" smtClean="0"/>
              <a:t>p.</a:t>
            </a:r>
            <a:r>
              <a:rPr lang="en-US" dirty="0" smtClean="0"/>
              <a:t> 16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 </a:t>
            </a:r>
          </a:p>
          <a:p>
            <a:pPr lvl="1"/>
            <a:r>
              <a:rPr lang="en-US" dirty="0" smtClean="0"/>
              <a:t>What is Chang’s response to this argument</a:t>
            </a:r>
            <a:r>
              <a:rPr lang="en-US" dirty="0" smtClean="0"/>
              <a:t>?</a:t>
            </a:r>
          </a:p>
          <a:p>
            <a:pPr lvl="2"/>
            <a:r>
              <a:rPr lang="en-US" dirty="0" smtClean="0"/>
              <a:t>That the government has a broader and longer-term perspective (than the profit sector) and that it promotes the overall development of the economy (and not the short-term profit interests as the private sector does).</a:t>
            </a:r>
            <a:endParaRPr lang="en-US" dirty="0" smtClean="0"/>
          </a:p>
          <a:p>
            <a:pPr lvl="1"/>
            <a:endParaRPr lang="en-US" dirty="0" smtClean="0"/>
          </a:p>
          <a:p>
            <a:pPr lvl="1"/>
            <a:r>
              <a:rPr lang="en-US" dirty="0" smtClean="0"/>
              <a:t>What evidence or support does he provide for this argument</a:t>
            </a:r>
            <a:r>
              <a:rPr lang="en-US" dirty="0" smtClean="0"/>
              <a:t>?</a:t>
            </a:r>
          </a:p>
          <a:p>
            <a:pPr lvl="2"/>
            <a:r>
              <a:rPr lang="en-US" smtClean="0"/>
              <a:t>A few examples, </a:t>
            </a:r>
            <a:r>
              <a:rPr lang="en-US" dirty="0" smtClean="0"/>
              <a:t>such as POSCO, a state company (steel in Korea), EMBRAER, a state company (aviation in Brazil), and ban of autos to support the Japanese auto sector 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48645992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529</TotalTime>
  <Words>570</Words>
  <Application>Microsoft Macintosh PowerPoint</Application>
  <PresentationFormat>On-screen Show (4:3)</PresentationFormat>
  <Paragraphs>33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Office Theme</vt:lpstr>
      <vt:lpstr>Public Policy and Industrialization </vt:lpstr>
      <vt:lpstr> Round 1  </vt:lpstr>
      <vt:lpstr> Round 2  </vt:lpstr>
      <vt:lpstr> Round 3 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Development Macroeconomics</dc:title>
  <dc:creator>Akiko Vandenberg</dc:creator>
  <cp:lastModifiedBy>Akiko Vandenberg</cp:lastModifiedBy>
  <cp:revision>26</cp:revision>
  <cp:lastPrinted>2016-08-24T08:57:31Z</cp:lastPrinted>
  <dcterms:created xsi:type="dcterms:W3CDTF">2016-08-17T11:19:23Z</dcterms:created>
  <dcterms:modified xsi:type="dcterms:W3CDTF">2017-09-07T06:41:28Z</dcterms:modified>
</cp:coreProperties>
</file>