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Lst>
  <p:notesMasterIdLst>
    <p:notesMasterId r:id="rId25"/>
  </p:notesMasterIdLst>
  <p:sldIdLst>
    <p:sldId id="320" r:id="rId2"/>
    <p:sldId id="323" r:id="rId3"/>
    <p:sldId id="324" r:id="rId4"/>
    <p:sldId id="258" r:id="rId5"/>
    <p:sldId id="290" r:id="rId6"/>
    <p:sldId id="291" r:id="rId7"/>
    <p:sldId id="292" r:id="rId8"/>
    <p:sldId id="293" r:id="rId9"/>
    <p:sldId id="309" r:id="rId10"/>
    <p:sldId id="294" r:id="rId11"/>
    <p:sldId id="295" r:id="rId12"/>
    <p:sldId id="296" r:id="rId13"/>
    <p:sldId id="306" r:id="rId14"/>
    <p:sldId id="297" r:id="rId15"/>
    <p:sldId id="298" r:id="rId16"/>
    <p:sldId id="310" r:id="rId17"/>
    <p:sldId id="311" r:id="rId18"/>
    <p:sldId id="312" r:id="rId19"/>
    <p:sldId id="315" r:id="rId20"/>
    <p:sldId id="313" r:id="rId21"/>
    <p:sldId id="314" r:id="rId22"/>
    <p:sldId id="322" r:id="rId23"/>
    <p:sldId id="325" r:id="rId24"/>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p:scale>
          <a:sx n="125" d="100"/>
          <a:sy n="125" d="100"/>
        </p:scale>
        <p:origin x="1074" y="96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13" Type="http://schemas.openxmlformats.org/officeDocument/2006/relationships/slide" Target="slides/slide23.xml"/><Relationship Id="rId3" Type="http://schemas.openxmlformats.org/officeDocument/2006/relationships/slide" Target="slides/slide5.xml"/><Relationship Id="rId7" Type="http://schemas.openxmlformats.org/officeDocument/2006/relationships/slide" Target="slides/slide10.xml"/><Relationship Id="rId12" Type="http://schemas.openxmlformats.org/officeDocument/2006/relationships/slide" Target="slides/slide15.xml"/><Relationship Id="rId2" Type="http://schemas.openxmlformats.org/officeDocument/2006/relationships/slide" Target="slides/slide4.xml"/><Relationship Id="rId1" Type="http://schemas.openxmlformats.org/officeDocument/2006/relationships/slide" Target="slides/slide3.xml"/><Relationship Id="rId6" Type="http://schemas.openxmlformats.org/officeDocument/2006/relationships/slide" Target="slides/slide8.xml"/><Relationship Id="rId11" Type="http://schemas.openxmlformats.org/officeDocument/2006/relationships/slide" Target="slides/slide14.xml"/><Relationship Id="rId5" Type="http://schemas.openxmlformats.org/officeDocument/2006/relationships/slide" Target="slides/slide7.xml"/><Relationship Id="rId10" Type="http://schemas.openxmlformats.org/officeDocument/2006/relationships/slide" Target="slides/slide13.xml"/><Relationship Id="rId4" Type="http://schemas.openxmlformats.org/officeDocument/2006/relationships/slide" Target="slides/slide6.xml"/><Relationship Id="rId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extLst>
      <p:ext uri="{BB962C8B-B14F-4D97-AF65-F5344CB8AC3E}">
        <p14:creationId xmlns:p14="http://schemas.microsoft.com/office/powerpoint/2010/main" val="1075448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th-TH" altLang="en-US"/>
          </a:p>
        </p:txBody>
      </p:sp>
      <p:sp>
        <p:nvSpPr>
          <p:cNvPr id="17" name="Footer Placeholder 16"/>
          <p:cNvSpPr>
            <a:spLocks noGrp="1"/>
          </p:cNvSpPr>
          <p:nvPr>
            <p:ph type="ftr" sz="quarter" idx="11"/>
          </p:nvPr>
        </p:nvSpPr>
        <p:spPr/>
        <p:txBody>
          <a:bodyPr/>
          <a:lstStyle/>
          <a:p>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FEF12A2-5EBF-4416-9418-64AA967FAF20}" type="slidenum">
              <a:rPr lang="en-US" altLang="en-US" smtClean="0"/>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a:xfrm>
            <a:off x="800100" y="6172200"/>
            <a:ext cx="4000500" cy="457200"/>
          </a:xfrm>
        </p:spPr>
        <p:txBody>
          <a:bodyPr/>
          <a:lstStyle/>
          <a:p>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th-TH" altLang="en-US"/>
          </a:p>
        </p:txBody>
      </p:sp>
      <p:sp>
        <p:nvSpPr>
          <p:cNvPr id="8" name="Footer Placeholder 7"/>
          <p:cNvSpPr>
            <a:spLocks noGrp="1"/>
          </p:cNvSpPr>
          <p:nvPr>
            <p:ph type="ftr" sz="quarter" idx="11"/>
          </p:nvPr>
        </p:nvSpPr>
        <p:spPr/>
        <p:txBody>
          <a:bodyPr/>
          <a:lstStyle/>
          <a:p>
            <a:endParaRPr lang="th-TH" altLang="en-US"/>
          </a:p>
        </p:txBody>
      </p:sp>
      <p:sp>
        <p:nvSpPr>
          <p:cNvPr id="9" name="Slide Number Placeholder 8"/>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ltLang="en-US"/>
          </a:p>
        </p:txBody>
      </p:sp>
      <p:sp>
        <p:nvSpPr>
          <p:cNvPr id="4" name="Footer Placeholder 3"/>
          <p:cNvSpPr>
            <a:spLocks noGrp="1"/>
          </p:cNvSpPr>
          <p:nvPr>
            <p:ph type="ftr" sz="quarter" idx="11"/>
          </p:nvPr>
        </p:nvSpPr>
        <p:spPr/>
        <p:txBody>
          <a:bodyPr/>
          <a:lstStyle/>
          <a:p>
            <a:endParaRPr lang="th-TH" altLang="en-US"/>
          </a:p>
        </p:txBody>
      </p:sp>
      <p:sp>
        <p:nvSpPr>
          <p:cNvPr id="5" name="Slide Number Placeholder 4"/>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ltLang="en-US"/>
          </a:p>
        </p:txBody>
      </p:sp>
      <p:sp>
        <p:nvSpPr>
          <p:cNvPr id="3" name="Footer Placeholder 2"/>
          <p:cNvSpPr>
            <a:spLocks noGrp="1"/>
          </p:cNvSpPr>
          <p:nvPr>
            <p:ph type="ftr" sz="quarter" idx="11"/>
          </p:nvPr>
        </p:nvSpPr>
        <p:spPr/>
        <p:txBody>
          <a:bodyPr/>
          <a:lstStyle/>
          <a:p>
            <a:endParaRPr lang="th-TH" altLang="en-US"/>
          </a:p>
        </p:txBody>
      </p:sp>
      <p:sp>
        <p:nvSpPr>
          <p:cNvPr id="4" name="Slide Number Placeholder 3"/>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a:xfrm>
            <a:off x="914400" y="6172200"/>
            <a:ext cx="3886200" cy="457200"/>
          </a:xfrm>
        </p:spPr>
        <p:txBody>
          <a:bodyPr/>
          <a:lstStyle/>
          <a:p>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FEF12A2-5EBF-4416-9418-64AA967FAF20}" type="slidenum">
              <a:rPr lang="en-US" altLang="en-US" smtClean="0"/>
              <a:pPr/>
              <a:t>‹#›</a:t>
            </a:fld>
            <a:endParaRPr lang="th-TH"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Planning</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6849248" y="328439"/>
            <a:ext cx="2025060" cy="2449256"/>
          </a:xfrm>
          <a:prstGeom prst="rect">
            <a:avLst/>
          </a:prstGeom>
          <a:noFill/>
        </p:spPr>
      </p:pic>
      <p:sp>
        <p:nvSpPr>
          <p:cNvPr id="7" name="สี่เหลี่ยมผืนผ้า 6"/>
          <p:cNvSpPr/>
          <p:nvPr/>
        </p:nvSpPr>
        <p:spPr>
          <a:xfrm>
            <a:off x="2667764" y="1668293"/>
            <a:ext cx="3615614" cy="984885"/>
          </a:xfrm>
          <a:prstGeom prst="rect">
            <a:avLst/>
          </a:prstGeom>
        </p:spPr>
        <p:txBody>
          <a:bodyPr wrap="squar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4</a:t>
            </a:r>
          </a:p>
          <a:p>
            <a:r>
              <a:rPr lang="en-US" sz="1400" b="1" dirty="0" smtClean="0">
                <a:solidFill>
                  <a:schemeClr val="bg1"/>
                </a:solidFill>
                <a:latin typeface="+mj-lt"/>
              </a:rPr>
              <a:t>	SWOT ANALYSIS</a:t>
            </a:r>
            <a:endParaRPr lang="th-TH" sz="1400" b="1" dirty="0">
              <a:solidFill>
                <a:schemeClr val="bg1"/>
              </a:solidFill>
              <a:latin typeface="+mj-lt"/>
            </a:endParaRPr>
          </a:p>
        </p:txBody>
      </p:sp>
      <p:pic>
        <p:nvPicPr>
          <p:cNvPr id="8" name="Picture 7" descr="BE image.png"/>
          <p:cNvPicPr>
            <a:picLocks noChangeAspect="1"/>
          </p:cNvPicPr>
          <p:nvPr/>
        </p:nvPicPr>
        <p:blipFill>
          <a:blip r:embed="rId3" cstate="print"/>
          <a:stretch>
            <a:fillRect/>
          </a:stretch>
        </p:blipFill>
        <p:spPr>
          <a:xfrm>
            <a:off x="278090" y="258003"/>
            <a:ext cx="1131740" cy="111212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126247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extLst>
      <p:ext uri="{BB962C8B-B14F-4D97-AF65-F5344CB8AC3E}">
        <p14:creationId xmlns:p14="http://schemas.microsoft.com/office/powerpoint/2010/main" val="510401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dirty="0">
                <a:solidFill>
                  <a:srgbClr val="FF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explain how a SWOT analysis can capitalize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on a company’s internal and external issues</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understand the reasons for matching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strengths and opportunities, and converting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weaknesses and threats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importance of doing some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research as the basis for SWOT analysis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barriers to and benefits of</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conducting SWOT analyses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explain the reasons for preparing multilevel</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SWOT analyses.</a:t>
            </a:r>
          </a:p>
          <a:p>
            <a:pPr eaLnBrk="0" hangingPunct="0">
              <a:spcBef>
                <a:spcPct val="50000"/>
              </a:spcBef>
            </a:pPr>
            <a:endParaRPr lang="en-US" sz="24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endParaRPr lang="en-US" sz="28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28596" y="687419"/>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428596" y="1715075"/>
            <a:ext cx="5099435" cy="3970318"/>
          </a:xfrm>
          <a:prstGeom prst="rect">
            <a:avLst/>
          </a:prstGeom>
          <a:noFill/>
          <a:ln w="9525">
            <a:noFill/>
            <a:miter lim="800000"/>
            <a:headEnd/>
            <a:tailEnd/>
          </a:ln>
          <a:effectLst/>
        </p:spPr>
        <p:txBody>
          <a:bodyPr wrap="square">
            <a:spAutoFit/>
          </a:bodyPr>
          <a:lstStyle/>
          <a:p>
            <a:pPr eaLnBrk="0" hangingPunct="0">
              <a:spcBef>
                <a:spcPct val="50000"/>
              </a:spcBef>
            </a:pPr>
            <a:r>
              <a:rPr lang="en-US" sz="2800" dirty="0">
                <a:solidFill>
                  <a:srgbClr val="002060"/>
                </a:solidFill>
                <a:effectLst>
                  <a:outerShdw blurRad="38100" dist="38100" dir="2700000" algn="tl">
                    <a:srgbClr val="C0C0C0"/>
                  </a:outerShdw>
                </a:effectLst>
                <a:latin typeface="Arial" charset="0"/>
                <a:ea typeface="Arial" charset="0"/>
                <a:cs typeface="Arial" charset="0"/>
              </a:rPr>
              <a:t>Successful SWOT analysis is fundamentally a process of finding the optimum fit</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between the firm’s controllable strengths and weaknesses and the uncontrollable</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cstate="print"/>
          <a:srcRect/>
          <a:stretch>
            <a:fillRect/>
          </a:stretch>
        </p:blipFill>
        <p:spPr bwMode="auto">
          <a:xfrm>
            <a:off x="6008271" y="594510"/>
            <a:ext cx="2556649" cy="271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3664777" y="647990"/>
            <a:ext cx="6858000" cy="762000"/>
          </a:xfrm>
          <a:noFill/>
          <a:ln/>
        </p:spPr>
        <p:txBody>
          <a:bodyPr anchor="ctr"/>
          <a:lstStyle/>
          <a:p>
            <a:r>
              <a:rPr lang="en-GB" sz="3500" dirty="0"/>
              <a:t>SWOT analysis</a:t>
            </a:r>
            <a:endParaRPr lang="en-US" sz="3500" dirty="0"/>
          </a:p>
        </p:txBody>
      </p:sp>
      <p:sp>
        <p:nvSpPr>
          <p:cNvPr id="56325" name="Rectangle 5"/>
          <p:cNvSpPr>
            <a:spLocks noChangeArrowheads="1"/>
          </p:cNvSpPr>
          <p:nvPr/>
        </p:nvSpPr>
        <p:spPr bwMode="auto">
          <a:xfrm>
            <a:off x="1596193" y="3100287"/>
            <a:ext cx="6148725" cy="2523768"/>
          </a:xfrm>
          <a:prstGeom prst="rect">
            <a:avLst/>
          </a:prstGeom>
          <a:solidFill>
            <a:schemeClr val="bg1">
              <a:alpha val="55000"/>
            </a:schemeClr>
          </a:solidFill>
          <a:ln w="9525">
            <a:noFill/>
            <a:miter lim="800000"/>
            <a:headEnd/>
            <a:tailEnd/>
          </a:ln>
          <a:effectLst/>
        </p:spPr>
        <p:txBody>
          <a:bodyPr wrap="square">
            <a:spAutoFit/>
          </a:bodyPr>
          <a:lstStyle/>
          <a:p>
            <a:pPr eaLnBrk="0" hangingPunct="0">
              <a:spcBef>
                <a:spcPct val="50000"/>
              </a:spcBef>
            </a:pPr>
            <a:r>
              <a:rPr lang="en-US" sz="1800" dirty="0">
                <a:solidFill>
                  <a:srgbClr val="002060"/>
                </a:solidFill>
                <a:effectLst>
                  <a:outerShdw blurRad="38100" dist="38100" dir="2700000" algn="tl">
                    <a:srgbClr val="C0C0C0"/>
                  </a:outerShdw>
                </a:effectLst>
                <a:latin typeface="Arial" charset="0"/>
                <a:ea typeface="Arial" charset="0"/>
                <a:cs typeface="Arial" charset="0"/>
              </a:rPr>
              <a:t>A good SWOT profile facilitates the development</a:t>
            </a:r>
            <a:r>
              <a:rPr lang="da-DK" sz="1800" dirty="0">
                <a:solidFill>
                  <a:srgbClr val="002060"/>
                </a:solidFill>
                <a:effectLst>
                  <a:outerShdw blurRad="38100" dist="38100" dir="2700000" algn="tl">
                    <a:srgbClr val="C0C0C0"/>
                  </a:outerShdw>
                </a:effectLst>
                <a:latin typeface="Arial" charset="0"/>
                <a:ea typeface="Arial" charset="0"/>
                <a:cs typeface="Arial" charset="0"/>
              </a:rPr>
              <a:t> </a:t>
            </a:r>
            <a:r>
              <a:rPr lang="en-US" sz="1800" dirty="0">
                <a:solidFill>
                  <a:srgbClr val="002060"/>
                </a:solidFill>
                <a:effectLst>
                  <a:outerShdw blurRad="38100" dist="38100" dir="2700000" algn="tl">
                    <a:srgbClr val="C0C0C0"/>
                  </a:outerShdw>
                </a:effectLst>
                <a:latin typeface="Arial" charset="0"/>
                <a:ea typeface="Arial" charset="0"/>
                <a:cs typeface="Arial" charset="0"/>
              </a:rPr>
              <a:t>of a strategy </a:t>
            </a:r>
            <a:r>
              <a:rPr lang="en-US" sz="2800" dirty="0">
                <a:solidFill>
                  <a:srgbClr val="002060"/>
                </a:solidFill>
                <a:effectLst>
                  <a:outerShdw blurRad="38100" dist="38100" dir="2700000" algn="tl">
                    <a:srgbClr val="C0C0C0"/>
                  </a:outerShdw>
                </a:effectLst>
                <a:latin typeface="Arial" charset="0"/>
                <a:ea typeface="Arial" charset="0"/>
                <a:cs typeface="Arial" charset="0"/>
              </a:rPr>
              <a:t>that capitalizes on a company’s strengths,</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minimizes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weaknesses, exploits emerging opportunities and avoids, as far as possible,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cstate="print"/>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3346622" y="558988"/>
            <a:ext cx="6858000" cy="762000"/>
          </a:xfrm>
          <a:noFill/>
          <a:ln/>
        </p:spPr>
        <p:txBody>
          <a:bodyPr anchor="ctr"/>
          <a:lstStyle/>
          <a:p>
            <a:r>
              <a:rPr lang="en-GB" sz="3500" dirty="0"/>
              <a:t>SWOT analysis </a:t>
            </a:r>
            <a:endParaRPr lang="en-US" sz="3500" dirty="0"/>
          </a:p>
        </p:txBody>
      </p:sp>
      <p:sp>
        <p:nvSpPr>
          <p:cNvPr id="57349" name="Rectangle 5" descr="ฟอสซิลปลา"/>
          <p:cNvSpPr>
            <a:spLocks noChangeArrowheads="1"/>
          </p:cNvSpPr>
          <p:nvPr/>
        </p:nvSpPr>
        <p:spPr bwMode="auto">
          <a:xfrm>
            <a:off x="340763" y="2312929"/>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Arial" charset="0"/>
                <a:ea typeface="Arial" charset="0"/>
                <a:cs typeface="Arial" charset="0"/>
              </a:rPr>
              <a:t>The SWOT framework became popular during the 1970s because of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environment. Subsequently, during the 1980s, </a:t>
            </a:r>
            <a:r>
              <a:rPr lang="en-US" b="1" i="1" dirty="0">
                <a:solidFill>
                  <a:srgbClr val="FF0000"/>
                </a:solidFill>
                <a:effectLst>
                  <a:outerShdw blurRad="38100" dist="38100" dir="2700000" algn="tl">
                    <a:srgbClr val="FFFFFF"/>
                  </a:outerShdw>
                </a:effectLst>
                <a:latin typeface="Arial" charset="0"/>
                <a:ea typeface="Arial" charset="0"/>
                <a:cs typeface="Arial" charset="0"/>
              </a:rPr>
              <a:t>Porter’s (1980) introduction of the</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Arial" charset="0"/>
                <a:ea typeface="Arial" charset="0"/>
                <a:cs typeface="Arial" charset="0"/>
              </a:rPr>
              <a:t>. In</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cstate="print"/>
          <a:srcRect/>
          <a:stretch>
            <a:fillRect/>
          </a:stretch>
        </p:blipFill>
        <p:spPr bwMode="auto">
          <a:xfrm>
            <a:off x="4172453" y="2312929"/>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cstate="print"/>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857224"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cstate="print"/>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cstate="print"/>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180996" y="374426"/>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1 Make a </a:t>
            </a:r>
            <a:r>
              <a:rPr lang="en-GB" sz="3600" b="1" u="sng" dirty="0">
                <a:solidFill>
                  <a:srgbClr val="FF0000"/>
                </a:solidFill>
                <a:effectLst>
                  <a:outerShdw blurRad="38100" dist="38100" dir="2700000" algn="tl">
                    <a:srgbClr val="C0C0C0"/>
                  </a:outerShdw>
                </a:effectLst>
                <a:cs typeface="Arial" pitchFamily="34" charset="0"/>
              </a:rPr>
              <a:t>match</a:t>
            </a:r>
            <a:r>
              <a:rPr lang="en-GB" sz="3600" u="sng" dirty="0">
                <a:solidFill>
                  <a:srgbClr val="FF0000"/>
                </a:solidFill>
                <a:effectLst>
                  <a:outerShdw blurRad="38100" dist="38100" dir="2700000" algn="tl">
                    <a:srgbClr val="C0C0C0"/>
                  </a:outerShdw>
                </a:effectLst>
                <a:cs typeface="Arial" pitchFamily="34" charset="0"/>
              </a:rPr>
              <a:t> </a:t>
            </a:r>
            <a:r>
              <a:rPr lang="en-GB" sz="2800"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2</a:t>
            </a:r>
            <a:r>
              <a:rPr lang="en-GB" sz="2800" dirty="0">
                <a:solidFill>
                  <a:srgbClr val="FF0000"/>
                </a:solidFill>
                <a:effectLst>
                  <a:outerShdw blurRad="38100" dist="38100" dir="2700000" algn="tl">
                    <a:srgbClr val="C0C0C0"/>
                  </a:outerShdw>
                </a:effectLst>
                <a:cs typeface="Arial" pitchFamily="34" charset="0"/>
              </a:rPr>
              <a:t> </a:t>
            </a:r>
            <a:r>
              <a:rPr lang="en-GB" sz="3200" b="1" u="sng" dirty="0">
                <a:solidFill>
                  <a:srgbClr val="FF0000"/>
                </a:solidFill>
                <a:effectLst>
                  <a:outerShdw blurRad="38100" dist="38100" dir="2700000" algn="tl">
                    <a:srgbClr val="C0C0C0"/>
                  </a:outerShdw>
                </a:effectLst>
                <a:cs typeface="Arial" pitchFamily="34" charset="0"/>
              </a:rPr>
              <a:t>Convert </a:t>
            </a:r>
            <a:r>
              <a:rPr lang="en-GB" sz="2800"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3 </a:t>
            </a:r>
            <a:r>
              <a:rPr lang="en-GB" sz="3200" b="1" u="sng" dirty="0">
                <a:solidFill>
                  <a:srgbClr val="FF0000"/>
                </a:solidFill>
                <a:effectLst>
                  <a:outerShdw blurRad="38100" dist="38100" dir="2700000" algn="tl">
                    <a:srgbClr val="C0C0C0"/>
                  </a:outerShdw>
                </a:effectLst>
                <a:cs typeface="Arial" pitchFamily="34" charset="0"/>
              </a:rPr>
              <a:t>Convert</a:t>
            </a:r>
            <a:r>
              <a:rPr lang="en-GB" sz="2800"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4 </a:t>
            </a:r>
            <a:r>
              <a:rPr lang="en-GB" sz="3200" b="1" u="sng" dirty="0">
                <a:solidFill>
                  <a:srgbClr val="FF0000"/>
                </a:solidFill>
                <a:effectLst>
                  <a:outerShdw blurRad="38100" dist="38100" dir="2700000" algn="tl">
                    <a:srgbClr val="C0C0C0"/>
                  </a:outerShdw>
                </a:effectLst>
                <a:cs typeface="Arial" pitchFamily="34" charset="0"/>
              </a:rPr>
              <a:t>Minimize</a:t>
            </a:r>
            <a:r>
              <a:rPr lang="en-GB" sz="2800" b="1" dirty="0">
                <a:solidFill>
                  <a:srgbClr val="002060"/>
                </a:solidFill>
                <a:effectLst>
                  <a:outerShdw blurRad="38100" dist="38100" dir="2700000" algn="tl">
                    <a:srgbClr val="C0C0C0"/>
                  </a:outerShdw>
                </a:effectLst>
                <a:cs typeface="Arial" pitchFamily="34" charset="0"/>
              </a:rPr>
              <a:t>,</a:t>
            </a:r>
            <a:r>
              <a:rPr lang="en-GB" sz="2800" dirty="0">
                <a:solidFill>
                  <a:srgbClr val="002060"/>
                </a:solidFill>
                <a:effectLst>
                  <a:outerShdw blurRad="38100" dist="38100" dir="2700000" algn="tl">
                    <a:srgbClr val="C0C0C0"/>
                  </a:outerShdw>
                </a:effectLst>
                <a:cs typeface="Arial" pitchFamily="34" charset="0"/>
              </a:rPr>
              <a:t> if not avoid, weaknesses and threats.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p:txBody>
      </p:sp>
      <p:pic>
        <p:nvPicPr>
          <p:cNvPr id="6" name="Picture 5"/>
          <p:cNvPicPr>
            <a:picLocks noChangeAspect="1" noChangeArrowheads="1"/>
          </p:cNvPicPr>
          <p:nvPr/>
        </p:nvPicPr>
        <p:blipFill>
          <a:blip r:embed="rId2" cstate="print"/>
          <a:srcRect/>
          <a:stretch>
            <a:fillRect/>
          </a:stretch>
        </p:blipFill>
        <p:spPr bwMode="auto">
          <a:xfrm>
            <a:off x="428596" y="2000240"/>
            <a:ext cx="7864475" cy="2714644"/>
          </a:xfrm>
          <a:prstGeom prst="rect">
            <a:avLst/>
          </a:prstGeom>
          <a:noFill/>
          <a:ln w="9525">
            <a:noFill/>
            <a:miter lim="800000"/>
            <a:headEnd/>
            <a:tailEnd/>
          </a:ln>
          <a:effectLst/>
        </p:spPr>
      </p:pic>
      <p:pic>
        <p:nvPicPr>
          <p:cNvPr id="4" name="Picture 9" descr="http://www.grouputer.com/images/swot_imap.gif"/>
          <p:cNvPicPr>
            <a:picLocks noChangeAspect="1" noChangeArrowheads="1"/>
          </p:cNvPicPr>
          <p:nvPr/>
        </p:nvPicPr>
        <p:blipFill>
          <a:blip r:embed="rId3"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387350" y="593724"/>
            <a:ext cx="8382000" cy="762000"/>
          </a:xfrm>
          <a:noFill/>
          <a:ln/>
        </p:spPr>
        <p:txBody>
          <a:bodyPr anchor="ctr"/>
          <a:lstStyle/>
          <a:p>
            <a:r>
              <a:rPr lang="en-GB" sz="3500"/>
              <a:t>Application of the SWOT matrix</a:t>
            </a:r>
            <a:endParaRPr lang="en-US" sz="3500"/>
          </a:p>
        </p:txBody>
      </p:sp>
      <p:pic>
        <p:nvPicPr>
          <p:cNvPr id="6" name="Picture 9" descr="http://www.grouputer.com/images/swot_imap.gif"/>
          <p:cNvPicPr>
            <a:picLocks noChangeAspect="1" noChangeArrowheads="1"/>
          </p:cNvPicPr>
          <p:nvPr/>
        </p:nvPicPr>
        <p:blipFill>
          <a:blip r:embed="rId2" cstate="print"/>
          <a:srcRect/>
          <a:stretch>
            <a:fillRect/>
          </a:stretch>
        </p:blipFill>
        <p:spPr bwMode="auto">
          <a:xfrm rot="417777">
            <a:off x="7279213" y="448618"/>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708878"/>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381000" y="430448"/>
            <a:ext cx="8382000" cy="762000"/>
          </a:xfrm>
          <a:noFill/>
          <a:ln/>
        </p:spPr>
        <p:txBody>
          <a:bodyPr anchor="ctr"/>
          <a:lstStyle/>
          <a:p>
            <a:r>
              <a:rPr lang="en-GB" sz="3500"/>
              <a:t>Application of the SWOT matrix</a:t>
            </a:r>
            <a:endParaRPr lang="en-US" sz="3500"/>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603595" y="256611"/>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830551" y="653396"/>
            <a:ext cx="6858000" cy="762000"/>
          </a:xfrm>
        </p:spPr>
        <p:txBody>
          <a:bodyPr/>
          <a:lstStyle/>
          <a:p>
            <a:r>
              <a:rPr lang="en-GB" sz="3500" dirty="0"/>
              <a:t>Internal analysis</a:t>
            </a:r>
            <a:endParaRPr lang="en-US" sz="3500" dirty="0"/>
          </a:p>
        </p:txBody>
      </p:sp>
      <p:sp>
        <p:nvSpPr>
          <p:cNvPr id="62467" name="Rectangle 3"/>
          <p:cNvSpPr>
            <a:spLocks noChangeArrowheads="1"/>
          </p:cNvSpPr>
          <p:nvPr/>
        </p:nvSpPr>
        <p:spPr bwMode="auto">
          <a:xfrm>
            <a:off x="587476" y="1946366"/>
            <a:ext cx="8072494" cy="4247317"/>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i="1" dirty="0">
                <a:solidFill>
                  <a:srgbClr val="002060"/>
                </a:solidFill>
                <a:effectLst>
                  <a:outerShdw blurRad="38100" dist="38100" dir="2700000" algn="tl">
                    <a:srgbClr val="C0C0C0"/>
                  </a:outerShdw>
                </a:effectLst>
                <a:latin typeface="Arial" charset="0"/>
                <a:ea typeface="Arial" charset="0"/>
                <a:cs typeface="Arial" charset="0"/>
              </a:rPr>
              <a:t>An internal (company) analysis involves a </a:t>
            </a:r>
            <a:r>
              <a:rPr lang="en-GB" sz="3200" i="1" dirty="0">
                <a:solidFill>
                  <a:srgbClr val="002060"/>
                </a:solidFill>
                <a:effectLst>
                  <a:outerShdw blurRad="38100" dist="38100" dir="2700000" algn="tl">
                    <a:srgbClr val="C0C0C0"/>
                  </a:outerShdw>
                </a:effectLst>
                <a:latin typeface="Arial" charset="0"/>
                <a:ea typeface="Arial" charset="0"/>
                <a:cs typeface="Arial" charset="0"/>
              </a:rPr>
              <a:t>comprehensive appraisal of company strengths and weaknesses</a:t>
            </a:r>
            <a:r>
              <a:rPr lang="en-GB" sz="3200" i="1" dirty="0">
                <a:solidFill>
                  <a:srgbClr val="002060"/>
                </a:solidFill>
                <a:latin typeface="Arial" charset="0"/>
                <a:ea typeface="Arial" charset="0"/>
                <a:cs typeface="Arial" charset="0"/>
              </a:rPr>
              <a:t>.</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Every </a:t>
            </a:r>
            <a:r>
              <a:rPr lang="en-GB" sz="2600" i="1" dirty="0">
                <a:solidFill>
                  <a:srgbClr val="333399"/>
                </a:solidFill>
                <a:effectLst>
                  <a:outerShdw blurRad="38100" dist="38100" dir="2700000" algn="tl">
                    <a:srgbClr val="C0C0C0"/>
                  </a:outerShdw>
                </a:effectLst>
                <a:latin typeface="Arial" charset="0"/>
                <a:ea typeface="Arial" charset="0"/>
                <a:cs typeface="Arial" charset="0"/>
              </a:rPr>
              <a:t>aspect of the business should be assessed.</a:t>
            </a:r>
            <a:r>
              <a:rPr lang="en-GB" sz="2600" i="1" dirty="0">
                <a:solidFill>
                  <a:schemeClr val="hlink"/>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GB" sz="2000" i="1" dirty="0">
                <a:solidFill>
                  <a:srgbClr val="FF0000"/>
                </a:solidFill>
                <a:effectLst>
                  <a:outerShdw blurRad="38100" dist="38100" dir="2700000" algn="tl">
                    <a:srgbClr val="C0C0C0"/>
                  </a:outerShdw>
                </a:effectLst>
                <a:latin typeface="Arial" charset="0"/>
                <a:ea typeface="Arial" charset="0"/>
                <a:cs typeface="Arial"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In </a:t>
            </a:r>
            <a:r>
              <a:rPr lang="en-GB" sz="2600" i="1" dirty="0">
                <a:solidFill>
                  <a:srgbClr val="333399"/>
                </a:solidFill>
                <a:effectLst>
                  <a:outerShdw blurRad="38100" dist="38100" dir="2700000" algn="tl">
                    <a:srgbClr val="C0C0C0"/>
                  </a:outerShdw>
                </a:effectLst>
                <a:latin typeface="Arial" charset="0"/>
                <a:ea typeface="Arial" charset="0"/>
                <a:cs typeface="Arial"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cstate="print"/>
          <a:srcRect/>
          <a:stretch>
            <a:fillRect/>
          </a:stretch>
        </p:blipFill>
        <p:spPr bwMode="auto">
          <a:xfrm rot="20158357">
            <a:off x="543234" y="432719"/>
            <a:ext cx="1249309" cy="8289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42976" y="654827"/>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dirty="0" smtClean="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main questions to ask about competitors are as follows</a:t>
            </a: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a:t>
            </a:r>
            <a:endParaRPr lang="en-US"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800" dirty="0">
                <a:solidFill>
                  <a:srgbClr val="002060"/>
                </a:solidFill>
                <a:latin typeface="Arial" charset="0"/>
                <a:ea typeface="Arial" charset="0"/>
                <a:cs typeface="Arial" charset="0"/>
              </a:rPr>
              <a:t>■ </a:t>
            </a:r>
            <a:r>
              <a:rPr lang="en-US" sz="2800" b="1" dirty="0">
                <a:solidFill>
                  <a:srgbClr val="002060"/>
                </a:solidFill>
                <a:effectLst>
                  <a:outerShdw blurRad="38100" dist="38100" dir="2700000" algn="tl">
                    <a:srgbClr val="C0C0C0"/>
                  </a:outerShdw>
                </a:effectLst>
                <a:latin typeface="Arial" charset="0"/>
                <a:ea typeface="Arial" charset="0"/>
                <a:cs typeface="Arial" charset="0"/>
              </a:rPr>
              <a:t>What is their (marketing mix) offer?</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is their competitive advantage?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well are they performing?</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does their SWOT profile look like?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cstate="print"/>
          <a:srcRect/>
          <a:stretch>
            <a:fillRect/>
          </a:stretch>
        </p:blipFill>
        <p:spPr bwMode="auto">
          <a:xfrm rot="935747">
            <a:off x="6234967" y="520653"/>
            <a:ext cx="1408434" cy="140373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5720" y="237344"/>
            <a:ext cx="8286808" cy="1295400"/>
          </a:xfrm>
        </p:spPr>
        <p:txBody>
          <a:bodyPr>
            <a:normAutofit fontScale="90000"/>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00034" y="684589"/>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dirty="0" smtClean="0">
                <a:effectLst>
                  <a:outerShdw blurRad="38100" dist="38100" dir="2700000" algn="tl">
                    <a:srgbClr val="FFFFFF"/>
                  </a:outerShdw>
                </a:effectLst>
                <a:latin typeface="Arial" pitchFamily="34" charset="0"/>
                <a:cs typeface="Arial" pitchFamily="34" charset="0"/>
              </a:rPr>
              <a:t>management </a:t>
            </a:r>
            <a:r>
              <a:rPr lang="en-US" sz="1800" b="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35622" y="607001"/>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cstate="print"/>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1037575" y="-723920"/>
            <a:ext cx="7543800" cy="1295400"/>
          </a:xfrm>
        </p:spPr>
        <p:txBody>
          <a:bodyPr/>
          <a:lstStyle/>
          <a:p>
            <a:r>
              <a:rPr lang="en-US" sz="1400" dirty="0"/>
              <a:t>Exhibit 4.1 SWOT Analysis of Honda Motor Company corporate level</a:t>
            </a:r>
            <a:endParaRPr lang="th-TH" sz="1400" dirty="0"/>
          </a:p>
        </p:txBody>
      </p:sp>
      <p:pic>
        <p:nvPicPr>
          <p:cNvPr id="7" name="Picture 4"/>
          <p:cNvPicPr>
            <a:picLocks noChangeAspect="1" noChangeArrowheads="1"/>
          </p:cNvPicPr>
          <p:nvPr/>
        </p:nvPicPr>
        <p:blipFill>
          <a:blip r:embed="rId2" cstate="print"/>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214282" y="285728"/>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2</a:t>
            </a:r>
            <a:endParaRPr lang="th-TH" sz="2400" b="1"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88076" name="Picture 12" descr="http://cdn.thenextweb.com/au/files/2010/07/growth.jpg"/>
          <p:cNvPicPr>
            <a:picLocks noChangeAspect="1" noChangeArrowheads="1"/>
          </p:cNvPicPr>
          <p:nvPr/>
        </p:nvPicPr>
        <p:blipFill>
          <a:blip r:embed="rId2" cstate="print"/>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cstate="print"/>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cstate="print"/>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solidFill>
                  <a:srgbClr val="0070C0"/>
                </a:solidFill>
              </a:rPr>
              <a:t>Group Homework#4</a:t>
            </a:r>
          </a:p>
        </p:txBody>
      </p:sp>
      <p:sp>
        <p:nvSpPr>
          <p:cNvPr id="3" name="Content Placeholder 2"/>
          <p:cNvSpPr>
            <a:spLocks noGrp="1"/>
          </p:cNvSpPr>
          <p:nvPr>
            <p:ph sz="quarter" idx="1"/>
          </p:nvPr>
        </p:nvSpPr>
        <p:spPr/>
        <p:txBody>
          <a:bodyPr>
            <a:normAutofit/>
          </a:bodyPr>
          <a:lstStyle/>
          <a:p>
            <a:r>
              <a:rPr lang="en-US" sz="2200">
                <a:latin typeface="Arial" charset="0"/>
                <a:ea typeface="Arial" charset="0"/>
                <a:cs typeface="Arial" charset="0"/>
              </a:rPr>
              <a:t>Conduct a Swot Analysis for your focal company and main competitor by basing on your Chapter 1-3 research and analysis findings.</a:t>
            </a:r>
          </a:p>
          <a:p>
            <a:r>
              <a:rPr lang="en-US" sz="2200">
                <a:latin typeface="Arial" charset="0"/>
                <a:ea typeface="Arial" charset="0"/>
                <a:cs typeface="Arial" charset="0"/>
              </a:rPr>
              <a:t>Then only pick one combination for your focal company and one for your competitor that will be best choice to build your business.</a:t>
            </a:r>
          </a:p>
          <a:p>
            <a:r>
              <a:rPr lang="en-US" sz="2200">
                <a:latin typeface="Arial" charset="0"/>
                <a:ea typeface="Arial" charset="0"/>
                <a:cs typeface="Arial" charset="0"/>
              </a:rPr>
              <a:t>7-10 mins powerpoint presentation due next week</a:t>
            </a:r>
          </a:p>
        </p:txBody>
      </p:sp>
      <p:pic>
        <p:nvPicPr>
          <p:cNvPr id="5" name="Picture 4"/>
          <p:cNvPicPr>
            <a:picLocks noChangeAspect="1" noChangeArrowheads="1"/>
          </p:cNvPicPr>
          <p:nvPr/>
        </p:nvPicPr>
        <p:blipFill>
          <a:blip r:embed="rId2" cstate="print"/>
          <a:srcRect/>
          <a:stretch>
            <a:fillRect/>
          </a:stretch>
        </p:blipFill>
        <p:spPr bwMode="auto">
          <a:xfrm>
            <a:off x="822325" y="4222230"/>
            <a:ext cx="7864475" cy="2360950"/>
          </a:xfrm>
          <a:prstGeom prst="rect">
            <a:avLst/>
          </a:prstGeom>
          <a:noFill/>
          <a:ln w="9525">
            <a:noFill/>
            <a:miter lim="800000"/>
            <a:headEnd/>
            <a:tailEnd/>
          </a:ln>
          <a:effectLst/>
        </p:spPr>
      </p:pic>
    </p:spTree>
    <p:extLst>
      <p:ext uri="{BB962C8B-B14F-4D97-AF65-F5344CB8AC3E}">
        <p14:creationId xmlns:p14="http://schemas.microsoft.com/office/powerpoint/2010/main" val="2071347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51941" y="301677"/>
            <a:ext cx="7772400" cy="1143000"/>
          </a:xfrm>
        </p:spPr>
        <p:txBody>
          <a:bodyPr/>
          <a:lstStyle/>
          <a:p>
            <a:r>
              <a:rPr lang="en-US">
                <a:solidFill>
                  <a:srgbClr val="0070C0"/>
                </a:solidFill>
              </a:rPr>
              <a:t>Individual Homework #4</a:t>
            </a:r>
          </a:p>
        </p:txBody>
      </p:sp>
      <p:sp>
        <p:nvSpPr>
          <p:cNvPr id="5" name="Content Placeholder 3"/>
          <p:cNvSpPr txBox="1">
            <a:spLocks noGrp="1"/>
          </p:cNvSpPr>
          <p:nvPr>
            <p:ph sz="quarter" idx="1"/>
          </p:nvPr>
        </p:nvSpPr>
        <p:spPr>
          <a:xfrm>
            <a:off x="577121" y="1682022"/>
            <a:ext cx="7954782" cy="1877437"/>
          </a:xfrm>
          <a:prstGeom prst="rect">
            <a:avLst/>
          </a:prstGeom>
          <a:noFill/>
        </p:spPr>
        <p:txBody>
          <a:bodyPr wrap="square" rtlCol="0">
            <a:spAutoFit/>
          </a:bodyPr>
          <a:lstStyle/>
          <a:p>
            <a:pPr marL="0" indent="0">
              <a:buNone/>
            </a:pPr>
            <a:r>
              <a:rPr lang="en-US" sz="1600">
                <a:latin typeface="Arial" charset="0"/>
                <a:ea typeface="Arial" charset="0"/>
                <a:cs typeface="Arial" charset="0"/>
              </a:rPr>
              <a:t>1. You are to find current, most up-to-date information on the internet that does not relate to your project but should be based on individual interests.</a:t>
            </a:r>
          </a:p>
          <a:p>
            <a:pPr marL="0" indent="0">
              <a:buNone/>
            </a:pPr>
            <a:r>
              <a:rPr lang="en-US" sz="1600">
                <a:latin typeface="Arial" charset="0"/>
                <a:ea typeface="Arial" charset="0"/>
                <a:cs typeface="Arial" charset="0"/>
              </a:rPr>
              <a:t>2. Your assignment should be no more than 1 page.</a:t>
            </a:r>
          </a:p>
          <a:p>
            <a:pPr marL="0" indent="0">
              <a:buNone/>
            </a:pPr>
            <a:r>
              <a:rPr lang="en-US" sz="1600">
                <a:latin typeface="Arial" charset="0"/>
                <a:ea typeface="Arial" charset="0"/>
                <a:cs typeface="Arial" charset="0"/>
              </a:rPr>
              <a:t>3.It must have source or reference from the information researched..</a:t>
            </a:r>
          </a:p>
          <a:p>
            <a:pPr marL="0" indent="0">
              <a:buNone/>
            </a:pPr>
            <a:r>
              <a:rPr lang="en-US" sz="1600">
                <a:latin typeface="Arial" charset="0"/>
                <a:ea typeface="Arial" charset="0"/>
                <a:cs typeface="Arial" charset="0"/>
              </a:rPr>
              <a:t>4.It could include charts, graphs, photos etc</a:t>
            </a:r>
          </a:p>
          <a:p>
            <a:pPr marL="0" indent="0">
              <a:buNone/>
            </a:pPr>
            <a:endParaRPr lang="en-US" sz="1600">
              <a:latin typeface="Arial" charset="0"/>
              <a:ea typeface="Arial" charset="0"/>
              <a:cs typeface="Arial" charset="0"/>
            </a:endParaRPr>
          </a:p>
        </p:txBody>
      </p:sp>
      <p:sp>
        <p:nvSpPr>
          <p:cNvPr id="3" name="TextBox 2"/>
          <p:cNvSpPr txBox="1"/>
          <p:nvPr/>
        </p:nvSpPr>
        <p:spPr>
          <a:xfrm>
            <a:off x="577121" y="3559459"/>
            <a:ext cx="8619345" cy="2677656"/>
          </a:xfrm>
          <a:prstGeom prst="rect">
            <a:avLst/>
          </a:prstGeom>
          <a:noFill/>
        </p:spPr>
        <p:txBody>
          <a:bodyPr wrap="square" rtlCol="0">
            <a:spAutoFit/>
          </a:bodyPr>
          <a:lstStyle/>
          <a:p>
            <a:r>
              <a:rPr lang="en-US" sz="2800">
                <a:solidFill>
                  <a:schemeClr val="accent1"/>
                </a:solidFill>
              </a:rPr>
              <a:t>You are to choose a country of your preference.</a:t>
            </a:r>
          </a:p>
          <a:p>
            <a:endParaRPr lang="en-US" sz="2800">
              <a:solidFill>
                <a:schemeClr val="accent1"/>
              </a:solidFill>
            </a:endParaRPr>
          </a:p>
          <a:p>
            <a:pPr marL="742950" indent="-742950">
              <a:buAutoNum type="arabicPeriod"/>
            </a:pPr>
            <a:r>
              <a:rPr lang="en-US" sz="2800">
                <a:solidFill>
                  <a:schemeClr val="accent1"/>
                </a:solidFill>
              </a:rPr>
              <a:t>Then conduct a SWOT analysis of your chosen country.</a:t>
            </a:r>
          </a:p>
          <a:p>
            <a:pPr marL="742950" indent="-742950">
              <a:buAutoNum type="arabicPeriod"/>
            </a:pPr>
            <a:r>
              <a:rPr lang="en-US" sz="2800">
                <a:solidFill>
                  <a:schemeClr val="accent1"/>
                </a:solidFill>
              </a:rPr>
              <a:t> Expain how would you increase the number of tourists in your chosen country</a:t>
            </a:r>
          </a:p>
        </p:txBody>
      </p:sp>
    </p:spTree>
    <p:extLst>
      <p:ext uri="{BB962C8B-B14F-4D97-AF65-F5344CB8AC3E}">
        <p14:creationId xmlns:p14="http://schemas.microsoft.com/office/powerpoint/2010/main" val="18888634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506</TotalTime>
  <Words>1119</Words>
  <Application>Microsoft Office PowerPoint</Application>
  <PresentationFormat>On-screen Show (4:3)</PresentationFormat>
  <Paragraphs>94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Equity</vt:lpstr>
      <vt:lpstr>PowerPoint Presentation</vt:lpstr>
      <vt:lpstr>PowerPoint Presentation</vt:lpstr>
      <vt:lpstr>RBV vs. MOV</vt:lpstr>
      <vt:lpstr>Ch. 4 - Learning objectives</vt:lpstr>
      <vt:lpstr>SWOT analysis</vt:lpstr>
      <vt:lpstr>SWOT analysis</vt:lpstr>
      <vt:lpstr>SWOT analysis </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PowerPoint Presentation</vt:lpstr>
      <vt:lpstr>Group Homework#4</vt:lpstr>
      <vt:lpstr>Individual Homework #4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87</cp:revision>
  <cp:lastPrinted>2002-02-04T10:35:13Z</cp:lastPrinted>
  <dcterms:created xsi:type="dcterms:W3CDTF">2003-06-03T08:20:16Z</dcterms:created>
  <dcterms:modified xsi:type="dcterms:W3CDTF">2018-09-10T05:58:41Z</dcterms:modified>
</cp:coreProperties>
</file>