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56"/>
  </p:notesMasterIdLst>
  <p:sldIdLst>
    <p:sldId id="256" r:id="rId2"/>
    <p:sldId id="267" r:id="rId3"/>
    <p:sldId id="257" r:id="rId4"/>
    <p:sldId id="258" r:id="rId5"/>
    <p:sldId id="302" r:id="rId6"/>
    <p:sldId id="259" r:id="rId7"/>
    <p:sldId id="260" r:id="rId8"/>
    <p:sldId id="261" r:id="rId9"/>
    <p:sldId id="262" r:id="rId10"/>
    <p:sldId id="263" r:id="rId11"/>
    <p:sldId id="303" r:id="rId12"/>
    <p:sldId id="304" r:id="rId13"/>
    <p:sldId id="305" r:id="rId14"/>
    <p:sldId id="306" r:id="rId15"/>
    <p:sldId id="307" r:id="rId16"/>
    <p:sldId id="264" r:id="rId17"/>
    <p:sldId id="266" r:id="rId18"/>
    <p:sldId id="268" r:id="rId19"/>
    <p:sldId id="269" r:id="rId20"/>
    <p:sldId id="270" r:id="rId21"/>
    <p:sldId id="271" r:id="rId22"/>
    <p:sldId id="273" r:id="rId23"/>
    <p:sldId id="272" r:id="rId24"/>
    <p:sldId id="276" r:id="rId25"/>
    <p:sldId id="277" r:id="rId26"/>
    <p:sldId id="278" r:id="rId27"/>
    <p:sldId id="279" r:id="rId28"/>
    <p:sldId id="308" r:id="rId29"/>
    <p:sldId id="281" r:id="rId30"/>
    <p:sldId id="309" r:id="rId31"/>
    <p:sldId id="282" r:id="rId32"/>
    <p:sldId id="314" r:id="rId33"/>
    <p:sldId id="283" r:id="rId34"/>
    <p:sldId id="298" r:id="rId35"/>
    <p:sldId id="284" r:id="rId36"/>
    <p:sldId id="285" r:id="rId37"/>
    <p:sldId id="286" r:id="rId38"/>
    <p:sldId id="287" r:id="rId39"/>
    <p:sldId id="288" r:id="rId40"/>
    <p:sldId id="289" r:id="rId41"/>
    <p:sldId id="290" r:id="rId42"/>
    <p:sldId id="291" r:id="rId43"/>
    <p:sldId id="292" r:id="rId44"/>
    <p:sldId id="293" r:id="rId45"/>
    <p:sldId id="310" r:id="rId46"/>
    <p:sldId id="312" r:id="rId47"/>
    <p:sldId id="311" r:id="rId48"/>
    <p:sldId id="294" r:id="rId49"/>
    <p:sldId id="313" r:id="rId50"/>
    <p:sldId id="295" r:id="rId51"/>
    <p:sldId id="296" r:id="rId52"/>
    <p:sldId id="297" r:id="rId53"/>
    <p:sldId id="299" r:id="rId54"/>
    <p:sldId id="300" r:id="rId55"/>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A68"/>
    <a:srgbClr val="F9AB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167" autoAdjust="0"/>
  </p:normalViewPr>
  <p:slideViewPr>
    <p:cSldViewPr>
      <p:cViewPr varScale="1">
        <p:scale>
          <a:sx n="62" d="100"/>
          <a:sy n="62" d="100"/>
        </p:scale>
        <p:origin x="-1290"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918B3-F2D5-4B68-B344-75D9D171E810}"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1D0B8698-3660-49BF-B004-AA72E9BA585F}">
      <dgm:prSet phldrT="[Text]"/>
      <dgm:spPr>
        <a:solidFill>
          <a:srgbClr val="FDFA68"/>
        </a:solidFill>
      </dgm:spPr>
      <dgm:t>
        <a:bodyPr/>
        <a:lstStyle/>
        <a:p>
          <a:r>
            <a:rPr lang="de-DE" dirty="0" smtClean="0">
              <a:solidFill>
                <a:schemeClr val="tx1"/>
              </a:solidFill>
              <a:latin typeface="Cordia New" pitchFamily="34" charset="-34"/>
              <a:cs typeface="Cordia New" pitchFamily="34" charset="-34"/>
            </a:rPr>
            <a:t>People</a:t>
          </a:r>
          <a:endParaRPr lang="en-US" dirty="0">
            <a:solidFill>
              <a:schemeClr val="tx1"/>
            </a:solidFill>
            <a:latin typeface="Cordia New" pitchFamily="34" charset="-34"/>
            <a:cs typeface="Cordia New" pitchFamily="34" charset="-34"/>
          </a:endParaRPr>
        </a:p>
      </dgm:t>
    </dgm:pt>
    <dgm:pt modelId="{507B67E0-5DED-4A46-9D4C-1AD177DD0E62}" type="parTrans" cxnId="{3EF6DC14-4C84-4E8C-807F-7612048A8166}">
      <dgm:prSet/>
      <dgm:spPr/>
      <dgm:t>
        <a:bodyPr/>
        <a:lstStyle/>
        <a:p>
          <a:endParaRPr lang="en-US"/>
        </a:p>
      </dgm:t>
    </dgm:pt>
    <dgm:pt modelId="{4EE81937-6EFA-4A4C-B18D-D58EA994DB03}" type="sibTrans" cxnId="{3EF6DC14-4C84-4E8C-807F-7612048A8166}">
      <dgm:prSet/>
      <dgm:spPr/>
      <dgm:t>
        <a:bodyPr/>
        <a:lstStyle/>
        <a:p>
          <a:endParaRPr lang="en-US"/>
        </a:p>
      </dgm:t>
    </dgm:pt>
    <dgm:pt modelId="{1CC07E46-C6CB-425D-AE85-4FBF51321E7F}">
      <dgm:prSet phldrT="[Text]"/>
      <dgm:spPr>
        <a:solidFill>
          <a:srgbClr val="FDFA68"/>
        </a:solidFill>
      </dgm:spPr>
      <dgm:t>
        <a:bodyPr/>
        <a:lstStyle/>
        <a:p>
          <a:r>
            <a:rPr lang="de-DE" dirty="0" err="1" smtClean="0">
              <a:solidFill>
                <a:schemeClr val="tx1"/>
              </a:solidFill>
              <a:latin typeface="Cordia New" pitchFamily="34" charset="-34"/>
              <a:cs typeface="Cordia New" pitchFamily="34" charset="-34"/>
            </a:rPr>
            <a:t>Purpose</a:t>
          </a:r>
          <a:endParaRPr lang="en-US" dirty="0">
            <a:solidFill>
              <a:schemeClr val="tx1"/>
            </a:solidFill>
            <a:latin typeface="Cordia New" pitchFamily="34" charset="-34"/>
            <a:cs typeface="Cordia New" pitchFamily="34" charset="-34"/>
          </a:endParaRPr>
        </a:p>
      </dgm:t>
    </dgm:pt>
    <dgm:pt modelId="{1B053824-1CA0-4852-9F35-7557404B4521}" type="parTrans" cxnId="{A6D38471-5CF1-4128-9FB6-086E680D9AB2}">
      <dgm:prSet/>
      <dgm:spPr/>
      <dgm:t>
        <a:bodyPr/>
        <a:lstStyle/>
        <a:p>
          <a:endParaRPr lang="en-US"/>
        </a:p>
      </dgm:t>
    </dgm:pt>
    <dgm:pt modelId="{44D2F8FA-733E-4E0D-87E8-19AFC88C2C76}" type="sibTrans" cxnId="{A6D38471-5CF1-4128-9FB6-086E680D9AB2}">
      <dgm:prSet/>
      <dgm:spPr/>
      <dgm:t>
        <a:bodyPr/>
        <a:lstStyle/>
        <a:p>
          <a:endParaRPr lang="en-US"/>
        </a:p>
      </dgm:t>
    </dgm:pt>
    <dgm:pt modelId="{AE93B88F-B328-4136-ACE0-ADD252299BD5}">
      <dgm:prSet phldrT="[Text]"/>
      <dgm:spPr>
        <a:solidFill>
          <a:srgbClr val="FDFA68"/>
        </a:solidFill>
      </dgm:spPr>
      <dgm:t>
        <a:bodyPr/>
        <a:lstStyle/>
        <a:p>
          <a:r>
            <a:rPr lang="de-DE" dirty="0" err="1" smtClean="0">
              <a:solidFill>
                <a:schemeClr val="tx1"/>
              </a:solidFill>
              <a:latin typeface="Cordia New" pitchFamily="34" charset="-34"/>
              <a:cs typeface="Cordia New" pitchFamily="34" charset="-34"/>
            </a:rPr>
            <a:t>Structure</a:t>
          </a:r>
          <a:endParaRPr lang="en-US" dirty="0">
            <a:solidFill>
              <a:schemeClr val="tx1"/>
            </a:solidFill>
            <a:latin typeface="Cordia New" pitchFamily="34" charset="-34"/>
            <a:cs typeface="Cordia New" pitchFamily="34" charset="-34"/>
          </a:endParaRPr>
        </a:p>
      </dgm:t>
    </dgm:pt>
    <dgm:pt modelId="{FF950F2E-71B0-4FD3-AA34-22497A333418}" type="parTrans" cxnId="{045BDE05-2B73-46DD-AC4C-2F403077A231}">
      <dgm:prSet/>
      <dgm:spPr/>
      <dgm:t>
        <a:bodyPr/>
        <a:lstStyle/>
        <a:p>
          <a:endParaRPr lang="en-US"/>
        </a:p>
      </dgm:t>
    </dgm:pt>
    <dgm:pt modelId="{1F6C30BB-FF43-4D08-B777-BC4F1987D80A}" type="sibTrans" cxnId="{045BDE05-2B73-46DD-AC4C-2F403077A231}">
      <dgm:prSet/>
      <dgm:spPr/>
      <dgm:t>
        <a:bodyPr/>
        <a:lstStyle/>
        <a:p>
          <a:endParaRPr lang="en-US"/>
        </a:p>
      </dgm:t>
    </dgm:pt>
    <dgm:pt modelId="{6865C521-D65A-4084-9573-44E1C375C3A0}" type="pres">
      <dgm:prSet presAssocID="{272918B3-F2D5-4B68-B344-75D9D171E810}" presName="Name0" presStyleCnt="0">
        <dgm:presLayoutVars>
          <dgm:dir/>
          <dgm:resizeHandles val="exact"/>
        </dgm:presLayoutVars>
      </dgm:prSet>
      <dgm:spPr/>
      <dgm:t>
        <a:bodyPr/>
        <a:lstStyle/>
        <a:p>
          <a:endParaRPr lang="en-US"/>
        </a:p>
      </dgm:t>
    </dgm:pt>
    <dgm:pt modelId="{44114E75-9962-4507-9E47-504A69317805}" type="pres">
      <dgm:prSet presAssocID="{1D0B8698-3660-49BF-B004-AA72E9BA585F}" presName="node" presStyleLbl="node1" presStyleIdx="0" presStyleCnt="3">
        <dgm:presLayoutVars>
          <dgm:bulletEnabled val="1"/>
        </dgm:presLayoutVars>
      </dgm:prSet>
      <dgm:spPr/>
      <dgm:t>
        <a:bodyPr/>
        <a:lstStyle/>
        <a:p>
          <a:endParaRPr lang="en-US"/>
        </a:p>
      </dgm:t>
    </dgm:pt>
    <dgm:pt modelId="{618C5167-52E6-47C6-9C26-991B7B14699A}" type="pres">
      <dgm:prSet presAssocID="{4EE81937-6EFA-4A4C-B18D-D58EA994DB03}" presName="sibTrans" presStyleLbl="sibTrans2D1" presStyleIdx="0" presStyleCnt="3"/>
      <dgm:spPr/>
      <dgm:t>
        <a:bodyPr/>
        <a:lstStyle/>
        <a:p>
          <a:endParaRPr lang="en-US"/>
        </a:p>
      </dgm:t>
    </dgm:pt>
    <dgm:pt modelId="{69665CE0-09E5-493F-B32E-4DBDBE534FC0}" type="pres">
      <dgm:prSet presAssocID="{4EE81937-6EFA-4A4C-B18D-D58EA994DB03}" presName="connectorText" presStyleLbl="sibTrans2D1" presStyleIdx="0" presStyleCnt="3"/>
      <dgm:spPr/>
      <dgm:t>
        <a:bodyPr/>
        <a:lstStyle/>
        <a:p>
          <a:endParaRPr lang="en-US"/>
        </a:p>
      </dgm:t>
    </dgm:pt>
    <dgm:pt modelId="{73D7046D-8AB3-4713-A8E1-E85F9A726111}" type="pres">
      <dgm:prSet presAssocID="{1CC07E46-C6CB-425D-AE85-4FBF51321E7F}" presName="node" presStyleLbl="node1" presStyleIdx="1" presStyleCnt="3">
        <dgm:presLayoutVars>
          <dgm:bulletEnabled val="1"/>
        </dgm:presLayoutVars>
      </dgm:prSet>
      <dgm:spPr/>
      <dgm:t>
        <a:bodyPr/>
        <a:lstStyle/>
        <a:p>
          <a:endParaRPr lang="en-US"/>
        </a:p>
      </dgm:t>
    </dgm:pt>
    <dgm:pt modelId="{DC8AAB03-8BFD-4623-8AB5-C0F64011C1E4}" type="pres">
      <dgm:prSet presAssocID="{44D2F8FA-733E-4E0D-87E8-19AFC88C2C76}" presName="sibTrans" presStyleLbl="sibTrans2D1" presStyleIdx="1" presStyleCnt="3"/>
      <dgm:spPr/>
      <dgm:t>
        <a:bodyPr/>
        <a:lstStyle/>
        <a:p>
          <a:endParaRPr lang="en-US"/>
        </a:p>
      </dgm:t>
    </dgm:pt>
    <dgm:pt modelId="{DA98F1CD-5BAF-4E50-94E5-7E6813AD0E35}" type="pres">
      <dgm:prSet presAssocID="{44D2F8FA-733E-4E0D-87E8-19AFC88C2C76}" presName="connectorText" presStyleLbl="sibTrans2D1" presStyleIdx="1" presStyleCnt="3"/>
      <dgm:spPr/>
      <dgm:t>
        <a:bodyPr/>
        <a:lstStyle/>
        <a:p>
          <a:endParaRPr lang="en-US"/>
        </a:p>
      </dgm:t>
    </dgm:pt>
    <dgm:pt modelId="{B2E2ED11-9133-4D2B-985F-C3EF907B54E0}" type="pres">
      <dgm:prSet presAssocID="{AE93B88F-B328-4136-ACE0-ADD252299BD5}" presName="node" presStyleLbl="node1" presStyleIdx="2" presStyleCnt="3">
        <dgm:presLayoutVars>
          <dgm:bulletEnabled val="1"/>
        </dgm:presLayoutVars>
      </dgm:prSet>
      <dgm:spPr/>
      <dgm:t>
        <a:bodyPr/>
        <a:lstStyle/>
        <a:p>
          <a:endParaRPr lang="en-US"/>
        </a:p>
      </dgm:t>
    </dgm:pt>
    <dgm:pt modelId="{A885C737-0630-4307-8BDC-695E6B72436D}" type="pres">
      <dgm:prSet presAssocID="{1F6C30BB-FF43-4D08-B777-BC4F1987D80A}" presName="sibTrans" presStyleLbl="sibTrans2D1" presStyleIdx="2" presStyleCnt="3"/>
      <dgm:spPr/>
      <dgm:t>
        <a:bodyPr/>
        <a:lstStyle/>
        <a:p>
          <a:endParaRPr lang="en-US"/>
        </a:p>
      </dgm:t>
    </dgm:pt>
    <dgm:pt modelId="{90174D0A-FF26-4E1F-83BB-A4091C859985}" type="pres">
      <dgm:prSet presAssocID="{1F6C30BB-FF43-4D08-B777-BC4F1987D80A}" presName="connectorText" presStyleLbl="sibTrans2D1" presStyleIdx="2" presStyleCnt="3"/>
      <dgm:spPr/>
      <dgm:t>
        <a:bodyPr/>
        <a:lstStyle/>
        <a:p>
          <a:endParaRPr lang="en-US"/>
        </a:p>
      </dgm:t>
    </dgm:pt>
  </dgm:ptLst>
  <dgm:cxnLst>
    <dgm:cxn modelId="{4F708107-9F36-4969-924C-6F053AB28030}" type="presOf" srcId="{4EE81937-6EFA-4A4C-B18D-D58EA994DB03}" destId="{618C5167-52E6-47C6-9C26-991B7B14699A}" srcOrd="0" destOrd="0" presId="urn:microsoft.com/office/officeart/2005/8/layout/cycle7"/>
    <dgm:cxn modelId="{7DF6E12E-B1AA-4310-A67C-C48D99457233}" type="presOf" srcId="{44D2F8FA-733E-4E0D-87E8-19AFC88C2C76}" destId="{DA98F1CD-5BAF-4E50-94E5-7E6813AD0E35}" srcOrd="1" destOrd="0" presId="urn:microsoft.com/office/officeart/2005/8/layout/cycle7"/>
    <dgm:cxn modelId="{045BDE05-2B73-46DD-AC4C-2F403077A231}" srcId="{272918B3-F2D5-4B68-B344-75D9D171E810}" destId="{AE93B88F-B328-4136-ACE0-ADD252299BD5}" srcOrd="2" destOrd="0" parTransId="{FF950F2E-71B0-4FD3-AA34-22497A333418}" sibTransId="{1F6C30BB-FF43-4D08-B777-BC4F1987D80A}"/>
    <dgm:cxn modelId="{59EF1DA7-B261-457E-8096-A29BE7EC2753}" type="presOf" srcId="{1F6C30BB-FF43-4D08-B777-BC4F1987D80A}" destId="{90174D0A-FF26-4E1F-83BB-A4091C859985}" srcOrd="1" destOrd="0" presId="urn:microsoft.com/office/officeart/2005/8/layout/cycle7"/>
    <dgm:cxn modelId="{E7C0339C-0692-436D-BD01-B69C56A27173}" type="presOf" srcId="{1CC07E46-C6CB-425D-AE85-4FBF51321E7F}" destId="{73D7046D-8AB3-4713-A8E1-E85F9A726111}" srcOrd="0" destOrd="0" presId="urn:microsoft.com/office/officeart/2005/8/layout/cycle7"/>
    <dgm:cxn modelId="{211AA193-FCBF-4FB6-81E9-1DD521D21B43}" type="presOf" srcId="{AE93B88F-B328-4136-ACE0-ADD252299BD5}" destId="{B2E2ED11-9133-4D2B-985F-C3EF907B54E0}" srcOrd="0" destOrd="0" presId="urn:microsoft.com/office/officeart/2005/8/layout/cycle7"/>
    <dgm:cxn modelId="{22E4DFAD-06A7-4DEB-AF2B-A642B6D2823F}" type="presOf" srcId="{1D0B8698-3660-49BF-B004-AA72E9BA585F}" destId="{44114E75-9962-4507-9E47-504A69317805}" srcOrd="0" destOrd="0" presId="urn:microsoft.com/office/officeart/2005/8/layout/cycle7"/>
    <dgm:cxn modelId="{9D4DE45C-F548-464A-B4A4-5D17DD63A7CA}" type="presOf" srcId="{4EE81937-6EFA-4A4C-B18D-D58EA994DB03}" destId="{69665CE0-09E5-493F-B32E-4DBDBE534FC0}" srcOrd="1" destOrd="0" presId="urn:microsoft.com/office/officeart/2005/8/layout/cycle7"/>
    <dgm:cxn modelId="{A6D38471-5CF1-4128-9FB6-086E680D9AB2}" srcId="{272918B3-F2D5-4B68-B344-75D9D171E810}" destId="{1CC07E46-C6CB-425D-AE85-4FBF51321E7F}" srcOrd="1" destOrd="0" parTransId="{1B053824-1CA0-4852-9F35-7557404B4521}" sibTransId="{44D2F8FA-733E-4E0D-87E8-19AFC88C2C76}"/>
    <dgm:cxn modelId="{C8298B07-4954-4CBD-AD68-F005546A9AC0}" type="presOf" srcId="{1F6C30BB-FF43-4D08-B777-BC4F1987D80A}" destId="{A885C737-0630-4307-8BDC-695E6B72436D}" srcOrd="0" destOrd="0" presId="urn:microsoft.com/office/officeart/2005/8/layout/cycle7"/>
    <dgm:cxn modelId="{61682B9E-6FCB-49CD-AFE5-6EC7D876E910}" type="presOf" srcId="{44D2F8FA-733E-4E0D-87E8-19AFC88C2C76}" destId="{DC8AAB03-8BFD-4623-8AB5-C0F64011C1E4}" srcOrd="0" destOrd="0" presId="urn:microsoft.com/office/officeart/2005/8/layout/cycle7"/>
    <dgm:cxn modelId="{3EF6DC14-4C84-4E8C-807F-7612048A8166}" srcId="{272918B3-F2D5-4B68-B344-75D9D171E810}" destId="{1D0B8698-3660-49BF-B004-AA72E9BA585F}" srcOrd="0" destOrd="0" parTransId="{507B67E0-5DED-4A46-9D4C-1AD177DD0E62}" sibTransId="{4EE81937-6EFA-4A4C-B18D-D58EA994DB03}"/>
    <dgm:cxn modelId="{D06ABEAA-3050-4055-9609-87CA685217A1}" type="presOf" srcId="{272918B3-F2D5-4B68-B344-75D9D171E810}" destId="{6865C521-D65A-4084-9573-44E1C375C3A0}" srcOrd="0" destOrd="0" presId="urn:microsoft.com/office/officeart/2005/8/layout/cycle7"/>
    <dgm:cxn modelId="{D8D49114-2111-487E-AEDC-24760DC42F7E}" type="presParOf" srcId="{6865C521-D65A-4084-9573-44E1C375C3A0}" destId="{44114E75-9962-4507-9E47-504A69317805}" srcOrd="0" destOrd="0" presId="urn:microsoft.com/office/officeart/2005/8/layout/cycle7"/>
    <dgm:cxn modelId="{BE863A08-CA36-4AC9-82B9-54DCFCE2F576}" type="presParOf" srcId="{6865C521-D65A-4084-9573-44E1C375C3A0}" destId="{618C5167-52E6-47C6-9C26-991B7B14699A}" srcOrd="1" destOrd="0" presId="urn:microsoft.com/office/officeart/2005/8/layout/cycle7"/>
    <dgm:cxn modelId="{6C7817A7-981B-4CF9-AD43-24C83E42CD11}" type="presParOf" srcId="{618C5167-52E6-47C6-9C26-991B7B14699A}" destId="{69665CE0-09E5-493F-B32E-4DBDBE534FC0}" srcOrd="0" destOrd="0" presId="urn:microsoft.com/office/officeart/2005/8/layout/cycle7"/>
    <dgm:cxn modelId="{449B2D8B-1D8E-4BD7-BBA1-BE4676448917}" type="presParOf" srcId="{6865C521-D65A-4084-9573-44E1C375C3A0}" destId="{73D7046D-8AB3-4713-A8E1-E85F9A726111}" srcOrd="2" destOrd="0" presId="urn:microsoft.com/office/officeart/2005/8/layout/cycle7"/>
    <dgm:cxn modelId="{62C75611-025B-4A3A-B443-BC302C40E161}" type="presParOf" srcId="{6865C521-D65A-4084-9573-44E1C375C3A0}" destId="{DC8AAB03-8BFD-4623-8AB5-C0F64011C1E4}" srcOrd="3" destOrd="0" presId="urn:microsoft.com/office/officeart/2005/8/layout/cycle7"/>
    <dgm:cxn modelId="{B8761083-DA14-41B5-86BF-A47A83DC9075}" type="presParOf" srcId="{DC8AAB03-8BFD-4623-8AB5-C0F64011C1E4}" destId="{DA98F1CD-5BAF-4E50-94E5-7E6813AD0E35}" srcOrd="0" destOrd="0" presId="urn:microsoft.com/office/officeart/2005/8/layout/cycle7"/>
    <dgm:cxn modelId="{5AF6D236-83B4-4FA1-88FB-E569E2FEBF60}" type="presParOf" srcId="{6865C521-D65A-4084-9573-44E1C375C3A0}" destId="{B2E2ED11-9133-4D2B-985F-C3EF907B54E0}" srcOrd="4" destOrd="0" presId="urn:microsoft.com/office/officeart/2005/8/layout/cycle7"/>
    <dgm:cxn modelId="{6BACB36E-1CC8-4768-A186-E788C148CAAA}" type="presParOf" srcId="{6865C521-D65A-4084-9573-44E1C375C3A0}" destId="{A885C737-0630-4307-8BDC-695E6B72436D}" srcOrd="5" destOrd="0" presId="urn:microsoft.com/office/officeart/2005/8/layout/cycle7"/>
    <dgm:cxn modelId="{D6F1623E-099A-4CB1-9D65-8EF306C1E2B3}" type="presParOf" srcId="{A885C737-0630-4307-8BDC-695E6B72436D}" destId="{90174D0A-FF26-4E1F-83BB-A4091C859985}" srcOrd="0" destOrd="0" presId="urn:microsoft.com/office/officeart/2005/8/layout/cycle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114E75-9962-4507-9E47-504A69317805}">
      <dsp:nvSpPr>
        <dsp:cNvPr id="0" name=""/>
        <dsp:cNvSpPr/>
      </dsp:nvSpPr>
      <dsp:spPr>
        <a:xfrm>
          <a:off x="1744749" y="644"/>
          <a:ext cx="1539701" cy="769850"/>
        </a:xfrm>
        <a:prstGeom prst="roundRect">
          <a:avLst>
            <a:gd name="adj" fmla="val 10000"/>
          </a:avLst>
        </a:prstGeom>
        <a:solidFill>
          <a:srgbClr val="FDFA68"/>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de-DE" sz="3000" kern="1200" dirty="0" smtClean="0">
              <a:solidFill>
                <a:schemeClr val="tx1"/>
              </a:solidFill>
              <a:latin typeface="Cordia New" pitchFamily="34" charset="-34"/>
              <a:cs typeface="Cordia New" pitchFamily="34" charset="-34"/>
            </a:rPr>
            <a:t>People</a:t>
          </a:r>
          <a:endParaRPr lang="en-US" sz="3000" kern="1200" dirty="0">
            <a:solidFill>
              <a:schemeClr val="tx1"/>
            </a:solidFill>
            <a:latin typeface="Cordia New" pitchFamily="34" charset="-34"/>
            <a:cs typeface="Cordia New" pitchFamily="34" charset="-34"/>
          </a:endParaRPr>
        </a:p>
      </dsp:txBody>
      <dsp:txXfrm>
        <a:off x="1767297" y="23192"/>
        <a:ext cx="1494605" cy="724754"/>
      </dsp:txXfrm>
    </dsp:sp>
    <dsp:sp modelId="{618C5167-52E6-47C6-9C26-991B7B14699A}">
      <dsp:nvSpPr>
        <dsp:cNvPr id="0" name=""/>
        <dsp:cNvSpPr/>
      </dsp:nvSpPr>
      <dsp:spPr>
        <a:xfrm rot="3600000">
          <a:off x="2749315" y="1351176"/>
          <a:ext cx="801121" cy="26944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2830149" y="1405065"/>
        <a:ext cx="639453" cy="161669"/>
      </dsp:txXfrm>
    </dsp:sp>
    <dsp:sp modelId="{73D7046D-8AB3-4713-A8E1-E85F9A726111}">
      <dsp:nvSpPr>
        <dsp:cNvPr id="0" name=""/>
        <dsp:cNvSpPr/>
      </dsp:nvSpPr>
      <dsp:spPr>
        <a:xfrm>
          <a:off x="3015301" y="2201304"/>
          <a:ext cx="1539701" cy="769850"/>
        </a:xfrm>
        <a:prstGeom prst="roundRect">
          <a:avLst>
            <a:gd name="adj" fmla="val 10000"/>
          </a:avLst>
        </a:prstGeom>
        <a:solidFill>
          <a:srgbClr val="FDFA68"/>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de-DE" sz="3000" kern="1200" dirty="0" err="1" smtClean="0">
              <a:solidFill>
                <a:schemeClr val="tx1"/>
              </a:solidFill>
              <a:latin typeface="Cordia New" pitchFamily="34" charset="-34"/>
              <a:cs typeface="Cordia New" pitchFamily="34" charset="-34"/>
            </a:rPr>
            <a:t>Purpose</a:t>
          </a:r>
          <a:endParaRPr lang="en-US" sz="3000" kern="1200" dirty="0">
            <a:solidFill>
              <a:schemeClr val="tx1"/>
            </a:solidFill>
            <a:latin typeface="Cordia New" pitchFamily="34" charset="-34"/>
            <a:cs typeface="Cordia New" pitchFamily="34" charset="-34"/>
          </a:endParaRPr>
        </a:p>
      </dsp:txBody>
      <dsp:txXfrm>
        <a:off x="3037849" y="2223852"/>
        <a:ext cx="1494605" cy="724754"/>
      </dsp:txXfrm>
    </dsp:sp>
    <dsp:sp modelId="{DC8AAB03-8BFD-4623-8AB5-C0F64011C1E4}">
      <dsp:nvSpPr>
        <dsp:cNvPr id="0" name=""/>
        <dsp:cNvSpPr/>
      </dsp:nvSpPr>
      <dsp:spPr>
        <a:xfrm rot="10800000">
          <a:off x="2114039" y="2451506"/>
          <a:ext cx="801121" cy="26944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2194873" y="2505395"/>
        <a:ext cx="639453" cy="161669"/>
      </dsp:txXfrm>
    </dsp:sp>
    <dsp:sp modelId="{B2E2ED11-9133-4D2B-985F-C3EF907B54E0}">
      <dsp:nvSpPr>
        <dsp:cNvPr id="0" name=""/>
        <dsp:cNvSpPr/>
      </dsp:nvSpPr>
      <dsp:spPr>
        <a:xfrm>
          <a:off x="474197" y="2201304"/>
          <a:ext cx="1539701" cy="769850"/>
        </a:xfrm>
        <a:prstGeom prst="roundRect">
          <a:avLst>
            <a:gd name="adj" fmla="val 10000"/>
          </a:avLst>
        </a:prstGeom>
        <a:solidFill>
          <a:srgbClr val="FDFA68"/>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de-DE" sz="3000" kern="1200" dirty="0" err="1" smtClean="0">
              <a:solidFill>
                <a:schemeClr val="tx1"/>
              </a:solidFill>
              <a:latin typeface="Cordia New" pitchFamily="34" charset="-34"/>
              <a:cs typeface="Cordia New" pitchFamily="34" charset="-34"/>
            </a:rPr>
            <a:t>Structure</a:t>
          </a:r>
          <a:endParaRPr lang="en-US" sz="3000" kern="1200" dirty="0">
            <a:solidFill>
              <a:schemeClr val="tx1"/>
            </a:solidFill>
            <a:latin typeface="Cordia New" pitchFamily="34" charset="-34"/>
            <a:cs typeface="Cordia New" pitchFamily="34" charset="-34"/>
          </a:endParaRPr>
        </a:p>
      </dsp:txBody>
      <dsp:txXfrm>
        <a:off x="496745" y="2223852"/>
        <a:ext cx="1494605" cy="724754"/>
      </dsp:txXfrm>
    </dsp:sp>
    <dsp:sp modelId="{A885C737-0630-4307-8BDC-695E6B72436D}">
      <dsp:nvSpPr>
        <dsp:cNvPr id="0" name=""/>
        <dsp:cNvSpPr/>
      </dsp:nvSpPr>
      <dsp:spPr>
        <a:xfrm rot="18000000">
          <a:off x="1478763" y="1351176"/>
          <a:ext cx="801121" cy="26944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1559597" y="1405065"/>
        <a:ext cx="639453" cy="161669"/>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1/16/2012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1792550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en.wikipedia.org/wiki/Price_discrimination" TargetMode="External"/><Relationship Id="rId3" Type="http://schemas.openxmlformats.org/officeDocument/2006/relationships/hyperlink" Target="http://en.wikipedia.org/wiki/Online_auction_business_model" TargetMode="External"/><Relationship Id="rId7" Type="http://schemas.openxmlformats.org/officeDocument/2006/relationships/hyperlink" Target="http://en.wikipedia.org/wiki/Compulsive_gambling"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en.wikipedia.org/wiki/Ask_price" TargetMode="External"/><Relationship Id="rId11" Type="http://schemas.openxmlformats.org/officeDocument/2006/relationships/hyperlink" Target="http://en.wikipedia.org/w/index.php?title=Online_auction_business_model&amp;action=edit&amp;section=2" TargetMode="External"/><Relationship Id="rId5" Type="http://schemas.openxmlformats.org/officeDocument/2006/relationships/hyperlink" Target="http://en.wikipedia.org/wiki/24/7" TargetMode="External"/><Relationship Id="rId10" Type="http://schemas.openxmlformats.org/officeDocument/2006/relationships/hyperlink" Target="http://en.wikipedia.org/wiki/Profit_(economics)" TargetMode="External"/><Relationship Id="rId4" Type="http://schemas.openxmlformats.org/officeDocument/2006/relationships/hyperlink" Target="http://en.wikipedia.org/wiki/Business_model" TargetMode="External"/><Relationship Id="rId9" Type="http://schemas.openxmlformats.org/officeDocument/2006/relationships/hyperlink" Target="http://en.wikipedia.org/wiki/Consumer_surplus"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Group_buying"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investopedia.com/university/economics/economics3.asp"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investopedia.com/university/economics/economics4.asp"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awangkanives.com/"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Value: </a:t>
            </a:r>
            <a:r>
              <a:rPr lang="de-DE" sz="1200" b="0" i="0" kern="1200" dirty="0" err="1" smtClean="0">
                <a:solidFill>
                  <a:schemeClr val="tx1"/>
                </a:solidFill>
                <a:latin typeface="+mn-lt"/>
                <a:ea typeface="+mn-ea"/>
                <a:cs typeface="+mn-cs"/>
              </a:rPr>
              <a:t>when</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customers</a:t>
            </a:r>
            <a:r>
              <a:rPr lang="de-DE" sz="1200" b="0" i="0" kern="1200" dirty="0" smtClean="0">
                <a:solidFill>
                  <a:schemeClr val="tx1"/>
                </a:solidFill>
                <a:latin typeface="+mn-lt"/>
                <a:ea typeface="+mn-ea"/>
                <a:cs typeface="+mn-cs"/>
              </a:rPr>
              <a:t> find </a:t>
            </a:r>
            <a:r>
              <a:rPr lang="de-DE" sz="1200" b="0" i="0" kern="1200" dirty="0" err="1" smtClean="0">
                <a:solidFill>
                  <a:schemeClr val="tx1"/>
                </a:solidFill>
                <a:latin typeface="+mn-lt"/>
                <a:ea typeface="+mn-ea"/>
                <a:cs typeface="+mn-cs"/>
              </a:rPr>
              <a:t>consistently</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useful</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of</a:t>
            </a:r>
            <a:r>
              <a:rPr lang="de-DE" sz="1200" b="0" i="0" kern="1200" dirty="0" smtClean="0">
                <a:solidFill>
                  <a:schemeClr val="tx1"/>
                </a:solidFill>
                <a:latin typeface="+mn-lt"/>
                <a:ea typeface="+mn-ea"/>
                <a:cs typeface="+mn-cs"/>
              </a:rPr>
              <a:t> a </a:t>
            </a:r>
            <a:r>
              <a:rPr lang="de-DE" sz="1200" b="0" i="0" kern="1200" dirty="0" err="1" smtClean="0">
                <a:solidFill>
                  <a:schemeClr val="tx1"/>
                </a:solidFill>
                <a:latin typeface="+mn-lt"/>
                <a:ea typeface="+mn-ea"/>
                <a:cs typeface="+mn-cs"/>
              </a:rPr>
              <a:t>product</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or</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service</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and</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are</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willing</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to</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pay</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more</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for</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this</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features</a:t>
            </a:r>
            <a:endParaRPr lang="de-DE" sz="1200" b="0" i="0" kern="1200" baseline="0" dirty="0" smtClean="0">
              <a:solidFill>
                <a:schemeClr val="tx1"/>
              </a:solidFill>
              <a:latin typeface="+mn-lt"/>
              <a:ea typeface="+mn-ea"/>
              <a:cs typeface="+mn-cs"/>
            </a:endParaRPr>
          </a:p>
          <a:p>
            <a:r>
              <a:rPr lang="en-US" sz="1200" b="0" i="0" kern="1200" baseline="0" dirty="0" smtClean="0">
                <a:solidFill>
                  <a:schemeClr val="tx1"/>
                </a:solidFill>
                <a:latin typeface="+mn-lt"/>
                <a:ea typeface="+mn-ea"/>
                <a:cs typeface="+mn-cs"/>
              </a:rPr>
              <a:t>Emotion benefits – people are feeling good to have it. Status symbol</a:t>
            </a:r>
          </a:p>
          <a:p>
            <a:r>
              <a:rPr lang="en-US" sz="1200" b="0" i="0" kern="1200" baseline="0" dirty="0" smtClean="0">
                <a:solidFill>
                  <a:schemeClr val="tx1"/>
                </a:solidFill>
                <a:latin typeface="+mn-lt"/>
                <a:ea typeface="+mn-ea"/>
                <a:cs typeface="+mn-cs"/>
              </a:rPr>
              <a:t>The function or products features are need. People recognize it as necessary. </a:t>
            </a:r>
            <a:endParaRPr lang="de-DE" sz="1200" b="0" i="0" kern="1200" baseline="0" dirty="0" smtClean="0">
              <a:solidFill>
                <a:schemeClr val="tx1"/>
              </a:solidFill>
              <a:latin typeface="+mn-lt"/>
              <a:ea typeface="+mn-ea"/>
              <a:cs typeface="+mn-cs"/>
            </a:endParaRPr>
          </a:p>
        </p:txBody>
      </p:sp>
      <p:sp>
        <p:nvSpPr>
          <p:cNvPr id="4" name="Foliennummernplatzhalter 3"/>
          <p:cNvSpPr>
            <a:spLocks noGrp="1"/>
          </p:cNvSpPr>
          <p:nvPr>
            <p:ph type="sldNum" sz="quarter" idx="10"/>
          </p:nvPr>
        </p:nvSpPr>
        <p:spPr/>
        <p:txBody>
          <a:bodyPr/>
          <a:lstStyle/>
          <a:p>
            <a:fld id="{4EA29EEE-A5F8-444A-A84D-2D36C7D9E03E}"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ยกตัวอย่าง อะไรคือองค์การ</a:t>
            </a:r>
          </a:p>
          <a:p>
            <a:r>
              <a:rPr lang="th-TH" dirty="0" smtClean="0"/>
              <a:t>คณะพาณิชยศาสตร์และการบัญชี</a:t>
            </a:r>
            <a:r>
              <a:rPr lang="de-DE" dirty="0" smtClean="0"/>
              <a:t> (</a:t>
            </a:r>
            <a:r>
              <a:rPr lang="de-DE" dirty="0" err="1" smtClean="0"/>
              <a:t>Thammasat</a:t>
            </a:r>
            <a:r>
              <a:rPr lang="de-DE" baseline="0" dirty="0" smtClean="0"/>
              <a:t> </a:t>
            </a:r>
            <a:r>
              <a:rPr lang="de-DE" baseline="0" dirty="0" err="1" smtClean="0"/>
              <a:t>business</a:t>
            </a:r>
            <a:r>
              <a:rPr lang="de-DE" baseline="0" dirty="0" smtClean="0"/>
              <a:t> </a:t>
            </a:r>
            <a:r>
              <a:rPr lang="de-DE" baseline="0" dirty="0" err="1" smtClean="0"/>
              <a:t>school</a:t>
            </a:r>
            <a:r>
              <a:rPr lang="de-DE" dirty="0" smtClean="0"/>
              <a:t>)</a:t>
            </a:r>
          </a:p>
          <a:p>
            <a:r>
              <a:rPr lang="de-DE" dirty="0" err="1" smtClean="0"/>
              <a:t>Thammasat</a:t>
            </a:r>
            <a:r>
              <a:rPr lang="de-DE" dirty="0" smtClean="0"/>
              <a:t> University</a:t>
            </a:r>
            <a:endParaRPr lang="th-TH" dirty="0" smtClean="0"/>
          </a:p>
          <a:p>
            <a:r>
              <a:rPr lang="th-TH" dirty="0" smtClean="0"/>
              <a:t>กระทรวงต่างประเทศ</a:t>
            </a:r>
            <a:r>
              <a:rPr lang="de-DE" dirty="0" smtClean="0"/>
              <a:t> </a:t>
            </a:r>
            <a:r>
              <a:rPr lang="de-DE" dirty="0" err="1" smtClean="0"/>
              <a:t>Foreign</a:t>
            </a:r>
            <a:r>
              <a:rPr lang="de-DE" dirty="0" smtClean="0"/>
              <a:t> </a:t>
            </a:r>
            <a:r>
              <a:rPr lang="de-DE" dirty="0" err="1" smtClean="0"/>
              <a:t>ministery</a:t>
            </a:r>
            <a:endParaRPr lang="th-TH" dirty="0" smtClean="0"/>
          </a:p>
          <a:p>
            <a:r>
              <a:rPr lang="th-TH" dirty="0" smtClean="0"/>
              <a:t>สมาคมศิษย์เก่าคณะพาณิชย์</a:t>
            </a:r>
            <a:r>
              <a:rPr lang="th-TH" baseline="0" dirty="0" smtClean="0"/>
              <a:t> </a:t>
            </a:r>
          </a:p>
          <a:p>
            <a:r>
              <a:rPr lang="th-TH" baseline="0" dirty="0" smtClean="0"/>
              <a:t>โรงเรียนสวนกุหลาบวิทยาลัย</a:t>
            </a:r>
            <a:r>
              <a:rPr lang="de-DE" baseline="0" dirty="0" smtClean="0"/>
              <a:t> The </a:t>
            </a:r>
            <a:r>
              <a:rPr lang="de-DE" baseline="0" dirty="0" err="1" smtClean="0"/>
              <a:t>Traim</a:t>
            </a:r>
            <a:r>
              <a:rPr lang="de-DE" baseline="0" dirty="0" smtClean="0"/>
              <a:t> </a:t>
            </a:r>
            <a:r>
              <a:rPr lang="de-DE" baseline="0" dirty="0" err="1" smtClean="0"/>
              <a:t>udom</a:t>
            </a:r>
            <a:r>
              <a:rPr lang="de-DE" baseline="0" dirty="0" smtClean="0"/>
              <a:t> </a:t>
            </a:r>
            <a:r>
              <a:rPr lang="de-DE" baseline="0" dirty="0" err="1" smtClean="0"/>
              <a:t>students</a:t>
            </a:r>
            <a:r>
              <a:rPr lang="de-DE" baseline="0" dirty="0" smtClean="0"/>
              <a:t> </a:t>
            </a:r>
            <a:r>
              <a:rPr lang="de-DE" baseline="0" dirty="0" err="1" smtClean="0"/>
              <a:t>alumni</a:t>
            </a:r>
            <a:endParaRPr lang="th-TH" baseline="0" dirty="0" smtClean="0"/>
          </a:p>
          <a:p>
            <a:r>
              <a:rPr lang="th-TH" baseline="0" dirty="0" smtClean="0"/>
              <a:t>วัดพระเชตุพล วิมลมังคลาราม </a:t>
            </a:r>
          </a:p>
          <a:p>
            <a:r>
              <a:rPr lang="th-TH" baseline="0" dirty="0" smtClean="0"/>
              <a:t>บริษัท </a:t>
            </a:r>
            <a:r>
              <a:rPr lang="de-DE" baseline="0" dirty="0" smtClean="0"/>
              <a:t>GMM </a:t>
            </a:r>
            <a:r>
              <a:rPr lang="de-DE" baseline="0" dirty="0" err="1" smtClean="0"/>
              <a:t>Grammy</a:t>
            </a:r>
            <a:r>
              <a:rPr lang="de-DE" baseline="0" dirty="0" smtClean="0"/>
              <a:t> The GMM </a:t>
            </a:r>
            <a:r>
              <a:rPr lang="de-DE" baseline="0" dirty="0" err="1" smtClean="0"/>
              <a:t>Grammy</a:t>
            </a:r>
            <a:r>
              <a:rPr lang="de-DE" baseline="0" dirty="0" smtClean="0"/>
              <a:t> </a:t>
            </a:r>
            <a:r>
              <a:rPr lang="de-DE" baseline="0" dirty="0" err="1" smtClean="0"/>
              <a:t>company</a:t>
            </a:r>
            <a:endParaRPr lang="de-DE" baseline="0" dirty="0" smtClean="0"/>
          </a:p>
          <a:p>
            <a:r>
              <a:rPr lang="th-TH" baseline="0" dirty="0" smtClean="0"/>
              <a:t>คนขับรถเมล์ กับกระเป๋า </a:t>
            </a:r>
            <a:r>
              <a:rPr lang="de-DE" baseline="0" dirty="0" smtClean="0"/>
              <a:t>The </a:t>
            </a:r>
            <a:r>
              <a:rPr lang="de-DE" baseline="0" dirty="0" err="1" smtClean="0"/>
              <a:t>bus</a:t>
            </a:r>
            <a:r>
              <a:rPr lang="de-DE" baseline="0" dirty="0" smtClean="0"/>
              <a:t> </a:t>
            </a:r>
            <a:r>
              <a:rPr lang="de-DE" baseline="0" dirty="0" err="1" smtClean="0"/>
              <a:t>driver</a:t>
            </a:r>
            <a:r>
              <a:rPr lang="de-DE" baseline="0" dirty="0" smtClean="0"/>
              <a:t> </a:t>
            </a:r>
            <a:r>
              <a:rPr lang="de-DE" baseline="0" dirty="0" err="1" smtClean="0"/>
              <a:t>and</a:t>
            </a:r>
            <a:r>
              <a:rPr lang="de-DE" baseline="0" dirty="0" smtClean="0"/>
              <a:t> </a:t>
            </a:r>
            <a:r>
              <a:rPr lang="de-DE" baseline="0" dirty="0" err="1" smtClean="0"/>
              <a:t>the</a:t>
            </a:r>
            <a:r>
              <a:rPr lang="de-DE" baseline="0" dirty="0" smtClean="0"/>
              <a:t> ticket </a:t>
            </a:r>
            <a:r>
              <a:rPr lang="de-DE" baseline="0" dirty="0" err="1" smtClean="0"/>
              <a:t>sellers</a:t>
            </a:r>
            <a:r>
              <a:rPr lang="de-DE" baseline="0" dirty="0" smtClean="0"/>
              <a:t> in a </a:t>
            </a:r>
            <a:r>
              <a:rPr lang="de-DE" baseline="0" dirty="0" err="1" smtClean="0"/>
              <a:t>bus</a:t>
            </a:r>
            <a:endParaRPr lang="th-TH" baseline="0" dirty="0" smtClean="0"/>
          </a:p>
          <a:p>
            <a:r>
              <a:rPr lang="th-TH" baseline="0" dirty="0" smtClean="0"/>
              <a:t>คนยืนรอข้ามถนนร่วมกัน </a:t>
            </a:r>
            <a:r>
              <a:rPr lang="de-DE" baseline="0" dirty="0" smtClean="0"/>
              <a:t> 5 </a:t>
            </a:r>
            <a:r>
              <a:rPr lang="de-DE" baseline="0" dirty="0" err="1" smtClean="0"/>
              <a:t>people</a:t>
            </a:r>
            <a:r>
              <a:rPr lang="de-DE" baseline="0" dirty="0" smtClean="0"/>
              <a:t> </a:t>
            </a:r>
            <a:r>
              <a:rPr lang="de-DE" baseline="0" dirty="0" err="1" smtClean="0"/>
              <a:t>wating</a:t>
            </a:r>
            <a:r>
              <a:rPr lang="de-DE" baseline="0" dirty="0" smtClean="0"/>
              <a:t> </a:t>
            </a:r>
            <a:r>
              <a:rPr lang="de-DE" baseline="0" dirty="0" err="1" smtClean="0"/>
              <a:t>at</a:t>
            </a:r>
            <a:r>
              <a:rPr lang="de-DE" baseline="0" dirty="0" smtClean="0"/>
              <a:t> </a:t>
            </a:r>
            <a:r>
              <a:rPr lang="de-DE" baseline="0" dirty="0" err="1" smtClean="0"/>
              <a:t>the</a:t>
            </a:r>
            <a:r>
              <a:rPr lang="de-DE" baseline="0" dirty="0" smtClean="0"/>
              <a:t> </a:t>
            </a:r>
            <a:r>
              <a:rPr lang="de-DE" baseline="0" dirty="0" err="1" smtClean="0"/>
              <a:t>traffic</a:t>
            </a:r>
            <a:r>
              <a:rPr lang="de-DE" baseline="0" dirty="0" smtClean="0"/>
              <a:t> </a:t>
            </a:r>
            <a:r>
              <a:rPr lang="de-DE" baseline="0" dirty="0" err="1" smtClean="0"/>
              <a:t>light</a:t>
            </a:r>
            <a:r>
              <a:rPr lang="de-DE" baseline="0" dirty="0" smtClean="0"/>
              <a:t> </a:t>
            </a:r>
            <a:r>
              <a:rPr lang="de-DE" baseline="0" dirty="0" err="1" smtClean="0"/>
              <a:t>to</a:t>
            </a:r>
            <a:r>
              <a:rPr lang="de-DE" baseline="0" dirty="0" smtClean="0"/>
              <a:t> </a:t>
            </a:r>
            <a:r>
              <a:rPr lang="de-DE" baseline="0" dirty="0" err="1" smtClean="0"/>
              <a:t>cross</a:t>
            </a:r>
            <a:r>
              <a:rPr lang="de-DE" baseline="0" dirty="0" smtClean="0"/>
              <a:t> </a:t>
            </a:r>
            <a:r>
              <a:rPr lang="de-DE" baseline="0" dirty="0" err="1" smtClean="0"/>
              <a:t>the</a:t>
            </a:r>
            <a:r>
              <a:rPr lang="de-DE" baseline="0" dirty="0" smtClean="0"/>
              <a:t> </a:t>
            </a:r>
            <a:r>
              <a:rPr lang="de-DE" baseline="0" dirty="0" err="1" smtClean="0"/>
              <a:t>road</a:t>
            </a:r>
            <a:endParaRPr lang="th-TH" baseline="0" dirty="0" smtClean="0"/>
          </a:p>
          <a:p>
            <a:r>
              <a:rPr lang="th-TH" baseline="0" dirty="0" smtClean="0"/>
              <a:t>สมาคมผู้ค้าหมูแห่งประเทศไทย </a:t>
            </a:r>
            <a:r>
              <a:rPr lang="de-DE" baseline="0" dirty="0" smtClean="0"/>
              <a:t>The </a:t>
            </a:r>
            <a:r>
              <a:rPr lang="de-DE" baseline="0" dirty="0" err="1" smtClean="0"/>
              <a:t>assosication</a:t>
            </a:r>
            <a:r>
              <a:rPr lang="de-DE" baseline="0" dirty="0" smtClean="0"/>
              <a:t> </a:t>
            </a:r>
            <a:r>
              <a:rPr lang="de-DE" baseline="0" dirty="0" err="1" smtClean="0"/>
              <a:t>of</a:t>
            </a:r>
            <a:r>
              <a:rPr lang="de-DE" baseline="0" dirty="0" smtClean="0"/>
              <a:t> </a:t>
            </a:r>
            <a:r>
              <a:rPr lang="de-DE" baseline="0" dirty="0" err="1" smtClean="0"/>
              <a:t>thai</a:t>
            </a:r>
            <a:r>
              <a:rPr lang="de-DE" baseline="0" dirty="0" smtClean="0"/>
              <a:t> </a:t>
            </a:r>
            <a:r>
              <a:rPr lang="de-DE" baseline="0" dirty="0" err="1" smtClean="0"/>
              <a:t>farmers</a:t>
            </a:r>
            <a:endParaRPr lang="th-TH" baseline="0" dirty="0" smtClean="0"/>
          </a:p>
          <a:p>
            <a:r>
              <a:rPr lang="th-TH" baseline="0" dirty="0" smtClean="0"/>
              <a:t>สหภาพแรงงาน </a:t>
            </a:r>
            <a:r>
              <a:rPr lang="de-DE" baseline="0" dirty="0" smtClean="0"/>
              <a:t> </a:t>
            </a:r>
            <a:r>
              <a:rPr lang="de-DE" baseline="0" dirty="0" err="1" smtClean="0"/>
              <a:t>labour</a:t>
            </a:r>
            <a:r>
              <a:rPr lang="de-DE" baseline="0" dirty="0" smtClean="0"/>
              <a:t> </a:t>
            </a:r>
            <a:r>
              <a:rPr lang="de-DE" baseline="0" dirty="0" err="1" smtClean="0"/>
              <a:t>union</a:t>
            </a:r>
            <a:endParaRPr lang="th-TH" baseline="0" dirty="0" smtClean="0"/>
          </a:p>
          <a:p>
            <a:r>
              <a:rPr lang="th-TH" baseline="0" dirty="0" smtClean="0"/>
              <a:t>โต๊ะ ก ไก่ </a:t>
            </a:r>
            <a:r>
              <a:rPr lang="de-DE" baseline="0" dirty="0" smtClean="0"/>
              <a:t> </a:t>
            </a:r>
            <a:r>
              <a:rPr lang="de-DE" baseline="0" dirty="0" err="1" smtClean="0"/>
              <a:t>the</a:t>
            </a:r>
            <a:r>
              <a:rPr lang="de-DE" baseline="0" dirty="0" smtClean="0"/>
              <a:t> </a:t>
            </a:r>
            <a:r>
              <a:rPr lang="th-TH" baseline="0" dirty="0" smtClean="0"/>
              <a:t>ก ไก่ </a:t>
            </a:r>
            <a:r>
              <a:rPr lang="de-DE" baseline="0" dirty="0" err="1" smtClean="0"/>
              <a:t>table</a:t>
            </a:r>
            <a:endParaRPr lang="th-TH" baseline="0" dirty="0" smtClean="0"/>
          </a:p>
          <a:p>
            <a:endParaRPr lang="en-US" dirty="0" smtClean="0"/>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10</a:t>
            </a:fld>
            <a:endParaRPr lang="en-US"/>
          </a:p>
        </p:txBody>
      </p:sp>
    </p:spTree>
    <p:extLst>
      <p:ext uri="{BB962C8B-B14F-4D97-AF65-F5344CB8AC3E}">
        <p14:creationId xmlns:p14="http://schemas.microsoft.com/office/powerpoint/2010/main" val="2134693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smtClean="0">
                <a:hlinkClick r:id="rId3"/>
              </a:rPr>
              <a:t>http://en.wikipedia.org/wiki/Online_auction_business_model</a:t>
            </a:r>
            <a:endParaRPr lang="th-TH"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The strategic advantages of this </a:t>
            </a:r>
            <a:r>
              <a:rPr lang="en-GB" sz="1200" b="0" i="0" u="none" strike="noStrike" kern="1200" dirty="0" smtClean="0">
                <a:solidFill>
                  <a:schemeClr val="tx1"/>
                </a:solidFill>
                <a:effectLst/>
                <a:latin typeface="+mn-lt"/>
                <a:ea typeface="+mn-ea"/>
                <a:cs typeface="+mn-cs"/>
                <a:hlinkClick r:id="rId4" tooltip="Business model"/>
              </a:rPr>
              <a:t>business model</a:t>
            </a:r>
            <a:r>
              <a:rPr lang="en-GB" sz="1200" b="0" i="0" kern="1200" dirty="0" smtClean="0">
                <a:solidFill>
                  <a:schemeClr val="tx1"/>
                </a:solidFill>
                <a:effectLst/>
                <a:latin typeface="+mn-lt"/>
                <a:ea typeface="+mn-ea"/>
                <a:cs typeface="+mn-cs"/>
              </a:rPr>
              <a:t> include:</a:t>
            </a:r>
          </a:p>
          <a:p>
            <a:r>
              <a:rPr lang="en-GB" sz="1200" b="1" i="0" kern="1200" dirty="0" smtClean="0">
                <a:solidFill>
                  <a:schemeClr val="tx1"/>
                </a:solidFill>
                <a:effectLst/>
                <a:latin typeface="+mn-lt"/>
                <a:ea typeface="+mn-ea"/>
                <a:cs typeface="+mn-cs"/>
              </a:rPr>
              <a:t>No time constraints</a:t>
            </a:r>
            <a:r>
              <a:rPr lang="en-GB" sz="1200" b="0" i="0" kern="1200" dirty="0" smtClean="0">
                <a:solidFill>
                  <a:schemeClr val="tx1"/>
                </a:solidFill>
                <a:effectLst/>
                <a:latin typeface="+mn-lt"/>
                <a:ea typeface="+mn-ea"/>
                <a:cs typeface="+mn-cs"/>
              </a:rPr>
              <a:t>. Bids can be placed at any time (</a:t>
            </a:r>
            <a:r>
              <a:rPr lang="en-GB" sz="1200" b="0" i="0" u="none" strike="noStrike" kern="1200" dirty="0" smtClean="0">
                <a:solidFill>
                  <a:schemeClr val="tx1"/>
                </a:solidFill>
                <a:effectLst/>
                <a:latin typeface="+mn-lt"/>
                <a:ea typeface="+mn-ea"/>
                <a:cs typeface="+mn-cs"/>
                <a:hlinkClick r:id="rId5" tooltip="24/7"/>
              </a:rPr>
              <a:t>24/7</a:t>
            </a:r>
            <a:r>
              <a:rPr lang="en-GB" sz="1200" b="0" i="0" kern="1200" dirty="0" smtClean="0">
                <a:solidFill>
                  <a:schemeClr val="tx1"/>
                </a:solidFill>
                <a:effectLst/>
                <a:latin typeface="+mn-lt"/>
                <a:ea typeface="+mn-ea"/>
                <a:cs typeface="+mn-cs"/>
              </a:rPr>
              <a:t>). Items are listed for a number of days (usually between 1 and 10, at the discretion of the seller), giving purchasers time to search, decide, and bid. This convenience increases the number of bidders.</a:t>
            </a:r>
          </a:p>
          <a:p>
            <a:r>
              <a:rPr lang="en-GB" sz="1200" b="1" i="0" kern="1200" dirty="0" smtClean="0">
                <a:solidFill>
                  <a:schemeClr val="tx1"/>
                </a:solidFill>
                <a:effectLst/>
                <a:latin typeface="+mn-lt"/>
                <a:ea typeface="+mn-ea"/>
                <a:cs typeface="+mn-cs"/>
              </a:rPr>
              <a:t>No geographical constraints</a:t>
            </a:r>
            <a:r>
              <a:rPr lang="en-GB" sz="1200" b="0" i="0" kern="1200" dirty="0" smtClean="0">
                <a:solidFill>
                  <a:schemeClr val="tx1"/>
                </a:solidFill>
                <a:effectLst/>
                <a:latin typeface="+mn-lt"/>
                <a:ea typeface="+mn-ea"/>
                <a:cs typeface="+mn-cs"/>
              </a:rPr>
              <a:t>. Sellers and bidders can participate from anywhere that has internet access. This makes them more accessible and reduces the cost of "attending" an auction. This increases the number of listed items (</a:t>
            </a:r>
            <a:r>
              <a:rPr lang="en-GB" sz="1200" b="0" i="0" kern="1200" dirty="0" err="1" smtClean="0">
                <a:solidFill>
                  <a:schemeClr val="tx1"/>
                </a:solidFill>
                <a:effectLst/>
                <a:latin typeface="+mn-lt"/>
                <a:ea typeface="+mn-ea"/>
                <a:cs typeface="+mn-cs"/>
              </a:rPr>
              <a:t>ie</a:t>
            </a:r>
            <a:r>
              <a:rPr lang="en-GB" sz="1200" b="0" i="0" kern="1200" dirty="0" smtClean="0">
                <a:solidFill>
                  <a:schemeClr val="tx1"/>
                </a:solidFill>
                <a:effectLst/>
                <a:latin typeface="+mn-lt"/>
                <a:ea typeface="+mn-ea"/>
                <a:cs typeface="+mn-cs"/>
              </a:rPr>
              <a:t>.: number of sellers) and the number of bids for each item (e.g.: number of bidders). The items do not need to be shipped to a central location, reducing costs, and reducing the </a:t>
            </a:r>
            <a:r>
              <a:rPr lang="en-GB" sz="1200" b="0" i="0" kern="1200" dirty="0" err="1" smtClean="0">
                <a:solidFill>
                  <a:schemeClr val="tx1"/>
                </a:solidFill>
                <a:effectLst/>
                <a:latin typeface="+mn-lt"/>
                <a:ea typeface="+mn-ea"/>
                <a:cs typeface="+mn-cs"/>
              </a:rPr>
              <a:t>seller's</a:t>
            </a:r>
            <a:r>
              <a:rPr lang="en-GB" sz="1200" b="0" i="0" u="none" strike="noStrike" kern="1200" dirty="0" err="1" smtClean="0">
                <a:solidFill>
                  <a:schemeClr val="tx1"/>
                </a:solidFill>
                <a:effectLst/>
                <a:latin typeface="+mn-lt"/>
                <a:ea typeface="+mn-ea"/>
                <a:cs typeface="+mn-cs"/>
                <a:hlinkClick r:id="rId6" tooltip="Ask price"/>
              </a:rPr>
              <a:t>minimum</a:t>
            </a:r>
            <a:r>
              <a:rPr lang="en-GB" sz="1200" b="0" i="0" u="none" strike="noStrike" kern="1200" dirty="0" smtClean="0">
                <a:solidFill>
                  <a:schemeClr val="tx1"/>
                </a:solidFill>
                <a:effectLst/>
                <a:latin typeface="+mn-lt"/>
                <a:ea typeface="+mn-ea"/>
                <a:cs typeface="+mn-cs"/>
                <a:hlinkClick r:id="rId6" tooltip="Ask price"/>
              </a:rPr>
              <a:t> acceptable price</a:t>
            </a:r>
            <a:r>
              <a:rPr lang="en-GB" sz="1200" b="0" i="0" kern="1200" dirty="0" smtClean="0">
                <a:solidFill>
                  <a:schemeClr val="tx1"/>
                </a:solidFill>
                <a:effectLst/>
                <a:latin typeface="+mn-lt"/>
                <a:ea typeface="+mn-ea"/>
                <a:cs typeface="+mn-cs"/>
              </a:rPr>
              <a:t>.</a:t>
            </a:r>
          </a:p>
          <a:p>
            <a:r>
              <a:rPr lang="en-GB" sz="1200" b="1" i="0" kern="1200" dirty="0" smtClean="0">
                <a:solidFill>
                  <a:schemeClr val="tx1"/>
                </a:solidFill>
                <a:effectLst/>
                <a:latin typeface="+mn-lt"/>
                <a:ea typeface="+mn-ea"/>
                <a:cs typeface="+mn-cs"/>
              </a:rPr>
              <a:t>Intensity of social interactions</a:t>
            </a:r>
            <a:r>
              <a:rPr lang="en-GB" sz="1200" b="0" i="0" kern="1200" dirty="0" smtClean="0">
                <a:solidFill>
                  <a:schemeClr val="tx1"/>
                </a:solidFill>
                <a:effectLst/>
                <a:latin typeface="+mn-lt"/>
                <a:ea typeface="+mn-ea"/>
                <a:cs typeface="+mn-cs"/>
              </a:rPr>
              <a:t>. The social interactions involved in the bidding process are very similar to gambling. The bidders wait in anticipation hoping they will "win." Much like </a:t>
            </a:r>
            <a:r>
              <a:rPr lang="en-GB" sz="1200" b="0" i="0" u="none" strike="noStrike" kern="1200" dirty="0" smtClean="0">
                <a:solidFill>
                  <a:schemeClr val="tx1"/>
                </a:solidFill>
                <a:effectLst/>
                <a:latin typeface="+mn-lt"/>
                <a:ea typeface="+mn-ea"/>
                <a:cs typeface="+mn-cs"/>
                <a:hlinkClick r:id="rId7" tooltip="Compulsive gambling"/>
              </a:rPr>
              <a:t>gambling addiction</a:t>
            </a:r>
            <a:r>
              <a:rPr lang="en-GB" sz="1200" b="0" i="0" kern="1200" dirty="0" smtClean="0">
                <a:solidFill>
                  <a:schemeClr val="tx1"/>
                </a:solidFill>
                <a:effectLst/>
                <a:latin typeface="+mn-lt"/>
                <a:ea typeface="+mn-ea"/>
                <a:cs typeface="+mn-cs"/>
              </a:rPr>
              <a:t>, some bidders may bid primarily to "play the game" rather than to obtain products or services. This creates a highly loyal customer segment. This can also skew the prices of items/services/goods in the auction.</a:t>
            </a:r>
          </a:p>
          <a:p>
            <a:r>
              <a:rPr lang="en-GB" sz="1200" b="1" i="0" kern="1200" dirty="0" smtClean="0">
                <a:solidFill>
                  <a:schemeClr val="tx1"/>
                </a:solidFill>
                <a:effectLst/>
                <a:latin typeface="+mn-lt"/>
                <a:ea typeface="+mn-ea"/>
                <a:cs typeface="+mn-cs"/>
              </a:rPr>
              <a:t>Large number of bidders</a:t>
            </a:r>
            <a:r>
              <a:rPr lang="en-GB" sz="1200" b="0" i="0" kern="1200" dirty="0" smtClean="0">
                <a:solidFill>
                  <a:schemeClr val="tx1"/>
                </a:solidFill>
                <a:effectLst/>
                <a:latin typeface="+mn-lt"/>
                <a:ea typeface="+mn-ea"/>
                <a:cs typeface="+mn-cs"/>
              </a:rPr>
              <a:t>. Because of the potential for a relatively low price, the broad scope of products and services available, the ease of access, and the social benefits of the auction process, there are a large number of bidders.</a:t>
            </a:r>
          </a:p>
          <a:p>
            <a:r>
              <a:rPr lang="en-GB" sz="1200" b="1" i="0" kern="1200" dirty="0" smtClean="0">
                <a:solidFill>
                  <a:schemeClr val="tx1"/>
                </a:solidFill>
                <a:effectLst/>
                <a:latin typeface="+mn-lt"/>
                <a:ea typeface="+mn-ea"/>
                <a:cs typeface="+mn-cs"/>
              </a:rPr>
              <a:t>Large number of sellers</a:t>
            </a:r>
            <a:r>
              <a:rPr lang="en-GB" sz="1200" b="0" i="0" kern="1200" dirty="0" smtClean="0">
                <a:solidFill>
                  <a:schemeClr val="tx1"/>
                </a:solidFill>
                <a:effectLst/>
                <a:latin typeface="+mn-lt"/>
                <a:ea typeface="+mn-ea"/>
                <a:cs typeface="+mn-cs"/>
              </a:rPr>
              <a:t>. Because of the large number of bidders, the potential for a relatively high price, reduced selling costs, and ease of access, there are a large number of sellers.</a:t>
            </a:r>
          </a:p>
          <a:p>
            <a:r>
              <a:rPr lang="en-GB" sz="1200" b="1" i="0" kern="1200" dirty="0" smtClean="0">
                <a:solidFill>
                  <a:schemeClr val="tx1"/>
                </a:solidFill>
                <a:effectLst/>
                <a:latin typeface="+mn-lt"/>
                <a:ea typeface="+mn-ea"/>
                <a:cs typeface="+mn-cs"/>
              </a:rPr>
              <a:t>Network economies</a:t>
            </a:r>
            <a:r>
              <a:rPr lang="en-GB" sz="1200" b="0" i="0" kern="1200" dirty="0" smtClean="0">
                <a:solidFill>
                  <a:schemeClr val="tx1"/>
                </a:solidFill>
                <a:effectLst/>
                <a:latin typeface="+mn-lt"/>
                <a:ea typeface="+mn-ea"/>
                <a:cs typeface="+mn-cs"/>
              </a:rPr>
              <a:t>. The large number of bidders will encourage more sellers, which, in turn, will encourage more bidders, which will encourage more sellers, etc., in a virtuous circle. The more the circle operates, the larger the system becomes, and the more valuable the business model becomes for all participants.</a:t>
            </a:r>
          </a:p>
          <a:p>
            <a:r>
              <a:rPr lang="en-GB" sz="1200" b="1" i="0" kern="1200" dirty="0" smtClean="0">
                <a:solidFill>
                  <a:schemeClr val="tx1"/>
                </a:solidFill>
                <a:effectLst/>
                <a:latin typeface="+mn-lt"/>
                <a:ea typeface="+mn-ea"/>
                <a:cs typeface="+mn-cs"/>
              </a:rPr>
              <a:t>Captures consumers' surplus</a:t>
            </a:r>
            <a:r>
              <a:rPr lang="en-GB" sz="1200" b="0" i="0" kern="1200" dirty="0" smtClean="0">
                <a:solidFill>
                  <a:schemeClr val="tx1"/>
                </a:solidFill>
                <a:effectLst/>
                <a:latin typeface="+mn-lt"/>
                <a:ea typeface="+mn-ea"/>
                <a:cs typeface="+mn-cs"/>
              </a:rPr>
              <a:t>. Auctions are a form of first degree </a:t>
            </a:r>
            <a:r>
              <a:rPr lang="en-GB" sz="1200" b="0" i="0" u="none" strike="noStrike" kern="1200" dirty="0" smtClean="0">
                <a:solidFill>
                  <a:schemeClr val="tx1"/>
                </a:solidFill>
                <a:effectLst/>
                <a:latin typeface="+mn-lt"/>
                <a:ea typeface="+mn-ea"/>
                <a:cs typeface="+mn-cs"/>
                <a:hlinkClick r:id="rId8" tooltip="Price discrimination"/>
              </a:rPr>
              <a:t>price discrimination</a:t>
            </a:r>
            <a:r>
              <a:rPr lang="en-GB" sz="1200" b="0" i="0" kern="1200" dirty="0" smtClean="0">
                <a:solidFill>
                  <a:schemeClr val="tx1"/>
                </a:solidFill>
                <a:effectLst/>
                <a:latin typeface="+mn-lt"/>
                <a:ea typeface="+mn-ea"/>
                <a:cs typeface="+mn-cs"/>
              </a:rPr>
              <a:t>. As such, they attempt to convert part of the </a:t>
            </a:r>
            <a:r>
              <a:rPr lang="en-GB" sz="1200" b="0" i="0" u="none" strike="noStrike" kern="1200" dirty="0" smtClean="0">
                <a:solidFill>
                  <a:schemeClr val="tx1"/>
                </a:solidFill>
                <a:effectLst/>
                <a:latin typeface="+mn-lt"/>
                <a:ea typeface="+mn-ea"/>
                <a:cs typeface="+mn-cs"/>
                <a:hlinkClick r:id="rId9" tooltip="Consumer surplus"/>
              </a:rPr>
              <a:t>consumers' surplus</a:t>
            </a:r>
            <a:r>
              <a:rPr lang="en-GB" sz="1200" b="0" i="0" kern="1200" dirty="0" smtClean="0">
                <a:solidFill>
                  <a:schemeClr val="tx1"/>
                </a:solidFill>
                <a:effectLst/>
                <a:latin typeface="+mn-lt"/>
                <a:ea typeface="+mn-ea"/>
                <a:cs typeface="+mn-cs"/>
              </a:rPr>
              <a:t> (defined as the area above the market price line but below the firm's demand curve) into </a:t>
            </a:r>
            <a:r>
              <a:rPr lang="en-GB" sz="1200" b="0" i="0" u="none" strike="noStrike" kern="1200" dirty="0" smtClean="0">
                <a:solidFill>
                  <a:schemeClr val="tx1"/>
                </a:solidFill>
                <a:effectLst/>
                <a:latin typeface="+mn-lt"/>
                <a:ea typeface="+mn-ea"/>
                <a:cs typeface="+mn-cs"/>
                <a:hlinkClick r:id="rId10" tooltip="Profit (economics)"/>
              </a:rPr>
              <a:t>producers' surplus</a:t>
            </a:r>
            <a:r>
              <a:rPr lang="en-GB" sz="1200" b="0" i="0" kern="1200" dirty="0" smtClean="0">
                <a:solidFill>
                  <a:schemeClr val="tx1"/>
                </a:solidFill>
                <a:effectLst/>
                <a:latin typeface="+mn-lt"/>
                <a:ea typeface="+mn-ea"/>
                <a:cs typeface="+mn-cs"/>
              </a:rPr>
              <a:t>.</a:t>
            </a:r>
          </a:p>
          <a:p>
            <a:r>
              <a:rPr lang="en-GB" sz="1200" b="0" i="0" kern="1200" dirty="0" smtClean="0">
                <a:solidFill>
                  <a:schemeClr val="tx1"/>
                </a:solidFill>
                <a:effectLst/>
                <a:latin typeface="+mn-lt"/>
                <a:ea typeface="+mn-ea"/>
                <a:cs typeface="+mn-cs"/>
              </a:rPr>
              <a:t>[</a:t>
            </a:r>
            <a:r>
              <a:rPr lang="en-GB" sz="1200" b="0" i="0" u="none" strike="noStrike" kern="1200" dirty="0" smtClean="0">
                <a:solidFill>
                  <a:schemeClr val="tx1"/>
                </a:solidFill>
                <a:effectLst/>
                <a:latin typeface="+mn-lt"/>
                <a:ea typeface="+mn-ea"/>
                <a:cs typeface="+mn-cs"/>
                <a:hlinkClick r:id="rId11" tooltip="Edit section: Criticism"/>
              </a:rPr>
              <a:t>edit</a:t>
            </a:r>
            <a:r>
              <a:rPr lang="en-GB" sz="1200" b="0" i="0" kern="1200" dirty="0" smtClean="0">
                <a:solidFill>
                  <a:schemeClr val="tx1"/>
                </a:solidFill>
                <a:effectLst/>
                <a:latin typeface="+mn-lt"/>
                <a:ea typeface="+mn-ea"/>
                <a:cs typeface="+mn-cs"/>
              </a:rPr>
              <a:t>]</a:t>
            </a:r>
            <a:br>
              <a:rPr lang="en-GB" sz="1200" b="0" i="0" kern="1200" dirty="0" smtClean="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14</a:t>
            </a:fld>
            <a:endParaRPr lang="en-US"/>
          </a:p>
        </p:txBody>
      </p:sp>
    </p:spTree>
    <p:extLst>
      <p:ext uri="{BB962C8B-B14F-4D97-AF65-F5344CB8AC3E}">
        <p14:creationId xmlns:p14="http://schemas.microsoft.com/office/powerpoint/2010/main" val="4264045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http://en.wikipedia.org/wiki/Group_buying</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15</a:t>
            </a:fld>
            <a:endParaRPr lang="en-US"/>
          </a:p>
        </p:txBody>
      </p:sp>
    </p:spTree>
    <p:extLst>
      <p:ext uri="{BB962C8B-B14F-4D97-AF65-F5344CB8AC3E}">
        <p14:creationId xmlns:p14="http://schemas.microsoft.com/office/powerpoint/2010/main" val="123314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Mix </a:t>
            </a:r>
            <a:r>
              <a:rPr lang="de-DE" dirty="0" err="1" smtClean="0"/>
              <a:t>economies</a:t>
            </a:r>
            <a:r>
              <a:rPr lang="de-DE" dirty="0" smtClean="0"/>
              <a:t> . </a:t>
            </a:r>
            <a:r>
              <a:rPr lang="de-DE" dirty="0" err="1" smtClean="0"/>
              <a:t>Have</a:t>
            </a:r>
            <a:r>
              <a:rPr lang="de-DE" baseline="0" dirty="0" smtClean="0"/>
              <a:t> </a:t>
            </a:r>
            <a:r>
              <a:rPr lang="de-DE" baseline="0" dirty="0" err="1" smtClean="0"/>
              <a:t>elements</a:t>
            </a:r>
            <a:r>
              <a:rPr lang="de-DE" baseline="0" dirty="0" smtClean="0"/>
              <a:t> </a:t>
            </a:r>
            <a:r>
              <a:rPr lang="de-DE" baseline="0" dirty="0" err="1" smtClean="0"/>
              <a:t>from</a:t>
            </a:r>
            <a:r>
              <a:rPr lang="de-DE" baseline="0" dirty="0" smtClean="0"/>
              <a:t> </a:t>
            </a:r>
            <a:r>
              <a:rPr lang="de-DE" baseline="0" dirty="0" err="1" smtClean="0"/>
              <a:t>more</a:t>
            </a:r>
            <a:r>
              <a:rPr lang="de-DE" baseline="0" dirty="0" smtClean="0"/>
              <a:t> </a:t>
            </a:r>
            <a:r>
              <a:rPr lang="de-DE" baseline="0" dirty="0" err="1" smtClean="0"/>
              <a:t>than</a:t>
            </a:r>
            <a:r>
              <a:rPr lang="de-DE" baseline="0" dirty="0" smtClean="0"/>
              <a:t> </a:t>
            </a:r>
            <a:r>
              <a:rPr lang="de-DE" baseline="0" dirty="0" err="1" smtClean="0"/>
              <a:t>one</a:t>
            </a:r>
            <a:r>
              <a:rPr lang="de-DE" baseline="0" dirty="0" smtClean="0"/>
              <a:t> </a:t>
            </a:r>
            <a:r>
              <a:rPr lang="de-DE" baseline="0" dirty="0" err="1" smtClean="0"/>
              <a:t>economic</a:t>
            </a:r>
            <a:r>
              <a:rPr lang="de-DE" baseline="0" dirty="0" smtClean="0"/>
              <a:t> </a:t>
            </a:r>
            <a:r>
              <a:rPr lang="de-DE" baseline="0" dirty="0" err="1" smtClean="0"/>
              <a:t>system</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Downward</a:t>
            </a:r>
            <a:r>
              <a:rPr lang="de-DE" dirty="0" smtClean="0"/>
              <a:t> </a:t>
            </a:r>
            <a:r>
              <a:rPr lang="de-DE" dirty="0" err="1" smtClean="0"/>
              <a:t>slope</a:t>
            </a:r>
            <a:r>
              <a:rPr lang="de-DE" dirty="0" smtClean="0"/>
              <a:t>: The </a:t>
            </a:r>
            <a:r>
              <a:rPr lang="de-DE" dirty="0" err="1" smtClean="0"/>
              <a:t>law</a:t>
            </a:r>
            <a:r>
              <a:rPr lang="de-DE" dirty="0" smtClean="0"/>
              <a:t> </a:t>
            </a:r>
            <a:r>
              <a:rPr lang="de-DE" dirty="0" err="1" smtClean="0"/>
              <a:t>of</a:t>
            </a:r>
            <a:r>
              <a:rPr lang="de-DE" dirty="0" smtClean="0"/>
              <a:t> </a:t>
            </a:r>
            <a:r>
              <a:rPr lang="de-DE" dirty="0" err="1" smtClean="0"/>
              <a:t>demand</a:t>
            </a:r>
            <a:r>
              <a:rPr lang="de-DE" dirty="0" smtClean="0"/>
              <a:t>: </a:t>
            </a:r>
            <a:r>
              <a:rPr lang="en-US" sz="1200" b="0" i="0" kern="1200" dirty="0" smtClean="0">
                <a:solidFill>
                  <a:schemeClr val="tx1"/>
                </a:solidFill>
                <a:latin typeface="+mn-lt"/>
                <a:ea typeface="+mn-ea"/>
                <a:cs typeface="+mn-cs"/>
              </a:rPr>
              <a:t>the higher the price of a good, the less people will demand that good.</a:t>
            </a:r>
          </a:p>
          <a:p>
            <a:r>
              <a:rPr lang="de-DE" sz="1200" b="0" i="0" kern="1200" dirty="0" err="1" smtClean="0">
                <a:solidFill>
                  <a:schemeClr val="tx1"/>
                </a:solidFill>
                <a:latin typeface="+mn-lt"/>
                <a:ea typeface="+mn-ea"/>
                <a:cs typeface="+mn-cs"/>
              </a:rPr>
              <a:t>Upward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slope</a:t>
            </a:r>
            <a:r>
              <a:rPr lang="de-DE" sz="1200" b="0" i="0" kern="1200" dirty="0" smtClean="0">
                <a:solidFill>
                  <a:schemeClr val="tx1"/>
                </a:solidFill>
                <a:latin typeface="+mn-lt"/>
                <a:ea typeface="+mn-ea"/>
                <a:cs typeface="+mn-cs"/>
              </a:rPr>
              <a:t>:</a:t>
            </a:r>
            <a:r>
              <a:rPr lang="de-DE" sz="1200" b="0" i="0" kern="1200" baseline="0" dirty="0" smtClean="0">
                <a:solidFill>
                  <a:schemeClr val="tx1"/>
                </a:solidFill>
                <a:latin typeface="+mn-lt"/>
                <a:ea typeface="+mn-ea"/>
                <a:cs typeface="+mn-cs"/>
              </a:rPr>
              <a:t> </a:t>
            </a:r>
            <a:r>
              <a:rPr lang="de-DE" sz="1200" b="0" i="0" kern="1200" dirty="0" smtClean="0">
                <a:solidFill>
                  <a:schemeClr val="tx1"/>
                </a:solidFill>
                <a:latin typeface="+mn-lt"/>
                <a:ea typeface="+mn-ea"/>
                <a:cs typeface="+mn-cs"/>
              </a:rPr>
              <a:t>The </a:t>
            </a:r>
            <a:r>
              <a:rPr lang="de-DE" sz="1200" b="0" i="0" kern="1200" dirty="0" err="1" smtClean="0">
                <a:solidFill>
                  <a:schemeClr val="tx1"/>
                </a:solidFill>
                <a:latin typeface="+mn-lt"/>
                <a:ea typeface="+mn-ea"/>
                <a:cs typeface="+mn-cs"/>
              </a:rPr>
              <a:t>law</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of</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supply</a:t>
            </a:r>
            <a:r>
              <a:rPr lang="de-DE" sz="1200" b="0" i="0" kern="1200" dirty="0" smtClean="0">
                <a:solidFill>
                  <a:schemeClr val="tx1"/>
                </a:solidFill>
                <a:latin typeface="+mn-lt"/>
                <a:ea typeface="+mn-ea"/>
                <a:cs typeface="+mn-cs"/>
              </a:rPr>
              <a:t>: </a:t>
            </a:r>
            <a:r>
              <a:rPr lang="en-US" sz="1200" b="0" i="0" kern="1200" dirty="0" smtClean="0">
                <a:solidFill>
                  <a:schemeClr val="tx1"/>
                </a:solidFill>
                <a:latin typeface="+mn-lt"/>
                <a:ea typeface="+mn-ea"/>
                <a:cs typeface="+mn-cs"/>
              </a:rPr>
              <a:t>the higher the price, the higher the quantity supplied. Producers supply more at a higher price because selling a higher quantity at a higher price increases revenue. </a:t>
            </a:r>
          </a:p>
          <a:p>
            <a:endParaRPr lang="de-DE" sz="1200" b="0" i="0" kern="1200" dirty="0" smtClean="0">
              <a:solidFill>
                <a:schemeClr val="tx1"/>
              </a:solidFill>
              <a:latin typeface="+mn-lt"/>
              <a:ea typeface="+mn-ea"/>
              <a:cs typeface="+mn-cs"/>
            </a:endParaRPr>
          </a:p>
          <a:p>
            <a:r>
              <a:rPr lang="de-DE" dirty="0" smtClean="0">
                <a:hlinkClick r:id="rId3"/>
              </a:rPr>
              <a:t>http://www.investopedia.com/university/economics/economics3.asp</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smtClean="0">
              <a:hlinkClick r:id="rId3"/>
            </a:endParaRPr>
          </a:p>
          <a:p>
            <a:r>
              <a:rPr lang="de-DE" dirty="0" smtClean="0">
                <a:hlinkClick r:id="rId3"/>
              </a:rPr>
              <a:t>http://www.investopedia.com/university/economics/economics4.asp</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ยกตัวอย่าง</a:t>
            </a:r>
            <a:r>
              <a:rPr lang="th-TH" baseline="0" dirty="0" smtClean="0"/>
              <a:t> ยืดหยุ่นมาก ยืดหยุ่นน้อย</a:t>
            </a:r>
            <a:endParaRPr lang="de-DE" baseline="0" dirty="0" smtClean="0"/>
          </a:p>
          <a:p>
            <a:r>
              <a:rPr lang="th-TH" baseline="0" dirty="0" smtClean="0"/>
              <a:t>เป็นการดูว่า ถ้าราคาสินค้าเปลีย่น ความต้องการซื้อหรือปริมาณที่ผู้บริโภคซื้อจะเปลี่ยนไปมากขนาดไหน </a:t>
            </a:r>
            <a:r>
              <a:rPr lang="de-DE" baseline="0" dirty="0" smtClean="0"/>
              <a:t>del q/ del p</a:t>
            </a:r>
          </a:p>
          <a:p>
            <a:endParaRPr lang="de-DE" baseline="0" dirty="0" smtClean="0"/>
          </a:p>
          <a:p>
            <a:r>
              <a:rPr lang="th-TH" baseline="0" dirty="0" smtClean="0"/>
              <a:t>สินค้ามี่ความยืดหยุ่นมาก เมื่อ เป็นสินค้าราคาแพง สินค้าฟุ่มเฟือย ทดเทนได้ง่าย เป็นสินค้าคงทน</a:t>
            </a:r>
          </a:p>
          <a:p>
            <a:r>
              <a:rPr lang="th-TH" baseline="0" dirty="0" smtClean="0"/>
              <a:t>สินค้าที่มีความยืดหยุ่นน้อย สินค้าที่มีความจำเป็นต่อชีวิตประจำวัน ทดแทนได้ยาก ราคาต่ำ</a:t>
            </a:r>
          </a:p>
          <a:p>
            <a:r>
              <a:rPr lang="th-TH" baseline="0" dirty="0" smtClean="0"/>
              <a:t>สินค้าที่มีความยืดหยุ่น เป็นศูนย์ คือเป็นของที่คนต้องซื้อต้องใช้จริงๆ </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Pro/ </a:t>
            </a:r>
            <a:r>
              <a:rPr lang="de-DE" dirty="0" err="1" smtClean="0"/>
              <a:t>con</a:t>
            </a:r>
            <a:r>
              <a:rPr lang="de-DE" dirty="0" smtClean="0"/>
              <a:t> </a:t>
            </a:r>
            <a:r>
              <a:rPr lang="de-DE" dirty="0" err="1" smtClean="0"/>
              <a:t>of</a:t>
            </a:r>
            <a:r>
              <a:rPr lang="de-DE" dirty="0" smtClean="0"/>
              <a:t> </a:t>
            </a:r>
            <a:r>
              <a:rPr lang="de-DE" dirty="0" err="1" smtClean="0"/>
              <a:t>each</a:t>
            </a:r>
            <a:r>
              <a:rPr lang="de-DE" dirty="0" smtClean="0"/>
              <a:t> type?</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26</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How</a:t>
            </a:r>
            <a:r>
              <a:rPr lang="de-DE" dirty="0" smtClean="0"/>
              <a:t> </a:t>
            </a:r>
            <a:r>
              <a:rPr lang="de-DE" dirty="0" err="1" smtClean="0"/>
              <a:t>can</a:t>
            </a:r>
            <a:r>
              <a:rPr lang="de-DE" baseline="0" dirty="0" smtClean="0"/>
              <a:t> </a:t>
            </a:r>
            <a:r>
              <a:rPr lang="de-DE" baseline="0" dirty="0" err="1" smtClean="0"/>
              <a:t>political</a:t>
            </a:r>
            <a:r>
              <a:rPr lang="de-DE" baseline="0" dirty="0" smtClean="0"/>
              <a:t> </a:t>
            </a:r>
            <a:r>
              <a:rPr lang="de-DE" baseline="0" dirty="0" err="1" smtClean="0"/>
              <a:t>situations</a:t>
            </a:r>
            <a:r>
              <a:rPr lang="de-DE" baseline="0" dirty="0" smtClean="0"/>
              <a:t> </a:t>
            </a:r>
            <a:r>
              <a:rPr lang="de-DE" baseline="0" dirty="0" err="1" smtClean="0"/>
              <a:t>affect</a:t>
            </a:r>
            <a:r>
              <a:rPr lang="de-DE" baseline="0" dirty="0" smtClean="0"/>
              <a:t> </a:t>
            </a:r>
            <a:r>
              <a:rPr lang="de-DE" baseline="0" dirty="0" err="1" smtClean="0"/>
              <a:t>your</a:t>
            </a:r>
            <a:r>
              <a:rPr lang="de-DE" baseline="0" dirty="0" smtClean="0"/>
              <a:t> </a:t>
            </a:r>
            <a:r>
              <a:rPr lang="de-DE" baseline="0" dirty="0" err="1" smtClean="0"/>
              <a:t>business</a:t>
            </a:r>
            <a:r>
              <a:rPr lang="de-DE" baseline="0" dirty="0" smtClean="0"/>
              <a:t>? </a:t>
            </a:r>
          </a:p>
          <a:p>
            <a:r>
              <a:rPr lang="de-DE" baseline="0" dirty="0" err="1" smtClean="0"/>
              <a:t>Policy</a:t>
            </a:r>
            <a:r>
              <a:rPr lang="de-DE" baseline="0" dirty="0" smtClean="0"/>
              <a:t>, tax</a:t>
            </a:r>
          </a:p>
          <a:p>
            <a:r>
              <a:rPr lang="de-DE" baseline="0" dirty="0" smtClean="0"/>
              <a:t>Political </a:t>
            </a:r>
            <a:r>
              <a:rPr lang="de-DE" baseline="0" dirty="0" err="1" smtClean="0"/>
              <a:t>stabiliy</a:t>
            </a:r>
            <a:r>
              <a:rPr lang="de-DE" baseline="0" dirty="0" smtClean="0"/>
              <a:t> </a:t>
            </a:r>
            <a:r>
              <a:rPr lang="de-DE" baseline="0" dirty="0" err="1" smtClean="0"/>
              <a:t>and</a:t>
            </a:r>
            <a:r>
              <a:rPr lang="de-DE" baseline="0" dirty="0" smtClean="0"/>
              <a:t> </a:t>
            </a:r>
            <a:r>
              <a:rPr lang="de-DE" baseline="0" dirty="0" err="1" smtClean="0"/>
              <a:t>the</a:t>
            </a:r>
            <a:r>
              <a:rPr lang="de-DE" baseline="0" dirty="0" smtClean="0"/>
              <a:t> </a:t>
            </a:r>
            <a:r>
              <a:rPr lang="de-DE" baseline="0" dirty="0" err="1" smtClean="0"/>
              <a:t>investment</a:t>
            </a:r>
            <a:r>
              <a:rPr lang="de-DE" baseline="0" dirty="0" smtClean="0"/>
              <a:t> </a:t>
            </a:r>
            <a:r>
              <a:rPr lang="de-DE" baseline="0" dirty="0" err="1" smtClean="0"/>
              <a:t>atmosphere</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28</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How</a:t>
            </a:r>
            <a:r>
              <a:rPr lang="de-DE" dirty="0" smtClean="0"/>
              <a:t> </a:t>
            </a:r>
            <a:r>
              <a:rPr lang="de-DE" dirty="0" err="1" smtClean="0"/>
              <a:t>can</a:t>
            </a:r>
            <a:r>
              <a:rPr lang="de-DE" baseline="0" dirty="0" smtClean="0"/>
              <a:t> </a:t>
            </a:r>
            <a:r>
              <a:rPr lang="de-DE" baseline="0" dirty="0" err="1" smtClean="0"/>
              <a:t>political</a:t>
            </a:r>
            <a:r>
              <a:rPr lang="de-DE" baseline="0" dirty="0" smtClean="0"/>
              <a:t> </a:t>
            </a:r>
            <a:r>
              <a:rPr lang="de-DE" baseline="0" dirty="0" err="1" smtClean="0"/>
              <a:t>situations</a:t>
            </a:r>
            <a:r>
              <a:rPr lang="de-DE" baseline="0" dirty="0" smtClean="0"/>
              <a:t> </a:t>
            </a:r>
            <a:r>
              <a:rPr lang="de-DE" baseline="0" dirty="0" err="1" smtClean="0"/>
              <a:t>affect</a:t>
            </a:r>
            <a:r>
              <a:rPr lang="de-DE" baseline="0" dirty="0" smtClean="0"/>
              <a:t> </a:t>
            </a:r>
            <a:r>
              <a:rPr lang="de-DE" baseline="0" dirty="0" err="1" smtClean="0"/>
              <a:t>your</a:t>
            </a:r>
            <a:r>
              <a:rPr lang="de-DE" baseline="0" dirty="0" smtClean="0"/>
              <a:t> </a:t>
            </a:r>
            <a:r>
              <a:rPr lang="de-DE" baseline="0" dirty="0" err="1" smtClean="0"/>
              <a:t>business</a:t>
            </a:r>
            <a:r>
              <a:rPr lang="de-DE" baseline="0" dirty="0" smtClean="0"/>
              <a:t>? </a:t>
            </a:r>
          </a:p>
          <a:p>
            <a:r>
              <a:rPr lang="de-DE" baseline="0" dirty="0" err="1" smtClean="0"/>
              <a:t>Policy</a:t>
            </a:r>
            <a:r>
              <a:rPr lang="de-DE" baseline="0" dirty="0" smtClean="0"/>
              <a:t>, tax</a:t>
            </a:r>
          </a:p>
          <a:p>
            <a:r>
              <a:rPr lang="de-DE" baseline="0" dirty="0" smtClean="0"/>
              <a:t>Political </a:t>
            </a:r>
            <a:r>
              <a:rPr lang="de-DE" baseline="0" dirty="0" err="1" smtClean="0"/>
              <a:t>stabiliy</a:t>
            </a:r>
            <a:r>
              <a:rPr lang="de-DE" baseline="0" dirty="0" smtClean="0"/>
              <a:t> </a:t>
            </a:r>
            <a:r>
              <a:rPr lang="de-DE" baseline="0" dirty="0" err="1" smtClean="0"/>
              <a:t>and</a:t>
            </a:r>
            <a:r>
              <a:rPr lang="de-DE" baseline="0" dirty="0" smtClean="0"/>
              <a:t> </a:t>
            </a:r>
            <a:r>
              <a:rPr lang="de-DE" baseline="0" dirty="0" err="1" smtClean="0"/>
              <a:t>the</a:t>
            </a:r>
            <a:r>
              <a:rPr lang="de-DE" baseline="0" dirty="0" smtClean="0"/>
              <a:t> </a:t>
            </a:r>
            <a:r>
              <a:rPr lang="de-DE" baseline="0" dirty="0" err="1" smtClean="0"/>
              <a:t>investment</a:t>
            </a:r>
            <a:r>
              <a:rPr lang="de-DE" baseline="0" dirty="0" smtClean="0"/>
              <a:t> </a:t>
            </a:r>
            <a:r>
              <a:rPr lang="de-DE" baseline="0" dirty="0" err="1" smtClean="0"/>
              <a:t>atmosphere</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29</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How</a:t>
            </a:r>
            <a:r>
              <a:rPr lang="de-DE" dirty="0" smtClean="0"/>
              <a:t> do</a:t>
            </a:r>
            <a:r>
              <a:rPr lang="de-DE" baseline="0" dirty="0" smtClean="0"/>
              <a:t> </a:t>
            </a:r>
            <a:r>
              <a:rPr lang="de-DE" baseline="0" dirty="0" err="1" smtClean="0"/>
              <a:t>you</a:t>
            </a:r>
            <a:r>
              <a:rPr lang="de-DE" baseline="0" dirty="0" smtClean="0"/>
              <a:t> do </a:t>
            </a:r>
            <a:r>
              <a:rPr lang="de-DE" baseline="0" dirty="0" err="1" smtClean="0"/>
              <a:t>diagnostic</a:t>
            </a:r>
            <a:r>
              <a:rPr lang="de-DE" baseline="0" dirty="0" smtClean="0"/>
              <a:t> </a:t>
            </a:r>
            <a:r>
              <a:rPr lang="de-DE" baseline="0" dirty="0" err="1" smtClean="0"/>
              <a:t>your</a:t>
            </a:r>
            <a:r>
              <a:rPr lang="de-DE" baseline="0" dirty="0" smtClean="0"/>
              <a:t> </a:t>
            </a:r>
            <a:r>
              <a:rPr lang="de-DE" baseline="0" dirty="0" err="1" smtClean="0"/>
              <a:t>economic</a:t>
            </a:r>
            <a:r>
              <a:rPr lang="de-DE" baseline="0" dirty="0" smtClean="0"/>
              <a:t> </a:t>
            </a:r>
            <a:r>
              <a:rPr lang="de-DE" baseline="0" dirty="0" err="1" smtClean="0"/>
              <a:t>health</a:t>
            </a:r>
            <a:r>
              <a:rPr lang="de-DE" baseline="0" dirty="0" smtClean="0"/>
              <a:t>?</a:t>
            </a:r>
          </a:p>
          <a:p>
            <a:r>
              <a:rPr lang="de-DE" baseline="0" dirty="0" err="1" smtClean="0"/>
              <a:t>Using</a:t>
            </a:r>
            <a:r>
              <a:rPr lang="de-DE" baseline="0" dirty="0" smtClean="0"/>
              <a:t> </a:t>
            </a:r>
            <a:r>
              <a:rPr lang="de-DE" baseline="0" dirty="0" err="1" smtClean="0"/>
              <a:t>indicator</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33</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http://sawangkanives.com/</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41</a:t>
            </a:fld>
            <a:endParaRPr lang="en-US"/>
          </a:p>
        </p:txBody>
      </p:sp>
    </p:spTree>
    <p:extLst>
      <p:ext uri="{BB962C8B-B14F-4D97-AF65-F5344CB8AC3E}">
        <p14:creationId xmlns:p14="http://schemas.microsoft.com/office/powerpoint/2010/main" val="3784500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Thailand Platz 41</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43</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In </a:t>
            </a:r>
            <a:r>
              <a:rPr lang="de-DE" dirty="0" err="1" smtClean="0"/>
              <a:t>business</a:t>
            </a:r>
            <a:r>
              <a:rPr lang="de-DE" dirty="0" smtClean="0"/>
              <a:t> </a:t>
            </a:r>
            <a:r>
              <a:rPr lang="de-DE" dirty="0" err="1" smtClean="0"/>
              <a:t>negotiating</a:t>
            </a:r>
            <a:endParaRPr lang="de-DE" dirty="0" smtClean="0"/>
          </a:p>
          <a:p>
            <a:r>
              <a:rPr lang="de-DE" dirty="0" err="1" smtClean="0"/>
              <a:t>Doing</a:t>
            </a:r>
            <a:r>
              <a:rPr lang="de-DE" baseline="0" dirty="0" smtClean="0"/>
              <a:t> </a:t>
            </a:r>
            <a:r>
              <a:rPr lang="de-DE" baseline="0" dirty="0" err="1" smtClean="0"/>
              <a:t>business</a:t>
            </a:r>
            <a:r>
              <a:rPr lang="de-DE" baseline="0" dirty="0" smtClean="0"/>
              <a:t> </a:t>
            </a:r>
            <a:r>
              <a:rPr lang="de-DE" baseline="0" dirty="0" err="1" smtClean="0"/>
              <a:t>abroad</a:t>
            </a:r>
            <a:r>
              <a:rPr lang="de-DE" baseline="0" dirty="0" smtClean="0"/>
              <a:t>: </a:t>
            </a:r>
            <a:r>
              <a:rPr lang="de-DE" baseline="0" dirty="0" err="1" smtClean="0"/>
              <a:t>see</a:t>
            </a:r>
            <a:r>
              <a:rPr lang="de-DE" baseline="0" dirty="0" smtClean="0"/>
              <a:t> </a:t>
            </a:r>
            <a:r>
              <a:rPr lang="de-DE" baseline="0" dirty="0" err="1" smtClean="0"/>
              <a:t>the</a:t>
            </a:r>
            <a:r>
              <a:rPr lang="de-DE" baseline="0" dirty="0" smtClean="0"/>
              <a:t> VDO </a:t>
            </a:r>
          </a:p>
          <a:p>
            <a:r>
              <a:rPr lang="de-DE" baseline="0" dirty="0" smtClean="0"/>
              <a:t>http://www.youtube.com/watch?v=sSLPEwvVvN0&amp;feature=related</a:t>
            </a:r>
          </a:p>
          <a:p>
            <a:endParaRPr lang="de-DE" baseline="0" dirty="0" smtClean="0"/>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1/16/2012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1/16/2012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1/16/2012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1/16/2012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1/16/2012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1/16/2012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1/16/2012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1/16/2012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1/16/2012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1/16/2012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1/16/2012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1/16/2012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23.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8.gif"/></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40.gi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Introduction to Business Management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Why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study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business</a:t>
            </a:r>
            <a:r>
              <a:rPr lang="de-DE" b="1"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Arial" pitchFamily="34" charset="0"/>
              <a:buChar char="•"/>
              <a:defRPr/>
            </a:pPr>
            <a:r>
              <a:rPr lang="en-US" b="1" i="1" dirty="0" smtClean="0">
                <a:solidFill>
                  <a:schemeClr val="accent1">
                    <a:lumMod val="75000"/>
                  </a:schemeClr>
                </a:solidFill>
                <a:latin typeface="CordiaUPC" pitchFamily="34" charset="-34"/>
                <a:cs typeface="CordiaUPC" pitchFamily="34" charset="-34"/>
              </a:rPr>
              <a:t>Develop Skills for career success</a:t>
            </a:r>
          </a:p>
          <a:p>
            <a:pPr>
              <a:buFont typeface="Arial" pitchFamily="34" charset="0"/>
              <a:buChar char="•"/>
              <a:defRPr/>
            </a:pPr>
            <a:r>
              <a:rPr lang="en-US" b="1" i="1" dirty="0" smtClean="0">
                <a:solidFill>
                  <a:schemeClr val="accent1">
                    <a:lumMod val="75000"/>
                  </a:schemeClr>
                </a:solidFill>
                <a:latin typeface="CordiaUPC" pitchFamily="34" charset="-34"/>
                <a:cs typeface="CordiaUPC" pitchFamily="34" charset="-34"/>
              </a:rPr>
              <a:t>Understand business activities</a:t>
            </a:r>
          </a:p>
          <a:p>
            <a:pPr>
              <a:buFont typeface="Arial" pitchFamily="34" charset="0"/>
              <a:buChar char="•"/>
              <a:defRPr/>
            </a:pPr>
            <a:r>
              <a:rPr lang="en-US" b="1" i="1" dirty="0" smtClean="0">
                <a:solidFill>
                  <a:schemeClr val="accent1">
                    <a:lumMod val="75000"/>
                  </a:schemeClr>
                </a:solidFill>
                <a:latin typeface="CordiaUPC" pitchFamily="34" charset="-34"/>
                <a:cs typeface="CordiaUPC" pitchFamily="34" charset="-34"/>
              </a:rPr>
              <a:t>Importance of profitability</a:t>
            </a:r>
          </a:p>
          <a:p>
            <a:pPr lvl="1">
              <a:buFont typeface="Arial" pitchFamily="34" charset="0"/>
              <a:buChar char="•"/>
              <a:defRPr/>
            </a:pPr>
            <a:r>
              <a:rPr lang="en-US" dirty="0" smtClean="0">
                <a:solidFill>
                  <a:schemeClr val="accent1">
                    <a:lumMod val="50000"/>
                  </a:schemeClr>
                </a:solidFill>
                <a:latin typeface="CordiaUPC" pitchFamily="34" charset="-34"/>
                <a:cs typeface="CordiaUPC" pitchFamily="34" charset="-34"/>
              </a:rPr>
              <a:t>Individual businesses</a:t>
            </a:r>
          </a:p>
          <a:p>
            <a:pPr lvl="1">
              <a:buFont typeface="Arial" pitchFamily="34" charset="0"/>
              <a:buChar char="•"/>
              <a:defRPr/>
            </a:pPr>
            <a:r>
              <a:rPr lang="en-US" dirty="0" smtClean="0">
                <a:solidFill>
                  <a:schemeClr val="accent1">
                    <a:lumMod val="50000"/>
                  </a:schemeClr>
                </a:solidFill>
                <a:latin typeface="CordiaUPC" pitchFamily="34" charset="-34"/>
                <a:cs typeface="CordiaUPC" pitchFamily="34" charset="-34"/>
              </a:rPr>
              <a:t>Local and regional economic impact </a:t>
            </a:r>
          </a:p>
          <a:p>
            <a:pPr lvl="1">
              <a:buFont typeface="Arial" pitchFamily="34" charset="0"/>
              <a:buChar char="•"/>
              <a:defRPr/>
            </a:pPr>
            <a:r>
              <a:rPr lang="en-US" dirty="0" smtClean="0">
                <a:solidFill>
                  <a:schemeClr val="accent1">
                    <a:lumMod val="50000"/>
                  </a:schemeClr>
                </a:solidFill>
                <a:latin typeface="CordiaUPC" pitchFamily="34" charset="-34"/>
                <a:cs typeface="CordiaUPC" pitchFamily="34" charset="-34"/>
              </a:rPr>
              <a:t>Global economic impact</a:t>
            </a:r>
            <a:endParaRPr lang="en-US" dirty="0" smtClean="0">
              <a:solidFill>
                <a:schemeClr val="accent1">
                  <a:lumMod val="75000"/>
                </a:schemeClr>
              </a:solidFill>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b="1" dirty="0" smtClean="0">
                <a:latin typeface="CordiaUPC" pitchFamily="34" charset="-34"/>
                <a:cs typeface="CordiaUPC" pitchFamily="34" charset="-34"/>
              </a:rPr>
              <a:t>Business</a:t>
            </a:r>
          </a:p>
          <a:p>
            <a:pPr marL="0" indent="0">
              <a:buNone/>
            </a:pPr>
            <a:r>
              <a:rPr lang="en-US" dirty="0" smtClean="0">
                <a:latin typeface="CordiaUPC" pitchFamily="34" charset="-34"/>
                <a:cs typeface="CordiaUPC" pitchFamily="34" charset="-34"/>
              </a:rPr>
              <a:t>Individuals or organizations trying to earn a profit by providing products</a:t>
            </a:r>
            <a:r>
              <a:rPr lang="en-US" i="1" dirty="0" smtClean="0">
                <a:latin typeface="CordiaUPC" pitchFamily="34" charset="-34"/>
                <a:cs typeface="CordiaUPC" pitchFamily="34" charset="-34"/>
              </a:rPr>
              <a:t> </a:t>
            </a:r>
            <a:r>
              <a:rPr lang="en-US" dirty="0" smtClean="0">
                <a:latin typeface="CordiaUPC" pitchFamily="34" charset="-34"/>
                <a:cs typeface="CordiaUPC" pitchFamily="34" charset="-34"/>
              </a:rPr>
              <a:t>that satisfy people's needs</a:t>
            </a:r>
          </a:p>
          <a:p>
            <a:pPr marL="0" indent="0">
              <a:buNone/>
            </a:pPr>
            <a:r>
              <a:rPr lang="en-US" b="1" dirty="0" smtClean="0">
                <a:latin typeface="CordiaUPC" pitchFamily="34" charset="-34"/>
                <a:cs typeface="CordiaUPC" pitchFamily="34" charset="-34"/>
              </a:rPr>
              <a:t>Product</a:t>
            </a:r>
          </a:p>
          <a:p>
            <a:pPr marL="0" indent="0">
              <a:buNone/>
            </a:pPr>
            <a:r>
              <a:rPr lang="en-US" dirty="0" smtClean="0">
                <a:latin typeface="CordiaUPC" pitchFamily="34" charset="-34"/>
                <a:cs typeface="CordiaUPC" pitchFamily="34" charset="-34"/>
              </a:rPr>
              <a:t>A good or service with tangible and intangible characteristic that provide satisfaction and service</a:t>
            </a:r>
          </a:p>
          <a:p>
            <a:pPr marL="0" indent="0">
              <a:buNone/>
            </a:pPr>
            <a:endParaRPr lang="en-US" dirty="0" smtClean="0">
              <a:solidFill>
                <a:schemeClr val="accent1">
                  <a:lumMod val="75000"/>
                </a:schemeClr>
              </a:solidFill>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
        <p:nvSpPr>
          <p:cNvPr id="8" name="Content Placeholder 2"/>
          <p:cNvSpPr txBox="1">
            <a:spLocks/>
          </p:cNvSpPr>
          <p:nvPr/>
        </p:nvSpPr>
        <p:spPr>
          <a:xfrm>
            <a:off x="1371600" y="4800600"/>
            <a:ext cx="2743200" cy="1905000"/>
          </a:xfrm>
          <a:prstGeom prst="rect">
            <a:avLst/>
          </a:prstGeom>
        </p:spPr>
        <p:txBody>
          <a:bodyPr vert="horz" rtlCol="0">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900" b="0" i="1" u="sng" strike="noStrike" kern="1200" cap="none" spc="0" normalizeH="0" baseline="0" noProof="0" dirty="0" smtClean="0">
                <a:ln>
                  <a:noFill/>
                </a:ln>
                <a:solidFill>
                  <a:schemeClr val="accent1">
                    <a:lumMod val="50000"/>
                  </a:schemeClr>
                </a:solidFill>
                <a:effectLst/>
                <a:uLnTx/>
                <a:uFillTx/>
                <a:latin typeface="CordiaUPC" pitchFamily="34" charset="-34"/>
                <a:cs typeface="CordiaUPC" pitchFamily="34" charset="-34"/>
              </a:rPr>
              <a:t>Tangible Goods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Automobile</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Computer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Loaf of bread</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Television</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Char char="–"/>
              <a:tabLst/>
              <a:defRPr/>
            </a:pPr>
            <a:endParaRPr kumimoji="0" lang="en-US" sz="2600" b="0" i="0" u="none" strike="noStrike" kern="1200" cap="none" spc="0" normalizeH="0" baseline="0" noProof="0" dirty="0">
              <a:ln>
                <a:noFill/>
              </a:ln>
              <a:solidFill>
                <a:schemeClr val="tx1"/>
              </a:solidFill>
              <a:effectLst/>
              <a:uLnTx/>
              <a:uFillTx/>
              <a:latin typeface="CordiaUPC" pitchFamily="34" charset="-34"/>
              <a:cs typeface="CordiaUPC" pitchFamily="34" charset="-34"/>
            </a:endParaRPr>
          </a:p>
        </p:txBody>
      </p:sp>
      <p:sp>
        <p:nvSpPr>
          <p:cNvPr id="9" name="Content Placeholder 3"/>
          <p:cNvSpPr txBox="1">
            <a:spLocks/>
          </p:cNvSpPr>
          <p:nvPr/>
        </p:nvSpPr>
        <p:spPr>
          <a:xfrm>
            <a:off x="4343400" y="4724400"/>
            <a:ext cx="2590800" cy="2133600"/>
          </a:xfrm>
          <a:prstGeom prst="rect">
            <a:avLst/>
          </a:prstGeom>
        </p:spPr>
        <p:txBody>
          <a:bodyPr rtlCol="0">
            <a:normAutofit fontScale="85000" lnSpcReduction="10000"/>
          </a:bodyPr>
          <a:lstStyle/>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lang="en-US" sz="2800" i="1" u="sng" dirty="0" smtClean="0">
                <a:solidFill>
                  <a:schemeClr val="accent1">
                    <a:lumMod val="50000"/>
                  </a:schemeClr>
                </a:solidFill>
                <a:latin typeface="CordiaUPC" pitchFamily="34" charset="-34"/>
                <a:cs typeface="CordiaUPC" pitchFamily="34" charset="-34"/>
              </a:rPr>
              <a:t>Intangible Goods</a:t>
            </a:r>
            <a:endParaRPr kumimoji="0" lang="en-US" sz="2800" b="0" i="1" u="sng" strike="noStrike" kern="1200" cap="none" spc="0" normalizeH="0" baseline="0" noProof="0" dirty="0" smtClean="0">
              <a:ln>
                <a:noFill/>
              </a:ln>
              <a:solidFill>
                <a:schemeClr val="accent1">
                  <a:lumMod val="50000"/>
                </a:schemeClr>
              </a:solidFill>
              <a:effectLst/>
              <a:uLnTx/>
              <a:uFillTx/>
              <a:latin typeface="CordiaUPC" pitchFamily="34" charset="-34"/>
              <a:cs typeface="CordiaUPC" pitchFamily="34" charset="-34"/>
            </a:endParaRP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Dry cleaning</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Photo processing</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Checkup at doctor’s</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Movie star performance</a:t>
            </a:r>
            <a:endParaRPr kumimoji="0" lang="en-US" sz="2600" b="0" i="0" u="none" strike="noStrike" kern="1200" cap="none" spc="0" normalizeH="0" baseline="0" noProof="0" dirty="0">
              <a:ln>
                <a:noFill/>
              </a:ln>
              <a:solidFill>
                <a:schemeClr val="accent1">
                  <a:lumMod val="75000"/>
                </a:schemeClr>
              </a:solidFill>
              <a:effectLst/>
              <a:uLnTx/>
              <a:uFillTx/>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blinds(horizontal)">
                                      <p:cBhvr>
                                        <p:cTn id="7" dur="500"/>
                                        <p:tgtEl>
                                          <p:spTgt spid="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blinds(horizontal)">
                                      <p:cBhvr>
                                        <p:cTn id="10" dur="500"/>
                                        <p:tgtEl>
                                          <p:spTgt spid="8">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blinds(horizontal)">
                                      <p:cBhvr>
                                        <p:cTn id="13" dur="500"/>
                                        <p:tgtEl>
                                          <p:spTgt spid="8">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8">
                                            <p:txEl>
                                              <p:pRg st="4" end="4"/>
                                            </p:txEl>
                                          </p:spTgt>
                                        </p:tgtEl>
                                        <p:attrNameLst>
                                          <p:attrName>style.visibility</p:attrName>
                                        </p:attrNameLst>
                                      </p:cBhvr>
                                      <p:to>
                                        <p:strVal val="visible"/>
                                      </p:to>
                                    </p:set>
                                    <p:animEffect transition="in" filter="blinds(horizontal)">
                                      <p:cBhvr>
                                        <p:cTn id="16" dur="500"/>
                                        <p:tgtEl>
                                          <p:spTgt spid="8">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blinds(horizontal)">
                                      <p:cBhvr>
                                        <p:cTn id="21" dur="500"/>
                                        <p:tgtEl>
                                          <p:spTgt spid="9">
                                            <p:txEl>
                                              <p:pRg st="1" end="1"/>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blinds(horizontal)">
                                      <p:cBhvr>
                                        <p:cTn id="24" dur="500"/>
                                        <p:tgtEl>
                                          <p:spTgt spid="9">
                                            <p:txEl>
                                              <p:pRg st="2" end="2"/>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blinds(horizontal)">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goal of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The primary goal of all business is to earn a profit</a:t>
            </a:r>
          </a:p>
          <a:p>
            <a:pPr>
              <a:buNone/>
            </a:pPr>
            <a:r>
              <a:rPr lang="en-US" b="1" dirty="0" smtClean="0">
                <a:latin typeface="CordiaUPC" pitchFamily="34" charset="-34"/>
                <a:cs typeface="CordiaUPC" pitchFamily="34" charset="-34"/>
              </a:rPr>
              <a:t>Profit</a:t>
            </a:r>
          </a:p>
          <a:p>
            <a:pPr marL="0" indent="0">
              <a:buFont typeface="Wingdings" pitchFamily="2" charset="2"/>
              <a:buChar char="Ø"/>
            </a:pPr>
            <a:r>
              <a:rPr lang="en-US" dirty="0" smtClean="0">
                <a:latin typeface="CordiaUPC" pitchFamily="34" charset="-34"/>
                <a:cs typeface="CordiaUPC" pitchFamily="34" charset="-34"/>
              </a:rPr>
              <a:t> The reward for the risks that businesses take in providing products</a:t>
            </a:r>
          </a:p>
          <a:p>
            <a:pPr marL="0" indent="0">
              <a:buFont typeface="Wingdings" pitchFamily="2" charset="2"/>
              <a:buChar char="Ø"/>
            </a:pPr>
            <a:r>
              <a:rPr lang="en-US" dirty="0" smtClean="0">
                <a:latin typeface="CordiaUPC" pitchFamily="34" charset="-34"/>
                <a:cs typeface="CordiaUPC" pitchFamily="34" charset="-34"/>
              </a:rPr>
              <a:t> The different between what it costs to make and sell a product and what a customer pay for it (price)</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sp>
        <p:nvSpPr>
          <p:cNvPr id="19" name="Rechteck 18"/>
          <p:cNvSpPr/>
          <p:nvPr/>
        </p:nvSpPr>
        <p:spPr>
          <a:xfrm>
            <a:off x="2057400" y="4208064"/>
            <a:ext cx="1219200" cy="762000"/>
          </a:xfrm>
          <a:prstGeom prst="rect">
            <a:avLst/>
          </a:prstGeom>
          <a:solidFill>
            <a:srgbClr val="98CFD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UPC" pitchFamily="34" charset="-34"/>
                <a:cs typeface="CordiaUPC" pitchFamily="34" charset="-34"/>
              </a:rPr>
              <a:t>V - P</a:t>
            </a:r>
            <a:endParaRPr lang="de-DE" sz="2400" dirty="0">
              <a:solidFill>
                <a:schemeClr val="tx1"/>
              </a:solidFill>
              <a:latin typeface="CordiaUPC" pitchFamily="34" charset="-34"/>
              <a:cs typeface="CordiaUPC" pitchFamily="34" charset="-34"/>
            </a:endParaRPr>
          </a:p>
        </p:txBody>
      </p:sp>
      <p:sp>
        <p:nvSpPr>
          <p:cNvPr id="20" name="Rechteck 19"/>
          <p:cNvSpPr/>
          <p:nvPr/>
        </p:nvSpPr>
        <p:spPr>
          <a:xfrm>
            <a:off x="2057400" y="4970064"/>
            <a:ext cx="1219200" cy="914400"/>
          </a:xfrm>
          <a:prstGeom prst="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UPC" pitchFamily="34" charset="-34"/>
                <a:cs typeface="CordiaUPC" pitchFamily="34" charset="-34"/>
              </a:rPr>
              <a:t> P - C</a:t>
            </a:r>
            <a:endParaRPr lang="de-DE" sz="2400" dirty="0">
              <a:solidFill>
                <a:schemeClr val="tx1"/>
              </a:solidFill>
              <a:latin typeface="CordiaUPC" pitchFamily="34" charset="-34"/>
              <a:cs typeface="CordiaUPC" pitchFamily="34" charset="-34"/>
            </a:endParaRPr>
          </a:p>
        </p:txBody>
      </p:sp>
      <p:sp>
        <p:nvSpPr>
          <p:cNvPr id="21" name="Rechteck 20"/>
          <p:cNvSpPr/>
          <p:nvPr/>
        </p:nvSpPr>
        <p:spPr>
          <a:xfrm>
            <a:off x="2057400" y="5732064"/>
            <a:ext cx="1219200" cy="10668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solidFill>
                  <a:schemeClr val="tx1"/>
                </a:solidFill>
              </a:rPr>
              <a:t>C</a:t>
            </a:r>
            <a:endParaRPr lang="de-DE" dirty="0">
              <a:solidFill>
                <a:schemeClr val="tx1"/>
              </a:solidFill>
            </a:endParaRPr>
          </a:p>
        </p:txBody>
      </p:sp>
      <p:cxnSp>
        <p:nvCxnSpPr>
          <p:cNvPr id="22" name="Gerade Verbindung mit Pfeil 21"/>
          <p:cNvCxnSpPr/>
          <p:nvPr/>
        </p:nvCxnSpPr>
        <p:spPr>
          <a:xfrm rot="5400000">
            <a:off x="-495300" y="5465364"/>
            <a:ext cx="266700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Gerade Verbindung mit Pfeil 22"/>
          <p:cNvCxnSpPr/>
          <p:nvPr/>
        </p:nvCxnSpPr>
        <p:spPr>
          <a:xfrm rot="5400000">
            <a:off x="381000" y="5884464"/>
            <a:ext cx="182880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4" name="Gerade Verbindung mit Pfeil 23"/>
          <p:cNvCxnSpPr/>
          <p:nvPr/>
        </p:nvCxnSpPr>
        <p:spPr>
          <a:xfrm rot="5400000">
            <a:off x="1153090" y="6279978"/>
            <a:ext cx="1067594" cy="79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5" name="Textfeld 24"/>
          <p:cNvSpPr txBox="1"/>
          <p:nvPr/>
        </p:nvSpPr>
        <p:spPr>
          <a:xfrm>
            <a:off x="1524000" y="6113064"/>
            <a:ext cx="228600" cy="369332"/>
          </a:xfrm>
          <a:prstGeom prst="rect">
            <a:avLst/>
          </a:prstGeom>
          <a:solidFill>
            <a:schemeClr val="bg1"/>
          </a:solidFill>
        </p:spPr>
        <p:txBody>
          <a:bodyPr wrap="square" rtlCol="0">
            <a:spAutoFit/>
          </a:bodyPr>
          <a:lstStyle/>
          <a:p>
            <a:r>
              <a:rPr lang="de-DE" dirty="0" smtClean="0"/>
              <a:t>C</a:t>
            </a:r>
            <a:endParaRPr lang="de-DE" dirty="0"/>
          </a:p>
        </p:txBody>
      </p:sp>
      <p:sp>
        <p:nvSpPr>
          <p:cNvPr id="26" name="Textfeld 25"/>
          <p:cNvSpPr txBox="1"/>
          <p:nvPr/>
        </p:nvSpPr>
        <p:spPr>
          <a:xfrm>
            <a:off x="1219200" y="5503464"/>
            <a:ext cx="228600" cy="369332"/>
          </a:xfrm>
          <a:prstGeom prst="rect">
            <a:avLst/>
          </a:prstGeom>
          <a:solidFill>
            <a:schemeClr val="bg1"/>
          </a:solidFill>
        </p:spPr>
        <p:txBody>
          <a:bodyPr wrap="square" rtlCol="0">
            <a:spAutoFit/>
          </a:bodyPr>
          <a:lstStyle/>
          <a:p>
            <a:r>
              <a:rPr lang="de-DE" dirty="0" smtClean="0"/>
              <a:t>P</a:t>
            </a:r>
            <a:endParaRPr lang="de-DE" dirty="0"/>
          </a:p>
        </p:txBody>
      </p:sp>
      <p:sp>
        <p:nvSpPr>
          <p:cNvPr id="27" name="Textfeld 26"/>
          <p:cNvSpPr txBox="1"/>
          <p:nvPr/>
        </p:nvSpPr>
        <p:spPr>
          <a:xfrm>
            <a:off x="762000" y="4817664"/>
            <a:ext cx="228600" cy="369332"/>
          </a:xfrm>
          <a:prstGeom prst="rect">
            <a:avLst/>
          </a:prstGeom>
          <a:solidFill>
            <a:schemeClr val="bg1"/>
          </a:solidFill>
        </p:spPr>
        <p:txBody>
          <a:bodyPr wrap="square" rtlCol="0">
            <a:spAutoFit/>
          </a:bodyPr>
          <a:lstStyle/>
          <a:p>
            <a:r>
              <a:rPr lang="de-DE" dirty="0" smtClean="0"/>
              <a:t>V</a:t>
            </a:r>
            <a:endParaRPr lang="de-DE" dirty="0"/>
          </a:p>
        </p:txBody>
      </p:sp>
      <p:cxnSp>
        <p:nvCxnSpPr>
          <p:cNvPr id="28" name="Gerade Verbindung mit Pfeil 27"/>
          <p:cNvCxnSpPr/>
          <p:nvPr/>
        </p:nvCxnSpPr>
        <p:spPr>
          <a:xfrm rot="5400000">
            <a:off x="2820194" y="4969270"/>
            <a:ext cx="152400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9" name="Textfeld 28"/>
          <p:cNvSpPr txBox="1"/>
          <p:nvPr/>
        </p:nvSpPr>
        <p:spPr>
          <a:xfrm>
            <a:off x="3374574" y="4708806"/>
            <a:ext cx="609600" cy="369332"/>
          </a:xfrm>
          <a:prstGeom prst="rect">
            <a:avLst/>
          </a:prstGeom>
          <a:solidFill>
            <a:schemeClr val="bg1"/>
          </a:solidFill>
        </p:spPr>
        <p:txBody>
          <a:bodyPr wrap="square" rtlCol="0">
            <a:spAutoFit/>
          </a:bodyPr>
          <a:lstStyle/>
          <a:p>
            <a:r>
              <a:rPr lang="de-DE" b="1" dirty="0" smtClean="0"/>
              <a:t>V-C</a:t>
            </a:r>
            <a:endParaRPr lang="de-DE" b="1" dirty="0"/>
          </a:p>
        </p:txBody>
      </p:sp>
      <p:sp>
        <p:nvSpPr>
          <p:cNvPr id="31" name="Rechteck 30"/>
          <p:cNvSpPr/>
          <p:nvPr/>
        </p:nvSpPr>
        <p:spPr>
          <a:xfrm>
            <a:off x="4343400" y="4487801"/>
            <a:ext cx="4572000" cy="1384995"/>
          </a:xfrm>
          <a:prstGeom prst="rect">
            <a:avLst/>
          </a:prstGeom>
        </p:spPr>
        <p:txBody>
          <a:bodyPr>
            <a:spAutoFit/>
          </a:bodyPr>
          <a:lstStyle/>
          <a:p>
            <a:r>
              <a:rPr lang="en-US" sz="2800" u="sng" dirty="0" smtClean="0">
                <a:latin typeface="CordiaUPC" pitchFamily="34" charset="-34"/>
                <a:cs typeface="CordiaUPC" pitchFamily="34" charset="-34"/>
              </a:rPr>
              <a:t>Value creation</a:t>
            </a:r>
            <a:r>
              <a:rPr lang="en-US" sz="2800" dirty="0" smtClean="0">
                <a:latin typeface="CordiaUPC" pitchFamily="34" charset="-34"/>
                <a:cs typeface="CordiaUPC" pitchFamily="34" charset="-34"/>
              </a:rPr>
              <a:t>: Performing activities that increase the value of goods or services to customers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pic>
        <p:nvPicPr>
          <p:cNvPr id="1026" name="Picture 2" descr="http://allwomenstalk.com/wp-content/uploads/2008/08/speedy25.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328" y="1606476"/>
            <a:ext cx="3184218" cy="265882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joeannbrandname.com/207-713-large/used-like-new-lv-speedy-limited-edition-graffiti-fush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6808" y="1416891"/>
            <a:ext cx="3037992" cy="30379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handy-deutschland.de/img/apple_iphone_4_16_gb.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1600" y="4400550"/>
            <a:ext cx="251460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tvwaimun.com/userfiles/Image/it_tech/mobile/imobileie325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22545" y="4134362"/>
            <a:ext cx="3173730" cy="2723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948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Organization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deliberate arrangement of people to accomplish some specific purpose.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graphicFrame>
        <p:nvGraphicFramePr>
          <p:cNvPr id="8" name="Diagramm 7"/>
          <p:cNvGraphicFramePr/>
          <p:nvPr/>
        </p:nvGraphicFramePr>
        <p:xfrm>
          <a:off x="2286000" y="2971800"/>
          <a:ext cx="5029200" cy="2971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Organization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lgn="ctr">
              <a:buNone/>
            </a:pPr>
            <a:r>
              <a:rPr lang="en-US" dirty="0" smtClean="0">
                <a:latin typeface="CordiaUPC" pitchFamily="34" charset="-34"/>
                <a:cs typeface="CordiaUPC" pitchFamily="34" charset="-34"/>
              </a:rPr>
              <a:t>Are all the organizations businesses? </a:t>
            </a:r>
          </a:p>
          <a:p>
            <a:pPr>
              <a:buNone/>
            </a:pPr>
            <a:endParaRPr lang="de-DE" dirty="0" smtClean="0">
              <a:latin typeface="CordiaUPC" pitchFamily="34" charset="-34"/>
              <a:cs typeface="CordiaUPC" pitchFamily="34" charset="-34"/>
            </a:endParaRPr>
          </a:p>
          <a:p>
            <a:pPr>
              <a:buNone/>
            </a:pPr>
            <a:endParaRPr lang="de-DE" dirty="0" smtClean="0">
              <a:latin typeface="CordiaUPC" pitchFamily="34" charset="-34"/>
              <a:cs typeface="CordiaUPC" pitchFamily="34" charset="-34"/>
            </a:endParaRPr>
          </a:p>
          <a:p>
            <a:pPr>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sp>
        <p:nvSpPr>
          <p:cNvPr id="8" name="Rechteck 7"/>
          <p:cNvSpPr/>
          <p:nvPr/>
        </p:nvSpPr>
        <p:spPr>
          <a:xfrm>
            <a:off x="381000" y="2274838"/>
            <a:ext cx="8305800" cy="4031873"/>
          </a:xfrm>
          <a:prstGeom prst="rect">
            <a:avLst/>
          </a:prstGeom>
        </p:spPr>
        <p:txBody>
          <a:bodyPr wrap="square">
            <a:spAutoFit/>
          </a:bodyPr>
          <a:lstStyle/>
          <a:p>
            <a:r>
              <a:rPr lang="de-DE" sz="3200" b="1" dirty="0" err="1" smtClean="0">
                <a:latin typeface="Cordia New" pitchFamily="34" charset="-34"/>
                <a:cs typeface="Cordia New" pitchFamily="34" charset="-34"/>
              </a:rPr>
              <a:t>profit</a:t>
            </a:r>
            <a:r>
              <a:rPr lang="de-DE" sz="3200" b="1" dirty="0" smtClean="0">
                <a:latin typeface="Cordia New" pitchFamily="34" charset="-34"/>
                <a:cs typeface="Cordia New" pitchFamily="34" charset="-34"/>
              </a:rPr>
              <a:t> </a:t>
            </a:r>
            <a:r>
              <a:rPr lang="de-DE" sz="3200" b="1" dirty="0" err="1" smtClean="0">
                <a:latin typeface="Cordia New" pitchFamily="34" charset="-34"/>
                <a:cs typeface="Cordia New" pitchFamily="34" charset="-34"/>
              </a:rPr>
              <a:t>organization</a:t>
            </a:r>
            <a:endParaRPr lang="de-DE" sz="3200" b="1" dirty="0" smtClean="0">
              <a:latin typeface="Cordia New" pitchFamily="34" charset="-34"/>
              <a:cs typeface="Cordia New" pitchFamily="34" charset="-34"/>
            </a:endParaRPr>
          </a:p>
          <a:p>
            <a:r>
              <a:rPr lang="en-US" sz="3200" dirty="0" smtClean="0">
                <a:latin typeface="Cordia New" pitchFamily="34" charset="-34"/>
                <a:cs typeface="Cordia New" pitchFamily="34" charset="-34"/>
              </a:rPr>
              <a:t>A business or other organization whose primary goal is making money (a profit)</a:t>
            </a:r>
            <a:endParaRPr lang="th-TH" sz="3200" dirty="0" smtClean="0">
              <a:latin typeface="Cordia New" pitchFamily="34" charset="-34"/>
              <a:cs typeface="Cordia New" pitchFamily="34" charset="-34"/>
            </a:endParaRPr>
          </a:p>
          <a:p>
            <a:r>
              <a:rPr lang="de-DE" sz="3200" b="1" dirty="0" smtClean="0">
                <a:latin typeface="Cordia New" pitchFamily="34" charset="-34"/>
                <a:cs typeface="Cordia New" pitchFamily="34" charset="-34"/>
              </a:rPr>
              <a:t>non-</a:t>
            </a:r>
            <a:r>
              <a:rPr lang="de-DE" sz="3200" b="1" dirty="0" err="1" smtClean="0">
                <a:latin typeface="Cordia New" pitchFamily="34" charset="-34"/>
                <a:cs typeface="Cordia New" pitchFamily="34" charset="-34"/>
              </a:rPr>
              <a:t>profit</a:t>
            </a:r>
            <a:r>
              <a:rPr lang="de-DE" sz="3200" b="1" dirty="0" smtClean="0">
                <a:latin typeface="Cordia New" pitchFamily="34" charset="-34"/>
                <a:cs typeface="Cordia New" pitchFamily="34" charset="-34"/>
              </a:rPr>
              <a:t> </a:t>
            </a:r>
            <a:r>
              <a:rPr lang="de-DE" sz="3200" b="1" dirty="0" err="1" smtClean="0">
                <a:latin typeface="Cordia New" pitchFamily="34" charset="-34"/>
                <a:cs typeface="Cordia New" pitchFamily="34" charset="-34"/>
              </a:rPr>
              <a:t>organization</a:t>
            </a:r>
            <a:endParaRPr lang="de-DE" sz="3200" b="1" dirty="0" smtClean="0">
              <a:latin typeface="Cordia New" pitchFamily="34" charset="-34"/>
              <a:cs typeface="Cordia New" pitchFamily="34" charset="-34"/>
            </a:endParaRPr>
          </a:p>
          <a:p>
            <a:r>
              <a:rPr lang="en-US" sz="3200" dirty="0" smtClean="0">
                <a:latin typeface="Cordia New" pitchFamily="34" charset="-34"/>
                <a:cs typeface="Cordia New" pitchFamily="34" charset="-34"/>
              </a:rPr>
              <a:t>Nonprofit organizations provide goods and services but do not have the fundamental purpose of earning profits.</a:t>
            </a:r>
          </a:p>
          <a:p>
            <a:r>
              <a:rPr lang="de-DE" sz="3200" dirty="0" smtClean="0">
                <a:latin typeface="Cordia New" pitchFamily="34" charset="-34"/>
                <a:cs typeface="Cordia New" pitchFamily="34" charset="-34"/>
              </a:rPr>
              <a:t>Amnesty International, The </a:t>
            </a:r>
            <a:r>
              <a:rPr lang="de-DE" sz="3200" dirty="0" err="1" smtClean="0">
                <a:latin typeface="Cordia New" pitchFamily="34" charset="-34"/>
                <a:cs typeface="Cordia New" pitchFamily="34" charset="-34"/>
              </a:rPr>
              <a:t>Red</a:t>
            </a:r>
            <a:r>
              <a:rPr lang="de-DE" sz="3200" dirty="0" smtClean="0">
                <a:latin typeface="Cordia New" pitchFamily="34" charset="-34"/>
                <a:cs typeface="Cordia New" pitchFamily="34" charset="-34"/>
              </a:rPr>
              <a:t> Cross, UNESCO, World Wide Fund </a:t>
            </a:r>
            <a:r>
              <a:rPr lang="de-DE" sz="3200" dirty="0" err="1" smtClean="0">
                <a:latin typeface="Cordia New" pitchFamily="34" charset="-34"/>
                <a:cs typeface="Cordia New" pitchFamily="34" charset="-34"/>
              </a:rPr>
              <a:t>of</a:t>
            </a:r>
            <a:r>
              <a:rPr lang="de-DE" sz="3200" dirty="0" smtClean="0">
                <a:latin typeface="Cordia New" pitchFamily="34" charset="-34"/>
                <a:cs typeface="Cordia New" pitchFamily="34" charset="-34"/>
              </a:rPr>
              <a:t> Nature, SOS </a:t>
            </a:r>
            <a:r>
              <a:rPr lang="de-DE" sz="3200" dirty="0" err="1" smtClean="0">
                <a:latin typeface="Cordia New" pitchFamily="34" charset="-34"/>
                <a:cs typeface="Cordia New" pitchFamily="34" charset="-34"/>
              </a:rPr>
              <a:t>Children‘s</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Villages</a:t>
            </a:r>
            <a:endParaRPr lang="en-US" sz="3200" dirty="0" smtClean="0">
              <a:latin typeface="Cordia New" pitchFamily="34" charset="-34"/>
              <a:cs typeface="Cordia New"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blinds(horizontal)">
                                      <p:cBhvr>
                                        <p:cTn id="10" dur="500"/>
                                        <p:tgtEl>
                                          <p:spTgt spid="8">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blinds(horizontal)">
                                      <p:cBhvr>
                                        <p:cTn id="13" dur="500"/>
                                        <p:tgtEl>
                                          <p:spTgt spid="8">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blinds(horizontal)">
                                      <p:cBhvr>
                                        <p:cTn id="16" dur="500"/>
                                        <p:tgtEl>
                                          <p:spTgt spid="8">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blinds(horizontal)">
                                      <p:cBhvr>
                                        <p:cTn id="19"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Stakeholders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1676400"/>
          </a:xfrm>
        </p:spPr>
        <p:txBody>
          <a:bodyPr/>
          <a:lstStyle/>
          <a:p>
            <a:pPr marL="0" indent="0">
              <a:buNone/>
            </a:pPr>
            <a:r>
              <a:rPr lang="en-US" dirty="0" smtClean="0">
                <a:latin typeface="CordiaUPC" pitchFamily="34" charset="-34"/>
                <a:cs typeface="CordiaUPC" pitchFamily="34" charset="-34"/>
              </a:rPr>
              <a:t>To achieve and maintain profitability, business have found that they must serve their stakeholders by producing quality products, operating efficiently and being socially responsible.</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sp>
        <p:nvSpPr>
          <p:cNvPr id="8" name="Rechteck 7"/>
          <p:cNvSpPr/>
          <p:nvPr/>
        </p:nvSpPr>
        <p:spPr>
          <a:xfrm>
            <a:off x="609600" y="3581400"/>
            <a:ext cx="7924800" cy="2743200"/>
          </a:xfrm>
          <a:prstGeom prst="rect">
            <a:avLst/>
          </a:prstGeom>
          <a:solidFill>
            <a:srgbClr val="FDF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Wingdings" pitchFamily="2" charset="2"/>
              <a:buChar char="Ø"/>
            </a:pPr>
            <a:r>
              <a:rPr lang="en-US" sz="3200" dirty="0" smtClean="0">
                <a:solidFill>
                  <a:schemeClr val="tx1"/>
                </a:solidFill>
                <a:latin typeface="Cordia New" pitchFamily="34" charset="-34"/>
                <a:cs typeface="Cordia New" pitchFamily="34" charset="-34"/>
              </a:rPr>
              <a:t>  person, group, organization, or system who affects or can be affected by an organization's actions</a:t>
            </a:r>
          </a:p>
          <a:p>
            <a:endParaRPr lang="en-US" sz="3200" dirty="0" smtClean="0">
              <a:solidFill>
                <a:schemeClr val="tx1"/>
              </a:solidFill>
              <a:latin typeface="Cordia New" pitchFamily="34" charset="-34"/>
              <a:cs typeface="Cordia New" pitchFamily="34" charset="-34"/>
            </a:endParaRPr>
          </a:p>
          <a:p>
            <a:pPr>
              <a:buFont typeface="Wingdings" pitchFamily="2" charset="2"/>
              <a:buChar char="Ø"/>
            </a:pPr>
            <a:r>
              <a:rPr lang="en-US" sz="3200" dirty="0" smtClean="0">
                <a:solidFill>
                  <a:schemeClr val="tx1"/>
                </a:solidFill>
                <a:latin typeface="Cordia New" pitchFamily="34" charset="-34"/>
                <a:cs typeface="Cordia New" pitchFamily="34" charset="-34"/>
              </a:rPr>
              <a:t> Groups that have a stake in the success and outcomes of a business</a:t>
            </a:r>
            <a:endParaRPr lang="en-US" sz="3200" dirty="0">
              <a:solidFill>
                <a:schemeClr val="tx1"/>
              </a:solidFill>
              <a:latin typeface="Cordia New" pitchFamily="34" charset="-34"/>
              <a:cs typeface="Cordia New"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Stakeholders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838200" y="1828800"/>
            <a:ext cx="7553326" cy="4648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Business model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09600" y="1676400"/>
            <a:ext cx="8153400" cy="4495800"/>
          </a:xfrm>
        </p:spPr>
        <p:txBody>
          <a:bodyPr/>
          <a:lstStyle/>
          <a:p>
            <a:pPr marL="0" indent="0">
              <a:buNone/>
            </a:pPr>
            <a:r>
              <a:rPr lang="en-US" dirty="0" smtClean="0">
                <a:latin typeface="Cordia New" pitchFamily="34" charset="-34"/>
                <a:cs typeface="Cordia New" pitchFamily="34" charset="-34"/>
              </a:rPr>
              <a:t>Business model is a plan implemented by a company to generate revenue and make a profit from operations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pic>
        <p:nvPicPr>
          <p:cNvPr id="25603" name="Picture 3"/>
          <p:cNvPicPr>
            <a:picLocks noChangeAspect="1" noChangeArrowheads="1"/>
          </p:cNvPicPr>
          <p:nvPr/>
        </p:nvPicPr>
        <p:blipFill>
          <a:blip r:embed="rId4" cstate="print"/>
          <a:srcRect l="1347" t="2046" r="1683" b="1790"/>
          <a:stretch>
            <a:fillRect/>
          </a:stretch>
        </p:blipFill>
        <p:spPr bwMode="auto">
          <a:xfrm>
            <a:off x="1752600" y="2895600"/>
            <a:ext cx="5486400" cy="3581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pic>
        <p:nvPicPr>
          <p:cNvPr id="2050" name="Picture 2" descr="http://www.be2hand.com/images/upload_shop/200902/200902-22-18574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 y="2209800"/>
            <a:ext cx="2785014" cy="359686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martinlindstrom.com/buyology/video_image/timemagazin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8854" y="2035881"/>
            <a:ext cx="2880360" cy="376915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dailystab.com/blog/wp-content/uploads/2009/02/aubrey-oday-playbo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3345" y="1888137"/>
            <a:ext cx="2947775" cy="3901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9182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3074" name="Picture 2" descr="http://www.dormzy.com/product_images/w/868/mach3razor__38425_zoo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28" y="2209800"/>
            <a:ext cx="38100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medidaily.com/shop/components/com_virtuemart/shop_image/product/Clearblue_Fertil_4c8caf9dbdd8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1301904"/>
            <a:ext cx="3505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hop.edeka24.de/out/1/html/0/dyn_images/1/uTJFQG0xx57jvdlGWBzBEd-3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3448050"/>
            <a:ext cx="24384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9182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pic>
        <p:nvPicPr>
          <p:cNvPr id="4098" name="Picture 2" descr="http://www.flugzeug-bild.de/bilder/easyjet-119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312" y="2057400"/>
            <a:ext cx="3996776" cy="265785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blog.touropa.com/wp-content/uploads/2010/03/4-flugzeuglackierung-nok-ai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9285" y="3638549"/>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9182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pic>
        <p:nvPicPr>
          <p:cNvPr id="5122" name="Picture 2" descr="http://www.interaction-design.de/images/ebay-san-dima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4528" y="1665643"/>
            <a:ext cx="5943600" cy="4824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9182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pic>
        <p:nvPicPr>
          <p:cNvPr id="6146" name="Picture 2" descr="http://newdavich.in.th/wp-content/uploads/2010/12/ensogo1-640x48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1510488"/>
            <a:ext cx="6317216" cy="4737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9182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a:t>
            </a:r>
            <a:r>
              <a:rPr lang="de-DE" b="1" dirty="0" err="1" smtClean="0">
                <a:latin typeface="CordiaUPC" pitchFamily="34" charset="-34"/>
                <a:cs typeface="CordiaUPC" pitchFamily="34" charset="-34"/>
              </a:rPr>
              <a:t>economic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foundations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Economics – The study of how resources are distributed for the production of goods and services within a social system</a:t>
            </a:r>
          </a:p>
          <a:p>
            <a:pPr marL="0" indent="0">
              <a:buNone/>
            </a:pPr>
            <a:endParaRPr lang="de-DE" dirty="0" smtClean="0">
              <a:latin typeface="CordiaUPC" pitchFamily="34" charset="-34"/>
              <a:cs typeface="CordiaUPC" pitchFamily="34" charset="-34"/>
            </a:endParaRPr>
          </a:p>
          <a:p>
            <a:pPr marL="0" indent="0">
              <a:buNone/>
            </a:pP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How</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to</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fulfill</a:t>
            </a:r>
            <a:r>
              <a:rPr lang="de-DE" dirty="0" smtClean="0">
                <a:latin typeface="CordiaUPC" pitchFamily="34" charset="-34"/>
                <a:cs typeface="CordiaUPC" pitchFamily="34" charset="-34"/>
              </a:rPr>
              <a:t> an </a:t>
            </a:r>
            <a:r>
              <a:rPr lang="de-DE" dirty="0" err="1" smtClean="0">
                <a:latin typeface="CordiaUPC" pitchFamily="34" charset="-34"/>
                <a:cs typeface="CordiaUPC" pitchFamily="34" charset="-34"/>
              </a:rPr>
              <a:t>unlimited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demand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for</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goods</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services</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with</a:t>
            </a:r>
            <a:r>
              <a:rPr lang="de-DE" dirty="0" smtClean="0">
                <a:latin typeface="CordiaUPC" pitchFamily="34" charset="-34"/>
                <a:cs typeface="CordiaUPC" pitchFamily="34" charset="-34"/>
              </a:rPr>
              <a:t> a limited </a:t>
            </a:r>
            <a:r>
              <a:rPr lang="de-DE" dirty="0" err="1" smtClean="0">
                <a:latin typeface="CordiaUPC" pitchFamily="34" charset="-34"/>
                <a:cs typeface="CordiaUPC" pitchFamily="34" charset="-34"/>
              </a:rPr>
              <a:t>supply</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of</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resources</a:t>
            </a:r>
            <a:endParaRPr lang="de-DE" dirty="0" smtClean="0">
              <a:latin typeface="CordiaUPC" pitchFamily="34" charset="-34"/>
              <a:cs typeface="CordiaUPC" pitchFamily="34" charset="-34"/>
            </a:endParaRPr>
          </a:p>
          <a:p>
            <a:pPr marL="0" indent="0">
              <a:buFontTx/>
              <a:buChar char="-"/>
            </a:pPr>
            <a:endParaRPr lang="en-US" dirty="0" smtClean="0">
              <a:latin typeface="CordiaUPC" pitchFamily="34" charset="-34"/>
              <a:cs typeface="CordiaUPC" pitchFamily="34" charset="-34"/>
            </a:endParaRPr>
          </a:p>
          <a:p>
            <a:pPr>
              <a:buNone/>
              <a:defRPr/>
            </a:pPr>
            <a:r>
              <a:rPr lang="en-US" b="1" i="1" dirty="0" smtClean="0">
                <a:latin typeface="Cordia New" pitchFamily="34" charset="-34"/>
                <a:cs typeface="Cordia New" pitchFamily="34" charset="-34"/>
              </a:rPr>
              <a:t>Resources </a:t>
            </a:r>
          </a:p>
          <a:p>
            <a:pPr lvl="1">
              <a:buFont typeface="Arial" pitchFamily="34" charset="0"/>
              <a:buChar char="•"/>
              <a:defRPr/>
            </a:pPr>
            <a:r>
              <a:rPr lang="en-US" dirty="0" smtClean="0">
                <a:latin typeface="Cordia New" pitchFamily="34" charset="-34"/>
                <a:cs typeface="Cordia New" pitchFamily="34" charset="-34"/>
              </a:rPr>
              <a:t>Natural resources (land, forests, minerals, water)</a:t>
            </a:r>
          </a:p>
          <a:p>
            <a:pPr lvl="1">
              <a:buFont typeface="Arial" pitchFamily="34" charset="0"/>
              <a:buChar char="•"/>
              <a:defRPr/>
            </a:pPr>
            <a:r>
              <a:rPr lang="en-US" dirty="0" smtClean="0">
                <a:latin typeface="Cordia New" pitchFamily="34" charset="-34"/>
                <a:cs typeface="Cordia New" pitchFamily="34" charset="-34"/>
              </a:rPr>
              <a:t>Human resources (labor)</a:t>
            </a:r>
          </a:p>
          <a:p>
            <a:pPr lvl="1">
              <a:buFont typeface="Arial" pitchFamily="34" charset="0"/>
              <a:buChar char="•"/>
              <a:defRPr/>
            </a:pPr>
            <a:r>
              <a:rPr lang="en-US" dirty="0" smtClean="0">
                <a:latin typeface="Cordia New" pitchFamily="34" charset="-34"/>
                <a:cs typeface="Cordia New" pitchFamily="34" charset="-34"/>
              </a:rPr>
              <a:t>Financial resources (capital)</a:t>
            </a: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Micro- and marcoeconomics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pic>
        <p:nvPicPr>
          <p:cNvPr id="8" name="Picture 4"/>
          <p:cNvPicPr>
            <a:picLocks noChangeAspect="1" noChangeArrowheads="1"/>
          </p:cNvPicPr>
          <p:nvPr/>
        </p:nvPicPr>
        <p:blipFill>
          <a:blip r:embed="rId3" cstate="print"/>
          <a:srcRect/>
          <a:stretch>
            <a:fillRect/>
          </a:stretch>
        </p:blipFill>
        <p:spPr bwMode="auto">
          <a:xfrm>
            <a:off x="579120" y="1600200"/>
            <a:ext cx="8153400" cy="5027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Economic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system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l="6000"/>
          <a:stretch>
            <a:fillRect/>
          </a:stretch>
        </p:blipFill>
        <p:spPr bwMode="auto">
          <a:xfrm>
            <a:off x="304800" y="2362200"/>
            <a:ext cx="3581400" cy="2476500"/>
          </a:xfrm>
          <a:prstGeom prst="rect">
            <a:avLst/>
          </a:prstGeom>
          <a:noFill/>
          <a:ln w="9525">
            <a:noFill/>
            <a:miter lim="800000"/>
            <a:headEnd/>
            <a:tailEnd/>
          </a:ln>
        </p:spPr>
      </p:pic>
      <p:sp>
        <p:nvSpPr>
          <p:cNvPr id="10" name="Rechteckige Legende 9"/>
          <p:cNvSpPr/>
          <p:nvPr/>
        </p:nvSpPr>
        <p:spPr>
          <a:xfrm>
            <a:off x="4191000" y="1676400"/>
            <a:ext cx="4572000" cy="4495800"/>
          </a:xfrm>
          <a:prstGeom prst="wedgeRectCallout">
            <a:avLst>
              <a:gd name="adj1" fmla="val -44273"/>
              <a:gd name="adj2" fmla="val 59004"/>
            </a:avLst>
          </a:prstGeom>
          <a:solidFill>
            <a:srgbClr val="FDF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You have two cows. Give one cow to your neighbor.</a:t>
            </a:r>
          </a:p>
          <a:p>
            <a:pPr algn="ctr"/>
            <a:endParaRPr lang="en-US" sz="2800" dirty="0" smtClean="0">
              <a:solidFill>
                <a:schemeClr val="tx1"/>
              </a:solidFill>
              <a:latin typeface="CordiaUPC" pitchFamily="34" charset="-34"/>
              <a:cs typeface="CordiaUPC" pitchFamily="34" charset="-34"/>
            </a:endParaRPr>
          </a:p>
          <a:p>
            <a:pPr algn="ctr"/>
            <a:r>
              <a:rPr lang="en-US" sz="2800" dirty="0" smtClean="0">
                <a:solidFill>
                  <a:schemeClr val="tx1"/>
                </a:solidFill>
                <a:latin typeface="CordiaUPC" pitchFamily="34" charset="-34"/>
                <a:cs typeface="CordiaUPC" pitchFamily="34" charset="-34"/>
              </a:rPr>
              <a:t>You have two cows. Give both cows to the government, and they may give you some of the milk.</a:t>
            </a:r>
          </a:p>
          <a:p>
            <a:pPr algn="ctr"/>
            <a:endParaRPr lang="en-US" sz="2800" dirty="0" smtClean="0">
              <a:solidFill>
                <a:schemeClr val="tx1"/>
              </a:solidFill>
              <a:latin typeface="CordiaUPC" pitchFamily="34" charset="-34"/>
              <a:cs typeface="CordiaUPC" pitchFamily="34" charset="-34"/>
            </a:endParaRPr>
          </a:p>
          <a:p>
            <a:pPr algn="ctr"/>
            <a:r>
              <a:rPr lang="en-US" sz="2800" dirty="0" smtClean="0">
                <a:solidFill>
                  <a:schemeClr val="tx1"/>
                </a:solidFill>
                <a:latin typeface="CordiaUPC" pitchFamily="34" charset="-34"/>
                <a:cs typeface="CordiaUPC" pitchFamily="34" charset="-34"/>
              </a:rPr>
              <a:t>You have two cows. Sell one cow and buy a bull.</a:t>
            </a:r>
          </a:p>
          <a:p>
            <a:pPr algn="r"/>
            <a:r>
              <a:rPr lang="en-US" sz="1200" dirty="0" smtClean="0">
                <a:solidFill>
                  <a:schemeClr val="tx1"/>
                </a:solidFill>
                <a:latin typeface="CordiaUPC" pitchFamily="34" charset="-34"/>
                <a:cs typeface="CordiaUPC" pitchFamily="34" charset="-34"/>
              </a:rPr>
              <a:t>(Boone &amp; Kurtz; 2005)</a:t>
            </a:r>
            <a:endParaRPr lang="en-US" sz="12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Economics system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121920" y="1600200"/>
            <a:ext cx="8991600" cy="4495800"/>
          </a:xfrm>
        </p:spPr>
        <p:txBody>
          <a:bodyPr>
            <a:normAutofit/>
          </a:bodyPr>
          <a:lstStyle/>
          <a:p>
            <a:pPr marL="0" indent="0">
              <a:buNone/>
            </a:pPr>
            <a:r>
              <a:rPr lang="en-US" sz="2400" dirty="0" smtClean="0">
                <a:latin typeface="CordiaUPC" pitchFamily="34" charset="-34"/>
                <a:cs typeface="CordiaUPC" pitchFamily="34" charset="-34"/>
              </a:rPr>
              <a:t>A description of how a particular society distributes its resources to produce goods and service.</a:t>
            </a:r>
            <a:endParaRPr lang="en-US" sz="24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pic>
        <p:nvPicPr>
          <p:cNvPr id="9" name="Picture 3"/>
          <p:cNvPicPr>
            <a:picLocks noChangeAspect="1" noChangeArrowheads="1"/>
          </p:cNvPicPr>
          <p:nvPr/>
        </p:nvPicPr>
        <p:blipFill>
          <a:blip r:embed="rId3" cstate="print"/>
          <a:srcRect/>
          <a:stretch>
            <a:fillRect/>
          </a:stretch>
        </p:blipFill>
        <p:spPr>
          <a:xfrm>
            <a:off x="1600200" y="1981200"/>
            <a:ext cx="5819577" cy="5074601"/>
          </a:xfrm>
          <a:prstGeom prst="rect">
            <a:avLst/>
          </a:prstGeom>
          <a:ln w="31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de-DE" b="1" dirty="0" smtClean="0">
                <a:latin typeface="CordiaUPC" pitchFamily="34" charset="-34"/>
                <a:cs typeface="CordiaUPC" pitchFamily="34" charset="-34"/>
              </a:rPr>
              <a:t>Mix </a:t>
            </a:r>
            <a:r>
              <a:rPr lang="de-DE" b="1" dirty="0" err="1" smtClean="0">
                <a:latin typeface="CordiaUPC" pitchFamily="34" charset="-34"/>
                <a:cs typeface="CordiaUPC" pitchFamily="34" charset="-34"/>
              </a:rPr>
              <a:t>economies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600" b="1" dirty="0" smtClean="0">
                <a:latin typeface="CordiaUPC" pitchFamily="34" charset="-34"/>
                <a:cs typeface="CordiaUPC" pitchFamily="34" charset="-34"/>
              </a:rPr>
              <a:t>“No matter</a:t>
            </a:r>
            <a:r>
              <a:rPr lang="en-US" sz="3600" dirty="0" smtClean="0">
                <a:latin typeface="CordiaUPC" pitchFamily="34" charset="-34"/>
                <a:cs typeface="CordiaUPC" pitchFamily="34" charset="-34"/>
              </a:rPr>
              <a:t> if it is a </a:t>
            </a:r>
            <a:r>
              <a:rPr lang="en-US" sz="3600" b="1" dirty="0" smtClean="0">
                <a:latin typeface="CordiaUPC" pitchFamily="34" charset="-34"/>
                <a:cs typeface="CordiaUPC" pitchFamily="34" charset="-34"/>
              </a:rPr>
              <a:t>white</a:t>
            </a:r>
            <a:r>
              <a:rPr lang="en-US" sz="3600" dirty="0" smtClean="0">
                <a:latin typeface="CordiaUPC" pitchFamily="34" charset="-34"/>
                <a:cs typeface="CordiaUPC" pitchFamily="34" charset="-34"/>
              </a:rPr>
              <a:t> cat or a </a:t>
            </a:r>
            <a:r>
              <a:rPr lang="en-US" sz="3600" b="1" dirty="0" smtClean="0">
                <a:latin typeface="CordiaUPC" pitchFamily="34" charset="-34"/>
                <a:cs typeface="CordiaUPC" pitchFamily="34" charset="-34"/>
              </a:rPr>
              <a:t>black cat</a:t>
            </a:r>
            <a:r>
              <a:rPr lang="en-US" sz="3600" dirty="0" smtClean="0">
                <a:latin typeface="CordiaUPC" pitchFamily="34" charset="-34"/>
                <a:cs typeface="CordiaUPC" pitchFamily="34" charset="-34"/>
              </a:rPr>
              <a:t>; as long as it can catch mice, it is a good cat”</a:t>
            </a: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pic>
        <p:nvPicPr>
          <p:cNvPr id="18434" name="Picture 2" descr="http://fc00.deviantart.net/fs6/i/2005/024/0/8/black_cat__white_cat_by_Mo6.jpg"/>
          <p:cNvPicPr>
            <a:picLocks noChangeAspect="1" noChangeArrowheads="1"/>
          </p:cNvPicPr>
          <p:nvPr/>
        </p:nvPicPr>
        <p:blipFill>
          <a:blip r:embed="rId4" cstate="print"/>
          <a:srcRect/>
          <a:stretch>
            <a:fillRect/>
          </a:stretch>
        </p:blipFill>
        <p:spPr bwMode="auto">
          <a:xfrm>
            <a:off x="1783080" y="3023131"/>
            <a:ext cx="5334000" cy="355832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a:t>
            </a:r>
            <a:r>
              <a:rPr lang="de-DE" b="1" dirty="0" err="1" smtClean="0">
                <a:latin typeface="CordiaUPC" pitchFamily="34" charset="-34"/>
                <a:cs typeface="CordiaUPC" pitchFamily="34" charset="-34"/>
              </a:rPr>
              <a:t>forces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demand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supply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3962400" y="1600200"/>
            <a:ext cx="4803648" cy="4800600"/>
          </a:xfrm>
        </p:spPr>
        <p:txBody>
          <a:bodyPr>
            <a:normAutofit lnSpcReduction="10000"/>
          </a:bodyPr>
          <a:lstStyle/>
          <a:p>
            <a:pPr marL="0" lvl="0" indent="0">
              <a:buNone/>
            </a:pPr>
            <a:r>
              <a:rPr lang="en-US" b="1" dirty="0" smtClean="0">
                <a:latin typeface="CordiaUPC" pitchFamily="34" charset="-34"/>
                <a:cs typeface="CordiaUPC" pitchFamily="34" charset="-34"/>
              </a:rPr>
              <a:t>Demand</a:t>
            </a:r>
            <a:r>
              <a:rPr lang="en-US" dirty="0" smtClean="0">
                <a:latin typeface="CordiaUPC" pitchFamily="34" charset="-34"/>
                <a:cs typeface="CordiaUPC" pitchFamily="34" charset="-34"/>
              </a:rPr>
              <a:t> -- number of goods/services consumers buy at given price at a specific time</a:t>
            </a:r>
          </a:p>
          <a:p>
            <a:pPr marL="0" lvl="0" indent="0">
              <a:buNone/>
            </a:pPr>
            <a:r>
              <a:rPr lang="en-US" b="1" dirty="0" smtClean="0">
                <a:latin typeface="CordiaUPC" pitchFamily="34" charset="-34"/>
                <a:cs typeface="CordiaUPC" pitchFamily="34" charset="-34"/>
              </a:rPr>
              <a:t>Supply</a:t>
            </a:r>
            <a:r>
              <a:rPr lang="en-US" dirty="0" smtClean="0">
                <a:latin typeface="CordiaUPC" pitchFamily="34" charset="-34"/>
                <a:cs typeface="CordiaUPC" pitchFamily="34" charset="-34"/>
              </a:rPr>
              <a:t> -- number of products businesses will sell at different prices at a specific time</a:t>
            </a:r>
          </a:p>
          <a:p>
            <a:pPr marL="0" lvl="0" indent="0">
              <a:buNone/>
            </a:pPr>
            <a:r>
              <a:rPr lang="en-US" b="1" dirty="0" smtClean="0">
                <a:latin typeface="CordiaUPC" pitchFamily="34" charset="-34"/>
                <a:cs typeface="CordiaUPC" pitchFamily="34" charset="-34"/>
              </a:rPr>
              <a:t>Equilibrium price</a:t>
            </a:r>
            <a:r>
              <a:rPr lang="en-US" dirty="0" smtClean="0">
                <a:latin typeface="CordiaUPC" pitchFamily="34" charset="-34"/>
                <a:cs typeface="CordiaUPC" pitchFamily="34" charset="-34"/>
              </a:rPr>
              <a:t>—The price at which the numbers of products that business are willing to supply equals the product consumers are willing to buy at a specific time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4" cstate="print"/>
          <a:srcRect/>
          <a:stretch>
            <a:fillRect/>
          </a:stretch>
        </p:blipFill>
        <p:spPr>
          <a:xfrm>
            <a:off x="0" y="2590800"/>
            <a:ext cx="3730743" cy="2209800"/>
          </a:xfrm>
          <a:prstGeom prst="rect">
            <a:avLst/>
          </a:prstGeom>
          <a:ln w="3175">
            <a:solidFill>
              <a:schemeClr val="tx1"/>
            </a:solid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de-DE" b="1" dirty="0" smtClean="0">
                <a:latin typeface="CordiaUPC" pitchFamily="34" charset="-34"/>
                <a:cs typeface="CordiaUPC" pitchFamily="34" charset="-34"/>
              </a:rPr>
              <a:t>A </a:t>
            </a:r>
            <a:r>
              <a:rPr lang="de-DE" b="1" dirty="0" err="1" smtClean="0">
                <a:latin typeface="CordiaUPC" pitchFamily="34" charset="-34"/>
                <a:cs typeface="CordiaUPC" pitchFamily="34" charset="-34"/>
              </a:rPr>
              <a:t>movement</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along</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demand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supply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curve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pic>
        <p:nvPicPr>
          <p:cNvPr id="15362" name="Picture 2" descr="http://i.investopedia.com/inv/tutorials/site/economics/economics8.gif"/>
          <p:cNvPicPr>
            <a:picLocks noChangeAspect="1" noChangeArrowheads="1"/>
          </p:cNvPicPr>
          <p:nvPr/>
        </p:nvPicPr>
        <p:blipFill>
          <a:blip r:embed="rId3" cstate="print"/>
          <a:srcRect b="7887"/>
          <a:stretch>
            <a:fillRect/>
          </a:stretch>
        </p:blipFill>
        <p:spPr bwMode="auto">
          <a:xfrm>
            <a:off x="685800" y="1676400"/>
            <a:ext cx="4114800" cy="3200400"/>
          </a:xfrm>
          <a:prstGeom prst="rect">
            <a:avLst/>
          </a:prstGeom>
          <a:noFill/>
        </p:spPr>
      </p:pic>
      <p:sp>
        <p:nvSpPr>
          <p:cNvPr id="8" name="Rechteck 7"/>
          <p:cNvSpPr/>
          <p:nvPr/>
        </p:nvSpPr>
        <p:spPr>
          <a:xfrm>
            <a:off x="304800" y="5059680"/>
            <a:ext cx="4114800" cy="1938992"/>
          </a:xfrm>
          <a:prstGeom prst="rect">
            <a:avLst/>
          </a:prstGeom>
        </p:spPr>
        <p:txBody>
          <a:bodyPr wrap="square">
            <a:spAutoFit/>
          </a:bodyPr>
          <a:lstStyle/>
          <a:p>
            <a:r>
              <a:rPr lang="en-US" sz="2400" dirty="0" smtClean="0">
                <a:latin typeface="CordiaUPC" pitchFamily="34" charset="-34"/>
                <a:cs typeface="CordiaUPC" pitchFamily="34" charset="-34"/>
              </a:rPr>
              <a:t>a movement along the demand curve will occur when the price of the good changes and the quantity demanded changes in accordance to the original demand relationship</a:t>
            </a:r>
            <a:endParaRPr lang="en-US" sz="2400" dirty="0">
              <a:latin typeface="CordiaUPC" pitchFamily="34" charset="-34"/>
              <a:cs typeface="CordiaUPC" pitchFamily="34" charset="-34"/>
            </a:endParaRPr>
          </a:p>
        </p:txBody>
      </p:sp>
      <p:pic>
        <p:nvPicPr>
          <p:cNvPr id="15364" name="Picture 4" descr="http://i.investopedia.com/inv/tutorials/site/economics/economics9.gif"/>
          <p:cNvPicPr>
            <a:picLocks noChangeAspect="1" noChangeArrowheads="1"/>
          </p:cNvPicPr>
          <p:nvPr/>
        </p:nvPicPr>
        <p:blipFill>
          <a:blip r:embed="rId4" cstate="print"/>
          <a:srcRect b="5436"/>
          <a:stretch>
            <a:fillRect/>
          </a:stretch>
        </p:blipFill>
        <p:spPr bwMode="auto">
          <a:xfrm>
            <a:off x="4572000" y="1741876"/>
            <a:ext cx="3810000" cy="2982524"/>
          </a:xfrm>
          <a:prstGeom prst="rect">
            <a:avLst/>
          </a:prstGeom>
          <a:noFill/>
        </p:spPr>
      </p:pic>
      <p:sp>
        <p:nvSpPr>
          <p:cNvPr id="10" name="Rechteck 9"/>
          <p:cNvSpPr/>
          <p:nvPr/>
        </p:nvSpPr>
        <p:spPr>
          <a:xfrm>
            <a:off x="4953000" y="5030152"/>
            <a:ext cx="4191000" cy="1938992"/>
          </a:xfrm>
          <a:prstGeom prst="rect">
            <a:avLst/>
          </a:prstGeom>
        </p:spPr>
        <p:txBody>
          <a:bodyPr wrap="square">
            <a:spAutoFit/>
          </a:bodyPr>
          <a:lstStyle/>
          <a:p>
            <a:r>
              <a:rPr lang="en-US" sz="2400" dirty="0" smtClean="0">
                <a:latin typeface="CordiaUPC" pitchFamily="34" charset="-34"/>
                <a:cs typeface="CordiaUPC" pitchFamily="34" charset="-34"/>
              </a:rPr>
              <a:t>a movement along the supply curve will occur when the price of the good changes and the quantity supplied changes in accordance to the original supply relationship</a:t>
            </a:r>
            <a:r>
              <a:rPr lang="en-US" dirty="0" smtClean="0"/>
              <a:t>.</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A </a:t>
            </a:r>
            <a:r>
              <a:rPr lang="de-DE" dirty="0" err="1" smtClean="0">
                <a:latin typeface="CordiaUPC" pitchFamily="34" charset="-34"/>
                <a:cs typeface="CordiaUPC" pitchFamily="34" charset="-34"/>
              </a:rPr>
              <a:t>shift</a:t>
            </a:r>
            <a:r>
              <a:rPr lang="de-DE" dirty="0" smtClean="0">
                <a:latin typeface="CordiaUPC" pitchFamily="34" charset="-34"/>
                <a:cs typeface="CordiaUPC" pitchFamily="34" charset="-34"/>
              </a:rPr>
              <a:t> in a </a:t>
            </a:r>
            <a:r>
              <a:rPr lang="de-DE" dirty="0" err="1" smtClean="0">
                <a:latin typeface="CordiaUPC" pitchFamily="34" charset="-34"/>
                <a:cs typeface="CordiaUPC" pitchFamily="34" charset="-34"/>
              </a:rPr>
              <a:t>demand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supply</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curve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pic>
        <p:nvPicPr>
          <p:cNvPr id="7170" name="Picture 2" descr="http://i.investopedia.com/inv/tutorials/site/economics/economics10.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2258256"/>
            <a:ext cx="3393744" cy="291382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i.investopedia.com/inv/tutorials/site/economics/economics1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2514600"/>
            <a:ext cx="3429000" cy="2921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a:t>
            </a:r>
            <a:r>
              <a:rPr lang="de-DE" b="1" dirty="0" err="1" smtClean="0">
                <a:latin typeface="CordiaUPC" pitchFamily="34" charset="-34"/>
                <a:cs typeface="CordiaUPC" pitchFamily="34" charset="-34"/>
              </a:rPr>
              <a:t>elasticity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demand</a:t>
            </a:r>
            <a:r>
              <a:rPr lang="de-DE" b="1" dirty="0" smtClean="0">
                <a:latin typeface="CordiaUPC" pitchFamily="34" charset="-34"/>
                <a:cs typeface="CordiaUPC" pitchFamily="34" charset="-34"/>
              </a:rPr>
              <a:t>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grpSp>
        <p:nvGrpSpPr>
          <p:cNvPr id="8" name="Gruppieren 7"/>
          <p:cNvGrpSpPr/>
          <p:nvPr/>
        </p:nvGrpSpPr>
        <p:grpSpPr>
          <a:xfrm>
            <a:off x="152400" y="1752600"/>
            <a:ext cx="8686800" cy="4560332"/>
            <a:chOff x="152400" y="1752600"/>
            <a:chExt cx="8686800" cy="4560332"/>
          </a:xfrm>
        </p:grpSpPr>
        <p:cxnSp>
          <p:nvCxnSpPr>
            <p:cNvPr id="9" name="Gerade Verbindung mit Pfeil 8"/>
            <p:cNvCxnSpPr/>
            <p:nvPr/>
          </p:nvCxnSpPr>
          <p:spPr>
            <a:xfrm>
              <a:off x="762000" y="6096000"/>
              <a:ext cx="7467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Gerade Verbindung 9"/>
            <p:cNvCxnSpPr/>
            <p:nvPr/>
          </p:nvCxnSpPr>
          <p:spPr>
            <a:xfrm>
              <a:off x="4267200" y="2667000"/>
              <a:ext cx="3657600" cy="24384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Gerade Verbindung mit Pfeil 10"/>
            <p:cNvCxnSpPr/>
            <p:nvPr/>
          </p:nvCxnSpPr>
          <p:spPr>
            <a:xfrm rot="5400000" flipH="1" flipV="1">
              <a:off x="-1219200" y="4114800"/>
              <a:ext cx="3962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a:off x="457200" y="1752600"/>
              <a:ext cx="457200" cy="381000"/>
            </a:xfrm>
            <a:prstGeom prst="rect">
              <a:avLst/>
            </a:prstGeom>
            <a:noFill/>
          </p:spPr>
          <p:txBody>
            <a:bodyPr wrap="square" rtlCol="0">
              <a:spAutoFit/>
            </a:bodyPr>
            <a:lstStyle/>
            <a:p>
              <a:r>
                <a:rPr lang="de-DE" dirty="0" smtClean="0"/>
                <a:t>P</a:t>
              </a:r>
              <a:endParaRPr lang="de-DE" dirty="0"/>
            </a:p>
          </p:txBody>
        </p:sp>
        <p:sp>
          <p:nvSpPr>
            <p:cNvPr id="13" name="Textfeld 12"/>
            <p:cNvSpPr txBox="1"/>
            <p:nvPr/>
          </p:nvSpPr>
          <p:spPr>
            <a:xfrm>
              <a:off x="8382000" y="5943600"/>
              <a:ext cx="457200" cy="369332"/>
            </a:xfrm>
            <a:prstGeom prst="rect">
              <a:avLst/>
            </a:prstGeom>
            <a:noFill/>
          </p:spPr>
          <p:txBody>
            <a:bodyPr wrap="square" rtlCol="0">
              <a:spAutoFit/>
            </a:bodyPr>
            <a:lstStyle/>
            <a:p>
              <a:r>
                <a:rPr lang="de-DE" dirty="0" smtClean="0"/>
                <a:t>Q</a:t>
              </a:r>
              <a:endParaRPr lang="de-DE" dirty="0"/>
            </a:p>
          </p:txBody>
        </p:sp>
        <p:cxnSp>
          <p:nvCxnSpPr>
            <p:cNvPr id="14" name="Gerade Verbindung 13"/>
            <p:cNvCxnSpPr/>
            <p:nvPr/>
          </p:nvCxnSpPr>
          <p:spPr>
            <a:xfrm rot="16200000" flipH="1">
              <a:off x="342900" y="3467100"/>
              <a:ext cx="3124200" cy="167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14"/>
            <p:cNvCxnSpPr/>
            <p:nvPr/>
          </p:nvCxnSpPr>
          <p:spPr>
            <a:xfrm>
              <a:off x="762000" y="3962400"/>
              <a:ext cx="54102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6" name="Gerade Verbindung 15"/>
            <p:cNvCxnSpPr/>
            <p:nvPr/>
          </p:nvCxnSpPr>
          <p:spPr>
            <a:xfrm rot="5400000">
              <a:off x="667656" y="5029200"/>
              <a:ext cx="21336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7" name="Gerade Verbindung 16"/>
            <p:cNvCxnSpPr/>
            <p:nvPr/>
          </p:nvCxnSpPr>
          <p:spPr>
            <a:xfrm flipV="1">
              <a:off x="762000" y="4648200"/>
              <a:ext cx="6477000" cy="762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8" name="Gerade Verbindung 17"/>
            <p:cNvCxnSpPr/>
            <p:nvPr/>
          </p:nvCxnSpPr>
          <p:spPr>
            <a:xfrm rot="5400000">
              <a:off x="1447800" y="5410200"/>
              <a:ext cx="13716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19" name="Textfeld 18"/>
            <p:cNvSpPr txBox="1"/>
            <p:nvPr/>
          </p:nvSpPr>
          <p:spPr>
            <a:xfrm>
              <a:off x="304800" y="3733800"/>
              <a:ext cx="381000" cy="381000"/>
            </a:xfrm>
            <a:prstGeom prst="rect">
              <a:avLst/>
            </a:prstGeom>
            <a:noFill/>
          </p:spPr>
          <p:txBody>
            <a:bodyPr wrap="square" rtlCol="0">
              <a:spAutoFit/>
            </a:bodyPr>
            <a:lstStyle/>
            <a:p>
              <a:r>
                <a:rPr lang="de-DE" dirty="0" smtClean="0"/>
                <a:t>P</a:t>
              </a:r>
              <a:endParaRPr lang="de-DE" dirty="0"/>
            </a:p>
          </p:txBody>
        </p:sp>
        <p:sp>
          <p:nvSpPr>
            <p:cNvPr id="20" name="Textfeld 19"/>
            <p:cNvSpPr txBox="1"/>
            <p:nvPr/>
          </p:nvSpPr>
          <p:spPr>
            <a:xfrm>
              <a:off x="152400" y="4572000"/>
              <a:ext cx="533400" cy="369332"/>
            </a:xfrm>
            <a:prstGeom prst="rect">
              <a:avLst/>
            </a:prstGeom>
            <a:noFill/>
          </p:spPr>
          <p:txBody>
            <a:bodyPr wrap="square" rtlCol="0">
              <a:spAutoFit/>
            </a:bodyPr>
            <a:lstStyle/>
            <a:p>
              <a:r>
                <a:rPr lang="de-DE" dirty="0" smtClean="0"/>
                <a:t>P‘</a:t>
              </a:r>
              <a:endParaRPr lang="de-DE" dirty="0"/>
            </a:p>
          </p:txBody>
        </p:sp>
        <p:sp>
          <p:nvSpPr>
            <p:cNvPr id="21" name="Textfeld 20"/>
            <p:cNvSpPr txBox="1"/>
            <p:nvPr/>
          </p:nvSpPr>
          <p:spPr>
            <a:xfrm>
              <a:off x="5791200" y="2133600"/>
              <a:ext cx="1905000" cy="369332"/>
            </a:xfrm>
            <a:prstGeom prst="rect">
              <a:avLst/>
            </a:prstGeom>
            <a:noFill/>
          </p:spPr>
          <p:txBody>
            <a:bodyPr wrap="square" rtlCol="0">
              <a:spAutoFit/>
            </a:bodyPr>
            <a:lstStyle/>
            <a:p>
              <a:r>
                <a:rPr lang="en-US" smtClean="0"/>
                <a:t>Elastic</a:t>
              </a:r>
              <a:endParaRPr lang="en-US"/>
            </a:p>
          </p:txBody>
        </p:sp>
        <p:sp>
          <p:nvSpPr>
            <p:cNvPr id="22" name="Textfeld 21"/>
            <p:cNvSpPr txBox="1"/>
            <p:nvPr/>
          </p:nvSpPr>
          <p:spPr>
            <a:xfrm>
              <a:off x="1143000" y="2209800"/>
              <a:ext cx="1905000" cy="369332"/>
            </a:xfrm>
            <a:prstGeom prst="rect">
              <a:avLst/>
            </a:prstGeom>
            <a:noFill/>
          </p:spPr>
          <p:txBody>
            <a:bodyPr wrap="square" rtlCol="0">
              <a:spAutoFit/>
            </a:bodyPr>
            <a:lstStyle/>
            <a:p>
              <a:r>
                <a:rPr lang="en-US" smtClean="0"/>
                <a:t>Inelastic</a:t>
              </a:r>
              <a:endParaRPr lang="en-US"/>
            </a:p>
          </p:txBody>
        </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Factors Affecting Demand Elasticity</a:t>
            </a:r>
            <a:r>
              <a:rPr lang="en-US" b="1" dirty="0" smtClean="0"/>
              <a:t>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514350" indent="-514350">
              <a:buAutoNum type="arabicPeriod"/>
            </a:pPr>
            <a:r>
              <a:rPr lang="en-US" sz="3200" dirty="0" smtClean="0">
                <a:latin typeface="CordiaUPC" pitchFamily="34" charset="-34"/>
                <a:cs typeface="CordiaUPC" pitchFamily="34" charset="-34"/>
              </a:rPr>
              <a:t>The availability of substitute</a:t>
            </a:r>
          </a:p>
          <a:p>
            <a:pPr marL="514350" indent="-514350">
              <a:buAutoNum type="arabicPeriod"/>
            </a:pPr>
            <a:r>
              <a:rPr lang="en-US" sz="3200" dirty="0" smtClean="0">
                <a:latin typeface="CordiaUPC" pitchFamily="34" charset="-34"/>
                <a:cs typeface="CordiaUPC" pitchFamily="34" charset="-34"/>
              </a:rPr>
              <a:t>Time</a:t>
            </a:r>
          </a:p>
          <a:p>
            <a:pPr marL="514350" indent="-514350">
              <a:buAutoNum type="arabicPeriod"/>
            </a:pPr>
            <a:r>
              <a:rPr lang="en-US" sz="3200" dirty="0" smtClean="0">
                <a:latin typeface="CordiaUPC" pitchFamily="34" charset="-34"/>
                <a:cs typeface="CordiaUPC" pitchFamily="34" charset="-34"/>
              </a:rPr>
              <a:t>Amount of income available to spend on the good</a:t>
            </a:r>
          </a:p>
          <a:p>
            <a:pPr marL="514350" indent="-514350">
              <a:buAutoNum type="arabicPeriod"/>
            </a:pPr>
            <a:r>
              <a:rPr lang="de-DE" sz="3200" dirty="0" smtClean="0">
                <a:latin typeface="CordiaUPC" pitchFamily="34" charset="-34"/>
                <a:cs typeface="CordiaUPC" pitchFamily="34" charset="-34"/>
              </a:rPr>
              <a:t>Price</a:t>
            </a:r>
          </a:p>
          <a:p>
            <a:pPr marL="514350" indent="-514350">
              <a:buAutoNum type="arabicPeriod"/>
            </a:pPr>
            <a:r>
              <a:rPr lang="de-DE" sz="3200" dirty="0" smtClean="0">
                <a:latin typeface="CordiaUPC" pitchFamily="34" charset="-34"/>
                <a:cs typeface="CordiaUPC" pitchFamily="34" charset="-34"/>
              </a:rPr>
              <a:t>type </a:t>
            </a:r>
            <a:r>
              <a:rPr lang="de-DE" sz="3200" dirty="0" err="1" smtClean="0">
                <a:latin typeface="CordiaUPC" pitchFamily="34" charset="-34"/>
                <a:cs typeface="CordiaUPC" pitchFamily="34" charset="-34"/>
              </a:rPr>
              <a:t>of</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luxury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necessary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 durable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a:t>
            </a:r>
          </a:p>
          <a:p>
            <a:pPr marL="514350" indent="-514350">
              <a:buAutoNum type="arabicPeriod"/>
            </a:pPr>
            <a:endParaRPr lang="de-DE" dirty="0" smtClean="0">
              <a:latin typeface="CordiaUPC" pitchFamily="34" charset="-34"/>
              <a:cs typeface="CordiaUPC" pitchFamily="34" charset="-34"/>
            </a:endParaRPr>
          </a:p>
          <a:p>
            <a:pPr marL="514350" indent="-514350">
              <a:buAutoNum type="arabicPeriod"/>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nature of competition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600" dirty="0" smtClean="0">
                <a:latin typeface="CordiaUPC" pitchFamily="34" charset="-34"/>
                <a:cs typeface="CordiaUPC" pitchFamily="34" charset="-34"/>
              </a:rPr>
              <a:t>Competition- the rivalry among businesses for consumers</a:t>
            </a:r>
          </a:p>
          <a:p>
            <a:pPr marL="0" indent="0">
              <a:buNone/>
            </a:pPr>
            <a:r>
              <a:rPr lang="en-US" sz="3600" dirty="0" smtClean="0">
                <a:latin typeface="CordiaUPC" pitchFamily="34" charset="-34"/>
                <a:cs typeface="CordiaUPC" pitchFamily="34" charset="-34"/>
              </a:rPr>
              <a:t>Monopolistic competition – small number of businesses little difference in products</a:t>
            </a:r>
          </a:p>
          <a:p>
            <a:pPr marL="0" indent="0">
              <a:buNone/>
            </a:pPr>
            <a:r>
              <a:rPr lang="en-US" sz="3600" dirty="0" smtClean="0">
                <a:latin typeface="CordiaUPC" pitchFamily="34" charset="-34"/>
                <a:cs typeface="CordiaUPC" pitchFamily="34" charset="-34"/>
              </a:rPr>
              <a:t>Oligopoly– very few businesses selling a product</a:t>
            </a:r>
            <a:endParaRPr lang="th-TH" sz="3600" dirty="0" smtClean="0">
              <a:latin typeface="CordiaUPC" pitchFamily="34" charset="-34"/>
              <a:cs typeface="CordiaUPC" pitchFamily="34" charset="-34"/>
            </a:endParaRPr>
          </a:p>
          <a:p>
            <a:pPr marL="0" indent="0">
              <a:buNone/>
            </a:pPr>
            <a:r>
              <a:rPr lang="de-DE" sz="3600" dirty="0" smtClean="0">
                <a:latin typeface="CordiaUPC" pitchFamily="34" charset="-34"/>
                <a:cs typeface="CordiaUPC" pitchFamily="34" charset="-34"/>
              </a:rPr>
              <a:t>Monopoly – There is only one business providing a product in a given market. </a:t>
            </a:r>
            <a:endParaRPr lang="en-US" dirty="0" smtClean="0">
              <a:latin typeface="CordiaUPC" pitchFamily="34" charset="-34"/>
              <a:cs typeface="CordiaUPC" pitchFamily="34" charset="-34"/>
            </a:endParaRPr>
          </a:p>
          <a:p>
            <a:pPr>
              <a:buNone/>
            </a:pPr>
            <a:r>
              <a:rPr lang="en-US" sz="3200" dirty="0" smtClean="0">
                <a:latin typeface="CordiaUPC" pitchFamily="34" charset="-34"/>
                <a:cs typeface="CordiaUPC" pitchFamily="34" charset="-34"/>
              </a:rPr>
              <a:t>Pure competition – many small businesses in same product market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2133599"/>
            <a:ext cx="4181475" cy="419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44804" y="167640"/>
            <a:ext cx="7623048" cy="990600"/>
          </a:xfrm>
        </p:spPr>
        <p:txBody>
          <a:bodyPr/>
          <a:lstStyle/>
          <a:p>
            <a:r>
              <a:rPr lang="de-DE" dirty="0" smtClean="0">
                <a:solidFill>
                  <a:schemeClr val="tx1"/>
                </a:solidFill>
                <a:latin typeface="Cordia New" pitchFamily="34" charset="-34"/>
                <a:cs typeface="Cordia New" pitchFamily="34" charset="-34"/>
              </a:rPr>
              <a:t>Political/ Legal </a:t>
            </a:r>
            <a:r>
              <a:rPr lang="de-DE" dirty="0" err="1"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None/>
            </a:pPr>
            <a:r>
              <a:rPr lang="de-DE" dirty="0" smtClean="0">
                <a:latin typeface="Cordia New" pitchFamily="34" charset="-34"/>
                <a:cs typeface="Cordia New" pitchFamily="34" charset="-34"/>
              </a:rPr>
              <a:t>Political Risks</a:t>
            </a:r>
          </a:p>
          <a:p>
            <a:pPr>
              <a:lnSpc>
                <a:spcPct val="80000"/>
              </a:lnSpc>
              <a:buFont typeface="Wingdings" pitchFamily="2" charset="2"/>
              <a:buChar char="§"/>
            </a:pPr>
            <a:r>
              <a:rPr lang="en-US" dirty="0">
                <a:latin typeface="Cordia New" pitchFamily="34" charset="-34"/>
                <a:cs typeface="Cordia New" pitchFamily="34" charset="-34"/>
              </a:rPr>
              <a:t>Expropriation of corporate assets without prompt and adequate compensation</a:t>
            </a:r>
          </a:p>
          <a:p>
            <a:pPr>
              <a:lnSpc>
                <a:spcPct val="80000"/>
              </a:lnSpc>
              <a:buFont typeface="Wingdings" pitchFamily="2" charset="2"/>
              <a:buChar char="§"/>
            </a:pPr>
            <a:r>
              <a:rPr lang="en-US" b="1" dirty="0">
                <a:latin typeface="Cordia New" pitchFamily="34" charset="-34"/>
                <a:cs typeface="Cordia New" pitchFamily="34" charset="-34"/>
              </a:rPr>
              <a:t> </a:t>
            </a:r>
            <a:r>
              <a:rPr lang="en-US" dirty="0">
                <a:latin typeface="Cordia New" pitchFamily="34" charset="-34"/>
                <a:cs typeface="Cordia New" pitchFamily="34" charset="-34"/>
              </a:rPr>
              <a:t>Forced sale of equity to host-country nationals, usually at or below depreciated book value</a:t>
            </a:r>
          </a:p>
          <a:p>
            <a:pPr>
              <a:lnSpc>
                <a:spcPct val="80000"/>
              </a:lnSpc>
              <a:buFont typeface="Wingdings" pitchFamily="2" charset="2"/>
              <a:buChar char="§"/>
            </a:pPr>
            <a:r>
              <a:rPr lang="en-US" b="1" dirty="0">
                <a:latin typeface="Cordia New" pitchFamily="34" charset="-34"/>
                <a:cs typeface="Cordia New" pitchFamily="34" charset="-34"/>
              </a:rPr>
              <a:t> </a:t>
            </a:r>
            <a:r>
              <a:rPr lang="en-US" dirty="0">
                <a:latin typeface="Cordia New" pitchFamily="34" charset="-34"/>
                <a:cs typeface="Cordia New" pitchFamily="34" charset="-34"/>
              </a:rPr>
              <a:t>Discriminatory treatment against foreign firms in the application of regulations or laws</a:t>
            </a:r>
          </a:p>
          <a:p>
            <a:pPr>
              <a:lnSpc>
                <a:spcPct val="80000"/>
              </a:lnSpc>
              <a:buFont typeface="Wingdings" pitchFamily="2" charset="2"/>
              <a:buChar char="§"/>
            </a:pPr>
            <a:r>
              <a:rPr lang="en-US" dirty="0">
                <a:latin typeface="Cordia New" pitchFamily="34" charset="-34"/>
                <a:cs typeface="Cordia New" pitchFamily="34" charset="-34"/>
              </a:rPr>
              <a:t>Barriers to repatriation of funds (profits or equity)</a:t>
            </a:r>
            <a:endParaRPr lang="th-TH" dirty="0">
              <a:latin typeface="Cordia New" pitchFamily="34" charset="-34"/>
              <a:cs typeface="Cordia New" pitchFamily="34" charset="-34"/>
            </a:endParaRPr>
          </a:p>
          <a:p>
            <a:pPr>
              <a:lnSpc>
                <a:spcPct val="80000"/>
              </a:lnSpc>
              <a:buFont typeface="Wingdings" pitchFamily="2" charset="2"/>
              <a:buChar char="§"/>
            </a:pPr>
            <a:r>
              <a:rPr lang="en-GB" dirty="0">
                <a:latin typeface="Cordia New" pitchFamily="34" charset="-34"/>
                <a:cs typeface="Cordia New" pitchFamily="34" charset="-34"/>
              </a:rPr>
              <a:t>Loss of technology or other intellectual property (such as patents, trademarks, or trade names)</a:t>
            </a:r>
            <a:endParaRPr lang="th-TH" dirty="0">
              <a:latin typeface="Cordia New" pitchFamily="34" charset="-34"/>
              <a:cs typeface="Cordia New" pitchFamily="34" charset="-34"/>
            </a:endParaRPr>
          </a:p>
          <a:p>
            <a:pPr>
              <a:lnSpc>
                <a:spcPct val="80000"/>
              </a:lnSpc>
              <a:buFont typeface="Wingdings" pitchFamily="2" charset="2"/>
              <a:buChar char="§"/>
            </a:pPr>
            <a:r>
              <a:rPr lang="en-GB" dirty="0">
                <a:latin typeface="Cordia New" pitchFamily="34" charset="-34"/>
                <a:cs typeface="Cordia New" pitchFamily="34" charset="-34"/>
              </a:rPr>
              <a:t>Interference in managerial decision making</a:t>
            </a:r>
            <a:endParaRPr lang="th-TH" dirty="0">
              <a:latin typeface="Cordia New" pitchFamily="34" charset="-34"/>
              <a:cs typeface="Cordia New" pitchFamily="34" charset="-34"/>
            </a:endParaRPr>
          </a:p>
          <a:p>
            <a:pPr>
              <a:lnSpc>
                <a:spcPct val="80000"/>
              </a:lnSpc>
              <a:buFont typeface="Wingdings" pitchFamily="2" charset="2"/>
              <a:buChar char="§"/>
            </a:pPr>
            <a:r>
              <a:rPr lang="en-GB" dirty="0">
                <a:latin typeface="Cordia New" pitchFamily="34" charset="-34"/>
                <a:cs typeface="Cordia New" pitchFamily="34" charset="-34"/>
              </a:rPr>
              <a:t>Dishonesty by government officials, including cancelling or altering contractual agreements, extortion demands, and so forth</a:t>
            </a:r>
          </a:p>
          <a:p>
            <a:pPr>
              <a:buFont typeface="Wingdings" pitchFamily="2" charset="2"/>
              <a:buChar char="§"/>
            </a:pPr>
            <a:endParaRPr lang="en-US" dirty="0" smtClean="0">
              <a:latin typeface="Cordia New" pitchFamily="34" charset="-34"/>
              <a:cs typeface="Cordia New" pitchFamily="34" charset="-34"/>
            </a:endParaRPr>
          </a:p>
          <a:p>
            <a:pPr>
              <a:buFont typeface="Wingdings" pitchFamily="2" charset="2"/>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170419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Political/ Legal </a:t>
            </a:r>
            <a:r>
              <a:rPr lang="de-DE" dirty="0" err="1"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smtClean="0">
                <a:latin typeface="CordiaUPC" pitchFamily="34" charset="-34"/>
                <a:cs typeface="CordiaUPC" pitchFamily="34" charset="-34"/>
              </a:rPr>
              <a:t>Trade </a:t>
            </a:r>
            <a:r>
              <a:rPr lang="en-US" dirty="0" smtClean="0">
                <a:latin typeface="CordiaUPC" pitchFamily="34" charset="-34"/>
                <a:cs typeface="CordiaUPC" pitchFamily="34" charset="-34"/>
              </a:rPr>
              <a:t>restriction</a:t>
            </a:r>
            <a:endParaRPr lang="th-TH" dirty="0" smtClean="0">
              <a:latin typeface="CordiaUPC" pitchFamily="34" charset="-34"/>
              <a:cs typeface="CordiaUPC" pitchFamily="34" charset="-34"/>
            </a:endParaRPr>
          </a:p>
          <a:p>
            <a:pPr>
              <a:buNone/>
            </a:pPr>
            <a:r>
              <a:rPr lang="en-US" sz="2800" b="1" i="1" dirty="0" smtClean="0">
                <a:latin typeface="CordiaUPC" pitchFamily="34" charset="-34"/>
                <a:cs typeface="CordiaUPC" pitchFamily="34" charset="-34"/>
              </a:rPr>
              <a:t>Import Tariff </a:t>
            </a:r>
            <a:r>
              <a:rPr lang="en-US" sz="2800" i="1" dirty="0" smtClean="0">
                <a:latin typeface="CordiaUPC" pitchFamily="34" charset="-34"/>
                <a:cs typeface="CordiaUPC" pitchFamily="34" charset="-34"/>
              </a:rPr>
              <a:t>– a tax levied by a nation on goods imported into the country</a:t>
            </a:r>
            <a:endParaRPr lang="de-DE" dirty="0" smtClean="0">
              <a:latin typeface="CordiaUPC" pitchFamily="34" charset="-34"/>
              <a:cs typeface="CordiaUPC" pitchFamily="34" charset="-34"/>
            </a:endParaRPr>
          </a:p>
          <a:p>
            <a:pPr>
              <a:buNone/>
              <a:defRPr/>
            </a:pPr>
            <a:r>
              <a:rPr lang="en-US" sz="2800" b="1" i="1" dirty="0" smtClean="0">
                <a:latin typeface="CordiaUPC" pitchFamily="34" charset="-34"/>
                <a:cs typeface="CordiaUPC" pitchFamily="34" charset="-34"/>
              </a:rPr>
              <a:t>Exchange controls </a:t>
            </a:r>
            <a:r>
              <a:rPr lang="en-US" sz="2800" i="1" dirty="0" smtClean="0">
                <a:latin typeface="CordiaUPC" pitchFamily="34" charset="-34"/>
                <a:cs typeface="CordiaUPC" pitchFamily="34" charset="-34"/>
              </a:rPr>
              <a:t>– regulations that restrict the amount of currency that can be bought or sold</a:t>
            </a:r>
          </a:p>
          <a:p>
            <a:pPr>
              <a:buNone/>
              <a:defRPr/>
            </a:pPr>
            <a:r>
              <a:rPr lang="en-US" sz="2800" b="1" i="1" dirty="0" smtClean="0">
                <a:latin typeface="CordiaUPC" pitchFamily="34" charset="-34"/>
                <a:cs typeface="CordiaUPC" pitchFamily="34" charset="-34"/>
              </a:rPr>
              <a:t>Quota</a:t>
            </a:r>
            <a:r>
              <a:rPr lang="en-US" sz="2800" i="1" dirty="0" smtClean="0">
                <a:latin typeface="CordiaUPC" pitchFamily="34" charset="-34"/>
                <a:cs typeface="CordiaUPC" pitchFamily="34" charset="-34"/>
              </a:rPr>
              <a:t> – a restriction on the number of units of a particular product that can be imported into a country</a:t>
            </a:r>
          </a:p>
          <a:p>
            <a:pPr>
              <a:buNone/>
              <a:defRPr/>
            </a:pPr>
            <a:r>
              <a:rPr lang="en-US" sz="2800" b="1" i="1" dirty="0" smtClean="0">
                <a:latin typeface="CordiaUPC" pitchFamily="34" charset="-34"/>
                <a:cs typeface="CordiaUPC" pitchFamily="34" charset="-34"/>
              </a:rPr>
              <a:t>Embargo</a:t>
            </a:r>
            <a:r>
              <a:rPr lang="en-US" sz="2800" i="1" dirty="0" smtClean="0">
                <a:latin typeface="CordiaUPC" pitchFamily="34" charset="-34"/>
                <a:cs typeface="CordiaUPC" pitchFamily="34" charset="-34"/>
              </a:rPr>
              <a:t>– a prohibition on trade in a particular product</a:t>
            </a:r>
          </a:p>
          <a:p>
            <a:pPr>
              <a:buNone/>
              <a:defRPr/>
            </a:pPr>
            <a:r>
              <a:rPr lang="en-US" sz="2800" b="1" i="1" dirty="0" smtClean="0">
                <a:latin typeface="CordiaUPC" pitchFamily="34" charset="-34"/>
                <a:cs typeface="CordiaUPC" pitchFamily="34" charset="-34"/>
              </a:rPr>
              <a:t>Dumping </a:t>
            </a:r>
            <a:r>
              <a:rPr lang="en-US" sz="2800" i="1" dirty="0" smtClean="0">
                <a:latin typeface="CordiaUPC" pitchFamily="34" charset="-34"/>
                <a:cs typeface="CordiaUPC" pitchFamily="34" charset="-34"/>
              </a:rPr>
              <a:t>– the act of a country or business selling products at less than what it costs to produce them</a:t>
            </a:r>
          </a:p>
          <a:p>
            <a:pPr>
              <a:buNone/>
            </a:pPr>
            <a:endParaRPr lang="en-US"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solidFill>
                  <a:schemeClr val="tx1"/>
                </a:solidFill>
                <a:latin typeface="Cordia New" pitchFamily="34" charset="-34"/>
                <a:cs typeface="Cordia New" pitchFamily="34" charset="-34"/>
              </a:rPr>
              <a:t>Political/ Legal 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77500" lnSpcReduction="20000"/>
          </a:bodyPr>
          <a:lstStyle/>
          <a:p>
            <a:pPr marL="0" indent="0">
              <a:buNone/>
            </a:pPr>
            <a:r>
              <a:rPr lang="de-DE" sz="3200" dirty="0" smtClean="0">
                <a:latin typeface="Cordia New" pitchFamily="34" charset="-34"/>
                <a:cs typeface="Cordia New" pitchFamily="34" charset="-34"/>
              </a:rPr>
              <a:t>Dumping</a:t>
            </a:r>
            <a:endParaRPr lang="en-GB" sz="3200" dirty="0" smtClean="0">
              <a:latin typeface="Cordia New" pitchFamily="34" charset="-34"/>
              <a:cs typeface="Cordia New" pitchFamily="34" charset="-34"/>
            </a:endParaRPr>
          </a:p>
          <a:p>
            <a:pPr marL="0" indent="0">
              <a:buNone/>
            </a:pPr>
            <a:r>
              <a:rPr lang="en-GB" sz="3200" dirty="0" smtClean="0">
                <a:latin typeface="Cordia New" pitchFamily="34" charset="-34"/>
                <a:cs typeface="Cordia New" pitchFamily="34" charset="-34"/>
              </a:rPr>
              <a:t>Fair </a:t>
            </a:r>
            <a:r>
              <a:rPr lang="en-GB" sz="3200" dirty="0">
                <a:latin typeface="Cordia New" pitchFamily="34" charset="-34"/>
                <a:cs typeface="Cordia New" pitchFamily="34" charset="-34"/>
              </a:rPr>
              <a:t>trade organisations warn against newly increased European Union (EU) quotas for milk production and continued high export subsidies, which will lead to increased milk and butter dumping on world markets. </a:t>
            </a:r>
          </a:p>
          <a:p>
            <a:pPr marL="0" indent="0">
              <a:buNone/>
            </a:pPr>
            <a:r>
              <a:rPr lang="en-GB" sz="3200" dirty="0">
                <a:latin typeface="Cordia New" pitchFamily="34" charset="-34"/>
                <a:cs typeface="Cordia New" pitchFamily="34" charset="-34"/>
              </a:rPr>
              <a:t>EU Ministers have renegotiated the CAP, which due to heavy subsidies consumes around 50% of Union budgets, and had a special tough time reaching a solution on milk quotas, which some countries wanted abandoned altogether</a:t>
            </a:r>
            <a:br>
              <a:rPr lang="en-GB" sz="3200" dirty="0">
                <a:latin typeface="Cordia New" pitchFamily="34" charset="-34"/>
                <a:cs typeface="Cordia New" pitchFamily="34" charset="-34"/>
              </a:rPr>
            </a:br>
            <a:r>
              <a:rPr lang="en-GB" sz="3200" dirty="0">
                <a:latin typeface="Cordia New" pitchFamily="34" charset="-34"/>
                <a:cs typeface="Cordia New" pitchFamily="34" charset="-34"/>
              </a:rPr>
              <a:t>This will lead to cheaper milk in the EU and an even greater pressure to export dairy products. Excessive diary products will increasingly be "dumped" at the world markets, the organisations predict.</a:t>
            </a:r>
            <a:br>
              <a:rPr lang="en-GB" sz="3200" dirty="0">
                <a:latin typeface="Cordia New" pitchFamily="34" charset="-34"/>
                <a:cs typeface="Cordia New" pitchFamily="34" charset="-34"/>
              </a:rPr>
            </a:br>
            <a:r>
              <a:rPr lang="en-GB" sz="3200" dirty="0">
                <a:latin typeface="Cordia New" pitchFamily="34" charset="-34"/>
                <a:cs typeface="Cordia New" pitchFamily="34" charset="-34"/>
              </a:rPr>
              <a:t>This kind of dumping does not do anything to fight poverty and hunger. Especially when it comes to milk, EU policies are ruining local development. </a:t>
            </a:r>
            <a:endParaRPr lang="en-US" sz="32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7776610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Legal </a:t>
            </a:r>
            <a:r>
              <a:rPr lang="de-DE" dirty="0" err="1"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Business related law</a:t>
            </a:r>
          </a:p>
          <a:p>
            <a:pPr>
              <a:buNone/>
            </a:pPr>
            <a:r>
              <a:rPr lang="en-US" dirty="0" smtClean="0">
                <a:latin typeface="CordiaUPC" pitchFamily="34" charset="-34"/>
                <a:cs typeface="CordiaUPC" pitchFamily="34" charset="-34"/>
              </a:rPr>
              <a:t> - </a:t>
            </a:r>
            <a:r>
              <a:rPr lang="th-TH" dirty="0" smtClean="0">
                <a:latin typeface="CordiaUPC" pitchFamily="34" charset="-34"/>
                <a:cs typeface="CordiaUPC" pitchFamily="34" charset="-34"/>
              </a:rPr>
              <a:t> </a:t>
            </a:r>
            <a:r>
              <a:rPr lang="de-DE" dirty="0" smtClean="0">
                <a:latin typeface="CordiaUPC" pitchFamily="34" charset="-34"/>
                <a:cs typeface="CordiaUPC" pitchFamily="34" charset="-34"/>
              </a:rPr>
              <a:t>C</a:t>
            </a:r>
            <a:r>
              <a:rPr lang="en-US" dirty="0" err="1" smtClean="0">
                <a:latin typeface="CordiaUPC" pitchFamily="34" charset="-34"/>
                <a:cs typeface="CordiaUPC" pitchFamily="34" charset="-34"/>
              </a:rPr>
              <a:t>ompany</a:t>
            </a:r>
            <a:r>
              <a:rPr lang="en-US" dirty="0" smtClean="0">
                <a:latin typeface="CordiaUPC" pitchFamily="34" charset="-34"/>
                <a:cs typeface="CordiaUPC" pitchFamily="34" charset="-34"/>
              </a:rPr>
              <a:t> law</a:t>
            </a:r>
          </a:p>
          <a:p>
            <a:pPr>
              <a:buFontTx/>
              <a:buChar char="-"/>
            </a:pPr>
            <a:r>
              <a:rPr lang="en-US" dirty="0" smtClean="0">
                <a:latin typeface="CordiaUPC" pitchFamily="34" charset="-34"/>
                <a:cs typeface="CordiaUPC" pitchFamily="34" charset="-34"/>
              </a:rPr>
              <a:t>Product safety and liability, labeling requirement</a:t>
            </a:r>
          </a:p>
          <a:p>
            <a:pPr>
              <a:buFontTx/>
              <a:buChar char="-"/>
            </a:pPr>
            <a:r>
              <a:rPr lang="en-US" dirty="0" smtClean="0">
                <a:latin typeface="CordiaUPC" pitchFamily="34" charset="-34"/>
                <a:cs typeface="CordiaUPC" pitchFamily="34" charset="-34"/>
              </a:rPr>
              <a:t>Tax law</a:t>
            </a:r>
          </a:p>
          <a:p>
            <a:pPr>
              <a:buFontTx/>
              <a:buChar char="-"/>
            </a:pPr>
            <a:r>
              <a:rPr lang="en-US" dirty="0" smtClean="0">
                <a:latin typeface="CordiaUPC" pitchFamily="34" charset="-34"/>
                <a:cs typeface="CordiaUPC" pitchFamily="34" charset="-34"/>
              </a:rPr>
              <a:t> Regulations on accounting</a:t>
            </a:r>
          </a:p>
          <a:p>
            <a:pPr>
              <a:buFontTx/>
              <a:buChar char="-"/>
            </a:pPr>
            <a:r>
              <a:rPr lang="en-US" dirty="0" smtClean="0">
                <a:latin typeface="CordiaUPC" pitchFamily="34" charset="-34"/>
                <a:cs typeface="CordiaUPC" pitchFamily="34" charset="-34"/>
              </a:rPr>
              <a:t>Labor law</a:t>
            </a:r>
          </a:p>
          <a:p>
            <a:pPr>
              <a:buFontTx/>
              <a:buChar char="-"/>
            </a:pPr>
            <a:r>
              <a:rPr lang="en-US" dirty="0" smtClean="0">
                <a:latin typeface="CordiaUPC" pitchFamily="34" charset="-34"/>
                <a:cs typeface="CordiaUPC" pitchFamily="34" charset="-34"/>
              </a:rPr>
              <a:t>Environment law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Legal 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err="1">
                <a:latin typeface="Cordia New" pitchFamily="34" charset="-34"/>
                <a:cs typeface="Cordia New" pitchFamily="34" charset="-34"/>
              </a:rPr>
              <a:t>Liebeck</a:t>
            </a:r>
            <a:r>
              <a:rPr lang="en-US" dirty="0">
                <a:latin typeface="Cordia New" pitchFamily="34" charset="-34"/>
                <a:cs typeface="Cordia New" pitchFamily="34" charset="-34"/>
              </a:rPr>
              <a:t> v. McDonald's Restaurants (</a:t>
            </a:r>
            <a:r>
              <a:rPr lang="en-GB" dirty="0">
                <a:latin typeface="Cordia New" pitchFamily="34" charset="-34"/>
                <a:cs typeface="Cordia New" pitchFamily="34" charset="-34"/>
              </a:rPr>
              <a:t>McDonald's coffee case and the hot coffee lawsuit</a:t>
            </a:r>
            <a:r>
              <a:rPr lang="en-US" dirty="0" smtClean="0">
                <a:latin typeface="Cordia New" pitchFamily="34" charset="-34"/>
                <a:cs typeface="Cordia New" pitchFamily="34" charset="-34"/>
              </a:rPr>
              <a:t>)</a:t>
            </a:r>
          </a:p>
          <a:p>
            <a:pPr>
              <a:buFontTx/>
              <a:buChar char="-"/>
            </a:pPr>
            <a:r>
              <a:rPr lang="en-GB" dirty="0">
                <a:latin typeface="Cordia New" pitchFamily="34" charset="-34"/>
                <a:cs typeface="Cordia New" pitchFamily="34" charset="-34"/>
              </a:rPr>
              <a:t>a woman who was heavily burned by hot coffee purchased from fast food restaurant McDonald's was rewarded  $2.86 million. </a:t>
            </a:r>
          </a:p>
          <a:p>
            <a:pPr>
              <a:buFontTx/>
              <a:buChar char="-"/>
            </a:pPr>
            <a:r>
              <a:rPr lang="de-DE" dirty="0">
                <a:latin typeface="Cordia New" pitchFamily="34" charset="-34"/>
                <a:cs typeface="Cordia New" pitchFamily="34" charset="-34"/>
              </a:rPr>
              <a:t>Her </a:t>
            </a:r>
            <a:r>
              <a:rPr lang="en-GB" dirty="0">
                <a:latin typeface="Cordia New" pitchFamily="34" charset="-34"/>
                <a:cs typeface="Cordia New" pitchFamily="34" charset="-34"/>
              </a:rPr>
              <a:t>attorneys argued that McDonald's coffee was "defective," claiming it was too hot and more likely to cause serious injury than coffee served at any other establishment</a:t>
            </a:r>
            <a:endParaRPr lang="en-US" dirty="0">
              <a:latin typeface="Cordia New" pitchFamily="34" charset="-34"/>
              <a:cs typeface="Cordia New" pitchFamily="34" charset="-34"/>
            </a:endParaRPr>
          </a:p>
          <a:p>
            <a:pPr marL="0" indent="0">
              <a:buNone/>
            </a:pPr>
            <a:endParaRPr lang="en-US" dirty="0">
              <a:latin typeface="Cordia New" pitchFamily="34" charset="-34"/>
              <a:cs typeface="Cordia New"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pic>
        <p:nvPicPr>
          <p:cNvPr id="8" name="Picture 2" descr="http://tomsadowski.com/Donuts/DonutGraphics/CautionHotCoffe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3545" y="4448653"/>
            <a:ext cx="2190455" cy="23802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activerain.com/image_store/uploads/9/4/7/4/3/ar124965860934749.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681" r="17144"/>
          <a:stretch/>
        </p:blipFill>
        <p:spPr bwMode="auto">
          <a:xfrm>
            <a:off x="5321824" y="5058152"/>
            <a:ext cx="1631721" cy="162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8655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Economic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forces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err="1" smtClean="0">
                <a:latin typeface="CordiaUPC" pitchFamily="34" charset="-34"/>
                <a:cs typeface="CordiaUPC" pitchFamily="34" charset="-34"/>
              </a:rPr>
              <a:t>Economic</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cycle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pic>
        <p:nvPicPr>
          <p:cNvPr id="9" name="Picture 2"/>
          <p:cNvPicPr>
            <a:picLocks noChangeAspect="1" noChangeArrowheads="1"/>
          </p:cNvPicPr>
          <p:nvPr/>
        </p:nvPicPr>
        <p:blipFill>
          <a:blip r:embed="rId4" cstate="print"/>
          <a:srcRect/>
          <a:stretch>
            <a:fillRect/>
          </a:stretch>
        </p:blipFill>
        <p:spPr bwMode="auto">
          <a:xfrm>
            <a:off x="4343400" y="0"/>
            <a:ext cx="4567774" cy="3398837"/>
          </a:xfrm>
          <a:prstGeom prst="rect">
            <a:avLst/>
          </a:prstGeom>
          <a:noFill/>
          <a:ln w="9525">
            <a:noFill/>
            <a:miter lim="800000"/>
            <a:headEnd/>
            <a:tailEnd/>
          </a:ln>
        </p:spPr>
      </p:pic>
      <p:sp>
        <p:nvSpPr>
          <p:cNvPr id="10" name="Rechteck 9"/>
          <p:cNvSpPr/>
          <p:nvPr/>
        </p:nvSpPr>
        <p:spPr>
          <a:xfrm>
            <a:off x="381000" y="3581400"/>
            <a:ext cx="8382000" cy="2542234"/>
          </a:xfrm>
          <a:prstGeom prst="rect">
            <a:avLst/>
          </a:prstGeom>
        </p:spPr>
        <p:txBody>
          <a:bodyPr wrap="square">
            <a:spAutoFit/>
          </a:bodyPr>
          <a:lstStyle/>
          <a:p>
            <a:pPr marL="342900" indent="-342900">
              <a:spcBef>
                <a:spcPct val="20000"/>
              </a:spcBef>
              <a:spcAft>
                <a:spcPts val="600"/>
              </a:spcAft>
            </a:pPr>
            <a:r>
              <a:rPr lang="en-US" sz="2400" dirty="0" smtClean="0">
                <a:latin typeface="Cordia New" pitchFamily="34" charset="-34"/>
                <a:cs typeface="Cordia New" pitchFamily="34" charset="-34"/>
              </a:rPr>
              <a:t>Business decisions and consumer behavior differ at various stages of the business cycle:</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Prosperity</a:t>
            </a:r>
            <a:r>
              <a:rPr lang="en-US" sz="2400" dirty="0" smtClean="0">
                <a:latin typeface="Cordia New" pitchFamily="34" charset="-34"/>
                <a:cs typeface="Cordia New" pitchFamily="34" charset="-34"/>
              </a:rPr>
              <a:t>—High consumer confidence, businesses expanding</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Recession</a:t>
            </a:r>
            <a:r>
              <a:rPr lang="en-US" sz="2400" dirty="0" smtClean="0">
                <a:latin typeface="Cordia New" pitchFamily="34" charset="-34"/>
                <a:cs typeface="Cordia New" pitchFamily="34" charset="-34"/>
              </a:rPr>
              <a:t>—Cyclical economic contraction lasting for six months or longer</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Depression</a:t>
            </a:r>
            <a:r>
              <a:rPr lang="en-US" sz="2400" dirty="0" smtClean="0">
                <a:latin typeface="Cordia New" pitchFamily="34" charset="-34"/>
                <a:cs typeface="Cordia New" pitchFamily="34" charset="-34"/>
              </a:rPr>
              <a:t>—Extended recession</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Recovery</a:t>
            </a:r>
            <a:r>
              <a:rPr lang="en-US" sz="2400" dirty="0" smtClean="0">
                <a:latin typeface="Cordia New" pitchFamily="34" charset="-34"/>
                <a:cs typeface="Cordia New" pitchFamily="34" charset="-34"/>
              </a:rPr>
              <a:t>—Declining unemployment, increasing business activity</a:t>
            </a:r>
            <a:endParaRPr lang="en-US" sz="20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Commodity</a:t>
            </a:r>
            <a:r>
              <a:rPr lang="de-DE" dirty="0" smtClean="0">
                <a:latin typeface="CordiaUPC" pitchFamily="34" charset="-34"/>
                <a:cs typeface="CordiaUPC" pitchFamily="34" charset="-34"/>
              </a:rPr>
              <a:t> Index</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pic>
        <p:nvPicPr>
          <p:cNvPr id="8" name="Picture 2" descr="http://www.weltinnenpolitik.net/wp-content/uploads/2011/05/grantham1.gif"/>
          <p:cNvPicPr>
            <a:picLocks noChangeAspect="1" noChangeArrowheads="1"/>
          </p:cNvPicPr>
          <p:nvPr/>
        </p:nvPicPr>
        <p:blipFill>
          <a:blip r:embed="rId3" cstate="print"/>
          <a:srcRect/>
          <a:stretch>
            <a:fillRect/>
          </a:stretch>
        </p:blipFill>
        <p:spPr bwMode="auto">
          <a:xfrm>
            <a:off x="838200" y="1403095"/>
            <a:ext cx="7924800" cy="5454905"/>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The </a:t>
            </a:r>
            <a:r>
              <a:rPr lang="de-DE" dirty="0" err="1" smtClean="0">
                <a:latin typeface="CordiaUPC" pitchFamily="34" charset="-34"/>
                <a:cs typeface="CordiaUPC" pitchFamily="34" charset="-34"/>
              </a:rPr>
              <a:t>development</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of</a:t>
            </a:r>
            <a:r>
              <a:rPr lang="de-DE" dirty="0" smtClean="0">
                <a:latin typeface="CordiaUPC" pitchFamily="34" charset="-34"/>
                <a:cs typeface="CordiaUPC" pitchFamily="34" charset="-34"/>
              </a:rPr>
              <a:t> stock </a:t>
            </a:r>
            <a:r>
              <a:rPr lang="de-DE" dirty="0" err="1" smtClean="0">
                <a:latin typeface="CordiaUPC" pitchFamily="34" charset="-34"/>
                <a:cs typeface="CordiaUPC" pitchFamily="34" charset="-34"/>
              </a:rPr>
              <a:t>market</a:t>
            </a:r>
            <a:r>
              <a:rPr lang="de-DE" dirty="0" smtClean="0">
                <a:latin typeface="CordiaUPC" pitchFamily="34" charset="-34"/>
                <a:cs typeface="CordiaUPC" pitchFamily="34" charset="-34"/>
              </a:rPr>
              <a:t> (DAX)</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pic>
        <p:nvPicPr>
          <p:cNvPr id="8" name="Picture 1"/>
          <p:cNvPicPr>
            <a:picLocks noChangeAspect="1" noChangeArrowheads="1"/>
          </p:cNvPicPr>
          <p:nvPr/>
        </p:nvPicPr>
        <p:blipFill>
          <a:blip r:embed="rId4" cstate="print"/>
          <a:srcRect/>
          <a:stretch>
            <a:fillRect/>
          </a:stretch>
        </p:blipFill>
        <p:spPr bwMode="auto">
          <a:xfrm>
            <a:off x="457200" y="2057400"/>
            <a:ext cx="8094740" cy="3314700"/>
          </a:xfrm>
          <a:prstGeom prst="rect">
            <a:avLst/>
          </a:prstGeom>
          <a:noFill/>
          <a:ln w="9525">
            <a:noFill/>
            <a:miter lim="800000"/>
            <a:headEnd/>
            <a:tailEnd/>
          </a:ln>
        </p:spPr>
      </p:pic>
      <p:cxnSp>
        <p:nvCxnSpPr>
          <p:cNvPr id="9" name="Gerade Verbindung mit Pfeil 8"/>
          <p:cNvCxnSpPr/>
          <p:nvPr/>
        </p:nvCxnSpPr>
        <p:spPr>
          <a:xfrm rot="5400000" flipH="1" flipV="1">
            <a:off x="3817976" y="5180806"/>
            <a:ext cx="1371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Gerade Verbindung mit Pfeil 9"/>
          <p:cNvCxnSpPr/>
          <p:nvPr/>
        </p:nvCxnSpPr>
        <p:spPr>
          <a:xfrm rot="5400000" flipH="1" flipV="1">
            <a:off x="6325394" y="5104606"/>
            <a:ext cx="1828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Textfeld 10"/>
          <p:cNvSpPr txBox="1"/>
          <p:nvPr/>
        </p:nvSpPr>
        <p:spPr>
          <a:xfrm>
            <a:off x="4246728" y="6236732"/>
            <a:ext cx="1219200" cy="381000"/>
          </a:xfrm>
          <a:prstGeom prst="rect">
            <a:avLst/>
          </a:prstGeom>
          <a:noFill/>
        </p:spPr>
        <p:txBody>
          <a:bodyPr wrap="square" rtlCol="0">
            <a:spAutoFit/>
          </a:bodyPr>
          <a:lstStyle/>
          <a:p>
            <a:r>
              <a:rPr lang="en-US" dirty="0" smtClean="0"/>
              <a:t>9-11</a:t>
            </a:r>
            <a:endParaRPr lang="en-US" dirty="0"/>
          </a:p>
        </p:txBody>
      </p:sp>
      <p:sp>
        <p:nvSpPr>
          <p:cNvPr id="12" name="Textfeld 11"/>
          <p:cNvSpPr txBox="1"/>
          <p:nvPr/>
        </p:nvSpPr>
        <p:spPr>
          <a:xfrm>
            <a:off x="6477000" y="6248400"/>
            <a:ext cx="1371600" cy="369332"/>
          </a:xfrm>
          <a:prstGeom prst="rect">
            <a:avLst/>
          </a:prstGeom>
          <a:noFill/>
        </p:spPr>
        <p:txBody>
          <a:bodyPr wrap="square" rtlCol="0">
            <a:spAutoFit/>
          </a:bodyPr>
          <a:lstStyle/>
          <a:p>
            <a:r>
              <a:rPr lang="en-US" dirty="0" smtClean="0"/>
              <a:t>Subprime</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Inflation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600" b="1" dirty="0" smtClean="0">
                <a:latin typeface="CordiaUPC" pitchFamily="34" charset="-34"/>
                <a:cs typeface="CordiaUPC" pitchFamily="34" charset="-34"/>
              </a:rPr>
              <a:t>Inflation</a:t>
            </a: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rate at which the general level of prices for goods and services is rising, and, subsequently, purchasing power is falling (Consumer price index)</a:t>
            </a:r>
          </a:p>
          <a:p>
            <a:pPr marL="0" indent="0">
              <a:buFontTx/>
              <a:buChar char="-"/>
            </a:pPr>
            <a:r>
              <a:rPr lang="de-DE" sz="3600" dirty="0" smtClean="0">
                <a:latin typeface="CordiaUPC" pitchFamily="34" charset="-34"/>
                <a:cs typeface="CordiaUPC" pitchFamily="34" charset="-34"/>
              </a:rPr>
              <a:t>Core </a:t>
            </a:r>
            <a:r>
              <a:rPr lang="de-DE" sz="3600" dirty="0" err="1" smtClean="0">
                <a:latin typeface="CordiaUPC" pitchFamily="34" charset="-34"/>
                <a:cs typeface="CordiaUPC" pitchFamily="34" charset="-34"/>
              </a:rPr>
              <a:t>inflation</a:t>
            </a: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a measure of inflation which excludes certain items that face volatile price movements</a:t>
            </a:r>
          </a:p>
          <a:p>
            <a:pPr marL="0" indent="0">
              <a:buFontTx/>
              <a:buChar char="-"/>
            </a:pPr>
            <a:r>
              <a:rPr lang="de-DE" sz="3600" dirty="0" smtClean="0">
                <a:latin typeface="CordiaUPC" pitchFamily="34" charset="-34"/>
                <a:cs typeface="CordiaUPC" pitchFamily="34" charset="-34"/>
              </a:rPr>
              <a:t>Headline inflation: </a:t>
            </a:r>
            <a:r>
              <a:rPr lang="en-US" sz="3600" dirty="0" smtClean="0">
                <a:latin typeface="CordiaUPC" pitchFamily="34" charset="-34"/>
                <a:cs typeface="CordiaUPC" pitchFamily="34" charset="-34"/>
              </a:rPr>
              <a:t>measure of the total</a:t>
            </a:r>
          </a:p>
          <a:p>
            <a:pPr marL="0" indent="0">
              <a:buNone/>
            </a:pPr>
            <a:r>
              <a:rPr lang="en-US" sz="3600" dirty="0" smtClean="0">
                <a:latin typeface="CordiaUPC" pitchFamily="34" charset="-34"/>
                <a:cs typeface="CordiaUPC" pitchFamily="34" charset="-34"/>
              </a:rPr>
              <a:t> inflation within an economy</a:t>
            </a: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pic>
        <p:nvPicPr>
          <p:cNvPr id="8" name="Picture 5"/>
          <p:cNvPicPr>
            <a:picLocks noChangeAspect="1" noChangeArrowheads="1"/>
          </p:cNvPicPr>
          <p:nvPr/>
        </p:nvPicPr>
        <p:blipFill>
          <a:blip r:embed="rId4" cstate="print"/>
          <a:srcRect/>
          <a:stretch>
            <a:fillRect/>
          </a:stretch>
        </p:blipFill>
        <p:spPr bwMode="auto">
          <a:xfrm>
            <a:off x="1143000" y="648405"/>
            <a:ext cx="7139966" cy="620959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Cause of </a:t>
            </a:r>
            <a:r>
              <a:rPr lang="en-US" b="1" dirty="0" smtClean="0">
                <a:latin typeface="CordiaUPC" pitchFamily="34" charset="-34"/>
                <a:cs typeface="CordiaUPC" pitchFamily="34" charset="-34"/>
              </a:rPr>
              <a:t>inflation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smtClean="0">
                <a:latin typeface="CordiaUPC" pitchFamily="34" charset="-34"/>
                <a:cs typeface="CordiaUPC" pitchFamily="34" charset="-34"/>
              </a:rPr>
              <a:t>Demand-pull inflation </a:t>
            </a:r>
            <a:r>
              <a:rPr lang="en-US" dirty="0" smtClean="0">
                <a:latin typeface="CordiaUPC" pitchFamily="34" charset="-34"/>
                <a:cs typeface="CordiaUPC" pitchFamily="34" charset="-34"/>
              </a:rPr>
              <a:t>caused by increases in aggregate demand due to increased private and government spending</a:t>
            </a:r>
          </a:p>
          <a:p>
            <a:pPr marL="0" indent="0">
              <a:buNone/>
            </a:pPr>
            <a:endParaRPr lang="en-US" dirty="0" smtClean="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Cost-push inflation</a:t>
            </a:r>
            <a:r>
              <a:rPr lang="en-US" dirty="0" smtClean="0">
                <a:latin typeface="CordiaUPC" pitchFamily="34" charset="-34"/>
                <a:cs typeface="CordiaUPC" pitchFamily="34" charset="-34"/>
              </a:rPr>
              <a:t>, also called "supply shock inflation," is caused by a drop in aggregate supply (potential output). This may be due to natural disasters, or increased prices of inputs. </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Built-In inflation </a:t>
            </a:r>
            <a:r>
              <a:rPr lang="en-GB" dirty="0">
                <a:latin typeface="CordiaUPC" pitchFamily="34" charset="-34"/>
                <a:cs typeface="CordiaUPC" pitchFamily="34" charset="-34"/>
              </a:rPr>
              <a:t>is often linked to the "price/wage spiral".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Interest Rate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The fee charged by a lender to a borrower for the use of borrowed</a:t>
            </a:r>
          </a:p>
          <a:p>
            <a:pPr marL="0" indent="0">
              <a:buNone/>
            </a:pPr>
            <a:r>
              <a:rPr lang="en-US" sz="3200" dirty="0" smtClean="0">
                <a:latin typeface="Cordia New" pitchFamily="34" charset="-34"/>
                <a:cs typeface="Cordia New" pitchFamily="34" charset="-34"/>
              </a:rPr>
              <a:t>money, usually expressed as an annual percentage of the principal</a:t>
            </a:r>
          </a:p>
          <a:p>
            <a:pPr marL="0" indent="0">
              <a:buFontTx/>
              <a:buChar char="-"/>
            </a:pPr>
            <a:r>
              <a:rPr lang="de-DE" sz="3200" dirty="0" err="1" smtClean="0">
                <a:latin typeface="Cordia New" pitchFamily="34" charset="-34"/>
                <a:cs typeface="Cordia New" pitchFamily="34" charset="-34"/>
              </a:rPr>
              <a:t>Repurchase</a:t>
            </a:r>
            <a:r>
              <a:rPr lang="de-DE" sz="3200" dirty="0" smtClean="0">
                <a:latin typeface="Cordia New" pitchFamily="34" charset="-34"/>
                <a:cs typeface="Cordia New" pitchFamily="34" charset="-34"/>
              </a:rPr>
              <a:t> rate</a:t>
            </a:r>
          </a:p>
          <a:p>
            <a:pPr marL="0" indent="0">
              <a:buFontTx/>
              <a:buChar char="-"/>
            </a:pP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deposit</a:t>
            </a:r>
            <a:r>
              <a:rPr lang="de-DE" sz="3200" dirty="0" smtClean="0">
                <a:latin typeface="Cordia New" pitchFamily="34" charset="-34"/>
                <a:cs typeface="Cordia New" pitchFamily="34" charset="-34"/>
              </a:rPr>
              <a:t> rate: </a:t>
            </a:r>
            <a:r>
              <a:rPr lang="de-DE" sz="3200" dirty="0" err="1" smtClean="0">
                <a:latin typeface="Cordia New" pitchFamily="34" charset="-34"/>
                <a:cs typeface="Cordia New" pitchFamily="34" charset="-34"/>
              </a:rPr>
              <a:t>current</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account</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saving</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account</a:t>
            </a:r>
            <a:r>
              <a:rPr lang="de-DE" sz="3200" dirty="0" smtClean="0">
                <a:latin typeface="Cordia New" pitchFamily="34" charset="-34"/>
                <a:cs typeface="Cordia New" pitchFamily="34" charset="-34"/>
              </a:rPr>
              <a:t>, time </a:t>
            </a:r>
            <a:r>
              <a:rPr lang="de-DE" sz="3200" dirty="0" err="1" smtClean="0">
                <a:latin typeface="Cordia New" pitchFamily="34" charset="-34"/>
                <a:cs typeface="Cordia New" pitchFamily="34" charset="-34"/>
              </a:rPr>
              <a:t>deposit</a:t>
            </a:r>
            <a:endParaRPr lang="de-DE" sz="3200" dirty="0" smtClean="0">
              <a:latin typeface="Cordia New" pitchFamily="34" charset="-34"/>
              <a:cs typeface="Cordia New" pitchFamily="34" charset="-34"/>
            </a:endParaRPr>
          </a:p>
          <a:p>
            <a:pPr marL="0" indent="0">
              <a:buFontTx/>
              <a:buChar char="-"/>
            </a:pP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Loan</a:t>
            </a:r>
            <a:r>
              <a:rPr lang="de-DE" sz="3200" dirty="0" smtClean="0">
                <a:latin typeface="Cordia New" pitchFamily="34" charset="-34"/>
                <a:cs typeface="Cordia New" pitchFamily="34" charset="-34"/>
              </a:rPr>
              <a:t> rate: MLR, MOR, MRR</a:t>
            </a: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Unemployment</a:t>
            </a:r>
            <a:r>
              <a:rPr lang="de-DE" b="1" dirty="0" smtClean="0">
                <a:latin typeface="CordiaUPC" pitchFamily="34" charset="-34"/>
                <a:cs typeface="CordiaUPC" pitchFamily="34" charset="-34"/>
              </a:rPr>
              <a:t> rate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514350" indent="-514350">
              <a:buAutoNum type="arabicPeriod"/>
            </a:pPr>
            <a:r>
              <a:rPr lang="en-US" sz="2800" dirty="0" smtClean="0">
                <a:latin typeface="CordiaUPC" pitchFamily="34" charset="-34"/>
                <a:cs typeface="CordiaUPC" pitchFamily="34" charset="-34"/>
              </a:rPr>
              <a:t>Frictional unemployment:</a:t>
            </a:r>
            <a:r>
              <a:rPr lang="en-US" sz="2800" dirty="0" smtClean="0"/>
              <a:t> </a:t>
            </a:r>
            <a:r>
              <a:rPr lang="en-US" sz="2800" dirty="0" smtClean="0">
                <a:latin typeface="CordiaUPC" pitchFamily="34" charset="-34"/>
                <a:cs typeface="CordiaUPC" pitchFamily="34" charset="-34"/>
              </a:rPr>
              <a:t>is the time period between jobs when a worker moves from one job to another. </a:t>
            </a:r>
          </a:p>
          <a:p>
            <a:pPr marL="514350" indent="-514350">
              <a:buAutoNum type="arabicPeriod"/>
            </a:pPr>
            <a:r>
              <a:rPr lang="en-US" sz="2800" dirty="0" smtClean="0">
                <a:latin typeface="CordiaUPC" pitchFamily="34" charset="-34"/>
                <a:cs typeface="CordiaUPC" pitchFamily="34" charset="-34"/>
              </a:rPr>
              <a:t>Seasonal unemployment: Unemployment expected at a given time of year</a:t>
            </a:r>
          </a:p>
          <a:p>
            <a:pPr marL="514350" indent="-514350">
              <a:buAutoNum type="arabicPeriod"/>
            </a:pPr>
            <a:r>
              <a:rPr lang="en-US" sz="2800" dirty="0" smtClean="0">
                <a:latin typeface="CordiaUPC" pitchFamily="34" charset="-34"/>
                <a:cs typeface="CordiaUPC" pitchFamily="34" charset="-34"/>
              </a:rPr>
              <a:t>Cyclical unemployment: occurs when there is not enough aggregate demand in the economy.</a:t>
            </a:r>
          </a:p>
          <a:p>
            <a:pPr marL="514350" indent="-514350">
              <a:buAutoNum type="arabicPeriod"/>
            </a:pPr>
            <a:r>
              <a:rPr lang="en-US" sz="2800" dirty="0" smtClean="0">
                <a:latin typeface="CordiaUPC" pitchFamily="34" charset="-34"/>
                <a:cs typeface="CordiaUPC" pitchFamily="34" charset="-34"/>
              </a:rPr>
              <a:t>Structural unemployment: occurs when a labor market is unable to provide jobs for everyone who wants one because there is a mismatch between the skills of the unemployed workers and the skills needed for the available jobs</a:t>
            </a:r>
            <a:endParaRPr lang="de-DE" sz="28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Demographics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condition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UPC" pitchFamily="34" charset="-34"/>
                <a:cs typeface="CordiaUPC" pitchFamily="34" charset="-34"/>
              </a:rPr>
              <a:t>Physical characteristics of a population such as: </a:t>
            </a:r>
          </a:p>
          <a:p>
            <a:pPr marL="0" indent="0">
              <a:buFont typeface="Wingdings" pitchFamily="2" charset="2"/>
              <a:buChar char="§"/>
            </a:pPr>
            <a:r>
              <a:rPr lang="en-US" sz="3200" dirty="0" smtClean="0">
                <a:latin typeface="CordiaUPC" pitchFamily="34" charset="-34"/>
                <a:cs typeface="CordiaUPC" pitchFamily="34" charset="-34"/>
              </a:rPr>
              <a:t> Gender</a:t>
            </a:r>
          </a:p>
          <a:p>
            <a:pPr marL="0" indent="0">
              <a:buFont typeface="Wingdings" pitchFamily="2" charset="2"/>
              <a:buChar char="§"/>
            </a:pPr>
            <a:r>
              <a:rPr lang="en-US" sz="3200" dirty="0" smtClean="0">
                <a:latin typeface="CordiaUPC" pitchFamily="34" charset="-34"/>
                <a:cs typeface="CordiaUPC" pitchFamily="34" charset="-34"/>
              </a:rPr>
              <a:t> Level of education</a:t>
            </a:r>
          </a:p>
          <a:p>
            <a:pPr marL="0" indent="0">
              <a:buFont typeface="Wingdings" pitchFamily="2" charset="2"/>
              <a:buChar char="§"/>
            </a:pPr>
            <a:r>
              <a:rPr lang="en-US" sz="3200" dirty="0" smtClean="0">
                <a:latin typeface="CordiaUPC" pitchFamily="34" charset="-34"/>
                <a:cs typeface="CordiaUPC" pitchFamily="34" charset="-34"/>
              </a:rPr>
              <a:t> Geographic location, Immigration</a:t>
            </a:r>
          </a:p>
          <a:p>
            <a:pPr marL="0" indent="0">
              <a:buFont typeface="Wingdings" pitchFamily="2" charset="2"/>
              <a:buChar char="§"/>
            </a:pPr>
            <a:r>
              <a:rPr lang="en-US" sz="3200" dirty="0" smtClean="0">
                <a:latin typeface="CordiaUPC" pitchFamily="34" charset="-34"/>
                <a:cs typeface="CordiaUPC" pitchFamily="34" charset="-34"/>
              </a:rPr>
              <a:t> Income</a:t>
            </a:r>
          </a:p>
          <a:p>
            <a:pPr marL="0" indent="0">
              <a:buFont typeface="Wingdings" pitchFamily="2" charset="2"/>
              <a:buChar char="§"/>
            </a:pPr>
            <a:r>
              <a:rPr lang="en-US" sz="3200" dirty="0" smtClean="0">
                <a:latin typeface="CordiaUPC" pitchFamily="34" charset="-34"/>
                <a:cs typeface="CordiaUPC" pitchFamily="34" charset="-34"/>
              </a:rPr>
              <a:t> Family composition</a:t>
            </a:r>
          </a:p>
          <a:p>
            <a:pPr marL="0" indent="0">
              <a:buFont typeface="Wingdings" pitchFamily="2" charset="2"/>
              <a:buChar char="§"/>
            </a:pPr>
            <a:r>
              <a:rPr lang="en-US" sz="3200" dirty="0" smtClean="0">
                <a:latin typeface="CordiaUPC" pitchFamily="34" charset="-34"/>
                <a:cs typeface="CordiaUPC" pitchFamily="34" charset="-34"/>
              </a:rPr>
              <a:t> Age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pic>
        <p:nvPicPr>
          <p:cNvPr id="9" name="Picture 3"/>
          <p:cNvPicPr>
            <a:picLocks noChangeAspect="1" noChangeArrowheads="1"/>
          </p:cNvPicPr>
          <p:nvPr/>
        </p:nvPicPr>
        <p:blipFill>
          <a:blip r:embed="rId3" cstate="print"/>
          <a:srcRect/>
          <a:stretch>
            <a:fillRect/>
          </a:stretch>
        </p:blipFill>
        <p:spPr bwMode="auto">
          <a:xfrm>
            <a:off x="5105400" y="3657600"/>
            <a:ext cx="3638550" cy="2770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Your task: </a:t>
            </a:r>
          </a:p>
          <a:p>
            <a:pPr marL="0" indent="0">
              <a:buNone/>
            </a:pPr>
            <a:r>
              <a:rPr lang="en-US" dirty="0" smtClean="0">
                <a:latin typeface="CordiaUPC" pitchFamily="34" charset="-34"/>
                <a:cs typeface="CordiaUPC" pitchFamily="34" charset="-34"/>
              </a:rPr>
              <a:t>Think about the recent demographic trend in Thailand and try to identify your market opportunities.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41</a:t>
            </a:fld>
            <a:endParaRPr lang="en-US" sz="1600" dirty="0">
              <a:latin typeface="CordiaUPC" pitchFamily="34" charset="-34"/>
              <a:cs typeface="CordiaUPC" pitchFamily="34" charset="-34"/>
            </a:endParaRPr>
          </a:p>
        </p:txBody>
      </p:sp>
      <p:pic>
        <p:nvPicPr>
          <p:cNvPr id="60418" name="Picture 2" descr="http://www.surreybeekeeper.co.uk/wp-content/uploads/2010/06/old-man-photo.jpg"/>
          <p:cNvPicPr>
            <a:picLocks noChangeAspect="1" noChangeArrowheads="1"/>
          </p:cNvPicPr>
          <p:nvPr/>
        </p:nvPicPr>
        <p:blipFill>
          <a:blip r:embed="rId4" cstate="print"/>
          <a:srcRect/>
          <a:stretch>
            <a:fillRect/>
          </a:stretch>
        </p:blipFill>
        <p:spPr bwMode="auto">
          <a:xfrm>
            <a:off x="4724400" y="4343400"/>
            <a:ext cx="2058002" cy="2514600"/>
          </a:xfrm>
          <a:prstGeom prst="rect">
            <a:avLst/>
          </a:prstGeom>
          <a:noFill/>
        </p:spPr>
      </p:pic>
      <p:pic>
        <p:nvPicPr>
          <p:cNvPr id="60420" name="Picture 4" descr="http://www.webweaver.nu/clipart/img/people/baby/baby-cartoon.jpg"/>
          <p:cNvPicPr>
            <a:picLocks noChangeAspect="1" noChangeArrowheads="1"/>
          </p:cNvPicPr>
          <p:nvPr/>
        </p:nvPicPr>
        <p:blipFill>
          <a:blip r:embed="rId5" cstate="print"/>
          <a:srcRect/>
          <a:stretch>
            <a:fillRect/>
          </a:stretch>
        </p:blipFill>
        <p:spPr bwMode="auto">
          <a:xfrm>
            <a:off x="3200400" y="3124200"/>
            <a:ext cx="1447800" cy="2127153"/>
          </a:xfrm>
          <a:prstGeom prst="rect">
            <a:avLst/>
          </a:prstGeom>
          <a:noFill/>
        </p:spPr>
      </p:pic>
      <p:pic>
        <p:nvPicPr>
          <p:cNvPr id="60422" name="Picture 6" descr="http://2.bp.blogspot.com/__vR3SETx-CI/TSQFoBonFJI/AAAAAAAAAGk/R_d02LWU9Bc/s1600/3083337969_c255215a95.jpg"/>
          <p:cNvPicPr>
            <a:picLocks noChangeAspect="1" noChangeArrowheads="1"/>
          </p:cNvPicPr>
          <p:nvPr/>
        </p:nvPicPr>
        <p:blipFill>
          <a:blip r:embed="rId6" cstate="print"/>
          <a:srcRect/>
          <a:stretch>
            <a:fillRect/>
          </a:stretch>
        </p:blipFill>
        <p:spPr bwMode="auto">
          <a:xfrm>
            <a:off x="0" y="4485741"/>
            <a:ext cx="3276600" cy="2372259"/>
          </a:xfrm>
          <a:prstGeom prst="rect">
            <a:avLst/>
          </a:prstGeom>
          <a:noFill/>
        </p:spPr>
      </p:pic>
      <p:pic>
        <p:nvPicPr>
          <p:cNvPr id="60424" name="Picture 8" descr="http://www.molecularstation.com/molecular-biology-images/data/507/cartoonGrad.gif"/>
          <p:cNvPicPr>
            <a:picLocks noChangeAspect="1" noChangeArrowheads="1"/>
          </p:cNvPicPr>
          <p:nvPr/>
        </p:nvPicPr>
        <p:blipFill>
          <a:blip r:embed="rId7" cstate="print"/>
          <a:srcRect/>
          <a:stretch>
            <a:fillRect/>
          </a:stretch>
        </p:blipFill>
        <p:spPr bwMode="auto">
          <a:xfrm>
            <a:off x="6858000" y="3429000"/>
            <a:ext cx="2286000" cy="2787994"/>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Infrastructure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sz="2800" b="1" dirty="0" smtClean="0">
                <a:latin typeface="Cordia New" pitchFamily="34" charset="-34"/>
                <a:cs typeface="Cordia New" pitchFamily="34" charset="-34"/>
              </a:rPr>
              <a:t>Infrastructure</a:t>
            </a:r>
          </a:p>
          <a:p>
            <a:pPr marL="0" lvl="0" indent="0">
              <a:buNone/>
            </a:pPr>
            <a:r>
              <a:rPr lang="en-US" sz="2800" dirty="0" smtClean="0">
                <a:latin typeface="Cordia New" pitchFamily="34" charset="-34"/>
                <a:cs typeface="Cordia New" pitchFamily="34" charset="-34"/>
              </a:rPr>
              <a:t>The physical facilities that support economic activities, including railroads, highways, ports, airfields, utilities, power plants, schools, hospitals, and commercial distribution systems.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5257800" y="3810000"/>
            <a:ext cx="352425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Quality </a:t>
            </a:r>
            <a:r>
              <a:rPr lang="de-DE" dirty="0" err="1" smtClean="0">
                <a:solidFill>
                  <a:schemeClr val="tx1"/>
                </a:solidFill>
                <a:latin typeface="Cordia New" pitchFamily="34" charset="-34"/>
                <a:cs typeface="Cordia New" pitchFamily="34" charset="-34"/>
              </a:rPr>
              <a:t>of</a:t>
            </a:r>
            <a:r>
              <a:rPr lang="de-DE" dirty="0" smtClean="0">
                <a:solidFill>
                  <a:schemeClr val="tx1"/>
                </a:solidFill>
                <a:latin typeface="Cordia New" pitchFamily="34" charset="-34"/>
                <a:cs typeface="Cordia New" pitchFamily="34" charset="-34"/>
              </a:rPr>
              <a:t> </a:t>
            </a:r>
            <a:r>
              <a:rPr lang="de-DE" dirty="0" err="1" smtClean="0">
                <a:solidFill>
                  <a:schemeClr val="tx1"/>
                </a:solidFill>
                <a:latin typeface="Cordia New" pitchFamily="34" charset="-34"/>
                <a:cs typeface="Cordia New" pitchFamily="34" charset="-34"/>
              </a:rPr>
              <a:t>overall</a:t>
            </a:r>
            <a:r>
              <a:rPr lang="de-DE" dirty="0" smtClean="0">
                <a:solidFill>
                  <a:schemeClr val="tx1"/>
                </a:solidFill>
                <a:latin typeface="Cordia New" pitchFamily="34" charset="-34"/>
                <a:cs typeface="Cordia New" pitchFamily="34" charset="-34"/>
              </a:rPr>
              <a:t> </a:t>
            </a:r>
            <a:r>
              <a:rPr lang="de-DE" dirty="0" err="1" smtClean="0">
                <a:solidFill>
                  <a:schemeClr val="tx1"/>
                </a:solidFill>
                <a:latin typeface="Cordia New" pitchFamily="34" charset="-34"/>
                <a:cs typeface="Cordia New" pitchFamily="34" charset="-34"/>
              </a:rPr>
              <a:t>infrastructure</a:t>
            </a:r>
            <a:r>
              <a:rPr lang="de-DE" dirty="0" smtClean="0">
                <a:solidFill>
                  <a:schemeClr val="tx1"/>
                </a:solidFill>
                <a:latin typeface="Cordia New" pitchFamily="34" charset="-34"/>
                <a:cs typeface="Cordia New" pitchFamily="34" charset="-34"/>
              </a:rPr>
              <a:t> </a:t>
            </a:r>
            <a:r>
              <a:rPr lang="de-DE" dirty="0" err="1" smtClean="0">
                <a:solidFill>
                  <a:schemeClr val="tx1"/>
                </a:solidFill>
                <a:latin typeface="Cordia New" pitchFamily="34" charset="-34"/>
                <a:cs typeface="Cordia New" pitchFamily="34" charset="-34"/>
              </a:rPr>
              <a:t>ranking</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43</a:t>
            </a:fld>
            <a:endParaRPr lang="en-US" sz="1600" dirty="0">
              <a:latin typeface="CordiaUPC" pitchFamily="34" charset="-34"/>
              <a:cs typeface="CordiaUPC" pitchFamily="34" charset="-34"/>
            </a:endParaRPr>
          </a:p>
        </p:txBody>
      </p:sp>
      <p:sp>
        <p:nvSpPr>
          <p:cNvPr id="8" name="Textfeld 7"/>
          <p:cNvSpPr txBox="1"/>
          <p:nvPr/>
        </p:nvSpPr>
        <p:spPr>
          <a:xfrm>
            <a:off x="762000" y="6488668"/>
            <a:ext cx="3429000" cy="369332"/>
          </a:xfrm>
          <a:prstGeom prst="rect">
            <a:avLst/>
          </a:prstGeom>
          <a:noFill/>
        </p:spPr>
        <p:txBody>
          <a:bodyPr wrap="square" rtlCol="0">
            <a:spAutoFit/>
          </a:bodyPr>
          <a:lstStyle/>
          <a:p>
            <a:r>
              <a:rPr lang="de-DE" dirty="0" smtClean="0">
                <a:latin typeface="Cordia New" pitchFamily="34" charset="-34"/>
                <a:cs typeface="Cordia New" pitchFamily="34" charset="-34"/>
              </a:rPr>
              <a:t>Source: World Economics Forum, 2011</a:t>
            </a:r>
            <a:endParaRPr lang="en-US" dirty="0">
              <a:latin typeface="Cordia New" pitchFamily="34" charset="-34"/>
              <a:cs typeface="Cordia New" pitchFamily="34" charset="-34"/>
            </a:endParaRPr>
          </a:p>
        </p:txBody>
      </p:sp>
      <p:pic>
        <p:nvPicPr>
          <p:cNvPr id="9" name="Picture 1"/>
          <p:cNvPicPr>
            <a:picLocks noChangeAspect="1" noChangeArrowheads="1"/>
          </p:cNvPicPr>
          <p:nvPr/>
        </p:nvPicPr>
        <p:blipFill>
          <a:blip r:embed="rId4" cstate="print"/>
          <a:srcRect/>
          <a:stretch>
            <a:fillRect/>
          </a:stretch>
        </p:blipFill>
        <p:spPr bwMode="auto">
          <a:xfrm>
            <a:off x="838200" y="1600200"/>
            <a:ext cx="6096000" cy="46810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b="1" dirty="0" smtClean="0">
                <a:latin typeface="Cordia New" pitchFamily="34" charset="-34"/>
                <a:cs typeface="Cordia New" pitchFamily="34" charset="-34"/>
              </a:rPr>
              <a:t>Exchange Rates</a:t>
            </a:r>
          </a:p>
          <a:p>
            <a:pPr marL="0" lvl="0" indent="0">
              <a:buNone/>
            </a:pPr>
            <a:r>
              <a:rPr lang="en-US" sz="2800" dirty="0" smtClean="0">
                <a:latin typeface="Cordia New" pitchFamily="34" charset="-34"/>
                <a:cs typeface="Cordia New" pitchFamily="34" charset="-34"/>
              </a:rPr>
              <a:t>The ratio at which one nation’s currency can be exchanged for another nation’s currency</a:t>
            </a:r>
          </a:p>
          <a:p>
            <a:pPr marL="0" lvl="0" indent="0">
              <a:buFontTx/>
              <a:buChar char="-"/>
            </a:pPr>
            <a:r>
              <a:rPr lang="en-US" sz="2800" dirty="0" smtClean="0">
                <a:latin typeface="Cordia New" pitchFamily="34" charset="-34"/>
                <a:cs typeface="Cordia New" pitchFamily="34" charset="-34"/>
              </a:rPr>
              <a:t> Appreciation: An increase in the value (money) of an asset over time</a:t>
            </a:r>
          </a:p>
          <a:p>
            <a:pPr marL="0" lvl="0" indent="0">
              <a:buFontTx/>
              <a:buChar char="-"/>
            </a:pPr>
            <a:r>
              <a:rPr lang="en-US" sz="2800" dirty="0" smtClean="0">
                <a:latin typeface="Cordia New" pitchFamily="34" charset="-34"/>
                <a:cs typeface="Cordia New" pitchFamily="34" charset="-34"/>
              </a:rPr>
              <a:t> Depreciation: A decrease in the value of an asset over time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44</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410201" y="4772744"/>
            <a:ext cx="3124200" cy="20852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Exchange Rate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i="1" dirty="0">
                <a:latin typeface="CordiaUPC" pitchFamily="34" charset="-34"/>
                <a:cs typeface="CordiaUPC" pitchFamily="34" charset="-34"/>
              </a:rPr>
              <a:t>„</a:t>
            </a:r>
            <a:r>
              <a:rPr lang="en-US" i="1" dirty="0">
                <a:latin typeface="CordiaUPC" pitchFamily="34" charset="-34"/>
                <a:cs typeface="CordiaUPC" pitchFamily="34" charset="-34"/>
              </a:rPr>
              <a:t>The euro briefly traded as low as Y108 on Monday, its weakest level since November 2001. The resulting loss of buying power among European consumers is a serious problem for Japanese exporters such as Sony, whose profit forecast for the year to March 2011 assumes an average exchange rate of Y125 to the euro. The divergence could cost the electronics group Y100bn this year</a:t>
            </a:r>
            <a:r>
              <a:rPr lang="en-US" i="1" dirty="0"/>
              <a:t>.</a:t>
            </a:r>
            <a:r>
              <a:rPr lang="en-US" i="1" dirty="0">
                <a:latin typeface="CordiaUPC" pitchFamily="34" charset="-34"/>
                <a:cs typeface="CordiaUPC" pitchFamily="34" charset="-34"/>
              </a:rPr>
              <a:t>” […]</a:t>
            </a:r>
          </a:p>
          <a:p>
            <a:pPr marL="0" indent="0">
              <a:buNone/>
            </a:pPr>
            <a:endParaRPr lang="en-US" i="1" dirty="0">
              <a:latin typeface="CordiaUPC" pitchFamily="34" charset="-34"/>
              <a:cs typeface="CordiaUPC" pitchFamily="34" charset="-34"/>
            </a:endParaRPr>
          </a:p>
          <a:p>
            <a:pPr marL="0" indent="0">
              <a:buNone/>
            </a:pPr>
            <a:r>
              <a:rPr lang="en-US" i="1" dirty="0">
                <a:latin typeface="CordiaUPC" pitchFamily="34" charset="-34"/>
                <a:cs typeface="CordiaUPC" pitchFamily="34" charset="-34"/>
              </a:rPr>
              <a:t>The financial turmoil in Europe, which is hitting the euro, is creating additional problems for Japanese companies. Hitachi, for example, has said some of its projects are being delayed by financing issues. The weaker euro, which has lost 5.9 per cent against the yen over the past month, also makes European manufacturers more competitive. […]” </a:t>
            </a:r>
            <a:r>
              <a:rPr lang="en-US" dirty="0">
                <a:latin typeface="CordiaUPC" pitchFamily="34" charset="-34"/>
                <a:cs typeface="CordiaUPC" pitchFamily="34" charset="-34"/>
              </a:rPr>
              <a:t>(Financial Times, 8.06.2010)</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2215250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Exchange Rate</a:t>
            </a:r>
          </a:p>
        </p:txBody>
      </p:sp>
      <p:sp>
        <p:nvSpPr>
          <p:cNvPr id="3" name="Inhaltsplatzhalter 2"/>
          <p:cNvSpPr>
            <a:spLocks noGrp="1"/>
          </p:cNvSpPr>
          <p:nvPr>
            <p:ph sz="quarter" idx="1"/>
          </p:nvPr>
        </p:nvSpPr>
        <p:spPr/>
        <p:txBody>
          <a:bodyPr>
            <a:normAutofit/>
          </a:bodyPr>
          <a:lstStyle/>
          <a:p>
            <a:pPr marL="0" indent="0">
              <a:buNone/>
            </a:pPr>
            <a:r>
              <a:rPr lang="en-US" dirty="0">
                <a:latin typeface="Cordia New" pitchFamily="34" charset="-34"/>
                <a:cs typeface="Cordia New" pitchFamily="34" charset="-34"/>
              </a:rPr>
              <a:t>One of the world’s largest airlines, Japan Air lines (JAL), is also one of the best customers of </a:t>
            </a:r>
            <a:r>
              <a:rPr lang="en-US" dirty="0" smtClean="0">
                <a:latin typeface="Cordia New" pitchFamily="34" charset="-34"/>
                <a:cs typeface="Cordia New" pitchFamily="34" charset="-34"/>
              </a:rPr>
              <a:t>Boeing. </a:t>
            </a:r>
            <a:r>
              <a:rPr lang="en-US" dirty="0">
                <a:latin typeface="Cordia New" pitchFamily="34" charset="-34"/>
                <a:cs typeface="Cordia New" pitchFamily="34" charset="-34"/>
              </a:rPr>
              <a:t>JAL orders an aircraft two to six-years before the plane is actually needed and normally pays Boeing a </a:t>
            </a:r>
            <a:r>
              <a:rPr lang="en-US" dirty="0" smtClean="0">
                <a:latin typeface="Cordia New" pitchFamily="34" charset="-34"/>
                <a:cs typeface="Cordia New" pitchFamily="34" charset="-34"/>
              </a:rPr>
              <a:t>10</a:t>
            </a:r>
            <a:r>
              <a:rPr lang="en-GB" dirty="0">
                <a:latin typeface="Cordia New" pitchFamily="34" charset="-34"/>
                <a:cs typeface="Cordia New" pitchFamily="34" charset="-34"/>
              </a:rPr>
              <a:t> </a:t>
            </a:r>
            <a:r>
              <a:rPr lang="en-US" dirty="0" smtClean="0">
                <a:latin typeface="Cordia New" pitchFamily="34" charset="-34"/>
                <a:cs typeface="Cordia New" pitchFamily="34" charset="-34"/>
              </a:rPr>
              <a:t>percent </a:t>
            </a:r>
            <a:r>
              <a:rPr lang="en-US" dirty="0">
                <a:latin typeface="Cordia New" pitchFamily="34" charset="-34"/>
                <a:cs typeface="Cordia New" pitchFamily="34" charset="-34"/>
              </a:rPr>
              <a:t>deposit when ordering. The bulk of the payment is made when the aircraft is delivered</a:t>
            </a:r>
            <a:r>
              <a:rPr lang="en-US" dirty="0" smtClean="0">
                <a:latin typeface="Cordia New" pitchFamily="34" charset="-34"/>
                <a:cs typeface="Cordia New" pitchFamily="34" charset="-34"/>
              </a:rPr>
              <a:t>. </a:t>
            </a:r>
            <a:r>
              <a:rPr lang="en-US" dirty="0">
                <a:latin typeface="Cordia New" pitchFamily="34" charset="-34"/>
                <a:cs typeface="Cordia New" pitchFamily="34" charset="-34"/>
              </a:rPr>
              <a:t>In the interval between placing an order and making final payment, the value of the yen against the dollar may change. This can increase or decrease the cost of an </a:t>
            </a:r>
            <a:r>
              <a:rPr lang="en-US" dirty="0" smtClean="0">
                <a:latin typeface="Cordia New" pitchFamily="34" charset="-34"/>
                <a:cs typeface="Cordia New" pitchFamily="34" charset="-34"/>
              </a:rPr>
              <a:t>aircraft </a:t>
            </a:r>
            <a:r>
              <a:rPr lang="en-US" i="1" dirty="0" smtClean="0">
                <a:latin typeface="CordiaUPC" pitchFamily="34" charset="-34"/>
                <a:cs typeface="CordiaUPC" pitchFamily="34" charset="-34"/>
              </a:rPr>
              <a:t>[…]</a:t>
            </a:r>
          </a:p>
          <a:p>
            <a:pPr marL="0" indent="0">
              <a:buNone/>
            </a:pPr>
            <a:endParaRPr lang="en-US" i="1" dirty="0">
              <a:latin typeface="CordiaUPC" pitchFamily="34" charset="-34"/>
              <a:cs typeface="CordiaUPC" pitchFamily="34" charset="-34"/>
            </a:endParaRPr>
          </a:p>
          <a:p>
            <a:pPr marL="0" indent="0" algn="r">
              <a:buNone/>
            </a:pPr>
            <a:r>
              <a:rPr lang="en-US" sz="2000" dirty="0">
                <a:latin typeface="Cordia New" pitchFamily="34" charset="-34"/>
                <a:cs typeface="Cordia New" pitchFamily="34" charset="-34"/>
              </a:rPr>
              <a:t>Sources:  Hill, C. (2002): Global Business, </a:t>
            </a:r>
            <a:r>
              <a:rPr lang="en-US" sz="2000" dirty="0" err="1">
                <a:latin typeface="Cordia New" pitchFamily="34" charset="-34"/>
                <a:cs typeface="Cordia New" pitchFamily="34" charset="-34"/>
              </a:rPr>
              <a:t>McGrawHill</a:t>
            </a:r>
            <a:r>
              <a:rPr lang="en-US" sz="2000" dirty="0">
                <a:latin typeface="Cordia New" pitchFamily="34" charset="-34"/>
                <a:cs typeface="Cordia New" pitchFamily="34" charset="-34"/>
              </a:rPr>
              <a:t>, P. 258. </a:t>
            </a:r>
            <a:endParaRPr lang="en-GB" sz="2000" dirty="0">
              <a:latin typeface="Cordia New" pitchFamily="34" charset="-34"/>
              <a:cs typeface="Cordia New" pitchFamily="34" charset="-34"/>
            </a:endParaRPr>
          </a:p>
          <a:p>
            <a:pPr marL="0" indent="0">
              <a:buNone/>
            </a:pPr>
            <a:endParaRPr lang="en-US" sz="20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2678579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Currency Exposure</a:t>
            </a:r>
          </a:p>
          <a:p>
            <a:r>
              <a:rPr lang="en-US" sz="2800" b="1" dirty="0">
                <a:latin typeface="Cordia New" pitchFamily="34" charset="-34"/>
                <a:cs typeface="Cordia New" pitchFamily="34" charset="-34"/>
              </a:rPr>
              <a:t>Transaction exposure:</a:t>
            </a:r>
            <a:r>
              <a:rPr lang="en-US" sz="2800" dirty="0">
                <a:latin typeface="Cordia New" pitchFamily="34" charset="-34"/>
                <a:cs typeface="Cordia New" pitchFamily="34" charset="-34"/>
              </a:rPr>
              <a:t> the extent to which the income from individual transactions is affected by fluctuations in foreign exchange values</a:t>
            </a:r>
          </a:p>
          <a:p>
            <a:r>
              <a:rPr lang="en-US" sz="2800" b="1" dirty="0">
                <a:latin typeface="Cordia New" pitchFamily="34" charset="-34"/>
                <a:cs typeface="Cordia New" pitchFamily="34" charset="-34"/>
              </a:rPr>
              <a:t>Translation exposure:</a:t>
            </a:r>
            <a:r>
              <a:rPr lang="en-US" sz="2800" dirty="0">
                <a:latin typeface="Cordia New" pitchFamily="34" charset="-34"/>
                <a:cs typeface="Cordia New" pitchFamily="34" charset="-34"/>
              </a:rPr>
              <a:t> the impact of currency exchange rate changes on the reported financial statements of a company</a:t>
            </a:r>
          </a:p>
          <a:p>
            <a:r>
              <a:rPr lang="en-US" sz="2800" b="1" dirty="0">
                <a:latin typeface="Cordia New" pitchFamily="34" charset="-34"/>
                <a:cs typeface="Cordia New" pitchFamily="34" charset="-34"/>
              </a:rPr>
              <a:t>Economic exposure:</a:t>
            </a:r>
            <a:r>
              <a:rPr lang="en-US" sz="2800" dirty="0">
                <a:latin typeface="Cordia New" pitchFamily="34" charset="-34"/>
                <a:cs typeface="Cordia New" pitchFamily="34" charset="-34"/>
              </a:rPr>
              <a:t> the extent to which a firm’s future international earning power is affected by changes in exchange rates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2827621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Socio-Cultural Forces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48</a:t>
            </a:fld>
            <a:endParaRPr lang="en-US" sz="1600" dirty="0">
              <a:latin typeface="CordiaUPC" pitchFamily="34" charset="-34"/>
              <a:cs typeface="CordiaUPC" pitchFamily="34" charset="-34"/>
            </a:endParaRPr>
          </a:p>
        </p:txBody>
      </p:sp>
      <p:sp>
        <p:nvSpPr>
          <p:cNvPr id="3" name="Content Placeholder 2"/>
          <p:cNvSpPr>
            <a:spLocks noGrp="1"/>
          </p:cNvSpPr>
          <p:nvPr>
            <p:ph sz="quarter" idx="1"/>
          </p:nvPr>
        </p:nvSpPr>
        <p:spPr>
          <a:xfrm>
            <a:off x="568656" y="1752600"/>
            <a:ext cx="8153400" cy="4495800"/>
          </a:xfrm>
        </p:spPr>
        <p:txBody>
          <a:bodyPr/>
          <a:lstStyle/>
          <a:p>
            <a:pPr marL="0" indent="0">
              <a:buNone/>
            </a:pPr>
            <a:r>
              <a:rPr lang="de-DE" dirty="0" smtClean="0">
                <a:latin typeface="Cordia New" pitchFamily="34" charset="-34"/>
                <a:cs typeface="Cordia New" pitchFamily="34" charset="-34"/>
              </a:rPr>
              <a:t>Culture</a:t>
            </a:r>
          </a:p>
          <a:p>
            <a:pPr>
              <a:buFont typeface="Wingdings" pitchFamily="2" charset="2"/>
              <a:buChar char="q"/>
            </a:pPr>
            <a:r>
              <a:rPr lang="en-US" dirty="0">
                <a:latin typeface="Cordia New" pitchFamily="34" charset="-34"/>
                <a:cs typeface="Cordia New" pitchFamily="34" charset="-34"/>
              </a:rPr>
              <a:t>The sum total of beliefs, rules, techniques, institutions, and artifacts that characterize human populations.</a:t>
            </a:r>
          </a:p>
          <a:p>
            <a:pPr>
              <a:buFont typeface="Wingdings" pitchFamily="2" charset="2"/>
              <a:buChar char="q"/>
            </a:pPr>
            <a:r>
              <a:rPr lang="en-US" dirty="0">
                <a:latin typeface="Cordia New" pitchFamily="34" charset="-34"/>
                <a:cs typeface="Cordia New" pitchFamily="34" charset="-34"/>
              </a:rPr>
              <a:t>Consists of learned patterns of behavior common to the members of a given society.</a:t>
            </a:r>
          </a:p>
          <a:p>
            <a:pPr>
              <a:buFont typeface="Wingdings" pitchFamily="2" charset="2"/>
              <a:buChar char="q"/>
            </a:pPr>
            <a:r>
              <a:rPr lang="en-US" dirty="0">
                <a:latin typeface="Cordia New" pitchFamily="34" charset="-34"/>
                <a:cs typeface="Cordia New" pitchFamily="34" charset="-34"/>
              </a:rPr>
              <a:t>The unique lifestyle of a particular group of </a:t>
            </a:r>
            <a:r>
              <a:rPr lang="en-US" dirty="0" smtClean="0">
                <a:latin typeface="Cordia New" pitchFamily="34" charset="-34"/>
                <a:cs typeface="Cordia New" pitchFamily="34" charset="-34"/>
              </a:rPr>
              <a:t>people.</a:t>
            </a:r>
            <a:endParaRPr lang="en-GB"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Culture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Structure of Meeting</a:t>
            </a:r>
            <a:endParaRPr lang="th-TH"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49</a:t>
            </a:fld>
            <a:endParaRPr lang="en-US" sz="1600" dirty="0">
              <a:latin typeface="CordiaUPC" pitchFamily="34" charset="-34"/>
              <a:cs typeface="CordiaUPC" pitchFamily="34" charset="-34"/>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9328" b="9059"/>
          <a:stretch/>
        </p:blipFill>
        <p:spPr>
          <a:xfrm>
            <a:off x="685800" y="2138667"/>
            <a:ext cx="7691996" cy="4688853"/>
          </a:xfrm>
          <a:prstGeom prst="rect">
            <a:avLst/>
          </a:prstGeom>
        </p:spPr>
      </p:pic>
    </p:spTree>
    <p:extLst>
      <p:ext uri="{BB962C8B-B14F-4D97-AF65-F5344CB8AC3E}">
        <p14:creationId xmlns:p14="http://schemas.microsoft.com/office/powerpoint/2010/main" val="273627028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Technological </a:t>
            </a:r>
            <a:r>
              <a:rPr lang="en-US" dirty="0"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2800" dirty="0" smtClean="0">
                <a:latin typeface="Cordia New" pitchFamily="34" charset="-34"/>
                <a:cs typeface="Cordia New" pitchFamily="34" charset="-34"/>
              </a:rPr>
              <a:t>Technology can be defined as the method or technique for converting inputs to outputs in accomplishing a specific task.</a:t>
            </a:r>
          </a:p>
          <a:p>
            <a:pPr marL="0" indent="0">
              <a:buNone/>
            </a:pPr>
            <a:r>
              <a:rPr lang="en-US" sz="2800" dirty="0" smtClean="0">
                <a:latin typeface="Cordia New" pitchFamily="34" charset="-34"/>
                <a:cs typeface="Cordia New" pitchFamily="34" charset="-34"/>
              </a:rPr>
              <a:t>Changes in the technological environment have had some of the most dramatic effects on business. A company may be thoroughly committed to a particular type of technology, and may have made major investments in equipment and training only to see a new, more innovative and cost-effective technology emerge.</a:t>
            </a:r>
          </a:p>
          <a:p>
            <a:pPr>
              <a:buNone/>
            </a:pPr>
            <a:endParaRPr lang="en-US"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Internal </a:t>
            </a:r>
            <a:r>
              <a:rPr lang="de-DE" dirty="0" err="1" smtClean="0">
                <a:latin typeface="CordiaUPC" pitchFamily="34" charset="-34"/>
                <a:cs typeface="CordiaUPC" pitchFamily="34" charset="-34"/>
              </a:rPr>
              <a:t>environment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internal environment of an organization contains the internal </a:t>
            </a:r>
            <a:r>
              <a:rPr lang="en-US" u="sng" dirty="0" smtClean="0">
                <a:latin typeface="Cordia New" pitchFamily="34" charset="-34"/>
                <a:cs typeface="Cordia New" pitchFamily="34" charset="-34"/>
              </a:rPr>
              <a:t>resources</a:t>
            </a:r>
            <a:r>
              <a:rPr lang="en-US" dirty="0" smtClean="0">
                <a:latin typeface="Cordia New" pitchFamily="34" charset="-34"/>
                <a:cs typeface="Cordia New" pitchFamily="34" charset="-34"/>
              </a:rPr>
              <a:t> (funding, employee, skills, know-how)and possesses </a:t>
            </a:r>
            <a:r>
              <a:rPr lang="en-US" u="sng" dirty="0" smtClean="0">
                <a:latin typeface="Cordia New" pitchFamily="34" charset="-34"/>
                <a:cs typeface="Cordia New" pitchFamily="34" charset="-34"/>
              </a:rPr>
              <a:t>internal capabilities </a:t>
            </a:r>
            <a:r>
              <a:rPr lang="en-US" dirty="0" smtClean="0">
                <a:latin typeface="Cordia New" pitchFamily="34" charset="-34"/>
                <a:cs typeface="Cordia New" pitchFamily="34" charset="-34"/>
              </a:rPr>
              <a:t> (process, management system) and </a:t>
            </a:r>
            <a:r>
              <a:rPr lang="en-US" u="sng" dirty="0" smtClean="0">
                <a:latin typeface="Cordia New" pitchFamily="34" charset="-34"/>
                <a:cs typeface="Cordia New" pitchFamily="34" charset="-34"/>
              </a:rPr>
              <a:t>core competencies</a:t>
            </a:r>
            <a:r>
              <a:rPr lang="en-US" dirty="0" smtClean="0">
                <a:latin typeface="Cordia New" pitchFamily="34" charset="-34"/>
                <a:cs typeface="Cordia New" pitchFamily="34" charset="-34"/>
              </a:rPr>
              <a:t>. The organization needs to conduct the internal analysis figure out loopholes in resources, capabilities, and core competencies. </a:t>
            </a:r>
          </a:p>
          <a:p>
            <a:pPr marL="0" indent="0">
              <a:buNone/>
            </a:pPr>
            <a:r>
              <a:rPr lang="en-US" dirty="0" smtClean="0">
                <a:latin typeface="Cordia New" pitchFamily="34" charset="-34"/>
                <a:cs typeface="Cordia New" pitchFamily="34" charset="-34"/>
              </a:rPr>
              <a:t>This enables the firm to devise suitable strategies for closing the gaps in the aforesaid internal components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Getting Involved in International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70000" lnSpcReduction="20000"/>
          </a:bodyPr>
          <a:lstStyle/>
          <a:p>
            <a:pPr marL="0" indent="0">
              <a:spcAft>
                <a:spcPct val="30000"/>
              </a:spcAft>
              <a:buNone/>
            </a:pPr>
            <a:r>
              <a:rPr lang="de-DE" sz="3100" dirty="0" smtClean="0">
                <a:latin typeface="Cordia New" pitchFamily="34" charset="-34"/>
                <a:cs typeface="Cordia New" pitchFamily="34" charset="-34"/>
              </a:rPr>
              <a:t>International Business: </a:t>
            </a:r>
            <a:r>
              <a:rPr lang="en-US" sz="3100" dirty="0" smtClean="0">
                <a:latin typeface="Cordia New" pitchFamily="34" charset="-34"/>
                <a:cs typeface="Cordia New" pitchFamily="34" charset="-34"/>
              </a:rPr>
              <a:t>the buying, selling, and trading of goods and services across national boundaries.</a:t>
            </a:r>
          </a:p>
          <a:p>
            <a:pPr>
              <a:spcAft>
                <a:spcPct val="30000"/>
              </a:spcAft>
              <a:buNone/>
            </a:pPr>
            <a:r>
              <a:rPr lang="en-US" sz="3100" dirty="0" smtClean="0">
                <a:latin typeface="Cordia New" pitchFamily="34" charset="-34"/>
                <a:cs typeface="Cordia New" pitchFamily="34" charset="-34"/>
              </a:rPr>
              <a:t>Exporting and Importing are entry-level strategies	</a:t>
            </a:r>
          </a:p>
          <a:p>
            <a:pPr lvl="1">
              <a:spcAft>
                <a:spcPct val="30000"/>
              </a:spcAft>
            </a:pPr>
            <a:r>
              <a:rPr lang="en-US" sz="3100" b="1" i="1" dirty="0" smtClean="0">
                <a:latin typeface="Cordia New" pitchFamily="34" charset="-34"/>
                <a:cs typeface="Cordia New" pitchFamily="34" charset="-34"/>
              </a:rPr>
              <a:t>Importing</a:t>
            </a:r>
            <a:r>
              <a:rPr lang="en-US" sz="3100" dirty="0" smtClean="0">
                <a:latin typeface="Cordia New" pitchFamily="34" charset="-34"/>
                <a:cs typeface="Cordia New" pitchFamily="34" charset="-34"/>
              </a:rPr>
              <a:t> is the process of bringing in goods produced abroad</a:t>
            </a:r>
          </a:p>
          <a:p>
            <a:pPr lvl="1">
              <a:spcAft>
                <a:spcPct val="30000"/>
              </a:spcAft>
            </a:pPr>
            <a:r>
              <a:rPr lang="en-US" sz="3100" b="1" i="1" dirty="0" smtClean="0">
                <a:latin typeface="Cordia New" pitchFamily="34" charset="-34"/>
                <a:cs typeface="Cordia New" pitchFamily="34" charset="-34"/>
              </a:rPr>
              <a:t>Exporting</a:t>
            </a:r>
            <a:r>
              <a:rPr lang="en-US" sz="3100" dirty="0" smtClean="0">
                <a:latin typeface="Cordia New" pitchFamily="34" charset="-34"/>
                <a:cs typeface="Cordia New" pitchFamily="34" charset="-34"/>
              </a:rPr>
              <a:t> is the act of selling your goods overseas</a:t>
            </a:r>
          </a:p>
          <a:p>
            <a:pPr>
              <a:buNone/>
              <a:defRPr/>
            </a:pPr>
            <a:r>
              <a:rPr lang="en-US" sz="3100" b="1" i="1" dirty="0" smtClean="0">
                <a:latin typeface="Cordia New" pitchFamily="34" charset="-34"/>
                <a:cs typeface="Cordia New" pitchFamily="34" charset="-34"/>
              </a:rPr>
              <a:t>Licensing</a:t>
            </a:r>
            <a:endParaRPr lang="en-US" sz="3100" b="1" dirty="0" smtClean="0">
              <a:latin typeface="Cordia New" pitchFamily="34" charset="-34"/>
              <a:cs typeface="Cordia New" pitchFamily="34" charset="-34"/>
            </a:endParaRPr>
          </a:p>
          <a:p>
            <a:pPr marL="0" indent="0">
              <a:buNone/>
              <a:defRPr/>
            </a:pPr>
            <a:r>
              <a:rPr lang="en-US" sz="3100" dirty="0" smtClean="0">
                <a:latin typeface="Cordia New" pitchFamily="34" charset="-34"/>
                <a:cs typeface="Cordia New" pitchFamily="34" charset="-34"/>
              </a:rPr>
              <a:t>A trade agreement in which one company (licensor) allows another company (licensee) to use its company name, products, patents, brands, trademarks, etc. in exchange for a fee or royalty.</a:t>
            </a:r>
          </a:p>
          <a:p>
            <a:pPr>
              <a:buNone/>
              <a:defRPr/>
            </a:pPr>
            <a:r>
              <a:rPr lang="de-DE" sz="3100" b="1" i="1" dirty="0" smtClean="0">
                <a:latin typeface="Cordia New" pitchFamily="34" charset="-34"/>
                <a:cs typeface="Cordia New" pitchFamily="34" charset="-34"/>
              </a:rPr>
              <a:t>Franchising</a:t>
            </a:r>
          </a:p>
          <a:p>
            <a:pPr marL="0" indent="0">
              <a:buNone/>
              <a:defRPr/>
            </a:pPr>
            <a:r>
              <a:rPr lang="en-US" sz="3100" i="1" dirty="0" smtClean="0">
                <a:latin typeface="Cordia New" pitchFamily="34" charset="-34"/>
                <a:cs typeface="Cordia New" pitchFamily="34" charset="-34"/>
              </a:rPr>
              <a:t>Franchising </a:t>
            </a:r>
            <a:r>
              <a:rPr lang="en-US" sz="3100" dirty="0" smtClean="0">
                <a:latin typeface="Cordia New" pitchFamily="34" charset="-34"/>
                <a:cs typeface="Cordia New" pitchFamily="34" charset="-34"/>
              </a:rPr>
              <a:t>is a form of licensing where a company (franchiser) agrees to provide a franchisee a name, logo, operational guidelines, products, etc, in return for a financial commitment and the agreement to conduct business in accord with the franchiser’s standard of operations.</a:t>
            </a:r>
            <a:endParaRPr lang="en-US" sz="3100" i="1"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Getting Involved in International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r>
              <a:rPr lang="en-US" sz="2800" b="1" i="1" dirty="0" smtClean="0">
                <a:latin typeface="Cordia New" pitchFamily="34" charset="-34"/>
                <a:cs typeface="Cordia New" pitchFamily="34" charset="-34"/>
              </a:rPr>
              <a:t>Contract Manufacturing </a:t>
            </a:r>
            <a:r>
              <a:rPr lang="en-US" sz="2800" dirty="0" smtClean="0">
                <a:latin typeface="Cordia New" pitchFamily="34" charset="-34"/>
                <a:cs typeface="Cordia New" pitchFamily="34" charset="-34"/>
              </a:rPr>
              <a:t>-- The hiring of a foreign company to produce a specified volume of the initiating company’s product to specification; the final product carries the domestic firm’s name</a:t>
            </a:r>
          </a:p>
          <a:p>
            <a:r>
              <a:rPr lang="en-US" sz="2800" b="1" i="1" dirty="0" smtClean="0">
                <a:latin typeface="Cordia New" pitchFamily="34" charset="-34"/>
                <a:cs typeface="Cordia New" pitchFamily="34" charset="-34"/>
              </a:rPr>
              <a:t>Joint venture </a:t>
            </a:r>
            <a:r>
              <a:rPr lang="en-US" sz="2800" dirty="0" smtClean="0">
                <a:latin typeface="Cordia New" pitchFamily="34" charset="-34"/>
                <a:cs typeface="Cordia New" pitchFamily="34" charset="-34"/>
              </a:rPr>
              <a:t>– the sharing of the costs and operation of a business between a foreign company and a local partner</a:t>
            </a:r>
          </a:p>
          <a:p>
            <a:r>
              <a:rPr lang="en-US" sz="2800" b="1" i="1" dirty="0" smtClean="0">
                <a:latin typeface="Cordia New" pitchFamily="34" charset="-34"/>
                <a:cs typeface="Cordia New" pitchFamily="34" charset="-34"/>
              </a:rPr>
              <a:t>Direct investment </a:t>
            </a:r>
            <a:r>
              <a:rPr lang="en-US" sz="2800" dirty="0" smtClean="0">
                <a:latin typeface="Cordia New" pitchFamily="34" charset="-34"/>
                <a:cs typeface="Cordia New" pitchFamily="34" charset="-34"/>
              </a:rPr>
              <a:t>– the ownership of overseas facilities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Getting Involved in International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r>
              <a:rPr lang="en-US" sz="2800" dirty="0" smtClean="0">
                <a:latin typeface="Cordia New" pitchFamily="34" charset="-34"/>
                <a:cs typeface="Cordia New" pitchFamily="34" charset="-34"/>
              </a:rPr>
              <a:t>The relocation of business processes to a lower-cost overseas location is </a:t>
            </a:r>
            <a:r>
              <a:rPr lang="en-US" sz="2800" b="1" i="1" dirty="0" err="1" smtClean="0">
                <a:latin typeface="Cordia New" pitchFamily="34" charset="-34"/>
                <a:cs typeface="Cordia New" pitchFamily="34" charset="-34"/>
              </a:rPr>
              <a:t>offshoring</a:t>
            </a:r>
            <a:endParaRPr lang="en-US" sz="2800" b="1" i="1" dirty="0" smtClean="0">
              <a:latin typeface="Cordia New" pitchFamily="34" charset="-34"/>
              <a:cs typeface="Cordia New" pitchFamily="34" charset="-34"/>
            </a:endParaRPr>
          </a:p>
          <a:p>
            <a:pPr lvl="1"/>
            <a:r>
              <a:rPr lang="en-US" dirty="0" smtClean="0">
                <a:latin typeface="Cordia New" pitchFamily="34" charset="-34"/>
                <a:cs typeface="Cordia New" pitchFamily="34" charset="-34"/>
              </a:rPr>
              <a:t>Not initiating business but gaining cost savings</a:t>
            </a:r>
          </a:p>
          <a:p>
            <a:pPr lvl="1"/>
            <a:r>
              <a:rPr lang="en-US" dirty="0" smtClean="0">
                <a:latin typeface="Cordia New" pitchFamily="34" charset="-34"/>
                <a:cs typeface="Cordia New" pitchFamily="34" charset="-34"/>
              </a:rPr>
              <a:t>Extremely controversial</a:t>
            </a:r>
            <a:endParaRPr lang="en-US" sz="2800" dirty="0" smtClean="0">
              <a:latin typeface="Cordia New" pitchFamily="34" charset="-34"/>
              <a:cs typeface="Cordia New" pitchFamily="34" charset="-34"/>
            </a:endParaRPr>
          </a:p>
          <a:p>
            <a:r>
              <a:rPr lang="en-US" sz="2800" dirty="0" smtClean="0">
                <a:latin typeface="Cordia New" pitchFamily="34" charset="-34"/>
                <a:cs typeface="Cordia New" pitchFamily="34" charset="-34"/>
              </a:rPr>
              <a:t>Outsourcing</a:t>
            </a:r>
          </a:p>
          <a:p>
            <a:pPr lvl="1"/>
            <a:r>
              <a:rPr lang="en-US" dirty="0" smtClean="0">
                <a:latin typeface="Cordia New" pitchFamily="34" charset="-34"/>
                <a:cs typeface="Cordia New" pitchFamily="34" charset="-34"/>
              </a:rPr>
              <a:t>refers to the process of contracting to a third-party</a:t>
            </a:r>
          </a:p>
          <a:p>
            <a:pPr lvl="1"/>
            <a:r>
              <a:rPr lang="en-US" dirty="0" smtClean="0">
                <a:latin typeface="Cordia New" pitchFamily="34" charset="-34"/>
                <a:cs typeface="Cordia New" pitchFamily="34" charset="-34"/>
              </a:rPr>
              <a:t>Advantages: Concentrate on core business, core competence, Cost reduction, Increase efficiency and quality</a:t>
            </a:r>
          </a:p>
          <a:p>
            <a:pPr lvl="1"/>
            <a:r>
              <a:rPr lang="en-US" dirty="0" smtClean="0">
                <a:latin typeface="Cordia New" pitchFamily="34" charset="-34"/>
                <a:cs typeface="Cordia New" pitchFamily="34" charset="-34"/>
              </a:rPr>
              <a:t>Disadvantages: Lost of managerial control, bad image, Security and confidentiality issues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635</TotalTime>
  <Words>2583</Words>
  <Application>Microsoft Office PowerPoint</Application>
  <PresentationFormat>On-screen Show (4:3)</PresentationFormat>
  <Paragraphs>363</Paragraphs>
  <Slides>54</Slides>
  <Notes>19</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Galathea</vt:lpstr>
      <vt:lpstr>BA 291 – Introduction to Business Management</vt:lpstr>
      <vt:lpstr>Why study business?</vt:lpstr>
      <vt:lpstr>Business</vt:lpstr>
      <vt:lpstr>The goal of Business</vt:lpstr>
      <vt:lpstr>PowerPoint Presentation</vt:lpstr>
      <vt:lpstr>Organization</vt:lpstr>
      <vt:lpstr>Organization</vt:lpstr>
      <vt:lpstr>Stakeholders</vt:lpstr>
      <vt:lpstr>Stakeholders</vt:lpstr>
      <vt:lpstr>Business model</vt:lpstr>
      <vt:lpstr>PowerPoint Presentation</vt:lpstr>
      <vt:lpstr>PowerPoint Presentation</vt:lpstr>
      <vt:lpstr>PowerPoint Presentation</vt:lpstr>
      <vt:lpstr>PowerPoint Presentation</vt:lpstr>
      <vt:lpstr>PowerPoint Presentation</vt:lpstr>
      <vt:lpstr>The economic foundations of business</vt:lpstr>
      <vt:lpstr>Micro- and marcoeconomics</vt:lpstr>
      <vt:lpstr>Economic system</vt:lpstr>
      <vt:lpstr>Economics system</vt:lpstr>
      <vt:lpstr>Mix economies</vt:lpstr>
      <vt:lpstr>The forces of demand and supply</vt:lpstr>
      <vt:lpstr>A movement along demand and supply curve</vt:lpstr>
      <vt:lpstr>A shift in a demand and supply curve</vt:lpstr>
      <vt:lpstr>The elasticity of demand </vt:lpstr>
      <vt:lpstr>Factors Affecting Demand Elasticity </vt:lpstr>
      <vt:lpstr>The nature of competition</vt:lpstr>
      <vt:lpstr>Business environment</vt:lpstr>
      <vt:lpstr>Political/ Legal Forces</vt:lpstr>
      <vt:lpstr>Political/ Legal Forces</vt:lpstr>
      <vt:lpstr>Political/ Legal Forces</vt:lpstr>
      <vt:lpstr>Legal Forces</vt:lpstr>
      <vt:lpstr>Legal Forces</vt:lpstr>
      <vt:lpstr>Economic forces</vt:lpstr>
      <vt:lpstr>Commodity Index</vt:lpstr>
      <vt:lpstr>The development of stock market (DAX)</vt:lpstr>
      <vt:lpstr>Inflation</vt:lpstr>
      <vt:lpstr>Cause of inflation</vt:lpstr>
      <vt:lpstr>Interest Rate </vt:lpstr>
      <vt:lpstr>Unemployment rate</vt:lpstr>
      <vt:lpstr>Demographics condition</vt:lpstr>
      <vt:lpstr>PowerPoint Presentation</vt:lpstr>
      <vt:lpstr>Infrastructure</vt:lpstr>
      <vt:lpstr>Quality of overall infrastructure ranking</vt:lpstr>
      <vt:lpstr>PowerPoint Presentation</vt:lpstr>
      <vt:lpstr>Exchange Rate</vt:lpstr>
      <vt:lpstr>Exchange Rate</vt:lpstr>
      <vt:lpstr>PowerPoint Presentation</vt:lpstr>
      <vt:lpstr>Socio-Cultural Forces</vt:lpstr>
      <vt:lpstr>Culture</vt:lpstr>
      <vt:lpstr>Technological Forces</vt:lpstr>
      <vt:lpstr>Internal environment</vt:lpstr>
      <vt:lpstr>Getting Involved in International Business</vt:lpstr>
      <vt:lpstr>Getting Involved in International Business</vt:lpstr>
      <vt:lpstr>Getting Involved in International Business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dell</cp:lastModifiedBy>
  <cp:revision>56</cp:revision>
  <dcterms:created xsi:type="dcterms:W3CDTF">2011-06-18T02:09:47Z</dcterms:created>
  <dcterms:modified xsi:type="dcterms:W3CDTF">2012-01-16T02:20:58Z</dcterms:modified>
</cp:coreProperties>
</file>