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51"/>
  </p:notesMasterIdLst>
  <p:handoutMasterIdLst>
    <p:handoutMasterId r:id="rId52"/>
  </p:handoutMasterIdLst>
  <p:sldIdLst>
    <p:sldId id="304" r:id="rId2"/>
    <p:sldId id="270" r:id="rId3"/>
    <p:sldId id="306" r:id="rId4"/>
    <p:sldId id="353" r:id="rId5"/>
    <p:sldId id="354" r:id="rId6"/>
    <p:sldId id="355" r:id="rId7"/>
    <p:sldId id="356" r:id="rId8"/>
    <p:sldId id="363" r:id="rId9"/>
    <p:sldId id="418" r:id="rId10"/>
    <p:sldId id="366" r:id="rId11"/>
    <p:sldId id="362" r:id="rId12"/>
    <p:sldId id="367" r:id="rId13"/>
    <p:sldId id="368" r:id="rId14"/>
    <p:sldId id="369" r:id="rId15"/>
    <p:sldId id="416" r:id="rId16"/>
    <p:sldId id="372" r:id="rId17"/>
    <p:sldId id="375" r:id="rId18"/>
    <p:sldId id="376" r:id="rId19"/>
    <p:sldId id="377" r:id="rId20"/>
    <p:sldId id="417" r:id="rId21"/>
    <p:sldId id="379" r:id="rId22"/>
    <p:sldId id="380" r:id="rId23"/>
    <p:sldId id="381" r:id="rId24"/>
    <p:sldId id="387" r:id="rId25"/>
    <p:sldId id="415" r:id="rId26"/>
    <p:sldId id="391" r:id="rId27"/>
    <p:sldId id="389" r:id="rId28"/>
    <p:sldId id="392" r:id="rId29"/>
    <p:sldId id="395" r:id="rId30"/>
    <p:sldId id="419" r:id="rId31"/>
    <p:sldId id="394" r:id="rId32"/>
    <p:sldId id="396" r:id="rId33"/>
    <p:sldId id="397" r:id="rId34"/>
    <p:sldId id="398" r:id="rId35"/>
    <p:sldId id="401" r:id="rId36"/>
    <p:sldId id="400" r:id="rId37"/>
    <p:sldId id="402" r:id="rId38"/>
    <p:sldId id="403" r:id="rId39"/>
    <p:sldId id="404" r:id="rId40"/>
    <p:sldId id="405" r:id="rId41"/>
    <p:sldId id="406" r:id="rId42"/>
    <p:sldId id="332" r:id="rId43"/>
    <p:sldId id="407" r:id="rId44"/>
    <p:sldId id="408" r:id="rId45"/>
    <p:sldId id="409" r:id="rId46"/>
    <p:sldId id="410" r:id="rId47"/>
    <p:sldId id="411" r:id="rId48"/>
    <p:sldId id="414" r:id="rId49"/>
    <p:sldId id="412" r:id="rId50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FF66"/>
    <a:srgbClr val="006400"/>
    <a:srgbClr val="FFCCFF"/>
    <a:srgbClr val="660066"/>
    <a:srgbClr val="FFFF99"/>
    <a:srgbClr val="CCFF66"/>
    <a:srgbClr val="003399"/>
    <a:srgbClr val="00CC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639" autoAdjust="0"/>
    <p:restoredTop sz="92540" autoAdjust="0"/>
  </p:normalViewPr>
  <p:slideViewPr>
    <p:cSldViewPr>
      <p:cViewPr>
        <p:scale>
          <a:sx n="66" d="100"/>
          <a:sy n="66" d="100"/>
        </p:scale>
        <p:origin x="-1272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B32731B6-B51F-41AF-9F68-E3474B56CF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7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629"/>
            <a:ext cx="5438775" cy="4467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6EF1009-8F82-4EC9-AB49-C97A86465F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68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926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926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9548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954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 sz="6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36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8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052B113-BA5E-4B5D-955F-FBCE01D6BCE7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32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138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13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42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48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4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721AE-8A59-4BE6-911F-BF29A32468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9E290-19DA-41E3-9A7F-7B8276A345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A4420-14DF-427E-9FB6-EC698587A5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F1F7A-258E-490F-9470-D7BE08A98A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CD2B5-24AC-4E6C-8451-643AB056B1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6F18D-0850-4B5D-94EE-D70D70E974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0C75D-BA75-4893-A611-8E1BF892C5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4ABE6-1F41-4393-A113-0CC88FBFFD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1361-64AF-44C5-AF8E-3432CEAAD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B55D1-7DB4-439A-A8B6-9A6ECC5E4C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63E045F-6EDC-4C11-957A-50A35B0D14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+mn-lt"/>
                <a:cs typeface="+mn-cs"/>
              </a:defRPr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  <a:cs typeface="+mn-cs"/>
              </a:defRPr>
            </a:lvl1pPr>
          </a:lstStyle>
          <a:p>
            <a:fld id="{9CBB0EB1-36DC-42CF-8125-A361EF9F682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0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1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4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24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13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3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4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ftr="0"/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6.wmf"/><Relationship Id="rId17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8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7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0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290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43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30.png"/><Relationship Id="rId15" Type="http://schemas.openxmlformats.org/officeDocument/2006/relationships/image" Target="../media/image47.png"/><Relationship Id="rId4" Type="http://schemas.openxmlformats.org/officeDocument/2006/relationships/image" Target="../media/image290.png"/><Relationship Id="rId14" Type="http://schemas.openxmlformats.org/officeDocument/2006/relationships/image" Target="../media/image52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48.png"/><Relationship Id="rId7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263F75A3-8A3E-4683-BCAC-21112A9992FE}" type="slidenum">
              <a:rPr lang="en-US"/>
              <a:pPr/>
              <a:t>1</a:t>
            </a:fld>
            <a:endParaRPr lang="en-US"/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2057400"/>
            <a:ext cx="7848600" cy="1117600"/>
          </a:xfrm>
        </p:spPr>
        <p:txBody>
          <a:bodyPr/>
          <a:lstStyle/>
          <a:p>
            <a:r>
              <a:rPr lang="en-US" b="1" dirty="0">
                <a:solidFill>
                  <a:srgbClr val="000099"/>
                </a:solidFill>
              </a:rPr>
              <a:t>CHAPTER 2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200400"/>
            <a:ext cx="6032500" cy="1981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5400" b="1" dirty="0" smtClean="0">
                <a:solidFill>
                  <a:srgbClr val="006400"/>
                </a:solidFill>
              </a:rPr>
              <a:t>Early Trade Theories and </a:t>
            </a:r>
          </a:p>
          <a:p>
            <a:pPr>
              <a:lnSpc>
                <a:spcPct val="90000"/>
              </a:lnSpc>
            </a:pPr>
            <a:r>
              <a:rPr lang="en-US" sz="5400" b="1" dirty="0" smtClean="0">
                <a:solidFill>
                  <a:srgbClr val="006400"/>
                </a:solidFill>
              </a:rPr>
              <a:t>the Classical Trade Theory</a:t>
            </a:r>
            <a:endParaRPr lang="en-US" sz="5400" b="1" dirty="0">
              <a:solidFill>
                <a:srgbClr val="0064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33224-741F-4D46-A1A8-4BDA90AE2450}" type="slidenum">
              <a:rPr lang="en-US"/>
              <a:pPr/>
              <a:t>2</a:t>
            </a:fld>
            <a:endParaRPr lang="en-U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14400"/>
          </a:xfrm>
        </p:spPr>
        <p:txBody>
          <a:bodyPr/>
          <a:lstStyle/>
          <a:p>
            <a:r>
              <a:rPr lang="en-US" b="1" dirty="0" smtClean="0">
                <a:solidFill>
                  <a:srgbClr val="000099"/>
                </a:solidFill>
              </a:rPr>
              <a:t>Trade Theories</a:t>
            </a:r>
            <a:endParaRPr lang="th-TH" b="1" dirty="0">
              <a:solidFill>
                <a:srgbClr val="000099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762000"/>
            <a:ext cx="8229600" cy="59436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Mercantilism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Classical Trade Theory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sz="4000" b="1" dirty="0" smtClean="0">
                <a:solidFill>
                  <a:srgbClr val="006400"/>
                </a:solidFill>
              </a:rPr>
              <a:t>	</a:t>
            </a:r>
            <a:r>
              <a:rPr lang="en-US" sz="4000" b="1" dirty="0" smtClean="0">
                <a:solidFill>
                  <a:srgbClr val="C00000"/>
                </a:solidFill>
              </a:rPr>
              <a:t>- Absolute advantage concept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sz="4000" b="1" dirty="0">
                <a:solidFill>
                  <a:srgbClr val="C00000"/>
                </a:solidFill>
              </a:rPr>
              <a:t>	</a:t>
            </a:r>
            <a:r>
              <a:rPr lang="en-US" sz="4000" b="1" dirty="0" smtClean="0">
                <a:solidFill>
                  <a:srgbClr val="C00000"/>
                </a:solidFill>
              </a:rPr>
              <a:t>- Comparative advantage concept</a:t>
            </a:r>
            <a:endParaRPr lang="th-TH" sz="4000" b="1" dirty="0">
              <a:solidFill>
                <a:srgbClr val="C00000"/>
              </a:solidFill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Neo-Classic Trade Theory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err="1" smtClean="0"/>
              <a:t>Heckscher</a:t>
            </a:r>
            <a:r>
              <a:rPr lang="en-US" sz="4000" b="1" dirty="0" smtClean="0"/>
              <a:t>-Ohlin Theory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Alternative Theories</a:t>
            </a:r>
            <a:endParaRPr lang="th-TH" sz="40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3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/>
          <a:lstStyle/>
          <a:p>
            <a:pPr algn="l"/>
            <a:r>
              <a:rPr lang="en-US" sz="4000" b="1" dirty="0">
                <a:solidFill>
                  <a:srgbClr val="0000CC"/>
                </a:solidFill>
              </a:rPr>
              <a:t>2.1 </a:t>
            </a:r>
            <a:r>
              <a:rPr lang="en-US" sz="4000" b="1" dirty="0" smtClean="0">
                <a:solidFill>
                  <a:srgbClr val="0000CC"/>
                </a:solidFill>
              </a:rPr>
              <a:t>Mercantilism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229600" cy="42672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collection of economic thought in Europe during the period between 1500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1750.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Philosophy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“A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country’s wealth is measured by its holdings of 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	precious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metals (specie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)”</a:t>
            </a:r>
            <a:endParaRPr lang="th-TH" sz="2400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th-TH" sz="2400" dirty="0">
                <a:latin typeface="Arial" pitchFamily="34" charset="0"/>
                <a:cs typeface="Cordia New" pitchFamily="34" charset="-34"/>
              </a:rPr>
              <a:t>	</a:t>
            </a: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th-TH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Cordia New" pitchFamily="34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1447800" y="5029200"/>
            <a:ext cx="647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ight Arrow 6"/>
          <p:cNvSpPr/>
          <p:nvPr/>
        </p:nvSpPr>
        <p:spPr>
          <a:xfrm>
            <a:off x="4876800" y="3162300"/>
            <a:ext cx="685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3733800" y="4381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667000" y="632460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447800" y="4191000"/>
            <a:ext cx="647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4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6200"/>
            <a:ext cx="8229600" cy="6096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CC"/>
                </a:solidFill>
              </a:rPr>
              <a:t>2.1 </a:t>
            </a:r>
            <a:r>
              <a:rPr lang="en-US" sz="4800" b="1" dirty="0" smtClean="0">
                <a:solidFill>
                  <a:srgbClr val="0000CC"/>
                </a:solidFill>
              </a:rPr>
              <a:t>Mercantilism</a:t>
            </a:r>
            <a:endParaRPr lang="th-TH" sz="48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09600"/>
            <a:ext cx="8229600" cy="57150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Trade is a </a:t>
            </a:r>
            <a:r>
              <a:rPr lang="th-TH" sz="2400" b="1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Zero-sum </a:t>
            </a:r>
            <a:r>
              <a:rPr lang="th-TH" sz="2400" b="1" dirty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game</a:t>
            </a:r>
            <a:r>
              <a:rPr lang="th-TH" sz="2400" dirty="0">
                <a:latin typeface="Arial" pitchFamily="34" charset="0"/>
                <a:cs typeface="Cordia New" pitchFamily="34" charset="-34"/>
              </a:rPr>
              <a:t>: One country’s gain is at the expense of </a:t>
            </a:r>
            <a:r>
              <a:rPr lang="th-TH" sz="2400" dirty="0" smtClean="0">
                <a:latin typeface="Arial" pitchFamily="34" charset="0"/>
                <a:cs typeface="Cordia New" pitchFamily="34" charset="-34"/>
              </a:rPr>
              <a:t>another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>
                <a:latin typeface="Arial" pitchFamily="34" charset="0"/>
              </a:rPr>
              <a:t>Need </a:t>
            </a:r>
            <a:r>
              <a:rPr lang="th-TH" sz="2400" b="1" dirty="0">
                <a:solidFill>
                  <a:srgbClr val="C00000"/>
                </a:solidFill>
                <a:latin typeface="Arial" pitchFamily="34" charset="0"/>
              </a:rPr>
              <a:t>strong government to regulate</a:t>
            </a:r>
            <a:r>
              <a:rPr lang="th-TH" sz="2400" dirty="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th-TH" sz="2400" dirty="0">
                <a:latin typeface="Arial" pitchFamily="34" charset="0"/>
              </a:rPr>
              <a:t>the </a:t>
            </a:r>
            <a:r>
              <a:rPr lang="th-TH" sz="2400" dirty="0" smtClean="0">
                <a:latin typeface="Arial" pitchFamily="34" charset="0"/>
              </a:rPr>
              <a:t>economy</a:t>
            </a:r>
          </a:p>
          <a:p>
            <a:pPr lvl="2"/>
            <a:r>
              <a:rPr lang="en-US" dirty="0">
                <a:latin typeface="Arial" pitchFamily="34" charset="0"/>
              </a:rPr>
              <a:t>Government policy to discourage importation and </a:t>
            </a:r>
            <a:r>
              <a:rPr lang="en-US" dirty="0" smtClean="0">
                <a:latin typeface="Arial" pitchFamily="34" charset="0"/>
              </a:rPr>
              <a:t>encourage exportation</a:t>
            </a:r>
            <a:endParaRPr lang="en-US" dirty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Ex</a:t>
            </a:r>
            <a:r>
              <a:rPr lang="th-TH" dirty="0" smtClean="0">
                <a:latin typeface="Arial" pitchFamily="34" charset="0"/>
              </a:rPr>
              <a:t>change of </a:t>
            </a:r>
            <a:r>
              <a:rPr lang="th-TH" dirty="0">
                <a:latin typeface="Arial" pitchFamily="34" charset="0"/>
              </a:rPr>
              <a:t>precious metals </a:t>
            </a:r>
            <a:r>
              <a:rPr lang="th-TH" dirty="0" smtClean="0">
                <a:latin typeface="Arial" pitchFamily="34" charset="0"/>
              </a:rPr>
              <a:t>regulation</a:t>
            </a:r>
            <a:r>
              <a:rPr lang="en-US" dirty="0" smtClean="0">
                <a:latin typeface="Arial" pitchFamily="34" charset="0"/>
              </a:rPr>
              <a:t>, policy to discourage exportation of specie</a:t>
            </a:r>
            <a:endParaRPr lang="th-TH" dirty="0" smtClean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Close regulation of production</a:t>
            </a:r>
            <a:endParaRPr lang="th-TH" dirty="0" smtClean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Controls of labor through craft guild and ensure low wage</a:t>
            </a:r>
            <a:endParaRPr lang="th-TH" sz="2400" dirty="0" smtClean="0">
              <a:latin typeface="Arial" pitchFamily="34" charset="0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Paradox of mercantilism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>
                <a:latin typeface="Arial" pitchFamily="34" charset="0"/>
                <a:cs typeface="Cordia New" pitchFamily="34" charset="-34"/>
              </a:rPr>
              <a:t>	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“To be rich, a country needed to have a lot of poor 	people”</a:t>
            </a: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th-TH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879308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7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5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/>
          <a:lstStyle/>
          <a:p>
            <a:pPr algn="l"/>
            <a:r>
              <a:rPr lang="en-US" sz="4400" b="1" dirty="0" smtClean="0">
                <a:solidFill>
                  <a:srgbClr val="0000CC"/>
                </a:solidFill>
              </a:rPr>
              <a:t>The Challenge to Mercantilism</a:t>
            </a:r>
            <a:endParaRPr lang="th-TH" sz="44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57150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 early 1700s, questions began to emerge regarding the logic of mercantilism</a:t>
            </a:r>
            <a:endParaRPr lang="th-TH" sz="28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David Hume’s challenge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The price specie flow mechanism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Adam Smith challenge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Absolute advantage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latin typeface="Arial" pitchFamily="34" charset="0"/>
                <a:cs typeface="Cordia New" pitchFamily="34" charset="-34"/>
              </a:rPr>
              <a:t>In 18</a:t>
            </a:r>
            <a:r>
              <a:rPr lang="en-US" sz="2800" baseline="30000" dirty="0" smtClean="0">
                <a:latin typeface="Arial" pitchFamily="34" charset="0"/>
                <a:cs typeface="Cordia New" pitchFamily="34" charset="-34"/>
              </a:rPr>
              <a:t>th</a:t>
            </a:r>
            <a:r>
              <a:rPr lang="en-US" sz="2800" dirty="0" smtClean="0">
                <a:latin typeface="Arial" pitchFamily="34" charset="0"/>
                <a:cs typeface="Cordia New" pitchFamily="34" charset="-34"/>
              </a:rPr>
              <a:t> century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David Ricardo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Comparative advantage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       Book: </a:t>
            </a: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Cordia New" pitchFamily="34" charset="-34"/>
              </a:rPr>
              <a:t>“The Principles of Political Economy and Taxation”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6934200" y="3276600"/>
            <a:ext cx="152400" cy="1524000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7249886" y="3576935"/>
            <a:ext cx="1143000" cy="92333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Classical Trade Theory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282370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A45E7-F66A-415C-B1E9-15DC9B1AAF16}" type="slidenum">
              <a:rPr lang="en-US"/>
              <a:pPr/>
              <a:t>6</a:t>
            </a:fld>
            <a:endParaRPr 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229600" cy="1143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David Hume’s mercantilism challenge (1975)</a:t>
            </a:r>
            <a:br>
              <a:rPr lang="en-US" sz="4000" b="1" dirty="0" smtClean="0">
                <a:solidFill>
                  <a:srgbClr val="0000CC"/>
                </a:solidFill>
              </a:rPr>
            </a:b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      --- the price specie flow mechanism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690176" y="2265381"/>
            <a:ext cx="304800" cy="3274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Down Arrow 13"/>
          <p:cNvSpPr/>
          <p:nvPr/>
        </p:nvSpPr>
        <p:spPr>
          <a:xfrm>
            <a:off x="3690176" y="3048588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Down Arrow 16"/>
          <p:cNvSpPr/>
          <p:nvPr/>
        </p:nvSpPr>
        <p:spPr>
          <a:xfrm>
            <a:off x="3699163" y="3920321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Down Arrow 17"/>
          <p:cNvSpPr/>
          <p:nvPr/>
        </p:nvSpPr>
        <p:spPr>
          <a:xfrm>
            <a:off x="3699163" y="4796984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Down Arrow 20"/>
          <p:cNvSpPr/>
          <p:nvPr/>
        </p:nvSpPr>
        <p:spPr>
          <a:xfrm>
            <a:off x="3699163" y="5591221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TextBox 22"/>
          <p:cNvSpPr txBox="1"/>
          <p:nvPr/>
        </p:nvSpPr>
        <p:spPr>
          <a:xfrm>
            <a:off x="92909" y="1291956"/>
            <a:ext cx="7908091" cy="40011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</a:rPr>
              <a:t>Key argument: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maintaining a  trade surplus forever is impossible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320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7" grpId="0" animBg="1"/>
      <p:bldP spid="18" grpId="0" animBg="1"/>
      <p:bldP spid="21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A45E7-F66A-415C-B1E9-15DC9B1AAF16}" type="slidenum">
              <a:rPr lang="en-US"/>
              <a:pPr/>
              <a:t>7</a:t>
            </a:fld>
            <a:endParaRPr 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143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David Hume’s mercantilism challenge (1975)</a:t>
            </a:r>
            <a:br>
              <a:rPr lang="en-US" sz="4000" b="1" dirty="0" smtClean="0">
                <a:solidFill>
                  <a:srgbClr val="0000CC"/>
                </a:solidFill>
              </a:rPr>
            </a:b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      --- the price specie flow mechanism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1" y="1415534"/>
            <a:ext cx="411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Trade Deficit (Exports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&lt;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Imports)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2219225"/>
            <a:ext cx="739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Reduce amount of gold accumulated (net outflow of specie)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745595" y="1858236"/>
            <a:ext cx="304800" cy="3274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Down Arrow 13"/>
          <p:cNvSpPr/>
          <p:nvPr/>
        </p:nvSpPr>
        <p:spPr>
          <a:xfrm>
            <a:off x="3740727" y="2648478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2438072" y="2985544"/>
            <a:ext cx="32246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Decrease in Money Supply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09800" y="3857277"/>
            <a:ext cx="368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Decrease in prices and wages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3709039" y="3502922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Down Arrow 17"/>
          <p:cNvSpPr/>
          <p:nvPr/>
        </p:nvSpPr>
        <p:spPr>
          <a:xfrm>
            <a:off x="3709039" y="4353791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TextBox 18"/>
          <p:cNvSpPr txBox="1"/>
          <p:nvPr/>
        </p:nvSpPr>
        <p:spPr>
          <a:xfrm>
            <a:off x="1219200" y="4729170"/>
            <a:ext cx="6475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 ability to export, Import tends to decrease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21" name="Down Arrow 20"/>
          <p:cNvSpPr/>
          <p:nvPr/>
        </p:nvSpPr>
        <p:spPr>
          <a:xfrm>
            <a:off x="3699163" y="5188648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1835727" y="5606534"/>
            <a:ext cx="5403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Reduce trade deficits until Exports = Imports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6044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4" grpId="0" animBg="1"/>
      <p:bldP spid="14" grpId="0" animBg="1"/>
      <p:bldP spid="15" grpId="0"/>
      <p:bldP spid="16" grpId="0"/>
      <p:bldP spid="17" grpId="0" animBg="1"/>
      <p:bldP spid="18" grpId="0" animBg="1"/>
      <p:bldP spid="19" grpId="0"/>
      <p:bldP spid="21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8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295400"/>
          </a:xfrm>
        </p:spPr>
        <p:txBody>
          <a:bodyPr/>
          <a:lstStyle/>
          <a:p>
            <a:pPr algn="l"/>
            <a:r>
              <a:rPr lang="en-US" sz="4400" b="1" dirty="0" smtClean="0">
                <a:solidFill>
                  <a:srgbClr val="0000CC"/>
                </a:solidFill>
              </a:rPr>
              <a:t>Adam Smith’s </a:t>
            </a:r>
            <a:r>
              <a:rPr lang="en-US" sz="4400" b="1" dirty="0">
                <a:solidFill>
                  <a:srgbClr val="0000CC"/>
                </a:solidFill>
              </a:rPr>
              <a:t>mercantilism </a:t>
            </a:r>
            <a:r>
              <a:rPr lang="en-US" sz="4400" b="1" dirty="0" smtClean="0">
                <a:solidFill>
                  <a:srgbClr val="0000CC"/>
                </a:solidFill>
              </a:rPr>
              <a:t>challenge</a:t>
            </a:r>
            <a:r>
              <a:rPr lang="en-US" sz="4400" b="1" dirty="0">
                <a:solidFill>
                  <a:srgbClr val="0000CC"/>
                </a:solidFill>
              </a:rPr>
              <a:t/>
            </a:r>
            <a:br>
              <a:rPr lang="en-US" sz="4400" b="1" dirty="0">
                <a:solidFill>
                  <a:srgbClr val="0000CC"/>
                </a:solidFill>
              </a:rPr>
            </a:br>
            <a:r>
              <a:rPr lang="en-US" sz="4400" b="1" dirty="0">
                <a:solidFill>
                  <a:srgbClr val="0000CC"/>
                </a:solidFill>
              </a:rPr>
              <a:t>       --- </a:t>
            </a:r>
            <a:r>
              <a:rPr lang="en-US" sz="4400" b="1" dirty="0" smtClean="0">
                <a:solidFill>
                  <a:srgbClr val="0000CC"/>
                </a:solidFill>
              </a:rPr>
              <a:t>Absolute advantage and laissez faire</a:t>
            </a:r>
            <a:endParaRPr lang="th-TH" sz="44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8534400" cy="37338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th-TH" sz="2400" dirty="0" smtClean="0">
                <a:latin typeface="Arial" pitchFamily="34" charset="0"/>
              </a:rPr>
              <a:t>he national wealth depends on its productive capacity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 smtClean="0">
                <a:latin typeface="Arial" pitchFamily="34" charset="0"/>
              </a:rPr>
              <a:t>Growth </a:t>
            </a:r>
            <a:r>
              <a:rPr lang="th-TH" sz="2400" dirty="0">
                <a:latin typeface="Arial" pitchFamily="34" charset="0"/>
              </a:rPr>
              <a:t>in productive capacity is fostered in free </a:t>
            </a:r>
            <a:r>
              <a:rPr lang="th-TH" sz="2400" dirty="0" smtClean="0">
                <a:latin typeface="Arial" pitchFamily="34" charset="0"/>
              </a:rPr>
              <a:t>market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 smtClean="0">
                <a:latin typeface="Arial" pitchFamily="34" charset="0"/>
              </a:rPr>
              <a:t>Self-interest leads individuals to specialize in and exchange goods based on their own special abilities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</a:rPr>
              <a:t>Countries should specialize in and export those commodities in which they had an absolute </a:t>
            </a:r>
            <a:r>
              <a:rPr lang="en-US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advantage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countries trade according to this principle, all will gain from trade (trade will be mutually beneficial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ngsana New" pitchFamily="18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1524000" y="5362832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2286000" y="5246300"/>
            <a:ext cx="49149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endParaRPr lang="th-TH" sz="24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0741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CFEC-E93C-48F4-B0BE-D2C64B03532D}" type="slidenum">
              <a:rPr lang="en-US"/>
              <a:pPr/>
              <a:t>9</a:t>
            </a:fld>
            <a:endParaRPr lang="en-US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229600" cy="4724400"/>
          </a:xfrm>
          <a:noFill/>
          <a:ln/>
        </p:spPr>
        <p:txBody>
          <a:bodyPr/>
          <a:lstStyle/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2.2.1</a:t>
            </a:r>
            <a:r>
              <a:rPr lang="en-US" sz="2800" dirty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Three key terms you needs to know</a:t>
            </a:r>
          </a:p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n-US" sz="1000" dirty="0">
              <a:solidFill>
                <a:schemeClr val="hlin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Pattern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--- What goods and services a country trades, with whom, and in what direction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Terms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th-TH" sz="2400" dirty="0">
                <a:latin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rate to trade products between countries or import and export price--- commonly known as relative price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Gains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from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endParaRPr lang="th-TH" sz="2400" dirty="0">
              <a:solidFill>
                <a:srgbClr val="CC0000"/>
              </a:solidFill>
              <a:latin typeface="Arial" pitchFamily="34" charset="0"/>
            </a:endParaRPr>
          </a:p>
          <a:p>
            <a:pPr marL="544513" indent="-544513">
              <a:lnSpc>
                <a:spcPct val="90000"/>
              </a:lnSpc>
              <a:buClr>
                <a:schemeClr val="tx1"/>
              </a:buClr>
            </a:pP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206190608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10</a:t>
            </a:fld>
            <a:endParaRPr 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6100" y="2091695"/>
            <a:ext cx="7391400" cy="236981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Principle of Absolute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Advantage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Principle of Comparative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Advantage</a:t>
            </a: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th-TH" sz="2400" dirty="0">
                <a:latin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----constant opportunity cost case-----</a:t>
            </a: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th-TH" sz="2400" dirty="0">
                <a:latin typeface="Arial" pitchFamily="34" charset="0"/>
              </a:rPr>
              <a:t>	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th-TH" sz="2400" dirty="0">
              <a:latin typeface="Arial" pitchFamily="34" charset="0"/>
            </a:endParaRPr>
          </a:p>
        </p:txBody>
      </p:sp>
      <p:sp>
        <p:nvSpPr>
          <p:cNvPr id="157700" name="AutoShape 4"/>
          <p:cNvSpPr>
            <a:spLocks noChangeArrowheads="1"/>
          </p:cNvSpPr>
          <p:nvPr/>
        </p:nvSpPr>
        <p:spPr bwMode="auto">
          <a:xfrm>
            <a:off x="6477000" y="1783090"/>
            <a:ext cx="2133600" cy="533400"/>
          </a:xfrm>
          <a:prstGeom prst="wedgeRoundRectCallout">
            <a:avLst>
              <a:gd name="adj1" fmla="val -65995"/>
              <a:gd name="adj2" fmla="val 25597"/>
              <a:gd name="adj3" fmla="val 16667"/>
            </a:avLst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2400" dirty="0"/>
              <a:t>Adam Smith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6810829" y="2895600"/>
            <a:ext cx="2362200" cy="533400"/>
          </a:xfrm>
          <a:prstGeom prst="wedgeRoundRectCallout">
            <a:avLst>
              <a:gd name="adj1" fmla="val -68819"/>
              <a:gd name="adj2" fmla="val 24403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2400" dirty="0"/>
              <a:t>David Ricardo</a:t>
            </a:r>
          </a:p>
        </p:txBody>
      </p:sp>
      <p:sp>
        <p:nvSpPr>
          <p:cNvPr id="157702" name="Text Box 6"/>
          <p:cNvSpPr txBox="1">
            <a:spLocks noChangeArrowheads="1"/>
          </p:cNvSpPr>
          <p:nvPr/>
        </p:nvSpPr>
        <p:spPr bwMode="auto">
          <a:xfrm>
            <a:off x="203200" y="1254780"/>
            <a:ext cx="403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2.2.2 Related principle</a:t>
            </a:r>
            <a:endParaRPr lang="en-US" sz="2800" b="1" i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4756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11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2.3 Principle of </a:t>
            </a:r>
            <a:r>
              <a:rPr lang="en-US" sz="2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bsolute </a:t>
            </a:r>
            <a:r>
              <a:rPr lang="en-US" sz="2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dvantage—Adam Smith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48768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International trade based on different technology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2.3.1 Assumptions</a:t>
            </a:r>
            <a:endParaRPr lang="th-TH" sz="28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2 countries, 2 goods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1 factor of production, labor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In each country, all labor has the same qualifications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Constant units of labor required to produce one unit of a final good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Price and cost of each good produced depends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on units of labor required to 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produce the good</a:t>
            </a:r>
            <a:endParaRPr lang="en-US" sz="2400" dirty="0">
              <a:solidFill>
                <a:srgbClr val="0000CC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19043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A1387-190E-42F4-8450-317142FFF6E4}" type="slidenum">
              <a:rPr lang="en-US"/>
              <a:pPr/>
              <a:t>12</a:t>
            </a:fld>
            <a:endParaRPr lang="en-US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800" y="769309"/>
            <a:ext cx="7467600" cy="762000"/>
          </a:xfrm>
        </p:spPr>
        <p:txBody>
          <a:bodyPr/>
          <a:lstStyle/>
          <a:p>
            <a:pPr algn="l"/>
            <a:r>
              <a:rPr lang="en-US" sz="28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2.3.2 Concept</a:t>
            </a:r>
            <a:endParaRPr lang="th-TH" sz="28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1295400" y="3318324"/>
            <a:ext cx="4963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Division of labor </a:t>
            </a:r>
            <a:r>
              <a:rPr lang="en-US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between countries</a:t>
            </a:r>
            <a:endParaRPr lang="en-US" sz="2400" dirty="0">
              <a:solidFill>
                <a:schemeClr val="accent4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181" name="AutoShape 5"/>
          <p:cNvSpPr>
            <a:spLocks noChangeArrowheads="1"/>
          </p:cNvSpPr>
          <p:nvPr/>
        </p:nvSpPr>
        <p:spPr bwMode="auto">
          <a:xfrm>
            <a:off x="3661001" y="2742523"/>
            <a:ext cx="6858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1802626" y="4862286"/>
            <a:ext cx="49824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Each country gains from trade</a:t>
            </a:r>
            <a:endParaRPr lang="en-US" sz="2800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183" name="AutoShape 7"/>
          <p:cNvSpPr>
            <a:spLocks noChangeArrowheads="1"/>
          </p:cNvSpPr>
          <p:nvPr/>
        </p:nvSpPr>
        <p:spPr bwMode="auto">
          <a:xfrm>
            <a:off x="3648301" y="4070350"/>
            <a:ext cx="6858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8184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2.3 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8800" y="1513166"/>
            <a:ext cx="644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Each country should produce a good it has absolute advantage (can produce efficiently). Then countries </a:t>
            </a:r>
            <a:r>
              <a:rPr lang="en-US" dirty="0">
                <a:latin typeface="Arial" pitchFamily="34" charset="0"/>
                <a:cs typeface="Arial" pitchFamily="34" charset="0"/>
              </a:rPr>
              <a:t>should export those goods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 which </a:t>
            </a:r>
            <a:r>
              <a:rPr lang="en-US" dirty="0">
                <a:latin typeface="Arial" pitchFamily="34" charset="0"/>
                <a:cs typeface="Arial" pitchFamily="34" charset="0"/>
              </a:rPr>
              <a:t>they can produce efficiently, and import those which they cannot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7060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 animBg="1"/>
      <p:bldP spid="178182" grpId="0"/>
      <p:bldP spid="178183" grpId="0" animBg="1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8C364-DB6F-49A1-8797-DDCCC1E43432}" type="slidenum">
              <a:rPr lang="en-US"/>
              <a:pPr/>
              <a:t>13</a:t>
            </a:fld>
            <a:endParaRPr lang="en-US"/>
          </a:p>
        </p:txBody>
      </p:sp>
      <p:sp>
        <p:nvSpPr>
          <p:cNvPr id="228354" name="Text Box 2"/>
          <p:cNvSpPr txBox="1">
            <a:spLocks noChangeArrowheads="1"/>
          </p:cNvSpPr>
          <p:nvPr/>
        </p:nvSpPr>
        <p:spPr bwMode="auto">
          <a:xfrm>
            <a:off x="341291" y="3130550"/>
            <a:ext cx="8399735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uses factor of productions _______than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ountry B</a:t>
            </a:r>
            <a:endParaRPr lang="en-US" sz="24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5" name="Rectangle 3"/>
          <p:cNvSpPr>
            <a:spLocks noChangeArrowheads="1"/>
          </p:cNvSpPr>
          <p:nvPr/>
        </p:nvSpPr>
        <p:spPr bwMode="auto">
          <a:xfrm>
            <a:off x="1468713" y="1854493"/>
            <a:ext cx="6144887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To produce the same amount of good</a:t>
            </a:r>
            <a:endParaRPr lang="en-US" sz="2800" u="sng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6" name="AutoShape 4"/>
          <p:cNvSpPr>
            <a:spLocks noChangeArrowheads="1"/>
          </p:cNvSpPr>
          <p:nvPr/>
        </p:nvSpPr>
        <p:spPr bwMode="auto">
          <a:xfrm>
            <a:off x="4160157" y="258185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4152900" y="3956957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1670000" y="4648200"/>
            <a:ext cx="5943600" cy="95410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has absolute advantage 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production of that good</a:t>
            </a: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04800" y="751114"/>
            <a:ext cx="7696200" cy="110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3600" b="1" i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country will have absolute advantage in production of a good under the following condition </a:t>
            </a:r>
            <a:endParaRPr lang="en-US" sz="3600" i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1353541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8C364-DB6F-49A1-8797-DDCCC1E43432}" type="slidenum">
              <a:rPr lang="en-US"/>
              <a:pPr/>
              <a:t>14</a:t>
            </a:fld>
            <a:endParaRPr lang="en-US"/>
          </a:p>
        </p:txBody>
      </p:sp>
      <p:sp>
        <p:nvSpPr>
          <p:cNvPr id="228354" name="Text Box 2"/>
          <p:cNvSpPr txBox="1">
            <a:spLocks noChangeArrowheads="1"/>
          </p:cNvSpPr>
          <p:nvPr/>
        </p:nvSpPr>
        <p:spPr bwMode="auto">
          <a:xfrm>
            <a:off x="0" y="3229096"/>
            <a:ext cx="9144000" cy="430887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Arial" pitchFamily="34" charset="0"/>
                <a:cs typeface="Arial" pitchFamily="34" charset="0"/>
              </a:rPr>
              <a:t>Amount of the good that </a:t>
            </a:r>
            <a:r>
              <a:rPr lang="en-US" sz="22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can produce _______than </a:t>
            </a:r>
            <a:r>
              <a:rPr lang="en-US" sz="22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2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ountry B</a:t>
            </a:r>
            <a:endParaRPr lang="en-US" sz="22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5" name="Rectangle 3"/>
          <p:cNvSpPr>
            <a:spLocks noChangeArrowheads="1"/>
          </p:cNvSpPr>
          <p:nvPr/>
        </p:nvSpPr>
        <p:spPr bwMode="auto">
          <a:xfrm>
            <a:off x="1468713" y="1854493"/>
            <a:ext cx="6582251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From the same amount of factors of production</a:t>
            </a:r>
            <a:endParaRPr lang="en-US" sz="2400" u="sng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6" name="AutoShape 4"/>
          <p:cNvSpPr>
            <a:spLocks noChangeArrowheads="1"/>
          </p:cNvSpPr>
          <p:nvPr/>
        </p:nvSpPr>
        <p:spPr bwMode="auto">
          <a:xfrm>
            <a:off x="4160157" y="258185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4152900" y="3956957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1670000" y="4648200"/>
            <a:ext cx="5943600" cy="95410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has absolute advantage 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production of that good</a:t>
            </a: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04800" y="751114"/>
            <a:ext cx="7696200" cy="110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3600" b="1" i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country will have absolute advantage in production of a good under the following condition </a:t>
            </a:r>
            <a:endParaRPr lang="en-US" sz="3600" i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121341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15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1999" y="57834"/>
            <a:ext cx="74676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1(Principle of Absolute Advantage)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789305" y="860080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sp>
        <p:nvSpPr>
          <p:cNvPr id="181266" name="Text Box 18"/>
          <p:cNvSpPr txBox="1">
            <a:spLocks noChangeArrowheads="1"/>
          </p:cNvSpPr>
          <p:nvPr/>
        </p:nvSpPr>
        <p:spPr bwMode="auto">
          <a:xfrm>
            <a:off x="580629" y="3495787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absolute advantage in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shirt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2700673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09822" y="404700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903761" y="5391680"/>
            <a:ext cx="421964" cy="272718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1211077" y="5714999"/>
            <a:ext cx="6114174" cy="584775"/>
          </a:xfrm>
          <a:prstGeom prst="rect">
            <a:avLst/>
          </a:prstGeom>
          <a:solidFill>
            <a:srgbClr val="CCFF66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exports ______ and USA exports _______</a:t>
            </a:r>
            <a:endParaRPr 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57101" y="2560633"/>
            <a:ext cx="8066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is _______ efficient than USA in the production of shirt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(require less unit of labor to produce shirt, 3&lt;8)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48878" y="3939516"/>
            <a:ext cx="8066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is ________ efficient than Thailand in the production of watch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(require less unit of labor to produce watch, 2&lt;6)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580629" y="4876800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has absolute advantage in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watch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4746629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6" grpId="0"/>
      <p:bldP spid="181267" grpId="0" animBg="1"/>
      <p:bldP spid="181270" grpId="0" animBg="1"/>
      <p:bldP spid="181271" grpId="0" animBg="1"/>
      <p:bldP spid="181272" grpId="0" animBg="1"/>
      <p:bldP spid="31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16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2000" y="57834"/>
            <a:ext cx="6781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 (Principle of Absolute Advantage)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2594484" y="1151512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049169" y="11427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1585389" y="712087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-73141" y="1765968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7257" y="239985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1838013" y="1264077"/>
            <a:ext cx="566936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1" y="1676400"/>
            <a:ext cx="8991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0" y="704164"/>
            <a:ext cx="8991600" cy="747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26811" y="3200400"/>
            <a:ext cx="8717189" cy="2459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77986" y="1765968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477987" y="2505296"/>
            <a:ext cx="401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5585619" y="1777929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5566164" y="2474687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33407" y="342718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3919428" y="1797843"/>
            <a:ext cx="2769167" cy="1211263"/>
            <a:chOff x="2418" y="1529"/>
            <a:chExt cx="1911" cy="76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431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418" y="1959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3971" y="1529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3971" y="1959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38900" y="3224990"/>
            <a:ext cx="8066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In Autarky (without international trade) both countries will produce both goods if consumers demand both Shirts and Watches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7535153" y="711644"/>
            <a:ext cx="17293" cy="24887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7552447" y="647429"/>
            <a:ext cx="159155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Price ratios in Autarky</a:t>
            </a:r>
            <a:endParaRPr lang="en-US" sz="3200" b="1" dirty="0">
              <a:solidFill>
                <a:srgbClr val="C000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96288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17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Advantage)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320437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15381" y="3645874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661708" y="6111104"/>
            <a:ext cx="66335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world has better welfare (more products produced)</a:t>
            </a:r>
            <a:endParaRPr 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81217" y="3061099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Thailand uses all units of labor to produce shirts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89758" y="3467786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USA uses all units of labor to produce watches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059267"/>
              </p:ext>
            </p:extLst>
          </p:nvPr>
        </p:nvGraphicFramePr>
        <p:xfrm>
          <a:off x="1256895" y="3993793"/>
          <a:ext cx="6096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Shirt</a:t>
                      </a:r>
                      <a:endParaRPr lang="th-TH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Watch</a:t>
                      </a:r>
                      <a:endParaRPr lang="th-TH" sz="2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Thailand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USA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World</a:t>
                      </a:r>
                      <a:endParaRPr lang="th-TH" sz="2800" b="1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</a:tr>
            </a:tbl>
          </a:graphicData>
        </a:graphic>
      </p:graphicFrame>
      <p:sp>
        <p:nvSpPr>
          <p:cNvPr id="34" name="AutoShape 22"/>
          <p:cNvSpPr>
            <a:spLocks noChangeArrowheads="1"/>
          </p:cNvSpPr>
          <p:nvPr/>
        </p:nvSpPr>
        <p:spPr bwMode="auto">
          <a:xfrm>
            <a:off x="90096" y="6289192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65889" y="2630919"/>
            <a:ext cx="1920196" cy="52322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1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682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181270" grpId="0" animBg="1"/>
      <p:bldP spid="181272" grpId="0"/>
      <p:bldP spid="181272" grpId="1"/>
      <p:bldP spid="31" grpId="0"/>
      <p:bldP spid="32" grpId="0"/>
      <p:bldP spid="34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18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755289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40" y="263399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2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5" name="AutoShape 19"/>
          <p:cNvSpPr>
            <a:spLocks noChangeArrowheads="1"/>
          </p:cNvSpPr>
          <p:nvPr/>
        </p:nvSpPr>
        <p:spPr bwMode="auto">
          <a:xfrm>
            <a:off x="109822" y="3767379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494399" y="3657167"/>
            <a:ext cx="88132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(Country A) benefits from trade because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can acquire 1 unit of watch for a cost of ___ units of labor </a:t>
            </a:r>
          </a:p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nstead of ___ units of labor for the production at home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7" name="AutoShape 19"/>
          <p:cNvSpPr>
            <a:spLocks noChangeArrowheads="1"/>
          </p:cNvSpPr>
          <p:nvPr/>
        </p:nvSpPr>
        <p:spPr bwMode="auto">
          <a:xfrm>
            <a:off x="71722" y="528217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 Box 18"/>
          <p:cNvSpPr txBox="1">
            <a:spLocks noChangeArrowheads="1"/>
          </p:cNvSpPr>
          <p:nvPr/>
        </p:nvSpPr>
        <p:spPr bwMode="auto">
          <a:xfrm>
            <a:off x="494399" y="5205977"/>
            <a:ext cx="88132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(Country B) benefits from trade because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can acquire 1 unit of shirt for a cost of ___ units of labor </a:t>
            </a:r>
          </a:p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nstead of ___ units of labor for the production at home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236685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45" grpId="0" animBg="1"/>
      <p:bldP spid="46" grpId="0"/>
      <p:bldP spid="47" grpId="0" animBg="1"/>
      <p:bldP spid="4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72367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40" y="263399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3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3621221"/>
            <a:ext cx="115853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Thailand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27533" y="3599852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shirt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4268164" y="3736629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4659382" y="3599852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961653" y="3711979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127533" y="4095058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shirt with watch from USA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43" name="AutoShape 19"/>
          <p:cNvSpPr>
            <a:spLocks noChangeArrowheads="1"/>
          </p:cNvSpPr>
          <p:nvPr/>
        </p:nvSpPr>
        <p:spPr bwMode="auto">
          <a:xfrm>
            <a:off x="6354290" y="4202189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143238" y="3945581"/>
            <a:ext cx="457200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628436" y="4085937"/>
            <a:ext cx="2515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81003" y="46228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4462593" y="5059541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5596" y="5070427"/>
            <a:ext cx="71640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USA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9744" y="5082923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1" name="AutoShape 19"/>
          <p:cNvSpPr>
            <a:spLocks noChangeArrowheads="1"/>
          </p:cNvSpPr>
          <p:nvPr/>
        </p:nvSpPr>
        <p:spPr bwMode="auto">
          <a:xfrm>
            <a:off x="4340849" y="524494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4732067" y="5108169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7034338" y="5220296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215923" y="5453898"/>
            <a:ext cx="1634684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53677" y="5514826"/>
            <a:ext cx="5809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watch with shirt from Thailand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7" name="AutoShape 19"/>
          <p:cNvSpPr>
            <a:spLocks noChangeArrowheads="1"/>
          </p:cNvSpPr>
          <p:nvPr/>
        </p:nvSpPr>
        <p:spPr bwMode="auto">
          <a:xfrm>
            <a:off x="6689839" y="5656256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6961653" y="5514826"/>
            <a:ext cx="2371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___unit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94894" y="6028512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USA</a:t>
            </a:r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 </a:t>
            </a:r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>
            <a:off x="4114743" y="6400800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64700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32" grpId="0" animBg="1"/>
      <p:bldP spid="34" grpId="0"/>
      <p:bldP spid="35" grpId="0" animBg="1"/>
      <p:bldP spid="36" grpId="0"/>
      <p:bldP spid="42" grpId="0"/>
      <p:bldP spid="43" grpId="0" animBg="1"/>
      <p:bldP spid="53" grpId="0"/>
      <p:bldP spid="55" grpId="0"/>
      <p:bldP spid="59" grpId="0" animBg="1"/>
      <p:bldP spid="60" grpId="0"/>
      <p:bldP spid="61" grpId="0" animBg="1"/>
      <p:bldP spid="62" grpId="0"/>
      <p:bldP spid="66" grpId="0"/>
      <p:bldP spid="67" grpId="0" animBg="1"/>
      <p:bldP spid="68" grpId="0"/>
      <p:bldP spid="7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20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1999" y="57834"/>
            <a:ext cx="74676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Absolute Advantage) --- Table </a:t>
            </a:r>
            <a:r>
              <a:rPr lang="en-US" sz="3600" b="1" dirty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851074" y="829853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91833" y="1540781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10000" y="1529732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03775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6" name="Text Box 18"/>
          <p:cNvSpPr txBox="1">
            <a:spLocks noChangeArrowheads="1"/>
          </p:cNvSpPr>
          <p:nvPr/>
        </p:nvSpPr>
        <p:spPr bwMode="auto">
          <a:xfrm>
            <a:off x="580629" y="3495787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absolute advantage in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shirt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2700673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09822" y="404700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903761" y="5391680"/>
            <a:ext cx="421964" cy="272718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1547072" y="5791200"/>
            <a:ext cx="5768129" cy="584775"/>
          </a:xfrm>
          <a:prstGeom prst="rect">
            <a:avLst/>
          </a:prstGeom>
          <a:solidFill>
            <a:srgbClr val="CCFF66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57101" y="2560633"/>
            <a:ext cx="8066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is _______ efficient than Thailand in the production of shirt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(require less unit of labor to produce shirt, 4&lt;12)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48878" y="3939516"/>
            <a:ext cx="8066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is _______ efficient than Thailand in the production of watch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(require less unit of labor to produce watch, 3&lt;24)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580629" y="4876800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has absolute advantage in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watch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260607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6" grpId="0"/>
      <p:bldP spid="181267" grpId="0" animBg="1"/>
      <p:bldP spid="181270" grpId="0" animBg="1"/>
      <p:bldP spid="181271" grpId="0" animBg="1"/>
      <p:bldP spid="181272" grpId="0" animBg="1"/>
      <p:bldP spid="31" grpId="0"/>
      <p:bldP spid="32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21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458200" cy="762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Limits to Adam Smith’s Absolute Advantage principle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534400" cy="37338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one country has an absolute advantage in the production of both (or all) goods, Smith would say that that country cannot gain from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trade.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David Ricardo’s Principle of Comparative Advantage (1817) took Smith’s work farther: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even in the above example, trade can be mutually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beneficial!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ngsana New" pitchFamily="18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65360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22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2.4 Principle of comparative advantage—David Ricardo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534400" cy="55626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Adam Smith’s absolute advantage and David Ricardo’s comparative advantage emphasizes on International trade based on different technology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2.4.1 Assumptions </a:t>
            </a:r>
            <a:r>
              <a:rPr lang="en-US" sz="20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(similar to absolute advantage assumptions)</a:t>
            </a:r>
            <a:endParaRPr lang="th-TH" sz="20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2 countries, 2 goods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1 factor of production, labor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In each country, all labor has the same qualifications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Constant units of labor required to produce one unit of a final good (fixed technology in each country although the technology can differ between them)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The relative value of commodity is based solely its relative labor content ---- see explanation later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138748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23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2.4 Principle of comparative advantage---David Ricardo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534400" cy="55626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2.4.1 Assumptions </a:t>
            </a:r>
            <a:r>
              <a:rPr lang="en-US" sz="20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(similar to absolute advantage assumptions)</a:t>
            </a:r>
            <a:endParaRPr lang="th-TH" sz="20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Fixed endowment of resource (labor)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Factor of production (labor) mobile internally, immobile internationally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Full employment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Perfect competition in good market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No government intervention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No transportation cost</a:t>
            </a:r>
          </a:p>
        </p:txBody>
      </p:sp>
    </p:spTree>
    <p:extLst>
      <p:ext uri="{BB962C8B-B14F-4D97-AF65-F5344CB8AC3E}">
        <p14:creationId xmlns:p14="http://schemas.microsoft.com/office/powerpoint/2010/main" val="37972975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24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289604" y="57834"/>
            <a:ext cx="81685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2.4.2 Concept of Principle of Comparative Advantage </a:t>
            </a:r>
            <a:endParaRPr lang="en-US" sz="2400" dirty="0">
              <a:solidFill>
                <a:srgbClr val="0064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   Good X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915845" y="849306"/>
            <a:ext cx="119295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G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ood Y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A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15648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B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6" name="Text Box 18"/>
          <p:cNvSpPr txBox="1">
            <a:spLocks noChangeArrowheads="1"/>
          </p:cNvSpPr>
          <p:nvPr/>
        </p:nvSpPr>
        <p:spPr bwMode="auto">
          <a:xfrm>
            <a:off x="684298" y="4229100"/>
            <a:ext cx="81374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Country A  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comparative advantage in the production of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X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2553232" y="307488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3636991" y="1540773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grpSp>
        <p:nvGrpSpPr>
          <p:cNvPr id="34" name="Group 51"/>
          <p:cNvGrpSpPr>
            <a:grpSpLocks/>
          </p:cNvGrpSpPr>
          <p:nvPr/>
        </p:nvGrpSpPr>
        <p:grpSpPr bwMode="auto">
          <a:xfrm>
            <a:off x="469986" y="2815333"/>
            <a:ext cx="2022475" cy="1039813"/>
            <a:chOff x="329" y="2400"/>
            <a:chExt cx="1274" cy="655"/>
          </a:xfrm>
        </p:grpSpPr>
        <p:sp>
          <p:nvSpPr>
            <p:cNvPr id="35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37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u="sng" dirty="0">
                  <a:solidFill>
                    <a:srgbClr val="000099"/>
                  </a:solidFill>
                </a:rPr>
                <a:t>X</a:t>
              </a:r>
              <a:r>
                <a:rPr lang="en-US" sz="1600" u="sng" dirty="0">
                  <a:solidFill>
                    <a:srgbClr val="000099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36" name="Text Box 53"/>
            <p:cNvSpPr txBox="1">
              <a:spLocks noChangeArrowheads="1"/>
            </p:cNvSpPr>
            <p:nvPr/>
          </p:nvSpPr>
          <p:spPr bwMode="auto">
            <a:xfrm>
              <a:off x="699" y="2725"/>
              <a:ext cx="36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solidFill>
                    <a:srgbClr val="000099"/>
                  </a:solidFill>
                </a:rPr>
                <a:t>X</a:t>
              </a:r>
              <a:r>
                <a:rPr lang="en-US" sz="1600" dirty="0">
                  <a:solidFill>
                    <a:srgbClr val="000099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37" name="Text Box 54"/>
            <p:cNvSpPr txBox="1">
              <a:spLocks noChangeArrowheads="1"/>
            </p:cNvSpPr>
            <p:nvPr/>
          </p:nvSpPr>
          <p:spPr bwMode="auto">
            <a:xfrm>
              <a:off x="1248" y="2400"/>
              <a:ext cx="35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u="sng" dirty="0" smtClean="0">
                  <a:solidFill>
                    <a:srgbClr val="000099"/>
                  </a:solidFill>
                </a:rPr>
                <a:t>Y</a:t>
              </a:r>
              <a:r>
                <a:rPr lang="en-US" sz="1600" u="sng" dirty="0">
                  <a:solidFill>
                    <a:srgbClr val="000099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38" name="Text Box 55"/>
            <p:cNvSpPr txBox="1">
              <a:spLocks noChangeArrowheads="1"/>
            </p:cNvSpPr>
            <p:nvPr/>
          </p:nvSpPr>
          <p:spPr bwMode="auto">
            <a:xfrm>
              <a:off x="1248" y="2725"/>
              <a:ext cx="33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99"/>
                  </a:solidFill>
                </a:rPr>
                <a:t>Y</a:t>
              </a:r>
              <a:r>
                <a:rPr lang="en-US" sz="1600" dirty="0">
                  <a:solidFill>
                    <a:srgbClr val="000099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39" name="Text Box 56"/>
            <p:cNvSpPr txBox="1">
              <a:spLocks noChangeArrowheads="1"/>
            </p:cNvSpPr>
            <p:nvPr/>
          </p:nvSpPr>
          <p:spPr bwMode="auto">
            <a:xfrm>
              <a:off x="329" y="2414"/>
              <a:ext cx="270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4000" b="1" dirty="0" smtClean="0">
                  <a:solidFill>
                    <a:srgbClr val="000099"/>
                  </a:solidFill>
                  <a:latin typeface="Angsana New" pitchFamily="18" charset="-34"/>
                  <a:cs typeface="Angsana New" pitchFamily="18" charset="-34"/>
                </a:rPr>
                <a:t>If</a:t>
              </a:r>
              <a:endParaRPr lang="en-US" dirty="0"/>
            </a:p>
          </p:txBody>
        </p:sp>
      </p:grpSp>
      <p:grpSp>
        <p:nvGrpSpPr>
          <p:cNvPr id="40" name="Group 57"/>
          <p:cNvGrpSpPr>
            <a:grpSpLocks/>
          </p:cNvGrpSpPr>
          <p:nvPr/>
        </p:nvGrpSpPr>
        <p:grpSpPr bwMode="auto">
          <a:xfrm>
            <a:off x="1605049" y="3045519"/>
            <a:ext cx="228600" cy="303213"/>
            <a:chOff x="1968" y="2448"/>
            <a:chExt cx="144" cy="185"/>
          </a:xfrm>
        </p:grpSpPr>
        <p:sp>
          <p:nvSpPr>
            <p:cNvPr id="41" name="Line 58"/>
            <p:cNvSpPr>
              <a:spLocks noChangeShapeType="1"/>
            </p:cNvSpPr>
            <p:nvPr/>
          </p:nvSpPr>
          <p:spPr bwMode="auto">
            <a:xfrm flipH="1">
              <a:off x="1968" y="2448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Line 59"/>
            <p:cNvSpPr>
              <a:spLocks noChangeShapeType="1"/>
            </p:cNvSpPr>
            <p:nvPr/>
          </p:nvSpPr>
          <p:spPr bwMode="auto">
            <a:xfrm flipH="1" flipV="1">
              <a:off x="1968" y="2537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" name="Text Box 18"/>
          <p:cNvSpPr txBox="1">
            <a:spLocks noChangeArrowheads="1"/>
          </p:cNvSpPr>
          <p:nvPr/>
        </p:nvSpPr>
        <p:spPr bwMode="auto">
          <a:xfrm>
            <a:off x="3009969" y="2592427"/>
            <a:ext cx="581175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Compared to Country B, Country A has </a:t>
            </a:r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r</a:t>
            </a:r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elative units of labor used in the production of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X</a:t>
            </a:r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less than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Y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5" name="AutoShape 5"/>
          <p:cNvSpPr>
            <a:spLocks noChangeArrowheads="1"/>
          </p:cNvSpPr>
          <p:nvPr/>
        </p:nvSpPr>
        <p:spPr bwMode="auto">
          <a:xfrm>
            <a:off x="5237220" y="4038600"/>
            <a:ext cx="381000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684298" y="4706832"/>
            <a:ext cx="81374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Country B  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comparative advantage in the production of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Y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7" name="AutoShape 5"/>
          <p:cNvSpPr>
            <a:spLocks noChangeArrowheads="1"/>
          </p:cNvSpPr>
          <p:nvPr/>
        </p:nvSpPr>
        <p:spPr bwMode="auto">
          <a:xfrm>
            <a:off x="5243854" y="5255321"/>
            <a:ext cx="374366" cy="1905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 Box 18"/>
          <p:cNvSpPr txBox="1">
            <a:spLocks noChangeArrowheads="1"/>
          </p:cNvSpPr>
          <p:nvPr/>
        </p:nvSpPr>
        <p:spPr bwMode="auto">
          <a:xfrm>
            <a:off x="3070026" y="5445821"/>
            <a:ext cx="51662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Country A  </a:t>
            </a:r>
            <a:r>
              <a:rPr 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should export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X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9" name="Text Box 18"/>
          <p:cNvSpPr txBox="1">
            <a:spLocks noChangeArrowheads="1"/>
          </p:cNvSpPr>
          <p:nvPr/>
        </p:nvSpPr>
        <p:spPr bwMode="auto">
          <a:xfrm>
            <a:off x="3104156" y="5917093"/>
            <a:ext cx="51662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Country B  </a:t>
            </a:r>
            <a:r>
              <a:rPr 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should export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Y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230744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6" grpId="0"/>
      <p:bldP spid="181270" grpId="0" animBg="1"/>
      <p:bldP spid="44" grpId="0"/>
      <p:bldP spid="45" grpId="0" animBg="1"/>
      <p:bldP spid="46" grpId="0"/>
      <p:bldP spid="47" grpId="0" animBg="1"/>
      <p:bldP spid="48" grpId="0"/>
      <p:bldP spid="4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25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490822" y="57834"/>
            <a:ext cx="81142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Comparative Advantage) --- Table 2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92413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9822" y="3238793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357329" y="3786973"/>
            <a:ext cx="86051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Compared to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(Country B), Thailand (Country A)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relative units of labor used in the production of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Shirt (Good X)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less than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Watch (Good Y)</a:t>
            </a:r>
            <a:endParaRPr lang="en-US" sz="32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6" name="Text Box 53"/>
          <p:cNvSpPr txBox="1">
            <a:spLocks noChangeArrowheads="1"/>
          </p:cNvSpPr>
          <p:nvPr/>
        </p:nvSpPr>
        <p:spPr bwMode="auto">
          <a:xfrm>
            <a:off x="972639" y="3189663"/>
            <a:ext cx="3767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00CC"/>
                </a:solidFill>
              </a:rPr>
              <a:t>=</a:t>
            </a:r>
            <a:endParaRPr lang="en-US" sz="2000" dirty="0">
              <a:solidFill>
                <a:srgbClr val="0000CC"/>
              </a:solidFill>
            </a:endParaRPr>
          </a:p>
        </p:txBody>
      </p:sp>
      <p:grpSp>
        <p:nvGrpSpPr>
          <p:cNvPr id="47" name="Group 51"/>
          <p:cNvGrpSpPr>
            <a:grpSpLocks/>
          </p:cNvGrpSpPr>
          <p:nvPr/>
        </p:nvGrpSpPr>
        <p:grpSpPr bwMode="auto">
          <a:xfrm>
            <a:off x="540392" y="3102559"/>
            <a:ext cx="578446" cy="794093"/>
            <a:chOff x="672" y="2409"/>
            <a:chExt cx="267" cy="629"/>
          </a:xfrm>
        </p:grpSpPr>
        <p:sp>
          <p:nvSpPr>
            <p:cNvPr id="48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32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X</a:t>
              </a:r>
              <a:r>
                <a:rPr lang="en-US" sz="1400" u="sng" dirty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49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 smtClean="0">
                  <a:solidFill>
                    <a:srgbClr val="000099"/>
                  </a:solidFill>
                </a:rPr>
                <a:t>X</a:t>
              </a:r>
              <a:r>
                <a:rPr lang="en-US" sz="1400" dirty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grpSp>
        <p:nvGrpSpPr>
          <p:cNvPr id="56" name="Group 51"/>
          <p:cNvGrpSpPr>
            <a:grpSpLocks/>
          </p:cNvGrpSpPr>
          <p:nvPr/>
        </p:nvGrpSpPr>
        <p:grpSpPr bwMode="auto">
          <a:xfrm>
            <a:off x="1314766" y="3146612"/>
            <a:ext cx="578446" cy="758745"/>
            <a:chOff x="659" y="2409"/>
            <a:chExt cx="267" cy="601"/>
          </a:xfrm>
        </p:grpSpPr>
        <p:sp>
          <p:nvSpPr>
            <p:cNvPr id="57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1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 smtClean="0">
                  <a:solidFill>
                    <a:srgbClr val="000099"/>
                  </a:solidFill>
                </a:rPr>
                <a:t>12</a:t>
              </a:r>
              <a:endParaRPr lang="en-US" sz="2000" dirty="0"/>
            </a:p>
          </p:txBody>
        </p:sp>
        <p:sp>
          <p:nvSpPr>
            <p:cNvPr id="58" name="Text Box 53"/>
            <p:cNvSpPr txBox="1">
              <a:spLocks noChangeArrowheads="1"/>
            </p:cNvSpPr>
            <p:nvPr/>
          </p:nvSpPr>
          <p:spPr bwMode="auto">
            <a:xfrm>
              <a:off x="659" y="2596"/>
              <a:ext cx="267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solidFill>
                    <a:srgbClr val="000099"/>
                  </a:solidFill>
                </a:rPr>
                <a:t> </a:t>
              </a:r>
              <a:r>
                <a:rPr lang="en-US" sz="2000" dirty="0" smtClean="0">
                  <a:solidFill>
                    <a:srgbClr val="000099"/>
                  </a:solidFill>
                </a:rPr>
                <a:t>4</a:t>
              </a:r>
              <a:endParaRPr lang="en-US" sz="2000" dirty="0"/>
            </a:p>
          </p:txBody>
        </p:sp>
      </p:grpSp>
      <p:sp>
        <p:nvSpPr>
          <p:cNvPr id="59" name="Text Box 53"/>
          <p:cNvSpPr txBox="1">
            <a:spLocks noChangeArrowheads="1"/>
          </p:cNvSpPr>
          <p:nvPr/>
        </p:nvSpPr>
        <p:spPr bwMode="auto">
          <a:xfrm>
            <a:off x="1842746" y="3251200"/>
            <a:ext cx="3767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00CC"/>
                </a:solidFill>
              </a:rPr>
              <a:t>=</a:t>
            </a:r>
            <a:endParaRPr lang="en-US" sz="2000" dirty="0">
              <a:solidFill>
                <a:srgbClr val="0000CC"/>
              </a:solidFill>
            </a:endParaRPr>
          </a:p>
        </p:txBody>
      </p:sp>
      <p:grpSp>
        <p:nvGrpSpPr>
          <p:cNvPr id="66" name="Group 51"/>
          <p:cNvGrpSpPr>
            <a:grpSpLocks/>
          </p:cNvGrpSpPr>
          <p:nvPr/>
        </p:nvGrpSpPr>
        <p:grpSpPr bwMode="auto">
          <a:xfrm>
            <a:off x="2157810" y="3094929"/>
            <a:ext cx="578446" cy="758745"/>
            <a:chOff x="659" y="2409"/>
            <a:chExt cx="267" cy="601"/>
          </a:xfrm>
        </p:grpSpPr>
        <p:sp>
          <p:nvSpPr>
            <p:cNvPr id="67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2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 smtClean="0">
                  <a:solidFill>
                    <a:srgbClr val="000099"/>
                  </a:solidFill>
                </a:rPr>
                <a:t> 3 </a:t>
              </a:r>
              <a:endParaRPr lang="en-US" sz="2000" dirty="0"/>
            </a:p>
          </p:txBody>
        </p:sp>
        <p:sp>
          <p:nvSpPr>
            <p:cNvPr id="68" name="Text Box 53"/>
            <p:cNvSpPr txBox="1">
              <a:spLocks noChangeArrowheads="1"/>
            </p:cNvSpPr>
            <p:nvPr/>
          </p:nvSpPr>
          <p:spPr bwMode="auto">
            <a:xfrm>
              <a:off x="659" y="2596"/>
              <a:ext cx="267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800" dirty="0">
                  <a:solidFill>
                    <a:srgbClr val="000099"/>
                  </a:solidFill>
                </a:rPr>
                <a:t> </a:t>
              </a:r>
              <a:r>
                <a:rPr lang="en-US" sz="2000" dirty="0" smtClean="0">
                  <a:solidFill>
                    <a:srgbClr val="000099"/>
                  </a:solidFill>
                </a:rPr>
                <a:t>1</a:t>
              </a:r>
              <a:endParaRPr lang="en-US" sz="2000" dirty="0"/>
            </a:p>
          </p:txBody>
        </p:sp>
      </p:grpSp>
      <p:grpSp>
        <p:nvGrpSpPr>
          <p:cNvPr id="69" name="Group 51"/>
          <p:cNvGrpSpPr>
            <a:grpSpLocks/>
          </p:cNvGrpSpPr>
          <p:nvPr/>
        </p:nvGrpSpPr>
        <p:grpSpPr bwMode="auto">
          <a:xfrm>
            <a:off x="2960746" y="3106455"/>
            <a:ext cx="578446" cy="794093"/>
            <a:chOff x="672" y="2409"/>
            <a:chExt cx="267" cy="629"/>
          </a:xfrm>
        </p:grpSpPr>
        <p:sp>
          <p:nvSpPr>
            <p:cNvPr id="70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2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Y</a:t>
              </a:r>
              <a:r>
                <a:rPr lang="en-US" sz="1400" u="sng" dirty="0" smtClean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71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solidFill>
                    <a:srgbClr val="000099"/>
                  </a:solidFill>
                </a:rPr>
                <a:t>Y</a:t>
              </a:r>
              <a:r>
                <a:rPr lang="en-US" sz="1400" dirty="0" smtClean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sp>
        <p:nvSpPr>
          <p:cNvPr id="75" name="Text Box 53"/>
          <p:cNvSpPr txBox="1">
            <a:spLocks noChangeArrowheads="1"/>
          </p:cNvSpPr>
          <p:nvPr/>
        </p:nvSpPr>
        <p:spPr bwMode="auto">
          <a:xfrm>
            <a:off x="3414711" y="3182639"/>
            <a:ext cx="3767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00CC"/>
                </a:solidFill>
              </a:rPr>
              <a:t>=</a:t>
            </a:r>
            <a:endParaRPr lang="en-US" sz="2000" dirty="0">
              <a:solidFill>
                <a:srgbClr val="0000CC"/>
              </a:solidFill>
            </a:endParaRPr>
          </a:p>
        </p:txBody>
      </p:sp>
      <p:grpSp>
        <p:nvGrpSpPr>
          <p:cNvPr id="76" name="Group 51"/>
          <p:cNvGrpSpPr>
            <a:grpSpLocks/>
          </p:cNvGrpSpPr>
          <p:nvPr/>
        </p:nvGrpSpPr>
        <p:grpSpPr bwMode="auto">
          <a:xfrm>
            <a:off x="3713247" y="3137907"/>
            <a:ext cx="578446" cy="758745"/>
            <a:chOff x="659" y="2409"/>
            <a:chExt cx="267" cy="601"/>
          </a:xfrm>
        </p:grpSpPr>
        <p:sp>
          <p:nvSpPr>
            <p:cNvPr id="77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30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 smtClean="0">
                  <a:solidFill>
                    <a:srgbClr val="000099"/>
                  </a:solidFill>
                </a:rPr>
                <a:t>24</a:t>
              </a:r>
              <a:endParaRPr lang="en-US" sz="2000" dirty="0"/>
            </a:p>
          </p:txBody>
        </p:sp>
        <p:sp>
          <p:nvSpPr>
            <p:cNvPr id="78" name="Text Box 53"/>
            <p:cNvSpPr txBox="1">
              <a:spLocks noChangeArrowheads="1"/>
            </p:cNvSpPr>
            <p:nvPr/>
          </p:nvSpPr>
          <p:spPr bwMode="auto">
            <a:xfrm>
              <a:off x="659" y="2596"/>
              <a:ext cx="267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solidFill>
                    <a:srgbClr val="000099"/>
                  </a:solidFill>
                </a:rPr>
                <a:t> </a:t>
              </a:r>
              <a:r>
                <a:rPr lang="en-US" sz="2000" dirty="0">
                  <a:solidFill>
                    <a:srgbClr val="000099"/>
                  </a:solidFill>
                </a:rPr>
                <a:t>3</a:t>
              </a:r>
              <a:endParaRPr lang="en-US" sz="2000" dirty="0"/>
            </a:p>
          </p:txBody>
        </p:sp>
      </p:grpSp>
      <p:sp>
        <p:nvSpPr>
          <p:cNvPr id="79" name="Text Box 53"/>
          <p:cNvSpPr txBox="1">
            <a:spLocks noChangeArrowheads="1"/>
          </p:cNvSpPr>
          <p:nvPr/>
        </p:nvSpPr>
        <p:spPr bwMode="auto">
          <a:xfrm>
            <a:off x="4228132" y="3238793"/>
            <a:ext cx="3767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00CC"/>
                </a:solidFill>
              </a:rPr>
              <a:t>=</a:t>
            </a:r>
            <a:endParaRPr lang="en-US" sz="2000" dirty="0">
              <a:solidFill>
                <a:srgbClr val="0000CC"/>
              </a:solidFill>
            </a:endParaRPr>
          </a:p>
        </p:txBody>
      </p:sp>
      <p:grpSp>
        <p:nvGrpSpPr>
          <p:cNvPr id="80" name="Group 51"/>
          <p:cNvGrpSpPr>
            <a:grpSpLocks/>
          </p:cNvGrpSpPr>
          <p:nvPr/>
        </p:nvGrpSpPr>
        <p:grpSpPr bwMode="auto">
          <a:xfrm>
            <a:off x="4481246" y="3130285"/>
            <a:ext cx="578446" cy="758745"/>
            <a:chOff x="659" y="2409"/>
            <a:chExt cx="267" cy="601"/>
          </a:xfrm>
        </p:grpSpPr>
        <p:sp>
          <p:nvSpPr>
            <p:cNvPr id="81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2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 smtClean="0">
                  <a:solidFill>
                    <a:srgbClr val="000099"/>
                  </a:solidFill>
                </a:rPr>
                <a:t> 8 </a:t>
              </a:r>
              <a:endParaRPr lang="en-US" sz="2000" dirty="0"/>
            </a:p>
          </p:txBody>
        </p:sp>
        <p:sp>
          <p:nvSpPr>
            <p:cNvPr id="82" name="Text Box 53"/>
            <p:cNvSpPr txBox="1">
              <a:spLocks noChangeArrowheads="1"/>
            </p:cNvSpPr>
            <p:nvPr/>
          </p:nvSpPr>
          <p:spPr bwMode="auto">
            <a:xfrm>
              <a:off x="659" y="2596"/>
              <a:ext cx="267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800" dirty="0">
                  <a:solidFill>
                    <a:srgbClr val="000099"/>
                  </a:solidFill>
                </a:rPr>
                <a:t> </a:t>
              </a:r>
              <a:r>
                <a:rPr lang="en-US" sz="2000" dirty="0" smtClean="0">
                  <a:solidFill>
                    <a:srgbClr val="000099"/>
                  </a:solidFill>
                </a:rPr>
                <a:t>1</a:t>
              </a:r>
              <a:endParaRPr lang="en-US" sz="2000" dirty="0"/>
            </a:p>
          </p:txBody>
        </p:sp>
      </p:grpSp>
      <p:cxnSp>
        <p:nvCxnSpPr>
          <p:cNvPr id="3" name="Straight Connector 2"/>
          <p:cNvCxnSpPr/>
          <p:nvPr/>
        </p:nvCxnSpPr>
        <p:spPr>
          <a:xfrm flipH="1">
            <a:off x="2736256" y="3182674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>
            <a:off x="5054563" y="3152188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Group 51"/>
          <p:cNvGrpSpPr>
            <a:grpSpLocks/>
          </p:cNvGrpSpPr>
          <p:nvPr/>
        </p:nvGrpSpPr>
        <p:grpSpPr bwMode="auto">
          <a:xfrm>
            <a:off x="5281772" y="3057290"/>
            <a:ext cx="578446" cy="794093"/>
            <a:chOff x="672" y="2409"/>
            <a:chExt cx="267" cy="629"/>
          </a:xfrm>
        </p:grpSpPr>
        <p:sp>
          <p:nvSpPr>
            <p:cNvPr id="91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32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X</a:t>
              </a:r>
              <a:r>
                <a:rPr lang="en-US" sz="1400" u="sng" dirty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92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 smtClean="0">
                  <a:solidFill>
                    <a:srgbClr val="000099"/>
                  </a:solidFill>
                </a:rPr>
                <a:t>X</a:t>
              </a:r>
              <a:r>
                <a:rPr lang="en-US" sz="1400" dirty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grpSp>
        <p:nvGrpSpPr>
          <p:cNvPr id="100" name="Group 57"/>
          <p:cNvGrpSpPr>
            <a:grpSpLocks/>
          </p:cNvGrpSpPr>
          <p:nvPr/>
        </p:nvGrpSpPr>
        <p:grpSpPr bwMode="auto">
          <a:xfrm>
            <a:off x="5784392" y="3264651"/>
            <a:ext cx="228600" cy="222628"/>
            <a:chOff x="1968" y="2448"/>
            <a:chExt cx="144" cy="185"/>
          </a:xfrm>
        </p:grpSpPr>
        <p:sp>
          <p:nvSpPr>
            <p:cNvPr id="101" name="Line 58"/>
            <p:cNvSpPr>
              <a:spLocks noChangeShapeType="1"/>
            </p:cNvSpPr>
            <p:nvPr/>
          </p:nvSpPr>
          <p:spPr bwMode="auto">
            <a:xfrm flipH="1">
              <a:off x="1968" y="2448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Line 59"/>
            <p:cNvSpPr>
              <a:spLocks noChangeShapeType="1"/>
            </p:cNvSpPr>
            <p:nvPr/>
          </p:nvSpPr>
          <p:spPr bwMode="auto">
            <a:xfrm flipH="1" flipV="1">
              <a:off x="1968" y="2537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3" name="Group 51"/>
          <p:cNvGrpSpPr>
            <a:grpSpLocks/>
          </p:cNvGrpSpPr>
          <p:nvPr/>
        </p:nvGrpSpPr>
        <p:grpSpPr bwMode="auto">
          <a:xfrm>
            <a:off x="6096944" y="3119913"/>
            <a:ext cx="578446" cy="794093"/>
            <a:chOff x="672" y="2409"/>
            <a:chExt cx="267" cy="629"/>
          </a:xfrm>
        </p:grpSpPr>
        <p:sp>
          <p:nvSpPr>
            <p:cNvPr id="104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2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Y</a:t>
              </a:r>
              <a:r>
                <a:rPr lang="en-US" sz="1400" u="sng" dirty="0" smtClean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105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solidFill>
                    <a:srgbClr val="000099"/>
                  </a:solidFill>
                </a:rPr>
                <a:t>Y</a:t>
              </a:r>
              <a:r>
                <a:rPr lang="en-US" sz="1400" dirty="0" smtClean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3" name="AutoShape 23"/>
          <p:cNvSpPr>
            <a:spLocks noChangeArrowheads="1"/>
          </p:cNvSpPr>
          <p:nvPr/>
        </p:nvSpPr>
        <p:spPr bwMode="auto">
          <a:xfrm>
            <a:off x="3776757" y="5721839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" name="Text Box 24"/>
          <p:cNvSpPr txBox="1">
            <a:spLocks noChangeArrowheads="1"/>
          </p:cNvSpPr>
          <p:nvPr/>
        </p:nvSpPr>
        <p:spPr bwMode="auto">
          <a:xfrm>
            <a:off x="1043012" y="5995712"/>
            <a:ext cx="68419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exports ______ and USA exports _______</a:t>
            </a:r>
            <a:endParaRPr 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Text Box 18"/>
          <p:cNvSpPr txBox="1">
            <a:spLocks noChangeArrowheads="1"/>
          </p:cNvSpPr>
          <p:nvPr/>
        </p:nvSpPr>
        <p:spPr bwMode="auto">
          <a:xfrm>
            <a:off x="529771" y="4698917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2" name="Text Box 18"/>
          <p:cNvSpPr txBox="1">
            <a:spLocks noChangeArrowheads="1"/>
          </p:cNvSpPr>
          <p:nvPr/>
        </p:nvSpPr>
        <p:spPr bwMode="auto">
          <a:xfrm>
            <a:off x="529771" y="5137064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2617881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31" grpId="0"/>
      <p:bldP spid="46" grpId="0"/>
      <p:bldP spid="59" grpId="0"/>
      <p:bldP spid="75" grpId="0"/>
      <p:bldP spid="79" grpId="0"/>
      <p:bldP spid="63" grpId="0" animBg="1"/>
      <p:bldP spid="64" grpId="0"/>
      <p:bldP spid="65" grpId="0"/>
      <p:bldP spid="7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26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Comparative Advantage) --- Table </a:t>
            </a:r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</a:t>
            </a:r>
            <a:endParaRPr lang="en-US" sz="3600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789305" y="868333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318465" y="250265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91833" y="1554162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07047" y="1958754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30070" y="1506716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23845" y="194491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065907" y="1479027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39" y="2570151"/>
            <a:ext cx="1059261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Note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5" name="AutoShape 19"/>
          <p:cNvSpPr>
            <a:spLocks noChangeArrowheads="1"/>
          </p:cNvSpPr>
          <p:nvPr/>
        </p:nvSpPr>
        <p:spPr bwMode="auto">
          <a:xfrm>
            <a:off x="84582" y="3225324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318465" y="3047236"/>
            <a:ext cx="88132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has absolute advantage in shirt (good X) and watch (good Y) production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AutoShape 19"/>
          <p:cNvSpPr>
            <a:spLocks noChangeArrowheads="1"/>
          </p:cNvSpPr>
          <p:nvPr/>
        </p:nvSpPr>
        <p:spPr bwMode="auto">
          <a:xfrm>
            <a:off x="78008" y="3607097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300322" y="3453924"/>
            <a:ext cx="79460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To produce shirt (X) USA (B) has advantage over Thailand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2" name="AutoShape 19"/>
          <p:cNvSpPr>
            <a:spLocks noChangeArrowheads="1"/>
          </p:cNvSpPr>
          <p:nvPr/>
        </p:nvSpPr>
        <p:spPr bwMode="auto">
          <a:xfrm>
            <a:off x="95185" y="4647692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 Box 18"/>
          <p:cNvSpPr txBox="1">
            <a:spLocks noChangeArrowheads="1"/>
          </p:cNvSpPr>
          <p:nvPr/>
        </p:nvSpPr>
        <p:spPr bwMode="auto">
          <a:xfrm>
            <a:off x="346914" y="4469605"/>
            <a:ext cx="79460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To produce watch (Y) USA (B) has advantage over Thailand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3" name="AutoShape 19"/>
          <p:cNvSpPr>
            <a:spLocks noChangeArrowheads="1"/>
          </p:cNvSpPr>
          <p:nvPr/>
        </p:nvSpPr>
        <p:spPr bwMode="auto">
          <a:xfrm>
            <a:off x="78008" y="5870832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Text Box 18"/>
          <p:cNvSpPr txBox="1">
            <a:spLocks noChangeArrowheads="1"/>
          </p:cNvSpPr>
          <p:nvPr/>
        </p:nvSpPr>
        <p:spPr bwMode="auto">
          <a:xfrm>
            <a:off x="384475" y="5696300"/>
            <a:ext cx="88132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has advantage in the production of watch (Y) more than shirt (X) </a:t>
            </a:r>
            <a:endParaRPr lang="en-US" sz="32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614728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/>
      <p:bldP spid="32" grpId="0" animBg="1"/>
      <p:bldP spid="33" grpId="0"/>
      <p:bldP spid="42" grpId="0" animBg="1"/>
      <p:bldP spid="43" grpId="0"/>
      <p:bldP spid="53" grpId="0" animBg="1"/>
      <p:bldP spid="5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27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4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</a:t>
            </a:r>
            <a:r>
              <a:rPr lang="en-US" sz="34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Comparative</a:t>
            </a:r>
            <a:r>
              <a:rPr lang="en-US" sz="34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4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Advantage) --- Table 2</a:t>
            </a:r>
            <a:endParaRPr lang="en-US" sz="3400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14133" y="1540781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70145" y="1491298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63920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320437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15381" y="3645874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661708" y="6111104"/>
            <a:ext cx="66335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world has better welfare (more products produced)</a:t>
            </a:r>
            <a:endParaRPr 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81217" y="3061099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Thailand uses all units of labor to produce shirts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89758" y="3467786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USA uses all units of labor to produce watches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382134"/>
              </p:ext>
            </p:extLst>
          </p:nvPr>
        </p:nvGraphicFramePr>
        <p:xfrm>
          <a:off x="1256895" y="3993793"/>
          <a:ext cx="6096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Shirt</a:t>
                      </a:r>
                      <a:endParaRPr lang="th-TH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Watch</a:t>
                      </a:r>
                      <a:endParaRPr lang="th-TH" sz="2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Thailand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USA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World</a:t>
                      </a:r>
                      <a:endParaRPr lang="th-TH" sz="2800" b="1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</a:tr>
            </a:tbl>
          </a:graphicData>
        </a:graphic>
      </p:graphicFrame>
      <p:sp>
        <p:nvSpPr>
          <p:cNvPr id="34" name="AutoShape 22"/>
          <p:cNvSpPr>
            <a:spLocks noChangeArrowheads="1"/>
          </p:cNvSpPr>
          <p:nvPr/>
        </p:nvSpPr>
        <p:spPr bwMode="auto">
          <a:xfrm>
            <a:off x="90096" y="6289192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65889" y="2630919"/>
            <a:ext cx="1920196" cy="52322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1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06145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181270" grpId="0" animBg="1"/>
      <p:bldP spid="181272" grpId="0"/>
      <p:bldP spid="181272" grpId="1"/>
      <p:bldP spid="31" grpId="0"/>
      <p:bldP spid="32" grpId="0"/>
      <p:bldP spid="34" grpId="0" animBg="1"/>
      <p:bldP spid="4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28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4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Comparative Advantage --- Table 2</a:t>
            </a:r>
            <a:endParaRPr lang="en-US" sz="3400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03436" y="1554162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8497" y="1506411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8253" y="262638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2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-31000" y="3599852"/>
            <a:ext cx="115853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Thailand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27533" y="3599852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shirt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4268164" y="3736629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4659382" y="3599852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961653" y="3711979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127533" y="4095058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shirt with watch from USA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43" name="AutoShape 19"/>
          <p:cNvSpPr>
            <a:spLocks noChangeArrowheads="1"/>
          </p:cNvSpPr>
          <p:nvPr/>
        </p:nvSpPr>
        <p:spPr bwMode="auto">
          <a:xfrm>
            <a:off x="6354290" y="4202189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143238" y="3945581"/>
            <a:ext cx="457200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628436" y="4085937"/>
            <a:ext cx="2515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81003" y="46228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4462593" y="5059541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5596" y="5070427"/>
            <a:ext cx="71640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USA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9744" y="5082923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1" name="AutoShape 19"/>
          <p:cNvSpPr>
            <a:spLocks noChangeArrowheads="1"/>
          </p:cNvSpPr>
          <p:nvPr/>
        </p:nvSpPr>
        <p:spPr bwMode="auto">
          <a:xfrm>
            <a:off x="4340849" y="524494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4732067" y="5108169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7034338" y="5220296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215923" y="5453898"/>
            <a:ext cx="1634684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53677" y="5514826"/>
            <a:ext cx="5809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watch with shirt from Thailand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7" name="AutoShape 19"/>
          <p:cNvSpPr>
            <a:spLocks noChangeArrowheads="1"/>
          </p:cNvSpPr>
          <p:nvPr/>
        </p:nvSpPr>
        <p:spPr bwMode="auto">
          <a:xfrm>
            <a:off x="6689839" y="5656256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6961653" y="5514826"/>
            <a:ext cx="2371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___unit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37568" y="60420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USA</a:t>
            </a:r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 </a:t>
            </a:r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>
            <a:off x="4114743" y="6400800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AutoShape 19"/>
          <p:cNvSpPr>
            <a:spLocks noChangeArrowheads="1"/>
          </p:cNvSpPr>
          <p:nvPr/>
        </p:nvSpPr>
        <p:spPr bwMode="auto">
          <a:xfrm>
            <a:off x="2092213" y="2804467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2544562" y="2508852"/>
            <a:ext cx="6523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660066"/>
                </a:solidFill>
                <a:latin typeface="+mn-lt"/>
                <a:cs typeface="+mn-cs"/>
              </a:rPr>
              <a:t>Comparative advantage does not imply Absolute advantage</a:t>
            </a:r>
            <a:endParaRPr lang="th-TH" sz="2800" b="1" dirty="0">
              <a:solidFill>
                <a:srgbClr val="660066"/>
              </a:solidFill>
              <a:latin typeface="+mn-lt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544562" y="2788186"/>
            <a:ext cx="6523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660066"/>
                </a:solidFill>
                <a:latin typeface="+mn-lt"/>
                <a:cs typeface="+mn-cs"/>
              </a:rPr>
              <a:t>Absolute advantage does not imply Comparative advantage</a:t>
            </a:r>
            <a:endParaRPr lang="th-TH" sz="2800" b="1" dirty="0">
              <a:solidFill>
                <a:srgbClr val="660066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419296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32" grpId="0" animBg="1"/>
      <p:bldP spid="34" grpId="0"/>
      <p:bldP spid="35" grpId="0" animBg="1"/>
      <p:bldP spid="36" grpId="0"/>
      <p:bldP spid="42" grpId="0"/>
      <p:bldP spid="43" grpId="0" animBg="1"/>
      <p:bldP spid="53" grpId="0"/>
      <p:bldP spid="55" grpId="0"/>
      <p:bldP spid="59" grpId="0" animBg="1"/>
      <p:bldP spid="60" grpId="0"/>
      <p:bldP spid="61" grpId="0" animBg="1"/>
      <p:bldP spid="62" grpId="0"/>
      <p:bldP spid="66" grpId="0"/>
      <p:bldP spid="67" grpId="0" animBg="1"/>
      <p:bldP spid="68" grpId="0"/>
      <p:bldP spid="70" grpId="0"/>
      <p:bldP spid="72" grpId="0" animBg="1"/>
      <p:bldP spid="73" grpId="0"/>
      <p:bldP spid="7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29</a:t>
            </a:fld>
            <a:endParaRPr 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2.4 Extension of the classical trade model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7391400" cy="1676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classical model in monetary term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Multiple commodities case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52309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30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-25400" y="76200"/>
            <a:ext cx="8991600" cy="457200"/>
          </a:xfrm>
        </p:spPr>
        <p:txBody>
          <a:bodyPr/>
          <a:lstStyle/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661519"/>
              </p:ext>
            </p:extLst>
          </p:nvPr>
        </p:nvGraphicFramePr>
        <p:xfrm>
          <a:off x="152400" y="533400"/>
          <a:ext cx="8686800" cy="289560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219200"/>
                <a:gridCol w="1066800"/>
                <a:gridCol w="1219200"/>
                <a:gridCol w="1905000"/>
                <a:gridCol w="1143000"/>
                <a:gridCol w="2133600"/>
              </a:tblGrid>
              <a:tr h="52741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</a:rPr>
                        <a:t>Country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Wage for 1 unit of labor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Shirt (good X)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smtClean="0">
                          <a:solidFill>
                            <a:schemeClr val="tx1"/>
                          </a:solidFill>
                          <a:effectLst/>
                        </a:rPr>
                        <a:t>Watch </a:t>
                      </a:r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(good Y)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741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Cost of labor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Cost of labor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942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effectLst/>
                        </a:rPr>
                        <a:t>Thailand (A)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200 Baht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10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USA (B</a:t>
                      </a:r>
                      <a:r>
                        <a:rPr lang="en-US" sz="2800" u="none" strike="noStrike" dirty="0">
                          <a:effectLst/>
                        </a:rPr>
                        <a:t>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40 $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2247" y="3513098"/>
            <a:ext cx="4085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4119326" y="3609635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476513" y="3513098"/>
            <a:ext cx="337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</a:rPr>
              <a:t>1 Baht = (1/40) dollar = 0.025</a:t>
            </a:r>
            <a:endParaRPr lang="th-TH" dirty="0">
              <a:latin typeface="Arial" pitchFamily="34" charset="0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103642" y="394156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42504" y="3763479"/>
            <a:ext cx="8601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has absolute advantage in shirt (good X) and watch (good Y) production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5" name="AutoShape 19"/>
          <p:cNvSpPr>
            <a:spLocks noChangeArrowheads="1"/>
          </p:cNvSpPr>
          <p:nvPr/>
        </p:nvSpPr>
        <p:spPr bwMode="auto">
          <a:xfrm>
            <a:off x="110899" y="4348254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17104" y="4167187"/>
            <a:ext cx="8601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latin typeface="Angsana New" pitchFamily="18" charset="-34"/>
                <a:cs typeface="Angsana New" pitchFamily="18" charset="-34"/>
              </a:rPr>
              <a:t>Comparative advantage based on unit of labor required to produce good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7" name="Group 51"/>
          <p:cNvGrpSpPr>
            <a:grpSpLocks/>
          </p:cNvGrpSpPr>
          <p:nvPr/>
        </p:nvGrpSpPr>
        <p:grpSpPr bwMode="auto">
          <a:xfrm>
            <a:off x="558256" y="4730042"/>
            <a:ext cx="578446" cy="794093"/>
            <a:chOff x="672" y="2409"/>
            <a:chExt cx="267" cy="629"/>
          </a:xfrm>
        </p:grpSpPr>
        <p:sp>
          <p:nvSpPr>
            <p:cNvPr id="28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32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X</a:t>
              </a:r>
              <a:r>
                <a:rPr lang="en-US" sz="1400" u="sng" dirty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29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 smtClean="0">
                  <a:solidFill>
                    <a:srgbClr val="000099"/>
                  </a:solidFill>
                </a:rPr>
                <a:t>X</a:t>
              </a:r>
              <a:r>
                <a:rPr lang="en-US" sz="1400" dirty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grpSp>
        <p:nvGrpSpPr>
          <p:cNvPr id="36" name="Group 51"/>
          <p:cNvGrpSpPr>
            <a:grpSpLocks/>
          </p:cNvGrpSpPr>
          <p:nvPr/>
        </p:nvGrpSpPr>
        <p:grpSpPr bwMode="auto">
          <a:xfrm>
            <a:off x="2978610" y="4733938"/>
            <a:ext cx="578446" cy="794093"/>
            <a:chOff x="672" y="2409"/>
            <a:chExt cx="267" cy="629"/>
          </a:xfrm>
        </p:grpSpPr>
        <p:sp>
          <p:nvSpPr>
            <p:cNvPr id="37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2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Y</a:t>
              </a:r>
              <a:r>
                <a:rPr lang="en-US" sz="1400" u="sng" dirty="0" smtClean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38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solidFill>
                    <a:srgbClr val="000099"/>
                  </a:solidFill>
                </a:rPr>
                <a:t>Y</a:t>
              </a:r>
              <a:r>
                <a:rPr lang="en-US" sz="1400" dirty="0" smtClean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sp>
        <p:nvSpPr>
          <p:cNvPr id="45" name="Text Box 53"/>
          <p:cNvSpPr txBox="1">
            <a:spLocks noChangeArrowheads="1"/>
          </p:cNvSpPr>
          <p:nvPr/>
        </p:nvSpPr>
        <p:spPr bwMode="auto">
          <a:xfrm>
            <a:off x="1060876" y="4774188"/>
            <a:ext cx="3767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00CC"/>
                </a:solidFill>
              </a:rPr>
              <a:t>=</a:t>
            </a:r>
            <a:endParaRPr lang="en-US" sz="2000" dirty="0">
              <a:solidFill>
                <a:srgbClr val="0000CC"/>
              </a:solidFill>
            </a:endParaRPr>
          </a:p>
        </p:txBody>
      </p:sp>
      <p:sp>
        <p:nvSpPr>
          <p:cNvPr id="49" name="Text Box 53"/>
          <p:cNvSpPr txBox="1">
            <a:spLocks noChangeArrowheads="1"/>
          </p:cNvSpPr>
          <p:nvPr/>
        </p:nvSpPr>
        <p:spPr bwMode="auto">
          <a:xfrm>
            <a:off x="3432938" y="4838569"/>
            <a:ext cx="3767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00CC"/>
                </a:solidFill>
              </a:rPr>
              <a:t>=</a:t>
            </a:r>
            <a:endParaRPr lang="en-US" sz="2000" dirty="0">
              <a:solidFill>
                <a:srgbClr val="0000CC"/>
              </a:solidFill>
            </a:endParaRPr>
          </a:p>
        </p:txBody>
      </p:sp>
      <p:grpSp>
        <p:nvGrpSpPr>
          <p:cNvPr id="51" name="Group 51"/>
          <p:cNvGrpSpPr>
            <a:grpSpLocks/>
          </p:cNvGrpSpPr>
          <p:nvPr/>
        </p:nvGrpSpPr>
        <p:grpSpPr bwMode="auto">
          <a:xfrm>
            <a:off x="103642" y="5605870"/>
            <a:ext cx="578446" cy="794093"/>
            <a:chOff x="672" y="2409"/>
            <a:chExt cx="267" cy="629"/>
          </a:xfrm>
        </p:grpSpPr>
        <p:sp>
          <p:nvSpPr>
            <p:cNvPr id="52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32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X</a:t>
              </a:r>
              <a:r>
                <a:rPr lang="en-US" sz="1400" u="sng" dirty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53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 smtClean="0">
                  <a:solidFill>
                    <a:srgbClr val="000099"/>
                  </a:solidFill>
                </a:rPr>
                <a:t>X</a:t>
              </a:r>
              <a:r>
                <a:rPr lang="en-US" sz="1400" dirty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grpSp>
        <p:nvGrpSpPr>
          <p:cNvPr id="54" name="Group 51"/>
          <p:cNvGrpSpPr>
            <a:grpSpLocks/>
          </p:cNvGrpSpPr>
          <p:nvPr/>
        </p:nvGrpSpPr>
        <p:grpSpPr bwMode="auto">
          <a:xfrm>
            <a:off x="813803" y="5637440"/>
            <a:ext cx="578446" cy="794093"/>
            <a:chOff x="672" y="2409"/>
            <a:chExt cx="267" cy="629"/>
          </a:xfrm>
        </p:grpSpPr>
        <p:sp>
          <p:nvSpPr>
            <p:cNvPr id="55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2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Y</a:t>
              </a:r>
              <a:r>
                <a:rPr lang="en-US" sz="1400" u="sng" dirty="0" smtClean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56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solidFill>
                    <a:srgbClr val="000099"/>
                  </a:solidFill>
                </a:rPr>
                <a:t>Y</a:t>
              </a:r>
              <a:r>
                <a:rPr lang="en-US" sz="1400" dirty="0" smtClean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grpSp>
        <p:nvGrpSpPr>
          <p:cNvPr id="57" name="Group 57"/>
          <p:cNvGrpSpPr>
            <a:grpSpLocks/>
          </p:cNvGrpSpPr>
          <p:nvPr/>
        </p:nvGrpSpPr>
        <p:grpSpPr bwMode="auto">
          <a:xfrm>
            <a:off x="584626" y="5765423"/>
            <a:ext cx="194924" cy="303213"/>
            <a:chOff x="1968" y="2448"/>
            <a:chExt cx="144" cy="185"/>
          </a:xfrm>
        </p:grpSpPr>
        <p:sp>
          <p:nvSpPr>
            <p:cNvPr id="58" name="Line 58"/>
            <p:cNvSpPr>
              <a:spLocks noChangeShapeType="1"/>
            </p:cNvSpPr>
            <p:nvPr/>
          </p:nvSpPr>
          <p:spPr bwMode="auto">
            <a:xfrm flipH="1">
              <a:off x="1968" y="2448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59"/>
            <p:cNvSpPr>
              <a:spLocks noChangeShapeType="1"/>
            </p:cNvSpPr>
            <p:nvPr/>
          </p:nvSpPr>
          <p:spPr bwMode="auto">
            <a:xfrm flipH="1" flipV="1">
              <a:off x="1968" y="2537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0" name="AutoShape 19"/>
          <p:cNvSpPr>
            <a:spLocks noChangeArrowheads="1"/>
          </p:cNvSpPr>
          <p:nvPr/>
        </p:nvSpPr>
        <p:spPr bwMode="auto">
          <a:xfrm>
            <a:off x="1306814" y="5802730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Text Box 18"/>
          <p:cNvSpPr txBox="1">
            <a:spLocks noChangeArrowheads="1"/>
          </p:cNvSpPr>
          <p:nvPr/>
        </p:nvSpPr>
        <p:spPr bwMode="auto">
          <a:xfrm>
            <a:off x="1590711" y="5394763"/>
            <a:ext cx="76360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Country A  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comparative advantage in production of _______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2" name="Text Box 18"/>
          <p:cNvSpPr txBox="1">
            <a:spLocks noChangeArrowheads="1"/>
          </p:cNvSpPr>
          <p:nvPr/>
        </p:nvSpPr>
        <p:spPr bwMode="auto">
          <a:xfrm>
            <a:off x="1608854" y="5961942"/>
            <a:ext cx="761788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Country B  </a:t>
            </a:r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comparative advantage in production of _______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460120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1" grpId="0"/>
      <p:bldP spid="23" grpId="0" animBg="1"/>
      <p:bldP spid="24" grpId="0"/>
      <p:bldP spid="25" grpId="0" animBg="1"/>
      <p:bldP spid="26" grpId="0"/>
      <p:bldP spid="45" grpId="0"/>
      <p:bldP spid="49" grpId="0"/>
      <p:bldP spid="60" grpId="0" animBg="1"/>
      <p:bldP spid="61" grpId="0"/>
      <p:bldP spid="6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31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364808"/>
              </p:ext>
            </p:extLst>
          </p:nvPr>
        </p:nvGraphicFramePr>
        <p:xfrm>
          <a:off x="228600" y="533400"/>
          <a:ext cx="8610600" cy="2520587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143000"/>
                <a:gridCol w="1066800"/>
                <a:gridCol w="1219200"/>
                <a:gridCol w="1905000"/>
                <a:gridCol w="1143000"/>
                <a:gridCol w="2133600"/>
              </a:tblGrid>
              <a:tr h="381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</a:rPr>
                        <a:t>Country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Wage for 1 unit of labor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Shirt (good X)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 smtClean="0">
                          <a:effectLst/>
                        </a:rPr>
                        <a:t>Watch </a:t>
                      </a:r>
                      <a:r>
                        <a:rPr lang="en-US" sz="2400" u="none" strike="noStrike" dirty="0">
                          <a:effectLst/>
                        </a:rPr>
                        <a:t>(good Y)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741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Cost of labor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Cost of labor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942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Thailand (A)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200 Baht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10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USA (B)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40 $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12210" y="3135715"/>
            <a:ext cx="3543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3679241" y="3235642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118146" y="3135715"/>
            <a:ext cx="388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1 Baht = (1/40) dollar = 0.025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4856" y="1681729"/>
            <a:ext cx="11030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800 Baht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00093" y="1655316"/>
            <a:ext cx="12192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2,000 Baht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48478" y="2511491"/>
            <a:ext cx="728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120 $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45532" y="2526004"/>
            <a:ext cx="728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240 $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46750" y="1927950"/>
            <a:ext cx="2017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= 800*0.025 =20 $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00948" y="1927950"/>
            <a:ext cx="21382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= 2,000*0.025 = 50 $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135431" y="357419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488988" y="3519219"/>
            <a:ext cx="5302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</a:rPr>
              <a:t>Export condition under monetary unit</a:t>
            </a:r>
            <a:endParaRPr lang="th-TH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26154" y="3933362"/>
            <a:ext cx="808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of producing good X in A (Cost X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) </a:t>
            </a:r>
            <a:r>
              <a:rPr lang="en-US" sz="1600" b="1" dirty="0" smtClean="0">
                <a:latin typeface="Arial" pitchFamily="34" charset="0"/>
              </a:rPr>
              <a:t>VS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Cost of producing good X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in </a:t>
            </a:r>
            <a:r>
              <a:rPr lang="en-US" sz="1600" dirty="0" smtClean="0">
                <a:latin typeface="Arial" pitchFamily="34" charset="0"/>
              </a:rPr>
              <a:t>B </a:t>
            </a:r>
            <a:r>
              <a:rPr lang="en-US" sz="1600" dirty="0">
                <a:latin typeface="Arial" pitchFamily="34" charset="0"/>
              </a:rPr>
              <a:t>(Cost </a:t>
            </a:r>
            <a:r>
              <a:rPr lang="en-US" sz="1600" dirty="0" smtClean="0">
                <a:latin typeface="Arial" pitchFamily="34" charset="0"/>
              </a:rPr>
              <a:t>X</a:t>
            </a:r>
            <a:r>
              <a:rPr lang="en-US" sz="1600" baseline="-25000" dirty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)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12210" y="4746341"/>
            <a:ext cx="2067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If Cost X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&lt; Cost X</a:t>
            </a:r>
            <a:r>
              <a:rPr lang="en-US" sz="1600" baseline="-25000" dirty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 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5" name="AutoShape 19"/>
          <p:cNvSpPr>
            <a:spLocks noChangeArrowheads="1"/>
          </p:cNvSpPr>
          <p:nvPr/>
        </p:nvSpPr>
        <p:spPr bwMode="auto">
          <a:xfrm>
            <a:off x="2394703" y="4838154"/>
            <a:ext cx="217868" cy="154759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6" name="TextBox 65"/>
          <p:cNvSpPr txBox="1"/>
          <p:nvPr/>
        </p:nvSpPr>
        <p:spPr>
          <a:xfrm>
            <a:off x="526154" y="4279164"/>
            <a:ext cx="808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of producing good Y in A (Cost Y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) </a:t>
            </a:r>
            <a:r>
              <a:rPr lang="en-US" sz="1600" b="1" dirty="0" smtClean="0">
                <a:latin typeface="Arial" pitchFamily="34" charset="0"/>
              </a:rPr>
              <a:t>VS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Cost of producing good </a:t>
            </a:r>
            <a:r>
              <a:rPr lang="en-US" sz="1600" dirty="0" smtClean="0">
                <a:latin typeface="Arial" pitchFamily="34" charset="0"/>
              </a:rPr>
              <a:t>Y </a:t>
            </a:r>
            <a:r>
              <a:rPr lang="en-US" sz="1600" dirty="0">
                <a:latin typeface="Arial" pitchFamily="34" charset="0"/>
              </a:rPr>
              <a:t>in </a:t>
            </a:r>
            <a:r>
              <a:rPr lang="en-US" sz="1600" dirty="0" smtClean="0">
                <a:latin typeface="Arial" pitchFamily="34" charset="0"/>
              </a:rPr>
              <a:t>B </a:t>
            </a:r>
            <a:r>
              <a:rPr lang="en-US" sz="1600" dirty="0">
                <a:latin typeface="Arial" pitchFamily="34" charset="0"/>
              </a:rPr>
              <a:t>(Cost </a:t>
            </a:r>
            <a:r>
              <a:rPr lang="en-US" sz="1600" dirty="0" smtClean="0">
                <a:latin typeface="Arial" pitchFamily="34" charset="0"/>
              </a:rPr>
              <a:t>Y</a:t>
            </a:r>
            <a:r>
              <a:rPr lang="en-US" sz="1600" baseline="-25000" dirty="0" smtClean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)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801304" y="4746256"/>
            <a:ext cx="389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Country A</a:t>
            </a:r>
            <a:r>
              <a:rPr lang="en-US" dirty="0" smtClean="0">
                <a:latin typeface="Arial" pitchFamily="34" charset="0"/>
              </a:rPr>
              <a:t> can export </a:t>
            </a:r>
            <a:r>
              <a:rPr lang="en-US" b="1" dirty="0">
                <a:solidFill>
                  <a:srgbClr val="0000CC"/>
                </a:solidFill>
                <a:latin typeface="Arial" pitchFamily="34" charset="0"/>
              </a:rPr>
              <a:t>G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ood X</a:t>
            </a:r>
            <a:endParaRPr lang="th-TH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12210" y="5586007"/>
            <a:ext cx="20309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If Cost Y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&gt;</a:t>
            </a:r>
            <a:r>
              <a:rPr lang="en-US" sz="1600" dirty="0" smtClean="0">
                <a:latin typeface="Arial" pitchFamily="34" charset="0"/>
              </a:rPr>
              <a:t> Cost Y</a:t>
            </a:r>
            <a:r>
              <a:rPr lang="en-US" sz="1600" baseline="-25000" dirty="0" smtClean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 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9" name="AutoShape 19"/>
          <p:cNvSpPr>
            <a:spLocks noChangeArrowheads="1"/>
          </p:cNvSpPr>
          <p:nvPr/>
        </p:nvSpPr>
        <p:spPr bwMode="auto">
          <a:xfrm>
            <a:off x="2409140" y="5698439"/>
            <a:ext cx="217868" cy="154759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0" name="TextBox 69"/>
          <p:cNvSpPr txBox="1"/>
          <p:nvPr/>
        </p:nvSpPr>
        <p:spPr>
          <a:xfrm>
            <a:off x="2848452" y="5606542"/>
            <a:ext cx="4056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Country B</a:t>
            </a:r>
            <a:r>
              <a:rPr lang="en-US" dirty="0" smtClean="0">
                <a:latin typeface="Arial" pitchFamily="34" charset="0"/>
              </a:rPr>
              <a:t> can export </a:t>
            </a:r>
            <a:r>
              <a:rPr lang="en-US" b="1" dirty="0">
                <a:solidFill>
                  <a:srgbClr val="0000CC"/>
                </a:solidFill>
                <a:latin typeface="Arial" pitchFamily="34" charset="0"/>
              </a:rPr>
              <a:t>G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ood Y</a:t>
            </a:r>
            <a:endParaRPr lang="th-TH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3886" y="5060930"/>
            <a:ext cx="18541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660066"/>
                </a:solidFill>
                <a:latin typeface="Arial" pitchFamily="34" charset="0"/>
              </a:rPr>
              <a:t>(20 $  &lt;  120 $)</a:t>
            </a:r>
            <a:endParaRPr lang="th-TH" sz="1600" b="1" dirty="0">
              <a:solidFill>
                <a:srgbClr val="660066"/>
              </a:solidFill>
              <a:latin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6728" y="5975874"/>
            <a:ext cx="18541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660066"/>
                </a:solidFill>
                <a:latin typeface="Arial" pitchFamily="34" charset="0"/>
              </a:rPr>
              <a:t>(50 $  </a:t>
            </a:r>
            <a:r>
              <a:rPr lang="en-US" sz="1600" b="1" dirty="0">
                <a:solidFill>
                  <a:srgbClr val="660066"/>
                </a:solidFill>
                <a:latin typeface="Arial" pitchFamily="34" charset="0"/>
              </a:rPr>
              <a:t>&lt;</a:t>
            </a:r>
            <a:r>
              <a:rPr lang="en-US" sz="1600" b="1" dirty="0" smtClean="0">
                <a:solidFill>
                  <a:srgbClr val="660066"/>
                </a:solidFill>
                <a:latin typeface="Arial" pitchFamily="34" charset="0"/>
              </a:rPr>
              <a:t>  240 $)</a:t>
            </a:r>
            <a:endParaRPr lang="th-TH" sz="1600" b="1" dirty="0">
              <a:solidFill>
                <a:srgbClr val="660066"/>
              </a:solidFill>
              <a:latin typeface="Arial" pitchFamily="34" charset="0"/>
            </a:endParaRPr>
          </a:p>
        </p:txBody>
      </p:sp>
      <p:sp>
        <p:nvSpPr>
          <p:cNvPr id="27" name="AutoShape 19"/>
          <p:cNvSpPr>
            <a:spLocks noChangeArrowheads="1"/>
          </p:cNvSpPr>
          <p:nvPr/>
        </p:nvSpPr>
        <p:spPr bwMode="auto">
          <a:xfrm>
            <a:off x="2409140" y="6093402"/>
            <a:ext cx="217868" cy="154759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2848452" y="5986116"/>
            <a:ext cx="4056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Country B</a:t>
            </a:r>
            <a:r>
              <a:rPr lang="en-US" dirty="0" smtClean="0">
                <a:latin typeface="Arial" pitchFamily="34" charset="0"/>
              </a:rPr>
              <a:t> cannot export </a:t>
            </a:r>
            <a:r>
              <a:rPr lang="en-US" b="1" dirty="0">
                <a:solidFill>
                  <a:srgbClr val="0000CC"/>
                </a:solidFill>
                <a:latin typeface="Arial" pitchFamily="34" charset="0"/>
              </a:rPr>
              <a:t>G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ood Y</a:t>
            </a:r>
            <a:endParaRPr lang="th-TH" b="1" dirty="0">
              <a:solidFill>
                <a:srgbClr val="0000CC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4641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8" grpId="0"/>
      <p:bldP spid="63" grpId="0"/>
      <p:bldP spid="64" grpId="0"/>
      <p:bldP spid="65" grpId="0" animBg="1"/>
      <p:bldP spid="66" grpId="0"/>
      <p:bldP spid="67" grpId="0"/>
      <p:bldP spid="68" grpId="0"/>
      <p:bldP spid="69" grpId="0" animBg="1"/>
      <p:bldP spid="70" grpId="0"/>
      <p:bldP spid="24" grpId="0"/>
      <p:bldP spid="25" grpId="0"/>
      <p:bldP spid="27" grpId="0" animBg="1"/>
      <p:bldP spid="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32</a:t>
            </a:fld>
            <a:endParaRPr 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5286" y="2536064"/>
            <a:ext cx="18541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X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&lt; Cost X</a:t>
            </a:r>
            <a:r>
              <a:rPr lang="en-US" sz="1600" baseline="-25000" dirty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 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2823645" y="2575409"/>
            <a:ext cx="338655" cy="229085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352800" y="2520675"/>
            <a:ext cx="389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Country A</a:t>
            </a:r>
            <a:r>
              <a:rPr lang="en-US" dirty="0" smtClean="0">
                <a:latin typeface="Arial" pitchFamily="34" charset="0"/>
              </a:rPr>
              <a:t> should export </a:t>
            </a:r>
            <a:r>
              <a:rPr lang="en-US" b="1" dirty="0">
                <a:solidFill>
                  <a:srgbClr val="0000CC"/>
                </a:solidFill>
                <a:latin typeface="Arial" pitchFamily="34" charset="0"/>
              </a:rPr>
              <a:t>G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ood X</a:t>
            </a:r>
            <a:endParaRPr lang="th-TH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449" y="522208"/>
            <a:ext cx="2276029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W</a:t>
            </a:r>
            <a:r>
              <a:rPr lang="en-US" sz="1600" baseline="-25000" dirty="0" smtClean="0">
                <a:latin typeface="Arial" pitchFamily="34" charset="0"/>
              </a:rPr>
              <a:t>A </a:t>
            </a:r>
            <a:r>
              <a:rPr lang="en-US" sz="1600" dirty="0" smtClean="0">
                <a:latin typeface="Arial" pitchFamily="34" charset="0"/>
              </a:rPr>
              <a:t>= wage rate in A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4935" y="545552"/>
            <a:ext cx="2265266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W</a:t>
            </a:r>
            <a:r>
              <a:rPr lang="en-US" sz="1600" baseline="-25000" dirty="0" smtClean="0">
                <a:latin typeface="Arial" pitchFamily="34" charset="0"/>
              </a:rPr>
              <a:t>B </a:t>
            </a:r>
            <a:r>
              <a:rPr lang="en-US" sz="1600" dirty="0" smtClean="0">
                <a:latin typeface="Arial" pitchFamily="34" charset="0"/>
              </a:rPr>
              <a:t>=wage rate in B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5819" y="893726"/>
            <a:ext cx="5145380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Labor X</a:t>
            </a:r>
            <a:r>
              <a:rPr lang="en-US" sz="1600" baseline="-25000" dirty="0" smtClean="0">
                <a:latin typeface="Arial" pitchFamily="34" charset="0"/>
              </a:rPr>
              <a:t>A </a:t>
            </a:r>
            <a:r>
              <a:rPr lang="en-US" sz="1600" dirty="0" smtClean="0">
                <a:latin typeface="Arial" pitchFamily="34" charset="0"/>
              </a:rPr>
              <a:t>= Unit of labor used to produce good X in A 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9336" y="545552"/>
            <a:ext cx="304800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If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8448" y="1371600"/>
            <a:ext cx="5132751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itchFamily="34" charset="0"/>
              </a:rPr>
              <a:t>Labor </a:t>
            </a:r>
            <a:r>
              <a:rPr lang="en-US" sz="1600" dirty="0" smtClean="0">
                <a:latin typeface="Arial" pitchFamily="34" charset="0"/>
              </a:rPr>
              <a:t>X</a:t>
            </a:r>
            <a:r>
              <a:rPr lang="en-US" sz="1600" baseline="-25000" dirty="0" smtClean="0">
                <a:latin typeface="Arial" pitchFamily="34" charset="0"/>
              </a:rPr>
              <a:t>B </a:t>
            </a:r>
            <a:r>
              <a:rPr lang="en-US" sz="1600" dirty="0" smtClean="0">
                <a:latin typeface="Arial" pitchFamily="34" charset="0"/>
              </a:rPr>
              <a:t>= Unit of labor used to produce good X in B 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5819" y="1828800"/>
            <a:ext cx="7487695" cy="58477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Arial" pitchFamily="34" charset="0"/>
              </a:rPr>
              <a:t>e</a:t>
            </a:r>
            <a:r>
              <a:rPr lang="en-US" sz="1600" baseline="-25000" dirty="0" err="1" smtClean="0">
                <a:latin typeface="Arial" pitchFamily="34" charset="0"/>
              </a:rPr>
              <a:t>A,B</a:t>
            </a:r>
            <a:r>
              <a:rPr lang="en-US" sz="1600" baseline="-25000" dirty="0" smtClean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=</a:t>
            </a:r>
            <a:r>
              <a:rPr lang="en-US" sz="1600" baseline="-25000" dirty="0" smtClean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Exchange rate of 1 unit of currency in A = ….unit of currency in B</a:t>
            </a:r>
            <a:endParaRPr lang="en-US" sz="1600" baseline="-25000" dirty="0" smtClean="0">
              <a:latin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</a:rPr>
              <a:t>In this case 1 Baht = ….dollars</a:t>
            </a:r>
            <a:endParaRPr lang="th-TH" sz="1600" dirty="0">
              <a:latin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45071" y="2944741"/>
                <a:ext cx="4495801" cy="3815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𝑒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  <m:r>
                            <a:rPr lang="en-US" i="1">
                              <a:latin typeface="Cambria Math"/>
                            </a:rPr>
                            <m:t>,</m:t>
                          </m:r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&lt;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071" y="2944741"/>
                <a:ext cx="4495801" cy="38151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21513" y="3362541"/>
                <a:ext cx="2463944" cy="6635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𝑒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  <m:r>
                            <a:rPr lang="en-US" i="1">
                              <a:latin typeface="Cambria Math"/>
                            </a:rPr>
                            <m:t>,</m:t>
                          </m:r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&lt;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1513" y="3362541"/>
                <a:ext cx="2463944" cy="6635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694734" y="4210573"/>
            <a:ext cx="6696666" cy="187743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660066"/>
                </a:solidFill>
                <a:latin typeface="Arial" pitchFamily="34" charset="0"/>
              </a:rPr>
              <a:t>Therefore, factors affecting export include</a:t>
            </a:r>
          </a:p>
          <a:p>
            <a:endParaRPr lang="en-US" b="1" dirty="0" smtClean="0">
              <a:solidFill>
                <a:srgbClr val="660066"/>
              </a:solidFill>
              <a:latin typeface="Arial" pitchFamily="34" charset="0"/>
            </a:endParaRPr>
          </a:p>
          <a:p>
            <a:pPr marL="742950" lvl="1" indent="-285750">
              <a:buFont typeface="Wingdings" pitchFamily="2" charset="2"/>
              <a:buChar char="v"/>
            </a:pPr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Unit of labor used to produce good X in each country</a:t>
            </a: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marL="742950" lvl="1" indent="-285750">
              <a:buFont typeface="Wingdings" pitchFamily="2" charset="2"/>
              <a:buChar char="v"/>
            </a:pPr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Wage rate in each country</a:t>
            </a: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marL="742950" lvl="1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 Exchange rate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8" name="AutoShape 19"/>
          <p:cNvSpPr>
            <a:spLocks noChangeArrowheads="1"/>
          </p:cNvSpPr>
          <p:nvPr/>
        </p:nvSpPr>
        <p:spPr bwMode="auto">
          <a:xfrm>
            <a:off x="4974819" y="3020955"/>
            <a:ext cx="338655" cy="229085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410201" y="2981026"/>
                <a:ext cx="3009155" cy="3815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4</m:t>
                      </m:r>
                      <m:r>
                        <a:rPr lang="en-US" i="1">
                          <a:latin typeface="Cambria Math"/>
                        </a:rPr>
                        <m:t>×</m:t>
                      </m:r>
                      <m:r>
                        <a:rPr lang="en-US" b="0" i="1" smtClean="0">
                          <a:latin typeface="Cambria Math"/>
                        </a:rPr>
                        <m:t>200</m:t>
                      </m:r>
                      <m:r>
                        <a:rPr lang="en-US" i="1">
                          <a:latin typeface="Cambria Math"/>
                        </a:rPr>
                        <m:t>×</m:t>
                      </m:r>
                      <m:r>
                        <a:rPr lang="en-US" b="0" i="1" smtClean="0">
                          <a:latin typeface="Cambria Math"/>
                        </a:rPr>
                        <m:t>0.025</m:t>
                      </m:r>
                      <m:r>
                        <a:rPr lang="en-US" i="1">
                          <a:latin typeface="Cambria Math"/>
                        </a:rPr>
                        <m:t>&lt;</m:t>
                      </m:r>
                      <m:r>
                        <a:rPr lang="en-US" b="0" i="1" smtClean="0">
                          <a:latin typeface="Cambria Math"/>
                        </a:rPr>
                        <m:t>3</m:t>
                      </m:r>
                      <m:r>
                        <a:rPr lang="en-US" i="1">
                          <a:latin typeface="Cambria Math"/>
                        </a:rPr>
                        <m:t>×</m:t>
                      </m:r>
                      <m:r>
                        <a:rPr lang="en-US" b="0" i="1" smtClean="0">
                          <a:latin typeface="Cambria Math"/>
                        </a:rPr>
                        <m:t>40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0201" y="2981026"/>
                <a:ext cx="3009155" cy="38151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5804690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  <p:bldP spid="4" grpId="0"/>
      <p:bldP spid="5" grpId="0"/>
      <p:bldP spid="18" grpId="0" animBg="1"/>
      <p:bldP spid="1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33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7559657"/>
                  </p:ext>
                </p:extLst>
              </p:nvPr>
            </p:nvGraphicFramePr>
            <p:xfrm>
              <a:off x="228600" y="533400"/>
              <a:ext cx="8763000" cy="2971800"/>
            </p:xfrm>
            <a:graphic>
              <a:graphicData uri="http://schemas.openxmlformats.org/drawingml/2006/table">
                <a:tbl>
                  <a:tblPr>
                    <a:tableStyleId>{21E4AEA4-8DFA-4A89-87EB-49C32662AFE0}</a:tableStyleId>
                  </a:tblPr>
                  <a:tblGrid>
                    <a:gridCol w="1066800"/>
                    <a:gridCol w="1143000"/>
                    <a:gridCol w="1066800"/>
                    <a:gridCol w="1066800"/>
                    <a:gridCol w="1524000"/>
                    <a:gridCol w="1447800"/>
                    <a:gridCol w="1447800"/>
                  </a:tblGrid>
                  <a:tr h="381000">
                    <a:tc rowSpan="2">
                      <a:txBody>
                        <a:bodyPr/>
                        <a:lstStyle/>
                        <a:p>
                          <a:pPr algn="l" fontAlgn="ctr"/>
                          <a:r>
                            <a:rPr lang="en-US" sz="2400" u="none" strike="noStrike" dirty="0">
                              <a:effectLst/>
                            </a:rPr>
                            <a:t>Country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>
                              <a:effectLst/>
                            </a:rPr>
                            <a:t>Wage for 1 unit of labor 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5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 smtClean="0">
                              <a:effectLst/>
                            </a:rPr>
                            <a:t>Unit of labor</a:t>
                          </a:r>
                          <a:r>
                            <a:rPr lang="en-US" sz="2400" u="none" strike="noStrike" baseline="0" dirty="0" smtClean="0">
                              <a:effectLst/>
                            </a:rPr>
                            <a:t> required to produce 1 unit of good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</a:tr>
                  <a:tr h="685800"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Shirt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C)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Shoes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D)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Watch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</a:t>
                          </a:r>
                          <a:r>
                            <a:rPr lang="en-US" sz="2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E)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Chocolate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F)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Software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G)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84835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Thailand (A)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800 Baht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6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10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9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USA (B)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40 $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7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5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2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5800">
                    <a:tc>
                      <a:txBody>
                        <a:bodyPr/>
                        <a:lstStyle/>
                        <a:p>
                          <a:pPr algn="l" fontAlgn="b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𝐷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𝐷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6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2.5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6.5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7559657"/>
                  </p:ext>
                </p:extLst>
              </p:nvPr>
            </p:nvGraphicFramePr>
            <p:xfrm>
              <a:off x="228600" y="533400"/>
              <a:ext cx="8763000" cy="2971800"/>
            </p:xfrm>
            <a:graphic>
              <a:graphicData uri="http://schemas.openxmlformats.org/drawingml/2006/table">
                <a:tbl>
                  <a:tblPr>
                    <a:tableStyleId>{21E4AEA4-8DFA-4A89-87EB-49C32662AFE0}</a:tableStyleId>
                  </a:tblPr>
                  <a:tblGrid>
                    <a:gridCol w="1066800"/>
                    <a:gridCol w="1143000"/>
                    <a:gridCol w="1066800"/>
                    <a:gridCol w="1066800"/>
                    <a:gridCol w="1524000"/>
                    <a:gridCol w="1447800"/>
                    <a:gridCol w="1447800"/>
                  </a:tblGrid>
                  <a:tr h="381000">
                    <a:tc rowSpan="2">
                      <a:txBody>
                        <a:bodyPr/>
                        <a:lstStyle/>
                        <a:p>
                          <a:pPr algn="l" fontAlgn="ctr"/>
                          <a:r>
                            <a:rPr lang="en-US" sz="2400" u="none" strike="noStrike" dirty="0">
                              <a:effectLst/>
                            </a:rPr>
                            <a:t>Country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>
                              <a:effectLst/>
                            </a:rPr>
                            <a:t>Wage for 1 unit of labor 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5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 smtClean="0">
                              <a:effectLst/>
                            </a:rPr>
                            <a:t>Unit of labor</a:t>
                          </a:r>
                          <a:r>
                            <a:rPr lang="en-US" sz="2400" u="none" strike="noStrike" baseline="0" dirty="0" smtClean="0">
                              <a:effectLst/>
                            </a:rPr>
                            <a:t> required to produce 1 unit of good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</a:tr>
                  <a:tr h="862965"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Shirt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C)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Shoes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D)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Watch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</a:t>
                          </a:r>
                          <a:r>
                            <a:rPr lang="en-US" sz="2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E)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Chocolate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F)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Software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G)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84835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Thailand (A)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800 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Baht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6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10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9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USA (B)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40 $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7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5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2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5800">
                    <a:tc>
                      <a:txBody>
                        <a:bodyPr/>
                        <a:lstStyle/>
                        <a:p>
                          <a:pPr algn="l" fontAlgn="b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7429" t="-347321" r="-5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07429" t="-347321" r="-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85200" t="-347321" r="-19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04622" t="-347321" r="-9958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06751" t="-34732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304952" y="3550109"/>
            <a:ext cx="3543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3679241" y="3733800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118146" y="3555417"/>
            <a:ext cx="388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1 Baht = (1/40) dollar = 0.025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26422" y="3949497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488987" y="3910517"/>
            <a:ext cx="5302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</a:rPr>
              <a:t>Export condition under monetary unit</a:t>
            </a:r>
            <a:endParaRPr lang="th-TH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multiple commodities case----Example 4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621721" y="4279849"/>
                <a:ext cx="2463944" cy="6635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𝑒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  <m:r>
                            <a:rPr lang="en-US" i="1">
                              <a:latin typeface="Cambria Math"/>
                            </a:rPr>
                            <m:t>,</m:t>
                          </m:r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&lt;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21" y="4279849"/>
                <a:ext cx="2463944" cy="6635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AutoShape 19"/>
          <p:cNvSpPr>
            <a:spLocks noChangeArrowheads="1"/>
          </p:cNvSpPr>
          <p:nvPr/>
        </p:nvSpPr>
        <p:spPr bwMode="auto">
          <a:xfrm>
            <a:off x="3179724" y="4454429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643491" y="4913703"/>
                <a:ext cx="2463944" cy="6862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&lt;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×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,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491" y="4913703"/>
                <a:ext cx="2463944" cy="68627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643491" y="5533327"/>
                <a:ext cx="2693301" cy="6635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&lt;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40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800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×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0.025</m:t>
                          </m:r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491" y="5533327"/>
                <a:ext cx="2693301" cy="66358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83123" y="6185573"/>
                <a:ext cx="1736309" cy="6635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&lt;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40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123" y="6185573"/>
                <a:ext cx="1736309" cy="66358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AutoShape 19"/>
          <p:cNvSpPr>
            <a:spLocks noChangeArrowheads="1"/>
          </p:cNvSpPr>
          <p:nvPr/>
        </p:nvSpPr>
        <p:spPr bwMode="auto">
          <a:xfrm>
            <a:off x="2590800" y="6403063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107435" y="6196907"/>
                <a:ext cx="1608069" cy="6635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&lt;2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7435" y="6196907"/>
                <a:ext cx="1608069" cy="66358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3679241" y="4336259"/>
            <a:ext cx="389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Country A</a:t>
            </a:r>
            <a:r>
              <a:rPr lang="en-US" dirty="0" smtClean="0">
                <a:latin typeface="Arial" pitchFamily="34" charset="0"/>
              </a:rPr>
              <a:t> can export </a:t>
            </a:r>
            <a:r>
              <a:rPr lang="en-US" b="1" dirty="0">
                <a:solidFill>
                  <a:srgbClr val="0000CC"/>
                </a:solidFill>
                <a:latin typeface="Arial" pitchFamily="34" charset="0"/>
              </a:rPr>
              <a:t>G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ood X</a:t>
            </a:r>
            <a:endParaRPr lang="th-TH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37" name="AutoShape 19"/>
          <p:cNvSpPr>
            <a:spLocks noChangeArrowheads="1"/>
          </p:cNvSpPr>
          <p:nvPr/>
        </p:nvSpPr>
        <p:spPr bwMode="auto">
          <a:xfrm>
            <a:off x="4776221" y="6431306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5228203" y="6275547"/>
            <a:ext cx="389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Country A</a:t>
            </a:r>
            <a:r>
              <a:rPr lang="en-US" dirty="0" smtClean="0">
                <a:latin typeface="Arial" pitchFamily="34" charset="0"/>
              </a:rPr>
              <a:t> can export </a:t>
            </a:r>
            <a:r>
              <a:rPr lang="en-US" b="1" dirty="0">
                <a:solidFill>
                  <a:srgbClr val="0000CC"/>
                </a:solidFill>
                <a:latin typeface="Arial" pitchFamily="34" charset="0"/>
              </a:rPr>
              <a:t>G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ood X</a:t>
            </a:r>
            <a:endParaRPr lang="th-TH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31343" y="4758763"/>
            <a:ext cx="5396503" cy="1200329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 this case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179772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8" grpId="0"/>
      <p:bldP spid="26" grpId="0"/>
      <p:bldP spid="27" grpId="0" animBg="1"/>
      <p:bldP spid="2" grpId="0"/>
      <p:bldP spid="4" grpId="0"/>
      <p:bldP spid="7" grpId="0"/>
      <p:bldP spid="34" grpId="0" animBg="1"/>
      <p:bldP spid="8" grpId="0"/>
      <p:bldP spid="36" grpId="0"/>
      <p:bldP spid="37" grpId="0" animBg="1"/>
      <p:bldP spid="38" grpId="0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34</a:t>
            </a:fld>
            <a:endParaRPr 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2.5 Test  of classical trade model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7391400" cy="3200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G.D.A. MacDougall (1951)</a:t>
            </a:r>
            <a:r>
              <a:rPr lang="en-US" sz="3600" b="1" dirty="0"/>
              <a:t>  </a:t>
            </a:r>
            <a:r>
              <a:rPr lang="en-US" sz="3600" b="1" dirty="0" smtClean="0"/>
              <a:t>in an article </a:t>
            </a:r>
            <a:r>
              <a:rPr lang="en-US" sz="3600" b="1" dirty="0" smtClean="0">
                <a:solidFill>
                  <a:schemeClr val="tx2"/>
                </a:solidFill>
              </a:rPr>
              <a:t>“British </a:t>
            </a:r>
            <a:r>
              <a:rPr lang="en-US" sz="3600" b="1" dirty="0">
                <a:solidFill>
                  <a:schemeClr val="tx2"/>
                </a:solidFill>
              </a:rPr>
              <a:t>and American Exports: A Study Suggested by the Theory of Comparative Costs</a:t>
            </a:r>
            <a:r>
              <a:rPr lang="en-US" sz="3600" b="1" dirty="0" smtClean="0">
                <a:solidFill>
                  <a:schemeClr val="tx2"/>
                </a:solidFill>
              </a:rPr>
              <a:t>”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/>
              <a:t>Employed 1937 data on US and UK export of 25 commodities to other countries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0952107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39F80-4B55-45A4-9AE9-AEF86C608F69}" type="slidenum">
              <a:rPr lang="en-US"/>
              <a:pPr/>
              <a:t>35</a:t>
            </a:fld>
            <a:endParaRPr lang="en-US"/>
          </a:p>
        </p:txBody>
      </p:sp>
      <p:sp>
        <p:nvSpPr>
          <p:cNvPr id="2017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983167"/>
            <a:ext cx="7391400" cy="633160"/>
          </a:xfrm>
          <a:noFill/>
          <a:ln/>
        </p:spPr>
        <p:txBody>
          <a:bodyPr/>
          <a:lstStyle/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Suppose we consider 1 product: Good X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en-US" sz="3600" b="1" dirty="0"/>
              <a:t>                                         </a:t>
            </a:r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/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/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th-TH" sz="3600" b="1" dirty="0"/>
              <a:t>	</a:t>
            </a:r>
            <a:r>
              <a:rPr lang="en-US" sz="3600" b="1" dirty="0"/>
              <a:t> 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20173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173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8520836"/>
              </p:ext>
            </p:extLst>
          </p:nvPr>
        </p:nvGraphicFramePr>
        <p:xfrm>
          <a:off x="152400" y="1640794"/>
          <a:ext cx="2317750" cy="757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64" name="Equation" r:id="rId3" imgW="1333440" imgH="431640" progId="Equation.3">
                  <p:embed/>
                </p:oleObj>
              </mc:Choice>
              <mc:Fallback>
                <p:oleObj name="Equation" r:id="rId3" imgW="133344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640794"/>
                        <a:ext cx="2317750" cy="757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3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796948"/>
              </p:ext>
            </p:extLst>
          </p:nvPr>
        </p:nvGraphicFramePr>
        <p:xfrm>
          <a:off x="498475" y="2734468"/>
          <a:ext cx="2384425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65" name="Equation" r:id="rId5" imgW="1371600" imgH="444240" progId="Equation.3">
                  <p:embed/>
                </p:oleObj>
              </mc:Choice>
              <mc:Fallback>
                <p:oleObj name="Equation" r:id="rId5" imgW="137160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475" y="2734468"/>
                        <a:ext cx="2384425" cy="779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39" name="AutoShape 11"/>
          <p:cNvSpPr>
            <a:spLocks noChangeArrowheads="1"/>
          </p:cNvSpPr>
          <p:nvPr/>
        </p:nvSpPr>
        <p:spPr bwMode="auto">
          <a:xfrm>
            <a:off x="2939143" y="2968171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01740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41071"/>
              </p:ext>
            </p:extLst>
          </p:nvPr>
        </p:nvGraphicFramePr>
        <p:xfrm>
          <a:off x="3468234" y="2745581"/>
          <a:ext cx="1125537" cy="757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66" name="Equation" r:id="rId7" imgW="647640" imgH="431640" progId="Equation.3">
                  <p:embed/>
                </p:oleObj>
              </mc:Choice>
              <mc:Fallback>
                <p:oleObj name="Equation" r:id="rId7" imgW="64764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8234" y="2745581"/>
                        <a:ext cx="1125537" cy="757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43" name="AutoShape 15"/>
          <p:cNvSpPr>
            <a:spLocks noChangeArrowheads="1"/>
          </p:cNvSpPr>
          <p:nvPr/>
        </p:nvSpPr>
        <p:spPr bwMode="auto">
          <a:xfrm>
            <a:off x="4724400" y="2968171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01744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7712896"/>
              </p:ext>
            </p:extLst>
          </p:nvPr>
        </p:nvGraphicFramePr>
        <p:xfrm>
          <a:off x="5314043" y="2560183"/>
          <a:ext cx="1125538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67" name="Equation" r:id="rId9" imgW="647640" imgH="812520" progId="Equation.3">
                  <p:embed/>
                </p:oleObj>
              </mc:Choice>
              <mc:Fallback>
                <p:oleObj name="Equation" r:id="rId9" imgW="647640" imgH="8125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4043" y="2560183"/>
                        <a:ext cx="1125538" cy="1425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4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0123464"/>
              </p:ext>
            </p:extLst>
          </p:nvPr>
        </p:nvGraphicFramePr>
        <p:xfrm>
          <a:off x="1480625" y="4499036"/>
          <a:ext cx="60483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68" name="Equation" r:id="rId11" imgW="380880" imgH="431640" progId="Equation.3">
                  <p:embed/>
                </p:oleObj>
              </mc:Choice>
              <mc:Fallback>
                <p:oleObj name="Equation" r:id="rId11" imgW="3808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0625" y="4499036"/>
                        <a:ext cx="604838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46" name="Rectangle 18"/>
          <p:cNvSpPr>
            <a:spLocks noChangeArrowheads="1"/>
          </p:cNvSpPr>
          <p:nvPr/>
        </p:nvSpPr>
        <p:spPr bwMode="auto">
          <a:xfrm>
            <a:off x="2209800" y="4059263"/>
            <a:ext cx="4267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represents</a:t>
            </a:r>
            <a:r>
              <a:rPr lang="th-TH" sz="2000" dirty="0" smtClean="0">
                <a:cs typeface="Angsana New" pitchFamily="18" charset="-34"/>
              </a:rPr>
              <a:t>     </a:t>
            </a:r>
            <a:r>
              <a:rPr lang="th-TH" sz="2000" b="1" dirty="0" smtClean="0">
                <a:cs typeface="Angsana New" pitchFamily="18" charset="-34"/>
              </a:rPr>
              <a:t> </a:t>
            </a:r>
            <a:r>
              <a:rPr lang="en-US" sz="2000" b="1" dirty="0">
                <a:cs typeface="Angsana New" pitchFamily="18" charset="-34"/>
              </a:rPr>
              <a:t>1 US$ = … UK £</a:t>
            </a:r>
          </a:p>
        </p:txBody>
      </p:sp>
      <p:graphicFrame>
        <p:nvGraphicFramePr>
          <p:cNvPr id="201747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1238577"/>
              </p:ext>
            </p:extLst>
          </p:nvPr>
        </p:nvGraphicFramePr>
        <p:xfrm>
          <a:off x="1447800" y="3994018"/>
          <a:ext cx="658813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69" name="Equation" r:id="rId13" imgW="368280" imgH="241200" progId="Equation.3">
                  <p:embed/>
                </p:oleObj>
              </mc:Choice>
              <mc:Fallback>
                <p:oleObj name="Equation" r:id="rId13" imgW="3682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994018"/>
                        <a:ext cx="658813" cy="431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49" name="AutoShape 21"/>
          <p:cNvSpPr>
            <a:spLocks noChangeArrowheads="1"/>
          </p:cNvSpPr>
          <p:nvPr/>
        </p:nvSpPr>
        <p:spPr bwMode="auto">
          <a:xfrm>
            <a:off x="2536372" y="181787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1750" name="Rectangle 22"/>
          <p:cNvSpPr>
            <a:spLocks noChangeArrowheads="1"/>
          </p:cNvSpPr>
          <p:nvPr/>
        </p:nvSpPr>
        <p:spPr bwMode="auto">
          <a:xfrm>
            <a:off x="3004457" y="1616327"/>
            <a:ext cx="34391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U.S</a:t>
            </a:r>
            <a:r>
              <a:rPr lang="en-US" sz="2000" b="1" dirty="0">
                <a:solidFill>
                  <a:srgbClr val="006400"/>
                </a:solidFill>
                <a:cs typeface="Angsana New" pitchFamily="18" charset="-34"/>
              </a:rPr>
              <a:t>.</a:t>
            </a:r>
            <a:r>
              <a:rPr lang="th-TH" sz="2000" b="1" dirty="0" smtClean="0">
                <a:solidFill>
                  <a:srgbClr val="006400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has advantage on the production of good X</a:t>
            </a:r>
            <a:endParaRPr lang="en-US" sz="2000" b="1" dirty="0">
              <a:solidFill>
                <a:srgbClr val="006400"/>
              </a:solidFill>
              <a:cs typeface="Angsana New" pitchFamily="18" charset="-34"/>
            </a:endParaRPr>
          </a:p>
        </p:txBody>
      </p:sp>
      <p:sp>
        <p:nvSpPr>
          <p:cNvPr id="201751" name="Rectangle 23"/>
          <p:cNvSpPr>
            <a:spLocks noChangeArrowheads="1"/>
          </p:cNvSpPr>
          <p:nvPr/>
        </p:nvSpPr>
        <p:spPr bwMode="auto">
          <a:xfrm>
            <a:off x="2305956" y="4533145"/>
            <a:ext cx="68380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 amount of good X that one unit of labor in the U.S. can produce ---- Marginal Product of Labor in U.S. or U.S. Labor productivity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1752" name="Text Box 24"/>
          <p:cNvSpPr txBox="1">
            <a:spLocks noChangeArrowheads="1"/>
          </p:cNvSpPr>
          <p:nvPr/>
        </p:nvSpPr>
        <p:spPr bwMode="auto">
          <a:xfrm>
            <a:off x="457200" y="4008689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cs typeface="Angsana New" pitchFamily="18" charset="-34"/>
              </a:rPr>
              <a:t>Note:</a:t>
            </a:r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533400"/>
          </a:xfrm>
        </p:spPr>
        <p:txBody>
          <a:bodyPr anchor="ctr"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MacDougall’s classical trade model test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9152571"/>
              </p:ext>
            </p:extLst>
          </p:nvPr>
        </p:nvGraphicFramePr>
        <p:xfrm>
          <a:off x="1447800" y="5344100"/>
          <a:ext cx="62528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70" name="Equation" r:id="rId15" imgW="393480" imgH="431640" progId="Equation.3">
                  <p:embed/>
                </p:oleObj>
              </mc:Choice>
              <mc:Fallback>
                <p:oleObj name="Equation" r:id="rId15" imgW="393480" imgH="4316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5344100"/>
                        <a:ext cx="625288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05955" y="5365142"/>
            <a:ext cx="68380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 amount of good X that one unit of labor in the U.K. can produce </a:t>
            </a:r>
            <a:r>
              <a:rPr lang="en-US" dirty="0">
                <a:latin typeface="Arial" pitchFamily="34" charset="0"/>
                <a:cs typeface="Arial" pitchFamily="34" charset="0"/>
              </a:rPr>
              <a:t>---- Marginal Product of Labor 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U.K. </a:t>
            </a:r>
            <a:r>
              <a:rPr lang="en-US" dirty="0">
                <a:latin typeface="Arial" pitchFamily="34" charset="0"/>
                <a:cs typeface="Arial" pitchFamily="34" charset="0"/>
              </a:rPr>
              <a:t>or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U.K. </a:t>
            </a:r>
            <a:r>
              <a:rPr lang="en-US" dirty="0">
                <a:latin typeface="Arial" pitchFamily="34" charset="0"/>
                <a:cs typeface="Arial" pitchFamily="34" charset="0"/>
              </a:rPr>
              <a:t>Labor productivity </a:t>
            </a:r>
          </a:p>
        </p:txBody>
      </p:sp>
      <p:sp>
        <p:nvSpPr>
          <p:cNvPr id="24" name="AutoShape 21"/>
          <p:cNvSpPr>
            <a:spLocks noChangeArrowheads="1"/>
          </p:cNvSpPr>
          <p:nvPr/>
        </p:nvSpPr>
        <p:spPr bwMode="auto">
          <a:xfrm>
            <a:off x="6443589" y="1789764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6934200" y="1612459"/>
                <a:ext cx="2015647" cy="6594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𝑈</m:t>
                          </m:r>
                          <m:r>
                            <a:rPr lang="en-US" i="1">
                              <a:latin typeface="Cambria Math"/>
                            </a:rPr>
                            <m:t>.</m:t>
                          </m:r>
                          <m:r>
                            <a:rPr lang="en-US" i="1">
                              <a:latin typeface="Cambria Math"/>
                            </a:rPr>
                            <m:t>𝑆</m:t>
                          </m:r>
                          <m:r>
                            <a:rPr lang="en-US" i="1">
                              <a:latin typeface="Cambria Math"/>
                            </a:rPr>
                            <m:t>. </m:t>
                          </m:r>
                          <m:r>
                            <a:rPr lang="en-US" i="1">
                              <a:latin typeface="Cambria Math"/>
                            </a:rPr>
                            <m:t>𝑒𝑥𝑝𝑜𝑟𝑡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𝑈</m:t>
                          </m:r>
                          <m:r>
                            <a:rPr lang="en-US" i="1">
                              <a:latin typeface="Cambria Math"/>
                            </a:rPr>
                            <m:t>.</m:t>
                          </m:r>
                          <m:r>
                            <a:rPr lang="en-US" i="1">
                              <a:latin typeface="Cambria Math"/>
                            </a:rPr>
                            <m:t>𝐾</m:t>
                          </m:r>
                          <m:r>
                            <a:rPr lang="en-US" i="1">
                              <a:latin typeface="Cambria Math"/>
                            </a:rPr>
                            <m:t>. </m:t>
                          </m:r>
                          <m:r>
                            <a:rPr lang="en-US" i="1">
                              <a:latin typeface="Cambria Math"/>
                            </a:rPr>
                            <m:t>𝑒𝑥𝑝𝑜𝑟𝑡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&gt;1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4200" y="1612459"/>
                <a:ext cx="2015647" cy="659411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696321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1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1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1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1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1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9" grpId="0" animBg="1"/>
      <p:bldP spid="201743" grpId="0" animBg="1"/>
      <p:bldP spid="201746" grpId="0"/>
      <p:bldP spid="201749" grpId="0" animBg="1"/>
      <p:bldP spid="201750" grpId="0"/>
      <p:bldP spid="201751" grpId="0"/>
      <p:bldP spid="201752" grpId="0"/>
      <p:bldP spid="23" grpId="1"/>
      <p:bldP spid="24" grpId="0" animBg="1"/>
      <p:bldP spid="24" grpId="1" animBg="1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36</a:t>
            </a:fld>
            <a:endParaRPr 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533400"/>
          </a:xfrm>
        </p:spPr>
        <p:txBody>
          <a:bodyPr anchor="ctr"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MacDougall’s classical trade model test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5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762000"/>
            <a:ext cx="8792199" cy="30622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6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62000" y="3824287"/>
            <a:ext cx="7391400" cy="63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en-US" sz="3600" b="1" dirty="0" smtClean="0"/>
              <a:t>                                         </a:t>
            </a:r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 smtClean="0"/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 smtClean="0"/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th-TH" sz="3600" b="1" dirty="0" smtClean="0"/>
              <a:t>	</a:t>
            </a:r>
            <a:r>
              <a:rPr lang="en-US" sz="3600" b="1" dirty="0" smtClean="0"/>
              <a:t> 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86398" y="4140867"/>
            <a:ext cx="85344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000" dirty="0" smtClean="0">
                <a:latin typeface="Arial" pitchFamily="34" charset="0"/>
                <a:cs typeface="Cordia New" pitchFamily="34" charset="-34"/>
              </a:rPr>
              <a:t>Empirical results support Classical Trade Theory prediction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Stern (1962), </a:t>
            </a:r>
            <a:r>
              <a:rPr lang="en-US" sz="2000" dirty="0" err="1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Balassa</a:t>
            </a: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 (1963), </a:t>
            </a:r>
            <a:r>
              <a:rPr lang="en-US" sz="2000" dirty="0" err="1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Golub</a:t>
            </a: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 (1996) </a:t>
            </a:r>
            <a:r>
              <a:rPr lang="en-US" sz="2000" dirty="0" smtClean="0">
                <a:latin typeface="Arial" pitchFamily="34" charset="0"/>
                <a:cs typeface="Cordia New" pitchFamily="34" charset="-34"/>
              </a:rPr>
              <a:t>and many other studies try to test Classical Trade Theory</a:t>
            </a:r>
            <a:endParaRPr lang="th-TH" sz="20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155487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37</a:t>
            </a:fld>
            <a:endParaRPr 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7848600" cy="13716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2.6 Explanation of Classical trade </a:t>
            </a:r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odel by Neo-Classic tools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391400" cy="3200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Concept of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 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Production possibility frontier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 each country economy, the increase in production of one product imply the decrease in the production of another product.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Classic assumes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constant opportunity cost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547718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38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66" name="Text Box 18"/>
          <p:cNvSpPr txBox="1">
            <a:spLocks noChangeArrowheads="1"/>
          </p:cNvSpPr>
          <p:nvPr/>
        </p:nvSpPr>
        <p:spPr bwMode="auto">
          <a:xfrm>
            <a:off x="829615" y="4958897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9822" y="3238793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775754" y="5815526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357329" y="3853674"/>
            <a:ext cx="86051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Compared to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(Country B), Thailand (Country A)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relative units of labor used in the production of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Shirt (Good X)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less than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Watch (Good Y)</a:t>
            </a:r>
            <a:endParaRPr lang="en-US" sz="32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829615" y="5297714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6" name="Text Box 53"/>
          <p:cNvSpPr txBox="1">
            <a:spLocks noChangeArrowheads="1"/>
          </p:cNvSpPr>
          <p:nvPr/>
        </p:nvSpPr>
        <p:spPr bwMode="auto">
          <a:xfrm>
            <a:off x="972639" y="3189663"/>
            <a:ext cx="3767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00CC"/>
                </a:solidFill>
              </a:rPr>
              <a:t>=</a:t>
            </a:r>
            <a:endParaRPr lang="en-US" sz="2000" dirty="0">
              <a:solidFill>
                <a:srgbClr val="0000CC"/>
              </a:solidFill>
            </a:endParaRPr>
          </a:p>
        </p:txBody>
      </p:sp>
      <p:grpSp>
        <p:nvGrpSpPr>
          <p:cNvPr id="47" name="Group 51"/>
          <p:cNvGrpSpPr>
            <a:grpSpLocks/>
          </p:cNvGrpSpPr>
          <p:nvPr/>
        </p:nvGrpSpPr>
        <p:grpSpPr bwMode="auto">
          <a:xfrm>
            <a:off x="540392" y="3102559"/>
            <a:ext cx="578446" cy="794093"/>
            <a:chOff x="672" y="2409"/>
            <a:chExt cx="267" cy="629"/>
          </a:xfrm>
        </p:grpSpPr>
        <p:sp>
          <p:nvSpPr>
            <p:cNvPr id="48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32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X</a:t>
              </a:r>
              <a:r>
                <a:rPr lang="en-US" sz="1400" u="sng" dirty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49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 smtClean="0">
                  <a:solidFill>
                    <a:srgbClr val="000099"/>
                  </a:solidFill>
                </a:rPr>
                <a:t>X</a:t>
              </a:r>
              <a:r>
                <a:rPr lang="en-US" sz="1400" dirty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grpSp>
        <p:nvGrpSpPr>
          <p:cNvPr id="69" name="Group 51"/>
          <p:cNvGrpSpPr>
            <a:grpSpLocks/>
          </p:cNvGrpSpPr>
          <p:nvPr/>
        </p:nvGrpSpPr>
        <p:grpSpPr bwMode="auto">
          <a:xfrm>
            <a:off x="2960746" y="3106455"/>
            <a:ext cx="578446" cy="794093"/>
            <a:chOff x="672" y="2409"/>
            <a:chExt cx="267" cy="629"/>
          </a:xfrm>
        </p:grpSpPr>
        <p:sp>
          <p:nvSpPr>
            <p:cNvPr id="70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2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Y</a:t>
              </a:r>
              <a:r>
                <a:rPr lang="en-US" sz="1400" u="sng" dirty="0" smtClean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71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solidFill>
                    <a:srgbClr val="000099"/>
                  </a:solidFill>
                </a:rPr>
                <a:t>Y</a:t>
              </a:r>
              <a:r>
                <a:rPr lang="en-US" sz="1400" dirty="0" smtClean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sp>
        <p:nvSpPr>
          <p:cNvPr id="75" name="Text Box 53"/>
          <p:cNvSpPr txBox="1">
            <a:spLocks noChangeArrowheads="1"/>
          </p:cNvSpPr>
          <p:nvPr/>
        </p:nvSpPr>
        <p:spPr bwMode="auto">
          <a:xfrm>
            <a:off x="3414711" y="3182639"/>
            <a:ext cx="3767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00CC"/>
                </a:solidFill>
              </a:rPr>
              <a:t>=</a:t>
            </a:r>
            <a:endParaRPr lang="en-US" sz="2000" dirty="0">
              <a:solidFill>
                <a:srgbClr val="0000CC"/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2736256" y="3182674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>
            <a:off x="5054563" y="3152188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Group 51"/>
          <p:cNvGrpSpPr>
            <a:grpSpLocks/>
          </p:cNvGrpSpPr>
          <p:nvPr/>
        </p:nvGrpSpPr>
        <p:grpSpPr bwMode="auto">
          <a:xfrm>
            <a:off x="5281772" y="3057290"/>
            <a:ext cx="578446" cy="794093"/>
            <a:chOff x="672" y="2409"/>
            <a:chExt cx="267" cy="629"/>
          </a:xfrm>
        </p:grpSpPr>
        <p:sp>
          <p:nvSpPr>
            <p:cNvPr id="91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32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X</a:t>
              </a:r>
              <a:r>
                <a:rPr lang="en-US" sz="1400" u="sng" dirty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92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 smtClean="0">
                  <a:solidFill>
                    <a:srgbClr val="000099"/>
                  </a:solidFill>
                </a:rPr>
                <a:t>X</a:t>
              </a:r>
              <a:r>
                <a:rPr lang="en-US" sz="1400" dirty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grpSp>
        <p:nvGrpSpPr>
          <p:cNvPr id="100" name="Group 57"/>
          <p:cNvGrpSpPr>
            <a:grpSpLocks/>
          </p:cNvGrpSpPr>
          <p:nvPr/>
        </p:nvGrpSpPr>
        <p:grpSpPr bwMode="auto">
          <a:xfrm>
            <a:off x="5784392" y="3264651"/>
            <a:ext cx="228600" cy="222628"/>
            <a:chOff x="1968" y="2448"/>
            <a:chExt cx="144" cy="185"/>
          </a:xfrm>
        </p:grpSpPr>
        <p:sp>
          <p:nvSpPr>
            <p:cNvPr id="101" name="Line 58"/>
            <p:cNvSpPr>
              <a:spLocks noChangeShapeType="1"/>
            </p:cNvSpPr>
            <p:nvPr/>
          </p:nvSpPr>
          <p:spPr bwMode="auto">
            <a:xfrm flipH="1">
              <a:off x="1968" y="2448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Line 59"/>
            <p:cNvSpPr>
              <a:spLocks noChangeShapeType="1"/>
            </p:cNvSpPr>
            <p:nvPr/>
          </p:nvSpPr>
          <p:spPr bwMode="auto">
            <a:xfrm flipH="1" flipV="1">
              <a:off x="1968" y="2537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3" name="Group 51"/>
          <p:cNvGrpSpPr>
            <a:grpSpLocks/>
          </p:cNvGrpSpPr>
          <p:nvPr/>
        </p:nvGrpSpPr>
        <p:grpSpPr bwMode="auto">
          <a:xfrm>
            <a:off x="6096944" y="3119913"/>
            <a:ext cx="578446" cy="794093"/>
            <a:chOff x="672" y="2409"/>
            <a:chExt cx="267" cy="629"/>
          </a:xfrm>
        </p:grpSpPr>
        <p:sp>
          <p:nvSpPr>
            <p:cNvPr id="104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22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u="sng" dirty="0">
                  <a:solidFill>
                    <a:srgbClr val="000099"/>
                  </a:solidFill>
                </a:rPr>
                <a:t>Y</a:t>
              </a:r>
              <a:r>
                <a:rPr lang="en-US" sz="1400" u="sng" dirty="0" smtClean="0">
                  <a:solidFill>
                    <a:srgbClr val="000099"/>
                  </a:solidFill>
                </a:rPr>
                <a:t>A</a:t>
              </a:r>
              <a:endParaRPr lang="en-US" sz="1400" dirty="0"/>
            </a:p>
          </p:txBody>
        </p:sp>
        <p:sp>
          <p:nvSpPr>
            <p:cNvPr id="105" name="Text Box 53"/>
            <p:cNvSpPr txBox="1">
              <a:spLocks noChangeArrowheads="1"/>
            </p:cNvSpPr>
            <p:nvPr/>
          </p:nvSpPr>
          <p:spPr bwMode="auto">
            <a:xfrm>
              <a:off x="672" y="2721"/>
              <a:ext cx="26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solidFill>
                    <a:srgbClr val="000099"/>
                  </a:solidFill>
                </a:rPr>
                <a:t>Y</a:t>
              </a:r>
              <a:r>
                <a:rPr lang="en-US" sz="1400" dirty="0" smtClean="0">
                  <a:solidFill>
                    <a:srgbClr val="000099"/>
                  </a:solidFill>
                </a:rPr>
                <a:t>B</a:t>
              </a:r>
              <a:endParaRPr lang="en-US" sz="1400" dirty="0"/>
            </a:p>
          </p:txBody>
        </p:sp>
      </p:grpSp>
      <p:sp>
        <p:nvSpPr>
          <p:cNvPr id="106" name="AutoShape 23"/>
          <p:cNvSpPr>
            <a:spLocks noChangeArrowheads="1"/>
          </p:cNvSpPr>
          <p:nvPr/>
        </p:nvSpPr>
        <p:spPr bwMode="auto">
          <a:xfrm>
            <a:off x="3794342" y="4805363"/>
            <a:ext cx="328028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043012" y="6610812"/>
            <a:ext cx="6373619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59128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6" grpId="0"/>
      <p:bldP spid="181267" grpId="0" animBg="1"/>
      <p:bldP spid="181271" grpId="0" animBg="1"/>
      <p:bldP spid="31" grpId="0"/>
      <p:bldP spid="33" grpId="0"/>
      <p:bldP spid="46" grpId="0"/>
      <p:bldP spid="75" grpId="0"/>
      <p:bldP spid="10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39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61315" y="57834"/>
            <a:ext cx="875408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600772" y="5226791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1163611" y="5507265"/>
            <a:ext cx="624882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exports shirt and USA exports watch</a:t>
            </a:r>
            <a:endParaRPr 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9" name="AutoShape 21"/>
          <p:cNvSpPr>
            <a:spLocks noChangeArrowheads="1"/>
          </p:cNvSpPr>
          <p:nvPr/>
        </p:nvSpPr>
        <p:spPr bwMode="auto">
          <a:xfrm>
            <a:off x="0" y="3083045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Text Box 18"/>
          <p:cNvSpPr txBox="1">
            <a:spLocks noChangeArrowheads="1"/>
          </p:cNvSpPr>
          <p:nvPr/>
        </p:nvSpPr>
        <p:spPr bwMode="auto">
          <a:xfrm>
            <a:off x="319001" y="2904957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shirt (X) in Thailand (A) = _____ unit of Y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AutoShape 21"/>
          <p:cNvSpPr>
            <a:spLocks noChangeArrowheads="1"/>
          </p:cNvSpPr>
          <p:nvPr/>
        </p:nvSpPr>
        <p:spPr bwMode="auto">
          <a:xfrm>
            <a:off x="0" y="3484196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 Box 18"/>
          <p:cNvSpPr txBox="1">
            <a:spLocks noChangeArrowheads="1"/>
          </p:cNvSpPr>
          <p:nvPr/>
        </p:nvSpPr>
        <p:spPr bwMode="auto">
          <a:xfrm>
            <a:off x="319001" y="3311645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shirt (X) in USA (B)        = _____ unit of Y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3" name="AutoShape 21"/>
          <p:cNvSpPr>
            <a:spLocks noChangeArrowheads="1"/>
          </p:cNvSpPr>
          <p:nvPr/>
        </p:nvSpPr>
        <p:spPr bwMode="auto">
          <a:xfrm>
            <a:off x="3629" y="3896420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Text Box 18"/>
          <p:cNvSpPr txBox="1">
            <a:spLocks noChangeArrowheads="1"/>
          </p:cNvSpPr>
          <p:nvPr/>
        </p:nvSpPr>
        <p:spPr bwMode="auto">
          <a:xfrm>
            <a:off x="300858" y="3756432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production of shirt (X) in Thailand (A) ______ than USA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5" name="AutoShape 21"/>
          <p:cNvSpPr>
            <a:spLocks noChangeArrowheads="1"/>
          </p:cNvSpPr>
          <p:nvPr/>
        </p:nvSpPr>
        <p:spPr bwMode="auto">
          <a:xfrm>
            <a:off x="-14514" y="4376723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353786" y="4203869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7" name="Text Box 18"/>
          <p:cNvSpPr txBox="1">
            <a:spLocks noChangeArrowheads="1"/>
          </p:cNvSpPr>
          <p:nvPr/>
        </p:nvSpPr>
        <p:spPr bwMode="auto">
          <a:xfrm>
            <a:off x="353786" y="4642016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361232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71" grpId="0" animBg="1"/>
      <p:bldP spid="181272" grpId="0"/>
      <p:bldP spid="59" grpId="0" animBg="1"/>
      <p:bldP spid="60" grpId="0"/>
      <p:bldP spid="65" grpId="0" animBg="1"/>
      <p:bldP spid="68" grpId="0"/>
      <p:bldP spid="73" grpId="0" animBg="1"/>
      <p:bldP spid="74" grpId="0"/>
      <p:bldP spid="85" grpId="0" animBg="1"/>
      <p:bldP spid="86" grpId="0"/>
      <p:bldP spid="8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40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300858" y="57834"/>
            <a:ext cx="87580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600772" y="5226791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1163611" y="5507265"/>
            <a:ext cx="624882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exports shirt and USA exports watch</a:t>
            </a:r>
            <a:endParaRPr 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9" name="AutoShape 21"/>
          <p:cNvSpPr>
            <a:spLocks noChangeArrowheads="1"/>
          </p:cNvSpPr>
          <p:nvPr/>
        </p:nvSpPr>
        <p:spPr bwMode="auto">
          <a:xfrm>
            <a:off x="0" y="3083045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Text Box 18"/>
          <p:cNvSpPr txBox="1">
            <a:spLocks noChangeArrowheads="1"/>
          </p:cNvSpPr>
          <p:nvPr/>
        </p:nvSpPr>
        <p:spPr bwMode="auto">
          <a:xfrm>
            <a:off x="319000" y="2904957"/>
            <a:ext cx="88249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watch (Y) in Thailand (A) = _____ unit of X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AutoShape 21"/>
          <p:cNvSpPr>
            <a:spLocks noChangeArrowheads="1"/>
          </p:cNvSpPr>
          <p:nvPr/>
        </p:nvSpPr>
        <p:spPr bwMode="auto">
          <a:xfrm>
            <a:off x="0" y="3484196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 Box 18"/>
          <p:cNvSpPr txBox="1">
            <a:spLocks noChangeArrowheads="1"/>
          </p:cNvSpPr>
          <p:nvPr/>
        </p:nvSpPr>
        <p:spPr bwMode="auto">
          <a:xfrm>
            <a:off x="319000" y="3311645"/>
            <a:ext cx="89011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watch (Y) in USA (B) = _________unit of X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3" name="AutoShape 21"/>
          <p:cNvSpPr>
            <a:spLocks noChangeArrowheads="1"/>
          </p:cNvSpPr>
          <p:nvPr/>
        </p:nvSpPr>
        <p:spPr bwMode="auto">
          <a:xfrm>
            <a:off x="3629" y="3896420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Text Box 18"/>
          <p:cNvSpPr txBox="1">
            <a:spLocks noChangeArrowheads="1"/>
          </p:cNvSpPr>
          <p:nvPr/>
        </p:nvSpPr>
        <p:spPr bwMode="auto">
          <a:xfrm>
            <a:off x="300858" y="3756432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pportunity cost of production of watch (Y) in Thailand (A) ______ than USA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5" name="AutoShape 21"/>
          <p:cNvSpPr>
            <a:spLocks noChangeArrowheads="1"/>
          </p:cNvSpPr>
          <p:nvPr/>
        </p:nvSpPr>
        <p:spPr bwMode="auto">
          <a:xfrm>
            <a:off x="-14514" y="4376723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353786" y="4203869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7" name="Text Box 18"/>
          <p:cNvSpPr txBox="1">
            <a:spLocks noChangeArrowheads="1"/>
          </p:cNvSpPr>
          <p:nvPr/>
        </p:nvSpPr>
        <p:spPr bwMode="auto">
          <a:xfrm>
            <a:off x="353786" y="4642016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0372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71" grpId="0" animBg="1"/>
      <p:bldP spid="181272" grpId="0"/>
      <p:bldP spid="59" grpId="0" animBg="1"/>
      <p:bldP spid="60" grpId="0"/>
      <p:bldP spid="65" grpId="0" animBg="1"/>
      <p:bldP spid="68" grpId="0"/>
      <p:bldP spid="73" grpId="0" animBg="1"/>
      <p:bldP spid="74" grpId="0"/>
      <p:bldP spid="85" grpId="0" animBg="1"/>
      <p:bldP spid="86" grpId="0"/>
      <p:bldP spid="8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41</a:t>
            </a:fld>
            <a:endParaRPr 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8142" y="152400"/>
            <a:ext cx="8440057" cy="13716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2.6.2 PPC and Relative </a:t>
            </a:r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rice --- under constant opportunity cost case 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391400" cy="35052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Concept of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 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Production possibility frontier (PPC)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 each country economy, the increase in production of one product imply the decrease in the production of another product.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Classic assumes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constant opportunity cost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53548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94545-A8B0-4AA6-856B-E87795D56C56}" type="slidenum">
              <a:rPr lang="en-US"/>
              <a:pPr/>
              <a:t>42</a:t>
            </a:fld>
            <a:endParaRPr lang="en-US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2400" y="0"/>
            <a:ext cx="811427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Review PPC 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under constant opportunity cost case </a:t>
            </a:r>
            <a:r>
              <a:rPr lang="en-US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----- </a:t>
            </a:r>
            <a:r>
              <a:rPr lang="en-US" sz="28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production side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219200" y="1447800"/>
            <a:ext cx="38100" cy="32004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257300" y="4648200"/>
            <a:ext cx="3771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33400" y="1066800"/>
            <a:ext cx="120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81600" y="4448145"/>
            <a:ext cx="1147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X</a:t>
            </a:r>
            <a:endParaRPr lang="th-TH" sz="2000" dirty="0">
              <a:latin typeface="Arial" pitchFamily="34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219200" y="2362200"/>
            <a:ext cx="2514600" cy="2286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urved Connector 20"/>
          <p:cNvCxnSpPr/>
          <p:nvPr/>
        </p:nvCxnSpPr>
        <p:spPr>
          <a:xfrm flipV="1">
            <a:off x="2609850" y="3222171"/>
            <a:ext cx="1066800" cy="457200"/>
          </a:xfrm>
          <a:prstGeom prst="curvedConnector3">
            <a:avLst/>
          </a:prstGeom>
          <a:ln w="127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719682" y="3018971"/>
            <a:ext cx="1609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PPC</a:t>
            </a:r>
            <a:endParaRPr lang="th-TH" dirty="0"/>
          </a:p>
        </p:txBody>
      </p:sp>
      <p:sp>
        <p:nvSpPr>
          <p:cNvPr id="23" name="TextBox 22"/>
          <p:cNvSpPr txBox="1"/>
          <p:nvPr/>
        </p:nvSpPr>
        <p:spPr>
          <a:xfrm>
            <a:off x="4121604" y="1066800"/>
            <a:ext cx="5022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Marginal Rate of Transformation (MRT)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02568" y="1097578"/>
            <a:ext cx="1806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Slope of PPC = </a:t>
            </a:r>
          </a:p>
        </p:txBody>
      </p:sp>
      <p:cxnSp>
        <p:nvCxnSpPr>
          <p:cNvPr id="27" name="Curved Connector 26"/>
          <p:cNvCxnSpPr/>
          <p:nvPr/>
        </p:nvCxnSpPr>
        <p:spPr>
          <a:xfrm rot="16200000" flipH="1">
            <a:off x="7756992" y="2509284"/>
            <a:ext cx="656771" cy="362601"/>
          </a:xfrm>
          <a:prstGeom prst="curvedConnector3">
            <a:avLst/>
          </a:prstGeom>
          <a:ln w="127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7541476" y="3165901"/>
            <a:ext cx="1371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From PPC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6643353" y="1751263"/>
                <a:ext cx="1370888" cy="6109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𝑀𝑅𝑇</m:t>
                      </m:r>
                      <m:r>
                        <a:rPr lang="en-US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∆</m:t>
                          </m:r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∆</m:t>
                          </m:r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3353" y="1751263"/>
                <a:ext cx="1370888" cy="61093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791614" y="1751263"/>
                <a:ext cx="1537537" cy="6580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𝑀𝑅𝑇</m:t>
                      </m:r>
                      <m:r>
                        <a:rPr lang="en-US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𝑀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𝑀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1614" y="1751263"/>
                <a:ext cx="1537537" cy="6580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5873218" y="1895629"/>
            <a:ext cx="513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8" grpId="0"/>
      <p:bldP spid="2" grpId="0"/>
      <p:bldP spid="3" grpId="0"/>
      <p:bldP spid="1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94545-A8B0-4AA6-856B-E87795D56C56}" type="slidenum">
              <a:rPr lang="en-US"/>
              <a:pPr/>
              <a:t>43</a:t>
            </a:fld>
            <a:endParaRPr lang="en-US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2400" y="0"/>
            <a:ext cx="81142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Review Indifference Curve (IC) and budget line---Consumption side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62000" y="1218380"/>
            <a:ext cx="19050" cy="223378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81050" y="3452167"/>
            <a:ext cx="272415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04800" y="818270"/>
            <a:ext cx="120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35771" y="3252112"/>
            <a:ext cx="1147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X</a:t>
            </a:r>
            <a:endParaRPr lang="th-TH" sz="2000" dirty="0">
              <a:latin typeface="Arial" pitchFamily="34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781050" y="1830568"/>
            <a:ext cx="2109120" cy="1621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487498" y="3810000"/>
            <a:ext cx="1609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Budget line</a:t>
            </a:r>
            <a:endParaRPr lang="th-TH" dirty="0"/>
          </a:p>
        </p:txBody>
      </p:sp>
      <p:sp>
        <p:nvSpPr>
          <p:cNvPr id="23" name="TextBox 22"/>
          <p:cNvSpPr txBox="1"/>
          <p:nvPr/>
        </p:nvSpPr>
        <p:spPr>
          <a:xfrm>
            <a:off x="4560569" y="1218380"/>
            <a:ext cx="4278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Marginal Rate of Substitution (MRS)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76336" y="1218380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Slope of IC = </a:t>
            </a:r>
          </a:p>
        </p:txBody>
      </p:sp>
      <p:cxnSp>
        <p:nvCxnSpPr>
          <p:cNvPr id="27" name="Curved Connector 26"/>
          <p:cNvCxnSpPr/>
          <p:nvPr/>
        </p:nvCxnSpPr>
        <p:spPr>
          <a:xfrm rot="16200000" flipH="1">
            <a:off x="7308017" y="2472695"/>
            <a:ext cx="656771" cy="362601"/>
          </a:xfrm>
          <a:prstGeom prst="curvedConnector3">
            <a:avLst/>
          </a:prstGeom>
          <a:ln w="127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7544336" y="2982381"/>
            <a:ext cx="14446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From IC</a:t>
            </a:r>
          </a:p>
        </p:txBody>
      </p:sp>
      <p:sp>
        <p:nvSpPr>
          <p:cNvPr id="9" name="Arc 8"/>
          <p:cNvSpPr/>
          <p:nvPr/>
        </p:nvSpPr>
        <p:spPr>
          <a:xfrm>
            <a:off x="-357522" y="1444654"/>
            <a:ext cx="3376200" cy="3283617"/>
          </a:xfrm>
          <a:prstGeom prst="arc">
            <a:avLst/>
          </a:prstGeom>
          <a:ln w="12700">
            <a:solidFill>
              <a:schemeClr val="tx1"/>
            </a:solidFill>
          </a:ln>
          <a:scene3d>
            <a:camera prst="orthographicFront">
              <a:rot lat="600003" lon="0" rev="11100001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6" name="Curved Connector 25"/>
          <p:cNvCxnSpPr/>
          <p:nvPr/>
        </p:nvCxnSpPr>
        <p:spPr>
          <a:xfrm rot="16200000" flipH="1">
            <a:off x="2340413" y="3282019"/>
            <a:ext cx="656771" cy="362601"/>
          </a:xfrm>
          <a:prstGeom prst="curvedConnector3">
            <a:avLst/>
          </a:prstGeom>
          <a:ln w="127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173838" y="2765601"/>
            <a:ext cx="1609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IC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489158" y="4358939"/>
                <a:ext cx="214661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𝐼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9158" y="4358939"/>
                <a:ext cx="2146613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440683" y="4847771"/>
                <a:ext cx="214661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𝐼</m:t>
                      </m:r>
                      <m:r>
                        <a:rPr lang="en-US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683" y="4847771"/>
                <a:ext cx="2146613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484327" y="5334000"/>
                <a:ext cx="2020873" cy="7087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𝐼</m:t>
                          </m:r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𝑋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𝑌</m:t>
                                  </m:r>
                                </m:sub>
                              </m:sSub>
                            </m:den>
                          </m:f>
                          <m:r>
                            <a:rPr lang="en-US" i="1">
                              <a:latin typeface="Cambria Math"/>
                            </a:rPr>
                            <m:t>∗</m:t>
                          </m:r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e>
                      </m:d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4327" y="5334000"/>
                <a:ext cx="2020873" cy="7087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789396" y="1698773"/>
                <a:ext cx="1542345" cy="656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𝑀𝑅𝑆</m:t>
                      </m:r>
                      <m:r>
                        <a:rPr lang="en-US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𝑀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𝑀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9396" y="1698773"/>
                <a:ext cx="1542345" cy="65620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5689122" y="1812310"/>
            <a:ext cx="513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6329136" y="1700390"/>
                <a:ext cx="1354858" cy="6109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𝑀𝑅𝑆</m:t>
                      </m:r>
                      <m:r>
                        <a:rPr lang="en-US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∆</m:t>
                          </m:r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∆</m:t>
                          </m:r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9136" y="1700390"/>
                <a:ext cx="1354858" cy="61093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575131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8" grpId="0"/>
      <p:bldP spid="29" grpId="0"/>
      <p:bldP spid="16" grpId="0"/>
      <p:bldP spid="17" grpId="0"/>
      <p:bldP spid="2" grpId="0"/>
      <p:bldP spid="3" grpId="0"/>
      <p:bldP spid="30" grpId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21AE-8A59-4BE6-911F-BF29A3246863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35352" y="290286"/>
            <a:ext cx="5773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production functions of good X and good Y are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115562" y="257015"/>
                <a:ext cx="1103122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=∝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562" y="257015"/>
                <a:ext cx="110312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∝=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  <a:blipFill rotWithShape="1">
                <a:blip r:embed="rId4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𝛽</m:t>
                      </m:r>
                      <m:r>
                        <a:rPr lang="en-US" i="1" smtClean="0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  <a:blipFill rotWithShape="1">
                <a:blip r:embed="rId5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79294" y="1909411"/>
                <a:ext cx="271721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1909411"/>
                <a:ext cx="2717218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88397" y="2362200"/>
                <a:ext cx="298485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97" y="2362200"/>
                <a:ext cx="2984856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72037" y="2771588"/>
                <a:ext cx="2586669" cy="664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𝜕𝜋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∗∝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37" y="2771588"/>
                <a:ext cx="2586669" cy="66434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41557" y="3495760"/>
                <a:ext cx="149829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∗∝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557" y="3495760"/>
                <a:ext cx="1498295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99759" y="4008772"/>
                <a:ext cx="1654492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759" y="4008772"/>
                <a:ext cx="1654492" cy="391710"/>
              </a:xfrm>
              <a:prstGeom prst="rect">
                <a:avLst/>
              </a:prstGeom>
              <a:blipFill rotWithShape="1">
                <a:blip r:embed="rId10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353587" y="1895946"/>
                <a:ext cx="2917529" cy="3962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587" y="1895946"/>
                <a:ext cx="2917529" cy="396262"/>
              </a:xfrm>
              <a:prstGeom prst="rect">
                <a:avLst/>
              </a:prstGeom>
              <a:blipFill rotWithShape="1">
                <a:blip r:embed="rId11"/>
                <a:stretch>
                  <a:fillRect b="-615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/>
          <p:cNvCxnSpPr/>
          <p:nvPr/>
        </p:nvCxnSpPr>
        <p:spPr>
          <a:xfrm>
            <a:off x="4379722" y="1909411"/>
            <a:ext cx="0" cy="229521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353587" y="2384024"/>
                <a:ext cx="2917529" cy="3962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587" y="2384024"/>
                <a:ext cx="2917529" cy="396262"/>
              </a:xfrm>
              <a:prstGeom prst="rect">
                <a:avLst/>
              </a:prstGeom>
              <a:blipFill rotWithShape="1">
                <a:blip r:embed="rId12"/>
                <a:stretch>
                  <a:fillRect b="-615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5327896" y="2827991"/>
                <a:ext cx="2599493" cy="664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𝜕𝜋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</m:t>
                          </m:r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7896" y="2827991"/>
                <a:ext cx="2599493" cy="664349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293217" y="3513380"/>
                <a:ext cx="151913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</m:t>
                          </m:r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3217" y="3513380"/>
                <a:ext cx="1519134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309517" y="3987629"/>
                <a:ext cx="1638461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9517" y="3987629"/>
                <a:ext cx="1638461" cy="391710"/>
              </a:xfrm>
              <a:prstGeom prst="rect">
                <a:avLst/>
              </a:prstGeom>
              <a:blipFill rotWithShape="1">
                <a:blip r:embed="rId15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914376" y="4653244"/>
                <a:ext cx="2874248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4376" y="4653244"/>
                <a:ext cx="2874248" cy="39171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7395865" y="244119"/>
                <a:ext cx="1063048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𝛽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5865" y="244119"/>
                <a:ext cx="1063048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99605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9" grpId="0"/>
      <p:bldP spid="20" grpId="0"/>
      <p:bldP spid="21" grpId="0"/>
      <p:bldP spid="22" grpId="0"/>
      <p:bldP spid="2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21AE-8A59-4BE6-911F-BF29A3246863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35352" y="290286"/>
            <a:ext cx="5773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production functions of good X and good Y are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709230" y="290286"/>
                <a:ext cx="1103122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=∝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9230" y="290286"/>
                <a:ext cx="110312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∝=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  <a:blipFill rotWithShape="1">
                <a:blip r:embed="rId4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𝛽</m:t>
                      </m:r>
                      <m:r>
                        <a:rPr lang="en-US" i="1" smtClean="0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  <a:blipFill rotWithShape="1">
                <a:blip r:embed="rId5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743200" y="1760011"/>
                <a:ext cx="2874248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200" y="1760011"/>
                <a:ext cx="2874248" cy="391710"/>
              </a:xfrm>
              <a:prstGeom prst="rect">
                <a:avLst/>
              </a:prstGeom>
              <a:blipFill rotWithShape="1">
                <a:blip r:embed="rId6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6936076" y="290286"/>
                <a:ext cx="1063048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𝛽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6076" y="290286"/>
                <a:ext cx="1063048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976495" y="2378692"/>
                <a:ext cx="2402966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6495" y="2378692"/>
                <a:ext cx="2402966" cy="39171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765517" y="3966002"/>
                <a:ext cx="1214307" cy="11080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/>
                                </a:rPr>
                                <m:t>∆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∆</m:t>
                                  </m:r>
                                  <m:r>
                                    <a:rPr lang="en-US" i="1">
                                      <a:latin typeface="Cambria Math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𝑌</m:t>
                                  </m:r>
                                </m:sub>
                              </m:sSub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/>
                                </a:rPr>
                                <m:t>∆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∆</m:t>
                                  </m:r>
                                  <m:r>
                                    <a:rPr lang="en-US" i="1">
                                      <a:latin typeface="Cambria Math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𝑋</m:t>
                                  </m:r>
                                </m:sub>
                              </m:sSub>
                            </m:den>
                          </m:f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517" y="3966002"/>
                <a:ext cx="1214307" cy="110806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222085" y="3964830"/>
                <a:ext cx="1379416" cy="11080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/>
                                </a:rPr>
                                <m:t>∆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∆</m:t>
                                  </m:r>
                                  <m:r>
                                    <a:rPr lang="en-US" i="1">
                                      <a:latin typeface="Cambria Math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𝑌</m:t>
                                  </m:r>
                                </m:sub>
                              </m:sSub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/>
                                </a:rPr>
                                <m:t>∆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−∆</m:t>
                                  </m:r>
                                  <m:r>
                                    <a:rPr lang="en-US" i="1">
                                      <a:latin typeface="Cambria Math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𝑌</m:t>
                                  </m:r>
                                </m:sub>
                              </m:sSub>
                            </m:den>
                          </m:f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2085" y="3964830"/>
                <a:ext cx="1379416" cy="110806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5925008" y="4088450"/>
                <a:ext cx="1465031" cy="6580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∆</m:t>
                          </m:r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∆</m:t>
                          </m:r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5008" y="4088450"/>
                <a:ext cx="1465031" cy="65806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AutoShape 19"/>
          <p:cNvSpPr>
            <a:spLocks noChangeArrowheads="1"/>
          </p:cNvSpPr>
          <p:nvPr/>
        </p:nvSpPr>
        <p:spPr bwMode="auto">
          <a:xfrm>
            <a:off x="2310104" y="4291432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AutoShape 19"/>
          <p:cNvSpPr>
            <a:spLocks noChangeArrowheads="1"/>
          </p:cNvSpPr>
          <p:nvPr/>
        </p:nvSpPr>
        <p:spPr bwMode="auto">
          <a:xfrm>
            <a:off x="4930797" y="4262238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335352" y="5314016"/>
            <a:ext cx="7176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Under assumptions of fixed endowment of labor and full employment</a:t>
            </a:r>
            <a:endParaRPr lang="th-TH" dirty="0">
              <a:latin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7476912" y="5296377"/>
                <a:ext cx="147495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∆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−</m:t>
                      </m:r>
                      <m:r>
                        <a:rPr lang="en-US" i="1">
                          <a:latin typeface="Cambria Math"/>
                        </a:rPr>
                        <m:t>∆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6912" y="5296377"/>
                <a:ext cx="1474956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535861" y="2971800"/>
                <a:ext cx="1269771" cy="7474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𝑀𝑃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sub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𝑀𝑃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sub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5861" y="2971800"/>
                <a:ext cx="1269771" cy="747449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11445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" grpId="0"/>
      <p:bldP spid="16" grpId="0"/>
      <p:bldP spid="18" grpId="0"/>
      <p:bldP spid="23" grpId="0"/>
      <p:bldP spid="28" grpId="1" animBg="1"/>
      <p:bldP spid="29" grpId="1" animBg="1"/>
      <p:bldP spid="25" grpId="0"/>
      <p:bldP spid="30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6784-32F7-4011-B66A-8BDB15CE61B3}" type="slidenum">
              <a:rPr lang="en-US"/>
              <a:pPr/>
              <a:t>46</a:t>
            </a:fld>
            <a:endParaRPr lang="en-US"/>
          </a:p>
        </p:txBody>
      </p:sp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077200" cy="533400"/>
          </a:xfrm>
        </p:spPr>
        <p:txBody>
          <a:bodyPr/>
          <a:lstStyle/>
          <a:p>
            <a:pPr algn="l"/>
            <a:r>
              <a:rPr lang="en-US" sz="2400" b="1" dirty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2.6.3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Gains from trade under constant cost case </a:t>
            </a:r>
            <a:endParaRPr lang="th-TH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22211" name="Line 3"/>
          <p:cNvSpPr>
            <a:spLocks noChangeShapeType="1"/>
          </p:cNvSpPr>
          <p:nvPr/>
        </p:nvSpPr>
        <p:spPr bwMode="auto">
          <a:xfrm flipH="1">
            <a:off x="914400" y="1295400"/>
            <a:ext cx="0" cy="30749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2212" name="Line 4"/>
          <p:cNvSpPr>
            <a:spLocks noChangeShapeType="1"/>
          </p:cNvSpPr>
          <p:nvPr/>
        </p:nvSpPr>
        <p:spPr bwMode="auto">
          <a:xfrm>
            <a:off x="914400" y="43434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2213" name="Text Box 5"/>
          <p:cNvSpPr txBox="1">
            <a:spLocks noChangeArrowheads="1"/>
          </p:cNvSpPr>
          <p:nvPr/>
        </p:nvSpPr>
        <p:spPr bwMode="auto">
          <a:xfrm>
            <a:off x="12895" y="914400"/>
            <a:ext cx="1587305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watch (Y)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2214" name="Text Box 6"/>
          <p:cNvSpPr txBox="1">
            <a:spLocks noChangeArrowheads="1"/>
          </p:cNvSpPr>
          <p:nvPr/>
        </p:nvSpPr>
        <p:spPr bwMode="auto">
          <a:xfrm>
            <a:off x="3200400" y="4495800"/>
            <a:ext cx="124777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 (X)</a:t>
            </a:r>
            <a:endParaRPr lang="th-TH" sz="20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15" name="Text Box 7"/>
          <p:cNvSpPr txBox="1">
            <a:spLocks noChangeArrowheads="1"/>
          </p:cNvSpPr>
          <p:nvPr/>
        </p:nvSpPr>
        <p:spPr bwMode="auto">
          <a:xfrm>
            <a:off x="609600" y="41910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th-TH" sz="2400">
                <a:latin typeface="Angsana New" pitchFamily="18" charset="-34"/>
                <a:cs typeface="Angsana New" pitchFamily="18" charset="-34"/>
              </a:rPr>
              <a:t>0</a:t>
            </a:r>
          </a:p>
        </p:txBody>
      </p:sp>
      <p:sp>
        <p:nvSpPr>
          <p:cNvPr id="222216" name="Text Box 8"/>
          <p:cNvSpPr txBox="1">
            <a:spLocks noChangeArrowheads="1"/>
          </p:cNvSpPr>
          <p:nvPr/>
        </p:nvSpPr>
        <p:spPr bwMode="auto">
          <a:xfrm>
            <a:off x="1177840" y="5189997"/>
            <a:ext cx="171072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0000CC"/>
                </a:solidFill>
                <a:cs typeface="Angsana New" pitchFamily="18" charset="-34"/>
              </a:rPr>
              <a:t>Thailand (A</a:t>
            </a:r>
            <a:r>
              <a:rPr lang="en-US" sz="2000" b="1" dirty="0">
                <a:solidFill>
                  <a:srgbClr val="0000CC"/>
                </a:solidFill>
                <a:cs typeface="Angsana New" pitchFamily="18" charset="-34"/>
              </a:rPr>
              <a:t>)</a:t>
            </a:r>
            <a:endParaRPr lang="th-TH" sz="2000" b="1" dirty="0">
              <a:solidFill>
                <a:srgbClr val="0000CC"/>
              </a:solidFill>
              <a:cs typeface="Angsana New" pitchFamily="18" charset="-34"/>
            </a:endParaRPr>
          </a:p>
        </p:txBody>
      </p:sp>
      <p:sp>
        <p:nvSpPr>
          <p:cNvPr id="222230" name="Text Box 22"/>
          <p:cNvSpPr txBox="1">
            <a:spLocks noChangeArrowheads="1"/>
          </p:cNvSpPr>
          <p:nvPr/>
        </p:nvSpPr>
        <p:spPr bwMode="auto">
          <a:xfrm>
            <a:off x="5428430" y="5119658"/>
            <a:ext cx="1200970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rgbClr val="0000CC"/>
                </a:solidFill>
                <a:cs typeface="Angsana New" pitchFamily="18" charset="-34"/>
              </a:rPr>
              <a:t>USA (B)</a:t>
            </a:r>
            <a:endParaRPr lang="th-TH" sz="2000" b="1" dirty="0">
              <a:solidFill>
                <a:srgbClr val="0000CC"/>
              </a:solidFill>
              <a:cs typeface="Angsana New" pitchFamily="18" charset="-34"/>
            </a:endParaRPr>
          </a:p>
        </p:txBody>
      </p:sp>
      <p:sp>
        <p:nvSpPr>
          <p:cNvPr id="222231" name="Line 23"/>
          <p:cNvSpPr>
            <a:spLocks noChangeShapeType="1"/>
          </p:cNvSpPr>
          <p:nvPr/>
        </p:nvSpPr>
        <p:spPr bwMode="auto">
          <a:xfrm>
            <a:off x="838200" y="16002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2" name="Line 24"/>
          <p:cNvSpPr>
            <a:spLocks noChangeShapeType="1"/>
          </p:cNvSpPr>
          <p:nvPr/>
        </p:nvSpPr>
        <p:spPr bwMode="auto">
          <a:xfrm>
            <a:off x="838200" y="2286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3" name="Line 25"/>
          <p:cNvSpPr>
            <a:spLocks noChangeShapeType="1"/>
          </p:cNvSpPr>
          <p:nvPr/>
        </p:nvSpPr>
        <p:spPr bwMode="auto">
          <a:xfrm>
            <a:off x="914400" y="3657600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4" name="Line 26"/>
          <p:cNvSpPr>
            <a:spLocks noChangeShapeType="1"/>
          </p:cNvSpPr>
          <p:nvPr/>
        </p:nvSpPr>
        <p:spPr bwMode="auto">
          <a:xfrm>
            <a:off x="838200" y="29718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6" name="Line 28"/>
          <p:cNvSpPr>
            <a:spLocks noChangeShapeType="1"/>
          </p:cNvSpPr>
          <p:nvPr/>
        </p:nvSpPr>
        <p:spPr bwMode="auto">
          <a:xfrm>
            <a:off x="29718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7" name="Line 29"/>
          <p:cNvSpPr>
            <a:spLocks noChangeShapeType="1"/>
          </p:cNvSpPr>
          <p:nvPr/>
        </p:nvSpPr>
        <p:spPr bwMode="auto">
          <a:xfrm>
            <a:off x="36576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8" name="Line 30"/>
          <p:cNvSpPr>
            <a:spLocks noChangeShapeType="1"/>
          </p:cNvSpPr>
          <p:nvPr/>
        </p:nvSpPr>
        <p:spPr bwMode="auto">
          <a:xfrm>
            <a:off x="22860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9" name="Line 31"/>
          <p:cNvSpPr>
            <a:spLocks noChangeShapeType="1"/>
          </p:cNvSpPr>
          <p:nvPr/>
        </p:nvSpPr>
        <p:spPr bwMode="auto">
          <a:xfrm>
            <a:off x="16002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54" name="Line 46"/>
          <p:cNvSpPr>
            <a:spLocks noChangeShapeType="1"/>
          </p:cNvSpPr>
          <p:nvPr/>
        </p:nvSpPr>
        <p:spPr bwMode="auto">
          <a:xfrm>
            <a:off x="838200" y="3657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67" name="Text Box 59"/>
          <p:cNvSpPr txBox="1">
            <a:spLocks noChangeArrowheads="1"/>
          </p:cNvSpPr>
          <p:nvPr/>
        </p:nvSpPr>
        <p:spPr bwMode="auto">
          <a:xfrm>
            <a:off x="12895" y="49530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Y = 6-0.5X</a:t>
            </a:r>
          </a:p>
        </p:txBody>
      </p:sp>
      <p:grpSp>
        <p:nvGrpSpPr>
          <p:cNvPr id="222295" name="Group 87"/>
          <p:cNvGrpSpPr>
            <a:grpSpLocks/>
          </p:cNvGrpSpPr>
          <p:nvPr/>
        </p:nvGrpSpPr>
        <p:grpSpPr bwMode="auto">
          <a:xfrm>
            <a:off x="4114800" y="914400"/>
            <a:ext cx="3581400" cy="3733800"/>
            <a:chOff x="288" y="576"/>
            <a:chExt cx="2256" cy="2352"/>
          </a:xfrm>
        </p:grpSpPr>
        <p:sp>
          <p:nvSpPr>
            <p:cNvPr id="222296" name="Line 88"/>
            <p:cNvSpPr>
              <a:spLocks noChangeShapeType="1"/>
            </p:cNvSpPr>
            <p:nvPr/>
          </p:nvSpPr>
          <p:spPr bwMode="auto">
            <a:xfrm flipH="1">
              <a:off x="576" y="816"/>
              <a:ext cx="0" cy="19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297" name="Line 89"/>
            <p:cNvSpPr>
              <a:spLocks noChangeShapeType="1"/>
            </p:cNvSpPr>
            <p:nvPr/>
          </p:nvSpPr>
          <p:spPr bwMode="auto">
            <a:xfrm>
              <a:off x="576" y="2736"/>
              <a:ext cx="19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298" name="Text Box 90"/>
            <p:cNvSpPr txBox="1">
              <a:spLocks noChangeArrowheads="1"/>
            </p:cNvSpPr>
            <p:nvPr/>
          </p:nvSpPr>
          <p:spPr bwMode="auto">
            <a:xfrm>
              <a:off x="288" y="576"/>
              <a:ext cx="936" cy="25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smtClean="0">
                  <a:cs typeface="Angsana New" pitchFamily="18" charset="-34"/>
                </a:rPr>
                <a:t>watch (Y)</a:t>
              </a:r>
              <a:endParaRPr lang="th-TH" sz="2000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299" name="Text Box 91"/>
            <p:cNvSpPr txBox="1">
              <a:spLocks noChangeArrowheads="1"/>
            </p:cNvSpPr>
            <p:nvPr/>
          </p:nvSpPr>
          <p:spPr bwMode="auto">
            <a:xfrm>
              <a:off x="384" y="2640"/>
              <a:ext cx="179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2400">
                  <a:latin typeface="Angsana New" pitchFamily="18" charset="-34"/>
                  <a:cs typeface="Angsana New" pitchFamily="18" charset="-34"/>
                </a:rPr>
                <a:t>0</a:t>
              </a:r>
            </a:p>
          </p:txBody>
        </p:sp>
        <p:sp>
          <p:nvSpPr>
            <p:cNvPr id="222300" name="Line 92"/>
            <p:cNvSpPr>
              <a:spLocks noChangeShapeType="1"/>
            </p:cNvSpPr>
            <p:nvPr/>
          </p:nvSpPr>
          <p:spPr bwMode="auto">
            <a:xfrm>
              <a:off x="528" y="100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1" name="Line 93"/>
            <p:cNvSpPr>
              <a:spLocks noChangeShapeType="1"/>
            </p:cNvSpPr>
            <p:nvPr/>
          </p:nvSpPr>
          <p:spPr bwMode="auto">
            <a:xfrm>
              <a:off x="528" y="144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2" name="Line 94"/>
            <p:cNvSpPr>
              <a:spLocks noChangeShapeType="1"/>
            </p:cNvSpPr>
            <p:nvPr/>
          </p:nvSpPr>
          <p:spPr bwMode="auto">
            <a:xfrm>
              <a:off x="528" y="1872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3" name="Line 95"/>
            <p:cNvSpPr>
              <a:spLocks noChangeShapeType="1"/>
            </p:cNvSpPr>
            <p:nvPr/>
          </p:nvSpPr>
          <p:spPr bwMode="auto">
            <a:xfrm>
              <a:off x="1872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4" name="Line 96"/>
            <p:cNvSpPr>
              <a:spLocks noChangeShapeType="1"/>
            </p:cNvSpPr>
            <p:nvPr/>
          </p:nvSpPr>
          <p:spPr bwMode="auto">
            <a:xfrm>
              <a:off x="2304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5" name="Line 97"/>
            <p:cNvSpPr>
              <a:spLocks noChangeShapeType="1"/>
            </p:cNvSpPr>
            <p:nvPr/>
          </p:nvSpPr>
          <p:spPr bwMode="auto">
            <a:xfrm>
              <a:off x="1440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6" name="Line 98"/>
            <p:cNvSpPr>
              <a:spLocks noChangeShapeType="1"/>
            </p:cNvSpPr>
            <p:nvPr/>
          </p:nvSpPr>
          <p:spPr bwMode="auto">
            <a:xfrm>
              <a:off x="1008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7" name="Line 99"/>
            <p:cNvSpPr>
              <a:spLocks noChangeShapeType="1"/>
            </p:cNvSpPr>
            <p:nvPr/>
          </p:nvSpPr>
          <p:spPr bwMode="auto">
            <a:xfrm>
              <a:off x="528" y="230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2322" name="Text Box 114"/>
          <p:cNvSpPr txBox="1">
            <a:spLocks noChangeArrowheads="1"/>
          </p:cNvSpPr>
          <p:nvPr/>
        </p:nvSpPr>
        <p:spPr bwMode="auto">
          <a:xfrm>
            <a:off x="7543800" y="4419600"/>
            <a:ext cx="124777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 (X)</a:t>
            </a:r>
            <a:endParaRPr lang="th-TH" sz="20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4148" y="5590107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 Example 3, Table 3</a:t>
            </a:r>
            <a:endParaRPr lang="th-TH" dirty="0"/>
          </a:p>
        </p:txBody>
      </p:sp>
      <p:sp>
        <p:nvSpPr>
          <p:cNvPr id="132" name="TextBox 131"/>
          <p:cNvSpPr txBox="1"/>
          <p:nvPr/>
        </p:nvSpPr>
        <p:spPr>
          <a:xfrm>
            <a:off x="457200" y="5959439"/>
            <a:ext cx="587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the endowment of labor in Thailand = 36 units </a:t>
            </a:r>
            <a:endParaRPr lang="th-TH" dirty="0"/>
          </a:p>
        </p:txBody>
      </p:sp>
      <p:sp>
        <p:nvSpPr>
          <p:cNvPr id="133" name="TextBox 132"/>
          <p:cNvSpPr txBox="1"/>
          <p:nvPr/>
        </p:nvSpPr>
        <p:spPr>
          <a:xfrm>
            <a:off x="720328" y="6328771"/>
            <a:ext cx="587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endowment of labor in USA = 32 units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4205802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2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6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06D38-09D2-4D98-98F4-AACB9FF63032}" type="slidenum">
              <a:rPr lang="en-US"/>
              <a:pPr/>
              <a:t>47</a:t>
            </a:fld>
            <a:endParaRPr lang="en-US"/>
          </a:p>
        </p:txBody>
      </p:sp>
      <p:sp>
        <p:nvSpPr>
          <p:cNvPr id="227331" name="Text Box 3"/>
          <p:cNvSpPr txBox="1">
            <a:spLocks noChangeArrowheads="1"/>
          </p:cNvSpPr>
          <p:nvPr/>
        </p:nvSpPr>
        <p:spPr bwMode="auto">
          <a:xfrm>
            <a:off x="3581400" y="5791200"/>
            <a:ext cx="1247775" cy="523220"/>
          </a:xfrm>
          <a:prstGeom prst="rect">
            <a:avLst/>
          </a:prstGeom>
          <a:solidFill>
            <a:srgbClr val="CCFFCC"/>
          </a:solidFill>
          <a:ln w="1270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>
                <a:cs typeface="Angsana New" pitchFamily="18" charset="-34"/>
              </a:rPr>
              <a:t>shirt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800" b="1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1600" b="1" dirty="0">
                <a:cs typeface="Angsana New" pitchFamily="18" charset="-34"/>
              </a:rPr>
              <a:t>X</a:t>
            </a:r>
            <a:r>
              <a:rPr lang="en-US" sz="2800" b="1" dirty="0">
                <a:latin typeface="Angsana New" pitchFamily="18" charset="-34"/>
                <a:cs typeface="Angsana New" pitchFamily="18" charset="-34"/>
              </a:rPr>
              <a:t>)</a:t>
            </a:r>
            <a:endParaRPr lang="th-TH" sz="28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32" name="Text Box 4"/>
          <p:cNvSpPr txBox="1">
            <a:spLocks noChangeArrowheads="1"/>
          </p:cNvSpPr>
          <p:nvPr/>
        </p:nvSpPr>
        <p:spPr bwMode="auto">
          <a:xfrm>
            <a:off x="2286000" y="5181600"/>
            <a:ext cx="514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cs typeface="Angsana New" pitchFamily="18" charset="-34"/>
              </a:rPr>
              <a:t>O</a:t>
            </a:r>
            <a:r>
              <a:rPr lang="en-US" sz="1200" b="1">
                <a:cs typeface="Angsana New" pitchFamily="18" charset="-34"/>
              </a:rPr>
              <a:t>A</a:t>
            </a:r>
            <a:endParaRPr lang="th-TH" sz="1200" b="1">
              <a:cs typeface="Angsana New" pitchFamily="18" charset="-34"/>
            </a:endParaRPr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>
            <a:off x="5410200" y="4343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>
            <a:off x="5410200" y="3414713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8" name="Line 10"/>
          <p:cNvSpPr>
            <a:spLocks noChangeShapeType="1"/>
          </p:cNvSpPr>
          <p:nvPr/>
        </p:nvSpPr>
        <p:spPr bwMode="auto">
          <a:xfrm>
            <a:off x="4559300" y="1524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9" name="Line 11"/>
          <p:cNvSpPr>
            <a:spLocks noChangeShapeType="1"/>
          </p:cNvSpPr>
          <p:nvPr/>
        </p:nvSpPr>
        <p:spPr bwMode="auto">
          <a:xfrm>
            <a:off x="4572000" y="51816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0" name="Line 12"/>
          <p:cNvSpPr>
            <a:spLocks noChangeShapeType="1"/>
          </p:cNvSpPr>
          <p:nvPr/>
        </p:nvSpPr>
        <p:spPr bwMode="auto">
          <a:xfrm>
            <a:off x="3657600" y="1524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0" name="Line 22"/>
          <p:cNvSpPr>
            <a:spLocks noChangeShapeType="1"/>
          </p:cNvSpPr>
          <p:nvPr/>
        </p:nvSpPr>
        <p:spPr bwMode="auto">
          <a:xfrm>
            <a:off x="2667000" y="2514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1" name="Line 23"/>
          <p:cNvSpPr>
            <a:spLocks noChangeShapeType="1"/>
          </p:cNvSpPr>
          <p:nvPr/>
        </p:nvSpPr>
        <p:spPr bwMode="auto">
          <a:xfrm>
            <a:off x="2667000" y="3429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2" name="Line 24"/>
          <p:cNvSpPr>
            <a:spLocks noChangeShapeType="1"/>
          </p:cNvSpPr>
          <p:nvPr/>
        </p:nvSpPr>
        <p:spPr bwMode="auto">
          <a:xfrm>
            <a:off x="5486400" y="4572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3" name="Line 25"/>
          <p:cNvSpPr>
            <a:spLocks noChangeShapeType="1"/>
          </p:cNvSpPr>
          <p:nvPr/>
        </p:nvSpPr>
        <p:spPr bwMode="auto">
          <a:xfrm>
            <a:off x="3657600" y="51816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4" name="Line 26"/>
          <p:cNvSpPr>
            <a:spLocks noChangeShapeType="1"/>
          </p:cNvSpPr>
          <p:nvPr/>
        </p:nvSpPr>
        <p:spPr bwMode="auto">
          <a:xfrm>
            <a:off x="2667000" y="4343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5" name="Text Box 27"/>
          <p:cNvSpPr txBox="1">
            <a:spLocks noChangeArrowheads="1"/>
          </p:cNvSpPr>
          <p:nvPr/>
        </p:nvSpPr>
        <p:spPr bwMode="auto">
          <a:xfrm>
            <a:off x="3505200" y="685800"/>
            <a:ext cx="1247775" cy="469900"/>
          </a:xfrm>
          <a:prstGeom prst="rect">
            <a:avLst/>
          </a:prstGeom>
          <a:solidFill>
            <a:srgbClr val="CCFFCC"/>
          </a:solidFill>
          <a:ln w="1270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1600" b="1" dirty="0">
                <a:cs typeface="Angsana New" pitchFamily="18" charset="-34"/>
              </a:rPr>
              <a:t>X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56" name="Oval 28"/>
          <p:cNvSpPr>
            <a:spLocks noChangeArrowheads="1"/>
          </p:cNvSpPr>
          <p:nvPr/>
        </p:nvSpPr>
        <p:spPr bwMode="auto">
          <a:xfrm flipH="1">
            <a:off x="7543800" y="54102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1" name="Text Box 33"/>
          <p:cNvSpPr txBox="1">
            <a:spLocks noChangeArrowheads="1"/>
          </p:cNvSpPr>
          <p:nvPr/>
        </p:nvSpPr>
        <p:spPr bwMode="auto">
          <a:xfrm>
            <a:off x="2286000" y="1524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2" name="Text Box 34"/>
          <p:cNvSpPr txBox="1">
            <a:spLocks noChangeArrowheads="1"/>
          </p:cNvSpPr>
          <p:nvPr/>
        </p:nvSpPr>
        <p:spPr bwMode="auto">
          <a:xfrm>
            <a:off x="5486400" y="487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 flipH="1">
            <a:off x="2743200" y="1600200"/>
            <a:ext cx="0" cy="3657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2743200" y="5257800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 flipH="1">
            <a:off x="5486400" y="1600200"/>
            <a:ext cx="0" cy="3657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2743200" y="1600200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5410200" y="2514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Text Box 40"/>
          <p:cNvSpPr txBox="1">
            <a:spLocks noChangeArrowheads="1"/>
          </p:cNvSpPr>
          <p:nvPr/>
        </p:nvSpPr>
        <p:spPr bwMode="auto">
          <a:xfrm>
            <a:off x="2667000" y="106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9" name="Text Box 41"/>
          <p:cNvSpPr txBox="1">
            <a:spLocks noChangeArrowheads="1"/>
          </p:cNvSpPr>
          <p:nvPr/>
        </p:nvSpPr>
        <p:spPr bwMode="auto">
          <a:xfrm>
            <a:off x="5181600" y="5257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71" name="Text Box 43"/>
          <p:cNvSpPr txBox="1">
            <a:spLocks noChangeArrowheads="1"/>
          </p:cNvSpPr>
          <p:nvPr/>
        </p:nvSpPr>
        <p:spPr bwMode="auto">
          <a:xfrm>
            <a:off x="2286000" y="2286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74" name="Text Box 46"/>
          <p:cNvSpPr txBox="1">
            <a:spLocks noChangeArrowheads="1"/>
          </p:cNvSpPr>
          <p:nvPr/>
        </p:nvSpPr>
        <p:spPr bwMode="auto">
          <a:xfrm>
            <a:off x="4429125" y="10668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79" name="Text Box 51"/>
          <p:cNvSpPr txBox="1">
            <a:spLocks noChangeArrowheads="1"/>
          </p:cNvSpPr>
          <p:nvPr/>
        </p:nvSpPr>
        <p:spPr bwMode="auto">
          <a:xfrm>
            <a:off x="5410200" y="1219200"/>
            <a:ext cx="514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cs typeface="Angsana New" pitchFamily="18" charset="-34"/>
              </a:rPr>
              <a:t>O</a:t>
            </a:r>
            <a:r>
              <a:rPr lang="en-US" sz="1200" b="1">
                <a:cs typeface="Angsana New" pitchFamily="18" charset="-34"/>
              </a:rPr>
              <a:t>B</a:t>
            </a:r>
            <a:endParaRPr lang="th-TH" sz="1200" b="1">
              <a:cs typeface="Angsana New" pitchFamily="18" charset="-34"/>
            </a:endParaRPr>
          </a:p>
        </p:txBody>
      </p:sp>
      <p:sp>
        <p:nvSpPr>
          <p:cNvPr id="227380" name="Text Box 52"/>
          <p:cNvSpPr txBox="1">
            <a:spLocks noChangeArrowheads="1"/>
          </p:cNvSpPr>
          <p:nvPr/>
        </p:nvSpPr>
        <p:spPr bwMode="auto">
          <a:xfrm>
            <a:off x="3505200" y="52578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82" name="Text Box 54"/>
          <p:cNvSpPr txBox="1">
            <a:spLocks noChangeArrowheads="1"/>
          </p:cNvSpPr>
          <p:nvPr/>
        </p:nvSpPr>
        <p:spPr bwMode="auto">
          <a:xfrm>
            <a:off x="533400" y="3276600"/>
            <a:ext cx="1400175" cy="461665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watch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" b="1" dirty="0" smtClean="0">
                <a:cs typeface="Angsana New" pitchFamily="18" charset="-34"/>
              </a:rPr>
              <a:t>(Y)</a:t>
            </a:r>
            <a:endParaRPr lang="th-TH" sz="1600" b="1" dirty="0">
              <a:cs typeface="Angsana New" pitchFamily="18" charset="-34"/>
            </a:endParaRPr>
          </a:p>
        </p:txBody>
      </p:sp>
      <p:sp>
        <p:nvSpPr>
          <p:cNvPr id="227383" name="Text Box 55"/>
          <p:cNvSpPr txBox="1">
            <a:spLocks noChangeArrowheads="1"/>
          </p:cNvSpPr>
          <p:nvPr/>
        </p:nvSpPr>
        <p:spPr bwMode="auto">
          <a:xfrm>
            <a:off x="2362200" y="41148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84" name="Text Box 56"/>
          <p:cNvSpPr txBox="1">
            <a:spLocks noChangeArrowheads="1"/>
          </p:cNvSpPr>
          <p:nvPr/>
        </p:nvSpPr>
        <p:spPr bwMode="auto">
          <a:xfrm>
            <a:off x="5562600" y="22860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85" name="Text Box 57"/>
          <p:cNvSpPr txBox="1">
            <a:spLocks noChangeArrowheads="1"/>
          </p:cNvSpPr>
          <p:nvPr/>
        </p:nvSpPr>
        <p:spPr bwMode="auto">
          <a:xfrm>
            <a:off x="3505200" y="10668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8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86" name="Text Box 58"/>
          <p:cNvSpPr txBox="1">
            <a:spLocks noChangeArrowheads="1"/>
          </p:cNvSpPr>
          <p:nvPr/>
        </p:nvSpPr>
        <p:spPr bwMode="auto">
          <a:xfrm>
            <a:off x="2362200" y="32004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8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88" name="Text Box 60"/>
          <p:cNvSpPr txBox="1">
            <a:spLocks noChangeArrowheads="1"/>
          </p:cNvSpPr>
          <p:nvPr/>
        </p:nvSpPr>
        <p:spPr bwMode="auto">
          <a:xfrm>
            <a:off x="5562600" y="32004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8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89" name="Text Box 61"/>
          <p:cNvSpPr txBox="1">
            <a:spLocks noChangeArrowheads="1"/>
          </p:cNvSpPr>
          <p:nvPr/>
        </p:nvSpPr>
        <p:spPr bwMode="auto">
          <a:xfrm>
            <a:off x="5943600" y="3352800"/>
            <a:ext cx="1247775" cy="461665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watch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" b="1" dirty="0">
                <a:cs typeface="Angsana New" pitchFamily="18" charset="-34"/>
              </a:rPr>
              <a:t>(</a:t>
            </a:r>
            <a:r>
              <a:rPr lang="en-US" sz="1600" b="1" dirty="0" smtClean="0">
                <a:cs typeface="Angsana New" pitchFamily="18" charset="-34"/>
              </a:rPr>
              <a:t>Y</a:t>
            </a:r>
            <a:r>
              <a:rPr lang="en-US" sz="1600" b="1" dirty="0">
                <a:cs typeface="Angsana New" pitchFamily="18" charset="-34"/>
              </a:rPr>
              <a:t>)</a:t>
            </a:r>
            <a:endParaRPr lang="th-TH" sz="1600" b="1" dirty="0">
              <a:cs typeface="Angsana New" pitchFamily="18" charset="-34"/>
            </a:endParaRPr>
          </a:p>
        </p:txBody>
      </p:sp>
      <p:sp>
        <p:nvSpPr>
          <p:cNvPr id="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6687" y="152400"/>
            <a:ext cx="8077200" cy="533400"/>
          </a:xfrm>
        </p:spPr>
        <p:txBody>
          <a:bodyPr/>
          <a:lstStyle/>
          <a:p>
            <a:pPr algn="l"/>
            <a:r>
              <a:rPr lang="en-US" sz="2400" b="1" dirty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2.6.3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Gains from trade under constant cost case </a:t>
            </a:r>
            <a:endParaRPr lang="th-TH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3576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7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7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7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7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7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7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74" grpId="0"/>
      <p:bldP spid="227380" grpId="0"/>
      <p:bldP spid="227383" grpId="0"/>
      <p:bldP spid="227384" grpId="0"/>
      <p:bldP spid="227385" grpId="0"/>
      <p:bldP spid="227386" grpId="0"/>
      <p:bldP spid="22738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48</a:t>
            </a:fld>
            <a:endParaRPr lang="en-US" dirty="0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7391400" cy="432147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/>
              <a:t>USA gains from trade more than Thailand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38200" y="685800"/>
                <a:ext cx="1410130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=0.5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685800"/>
                <a:ext cx="1410130" cy="74481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124200" y="661261"/>
                <a:ext cx="1237005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00" y="661261"/>
                <a:ext cx="1237005" cy="74481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5334000" y="660747"/>
                <a:ext cx="1286699" cy="7458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𝑊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0" y="660747"/>
                <a:ext cx="1286699" cy="74584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45457" y="1540155"/>
                <a:ext cx="857094" cy="7458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𝑊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457" y="1540155"/>
                <a:ext cx="857094" cy="74584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702551" y="1578043"/>
            <a:ext cx="157404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sz="3600" dirty="0" smtClean="0"/>
              <a:t>is closer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276600" y="1472333"/>
                <a:ext cx="1410130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=0.5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6600" y="1472333"/>
                <a:ext cx="1410130" cy="74481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49269" y="1556483"/>
            <a:ext cx="92437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sz="3600" dirty="0" smtClean="0"/>
              <a:t>than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348514" y="1540155"/>
                <a:ext cx="807401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8514" y="1540155"/>
                <a:ext cx="807401" cy="74481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834570" y="2304143"/>
            <a:ext cx="830943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sz="3600" dirty="0" smtClean="0"/>
              <a:t>Country A gains from trade less. Country B gains from trade more 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285965" y="2837543"/>
            <a:ext cx="2076235" cy="591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3600" dirty="0" smtClean="0"/>
              <a:t>Note that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805204" y="3383925"/>
            <a:ext cx="205014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Country A wants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858976" y="3232091"/>
                <a:ext cx="510011" cy="656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8976" y="3232091"/>
                <a:ext cx="510011" cy="6562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3442005" y="3362435"/>
            <a:ext cx="2535344" cy="39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to be high because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845457" y="3920953"/>
            <a:ext cx="810585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the country can sell good X at high price and buy good Y at low price</a:t>
            </a: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805203" y="4453949"/>
            <a:ext cx="205014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Country B wants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766589" y="4376217"/>
                <a:ext cx="510011" cy="656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6589" y="4376217"/>
                <a:ext cx="510011" cy="65620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3335991" y="4453949"/>
            <a:ext cx="2535344" cy="39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to be low because</a:t>
            </a: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805203" y="5014720"/>
            <a:ext cx="810585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the country can sell good Y at high price and buy good X at low price</a:t>
            </a:r>
          </a:p>
        </p:txBody>
      </p:sp>
    </p:spTree>
    <p:extLst>
      <p:ext uri="{BB962C8B-B14F-4D97-AF65-F5344CB8AC3E}">
        <p14:creationId xmlns:p14="http://schemas.microsoft.com/office/powerpoint/2010/main" val="117040393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build="p"/>
      <p:bldP spid="2" grpId="0"/>
      <p:bldP spid="3" grpId="0"/>
      <p:bldP spid="4" grpId="0"/>
      <p:bldP spid="6" grpId="0"/>
      <p:bldP spid="9" grpId="0"/>
      <p:bldP spid="10" grpId="0"/>
      <p:bldP spid="11" grpId="0"/>
      <p:bldP spid="7" grpId="0"/>
      <p:bldP spid="13" grpId="0"/>
      <p:bldP spid="15" grpId="0"/>
      <p:bldP spid="16" grpId="0"/>
      <p:bldP spid="12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49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Homework ---- Table 5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532923" y="1172473"/>
            <a:ext cx="13151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X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6305770" y="1194216"/>
            <a:ext cx="11079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Y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16658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18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701507" y="2267140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18665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4</a:t>
            </a: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05655" y="3015734"/>
            <a:ext cx="84335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Suppose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endowment of labor in country A = 180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</a:rPr>
              <a:t>endowment of labor in country A = </a:t>
            </a:r>
            <a:r>
              <a:rPr lang="en-US" sz="1600" dirty="0" smtClean="0">
                <a:latin typeface="Arial" pitchFamily="34" charset="0"/>
              </a:rPr>
              <a:t>144 </a:t>
            </a:r>
            <a:r>
              <a:rPr lang="en-US" sz="1600" dirty="0">
                <a:latin typeface="Arial" pitchFamily="34" charset="0"/>
              </a:rPr>
              <a:t>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Before trade </a:t>
            </a:r>
          </a:p>
          <a:p>
            <a:r>
              <a:rPr lang="en-US" sz="1600" dirty="0" smtClean="0">
                <a:latin typeface="Arial" pitchFamily="34" charset="0"/>
              </a:rPr>
              <a:t>         country A consumes X = 6 units</a:t>
            </a:r>
          </a:p>
          <a:p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        country B consumes X = 24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Terms of trade is 1X : 1Y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After trade</a:t>
            </a:r>
          </a:p>
          <a:p>
            <a:r>
              <a:rPr lang="en-US" sz="1600" dirty="0" smtClean="0">
                <a:latin typeface="Arial" pitchFamily="34" charset="0"/>
              </a:rPr>
              <a:t>         country </a:t>
            </a:r>
            <a:r>
              <a:rPr lang="en-US" sz="1600" dirty="0">
                <a:latin typeface="Arial" pitchFamily="34" charset="0"/>
              </a:rPr>
              <a:t>A consumes X = </a:t>
            </a:r>
            <a:r>
              <a:rPr lang="en-US" sz="1600" dirty="0" smtClean="0">
                <a:latin typeface="Arial" pitchFamily="34" charset="0"/>
              </a:rPr>
              <a:t>22 units</a:t>
            </a:r>
          </a:p>
          <a:p>
            <a:endParaRPr lang="en-US" dirty="0" smtClean="0">
              <a:latin typeface="Arial" pitchFamily="34" charset="0"/>
            </a:endParaRPr>
          </a:p>
          <a:p>
            <a:r>
              <a:rPr lang="en-US" dirty="0" smtClean="0">
                <a:latin typeface="Arial" pitchFamily="34" charset="0"/>
              </a:rPr>
              <a:t>Question: From the above situation, use </a:t>
            </a:r>
            <a:r>
              <a:rPr lang="en-US" dirty="0">
                <a:latin typeface="Arial" pitchFamily="34" charset="0"/>
              </a:rPr>
              <a:t>neo-classical tools to explain </a:t>
            </a:r>
            <a:endParaRPr lang="en-US" dirty="0" smtClean="0">
              <a:latin typeface="Arial" pitchFamily="34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smtClean="0">
                <a:latin typeface="Arial" pitchFamily="34" charset="0"/>
              </a:rPr>
              <a:t>Source of comparative advantage and pattern of trade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>
                <a:latin typeface="Arial" pitchFamily="34" charset="0"/>
              </a:rPr>
              <a:t>G</a:t>
            </a:r>
            <a:r>
              <a:rPr lang="en-US" dirty="0" smtClean="0">
                <a:latin typeface="Arial" pitchFamily="34" charset="0"/>
              </a:rPr>
              <a:t>ains from trade </a:t>
            </a:r>
            <a:endParaRPr lang="th-TH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0569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6900</TotalTime>
  <Words>4486</Words>
  <Application>Microsoft Office PowerPoint</Application>
  <PresentationFormat>On-screen Show (4:3)</PresentationFormat>
  <Paragraphs>801</Paragraphs>
  <Slides>49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1" baseType="lpstr">
      <vt:lpstr>Crayons</vt:lpstr>
      <vt:lpstr>Equation</vt:lpstr>
      <vt:lpstr>CHAPTER 2</vt:lpstr>
      <vt:lpstr>Trade Theories</vt:lpstr>
      <vt:lpstr>2.1 Mercantilism</vt:lpstr>
      <vt:lpstr>2.1 Mercantilism</vt:lpstr>
      <vt:lpstr>The Challenge to Mercantilism</vt:lpstr>
      <vt:lpstr>David Hume’s mercantilism challenge (1975)        --- the price specie flow mechanism </vt:lpstr>
      <vt:lpstr>David Hume’s mercantilism challenge (1975)        --- the price specie flow mechanism </vt:lpstr>
      <vt:lpstr>Adam Smith’s mercantilism challenge        --- Absolute advantage and laissez faire</vt:lpstr>
      <vt:lpstr>2.2 Classical Trade Theory</vt:lpstr>
      <vt:lpstr>2.2 Classical Trade Theory</vt:lpstr>
      <vt:lpstr>2.3 Principle of absolute advantage—Adam Smith</vt:lpstr>
      <vt:lpstr>2.3.2 Concept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Limits to Adam Smith’s Absolute Advantage principle </vt:lpstr>
      <vt:lpstr>2.4 Principle of comparative advantage—David Ricardo</vt:lpstr>
      <vt:lpstr>2.4 Principle of comparative advantage---David Ricardo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2.4 Extension of the classical trade model</vt:lpstr>
      <vt:lpstr>The classical model in monetary term ----Example 3</vt:lpstr>
      <vt:lpstr>PowerPoint Presentation</vt:lpstr>
      <vt:lpstr>PowerPoint Presentation</vt:lpstr>
      <vt:lpstr>PowerPoint Presentation</vt:lpstr>
      <vt:lpstr>2.5 Test  of classical trade model</vt:lpstr>
      <vt:lpstr>MacDougall’s classical trade model test</vt:lpstr>
      <vt:lpstr>MacDougall’s classical trade model test</vt:lpstr>
      <vt:lpstr>2.6 Explanation of Classical trade model by Neo-Classic tools</vt:lpstr>
      <vt:lpstr>PowerPoint Presentation</vt:lpstr>
      <vt:lpstr>PowerPoint Presentation</vt:lpstr>
      <vt:lpstr>PowerPoint Presentation</vt:lpstr>
      <vt:lpstr>2.6.2 PPC and Relative Price --- under constant opportunity cost case </vt:lpstr>
      <vt:lpstr>PowerPoint Presentation</vt:lpstr>
      <vt:lpstr>PowerPoint Presentation</vt:lpstr>
      <vt:lpstr>PowerPoint Presentation</vt:lpstr>
      <vt:lpstr>PowerPoint Presentation</vt:lpstr>
      <vt:lpstr> 2.6.3 Gains from trade under constant cost case </vt:lpstr>
      <vt:lpstr> 2.6.3 Gains from trade under constant cost case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เศรษฐศาสตร์ระหว่างประเทศ</dc:title>
  <dc:creator>Pin</dc:creator>
  <cp:lastModifiedBy>Toshiba</cp:lastModifiedBy>
  <cp:revision>274</cp:revision>
  <cp:lastPrinted>2011-08-16T21:04:43Z</cp:lastPrinted>
  <dcterms:created xsi:type="dcterms:W3CDTF">2005-10-22T09:50:02Z</dcterms:created>
  <dcterms:modified xsi:type="dcterms:W3CDTF">2012-08-27T09:28:17Z</dcterms:modified>
</cp:coreProperties>
</file>