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2"/>
  </p:notesMasterIdLst>
  <p:sldIdLst>
    <p:sldId id="256" r:id="rId2"/>
    <p:sldId id="257" r:id="rId3"/>
    <p:sldId id="258" r:id="rId4"/>
    <p:sldId id="264" r:id="rId5"/>
    <p:sldId id="259" r:id="rId6"/>
    <p:sldId id="260" r:id="rId7"/>
    <p:sldId id="261" r:id="rId8"/>
    <p:sldId id="263" r:id="rId9"/>
    <p:sldId id="262" r:id="rId10"/>
    <p:sldId id="265" r:id="rId11"/>
    <p:sldId id="266" r:id="rId12"/>
    <p:sldId id="267" r:id="rId13"/>
    <p:sldId id="268" r:id="rId14"/>
    <p:sldId id="269" r:id="rId15"/>
    <p:sldId id="270" r:id="rId16"/>
    <p:sldId id="271" r:id="rId17"/>
    <p:sldId id="273" r:id="rId18"/>
    <p:sldId id="272" r:id="rId19"/>
    <p:sldId id="274" r:id="rId20"/>
    <p:sldId id="275"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209"/>
    <p:restoredTop sz="88542"/>
  </p:normalViewPr>
  <p:slideViewPr>
    <p:cSldViewPr snapToGrid="0" snapToObjects="1">
      <p:cViewPr>
        <p:scale>
          <a:sx n="104" d="100"/>
          <a:sy n="104" d="100"/>
        </p:scale>
        <p:origin x="1456" y="3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notesMaster" Target="notesMasters/notesMaster1.xml"/><Relationship Id="rId23" Type="http://schemas.openxmlformats.org/officeDocument/2006/relationships/presProps" Target="presProps.xml"/><Relationship Id="rId24" Type="http://schemas.openxmlformats.org/officeDocument/2006/relationships/viewProps" Target="viewProps.xml"/><Relationship Id="rId25" Type="http://schemas.openxmlformats.org/officeDocument/2006/relationships/theme" Target="theme/theme1.xml"/><Relationship Id="rId26"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95C160C-CAEC-D945-8976-4C84FBE4847E}" type="datetimeFigureOut">
              <a:rPr lang="en-US" smtClean="0"/>
              <a:t>2/16/17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C892AB-AAFD-9D4D-8CBE-39AFADE3741D}" type="slidenum">
              <a:rPr lang="en-US" smtClean="0"/>
              <a:t>‹#›</a:t>
            </a:fld>
            <a:endParaRPr lang="en-US"/>
          </a:p>
        </p:txBody>
      </p:sp>
    </p:spTree>
    <p:extLst>
      <p:ext uri="{BB962C8B-B14F-4D97-AF65-F5344CB8AC3E}">
        <p14:creationId xmlns:p14="http://schemas.microsoft.com/office/powerpoint/2010/main" val="7145576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What are the terms that you are not sure what they</a:t>
            </a:r>
            <a:r>
              <a:rPr lang="en-US" baseline="0" dirty="0" smtClean="0"/>
              <a:t> are ? </a:t>
            </a:r>
          </a:p>
          <a:p>
            <a:endParaRPr lang="en-US" baseline="0" dirty="0" smtClean="0"/>
          </a:p>
          <a:p>
            <a:r>
              <a:rPr lang="en-US" baseline="0" dirty="0" smtClean="0"/>
              <a:t>Or answer me what these terms mean : marketed surplus, staple, </a:t>
            </a:r>
            <a:endParaRPr lang="en-US" dirty="0"/>
          </a:p>
        </p:txBody>
      </p:sp>
      <p:sp>
        <p:nvSpPr>
          <p:cNvPr id="4" name="Slide Number Placeholder 3"/>
          <p:cNvSpPr>
            <a:spLocks noGrp="1"/>
          </p:cNvSpPr>
          <p:nvPr>
            <p:ph type="sldNum" sz="quarter" idx="10"/>
          </p:nvPr>
        </p:nvSpPr>
        <p:spPr/>
        <p:txBody>
          <a:bodyPr/>
          <a:lstStyle/>
          <a:p>
            <a:fld id="{39C892AB-AAFD-9D4D-8CBE-39AFADE3741D}" type="slidenum">
              <a:rPr lang="en-US" smtClean="0"/>
              <a:t>5</a:t>
            </a:fld>
            <a:endParaRPr lang="en-US"/>
          </a:p>
        </p:txBody>
      </p:sp>
    </p:spTree>
    <p:extLst>
      <p:ext uri="{BB962C8B-B14F-4D97-AF65-F5344CB8AC3E}">
        <p14:creationId xmlns:p14="http://schemas.microsoft.com/office/powerpoint/2010/main" val="8423737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p.45: The curvature of the production possibility frontier (PPF) reflects diminishing marginal returns to labor in food production, given fixed capital -- Highlighted Feb 13, 2017</a:t>
            </a:r>
          </a:p>
          <a:p>
            <a:endParaRPr lang="en-US" dirty="0" smtClean="0"/>
          </a:p>
          <a:p>
            <a:r>
              <a:rPr lang="en-US" dirty="0" smtClean="0"/>
              <a:t>Superscript c denotes market constraint.</a:t>
            </a:r>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Depiction of </a:t>
            </a:r>
            <a:r>
              <a:rPr lang="en-US" dirty="0" err="1" smtClean="0"/>
              <a:t>Chayanov’s</a:t>
            </a:r>
            <a:r>
              <a:rPr lang="en-US" dirty="0" smtClean="0"/>
              <a:t> household model </a:t>
            </a:r>
          </a:p>
          <a:p>
            <a:endParaRPr lang="en-US"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39C892AB-AAFD-9D4D-8CBE-39AFADE3741D}" type="slidenum">
              <a:rPr lang="en-US" smtClean="0"/>
              <a:t>11</a:t>
            </a:fld>
            <a:endParaRPr lang="en-US"/>
          </a:p>
        </p:txBody>
      </p:sp>
    </p:spTree>
    <p:extLst>
      <p:ext uri="{BB962C8B-B14F-4D97-AF65-F5344CB8AC3E}">
        <p14:creationId xmlns:p14="http://schemas.microsoft.com/office/powerpoint/2010/main" val="14209001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p.45: The curvature of the production possibility frontier (PPF) reflects diminishing marginal returns to labor in food production, given fixed capital -- Highlighted Feb 13, 2017</a:t>
            </a:r>
          </a:p>
          <a:p>
            <a:endParaRPr lang="en-US" dirty="0" smtClean="0"/>
          </a:p>
          <a:p>
            <a:r>
              <a:rPr lang="en-US" dirty="0" smtClean="0"/>
              <a:t>Superscript c denotes market constraint.</a:t>
            </a:r>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Depiction of </a:t>
            </a:r>
            <a:r>
              <a:rPr lang="en-US" dirty="0" err="1" smtClean="0"/>
              <a:t>Chayanov’s</a:t>
            </a:r>
            <a:r>
              <a:rPr lang="en-US" smtClean="0"/>
              <a:t> household model </a:t>
            </a:r>
          </a:p>
          <a:p>
            <a:endParaRPr lang="en-US"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39C892AB-AAFD-9D4D-8CBE-39AFADE3741D}" type="slidenum">
              <a:rPr lang="en-US" smtClean="0"/>
              <a:t>12</a:t>
            </a:fld>
            <a:endParaRPr lang="en-US"/>
          </a:p>
        </p:txBody>
      </p:sp>
    </p:spTree>
    <p:extLst>
      <p:ext uri="{BB962C8B-B14F-4D97-AF65-F5344CB8AC3E}">
        <p14:creationId xmlns:p14="http://schemas.microsoft.com/office/powerpoint/2010/main" val="5146282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9C892AB-AAFD-9D4D-8CBE-39AFADE3741D}" type="slidenum">
              <a:rPr lang="en-US" smtClean="0"/>
              <a:t>13</a:t>
            </a:fld>
            <a:endParaRPr lang="en-US"/>
          </a:p>
        </p:txBody>
      </p:sp>
    </p:spTree>
    <p:extLst>
      <p:ext uri="{BB962C8B-B14F-4D97-AF65-F5344CB8AC3E}">
        <p14:creationId xmlns:p14="http://schemas.microsoft.com/office/powerpoint/2010/main" val="2885906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9C892AB-AAFD-9D4D-8CBE-39AFADE3741D}" type="slidenum">
              <a:rPr lang="en-US" smtClean="0"/>
              <a:t>14</a:t>
            </a:fld>
            <a:endParaRPr lang="en-US"/>
          </a:p>
        </p:txBody>
      </p:sp>
    </p:spTree>
    <p:extLst>
      <p:ext uri="{BB962C8B-B14F-4D97-AF65-F5344CB8AC3E}">
        <p14:creationId xmlns:p14="http://schemas.microsoft.com/office/powerpoint/2010/main" val="5784709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9C892AB-AAFD-9D4D-8CBE-39AFADE3741D}" type="slidenum">
              <a:rPr lang="en-US" smtClean="0"/>
              <a:t>15</a:t>
            </a:fld>
            <a:endParaRPr lang="en-US"/>
          </a:p>
        </p:txBody>
      </p:sp>
    </p:spTree>
    <p:extLst>
      <p:ext uri="{BB962C8B-B14F-4D97-AF65-F5344CB8AC3E}">
        <p14:creationId xmlns:p14="http://schemas.microsoft.com/office/powerpoint/2010/main" val="13643957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9C892AB-AAFD-9D4D-8CBE-39AFADE3741D}" type="slidenum">
              <a:rPr lang="en-US" smtClean="0"/>
              <a:t>16</a:t>
            </a:fld>
            <a:endParaRPr lang="en-US"/>
          </a:p>
        </p:txBody>
      </p:sp>
    </p:spTree>
    <p:extLst>
      <p:ext uri="{BB962C8B-B14F-4D97-AF65-F5344CB8AC3E}">
        <p14:creationId xmlns:p14="http://schemas.microsoft.com/office/powerpoint/2010/main" val="7572955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9C892AB-AAFD-9D4D-8CBE-39AFADE3741D}" type="slidenum">
              <a:rPr lang="en-US" smtClean="0"/>
              <a:t>17</a:t>
            </a:fld>
            <a:endParaRPr lang="en-US"/>
          </a:p>
        </p:txBody>
      </p:sp>
    </p:spTree>
    <p:extLst>
      <p:ext uri="{BB962C8B-B14F-4D97-AF65-F5344CB8AC3E}">
        <p14:creationId xmlns:p14="http://schemas.microsoft.com/office/powerpoint/2010/main" val="16673271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9C892AB-AAFD-9D4D-8CBE-39AFADE3741D}" type="slidenum">
              <a:rPr lang="en-US" smtClean="0"/>
              <a:t>18</a:t>
            </a:fld>
            <a:endParaRPr lang="en-US"/>
          </a:p>
        </p:txBody>
      </p:sp>
    </p:spTree>
    <p:extLst>
      <p:ext uri="{BB962C8B-B14F-4D97-AF65-F5344CB8AC3E}">
        <p14:creationId xmlns:p14="http://schemas.microsoft.com/office/powerpoint/2010/main" val="9412518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9C892AB-AAFD-9D4D-8CBE-39AFADE3741D}" type="slidenum">
              <a:rPr lang="en-US" smtClean="0"/>
              <a:t>19</a:t>
            </a:fld>
            <a:endParaRPr lang="en-US"/>
          </a:p>
        </p:txBody>
      </p:sp>
    </p:spTree>
    <p:extLst>
      <p:ext uri="{BB962C8B-B14F-4D97-AF65-F5344CB8AC3E}">
        <p14:creationId xmlns:p14="http://schemas.microsoft.com/office/powerpoint/2010/main" val="21271549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9C892AB-AAFD-9D4D-8CBE-39AFADE3741D}" type="slidenum">
              <a:rPr lang="en-US" smtClean="0"/>
              <a:t>20</a:t>
            </a:fld>
            <a:endParaRPr lang="en-US"/>
          </a:p>
        </p:txBody>
      </p:sp>
    </p:spTree>
    <p:extLst>
      <p:ext uri="{BB962C8B-B14F-4D97-AF65-F5344CB8AC3E}">
        <p14:creationId xmlns:p14="http://schemas.microsoft.com/office/powerpoint/2010/main" val="16297419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smtClean="0"/>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EB92D3A9-E700-0146-A3C4-15F15D102F5B}" type="datetimeFigureOut">
              <a:rPr lang="en-US" smtClean="0"/>
              <a:t>2/16/17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3398FE-246B-1849-B7EE-826EFC11BB26}"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B92D3A9-E700-0146-A3C4-15F15D102F5B}" type="datetimeFigureOut">
              <a:rPr lang="en-US" smtClean="0"/>
              <a:t>2/16/17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3398FE-246B-1849-B7EE-826EFC11BB26}"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smtClean="0"/>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B92D3A9-E700-0146-A3C4-15F15D102F5B}" type="datetimeFigureOut">
              <a:rPr lang="en-US" smtClean="0"/>
              <a:t>2/16/17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3398FE-246B-1849-B7EE-826EFC11BB26}"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92D3A9-E700-0146-A3C4-15F15D102F5B}" type="datetimeFigureOut">
              <a:rPr lang="en-US" smtClean="0"/>
              <a:t>2/16/17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3398FE-246B-1849-B7EE-826EFC11BB26}"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smtClean="0"/>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B92D3A9-E700-0146-A3C4-15F15D102F5B}" type="datetimeFigureOut">
              <a:rPr lang="en-US" smtClean="0"/>
              <a:t>2/16/17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33398FE-246B-1849-B7EE-826EFC11BB26}"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B92D3A9-E700-0146-A3C4-15F15D102F5B}" type="datetimeFigureOut">
              <a:rPr lang="en-US" smtClean="0"/>
              <a:t>2/16/17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33398FE-246B-1849-B7EE-826EFC11BB26}"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B92D3A9-E700-0146-A3C4-15F15D102F5B}" type="datetimeFigureOut">
              <a:rPr lang="en-US" smtClean="0"/>
              <a:t>2/16/17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33398FE-246B-1849-B7EE-826EFC11BB26}"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smtClean="0"/>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B92D3A9-E700-0146-A3C4-15F15D102F5B}" type="datetimeFigureOut">
              <a:rPr lang="en-US" smtClean="0"/>
              <a:t>2/16/17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3398FE-246B-1849-B7EE-826EFC11BB26}"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B92D3A9-E700-0146-A3C4-15F15D102F5B}" type="datetimeFigureOut">
              <a:rPr lang="en-US" smtClean="0"/>
              <a:t>2/16/17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3398FE-246B-1849-B7EE-826EFC11BB26}"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B92D3A9-E700-0146-A3C4-15F15D102F5B}" type="datetimeFigureOut">
              <a:rPr lang="en-US" smtClean="0"/>
              <a:t>2/16/17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3398FE-246B-1849-B7EE-826EFC11BB26}"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B92D3A9-E700-0146-A3C4-15F15D102F5B}" type="datetimeFigureOut">
              <a:rPr lang="en-US" smtClean="0"/>
              <a:t>2/16/17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3398FE-246B-1849-B7EE-826EFC11BB26}" type="slidenum">
              <a:rPr lang="en-US" smtClean="0"/>
              <a:t>‹#›</a:t>
            </a:fld>
            <a:endParaRPr lang="en-US"/>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EB92D3A9-E700-0146-A3C4-15F15D102F5B}" type="datetimeFigureOut">
              <a:rPr lang="en-US" smtClean="0"/>
              <a:t>2/16/17</a:t>
            </a:fld>
            <a:endParaRPr lang="en-US"/>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E33398FE-246B-1849-B7EE-826EFC11BB26}" type="slidenum">
              <a:rPr lang="en-US" smtClean="0"/>
              <a:t>‹#›</a:t>
            </a:fld>
            <a:endParaRPr lang="en-US"/>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87421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jpg"/><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1" Type="http://schemas.openxmlformats.org/officeDocument/2006/relationships/slideLayout" Target="../slideLayouts/slideLayout2.xml"/><Relationship Id="rId2" Type="http://schemas.openxmlformats.org/officeDocument/2006/relationships/image" Target="../media/image5.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Agricultural Household Model</a:t>
            </a:r>
            <a:endParaRPr lang="en-US" dirty="0"/>
          </a:p>
        </p:txBody>
      </p:sp>
      <p:sp>
        <p:nvSpPr>
          <p:cNvPr id="3" name="Subtitle 2"/>
          <p:cNvSpPr>
            <a:spLocks noGrp="1"/>
          </p:cNvSpPr>
          <p:nvPr>
            <p:ph type="subTitle" idx="1"/>
          </p:nvPr>
        </p:nvSpPr>
        <p:spPr/>
        <p:txBody>
          <a:bodyPr/>
          <a:lstStyle/>
          <a:p>
            <a:r>
              <a:rPr lang="en-US" dirty="0"/>
              <a:t>EE390</a:t>
            </a:r>
          </a:p>
          <a:p>
            <a:r>
              <a:rPr lang="en-US" dirty="0" err="1"/>
              <a:t>Ajarn</a:t>
            </a:r>
            <a:r>
              <a:rPr lang="en-US" dirty="0"/>
              <a:t> </a:t>
            </a:r>
            <a:r>
              <a:rPr lang="en-US" dirty="0" err="1"/>
              <a:t>Chol</a:t>
            </a:r>
            <a:r>
              <a:rPr lang="en-US" dirty="0"/>
              <a:t> </a:t>
            </a:r>
            <a:r>
              <a:rPr lang="en-US" dirty="0" err="1"/>
              <a:t>Bunnag</a:t>
            </a:r>
            <a:endParaRPr lang="en-US" dirty="0"/>
          </a:p>
          <a:p>
            <a:r>
              <a:rPr lang="en-US" dirty="0"/>
              <a:t>Faculty of Economics,</a:t>
            </a:r>
            <a:br>
              <a:rPr lang="en-US" dirty="0"/>
            </a:br>
            <a:r>
              <a:rPr lang="en-US" dirty="0" err="1"/>
              <a:t>Thammasat</a:t>
            </a:r>
            <a:r>
              <a:rPr lang="en-US" dirty="0"/>
              <a:t> University</a:t>
            </a:r>
          </a:p>
          <a:p>
            <a:endParaRPr lang="en-US" dirty="0"/>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19100" b="14233"/>
          <a:stretch/>
        </p:blipFill>
        <p:spPr>
          <a:xfrm>
            <a:off x="0" y="-1"/>
            <a:ext cx="12192000" cy="4572001"/>
          </a:xfrm>
          <a:prstGeom prst="rect">
            <a:avLst/>
          </a:prstGeom>
        </p:spPr>
      </p:pic>
    </p:spTree>
    <p:extLst>
      <p:ext uri="{BB962C8B-B14F-4D97-AF65-F5344CB8AC3E}">
        <p14:creationId xmlns:p14="http://schemas.microsoft.com/office/powerpoint/2010/main" val="14084938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Main text for this lecture</a:t>
            </a:r>
            <a:endParaRPr lang="en-US" dirty="0"/>
          </a:p>
        </p:txBody>
      </p:sp>
      <p:sp>
        <p:nvSpPr>
          <p:cNvPr id="3" name="Content Placeholder 2"/>
          <p:cNvSpPr>
            <a:spLocks noGrp="1"/>
          </p:cNvSpPr>
          <p:nvPr>
            <p:ph idx="1"/>
          </p:nvPr>
        </p:nvSpPr>
        <p:spPr/>
        <p:txBody>
          <a:bodyPr/>
          <a:lstStyle/>
          <a:p>
            <a:r>
              <a:rPr lang="en-US" dirty="0"/>
              <a:t>Taylor, J. E., &amp; Adelman, I. (2003). Agricultural Household Models: Genesis, Evolution, and Extensions. </a:t>
            </a:r>
            <a:r>
              <a:rPr lang="en-US" i="1" dirty="0"/>
              <a:t>Review of Economics of the Household</a:t>
            </a:r>
            <a:r>
              <a:rPr lang="en-US" dirty="0"/>
              <a:t>, </a:t>
            </a:r>
            <a:r>
              <a:rPr lang="en-US" i="1" dirty="0"/>
              <a:t>1</a:t>
            </a:r>
            <a:r>
              <a:rPr lang="en-US" dirty="0"/>
              <a:t>(1-2), 33–58. http://</a:t>
            </a:r>
            <a:r>
              <a:rPr lang="en-US" dirty="0" err="1"/>
              <a:t>doi.org</a:t>
            </a:r>
            <a:r>
              <a:rPr lang="en-US" dirty="0"/>
              <a:t>/10.1023/A:1021847430758</a:t>
            </a:r>
          </a:p>
          <a:p>
            <a:endParaRPr lang="en-US" dirty="0"/>
          </a:p>
        </p:txBody>
      </p:sp>
    </p:spTree>
    <p:extLst>
      <p:ext uri="{BB962C8B-B14F-4D97-AF65-F5344CB8AC3E}">
        <p14:creationId xmlns:p14="http://schemas.microsoft.com/office/powerpoint/2010/main" val="8579643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Importance of Agricultural Household Model</a:t>
            </a:r>
            <a:endParaRPr lang="en-US" dirty="0"/>
          </a:p>
        </p:txBody>
      </p:sp>
      <p:sp>
        <p:nvSpPr>
          <p:cNvPr id="3" name="Content Placeholder 2"/>
          <p:cNvSpPr>
            <a:spLocks noGrp="1"/>
          </p:cNvSpPr>
          <p:nvPr>
            <p:ph idx="1"/>
          </p:nvPr>
        </p:nvSpPr>
        <p:spPr/>
        <p:txBody>
          <a:bodyPr anchor="ctr">
            <a:normAutofit/>
          </a:bodyPr>
          <a:lstStyle/>
          <a:p>
            <a:pPr>
              <a:buFont typeface="Arial" charset="0"/>
              <a:buChar char="•"/>
            </a:pPr>
            <a:r>
              <a:rPr lang="en-US" sz="2400" dirty="0" smtClean="0"/>
              <a:t> Major framework for micro research on less-developed country (LDC) rural economies. It is a Basic </a:t>
            </a:r>
            <a:r>
              <a:rPr lang="en-US" sz="2400" dirty="0"/>
              <a:t>building block of micro economy. </a:t>
            </a:r>
            <a:endParaRPr lang="en-US" sz="2400" dirty="0" smtClean="0"/>
          </a:p>
          <a:p>
            <a:pPr>
              <a:buFont typeface="Arial" charset="0"/>
              <a:buChar char="•"/>
            </a:pPr>
            <a:r>
              <a:rPr lang="en-US" sz="2400" dirty="0"/>
              <a:t> </a:t>
            </a:r>
            <a:r>
              <a:rPr lang="en-US" sz="2400" dirty="0" smtClean="0"/>
              <a:t>It is used for </a:t>
            </a:r>
          </a:p>
          <a:p>
            <a:pPr lvl="1">
              <a:buFont typeface="Arial" charset="0"/>
              <a:buChar char="•"/>
            </a:pPr>
            <a:r>
              <a:rPr lang="en-US" sz="2000" dirty="0" smtClean="0"/>
              <a:t>the analysis of decision making of agricultural household. </a:t>
            </a:r>
          </a:p>
          <a:p>
            <a:pPr lvl="1">
              <a:buFont typeface="Arial" charset="0"/>
              <a:buChar char="•"/>
            </a:pPr>
            <a:r>
              <a:rPr lang="en-US" sz="2000" dirty="0" smtClean="0"/>
              <a:t>This understanding would help policy maker designing some strategic policies such as encouraging technological adoption, influence migration pattern, stop deforestation etc. </a:t>
            </a:r>
            <a:endParaRPr lang="en-US" sz="2000" dirty="0"/>
          </a:p>
          <a:p>
            <a:pPr lvl="1">
              <a:buFont typeface="Arial" charset="0"/>
              <a:buChar char="•"/>
            </a:pPr>
            <a:r>
              <a:rPr lang="en-US" sz="2000" dirty="0" smtClean="0"/>
              <a:t>Study policy impact in different rural context (e.g. with or without market, with transaction costs etc.)</a:t>
            </a:r>
          </a:p>
        </p:txBody>
      </p:sp>
    </p:spTree>
    <p:extLst>
      <p:ext uri="{BB962C8B-B14F-4D97-AF65-F5344CB8AC3E}">
        <p14:creationId xmlns:p14="http://schemas.microsoft.com/office/powerpoint/2010/main" val="19316511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Agricultural Household Model</a:t>
            </a:r>
          </a:p>
        </p:txBody>
      </p:sp>
      <p:sp>
        <p:nvSpPr>
          <p:cNvPr id="5" name="Content Placeholder 4"/>
          <p:cNvSpPr>
            <a:spLocks noGrp="1"/>
          </p:cNvSpPr>
          <p:nvPr>
            <p:ph idx="1"/>
          </p:nvPr>
        </p:nvSpPr>
        <p:spPr/>
        <p:txBody>
          <a:bodyPr/>
          <a:lstStyle/>
          <a:p>
            <a:r>
              <a:rPr lang="en-US" sz="2400" dirty="0" smtClean="0"/>
              <a:t>The model may be used for explaining behaviors of the following groups: </a:t>
            </a:r>
          </a:p>
          <a:p>
            <a:endParaRPr lang="en-US" sz="2400" dirty="0" smtClean="0"/>
          </a:p>
          <a:p>
            <a:pPr lvl="2">
              <a:buFont typeface="Arial" charset="0"/>
              <a:buChar char="•"/>
            </a:pPr>
            <a:r>
              <a:rPr lang="en-US" sz="2400" dirty="0" smtClean="0"/>
              <a:t> </a:t>
            </a:r>
            <a:r>
              <a:rPr lang="en-US" sz="2400" dirty="0"/>
              <a:t>T</a:t>
            </a:r>
            <a:r>
              <a:rPr lang="en-US" sz="2400" dirty="0" smtClean="0"/>
              <a:t>he </a:t>
            </a:r>
            <a:r>
              <a:rPr lang="en-US" sz="2400" dirty="0"/>
              <a:t>net-surplus </a:t>
            </a:r>
            <a:r>
              <a:rPr lang="en-US" sz="2400" dirty="0" smtClean="0"/>
              <a:t>producing </a:t>
            </a:r>
            <a:r>
              <a:rPr lang="en-US" sz="2400" dirty="0"/>
              <a:t>family farm, typical of small owner-operated farms of medium productivity </a:t>
            </a:r>
          </a:p>
          <a:p>
            <a:pPr lvl="2">
              <a:buFont typeface="Arial" charset="0"/>
              <a:buChar char="•"/>
            </a:pPr>
            <a:r>
              <a:rPr lang="en-US" sz="2400" dirty="0" smtClean="0"/>
              <a:t>The subsistence </a:t>
            </a:r>
            <a:r>
              <a:rPr lang="en-US" sz="2400" dirty="0"/>
              <a:t>and sub-subsistence household farm, typical of small-scale, low productivity agriculture, frequently operating under marginal conditions and incomplete </a:t>
            </a:r>
            <a:r>
              <a:rPr lang="en-US" sz="2400" dirty="0" smtClean="0"/>
              <a:t>markets</a:t>
            </a:r>
          </a:p>
          <a:p>
            <a:pPr lvl="2">
              <a:buFont typeface="Arial" charset="0"/>
              <a:buChar char="•"/>
            </a:pPr>
            <a:r>
              <a:rPr lang="en-US" sz="2400" dirty="0" smtClean="0"/>
              <a:t>Small- </a:t>
            </a:r>
            <a:r>
              <a:rPr lang="en-US" sz="2400" dirty="0"/>
              <a:t>scale renter and sharecropper farms </a:t>
            </a:r>
          </a:p>
          <a:p>
            <a:pPr lvl="2">
              <a:buFont typeface="Arial" charset="0"/>
              <a:buChar char="•"/>
            </a:pPr>
            <a:r>
              <a:rPr lang="en-US" sz="2400" dirty="0"/>
              <a:t>T</a:t>
            </a:r>
            <a:r>
              <a:rPr lang="en-US" sz="2400" dirty="0" smtClean="0"/>
              <a:t>he </a:t>
            </a:r>
            <a:r>
              <a:rPr lang="en-US" sz="2400" dirty="0"/>
              <a:t>owner-operated commercial farms producing food for both domestic consumption and agro-industry and export markets </a:t>
            </a:r>
          </a:p>
          <a:p>
            <a:pPr lvl="2">
              <a:buFont typeface="Arial" charset="0"/>
              <a:buChar char="•"/>
            </a:pPr>
            <a:endParaRPr lang="en-US" sz="2400" dirty="0"/>
          </a:p>
          <a:p>
            <a:pPr>
              <a:buFont typeface="Arial" charset="0"/>
              <a:buChar char="•"/>
            </a:pPr>
            <a:endParaRPr lang="en-US" dirty="0"/>
          </a:p>
        </p:txBody>
      </p:sp>
    </p:spTree>
    <p:extLst>
      <p:ext uri="{BB962C8B-B14F-4D97-AF65-F5344CB8AC3E}">
        <p14:creationId xmlns:p14="http://schemas.microsoft.com/office/powerpoint/2010/main" val="197653600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a:t>
            </a:r>
            <a:endParaRPr lang="en-US" dirty="0"/>
          </a:p>
        </p:txBody>
      </p:sp>
      <p:sp>
        <p:nvSpPr>
          <p:cNvPr id="3" name="Content Placeholder 2"/>
          <p:cNvSpPr>
            <a:spLocks noGrp="1"/>
          </p:cNvSpPr>
          <p:nvPr>
            <p:ph idx="1"/>
          </p:nvPr>
        </p:nvSpPr>
        <p:spPr/>
        <p:txBody>
          <a:bodyPr>
            <a:normAutofit/>
          </a:bodyPr>
          <a:lstStyle/>
          <a:p>
            <a:r>
              <a:rPr lang="en-US" sz="2400" dirty="0" smtClean="0"/>
              <a:t>In 1970s, Japan tried to increase marketed surplus in the rural sector of Japan by increasing the price of a staple. However, the policy did not significantly raise the marketed surplus. This is rather counter-intuitive considering microeconomic theory.</a:t>
            </a:r>
          </a:p>
          <a:p>
            <a:endParaRPr lang="en-US" sz="2400" dirty="0"/>
          </a:p>
          <a:p>
            <a:r>
              <a:rPr lang="en-US" sz="2400" dirty="0" smtClean="0"/>
              <a:t>What are the terms that you are not sure what they are? </a:t>
            </a:r>
          </a:p>
          <a:p>
            <a:r>
              <a:rPr lang="en-US" sz="2400" dirty="0" smtClean="0"/>
              <a:t>Why was the phenomena counter-intuitive?</a:t>
            </a:r>
            <a:endParaRPr lang="en-US" sz="2400" dirty="0"/>
          </a:p>
          <a:p>
            <a:r>
              <a:rPr lang="en-US" sz="2400" dirty="0" smtClean="0"/>
              <a:t>What could be the explanation for this phenomenon? </a:t>
            </a:r>
            <a:endParaRPr lang="en-US" sz="2400" dirty="0"/>
          </a:p>
        </p:txBody>
      </p:sp>
    </p:spTree>
    <p:extLst>
      <p:ext uri="{BB962C8B-B14F-4D97-AF65-F5344CB8AC3E}">
        <p14:creationId xmlns:p14="http://schemas.microsoft.com/office/powerpoint/2010/main" val="78047168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a:off x="6132349" y="1815103"/>
            <a:ext cx="0" cy="457200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p>
            <a:r>
              <a:rPr lang="en-US" dirty="0" smtClean="0"/>
              <a:t>Microeconomics</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94860" y="3163614"/>
            <a:ext cx="1874979" cy="1874979"/>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56827" y="2705363"/>
            <a:ext cx="2664373" cy="2664373"/>
          </a:xfrm>
          <a:prstGeom prst="rect">
            <a:avLst/>
          </a:prstGeom>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14324" y="2832469"/>
            <a:ext cx="4530834" cy="2537267"/>
          </a:xfrm>
          <a:prstGeom prst="rect">
            <a:avLst/>
          </a:prstGeom>
        </p:spPr>
      </p:pic>
      <p:sp>
        <p:nvSpPr>
          <p:cNvPr id="11" name="TextBox 10"/>
          <p:cNvSpPr txBox="1"/>
          <p:nvPr/>
        </p:nvSpPr>
        <p:spPr>
          <a:xfrm>
            <a:off x="2468303" y="2084832"/>
            <a:ext cx="1441420" cy="461665"/>
          </a:xfrm>
          <a:prstGeom prst="rect">
            <a:avLst/>
          </a:prstGeom>
          <a:noFill/>
        </p:spPr>
        <p:txBody>
          <a:bodyPr wrap="none" rtlCol="0">
            <a:spAutoFit/>
          </a:bodyPr>
          <a:lstStyle/>
          <a:p>
            <a:r>
              <a:rPr lang="en-US" sz="2400" smtClean="0"/>
              <a:t>Household</a:t>
            </a:r>
            <a:endParaRPr lang="en-US" sz="2400"/>
          </a:p>
        </p:txBody>
      </p:sp>
      <p:sp>
        <p:nvSpPr>
          <p:cNvPr id="12" name="TextBox 11"/>
          <p:cNvSpPr txBox="1"/>
          <p:nvPr/>
        </p:nvSpPr>
        <p:spPr>
          <a:xfrm>
            <a:off x="8807350" y="2084832"/>
            <a:ext cx="1544782" cy="461665"/>
          </a:xfrm>
          <a:prstGeom prst="rect">
            <a:avLst/>
          </a:prstGeom>
          <a:noFill/>
        </p:spPr>
        <p:txBody>
          <a:bodyPr wrap="none" rtlCol="0">
            <a:spAutoFit/>
          </a:bodyPr>
          <a:lstStyle/>
          <a:p>
            <a:r>
              <a:rPr lang="en-US" sz="2400" dirty="0" smtClean="0"/>
              <a:t>Workplace</a:t>
            </a:r>
            <a:endParaRPr lang="en-US" sz="2400" dirty="0"/>
          </a:p>
        </p:txBody>
      </p:sp>
      <p:sp>
        <p:nvSpPr>
          <p:cNvPr id="14" name="TextBox 13"/>
          <p:cNvSpPr txBox="1"/>
          <p:nvPr/>
        </p:nvSpPr>
        <p:spPr>
          <a:xfrm>
            <a:off x="2449067" y="5759434"/>
            <a:ext cx="1460656" cy="461665"/>
          </a:xfrm>
          <a:prstGeom prst="rect">
            <a:avLst/>
          </a:prstGeom>
          <a:noFill/>
        </p:spPr>
        <p:txBody>
          <a:bodyPr wrap="none" rtlCol="0">
            <a:spAutoFit/>
          </a:bodyPr>
          <a:lstStyle/>
          <a:p>
            <a:r>
              <a:rPr lang="en-US" sz="2400" smtClean="0"/>
              <a:t>Consumers</a:t>
            </a:r>
            <a:endParaRPr lang="en-US" sz="2400"/>
          </a:p>
        </p:txBody>
      </p:sp>
      <p:sp>
        <p:nvSpPr>
          <p:cNvPr id="15" name="TextBox 14"/>
          <p:cNvSpPr txBox="1"/>
          <p:nvPr/>
        </p:nvSpPr>
        <p:spPr>
          <a:xfrm>
            <a:off x="8849413" y="5759433"/>
            <a:ext cx="1371145" cy="461665"/>
          </a:xfrm>
          <a:prstGeom prst="rect">
            <a:avLst/>
          </a:prstGeom>
          <a:noFill/>
        </p:spPr>
        <p:txBody>
          <a:bodyPr wrap="none" rtlCol="0">
            <a:spAutoFit/>
          </a:bodyPr>
          <a:lstStyle/>
          <a:p>
            <a:r>
              <a:rPr lang="en-US" sz="2400" dirty="0" smtClean="0"/>
              <a:t>Producers</a:t>
            </a:r>
            <a:endParaRPr lang="en-US" sz="2400" dirty="0"/>
          </a:p>
        </p:txBody>
      </p:sp>
    </p:spTree>
    <p:extLst>
      <p:ext uri="{BB962C8B-B14F-4D97-AF65-F5344CB8AC3E}">
        <p14:creationId xmlns:p14="http://schemas.microsoft.com/office/powerpoint/2010/main" val="127571490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a:off x="6132349" y="1815103"/>
            <a:ext cx="0" cy="457200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p>
            <a:r>
              <a:rPr lang="en-US" dirty="0" smtClean="0"/>
              <a:t>Microeconomics</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94860" y="3163614"/>
            <a:ext cx="1874979" cy="1874979"/>
          </a:xfrm>
          <a:prstGeom prst="rect">
            <a:avLst/>
          </a:prstGeom>
        </p:spPr>
      </p:pic>
      <p:grpSp>
        <p:nvGrpSpPr>
          <p:cNvPr id="13" name="Group 12"/>
          <p:cNvGrpSpPr/>
          <p:nvPr/>
        </p:nvGrpSpPr>
        <p:grpSpPr>
          <a:xfrm>
            <a:off x="967616" y="2342234"/>
            <a:ext cx="4818311" cy="4044869"/>
            <a:chOff x="3271484" y="1353137"/>
            <a:chExt cx="6527272" cy="4946672"/>
          </a:xfrm>
        </p:grpSpPr>
        <p:sp>
          <p:nvSpPr>
            <p:cNvPr id="14" name="Line 3"/>
            <p:cNvSpPr>
              <a:spLocks noChangeShapeType="1"/>
            </p:cNvSpPr>
            <p:nvPr/>
          </p:nvSpPr>
          <p:spPr bwMode="auto">
            <a:xfrm>
              <a:off x="3802063" y="2225675"/>
              <a:ext cx="0" cy="327660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400">
                <a:latin typeface="TH SarabunPSK" charset="0"/>
                <a:ea typeface="TH SarabunPSK" charset="0"/>
                <a:cs typeface="TH SarabunPSK" charset="0"/>
              </a:endParaRPr>
            </a:p>
          </p:txBody>
        </p:sp>
        <p:sp>
          <p:nvSpPr>
            <p:cNvPr id="15" name="Line 4"/>
            <p:cNvSpPr>
              <a:spLocks noChangeShapeType="1"/>
            </p:cNvSpPr>
            <p:nvPr/>
          </p:nvSpPr>
          <p:spPr bwMode="auto">
            <a:xfrm>
              <a:off x="3802063" y="5502275"/>
              <a:ext cx="4648200" cy="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400">
                <a:latin typeface="TH SarabunPSK" charset="0"/>
                <a:ea typeface="TH SarabunPSK" charset="0"/>
                <a:cs typeface="TH SarabunPSK" charset="0"/>
              </a:endParaRPr>
            </a:p>
          </p:txBody>
        </p:sp>
        <p:sp>
          <p:nvSpPr>
            <p:cNvPr id="16" name="Text Box 5"/>
            <p:cNvSpPr txBox="1">
              <a:spLocks noChangeArrowheads="1"/>
            </p:cNvSpPr>
            <p:nvPr/>
          </p:nvSpPr>
          <p:spPr bwMode="auto">
            <a:xfrm>
              <a:off x="3271484" y="1353137"/>
              <a:ext cx="1270795" cy="8657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ngsana New" pitchFamily="18" charset="-34"/>
                </a:defRPr>
              </a:lvl1pPr>
              <a:lvl2pPr marL="742950" indent="-285750">
                <a:defRPr sz="2800">
                  <a:solidFill>
                    <a:schemeClr val="tx1"/>
                  </a:solidFill>
                  <a:latin typeface="Angsana New" pitchFamily="18" charset="-34"/>
                </a:defRPr>
              </a:lvl2pPr>
              <a:lvl3pPr marL="1143000" indent="-228600">
                <a:defRPr sz="2800">
                  <a:solidFill>
                    <a:schemeClr val="tx1"/>
                  </a:solidFill>
                  <a:latin typeface="Angsana New" pitchFamily="18" charset="-34"/>
                </a:defRPr>
              </a:lvl3pPr>
              <a:lvl4pPr marL="1600200" indent="-228600">
                <a:defRPr sz="2800">
                  <a:solidFill>
                    <a:schemeClr val="tx1"/>
                  </a:solidFill>
                  <a:latin typeface="Angsana New" pitchFamily="18" charset="-34"/>
                </a:defRPr>
              </a:lvl4pPr>
              <a:lvl5pPr marL="2057400" indent="-228600">
                <a:defRPr sz="2800">
                  <a:solidFill>
                    <a:schemeClr val="tx1"/>
                  </a:solidFill>
                  <a:latin typeface="Angsana New" pitchFamily="18" charset="-34"/>
                </a:defRPr>
              </a:lvl5pPr>
              <a:lvl6pPr marL="2514600" indent="-228600" eaLnBrk="0" fontAlgn="base" hangingPunct="0">
                <a:spcBef>
                  <a:spcPct val="0"/>
                </a:spcBef>
                <a:spcAft>
                  <a:spcPct val="0"/>
                </a:spcAft>
                <a:defRPr sz="2800">
                  <a:solidFill>
                    <a:schemeClr val="tx1"/>
                  </a:solidFill>
                  <a:latin typeface="Angsana New" pitchFamily="18" charset="-34"/>
                </a:defRPr>
              </a:lvl6pPr>
              <a:lvl7pPr marL="2971800" indent="-228600" eaLnBrk="0" fontAlgn="base" hangingPunct="0">
                <a:spcBef>
                  <a:spcPct val="0"/>
                </a:spcBef>
                <a:spcAft>
                  <a:spcPct val="0"/>
                </a:spcAft>
                <a:defRPr sz="2800">
                  <a:solidFill>
                    <a:schemeClr val="tx1"/>
                  </a:solidFill>
                  <a:latin typeface="Angsana New" pitchFamily="18" charset="-34"/>
                </a:defRPr>
              </a:lvl7pPr>
              <a:lvl8pPr marL="3429000" indent="-228600" eaLnBrk="0" fontAlgn="base" hangingPunct="0">
                <a:spcBef>
                  <a:spcPct val="0"/>
                </a:spcBef>
                <a:spcAft>
                  <a:spcPct val="0"/>
                </a:spcAft>
                <a:defRPr sz="2800">
                  <a:solidFill>
                    <a:schemeClr val="tx1"/>
                  </a:solidFill>
                  <a:latin typeface="Angsana New" pitchFamily="18" charset="-34"/>
                </a:defRPr>
              </a:lvl8pPr>
              <a:lvl9pPr marL="3886200" indent="-228600" eaLnBrk="0" fontAlgn="base" hangingPunct="0">
                <a:spcBef>
                  <a:spcPct val="0"/>
                </a:spcBef>
                <a:spcAft>
                  <a:spcPct val="0"/>
                </a:spcAft>
                <a:defRPr sz="2800">
                  <a:solidFill>
                    <a:schemeClr val="tx1"/>
                  </a:solidFill>
                  <a:latin typeface="Angsana New" pitchFamily="18" charset="-34"/>
                </a:defRPr>
              </a:lvl9pPr>
            </a:lstStyle>
            <a:p>
              <a:r>
                <a:rPr lang="en-US" sz="2000" dirty="0" smtClean="0">
                  <a:latin typeface="TH SarabunPSK" charset="0"/>
                  <a:ea typeface="TH SarabunPSK" charset="0"/>
                  <a:cs typeface="TH SarabunPSK" charset="0"/>
                </a:rPr>
                <a:t>Product Y</a:t>
              </a:r>
            </a:p>
            <a:p>
              <a:r>
                <a:rPr lang="en-US" sz="2000" dirty="0" smtClean="0">
                  <a:latin typeface="TH SarabunPSK" charset="0"/>
                  <a:ea typeface="TH SarabunPSK" charset="0"/>
                  <a:cs typeface="TH SarabunPSK" charset="0"/>
                </a:rPr>
                <a:t>(Units)</a:t>
              </a:r>
              <a:endParaRPr lang="th-TH" sz="2000" dirty="0">
                <a:latin typeface="TH SarabunPSK" charset="0"/>
                <a:ea typeface="TH SarabunPSK" charset="0"/>
                <a:cs typeface="TH SarabunPSK" charset="0"/>
              </a:endParaRPr>
            </a:p>
          </p:txBody>
        </p:sp>
        <p:sp>
          <p:nvSpPr>
            <p:cNvPr id="17" name="Text Box 6"/>
            <p:cNvSpPr txBox="1">
              <a:spLocks noChangeArrowheads="1"/>
            </p:cNvSpPr>
            <p:nvPr/>
          </p:nvSpPr>
          <p:spPr bwMode="auto">
            <a:xfrm>
              <a:off x="8510589" y="5218114"/>
              <a:ext cx="1288167" cy="8657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ngsana New" pitchFamily="18" charset="-34"/>
                </a:defRPr>
              </a:lvl1pPr>
              <a:lvl2pPr marL="742950" indent="-285750">
                <a:defRPr sz="2800">
                  <a:solidFill>
                    <a:schemeClr val="tx1"/>
                  </a:solidFill>
                  <a:latin typeface="Angsana New" pitchFamily="18" charset="-34"/>
                </a:defRPr>
              </a:lvl2pPr>
              <a:lvl3pPr marL="1143000" indent="-228600">
                <a:defRPr sz="2800">
                  <a:solidFill>
                    <a:schemeClr val="tx1"/>
                  </a:solidFill>
                  <a:latin typeface="Angsana New" pitchFamily="18" charset="-34"/>
                </a:defRPr>
              </a:lvl3pPr>
              <a:lvl4pPr marL="1600200" indent="-228600">
                <a:defRPr sz="2800">
                  <a:solidFill>
                    <a:schemeClr val="tx1"/>
                  </a:solidFill>
                  <a:latin typeface="Angsana New" pitchFamily="18" charset="-34"/>
                </a:defRPr>
              </a:lvl4pPr>
              <a:lvl5pPr marL="2057400" indent="-228600">
                <a:defRPr sz="2800">
                  <a:solidFill>
                    <a:schemeClr val="tx1"/>
                  </a:solidFill>
                  <a:latin typeface="Angsana New" pitchFamily="18" charset="-34"/>
                </a:defRPr>
              </a:lvl5pPr>
              <a:lvl6pPr marL="2514600" indent="-228600" eaLnBrk="0" fontAlgn="base" hangingPunct="0">
                <a:spcBef>
                  <a:spcPct val="0"/>
                </a:spcBef>
                <a:spcAft>
                  <a:spcPct val="0"/>
                </a:spcAft>
                <a:defRPr sz="2800">
                  <a:solidFill>
                    <a:schemeClr val="tx1"/>
                  </a:solidFill>
                  <a:latin typeface="Angsana New" pitchFamily="18" charset="-34"/>
                </a:defRPr>
              </a:lvl6pPr>
              <a:lvl7pPr marL="2971800" indent="-228600" eaLnBrk="0" fontAlgn="base" hangingPunct="0">
                <a:spcBef>
                  <a:spcPct val="0"/>
                </a:spcBef>
                <a:spcAft>
                  <a:spcPct val="0"/>
                </a:spcAft>
                <a:defRPr sz="2800">
                  <a:solidFill>
                    <a:schemeClr val="tx1"/>
                  </a:solidFill>
                  <a:latin typeface="Angsana New" pitchFamily="18" charset="-34"/>
                </a:defRPr>
              </a:lvl7pPr>
              <a:lvl8pPr marL="3429000" indent="-228600" eaLnBrk="0" fontAlgn="base" hangingPunct="0">
                <a:spcBef>
                  <a:spcPct val="0"/>
                </a:spcBef>
                <a:spcAft>
                  <a:spcPct val="0"/>
                </a:spcAft>
                <a:defRPr sz="2800">
                  <a:solidFill>
                    <a:schemeClr val="tx1"/>
                  </a:solidFill>
                  <a:latin typeface="Angsana New" pitchFamily="18" charset="-34"/>
                </a:defRPr>
              </a:lvl8pPr>
              <a:lvl9pPr marL="3886200" indent="-228600" eaLnBrk="0" fontAlgn="base" hangingPunct="0">
                <a:spcBef>
                  <a:spcPct val="0"/>
                </a:spcBef>
                <a:spcAft>
                  <a:spcPct val="0"/>
                </a:spcAft>
                <a:defRPr sz="2800">
                  <a:solidFill>
                    <a:schemeClr val="tx1"/>
                  </a:solidFill>
                  <a:latin typeface="Angsana New" pitchFamily="18" charset="-34"/>
                </a:defRPr>
              </a:lvl9pPr>
            </a:lstStyle>
            <a:p>
              <a:r>
                <a:rPr lang="en-US" sz="2000" dirty="0" smtClean="0">
                  <a:latin typeface="TH SarabunPSK" charset="0"/>
                  <a:ea typeface="TH SarabunPSK" charset="0"/>
                  <a:cs typeface="TH SarabunPSK" charset="0"/>
                </a:rPr>
                <a:t>Product X</a:t>
              </a:r>
            </a:p>
            <a:p>
              <a:r>
                <a:rPr lang="en-US" sz="2000" dirty="0" smtClean="0">
                  <a:latin typeface="TH SarabunPSK" charset="0"/>
                  <a:ea typeface="TH SarabunPSK" charset="0"/>
                  <a:cs typeface="TH SarabunPSK" charset="0"/>
                </a:rPr>
                <a:t>(Units)</a:t>
              </a:r>
              <a:endParaRPr lang="th-TH" sz="2000" dirty="0">
                <a:latin typeface="TH SarabunPSK" charset="0"/>
                <a:ea typeface="TH SarabunPSK" charset="0"/>
                <a:cs typeface="TH SarabunPSK" charset="0"/>
              </a:endParaRPr>
            </a:p>
          </p:txBody>
        </p:sp>
        <p:sp>
          <p:nvSpPr>
            <p:cNvPr id="18" name="Text Box 7"/>
            <p:cNvSpPr txBox="1">
              <a:spLocks noChangeArrowheads="1"/>
            </p:cNvSpPr>
            <p:nvPr/>
          </p:nvSpPr>
          <p:spPr bwMode="auto">
            <a:xfrm>
              <a:off x="3500438" y="5240340"/>
              <a:ext cx="407563" cy="6183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ngsana New" pitchFamily="18" charset="-34"/>
                </a:defRPr>
              </a:lvl1pPr>
              <a:lvl2pPr marL="742950" indent="-285750">
                <a:defRPr sz="2800">
                  <a:solidFill>
                    <a:schemeClr val="tx1"/>
                  </a:solidFill>
                  <a:latin typeface="Angsana New" pitchFamily="18" charset="-34"/>
                </a:defRPr>
              </a:lvl2pPr>
              <a:lvl3pPr marL="1143000" indent="-228600">
                <a:defRPr sz="2800">
                  <a:solidFill>
                    <a:schemeClr val="tx1"/>
                  </a:solidFill>
                  <a:latin typeface="Angsana New" pitchFamily="18" charset="-34"/>
                </a:defRPr>
              </a:lvl3pPr>
              <a:lvl4pPr marL="1600200" indent="-228600">
                <a:defRPr sz="2800">
                  <a:solidFill>
                    <a:schemeClr val="tx1"/>
                  </a:solidFill>
                  <a:latin typeface="Angsana New" pitchFamily="18" charset="-34"/>
                </a:defRPr>
              </a:lvl4pPr>
              <a:lvl5pPr marL="2057400" indent="-228600">
                <a:defRPr sz="2800">
                  <a:solidFill>
                    <a:schemeClr val="tx1"/>
                  </a:solidFill>
                  <a:latin typeface="Angsana New" pitchFamily="18" charset="-34"/>
                </a:defRPr>
              </a:lvl5pPr>
              <a:lvl6pPr marL="2514600" indent="-228600" eaLnBrk="0" fontAlgn="base" hangingPunct="0">
                <a:spcBef>
                  <a:spcPct val="0"/>
                </a:spcBef>
                <a:spcAft>
                  <a:spcPct val="0"/>
                </a:spcAft>
                <a:defRPr sz="2800">
                  <a:solidFill>
                    <a:schemeClr val="tx1"/>
                  </a:solidFill>
                  <a:latin typeface="Angsana New" pitchFamily="18" charset="-34"/>
                </a:defRPr>
              </a:lvl6pPr>
              <a:lvl7pPr marL="2971800" indent="-228600" eaLnBrk="0" fontAlgn="base" hangingPunct="0">
                <a:spcBef>
                  <a:spcPct val="0"/>
                </a:spcBef>
                <a:spcAft>
                  <a:spcPct val="0"/>
                </a:spcAft>
                <a:defRPr sz="2800">
                  <a:solidFill>
                    <a:schemeClr val="tx1"/>
                  </a:solidFill>
                  <a:latin typeface="Angsana New" pitchFamily="18" charset="-34"/>
                </a:defRPr>
              </a:lvl7pPr>
              <a:lvl8pPr marL="3429000" indent="-228600" eaLnBrk="0" fontAlgn="base" hangingPunct="0">
                <a:spcBef>
                  <a:spcPct val="0"/>
                </a:spcBef>
                <a:spcAft>
                  <a:spcPct val="0"/>
                </a:spcAft>
                <a:defRPr sz="2800">
                  <a:solidFill>
                    <a:schemeClr val="tx1"/>
                  </a:solidFill>
                  <a:latin typeface="Angsana New" pitchFamily="18" charset="-34"/>
                </a:defRPr>
              </a:lvl8pPr>
              <a:lvl9pPr marL="3886200" indent="-228600" eaLnBrk="0" fontAlgn="base" hangingPunct="0">
                <a:spcBef>
                  <a:spcPct val="0"/>
                </a:spcBef>
                <a:spcAft>
                  <a:spcPct val="0"/>
                </a:spcAft>
                <a:defRPr sz="2800">
                  <a:solidFill>
                    <a:schemeClr val="tx1"/>
                  </a:solidFill>
                  <a:latin typeface="Angsana New" pitchFamily="18" charset="-34"/>
                </a:defRPr>
              </a:lvl9pPr>
            </a:lstStyle>
            <a:p>
              <a:r>
                <a:rPr lang="en-US" sz="2400">
                  <a:latin typeface="TH SarabunPSK" charset="0"/>
                  <a:ea typeface="TH SarabunPSK" charset="0"/>
                  <a:cs typeface="TH SarabunPSK" charset="0"/>
                </a:rPr>
                <a:t>0</a:t>
              </a:r>
              <a:endParaRPr lang="th-TH" sz="2400">
                <a:latin typeface="TH SarabunPSK" charset="0"/>
                <a:ea typeface="TH SarabunPSK" charset="0"/>
                <a:cs typeface="TH SarabunPSK" charset="0"/>
              </a:endParaRPr>
            </a:p>
          </p:txBody>
        </p:sp>
        <p:sp>
          <p:nvSpPr>
            <p:cNvPr id="19" name="Arc 8"/>
            <p:cNvSpPr>
              <a:spLocks/>
            </p:cNvSpPr>
            <p:nvPr/>
          </p:nvSpPr>
          <p:spPr bwMode="auto">
            <a:xfrm flipH="1" flipV="1">
              <a:off x="4379913" y="2530475"/>
              <a:ext cx="3255962" cy="2590800"/>
            </a:xfrm>
            <a:custGeom>
              <a:avLst/>
              <a:gdLst>
                <a:gd name="T0" fmla="*/ 0 w 23071"/>
                <a:gd name="T1" fmla="*/ 2147483647 h 21600"/>
                <a:gd name="T2" fmla="*/ 2147483647 w 23071"/>
                <a:gd name="T3" fmla="*/ 2147483647 h 21600"/>
                <a:gd name="T4" fmla="*/ 2147483647 w 23071"/>
                <a:gd name="T5" fmla="*/ 2147483647 h 21600"/>
                <a:gd name="T6" fmla="*/ 0 60000 65536"/>
                <a:gd name="T7" fmla="*/ 0 60000 65536"/>
                <a:gd name="T8" fmla="*/ 0 60000 65536"/>
              </a:gdLst>
              <a:ahLst/>
              <a:cxnLst>
                <a:cxn ang="T6">
                  <a:pos x="T0" y="T1"/>
                </a:cxn>
                <a:cxn ang="T7">
                  <a:pos x="T2" y="T3"/>
                </a:cxn>
                <a:cxn ang="T8">
                  <a:pos x="T4" y="T5"/>
                </a:cxn>
              </a:cxnLst>
              <a:rect l="0" t="0" r="r" b="b"/>
              <a:pathLst>
                <a:path w="23071" h="21600" fill="none" extrusionOk="0">
                  <a:moveTo>
                    <a:pt x="0" y="50"/>
                  </a:moveTo>
                  <a:cubicBezTo>
                    <a:pt x="489" y="16"/>
                    <a:pt x="980" y="-1"/>
                    <a:pt x="1471" y="0"/>
                  </a:cubicBezTo>
                  <a:cubicBezTo>
                    <a:pt x="13400" y="0"/>
                    <a:pt x="23071" y="9670"/>
                    <a:pt x="23071" y="21600"/>
                  </a:cubicBezTo>
                </a:path>
                <a:path w="23071" h="21600" stroke="0" extrusionOk="0">
                  <a:moveTo>
                    <a:pt x="0" y="50"/>
                  </a:moveTo>
                  <a:cubicBezTo>
                    <a:pt x="489" y="16"/>
                    <a:pt x="980" y="-1"/>
                    <a:pt x="1471" y="0"/>
                  </a:cubicBezTo>
                  <a:cubicBezTo>
                    <a:pt x="13400" y="0"/>
                    <a:pt x="23071" y="9670"/>
                    <a:pt x="23071" y="21600"/>
                  </a:cubicBezTo>
                  <a:lnTo>
                    <a:pt x="1471" y="21600"/>
                  </a:lnTo>
                  <a:lnTo>
                    <a:pt x="0" y="50"/>
                  </a:lnTo>
                  <a:close/>
                </a:path>
              </a:pathLst>
            </a:custGeom>
            <a:noFill/>
            <a:ln w="38100">
              <a:solidFill>
                <a:schemeClr val="tx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endParaRPr lang="en-US" sz="1400">
                <a:latin typeface="TH SarabunPSK" charset="0"/>
                <a:ea typeface="TH SarabunPSK" charset="0"/>
                <a:cs typeface="TH SarabunPSK" charset="0"/>
              </a:endParaRPr>
            </a:p>
          </p:txBody>
        </p:sp>
        <p:sp>
          <p:nvSpPr>
            <p:cNvPr id="20" name="Arc 9"/>
            <p:cNvSpPr>
              <a:spLocks/>
            </p:cNvSpPr>
            <p:nvPr/>
          </p:nvSpPr>
          <p:spPr bwMode="auto">
            <a:xfrm flipH="1" flipV="1">
              <a:off x="4913314" y="2073275"/>
              <a:ext cx="2820987" cy="2554288"/>
            </a:xfrm>
            <a:custGeom>
              <a:avLst/>
              <a:gdLst>
                <a:gd name="T0" fmla="*/ 2147483647 w 21319"/>
                <a:gd name="T1" fmla="*/ 0 h 21559"/>
                <a:gd name="T2" fmla="*/ 2147483647 w 21319"/>
                <a:gd name="T3" fmla="*/ 2147483647 h 21559"/>
                <a:gd name="T4" fmla="*/ 0 w 21319"/>
                <a:gd name="T5" fmla="*/ 2147483647 h 21559"/>
                <a:gd name="T6" fmla="*/ 0 60000 65536"/>
                <a:gd name="T7" fmla="*/ 0 60000 65536"/>
                <a:gd name="T8" fmla="*/ 0 60000 65536"/>
              </a:gdLst>
              <a:ahLst/>
              <a:cxnLst>
                <a:cxn ang="T6">
                  <a:pos x="T0" y="T1"/>
                </a:cxn>
                <a:cxn ang="T7">
                  <a:pos x="T2" y="T3"/>
                </a:cxn>
                <a:cxn ang="T8">
                  <a:pos x="T4" y="T5"/>
                </a:cxn>
              </a:cxnLst>
              <a:rect l="0" t="0" r="r" b="b"/>
              <a:pathLst>
                <a:path w="21319" h="21559" fill="none" extrusionOk="0">
                  <a:moveTo>
                    <a:pt x="1326" y="-1"/>
                  </a:moveTo>
                  <a:cubicBezTo>
                    <a:pt x="11397" y="619"/>
                    <a:pt x="19697" y="8128"/>
                    <a:pt x="21319" y="18087"/>
                  </a:cubicBezTo>
                </a:path>
                <a:path w="21319" h="21559" stroke="0" extrusionOk="0">
                  <a:moveTo>
                    <a:pt x="1326" y="-1"/>
                  </a:moveTo>
                  <a:cubicBezTo>
                    <a:pt x="11397" y="619"/>
                    <a:pt x="19697" y="8128"/>
                    <a:pt x="21319" y="18087"/>
                  </a:cubicBezTo>
                  <a:lnTo>
                    <a:pt x="0" y="21559"/>
                  </a:lnTo>
                  <a:lnTo>
                    <a:pt x="1326" y="-1"/>
                  </a:lnTo>
                  <a:close/>
                </a:path>
              </a:pathLst>
            </a:custGeom>
            <a:noFill/>
            <a:ln w="38100">
              <a:solidFill>
                <a:srgbClr val="660066"/>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400">
                <a:latin typeface="TH SarabunPSK" charset="0"/>
                <a:ea typeface="TH SarabunPSK" charset="0"/>
                <a:cs typeface="TH SarabunPSK" charset="0"/>
              </a:endParaRPr>
            </a:p>
          </p:txBody>
        </p:sp>
        <p:sp>
          <p:nvSpPr>
            <p:cNvPr id="21" name="Arc 10"/>
            <p:cNvSpPr>
              <a:spLocks/>
            </p:cNvSpPr>
            <p:nvPr/>
          </p:nvSpPr>
          <p:spPr bwMode="auto">
            <a:xfrm flipH="1" flipV="1">
              <a:off x="5397501" y="1676401"/>
              <a:ext cx="2932113" cy="2530475"/>
            </a:xfrm>
            <a:custGeom>
              <a:avLst/>
              <a:gdLst>
                <a:gd name="T0" fmla="*/ 2147483647 w 20786"/>
                <a:gd name="T1" fmla="*/ 0 h 21093"/>
                <a:gd name="T2" fmla="*/ 2147483647 w 20786"/>
                <a:gd name="T3" fmla="*/ 2147483647 h 21093"/>
                <a:gd name="T4" fmla="*/ 0 w 20786"/>
                <a:gd name="T5" fmla="*/ 2147483647 h 21093"/>
                <a:gd name="T6" fmla="*/ 0 60000 65536"/>
                <a:gd name="T7" fmla="*/ 0 60000 65536"/>
                <a:gd name="T8" fmla="*/ 0 60000 65536"/>
              </a:gdLst>
              <a:ahLst/>
              <a:cxnLst>
                <a:cxn ang="T6">
                  <a:pos x="T0" y="T1"/>
                </a:cxn>
                <a:cxn ang="T7">
                  <a:pos x="T2" y="T3"/>
                </a:cxn>
                <a:cxn ang="T8">
                  <a:pos x="T4" y="T5"/>
                </a:cxn>
              </a:cxnLst>
              <a:rect l="0" t="0" r="r" b="b"/>
              <a:pathLst>
                <a:path w="20786" h="21093" fill="none" extrusionOk="0">
                  <a:moveTo>
                    <a:pt x="4653" y="0"/>
                  </a:moveTo>
                  <a:cubicBezTo>
                    <a:pt x="12423" y="1714"/>
                    <a:pt x="18622" y="7562"/>
                    <a:pt x="20785" y="15219"/>
                  </a:cubicBezTo>
                </a:path>
                <a:path w="20786" h="21093" stroke="0" extrusionOk="0">
                  <a:moveTo>
                    <a:pt x="4653" y="0"/>
                  </a:moveTo>
                  <a:cubicBezTo>
                    <a:pt x="12423" y="1714"/>
                    <a:pt x="18622" y="7562"/>
                    <a:pt x="20785" y="15219"/>
                  </a:cubicBezTo>
                  <a:lnTo>
                    <a:pt x="0" y="21093"/>
                  </a:lnTo>
                  <a:lnTo>
                    <a:pt x="4653" y="0"/>
                  </a:lnTo>
                  <a:close/>
                </a:path>
              </a:pathLst>
            </a:custGeom>
            <a:noFill/>
            <a:ln w="38100">
              <a:solidFill>
                <a:srgbClr val="0066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400">
                <a:latin typeface="TH SarabunPSK" charset="0"/>
                <a:ea typeface="TH SarabunPSK" charset="0"/>
                <a:cs typeface="TH SarabunPSK" charset="0"/>
              </a:endParaRPr>
            </a:p>
          </p:txBody>
        </p:sp>
        <p:sp>
          <p:nvSpPr>
            <p:cNvPr id="22" name="Text Box 11"/>
            <p:cNvSpPr txBox="1">
              <a:spLocks noChangeArrowheads="1"/>
            </p:cNvSpPr>
            <p:nvPr/>
          </p:nvSpPr>
          <p:spPr bwMode="auto">
            <a:xfrm>
              <a:off x="7621589" y="4770440"/>
              <a:ext cx="563811" cy="6183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ngsana New" pitchFamily="18" charset="-34"/>
                </a:defRPr>
              </a:lvl1pPr>
              <a:lvl2pPr marL="742950" indent="-285750">
                <a:defRPr sz="2800">
                  <a:solidFill>
                    <a:schemeClr val="tx1"/>
                  </a:solidFill>
                  <a:latin typeface="Angsana New" pitchFamily="18" charset="-34"/>
                </a:defRPr>
              </a:lvl2pPr>
              <a:lvl3pPr marL="1143000" indent="-228600">
                <a:defRPr sz="2800">
                  <a:solidFill>
                    <a:schemeClr val="tx1"/>
                  </a:solidFill>
                  <a:latin typeface="Angsana New" pitchFamily="18" charset="-34"/>
                </a:defRPr>
              </a:lvl3pPr>
              <a:lvl4pPr marL="1600200" indent="-228600">
                <a:defRPr sz="2800">
                  <a:solidFill>
                    <a:schemeClr val="tx1"/>
                  </a:solidFill>
                  <a:latin typeface="Angsana New" pitchFamily="18" charset="-34"/>
                </a:defRPr>
              </a:lvl4pPr>
              <a:lvl5pPr marL="2057400" indent="-228600">
                <a:defRPr sz="2800">
                  <a:solidFill>
                    <a:schemeClr val="tx1"/>
                  </a:solidFill>
                  <a:latin typeface="Angsana New" pitchFamily="18" charset="-34"/>
                </a:defRPr>
              </a:lvl5pPr>
              <a:lvl6pPr marL="2514600" indent="-228600" eaLnBrk="0" fontAlgn="base" hangingPunct="0">
                <a:spcBef>
                  <a:spcPct val="0"/>
                </a:spcBef>
                <a:spcAft>
                  <a:spcPct val="0"/>
                </a:spcAft>
                <a:defRPr sz="2800">
                  <a:solidFill>
                    <a:schemeClr val="tx1"/>
                  </a:solidFill>
                  <a:latin typeface="Angsana New" pitchFamily="18" charset="-34"/>
                </a:defRPr>
              </a:lvl6pPr>
              <a:lvl7pPr marL="2971800" indent="-228600" eaLnBrk="0" fontAlgn="base" hangingPunct="0">
                <a:spcBef>
                  <a:spcPct val="0"/>
                </a:spcBef>
                <a:spcAft>
                  <a:spcPct val="0"/>
                </a:spcAft>
                <a:defRPr sz="2800">
                  <a:solidFill>
                    <a:schemeClr val="tx1"/>
                  </a:solidFill>
                  <a:latin typeface="Angsana New" pitchFamily="18" charset="-34"/>
                </a:defRPr>
              </a:lvl7pPr>
              <a:lvl8pPr marL="3429000" indent="-228600" eaLnBrk="0" fontAlgn="base" hangingPunct="0">
                <a:spcBef>
                  <a:spcPct val="0"/>
                </a:spcBef>
                <a:spcAft>
                  <a:spcPct val="0"/>
                </a:spcAft>
                <a:defRPr sz="2800">
                  <a:solidFill>
                    <a:schemeClr val="tx1"/>
                  </a:solidFill>
                  <a:latin typeface="Angsana New" pitchFamily="18" charset="-34"/>
                </a:defRPr>
              </a:lvl8pPr>
              <a:lvl9pPr marL="3886200" indent="-228600" eaLnBrk="0" fontAlgn="base" hangingPunct="0">
                <a:spcBef>
                  <a:spcPct val="0"/>
                </a:spcBef>
                <a:spcAft>
                  <a:spcPct val="0"/>
                </a:spcAft>
                <a:defRPr sz="2800">
                  <a:solidFill>
                    <a:schemeClr val="tx1"/>
                  </a:solidFill>
                  <a:latin typeface="Angsana New" pitchFamily="18" charset="-34"/>
                </a:defRPr>
              </a:lvl9pPr>
            </a:lstStyle>
            <a:p>
              <a:r>
                <a:rPr lang="en-US" sz="2400" b="1">
                  <a:solidFill>
                    <a:schemeClr val="tx2"/>
                  </a:solidFill>
                  <a:latin typeface="TH SarabunPSK" charset="0"/>
                  <a:ea typeface="TH SarabunPSK" charset="0"/>
                  <a:cs typeface="TH SarabunPSK" charset="0"/>
                </a:rPr>
                <a:t>U</a:t>
              </a:r>
              <a:r>
                <a:rPr lang="en-US" sz="2400" b="1" baseline="-25000">
                  <a:solidFill>
                    <a:schemeClr val="tx2"/>
                  </a:solidFill>
                  <a:latin typeface="TH SarabunPSK" charset="0"/>
                  <a:ea typeface="TH SarabunPSK" charset="0"/>
                  <a:cs typeface="TH SarabunPSK" charset="0"/>
                </a:rPr>
                <a:t>1</a:t>
              </a:r>
              <a:endParaRPr lang="th-TH" sz="2400" b="1">
                <a:solidFill>
                  <a:schemeClr val="tx2"/>
                </a:solidFill>
                <a:latin typeface="TH SarabunPSK" charset="0"/>
                <a:ea typeface="TH SarabunPSK" charset="0"/>
                <a:cs typeface="TH SarabunPSK" charset="0"/>
              </a:endParaRPr>
            </a:p>
          </p:txBody>
        </p:sp>
        <p:sp>
          <p:nvSpPr>
            <p:cNvPr id="23" name="Text Box 12"/>
            <p:cNvSpPr txBox="1">
              <a:spLocks noChangeArrowheads="1"/>
            </p:cNvSpPr>
            <p:nvPr/>
          </p:nvSpPr>
          <p:spPr bwMode="auto">
            <a:xfrm>
              <a:off x="7621589" y="4283076"/>
              <a:ext cx="563811" cy="6183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ngsana New" pitchFamily="18" charset="-34"/>
                </a:defRPr>
              </a:lvl1pPr>
              <a:lvl2pPr marL="742950" indent="-285750">
                <a:defRPr sz="2800">
                  <a:solidFill>
                    <a:schemeClr val="tx1"/>
                  </a:solidFill>
                  <a:latin typeface="Angsana New" pitchFamily="18" charset="-34"/>
                </a:defRPr>
              </a:lvl2pPr>
              <a:lvl3pPr marL="1143000" indent="-228600">
                <a:defRPr sz="2800">
                  <a:solidFill>
                    <a:schemeClr val="tx1"/>
                  </a:solidFill>
                  <a:latin typeface="Angsana New" pitchFamily="18" charset="-34"/>
                </a:defRPr>
              </a:lvl3pPr>
              <a:lvl4pPr marL="1600200" indent="-228600">
                <a:defRPr sz="2800">
                  <a:solidFill>
                    <a:schemeClr val="tx1"/>
                  </a:solidFill>
                  <a:latin typeface="Angsana New" pitchFamily="18" charset="-34"/>
                </a:defRPr>
              </a:lvl4pPr>
              <a:lvl5pPr marL="2057400" indent="-228600">
                <a:defRPr sz="2800">
                  <a:solidFill>
                    <a:schemeClr val="tx1"/>
                  </a:solidFill>
                  <a:latin typeface="Angsana New" pitchFamily="18" charset="-34"/>
                </a:defRPr>
              </a:lvl5pPr>
              <a:lvl6pPr marL="2514600" indent="-228600" eaLnBrk="0" fontAlgn="base" hangingPunct="0">
                <a:spcBef>
                  <a:spcPct val="0"/>
                </a:spcBef>
                <a:spcAft>
                  <a:spcPct val="0"/>
                </a:spcAft>
                <a:defRPr sz="2800">
                  <a:solidFill>
                    <a:schemeClr val="tx1"/>
                  </a:solidFill>
                  <a:latin typeface="Angsana New" pitchFamily="18" charset="-34"/>
                </a:defRPr>
              </a:lvl6pPr>
              <a:lvl7pPr marL="2971800" indent="-228600" eaLnBrk="0" fontAlgn="base" hangingPunct="0">
                <a:spcBef>
                  <a:spcPct val="0"/>
                </a:spcBef>
                <a:spcAft>
                  <a:spcPct val="0"/>
                </a:spcAft>
                <a:defRPr sz="2800">
                  <a:solidFill>
                    <a:schemeClr val="tx1"/>
                  </a:solidFill>
                  <a:latin typeface="Angsana New" pitchFamily="18" charset="-34"/>
                </a:defRPr>
              </a:lvl7pPr>
              <a:lvl8pPr marL="3429000" indent="-228600" eaLnBrk="0" fontAlgn="base" hangingPunct="0">
                <a:spcBef>
                  <a:spcPct val="0"/>
                </a:spcBef>
                <a:spcAft>
                  <a:spcPct val="0"/>
                </a:spcAft>
                <a:defRPr sz="2800">
                  <a:solidFill>
                    <a:schemeClr val="tx1"/>
                  </a:solidFill>
                  <a:latin typeface="Angsana New" pitchFamily="18" charset="-34"/>
                </a:defRPr>
              </a:lvl8pPr>
              <a:lvl9pPr marL="3886200" indent="-228600" eaLnBrk="0" fontAlgn="base" hangingPunct="0">
                <a:spcBef>
                  <a:spcPct val="0"/>
                </a:spcBef>
                <a:spcAft>
                  <a:spcPct val="0"/>
                </a:spcAft>
                <a:defRPr sz="2800">
                  <a:solidFill>
                    <a:schemeClr val="tx1"/>
                  </a:solidFill>
                  <a:latin typeface="Angsana New" pitchFamily="18" charset="-34"/>
                </a:defRPr>
              </a:lvl9pPr>
            </a:lstStyle>
            <a:p>
              <a:r>
                <a:rPr lang="en-US" sz="2400" b="1">
                  <a:solidFill>
                    <a:srgbClr val="660066"/>
                  </a:solidFill>
                  <a:latin typeface="TH SarabunPSK" charset="0"/>
                  <a:ea typeface="TH SarabunPSK" charset="0"/>
                  <a:cs typeface="TH SarabunPSK" charset="0"/>
                </a:rPr>
                <a:t>U</a:t>
              </a:r>
              <a:r>
                <a:rPr lang="en-US" sz="2400" b="1" baseline="-25000">
                  <a:solidFill>
                    <a:srgbClr val="660066"/>
                  </a:solidFill>
                  <a:latin typeface="TH SarabunPSK" charset="0"/>
                  <a:ea typeface="TH SarabunPSK" charset="0"/>
                  <a:cs typeface="TH SarabunPSK" charset="0"/>
                </a:rPr>
                <a:t>2</a:t>
              </a:r>
              <a:endParaRPr lang="th-TH" sz="2400" b="1">
                <a:solidFill>
                  <a:srgbClr val="660066"/>
                </a:solidFill>
                <a:latin typeface="TH SarabunPSK" charset="0"/>
                <a:ea typeface="TH SarabunPSK" charset="0"/>
                <a:cs typeface="TH SarabunPSK" charset="0"/>
              </a:endParaRPr>
            </a:p>
          </p:txBody>
        </p:sp>
        <p:sp>
          <p:nvSpPr>
            <p:cNvPr id="24" name="Text Box 13"/>
            <p:cNvSpPr txBox="1">
              <a:spLocks noChangeArrowheads="1"/>
            </p:cNvSpPr>
            <p:nvPr/>
          </p:nvSpPr>
          <p:spPr bwMode="auto">
            <a:xfrm>
              <a:off x="7697788" y="3856038"/>
              <a:ext cx="563811" cy="6183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ngsana New" pitchFamily="18" charset="-34"/>
                </a:defRPr>
              </a:lvl1pPr>
              <a:lvl2pPr marL="742950" indent="-285750">
                <a:defRPr sz="2800">
                  <a:solidFill>
                    <a:schemeClr val="tx1"/>
                  </a:solidFill>
                  <a:latin typeface="Angsana New" pitchFamily="18" charset="-34"/>
                </a:defRPr>
              </a:lvl2pPr>
              <a:lvl3pPr marL="1143000" indent="-228600">
                <a:defRPr sz="2800">
                  <a:solidFill>
                    <a:schemeClr val="tx1"/>
                  </a:solidFill>
                  <a:latin typeface="Angsana New" pitchFamily="18" charset="-34"/>
                </a:defRPr>
              </a:lvl3pPr>
              <a:lvl4pPr marL="1600200" indent="-228600">
                <a:defRPr sz="2800">
                  <a:solidFill>
                    <a:schemeClr val="tx1"/>
                  </a:solidFill>
                  <a:latin typeface="Angsana New" pitchFamily="18" charset="-34"/>
                </a:defRPr>
              </a:lvl4pPr>
              <a:lvl5pPr marL="2057400" indent="-228600">
                <a:defRPr sz="2800">
                  <a:solidFill>
                    <a:schemeClr val="tx1"/>
                  </a:solidFill>
                  <a:latin typeface="Angsana New" pitchFamily="18" charset="-34"/>
                </a:defRPr>
              </a:lvl5pPr>
              <a:lvl6pPr marL="2514600" indent="-228600" eaLnBrk="0" fontAlgn="base" hangingPunct="0">
                <a:spcBef>
                  <a:spcPct val="0"/>
                </a:spcBef>
                <a:spcAft>
                  <a:spcPct val="0"/>
                </a:spcAft>
                <a:defRPr sz="2800">
                  <a:solidFill>
                    <a:schemeClr val="tx1"/>
                  </a:solidFill>
                  <a:latin typeface="Angsana New" pitchFamily="18" charset="-34"/>
                </a:defRPr>
              </a:lvl6pPr>
              <a:lvl7pPr marL="2971800" indent="-228600" eaLnBrk="0" fontAlgn="base" hangingPunct="0">
                <a:spcBef>
                  <a:spcPct val="0"/>
                </a:spcBef>
                <a:spcAft>
                  <a:spcPct val="0"/>
                </a:spcAft>
                <a:defRPr sz="2800">
                  <a:solidFill>
                    <a:schemeClr val="tx1"/>
                  </a:solidFill>
                  <a:latin typeface="Angsana New" pitchFamily="18" charset="-34"/>
                </a:defRPr>
              </a:lvl7pPr>
              <a:lvl8pPr marL="3429000" indent="-228600" eaLnBrk="0" fontAlgn="base" hangingPunct="0">
                <a:spcBef>
                  <a:spcPct val="0"/>
                </a:spcBef>
                <a:spcAft>
                  <a:spcPct val="0"/>
                </a:spcAft>
                <a:defRPr sz="2800">
                  <a:solidFill>
                    <a:schemeClr val="tx1"/>
                  </a:solidFill>
                  <a:latin typeface="Angsana New" pitchFamily="18" charset="-34"/>
                </a:defRPr>
              </a:lvl8pPr>
              <a:lvl9pPr marL="3886200" indent="-228600" eaLnBrk="0" fontAlgn="base" hangingPunct="0">
                <a:spcBef>
                  <a:spcPct val="0"/>
                </a:spcBef>
                <a:spcAft>
                  <a:spcPct val="0"/>
                </a:spcAft>
                <a:defRPr sz="2800">
                  <a:solidFill>
                    <a:schemeClr val="tx1"/>
                  </a:solidFill>
                  <a:latin typeface="Angsana New" pitchFamily="18" charset="-34"/>
                </a:defRPr>
              </a:lvl9pPr>
            </a:lstStyle>
            <a:p>
              <a:r>
                <a:rPr lang="en-US" sz="2400" b="1">
                  <a:solidFill>
                    <a:srgbClr val="006600"/>
                  </a:solidFill>
                  <a:latin typeface="TH SarabunPSK" charset="0"/>
                  <a:ea typeface="TH SarabunPSK" charset="0"/>
                  <a:cs typeface="TH SarabunPSK" charset="0"/>
                </a:rPr>
                <a:t>U</a:t>
              </a:r>
              <a:r>
                <a:rPr lang="en-US" sz="2400" b="1" baseline="-25000">
                  <a:solidFill>
                    <a:srgbClr val="006600"/>
                  </a:solidFill>
                  <a:latin typeface="TH SarabunPSK" charset="0"/>
                  <a:ea typeface="TH SarabunPSK" charset="0"/>
                  <a:cs typeface="TH SarabunPSK" charset="0"/>
                </a:rPr>
                <a:t>3</a:t>
              </a:r>
              <a:endParaRPr lang="th-TH" sz="2400" b="1">
                <a:solidFill>
                  <a:srgbClr val="006600"/>
                </a:solidFill>
                <a:latin typeface="TH SarabunPSK" charset="0"/>
                <a:ea typeface="TH SarabunPSK" charset="0"/>
                <a:cs typeface="TH SarabunPSK" charset="0"/>
              </a:endParaRPr>
            </a:p>
          </p:txBody>
        </p:sp>
        <p:sp>
          <p:nvSpPr>
            <p:cNvPr id="25" name="Line 14"/>
            <p:cNvSpPr>
              <a:spLocks noChangeShapeType="1"/>
            </p:cNvSpPr>
            <p:nvPr/>
          </p:nvSpPr>
          <p:spPr bwMode="auto">
            <a:xfrm>
              <a:off x="3805238" y="2530475"/>
              <a:ext cx="4038600" cy="2971800"/>
            </a:xfrm>
            <a:prstGeom prst="line">
              <a:avLst/>
            </a:prstGeom>
            <a:noFill/>
            <a:ln w="381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400">
                <a:latin typeface="TH SarabunPSK" charset="0"/>
                <a:ea typeface="TH SarabunPSK" charset="0"/>
                <a:cs typeface="TH SarabunPSK" charset="0"/>
              </a:endParaRPr>
            </a:p>
          </p:txBody>
        </p:sp>
        <p:sp>
          <p:nvSpPr>
            <p:cNvPr id="26" name="Text Box 15"/>
            <p:cNvSpPr txBox="1">
              <a:spLocks noChangeArrowheads="1"/>
            </p:cNvSpPr>
            <p:nvPr/>
          </p:nvSpPr>
          <p:spPr bwMode="auto">
            <a:xfrm>
              <a:off x="3467100" y="2139950"/>
              <a:ext cx="422969" cy="6183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ngsana New" pitchFamily="18" charset="-34"/>
                </a:defRPr>
              </a:lvl1pPr>
              <a:lvl2pPr marL="742950" indent="-285750">
                <a:defRPr sz="2800">
                  <a:solidFill>
                    <a:schemeClr val="tx1"/>
                  </a:solidFill>
                  <a:latin typeface="Angsana New" pitchFamily="18" charset="-34"/>
                </a:defRPr>
              </a:lvl2pPr>
              <a:lvl3pPr marL="1143000" indent="-228600">
                <a:defRPr sz="2800">
                  <a:solidFill>
                    <a:schemeClr val="tx1"/>
                  </a:solidFill>
                  <a:latin typeface="Angsana New" pitchFamily="18" charset="-34"/>
                </a:defRPr>
              </a:lvl3pPr>
              <a:lvl4pPr marL="1600200" indent="-228600">
                <a:defRPr sz="2800">
                  <a:solidFill>
                    <a:schemeClr val="tx1"/>
                  </a:solidFill>
                  <a:latin typeface="Angsana New" pitchFamily="18" charset="-34"/>
                </a:defRPr>
              </a:lvl4pPr>
              <a:lvl5pPr marL="2057400" indent="-228600">
                <a:defRPr sz="2800">
                  <a:solidFill>
                    <a:schemeClr val="tx1"/>
                  </a:solidFill>
                  <a:latin typeface="Angsana New" pitchFamily="18" charset="-34"/>
                </a:defRPr>
              </a:lvl5pPr>
              <a:lvl6pPr marL="2514600" indent="-228600" eaLnBrk="0" fontAlgn="base" hangingPunct="0">
                <a:spcBef>
                  <a:spcPct val="0"/>
                </a:spcBef>
                <a:spcAft>
                  <a:spcPct val="0"/>
                </a:spcAft>
                <a:defRPr sz="2800">
                  <a:solidFill>
                    <a:schemeClr val="tx1"/>
                  </a:solidFill>
                  <a:latin typeface="Angsana New" pitchFamily="18" charset="-34"/>
                </a:defRPr>
              </a:lvl6pPr>
              <a:lvl7pPr marL="2971800" indent="-228600" eaLnBrk="0" fontAlgn="base" hangingPunct="0">
                <a:spcBef>
                  <a:spcPct val="0"/>
                </a:spcBef>
                <a:spcAft>
                  <a:spcPct val="0"/>
                </a:spcAft>
                <a:defRPr sz="2800">
                  <a:solidFill>
                    <a:schemeClr val="tx1"/>
                  </a:solidFill>
                  <a:latin typeface="Angsana New" pitchFamily="18" charset="-34"/>
                </a:defRPr>
              </a:lvl7pPr>
              <a:lvl8pPr marL="3429000" indent="-228600" eaLnBrk="0" fontAlgn="base" hangingPunct="0">
                <a:spcBef>
                  <a:spcPct val="0"/>
                </a:spcBef>
                <a:spcAft>
                  <a:spcPct val="0"/>
                </a:spcAft>
                <a:defRPr sz="2800">
                  <a:solidFill>
                    <a:schemeClr val="tx1"/>
                  </a:solidFill>
                  <a:latin typeface="Angsana New" pitchFamily="18" charset="-34"/>
                </a:defRPr>
              </a:lvl8pPr>
              <a:lvl9pPr marL="3886200" indent="-228600" eaLnBrk="0" fontAlgn="base" hangingPunct="0">
                <a:spcBef>
                  <a:spcPct val="0"/>
                </a:spcBef>
                <a:spcAft>
                  <a:spcPct val="0"/>
                </a:spcAft>
                <a:defRPr sz="2800">
                  <a:solidFill>
                    <a:schemeClr val="tx1"/>
                  </a:solidFill>
                  <a:latin typeface="Angsana New" pitchFamily="18" charset="-34"/>
                </a:defRPr>
              </a:lvl9pPr>
            </a:lstStyle>
            <a:p>
              <a:r>
                <a:rPr lang="th-TH" sz="2400">
                  <a:solidFill>
                    <a:srgbClr val="FF0000"/>
                  </a:solidFill>
                  <a:latin typeface="TH SarabunPSK" charset="0"/>
                  <a:ea typeface="TH SarabunPSK" charset="0"/>
                  <a:cs typeface="TH SarabunPSK" charset="0"/>
                </a:rPr>
                <a:t>A</a:t>
              </a:r>
            </a:p>
          </p:txBody>
        </p:sp>
        <p:sp>
          <p:nvSpPr>
            <p:cNvPr id="27" name="Text Box 16"/>
            <p:cNvSpPr txBox="1">
              <a:spLocks noChangeArrowheads="1"/>
            </p:cNvSpPr>
            <p:nvPr/>
          </p:nvSpPr>
          <p:spPr bwMode="auto">
            <a:xfrm>
              <a:off x="7734300" y="5340351"/>
              <a:ext cx="414166" cy="6183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ngsana New" pitchFamily="18" charset="-34"/>
                </a:defRPr>
              </a:lvl1pPr>
              <a:lvl2pPr marL="742950" indent="-285750">
                <a:defRPr sz="2800">
                  <a:solidFill>
                    <a:schemeClr val="tx1"/>
                  </a:solidFill>
                  <a:latin typeface="Angsana New" pitchFamily="18" charset="-34"/>
                </a:defRPr>
              </a:lvl2pPr>
              <a:lvl3pPr marL="1143000" indent="-228600">
                <a:defRPr sz="2800">
                  <a:solidFill>
                    <a:schemeClr val="tx1"/>
                  </a:solidFill>
                  <a:latin typeface="Angsana New" pitchFamily="18" charset="-34"/>
                </a:defRPr>
              </a:lvl3pPr>
              <a:lvl4pPr marL="1600200" indent="-228600">
                <a:defRPr sz="2800">
                  <a:solidFill>
                    <a:schemeClr val="tx1"/>
                  </a:solidFill>
                  <a:latin typeface="Angsana New" pitchFamily="18" charset="-34"/>
                </a:defRPr>
              </a:lvl4pPr>
              <a:lvl5pPr marL="2057400" indent="-228600">
                <a:defRPr sz="2800">
                  <a:solidFill>
                    <a:schemeClr val="tx1"/>
                  </a:solidFill>
                  <a:latin typeface="Angsana New" pitchFamily="18" charset="-34"/>
                </a:defRPr>
              </a:lvl5pPr>
              <a:lvl6pPr marL="2514600" indent="-228600" eaLnBrk="0" fontAlgn="base" hangingPunct="0">
                <a:spcBef>
                  <a:spcPct val="0"/>
                </a:spcBef>
                <a:spcAft>
                  <a:spcPct val="0"/>
                </a:spcAft>
                <a:defRPr sz="2800">
                  <a:solidFill>
                    <a:schemeClr val="tx1"/>
                  </a:solidFill>
                  <a:latin typeface="Angsana New" pitchFamily="18" charset="-34"/>
                </a:defRPr>
              </a:lvl6pPr>
              <a:lvl7pPr marL="2971800" indent="-228600" eaLnBrk="0" fontAlgn="base" hangingPunct="0">
                <a:spcBef>
                  <a:spcPct val="0"/>
                </a:spcBef>
                <a:spcAft>
                  <a:spcPct val="0"/>
                </a:spcAft>
                <a:defRPr sz="2800">
                  <a:solidFill>
                    <a:schemeClr val="tx1"/>
                  </a:solidFill>
                  <a:latin typeface="Angsana New" pitchFamily="18" charset="-34"/>
                </a:defRPr>
              </a:lvl7pPr>
              <a:lvl8pPr marL="3429000" indent="-228600" eaLnBrk="0" fontAlgn="base" hangingPunct="0">
                <a:spcBef>
                  <a:spcPct val="0"/>
                </a:spcBef>
                <a:spcAft>
                  <a:spcPct val="0"/>
                </a:spcAft>
                <a:defRPr sz="2800">
                  <a:solidFill>
                    <a:schemeClr val="tx1"/>
                  </a:solidFill>
                  <a:latin typeface="Angsana New" pitchFamily="18" charset="-34"/>
                </a:defRPr>
              </a:lvl8pPr>
              <a:lvl9pPr marL="3886200" indent="-228600" eaLnBrk="0" fontAlgn="base" hangingPunct="0">
                <a:spcBef>
                  <a:spcPct val="0"/>
                </a:spcBef>
                <a:spcAft>
                  <a:spcPct val="0"/>
                </a:spcAft>
                <a:defRPr sz="2800">
                  <a:solidFill>
                    <a:schemeClr val="tx1"/>
                  </a:solidFill>
                  <a:latin typeface="Angsana New" pitchFamily="18" charset="-34"/>
                </a:defRPr>
              </a:lvl9pPr>
            </a:lstStyle>
            <a:p>
              <a:r>
                <a:rPr lang="th-TH" sz="2400">
                  <a:solidFill>
                    <a:srgbClr val="FF0000"/>
                  </a:solidFill>
                  <a:latin typeface="TH SarabunPSK" charset="0"/>
                  <a:ea typeface="TH SarabunPSK" charset="0"/>
                  <a:cs typeface="TH SarabunPSK" charset="0"/>
                </a:rPr>
                <a:t>B</a:t>
              </a:r>
            </a:p>
          </p:txBody>
        </p:sp>
        <p:sp>
          <p:nvSpPr>
            <p:cNvPr id="28" name="Oval 17"/>
            <p:cNvSpPr>
              <a:spLocks noChangeArrowheads="1"/>
            </p:cNvSpPr>
            <p:nvPr/>
          </p:nvSpPr>
          <p:spPr bwMode="auto">
            <a:xfrm>
              <a:off x="4391025" y="2959100"/>
              <a:ext cx="76200" cy="76200"/>
            </a:xfrm>
            <a:prstGeom prst="ellipse">
              <a:avLst/>
            </a:prstGeom>
            <a:solidFill>
              <a:schemeClr val="bg2"/>
            </a:solidFill>
            <a:ln w="9525">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400">
                <a:latin typeface="TH SarabunPSK" charset="0"/>
                <a:ea typeface="TH SarabunPSK" charset="0"/>
                <a:cs typeface="TH SarabunPSK" charset="0"/>
              </a:endParaRPr>
            </a:p>
          </p:txBody>
        </p:sp>
        <p:sp>
          <p:nvSpPr>
            <p:cNvPr id="29" name="Oval 18"/>
            <p:cNvSpPr>
              <a:spLocks noChangeArrowheads="1"/>
            </p:cNvSpPr>
            <p:nvPr/>
          </p:nvSpPr>
          <p:spPr bwMode="auto">
            <a:xfrm>
              <a:off x="7277100" y="5073650"/>
              <a:ext cx="76200" cy="76200"/>
            </a:xfrm>
            <a:prstGeom prst="ellipse">
              <a:avLst/>
            </a:prstGeom>
            <a:solidFill>
              <a:schemeClr val="bg2"/>
            </a:solidFill>
            <a:ln w="9525">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400">
                <a:latin typeface="TH SarabunPSK" charset="0"/>
                <a:ea typeface="TH SarabunPSK" charset="0"/>
                <a:cs typeface="TH SarabunPSK" charset="0"/>
              </a:endParaRPr>
            </a:p>
          </p:txBody>
        </p:sp>
        <p:sp>
          <p:nvSpPr>
            <p:cNvPr id="30" name="Oval 19"/>
            <p:cNvSpPr>
              <a:spLocks noChangeArrowheads="1"/>
            </p:cNvSpPr>
            <p:nvPr/>
          </p:nvSpPr>
          <p:spPr bwMode="auto">
            <a:xfrm>
              <a:off x="6210300" y="3521075"/>
              <a:ext cx="76200" cy="76200"/>
            </a:xfrm>
            <a:prstGeom prst="ellipse">
              <a:avLst/>
            </a:prstGeom>
            <a:solidFill>
              <a:srgbClr val="FF0000"/>
            </a:solidFill>
            <a:ln w="9525">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400">
                <a:latin typeface="TH SarabunPSK" charset="0"/>
                <a:ea typeface="TH SarabunPSK" charset="0"/>
                <a:cs typeface="TH SarabunPSK" charset="0"/>
              </a:endParaRPr>
            </a:p>
          </p:txBody>
        </p:sp>
        <p:sp>
          <p:nvSpPr>
            <p:cNvPr id="31" name="Oval 20"/>
            <p:cNvSpPr>
              <a:spLocks noChangeArrowheads="1"/>
            </p:cNvSpPr>
            <p:nvPr/>
          </p:nvSpPr>
          <p:spPr bwMode="auto">
            <a:xfrm>
              <a:off x="5372100" y="4435475"/>
              <a:ext cx="76200" cy="76200"/>
            </a:xfrm>
            <a:prstGeom prst="ellipse">
              <a:avLst/>
            </a:prstGeom>
            <a:solidFill>
              <a:srgbClr val="FF0000"/>
            </a:solidFill>
            <a:ln w="9525">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400">
                <a:latin typeface="TH SarabunPSK" charset="0"/>
                <a:ea typeface="TH SarabunPSK" charset="0"/>
                <a:cs typeface="TH SarabunPSK" charset="0"/>
              </a:endParaRPr>
            </a:p>
          </p:txBody>
        </p:sp>
        <p:sp>
          <p:nvSpPr>
            <p:cNvPr id="32" name="Line 21"/>
            <p:cNvSpPr>
              <a:spLocks noChangeShapeType="1"/>
            </p:cNvSpPr>
            <p:nvPr/>
          </p:nvSpPr>
          <p:spPr bwMode="auto">
            <a:xfrm flipH="1">
              <a:off x="3808413" y="4013200"/>
              <a:ext cx="2057400" cy="0"/>
            </a:xfrm>
            <a:prstGeom prst="line">
              <a:avLst/>
            </a:prstGeom>
            <a:noFill/>
            <a:ln w="19050">
              <a:solidFill>
                <a:srgbClr val="660066"/>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400">
                <a:latin typeface="TH SarabunPSK" charset="0"/>
                <a:ea typeface="TH SarabunPSK" charset="0"/>
                <a:cs typeface="TH SarabunPSK" charset="0"/>
              </a:endParaRPr>
            </a:p>
          </p:txBody>
        </p:sp>
        <p:sp>
          <p:nvSpPr>
            <p:cNvPr id="33" name="Oval 22"/>
            <p:cNvSpPr>
              <a:spLocks noChangeArrowheads="1"/>
            </p:cNvSpPr>
            <p:nvPr/>
          </p:nvSpPr>
          <p:spPr bwMode="auto">
            <a:xfrm>
              <a:off x="5819775" y="3987800"/>
              <a:ext cx="76200" cy="76200"/>
            </a:xfrm>
            <a:prstGeom prst="ellipse">
              <a:avLst/>
            </a:prstGeom>
            <a:solidFill>
              <a:schemeClr val="bg2"/>
            </a:solidFill>
            <a:ln w="9525">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400">
                <a:latin typeface="TH SarabunPSK" charset="0"/>
                <a:ea typeface="TH SarabunPSK" charset="0"/>
                <a:cs typeface="TH SarabunPSK" charset="0"/>
              </a:endParaRPr>
            </a:p>
          </p:txBody>
        </p:sp>
        <p:sp>
          <p:nvSpPr>
            <p:cNvPr id="34" name="Text Box 23"/>
            <p:cNvSpPr txBox="1">
              <a:spLocks noChangeArrowheads="1"/>
            </p:cNvSpPr>
            <p:nvPr/>
          </p:nvSpPr>
          <p:spPr bwMode="auto">
            <a:xfrm>
              <a:off x="4421188" y="2606675"/>
              <a:ext cx="396561" cy="5359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ngsana New" pitchFamily="18" charset="-34"/>
                </a:defRPr>
              </a:lvl1pPr>
              <a:lvl2pPr marL="742950" indent="-285750">
                <a:defRPr sz="2800">
                  <a:solidFill>
                    <a:schemeClr val="tx1"/>
                  </a:solidFill>
                  <a:latin typeface="Angsana New" pitchFamily="18" charset="-34"/>
                </a:defRPr>
              </a:lvl2pPr>
              <a:lvl3pPr marL="1143000" indent="-228600">
                <a:defRPr sz="2800">
                  <a:solidFill>
                    <a:schemeClr val="tx1"/>
                  </a:solidFill>
                  <a:latin typeface="Angsana New" pitchFamily="18" charset="-34"/>
                </a:defRPr>
              </a:lvl3pPr>
              <a:lvl4pPr marL="1600200" indent="-228600">
                <a:defRPr sz="2800">
                  <a:solidFill>
                    <a:schemeClr val="tx1"/>
                  </a:solidFill>
                  <a:latin typeface="Angsana New" pitchFamily="18" charset="-34"/>
                </a:defRPr>
              </a:lvl4pPr>
              <a:lvl5pPr marL="2057400" indent="-228600">
                <a:defRPr sz="2800">
                  <a:solidFill>
                    <a:schemeClr val="tx1"/>
                  </a:solidFill>
                  <a:latin typeface="Angsana New" pitchFamily="18" charset="-34"/>
                </a:defRPr>
              </a:lvl5pPr>
              <a:lvl6pPr marL="2514600" indent="-228600" eaLnBrk="0" fontAlgn="base" hangingPunct="0">
                <a:spcBef>
                  <a:spcPct val="0"/>
                </a:spcBef>
                <a:spcAft>
                  <a:spcPct val="0"/>
                </a:spcAft>
                <a:defRPr sz="2800">
                  <a:solidFill>
                    <a:schemeClr val="tx1"/>
                  </a:solidFill>
                  <a:latin typeface="Angsana New" pitchFamily="18" charset="-34"/>
                </a:defRPr>
              </a:lvl6pPr>
              <a:lvl7pPr marL="2971800" indent="-228600" eaLnBrk="0" fontAlgn="base" hangingPunct="0">
                <a:spcBef>
                  <a:spcPct val="0"/>
                </a:spcBef>
                <a:spcAft>
                  <a:spcPct val="0"/>
                </a:spcAft>
                <a:defRPr sz="2800">
                  <a:solidFill>
                    <a:schemeClr val="tx1"/>
                  </a:solidFill>
                  <a:latin typeface="Angsana New" pitchFamily="18" charset="-34"/>
                </a:defRPr>
              </a:lvl7pPr>
              <a:lvl8pPr marL="3429000" indent="-228600" eaLnBrk="0" fontAlgn="base" hangingPunct="0">
                <a:spcBef>
                  <a:spcPct val="0"/>
                </a:spcBef>
                <a:spcAft>
                  <a:spcPct val="0"/>
                </a:spcAft>
                <a:defRPr sz="2800">
                  <a:solidFill>
                    <a:schemeClr val="tx1"/>
                  </a:solidFill>
                  <a:latin typeface="Angsana New" pitchFamily="18" charset="-34"/>
                </a:defRPr>
              </a:lvl8pPr>
              <a:lvl9pPr marL="3886200" indent="-228600" eaLnBrk="0" fontAlgn="base" hangingPunct="0">
                <a:spcBef>
                  <a:spcPct val="0"/>
                </a:spcBef>
                <a:spcAft>
                  <a:spcPct val="0"/>
                </a:spcAft>
                <a:defRPr sz="2800">
                  <a:solidFill>
                    <a:schemeClr val="tx1"/>
                  </a:solidFill>
                  <a:latin typeface="Angsana New" pitchFamily="18" charset="-34"/>
                </a:defRPr>
              </a:lvl9pPr>
            </a:lstStyle>
            <a:p>
              <a:r>
                <a:rPr lang="th-TH" sz="2000">
                  <a:solidFill>
                    <a:schemeClr val="tx2"/>
                  </a:solidFill>
                  <a:latin typeface="TH SarabunPSK" charset="0"/>
                  <a:ea typeface="TH SarabunPSK" charset="0"/>
                  <a:cs typeface="TH SarabunPSK" charset="0"/>
                </a:rPr>
                <a:t>C</a:t>
              </a:r>
            </a:p>
          </p:txBody>
        </p:sp>
        <p:sp>
          <p:nvSpPr>
            <p:cNvPr id="35" name="Text Box 24"/>
            <p:cNvSpPr txBox="1">
              <a:spLocks noChangeArrowheads="1"/>
            </p:cNvSpPr>
            <p:nvPr/>
          </p:nvSpPr>
          <p:spPr bwMode="auto">
            <a:xfrm>
              <a:off x="5829301" y="3521075"/>
              <a:ext cx="378955" cy="5359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ngsana New" pitchFamily="18" charset="-34"/>
                </a:defRPr>
              </a:lvl1pPr>
              <a:lvl2pPr marL="742950" indent="-285750">
                <a:defRPr sz="2800">
                  <a:solidFill>
                    <a:schemeClr val="tx1"/>
                  </a:solidFill>
                  <a:latin typeface="Angsana New" pitchFamily="18" charset="-34"/>
                </a:defRPr>
              </a:lvl2pPr>
              <a:lvl3pPr marL="1143000" indent="-228600">
                <a:defRPr sz="2800">
                  <a:solidFill>
                    <a:schemeClr val="tx1"/>
                  </a:solidFill>
                  <a:latin typeface="Angsana New" pitchFamily="18" charset="-34"/>
                </a:defRPr>
              </a:lvl3pPr>
              <a:lvl4pPr marL="1600200" indent="-228600">
                <a:defRPr sz="2800">
                  <a:solidFill>
                    <a:schemeClr val="tx1"/>
                  </a:solidFill>
                  <a:latin typeface="Angsana New" pitchFamily="18" charset="-34"/>
                </a:defRPr>
              </a:lvl4pPr>
              <a:lvl5pPr marL="2057400" indent="-228600">
                <a:defRPr sz="2800">
                  <a:solidFill>
                    <a:schemeClr val="tx1"/>
                  </a:solidFill>
                  <a:latin typeface="Angsana New" pitchFamily="18" charset="-34"/>
                </a:defRPr>
              </a:lvl5pPr>
              <a:lvl6pPr marL="2514600" indent="-228600" eaLnBrk="0" fontAlgn="base" hangingPunct="0">
                <a:spcBef>
                  <a:spcPct val="0"/>
                </a:spcBef>
                <a:spcAft>
                  <a:spcPct val="0"/>
                </a:spcAft>
                <a:defRPr sz="2800">
                  <a:solidFill>
                    <a:schemeClr val="tx1"/>
                  </a:solidFill>
                  <a:latin typeface="Angsana New" pitchFamily="18" charset="-34"/>
                </a:defRPr>
              </a:lvl6pPr>
              <a:lvl7pPr marL="2971800" indent="-228600" eaLnBrk="0" fontAlgn="base" hangingPunct="0">
                <a:spcBef>
                  <a:spcPct val="0"/>
                </a:spcBef>
                <a:spcAft>
                  <a:spcPct val="0"/>
                </a:spcAft>
                <a:defRPr sz="2800">
                  <a:solidFill>
                    <a:schemeClr val="tx1"/>
                  </a:solidFill>
                  <a:latin typeface="Angsana New" pitchFamily="18" charset="-34"/>
                </a:defRPr>
              </a:lvl7pPr>
              <a:lvl8pPr marL="3429000" indent="-228600" eaLnBrk="0" fontAlgn="base" hangingPunct="0">
                <a:spcBef>
                  <a:spcPct val="0"/>
                </a:spcBef>
                <a:spcAft>
                  <a:spcPct val="0"/>
                </a:spcAft>
                <a:defRPr sz="2800">
                  <a:solidFill>
                    <a:schemeClr val="tx1"/>
                  </a:solidFill>
                  <a:latin typeface="Angsana New" pitchFamily="18" charset="-34"/>
                </a:defRPr>
              </a:lvl8pPr>
              <a:lvl9pPr marL="3886200" indent="-228600" eaLnBrk="0" fontAlgn="base" hangingPunct="0">
                <a:spcBef>
                  <a:spcPct val="0"/>
                </a:spcBef>
                <a:spcAft>
                  <a:spcPct val="0"/>
                </a:spcAft>
                <a:defRPr sz="2800">
                  <a:solidFill>
                    <a:schemeClr val="tx1"/>
                  </a:solidFill>
                  <a:latin typeface="Angsana New" pitchFamily="18" charset="-34"/>
                </a:defRPr>
              </a:lvl9pPr>
            </a:lstStyle>
            <a:p>
              <a:r>
                <a:rPr lang="th-TH" sz="2000" b="1">
                  <a:solidFill>
                    <a:srgbClr val="336600"/>
                  </a:solidFill>
                  <a:latin typeface="TH SarabunPSK" charset="0"/>
                  <a:ea typeface="TH SarabunPSK" charset="0"/>
                  <a:cs typeface="TH SarabunPSK" charset="0"/>
                </a:rPr>
                <a:t>E</a:t>
              </a:r>
            </a:p>
          </p:txBody>
        </p:sp>
        <p:sp>
          <p:nvSpPr>
            <p:cNvPr id="36" name="Text Box 25"/>
            <p:cNvSpPr txBox="1">
              <a:spLocks noChangeArrowheads="1"/>
            </p:cNvSpPr>
            <p:nvPr/>
          </p:nvSpPr>
          <p:spPr bwMode="auto">
            <a:xfrm>
              <a:off x="6210302" y="3065463"/>
              <a:ext cx="376753" cy="5359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ngsana New" pitchFamily="18" charset="-34"/>
                </a:defRPr>
              </a:lvl1pPr>
              <a:lvl2pPr marL="742950" indent="-285750">
                <a:defRPr sz="2800">
                  <a:solidFill>
                    <a:schemeClr val="tx1"/>
                  </a:solidFill>
                  <a:latin typeface="Angsana New" pitchFamily="18" charset="-34"/>
                </a:defRPr>
              </a:lvl2pPr>
              <a:lvl3pPr marL="1143000" indent="-228600">
                <a:defRPr sz="2800">
                  <a:solidFill>
                    <a:schemeClr val="tx1"/>
                  </a:solidFill>
                  <a:latin typeface="Angsana New" pitchFamily="18" charset="-34"/>
                </a:defRPr>
              </a:lvl3pPr>
              <a:lvl4pPr marL="1600200" indent="-228600">
                <a:defRPr sz="2800">
                  <a:solidFill>
                    <a:schemeClr val="tx1"/>
                  </a:solidFill>
                  <a:latin typeface="Angsana New" pitchFamily="18" charset="-34"/>
                </a:defRPr>
              </a:lvl4pPr>
              <a:lvl5pPr marL="2057400" indent="-228600">
                <a:defRPr sz="2800">
                  <a:solidFill>
                    <a:schemeClr val="tx1"/>
                  </a:solidFill>
                  <a:latin typeface="Angsana New" pitchFamily="18" charset="-34"/>
                </a:defRPr>
              </a:lvl5pPr>
              <a:lvl6pPr marL="2514600" indent="-228600" eaLnBrk="0" fontAlgn="base" hangingPunct="0">
                <a:spcBef>
                  <a:spcPct val="0"/>
                </a:spcBef>
                <a:spcAft>
                  <a:spcPct val="0"/>
                </a:spcAft>
                <a:defRPr sz="2800">
                  <a:solidFill>
                    <a:schemeClr val="tx1"/>
                  </a:solidFill>
                  <a:latin typeface="Angsana New" pitchFamily="18" charset="-34"/>
                </a:defRPr>
              </a:lvl6pPr>
              <a:lvl7pPr marL="2971800" indent="-228600" eaLnBrk="0" fontAlgn="base" hangingPunct="0">
                <a:spcBef>
                  <a:spcPct val="0"/>
                </a:spcBef>
                <a:spcAft>
                  <a:spcPct val="0"/>
                </a:spcAft>
                <a:defRPr sz="2800">
                  <a:solidFill>
                    <a:schemeClr val="tx1"/>
                  </a:solidFill>
                  <a:latin typeface="Angsana New" pitchFamily="18" charset="-34"/>
                </a:defRPr>
              </a:lvl7pPr>
              <a:lvl8pPr marL="3429000" indent="-228600" eaLnBrk="0" fontAlgn="base" hangingPunct="0">
                <a:spcBef>
                  <a:spcPct val="0"/>
                </a:spcBef>
                <a:spcAft>
                  <a:spcPct val="0"/>
                </a:spcAft>
                <a:defRPr sz="2800">
                  <a:solidFill>
                    <a:schemeClr val="tx1"/>
                  </a:solidFill>
                  <a:latin typeface="Angsana New" pitchFamily="18" charset="-34"/>
                </a:defRPr>
              </a:lvl8pPr>
              <a:lvl9pPr marL="3886200" indent="-228600" eaLnBrk="0" fontAlgn="base" hangingPunct="0">
                <a:spcBef>
                  <a:spcPct val="0"/>
                </a:spcBef>
                <a:spcAft>
                  <a:spcPct val="0"/>
                </a:spcAft>
                <a:defRPr sz="2800">
                  <a:solidFill>
                    <a:schemeClr val="tx1"/>
                  </a:solidFill>
                  <a:latin typeface="Angsana New" pitchFamily="18" charset="-34"/>
                </a:defRPr>
              </a:lvl9pPr>
            </a:lstStyle>
            <a:p>
              <a:r>
                <a:rPr lang="th-TH" sz="2000">
                  <a:latin typeface="TH SarabunPSK" charset="0"/>
                  <a:ea typeface="TH SarabunPSK" charset="0"/>
                  <a:cs typeface="TH SarabunPSK" charset="0"/>
                </a:rPr>
                <a:t>F</a:t>
              </a:r>
            </a:p>
          </p:txBody>
        </p:sp>
        <p:sp>
          <p:nvSpPr>
            <p:cNvPr id="37" name="Text Box 26"/>
            <p:cNvSpPr txBox="1">
              <a:spLocks noChangeArrowheads="1"/>
            </p:cNvSpPr>
            <p:nvPr/>
          </p:nvSpPr>
          <p:spPr bwMode="auto">
            <a:xfrm>
              <a:off x="5127626" y="4360863"/>
              <a:ext cx="403161" cy="5359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ngsana New" pitchFamily="18" charset="-34"/>
                </a:defRPr>
              </a:lvl1pPr>
              <a:lvl2pPr marL="742950" indent="-285750">
                <a:defRPr sz="2800">
                  <a:solidFill>
                    <a:schemeClr val="tx1"/>
                  </a:solidFill>
                  <a:latin typeface="Angsana New" pitchFamily="18" charset="-34"/>
                </a:defRPr>
              </a:lvl2pPr>
              <a:lvl3pPr marL="1143000" indent="-228600">
                <a:defRPr sz="2800">
                  <a:solidFill>
                    <a:schemeClr val="tx1"/>
                  </a:solidFill>
                  <a:latin typeface="Angsana New" pitchFamily="18" charset="-34"/>
                </a:defRPr>
              </a:lvl3pPr>
              <a:lvl4pPr marL="1600200" indent="-228600">
                <a:defRPr sz="2800">
                  <a:solidFill>
                    <a:schemeClr val="tx1"/>
                  </a:solidFill>
                  <a:latin typeface="Angsana New" pitchFamily="18" charset="-34"/>
                </a:defRPr>
              </a:lvl4pPr>
              <a:lvl5pPr marL="2057400" indent="-228600">
                <a:defRPr sz="2800">
                  <a:solidFill>
                    <a:schemeClr val="tx1"/>
                  </a:solidFill>
                  <a:latin typeface="Angsana New" pitchFamily="18" charset="-34"/>
                </a:defRPr>
              </a:lvl5pPr>
              <a:lvl6pPr marL="2514600" indent="-228600" eaLnBrk="0" fontAlgn="base" hangingPunct="0">
                <a:spcBef>
                  <a:spcPct val="0"/>
                </a:spcBef>
                <a:spcAft>
                  <a:spcPct val="0"/>
                </a:spcAft>
                <a:defRPr sz="2800">
                  <a:solidFill>
                    <a:schemeClr val="tx1"/>
                  </a:solidFill>
                  <a:latin typeface="Angsana New" pitchFamily="18" charset="-34"/>
                </a:defRPr>
              </a:lvl6pPr>
              <a:lvl7pPr marL="2971800" indent="-228600" eaLnBrk="0" fontAlgn="base" hangingPunct="0">
                <a:spcBef>
                  <a:spcPct val="0"/>
                </a:spcBef>
                <a:spcAft>
                  <a:spcPct val="0"/>
                </a:spcAft>
                <a:defRPr sz="2800">
                  <a:solidFill>
                    <a:schemeClr val="tx1"/>
                  </a:solidFill>
                  <a:latin typeface="Angsana New" pitchFamily="18" charset="-34"/>
                </a:defRPr>
              </a:lvl7pPr>
              <a:lvl8pPr marL="3429000" indent="-228600" eaLnBrk="0" fontAlgn="base" hangingPunct="0">
                <a:spcBef>
                  <a:spcPct val="0"/>
                </a:spcBef>
                <a:spcAft>
                  <a:spcPct val="0"/>
                </a:spcAft>
                <a:defRPr sz="2800">
                  <a:solidFill>
                    <a:schemeClr val="tx1"/>
                  </a:solidFill>
                  <a:latin typeface="Angsana New" pitchFamily="18" charset="-34"/>
                </a:defRPr>
              </a:lvl8pPr>
              <a:lvl9pPr marL="3886200" indent="-228600" eaLnBrk="0" fontAlgn="base" hangingPunct="0">
                <a:spcBef>
                  <a:spcPct val="0"/>
                </a:spcBef>
                <a:spcAft>
                  <a:spcPct val="0"/>
                </a:spcAft>
                <a:defRPr sz="2800">
                  <a:solidFill>
                    <a:schemeClr val="tx1"/>
                  </a:solidFill>
                  <a:latin typeface="Angsana New" pitchFamily="18" charset="-34"/>
                </a:defRPr>
              </a:lvl9pPr>
            </a:lstStyle>
            <a:p>
              <a:r>
                <a:rPr lang="th-TH" sz="2000">
                  <a:solidFill>
                    <a:schemeClr val="hlink"/>
                  </a:solidFill>
                  <a:latin typeface="TH SarabunPSK" charset="0"/>
                  <a:ea typeface="TH SarabunPSK" charset="0"/>
                  <a:cs typeface="TH SarabunPSK" charset="0"/>
                </a:rPr>
                <a:t>G</a:t>
              </a:r>
            </a:p>
          </p:txBody>
        </p:sp>
        <p:sp>
          <p:nvSpPr>
            <p:cNvPr id="38" name="Text Box 27"/>
            <p:cNvSpPr txBox="1">
              <a:spLocks noChangeArrowheads="1"/>
            </p:cNvSpPr>
            <p:nvPr/>
          </p:nvSpPr>
          <p:spPr bwMode="auto">
            <a:xfrm>
              <a:off x="7200901" y="4602163"/>
              <a:ext cx="405363" cy="5359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ngsana New" pitchFamily="18" charset="-34"/>
                </a:defRPr>
              </a:lvl1pPr>
              <a:lvl2pPr marL="742950" indent="-285750">
                <a:defRPr sz="2800">
                  <a:solidFill>
                    <a:schemeClr val="tx1"/>
                  </a:solidFill>
                  <a:latin typeface="Angsana New" pitchFamily="18" charset="-34"/>
                </a:defRPr>
              </a:lvl2pPr>
              <a:lvl3pPr marL="1143000" indent="-228600">
                <a:defRPr sz="2800">
                  <a:solidFill>
                    <a:schemeClr val="tx1"/>
                  </a:solidFill>
                  <a:latin typeface="Angsana New" pitchFamily="18" charset="-34"/>
                </a:defRPr>
              </a:lvl3pPr>
              <a:lvl4pPr marL="1600200" indent="-228600">
                <a:defRPr sz="2800">
                  <a:solidFill>
                    <a:schemeClr val="tx1"/>
                  </a:solidFill>
                  <a:latin typeface="Angsana New" pitchFamily="18" charset="-34"/>
                </a:defRPr>
              </a:lvl4pPr>
              <a:lvl5pPr marL="2057400" indent="-228600">
                <a:defRPr sz="2800">
                  <a:solidFill>
                    <a:schemeClr val="tx1"/>
                  </a:solidFill>
                  <a:latin typeface="Angsana New" pitchFamily="18" charset="-34"/>
                </a:defRPr>
              </a:lvl5pPr>
              <a:lvl6pPr marL="2514600" indent="-228600" eaLnBrk="0" fontAlgn="base" hangingPunct="0">
                <a:spcBef>
                  <a:spcPct val="0"/>
                </a:spcBef>
                <a:spcAft>
                  <a:spcPct val="0"/>
                </a:spcAft>
                <a:defRPr sz="2800">
                  <a:solidFill>
                    <a:schemeClr val="tx1"/>
                  </a:solidFill>
                  <a:latin typeface="Angsana New" pitchFamily="18" charset="-34"/>
                </a:defRPr>
              </a:lvl6pPr>
              <a:lvl7pPr marL="2971800" indent="-228600" eaLnBrk="0" fontAlgn="base" hangingPunct="0">
                <a:spcBef>
                  <a:spcPct val="0"/>
                </a:spcBef>
                <a:spcAft>
                  <a:spcPct val="0"/>
                </a:spcAft>
                <a:defRPr sz="2800">
                  <a:solidFill>
                    <a:schemeClr val="tx1"/>
                  </a:solidFill>
                  <a:latin typeface="Angsana New" pitchFamily="18" charset="-34"/>
                </a:defRPr>
              </a:lvl7pPr>
              <a:lvl8pPr marL="3429000" indent="-228600" eaLnBrk="0" fontAlgn="base" hangingPunct="0">
                <a:spcBef>
                  <a:spcPct val="0"/>
                </a:spcBef>
                <a:spcAft>
                  <a:spcPct val="0"/>
                </a:spcAft>
                <a:defRPr sz="2800">
                  <a:solidFill>
                    <a:schemeClr val="tx1"/>
                  </a:solidFill>
                  <a:latin typeface="Angsana New" pitchFamily="18" charset="-34"/>
                </a:defRPr>
              </a:lvl8pPr>
              <a:lvl9pPr marL="3886200" indent="-228600" eaLnBrk="0" fontAlgn="base" hangingPunct="0">
                <a:spcBef>
                  <a:spcPct val="0"/>
                </a:spcBef>
                <a:spcAft>
                  <a:spcPct val="0"/>
                </a:spcAft>
                <a:defRPr sz="2800">
                  <a:solidFill>
                    <a:schemeClr val="tx1"/>
                  </a:solidFill>
                  <a:latin typeface="Angsana New" pitchFamily="18" charset="-34"/>
                </a:defRPr>
              </a:lvl9pPr>
            </a:lstStyle>
            <a:p>
              <a:r>
                <a:rPr lang="th-TH" sz="2000">
                  <a:solidFill>
                    <a:schemeClr val="tx2"/>
                  </a:solidFill>
                  <a:latin typeface="TH SarabunPSK" charset="0"/>
                  <a:ea typeface="TH SarabunPSK" charset="0"/>
                  <a:cs typeface="TH SarabunPSK" charset="0"/>
                </a:rPr>
                <a:t>D</a:t>
              </a:r>
            </a:p>
          </p:txBody>
        </p:sp>
        <p:sp>
          <p:nvSpPr>
            <p:cNvPr id="39" name="Text Box 28"/>
            <p:cNvSpPr txBox="1">
              <a:spLocks noChangeArrowheads="1"/>
            </p:cNvSpPr>
            <p:nvPr/>
          </p:nvSpPr>
          <p:spPr bwMode="auto">
            <a:xfrm>
              <a:off x="3390900" y="3751264"/>
              <a:ext cx="533400" cy="7832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ngsana New" pitchFamily="18" charset="-34"/>
                </a:defRPr>
              </a:lvl1pPr>
              <a:lvl2pPr marL="742950" indent="-285750">
                <a:defRPr sz="2800">
                  <a:solidFill>
                    <a:schemeClr val="tx1"/>
                  </a:solidFill>
                  <a:latin typeface="Angsana New" pitchFamily="18" charset="-34"/>
                </a:defRPr>
              </a:lvl2pPr>
              <a:lvl3pPr marL="1143000" indent="-228600">
                <a:defRPr sz="2800">
                  <a:solidFill>
                    <a:schemeClr val="tx1"/>
                  </a:solidFill>
                  <a:latin typeface="Angsana New" pitchFamily="18" charset="-34"/>
                </a:defRPr>
              </a:lvl3pPr>
              <a:lvl4pPr marL="1600200" indent="-228600">
                <a:defRPr sz="2800">
                  <a:solidFill>
                    <a:schemeClr val="tx1"/>
                  </a:solidFill>
                  <a:latin typeface="Angsana New" pitchFamily="18" charset="-34"/>
                </a:defRPr>
              </a:lvl4pPr>
              <a:lvl5pPr marL="2057400" indent="-228600">
                <a:defRPr sz="2800">
                  <a:solidFill>
                    <a:schemeClr val="tx1"/>
                  </a:solidFill>
                  <a:latin typeface="Angsana New" pitchFamily="18" charset="-34"/>
                </a:defRPr>
              </a:lvl5pPr>
              <a:lvl6pPr marL="2514600" indent="-228600" eaLnBrk="0" fontAlgn="base" hangingPunct="0">
                <a:spcBef>
                  <a:spcPct val="0"/>
                </a:spcBef>
                <a:spcAft>
                  <a:spcPct val="0"/>
                </a:spcAft>
                <a:defRPr sz="2800">
                  <a:solidFill>
                    <a:schemeClr val="tx1"/>
                  </a:solidFill>
                  <a:latin typeface="Angsana New" pitchFamily="18" charset="-34"/>
                </a:defRPr>
              </a:lvl6pPr>
              <a:lvl7pPr marL="2971800" indent="-228600" eaLnBrk="0" fontAlgn="base" hangingPunct="0">
                <a:spcBef>
                  <a:spcPct val="0"/>
                </a:spcBef>
                <a:spcAft>
                  <a:spcPct val="0"/>
                </a:spcAft>
                <a:defRPr sz="2800">
                  <a:solidFill>
                    <a:schemeClr val="tx1"/>
                  </a:solidFill>
                  <a:latin typeface="Angsana New" pitchFamily="18" charset="-34"/>
                </a:defRPr>
              </a:lvl7pPr>
              <a:lvl8pPr marL="3429000" indent="-228600" eaLnBrk="0" fontAlgn="base" hangingPunct="0">
                <a:spcBef>
                  <a:spcPct val="0"/>
                </a:spcBef>
                <a:spcAft>
                  <a:spcPct val="0"/>
                </a:spcAft>
                <a:defRPr sz="2800">
                  <a:solidFill>
                    <a:schemeClr val="tx1"/>
                  </a:solidFill>
                  <a:latin typeface="Angsana New" pitchFamily="18" charset="-34"/>
                </a:defRPr>
              </a:lvl8pPr>
              <a:lvl9pPr marL="3886200" indent="-228600" eaLnBrk="0" fontAlgn="base" hangingPunct="0">
                <a:spcBef>
                  <a:spcPct val="0"/>
                </a:spcBef>
                <a:spcAft>
                  <a:spcPct val="0"/>
                </a:spcAft>
                <a:defRPr sz="2800">
                  <a:solidFill>
                    <a:schemeClr val="tx1"/>
                  </a:solidFill>
                  <a:latin typeface="Angsana New" pitchFamily="18" charset="-34"/>
                </a:defRPr>
              </a:lvl9pPr>
            </a:lstStyle>
            <a:p>
              <a:r>
                <a:rPr lang="th-TH" sz="2000">
                  <a:solidFill>
                    <a:srgbClr val="660066"/>
                  </a:solidFill>
                  <a:latin typeface="TH SarabunPSK" charset="0"/>
                  <a:ea typeface="TH SarabunPSK" charset="0"/>
                  <a:cs typeface="TH SarabunPSK" charset="0"/>
                </a:rPr>
                <a:t>Y</a:t>
              </a:r>
              <a:r>
                <a:rPr lang="th-TH" sz="3200" baseline="30000">
                  <a:solidFill>
                    <a:srgbClr val="660066"/>
                  </a:solidFill>
                  <a:latin typeface="TH SarabunPSK" charset="0"/>
                  <a:ea typeface="TH SarabunPSK" charset="0"/>
                  <a:cs typeface="TH SarabunPSK" charset="0"/>
                </a:rPr>
                <a:t>*</a:t>
              </a:r>
              <a:endParaRPr lang="th-TH" sz="2000">
                <a:solidFill>
                  <a:srgbClr val="660066"/>
                </a:solidFill>
                <a:latin typeface="TH SarabunPSK" charset="0"/>
                <a:ea typeface="TH SarabunPSK" charset="0"/>
                <a:cs typeface="TH SarabunPSK" charset="0"/>
              </a:endParaRPr>
            </a:p>
          </p:txBody>
        </p:sp>
        <p:sp>
          <p:nvSpPr>
            <p:cNvPr id="40" name="Line 29"/>
            <p:cNvSpPr>
              <a:spLocks noChangeShapeType="1"/>
            </p:cNvSpPr>
            <p:nvPr/>
          </p:nvSpPr>
          <p:spPr bwMode="auto">
            <a:xfrm>
              <a:off x="5864225" y="4073525"/>
              <a:ext cx="0" cy="1447800"/>
            </a:xfrm>
            <a:prstGeom prst="line">
              <a:avLst/>
            </a:prstGeom>
            <a:noFill/>
            <a:ln w="19050">
              <a:solidFill>
                <a:srgbClr val="660066"/>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400">
                <a:latin typeface="TH SarabunPSK" charset="0"/>
                <a:ea typeface="TH SarabunPSK" charset="0"/>
                <a:cs typeface="TH SarabunPSK" charset="0"/>
              </a:endParaRPr>
            </a:p>
          </p:txBody>
        </p:sp>
        <p:sp>
          <p:nvSpPr>
            <p:cNvPr id="41" name="Text Box 30"/>
            <p:cNvSpPr txBox="1">
              <a:spLocks noChangeArrowheads="1"/>
            </p:cNvSpPr>
            <p:nvPr/>
          </p:nvSpPr>
          <p:spPr bwMode="auto">
            <a:xfrm>
              <a:off x="5676901" y="5516563"/>
              <a:ext cx="646112" cy="7832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ngsana New" pitchFamily="18" charset="-34"/>
                </a:defRPr>
              </a:lvl1pPr>
              <a:lvl2pPr marL="742950" indent="-285750">
                <a:defRPr sz="2800">
                  <a:solidFill>
                    <a:schemeClr val="tx1"/>
                  </a:solidFill>
                  <a:latin typeface="Angsana New" pitchFamily="18" charset="-34"/>
                </a:defRPr>
              </a:lvl2pPr>
              <a:lvl3pPr marL="1143000" indent="-228600">
                <a:defRPr sz="2800">
                  <a:solidFill>
                    <a:schemeClr val="tx1"/>
                  </a:solidFill>
                  <a:latin typeface="Angsana New" pitchFamily="18" charset="-34"/>
                </a:defRPr>
              </a:lvl3pPr>
              <a:lvl4pPr marL="1600200" indent="-228600">
                <a:defRPr sz="2800">
                  <a:solidFill>
                    <a:schemeClr val="tx1"/>
                  </a:solidFill>
                  <a:latin typeface="Angsana New" pitchFamily="18" charset="-34"/>
                </a:defRPr>
              </a:lvl4pPr>
              <a:lvl5pPr marL="2057400" indent="-228600">
                <a:defRPr sz="2800">
                  <a:solidFill>
                    <a:schemeClr val="tx1"/>
                  </a:solidFill>
                  <a:latin typeface="Angsana New" pitchFamily="18" charset="-34"/>
                </a:defRPr>
              </a:lvl5pPr>
              <a:lvl6pPr marL="2514600" indent="-228600" eaLnBrk="0" fontAlgn="base" hangingPunct="0">
                <a:spcBef>
                  <a:spcPct val="0"/>
                </a:spcBef>
                <a:spcAft>
                  <a:spcPct val="0"/>
                </a:spcAft>
                <a:defRPr sz="2800">
                  <a:solidFill>
                    <a:schemeClr val="tx1"/>
                  </a:solidFill>
                  <a:latin typeface="Angsana New" pitchFamily="18" charset="-34"/>
                </a:defRPr>
              </a:lvl6pPr>
              <a:lvl7pPr marL="2971800" indent="-228600" eaLnBrk="0" fontAlgn="base" hangingPunct="0">
                <a:spcBef>
                  <a:spcPct val="0"/>
                </a:spcBef>
                <a:spcAft>
                  <a:spcPct val="0"/>
                </a:spcAft>
                <a:defRPr sz="2800">
                  <a:solidFill>
                    <a:schemeClr val="tx1"/>
                  </a:solidFill>
                  <a:latin typeface="Angsana New" pitchFamily="18" charset="-34"/>
                </a:defRPr>
              </a:lvl7pPr>
              <a:lvl8pPr marL="3429000" indent="-228600" eaLnBrk="0" fontAlgn="base" hangingPunct="0">
                <a:spcBef>
                  <a:spcPct val="0"/>
                </a:spcBef>
                <a:spcAft>
                  <a:spcPct val="0"/>
                </a:spcAft>
                <a:defRPr sz="2800">
                  <a:solidFill>
                    <a:schemeClr val="tx1"/>
                  </a:solidFill>
                  <a:latin typeface="Angsana New" pitchFamily="18" charset="-34"/>
                </a:defRPr>
              </a:lvl8pPr>
              <a:lvl9pPr marL="3886200" indent="-228600" eaLnBrk="0" fontAlgn="base" hangingPunct="0">
                <a:spcBef>
                  <a:spcPct val="0"/>
                </a:spcBef>
                <a:spcAft>
                  <a:spcPct val="0"/>
                </a:spcAft>
                <a:defRPr sz="2800">
                  <a:solidFill>
                    <a:schemeClr val="tx1"/>
                  </a:solidFill>
                  <a:latin typeface="Angsana New" pitchFamily="18" charset="-34"/>
                </a:defRPr>
              </a:lvl9pPr>
            </a:lstStyle>
            <a:p>
              <a:r>
                <a:rPr lang="th-TH" sz="2000">
                  <a:solidFill>
                    <a:srgbClr val="660066"/>
                  </a:solidFill>
                  <a:latin typeface="TH SarabunPSK" charset="0"/>
                  <a:ea typeface="TH SarabunPSK" charset="0"/>
                  <a:cs typeface="TH SarabunPSK" charset="0"/>
                </a:rPr>
                <a:t>X</a:t>
              </a:r>
              <a:r>
                <a:rPr lang="th-TH" sz="3200" baseline="30000">
                  <a:solidFill>
                    <a:srgbClr val="660066"/>
                  </a:solidFill>
                  <a:latin typeface="TH SarabunPSK" charset="0"/>
                  <a:ea typeface="TH SarabunPSK" charset="0"/>
                  <a:cs typeface="TH SarabunPSK" charset="0"/>
                </a:rPr>
                <a:t>*</a:t>
              </a:r>
              <a:endParaRPr lang="th-TH" sz="2000">
                <a:solidFill>
                  <a:srgbClr val="660066"/>
                </a:solidFill>
                <a:latin typeface="TH SarabunPSK" charset="0"/>
                <a:ea typeface="TH SarabunPSK" charset="0"/>
                <a:cs typeface="TH SarabunPSK" charset="0"/>
              </a:endParaRPr>
            </a:p>
          </p:txBody>
        </p:sp>
      </p:grpSp>
      <p:grpSp>
        <p:nvGrpSpPr>
          <p:cNvPr id="62" name="Group 61"/>
          <p:cNvGrpSpPr/>
          <p:nvPr/>
        </p:nvGrpSpPr>
        <p:grpSpPr>
          <a:xfrm>
            <a:off x="6968645" y="388883"/>
            <a:ext cx="5012864" cy="2978363"/>
            <a:chOff x="2110038" y="1700808"/>
            <a:chExt cx="7787717" cy="4636532"/>
          </a:xfrm>
        </p:grpSpPr>
        <p:sp>
          <p:nvSpPr>
            <p:cNvPr id="63" name="Arc 14"/>
            <p:cNvSpPr>
              <a:spLocks/>
            </p:cNvSpPr>
            <p:nvPr/>
          </p:nvSpPr>
          <p:spPr bwMode="auto">
            <a:xfrm rot="7967197">
              <a:off x="4121151" y="1730726"/>
              <a:ext cx="2965450" cy="3006725"/>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38100">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p>
              <a:endParaRPr lang="en-US" sz="1200">
                <a:latin typeface="TH SarabunPSK" charset="0"/>
                <a:ea typeface="TH SarabunPSK" charset="0"/>
                <a:cs typeface="TH SarabunPSK" charset="0"/>
              </a:endParaRPr>
            </a:p>
          </p:txBody>
        </p:sp>
        <p:grpSp>
          <p:nvGrpSpPr>
            <p:cNvPr id="64" name="Group 63"/>
            <p:cNvGrpSpPr/>
            <p:nvPr/>
          </p:nvGrpSpPr>
          <p:grpSpPr>
            <a:xfrm>
              <a:off x="2110038" y="1700808"/>
              <a:ext cx="7787717" cy="4636532"/>
              <a:chOff x="2110038" y="1700808"/>
              <a:chExt cx="7787717" cy="4636532"/>
            </a:xfrm>
          </p:grpSpPr>
          <p:sp>
            <p:nvSpPr>
              <p:cNvPr id="65" name="Line 4"/>
              <p:cNvSpPr>
                <a:spLocks noChangeShapeType="1"/>
              </p:cNvSpPr>
              <p:nvPr/>
            </p:nvSpPr>
            <p:spPr bwMode="auto">
              <a:xfrm>
                <a:off x="2971800" y="2158007"/>
                <a:ext cx="0" cy="3886200"/>
              </a:xfrm>
              <a:prstGeom prst="line">
                <a:avLst/>
              </a:prstGeom>
              <a:noFill/>
              <a:ln w="28575">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sz="1200">
                  <a:latin typeface="TH SarabunPSK" charset="0"/>
                  <a:ea typeface="TH SarabunPSK" charset="0"/>
                  <a:cs typeface="TH SarabunPSK" charset="0"/>
                </a:endParaRPr>
              </a:p>
            </p:txBody>
          </p:sp>
          <p:sp>
            <p:nvSpPr>
              <p:cNvPr id="66" name="Line 5"/>
              <p:cNvSpPr>
                <a:spLocks noChangeShapeType="1"/>
              </p:cNvSpPr>
              <p:nvPr/>
            </p:nvSpPr>
            <p:spPr bwMode="auto">
              <a:xfrm>
                <a:off x="2971800" y="6023570"/>
                <a:ext cx="5105400" cy="0"/>
              </a:xfrm>
              <a:prstGeom prst="line">
                <a:avLst/>
              </a:prstGeom>
              <a:noFill/>
              <a:ln w="28575">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sz="1200">
                  <a:latin typeface="TH SarabunPSK" charset="0"/>
                  <a:ea typeface="TH SarabunPSK" charset="0"/>
                  <a:cs typeface="TH SarabunPSK" charset="0"/>
                </a:endParaRPr>
              </a:p>
            </p:txBody>
          </p:sp>
          <p:sp>
            <p:nvSpPr>
              <p:cNvPr id="67" name="Text Box 6"/>
              <p:cNvSpPr txBox="1">
                <a:spLocks noChangeArrowheads="1"/>
              </p:cNvSpPr>
              <p:nvPr/>
            </p:nvSpPr>
            <p:spPr bwMode="auto">
              <a:xfrm>
                <a:off x="2110038" y="1700808"/>
                <a:ext cx="1880705" cy="574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a:defRPr sz="2400">
                    <a:solidFill>
                      <a:schemeClr val="tx1"/>
                    </a:solidFill>
                    <a:latin typeface="Angsana New" charset="-34"/>
                  </a:defRPr>
                </a:lvl1pPr>
                <a:lvl2pPr marL="742950" indent="-285750">
                  <a:defRPr sz="2400">
                    <a:solidFill>
                      <a:schemeClr val="tx1"/>
                    </a:solidFill>
                    <a:latin typeface="Angsana New" charset="-34"/>
                  </a:defRPr>
                </a:lvl2pPr>
                <a:lvl3pPr marL="1143000" indent="-228600">
                  <a:defRPr sz="2400">
                    <a:solidFill>
                      <a:schemeClr val="tx1"/>
                    </a:solidFill>
                    <a:latin typeface="Angsana New" charset="-34"/>
                  </a:defRPr>
                </a:lvl3pPr>
                <a:lvl4pPr marL="1600200" indent="-228600">
                  <a:defRPr sz="2400">
                    <a:solidFill>
                      <a:schemeClr val="tx1"/>
                    </a:solidFill>
                    <a:latin typeface="Angsana New" charset="-34"/>
                  </a:defRPr>
                </a:lvl4pPr>
                <a:lvl5pPr marL="2057400" indent="-228600">
                  <a:defRPr sz="2400">
                    <a:solidFill>
                      <a:schemeClr val="tx1"/>
                    </a:solidFill>
                    <a:latin typeface="Angsana New" charset="-34"/>
                  </a:defRPr>
                </a:lvl5pPr>
                <a:lvl6pPr marL="2514600" indent="-228600" algn="r" eaLnBrk="0" fontAlgn="base" hangingPunct="0">
                  <a:spcBef>
                    <a:spcPct val="0"/>
                  </a:spcBef>
                  <a:spcAft>
                    <a:spcPct val="0"/>
                  </a:spcAft>
                  <a:defRPr sz="2400">
                    <a:solidFill>
                      <a:schemeClr val="tx1"/>
                    </a:solidFill>
                    <a:latin typeface="Angsana New" charset="-34"/>
                  </a:defRPr>
                </a:lvl6pPr>
                <a:lvl7pPr marL="2971800" indent="-228600" algn="r" eaLnBrk="0" fontAlgn="base" hangingPunct="0">
                  <a:spcBef>
                    <a:spcPct val="0"/>
                  </a:spcBef>
                  <a:spcAft>
                    <a:spcPct val="0"/>
                  </a:spcAft>
                  <a:defRPr sz="2400">
                    <a:solidFill>
                      <a:schemeClr val="tx1"/>
                    </a:solidFill>
                    <a:latin typeface="Angsana New" charset="-34"/>
                  </a:defRPr>
                </a:lvl7pPr>
                <a:lvl8pPr marL="3429000" indent="-228600" algn="r" eaLnBrk="0" fontAlgn="base" hangingPunct="0">
                  <a:spcBef>
                    <a:spcPct val="0"/>
                  </a:spcBef>
                  <a:spcAft>
                    <a:spcPct val="0"/>
                  </a:spcAft>
                  <a:defRPr sz="2400">
                    <a:solidFill>
                      <a:schemeClr val="tx1"/>
                    </a:solidFill>
                    <a:latin typeface="Angsana New" charset="-34"/>
                  </a:defRPr>
                </a:lvl8pPr>
                <a:lvl9pPr marL="3886200" indent="-228600" algn="r" eaLnBrk="0" fontAlgn="base" hangingPunct="0">
                  <a:spcBef>
                    <a:spcPct val="0"/>
                  </a:spcBef>
                  <a:spcAft>
                    <a:spcPct val="0"/>
                  </a:spcAft>
                  <a:defRPr sz="2400">
                    <a:solidFill>
                      <a:schemeClr val="tx1"/>
                    </a:solidFill>
                    <a:latin typeface="Angsana New" charset="-34"/>
                  </a:defRPr>
                </a:lvl9pPr>
              </a:lstStyle>
              <a:p>
                <a:pPr algn="ctr"/>
                <a:r>
                  <a:rPr lang="en-US" sz="1800" dirty="0" smtClean="0">
                    <a:latin typeface="TH SarabunPSK" charset="0"/>
                    <a:ea typeface="TH SarabunPSK" charset="0"/>
                    <a:cs typeface="TH SarabunPSK" charset="0"/>
                  </a:rPr>
                  <a:t>Price, Revenue</a:t>
                </a:r>
                <a:endParaRPr lang="th-TH" sz="1800" dirty="0">
                  <a:latin typeface="TH SarabunPSK" charset="0"/>
                  <a:ea typeface="TH SarabunPSK" charset="0"/>
                  <a:cs typeface="TH SarabunPSK" charset="0"/>
                </a:endParaRPr>
              </a:p>
            </p:txBody>
          </p:sp>
          <p:sp>
            <p:nvSpPr>
              <p:cNvPr id="68" name="Text Box 7"/>
              <p:cNvSpPr txBox="1">
                <a:spLocks noChangeArrowheads="1"/>
              </p:cNvSpPr>
              <p:nvPr/>
            </p:nvSpPr>
            <p:spPr bwMode="auto">
              <a:xfrm>
                <a:off x="8072275" y="5663207"/>
                <a:ext cx="32893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a:defRPr sz="2400">
                    <a:solidFill>
                      <a:schemeClr val="tx1"/>
                    </a:solidFill>
                    <a:latin typeface="Angsana New" charset="-34"/>
                  </a:defRPr>
                </a:lvl1pPr>
                <a:lvl2pPr marL="742950" indent="-285750">
                  <a:defRPr sz="2400">
                    <a:solidFill>
                      <a:schemeClr val="tx1"/>
                    </a:solidFill>
                    <a:latin typeface="Angsana New" charset="-34"/>
                  </a:defRPr>
                </a:lvl2pPr>
                <a:lvl3pPr marL="1143000" indent="-228600">
                  <a:defRPr sz="2400">
                    <a:solidFill>
                      <a:schemeClr val="tx1"/>
                    </a:solidFill>
                    <a:latin typeface="Angsana New" charset="-34"/>
                  </a:defRPr>
                </a:lvl3pPr>
                <a:lvl4pPr marL="1600200" indent="-228600">
                  <a:defRPr sz="2400">
                    <a:solidFill>
                      <a:schemeClr val="tx1"/>
                    </a:solidFill>
                    <a:latin typeface="Angsana New" charset="-34"/>
                  </a:defRPr>
                </a:lvl4pPr>
                <a:lvl5pPr marL="2057400" indent="-228600">
                  <a:defRPr sz="2400">
                    <a:solidFill>
                      <a:schemeClr val="tx1"/>
                    </a:solidFill>
                    <a:latin typeface="Angsana New" charset="-34"/>
                  </a:defRPr>
                </a:lvl5pPr>
                <a:lvl6pPr marL="2514600" indent="-228600" algn="r" eaLnBrk="0" fontAlgn="base" hangingPunct="0">
                  <a:spcBef>
                    <a:spcPct val="0"/>
                  </a:spcBef>
                  <a:spcAft>
                    <a:spcPct val="0"/>
                  </a:spcAft>
                  <a:defRPr sz="2400">
                    <a:solidFill>
                      <a:schemeClr val="tx1"/>
                    </a:solidFill>
                    <a:latin typeface="Angsana New" charset="-34"/>
                  </a:defRPr>
                </a:lvl6pPr>
                <a:lvl7pPr marL="2971800" indent="-228600" algn="r" eaLnBrk="0" fontAlgn="base" hangingPunct="0">
                  <a:spcBef>
                    <a:spcPct val="0"/>
                  </a:spcBef>
                  <a:spcAft>
                    <a:spcPct val="0"/>
                  </a:spcAft>
                  <a:defRPr sz="2400">
                    <a:solidFill>
                      <a:schemeClr val="tx1"/>
                    </a:solidFill>
                    <a:latin typeface="Angsana New" charset="-34"/>
                  </a:defRPr>
                </a:lvl7pPr>
                <a:lvl8pPr marL="3429000" indent="-228600" algn="r" eaLnBrk="0" fontAlgn="base" hangingPunct="0">
                  <a:spcBef>
                    <a:spcPct val="0"/>
                  </a:spcBef>
                  <a:spcAft>
                    <a:spcPct val="0"/>
                  </a:spcAft>
                  <a:defRPr sz="2400">
                    <a:solidFill>
                      <a:schemeClr val="tx1"/>
                    </a:solidFill>
                    <a:latin typeface="Angsana New" charset="-34"/>
                  </a:defRPr>
                </a:lvl8pPr>
                <a:lvl9pPr marL="3886200" indent="-228600" algn="r" eaLnBrk="0" fontAlgn="base" hangingPunct="0">
                  <a:spcBef>
                    <a:spcPct val="0"/>
                  </a:spcBef>
                  <a:spcAft>
                    <a:spcPct val="0"/>
                  </a:spcAft>
                  <a:defRPr sz="2400">
                    <a:solidFill>
                      <a:schemeClr val="tx1"/>
                    </a:solidFill>
                    <a:latin typeface="Angsana New" charset="-34"/>
                  </a:defRPr>
                </a:lvl9pPr>
              </a:lstStyle>
              <a:p>
                <a:pPr algn="ctr"/>
                <a:r>
                  <a:rPr lang="en-US" sz="2800">
                    <a:latin typeface="TH SarabunPSK" charset="0"/>
                    <a:ea typeface="TH SarabunPSK" charset="0"/>
                    <a:cs typeface="TH SarabunPSK" charset="0"/>
                  </a:rPr>
                  <a:t>q</a:t>
                </a:r>
                <a:endParaRPr lang="th-TH" sz="2800">
                  <a:latin typeface="TH SarabunPSK" charset="0"/>
                  <a:ea typeface="TH SarabunPSK" charset="0"/>
                  <a:cs typeface="TH SarabunPSK" charset="0"/>
                </a:endParaRPr>
              </a:p>
            </p:txBody>
          </p:sp>
          <p:sp>
            <p:nvSpPr>
              <p:cNvPr id="69" name="Text Box 8"/>
              <p:cNvSpPr txBox="1">
                <a:spLocks noChangeArrowheads="1"/>
              </p:cNvSpPr>
              <p:nvPr/>
            </p:nvSpPr>
            <p:spPr bwMode="auto">
              <a:xfrm>
                <a:off x="2679880" y="5866408"/>
                <a:ext cx="2584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a:defRPr sz="2400">
                    <a:solidFill>
                      <a:schemeClr val="tx1"/>
                    </a:solidFill>
                    <a:latin typeface="Angsana New" charset="-34"/>
                  </a:defRPr>
                </a:lvl1pPr>
                <a:lvl2pPr marL="742950" indent="-285750">
                  <a:defRPr sz="2400">
                    <a:solidFill>
                      <a:schemeClr val="tx1"/>
                    </a:solidFill>
                    <a:latin typeface="Angsana New" charset="-34"/>
                  </a:defRPr>
                </a:lvl2pPr>
                <a:lvl3pPr marL="1143000" indent="-228600">
                  <a:defRPr sz="2400">
                    <a:solidFill>
                      <a:schemeClr val="tx1"/>
                    </a:solidFill>
                    <a:latin typeface="Angsana New" charset="-34"/>
                  </a:defRPr>
                </a:lvl3pPr>
                <a:lvl4pPr marL="1600200" indent="-228600">
                  <a:defRPr sz="2400">
                    <a:solidFill>
                      <a:schemeClr val="tx1"/>
                    </a:solidFill>
                    <a:latin typeface="Angsana New" charset="-34"/>
                  </a:defRPr>
                </a:lvl4pPr>
                <a:lvl5pPr marL="2057400" indent="-228600">
                  <a:defRPr sz="2400">
                    <a:solidFill>
                      <a:schemeClr val="tx1"/>
                    </a:solidFill>
                    <a:latin typeface="Angsana New" charset="-34"/>
                  </a:defRPr>
                </a:lvl5pPr>
                <a:lvl6pPr marL="2514600" indent="-228600" algn="r" eaLnBrk="0" fontAlgn="base" hangingPunct="0">
                  <a:spcBef>
                    <a:spcPct val="0"/>
                  </a:spcBef>
                  <a:spcAft>
                    <a:spcPct val="0"/>
                  </a:spcAft>
                  <a:defRPr sz="2400">
                    <a:solidFill>
                      <a:schemeClr val="tx1"/>
                    </a:solidFill>
                    <a:latin typeface="Angsana New" charset="-34"/>
                  </a:defRPr>
                </a:lvl6pPr>
                <a:lvl7pPr marL="2971800" indent="-228600" algn="r" eaLnBrk="0" fontAlgn="base" hangingPunct="0">
                  <a:spcBef>
                    <a:spcPct val="0"/>
                  </a:spcBef>
                  <a:spcAft>
                    <a:spcPct val="0"/>
                  </a:spcAft>
                  <a:defRPr sz="2400">
                    <a:solidFill>
                      <a:schemeClr val="tx1"/>
                    </a:solidFill>
                    <a:latin typeface="Angsana New" charset="-34"/>
                  </a:defRPr>
                </a:lvl7pPr>
                <a:lvl8pPr marL="3429000" indent="-228600" algn="r" eaLnBrk="0" fontAlgn="base" hangingPunct="0">
                  <a:spcBef>
                    <a:spcPct val="0"/>
                  </a:spcBef>
                  <a:spcAft>
                    <a:spcPct val="0"/>
                  </a:spcAft>
                  <a:defRPr sz="2400">
                    <a:solidFill>
                      <a:schemeClr val="tx1"/>
                    </a:solidFill>
                    <a:latin typeface="Angsana New" charset="-34"/>
                  </a:defRPr>
                </a:lvl8pPr>
                <a:lvl9pPr marL="3886200" indent="-228600" algn="r" eaLnBrk="0" fontAlgn="base" hangingPunct="0">
                  <a:spcBef>
                    <a:spcPct val="0"/>
                  </a:spcBef>
                  <a:spcAft>
                    <a:spcPct val="0"/>
                  </a:spcAft>
                  <a:defRPr sz="2400">
                    <a:solidFill>
                      <a:schemeClr val="tx1"/>
                    </a:solidFill>
                    <a:latin typeface="Angsana New" charset="-34"/>
                  </a:defRPr>
                </a:lvl9pPr>
              </a:lstStyle>
              <a:p>
                <a:pPr algn="ctr"/>
                <a:r>
                  <a:rPr lang="en-US" sz="1600">
                    <a:latin typeface="TH SarabunPSK" charset="0"/>
                    <a:ea typeface="TH SarabunPSK" charset="0"/>
                    <a:cs typeface="TH SarabunPSK" charset="0"/>
                  </a:rPr>
                  <a:t>0</a:t>
                </a:r>
                <a:endParaRPr lang="th-TH" sz="1600">
                  <a:latin typeface="TH SarabunPSK" charset="0"/>
                  <a:ea typeface="TH SarabunPSK" charset="0"/>
                  <a:cs typeface="TH SarabunPSK" charset="0"/>
                </a:endParaRPr>
              </a:p>
            </p:txBody>
          </p:sp>
          <p:sp>
            <p:nvSpPr>
              <p:cNvPr id="70" name="Line 9"/>
              <p:cNvSpPr>
                <a:spLocks noChangeShapeType="1"/>
              </p:cNvSpPr>
              <p:nvPr/>
            </p:nvSpPr>
            <p:spPr bwMode="auto">
              <a:xfrm>
                <a:off x="2971800" y="4139207"/>
                <a:ext cx="5029200" cy="0"/>
              </a:xfrm>
              <a:prstGeom prst="line">
                <a:avLst/>
              </a:prstGeom>
              <a:noFill/>
              <a:ln w="38100">
                <a:solidFill>
                  <a:schemeClr val="accent2"/>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sz="1200">
                  <a:latin typeface="TH SarabunPSK" charset="0"/>
                  <a:ea typeface="TH SarabunPSK" charset="0"/>
                  <a:cs typeface="TH SarabunPSK" charset="0"/>
                </a:endParaRPr>
              </a:p>
            </p:txBody>
          </p:sp>
          <p:sp>
            <p:nvSpPr>
              <p:cNvPr id="71" name="Text Box 10"/>
              <p:cNvSpPr txBox="1">
                <a:spLocks noChangeArrowheads="1"/>
              </p:cNvSpPr>
              <p:nvPr/>
            </p:nvSpPr>
            <p:spPr bwMode="auto">
              <a:xfrm>
                <a:off x="8136669" y="3710583"/>
                <a:ext cx="30809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a:defRPr sz="2400">
                    <a:solidFill>
                      <a:schemeClr val="tx1"/>
                    </a:solidFill>
                    <a:latin typeface="Angsana New" charset="-34"/>
                  </a:defRPr>
                </a:lvl1pPr>
                <a:lvl2pPr marL="742950" indent="-285750">
                  <a:defRPr sz="2400">
                    <a:solidFill>
                      <a:schemeClr val="tx1"/>
                    </a:solidFill>
                    <a:latin typeface="Angsana New" charset="-34"/>
                  </a:defRPr>
                </a:lvl2pPr>
                <a:lvl3pPr marL="1143000" indent="-228600">
                  <a:defRPr sz="2400">
                    <a:solidFill>
                      <a:schemeClr val="tx1"/>
                    </a:solidFill>
                    <a:latin typeface="Angsana New" charset="-34"/>
                  </a:defRPr>
                </a:lvl3pPr>
                <a:lvl4pPr marL="1600200" indent="-228600">
                  <a:defRPr sz="2400">
                    <a:solidFill>
                      <a:schemeClr val="tx1"/>
                    </a:solidFill>
                    <a:latin typeface="Angsana New" charset="-34"/>
                  </a:defRPr>
                </a:lvl4pPr>
                <a:lvl5pPr marL="2057400" indent="-228600">
                  <a:defRPr sz="2400">
                    <a:solidFill>
                      <a:schemeClr val="tx1"/>
                    </a:solidFill>
                    <a:latin typeface="Angsana New" charset="-34"/>
                  </a:defRPr>
                </a:lvl5pPr>
                <a:lvl6pPr marL="2514600" indent="-228600" algn="r" eaLnBrk="0" fontAlgn="base" hangingPunct="0">
                  <a:spcBef>
                    <a:spcPct val="0"/>
                  </a:spcBef>
                  <a:spcAft>
                    <a:spcPct val="0"/>
                  </a:spcAft>
                  <a:defRPr sz="2400">
                    <a:solidFill>
                      <a:schemeClr val="tx1"/>
                    </a:solidFill>
                    <a:latin typeface="Angsana New" charset="-34"/>
                  </a:defRPr>
                </a:lvl6pPr>
                <a:lvl7pPr marL="2971800" indent="-228600" algn="r" eaLnBrk="0" fontAlgn="base" hangingPunct="0">
                  <a:spcBef>
                    <a:spcPct val="0"/>
                  </a:spcBef>
                  <a:spcAft>
                    <a:spcPct val="0"/>
                  </a:spcAft>
                  <a:defRPr sz="2400">
                    <a:solidFill>
                      <a:schemeClr val="tx1"/>
                    </a:solidFill>
                    <a:latin typeface="Angsana New" charset="-34"/>
                  </a:defRPr>
                </a:lvl7pPr>
                <a:lvl8pPr marL="3429000" indent="-228600" algn="r" eaLnBrk="0" fontAlgn="base" hangingPunct="0">
                  <a:spcBef>
                    <a:spcPct val="0"/>
                  </a:spcBef>
                  <a:spcAft>
                    <a:spcPct val="0"/>
                  </a:spcAft>
                  <a:defRPr sz="2400">
                    <a:solidFill>
                      <a:schemeClr val="tx1"/>
                    </a:solidFill>
                    <a:latin typeface="Angsana New" charset="-34"/>
                  </a:defRPr>
                </a:lvl8pPr>
                <a:lvl9pPr marL="3886200" indent="-228600" algn="r" eaLnBrk="0" fontAlgn="base" hangingPunct="0">
                  <a:spcBef>
                    <a:spcPct val="0"/>
                  </a:spcBef>
                  <a:spcAft>
                    <a:spcPct val="0"/>
                  </a:spcAft>
                  <a:defRPr sz="2400">
                    <a:solidFill>
                      <a:schemeClr val="tx1"/>
                    </a:solidFill>
                    <a:latin typeface="Angsana New" charset="-34"/>
                  </a:defRPr>
                </a:lvl9pPr>
              </a:lstStyle>
              <a:p>
                <a:pPr algn="ctr"/>
                <a:r>
                  <a:rPr lang="th-TH" dirty="0">
                    <a:solidFill>
                      <a:schemeClr val="accent2"/>
                    </a:solidFill>
                    <a:latin typeface="TH SarabunPSK" charset="0"/>
                    <a:ea typeface="TH SarabunPSK" charset="0"/>
                    <a:cs typeface="TH SarabunPSK" charset="0"/>
                  </a:rPr>
                  <a:t>d</a:t>
                </a:r>
              </a:p>
            </p:txBody>
          </p:sp>
          <p:sp>
            <p:nvSpPr>
              <p:cNvPr id="72" name="Text Box 11"/>
              <p:cNvSpPr txBox="1">
                <a:spLocks noChangeArrowheads="1"/>
              </p:cNvSpPr>
              <p:nvPr/>
            </p:nvSpPr>
            <p:spPr bwMode="auto">
              <a:xfrm>
                <a:off x="2596848" y="3683596"/>
                <a:ext cx="35779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a:defRPr sz="2400">
                    <a:solidFill>
                      <a:schemeClr val="tx1"/>
                    </a:solidFill>
                    <a:latin typeface="Angsana New" charset="-34"/>
                  </a:defRPr>
                </a:lvl1pPr>
                <a:lvl2pPr marL="742950" indent="-285750">
                  <a:defRPr sz="2400">
                    <a:solidFill>
                      <a:schemeClr val="tx1"/>
                    </a:solidFill>
                    <a:latin typeface="Angsana New" charset="-34"/>
                  </a:defRPr>
                </a:lvl2pPr>
                <a:lvl3pPr marL="1143000" indent="-228600">
                  <a:defRPr sz="2400">
                    <a:solidFill>
                      <a:schemeClr val="tx1"/>
                    </a:solidFill>
                    <a:latin typeface="Angsana New" charset="-34"/>
                  </a:defRPr>
                </a:lvl3pPr>
                <a:lvl4pPr marL="1600200" indent="-228600">
                  <a:defRPr sz="2400">
                    <a:solidFill>
                      <a:schemeClr val="tx1"/>
                    </a:solidFill>
                    <a:latin typeface="Angsana New" charset="-34"/>
                  </a:defRPr>
                </a:lvl4pPr>
                <a:lvl5pPr marL="2057400" indent="-228600">
                  <a:defRPr sz="2400">
                    <a:solidFill>
                      <a:schemeClr val="tx1"/>
                    </a:solidFill>
                    <a:latin typeface="Angsana New" charset="-34"/>
                  </a:defRPr>
                </a:lvl5pPr>
                <a:lvl6pPr marL="2514600" indent="-228600" algn="r" eaLnBrk="0" fontAlgn="base" hangingPunct="0">
                  <a:spcBef>
                    <a:spcPct val="0"/>
                  </a:spcBef>
                  <a:spcAft>
                    <a:spcPct val="0"/>
                  </a:spcAft>
                  <a:defRPr sz="2400">
                    <a:solidFill>
                      <a:schemeClr val="tx1"/>
                    </a:solidFill>
                    <a:latin typeface="Angsana New" charset="-34"/>
                  </a:defRPr>
                </a:lvl6pPr>
                <a:lvl7pPr marL="2971800" indent="-228600" algn="r" eaLnBrk="0" fontAlgn="base" hangingPunct="0">
                  <a:spcBef>
                    <a:spcPct val="0"/>
                  </a:spcBef>
                  <a:spcAft>
                    <a:spcPct val="0"/>
                  </a:spcAft>
                  <a:defRPr sz="2400">
                    <a:solidFill>
                      <a:schemeClr val="tx1"/>
                    </a:solidFill>
                    <a:latin typeface="Angsana New" charset="-34"/>
                  </a:defRPr>
                </a:lvl7pPr>
                <a:lvl8pPr marL="3429000" indent="-228600" algn="r" eaLnBrk="0" fontAlgn="base" hangingPunct="0">
                  <a:spcBef>
                    <a:spcPct val="0"/>
                  </a:spcBef>
                  <a:spcAft>
                    <a:spcPct val="0"/>
                  </a:spcAft>
                  <a:defRPr sz="2400">
                    <a:solidFill>
                      <a:schemeClr val="tx1"/>
                    </a:solidFill>
                    <a:latin typeface="Angsana New" charset="-34"/>
                  </a:defRPr>
                </a:lvl8pPr>
                <a:lvl9pPr marL="3886200" indent="-228600" algn="r" eaLnBrk="0" fontAlgn="base" hangingPunct="0">
                  <a:spcBef>
                    <a:spcPct val="0"/>
                  </a:spcBef>
                  <a:spcAft>
                    <a:spcPct val="0"/>
                  </a:spcAft>
                  <a:defRPr sz="2400">
                    <a:solidFill>
                      <a:schemeClr val="tx1"/>
                    </a:solidFill>
                    <a:latin typeface="Angsana New" charset="-34"/>
                  </a:defRPr>
                </a:lvl9pPr>
              </a:lstStyle>
              <a:p>
                <a:pPr algn="ctr"/>
                <a:r>
                  <a:rPr lang="th-TH" sz="2000">
                    <a:latin typeface="TH SarabunPSK" charset="0"/>
                    <a:ea typeface="TH SarabunPSK" charset="0"/>
                    <a:cs typeface="TH SarabunPSK" charset="0"/>
                  </a:rPr>
                  <a:t>P</a:t>
                </a:r>
                <a:r>
                  <a:rPr lang="th-TH" baseline="-25000">
                    <a:latin typeface="TH SarabunPSK" charset="0"/>
                    <a:ea typeface="TH SarabunPSK" charset="0"/>
                    <a:cs typeface="TH SarabunPSK" charset="0"/>
                  </a:rPr>
                  <a:t>e</a:t>
                </a:r>
                <a:endParaRPr lang="th-TH" sz="2000">
                  <a:latin typeface="TH SarabunPSK" charset="0"/>
                  <a:ea typeface="TH SarabunPSK" charset="0"/>
                  <a:cs typeface="TH SarabunPSK" charset="0"/>
                </a:endParaRPr>
              </a:p>
            </p:txBody>
          </p:sp>
          <p:sp>
            <p:nvSpPr>
              <p:cNvPr id="73" name="Text Box 12"/>
              <p:cNvSpPr txBox="1">
                <a:spLocks noChangeArrowheads="1"/>
              </p:cNvSpPr>
              <p:nvPr/>
            </p:nvSpPr>
            <p:spPr bwMode="auto">
              <a:xfrm>
                <a:off x="8180080" y="3797121"/>
                <a:ext cx="17176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defRPr sz="2400">
                    <a:solidFill>
                      <a:schemeClr val="tx1"/>
                    </a:solidFill>
                    <a:latin typeface="Angsana New" charset="-34"/>
                  </a:defRPr>
                </a:lvl1pPr>
                <a:lvl2pPr marL="742950" indent="-285750">
                  <a:defRPr sz="2400">
                    <a:solidFill>
                      <a:schemeClr val="tx1"/>
                    </a:solidFill>
                    <a:latin typeface="Angsana New" charset="-34"/>
                  </a:defRPr>
                </a:lvl2pPr>
                <a:lvl3pPr marL="1143000" indent="-228600">
                  <a:defRPr sz="2400">
                    <a:solidFill>
                      <a:schemeClr val="tx1"/>
                    </a:solidFill>
                    <a:latin typeface="Angsana New" charset="-34"/>
                  </a:defRPr>
                </a:lvl3pPr>
                <a:lvl4pPr marL="1600200" indent="-228600">
                  <a:defRPr sz="2400">
                    <a:solidFill>
                      <a:schemeClr val="tx1"/>
                    </a:solidFill>
                    <a:latin typeface="Angsana New" charset="-34"/>
                  </a:defRPr>
                </a:lvl4pPr>
                <a:lvl5pPr marL="2057400" indent="-228600">
                  <a:defRPr sz="2400">
                    <a:solidFill>
                      <a:schemeClr val="tx1"/>
                    </a:solidFill>
                    <a:latin typeface="Angsana New" charset="-34"/>
                  </a:defRPr>
                </a:lvl5pPr>
                <a:lvl6pPr marL="2514600" indent="-228600" algn="r" eaLnBrk="0" fontAlgn="base" hangingPunct="0">
                  <a:spcBef>
                    <a:spcPct val="0"/>
                  </a:spcBef>
                  <a:spcAft>
                    <a:spcPct val="0"/>
                  </a:spcAft>
                  <a:defRPr sz="2400">
                    <a:solidFill>
                      <a:schemeClr val="tx1"/>
                    </a:solidFill>
                    <a:latin typeface="Angsana New" charset="-34"/>
                  </a:defRPr>
                </a:lvl6pPr>
                <a:lvl7pPr marL="2971800" indent="-228600" algn="r" eaLnBrk="0" fontAlgn="base" hangingPunct="0">
                  <a:spcBef>
                    <a:spcPct val="0"/>
                  </a:spcBef>
                  <a:spcAft>
                    <a:spcPct val="0"/>
                  </a:spcAft>
                  <a:defRPr sz="2400">
                    <a:solidFill>
                      <a:schemeClr val="tx1"/>
                    </a:solidFill>
                    <a:latin typeface="Angsana New" charset="-34"/>
                  </a:defRPr>
                </a:lvl7pPr>
                <a:lvl8pPr marL="3429000" indent="-228600" algn="r" eaLnBrk="0" fontAlgn="base" hangingPunct="0">
                  <a:spcBef>
                    <a:spcPct val="0"/>
                  </a:spcBef>
                  <a:spcAft>
                    <a:spcPct val="0"/>
                  </a:spcAft>
                  <a:defRPr sz="2400">
                    <a:solidFill>
                      <a:schemeClr val="tx1"/>
                    </a:solidFill>
                    <a:latin typeface="Angsana New" charset="-34"/>
                  </a:defRPr>
                </a:lvl8pPr>
                <a:lvl9pPr marL="3886200" indent="-228600" algn="r" eaLnBrk="0" fontAlgn="base" hangingPunct="0">
                  <a:spcBef>
                    <a:spcPct val="0"/>
                  </a:spcBef>
                  <a:spcAft>
                    <a:spcPct val="0"/>
                  </a:spcAft>
                  <a:defRPr sz="2400">
                    <a:solidFill>
                      <a:schemeClr val="tx1"/>
                    </a:solidFill>
                    <a:latin typeface="Angsana New" charset="-34"/>
                  </a:defRPr>
                </a:lvl9pPr>
              </a:lstStyle>
              <a:p>
                <a:pPr algn="ctr"/>
                <a:r>
                  <a:rPr lang="en-US" sz="1800" b="1" dirty="0">
                    <a:latin typeface="TH SarabunPSK" charset="0"/>
                    <a:ea typeface="TH SarabunPSK" charset="0"/>
                    <a:cs typeface="TH SarabunPSK" charset="0"/>
                  </a:rPr>
                  <a:t>,</a:t>
                </a:r>
                <a:r>
                  <a:rPr lang="th-TH" sz="1800" b="1" dirty="0">
                    <a:latin typeface="TH SarabunPSK" charset="0"/>
                    <a:ea typeface="TH SarabunPSK" charset="0"/>
                    <a:cs typeface="TH SarabunPSK" charset="0"/>
                  </a:rPr>
                  <a:t> </a:t>
                </a:r>
                <a:r>
                  <a:rPr lang="th-TH" sz="1800" b="1" dirty="0">
                    <a:solidFill>
                      <a:srgbClr val="FF9933"/>
                    </a:solidFill>
                    <a:latin typeface="TH SarabunPSK" charset="0"/>
                    <a:ea typeface="TH SarabunPSK" charset="0"/>
                    <a:cs typeface="TH SarabunPSK" charset="0"/>
                  </a:rPr>
                  <a:t>AR</a:t>
                </a:r>
                <a:r>
                  <a:rPr lang="th-TH" sz="1800" b="1" dirty="0">
                    <a:latin typeface="TH SarabunPSK" charset="0"/>
                    <a:ea typeface="TH SarabunPSK" charset="0"/>
                    <a:cs typeface="TH SarabunPSK" charset="0"/>
                  </a:rPr>
                  <a:t> </a:t>
                </a:r>
                <a:r>
                  <a:rPr lang="en-US" sz="1800" b="1" dirty="0">
                    <a:latin typeface="TH SarabunPSK" charset="0"/>
                    <a:ea typeface="TH SarabunPSK" charset="0"/>
                    <a:cs typeface="TH SarabunPSK" charset="0"/>
                  </a:rPr>
                  <a:t>=</a:t>
                </a:r>
                <a:r>
                  <a:rPr lang="th-TH" sz="1800" b="1" dirty="0">
                    <a:latin typeface="TH SarabunPSK" charset="0"/>
                    <a:ea typeface="TH SarabunPSK" charset="0"/>
                    <a:cs typeface="TH SarabunPSK" charset="0"/>
                  </a:rPr>
                  <a:t> </a:t>
                </a:r>
                <a:r>
                  <a:rPr lang="th-TH" sz="1800" b="1" dirty="0">
                    <a:solidFill>
                      <a:srgbClr val="00B050"/>
                    </a:solidFill>
                    <a:latin typeface="TH SarabunPSK" charset="0"/>
                    <a:ea typeface="TH SarabunPSK" charset="0"/>
                    <a:cs typeface="TH SarabunPSK" charset="0"/>
                  </a:rPr>
                  <a:t>MR</a:t>
                </a:r>
              </a:p>
            </p:txBody>
          </p:sp>
          <p:sp>
            <p:nvSpPr>
              <p:cNvPr id="74" name="Arc 13"/>
              <p:cNvSpPr>
                <a:spLocks/>
              </p:cNvSpPr>
              <p:nvPr/>
            </p:nvSpPr>
            <p:spPr bwMode="auto">
              <a:xfrm rot="9764372">
                <a:off x="3097214" y="2843807"/>
                <a:ext cx="4675187" cy="1905000"/>
              </a:xfrm>
              <a:custGeom>
                <a:avLst/>
                <a:gdLst>
                  <a:gd name="T0" fmla="*/ 0 w 36208"/>
                  <a:gd name="T1" fmla="*/ 2147483647 h 21600"/>
                  <a:gd name="T2" fmla="*/ 2147483647 w 36208"/>
                  <a:gd name="T3" fmla="*/ 2147483647 h 21600"/>
                  <a:gd name="T4" fmla="*/ 2147483647 w 36208"/>
                  <a:gd name="T5" fmla="*/ 2147483647 h 21600"/>
                  <a:gd name="T6" fmla="*/ 0 60000 65536"/>
                  <a:gd name="T7" fmla="*/ 0 60000 65536"/>
                  <a:gd name="T8" fmla="*/ 0 60000 65536"/>
                  <a:gd name="T9" fmla="*/ 0 w 36208"/>
                  <a:gd name="T10" fmla="*/ 0 h 21600"/>
                  <a:gd name="T11" fmla="*/ 36208 w 36208"/>
                  <a:gd name="T12" fmla="*/ 21600 h 21600"/>
                </a:gdLst>
                <a:ahLst/>
                <a:cxnLst>
                  <a:cxn ang="T6">
                    <a:pos x="T0" y="T1"/>
                  </a:cxn>
                  <a:cxn ang="T7">
                    <a:pos x="T2" y="T3"/>
                  </a:cxn>
                  <a:cxn ang="T8">
                    <a:pos x="T4" y="T5"/>
                  </a:cxn>
                </a:cxnLst>
                <a:rect l="T9" t="T10" r="T11" b="T12"/>
                <a:pathLst>
                  <a:path w="36208" h="21600" fill="none" extrusionOk="0">
                    <a:moveTo>
                      <a:pt x="-1" y="7278"/>
                    </a:moveTo>
                    <a:cubicBezTo>
                      <a:pt x="4099" y="2650"/>
                      <a:pt x="9986" y="-1"/>
                      <a:pt x="16170" y="0"/>
                    </a:cubicBezTo>
                    <a:cubicBezTo>
                      <a:pt x="24985" y="0"/>
                      <a:pt x="32916" y="5357"/>
                      <a:pt x="36208" y="13535"/>
                    </a:cubicBezTo>
                  </a:path>
                  <a:path w="36208" h="21600" stroke="0" extrusionOk="0">
                    <a:moveTo>
                      <a:pt x="-1" y="7278"/>
                    </a:moveTo>
                    <a:cubicBezTo>
                      <a:pt x="4099" y="2650"/>
                      <a:pt x="9986" y="-1"/>
                      <a:pt x="16170" y="0"/>
                    </a:cubicBezTo>
                    <a:cubicBezTo>
                      <a:pt x="24985" y="0"/>
                      <a:pt x="32916" y="5357"/>
                      <a:pt x="36208" y="13535"/>
                    </a:cubicBezTo>
                    <a:lnTo>
                      <a:pt x="16170" y="21600"/>
                    </a:lnTo>
                    <a:lnTo>
                      <a:pt x="-1" y="7278"/>
                    </a:lnTo>
                    <a:close/>
                  </a:path>
                </a:pathLst>
              </a:custGeom>
              <a:noFill/>
              <a:ln w="38100">
                <a:solidFill>
                  <a:srgbClr val="0070C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p>
                <a:endParaRPr lang="en-US" sz="1200">
                  <a:latin typeface="TH SarabunPSK" charset="0"/>
                  <a:ea typeface="TH SarabunPSK" charset="0"/>
                  <a:cs typeface="TH SarabunPSK" charset="0"/>
                </a:endParaRPr>
              </a:p>
            </p:txBody>
          </p:sp>
          <p:sp>
            <p:nvSpPr>
              <p:cNvPr id="75" name="Text Box 15"/>
              <p:cNvSpPr txBox="1">
                <a:spLocks noChangeArrowheads="1"/>
              </p:cNvSpPr>
              <p:nvPr/>
            </p:nvSpPr>
            <p:spPr bwMode="auto">
              <a:xfrm>
                <a:off x="7702880" y="2615208"/>
                <a:ext cx="39145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a:defRPr sz="2400">
                    <a:solidFill>
                      <a:schemeClr val="tx1"/>
                    </a:solidFill>
                    <a:latin typeface="Angsana New" charset="-34"/>
                  </a:defRPr>
                </a:lvl1pPr>
                <a:lvl2pPr marL="742950" indent="-285750">
                  <a:defRPr sz="2400">
                    <a:solidFill>
                      <a:schemeClr val="tx1"/>
                    </a:solidFill>
                    <a:latin typeface="Angsana New" charset="-34"/>
                  </a:defRPr>
                </a:lvl2pPr>
                <a:lvl3pPr marL="1143000" indent="-228600">
                  <a:defRPr sz="2400">
                    <a:solidFill>
                      <a:schemeClr val="tx1"/>
                    </a:solidFill>
                    <a:latin typeface="Angsana New" charset="-34"/>
                  </a:defRPr>
                </a:lvl3pPr>
                <a:lvl4pPr marL="1600200" indent="-228600">
                  <a:defRPr sz="2400">
                    <a:solidFill>
                      <a:schemeClr val="tx1"/>
                    </a:solidFill>
                    <a:latin typeface="Angsana New" charset="-34"/>
                  </a:defRPr>
                </a:lvl4pPr>
                <a:lvl5pPr marL="2057400" indent="-228600">
                  <a:defRPr sz="2400">
                    <a:solidFill>
                      <a:schemeClr val="tx1"/>
                    </a:solidFill>
                    <a:latin typeface="Angsana New" charset="-34"/>
                  </a:defRPr>
                </a:lvl5pPr>
                <a:lvl6pPr marL="2514600" indent="-228600" algn="r" eaLnBrk="0" fontAlgn="base" hangingPunct="0">
                  <a:spcBef>
                    <a:spcPct val="0"/>
                  </a:spcBef>
                  <a:spcAft>
                    <a:spcPct val="0"/>
                  </a:spcAft>
                  <a:defRPr sz="2400">
                    <a:solidFill>
                      <a:schemeClr val="tx1"/>
                    </a:solidFill>
                    <a:latin typeface="Angsana New" charset="-34"/>
                  </a:defRPr>
                </a:lvl6pPr>
                <a:lvl7pPr marL="2971800" indent="-228600" algn="r" eaLnBrk="0" fontAlgn="base" hangingPunct="0">
                  <a:spcBef>
                    <a:spcPct val="0"/>
                  </a:spcBef>
                  <a:spcAft>
                    <a:spcPct val="0"/>
                  </a:spcAft>
                  <a:defRPr sz="2400">
                    <a:solidFill>
                      <a:schemeClr val="tx1"/>
                    </a:solidFill>
                    <a:latin typeface="Angsana New" charset="-34"/>
                  </a:defRPr>
                </a:lvl7pPr>
                <a:lvl8pPr marL="3429000" indent="-228600" algn="r" eaLnBrk="0" fontAlgn="base" hangingPunct="0">
                  <a:spcBef>
                    <a:spcPct val="0"/>
                  </a:spcBef>
                  <a:spcAft>
                    <a:spcPct val="0"/>
                  </a:spcAft>
                  <a:defRPr sz="2400">
                    <a:solidFill>
                      <a:schemeClr val="tx1"/>
                    </a:solidFill>
                    <a:latin typeface="Angsana New" charset="-34"/>
                  </a:defRPr>
                </a:lvl8pPr>
                <a:lvl9pPr marL="3886200" indent="-228600" algn="r" eaLnBrk="0" fontAlgn="base" hangingPunct="0">
                  <a:spcBef>
                    <a:spcPct val="0"/>
                  </a:spcBef>
                  <a:spcAft>
                    <a:spcPct val="0"/>
                  </a:spcAft>
                  <a:defRPr sz="2400">
                    <a:solidFill>
                      <a:schemeClr val="tx1"/>
                    </a:solidFill>
                    <a:latin typeface="Angsana New" charset="-34"/>
                  </a:defRPr>
                </a:lvl9pPr>
              </a:lstStyle>
              <a:p>
                <a:pPr algn="ctr"/>
                <a:r>
                  <a:rPr lang="th-TH" sz="2000">
                    <a:latin typeface="TH SarabunPSK" charset="0"/>
                    <a:ea typeface="TH SarabunPSK" charset="0"/>
                    <a:cs typeface="TH SarabunPSK" charset="0"/>
                  </a:rPr>
                  <a:t>AC</a:t>
                </a:r>
              </a:p>
            </p:txBody>
          </p:sp>
          <p:sp>
            <p:nvSpPr>
              <p:cNvPr id="76" name="Text Box 16"/>
              <p:cNvSpPr txBox="1">
                <a:spLocks noChangeArrowheads="1"/>
              </p:cNvSpPr>
              <p:nvPr/>
            </p:nvSpPr>
            <p:spPr bwMode="auto">
              <a:xfrm>
                <a:off x="7893261" y="2996207"/>
                <a:ext cx="44884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a:defRPr sz="2400">
                    <a:solidFill>
                      <a:schemeClr val="tx1"/>
                    </a:solidFill>
                    <a:latin typeface="Angsana New" charset="-34"/>
                  </a:defRPr>
                </a:lvl1pPr>
                <a:lvl2pPr marL="742950" indent="-285750">
                  <a:defRPr sz="2400">
                    <a:solidFill>
                      <a:schemeClr val="tx1"/>
                    </a:solidFill>
                    <a:latin typeface="Angsana New" charset="-34"/>
                  </a:defRPr>
                </a:lvl2pPr>
                <a:lvl3pPr marL="1143000" indent="-228600">
                  <a:defRPr sz="2400">
                    <a:solidFill>
                      <a:schemeClr val="tx1"/>
                    </a:solidFill>
                    <a:latin typeface="Angsana New" charset="-34"/>
                  </a:defRPr>
                </a:lvl3pPr>
                <a:lvl4pPr marL="1600200" indent="-228600">
                  <a:defRPr sz="2400">
                    <a:solidFill>
                      <a:schemeClr val="tx1"/>
                    </a:solidFill>
                    <a:latin typeface="Angsana New" charset="-34"/>
                  </a:defRPr>
                </a:lvl4pPr>
                <a:lvl5pPr marL="2057400" indent="-228600">
                  <a:defRPr sz="2400">
                    <a:solidFill>
                      <a:schemeClr val="tx1"/>
                    </a:solidFill>
                    <a:latin typeface="Angsana New" charset="-34"/>
                  </a:defRPr>
                </a:lvl5pPr>
                <a:lvl6pPr marL="2514600" indent="-228600" algn="r" eaLnBrk="0" fontAlgn="base" hangingPunct="0">
                  <a:spcBef>
                    <a:spcPct val="0"/>
                  </a:spcBef>
                  <a:spcAft>
                    <a:spcPct val="0"/>
                  </a:spcAft>
                  <a:defRPr sz="2400">
                    <a:solidFill>
                      <a:schemeClr val="tx1"/>
                    </a:solidFill>
                    <a:latin typeface="Angsana New" charset="-34"/>
                  </a:defRPr>
                </a:lvl6pPr>
                <a:lvl7pPr marL="2971800" indent="-228600" algn="r" eaLnBrk="0" fontAlgn="base" hangingPunct="0">
                  <a:spcBef>
                    <a:spcPct val="0"/>
                  </a:spcBef>
                  <a:spcAft>
                    <a:spcPct val="0"/>
                  </a:spcAft>
                  <a:defRPr sz="2400">
                    <a:solidFill>
                      <a:schemeClr val="tx1"/>
                    </a:solidFill>
                    <a:latin typeface="Angsana New" charset="-34"/>
                  </a:defRPr>
                </a:lvl7pPr>
                <a:lvl8pPr marL="3429000" indent="-228600" algn="r" eaLnBrk="0" fontAlgn="base" hangingPunct="0">
                  <a:spcBef>
                    <a:spcPct val="0"/>
                  </a:spcBef>
                  <a:spcAft>
                    <a:spcPct val="0"/>
                  </a:spcAft>
                  <a:defRPr sz="2400">
                    <a:solidFill>
                      <a:schemeClr val="tx1"/>
                    </a:solidFill>
                    <a:latin typeface="Angsana New" charset="-34"/>
                  </a:defRPr>
                </a:lvl8pPr>
                <a:lvl9pPr marL="3886200" indent="-228600" algn="r" eaLnBrk="0" fontAlgn="base" hangingPunct="0">
                  <a:spcBef>
                    <a:spcPct val="0"/>
                  </a:spcBef>
                  <a:spcAft>
                    <a:spcPct val="0"/>
                  </a:spcAft>
                  <a:defRPr sz="2400">
                    <a:solidFill>
                      <a:schemeClr val="tx1"/>
                    </a:solidFill>
                    <a:latin typeface="Angsana New" charset="-34"/>
                  </a:defRPr>
                </a:lvl9pPr>
              </a:lstStyle>
              <a:p>
                <a:pPr algn="ctr"/>
                <a:r>
                  <a:rPr lang="th-TH" sz="1800">
                    <a:solidFill>
                      <a:srgbClr val="0070C0"/>
                    </a:solidFill>
                    <a:latin typeface="TH SarabunPSK" charset="0"/>
                    <a:ea typeface="TH SarabunPSK" charset="0"/>
                    <a:cs typeface="TH SarabunPSK" charset="0"/>
                  </a:rPr>
                  <a:t>AVC</a:t>
                </a:r>
              </a:p>
            </p:txBody>
          </p:sp>
          <p:sp>
            <p:nvSpPr>
              <p:cNvPr id="77" name="Arc 17"/>
              <p:cNvSpPr>
                <a:spLocks/>
              </p:cNvSpPr>
              <p:nvPr/>
            </p:nvSpPr>
            <p:spPr bwMode="auto">
              <a:xfrm rot="7316010">
                <a:off x="3259932" y="3932039"/>
                <a:ext cx="3233737" cy="914400"/>
              </a:xfrm>
              <a:custGeom>
                <a:avLst/>
                <a:gdLst>
                  <a:gd name="T0" fmla="*/ 0 w 22352"/>
                  <a:gd name="T1" fmla="*/ 2147483647 h 21600"/>
                  <a:gd name="T2" fmla="*/ 2147483647 w 22352"/>
                  <a:gd name="T3" fmla="*/ 2147483647 h 21600"/>
                  <a:gd name="T4" fmla="*/ 2147483647 w 22352"/>
                  <a:gd name="T5" fmla="*/ 2147483647 h 21600"/>
                  <a:gd name="T6" fmla="*/ 0 60000 65536"/>
                  <a:gd name="T7" fmla="*/ 0 60000 65536"/>
                  <a:gd name="T8" fmla="*/ 0 60000 65536"/>
                  <a:gd name="T9" fmla="*/ 0 w 22352"/>
                  <a:gd name="T10" fmla="*/ 0 h 21600"/>
                  <a:gd name="T11" fmla="*/ 22352 w 22352"/>
                  <a:gd name="T12" fmla="*/ 21600 h 21600"/>
                </a:gdLst>
                <a:ahLst/>
                <a:cxnLst>
                  <a:cxn ang="T6">
                    <a:pos x="T0" y="T1"/>
                  </a:cxn>
                  <a:cxn ang="T7">
                    <a:pos x="T2" y="T3"/>
                  </a:cxn>
                  <a:cxn ang="T8">
                    <a:pos x="T4" y="T5"/>
                  </a:cxn>
                </a:cxnLst>
                <a:rect l="T9" t="T10" r="T11" b="T12"/>
                <a:pathLst>
                  <a:path w="22352" h="21600" fill="none" extrusionOk="0">
                    <a:moveTo>
                      <a:pt x="0" y="13"/>
                    </a:moveTo>
                    <a:cubicBezTo>
                      <a:pt x="250" y="4"/>
                      <a:pt x="501" y="-1"/>
                      <a:pt x="752" y="0"/>
                    </a:cubicBezTo>
                    <a:cubicBezTo>
                      <a:pt x="12681" y="0"/>
                      <a:pt x="22352" y="9670"/>
                      <a:pt x="22352" y="21600"/>
                    </a:cubicBezTo>
                  </a:path>
                  <a:path w="22352" h="21600" stroke="0" extrusionOk="0">
                    <a:moveTo>
                      <a:pt x="0" y="13"/>
                    </a:moveTo>
                    <a:cubicBezTo>
                      <a:pt x="250" y="4"/>
                      <a:pt x="501" y="-1"/>
                      <a:pt x="752" y="0"/>
                    </a:cubicBezTo>
                    <a:cubicBezTo>
                      <a:pt x="12681" y="0"/>
                      <a:pt x="22352" y="9670"/>
                      <a:pt x="22352" y="21600"/>
                    </a:cubicBezTo>
                    <a:lnTo>
                      <a:pt x="752" y="21600"/>
                    </a:lnTo>
                    <a:lnTo>
                      <a:pt x="0" y="13"/>
                    </a:lnTo>
                    <a:close/>
                  </a:path>
                </a:pathLst>
              </a:custGeom>
              <a:noFill/>
              <a:ln w="38100">
                <a:solidFill>
                  <a:srgbClr val="FF9933"/>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p>
                <a:endParaRPr lang="en-US" sz="1200">
                  <a:latin typeface="TH SarabunPSK" charset="0"/>
                  <a:ea typeface="TH SarabunPSK" charset="0"/>
                  <a:cs typeface="TH SarabunPSK" charset="0"/>
                </a:endParaRPr>
              </a:p>
            </p:txBody>
          </p:sp>
          <p:sp>
            <p:nvSpPr>
              <p:cNvPr id="78" name="Text Box 18"/>
              <p:cNvSpPr txBox="1">
                <a:spLocks noChangeArrowheads="1"/>
              </p:cNvSpPr>
              <p:nvPr/>
            </p:nvSpPr>
            <p:spPr bwMode="auto">
              <a:xfrm>
                <a:off x="6092299" y="2767607"/>
                <a:ext cx="4042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a:defRPr sz="2400">
                    <a:solidFill>
                      <a:schemeClr val="tx1"/>
                    </a:solidFill>
                    <a:latin typeface="Angsana New" charset="-34"/>
                  </a:defRPr>
                </a:lvl1pPr>
                <a:lvl2pPr marL="742950" indent="-285750">
                  <a:defRPr sz="2400">
                    <a:solidFill>
                      <a:schemeClr val="tx1"/>
                    </a:solidFill>
                    <a:latin typeface="Angsana New" charset="-34"/>
                  </a:defRPr>
                </a:lvl2pPr>
                <a:lvl3pPr marL="1143000" indent="-228600">
                  <a:defRPr sz="2400">
                    <a:solidFill>
                      <a:schemeClr val="tx1"/>
                    </a:solidFill>
                    <a:latin typeface="Angsana New" charset="-34"/>
                  </a:defRPr>
                </a:lvl3pPr>
                <a:lvl4pPr marL="1600200" indent="-228600">
                  <a:defRPr sz="2400">
                    <a:solidFill>
                      <a:schemeClr val="tx1"/>
                    </a:solidFill>
                    <a:latin typeface="Angsana New" charset="-34"/>
                  </a:defRPr>
                </a:lvl4pPr>
                <a:lvl5pPr marL="2057400" indent="-228600">
                  <a:defRPr sz="2400">
                    <a:solidFill>
                      <a:schemeClr val="tx1"/>
                    </a:solidFill>
                    <a:latin typeface="Angsana New" charset="-34"/>
                  </a:defRPr>
                </a:lvl5pPr>
                <a:lvl6pPr marL="2514600" indent="-228600" algn="r" eaLnBrk="0" fontAlgn="base" hangingPunct="0">
                  <a:spcBef>
                    <a:spcPct val="0"/>
                  </a:spcBef>
                  <a:spcAft>
                    <a:spcPct val="0"/>
                  </a:spcAft>
                  <a:defRPr sz="2400">
                    <a:solidFill>
                      <a:schemeClr val="tx1"/>
                    </a:solidFill>
                    <a:latin typeface="Angsana New" charset="-34"/>
                  </a:defRPr>
                </a:lvl6pPr>
                <a:lvl7pPr marL="2971800" indent="-228600" algn="r" eaLnBrk="0" fontAlgn="base" hangingPunct="0">
                  <a:spcBef>
                    <a:spcPct val="0"/>
                  </a:spcBef>
                  <a:spcAft>
                    <a:spcPct val="0"/>
                  </a:spcAft>
                  <a:defRPr sz="2400">
                    <a:solidFill>
                      <a:schemeClr val="tx1"/>
                    </a:solidFill>
                    <a:latin typeface="Angsana New" charset="-34"/>
                  </a:defRPr>
                </a:lvl7pPr>
                <a:lvl8pPr marL="3429000" indent="-228600" algn="r" eaLnBrk="0" fontAlgn="base" hangingPunct="0">
                  <a:spcBef>
                    <a:spcPct val="0"/>
                  </a:spcBef>
                  <a:spcAft>
                    <a:spcPct val="0"/>
                  </a:spcAft>
                  <a:defRPr sz="2400">
                    <a:solidFill>
                      <a:schemeClr val="tx1"/>
                    </a:solidFill>
                    <a:latin typeface="Angsana New" charset="-34"/>
                  </a:defRPr>
                </a:lvl8pPr>
                <a:lvl9pPr marL="3886200" indent="-228600" algn="r" eaLnBrk="0" fontAlgn="base" hangingPunct="0">
                  <a:spcBef>
                    <a:spcPct val="0"/>
                  </a:spcBef>
                  <a:spcAft>
                    <a:spcPct val="0"/>
                  </a:spcAft>
                  <a:defRPr sz="2400">
                    <a:solidFill>
                      <a:schemeClr val="tx1"/>
                    </a:solidFill>
                    <a:latin typeface="Angsana New" charset="-34"/>
                  </a:defRPr>
                </a:lvl9pPr>
              </a:lstStyle>
              <a:p>
                <a:pPr algn="ctr"/>
                <a:r>
                  <a:rPr lang="th-TH" sz="1800">
                    <a:solidFill>
                      <a:srgbClr val="FF9933"/>
                    </a:solidFill>
                    <a:latin typeface="TH SarabunPSK" charset="0"/>
                    <a:ea typeface="TH SarabunPSK" charset="0"/>
                    <a:cs typeface="TH SarabunPSK" charset="0"/>
                  </a:rPr>
                  <a:t>MC</a:t>
                </a:r>
              </a:p>
            </p:txBody>
          </p:sp>
          <p:sp>
            <p:nvSpPr>
              <p:cNvPr id="79" name="Oval 19"/>
              <p:cNvSpPr>
                <a:spLocks noChangeArrowheads="1"/>
              </p:cNvSpPr>
              <p:nvPr/>
            </p:nvSpPr>
            <p:spPr bwMode="auto">
              <a:xfrm>
                <a:off x="5476875" y="4078883"/>
                <a:ext cx="96838" cy="79375"/>
              </a:xfrm>
              <a:prstGeom prst="ellipse">
                <a:avLst/>
              </a:prstGeom>
              <a:solidFill>
                <a:srgbClr val="66FFFF"/>
              </a:solidFill>
              <a:ln w="12700">
                <a:solidFill>
                  <a:schemeClr val="tx1"/>
                </a:solidFill>
                <a:round/>
                <a:headEnd type="none" w="sm" len="sm"/>
                <a:tailEnd type="none" w="sm" len="sm"/>
              </a:ln>
            </p:spPr>
            <p:txBody>
              <a:bodyPr wrap="none" anchor="ctr"/>
              <a:lstStyle/>
              <a:p>
                <a:endParaRPr lang="en-US" sz="1200">
                  <a:latin typeface="TH SarabunPSK" charset="0"/>
                  <a:ea typeface="TH SarabunPSK" charset="0"/>
                  <a:cs typeface="TH SarabunPSK" charset="0"/>
                </a:endParaRPr>
              </a:p>
            </p:txBody>
          </p:sp>
          <p:sp>
            <p:nvSpPr>
              <p:cNvPr id="80" name="Line 20"/>
              <p:cNvSpPr>
                <a:spLocks noChangeShapeType="1"/>
              </p:cNvSpPr>
              <p:nvPr/>
            </p:nvSpPr>
            <p:spPr bwMode="auto">
              <a:xfrm>
                <a:off x="5524500" y="4183657"/>
                <a:ext cx="0" cy="1828800"/>
              </a:xfrm>
              <a:prstGeom prst="line">
                <a:avLst/>
              </a:prstGeom>
              <a:noFill/>
              <a:ln w="28575">
                <a:solidFill>
                  <a:schemeClr val="tx1"/>
                </a:solidFill>
                <a:prstDash val="dash"/>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sz="1200">
                  <a:latin typeface="TH SarabunPSK" charset="0"/>
                  <a:ea typeface="TH SarabunPSK" charset="0"/>
                  <a:cs typeface="TH SarabunPSK" charset="0"/>
                </a:endParaRPr>
              </a:p>
            </p:txBody>
          </p:sp>
          <p:sp>
            <p:nvSpPr>
              <p:cNvPr id="81" name="Text Box 21"/>
              <p:cNvSpPr txBox="1">
                <a:spLocks noChangeArrowheads="1"/>
              </p:cNvSpPr>
              <p:nvPr/>
            </p:nvSpPr>
            <p:spPr bwMode="auto">
              <a:xfrm>
                <a:off x="5310657" y="5968008"/>
                <a:ext cx="3625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a:defRPr sz="2400">
                    <a:solidFill>
                      <a:schemeClr val="tx1"/>
                    </a:solidFill>
                    <a:latin typeface="Angsana New" charset="-34"/>
                  </a:defRPr>
                </a:lvl1pPr>
                <a:lvl2pPr marL="742950" indent="-285750">
                  <a:defRPr sz="2400">
                    <a:solidFill>
                      <a:schemeClr val="tx1"/>
                    </a:solidFill>
                    <a:latin typeface="Angsana New" charset="-34"/>
                  </a:defRPr>
                </a:lvl2pPr>
                <a:lvl3pPr marL="1143000" indent="-228600">
                  <a:defRPr sz="2400">
                    <a:solidFill>
                      <a:schemeClr val="tx1"/>
                    </a:solidFill>
                    <a:latin typeface="Angsana New" charset="-34"/>
                  </a:defRPr>
                </a:lvl3pPr>
                <a:lvl4pPr marL="1600200" indent="-228600">
                  <a:defRPr sz="2400">
                    <a:solidFill>
                      <a:schemeClr val="tx1"/>
                    </a:solidFill>
                    <a:latin typeface="Angsana New" charset="-34"/>
                  </a:defRPr>
                </a:lvl4pPr>
                <a:lvl5pPr marL="2057400" indent="-228600">
                  <a:defRPr sz="2400">
                    <a:solidFill>
                      <a:schemeClr val="tx1"/>
                    </a:solidFill>
                    <a:latin typeface="Angsana New" charset="-34"/>
                  </a:defRPr>
                </a:lvl5pPr>
                <a:lvl6pPr marL="2514600" indent="-228600" algn="r" eaLnBrk="0" fontAlgn="base" hangingPunct="0">
                  <a:spcBef>
                    <a:spcPct val="0"/>
                  </a:spcBef>
                  <a:spcAft>
                    <a:spcPct val="0"/>
                  </a:spcAft>
                  <a:defRPr sz="2400">
                    <a:solidFill>
                      <a:schemeClr val="tx1"/>
                    </a:solidFill>
                    <a:latin typeface="Angsana New" charset="-34"/>
                  </a:defRPr>
                </a:lvl6pPr>
                <a:lvl7pPr marL="2971800" indent="-228600" algn="r" eaLnBrk="0" fontAlgn="base" hangingPunct="0">
                  <a:spcBef>
                    <a:spcPct val="0"/>
                  </a:spcBef>
                  <a:spcAft>
                    <a:spcPct val="0"/>
                  </a:spcAft>
                  <a:defRPr sz="2400">
                    <a:solidFill>
                      <a:schemeClr val="tx1"/>
                    </a:solidFill>
                    <a:latin typeface="Angsana New" charset="-34"/>
                  </a:defRPr>
                </a:lvl7pPr>
                <a:lvl8pPr marL="3429000" indent="-228600" algn="r" eaLnBrk="0" fontAlgn="base" hangingPunct="0">
                  <a:spcBef>
                    <a:spcPct val="0"/>
                  </a:spcBef>
                  <a:spcAft>
                    <a:spcPct val="0"/>
                  </a:spcAft>
                  <a:defRPr sz="2400">
                    <a:solidFill>
                      <a:schemeClr val="tx1"/>
                    </a:solidFill>
                    <a:latin typeface="Angsana New" charset="-34"/>
                  </a:defRPr>
                </a:lvl8pPr>
                <a:lvl9pPr marL="3886200" indent="-228600" algn="r" eaLnBrk="0" fontAlgn="base" hangingPunct="0">
                  <a:spcBef>
                    <a:spcPct val="0"/>
                  </a:spcBef>
                  <a:spcAft>
                    <a:spcPct val="0"/>
                  </a:spcAft>
                  <a:defRPr sz="2400">
                    <a:solidFill>
                      <a:schemeClr val="tx1"/>
                    </a:solidFill>
                    <a:latin typeface="Angsana New" charset="-34"/>
                  </a:defRPr>
                </a:lvl9pPr>
              </a:lstStyle>
              <a:p>
                <a:pPr algn="ctr"/>
                <a:r>
                  <a:rPr lang="th-TH" sz="1800">
                    <a:latin typeface="TH SarabunPSK" charset="0"/>
                    <a:ea typeface="TH SarabunPSK" charset="0"/>
                    <a:cs typeface="TH SarabunPSK" charset="0"/>
                  </a:rPr>
                  <a:t>Q*</a:t>
                </a:r>
              </a:p>
            </p:txBody>
          </p:sp>
          <p:sp>
            <p:nvSpPr>
              <p:cNvPr id="82" name="Text Box 23"/>
              <p:cNvSpPr txBox="1">
                <a:spLocks noChangeArrowheads="1"/>
              </p:cNvSpPr>
              <p:nvPr/>
            </p:nvSpPr>
            <p:spPr bwMode="auto">
              <a:xfrm>
                <a:off x="5378590" y="3615333"/>
                <a:ext cx="26642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a:defRPr sz="2400">
                    <a:solidFill>
                      <a:schemeClr val="tx1"/>
                    </a:solidFill>
                    <a:latin typeface="Angsana New" charset="-34"/>
                  </a:defRPr>
                </a:lvl1pPr>
                <a:lvl2pPr marL="742950" indent="-285750">
                  <a:defRPr sz="2400">
                    <a:solidFill>
                      <a:schemeClr val="tx1"/>
                    </a:solidFill>
                    <a:latin typeface="Angsana New" charset="-34"/>
                  </a:defRPr>
                </a:lvl2pPr>
                <a:lvl3pPr marL="1143000" indent="-228600">
                  <a:defRPr sz="2400">
                    <a:solidFill>
                      <a:schemeClr val="tx1"/>
                    </a:solidFill>
                    <a:latin typeface="Angsana New" charset="-34"/>
                  </a:defRPr>
                </a:lvl3pPr>
                <a:lvl4pPr marL="1600200" indent="-228600">
                  <a:defRPr sz="2400">
                    <a:solidFill>
                      <a:schemeClr val="tx1"/>
                    </a:solidFill>
                    <a:latin typeface="Angsana New" charset="-34"/>
                  </a:defRPr>
                </a:lvl4pPr>
                <a:lvl5pPr marL="2057400" indent="-228600">
                  <a:defRPr sz="2400">
                    <a:solidFill>
                      <a:schemeClr val="tx1"/>
                    </a:solidFill>
                    <a:latin typeface="Angsana New" charset="-34"/>
                  </a:defRPr>
                </a:lvl5pPr>
                <a:lvl6pPr marL="2514600" indent="-228600" algn="r" eaLnBrk="0" fontAlgn="base" hangingPunct="0">
                  <a:spcBef>
                    <a:spcPct val="0"/>
                  </a:spcBef>
                  <a:spcAft>
                    <a:spcPct val="0"/>
                  </a:spcAft>
                  <a:defRPr sz="2400">
                    <a:solidFill>
                      <a:schemeClr val="tx1"/>
                    </a:solidFill>
                    <a:latin typeface="Angsana New" charset="-34"/>
                  </a:defRPr>
                </a:lvl6pPr>
                <a:lvl7pPr marL="2971800" indent="-228600" algn="r" eaLnBrk="0" fontAlgn="base" hangingPunct="0">
                  <a:spcBef>
                    <a:spcPct val="0"/>
                  </a:spcBef>
                  <a:spcAft>
                    <a:spcPct val="0"/>
                  </a:spcAft>
                  <a:defRPr sz="2400">
                    <a:solidFill>
                      <a:schemeClr val="tx1"/>
                    </a:solidFill>
                    <a:latin typeface="Angsana New" charset="-34"/>
                  </a:defRPr>
                </a:lvl7pPr>
                <a:lvl8pPr marL="3429000" indent="-228600" algn="r" eaLnBrk="0" fontAlgn="base" hangingPunct="0">
                  <a:spcBef>
                    <a:spcPct val="0"/>
                  </a:spcBef>
                  <a:spcAft>
                    <a:spcPct val="0"/>
                  </a:spcAft>
                  <a:defRPr sz="2400">
                    <a:solidFill>
                      <a:schemeClr val="tx1"/>
                    </a:solidFill>
                    <a:latin typeface="Angsana New" charset="-34"/>
                  </a:defRPr>
                </a:lvl8pPr>
                <a:lvl9pPr marL="3886200" indent="-228600" algn="r" eaLnBrk="0" fontAlgn="base" hangingPunct="0">
                  <a:spcBef>
                    <a:spcPct val="0"/>
                  </a:spcBef>
                  <a:spcAft>
                    <a:spcPct val="0"/>
                  </a:spcAft>
                  <a:defRPr sz="2400">
                    <a:solidFill>
                      <a:schemeClr val="tx1"/>
                    </a:solidFill>
                    <a:latin typeface="Angsana New" charset="-34"/>
                  </a:defRPr>
                </a:lvl9pPr>
              </a:lstStyle>
              <a:p>
                <a:pPr algn="ctr"/>
                <a:r>
                  <a:rPr lang="th-TH" sz="1600">
                    <a:latin typeface="TH SarabunPSK" charset="0"/>
                    <a:ea typeface="TH SarabunPSK" charset="0"/>
                    <a:cs typeface="TH SarabunPSK" charset="0"/>
                  </a:rPr>
                  <a:t>A</a:t>
                </a:r>
              </a:p>
            </p:txBody>
          </p:sp>
          <p:sp>
            <p:nvSpPr>
              <p:cNvPr id="83" name="Oval 30"/>
              <p:cNvSpPr>
                <a:spLocks noChangeArrowheads="1"/>
              </p:cNvSpPr>
              <p:nvPr/>
            </p:nvSpPr>
            <p:spPr bwMode="auto">
              <a:xfrm>
                <a:off x="4884739" y="4777383"/>
                <a:ext cx="96837" cy="79375"/>
              </a:xfrm>
              <a:prstGeom prst="ellipse">
                <a:avLst/>
              </a:prstGeom>
              <a:solidFill>
                <a:schemeClr val="bg2"/>
              </a:solidFill>
              <a:ln w="12700">
                <a:solidFill>
                  <a:srgbClr val="FFFF00"/>
                </a:solidFill>
                <a:round/>
                <a:headEnd type="none" w="sm" len="sm"/>
                <a:tailEnd type="none" w="sm" len="sm"/>
              </a:ln>
            </p:spPr>
            <p:txBody>
              <a:bodyPr wrap="none" anchor="ctr"/>
              <a:lstStyle/>
              <a:p>
                <a:endParaRPr lang="en-US" sz="1200">
                  <a:latin typeface="TH SarabunPSK" charset="0"/>
                  <a:ea typeface="TH SarabunPSK" charset="0"/>
                  <a:cs typeface="TH SarabunPSK" charset="0"/>
                </a:endParaRPr>
              </a:p>
            </p:txBody>
          </p:sp>
        </p:grpSp>
      </p:grpSp>
      <p:grpSp>
        <p:nvGrpSpPr>
          <p:cNvPr id="84" name="Group 83"/>
          <p:cNvGrpSpPr/>
          <p:nvPr/>
        </p:nvGrpSpPr>
        <p:grpSpPr>
          <a:xfrm>
            <a:off x="7085245" y="3829961"/>
            <a:ext cx="4327850" cy="2945391"/>
            <a:chOff x="5784957" y="2090088"/>
            <a:chExt cx="6069671" cy="4638844"/>
          </a:xfrm>
        </p:grpSpPr>
        <p:cxnSp>
          <p:nvCxnSpPr>
            <p:cNvPr id="85" name="Straight Connector 84"/>
            <p:cNvCxnSpPr/>
            <p:nvPr/>
          </p:nvCxnSpPr>
          <p:spPr>
            <a:xfrm>
              <a:off x="6503448" y="2400055"/>
              <a:ext cx="0" cy="392259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a:off x="6492938" y="6325301"/>
              <a:ext cx="5274527"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88" name="TextBox 87"/>
            <p:cNvSpPr txBox="1"/>
            <p:nvPr/>
          </p:nvSpPr>
          <p:spPr>
            <a:xfrm>
              <a:off x="5784957" y="2090088"/>
              <a:ext cx="589072" cy="307777"/>
            </a:xfrm>
            <a:prstGeom prst="rect">
              <a:avLst/>
            </a:prstGeom>
            <a:noFill/>
          </p:spPr>
          <p:txBody>
            <a:bodyPr wrap="none" rtlCol="0">
              <a:spAutoFit/>
            </a:bodyPr>
            <a:lstStyle/>
            <a:p>
              <a:r>
                <a:rPr lang="en-US" sz="1400" dirty="0" smtClean="0"/>
                <a:t>Value</a:t>
              </a:r>
              <a:endParaRPr lang="en-US" sz="1400" dirty="0"/>
            </a:p>
          </p:txBody>
        </p:sp>
        <p:sp>
          <p:nvSpPr>
            <p:cNvPr id="89" name="TextBox 88"/>
            <p:cNvSpPr txBox="1"/>
            <p:nvPr/>
          </p:nvSpPr>
          <p:spPr>
            <a:xfrm>
              <a:off x="11110514" y="6373185"/>
              <a:ext cx="744114" cy="307777"/>
            </a:xfrm>
            <a:prstGeom prst="rect">
              <a:avLst/>
            </a:prstGeom>
            <a:noFill/>
          </p:spPr>
          <p:txBody>
            <a:bodyPr wrap="none" rtlCol="0">
              <a:spAutoFit/>
            </a:bodyPr>
            <a:lstStyle/>
            <a:p>
              <a:r>
                <a:rPr lang="en-US" sz="1400" dirty="0" smtClean="0"/>
                <a:t>Input X</a:t>
              </a:r>
              <a:r>
                <a:rPr lang="en-US" sz="1400" baseline="-25000" dirty="0" smtClean="0"/>
                <a:t>1</a:t>
              </a:r>
              <a:endParaRPr lang="en-US" sz="1400" baseline="-25000" dirty="0"/>
            </a:p>
          </p:txBody>
        </p:sp>
        <p:sp>
          <p:nvSpPr>
            <p:cNvPr id="90" name="Freeform 89"/>
            <p:cNvSpPr/>
            <p:nvPr/>
          </p:nvSpPr>
          <p:spPr>
            <a:xfrm>
              <a:off x="6513959" y="3125378"/>
              <a:ext cx="3436883" cy="2522483"/>
            </a:xfrm>
            <a:custGeom>
              <a:avLst/>
              <a:gdLst>
                <a:gd name="connsiteX0" fmla="*/ 0 w 3436883"/>
                <a:gd name="connsiteY0" fmla="*/ 0 h 2522483"/>
                <a:gd name="connsiteX1" fmla="*/ 1271752 w 3436883"/>
                <a:gd name="connsiteY1" fmla="*/ 409903 h 2522483"/>
                <a:gd name="connsiteX2" fmla="*/ 2238703 w 3436883"/>
                <a:gd name="connsiteY2" fmla="*/ 1082565 h 2522483"/>
                <a:gd name="connsiteX3" fmla="*/ 2984938 w 3436883"/>
                <a:gd name="connsiteY3" fmla="*/ 1839310 h 2522483"/>
                <a:gd name="connsiteX4" fmla="*/ 3436883 w 3436883"/>
                <a:gd name="connsiteY4" fmla="*/ 2522483 h 252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6883" h="2522483">
                  <a:moveTo>
                    <a:pt x="0" y="0"/>
                  </a:moveTo>
                  <a:cubicBezTo>
                    <a:pt x="449317" y="114738"/>
                    <a:pt x="898635" y="229476"/>
                    <a:pt x="1271752" y="409903"/>
                  </a:cubicBezTo>
                  <a:cubicBezTo>
                    <a:pt x="1644869" y="590330"/>
                    <a:pt x="1953172" y="844331"/>
                    <a:pt x="2238703" y="1082565"/>
                  </a:cubicBezTo>
                  <a:cubicBezTo>
                    <a:pt x="2524234" y="1320799"/>
                    <a:pt x="2785241" y="1599324"/>
                    <a:pt x="2984938" y="1839310"/>
                  </a:cubicBezTo>
                  <a:cubicBezTo>
                    <a:pt x="3184635" y="2079296"/>
                    <a:pt x="3436883" y="2522483"/>
                    <a:pt x="3436883" y="2522483"/>
                  </a:cubicBezTo>
                </a:path>
              </a:pathLst>
            </a:cu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cxnSp>
          <p:nvCxnSpPr>
            <p:cNvPr id="91" name="Straight Connector 90"/>
            <p:cNvCxnSpPr/>
            <p:nvPr/>
          </p:nvCxnSpPr>
          <p:spPr>
            <a:xfrm>
              <a:off x="6503448" y="4677103"/>
              <a:ext cx="5058471" cy="0"/>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sp>
          <p:nvSpPr>
            <p:cNvPr id="92" name="TextBox 91"/>
            <p:cNvSpPr txBox="1"/>
            <p:nvPr/>
          </p:nvSpPr>
          <p:spPr>
            <a:xfrm>
              <a:off x="5893713" y="4473363"/>
              <a:ext cx="405880" cy="307777"/>
            </a:xfrm>
            <a:prstGeom prst="rect">
              <a:avLst/>
            </a:prstGeom>
            <a:noFill/>
          </p:spPr>
          <p:txBody>
            <a:bodyPr wrap="none" rtlCol="0">
              <a:spAutoFit/>
            </a:bodyPr>
            <a:lstStyle/>
            <a:p>
              <a:r>
                <a:rPr lang="en-US" sz="1400" dirty="0" smtClean="0"/>
                <a:t>P</a:t>
              </a:r>
              <a:r>
                <a:rPr lang="en-US" sz="1400" baseline="-25000" dirty="0" smtClean="0"/>
                <a:t>X1</a:t>
              </a:r>
              <a:endParaRPr lang="en-US" sz="1400" baseline="-25000" dirty="0"/>
            </a:p>
          </p:txBody>
        </p:sp>
        <p:sp>
          <p:nvSpPr>
            <p:cNvPr id="93" name="TextBox 92"/>
            <p:cNvSpPr txBox="1"/>
            <p:nvPr/>
          </p:nvSpPr>
          <p:spPr>
            <a:xfrm>
              <a:off x="10195034" y="5360276"/>
              <a:ext cx="652743" cy="307777"/>
            </a:xfrm>
            <a:prstGeom prst="rect">
              <a:avLst/>
            </a:prstGeom>
            <a:noFill/>
          </p:spPr>
          <p:txBody>
            <a:bodyPr wrap="none" rtlCol="0">
              <a:spAutoFit/>
            </a:bodyPr>
            <a:lstStyle/>
            <a:p>
              <a:r>
                <a:rPr lang="en-US" sz="1400" dirty="0" smtClean="0"/>
                <a:t>VMP</a:t>
              </a:r>
              <a:r>
                <a:rPr lang="en-US" sz="1400" baseline="-25000" dirty="0" smtClean="0"/>
                <a:t>X1</a:t>
              </a:r>
              <a:endParaRPr lang="en-US" sz="1400" dirty="0"/>
            </a:p>
          </p:txBody>
        </p:sp>
        <p:cxnSp>
          <p:nvCxnSpPr>
            <p:cNvPr id="94" name="Straight Connector 93"/>
            <p:cNvCxnSpPr/>
            <p:nvPr/>
          </p:nvCxnSpPr>
          <p:spPr>
            <a:xfrm flipH="1">
              <a:off x="9258384" y="4677103"/>
              <a:ext cx="1230" cy="1696082"/>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95" name="TextBox 94"/>
            <p:cNvSpPr txBox="1"/>
            <p:nvPr/>
          </p:nvSpPr>
          <p:spPr>
            <a:xfrm>
              <a:off x="9140403" y="6421155"/>
              <a:ext cx="224742" cy="307777"/>
            </a:xfrm>
            <a:prstGeom prst="rect">
              <a:avLst/>
            </a:prstGeom>
            <a:noFill/>
          </p:spPr>
          <p:txBody>
            <a:bodyPr wrap="none" rtlCol="0">
              <a:spAutoFit/>
            </a:bodyPr>
            <a:lstStyle/>
            <a:p>
              <a:r>
                <a:rPr lang="en-US" sz="1400" dirty="0"/>
                <a:t>I</a:t>
              </a:r>
            </a:p>
          </p:txBody>
        </p:sp>
      </p:grpSp>
    </p:spTree>
    <p:extLst>
      <p:ext uri="{BB962C8B-B14F-4D97-AF65-F5344CB8AC3E}">
        <p14:creationId xmlns:p14="http://schemas.microsoft.com/office/powerpoint/2010/main" val="492340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4584" y="1923107"/>
            <a:ext cx="7377373" cy="4131329"/>
          </a:xfrm>
          <a:prstGeom prst="rect">
            <a:avLst/>
          </a:prstGeom>
        </p:spPr>
      </p:pic>
      <p:sp>
        <p:nvSpPr>
          <p:cNvPr id="2" name="Title 1"/>
          <p:cNvSpPr>
            <a:spLocks noGrp="1"/>
          </p:cNvSpPr>
          <p:nvPr>
            <p:ph type="title"/>
          </p:nvPr>
        </p:nvSpPr>
        <p:spPr/>
        <p:txBody>
          <a:bodyPr/>
          <a:lstStyle/>
          <a:p>
            <a:r>
              <a:rPr lang="en-US" dirty="0"/>
              <a:t>Agricultural Household Model</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70001" y="3920836"/>
            <a:ext cx="1561885" cy="1561885"/>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13298" y="3317829"/>
            <a:ext cx="2456703" cy="2456703"/>
          </a:xfrm>
          <a:prstGeom prst="rect">
            <a:avLst/>
          </a:prstGeom>
        </p:spPr>
      </p:pic>
      <p:sp>
        <p:nvSpPr>
          <p:cNvPr id="3" name="TextBox 2"/>
          <p:cNvSpPr txBox="1"/>
          <p:nvPr/>
        </p:nvSpPr>
        <p:spPr>
          <a:xfrm>
            <a:off x="7761957" y="2331998"/>
            <a:ext cx="4111388" cy="3693319"/>
          </a:xfrm>
          <a:prstGeom prst="rect">
            <a:avLst/>
          </a:prstGeom>
          <a:noFill/>
        </p:spPr>
        <p:txBody>
          <a:bodyPr wrap="square" rtlCol="0">
            <a:spAutoFit/>
          </a:bodyPr>
          <a:lstStyle/>
          <a:p>
            <a:r>
              <a:rPr lang="en-US" dirty="0" smtClean="0"/>
              <a:t>The farmer is both consumer and producer.</a:t>
            </a:r>
          </a:p>
          <a:p>
            <a:endParaRPr lang="en-US" dirty="0"/>
          </a:p>
          <a:p>
            <a:r>
              <a:rPr lang="en-US" dirty="0" smtClean="0"/>
              <a:t>Some differences from standard economic theory</a:t>
            </a:r>
          </a:p>
          <a:p>
            <a:pPr marL="285750" indent="-285750">
              <a:buFontTx/>
              <a:buChar char="-"/>
            </a:pPr>
            <a:r>
              <a:rPr lang="en-US" dirty="0" smtClean="0"/>
              <a:t>Profit is not only difference between revenue and cost. There is also implicit profit.</a:t>
            </a:r>
          </a:p>
          <a:p>
            <a:pPr marL="285750" indent="-285750">
              <a:buFontTx/>
              <a:buChar char="-"/>
            </a:pPr>
            <a:r>
              <a:rPr lang="en-US" dirty="0" smtClean="0"/>
              <a:t>Consumption goods do not necessarily come from market but the farmer could consume his farm product. </a:t>
            </a:r>
          </a:p>
          <a:p>
            <a:pPr marL="285750" indent="-285750">
              <a:buFontTx/>
              <a:buChar char="-"/>
            </a:pPr>
            <a:r>
              <a:rPr lang="en-US" dirty="0" smtClean="0"/>
              <a:t>The farmer can hire labors from labor market or use his own family members. </a:t>
            </a:r>
          </a:p>
          <a:p>
            <a:pPr marL="285750" indent="-285750">
              <a:buFontTx/>
              <a:buChar char="-"/>
            </a:pPr>
            <a:r>
              <a:rPr lang="en-US" dirty="0" smtClean="0"/>
              <a:t>Etc.</a:t>
            </a:r>
            <a:endParaRPr lang="en-US" dirty="0"/>
          </a:p>
        </p:txBody>
      </p:sp>
    </p:spTree>
    <p:extLst>
      <p:ext uri="{BB962C8B-B14F-4D97-AF65-F5344CB8AC3E}">
        <p14:creationId xmlns:p14="http://schemas.microsoft.com/office/powerpoint/2010/main" val="8546011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Left-Right Arrow 6"/>
          <p:cNvSpPr/>
          <p:nvPr/>
        </p:nvSpPr>
        <p:spPr>
          <a:xfrm>
            <a:off x="4003821" y="3075061"/>
            <a:ext cx="4172003" cy="1244009"/>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en-US" dirty="0" smtClean="0"/>
              <a:t>Agricultural Household Model</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94858" y="2759577"/>
            <a:ext cx="1874979" cy="1874979"/>
          </a:xfrm>
          <a:prstGeom prst="rect">
            <a:avLst/>
          </a:prstGeom>
        </p:spPr>
      </p:pic>
      <p:sp>
        <p:nvSpPr>
          <p:cNvPr id="5" name="TextBox 4"/>
          <p:cNvSpPr txBox="1"/>
          <p:nvPr/>
        </p:nvSpPr>
        <p:spPr>
          <a:xfrm>
            <a:off x="1648689" y="3404677"/>
            <a:ext cx="2355132" cy="584775"/>
          </a:xfrm>
          <a:prstGeom prst="rect">
            <a:avLst/>
          </a:prstGeom>
          <a:noFill/>
        </p:spPr>
        <p:txBody>
          <a:bodyPr wrap="none" rtlCol="0">
            <a:spAutoFit/>
          </a:bodyPr>
          <a:lstStyle/>
          <a:p>
            <a:r>
              <a:rPr lang="en-US" sz="3200" smtClean="0"/>
              <a:t>Consumptions</a:t>
            </a:r>
            <a:endParaRPr lang="en-US" sz="3200"/>
          </a:p>
        </p:txBody>
      </p:sp>
      <p:sp>
        <p:nvSpPr>
          <p:cNvPr id="97" name="TextBox 96"/>
          <p:cNvSpPr txBox="1"/>
          <p:nvPr/>
        </p:nvSpPr>
        <p:spPr>
          <a:xfrm>
            <a:off x="8196668" y="3404677"/>
            <a:ext cx="1872436" cy="584775"/>
          </a:xfrm>
          <a:prstGeom prst="rect">
            <a:avLst/>
          </a:prstGeom>
          <a:noFill/>
        </p:spPr>
        <p:txBody>
          <a:bodyPr wrap="none" rtlCol="0">
            <a:spAutoFit/>
          </a:bodyPr>
          <a:lstStyle/>
          <a:p>
            <a:r>
              <a:rPr lang="en-US" sz="3200" smtClean="0"/>
              <a:t>Production</a:t>
            </a:r>
            <a:endParaRPr lang="en-US" sz="3200"/>
          </a:p>
        </p:txBody>
      </p:sp>
      <p:sp>
        <p:nvSpPr>
          <p:cNvPr id="8" name="TextBox 7"/>
          <p:cNvSpPr txBox="1"/>
          <p:nvPr/>
        </p:nvSpPr>
        <p:spPr>
          <a:xfrm>
            <a:off x="2503329" y="1980965"/>
            <a:ext cx="7172989" cy="523220"/>
          </a:xfrm>
          <a:prstGeom prst="rect">
            <a:avLst/>
          </a:prstGeom>
          <a:noFill/>
        </p:spPr>
        <p:txBody>
          <a:bodyPr wrap="none" rtlCol="0">
            <a:spAutoFit/>
          </a:bodyPr>
          <a:lstStyle/>
          <a:p>
            <a:r>
              <a:rPr lang="en-US" sz="2800" dirty="0" smtClean="0"/>
              <a:t>Consumption and production are interdependent.</a:t>
            </a:r>
            <a:endParaRPr lang="en-US" sz="2800" dirty="0"/>
          </a:p>
        </p:txBody>
      </p:sp>
      <p:sp>
        <p:nvSpPr>
          <p:cNvPr id="98" name="TextBox 97"/>
          <p:cNvSpPr txBox="1"/>
          <p:nvPr/>
        </p:nvSpPr>
        <p:spPr>
          <a:xfrm>
            <a:off x="2545853" y="4662102"/>
            <a:ext cx="8724660" cy="1323439"/>
          </a:xfrm>
          <a:prstGeom prst="rect">
            <a:avLst/>
          </a:prstGeom>
          <a:noFill/>
        </p:spPr>
        <p:txBody>
          <a:bodyPr wrap="square" rtlCol="0">
            <a:spAutoFit/>
          </a:bodyPr>
          <a:lstStyle/>
          <a:p>
            <a:r>
              <a:rPr lang="en-US" sz="2000" dirty="0" smtClean="0"/>
              <a:t>Objectives</a:t>
            </a:r>
          </a:p>
          <a:p>
            <a:r>
              <a:rPr lang="en-US" sz="2000" dirty="0" smtClean="0"/>
              <a:t>“the household’s objective is to maximize a discounted future stream of expected utility from a list of consumption goods including home-produced goods, purchased goods, and leisure, subject to what may be a large set of constraints</a:t>
            </a:r>
            <a:r>
              <a:rPr lang="mr-IN" sz="2000" dirty="0" smtClean="0"/>
              <a:t>…</a:t>
            </a:r>
            <a:r>
              <a:rPr lang="en-US" sz="2000" dirty="0" smtClean="0"/>
              <a:t>”</a:t>
            </a:r>
            <a:endParaRPr lang="en-US" sz="2000" dirty="0"/>
          </a:p>
        </p:txBody>
      </p:sp>
      <p:cxnSp>
        <p:nvCxnSpPr>
          <p:cNvPr id="10" name="Straight Connector 9"/>
          <p:cNvCxnSpPr/>
          <p:nvPr/>
        </p:nvCxnSpPr>
        <p:spPr>
          <a:xfrm>
            <a:off x="6921794" y="5199321"/>
            <a:ext cx="3822406"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88169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dissolv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Agricultural Household Model</a:t>
            </a:r>
            <a:endParaRPr lang="en-US" sz="4000" dirty="0"/>
          </a:p>
        </p:txBody>
      </p:sp>
      <p:sp>
        <p:nvSpPr>
          <p:cNvPr id="41" name="Content Placeholder 40"/>
          <p:cNvSpPr>
            <a:spLocks noGrp="1"/>
          </p:cNvSpPr>
          <p:nvPr>
            <p:ph idx="1"/>
          </p:nvPr>
        </p:nvSpPr>
        <p:spPr/>
        <p:txBody>
          <a:bodyPr/>
          <a:lstStyle/>
          <a:p>
            <a:r>
              <a:rPr lang="en-US" dirty="0"/>
              <a:t>Household utility function = U(</a:t>
            </a:r>
            <a:r>
              <a:rPr lang="en-US" dirty="0" err="1"/>
              <a:t>C</a:t>
            </a:r>
            <a:r>
              <a:rPr lang="en-US" baseline="-25000" dirty="0" err="1"/>
              <a:t>f</a:t>
            </a:r>
            <a:r>
              <a:rPr lang="en-US" dirty="0"/>
              <a:t>, C</a:t>
            </a:r>
            <a:r>
              <a:rPr lang="en-US" baseline="-25000" dirty="0"/>
              <a:t>le</a:t>
            </a:r>
            <a:r>
              <a:rPr lang="en-US" dirty="0"/>
              <a:t>, </a:t>
            </a:r>
            <a:r>
              <a:rPr lang="en-US" dirty="0" err="1"/>
              <a:t>Z</a:t>
            </a:r>
            <a:r>
              <a:rPr lang="en-US" baseline="-25000" dirty="0" err="1"/>
              <a:t>h</a:t>
            </a:r>
            <a:r>
              <a:rPr lang="en-US" dirty="0"/>
              <a:t>)</a:t>
            </a:r>
          </a:p>
          <a:p>
            <a:r>
              <a:rPr lang="en-US" dirty="0"/>
              <a:t>Production function = </a:t>
            </a:r>
            <a:r>
              <a:rPr lang="en-US" dirty="0" err="1"/>
              <a:t>Q</a:t>
            </a:r>
            <a:r>
              <a:rPr lang="en-US" baseline="-25000" dirty="0" err="1"/>
              <a:t>f</a:t>
            </a:r>
            <a:r>
              <a:rPr lang="en-US" dirty="0"/>
              <a:t>(L</a:t>
            </a:r>
            <a:r>
              <a:rPr lang="en-US" baseline="-25000" dirty="0"/>
              <a:t>f</a:t>
            </a:r>
            <a:r>
              <a:rPr lang="en-US" dirty="0"/>
              <a:t>, </a:t>
            </a:r>
            <a:r>
              <a:rPr lang="en-US" dirty="0" err="1"/>
              <a:t>K</a:t>
            </a:r>
            <a:r>
              <a:rPr lang="en-US" baseline="-25000" dirty="0" err="1"/>
              <a:t>f</a:t>
            </a:r>
            <a:r>
              <a:rPr lang="en-US" dirty="0"/>
              <a:t>)</a:t>
            </a:r>
            <a:endParaRPr lang="en-US" baseline="-25000" dirty="0"/>
          </a:p>
          <a:p>
            <a:r>
              <a:rPr lang="en-US" dirty="0"/>
              <a:t>The solution to this utility-maximization problem is always for the household to </a:t>
            </a:r>
            <a:r>
              <a:rPr lang="en-US" b="1" dirty="0"/>
              <a:t>situate itself on the highest indifference curve attainable, subject to its budget constraint. </a:t>
            </a:r>
            <a:endParaRPr lang="en-US" dirty="0"/>
          </a:p>
          <a:p>
            <a:r>
              <a:rPr lang="en-US" dirty="0"/>
              <a:t>The budget constraint, however, assumes different forms, according to the market environment in which the household finds itself. </a:t>
            </a:r>
            <a:endParaRPr lang="en-US" dirty="0" smtClean="0"/>
          </a:p>
          <a:p>
            <a:pPr>
              <a:buFont typeface="Arial" charset="0"/>
              <a:buChar char="•"/>
            </a:pPr>
            <a:r>
              <a:rPr lang="en-US" dirty="0"/>
              <a:t> </a:t>
            </a:r>
            <a:r>
              <a:rPr lang="en-US" dirty="0" smtClean="0"/>
              <a:t>Extreme case of no markets</a:t>
            </a:r>
          </a:p>
          <a:p>
            <a:pPr>
              <a:buFont typeface="Arial" charset="0"/>
              <a:buChar char="•"/>
            </a:pPr>
            <a:r>
              <a:rPr lang="en-US" dirty="0"/>
              <a:t> </a:t>
            </a:r>
            <a:r>
              <a:rPr lang="en-US" dirty="0" smtClean="0"/>
              <a:t>The other extreme: Perfect Neoclassical Markets</a:t>
            </a:r>
          </a:p>
          <a:p>
            <a:pPr>
              <a:buFont typeface="Arial" charset="0"/>
              <a:buChar char="•"/>
            </a:pPr>
            <a:r>
              <a:rPr lang="en-US" dirty="0"/>
              <a:t> </a:t>
            </a:r>
            <a:r>
              <a:rPr lang="en-US" dirty="0" smtClean="0"/>
              <a:t>Mixed market scenarios</a:t>
            </a:r>
            <a:endParaRPr lang="en-US" dirty="0"/>
          </a:p>
          <a:p>
            <a:endParaRPr lang="en-US" dirty="0"/>
          </a:p>
          <a:p>
            <a:endParaRPr lang="en-US" dirty="0"/>
          </a:p>
        </p:txBody>
      </p:sp>
    </p:spTree>
    <p:extLst>
      <p:ext uri="{BB962C8B-B14F-4D97-AF65-F5344CB8AC3E}">
        <p14:creationId xmlns:p14="http://schemas.microsoft.com/office/powerpoint/2010/main" val="11095350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Agricultural Household Model with missing market</a:t>
            </a:r>
            <a:endParaRPr lang="en-US" sz="4000" dirty="0"/>
          </a:p>
        </p:txBody>
      </p:sp>
      <p:sp>
        <p:nvSpPr>
          <p:cNvPr id="19" name="Rectangle 18"/>
          <p:cNvSpPr/>
          <p:nvPr/>
        </p:nvSpPr>
        <p:spPr>
          <a:xfrm>
            <a:off x="2099310" y="4208024"/>
            <a:ext cx="3006421" cy="1665534"/>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ie 7"/>
          <p:cNvSpPr/>
          <p:nvPr/>
        </p:nvSpPr>
        <p:spPr>
          <a:xfrm rot="5400000">
            <a:off x="-870643" y="2250439"/>
            <a:ext cx="5939904" cy="7234585"/>
          </a:xfrm>
          <a:prstGeom prst="pie">
            <a:avLst>
              <a:gd name="adj1" fmla="val 10808133"/>
              <a:gd name="adj2" fmla="val 16200000"/>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7189712" y="5846466"/>
            <a:ext cx="835870" cy="646331"/>
          </a:xfrm>
          <a:prstGeom prst="rect">
            <a:avLst/>
          </a:prstGeom>
          <a:noFill/>
        </p:spPr>
        <p:txBody>
          <a:bodyPr wrap="none" rtlCol="0">
            <a:spAutoFit/>
          </a:bodyPr>
          <a:lstStyle/>
          <a:p>
            <a:r>
              <a:rPr lang="en-US" dirty="0" smtClean="0"/>
              <a:t>Leisure</a:t>
            </a:r>
          </a:p>
          <a:p>
            <a:r>
              <a:rPr lang="en-US" dirty="0" smtClean="0"/>
              <a:t>(C</a:t>
            </a:r>
            <a:r>
              <a:rPr lang="en-US" baseline="-25000" dirty="0"/>
              <a:t>l</a:t>
            </a:r>
            <a:r>
              <a:rPr lang="en-US" dirty="0" smtClean="0"/>
              <a:t>)</a:t>
            </a:r>
            <a:endParaRPr lang="en-US" dirty="0"/>
          </a:p>
        </p:txBody>
      </p:sp>
      <p:sp>
        <p:nvSpPr>
          <p:cNvPr id="10" name="TextBox 9"/>
          <p:cNvSpPr txBox="1"/>
          <p:nvPr/>
        </p:nvSpPr>
        <p:spPr>
          <a:xfrm>
            <a:off x="1237666" y="1900398"/>
            <a:ext cx="835870" cy="646331"/>
          </a:xfrm>
          <a:prstGeom prst="rect">
            <a:avLst/>
          </a:prstGeom>
          <a:noFill/>
        </p:spPr>
        <p:txBody>
          <a:bodyPr wrap="none" rtlCol="0">
            <a:spAutoFit/>
          </a:bodyPr>
          <a:lstStyle/>
          <a:p>
            <a:r>
              <a:rPr lang="en-US" dirty="0" smtClean="0"/>
              <a:t>Food</a:t>
            </a:r>
          </a:p>
          <a:p>
            <a:r>
              <a:rPr lang="en-US" dirty="0" smtClean="0"/>
              <a:t>(</a:t>
            </a:r>
            <a:r>
              <a:rPr lang="en-US" dirty="0" err="1" smtClean="0"/>
              <a:t>Q</a:t>
            </a:r>
            <a:r>
              <a:rPr lang="en-US" baseline="-25000" dirty="0" err="1" smtClean="0"/>
              <a:t>f</a:t>
            </a:r>
            <a:r>
              <a:rPr lang="en-US" dirty="0" smtClean="0"/>
              <a:t>, </a:t>
            </a:r>
            <a:r>
              <a:rPr lang="en-US" dirty="0" err="1" smtClean="0"/>
              <a:t>C</a:t>
            </a:r>
            <a:r>
              <a:rPr lang="en-US" baseline="-25000" dirty="0" err="1" smtClean="0"/>
              <a:t>f</a:t>
            </a:r>
            <a:r>
              <a:rPr lang="en-US" dirty="0" smtClean="0"/>
              <a:t>)</a:t>
            </a:r>
            <a:endParaRPr lang="en-US" dirty="0"/>
          </a:p>
        </p:txBody>
      </p:sp>
      <p:sp>
        <p:nvSpPr>
          <p:cNvPr id="11" name="Arc 10"/>
          <p:cNvSpPr/>
          <p:nvPr/>
        </p:nvSpPr>
        <p:spPr>
          <a:xfrm rot="11218226">
            <a:off x="4633036" y="1018384"/>
            <a:ext cx="4220216" cy="3901784"/>
          </a:xfrm>
          <a:prstGeom prst="arc">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nvGrpSpPr>
          <p:cNvPr id="32" name="Group 31"/>
          <p:cNvGrpSpPr/>
          <p:nvPr/>
        </p:nvGrpSpPr>
        <p:grpSpPr>
          <a:xfrm>
            <a:off x="236019" y="2798699"/>
            <a:ext cx="1740285" cy="369332"/>
            <a:chOff x="1552353" y="2838892"/>
            <a:chExt cx="1740285" cy="369332"/>
          </a:xfrm>
        </p:grpSpPr>
        <p:sp>
          <p:nvSpPr>
            <p:cNvPr id="13" name="TextBox 12"/>
            <p:cNvSpPr txBox="1"/>
            <p:nvPr/>
          </p:nvSpPr>
          <p:spPr>
            <a:xfrm>
              <a:off x="1552353" y="2838892"/>
              <a:ext cx="1740285" cy="369332"/>
            </a:xfrm>
            <a:prstGeom prst="rect">
              <a:avLst/>
            </a:prstGeom>
            <a:noFill/>
          </p:spPr>
          <p:txBody>
            <a:bodyPr wrap="none" rtlCol="0">
              <a:spAutoFit/>
            </a:bodyPr>
            <a:lstStyle/>
            <a:p>
              <a:r>
                <a:rPr lang="en-US" dirty="0" err="1" smtClean="0"/>
                <a:t>Q</a:t>
              </a:r>
              <a:r>
                <a:rPr lang="en-US" baseline="30000" dirty="0" err="1" smtClean="0"/>
                <a:t>max</a:t>
              </a:r>
              <a:r>
                <a:rPr lang="en-US" baseline="-25000" dirty="0" err="1" smtClean="0"/>
                <a:t>f</a:t>
              </a:r>
              <a:r>
                <a:rPr lang="en-US" dirty="0" smtClean="0"/>
                <a:t> = </a:t>
              </a:r>
              <a:r>
                <a:rPr lang="en-US" dirty="0" err="1" smtClean="0"/>
                <a:t>Qf</a:t>
              </a:r>
              <a:r>
                <a:rPr lang="en-US" dirty="0" smtClean="0"/>
                <a:t> (T, K)</a:t>
              </a:r>
              <a:endParaRPr lang="en-US" baseline="-25000" dirty="0"/>
            </a:p>
          </p:txBody>
        </p:sp>
        <p:cxnSp>
          <p:nvCxnSpPr>
            <p:cNvPr id="15" name="Straight Connector 14"/>
            <p:cNvCxnSpPr/>
            <p:nvPr/>
          </p:nvCxnSpPr>
          <p:spPr>
            <a:xfrm>
              <a:off x="2732565" y="2892057"/>
              <a:ext cx="18620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2970028" y="2895595"/>
              <a:ext cx="18620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3" name="Group 32"/>
          <p:cNvGrpSpPr/>
          <p:nvPr/>
        </p:nvGrpSpPr>
        <p:grpSpPr>
          <a:xfrm>
            <a:off x="5605461" y="5881371"/>
            <a:ext cx="1005403" cy="369332"/>
            <a:chOff x="6921795" y="5921564"/>
            <a:chExt cx="1005403" cy="369332"/>
          </a:xfrm>
        </p:grpSpPr>
        <p:sp>
          <p:nvSpPr>
            <p:cNvPr id="17" name="TextBox 16"/>
            <p:cNvSpPr txBox="1"/>
            <p:nvPr/>
          </p:nvSpPr>
          <p:spPr>
            <a:xfrm>
              <a:off x="6921795" y="5921564"/>
              <a:ext cx="1005403" cy="369332"/>
            </a:xfrm>
            <a:prstGeom prst="rect">
              <a:avLst/>
            </a:prstGeom>
            <a:noFill/>
          </p:spPr>
          <p:txBody>
            <a:bodyPr wrap="none" rtlCol="0">
              <a:spAutoFit/>
            </a:bodyPr>
            <a:lstStyle/>
            <a:p>
              <a:r>
                <a:rPr lang="en-US" dirty="0" err="1" smtClean="0"/>
                <a:t>C</a:t>
              </a:r>
              <a:r>
                <a:rPr lang="en-US" baseline="30000" dirty="0" err="1" smtClean="0"/>
                <a:t>max</a:t>
              </a:r>
              <a:r>
                <a:rPr lang="en-US" baseline="-25000" dirty="0" err="1" smtClean="0"/>
                <a:t>l</a:t>
              </a:r>
              <a:r>
                <a:rPr lang="en-US" dirty="0" smtClean="0"/>
                <a:t> = T</a:t>
              </a:r>
              <a:endParaRPr lang="en-US" baseline="-25000" dirty="0"/>
            </a:p>
          </p:txBody>
        </p:sp>
        <p:cxnSp>
          <p:nvCxnSpPr>
            <p:cNvPr id="18" name="Straight Connector 17"/>
            <p:cNvCxnSpPr/>
            <p:nvPr/>
          </p:nvCxnSpPr>
          <p:spPr>
            <a:xfrm>
              <a:off x="7669618" y="5978683"/>
              <a:ext cx="18620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7" name="Straight Connector 6"/>
          <p:cNvCxnSpPr/>
          <p:nvPr/>
        </p:nvCxnSpPr>
        <p:spPr>
          <a:xfrm>
            <a:off x="2099310" y="5870594"/>
            <a:ext cx="5274527"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2099310" y="1951072"/>
            <a:ext cx="0" cy="3922592"/>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4781603" y="4180932"/>
            <a:ext cx="324128" cy="369332"/>
          </a:xfrm>
          <a:prstGeom prst="rect">
            <a:avLst/>
          </a:prstGeom>
          <a:noFill/>
        </p:spPr>
        <p:txBody>
          <a:bodyPr wrap="none" rtlCol="0">
            <a:spAutoFit/>
          </a:bodyPr>
          <a:lstStyle/>
          <a:p>
            <a:r>
              <a:rPr lang="en-US" dirty="0" smtClean="0"/>
              <a:t>A</a:t>
            </a:r>
            <a:endParaRPr lang="en-US" dirty="0"/>
          </a:p>
        </p:txBody>
      </p:sp>
      <p:sp>
        <p:nvSpPr>
          <p:cNvPr id="21" name="TextBox 20"/>
          <p:cNvSpPr txBox="1"/>
          <p:nvPr/>
        </p:nvSpPr>
        <p:spPr>
          <a:xfrm>
            <a:off x="5201868" y="5297759"/>
            <a:ext cx="516488" cy="369332"/>
          </a:xfrm>
          <a:prstGeom prst="rect">
            <a:avLst/>
          </a:prstGeom>
          <a:noFill/>
        </p:spPr>
        <p:txBody>
          <a:bodyPr wrap="none" rtlCol="0">
            <a:spAutoFit/>
          </a:bodyPr>
          <a:lstStyle/>
          <a:p>
            <a:r>
              <a:rPr lang="en-US" dirty="0" smtClean="0"/>
              <a:t>PPF</a:t>
            </a:r>
            <a:endParaRPr lang="en-US" dirty="0"/>
          </a:p>
        </p:txBody>
      </p:sp>
      <p:sp>
        <p:nvSpPr>
          <p:cNvPr id="22" name="TextBox 21"/>
          <p:cNvSpPr txBox="1"/>
          <p:nvPr/>
        </p:nvSpPr>
        <p:spPr>
          <a:xfrm>
            <a:off x="889909" y="3996266"/>
            <a:ext cx="1009892" cy="369332"/>
          </a:xfrm>
          <a:prstGeom prst="rect">
            <a:avLst/>
          </a:prstGeom>
          <a:noFill/>
        </p:spPr>
        <p:txBody>
          <a:bodyPr wrap="none" rtlCol="0">
            <a:spAutoFit/>
          </a:bodyPr>
          <a:lstStyle/>
          <a:p>
            <a:r>
              <a:rPr lang="en-US" dirty="0" err="1" smtClean="0"/>
              <a:t>Q</a:t>
            </a:r>
            <a:r>
              <a:rPr lang="en-US" baseline="30000" dirty="0" err="1" smtClean="0"/>
              <a:t>c</a:t>
            </a:r>
            <a:r>
              <a:rPr lang="en-US" baseline="-25000" dirty="0" err="1" smtClean="0"/>
              <a:t>f</a:t>
            </a:r>
            <a:r>
              <a:rPr lang="en-US" dirty="0" smtClean="0"/>
              <a:t> = </a:t>
            </a:r>
            <a:r>
              <a:rPr lang="en-US" dirty="0" err="1" smtClean="0"/>
              <a:t>C</a:t>
            </a:r>
            <a:r>
              <a:rPr lang="en-US" baseline="30000" dirty="0" err="1" smtClean="0"/>
              <a:t>c</a:t>
            </a:r>
            <a:r>
              <a:rPr lang="en-US" baseline="-25000" dirty="0" err="1" smtClean="0"/>
              <a:t>f</a:t>
            </a:r>
            <a:endParaRPr lang="en-US" baseline="-25000" dirty="0"/>
          </a:p>
        </p:txBody>
      </p:sp>
      <p:sp>
        <p:nvSpPr>
          <p:cNvPr id="23" name="TextBox 22"/>
          <p:cNvSpPr txBox="1"/>
          <p:nvPr/>
        </p:nvSpPr>
        <p:spPr>
          <a:xfrm>
            <a:off x="4897180" y="5881371"/>
            <a:ext cx="417102" cy="369332"/>
          </a:xfrm>
          <a:prstGeom prst="rect">
            <a:avLst/>
          </a:prstGeom>
          <a:noFill/>
        </p:spPr>
        <p:txBody>
          <a:bodyPr wrap="none" rtlCol="0">
            <a:spAutoFit/>
          </a:bodyPr>
          <a:lstStyle/>
          <a:p>
            <a:r>
              <a:rPr lang="en-US" dirty="0" err="1" smtClean="0"/>
              <a:t>C</a:t>
            </a:r>
            <a:r>
              <a:rPr lang="en-US" baseline="30000" dirty="0" err="1" smtClean="0"/>
              <a:t>c</a:t>
            </a:r>
            <a:r>
              <a:rPr lang="en-US" baseline="-25000" dirty="0" err="1" smtClean="0"/>
              <a:t>l</a:t>
            </a:r>
            <a:endParaRPr lang="en-US" dirty="0"/>
          </a:p>
        </p:txBody>
      </p:sp>
      <p:sp>
        <p:nvSpPr>
          <p:cNvPr id="24" name="TextBox 23"/>
          <p:cNvSpPr txBox="1"/>
          <p:nvPr/>
        </p:nvSpPr>
        <p:spPr>
          <a:xfrm>
            <a:off x="5260453" y="6417087"/>
            <a:ext cx="383438" cy="369332"/>
          </a:xfrm>
          <a:prstGeom prst="rect">
            <a:avLst/>
          </a:prstGeom>
          <a:noFill/>
        </p:spPr>
        <p:txBody>
          <a:bodyPr wrap="none" rtlCol="0">
            <a:spAutoFit/>
          </a:bodyPr>
          <a:lstStyle/>
          <a:p>
            <a:r>
              <a:rPr lang="en-US" dirty="0" smtClean="0"/>
              <a:t>L</a:t>
            </a:r>
            <a:r>
              <a:rPr lang="en-US" baseline="30000" dirty="0" smtClean="0"/>
              <a:t>c</a:t>
            </a:r>
            <a:r>
              <a:rPr lang="en-US" baseline="-25000" dirty="0" smtClean="0"/>
              <a:t>f</a:t>
            </a:r>
            <a:endParaRPr lang="en-US" baseline="-25000" dirty="0"/>
          </a:p>
        </p:txBody>
      </p:sp>
      <p:sp>
        <p:nvSpPr>
          <p:cNvPr id="27" name="Right Brace 26"/>
          <p:cNvSpPr/>
          <p:nvPr/>
        </p:nvSpPr>
        <p:spPr>
          <a:xfrm rot="5400000">
            <a:off x="5298129" y="6055577"/>
            <a:ext cx="202047" cy="576757"/>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29" name="Straight Connector 28"/>
          <p:cNvCxnSpPr/>
          <p:nvPr/>
        </p:nvCxnSpPr>
        <p:spPr>
          <a:xfrm>
            <a:off x="4069055" y="2969276"/>
            <a:ext cx="1937535" cy="2261954"/>
          </a:xfrm>
          <a:prstGeom prst="line">
            <a:avLst/>
          </a:prstGeom>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6539489" y="4627767"/>
            <a:ext cx="320922" cy="369332"/>
          </a:xfrm>
          <a:prstGeom prst="rect">
            <a:avLst/>
          </a:prstGeom>
          <a:noFill/>
        </p:spPr>
        <p:txBody>
          <a:bodyPr wrap="none" rtlCol="0">
            <a:spAutoFit/>
          </a:bodyPr>
          <a:lstStyle/>
          <a:p>
            <a:r>
              <a:rPr lang="en-US" dirty="0" smtClean="0"/>
              <a:t>I</a:t>
            </a:r>
            <a:r>
              <a:rPr lang="en-US" baseline="-25000" dirty="0" smtClean="0"/>
              <a:t>0</a:t>
            </a:r>
            <a:endParaRPr lang="en-US" baseline="-25000" dirty="0"/>
          </a:p>
        </p:txBody>
      </p:sp>
      <p:sp>
        <p:nvSpPr>
          <p:cNvPr id="35" name="TextBox 34"/>
          <p:cNvSpPr txBox="1"/>
          <p:nvPr/>
        </p:nvSpPr>
        <p:spPr>
          <a:xfrm>
            <a:off x="5935256" y="5167430"/>
            <a:ext cx="724878" cy="369332"/>
          </a:xfrm>
          <a:prstGeom prst="rect">
            <a:avLst/>
          </a:prstGeom>
          <a:noFill/>
        </p:spPr>
        <p:txBody>
          <a:bodyPr wrap="none" rtlCol="0">
            <a:spAutoFit/>
          </a:bodyPr>
          <a:lstStyle/>
          <a:p>
            <a:r>
              <a:rPr lang="en-US" dirty="0" smtClean="0"/>
              <a:t>-𝜔/</a:t>
            </a:r>
            <a:r>
              <a:rPr lang="en-US" dirty="0"/>
              <a:t>𝜌</a:t>
            </a:r>
            <a:r>
              <a:rPr lang="en-US" baseline="-25000" dirty="0" smtClean="0"/>
              <a:t>f</a:t>
            </a:r>
            <a:endParaRPr lang="en-US" baseline="-25000" dirty="0"/>
          </a:p>
        </p:txBody>
      </p:sp>
      <p:sp>
        <p:nvSpPr>
          <p:cNvPr id="3" name="TextBox 2"/>
          <p:cNvSpPr txBox="1"/>
          <p:nvPr/>
        </p:nvSpPr>
        <p:spPr>
          <a:xfrm>
            <a:off x="6961523" y="2029641"/>
            <a:ext cx="5070056" cy="646331"/>
          </a:xfrm>
          <a:prstGeom prst="rect">
            <a:avLst/>
          </a:prstGeom>
          <a:noFill/>
        </p:spPr>
        <p:txBody>
          <a:bodyPr wrap="square" rtlCol="0">
            <a:spAutoFit/>
          </a:bodyPr>
          <a:lstStyle/>
          <a:p>
            <a:r>
              <a:rPr lang="en-US" dirty="0" smtClean="0"/>
              <a:t>Lacking access to product market </a:t>
            </a:r>
            <a:r>
              <a:rPr lang="en-US" dirty="0" smtClean="0">
                <a:sym typeface="Wingdings"/>
              </a:rPr>
              <a:t> Direct trade-off between producing food </a:t>
            </a:r>
            <a:r>
              <a:rPr lang="en-US" smtClean="0">
                <a:sym typeface="Wingdings"/>
              </a:rPr>
              <a:t>and consuming leisure.</a:t>
            </a:r>
            <a:endParaRPr lang="en-US"/>
          </a:p>
        </p:txBody>
      </p:sp>
      <p:sp>
        <p:nvSpPr>
          <p:cNvPr id="41" name="TextBox 40"/>
          <p:cNvSpPr txBox="1"/>
          <p:nvPr/>
        </p:nvSpPr>
        <p:spPr>
          <a:xfrm>
            <a:off x="6961523" y="2738409"/>
            <a:ext cx="5070056" cy="1477328"/>
          </a:xfrm>
          <a:prstGeom prst="rect">
            <a:avLst/>
          </a:prstGeom>
          <a:noFill/>
        </p:spPr>
        <p:txBody>
          <a:bodyPr wrap="square" rtlCol="0">
            <a:spAutoFit/>
          </a:bodyPr>
          <a:lstStyle/>
          <a:p>
            <a:r>
              <a:rPr lang="en-US" dirty="0" smtClean="0"/>
              <a:t>Lacking access to labor market </a:t>
            </a:r>
            <a:r>
              <a:rPr lang="en-US" dirty="0" smtClean="0">
                <a:sym typeface="Wingdings"/>
              </a:rPr>
              <a:t> Household supplies its own labor to production.</a:t>
            </a:r>
          </a:p>
          <a:p>
            <a:endParaRPr lang="en-US" dirty="0">
              <a:sym typeface="Wingdings"/>
            </a:endParaRPr>
          </a:p>
          <a:p>
            <a:r>
              <a:rPr lang="en-US" dirty="0" smtClean="0">
                <a:sym typeface="Wingdings"/>
              </a:rPr>
              <a:t>Food output cannot be increased without sacrificing leisure. </a:t>
            </a:r>
            <a:endParaRPr lang="en-US" dirty="0"/>
          </a:p>
        </p:txBody>
      </p:sp>
      <p:sp>
        <p:nvSpPr>
          <p:cNvPr id="4" name="TextBox 3"/>
          <p:cNvSpPr txBox="1"/>
          <p:nvPr/>
        </p:nvSpPr>
        <p:spPr>
          <a:xfrm>
            <a:off x="6961523" y="4281825"/>
            <a:ext cx="4215666" cy="369332"/>
          </a:xfrm>
          <a:prstGeom prst="rect">
            <a:avLst/>
          </a:prstGeom>
          <a:noFill/>
        </p:spPr>
        <p:txBody>
          <a:bodyPr wrap="square" rtlCol="0">
            <a:spAutoFit/>
          </a:bodyPr>
          <a:lstStyle/>
          <a:p>
            <a:r>
              <a:rPr lang="en-US" dirty="0" smtClean="0"/>
              <a:t>PPF is the de facto budget constraint.</a:t>
            </a:r>
            <a:endParaRPr lang="en-US" dirty="0"/>
          </a:p>
        </p:txBody>
      </p:sp>
      <p:sp>
        <p:nvSpPr>
          <p:cNvPr id="5" name="TextBox 4"/>
          <p:cNvSpPr txBox="1"/>
          <p:nvPr/>
        </p:nvSpPr>
        <p:spPr>
          <a:xfrm>
            <a:off x="8693279" y="4854931"/>
            <a:ext cx="2311851" cy="369332"/>
          </a:xfrm>
          <a:prstGeom prst="rect">
            <a:avLst/>
          </a:prstGeom>
          <a:noFill/>
        </p:spPr>
        <p:txBody>
          <a:bodyPr wrap="none" rtlCol="0">
            <a:spAutoFit/>
          </a:bodyPr>
          <a:lstStyle/>
          <a:p>
            <a:r>
              <a:rPr lang="en-US" dirty="0" smtClean="0"/>
              <a:t>At point A, MRT = MRS</a:t>
            </a:r>
          </a:p>
        </p:txBody>
      </p:sp>
      <p:sp>
        <p:nvSpPr>
          <p:cNvPr id="42" name="TextBox 41"/>
          <p:cNvSpPr txBox="1"/>
          <p:nvPr/>
        </p:nvSpPr>
        <p:spPr>
          <a:xfrm>
            <a:off x="8197327" y="5278056"/>
            <a:ext cx="3994673" cy="646331"/>
          </a:xfrm>
          <a:prstGeom prst="rect">
            <a:avLst/>
          </a:prstGeom>
          <a:noFill/>
        </p:spPr>
        <p:txBody>
          <a:bodyPr wrap="square" rtlCol="0">
            <a:spAutoFit/>
          </a:bodyPr>
          <a:lstStyle/>
          <a:p>
            <a:r>
              <a:rPr lang="en-US" dirty="0" smtClean="0"/>
              <a:t>Relative shadow price of food (𝜌</a:t>
            </a:r>
            <a:r>
              <a:rPr lang="en-US" baseline="-25000" dirty="0" smtClean="0"/>
              <a:t>f</a:t>
            </a:r>
            <a:r>
              <a:rPr lang="en-US" dirty="0" smtClean="0"/>
              <a:t>) and household time (-𝜔) = -𝜔/𝜌</a:t>
            </a:r>
            <a:r>
              <a:rPr lang="en-US" baseline="-25000" dirty="0" smtClean="0"/>
              <a:t>f</a:t>
            </a:r>
            <a:endParaRPr lang="en-US" baseline="-25000" dirty="0"/>
          </a:p>
        </p:txBody>
      </p:sp>
      <p:sp>
        <p:nvSpPr>
          <p:cNvPr id="12" name="TextBox 11"/>
          <p:cNvSpPr txBox="1"/>
          <p:nvPr/>
        </p:nvSpPr>
        <p:spPr>
          <a:xfrm>
            <a:off x="8912891" y="6062111"/>
            <a:ext cx="2092239" cy="369332"/>
          </a:xfrm>
          <a:prstGeom prst="rect">
            <a:avLst/>
          </a:prstGeom>
          <a:noFill/>
        </p:spPr>
        <p:txBody>
          <a:bodyPr wrap="none" rtlCol="0">
            <a:spAutoFit/>
          </a:bodyPr>
          <a:lstStyle/>
          <a:p>
            <a:r>
              <a:rPr lang="en-US" dirty="0" smtClean="0"/>
              <a:t>MRT = MRS = -𝜔/𝜌</a:t>
            </a:r>
            <a:r>
              <a:rPr lang="en-US" baseline="-25000" dirty="0" smtClean="0"/>
              <a:t>f</a:t>
            </a:r>
          </a:p>
        </p:txBody>
      </p:sp>
    </p:spTree>
    <p:extLst>
      <p:ext uri="{BB962C8B-B14F-4D97-AF65-F5344CB8AC3E}">
        <p14:creationId xmlns:p14="http://schemas.microsoft.com/office/powerpoint/2010/main" val="1546054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4"/>
                                        </p:tgtEl>
                                        <p:attrNameLst>
                                          <p:attrName>style.visibility</p:attrName>
                                        </p:attrNameLst>
                                      </p:cBhvr>
                                      <p:to>
                                        <p:strVal val="visible"/>
                                      </p:to>
                                    </p:set>
                                    <p:animEffect transition="in" filter="wipe(down)">
                                      <p:cBhvr>
                                        <p:cTn id="10" dur="500"/>
                                        <p:tgtEl>
                                          <p:spTgt spid="34"/>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dissolve">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41"/>
                                        </p:tgtEl>
                                        <p:attrNameLst>
                                          <p:attrName>style.visibility</p:attrName>
                                        </p:attrNameLst>
                                      </p:cBhvr>
                                      <p:to>
                                        <p:strVal val="visible"/>
                                      </p:to>
                                    </p:set>
                                    <p:animEffect transition="in" filter="dissolve">
                                      <p:cBhvr>
                                        <p:cTn id="20" dur="500"/>
                                        <p:tgtEl>
                                          <p:spTgt spid="41"/>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dissolve">
                                      <p:cBhvr>
                                        <p:cTn id="25" dur="500"/>
                                        <p:tgtEl>
                                          <p:spTgt spid="27"/>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dissolve">
                                      <p:cBhvr>
                                        <p:cTn id="28" dur="500"/>
                                        <p:tgtEl>
                                          <p:spTgt spid="24"/>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dissolve">
                                      <p:cBhvr>
                                        <p:cTn id="33" dur="500"/>
                                        <p:tgtEl>
                                          <p:spTgt spid="4"/>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wipe(down)">
                                      <p:cBhvr>
                                        <p:cTn id="38" dur="500"/>
                                        <p:tgtEl>
                                          <p:spTgt spid="19"/>
                                        </p:tgtEl>
                                      </p:cBhvr>
                                    </p:animEffect>
                                  </p:childTnLst>
                                </p:cTn>
                              </p:par>
                            </p:childTnLst>
                          </p:cTn>
                        </p:par>
                        <p:par>
                          <p:cTn id="39" fill="hold">
                            <p:stCondLst>
                              <p:cond delay="500"/>
                            </p:stCondLst>
                            <p:childTnLst>
                              <p:par>
                                <p:cTn id="40" presetID="9" presetClass="entr" presetSubtype="0"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dissolve">
                                      <p:cBhvr>
                                        <p:cTn id="42" dur="500"/>
                                        <p:tgtEl>
                                          <p:spTgt spid="22"/>
                                        </p:tgtEl>
                                      </p:cBhvr>
                                    </p:animEffect>
                                  </p:childTnLst>
                                </p:cTn>
                              </p:par>
                            </p:childTnLst>
                          </p:cTn>
                        </p:par>
                        <p:par>
                          <p:cTn id="43" fill="hold">
                            <p:stCondLst>
                              <p:cond delay="1000"/>
                            </p:stCondLst>
                            <p:childTnLst>
                              <p:par>
                                <p:cTn id="44" presetID="9" presetClass="entr" presetSubtype="0" fill="hold" grpId="0" nodeType="after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dissolve">
                                      <p:cBhvr>
                                        <p:cTn id="46" dur="500"/>
                                        <p:tgtEl>
                                          <p:spTgt spid="23"/>
                                        </p:tgtEl>
                                      </p:cBhvr>
                                    </p:animEffect>
                                  </p:childTnLst>
                                </p:cTn>
                              </p:par>
                            </p:childTnLst>
                          </p:cTn>
                        </p:par>
                        <p:par>
                          <p:cTn id="47" fill="hold">
                            <p:stCondLst>
                              <p:cond delay="1500"/>
                            </p:stCondLst>
                            <p:childTnLst>
                              <p:par>
                                <p:cTn id="48" presetID="9" presetClass="entr" presetSubtype="0" fill="hold" grpId="0" nodeType="after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dissolve">
                                      <p:cBhvr>
                                        <p:cTn id="50" dur="500"/>
                                        <p:tgtEl>
                                          <p:spTgt spid="20"/>
                                        </p:tgtEl>
                                      </p:cBhvr>
                                    </p:animEffect>
                                  </p:childTnLst>
                                </p:cTn>
                              </p:par>
                            </p:childTnLst>
                          </p:cTn>
                        </p:par>
                      </p:childTnLst>
                    </p:cTn>
                  </p:par>
                  <p:par>
                    <p:cTn id="51" fill="hold">
                      <p:stCondLst>
                        <p:cond delay="indefinite"/>
                      </p:stCondLst>
                      <p:childTnLst>
                        <p:par>
                          <p:cTn id="52" fill="hold">
                            <p:stCondLst>
                              <p:cond delay="0"/>
                            </p:stCondLst>
                            <p:childTnLst>
                              <p:par>
                                <p:cTn id="53" presetID="9" presetClass="entr" presetSubtype="0" fill="hold" nodeType="click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dissolve">
                                      <p:cBhvr>
                                        <p:cTn id="55" dur="500"/>
                                        <p:tgtEl>
                                          <p:spTgt spid="29"/>
                                        </p:tgtEl>
                                      </p:cBhvr>
                                    </p:animEffect>
                                  </p:childTnLst>
                                </p:cTn>
                              </p:par>
                              <p:par>
                                <p:cTn id="56" presetID="9" presetClass="entr" presetSubtype="0" fill="hold" grpId="0" nodeType="withEffect">
                                  <p:stCondLst>
                                    <p:cond delay="0"/>
                                  </p:stCondLst>
                                  <p:childTnLst>
                                    <p:set>
                                      <p:cBhvr>
                                        <p:cTn id="57" dur="1" fill="hold">
                                          <p:stCondLst>
                                            <p:cond delay="0"/>
                                          </p:stCondLst>
                                        </p:cTn>
                                        <p:tgtEl>
                                          <p:spTgt spid="35"/>
                                        </p:tgtEl>
                                        <p:attrNameLst>
                                          <p:attrName>style.visibility</p:attrName>
                                        </p:attrNameLst>
                                      </p:cBhvr>
                                      <p:to>
                                        <p:strVal val="visible"/>
                                      </p:to>
                                    </p:set>
                                    <p:animEffect transition="in" filter="dissolve">
                                      <p:cBhvr>
                                        <p:cTn id="58" dur="500"/>
                                        <p:tgtEl>
                                          <p:spTgt spid="35"/>
                                        </p:tgtEl>
                                      </p:cBhvr>
                                    </p:animEffect>
                                  </p:childTnLst>
                                </p:cTn>
                              </p:par>
                            </p:childTnLst>
                          </p:cTn>
                        </p:par>
                      </p:childTnLst>
                    </p:cTn>
                  </p:par>
                  <p:par>
                    <p:cTn id="59" fill="hold">
                      <p:stCondLst>
                        <p:cond delay="indefinite"/>
                      </p:stCondLst>
                      <p:childTnLst>
                        <p:par>
                          <p:cTn id="60" fill="hold">
                            <p:stCondLst>
                              <p:cond delay="0"/>
                            </p:stCondLst>
                            <p:childTnLst>
                              <p:par>
                                <p:cTn id="61" presetID="9" presetClass="entr" presetSubtype="0" fill="hold" grpId="0" nodeType="click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dissolve">
                                      <p:cBhvr>
                                        <p:cTn id="63" dur="500"/>
                                        <p:tgtEl>
                                          <p:spTgt spid="5"/>
                                        </p:tgtEl>
                                      </p:cBhvr>
                                    </p:animEffect>
                                  </p:childTnLst>
                                </p:cTn>
                              </p:par>
                              <p:par>
                                <p:cTn id="64" presetID="9" presetClass="entr" presetSubtype="0" fill="hold" grpId="0" nodeType="withEffect">
                                  <p:stCondLst>
                                    <p:cond delay="0"/>
                                  </p:stCondLst>
                                  <p:childTnLst>
                                    <p:set>
                                      <p:cBhvr>
                                        <p:cTn id="65" dur="1" fill="hold">
                                          <p:stCondLst>
                                            <p:cond delay="0"/>
                                          </p:stCondLst>
                                        </p:cTn>
                                        <p:tgtEl>
                                          <p:spTgt spid="42"/>
                                        </p:tgtEl>
                                        <p:attrNameLst>
                                          <p:attrName>style.visibility</p:attrName>
                                        </p:attrNameLst>
                                      </p:cBhvr>
                                      <p:to>
                                        <p:strVal val="visible"/>
                                      </p:to>
                                    </p:set>
                                    <p:animEffect transition="in" filter="dissolve">
                                      <p:cBhvr>
                                        <p:cTn id="66" dur="500"/>
                                        <p:tgtEl>
                                          <p:spTgt spid="42"/>
                                        </p:tgtEl>
                                      </p:cBhvr>
                                    </p:animEffect>
                                  </p:childTnLst>
                                </p:cTn>
                              </p:par>
                              <p:par>
                                <p:cTn id="67" presetID="9" presetClass="entr" presetSubtype="0" fill="hold" grpId="0" nodeType="withEffect">
                                  <p:stCondLst>
                                    <p:cond delay="0"/>
                                  </p:stCondLst>
                                  <p:childTnLst>
                                    <p:set>
                                      <p:cBhvr>
                                        <p:cTn id="68" dur="1" fill="hold">
                                          <p:stCondLst>
                                            <p:cond delay="0"/>
                                          </p:stCondLst>
                                        </p:cTn>
                                        <p:tgtEl>
                                          <p:spTgt spid="12"/>
                                        </p:tgtEl>
                                        <p:attrNameLst>
                                          <p:attrName>style.visibility</p:attrName>
                                        </p:attrNameLst>
                                      </p:cBhvr>
                                      <p:to>
                                        <p:strVal val="visible"/>
                                      </p:to>
                                    </p:set>
                                    <p:animEffect transition="in" filter="dissolve">
                                      <p:cBhvr>
                                        <p:cTn id="6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1" grpId="0" animBg="1"/>
      <p:bldP spid="20" grpId="0"/>
      <p:bldP spid="22" grpId="0"/>
      <p:bldP spid="23" grpId="0"/>
      <p:bldP spid="24" grpId="0"/>
      <p:bldP spid="27" grpId="0" animBg="1"/>
      <p:bldP spid="34" grpId="0"/>
      <p:bldP spid="35" grpId="0"/>
      <p:bldP spid="3" grpId="0"/>
      <p:bldP spid="41" grpId="0"/>
      <p:bldP spid="4" grpId="0"/>
      <p:bldP spid="5" grpId="0"/>
      <p:bldP spid="42"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Agricultural Household Model with missing market</a:t>
            </a:r>
            <a:endParaRPr lang="en-US" sz="4000" dirty="0"/>
          </a:p>
        </p:txBody>
      </p:sp>
      <p:sp>
        <p:nvSpPr>
          <p:cNvPr id="19" name="Rectangle 18"/>
          <p:cNvSpPr/>
          <p:nvPr/>
        </p:nvSpPr>
        <p:spPr>
          <a:xfrm>
            <a:off x="2099310" y="4208024"/>
            <a:ext cx="3006421" cy="1665534"/>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ie 7"/>
          <p:cNvSpPr/>
          <p:nvPr/>
        </p:nvSpPr>
        <p:spPr>
          <a:xfrm rot="5400000">
            <a:off x="-870643" y="2250439"/>
            <a:ext cx="5939904" cy="7234585"/>
          </a:xfrm>
          <a:prstGeom prst="pie">
            <a:avLst>
              <a:gd name="adj1" fmla="val 10808133"/>
              <a:gd name="adj2" fmla="val 16200000"/>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7189712" y="5846466"/>
            <a:ext cx="835870" cy="646331"/>
          </a:xfrm>
          <a:prstGeom prst="rect">
            <a:avLst/>
          </a:prstGeom>
          <a:noFill/>
        </p:spPr>
        <p:txBody>
          <a:bodyPr wrap="none" rtlCol="0">
            <a:spAutoFit/>
          </a:bodyPr>
          <a:lstStyle/>
          <a:p>
            <a:r>
              <a:rPr lang="en-US" dirty="0" smtClean="0"/>
              <a:t>Leisure</a:t>
            </a:r>
          </a:p>
          <a:p>
            <a:r>
              <a:rPr lang="en-US" dirty="0" smtClean="0"/>
              <a:t>(C</a:t>
            </a:r>
            <a:r>
              <a:rPr lang="en-US" baseline="-25000" dirty="0"/>
              <a:t>l</a:t>
            </a:r>
            <a:r>
              <a:rPr lang="en-US" dirty="0" smtClean="0"/>
              <a:t>)</a:t>
            </a:r>
            <a:endParaRPr lang="en-US" dirty="0"/>
          </a:p>
        </p:txBody>
      </p:sp>
      <p:sp>
        <p:nvSpPr>
          <p:cNvPr id="10" name="TextBox 9"/>
          <p:cNvSpPr txBox="1"/>
          <p:nvPr/>
        </p:nvSpPr>
        <p:spPr>
          <a:xfrm>
            <a:off x="1237666" y="1900398"/>
            <a:ext cx="835870" cy="646331"/>
          </a:xfrm>
          <a:prstGeom prst="rect">
            <a:avLst/>
          </a:prstGeom>
          <a:noFill/>
        </p:spPr>
        <p:txBody>
          <a:bodyPr wrap="none" rtlCol="0">
            <a:spAutoFit/>
          </a:bodyPr>
          <a:lstStyle/>
          <a:p>
            <a:r>
              <a:rPr lang="en-US" dirty="0" smtClean="0"/>
              <a:t>Food</a:t>
            </a:r>
          </a:p>
          <a:p>
            <a:r>
              <a:rPr lang="en-US" dirty="0" smtClean="0"/>
              <a:t>(</a:t>
            </a:r>
            <a:r>
              <a:rPr lang="en-US" dirty="0" err="1" smtClean="0"/>
              <a:t>Q</a:t>
            </a:r>
            <a:r>
              <a:rPr lang="en-US" baseline="-25000" dirty="0" err="1" smtClean="0"/>
              <a:t>f</a:t>
            </a:r>
            <a:r>
              <a:rPr lang="en-US" dirty="0" smtClean="0"/>
              <a:t>, </a:t>
            </a:r>
            <a:r>
              <a:rPr lang="en-US" dirty="0" err="1" smtClean="0"/>
              <a:t>C</a:t>
            </a:r>
            <a:r>
              <a:rPr lang="en-US" baseline="-25000" dirty="0" err="1" smtClean="0"/>
              <a:t>f</a:t>
            </a:r>
            <a:r>
              <a:rPr lang="en-US" dirty="0" smtClean="0"/>
              <a:t>)</a:t>
            </a:r>
            <a:endParaRPr lang="en-US" dirty="0"/>
          </a:p>
        </p:txBody>
      </p:sp>
      <p:sp>
        <p:nvSpPr>
          <p:cNvPr id="11" name="Arc 10"/>
          <p:cNvSpPr/>
          <p:nvPr/>
        </p:nvSpPr>
        <p:spPr>
          <a:xfrm rot="11218226">
            <a:off x="4633036" y="1018384"/>
            <a:ext cx="4220216" cy="3901784"/>
          </a:xfrm>
          <a:prstGeom prst="arc">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nvGrpSpPr>
          <p:cNvPr id="32" name="Group 31"/>
          <p:cNvGrpSpPr/>
          <p:nvPr/>
        </p:nvGrpSpPr>
        <p:grpSpPr>
          <a:xfrm>
            <a:off x="236019" y="2798699"/>
            <a:ext cx="1740285" cy="369332"/>
            <a:chOff x="1552353" y="2838892"/>
            <a:chExt cx="1740285" cy="369332"/>
          </a:xfrm>
        </p:grpSpPr>
        <p:sp>
          <p:nvSpPr>
            <p:cNvPr id="13" name="TextBox 12"/>
            <p:cNvSpPr txBox="1"/>
            <p:nvPr/>
          </p:nvSpPr>
          <p:spPr>
            <a:xfrm>
              <a:off x="1552353" y="2838892"/>
              <a:ext cx="1740285" cy="369332"/>
            </a:xfrm>
            <a:prstGeom prst="rect">
              <a:avLst/>
            </a:prstGeom>
            <a:noFill/>
          </p:spPr>
          <p:txBody>
            <a:bodyPr wrap="none" rtlCol="0">
              <a:spAutoFit/>
            </a:bodyPr>
            <a:lstStyle/>
            <a:p>
              <a:r>
                <a:rPr lang="en-US" dirty="0" err="1" smtClean="0"/>
                <a:t>Q</a:t>
              </a:r>
              <a:r>
                <a:rPr lang="en-US" baseline="30000" dirty="0" err="1" smtClean="0"/>
                <a:t>max</a:t>
              </a:r>
              <a:r>
                <a:rPr lang="en-US" baseline="-25000" dirty="0" err="1" smtClean="0"/>
                <a:t>f</a:t>
              </a:r>
              <a:r>
                <a:rPr lang="en-US" dirty="0" smtClean="0"/>
                <a:t> = </a:t>
              </a:r>
              <a:r>
                <a:rPr lang="en-US" dirty="0" err="1" smtClean="0"/>
                <a:t>Qf</a:t>
              </a:r>
              <a:r>
                <a:rPr lang="en-US" dirty="0" smtClean="0"/>
                <a:t> (T, K)</a:t>
              </a:r>
              <a:endParaRPr lang="en-US" baseline="-25000" dirty="0"/>
            </a:p>
          </p:txBody>
        </p:sp>
        <p:cxnSp>
          <p:nvCxnSpPr>
            <p:cNvPr id="15" name="Straight Connector 14"/>
            <p:cNvCxnSpPr/>
            <p:nvPr/>
          </p:nvCxnSpPr>
          <p:spPr>
            <a:xfrm>
              <a:off x="2732565" y="2892057"/>
              <a:ext cx="18620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2970028" y="2895595"/>
              <a:ext cx="18620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3" name="Group 32"/>
          <p:cNvGrpSpPr/>
          <p:nvPr/>
        </p:nvGrpSpPr>
        <p:grpSpPr>
          <a:xfrm>
            <a:off x="5605461" y="5881371"/>
            <a:ext cx="1005403" cy="369332"/>
            <a:chOff x="6921795" y="5921564"/>
            <a:chExt cx="1005403" cy="369332"/>
          </a:xfrm>
        </p:grpSpPr>
        <p:sp>
          <p:nvSpPr>
            <p:cNvPr id="17" name="TextBox 16"/>
            <p:cNvSpPr txBox="1"/>
            <p:nvPr/>
          </p:nvSpPr>
          <p:spPr>
            <a:xfrm>
              <a:off x="6921795" y="5921564"/>
              <a:ext cx="1005403" cy="369332"/>
            </a:xfrm>
            <a:prstGeom prst="rect">
              <a:avLst/>
            </a:prstGeom>
            <a:noFill/>
          </p:spPr>
          <p:txBody>
            <a:bodyPr wrap="none" rtlCol="0">
              <a:spAutoFit/>
            </a:bodyPr>
            <a:lstStyle/>
            <a:p>
              <a:r>
                <a:rPr lang="en-US" dirty="0" err="1" smtClean="0"/>
                <a:t>C</a:t>
              </a:r>
              <a:r>
                <a:rPr lang="en-US" baseline="30000" dirty="0" err="1" smtClean="0"/>
                <a:t>max</a:t>
              </a:r>
              <a:r>
                <a:rPr lang="en-US" baseline="-25000" dirty="0" err="1" smtClean="0"/>
                <a:t>l</a:t>
              </a:r>
              <a:r>
                <a:rPr lang="en-US" dirty="0" smtClean="0"/>
                <a:t> = T</a:t>
              </a:r>
              <a:endParaRPr lang="en-US" baseline="-25000" dirty="0"/>
            </a:p>
          </p:txBody>
        </p:sp>
        <p:cxnSp>
          <p:nvCxnSpPr>
            <p:cNvPr id="18" name="Straight Connector 17"/>
            <p:cNvCxnSpPr/>
            <p:nvPr/>
          </p:nvCxnSpPr>
          <p:spPr>
            <a:xfrm>
              <a:off x="7669618" y="5978683"/>
              <a:ext cx="18620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7" name="Straight Connector 6"/>
          <p:cNvCxnSpPr/>
          <p:nvPr/>
        </p:nvCxnSpPr>
        <p:spPr>
          <a:xfrm>
            <a:off x="2099310" y="5870594"/>
            <a:ext cx="5274527"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2099310" y="1951072"/>
            <a:ext cx="0" cy="3922592"/>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4781603" y="4180932"/>
            <a:ext cx="324128" cy="369332"/>
          </a:xfrm>
          <a:prstGeom prst="rect">
            <a:avLst/>
          </a:prstGeom>
          <a:noFill/>
        </p:spPr>
        <p:txBody>
          <a:bodyPr wrap="none" rtlCol="0">
            <a:spAutoFit/>
          </a:bodyPr>
          <a:lstStyle/>
          <a:p>
            <a:r>
              <a:rPr lang="en-US" dirty="0" smtClean="0"/>
              <a:t>A</a:t>
            </a:r>
            <a:endParaRPr lang="en-US" dirty="0"/>
          </a:p>
        </p:txBody>
      </p:sp>
      <p:sp>
        <p:nvSpPr>
          <p:cNvPr id="21" name="TextBox 20"/>
          <p:cNvSpPr txBox="1"/>
          <p:nvPr/>
        </p:nvSpPr>
        <p:spPr>
          <a:xfrm>
            <a:off x="5201868" y="5297759"/>
            <a:ext cx="516488" cy="369332"/>
          </a:xfrm>
          <a:prstGeom prst="rect">
            <a:avLst/>
          </a:prstGeom>
          <a:noFill/>
        </p:spPr>
        <p:txBody>
          <a:bodyPr wrap="none" rtlCol="0">
            <a:spAutoFit/>
          </a:bodyPr>
          <a:lstStyle/>
          <a:p>
            <a:r>
              <a:rPr lang="en-US" dirty="0" smtClean="0"/>
              <a:t>PPF</a:t>
            </a:r>
            <a:endParaRPr lang="en-US" dirty="0"/>
          </a:p>
        </p:txBody>
      </p:sp>
      <p:sp>
        <p:nvSpPr>
          <p:cNvPr id="22" name="TextBox 21"/>
          <p:cNvSpPr txBox="1"/>
          <p:nvPr/>
        </p:nvSpPr>
        <p:spPr>
          <a:xfrm>
            <a:off x="889909" y="3996266"/>
            <a:ext cx="1009892" cy="369332"/>
          </a:xfrm>
          <a:prstGeom prst="rect">
            <a:avLst/>
          </a:prstGeom>
          <a:noFill/>
        </p:spPr>
        <p:txBody>
          <a:bodyPr wrap="none" rtlCol="0">
            <a:spAutoFit/>
          </a:bodyPr>
          <a:lstStyle/>
          <a:p>
            <a:r>
              <a:rPr lang="en-US" dirty="0" err="1" smtClean="0"/>
              <a:t>Q</a:t>
            </a:r>
            <a:r>
              <a:rPr lang="en-US" baseline="30000" dirty="0" err="1" smtClean="0"/>
              <a:t>c</a:t>
            </a:r>
            <a:r>
              <a:rPr lang="en-US" baseline="-25000" dirty="0" err="1" smtClean="0"/>
              <a:t>f</a:t>
            </a:r>
            <a:r>
              <a:rPr lang="en-US" dirty="0" smtClean="0"/>
              <a:t> = </a:t>
            </a:r>
            <a:r>
              <a:rPr lang="en-US" dirty="0" err="1" smtClean="0"/>
              <a:t>C</a:t>
            </a:r>
            <a:r>
              <a:rPr lang="en-US" baseline="30000" dirty="0" err="1" smtClean="0"/>
              <a:t>c</a:t>
            </a:r>
            <a:r>
              <a:rPr lang="en-US" baseline="-25000" dirty="0" err="1" smtClean="0"/>
              <a:t>f</a:t>
            </a:r>
            <a:endParaRPr lang="en-US" baseline="-25000" dirty="0"/>
          </a:p>
        </p:txBody>
      </p:sp>
      <p:sp>
        <p:nvSpPr>
          <p:cNvPr id="23" name="TextBox 22"/>
          <p:cNvSpPr txBox="1"/>
          <p:nvPr/>
        </p:nvSpPr>
        <p:spPr>
          <a:xfrm>
            <a:off x="4897180" y="5881371"/>
            <a:ext cx="417102" cy="369332"/>
          </a:xfrm>
          <a:prstGeom prst="rect">
            <a:avLst/>
          </a:prstGeom>
          <a:noFill/>
        </p:spPr>
        <p:txBody>
          <a:bodyPr wrap="none" rtlCol="0">
            <a:spAutoFit/>
          </a:bodyPr>
          <a:lstStyle/>
          <a:p>
            <a:r>
              <a:rPr lang="en-US" dirty="0" err="1" smtClean="0"/>
              <a:t>C</a:t>
            </a:r>
            <a:r>
              <a:rPr lang="en-US" baseline="30000" dirty="0" err="1" smtClean="0"/>
              <a:t>c</a:t>
            </a:r>
            <a:r>
              <a:rPr lang="en-US" baseline="-25000" dirty="0" err="1" smtClean="0"/>
              <a:t>l</a:t>
            </a:r>
            <a:endParaRPr lang="en-US" dirty="0"/>
          </a:p>
        </p:txBody>
      </p:sp>
      <p:sp>
        <p:nvSpPr>
          <p:cNvPr id="24" name="TextBox 23"/>
          <p:cNvSpPr txBox="1"/>
          <p:nvPr/>
        </p:nvSpPr>
        <p:spPr>
          <a:xfrm>
            <a:off x="5260453" y="6417087"/>
            <a:ext cx="383438" cy="369332"/>
          </a:xfrm>
          <a:prstGeom prst="rect">
            <a:avLst/>
          </a:prstGeom>
          <a:noFill/>
        </p:spPr>
        <p:txBody>
          <a:bodyPr wrap="none" rtlCol="0">
            <a:spAutoFit/>
          </a:bodyPr>
          <a:lstStyle/>
          <a:p>
            <a:r>
              <a:rPr lang="en-US" dirty="0" smtClean="0"/>
              <a:t>L</a:t>
            </a:r>
            <a:r>
              <a:rPr lang="en-US" baseline="30000" dirty="0" smtClean="0"/>
              <a:t>c</a:t>
            </a:r>
            <a:r>
              <a:rPr lang="en-US" baseline="-25000" dirty="0" smtClean="0"/>
              <a:t>f</a:t>
            </a:r>
            <a:endParaRPr lang="en-US" baseline="-25000" dirty="0"/>
          </a:p>
        </p:txBody>
      </p:sp>
      <p:sp>
        <p:nvSpPr>
          <p:cNvPr id="27" name="Right Brace 26"/>
          <p:cNvSpPr/>
          <p:nvPr/>
        </p:nvSpPr>
        <p:spPr>
          <a:xfrm rot="5400000">
            <a:off x="5298129" y="6055577"/>
            <a:ext cx="202047" cy="576757"/>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29" name="Straight Connector 28"/>
          <p:cNvCxnSpPr/>
          <p:nvPr/>
        </p:nvCxnSpPr>
        <p:spPr>
          <a:xfrm>
            <a:off x="4069055" y="2969276"/>
            <a:ext cx="1937535" cy="2261954"/>
          </a:xfrm>
          <a:prstGeom prst="line">
            <a:avLst/>
          </a:prstGeom>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6539489" y="4627767"/>
            <a:ext cx="320922" cy="369332"/>
          </a:xfrm>
          <a:prstGeom prst="rect">
            <a:avLst/>
          </a:prstGeom>
          <a:noFill/>
        </p:spPr>
        <p:txBody>
          <a:bodyPr wrap="none" rtlCol="0">
            <a:spAutoFit/>
          </a:bodyPr>
          <a:lstStyle/>
          <a:p>
            <a:r>
              <a:rPr lang="en-US" dirty="0" smtClean="0"/>
              <a:t>I</a:t>
            </a:r>
            <a:r>
              <a:rPr lang="en-US" baseline="-25000" dirty="0" smtClean="0"/>
              <a:t>0</a:t>
            </a:r>
            <a:endParaRPr lang="en-US" baseline="-25000" dirty="0"/>
          </a:p>
        </p:txBody>
      </p:sp>
      <p:sp>
        <p:nvSpPr>
          <p:cNvPr id="35" name="TextBox 34"/>
          <p:cNvSpPr txBox="1"/>
          <p:nvPr/>
        </p:nvSpPr>
        <p:spPr>
          <a:xfrm>
            <a:off x="5935256" y="5167430"/>
            <a:ext cx="724878" cy="369332"/>
          </a:xfrm>
          <a:prstGeom prst="rect">
            <a:avLst/>
          </a:prstGeom>
          <a:noFill/>
        </p:spPr>
        <p:txBody>
          <a:bodyPr wrap="none" rtlCol="0">
            <a:spAutoFit/>
          </a:bodyPr>
          <a:lstStyle/>
          <a:p>
            <a:r>
              <a:rPr lang="en-US" dirty="0" smtClean="0"/>
              <a:t>-𝜔/</a:t>
            </a:r>
            <a:r>
              <a:rPr lang="en-US" dirty="0"/>
              <a:t>𝜌</a:t>
            </a:r>
            <a:r>
              <a:rPr lang="en-US" baseline="-25000" dirty="0" smtClean="0"/>
              <a:t>f</a:t>
            </a:r>
            <a:endParaRPr lang="en-US" baseline="-25000" dirty="0"/>
          </a:p>
        </p:txBody>
      </p:sp>
      <p:sp>
        <p:nvSpPr>
          <p:cNvPr id="42" name="TextBox 41"/>
          <p:cNvSpPr txBox="1"/>
          <p:nvPr/>
        </p:nvSpPr>
        <p:spPr>
          <a:xfrm>
            <a:off x="7336559" y="3796770"/>
            <a:ext cx="3994673" cy="1200329"/>
          </a:xfrm>
          <a:prstGeom prst="rect">
            <a:avLst/>
          </a:prstGeom>
          <a:noFill/>
        </p:spPr>
        <p:txBody>
          <a:bodyPr wrap="square" rtlCol="0">
            <a:spAutoFit/>
          </a:bodyPr>
          <a:lstStyle/>
          <a:p>
            <a:r>
              <a:rPr lang="en-US" sz="2400" dirty="0" smtClean="0"/>
              <a:t>How can the government policy influence a household in this situation? </a:t>
            </a:r>
            <a:endParaRPr lang="en-US" sz="2400" baseline="-25000" dirty="0"/>
          </a:p>
        </p:txBody>
      </p:sp>
      <p:sp>
        <p:nvSpPr>
          <p:cNvPr id="14" name="TextBox 13"/>
          <p:cNvSpPr txBox="1"/>
          <p:nvPr/>
        </p:nvSpPr>
        <p:spPr>
          <a:xfrm>
            <a:off x="7470605" y="1977122"/>
            <a:ext cx="3807726" cy="1477328"/>
          </a:xfrm>
          <a:prstGeom prst="rect">
            <a:avLst/>
          </a:prstGeom>
          <a:noFill/>
        </p:spPr>
        <p:txBody>
          <a:bodyPr wrap="square" rtlCol="0">
            <a:spAutoFit/>
          </a:bodyPr>
          <a:lstStyle/>
          <a:p>
            <a:r>
              <a:rPr lang="en-US" dirty="0"/>
              <a:t>When one or more markets are missing, production and consumption decisions are </a:t>
            </a:r>
            <a:r>
              <a:rPr lang="en-US" dirty="0" smtClean="0"/>
              <a:t>simultaneous</a:t>
            </a:r>
            <a:r>
              <a:rPr lang="mr-IN" dirty="0" smtClean="0"/>
              <a:t>…</a:t>
            </a:r>
            <a:r>
              <a:rPr lang="en-US" dirty="0" smtClean="0"/>
              <a:t>; </a:t>
            </a:r>
            <a:r>
              <a:rPr lang="en-US" dirty="0"/>
              <a:t>the model is </a:t>
            </a:r>
            <a:r>
              <a:rPr lang="en-US" dirty="0" err="1"/>
              <a:t>nonseparable</a:t>
            </a:r>
            <a:r>
              <a:rPr lang="en-US" dirty="0"/>
              <a:t>. </a:t>
            </a:r>
            <a:endParaRPr lang="en-US" dirty="0" smtClean="0"/>
          </a:p>
          <a:p>
            <a:endParaRPr lang="en-US" dirty="0"/>
          </a:p>
        </p:txBody>
      </p:sp>
    </p:spTree>
    <p:extLst>
      <p:ext uri="{BB962C8B-B14F-4D97-AF65-F5344CB8AC3E}">
        <p14:creationId xmlns:p14="http://schemas.microsoft.com/office/powerpoint/2010/main" val="141537401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Rectangle 37"/>
          <p:cNvSpPr/>
          <p:nvPr/>
        </p:nvSpPr>
        <p:spPr>
          <a:xfrm>
            <a:off x="2094570" y="4050749"/>
            <a:ext cx="3165883" cy="1816982"/>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p:cNvSpPr/>
          <p:nvPr/>
        </p:nvSpPr>
        <p:spPr>
          <a:xfrm>
            <a:off x="2100890" y="3450688"/>
            <a:ext cx="2126781" cy="2413505"/>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US" sz="4000" dirty="0" smtClean="0"/>
              <a:t>Agricultural Household Model with Perfect market </a:t>
            </a:r>
            <a:endParaRPr lang="en-US" sz="4000" dirty="0"/>
          </a:p>
        </p:txBody>
      </p:sp>
      <p:sp>
        <p:nvSpPr>
          <p:cNvPr id="19" name="Rectangle 18"/>
          <p:cNvSpPr/>
          <p:nvPr/>
        </p:nvSpPr>
        <p:spPr>
          <a:xfrm>
            <a:off x="2099310" y="4208024"/>
            <a:ext cx="3006421" cy="1665534"/>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ie 7"/>
          <p:cNvSpPr/>
          <p:nvPr/>
        </p:nvSpPr>
        <p:spPr>
          <a:xfrm rot="5400000">
            <a:off x="-870643" y="2250439"/>
            <a:ext cx="5939904" cy="7234585"/>
          </a:xfrm>
          <a:prstGeom prst="pie">
            <a:avLst>
              <a:gd name="adj1" fmla="val 10808133"/>
              <a:gd name="adj2" fmla="val 16200000"/>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7189712" y="5846466"/>
            <a:ext cx="835870" cy="646331"/>
          </a:xfrm>
          <a:prstGeom prst="rect">
            <a:avLst/>
          </a:prstGeom>
          <a:noFill/>
        </p:spPr>
        <p:txBody>
          <a:bodyPr wrap="none" rtlCol="0">
            <a:spAutoFit/>
          </a:bodyPr>
          <a:lstStyle/>
          <a:p>
            <a:r>
              <a:rPr lang="en-US" dirty="0" smtClean="0"/>
              <a:t>Leisure</a:t>
            </a:r>
          </a:p>
          <a:p>
            <a:r>
              <a:rPr lang="en-US" dirty="0" smtClean="0"/>
              <a:t>(C</a:t>
            </a:r>
            <a:r>
              <a:rPr lang="en-US" baseline="-25000" dirty="0"/>
              <a:t>l</a:t>
            </a:r>
            <a:r>
              <a:rPr lang="en-US" dirty="0" smtClean="0"/>
              <a:t>)</a:t>
            </a:r>
            <a:endParaRPr lang="en-US" dirty="0"/>
          </a:p>
        </p:txBody>
      </p:sp>
      <p:sp>
        <p:nvSpPr>
          <p:cNvPr id="10" name="TextBox 9"/>
          <p:cNvSpPr txBox="1"/>
          <p:nvPr/>
        </p:nvSpPr>
        <p:spPr>
          <a:xfrm>
            <a:off x="1237666" y="1900398"/>
            <a:ext cx="835870" cy="646331"/>
          </a:xfrm>
          <a:prstGeom prst="rect">
            <a:avLst/>
          </a:prstGeom>
          <a:noFill/>
        </p:spPr>
        <p:txBody>
          <a:bodyPr wrap="none" rtlCol="0">
            <a:spAutoFit/>
          </a:bodyPr>
          <a:lstStyle/>
          <a:p>
            <a:r>
              <a:rPr lang="en-US" dirty="0" smtClean="0"/>
              <a:t>Food</a:t>
            </a:r>
          </a:p>
          <a:p>
            <a:r>
              <a:rPr lang="en-US" dirty="0" smtClean="0"/>
              <a:t>(</a:t>
            </a:r>
            <a:r>
              <a:rPr lang="en-US" dirty="0" err="1" smtClean="0"/>
              <a:t>Q</a:t>
            </a:r>
            <a:r>
              <a:rPr lang="en-US" baseline="-25000" dirty="0" err="1" smtClean="0"/>
              <a:t>f</a:t>
            </a:r>
            <a:r>
              <a:rPr lang="en-US" dirty="0" smtClean="0"/>
              <a:t>, </a:t>
            </a:r>
            <a:r>
              <a:rPr lang="en-US" dirty="0" err="1" smtClean="0"/>
              <a:t>C</a:t>
            </a:r>
            <a:r>
              <a:rPr lang="en-US" baseline="-25000" dirty="0" err="1" smtClean="0"/>
              <a:t>f</a:t>
            </a:r>
            <a:r>
              <a:rPr lang="en-US" dirty="0" smtClean="0"/>
              <a:t>)</a:t>
            </a:r>
            <a:endParaRPr lang="en-US" dirty="0"/>
          </a:p>
        </p:txBody>
      </p:sp>
      <p:sp>
        <p:nvSpPr>
          <p:cNvPr id="11" name="Arc 10"/>
          <p:cNvSpPr/>
          <p:nvPr/>
        </p:nvSpPr>
        <p:spPr>
          <a:xfrm rot="10800000">
            <a:off x="4358885" y="513024"/>
            <a:ext cx="4220216" cy="3901784"/>
          </a:xfrm>
          <a:prstGeom prst="arc">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7" name="Straight Connector 6"/>
          <p:cNvCxnSpPr/>
          <p:nvPr/>
        </p:nvCxnSpPr>
        <p:spPr>
          <a:xfrm>
            <a:off x="2099310" y="5870594"/>
            <a:ext cx="5274527"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2099310" y="1951072"/>
            <a:ext cx="0" cy="3922592"/>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4781603" y="4180932"/>
            <a:ext cx="324128" cy="369332"/>
          </a:xfrm>
          <a:prstGeom prst="rect">
            <a:avLst/>
          </a:prstGeom>
          <a:noFill/>
        </p:spPr>
        <p:txBody>
          <a:bodyPr wrap="none" rtlCol="0">
            <a:spAutoFit/>
          </a:bodyPr>
          <a:lstStyle/>
          <a:p>
            <a:r>
              <a:rPr lang="en-US" dirty="0" smtClean="0"/>
              <a:t>A</a:t>
            </a:r>
            <a:endParaRPr lang="en-US" dirty="0"/>
          </a:p>
        </p:txBody>
      </p:sp>
      <p:sp>
        <p:nvSpPr>
          <p:cNvPr id="21" name="TextBox 20"/>
          <p:cNvSpPr txBox="1"/>
          <p:nvPr/>
        </p:nvSpPr>
        <p:spPr>
          <a:xfrm>
            <a:off x="5201868" y="5297759"/>
            <a:ext cx="516488" cy="369332"/>
          </a:xfrm>
          <a:prstGeom prst="rect">
            <a:avLst/>
          </a:prstGeom>
          <a:noFill/>
        </p:spPr>
        <p:txBody>
          <a:bodyPr wrap="none" rtlCol="0">
            <a:spAutoFit/>
          </a:bodyPr>
          <a:lstStyle/>
          <a:p>
            <a:r>
              <a:rPr lang="en-US" dirty="0" smtClean="0"/>
              <a:t>PPF</a:t>
            </a:r>
            <a:endParaRPr lang="en-US" dirty="0"/>
          </a:p>
        </p:txBody>
      </p:sp>
      <p:cxnSp>
        <p:nvCxnSpPr>
          <p:cNvPr id="29" name="Straight Connector 28"/>
          <p:cNvCxnSpPr/>
          <p:nvPr/>
        </p:nvCxnSpPr>
        <p:spPr>
          <a:xfrm>
            <a:off x="3108248" y="2765643"/>
            <a:ext cx="3797426" cy="2307875"/>
          </a:xfrm>
          <a:prstGeom prst="line">
            <a:avLst/>
          </a:prstGeom>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6310887" y="4026185"/>
            <a:ext cx="320922" cy="369332"/>
          </a:xfrm>
          <a:prstGeom prst="rect">
            <a:avLst/>
          </a:prstGeom>
          <a:noFill/>
        </p:spPr>
        <p:txBody>
          <a:bodyPr wrap="none" rtlCol="0">
            <a:spAutoFit/>
          </a:bodyPr>
          <a:lstStyle/>
          <a:p>
            <a:r>
              <a:rPr lang="en-US" dirty="0" smtClean="0"/>
              <a:t>I</a:t>
            </a:r>
            <a:r>
              <a:rPr lang="en-US" baseline="-25000" dirty="0"/>
              <a:t>1</a:t>
            </a:r>
          </a:p>
        </p:txBody>
      </p:sp>
      <p:sp>
        <p:nvSpPr>
          <p:cNvPr id="35" name="TextBox 34"/>
          <p:cNvSpPr txBox="1"/>
          <p:nvPr/>
        </p:nvSpPr>
        <p:spPr>
          <a:xfrm>
            <a:off x="6905674" y="4612347"/>
            <a:ext cx="708848" cy="369332"/>
          </a:xfrm>
          <a:prstGeom prst="rect">
            <a:avLst/>
          </a:prstGeom>
          <a:noFill/>
        </p:spPr>
        <p:txBody>
          <a:bodyPr wrap="none" rtlCol="0">
            <a:spAutoFit/>
          </a:bodyPr>
          <a:lstStyle/>
          <a:p>
            <a:r>
              <a:rPr lang="en-US" dirty="0" smtClean="0"/>
              <a:t>-w/p</a:t>
            </a:r>
            <a:r>
              <a:rPr lang="en-US" baseline="-25000" dirty="0" smtClean="0"/>
              <a:t>f</a:t>
            </a:r>
            <a:endParaRPr lang="en-US" baseline="-25000" dirty="0"/>
          </a:p>
        </p:txBody>
      </p:sp>
      <p:sp>
        <p:nvSpPr>
          <p:cNvPr id="37" name="TextBox 36"/>
          <p:cNvSpPr txBox="1"/>
          <p:nvPr/>
        </p:nvSpPr>
        <p:spPr>
          <a:xfrm>
            <a:off x="5162605" y="3635503"/>
            <a:ext cx="324128" cy="369332"/>
          </a:xfrm>
          <a:prstGeom prst="rect">
            <a:avLst/>
          </a:prstGeom>
          <a:noFill/>
        </p:spPr>
        <p:txBody>
          <a:bodyPr wrap="none" rtlCol="0">
            <a:spAutoFit/>
          </a:bodyPr>
          <a:lstStyle/>
          <a:p>
            <a:r>
              <a:rPr lang="en-US" dirty="0" smtClean="0"/>
              <a:t>C</a:t>
            </a:r>
            <a:endParaRPr lang="en-US" dirty="0"/>
          </a:p>
        </p:txBody>
      </p:sp>
      <p:sp>
        <p:nvSpPr>
          <p:cNvPr id="40" name="TextBox 39"/>
          <p:cNvSpPr txBox="1"/>
          <p:nvPr/>
        </p:nvSpPr>
        <p:spPr>
          <a:xfrm>
            <a:off x="4073814" y="3104932"/>
            <a:ext cx="300082" cy="369332"/>
          </a:xfrm>
          <a:prstGeom prst="rect">
            <a:avLst/>
          </a:prstGeom>
          <a:noFill/>
        </p:spPr>
        <p:txBody>
          <a:bodyPr wrap="none" rtlCol="0">
            <a:spAutoFit/>
          </a:bodyPr>
          <a:lstStyle/>
          <a:p>
            <a:r>
              <a:rPr lang="en-US" dirty="0"/>
              <a:t>B</a:t>
            </a:r>
          </a:p>
        </p:txBody>
      </p:sp>
      <p:sp>
        <p:nvSpPr>
          <p:cNvPr id="28" name="TextBox 27"/>
          <p:cNvSpPr txBox="1"/>
          <p:nvPr/>
        </p:nvSpPr>
        <p:spPr>
          <a:xfrm>
            <a:off x="1495032" y="3259116"/>
            <a:ext cx="481222" cy="369332"/>
          </a:xfrm>
          <a:prstGeom prst="rect">
            <a:avLst/>
          </a:prstGeom>
          <a:noFill/>
        </p:spPr>
        <p:txBody>
          <a:bodyPr wrap="none" rtlCol="0">
            <a:spAutoFit/>
          </a:bodyPr>
          <a:lstStyle/>
          <a:p>
            <a:r>
              <a:rPr lang="en-US" dirty="0" smtClean="0"/>
              <a:t>Q</a:t>
            </a:r>
            <a:r>
              <a:rPr lang="en-US" baseline="30000" dirty="0" smtClean="0"/>
              <a:t>*</a:t>
            </a:r>
            <a:r>
              <a:rPr lang="en-US" baseline="-25000" dirty="0" smtClean="0"/>
              <a:t>f</a:t>
            </a:r>
            <a:endParaRPr lang="en-US" baseline="-25000" dirty="0"/>
          </a:p>
        </p:txBody>
      </p:sp>
      <p:grpSp>
        <p:nvGrpSpPr>
          <p:cNvPr id="31" name="Group 30"/>
          <p:cNvGrpSpPr/>
          <p:nvPr/>
        </p:nvGrpSpPr>
        <p:grpSpPr>
          <a:xfrm>
            <a:off x="5620297" y="5919763"/>
            <a:ext cx="285656" cy="369332"/>
            <a:chOff x="5620297" y="5919763"/>
            <a:chExt cx="285656" cy="369332"/>
          </a:xfrm>
        </p:grpSpPr>
        <p:sp>
          <p:nvSpPr>
            <p:cNvPr id="30" name="TextBox 29"/>
            <p:cNvSpPr txBox="1"/>
            <p:nvPr/>
          </p:nvSpPr>
          <p:spPr>
            <a:xfrm>
              <a:off x="5620297" y="5919763"/>
              <a:ext cx="285656" cy="369332"/>
            </a:xfrm>
            <a:prstGeom prst="rect">
              <a:avLst/>
            </a:prstGeom>
            <a:noFill/>
          </p:spPr>
          <p:txBody>
            <a:bodyPr wrap="none" rtlCol="0">
              <a:spAutoFit/>
            </a:bodyPr>
            <a:lstStyle/>
            <a:p>
              <a:r>
                <a:rPr lang="en-US" smtClean="0"/>
                <a:t>T</a:t>
              </a:r>
              <a:endParaRPr lang="en-US"/>
            </a:p>
          </p:txBody>
        </p:sp>
        <p:cxnSp>
          <p:nvCxnSpPr>
            <p:cNvPr id="45" name="Straight Connector 44"/>
            <p:cNvCxnSpPr/>
            <p:nvPr/>
          </p:nvCxnSpPr>
          <p:spPr>
            <a:xfrm>
              <a:off x="5670023" y="5978495"/>
              <a:ext cx="18620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6" name="TextBox 45"/>
          <p:cNvSpPr txBox="1"/>
          <p:nvPr/>
        </p:nvSpPr>
        <p:spPr>
          <a:xfrm>
            <a:off x="1505025" y="3841519"/>
            <a:ext cx="442750" cy="369332"/>
          </a:xfrm>
          <a:prstGeom prst="rect">
            <a:avLst/>
          </a:prstGeom>
          <a:noFill/>
        </p:spPr>
        <p:txBody>
          <a:bodyPr wrap="none" rtlCol="0">
            <a:spAutoFit/>
          </a:bodyPr>
          <a:lstStyle/>
          <a:p>
            <a:r>
              <a:rPr lang="en-US" dirty="0" smtClean="0"/>
              <a:t>C</a:t>
            </a:r>
            <a:r>
              <a:rPr lang="en-US" baseline="30000" dirty="0" smtClean="0"/>
              <a:t>*</a:t>
            </a:r>
            <a:r>
              <a:rPr lang="en-US" baseline="-25000" dirty="0" smtClean="0"/>
              <a:t>f</a:t>
            </a:r>
            <a:endParaRPr lang="en-US" baseline="-25000" dirty="0"/>
          </a:p>
        </p:txBody>
      </p:sp>
      <p:sp>
        <p:nvSpPr>
          <p:cNvPr id="47" name="Right Triangle 46"/>
          <p:cNvSpPr/>
          <p:nvPr/>
        </p:nvSpPr>
        <p:spPr>
          <a:xfrm rot="10800000">
            <a:off x="6269390" y="4679575"/>
            <a:ext cx="636284" cy="393941"/>
          </a:xfrm>
          <a:prstGeom prst="rtTriangle">
            <a:avLst/>
          </a:prstGeom>
          <a:noFill/>
          <a:ln w="63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5052477" y="5884030"/>
            <a:ext cx="425116" cy="369332"/>
          </a:xfrm>
          <a:prstGeom prst="rect">
            <a:avLst/>
          </a:prstGeom>
          <a:noFill/>
        </p:spPr>
        <p:txBody>
          <a:bodyPr wrap="none" rtlCol="0">
            <a:spAutoFit/>
          </a:bodyPr>
          <a:lstStyle/>
          <a:p>
            <a:r>
              <a:rPr lang="en-US" dirty="0" smtClean="0"/>
              <a:t>C</a:t>
            </a:r>
            <a:r>
              <a:rPr lang="en-US" baseline="30000" dirty="0" smtClean="0"/>
              <a:t>*</a:t>
            </a:r>
            <a:r>
              <a:rPr lang="en-US" baseline="-25000" dirty="0" smtClean="0"/>
              <a:t>l</a:t>
            </a:r>
            <a:endParaRPr lang="en-US" baseline="-25000" dirty="0"/>
          </a:p>
        </p:txBody>
      </p:sp>
      <p:sp>
        <p:nvSpPr>
          <p:cNvPr id="49" name="TextBox 48"/>
          <p:cNvSpPr txBox="1"/>
          <p:nvPr/>
        </p:nvSpPr>
        <p:spPr>
          <a:xfrm>
            <a:off x="8015408" y="1757129"/>
            <a:ext cx="3980819" cy="4247317"/>
          </a:xfrm>
          <a:prstGeom prst="rect">
            <a:avLst/>
          </a:prstGeom>
          <a:noFill/>
        </p:spPr>
        <p:txBody>
          <a:bodyPr wrap="square" rtlCol="0">
            <a:spAutoFit/>
          </a:bodyPr>
          <a:lstStyle/>
          <a:p>
            <a:r>
              <a:rPr lang="en-US" dirty="0" smtClean="0"/>
              <a:t>All markets exist for the household and all prices are determined exogenously in those markets. </a:t>
            </a:r>
          </a:p>
          <a:p>
            <a:endParaRPr lang="en-US" dirty="0"/>
          </a:p>
          <a:p>
            <a:r>
              <a:rPr lang="en-US" dirty="0" smtClean="0"/>
              <a:t>There are no unobserved “shadow prices,” because market prices represent the opportunity cost of food and time in both production and consumption activities. </a:t>
            </a:r>
          </a:p>
          <a:p>
            <a:endParaRPr lang="en-US" dirty="0"/>
          </a:p>
          <a:p>
            <a:r>
              <a:rPr lang="en-US" dirty="0"/>
              <a:t>A</a:t>
            </a:r>
            <a:r>
              <a:rPr lang="en-US" dirty="0" smtClean="0"/>
              <a:t>gents equate the marginal rate of substitution to the (negative of) the ratio of market prices for time and food instead of to the shadow-price ratio above.  </a:t>
            </a:r>
            <a:endParaRPr lang="en-US" dirty="0"/>
          </a:p>
        </p:txBody>
      </p:sp>
    </p:spTree>
    <p:extLst>
      <p:ext uri="{BB962C8B-B14F-4D97-AF65-F5344CB8AC3E}">
        <p14:creationId xmlns:p14="http://schemas.microsoft.com/office/powerpoint/2010/main" val="2115046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dissolve">
                                      <p:cBhvr>
                                        <p:cTn id="7" dur="500"/>
                                        <p:tgtEl>
                                          <p:spTgt spid="29"/>
                                        </p:tgtEl>
                                      </p:cBhvr>
                                    </p:animEffect>
                                  </p:childTnLst>
                                </p:cTn>
                              </p:par>
                              <p:par>
                                <p:cTn id="8" presetID="9" presetClass="entr" presetSubtype="0" fill="hold" grpId="0" nodeType="withEffect">
                                  <p:stCondLst>
                                    <p:cond delay="0"/>
                                  </p:stCondLst>
                                  <p:childTnLst>
                                    <p:set>
                                      <p:cBhvr>
                                        <p:cTn id="9" dur="1" fill="hold">
                                          <p:stCondLst>
                                            <p:cond delay="0"/>
                                          </p:stCondLst>
                                        </p:cTn>
                                        <p:tgtEl>
                                          <p:spTgt spid="47"/>
                                        </p:tgtEl>
                                        <p:attrNameLst>
                                          <p:attrName>style.visibility</p:attrName>
                                        </p:attrNameLst>
                                      </p:cBhvr>
                                      <p:to>
                                        <p:strVal val="visible"/>
                                      </p:to>
                                    </p:set>
                                    <p:animEffect transition="in" filter="dissolve">
                                      <p:cBhvr>
                                        <p:cTn id="10" dur="500"/>
                                        <p:tgtEl>
                                          <p:spTgt spid="47"/>
                                        </p:tgtEl>
                                      </p:cBhvr>
                                    </p:animEffect>
                                  </p:childTnLst>
                                </p:cTn>
                              </p:par>
                              <p:par>
                                <p:cTn id="11" presetID="9" presetClass="entr" presetSubtype="0" fill="hold" grpId="1" nodeType="with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dissolve">
                                      <p:cBhvr>
                                        <p:cTn id="13" dur="500"/>
                                        <p:tgtEl>
                                          <p:spTgt spid="35"/>
                                        </p:tgtEl>
                                      </p:cBhvr>
                                    </p:animEffect>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grpId="1" nodeType="clickEffect">
                                  <p:stCondLst>
                                    <p:cond delay="0"/>
                                  </p:stCondLst>
                                  <p:childTnLst>
                                    <p:set>
                                      <p:cBhvr>
                                        <p:cTn id="17" dur="1" fill="hold">
                                          <p:stCondLst>
                                            <p:cond delay="0"/>
                                          </p:stCondLst>
                                        </p:cTn>
                                        <p:tgtEl>
                                          <p:spTgt spid="39"/>
                                        </p:tgtEl>
                                        <p:attrNameLst>
                                          <p:attrName>style.visibility</p:attrName>
                                        </p:attrNameLst>
                                      </p:cBhvr>
                                      <p:to>
                                        <p:strVal val="visible"/>
                                      </p:to>
                                    </p:set>
                                    <p:animEffect transition="in" filter="dissolve">
                                      <p:cBhvr>
                                        <p:cTn id="18" dur="500"/>
                                        <p:tgtEl>
                                          <p:spTgt spid="39"/>
                                        </p:tgtEl>
                                      </p:cBhvr>
                                    </p:animEffect>
                                  </p:childTnLst>
                                </p:cTn>
                              </p:par>
                              <p:par>
                                <p:cTn id="19" presetID="9" presetClass="entr" presetSubtype="0" fill="hold" grpId="0" nodeType="with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dissolve">
                                      <p:cBhvr>
                                        <p:cTn id="21" dur="500"/>
                                        <p:tgtEl>
                                          <p:spTgt spid="28"/>
                                        </p:tgtEl>
                                      </p:cBhvr>
                                    </p:animEffect>
                                  </p:childTnLst>
                                </p:cTn>
                              </p:par>
                              <p:par>
                                <p:cTn id="22" presetID="9" presetClass="entr" presetSubtype="0" fill="hold" grpId="1" nodeType="withEffect">
                                  <p:stCondLst>
                                    <p:cond delay="0"/>
                                  </p:stCondLst>
                                  <p:childTnLst>
                                    <p:set>
                                      <p:cBhvr>
                                        <p:cTn id="23" dur="1" fill="hold">
                                          <p:stCondLst>
                                            <p:cond delay="0"/>
                                          </p:stCondLst>
                                        </p:cTn>
                                        <p:tgtEl>
                                          <p:spTgt spid="40"/>
                                        </p:tgtEl>
                                        <p:attrNameLst>
                                          <p:attrName>style.visibility</p:attrName>
                                        </p:attrNameLst>
                                      </p:cBhvr>
                                      <p:to>
                                        <p:strVal val="visible"/>
                                      </p:to>
                                    </p:set>
                                    <p:animEffect transition="in" filter="dissolve">
                                      <p:cBhvr>
                                        <p:cTn id="24" dur="500"/>
                                        <p:tgtEl>
                                          <p:spTgt spid="40"/>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grpId="1"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dissolve">
                                      <p:cBhvr>
                                        <p:cTn id="29" dur="500"/>
                                        <p:tgtEl>
                                          <p:spTgt spid="11"/>
                                        </p:tgtEl>
                                      </p:cBhvr>
                                    </p:animEffect>
                                  </p:childTnLst>
                                </p:cTn>
                              </p:par>
                              <p:par>
                                <p:cTn id="30" presetID="9" presetClass="entr" presetSubtype="0" fill="hold" grpId="1" nodeType="withEffect">
                                  <p:stCondLst>
                                    <p:cond delay="0"/>
                                  </p:stCondLst>
                                  <p:childTnLst>
                                    <p:set>
                                      <p:cBhvr>
                                        <p:cTn id="31" dur="1" fill="hold">
                                          <p:stCondLst>
                                            <p:cond delay="0"/>
                                          </p:stCondLst>
                                        </p:cTn>
                                        <p:tgtEl>
                                          <p:spTgt spid="37"/>
                                        </p:tgtEl>
                                        <p:attrNameLst>
                                          <p:attrName>style.visibility</p:attrName>
                                        </p:attrNameLst>
                                      </p:cBhvr>
                                      <p:to>
                                        <p:strVal val="visible"/>
                                      </p:to>
                                    </p:set>
                                    <p:animEffect transition="in" filter="dissolve">
                                      <p:cBhvr>
                                        <p:cTn id="32" dur="500"/>
                                        <p:tgtEl>
                                          <p:spTgt spid="37"/>
                                        </p:tgtEl>
                                      </p:cBhvr>
                                    </p:animEffect>
                                  </p:childTnLst>
                                </p:cTn>
                              </p:par>
                              <p:par>
                                <p:cTn id="33" presetID="9" presetClass="entr" presetSubtype="0" fill="hold" grpId="1" nodeType="with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dissolve">
                                      <p:cBhvr>
                                        <p:cTn id="35" dur="500"/>
                                        <p:tgtEl>
                                          <p:spTgt spid="34"/>
                                        </p:tgtEl>
                                      </p:cBhvr>
                                    </p:animEffect>
                                  </p:childTnLst>
                                </p:cTn>
                              </p:par>
                            </p:childTnLst>
                          </p:cTn>
                        </p:par>
                        <p:par>
                          <p:cTn id="36" fill="hold">
                            <p:stCondLst>
                              <p:cond delay="500"/>
                            </p:stCondLst>
                            <p:childTnLst>
                              <p:par>
                                <p:cTn id="37" presetID="9" presetClass="entr" presetSubtype="0" fill="hold" grpId="0" nodeType="after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dissolve">
                                      <p:cBhvr>
                                        <p:cTn id="39" dur="500"/>
                                        <p:tgtEl>
                                          <p:spTgt spid="38"/>
                                        </p:tgtEl>
                                      </p:cBhvr>
                                    </p:animEffect>
                                  </p:childTnLst>
                                </p:cTn>
                              </p:par>
                            </p:childTnLst>
                          </p:cTn>
                        </p:par>
                        <p:par>
                          <p:cTn id="40" fill="hold">
                            <p:stCondLst>
                              <p:cond delay="1000"/>
                            </p:stCondLst>
                            <p:childTnLst>
                              <p:par>
                                <p:cTn id="41" presetID="9" presetClass="entr" presetSubtype="0" fill="hold" grpId="0"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dissolve">
                                      <p:cBhvr>
                                        <p:cTn id="43" dur="500"/>
                                        <p:tgtEl>
                                          <p:spTgt spid="46"/>
                                        </p:tgtEl>
                                      </p:cBhvr>
                                    </p:animEffect>
                                  </p:childTnLst>
                                </p:cTn>
                              </p:par>
                            </p:childTnLst>
                          </p:cTn>
                        </p:par>
                        <p:par>
                          <p:cTn id="44" fill="hold">
                            <p:stCondLst>
                              <p:cond delay="1500"/>
                            </p:stCondLst>
                            <p:childTnLst>
                              <p:par>
                                <p:cTn id="45" presetID="9" presetClass="entr" presetSubtype="0" fill="hold" grpId="0" nodeType="afterEffect">
                                  <p:stCondLst>
                                    <p:cond delay="0"/>
                                  </p:stCondLst>
                                  <p:childTnLst>
                                    <p:set>
                                      <p:cBhvr>
                                        <p:cTn id="46" dur="1" fill="hold">
                                          <p:stCondLst>
                                            <p:cond delay="0"/>
                                          </p:stCondLst>
                                        </p:cTn>
                                        <p:tgtEl>
                                          <p:spTgt spid="48"/>
                                        </p:tgtEl>
                                        <p:attrNameLst>
                                          <p:attrName>style.visibility</p:attrName>
                                        </p:attrNameLst>
                                      </p:cBhvr>
                                      <p:to>
                                        <p:strVal val="visible"/>
                                      </p:to>
                                    </p:set>
                                    <p:animEffect transition="in" filter="dissolve">
                                      <p:cBhvr>
                                        <p:cTn id="47"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9" grpId="1" animBg="1"/>
      <p:bldP spid="11" grpId="1" animBg="1"/>
      <p:bldP spid="34" grpId="1"/>
      <p:bldP spid="35" grpId="1"/>
      <p:bldP spid="37" grpId="1"/>
      <p:bldP spid="40" grpId="1"/>
      <p:bldP spid="28" grpId="0"/>
      <p:bldP spid="46" grpId="0"/>
      <p:bldP spid="47" grpId="0" animBg="1"/>
      <p:bldP spid="4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Rectangle 37"/>
          <p:cNvSpPr/>
          <p:nvPr/>
        </p:nvSpPr>
        <p:spPr>
          <a:xfrm>
            <a:off x="2094570" y="4050749"/>
            <a:ext cx="3165883" cy="1816982"/>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p:cNvSpPr/>
          <p:nvPr/>
        </p:nvSpPr>
        <p:spPr>
          <a:xfrm>
            <a:off x="2100890" y="3450688"/>
            <a:ext cx="2126781" cy="2413505"/>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US" sz="4000" dirty="0" smtClean="0"/>
              <a:t>Agricultural Household Model with Perfect market </a:t>
            </a:r>
            <a:endParaRPr lang="en-US" sz="4000" dirty="0"/>
          </a:p>
        </p:txBody>
      </p:sp>
      <p:sp>
        <p:nvSpPr>
          <p:cNvPr id="19" name="Rectangle 18"/>
          <p:cNvSpPr/>
          <p:nvPr/>
        </p:nvSpPr>
        <p:spPr>
          <a:xfrm>
            <a:off x="2099310" y="4208024"/>
            <a:ext cx="3006421" cy="1665534"/>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ie 7"/>
          <p:cNvSpPr/>
          <p:nvPr/>
        </p:nvSpPr>
        <p:spPr>
          <a:xfrm rot="5400000">
            <a:off x="-870643" y="2250439"/>
            <a:ext cx="5939904" cy="7234585"/>
          </a:xfrm>
          <a:prstGeom prst="pie">
            <a:avLst>
              <a:gd name="adj1" fmla="val 10808133"/>
              <a:gd name="adj2" fmla="val 16200000"/>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7189712" y="5846466"/>
            <a:ext cx="835870" cy="646331"/>
          </a:xfrm>
          <a:prstGeom prst="rect">
            <a:avLst/>
          </a:prstGeom>
          <a:noFill/>
        </p:spPr>
        <p:txBody>
          <a:bodyPr wrap="none" rtlCol="0">
            <a:spAutoFit/>
          </a:bodyPr>
          <a:lstStyle/>
          <a:p>
            <a:r>
              <a:rPr lang="en-US" dirty="0" smtClean="0"/>
              <a:t>Leisure</a:t>
            </a:r>
          </a:p>
          <a:p>
            <a:r>
              <a:rPr lang="en-US" dirty="0" smtClean="0"/>
              <a:t>(C</a:t>
            </a:r>
            <a:r>
              <a:rPr lang="en-US" baseline="-25000" dirty="0"/>
              <a:t>l</a:t>
            </a:r>
            <a:r>
              <a:rPr lang="en-US" dirty="0" smtClean="0"/>
              <a:t>)</a:t>
            </a:r>
            <a:endParaRPr lang="en-US" dirty="0"/>
          </a:p>
        </p:txBody>
      </p:sp>
      <p:sp>
        <p:nvSpPr>
          <p:cNvPr id="10" name="TextBox 9"/>
          <p:cNvSpPr txBox="1"/>
          <p:nvPr/>
        </p:nvSpPr>
        <p:spPr>
          <a:xfrm>
            <a:off x="1237666" y="1900398"/>
            <a:ext cx="835870" cy="646331"/>
          </a:xfrm>
          <a:prstGeom prst="rect">
            <a:avLst/>
          </a:prstGeom>
          <a:noFill/>
        </p:spPr>
        <p:txBody>
          <a:bodyPr wrap="none" rtlCol="0">
            <a:spAutoFit/>
          </a:bodyPr>
          <a:lstStyle/>
          <a:p>
            <a:r>
              <a:rPr lang="en-US" dirty="0" smtClean="0"/>
              <a:t>Food</a:t>
            </a:r>
          </a:p>
          <a:p>
            <a:r>
              <a:rPr lang="en-US" dirty="0" smtClean="0"/>
              <a:t>(</a:t>
            </a:r>
            <a:r>
              <a:rPr lang="en-US" dirty="0" err="1" smtClean="0"/>
              <a:t>Q</a:t>
            </a:r>
            <a:r>
              <a:rPr lang="en-US" baseline="-25000" dirty="0" err="1" smtClean="0"/>
              <a:t>f</a:t>
            </a:r>
            <a:r>
              <a:rPr lang="en-US" dirty="0" smtClean="0"/>
              <a:t>, </a:t>
            </a:r>
            <a:r>
              <a:rPr lang="en-US" dirty="0" err="1" smtClean="0"/>
              <a:t>C</a:t>
            </a:r>
            <a:r>
              <a:rPr lang="en-US" baseline="-25000" dirty="0" err="1" smtClean="0"/>
              <a:t>f</a:t>
            </a:r>
            <a:r>
              <a:rPr lang="en-US" dirty="0" smtClean="0"/>
              <a:t>)</a:t>
            </a:r>
            <a:endParaRPr lang="en-US" dirty="0"/>
          </a:p>
        </p:txBody>
      </p:sp>
      <p:sp>
        <p:nvSpPr>
          <p:cNvPr id="11" name="Arc 10"/>
          <p:cNvSpPr/>
          <p:nvPr/>
        </p:nvSpPr>
        <p:spPr>
          <a:xfrm rot="10800000">
            <a:off x="4358885" y="513024"/>
            <a:ext cx="4220216" cy="3901784"/>
          </a:xfrm>
          <a:prstGeom prst="arc">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7" name="Straight Connector 6"/>
          <p:cNvCxnSpPr/>
          <p:nvPr/>
        </p:nvCxnSpPr>
        <p:spPr>
          <a:xfrm>
            <a:off x="2099310" y="5870594"/>
            <a:ext cx="5274527"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2099310" y="1951072"/>
            <a:ext cx="0" cy="3922592"/>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4781603" y="4180932"/>
            <a:ext cx="324128" cy="369332"/>
          </a:xfrm>
          <a:prstGeom prst="rect">
            <a:avLst/>
          </a:prstGeom>
          <a:noFill/>
        </p:spPr>
        <p:txBody>
          <a:bodyPr wrap="none" rtlCol="0">
            <a:spAutoFit/>
          </a:bodyPr>
          <a:lstStyle/>
          <a:p>
            <a:r>
              <a:rPr lang="en-US" dirty="0" smtClean="0"/>
              <a:t>A</a:t>
            </a:r>
            <a:endParaRPr lang="en-US" dirty="0"/>
          </a:p>
        </p:txBody>
      </p:sp>
      <p:sp>
        <p:nvSpPr>
          <p:cNvPr id="21" name="TextBox 20"/>
          <p:cNvSpPr txBox="1"/>
          <p:nvPr/>
        </p:nvSpPr>
        <p:spPr>
          <a:xfrm>
            <a:off x="5201868" y="5297759"/>
            <a:ext cx="516488" cy="369332"/>
          </a:xfrm>
          <a:prstGeom prst="rect">
            <a:avLst/>
          </a:prstGeom>
          <a:noFill/>
        </p:spPr>
        <p:txBody>
          <a:bodyPr wrap="none" rtlCol="0">
            <a:spAutoFit/>
          </a:bodyPr>
          <a:lstStyle/>
          <a:p>
            <a:r>
              <a:rPr lang="en-US" dirty="0" smtClean="0"/>
              <a:t>PPF</a:t>
            </a:r>
            <a:endParaRPr lang="en-US" dirty="0"/>
          </a:p>
        </p:txBody>
      </p:sp>
      <p:cxnSp>
        <p:nvCxnSpPr>
          <p:cNvPr id="29" name="Straight Connector 28"/>
          <p:cNvCxnSpPr/>
          <p:nvPr/>
        </p:nvCxnSpPr>
        <p:spPr>
          <a:xfrm>
            <a:off x="3108248" y="2765643"/>
            <a:ext cx="3797426" cy="2307875"/>
          </a:xfrm>
          <a:prstGeom prst="line">
            <a:avLst/>
          </a:prstGeom>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6310887" y="4026185"/>
            <a:ext cx="320922" cy="369332"/>
          </a:xfrm>
          <a:prstGeom prst="rect">
            <a:avLst/>
          </a:prstGeom>
          <a:noFill/>
        </p:spPr>
        <p:txBody>
          <a:bodyPr wrap="none" rtlCol="0">
            <a:spAutoFit/>
          </a:bodyPr>
          <a:lstStyle/>
          <a:p>
            <a:r>
              <a:rPr lang="en-US" dirty="0" smtClean="0"/>
              <a:t>I</a:t>
            </a:r>
            <a:r>
              <a:rPr lang="en-US" baseline="-25000" dirty="0"/>
              <a:t>1</a:t>
            </a:r>
          </a:p>
        </p:txBody>
      </p:sp>
      <p:sp>
        <p:nvSpPr>
          <p:cNvPr id="35" name="TextBox 34"/>
          <p:cNvSpPr txBox="1"/>
          <p:nvPr/>
        </p:nvSpPr>
        <p:spPr>
          <a:xfrm>
            <a:off x="6905674" y="4612347"/>
            <a:ext cx="708848" cy="369332"/>
          </a:xfrm>
          <a:prstGeom prst="rect">
            <a:avLst/>
          </a:prstGeom>
          <a:noFill/>
        </p:spPr>
        <p:txBody>
          <a:bodyPr wrap="none" rtlCol="0">
            <a:spAutoFit/>
          </a:bodyPr>
          <a:lstStyle/>
          <a:p>
            <a:r>
              <a:rPr lang="en-US" dirty="0" smtClean="0"/>
              <a:t>-w/p</a:t>
            </a:r>
            <a:r>
              <a:rPr lang="en-US" baseline="-25000" dirty="0" smtClean="0"/>
              <a:t>f</a:t>
            </a:r>
            <a:endParaRPr lang="en-US" baseline="-25000" dirty="0"/>
          </a:p>
        </p:txBody>
      </p:sp>
      <p:sp>
        <p:nvSpPr>
          <p:cNvPr id="37" name="TextBox 36"/>
          <p:cNvSpPr txBox="1"/>
          <p:nvPr/>
        </p:nvSpPr>
        <p:spPr>
          <a:xfrm>
            <a:off x="5162605" y="3635503"/>
            <a:ext cx="324128" cy="369332"/>
          </a:xfrm>
          <a:prstGeom prst="rect">
            <a:avLst/>
          </a:prstGeom>
          <a:noFill/>
        </p:spPr>
        <p:txBody>
          <a:bodyPr wrap="none" rtlCol="0">
            <a:spAutoFit/>
          </a:bodyPr>
          <a:lstStyle/>
          <a:p>
            <a:r>
              <a:rPr lang="en-US" dirty="0" smtClean="0"/>
              <a:t>C</a:t>
            </a:r>
            <a:endParaRPr lang="en-US" dirty="0"/>
          </a:p>
        </p:txBody>
      </p:sp>
      <p:sp>
        <p:nvSpPr>
          <p:cNvPr id="40" name="TextBox 39"/>
          <p:cNvSpPr txBox="1"/>
          <p:nvPr/>
        </p:nvSpPr>
        <p:spPr>
          <a:xfrm>
            <a:off x="4073814" y="3104932"/>
            <a:ext cx="300082" cy="369332"/>
          </a:xfrm>
          <a:prstGeom prst="rect">
            <a:avLst/>
          </a:prstGeom>
          <a:noFill/>
        </p:spPr>
        <p:txBody>
          <a:bodyPr wrap="none" rtlCol="0">
            <a:spAutoFit/>
          </a:bodyPr>
          <a:lstStyle/>
          <a:p>
            <a:r>
              <a:rPr lang="en-US" dirty="0"/>
              <a:t>B</a:t>
            </a:r>
          </a:p>
        </p:txBody>
      </p:sp>
      <p:sp>
        <p:nvSpPr>
          <p:cNvPr id="28" name="TextBox 27"/>
          <p:cNvSpPr txBox="1"/>
          <p:nvPr/>
        </p:nvSpPr>
        <p:spPr>
          <a:xfrm>
            <a:off x="1495032" y="3259116"/>
            <a:ext cx="481222" cy="369332"/>
          </a:xfrm>
          <a:prstGeom prst="rect">
            <a:avLst/>
          </a:prstGeom>
          <a:noFill/>
        </p:spPr>
        <p:txBody>
          <a:bodyPr wrap="none" rtlCol="0">
            <a:spAutoFit/>
          </a:bodyPr>
          <a:lstStyle/>
          <a:p>
            <a:r>
              <a:rPr lang="en-US" dirty="0" smtClean="0"/>
              <a:t>Q</a:t>
            </a:r>
            <a:r>
              <a:rPr lang="en-US" baseline="30000" dirty="0" smtClean="0"/>
              <a:t>*</a:t>
            </a:r>
            <a:r>
              <a:rPr lang="en-US" baseline="-25000" dirty="0" smtClean="0"/>
              <a:t>f</a:t>
            </a:r>
            <a:endParaRPr lang="en-US" baseline="-25000" dirty="0"/>
          </a:p>
        </p:txBody>
      </p:sp>
      <p:sp>
        <p:nvSpPr>
          <p:cNvPr id="43" name="TextBox 42"/>
          <p:cNvSpPr txBox="1"/>
          <p:nvPr/>
        </p:nvSpPr>
        <p:spPr>
          <a:xfrm>
            <a:off x="4836398" y="6422755"/>
            <a:ext cx="391454" cy="369332"/>
          </a:xfrm>
          <a:prstGeom prst="rect">
            <a:avLst/>
          </a:prstGeom>
          <a:noFill/>
        </p:spPr>
        <p:txBody>
          <a:bodyPr wrap="none" rtlCol="0">
            <a:spAutoFit/>
          </a:bodyPr>
          <a:lstStyle/>
          <a:p>
            <a:r>
              <a:rPr lang="en-US" dirty="0"/>
              <a:t>L</a:t>
            </a:r>
            <a:r>
              <a:rPr lang="en-US" baseline="30000" smtClean="0"/>
              <a:t>*</a:t>
            </a:r>
            <a:r>
              <a:rPr lang="en-US" baseline="-25000" smtClean="0"/>
              <a:t>f</a:t>
            </a:r>
            <a:endParaRPr lang="en-US" baseline="-25000" dirty="0"/>
          </a:p>
        </p:txBody>
      </p:sp>
      <p:sp>
        <p:nvSpPr>
          <p:cNvPr id="44" name="Right Brace 43"/>
          <p:cNvSpPr/>
          <p:nvPr/>
        </p:nvSpPr>
        <p:spPr>
          <a:xfrm rot="5400000">
            <a:off x="4817134" y="5580572"/>
            <a:ext cx="258393" cy="154054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nvGrpSpPr>
          <p:cNvPr id="31" name="Group 30"/>
          <p:cNvGrpSpPr/>
          <p:nvPr/>
        </p:nvGrpSpPr>
        <p:grpSpPr>
          <a:xfrm>
            <a:off x="5620297" y="5919763"/>
            <a:ext cx="285656" cy="369332"/>
            <a:chOff x="5620297" y="5919763"/>
            <a:chExt cx="285656" cy="369332"/>
          </a:xfrm>
        </p:grpSpPr>
        <p:sp>
          <p:nvSpPr>
            <p:cNvPr id="30" name="TextBox 29"/>
            <p:cNvSpPr txBox="1"/>
            <p:nvPr/>
          </p:nvSpPr>
          <p:spPr>
            <a:xfrm>
              <a:off x="5620297" y="5919763"/>
              <a:ext cx="285656" cy="369332"/>
            </a:xfrm>
            <a:prstGeom prst="rect">
              <a:avLst/>
            </a:prstGeom>
            <a:noFill/>
          </p:spPr>
          <p:txBody>
            <a:bodyPr wrap="none" rtlCol="0">
              <a:spAutoFit/>
            </a:bodyPr>
            <a:lstStyle/>
            <a:p>
              <a:r>
                <a:rPr lang="en-US" smtClean="0"/>
                <a:t>T</a:t>
              </a:r>
              <a:endParaRPr lang="en-US"/>
            </a:p>
          </p:txBody>
        </p:sp>
        <p:cxnSp>
          <p:nvCxnSpPr>
            <p:cNvPr id="45" name="Straight Connector 44"/>
            <p:cNvCxnSpPr/>
            <p:nvPr/>
          </p:nvCxnSpPr>
          <p:spPr>
            <a:xfrm>
              <a:off x="5670023" y="5978495"/>
              <a:ext cx="18620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6" name="TextBox 45"/>
          <p:cNvSpPr txBox="1"/>
          <p:nvPr/>
        </p:nvSpPr>
        <p:spPr>
          <a:xfrm>
            <a:off x="1505025" y="3841519"/>
            <a:ext cx="442750" cy="369332"/>
          </a:xfrm>
          <a:prstGeom prst="rect">
            <a:avLst/>
          </a:prstGeom>
          <a:noFill/>
        </p:spPr>
        <p:txBody>
          <a:bodyPr wrap="none" rtlCol="0">
            <a:spAutoFit/>
          </a:bodyPr>
          <a:lstStyle/>
          <a:p>
            <a:r>
              <a:rPr lang="en-US" dirty="0" smtClean="0"/>
              <a:t>C</a:t>
            </a:r>
            <a:r>
              <a:rPr lang="en-US" baseline="30000" dirty="0" smtClean="0"/>
              <a:t>*</a:t>
            </a:r>
            <a:r>
              <a:rPr lang="en-US" baseline="-25000" dirty="0" smtClean="0"/>
              <a:t>f</a:t>
            </a:r>
            <a:endParaRPr lang="en-US" baseline="-25000" dirty="0"/>
          </a:p>
        </p:txBody>
      </p:sp>
      <p:sp>
        <p:nvSpPr>
          <p:cNvPr id="47" name="Right Triangle 46"/>
          <p:cNvSpPr/>
          <p:nvPr/>
        </p:nvSpPr>
        <p:spPr>
          <a:xfrm rot="10800000">
            <a:off x="6269390" y="4679575"/>
            <a:ext cx="636284" cy="393941"/>
          </a:xfrm>
          <a:prstGeom prst="rtTriangle">
            <a:avLst/>
          </a:prstGeom>
          <a:noFill/>
          <a:ln w="63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5052477" y="5884030"/>
            <a:ext cx="425116" cy="369332"/>
          </a:xfrm>
          <a:prstGeom prst="rect">
            <a:avLst/>
          </a:prstGeom>
          <a:noFill/>
        </p:spPr>
        <p:txBody>
          <a:bodyPr wrap="none" rtlCol="0">
            <a:spAutoFit/>
          </a:bodyPr>
          <a:lstStyle/>
          <a:p>
            <a:r>
              <a:rPr lang="en-US" dirty="0" smtClean="0"/>
              <a:t>C</a:t>
            </a:r>
            <a:r>
              <a:rPr lang="en-US" baseline="30000" dirty="0" smtClean="0"/>
              <a:t>*</a:t>
            </a:r>
            <a:r>
              <a:rPr lang="en-US" baseline="-25000" dirty="0" smtClean="0"/>
              <a:t>l</a:t>
            </a:r>
            <a:endParaRPr lang="en-US" baseline="-25000" dirty="0"/>
          </a:p>
        </p:txBody>
      </p:sp>
      <p:sp>
        <p:nvSpPr>
          <p:cNvPr id="49" name="TextBox 48"/>
          <p:cNvSpPr txBox="1"/>
          <p:nvPr/>
        </p:nvSpPr>
        <p:spPr>
          <a:xfrm>
            <a:off x="8015408" y="1757129"/>
            <a:ext cx="3980819" cy="1477328"/>
          </a:xfrm>
          <a:prstGeom prst="rect">
            <a:avLst/>
          </a:prstGeom>
          <a:noFill/>
        </p:spPr>
        <p:txBody>
          <a:bodyPr wrap="square" rtlCol="0">
            <a:spAutoFit/>
          </a:bodyPr>
          <a:lstStyle/>
          <a:p>
            <a:r>
              <a:rPr lang="en-US" dirty="0" smtClean="0"/>
              <a:t>There is no longer tradeoff between work and leisure. </a:t>
            </a:r>
          </a:p>
          <a:p>
            <a:endParaRPr lang="en-US" dirty="0" smtClean="0"/>
          </a:p>
          <a:p>
            <a:r>
              <a:rPr lang="en-US" dirty="0" smtClean="0"/>
              <a:t>Workers can be hired from local labor market to produce food. </a:t>
            </a:r>
          </a:p>
        </p:txBody>
      </p:sp>
      <p:sp>
        <p:nvSpPr>
          <p:cNvPr id="3" name="TextBox 2"/>
          <p:cNvSpPr txBox="1"/>
          <p:nvPr/>
        </p:nvSpPr>
        <p:spPr>
          <a:xfrm>
            <a:off x="8025582" y="3618022"/>
            <a:ext cx="3888276" cy="923330"/>
          </a:xfrm>
          <a:prstGeom prst="rect">
            <a:avLst/>
          </a:prstGeom>
          <a:noFill/>
        </p:spPr>
        <p:txBody>
          <a:bodyPr wrap="square" rtlCol="0">
            <a:spAutoFit/>
          </a:bodyPr>
          <a:lstStyle/>
          <a:p>
            <a:r>
              <a:rPr lang="en-US" smtClean="0"/>
              <a:t>Point C  </a:t>
            </a:r>
            <a:r>
              <a:rPr lang="en-US" dirty="0" smtClean="0"/>
              <a:t>is household optimal consumption point.</a:t>
            </a:r>
          </a:p>
          <a:p>
            <a:r>
              <a:rPr lang="en-US" dirty="0" smtClean="0"/>
              <a:t>Ratio of market price = MRS</a:t>
            </a:r>
            <a:endParaRPr lang="en-US" dirty="0"/>
          </a:p>
        </p:txBody>
      </p:sp>
      <p:sp>
        <p:nvSpPr>
          <p:cNvPr id="4" name="Left Brace 3"/>
          <p:cNvSpPr/>
          <p:nvPr/>
        </p:nvSpPr>
        <p:spPr>
          <a:xfrm>
            <a:off x="1237666" y="3450688"/>
            <a:ext cx="109220" cy="554147"/>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 name="TextBox 4"/>
          <p:cNvSpPr txBox="1"/>
          <p:nvPr/>
        </p:nvSpPr>
        <p:spPr>
          <a:xfrm>
            <a:off x="308919" y="3509319"/>
            <a:ext cx="833883" cy="369332"/>
          </a:xfrm>
          <a:prstGeom prst="rect">
            <a:avLst/>
          </a:prstGeom>
          <a:noFill/>
        </p:spPr>
        <p:txBody>
          <a:bodyPr wrap="none" rtlCol="0">
            <a:spAutoFit/>
          </a:bodyPr>
          <a:lstStyle/>
          <a:p>
            <a:r>
              <a:rPr lang="en-US" dirty="0" smtClean="0"/>
              <a:t>Surplus</a:t>
            </a:r>
            <a:endParaRPr lang="en-US" dirty="0"/>
          </a:p>
        </p:txBody>
      </p:sp>
      <p:sp>
        <p:nvSpPr>
          <p:cNvPr id="12" name="TextBox 11"/>
          <p:cNvSpPr txBox="1"/>
          <p:nvPr/>
        </p:nvSpPr>
        <p:spPr>
          <a:xfrm>
            <a:off x="8025582" y="4820317"/>
            <a:ext cx="3004669" cy="369332"/>
          </a:xfrm>
          <a:prstGeom prst="rect">
            <a:avLst/>
          </a:prstGeom>
          <a:noFill/>
        </p:spPr>
        <p:txBody>
          <a:bodyPr wrap="none" rtlCol="0">
            <a:spAutoFit/>
          </a:bodyPr>
          <a:lstStyle/>
          <a:p>
            <a:r>
              <a:rPr lang="en-US" dirty="0" smtClean="0"/>
              <a:t>If Q</a:t>
            </a:r>
            <a:r>
              <a:rPr lang="en-US" baseline="30000" dirty="0" smtClean="0"/>
              <a:t>*</a:t>
            </a:r>
            <a:r>
              <a:rPr lang="en-US" baseline="-25000" dirty="0" smtClean="0"/>
              <a:t>f </a:t>
            </a:r>
            <a:r>
              <a:rPr lang="en-US" dirty="0" smtClean="0"/>
              <a:t>&gt; C</a:t>
            </a:r>
            <a:r>
              <a:rPr lang="en-US" baseline="30000" dirty="0" smtClean="0"/>
              <a:t>*</a:t>
            </a:r>
            <a:r>
              <a:rPr lang="en-US" baseline="-25000" dirty="0" smtClean="0"/>
              <a:t>f</a:t>
            </a:r>
            <a:r>
              <a:rPr lang="en-US" dirty="0" smtClean="0"/>
              <a:t>, the surplus is sold. </a:t>
            </a:r>
            <a:endParaRPr lang="en-US" baseline="-25000" dirty="0"/>
          </a:p>
        </p:txBody>
      </p:sp>
      <p:sp>
        <p:nvSpPr>
          <p:cNvPr id="33" name="TextBox 32"/>
          <p:cNvSpPr txBox="1"/>
          <p:nvPr/>
        </p:nvSpPr>
        <p:spPr>
          <a:xfrm>
            <a:off x="8025582" y="5333391"/>
            <a:ext cx="4114203" cy="369332"/>
          </a:xfrm>
          <a:prstGeom prst="rect">
            <a:avLst/>
          </a:prstGeom>
          <a:noFill/>
        </p:spPr>
        <p:txBody>
          <a:bodyPr wrap="none" rtlCol="0">
            <a:spAutoFit/>
          </a:bodyPr>
          <a:lstStyle/>
          <a:p>
            <a:r>
              <a:rPr lang="en-US" dirty="0" smtClean="0"/>
              <a:t>Profit from sales provide cash to hire labor.</a:t>
            </a:r>
            <a:endParaRPr lang="en-US" baseline="-25000" dirty="0"/>
          </a:p>
        </p:txBody>
      </p:sp>
    </p:spTree>
    <p:extLst>
      <p:ext uri="{BB962C8B-B14F-4D97-AF65-F5344CB8AC3E}">
        <p14:creationId xmlns:p14="http://schemas.microsoft.com/office/powerpoint/2010/main" val="1677696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par>
                                <p:cTn id="8" presetID="9"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ssolv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dissolve">
                                      <p:cBhvr>
                                        <p:cTn id="15" dur="500"/>
                                        <p:tgtEl>
                                          <p:spTgt spid="12"/>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33"/>
                                        </p:tgtEl>
                                        <p:attrNameLst>
                                          <p:attrName>style.visibility</p:attrName>
                                        </p:attrNameLst>
                                      </p:cBhvr>
                                      <p:to>
                                        <p:strVal val="visible"/>
                                      </p:to>
                                    </p:set>
                                    <p:animEffect transition="in" filter="dissolve">
                                      <p:cBhvr>
                                        <p:cTn id="18"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12" grpId="0"/>
      <p:bldP spid="3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Rectangle 37"/>
          <p:cNvSpPr/>
          <p:nvPr/>
        </p:nvSpPr>
        <p:spPr>
          <a:xfrm>
            <a:off x="2094570" y="4050749"/>
            <a:ext cx="3165883" cy="1816982"/>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p:cNvSpPr/>
          <p:nvPr/>
        </p:nvSpPr>
        <p:spPr>
          <a:xfrm>
            <a:off x="2100890" y="3450688"/>
            <a:ext cx="2126781" cy="2413505"/>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US" sz="4000" dirty="0" smtClean="0"/>
              <a:t>Agricultural Household Model with Perfect market </a:t>
            </a:r>
            <a:endParaRPr lang="en-US" sz="4000" dirty="0"/>
          </a:p>
        </p:txBody>
      </p:sp>
      <p:sp>
        <p:nvSpPr>
          <p:cNvPr id="19" name="Rectangle 18"/>
          <p:cNvSpPr/>
          <p:nvPr/>
        </p:nvSpPr>
        <p:spPr>
          <a:xfrm>
            <a:off x="2099310" y="4208024"/>
            <a:ext cx="3006421" cy="1665534"/>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ie 7"/>
          <p:cNvSpPr/>
          <p:nvPr/>
        </p:nvSpPr>
        <p:spPr>
          <a:xfrm rot="5400000">
            <a:off x="-870643" y="2250439"/>
            <a:ext cx="5939904" cy="7234585"/>
          </a:xfrm>
          <a:prstGeom prst="pie">
            <a:avLst>
              <a:gd name="adj1" fmla="val 10808133"/>
              <a:gd name="adj2" fmla="val 16200000"/>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7189712" y="5846466"/>
            <a:ext cx="835870" cy="646331"/>
          </a:xfrm>
          <a:prstGeom prst="rect">
            <a:avLst/>
          </a:prstGeom>
          <a:noFill/>
        </p:spPr>
        <p:txBody>
          <a:bodyPr wrap="none" rtlCol="0">
            <a:spAutoFit/>
          </a:bodyPr>
          <a:lstStyle/>
          <a:p>
            <a:r>
              <a:rPr lang="en-US" dirty="0" smtClean="0"/>
              <a:t>Leisure</a:t>
            </a:r>
          </a:p>
          <a:p>
            <a:r>
              <a:rPr lang="en-US" dirty="0" smtClean="0"/>
              <a:t>(C</a:t>
            </a:r>
            <a:r>
              <a:rPr lang="en-US" baseline="-25000" dirty="0"/>
              <a:t>l</a:t>
            </a:r>
            <a:r>
              <a:rPr lang="en-US" dirty="0" smtClean="0"/>
              <a:t>)</a:t>
            </a:r>
            <a:endParaRPr lang="en-US" dirty="0"/>
          </a:p>
        </p:txBody>
      </p:sp>
      <p:sp>
        <p:nvSpPr>
          <p:cNvPr id="10" name="TextBox 9"/>
          <p:cNvSpPr txBox="1"/>
          <p:nvPr/>
        </p:nvSpPr>
        <p:spPr>
          <a:xfrm>
            <a:off x="1237666" y="1900398"/>
            <a:ext cx="835870" cy="646331"/>
          </a:xfrm>
          <a:prstGeom prst="rect">
            <a:avLst/>
          </a:prstGeom>
          <a:noFill/>
        </p:spPr>
        <p:txBody>
          <a:bodyPr wrap="none" rtlCol="0">
            <a:spAutoFit/>
          </a:bodyPr>
          <a:lstStyle/>
          <a:p>
            <a:r>
              <a:rPr lang="en-US" dirty="0" smtClean="0"/>
              <a:t>Food</a:t>
            </a:r>
          </a:p>
          <a:p>
            <a:r>
              <a:rPr lang="en-US" dirty="0" smtClean="0"/>
              <a:t>(</a:t>
            </a:r>
            <a:r>
              <a:rPr lang="en-US" dirty="0" err="1" smtClean="0"/>
              <a:t>Q</a:t>
            </a:r>
            <a:r>
              <a:rPr lang="en-US" baseline="-25000" dirty="0" err="1" smtClean="0"/>
              <a:t>f</a:t>
            </a:r>
            <a:r>
              <a:rPr lang="en-US" dirty="0" smtClean="0"/>
              <a:t>, </a:t>
            </a:r>
            <a:r>
              <a:rPr lang="en-US" dirty="0" err="1" smtClean="0"/>
              <a:t>C</a:t>
            </a:r>
            <a:r>
              <a:rPr lang="en-US" baseline="-25000" dirty="0" err="1" smtClean="0"/>
              <a:t>f</a:t>
            </a:r>
            <a:r>
              <a:rPr lang="en-US" dirty="0" smtClean="0"/>
              <a:t>)</a:t>
            </a:r>
            <a:endParaRPr lang="en-US" dirty="0"/>
          </a:p>
        </p:txBody>
      </p:sp>
      <p:sp>
        <p:nvSpPr>
          <p:cNvPr id="11" name="Arc 10"/>
          <p:cNvSpPr/>
          <p:nvPr/>
        </p:nvSpPr>
        <p:spPr>
          <a:xfrm rot="10800000">
            <a:off x="4358885" y="513024"/>
            <a:ext cx="4220216" cy="3901784"/>
          </a:xfrm>
          <a:prstGeom prst="arc">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7" name="Straight Connector 6"/>
          <p:cNvCxnSpPr/>
          <p:nvPr/>
        </p:nvCxnSpPr>
        <p:spPr>
          <a:xfrm>
            <a:off x="2099310" y="5870594"/>
            <a:ext cx="5274527"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2099310" y="1951072"/>
            <a:ext cx="0" cy="3922592"/>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4781603" y="4180932"/>
            <a:ext cx="324128" cy="369332"/>
          </a:xfrm>
          <a:prstGeom prst="rect">
            <a:avLst/>
          </a:prstGeom>
          <a:noFill/>
        </p:spPr>
        <p:txBody>
          <a:bodyPr wrap="none" rtlCol="0">
            <a:spAutoFit/>
          </a:bodyPr>
          <a:lstStyle/>
          <a:p>
            <a:r>
              <a:rPr lang="en-US" dirty="0" smtClean="0"/>
              <a:t>A</a:t>
            </a:r>
            <a:endParaRPr lang="en-US" dirty="0"/>
          </a:p>
        </p:txBody>
      </p:sp>
      <p:sp>
        <p:nvSpPr>
          <p:cNvPr id="21" name="TextBox 20"/>
          <p:cNvSpPr txBox="1"/>
          <p:nvPr/>
        </p:nvSpPr>
        <p:spPr>
          <a:xfrm>
            <a:off x="5201868" y="5297759"/>
            <a:ext cx="516488" cy="369332"/>
          </a:xfrm>
          <a:prstGeom prst="rect">
            <a:avLst/>
          </a:prstGeom>
          <a:noFill/>
        </p:spPr>
        <p:txBody>
          <a:bodyPr wrap="none" rtlCol="0">
            <a:spAutoFit/>
          </a:bodyPr>
          <a:lstStyle/>
          <a:p>
            <a:r>
              <a:rPr lang="en-US" dirty="0" smtClean="0"/>
              <a:t>PPF</a:t>
            </a:r>
            <a:endParaRPr lang="en-US" dirty="0"/>
          </a:p>
        </p:txBody>
      </p:sp>
      <p:cxnSp>
        <p:nvCxnSpPr>
          <p:cNvPr id="29" name="Straight Connector 28"/>
          <p:cNvCxnSpPr/>
          <p:nvPr/>
        </p:nvCxnSpPr>
        <p:spPr>
          <a:xfrm>
            <a:off x="3108248" y="2765643"/>
            <a:ext cx="3797426" cy="2307875"/>
          </a:xfrm>
          <a:prstGeom prst="line">
            <a:avLst/>
          </a:prstGeom>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6310887" y="4026185"/>
            <a:ext cx="320922" cy="369332"/>
          </a:xfrm>
          <a:prstGeom prst="rect">
            <a:avLst/>
          </a:prstGeom>
          <a:noFill/>
        </p:spPr>
        <p:txBody>
          <a:bodyPr wrap="none" rtlCol="0">
            <a:spAutoFit/>
          </a:bodyPr>
          <a:lstStyle/>
          <a:p>
            <a:r>
              <a:rPr lang="en-US" dirty="0" smtClean="0"/>
              <a:t>I</a:t>
            </a:r>
            <a:r>
              <a:rPr lang="en-US" baseline="-25000" dirty="0"/>
              <a:t>1</a:t>
            </a:r>
          </a:p>
        </p:txBody>
      </p:sp>
      <p:sp>
        <p:nvSpPr>
          <p:cNvPr id="35" name="TextBox 34"/>
          <p:cNvSpPr txBox="1"/>
          <p:nvPr/>
        </p:nvSpPr>
        <p:spPr>
          <a:xfrm>
            <a:off x="6905674" y="4612347"/>
            <a:ext cx="708848" cy="369332"/>
          </a:xfrm>
          <a:prstGeom prst="rect">
            <a:avLst/>
          </a:prstGeom>
          <a:noFill/>
        </p:spPr>
        <p:txBody>
          <a:bodyPr wrap="none" rtlCol="0">
            <a:spAutoFit/>
          </a:bodyPr>
          <a:lstStyle/>
          <a:p>
            <a:r>
              <a:rPr lang="en-US" dirty="0" smtClean="0"/>
              <a:t>-w/p</a:t>
            </a:r>
            <a:r>
              <a:rPr lang="en-US" baseline="-25000" dirty="0" smtClean="0"/>
              <a:t>f</a:t>
            </a:r>
            <a:endParaRPr lang="en-US" baseline="-25000" dirty="0"/>
          </a:p>
        </p:txBody>
      </p:sp>
      <p:sp>
        <p:nvSpPr>
          <p:cNvPr id="37" name="TextBox 36"/>
          <p:cNvSpPr txBox="1"/>
          <p:nvPr/>
        </p:nvSpPr>
        <p:spPr>
          <a:xfrm>
            <a:off x="5162605" y="3635503"/>
            <a:ext cx="324128" cy="369332"/>
          </a:xfrm>
          <a:prstGeom prst="rect">
            <a:avLst/>
          </a:prstGeom>
          <a:noFill/>
        </p:spPr>
        <p:txBody>
          <a:bodyPr wrap="none" rtlCol="0">
            <a:spAutoFit/>
          </a:bodyPr>
          <a:lstStyle/>
          <a:p>
            <a:r>
              <a:rPr lang="en-US" dirty="0" smtClean="0"/>
              <a:t>C</a:t>
            </a:r>
            <a:endParaRPr lang="en-US" dirty="0"/>
          </a:p>
        </p:txBody>
      </p:sp>
      <p:sp>
        <p:nvSpPr>
          <p:cNvPr id="40" name="TextBox 39"/>
          <p:cNvSpPr txBox="1"/>
          <p:nvPr/>
        </p:nvSpPr>
        <p:spPr>
          <a:xfrm>
            <a:off x="4073814" y="3104932"/>
            <a:ext cx="300082" cy="369332"/>
          </a:xfrm>
          <a:prstGeom prst="rect">
            <a:avLst/>
          </a:prstGeom>
          <a:noFill/>
        </p:spPr>
        <p:txBody>
          <a:bodyPr wrap="none" rtlCol="0">
            <a:spAutoFit/>
          </a:bodyPr>
          <a:lstStyle/>
          <a:p>
            <a:r>
              <a:rPr lang="en-US" dirty="0"/>
              <a:t>B</a:t>
            </a:r>
          </a:p>
        </p:txBody>
      </p:sp>
      <p:sp>
        <p:nvSpPr>
          <p:cNvPr id="28" name="TextBox 27"/>
          <p:cNvSpPr txBox="1"/>
          <p:nvPr/>
        </p:nvSpPr>
        <p:spPr>
          <a:xfrm>
            <a:off x="1495032" y="3259116"/>
            <a:ext cx="481222" cy="369332"/>
          </a:xfrm>
          <a:prstGeom prst="rect">
            <a:avLst/>
          </a:prstGeom>
          <a:noFill/>
        </p:spPr>
        <p:txBody>
          <a:bodyPr wrap="none" rtlCol="0">
            <a:spAutoFit/>
          </a:bodyPr>
          <a:lstStyle/>
          <a:p>
            <a:r>
              <a:rPr lang="en-US" dirty="0" smtClean="0"/>
              <a:t>Q</a:t>
            </a:r>
            <a:r>
              <a:rPr lang="en-US" baseline="30000" dirty="0" smtClean="0"/>
              <a:t>*</a:t>
            </a:r>
            <a:r>
              <a:rPr lang="en-US" baseline="-25000" dirty="0" smtClean="0"/>
              <a:t>f</a:t>
            </a:r>
            <a:endParaRPr lang="en-US" baseline="-25000" dirty="0"/>
          </a:p>
        </p:txBody>
      </p:sp>
      <p:grpSp>
        <p:nvGrpSpPr>
          <p:cNvPr id="31" name="Group 30"/>
          <p:cNvGrpSpPr/>
          <p:nvPr/>
        </p:nvGrpSpPr>
        <p:grpSpPr>
          <a:xfrm>
            <a:off x="5620297" y="5919763"/>
            <a:ext cx="285656" cy="369332"/>
            <a:chOff x="5620297" y="5919763"/>
            <a:chExt cx="285656" cy="369332"/>
          </a:xfrm>
        </p:grpSpPr>
        <p:sp>
          <p:nvSpPr>
            <p:cNvPr id="30" name="TextBox 29"/>
            <p:cNvSpPr txBox="1"/>
            <p:nvPr/>
          </p:nvSpPr>
          <p:spPr>
            <a:xfrm>
              <a:off x="5620297" y="5919763"/>
              <a:ext cx="285656" cy="369332"/>
            </a:xfrm>
            <a:prstGeom prst="rect">
              <a:avLst/>
            </a:prstGeom>
            <a:noFill/>
          </p:spPr>
          <p:txBody>
            <a:bodyPr wrap="none" rtlCol="0">
              <a:spAutoFit/>
            </a:bodyPr>
            <a:lstStyle/>
            <a:p>
              <a:r>
                <a:rPr lang="en-US" smtClean="0"/>
                <a:t>T</a:t>
              </a:r>
              <a:endParaRPr lang="en-US"/>
            </a:p>
          </p:txBody>
        </p:sp>
        <p:cxnSp>
          <p:nvCxnSpPr>
            <p:cNvPr id="45" name="Straight Connector 44"/>
            <p:cNvCxnSpPr/>
            <p:nvPr/>
          </p:nvCxnSpPr>
          <p:spPr>
            <a:xfrm>
              <a:off x="5670023" y="5978495"/>
              <a:ext cx="18620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6" name="TextBox 45"/>
          <p:cNvSpPr txBox="1"/>
          <p:nvPr/>
        </p:nvSpPr>
        <p:spPr>
          <a:xfrm>
            <a:off x="1505025" y="3841519"/>
            <a:ext cx="442750" cy="369332"/>
          </a:xfrm>
          <a:prstGeom prst="rect">
            <a:avLst/>
          </a:prstGeom>
          <a:noFill/>
        </p:spPr>
        <p:txBody>
          <a:bodyPr wrap="none" rtlCol="0">
            <a:spAutoFit/>
          </a:bodyPr>
          <a:lstStyle/>
          <a:p>
            <a:r>
              <a:rPr lang="en-US" dirty="0" smtClean="0"/>
              <a:t>C</a:t>
            </a:r>
            <a:r>
              <a:rPr lang="en-US" baseline="30000" dirty="0" smtClean="0"/>
              <a:t>*</a:t>
            </a:r>
            <a:r>
              <a:rPr lang="en-US" baseline="-25000" dirty="0" smtClean="0"/>
              <a:t>f</a:t>
            </a:r>
            <a:endParaRPr lang="en-US" baseline="-25000" dirty="0"/>
          </a:p>
        </p:txBody>
      </p:sp>
      <p:sp>
        <p:nvSpPr>
          <p:cNvPr id="47" name="Right Triangle 46"/>
          <p:cNvSpPr/>
          <p:nvPr/>
        </p:nvSpPr>
        <p:spPr>
          <a:xfrm rot="10800000">
            <a:off x="6269390" y="4679575"/>
            <a:ext cx="636284" cy="393941"/>
          </a:xfrm>
          <a:prstGeom prst="rtTriangle">
            <a:avLst/>
          </a:prstGeom>
          <a:noFill/>
          <a:ln w="63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5052477" y="5884030"/>
            <a:ext cx="425116" cy="369332"/>
          </a:xfrm>
          <a:prstGeom prst="rect">
            <a:avLst/>
          </a:prstGeom>
          <a:noFill/>
        </p:spPr>
        <p:txBody>
          <a:bodyPr wrap="none" rtlCol="0">
            <a:spAutoFit/>
          </a:bodyPr>
          <a:lstStyle/>
          <a:p>
            <a:r>
              <a:rPr lang="en-US" dirty="0" smtClean="0"/>
              <a:t>C</a:t>
            </a:r>
            <a:r>
              <a:rPr lang="en-US" baseline="30000" dirty="0" smtClean="0"/>
              <a:t>*</a:t>
            </a:r>
            <a:r>
              <a:rPr lang="en-US" baseline="-25000" dirty="0" smtClean="0"/>
              <a:t>l</a:t>
            </a:r>
            <a:endParaRPr lang="en-US" baseline="-25000" dirty="0"/>
          </a:p>
        </p:txBody>
      </p:sp>
      <p:sp>
        <p:nvSpPr>
          <p:cNvPr id="49" name="TextBox 48"/>
          <p:cNvSpPr txBox="1"/>
          <p:nvPr/>
        </p:nvSpPr>
        <p:spPr>
          <a:xfrm>
            <a:off x="8015408" y="1757129"/>
            <a:ext cx="3980819" cy="1200329"/>
          </a:xfrm>
          <a:prstGeom prst="rect">
            <a:avLst/>
          </a:prstGeom>
          <a:noFill/>
        </p:spPr>
        <p:txBody>
          <a:bodyPr wrap="square" rtlCol="0">
            <a:spAutoFit/>
          </a:bodyPr>
          <a:lstStyle/>
          <a:p>
            <a:r>
              <a:rPr lang="en-US" dirty="0" smtClean="0"/>
              <a:t>L* = the amount of labor requires to produce </a:t>
            </a:r>
          </a:p>
          <a:p>
            <a:endParaRPr lang="en-US" dirty="0"/>
          </a:p>
          <a:p>
            <a:r>
              <a:rPr lang="en-US" dirty="0" smtClean="0"/>
              <a:t>Household labor supply = T </a:t>
            </a:r>
            <a:r>
              <a:rPr lang="mr-IN" dirty="0" smtClean="0"/>
              <a:t>–</a:t>
            </a:r>
            <a:r>
              <a:rPr lang="en-US" dirty="0" smtClean="0"/>
              <a:t> C</a:t>
            </a:r>
            <a:r>
              <a:rPr lang="en-US" baseline="30000" dirty="0" smtClean="0"/>
              <a:t>*</a:t>
            </a:r>
            <a:r>
              <a:rPr lang="en-US" baseline="-25000" dirty="0" smtClean="0"/>
              <a:t>l</a:t>
            </a:r>
          </a:p>
        </p:txBody>
      </p:sp>
      <p:sp>
        <p:nvSpPr>
          <p:cNvPr id="4" name="Left Brace 3"/>
          <p:cNvSpPr/>
          <p:nvPr/>
        </p:nvSpPr>
        <p:spPr>
          <a:xfrm>
            <a:off x="1237666" y="3450688"/>
            <a:ext cx="109220" cy="554147"/>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 name="TextBox 4"/>
          <p:cNvSpPr txBox="1"/>
          <p:nvPr/>
        </p:nvSpPr>
        <p:spPr>
          <a:xfrm>
            <a:off x="308919" y="3509319"/>
            <a:ext cx="833883" cy="369332"/>
          </a:xfrm>
          <a:prstGeom prst="rect">
            <a:avLst/>
          </a:prstGeom>
          <a:noFill/>
        </p:spPr>
        <p:txBody>
          <a:bodyPr wrap="none" rtlCol="0">
            <a:spAutoFit/>
          </a:bodyPr>
          <a:lstStyle/>
          <a:p>
            <a:r>
              <a:rPr lang="en-US" dirty="0" smtClean="0"/>
              <a:t>Surplus</a:t>
            </a:r>
            <a:endParaRPr lang="en-US" dirty="0"/>
          </a:p>
        </p:txBody>
      </p:sp>
      <p:sp>
        <p:nvSpPr>
          <p:cNvPr id="36" name="TextBox 35"/>
          <p:cNvSpPr txBox="1"/>
          <p:nvPr/>
        </p:nvSpPr>
        <p:spPr>
          <a:xfrm>
            <a:off x="4836398" y="6422755"/>
            <a:ext cx="391454" cy="369332"/>
          </a:xfrm>
          <a:prstGeom prst="rect">
            <a:avLst/>
          </a:prstGeom>
          <a:noFill/>
        </p:spPr>
        <p:txBody>
          <a:bodyPr wrap="none" rtlCol="0">
            <a:spAutoFit/>
          </a:bodyPr>
          <a:lstStyle/>
          <a:p>
            <a:r>
              <a:rPr lang="en-US" dirty="0"/>
              <a:t>L</a:t>
            </a:r>
            <a:r>
              <a:rPr lang="en-US" baseline="30000" smtClean="0"/>
              <a:t>*</a:t>
            </a:r>
            <a:r>
              <a:rPr lang="en-US" baseline="-25000" smtClean="0"/>
              <a:t>f</a:t>
            </a:r>
            <a:endParaRPr lang="en-US" baseline="-25000" dirty="0"/>
          </a:p>
        </p:txBody>
      </p:sp>
      <p:sp>
        <p:nvSpPr>
          <p:cNvPr id="41" name="Right Brace 40"/>
          <p:cNvSpPr/>
          <p:nvPr/>
        </p:nvSpPr>
        <p:spPr>
          <a:xfrm rot="5400000">
            <a:off x="4817134" y="5580572"/>
            <a:ext cx="258393" cy="154054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2" name="TextBox 41"/>
          <p:cNvSpPr txBox="1"/>
          <p:nvPr/>
        </p:nvSpPr>
        <p:spPr>
          <a:xfrm>
            <a:off x="8025582" y="4246492"/>
            <a:ext cx="3799834" cy="646331"/>
          </a:xfrm>
          <a:prstGeom prst="rect">
            <a:avLst/>
          </a:prstGeom>
          <a:noFill/>
        </p:spPr>
        <p:txBody>
          <a:bodyPr wrap="square" rtlCol="0">
            <a:spAutoFit/>
          </a:bodyPr>
          <a:lstStyle/>
          <a:p>
            <a:r>
              <a:rPr lang="en-US" dirty="0" smtClean="0"/>
              <a:t>For the PPF, MRT can be interpret as marginal productivity </a:t>
            </a:r>
            <a:r>
              <a:rPr lang="en-US" smtClean="0"/>
              <a:t>of labor</a:t>
            </a:r>
            <a:endParaRPr lang="en-US"/>
          </a:p>
        </p:txBody>
      </p:sp>
      <p:cxnSp>
        <p:nvCxnSpPr>
          <p:cNvPr id="51" name="Straight Connector 50"/>
          <p:cNvCxnSpPr/>
          <p:nvPr/>
        </p:nvCxnSpPr>
        <p:spPr>
          <a:xfrm>
            <a:off x="10478440" y="2647759"/>
            <a:ext cx="18620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4" name="Group 13"/>
          <p:cNvGrpSpPr/>
          <p:nvPr/>
        </p:nvGrpSpPr>
        <p:grpSpPr>
          <a:xfrm>
            <a:off x="8009796" y="3200400"/>
            <a:ext cx="3575274" cy="369332"/>
            <a:chOff x="8124092" y="3200400"/>
            <a:chExt cx="3575274" cy="369332"/>
          </a:xfrm>
        </p:grpSpPr>
        <p:sp>
          <p:nvSpPr>
            <p:cNvPr id="13" name="TextBox 12"/>
            <p:cNvSpPr txBox="1"/>
            <p:nvPr/>
          </p:nvSpPr>
          <p:spPr>
            <a:xfrm>
              <a:off x="8124092" y="3200400"/>
              <a:ext cx="3575274" cy="369332"/>
            </a:xfrm>
            <a:prstGeom prst="rect">
              <a:avLst/>
            </a:prstGeom>
            <a:noFill/>
          </p:spPr>
          <p:txBody>
            <a:bodyPr wrap="none" rtlCol="0">
              <a:spAutoFit/>
            </a:bodyPr>
            <a:lstStyle/>
            <a:p>
              <a:r>
                <a:rPr lang="en-US" dirty="0" smtClean="0"/>
                <a:t>Household hires labor if L</a:t>
              </a:r>
              <a:r>
                <a:rPr lang="en-US" baseline="30000" dirty="0" smtClean="0"/>
                <a:t>*</a:t>
              </a:r>
              <a:r>
                <a:rPr lang="en-US" dirty="0" smtClean="0"/>
                <a:t> &gt; T </a:t>
              </a:r>
              <a:r>
                <a:rPr lang="mr-IN" dirty="0" smtClean="0"/>
                <a:t>–</a:t>
              </a:r>
              <a:r>
                <a:rPr lang="en-US" dirty="0" smtClean="0"/>
                <a:t> C</a:t>
              </a:r>
              <a:r>
                <a:rPr lang="en-US" baseline="30000" dirty="0" smtClean="0"/>
                <a:t>*</a:t>
              </a:r>
              <a:r>
                <a:rPr lang="en-US" baseline="-25000" dirty="0" smtClean="0"/>
                <a:t>l</a:t>
              </a:r>
              <a:r>
                <a:rPr lang="en-US" dirty="0" smtClean="0"/>
                <a:t> </a:t>
              </a:r>
              <a:endParaRPr lang="en-US" baseline="30000" dirty="0"/>
            </a:p>
          </p:txBody>
        </p:sp>
        <p:cxnSp>
          <p:nvCxnSpPr>
            <p:cNvPr id="52" name="Straight Connector 51"/>
            <p:cNvCxnSpPr/>
            <p:nvPr/>
          </p:nvCxnSpPr>
          <p:spPr>
            <a:xfrm>
              <a:off x="10833063" y="3276700"/>
              <a:ext cx="18620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3" name="Group 52"/>
          <p:cNvGrpSpPr/>
          <p:nvPr/>
        </p:nvGrpSpPr>
        <p:grpSpPr>
          <a:xfrm>
            <a:off x="8009796" y="3616167"/>
            <a:ext cx="3474284" cy="369332"/>
            <a:chOff x="8124092" y="3200400"/>
            <a:chExt cx="3474284" cy="369332"/>
          </a:xfrm>
        </p:grpSpPr>
        <p:sp>
          <p:nvSpPr>
            <p:cNvPr id="54" name="TextBox 53"/>
            <p:cNvSpPr txBox="1"/>
            <p:nvPr/>
          </p:nvSpPr>
          <p:spPr>
            <a:xfrm>
              <a:off x="8124092" y="3200400"/>
              <a:ext cx="3474284" cy="369332"/>
            </a:xfrm>
            <a:prstGeom prst="rect">
              <a:avLst/>
            </a:prstGeom>
            <a:noFill/>
          </p:spPr>
          <p:txBody>
            <a:bodyPr wrap="none" rtlCol="0">
              <a:spAutoFit/>
            </a:bodyPr>
            <a:lstStyle/>
            <a:p>
              <a:r>
                <a:rPr lang="en-US" dirty="0" smtClean="0"/>
                <a:t>Household sells labor if L</a:t>
              </a:r>
              <a:r>
                <a:rPr lang="en-US" baseline="30000" dirty="0" smtClean="0"/>
                <a:t>*</a:t>
              </a:r>
              <a:r>
                <a:rPr lang="en-US" dirty="0" smtClean="0"/>
                <a:t> &gt; T </a:t>
              </a:r>
              <a:r>
                <a:rPr lang="mr-IN" dirty="0" smtClean="0"/>
                <a:t>–</a:t>
              </a:r>
              <a:r>
                <a:rPr lang="en-US" dirty="0" smtClean="0"/>
                <a:t> C</a:t>
              </a:r>
              <a:r>
                <a:rPr lang="en-US" baseline="30000" dirty="0" smtClean="0"/>
                <a:t>*</a:t>
              </a:r>
              <a:r>
                <a:rPr lang="en-US" baseline="-25000" dirty="0" smtClean="0"/>
                <a:t>l</a:t>
              </a:r>
              <a:r>
                <a:rPr lang="en-US" dirty="0" smtClean="0"/>
                <a:t> </a:t>
              </a:r>
              <a:endParaRPr lang="en-US" baseline="30000" dirty="0"/>
            </a:p>
          </p:txBody>
        </p:sp>
        <p:cxnSp>
          <p:nvCxnSpPr>
            <p:cNvPr id="55" name="Straight Connector 54"/>
            <p:cNvCxnSpPr/>
            <p:nvPr/>
          </p:nvCxnSpPr>
          <p:spPr>
            <a:xfrm>
              <a:off x="10833063" y="3276700"/>
              <a:ext cx="18620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3" name="TextBox 42"/>
          <p:cNvSpPr txBox="1"/>
          <p:nvPr/>
        </p:nvSpPr>
        <p:spPr>
          <a:xfrm>
            <a:off x="8250254" y="4977735"/>
            <a:ext cx="3921793" cy="2031325"/>
          </a:xfrm>
          <a:prstGeom prst="rect">
            <a:avLst/>
          </a:prstGeom>
          <a:noFill/>
        </p:spPr>
        <p:txBody>
          <a:bodyPr wrap="square" rtlCol="0">
            <a:spAutoFit/>
          </a:bodyPr>
          <a:lstStyle/>
          <a:p>
            <a:r>
              <a:rPr lang="en-US"/>
              <a:t>A key assumption of most agricultural household models is that the household can obtain perfect substitutes for family labor in local labor markets—and conversely, that it can sell its own labor at a given market wage </a:t>
            </a:r>
            <a:endParaRPr lang="en-US" smtClean="0"/>
          </a:p>
          <a:p>
            <a:endParaRPr lang="en-US" dirty="0"/>
          </a:p>
        </p:txBody>
      </p:sp>
    </p:spTree>
    <p:extLst>
      <p:ext uri="{BB962C8B-B14F-4D97-AF65-F5344CB8AC3E}">
        <p14:creationId xmlns:p14="http://schemas.microsoft.com/office/powerpoint/2010/main" val="8502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dissolve">
                                      <p:cBhvr>
                                        <p:cTn id="7" dur="500"/>
                                        <p:tgtEl>
                                          <p:spTgt spid="41"/>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6"/>
                                        </p:tgtEl>
                                        <p:attrNameLst>
                                          <p:attrName>style.visibility</p:attrName>
                                        </p:attrNameLst>
                                      </p:cBhvr>
                                      <p:to>
                                        <p:strVal val="visible"/>
                                      </p:to>
                                    </p:set>
                                    <p:animEffect transition="in" filter="dissolve">
                                      <p:cBhvr>
                                        <p:cTn id="10" dur="500"/>
                                        <p:tgtEl>
                                          <p:spTgt spid="36"/>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49"/>
                                        </p:tgtEl>
                                        <p:attrNameLst>
                                          <p:attrName>style.visibility</p:attrName>
                                        </p:attrNameLst>
                                      </p:cBhvr>
                                      <p:to>
                                        <p:strVal val="visible"/>
                                      </p:to>
                                    </p:set>
                                    <p:animEffect transition="in" filter="dissolve">
                                      <p:cBhvr>
                                        <p:cTn id="15" dur="500"/>
                                        <p:tgtEl>
                                          <p:spTgt spid="49"/>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dissolve">
                                      <p:cBhvr>
                                        <p:cTn id="20" dur="500"/>
                                        <p:tgtEl>
                                          <p:spTgt spid="14"/>
                                        </p:tgtEl>
                                      </p:cBhvr>
                                    </p:animEffect>
                                  </p:childTnLst>
                                </p:cTn>
                              </p:par>
                              <p:par>
                                <p:cTn id="21" presetID="9" presetClass="entr" presetSubtype="0" fill="hold" nodeType="withEffect">
                                  <p:stCondLst>
                                    <p:cond delay="0"/>
                                  </p:stCondLst>
                                  <p:childTnLst>
                                    <p:set>
                                      <p:cBhvr>
                                        <p:cTn id="22" dur="1" fill="hold">
                                          <p:stCondLst>
                                            <p:cond delay="0"/>
                                          </p:stCondLst>
                                        </p:cTn>
                                        <p:tgtEl>
                                          <p:spTgt spid="53"/>
                                        </p:tgtEl>
                                        <p:attrNameLst>
                                          <p:attrName>style.visibility</p:attrName>
                                        </p:attrNameLst>
                                      </p:cBhvr>
                                      <p:to>
                                        <p:strVal val="visible"/>
                                      </p:to>
                                    </p:set>
                                    <p:animEffect transition="in" filter="dissolve">
                                      <p:cBhvr>
                                        <p:cTn id="23" dur="500"/>
                                        <p:tgtEl>
                                          <p:spTgt spid="53"/>
                                        </p:tgtEl>
                                      </p:cBhvr>
                                    </p:animEffect>
                                  </p:childTnLst>
                                </p:cTn>
                              </p:par>
                            </p:childTnLst>
                          </p:cTn>
                        </p:par>
                      </p:childTnLst>
                    </p:cTn>
                  </p:par>
                  <p:par>
                    <p:cTn id="24" fill="hold">
                      <p:stCondLst>
                        <p:cond delay="indefinite"/>
                      </p:stCondLst>
                      <p:childTnLst>
                        <p:par>
                          <p:cTn id="25" fill="hold">
                            <p:stCondLst>
                              <p:cond delay="0"/>
                            </p:stCondLst>
                            <p:childTnLst>
                              <p:par>
                                <p:cTn id="26" presetID="9" presetClass="entr" presetSubtype="0" fill="hold" grpId="0" nodeType="click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dissolve">
                                      <p:cBhvr>
                                        <p:cTn id="28" dur="500"/>
                                        <p:tgtEl>
                                          <p:spTgt spid="42"/>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grpId="0" nodeType="click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dissolve">
                                      <p:cBhvr>
                                        <p:cTn id="3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36" grpId="0"/>
      <p:bldP spid="41" grpId="0" animBg="1"/>
      <p:bldP spid="42" grpId="0"/>
      <p:bldP spid="4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Rectangle 37"/>
          <p:cNvSpPr/>
          <p:nvPr/>
        </p:nvSpPr>
        <p:spPr>
          <a:xfrm>
            <a:off x="2094570" y="4050749"/>
            <a:ext cx="3165883" cy="1816982"/>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p:cNvSpPr/>
          <p:nvPr/>
        </p:nvSpPr>
        <p:spPr>
          <a:xfrm>
            <a:off x="2100890" y="3450688"/>
            <a:ext cx="2126781" cy="2413505"/>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US" sz="4000" dirty="0" smtClean="0"/>
              <a:t>Agricultural Household Model with Perfect market </a:t>
            </a:r>
            <a:endParaRPr lang="en-US" sz="4000" dirty="0"/>
          </a:p>
        </p:txBody>
      </p:sp>
      <p:sp>
        <p:nvSpPr>
          <p:cNvPr id="19" name="Rectangle 18"/>
          <p:cNvSpPr/>
          <p:nvPr/>
        </p:nvSpPr>
        <p:spPr>
          <a:xfrm>
            <a:off x="2099310" y="4208024"/>
            <a:ext cx="3006421" cy="1665534"/>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ie 7"/>
          <p:cNvSpPr/>
          <p:nvPr/>
        </p:nvSpPr>
        <p:spPr>
          <a:xfrm rot="5400000">
            <a:off x="-870643" y="2250439"/>
            <a:ext cx="5939904" cy="7234585"/>
          </a:xfrm>
          <a:prstGeom prst="pie">
            <a:avLst>
              <a:gd name="adj1" fmla="val 10808133"/>
              <a:gd name="adj2" fmla="val 16200000"/>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7189712" y="5846466"/>
            <a:ext cx="835870" cy="646331"/>
          </a:xfrm>
          <a:prstGeom prst="rect">
            <a:avLst/>
          </a:prstGeom>
          <a:noFill/>
        </p:spPr>
        <p:txBody>
          <a:bodyPr wrap="none" rtlCol="0">
            <a:spAutoFit/>
          </a:bodyPr>
          <a:lstStyle/>
          <a:p>
            <a:r>
              <a:rPr lang="en-US" dirty="0" smtClean="0"/>
              <a:t>Leisure</a:t>
            </a:r>
          </a:p>
          <a:p>
            <a:r>
              <a:rPr lang="en-US" dirty="0" smtClean="0"/>
              <a:t>(C</a:t>
            </a:r>
            <a:r>
              <a:rPr lang="en-US" baseline="-25000" dirty="0"/>
              <a:t>l</a:t>
            </a:r>
            <a:r>
              <a:rPr lang="en-US" dirty="0" smtClean="0"/>
              <a:t>)</a:t>
            </a:r>
            <a:endParaRPr lang="en-US" dirty="0"/>
          </a:p>
        </p:txBody>
      </p:sp>
      <p:sp>
        <p:nvSpPr>
          <p:cNvPr id="10" name="TextBox 9"/>
          <p:cNvSpPr txBox="1"/>
          <p:nvPr/>
        </p:nvSpPr>
        <p:spPr>
          <a:xfrm>
            <a:off x="1237666" y="1900398"/>
            <a:ext cx="835870" cy="646331"/>
          </a:xfrm>
          <a:prstGeom prst="rect">
            <a:avLst/>
          </a:prstGeom>
          <a:noFill/>
        </p:spPr>
        <p:txBody>
          <a:bodyPr wrap="none" rtlCol="0">
            <a:spAutoFit/>
          </a:bodyPr>
          <a:lstStyle/>
          <a:p>
            <a:r>
              <a:rPr lang="en-US" dirty="0" smtClean="0"/>
              <a:t>Food</a:t>
            </a:r>
          </a:p>
          <a:p>
            <a:r>
              <a:rPr lang="en-US" dirty="0" smtClean="0"/>
              <a:t>(</a:t>
            </a:r>
            <a:r>
              <a:rPr lang="en-US" dirty="0" err="1" smtClean="0"/>
              <a:t>Q</a:t>
            </a:r>
            <a:r>
              <a:rPr lang="en-US" baseline="-25000" dirty="0" err="1" smtClean="0"/>
              <a:t>f</a:t>
            </a:r>
            <a:r>
              <a:rPr lang="en-US" dirty="0" smtClean="0"/>
              <a:t>, </a:t>
            </a:r>
            <a:r>
              <a:rPr lang="en-US" dirty="0" err="1" smtClean="0"/>
              <a:t>C</a:t>
            </a:r>
            <a:r>
              <a:rPr lang="en-US" baseline="-25000" dirty="0" err="1" smtClean="0"/>
              <a:t>f</a:t>
            </a:r>
            <a:r>
              <a:rPr lang="en-US" dirty="0" smtClean="0"/>
              <a:t>)</a:t>
            </a:r>
            <a:endParaRPr lang="en-US" dirty="0"/>
          </a:p>
        </p:txBody>
      </p:sp>
      <p:sp>
        <p:nvSpPr>
          <p:cNvPr id="11" name="Arc 10"/>
          <p:cNvSpPr/>
          <p:nvPr/>
        </p:nvSpPr>
        <p:spPr>
          <a:xfrm rot="10800000">
            <a:off x="4358885" y="513024"/>
            <a:ext cx="4220216" cy="3901784"/>
          </a:xfrm>
          <a:prstGeom prst="arc">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7" name="Straight Connector 6"/>
          <p:cNvCxnSpPr/>
          <p:nvPr/>
        </p:nvCxnSpPr>
        <p:spPr>
          <a:xfrm>
            <a:off x="2099310" y="5870594"/>
            <a:ext cx="5274527"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2099310" y="1951072"/>
            <a:ext cx="0" cy="3922592"/>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4781603" y="4180932"/>
            <a:ext cx="324128" cy="369332"/>
          </a:xfrm>
          <a:prstGeom prst="rect">
            <a:avLst/>
          </a:prstGeom>
          <a:noFill/>
        </p:spPr>
        <p:txBody>
          <a:bodyPr wrap="none" rtlCol="0">
            <a:spAutoFit/>
          </a:bodyPr>
          <a:lstStyle/>
          <a:p>
            <a:r>
              <a:rPr lang="en-US" dirty="0" smtClean="0"/>
              <a:t>A</a:t>
            </a:r>
            <a:endParaRPr lang="en-US" dirty="0"/>
          </a:p>
        </p:txBody>
      </p:sp>
      <p:sp>
        <p:nvSpPr>
          <p:cNvPr id="21" name="TextBox 20"/>
          <p:cNvSpPr txBox="1"/>
          <p:nvPr/>
        </p:nvSpPr>
        <p:spPr>
          <a:xfrm>
            <a:off x="5201868" y="5297759"/>
            <a:ext cx="516488" cy="369332"/>
          </a:xfrm>
          <a:prstGeom prst="rect">
            <a:avLst/>
          </a:prstGeom>
          <a:noFill/>
        </p:spPr>
        <p:txBody>
          <a:bodyPr wrap="none" rtlCol="0">
            <a:spAutoFit/>
          </a:bodyPr>
          <a:lstStyle/>
          <a:p>
            <a:r>
              <a:rPr lang="en-US" dirty="0" smtClean="0"/>
              <a:t>PPF</a:t>
            </a:r>
            <a:endParaRPr lang="en-US" dirty="0"/>
          </a:p>
        </p:txBody>
      </p:sp>
      <p:cxnSp>
        <p:nvCxnSpPr>
          <p:cNvPr id="29" name="Straight Connector 28"/>
          <p:cNvCxnSpPr/>
          <p:nvPr/>
        </p:nvCxnSpPr>
        <p:spPr>
          <a:xfrm>
            <a:off x="3108248" y="2765643"/>
            <a:ext cx="3797426" cy="2307875"/>
          </a:xfrm>
          <a:prstGeom prst="line">
            <a:avLst/>
          </a:prstGeom>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6310887" y="4026185"/>
            <a:ext cx="320922" cy="369332"/>
          </a:xfrm>
          <a:prstGeom prst="rect">
            <a:avLst/>
          </a:prstGeom>
          <a:noFill/>
        </p:spPr>
        <p:txBody>
          <a:bodyPr wrap="none" rtlCol="0">
            <a:spAutoFit/>
          </a:bodyPr>
          <a:lstStyle/>
          <a:p>
            <a:r>
              <a:rPr lang="en-US" dirty="0" smtClean="0"/>
              <a:t>I</a:t>
            </a:r>
            <a:r>
              <a:rPr lang="en-US" baseline="-25000" dirty="0"/>
              <a:t>1</a:t>
            </a:r>
          </a:p>
        </p:txBody>
      </p:sp>
      <p:sp>
        <p:nvSpPr>
          <p:cNvPr id="35" name="TextBox 34"/>
          <p:cNvSpPr txBox="1"/>
          <p:nvPr/>
        </p:nvSpPr>
        <p:spPr>
          <a:xfrm>
            <a:off x="6905674" y="4612347"/>
            <a:ext cx="708848" cy="369332"/>
          </a:xfrm>
          <a:prstGeom prst="rect">
            <a:avLst/>
          </a:prstGeom>
          <a:noFill/>
        </p:spPr>
        <p:txBody>
          <a:bodyPr wrap="none" rtlCol="0">
            <a:spAutoFit/>
          </a:bodyPr>
          <a:lstStyle/>
          <a:p>
            <a:r>
              <a:rPr lang="en-US" dirty="0" smtClean="0"/>
              <a:t>-w/p</a:t>
            </a:r>
            <a:r>
              <a:rPr lang="en-US" baseline="-25000" dirty="0" smtClean="0"/>
              <a:t>f</a:t>
            </a:r>
            <a:endParaRPr lang="en-US" baseline="-25000" dirty="0"/>
          </a:p>
        </p:txBody>
      </p:sp>
      <p:sp>
        <p:nvSpPr>
          <p:cNvPr id="37" name="TextBox 36"/>
          <p:cNvSpPr txBox="1"/>
          <p:nvPr/>
        </p:nvSpPr>
        <p:spPr>
          <a:xfrm>
            <a:off x="5162605" y="3635503"/>
            <a:ext cx="324128" cy="369332"/>
          </a:xfrm>
          <a:prstGeom prst="rect">
            <a:avLst/>
          </a:prstGeom>
          <a:noFill/>
        </p:spPr>
        <p:txBody>
          <a:bodyPr wrap="none" rtlCol="0">
            <a:spAutoFit/>
          </a:bodyPr>
          <a:lstStyle/>
          <a:p>
            <a:r>
              <a:rPr lang="en-US" dirty="0" smtClean="0"/>
              <a:t>C</a:t>
            </a:r>
            <a:endParaRPr lang="en-US" dirty="0"/>
          </a:p>
        </p:txBody>
      </p:sp>
      <p:sp>
        <p:nvSpPr>
          <p:cNvPr id="40" name="TextBox 39"/>
          <p:cNvSpPr txBox="1"/>
          <p:nvPr/>
        </p:nvSpPr>
        <p:spPr>
          <a:xfrm>
            <a:off x="4073814" y="3104932"/>
            <a:ext cx="300082" cy="369332"/>
          </a:xfrm>
          <a:prstGeom prst="rect">
            <a:avLst/>
          </a:prstGeom>
          <a:noFill/>
        </p:spPr>
        <p:txBody>
          <a:bodyPr wrap="none" rtlCol="0">
            <a:spAutoFit/>
          </a:bodyPr>
          <a:lstStyle/>
          <a:p>
            <a:r>
              <a:rPr lang="en-US" dirty="0"/>
              <a:t>B</a:t>
            </a:r>
          </a:p>
        </p:txBody>
      </p:sp>
      <p:sp>
        <p:nvSpPr>
          <p:cNvPr id="28" name="TextBox 27"/>
          <p:cNvSpPr txBox="1"/>
          <p:nvPr/>
        </p:nvSpPr>
        <p:spPr>
          <a:xfrm>
            <a:off x="1495032" y="3259116"/>
            <a:ext cx="481222" cy="369332"/>
          </a:xfrm>
          <a:prstGeom prst="rect">
            <a:avLst/>
          </a:prstGeom>
          <a:noFill/>
        </p:spPr>
        <p:txBody>
          <a:bodyPr wrap="none" rtlCol="0">
            <a:spAutoFit/>
          </a:bodyPr>
          <a:lstStyle/>
          <a:p>
            <a:r>
              <a:rPr lang="en-US" dirty="0" smtClean="0"/>
              <a:t>Q</a:t>
            </a:r>
            <a:r>
              <a:rPr lang="en-US" baseline="30000" dirty="0" smtClean="0"/>
              <a:t>*</a:t>
            </a:r>
            <a:r>
              <a:rPr lang="en-US" baseline="-25000" dirty="0" smtClean="0"/>
              <a:t>f</a:t>
            </a:r>
            <a:endParaRPr lang="en-US" baseline="-25000" dirty="0"/>
          </a:p>
        </p:txBody>
      </p:sp>
      <p:grpSp>
        <p:nvGrpSpPr>
          <p:cNvPr id="31" name="Group 30"/>
          <p:cNvGrpSpPr/>
          <p:nvPr/>
        </p:nvGrpSpPr>
        <p:grpSpPr>
          <a:xfrm>
            <a:off x="5620297" y="5919763"/>
            <a:ext cx="285656" cy="369332"/>
            <a:chOff x="5620297" y="5919763"/>
            <a:chExt cx="285656" cy="369332"/>
          </a:xfrm>
        </p:grpSpPr>
        <p:sp>
          <p:nvSpPr>
            <p:cNvPr id="30" name="TextBox 29"/>
            <p:cNvSpPr txBox="1"/>
            <p:nvPr/>
          </p:nvSpPr>
          <p:spPr>
            <a:xfrm>
              <a:off x="5620297" y="5919763"/>
              <a:ext cx="285656" cy="369332"/>
            </a:xfrm>
            <a:prstGeom prst="rect">
              <a:avLst/>
            </a:prstGeom>
            <a:noFill/>
          </p:spPr>
          <p:txBody>
            <a:bodyPr wrap="none" rtlCol="0">
              <a:spAutoFit/>
            </a:bodyPr>
            <a:lstStyle/>
            <a:p>
              <a:r>
                <a:rPr lang="en-US" smtClean="0"/>
                <a:t>T</a:t>
              </a:r>
              <a:endParaRPr lang="en-US"/>
            </a:p>
          </p:txBody>
        </p:sp>
        <p:cxnSp>
          <p:nvCxnSpPr>
            <p:cNvPr id="45" name="Straight Connector 44"/>
            <p:cNvCxnSpPr/>
            <p:nvPr/>
          </p:nvCxnSpPr>
          <p:spPr>
            <a:xfrm>
              <a:off x="5670023" y="5978495"/>
              <a:ext cx="18620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6" name="TextBox 45"/>
          <p:cNvSpPr txBox="1"/>
          <p:nvPr/>
        </p:nvSpPr>
        <p:spPr>
          <a:xfrm>
            <a:off x="1505025" y="3841519"/>
            <a:ext cx="442750" cy="369332"/>
          </a:xfrm>
          <a:prstGeom prst="rect">
            <a:avLst/>
          </a:prstGeom>
          <a:noFill/>
        </p:spPr>
        <p:txBody>
          <a:bodyPr wrap="none" rtlCol="0">
            <a:spAutoFit/>
          </a:bodyPr>
          <a:lstStyle/>
          <a:p>
            <a:r>
              <a:rPr lang="en-US" dirty="0" smtClean="0"/>
              <a:t>C</a:t>
            </a:r>
            <a:r>
              <a:rPr lang="en-US" baseline="30000" dirty="0" smtClean="0"/>
              <a:t>*</a:t>
            </a:r>
            <a:r>
              <a:rPr lang="en-US" baseline="-25000" dirty="0" smtClean="0"/>
              <a:t>f</a:t>
            </a:r>
            <a:endParaRPr lang="en-US" baseline="-25000" dirty="0"/>
          </a:p>
        </p:txBody>
      </p:sp>
      <p:sp>
        <p:nvSpPr>
          <p:cNvPr id="47" name="Right Triangle 46"/>
          <p:cNvSpPr/>
          <p:nvPr/>
        </p:nvSpPr>
        <p:spPr>
          <a:xfrm rot="10800000">
            <a:off x="6269390" y="4679575"/>
            <a:ext cx="636284" cy="393941"/>
          </a:xfrm>
          <a:prstGeom prst="rtTriangle">
            <a:avLst/>
          </a:prstGeom>
          <a:noFill/>
          <a:ln w="63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5052477" y="5884030"/>
            <a:ext cx="425116" cy="369332"/>
          </a:xfrm>
          <a:prstGeom prst="rect">
            <a:avLst/>
          </a:prstGeom>
          <a:noFill/>
        </p:spPr>
        <p:txBody>
          <a:bodyPr wrap="none" rtlCol="0">
            <a:spAutoFit/>
          </a:bodyPr>
          <a:lstStyle/>
          <a:p>
            <a:r>
              <a:rPr lang="en-US" dirty="0" smtClean="0"/>
              <a:t>C</a:t>
            </a:r>
            <a:r>
              <a:rPr lang="en-US" baseline="30000" dirty="0" smtClean="0"/>
              <a:t>*</a:t>
            </a:r>
            <a:r>
              <a:rPr lang="en-US" baseline="-25000" dirty="0" smtClean="0"/>
              <a:t>l</a:t>
            </a:r>
            <a:endParaRPr lang="en-US" baseline="-25000" dirty="0"/>
          </a:p>
        </p:txBody>
      </p:sp>
      <p:sp>
        <p:nvSpPr>
          <p:cNvPr id="4" name="Left Brace 3"/>
          <p:cNvSpPr/>
          <p:nvPr/>
        </p:nvSpPr>
        <p:spPr>
          <a:xfrm>
            <a:off x="1237666" y="3450688"/>
            <a:ext cx="109220" cy="554147"/>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 name="TextBox 4"/>
          <p:cNvSpPr txBox="1"/>
          <p:nvPr/>
        </p:nvSpPr>
        <p:spPr>
          <a:xfrm>
            <a:off x="308919" y="3509319"/>
            <a:ext cx="833883" cy="369332"/>
          </a:xfrm>
          <a:prstGeom prst="rect">
            <a:avLst/>
          </a:prstGeom>
          <a:noFill/>
        </p:spPr>
        <p:txBody>
          <a:bodyPr wrap="none" rtlCol="0">
            <a:spAutoFit/>
          </a:bodyPr>
          <a:lstStyle/>
          <a:p>
            <a:r>
              <a:rPr lang="en-US" dirty="0" smtClean="0"/>
              <a:t>Surplus</a:t>
            </a:r>
            <a:endParaRPr lang="en-US" dirty="0"/>
          </a:p>
        </p:txBody>
      </p:sp>
      <p:sp>
        <p:nvSpPr>
          <p:cNvPr id="36" name="TextBox 35"/>
          <p:cNvSpPr txBox="1"/>
          <p:nvPr/>
        </p:nvSpPr>
        <p:spPr>
          <a:xfrm>
            <a:off x="4836398" y="6422755"/>
            <a:ext cx="391454" cy="369332"/>
          </a:xfrm>
          <a:prstGeom prst="rect">
            <a:avLst/>
          </a:prstGeom>
          <a:noFill/>
        </p:spPr>
        <p:txBody>
          <a:bodyPr wrap="none" rtlCol="0">
            <a:spAutoFit/>
          </a:bodyPr>
          <a:lstStyle/>
          <a:p>
            <a:r>
              <a:rPr lang="en-US" dirty="0"/>
              <a:t>L</a:t>
            </a:r>
            <a:r>
              <a:rPr lang="en-US" baseline="30000" smtClean="0"/>
              <a:t>*</a:t>
            </a:r>
            <a:r>
              <a:rPr lang="en-US" baseline="-25000" smtClean="0"/>
              <a:t>f</a:t>
            </a:r>
            <a:endParaRPr lang="en-US" baseline="-25000" dirty="0"/>
          </a:p>
        </p:txBody>
      </p:sp>
      <p:sp>
        <p:nvSpPr>
          <p:cNvPr id="41" name="Right Brace 40"/>
          <p:cNvSpPr/>
          <p:nvPr/>
        </p:nvSpPr>
        <p:spPr>
          <a:xfrm rot="5400000">
            <a:off x="4817134" y="5580572"/>
            <a:ext cx="258393" cy="154054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TextBox 2"/>
          <p:cNvSpPr txBox="1"/>
          <p:nvPr/>
        </p:nvSpPr>
        <p:spPr>
          <a:xfrm>
            <a:off x="7871238" y="2085064"/>
            <a:ext cx="4274069" cy="1200329"/>
          </a:xfrm>
          <a:prstGeom prst="rect">
            <a:avLst/>
          </a:prstGeom>
          <a:noFill/>
        </p:spPr>
        <p:txBody>
          <a:bodyPr wrap="square" rtlCol="0">
            <a:spAutoFit/>
          </a:bodyPr>
          <a:lstStyle/>
          <a:p>
            <a:r>
              <a:rPr lang="en-US" smtClean="0"/>
              <a:t>Intuitively</a:t>
            </a:r>
            <a:r>
              <a:rPr lang="en-US" dirty="0" smtClean="0"/>
              <a:t>, missing markets impose constraints on households, and removing constraints logically cannot make households worse off </a:t>
            </a:r>
            <a:r>
              <a:rPr lang="en-US" smtClean="0"/>
              <a:t>than before.</a:t>
            </a:r>
            <a:endParaRPr lang="en-US" dirty="0"/>
          </a:p>
        </p:txBody>
      </p:sp>
      <p:sp>
        <p:nvSpPr>
          <p:cNvPr id="12" name="TextBox 11"/>
          <p:cNvSpPr txBox="1"/>
          <p:nvPr/>
        </p:nvSpPr>
        <p:spPr>
          <a:xfrm>
            <a:off x="7871238" y="3525413"/>
            <a:ext cx="3974053" cy="2308324"/>
          </a:xfrm>
          <a:prstGeom prst="rect">
            <a:avLst/>
          </a:prstGeom>
          <a:noFill/>
        </p:spPr>
        <p:txBody>
          <a:bodyPr wrap="square" rtlCol="0">
            <a:spAutoFit/>
          </a:bodyPr>
          <a:lstStyle/>
          <a:p>
            <a:r>
              <a:rPr lang="en-US"/>
              <a:t>A fundamental trait of the perfect-markets model is that it is “separable” or “recursive.” That is, production decisions are independent of consumption decisions (although consumption clearly depends upon production, via the budget constraint) </a:t>
            </a:r>
            <a:endParaRPr lang="en-US" smtClean="0"/>
          </a:p>
          <a:p>
            <a:endParaRPr lang="en-US" dirty="0"/>
          </a:p>
        </p:txBody>
      </p:sp>
    </p:spTree>
    <p:extLst>
      <p:ext uri="{BB962C8B-B14F-4D97-AF65-F5344CB8AC3E}">
        <p14:creationId xmlns:p14="http://schemas.microsoft.com/office/powerpoint/2010/main" val="16641628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Rectangle 43"/>
          <p:cNvSpPr/>
          <p:nvPr/>
        </p:nvSpPr>
        <p:spPr>
          <a:xfrm>
            <a:off x="2106412" y="4053663"/>
            <a:ext cx="3165883" cy="1816982"/>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p:cNvSpPr/>
          <p:nvPr/>
        </p:nvSpPr>
        <p:spPr>
          <a:xfrm>
            <a:off x="2094570" y="4762895"/>
            <a:ext cx="3383023" cy="1104836"/>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US" sz="4000" dirty="0" smtClean="0"/>
              <a:t>Agricultural Household Model with Mixed scenario</a:t>
            </a:r>
            <a:endParaRPr lang="en-US" sz="4000" dirty="0"/>
          </a:p>
        </p:txBody>
      </p:sp>
      <p:sp>
        <p:nvSpPr>
          <p:cNvPr id="19" name="Rectangle 18"/>
          <p:cNvSpPr/>
          <p:nvPr/>
        </p:nvSpPr>
        <p:spPr>
          <a:xfrm>
            <a:off x="2099310" y="4208024"/>
            <a:ext cx="3006421" cy="1665534"/>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ie 7"/>
          <p:cNvSpPr/>
          <p:nvPr/>
        </p:nvSpPr>
        <p:spPr>
          <a:xfrm rot="5400000">
            <a:off x="-870643" y="2250439"/>
            <a:ext cx="5939904" cy="7234585"/>
          </a:xfrm>
          <a:prstGeom prst="pie">
            <a:avLst>
              <a:gd name="adj1" fmla="val 10808133"/>
              <a:gd name="adj2" fmla="val 16200000"/>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7189712" y="5846466"/>
            <a:ext cx="835870" cy="646331"/>
          </a:xfrm>
          <a:prstGeom prst="rect">
            <a:avLst/>
          </a:prstGeom>
          <a:noFill/>
        </p:spPr>
        <p:txBody>
          <a:bodyPr wrap="none" rtlCol="0">
            <a:spAutoFit/>
          </a:bodyPr>
          <a:lstStyle/>
          <a:p>
            <a:r>
              <a:rPr lang="en-US" dirty="0" smtClean="0"/>
              <a:t>Leisure</a:t>
            </a:r>
          </a:p>
          <a:p>
            <a:r>
              <a:rPr lang="en-US" dirty="0" smtClean="0"/>
              <a:t>(C</a:t>
            </a:r>
            <a:r>
              <a:rPr lang="en-US" baseline="-25000" dirty="0"/>
              <a:t>l</a:t>
            </a:r>
            <a:r>
              <a:rPr lang="en-US" dirty="0" smtClean="0"/>
              <a:t>)</a:t>
            </a:r>
            <a:endParaRPr lang="en-US" dirty="0"/>
          </a:p>
        </p:txBody>
      </p:sp>
      <p:sp>
        <p:nvSpPr>
          <p:cNvPr id="10" name="TextBox 9"/>
          <p:cNvSpPr txBox="1"/>
          <p:nvPr/>
        </p:nvSpPr>
        <p:spPr>
          <a:xfrm>
            <a:off x="1237666" y="1900398"/>
            <a:ext cx="835870" cy="646331"/>
          </a:xfrm>
          <a:prstGeom prst="rect">
            <a:avLst/>
          </a:prstGeom>
          <a:noFill/>
        </p:spPr>
        <p:txBody>
          <a:bodyPr wrap="none" rtlCol="0">
            <a:spAutoFit/>
          </a:bodyPr>
          <a:lstStyle/>
          <a:p>
            <a:r>
              <a:rPr lang="en-US" dirty="0" smtClean="0"/>
              <a:t>Food</a:t>
            </a:r>
          </a:p>
          <a:p>
            <a:r>
              <a:rPr lang="en-US" dirty="0" smtClean="0"/>
              <a:t>(</a:t>
            </a:r>
            <a:r>
              <a:rPr lang="en-US" dirty="0" err="1" smtClean="0"/>
              <a:t>Q</a:t>
            </a:r>
            <a:r>
              <a:rPr lang="en-US" baseline="-25000" dirty="0" err="1" smtClean="0"/>
              <a:t>f</a:t>
            </a:r>
            <a:r>
              <a:rPr lang="en-US" dirty="0" smtClean="0"/>
              <a:t>, </a:t>
            </a:r>
            <a:r>
              <a:rPr lang="en-US" dirty="0" err="1" smtClean="0"/>
              <a:t>C</a:t>
            </a:r>
            <a:r>
              <a:rPr lang="en-US" baseline="-25000" dirty="0" err="1" smtClean="0"/>
              <a:t>f</a:t>
            </a:r>
            <a:r>
              <a:rPr lang="en-US" dirty="0" smtClean="0"/>
              <a:t>)</a:t>
            </a:r>
            <a:endParaRPr lang="en-US" dirty="0"/>
          </a:p>
        </p:txBody>
      </p:sp>
      <p:sp>
        <p:nvSpPr>
          <p:cNvPr id="11" name="Arc 10"/>
          <p:cNvSpPr/>
          <p:nvPr/>
        </p:nvSpPr>
        <p:spPr>
          <a:xfrm rot="10800000">
            <a:off x="4358885" y="513024"/>
            <a:ext cx="4220216" cy="3901784"/>
          </a:xfrm>
          <a:prstGeom prst="arc">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7" name="Straight Connector 6"/>
          <p:cNvCxnSpPr/>
          <p:nvPr/>
        </p:nvCxnSpPr>
        <p:spPr>
          <a:xfrm>
            <a:off x="2099310" y="5870594"/>
            <a:ext cx="5274527"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2099310" y="1951072"/>
            <a:ext cx="0" cy="3922592"/>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4781603" y="4180932"/>
            <a:ext cx="324128" cy="369332"/>
          </a:xfrm>
          <a:prstGeom prst="rect">
            <a:avLst/>
          </a:prstGeom>
          <a:noFill/>
        </p:spPr>
        <p:txBody>
          <a:bodyPr wrap="none" rtlCol="0">
            <a:spAutoFit/>
          </a:bodyPr>
          <a:lstStyle/>
          <a:p>
            <a:r>
              <a:rPr lang="en-US" dirty="0" smtClean="0"/>
              <a:t>A</a:t>
            </a:r>
            <a:endParaRPr lang="en-US" dirty="0"/>
          </a:p>
        </p:txBody>
      </p:sp>
      <p:sp>
        <p:nvSpPr>
          <p:cNvPr id="21" name="TextBox 20"/>
          <p:cNvSpPr txBox="1"/>
          <p:nvPr/>
        </p:nvSpPr>
        <p:spPr>
          <a:xfrm>
            <a:off x="5201868" y="5297759"/>
            <a:ext cx="516488" cy="369332"/>
          </a:xfrm>
          <a:prstGeom prst="rect">
            <a:avLst/>
          </a:prstGeom>
          <a:noFill/>
        </p:spPr>
        <p:txBody>
          <a:bodyPr wrap="none" rtlCol="0">
            <a:spAutoFit/>
          </a:bodyPr>
          <a:lstStyle/>
          <a:p>
            <a:r>
              <a:rPr lang="en-US" dirty="0" smtClean="0"/>
              <a:t>PPF</a:t>
            </a:r>
            <a:endParaRPr lang="en-US" dirty="0"/>
          </a:p>
        </p:txBody>
      </p:sp>
      <p:cxnSp>
        <p:nvCxnSpPr>
          <p:cNvPr id="29" name="Straight Connector 28"/>
          <p:cNvCxnSpPr/>
          <p:nvPr/>
        </p:nvCxnSpPr>
        <p:spPr>
          <a:xfrm>
            <a:off x="3108248" y="2765643"/>
            <a:ext cx="3797426" cy="2307875"/>
          </a:xfrm>
          <a:prstGeom prst="line">
            <a:avLst/>
          </a:prstGeom>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6310887" y="4026185"/>
            <a:ext cx="320922" cy="369332"/>
          </a:xfrm>
          <a:prstGeom prst="rect">
            <a:avLst/>
          </a:prstGeom>
          <a:noFill/>
        </p:spPr>
        <p:txBody>
          <a:bodyPr wrap="none" rtlCol="0">
            <a:spAutoFit/>
          </a:bodyPr>
          <a:lstStyle/>
          <a:p>
            <a:r>
              <a:rPr lang="en-US" dirty="0" smtClean="0"/>
              <a:t>I</a:t>
            </a:r>
            <a:r>
              <a:rPr lang="en-US" baseline="-25000" dirty="0"/>
              <a:t>1</a:t>
            </a:r>
          </a:p>
        </p:txBody>
      </p:sp>
      <p:sp>
        <p:nvSpPr>
          <p:cNvPr id="35" name="TextBox 34"/>
          <p:cNvSpPr txBox="1"/>
          <p:nvPr/>
        </p:nvSpPr>
        <p:spPr>
          <a:xfrm>
            <a:off x="6683616" y="5075594"/>
            <a:ext cx="1324530" cy="369332"/>
          </a:xfrm>
          <a:prstGeom prst="rect">
            <a:avLst/>
          </a:prstGeom>
          <a:noFill/>
        </p:spPr>
        <p:txBody>
          <a:bodyPr wrap="none" rtlCol="0">
            <a:spAutoFit/>
          </a:bodyPr>
          <a:lstStyle/>
          <a:p>
            <a:r>
              <a:rPr lang="en-US" dirty="0" smtClean="0"/>
              <a:t>-w/p</a:t>
            </a:r>
            <a:r>
              <a:rPr lang="en-US" baseline="-25000" dirty="0" smtClean="0"/>
              <a:t>f, purchase</a:t>
            </a:r>
            <a:endParaRPr lang="en-US" baseline="-25000" dirty="0"/>
          </a:p>
        </p:txBody>
      </p:sp>
      <p:sp>
        <p:nvSpPr>
          <p:cNvPr id="37" name="TextBox 36"/>
          <p:cNvSpPr txBox="1"/>
          <p:nvPr/>
        </p:nvSpPr>
        <p:spPr>
          <a:xfrm>
            <a:off x="5162605" y="3635503"/>
            <a:ext cx="324128" cy="369332"/>
          </a:xfrm>
          <a:prstGeom prst="rect">
            <a:avLst/>
          </a:prstGeom>
          <a:noFill/>
        </p:spPr>
        <p:txBody>
          <a:bodyPr wrap="none" rtlCol="0">
            <a:spAutoFit/>
          </a:bodyPr>
          <a:lstStyle/>
          <a:p>
            <a:r>
              <a:rPr lang="en-US" dirty="0" smtClean="0"/>
              <a:t>C</a:t>
            </a:r>
            <a:endParaRPr lang="en-US" dirty="0"/>
          </a:p>
        </p:txBody>
      </p:sp>
      <p:grpSp>
        <p:nvGrpSpPr>
          <p:cNvPr id="31" name="Group 30"/>
          <p:cNvGrpSpPr/>
          <p:nvPr/>
        </p:nvGrpSpPr>
        <p:grpSpPr>
          <a:xfrm>
            <a:off x="5620297" y="5919763"/>
            <a:ext cx="285656" cy="369332"/>
            <a:chOff x="5620297" y="5919763"/>
            <a:chExt cx="285656" cy="369332"/>
          </a:xfrm>
        </p:grpSpPr>
        <p:sp>
          <p:nvSpPr>
            <p:cNvPr id="30" name="TextBox 29"/>
            <p:cNvSpPr txBox="1"/>
            <p:nvPr/>
          </p:nvSpPr>
          <p:spPr>
            <a:xfrm>
              <a:off x="5620297" y="5919763"/>
              <a:ext cx="285656" cy="369332"/>
            </a:xfrm>
            <a:prstGeom prst="rect">
              <a:avLst/>
            </a:prstGeom>
            <a:noFill/>
          </p:spPr>
          <p:txBody>
            <a:bodyPr wrap="none" rtlCol="0">
              <a:spAutoFit/>
            </a:bodyPr>
            <a:lstStyle/>
            <a:p>
              <a:r>
                <a:rPr lang="en-US" smtClean="0"/>
                <a:t>T</a:t>
              </a:r>
              <a:endParaRPr lang="en-US"/>
            </a:p>
          </p:txBody>
        </p:sp>
        <p:cxnSp>
          <p:nvCxnSpPr>
            <p:cNvPr id="45" name="Straight Connector 44"/>
            <p:cNvCxnSpPr/>
            <p:nvPr/>
          </p:nvCxnSpPr>
          <p:spPr>
            <a:xfrm>
              <a:off x="5670023" y="5978495"/>
              <a:ext cx="18620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6" name="TextBox 45"/>
          <p:cNvSpPr txBox="1"/>
          <p:nvPr/>
        </p:nvSpPr>
        <p:spPr>
          <a:xfrm>
            <a:off x="1573638" y="3756184"/>
            <a:ext cx="442750" cy="369332"/>
          </a:xfrm>
          <a:prstGeom prst="rect">
            <a:avLst/>
          </a:prstGeom>
          <a:noFill/>
        </p:spPr>
        <p:txBody>
          <a:bodyPr wrap="none" rtlCol="0">
            <a:spAutoFit/>
          </a:bodyPr>
          <a:lstStyle/>
          <a:p>
            <a:r>
              <a:rPr lang="en-US" dirty="0" smtClean="0"/>
              <a:t>C</a:t>
            </a:r>
            <a:r>
              <a:rPr lang="en-US" baseline="30000" dirty="0" smtClean="0"/>
              <a:t>*</a:t>
            </a:r>
            <a:r>
              <a:rPr lang="en-US" baseline="-25000" dirty="0" smtClean="0"/>
              <a:t>f</a:t>
            </a:r>
            <a:endParaRPr lang="en-US" baseline="-25000" dirty="0"/>
          </a:p>
        </p:txBody>
      </p:sp>
      <p:sp>
        <p:nvSpPr>
          <p:cNvPr id="47" name="Right Triangle 46"/>
          <p:cNvSpPr/>
          <p:nvPr/>
        </p:nvSpPr>
        <p:spPr>
          <a:xfrm rot="10800000">
            <a:off x="6269390" y="4679575"/>
            <a:ext cx="636284" cy="393941"/>
          </a:xfrm>
          <a:prstGeom prst="rtTriangle">
            <a:avLst/>
          </a:prstGeom>
          <a:noFill/>
          <a:ln w="63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5296803" y="5868637"/>
            <a:ext cx="425116" cy="369332"/>
          </a:xfrm>
          <a:prstGeom prst="rect">
            <a:avLst/>
          </a:prstGeom>
          <a:noFill/>
        </p:spPr>
        <p:txBody>
          <a:bodyPr wrap="none" rtlCol="0">
            <a:spAutoFit/>
          </a:bodyPr>
          <a:lstStyle/>
          <a:p>
            <a:r>
              <a:rPr lang="en-US" dirty="0" smtClean="0"/>
              <a:t>C</a:t>
            </a:r>
            <a:r>
              <a:rPr lang="en-US" baseline="30000" dirty="0" smtClean="0"/>
              <a:t>*</a:t>
            </a:r>
            <a:r>
              <a:rPr lang="en-US" baseline="-25000" dirty="0" smtClean="0"/>
              <a:t>l</a:t>
            </a:r>
            <a:endParaRPr lang="en-US" baseline="-25000" dirty="0"/>
          </a:p>
        </p:txBody>
      </p:sp>
      <p:cxnSp>
        <p:nvCxnSpPr>
          <p:cNvPr id="32" name="Straight Connector 31"/>
          <p:cNvCxnSpPr/>
          <p:nvPr/>
        </p:nvCxnSpPr>
        <p:spPr>
          <a:xfrm>
            <a:off x="4250737" y="2130746"/>
            <a:ext cx="1700155" cy="3620209"/>
          </a:xfrm>
          <a:prstGeom prst="line">
            <a:avLst/>
          </a:prstGeom>
        </p:spPr>
        <p:style>
          <a:lnRef idx="1">
            <a:schemeClr val="accent1"/>
          </a:lnRef>
          <a:fillRef idx="0">
            <a:schemeClr val="accent1"/>
          </a:fillRef>
          <a:effectRef idx="0">
            <a:schemeClr val="accent1"/>
          </a:effectRef>
          <a:fontRef idx="minor">
            <a:schemeClr val="tx1"/>
          </a:fontRef>
        </p:style>
      </p:cxnSp>
      <p:sp>
        <p:nvSpPr>
          <p:cNvPr id="42" name="Right Triangle 41"/>
          <p:cNvSpPr/>
          <p:nvPr/>
        </p:nvSpPr>
        <p:spPr>
          <a:xfrm rot="10800000">
            <a:off x="4224962" y="2116630"/>
            <a:ext cx="306095" cy="599844"/>
          </a:xfrm>
          <a:prstGeom prst="rtTriangle">
            <a:avLst/>
          </a:prstGeom>
          <a:noFill/>
          <a:ln w="63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596396" y="2075731"/>
            <a:ext cx="1380271" cy="369332"/>
          </a:xfrm>
          <a:prstGeom prst="rect">
            <a:avLst/>
          </a:prstGeom>
          <a:noFill/>
        </p:spPr>
        <p:txBody>
          <a:bodyPr wrap="square" rtlCol="0">
            <a:spAutoFit/>
          </a:bodyPr>
          <a:lstStyle/>
          <a:p>
            <a:r>
              <a:rPr lang="en-US" dirty="0" smtClean="0"/>
              <a:t>-w/p</a:t>
            </a:r>
            <a:r>
              <a:rPr lang="en-US" baseline="-25000" dirty="0" smtClean="0"/>
              <a:t>f, sale</a:t>
            </a:r>
            <a:endParaRPr lang="en-US" baseline="-25000" dirty="0"/>
          </a:p>
        </p:txBody>
      </p:sp>
      <p:sp>
        <p:nvSpPr>
          <p:cNvPr id="49" name="TextBox 48"/>
          <p:cNvSpPr txBox="1"/>
          <p:nvPr/>
        </p:nvSpPr>
        <p:spPr>
          <a:xfrm>
            <a:off x="4836398" y="5858590"/>
            <a:ext cx="417102" cy="369332"/>
          </a:xfrm>
          <a:prstGeom prst="rect">
            <a:avLst/>
          </a:prstGeom>
          <a:noFill/>
        </p:spPr>
        <p:txBody>
          <a:bodyPr wrap="none" rtlCol="0">
            <a:spAutoFit/>
          </a:bodyPr>
          <a:lstStyle/>
          <a:p>
            <a:r>
              <a:rPr lang="en-US" dirty="0" err="1" smtClean="0"/>
              <a:t>C</a:t>
            </a:r>
            <a:r>
              <a:rPr lang="en-US" baseline="30000" dirty="0" err="1"/>
              <a:t>c</a:t>
            </a:r>
            <a:r>
              <a:rPr lang="en-US" baseline="-25000" dirty="0" err="1" smtClean="0"/>
              <a:t>l</a:t>
            </a:r>
            <a:endParaRPr lang="en-US" baseline="-25000" dirty="0"/>
          </a:p>
        </p:txBody>
      </p:sp>
      <p:cxnSp>
        <p:nvCxnSpPr>
          <p:cNvPr id="50" name="Straight Connector 49"/>
          <p:cNvCxnSpPr/>
          <p:nvPr/>
        </p:nvCxnSpPr>
        <p:spPr>
          <a:xfrm>
            <a:off x="4069055" y="2969276"/>
            <a:ext cx="1937535" cy="226195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a:off x="5935256" y="5167430"/>
            <a:ext cx="724878" cy="369332"/>
          </a:xfrm>
          <a:prstGeom prst="rect">
            <a:avLst/>
          </a:prstGeom>
          <a:noFill/>
        </p:spPr>
        <p:txBody>
          <a:bodyPr wrap="none" rtlCol="0">
            <a:spAutoFit/>
          </a:bodyPr>
          <a:lstStyle/>
          <a:p>
            <a:r>
              <a:rPr lang="en-US" dirty="0" smtClean="0"/>
              <a:t>-𝜔/</a:t>
            </a:r>
            <a:r>
              <a:rPr lang="en-US" dirty="0"/>
              <a:t>𝜌</a:t>
            </a:r>
            <a:r>
              <a:rPr lang="en-US" baseline="-25000" dirty="0" smtClean="0"/>
              <a:t>f</a:t>
            </a:r>
            <a:endParaRPr lang="en-US" baseline="-25000" dirty="0"/>
          </a:p>
        </p:txBody>
      </p:sp>
      <p:sp>
        <p:nvSpPr>
          <p:cNvPr id="52" name="TextBox 51"/>
          <p:cNvSpPr txBox="1"/>
          <p:nvPr/>
        </p:nvSpPr>
        <p:spPr>
          <a:xfrm>
            <a:off x="687558" y="3996266"/>
            <a:ext cx="1009892" cy="369332"/>
          </a:xfrm>
          <a:prstGeom prst="rect">
            <a:avLst/>
          </a:prstGeom>
          <a:noFill/>
        </p:spPr>
        <p:txBody>
          <a:bodyPr wrap="none" rtlCol="0">
            <a:spAutoFit/>
          </a:bodyPr>
          <a:lstStyle/>
          <a:p>
            <a:r>
              <a:rPr lang="en-US" dirty="0" err="1" smtClean="0"/>
              <a:t>Q</a:t>
            </a:r>
            <a:r>
              <a:rPr lang="en-US" baseline="30000" dirty="0" err="1" smtClean="0"/>
              <a:t>c</a:t>
            </a:r>
            <a:r>
              <a:rPr lang="en-US" baseline="-25000" dirty="0" err="1" smtClean="0"/>
              <a:t>f</a:t>
            </a:r>
            <a:r>
              <a:rPr lang="en-US" dirty="0" smtClean="0"/>
              <a:t> = </a:t>
            </a:r>
            <a:r>
              <a:rPr lang="en-US" dirty="0" err="1" smtClean="0"/>
              <a:t>C</a:t>
            </a:r>
            <a:r>
              <a:rPr lang="en-US" baseline="30000" dirty="0" err="1" smtClean="0"/>
              <a:t>c</a:t>
            </a:r>
            <a:r>
              <a:rPr lang="en-US" baseline="-25000" dirty="0" err="1" smtClean="0"/>
              <a:t>f</a:t>
            </a:r>
            <a:endParaRPr lang="en-US" baseline="-25000" dirty="0"/>
          </a:p>
        </p:txBody>
      </p:sp>
      <p:sp>
        <p:nvSpPr>
          <p:cNvPr id="53" name="TextBox 52"/>
          <p:cNvSpPr txBox="1"/>
          <p:nvPr/>
        </p:nvSpPr>
        <p:spPr>
          <a:xfrm>
            <a:off x="1573638" y="4563611"/>
            <a:ext cx="481222" cy="369332"/>
          </a:xfrm>
          <a:prstGeom prst="rect">
            <a:avLst/>
          </a:prstGeom>
          <a:noFill/>
        </p:spPr>
        <p:txBody>
          <a:bodyPr wrap="none" rtlCol="0">
            <a:spAutoFit/>
          </a:bodyPr>
          <a:lstStyle/>
          <a:p>
            <a:r>
              <a:rPr lang="en-US" dirty="0"/>
              <a:t>Q</a:t>
            </a:r>
            <a:r>
              <a:rPr lang="en-US" baseline="30000" dirty="0" smtClean="0"/>
              <a:t>*</a:t>
            </a:r>
            <a:r>
              <a:rPr lang="en-US" baseline="-25000" dirty="0" smtClean="0"/>
              <a:t>f</a:t>
            </a:r>
            <a:endParaRPr lang="en-US" baseline="-25000" dirty="0"/>
          </a:p>
        </p:txBody>
      </p:sp>
      <p:sp>
        <p:nvSpPr>
          <p:cNvPr id="26" name="TextBox 25"/>
          <p:cNvSpPr txBox="1"/>
          <p:nvPr/>
        </p:nvSpPr>
        <p:spPr>
          <a:xfrm>
            <a:off x="7842253" y="1844898"/>
            <a:ext cx="4255008" cy="1200329"/>
          </a:xfrm>
          <a:prstGeom prst="rect">
            <a:avLst/>
          </a:prstGeom>
          <a:noFill/>
        </p:spPr>
        <p:txBody>
          <a:bodyPr wrap="square" rtlCol="0">
            <a:spAutoFit/>
          </a:bodyPr>
          <a:lstStyle/>
          <a:p>
            <a:r>
              <a:rPr lang="en-US" dirty="0" smtClean="0"/>
              <a:t>In real life, household may face missing markets for some goods but not others.</a:t>
            </a:r>
          </a:p>
          <a:p>
            <a:r>
              <a:rPr lang="en-US" dirty="0" smtClean="0"/>
              <a:t>Mixtures of tradable and non-</a:t>
            </a:r>
            <a:r>
              <a:rPr lang="en-US" dirty="0" err="1" smtClean="0"/>
              <a:t>tradables</a:t>
            </a:r>
            <a:r>
              <a:rPr lang="en-US" dirty="0" smtClean="0"/>
              <a:t> at the household level.</a:t>
            </a:r>
            <a:endParaRPr lang="en-US" dirty="0"/>
          </a:p>
        </p:txBody>
      </p:sp>
      <p:sp>
        <p:nvSpPr>
          <p:cNvPr id="27" name="TextBox 26"/>
          <p:cNvSpPr txBox="1"/>
          <p:nvPr/>
        </p:nvSpPr>
        <p:spPr>
          <a:xfrm>
            <a:off x="7815072" y="3279648"/>
            <a:ext cx="4098786" cy="1200329"/>
          </a:xfrm>
          <a:prstGeom prst="rect">
            <a:avLst/>
          </a:prstGeom>
          <a:noFill/>
        </p:spPr>
        <p:txBody>
          <a:bodyPr wrap="square" rtlCol="0">
            <a:spAutoFit/>
          </a:bodyPr>
          <a:lstStyle/>
          <a:p>
            <a:r>
              <a:rPr lang="en-US" dirty="0" smtClean="0"/>
              <a:t>Market is missing if cost of market participation (transaction cost) is so high that self-sufficiency is the household’s optimal strategy.</a:t>
            </a:r>
            <a:endParaRPr lang="en-US" dirty="0"/>
          </a:p>
        </p:txBody>
      </p:sp>
    </p:spTree>
    <p:extLst>
      <p:ext uri="{BB962C8B-B14F-4D97-AF65-F5344CB8AC3E}">
        <p14:creationId xmlns:p14="http://schemas.microsoft.com/office/powerpoint/2010/main" val="173691988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Rectangle 43"/>
          <p:cNvSpPr/>
          <p:nvPr/>
        </p:nvSpPr>
        <p:spPr>
          <a:xfrm>
            <a:off x="2093890" y="4053663"/>
            <a:ext cx="3165883" cy="1816982"/>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p:cNvSpPr/>
          <p:nvPr/>
        </p:nvSpPr>
        <p:spPr>
          <a:xfrm>
            <a:off x="2094570" y="4762895"/>
            <a:ext cx="3383023" cy="1104836"/>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US" sz="4000" dirty="0" smtClean="0"/>
              <a:t>Agricultural Household Model with Mixed scenario</a:t>
            </a:r>
            <a:endParaRPr lang="en-US" sz="4000" dirty="0"/>
          </a:p>
        </p:txBody>
      </p:sp>
      <p:sp>
        <p:nvSpPr>
          <p:cNvPr id="19" name="Rectangle 18"/>
          <p:cNvSpPr/>
          <p:nvPr/>
        </p:nvSpPr>
        <p:spPr>
          <a:xfrm>
            <a:off x="2099310" y="4208024"/>
            <a:ext cx="3006421" cy="1665534"/>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ie 7"/>
          <p:cNvSpPr/>
          <p:nvPr/>
        </p:nvSpPr>
        <p:spPr>
          <a:xfrm rot="5400000">
            <a:off x="-870643" y="2250439"/>
            <a:ext cx="5939904" cy="7234585"/>
          </a:xfrm>
          <a:prstGeom prst="pie">
            <a:avLst>
              <a:gd name="adj1" fmla="val 10808133"/>
              <a:gd name="adj2" fmla="val 16200000"/>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7189712" y="5846466"/>
            <a:ext cx="835870" cy="646331"/>
          </a:xfrm>
          <a:prstGeom prst="rect">
            <a:avLst/>
          </a:prstGeom>
          <a:noFill/>
        </p:spPr>
        <p:txBody>
          <a:bodyPr wrap="none" rtlCol="0">
            <a:spAutoFit/>
          </a:bodyPr>
          <a:lstStyle/>
          <a:p>
            <a:r>
              <a:rPr lang="en-US" dirty="0" smtClean="0"/>
              <a:t>Leisure</a:t>
            </a:r>
          </a:p>
          <a:p>
            <a:r>
              <a:rPr lang="en-US" dirty="0" smtClean="0"/>
              <a:t>(C</a:t>
            </a:r>
            <a:r>
              <a:rPr lang="en-US" baseline="-25000" dirty="0"/>
              <a:t>l</a:t>
            </a:r>
            <a:r>
              <a:rPr lang="en-US" dirty="0" smtClean="0"/>
              <a:t>)</a:t>
            </a:r>
            <a:endParaRPr lang="en-US" dirty="0"/>
          </a:p>
        </p:txBody>
      </p:sp>
      <p:sp>
        <p:nvSpPr>
          <p:cNvPr id="10" name="TextBox 9"/>
          <p:cNvSpPr txBox="1"/>
          <p:nvPr/>
        </p:nvSpPr>
        <p:spPr>
          <a:xfrm>
            <a:off x="1237666" y="1900398"/>
            <a:ext cx="835870" cy="646331"/>
          </a:xfrm>
          <a:prstGeom prst="rect">
            <a:avLst/>
          </a:prstGeom>
          <a:noFill/>
        </p:spPr>
        <p:txBody>
          <a:bodyPr wrap="none" rtlCol="0">
            <a:spAutoFit/>
          </a:bodyPr>
          <a:lstStyle/>
          <a:p>
            <a:r>
              <a:rPr lang="en-US" dirty="0" smtClean="0"/>
              <a:t>Food</a:t>
            </a:r>
          </a:p>
          <a:p>
            <a:r>
              <a:rPr lang="en-US" dirty="0" smtClean="0"/>
              <a:t>(</a:t>
            </a:r>
            <a:r>
              <a:rPr lang="en-US" dirty="0" err="1" smtClean="0"/>
              <a:t>Q</a:t>
            </a:r>
            <a:r>
              <a:rPr lang="en-US" baseline="-25000" dirty="0" err="1" smtClean="0"/>
              <a:t>f</a:t>
            </a:r>
            <a:r>
              <a:rPr lang="en-US" dirty="0" smtClean="0"/>
              <a:t>, </a:t>
            </a:r>
            <a:r>
              <a:rPr lang="en-US" dirty="0" err="1" smtClean="0"/>
              <a:t>C</a:t>
            </a:r>
            <a:r>
              <a:rPr lang="en-US" baseline="-25000" dirty="0" err="1" smtClean="0"/>
              <a:t>f</a:t>
            </a:r>
            <a:r>
              <a:rPr lang="en-US" dirty="0" smtClean="0"/>
              <a:t>)</a:t>
            </a:r>
            <a:endParaRPr lang="en-US" dirty="0"/>
          </a:p>
        </p:txBody>
      </p:sp>
      <p:sp>
        <p:nvSpPr>
          <p:cNvPr id="11" name="Arc 10"/>
          <p:cNvSpPr/>
          <p:nvPr/>
        </p:nvSpPr>
        <p:spPr>
          <a:xfrm rot="10800000">
            <a:off x="4358885" y="513024"/>
            <a:ext cx="4220216" cy="3901784"/>
          </a:xfrm>
          <a:prstGeom prst="arc">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7" name="Straight Connector 6"/>
          <p:cNvCxnSpPr/>
          <p:nvPr/>
        </p:nvCxnSpPr>
        <p:spPr>
          <a:xfrm>
            <a:off x="2099310" y="5870594"/>
            <a:ext cx="5274527"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2099310" y="1951072"/>
            <a:ext cx="0" cy="3922592"/>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4781603" y="4180932"/>
            <a:ext cx="324128" cy="369332"/>
          </a:xfrm>
          <a:prstGeom prst="rect">
            <a:avLst/>
          </a:prstGeom>
          <a:noFill/>
        </p:spPr>
        <p:txBody>
          <a:bodyPr wrap="none" rtlCol="0">
            <a:spAutoFit/>
          </a:bodyPr>
          <a:lstStyle/>
          <a:p>
            <a:r>
              <a:rPr lang="en-US" dirty="0" smtClean="0"/>
              <a:t>A</a:t>
            </a:r>
            <a:endParaRPr lang="en-US" dirty="0"/>
          </a:p>
        </p:txBody>
      </p:sp>
      <p:sp>
        <p:nvSpPr>
          <p:cNvPr id="21" name="TextBox 20"/>
          <p:cNvSpPr txBox="1"/>
          <p:nvPr/>
        </p:nvSpPr>
        <p:spPr>
          <a:xfrm>
            <a:off x="5201868" y="5297759"/>
            <a:ext cx="516488" cy="369332"/>
          </a:xfrm>
          <a:prstGeom prst="rect">
            <a:avLst/>
          </a:prstGeom>
          <a:noFill/>
        </p:spPr>
        <p:txBody>
          <a:bodyPr wrap="none" rtlCol="0">
            <a:spAutoFit/>
          </a:bodyPr>
          <a:lstStyle/>
          <a:p>
            <a:r>
              <a:rPr lang="en-US" dirty="0" smtClean="0"/>
              <a:t>PPF</a:t>
            </a:r>
            <a:endParaRPr lang="en-US" dirty="0"/>
          </a:p>
        </p:txBody>
      </p:sp>
      <p:cxnSp>
        <p:nvCxnSpPr>
          <p:cNvPr id="29" name="Straight Connector 28"/>
          <p:cNvCxnSpPr/>
          <p:nvPr/>
        </p:nvCxnSpPr>
        <p:spPr>
          <a:xfrm>
            <a:off x="3108248" y="2765643"/>
            <a:ext cx="3797426" cy="2307875"/>
          </a:xfrm>
          <a:prstGeom prst="line">
            <a:avLst/>
          </a:prstGeom>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6310887" y="4026185"/>
            <a:ext cx="320922" cy="369332"/>
          </a:xfrm>
          <a:prstGeom prst="rect">
            <a:avLst/>
          </a:prstGeom>
          <a:noFill/>
        </p:spPr>
        <p:txBody>
          <a:bodyPr wrap="none" rtlCol="0">
            <a:spAutoFit/>
          </a:bodyPr>
          <a:lstStyle/>
          <a:p>
            <a:r>
              <a:rPr lang="en-US" dirty="0" smtClean="0"/>
              <a:t>I</a:t>
            </a:r>
            <a:r>
              <a:rPr lang="en-US" baseline="-25000" dirty="0"/>
              <a:t>1</a:t>
            </a:r>
          </a:p>
        </p:txBody>
      </p:sp>
      <p:sp>
        <p:nvSpPr>
          <p:cNvPr id="35" name="TextBox 34"/>
          <p:cNvSpPr txBox="1"/>
          <p:nvPr/>
        </p:nvSpPr>
        <p:spPr>
          <a:xfrm>
            <a:off x="6683616" y="5075594"/>
            <a:ext cx="1324530" cy="369332"/>
          </a:xfrm>
          <a:prstGeom prst="rect">
            <a:avLst/>
          </a:prstGeom>
          <a:noFill/>
        </p:spPr>
        <p:txBody>
          <a:bodyPr wrap="none" rtlCol="0">
            <a:spAutoFit/>
          </a:bodyPr>
          <a:lstStyle/>
          <a:p>
            <a:r>
              <a:rPr lang="en-US" dirty="0" smtClean="0"/>
              <a:t>-w/p</a:t>
            </a:r>
            <a:r>
              <a:rPr lang="en-US" baseline="-25000" dirty="0" smtClean="0"/>
              <a:t>f, purchase</a:t>
            </a:r>
            <a:endParaRPr lang="en-US" baseline="-25000" dirty="0"/>
          </a:p>
        </p:txBody>
      </p:sp>
      <p:sp>
        <p:nvSpPr>
          <p:cNvPr id="37" name="TextBox 36"/>
          <p:cNvSpPr txBox="1"/>
          <p:nvPr/>
        </p:nvSpPr>
        <p:spPr>
          <a:xfrm>
            <a:off x="5162605" y="3635503"/>
            <a:ext cx="324128" cy="369332"/>
          </a:xfrm>
          <a:prstGeom prst="rect">
            <a:avLst/>
          </a:prstGeom>
          <a:noFill/>
        </p:spPr>
        <p:txBody>
          <a:bodyPr wrap="none" rtlCol="0">
            <a:spAutoFit/>
          </a:bodyPr>
          <a:lstStyle/>
          <a:p>
            <a:r>
              <a:rPr lang="en-US" dirty="0" smtClean="0"/>
              <a:t>C</a:t>
            </a:r>
            <a:endParaRPr lang="en-US" dirty="0"/>
          </a:p>
        </p:txBody>
      </p:sp>
      <p:grpSp>
        <p:nvGrpSpPr>
          <p:cNvPr id="31" name="Group 30"/>
          <p:cNvGrpSpPr/>
          <p:nvPr/>
        </p:nvGrpSpPr>
        <p:grpSpPr>
          <a:xfrm>
            <a:off x="5620297" y="5919763"/>
            <a:ext cx="285656" cy="369332"/>
            <a:chOff x="5620297" y="5919763"/>
            <a:chExt cx="285656" cy="369332"/>
          </a:xfrm>
        </p:grpSpPr>
        <p:sp>
          <p:nvSpPr>
            <p:cNvPr id="30" name="TextBox 29"/>
            <p:cNvSpPr txBox="1"/>
            <p:nvPr/>
          </p:nvSpPr>
          <p:spPr>
            <a:xfrm>
              <a:off x="5620297" y="5919763"/>
              <a:ext cx="285656" cy="369332"/>
            </a:xfrm>
            <a:prstGeom prst="rect">
              <a:avLst/>
            </a:prstGeom>
            <a:noFill/>
          </p:spPr>
          <p:txBody>
            <a:bodyPr wrap="none" rtlCol="0">
              <a:spAutoFit/>
            </a:bodyPr>
            <a:lstStyle/>
            <a:p>
              <a:r>
                <a:rPr lang="en-US" smtClean="0"/>
                <a:t>T</a:t>
              </a:r>
              <a:endParaRPr lang="en-US"/>
            </a:p>
          </p:txBody>
        </p:sp>
        <p:cxnSp>
          <p:nvCxnSpPr>
            <p:cNvPr id="45" name="Straight Connector 44"/>
            <p:cNvCxnSpPr/>
            <p:nvPr/>
          </p:nvCxnSpPr>
          <p:spPr>
            <a:xfrm>
              <a:off x="5670023" y="5978495"/>
              <a:ext cx="18620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6" name="TextBox 45"/>
          <p:cNvSpPr txBox="1"/>
          <p:nvPr/>
        </p:nvSpPr>
        <p:spPr>
          <a:xfrm>
            <a:off x="1573638" y="3756184"/>
            <a:ext cx="442750" cy="369332"/>
          </a:xfrm>
          <a:prstGeom prst="rect">
            <a:avLst/>
          </a:prstGeom>
          <a:noFill/>
        </p:spPr>
        <p:txBody>
          <a:bodyPr wrap="none" rtlCol="0">
            <a:spAutoFit/>
          </a:bodyPr>
          <a:lstStyle/>
          <a:p>
            <a:r>
              <a:rPr lang="en-US" dirty="0" smtClean="0"/>
              <a:t>C</a:t>
            </a:r>
            <a:r>
              <a:rPr lang="en-US" baseline="30000" dirty="0" smtClean="0"/>
              <a:t>*</a:t>
            </a:r>
            <a:r>
              <a:rPr lang="en-US" baseline="-25000" dirty="0" smtClean="0"/>
              <a:t>f</a:t>
            </a:r>
            <a:endParaRPr lang="en-US" baseline="-25000" dirty="0"/>
          </a:p>
        </p:txBody>
      </p:sp>
      <p:sp>
        <p:nvSpPr>
          <p:cNvPr id="47" name="Right Triangle 46"/>
          <p:cNvSpPr/>
          <p:nvPr/>
        </p:nvSpPr>
        <p:spPr>
          <a:xfrm rot="10800000">
            <a:off x="6269390" y="4679575"/>
            <a:ext cx="636284" cy="393941"/>
          </a:xfrm>
          <a:prstGeom prst="rtTriangle">
            <a:avLst/>
          </a:prstGeom>
          <a:noFill/>
          <a:ln w="63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5296803" y="5868637"/>
            <a:ext cx="425116" cy="369332"/>
          </a:xfrm>
          <a:prstGeom prst="rect">
            <a:avLst/>
          </a:prstGeom>
          <a:noFill/>
        </p:spPr>
        <p:txBody>
          <a:bodyPr wrap="none" rtlCol="0">
            <a:spAutoFit/>
          </a:bodyPr>
          <a:lstStyle/>
          <a:p>
            <a:r>
              <a:rPr lang="en-US" dirty="0" smtClean="0"/>
              <a:t>C</a:t>
            </a:r>
            <a:r>
              <a:rPr lang="en-US" baseline="30000" dirty="0" smtClean="0"/>
              <a:t>*</a:t>
            </a:r>
            <a:r>
              <a:rPr lang="en-US" baseline="-25000" dirty="0" smtClean="0"/>
              <a:t>l</a:t>
            </a:r>
            <a:endParaRPr lang="en-US" baseline="-25000" dirty="0"/>
          </a:p>
        </p:txBody>
      </p:sp>
      <p:cxnSp>
        <p:nvCxnSpPr>
          <p:cNvPr id="32" name="Straight Connector 31"/>
          <p:cNvCxnSpPr/>
          <p:nvPr/>
        </p:nvCxnSpPr>
        <p:spPr>
          <a:xfrm>
            <a:off x="4250737" y="2130746"/>
            <a:ext cx="1700155" cy="3620209"/>
          </a:xfrm>
          <a:prstGeom prst="line">
            <a:avLst/>
          </a:prstGeom>
        </p:spPr>
        <p:style>
          <a:lnRef idx="1">
            <a:schemeClr val="accent1"/>
          </a:lnRef>
          <a:fillRef idx="0">
            <a:schemeClr val="accent1"/>
          </a:fillRef>
          <a:effectRef idx="0">
            <a:schemeClr val="accent1"/>
          </a:effectRef>
          <a:fontRef idx="minor">
            <a:schemeClr val="tx1"/>
          </a:fontRef>
        </p:style>
      </p:cxnSp>
      <p:sp>
        <p:nvSpPr>
          <p:cNvPr id="42" name="Right Triangle 41"/>
          <p:cNvSpPr/>
          <p:nvPr/>
        </p:nvSpPr>
        <p:spPr>
          <a:xfrm rot="10800000">
            <a:off x="4224962" y="2116630"/>
            <a:ext cx="306095" cy="599844"/>
          </a:xfrm>
          <a:prstGeom prst="rtTriangle">
            <a:avLst/>
          </a:prstGeom>
          <a:noFill/>
          <a:ln w="63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596396" y="2075731"/>
            <a:ext cx="1021818" cy="369332"/>
          </a:xfrm>
          <a:prstGeom prst="rect">
            <a:avLst/>
          </a:prstGeom>
          <a:noFill/>
        </p:spPr>
        <p:txBody>
          <a:bodyPr wrap="none" rtlCol="0">
            <a:spAutoFit/>
          </a:bodyPr>
          <a:lstStyle/>
          <a:p>
            <a:r>
              <a:rPr lang="en-US" dirty="0" smtClean="0"/>
              <a:t>-w/p</a:t>
            </a:r>
            <a:r>
              <a:rPr lang="en-US" baseline="-25000" dirty="0" smtClean="0"/>
              <a:t>f, sale</a:t>
            </a:r>
            <a:endParaRPr lang="en-US" baseline="-25000" dirty="0"/>
          </a:p>
        </p:txBody>
      </p:sp>
      <p:sp>
        <p:nvSpPr>
          <p:cNvPr id="49" name="TextBox 48"/>
          <p:cNvSpPr txBox="1"/>
          <p:nvPr/>
        </p:nvSpPr>
        <p:spPr>
          <a:xfrm>
            <a:off x="4836398" y="5858590"/>
            <a:ext cx="417102" cy="369332"/>
          </a:xfrm>
          <a:prstGeom prst="rect">
            <a:avLst/>
          </a:prstGeom>
          <a:noFill/>
        </p:spPr>
        <p:txBody>
          <a:bodyPr wrap="none" rtlCol="0">
            <a:spAutoFit/>
          </a:bodyPr>
          <a:lstStyle/>
          <a:p>
            <a:r>
              <a:rPr lang="en-US" dirty="0" err="1" smtClean="0"/>
              <a:t>C</a:t>
            </a:r>
            <a:r>
              <a:rPr lang="en-US" baseline="30000" dirty="0" err="1"/>
              <a:t>c</a:t>
            </a:r>
            <a:r>
              <a:rPr lang="en-US" baseline="-25000" dirty="0" err="1" smtClean="0"/>
              <a:t>l</a:t>
            </a:r>
            <a:endParaRPr lang="en-US" baseline="-25000" dirty="0"/>
          </a:p>
        </p:txBody>
      </p:sp>
      <p:cxnSp>
        <p:nvCxnSpPr>
          <p:cNvPr id="50" name="Straight Connector 49"/>
          <p:cNvCxnSpPr/>
          <p:nvPr/>
        </p:nvCxnSpPr>
        <p:spPr>
          <a:xfrm>
            <a:off x="4069055" y="2969276"/>
            <a:ext cx="1937535" cy="226195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a:off x="5935256" y="5167430"/>
            <a:ext cx="724878" cy="369332"/>
          </a:xfrm>
          <a:prstGeom prst="rect">
            <a:avLst/>
          </a:prstGeom>
          <a:noFill/>
        </p:spPr>
        <p:txBody>
          <a:bodyPr wrap="none" rtlCol="0">
            <a:spAutoFit/>
          </a:bodyPr>
          <a:lstStyle/>
          <a:p>
            <a:r>
              <a:rPr lang="en-US" dirty="0" smtClean="0"/>
              <a:t>-𝜔/</a:t>
            </a:r>
            <a:r>
              <a:rPr lang="en-US" dirty="0"/>
              <a:t>𝜌</a:t>
            </a:r>
            <a:r>
              <a:rPr lang="en-US" baseline="-25000" dirty="0" smtClean="0"/>
              <a:t>f</a:t>
            </a:r>
            <a:endParaRPr lang="en-US" baseline="-25000" dirty="0"/>
          </a:p>
        </p:txBody>
      </p:sp>
      <p:sp>
        <p:nvSpPr>
          <p:cNvPr id="52" name="TextBox 51"/>
          <p:cNvSpPr txBox="1"/>
          <p:nvPr/>
        </p:nvSpPr>
        <p:spPr>
          <a:xfrm>
            <a:off x="687558" y="3996266"/>
            <a:ext cx="1009892" cy="369332"/>
          </a:xfrm>
          <a:prstGeom prst="rect">
            <a:avLst/>
          </a:prstGeom>
          <a:noFill/>
        </p:spPr>
        <p:txBody>
          <a:bodyPr wrap="none" rtlCol="0">
            <a:spAutoFit/>
          </a:bodyPr>
          <a:lstStyle/>
          <a:p>
            <a:r>
              <a:rPr lang="en-US" dirty="0" err="1" smtClean="0"/>
              <a:t>Q</a:t>
            </a:r>
            <a:r>
              <a:rPr lang="en-US" baseline="30000" dirty="0" err="1" smtClean="0"/>
              <a:t>c</a:t>
            </a:r>
            <a:r>
              <a:rPr lang="en-US" baseline="-25000" dirty="0" err="1" smtClean="0"/>
              <a:t>f</a:t>
            </a:r>
            <a:r>
              <a:rPr lang="en-US" dirty="0" smtClean="0"/>
              <a:t> = </a:t>
            </a:r>
            <a:r>
              <a:rPr lang="en-US" dirty="0" err="1" smtClean="0"/>
              <a:t>C</a:t>
            </a:r>
            <a:r>
              <a:rPr lang="en-US" baseline="30000" dirty="0" err="1" smtClean="0"/>
              <a:t>c</a:t>
            </a:r>
            <a:r>
              <a:rPr lang="en-US" baseline="-25000" dirty="0" err="1" smtClean="0"/>
              <a:t>f</a:t>
            </a:r>
            <a:endParaRPr lang="en-US" baseline="-25000" dirty="0"/>
          </a:p>
        </p:txBody>
      </p:sp>
      <p:sp>
        <p:nvSpPr>
          <p:cNvPr id="53" name="TextBox 52"/>
          <p:cNvSpPr txBox="1"/>
          <p:nvPr/>
        </p:nvSpPr>
        <p:spPr>
          <a:xfrm>
            <a:off x="1573638" y="4563611"/>
            <a:ext cx="481222" cy="369332"/>
          </a:xfrm>
          <a:prstGeom prst="rect">
            <a:avLst/>
          </a:prstGeom>
          <a:noFill/>
        </p:spPr>
        <p:txBody>
          <a:bodyPr wrap="none" rtlCol="0">
            <a:spAutoFit/>
          </a:bodyPr>
          <a:lstStyle/>
          <a:p>
            <a:r>
              <a:rPr lang="en-US" dirty="0"/>
              <a:t>Q</a:t>
            </a:r>
            <a:r>
              <a:rPr lang="en-US" baseline="30000" dirty="0" smtClean="0"/>
              <a:t>*</a:t>
            </a:r>
            <a:r>
              <a:rPr lang="en-US" baseline="-25000" dirty="0" smtClean="0"/>
              <a:t>f</a:t>
            </a:r>
            <a:endParaRPr lang="en-US" baseline="-25000" dirty="0"/>
          </a:p>
        </p:txBody>
      </p:sp>
      <p:sp>
        <p:nvSpPr>
          <p:cNvPr id="24" name="TextBox 23"/>
          <p:cNvSpPr txBox="1"/>
          <p:nvPr/>
        </p:nvSpPr>
        <p:spPr>
          <a:xfrm>
            <a:off x="7520901" y="1858766"/>
            <a:ext cx="1903855" cy="400110"/>
          </a:xfrm>
          <a:prstGeom prst="rect">
            <a:avLst/>
          </a:prstGeom>
          <a:noFill/>
        </p:spPr>
        <p:txBody>
          <a:bodyPr wrap="none" rtlCol="0">
            <a:spAutoFit/>
          </a:bodyPr>
          <a:lstStyle/>
          <a:p>
            <a:r>
              <a:rPr lang="en-US" sz="2000" dirty="0" smtClean="0"/>
              <a:t>p</a:t>
            </a:r>
            <a:r>
              <a:rPr lang="en-US" sz="2000" baseline="-25000" dirty="0" smtClean="0"/>
              <a:t>f, purchase </a:t>
            </a:r>
            <a:r>
              <a:rPr lang="en-US" sz="2000" dirty="0" smtClean="0"/>
              <a:t>&gt; p</a:t>
            </a:r>
            <a:r>
              <a:rPr lang="en-US" sz="2000" baseline="-25000" dirty="0" smtClean="0"/>
              <a:t>f, sale</a:t>
            </a:r>
            <a:endParaRPr lang="en-US" sz="2000" baseline="-25000" dirty="0"/>
          </a:p>
        </p:txBody>
      </p:sp>
      <p:sp>
        <p:nvSpPr>
          <p:cNvPr id="25" name="TextBox 24"/>
          <p:cNvSpPr txBox="1"/>
          <p:nvPr/>
        </p:nvSpPr>
        <p:spPr>
          <a:xfrm>
            <a:off x="7466193" y="2388176"/>
            <a:ext cx="3775714" cy="400110"/>
          </a:xfrm>
          <a:prstGeom prst="rect">
            <a:avLst/>
          </a:prstGeom>
          <a:noFill/>
        </p:spPr>
        <p:txBody>
          <a:bodyPr wrap="none" rtlCol="0">
            <a:spAutoFit/>
          </a:bodyPr>
          <a:lstStyle/>
          <a:p>
            <a:r>
              <a:rPr lang="en-US" sz="2000" dirty="0" smtClean="0"/>
              <a:t>Transaction cost = p</a:t>
            </a:r>
            <a:r>
              <a:rPr lang="en-US" sz="2000" baseline="-25000" dirty="0" smtClean="0"/>
              <a:t>f, purchase</a:t>
            </a:r>
            <a:r>
              <a:rPr lang="en-US" sz="2000" dirty="0" smtClean="0"/>
              <a:t> </a:t>
            </a:r>
            <a:r>
              <a:rPr lang="mr-IN" sz="2000" dirty="0" smtClean="0"/>
              <a:t>–</a:t>
            </a:r>
            <a:r>
              <a:rPr lang="en-US" sz="2000" dirty="0" smtClean="0"/>
              <a:t> p</a:t>
            </a:r>
            <a:r>
              <a:rPr lang="en-US" sz="2000" baseline="-25000" dirty="0" smtClean="0"/>
              <a:t>f, sale</a:t>
            </a:r>
            <a:endParaRPr lang="en-US" sz="2000" baseline="-25000" dirty="0"/>
          </a:p>
        </p:txBody>
      </p:sp>
      <p:sp>
        <p:nvSpPr>
          <p:cNvPr id="33" name="TextBox 32"/>
          <p:cNvSpPr txBox="1"/>
          <p:nvPr/>
        </p:nvSpPr>
        <p:spPr>
          <a:xfrm>
            <a:off x="7520901" y="2969276"/>
            <a:ext cx="3332131" cy="400110"/>
          </a:xfrm>
          <a:prstGeom prst="rect">
            <a:avLst/>
          </a:prstGeom>
          <a:noFill/>
        </p:spPr>
        <p:txBody>
          <a:bodyPr wrap="none" rtlCol="0">
            <a:spAutoFit/>
          </a:bodyPr>
          <a:lstStyle/>
          <a:p>
            <a:r>
              <a:rPr lang="en-US" sz="2000" dirty="0" smtClean="0"/>
              <a:t>p</a:t>
            </a:r>
            <a:r>
              <a:rPr lang="en-US" sz="2000" baseline="-25000" dirty="0" smtClean="0"/>
              <a:t>f, purchase </a:t>
            </a:r>
            <a:r>
              <a:rPr lang="en-US" sz="2000" dirty="0" smtClean="0"/>
              <a:t>&gt; price band &gt; p</a:t>
            </a:r>
            <a:r>
              <a:rPr lang="en-US" sz="2000" baseline="-25000" dirty="0" smtClean="0"/>
              <a:t>f, sale</a:t>
            </a:r>
            <a:endParaRPr lang="en-US" sz="2000" baseline="-25000" dirty="0"/>
          </a:p>
        </p:txBody>
      </p:sp>
      <p:sp>
        <p:nvSpPr>
          <p:cNvPr id="54" name="TextBox 53"/>
          <p:cNvSpPr txBox="1"/>
          <p:nvPr/>
        </p:nvSpPr>
        <p:spPr>
          <a:xfrm>
            <a:off x="7620000" y="3828288"/>
            <a:ext cx="4401312" cy="1477328"/>
          </a:xfrm>
          <a:prstGeom prst="rect">
            <a:avLst/>
          </a:prstGeom>
          <a:noFill/>
        </p:spPr>
        <p:txBody>
          <a:bodyPr wrap="square" rtlCol="0">
            <a:spAutoFit/>
          </a:bodyPr>
          <a:lstStyle/>
          <a:p>
            <a:r>
              <a:rPr lang="en-US" dirty="0" smtClean="0"/>
              <a:t>If the shadow price (𝜌</a:t>
            </a:r>
            <a:r>
              <a:rPr lang="en-US" baseline="-25000" dirty="0" smtClean="0"/>
              <a:t>f</a:t>
            </a:r>
            <a:r>
              <a:rPr lang="en-US" dirty="0" smtClean="0"/>
              <a:t>) lies within the price band, the household’s optimal choice is to withdraw from the market and </a:t>
            </a:r>
            <a:r>
              <a:rPr lang="en-US" smtClean="0"/>
              <a:t>be self-sufficient.</a:t>
            </a:r>
            <a:endParaRPr lang="en-US" dirty="0" smtClean="0"/>
          </a:p>
          <a:p>
            <a:endParaRPr lang="en-US" dirty="0"/>
          </a:p>
        </p:txBody>
      </p:sp>
    </p:spTree>
    <p:extLst>
      <p:ext uri="{BB962C8B-B14F-4D97-AF65-F5344CB8AC3E}">
        <p14:creationId xmlns:p14="http://schemas.microsoft.com/office/powerpoint/2010/main" val="2081992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dissolve">
                                      <p:cBhvr>
                                        <p:cTn id="7" dur="500"/>
                                        <p:tgtEl>
                                          <p:spTgt spid="32"/>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42"/>
                                        </p:tgtEl>
                                        <p:attrNameLst>
                                          <p:attrName>style.visibility</p:attrName>
                                        </p:attrNameLst>
                                      </p:cBhvr>
                                      <p:to>
                                        <p:strVal val="visible"/>
                                      </p:to>
                                    </p:set>
                                    <p:animEffect transition="in" filter="dissolve">
                                      <p:cBhvr>
                                        <p:cTn id="11" dur="500"/>
                                        <p:tgtEl>
                                          <p:spTgt spid="42"/>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43"/>
                                        </p:tgtEl>
                                        <p:attrNameLst>
                                          <p:attrName>style.visibility</p:attrName>
                                        </p:attrNameLst>
                                      </p:cBhvr>
                                      <p:to>
                                        <p:strVal val="visible"/>
                                      </p:to>
                                    </p:set>
                                    <p:animEffect transition="in" filter="dissolve">
                                      <p:cBhvr>
                                        <p:cTn id="15" dur="500"/>
                                        <p:tgtEl>
                                          <p:spTgt spid="43"/>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38"/>
                                        </p:tgtEl>
                                        <p:attrNameLst>
                                          <p:attrName>style.visibility</p:attrName>
                                        </p:attrNameLst>
                                      </p:cBhvr>
                                      <p:to>
                                        <p:strVal val="visible"/>
                                      </p:to>
                                    </p:set>
                                    <p:animEffect transition="in" filter="dissolve">
                                      <p:cBhvr>
                                        <p:cTn id="20" dur="500"/>
                                        <p:tgtEl>
                                          <p:spTgt spid="38"/>
                                        </p:tgtEl>
                                      </p:cBhvr>
                                    </p:animEffect>
                                  </p:childTnLst>
                                </p:cTn>
                              </p:par>
                              <p:par>
                                <p:cTn id="21" presetID="9" presetClass="entr" presetSubtype="0" fill="hold" grpId="0" nodeType="withEffect">
                                  <p:stCondLst>
                                    <p:cond delay="0"/>
                                  </p:stCondLst>
                                  <p:childTnLst>
                                    <p:set>
                                      <p:cBhvr>
                                        <p:cTn id="22" dur="1" fill="hold">
                                          <p:stCondLst>
                                            <p:cond delay="0"/>
                                          </p:stCondLst>
                                        </p:cTn>
                                        <p:tgtEl>
                                          <p:spTgt spid="53"/>
                                        </p:tgtEl>
                                        <p:attrNameLst>
                                          <p:attrName>style.visibility</p:attrName>
                                        </p:attrNameLst>
                                      </p:cBhvr>
                                      <p:to>
                                        <p:strVal val="visible"/>
                                      </p:to>
                                    </p:set>
                                    <p:animEffect transition="in" filter="dissolve">
                                      <p:cBhvr>
                                        <p:cTn id="23" dur="500"/>
                                        <p:tgtEl>
                                          <p:spTgt spid="53"/>
                                        </p:tgtEl>
                                      </p:cBhvr>
                                    </p:animEffect>
                                  </p:childTnLst>
                                </p:cTn>
                              </p:par>
                              <p:par>
                                <p:cTn id="24" presetID="9" presetClass="entr" presetSubtype="0" fill="hold" grpId="0" nodeType="withEffect">
                                  <p:stCondLst>
                                    <p:cond delay="0"/>
                                  </p:stCondLst>
                                  <p:childTnLst>
                                    <p:set>
                                      <p:cBhvr>
                                        <p:cTn id="25" dur="1" fill="hold">
                                          <p:stCondLst>
                                            <p:cond delay="0"/>
                                          </p:stCondLst>
                                        </p:cTn>
                                        <p:tgtEl>
                                          <p:spTgt spid="48"/>
                                        </p:tgtEl>
                                        <p:attrNameLst>
                                          <p:attrName>style.visibility</p:attrName>
                                        </p:attrNameLst>
                                      </p:cBhvr>
                                      <p:to>
                                        <p:strVal val="visible"/>
                                      </p:to>
                                    </p:set>
                                    <p:animEffect transition="in" filter="dissolve">
                                      <p:cBhvr>
                                        <p:cTn id="26" dur="500"/>
                                        <p:tgtEl>
                                          <p:spTgt spid="48"/>
                                        </p:tgtEl>
                                      </p:cBhvr>
                                    </p:animEffect>
                                  </p:childTnLst>
                                </p:cTn>
                              </p:par>
                            </p:childTnLst>
                          </p:cTn>
                        </p:par>
                      </p:childTnLst>
                    </p:cTn>
                  </p:par>
                  <p:par>
                    <p:cTn id="27" fill="hold">
                      <p:stCondLst>
                        <p:cond delay="indefinite"/>
                      </p:stCondLst>
                      <p:childTnLst>
                        <p:par>
                          <p:cTn id="28" fill="hold">
                            <p:stCondLst>
                              <p:cond delay="0"/>
                            </p:stCondLst>
                            <p:childTnLst>
                              <p:par>
                                <p:cTn id="29" presetID="9" presetClass="entr" presetSubtype="0" fill="hold" nodeType="click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dissolve">
                                      <p:cBhvr>
                                        <p:cTn id="31" dur="500"/>
                                        <p:tgtEl>
                                          <p:spTgt spid="29"/>
                                        </p:tgtEl>
                                      </p:cBhvr>
                                    </p:animEffect>
                                  </p:childTnLst>
                                </p:cTn>
                              </p:par>
                            </p:childTnLst>
                          </p:cTn>
                        </p:par>
                        <p:par>
                          <p:cTn id="32" fill="hold">
                            <p:stCondLst>
                              <p:cond delay="500"/>
                            </p:stCondLst>
                            <p:childTnLst>
                              <p:par>
                                <p:cTn id="33" presetID="9" presetClass="entr" presetSubtype="0" fill="hold" grpId="0" nodeType="afterEffect">
                                  <p:stCondLst>
                                    <p:cond delay="0"/>
                                  </p:stCondLst>
                                  <p:childTnLst>
                                    <p:set>
                                      <p:cBhvr>
                                        <p:cTn id="34" dur="1" fill="hold">
                                          <p:stCondLst>
                                            <p:cond delay="0"/>
                                          </p:stCondLst>
                                        </p:cTn>
                                        <p:tgtEl>
                                          <p:spTgt spid="47"/>
                                        </p:tgtEl>
                                        <p:attrNameLst>
                                          <p:attrName>style.visibility</p:attrName>
                                        </p:attrNameLst>
                                      </p:cBhvr>
                                      <p:to>
                                        <p:strVal val="visible"/>
                                      </p:to>
                                    </p:set>
                                    <p:animEffect transition="in" filter="dissolve">
                                      <p:cBhvr>
                                        <p:cTn id="35" dur="500"/>
                                        <p:tgtEl>
                                          <p:spTgt spid="47"/>
                                        </p:tgtEl>
                                      </p:cBhvr>
                                    </p:animEffect>
                                  </p:childTnLst>
                                </p:cTn>
                              </p:par>
                            </p:childTnLst>
                          </p:cTn>
                        </p:par>
                        <p:par>
                          <p:cTn id="36" fill="hold">
                            <p:stCondLst>
                              <p:cond delay="1000"/>
                            </p:stCondLst>
                            <p:childTnLst>
                              <p:par>
                                <p:cTn id="37" presetID="9" presetClass="entr" presetSubtype="0" fill="hold" grpId="0" nodeType="after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dissolve">
                                      <p:cBhvr>
                                        <p:cTn id="39" dur="500"/>
                                        <p:tgtEl>
                                          <p:spTgt spid="35"/>
                                        </p:tgtEl>
                                      </p:cBhvr>
                                    </p:animEffect>
                                  </p:childTnLst>
                                </p:cTn>
                              </p:par>
                            </p:childTnLst>
                          </p:cTn>
                        </p:par>
                        <p:par>
                          <p:cTn id="40" fill="hold">
                            <p:stCondLst>
                              <p:cond delay="1500"/>
                            </p:stCondLst>
                            <p:childTnLst>
                              <p:par>
                                <p:cTn id="41" presetID="9" presetClass="entr" presetSubtype="0"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dissolve">
                                      <p:cBhvr>
                                        <p:cTn id="43" dur="500"/>
                                        <p:tgtEl>
                                          <p:spTgt spid="11"/>
                                        </p:tgtEl>
                                      </p:cBhvr>
                                    </p:animEffect>
                                  </p:childTnLst>
                                </p:cTn>
                              </p:par>
                            </p:childTnLst>
                          </p:cTn>
                        </p:par>
                        <p:par>
                          <p:cTn id="44" fill="hold">
                            <p:stCondLst>
                              <p:cond delay="2000"/>
                            </p:stCondLst>
                            <p:childTnLst>
                              <p:par>
                                <p:cTn id="45" presetID="9" presetClass="entr" presetSubtype="0" fill="hold" grpId="0" nodeType="after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dissolve">
                                      <p:cBhvr>
                                        <p:cTn id="47" dur="500"/>
                                        <p:tgtEl>
                                          <p:spTgt spid="34"/>
                                        </p:tgtEl>
                                      </p:cBhvr>
                                    </p:animEffect>
                                  </p:childTnLst>
                                </p:cTn>
                              </p:par>
                            </p:childTnLst>
                          </p:cTn>
                        </p:par>
                        <p:par>
                          <p:cTn id="48" fill="hold">
                            <p:stCondLst>
                              <p:cond delay="2500"/>
                            </p:stCondLst>
                            <p:childTnLst>
                              <p:par>
                                <p:cTn id="49" presetID="9" presetClass="entr" presetSubtype="0" fill="hold" grpId="0" nodeType="afterEffect">
                                  <p:stCondLst>
                                    <p:cond delay="0"/>
                                  </p:stCondLst>
                                  <p:childTnLst>
                                    <p:set>
                                      <p:cBhvr>
                                        <p:cTn id="50" dur="1" fill="hold">
                                          <p:stCondLst>
                                            <p:cond delay="0"/>
                                          </p:stCondLst>
                                        </p:cTn>
                                        <p:tgtEl>
                                          <p:spTgt spid="37"/>
                                        </p:tgtEl>
                                        <p:attrNameLst>
                                          <p:attrName>style.visibility</p:attrName>
                                        </p:attrNameLst>
                                      </p:cBhvr>
                                      <p:to>
                                        <p:strVal val="visible"/>
                                      </p:to>
                                    </p:set>
                                    <p:animEffect transition="in" filter="dissolve">
                                      <p:cBhvr>
                                        <p:cTn id="51" dur="500"/>
                                        <p:tgtEl>
                                          <p:spTgt spid="37"/>
                                        </p:tgtEl>
                                      </p:cBhvr>
                                    </p:animEffect>
                                  </p:childTnLst>
                                </p:cTn>
                              </p:par>
                            </p:childTnLst>
                          </p:cTn>
                        </p:par>
                        <p:par>
                          <p:cTn id="52" fill="hold">
                            <p:stCondLst>
                              <p:cond delay="3000"/>
                            </p:stCondLst>
                            <p:childTnLst>
                              <p:par>
                                <p:cTn id="53" presetID="9" presetClass="entr" presetSubtype="0" fill="hold" grpId="0" nodeType="afterEffect">
                                  <p:stCondLst>
                                    <p:cond delay="0"/>
                                  </p:stCondLst>
                                  <p:childTnLst>
                                    <p:set>
                                      <p:cBhvr>
                                        <p:cTn id="54" dur="1" fill="hold">
                                          <p:stCondLst>
                                            <p:cond delay="0"/>
                                          </p:stCondLst>
                                        </p:cTn>
                                        <p:tgtEl>
                                          <p:spTgt spid="44"/>
                                        </p:tgtEl>
                                        <p:attrNameLst>
                                          <p:attrName>style.visibility</p:attrName>
                                        </p:attrNameLst>
                                      </p:cBhvr>
                                      <p:to>
                                        <p:strVal val="visible"/>
                                      </p:to>
                                    </p:set>
                                    <p:animEffect transition="in" filter="dissolve">
                                      <p:cBhvr>
                                        <p:cTn id="55" dur="500"/>
                                        <p:tgtEl>
                                          <p:spTgt spid="44"/>
                                        </p:tgtEl>
                                      </p:cBhvr>
                                    </p:animEffect>
                                  </p:childTnLst>
                                </p:cTn>
                              </p:par>
                            </p:childTnLst>
                          </p:cTn>
                        </p:par>
                        <p:par>
                          <p:cTn id="56" fill="hold">
                            <p:stCondLst>
                              <p:cond delay="3500"/>
                            </p:stCondLst>
                            <p:childTnLst>
                              <p:par>
                                <p:cTn id="57" presetID="9" presetClass="entr" presetSubtype="0" fill="hold" grpId="0" nodeType="afterEffect">
                                  <p:stCondLst>
                                    <p:cond delay="0"/>
                                  </p:stCondLst>
                                  <p:childTnLst>
                                    <p:set>
                                      <p:cBhvr>
                                        <p:cTn id="58" dur="1" fill="hold">
                                          <p:stCondLst>
                                            <p:cond delay="0"/>
                                          </p:stCondLst>
                                        </p:cTn>
                                        <p:tgtEl>
                                          <p:spTgt spid="46"/>
                                        </p:tgtEl>
                                        <p:attrNameLst>
                                          <p:attrName>style.visibility</p:attrName>
                                        </p:attrNameLst>
                                      </p:cBhvr>
                                      <p:to>
                                        <p:strVal val="visible"/>
                                      </p:to>
                                    </p:set>
                                    <p:animEffect transition="in" filter="dissolve">
                                      <p:cBhvr>
                                        <p:cTn id="59" dur="500"/>
                                        <p:tgtEl>
                                          <p:spTgt spid="46"/>
                                        </p:tgtEl>
                                      </p:cBhvr>
                                    </p:animEffect>
                                  </p:childTnLst>
                                </p:cTn>
                              </p:par>
                            </p:childTnLst>
                          </p:cTn>
                        </p:par>
                      </p:childTnLst>
                    </p:cTn>
                  </p:par>
                  <p:par>
                    <p:cTn id="60" fill="hold">
                      <p:stCondLst>
                        <p:cond delay="indefinite"/>
                      </p:stCondLst>
                      <p:childTnLst>
                        <p:par>
                          <p:cTn id="61" fill="hold">
                            <p:stCondLst>
                              <p:cond delay="0"/>
                            </p:stCondLst>
                            <p:childTnLst>
                              <p:par>
                                <p:cTn id="62" presetID="9" presetClass="entr" presetSubtype="0" fill="hold" grpId="0" nodeType="clickEffect">
                                  <p:stCondLst>
                                    <p:cond delay="0"/>
                                  </p:stCondLst>
                                  <p:childTnLst>
                                    <p:set>
                                      <p:cBhvr>
                                        <p:cTn id="63" dur="1" fill="hold">
                                          <p:stCondLst>
                                            <p:cond delay="0"/>
                                          </p:stCondLst>
                                        </p:cTn>
                                        <p:tgtEl>
                                          <p:spTgt spid="54"/>
                                        </p:tgtEl>
                                        <p:attrNameLst>
                                          <p:attrName>style.visibility</p:attrName>
                                        </p:attrNameLst>
                                      </p:cBhvr>
                                      <p:to>
                                        <p:strVal val="visible"/>
                                      </p:to>
                                    </p:set>
                                    <p:animEffect transition="in" filter="dissolve">
                                      <p:cBhvr>
                                        <p:cTn id="64"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38" grpId="0" animBg="1"/>
      <p:bldP spid="11" grpId="0" animBg="1"/>
      <p:bldP spid="34" grpId="0"/>
      <p:bldP spid="35" grpId="0"/>
      <p:bldP spid="37" grpId="0"/>
      <p:bldP spid="46" grpId="0"/>
      <p:bldP spid="47" grpId="0" animBg="1"/>
      <p:bldP spid="48" grpId="0"/>
      <p:bldP spid="42" grpId="0" animBg="1"/>
      <p:bldP spid="43" grpId="0"/>
      <p:bldP spid="53" grpId="0"/>
      <p:bldP spid="5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Rectangle 55"/>
          <p:cNvSpPr/>
          <p:nvPr/>
        </p:nvSpPr>
        <p:spPr>
          <a:xfrm>
            <a:off x="2106782" y="3094803"/>
            <a:ext cx="1230693" cy="2774112"/>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ight Triangle 52"/>
          <p:cNvSpPr/>
          <p:nvPr/>
        </p:nvSpPr>
        <p:spPr>
          <a:xfrm rot="10800000">
            <a:off x="6319961" y="3927620"/>
            <a:ext cx="831927" cy="245696"/>
          </a:xfrm>
          <a:prstGeom prst="rtTriangle">
            <a:avLst/>
          </a:prstGeom>
          <a:noFill/>
          <a:ln w="63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51"/>
          <p:cNvSpPr/>
          <p:nvPr/>
        </p:nvSpPr>
        <p:spPr>
          <a:xfrm>
            <a:off x="2097074" y="3707708"/>
            <a:ext cx="3504965" cy="2162170"/>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p:cNvSpPr/>
          <p:nvPr/>
        </p:nvSpPr>
        <p:spPr>
          <a:xfrm>
            <a:off x="2094570" y="4050749"/>
            <a:ext cx="3165883" cy="1816982"/>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p:cNvSpPr/>
          <p:nvPr/>
        </p:nvSpPr>
        <p:spPr>
          <a:xfrm>
            <a:off x="2100890" y="3450688"/>
            <a:ext cx="2126781" cy="2413505"/>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24128" y="585216"/>
            <a:ext cx="11023710" cy="1499616"/>
          </a:xfrm>
        </p:spPr>
        <p:txBody>
          <a:bodyPr>
            <a:normAutofit/>
          </a:bodyPr>
          <a:lstStyle/>
          <a:p>
            <a:r>
              <a:rPr lang="en-US" sz="4000" dirty="0" smtClean="0"/>
              <a:t>Agricultural Household Model: Comparative </a:t>
            </a:r>
            <a:r>
              <a:rPr lang="en-US" sz="4000" smtClean="0"/>
              <a:t>Static Analysis</a:t>
            </a:r>
            <a:endParaRPr lang="en-US" sz="4000" dirty="0"/>
          </a:p>
        </p:txBody>
      </p:sp>
      <p:sp>
        <p:nvSpPr>
          <p:cNvPr id="19" name="Rectangle 18"/>
          <p:cNvSpPr/>
          <p:nvPr/>
        </p:nvSpPr>
        <p:spPr>
          <a:xfrm>
            <a:off x="2099310" y="4208024"/>
            <a:ext cx="3006421" cy="1665534"/>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ie 7"/>
          <p:cNvSpPr/>
          <p:nvPr/>
        </p:nvSpPr>
        <p:spPr>
          <a:xfrm rot="5400000">
            <a:off x="-870643" y="2250439"/>
            <a:ext cx="5939904" cy="7234585"/>
          </a:xfrm>
          <a:prstGeom prst="pie">
            <a:avLst>
              <a:gd name="adj1" fmla="val 10808133"/>
              <a:gd name="adj2" fmla="val 16200000"/>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7189712" y="5846466"/>
            <a:ext cx="835870" cy="646331"/>
          </a:xfrm>
          <a:prstGeom prst="rect">
            <a:avLst/>
          </a:prstGeom>
          <a:noFill/>
        </p:spPr>
        <p:txBody>
          <a:bodyPr wrap="none" rtlCol="0">
            <a:spAutoFit/>
          </a:bodyPr>
          <a:lstStyle/>
          <a:p>
            <a:r>
              <a:rPr lang="en-US" dirty="0" smtClean="0"/>
              <a:t>Leisure</a:t>
            </a:r>
          </a:p>
          <a:p>
            <a:r>
              <a:rPr lang="en-US" dirty="0" smtClean="0"/>
              <a:t>(C</a:t>
            </a:r>
            <a:r>
              <a:rPr lang="en-US" baseline="-25000" dirty="0"/>
              <a:t>l</a:t>
            </a:r>
            <a:r>
              <a:rPr lang="en-US" dirty="0" smtClean="0"/>
              <a:t>)</a:t>
            </a:r>
            <a:endParaRPr lang="en-US" dirty="0"/>
          </a:p>
        </p:txBody>
      </p:sp>
      <p:sp>
        <p:nvSpPr>
          <p:cNvPr id="10" name="TextBox 9"/>
          <p:cNvSpPr txBox="1"/>
          <p:nvPr/>
        </p:nvSpPr>
        <p:spPr>
          <a:xfrm>
            <a:off x="1237666" y="1900398"/>
            <a:ext cx="835870" cy="646331"/>
          </a:xfrm>
          <a:prstGeom prst="rect">
            <a:avLst/>
          </a:prstGeom>
          <a:noFill/>
        </p:spPr>
        <p:txBody>
          <a:bodyPr wrap="none" rtlCol="0">
            <a:spAutoFit/>
          </a:bodyPr>
          <a:lstStyle/>
          <a:p>
            <a:r>
              <a:rPr lang="en-US" dirty="0" smtClean="0"/>
              <a:t>Food</a:t>
            </a:r>
          </a:p>
          <a:p>
            <a:r>
              <a:rPr lang="en-US" dirty="0" smtClean="0"/>
              <a:t>(</a:t>
            </a:r>
            <a:r>
              <a:rPr lang="en-US" dirty="0" err="1" smtClean="0"/>
              <a:t>Q</a:t>
            </a:r>
            <a:r>
              <a:rPr lang="en-US" baseline="-25000" dirty="0" err="1" smtClean="0"/>
              <a:t>f</a:t>
            </a:r>
            <a:r>
              <a:rPr lang="en-US" dirty="0" smtClean="0"/>
              <a:t>, </a:t>
            </a:r>
            <a:r>
              <a:rPr lang="en-US" dirty="0" err="1" smtClean="0"/>
              <a:t>C</a:t>
            </a:r>
            <a:r>
              <a:rPr lang="en-US" baseline="-25000" dirty="0" err="1" smtClean="0"/>
              <a:t>f</a:t>
            </a:r>
            <a:r>
              <a:rPr lang="en-US" dirty="0" smtClean="0"/>
              <a:t>)</a:t>
            </a:r>
            <a:endParaRPr lang="en-US" dirty="0"/>
          </a:p>
        </p:txBody>
      </p:sp>
      <p:sp>
        <p:nvSpPr>
          <p:cNvPr id="11" name="Arc 10"/>
          <p:cNvSpPr/>
          <p:nvPr/>
        </p:nvSpPr>
        <p:spPr>
          <a:xfrm rot="10015585">
            <a:off x="4344251" y="379256"/>
            <a:ext cx="4486558" cy="4014549"/>
          </a:xfrm>
          <a:prstGeom prst="arc">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7" name="Straight Connector 6"/>
          <p:cNvCxnSpPr/>
          <p:nvPr/>
        </p:nvCxnSpPr>
        <p:spPr>
          <a:xfrm>
            <a:off x="2099310" y="5870594"/>
            <a:ext cx="5274527"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2099310" y="1951072"/>
            <a:ext cx="0" cy="3922592"/>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4781603" y="4180932"/>
            <a:ext cx="324128" cy="369332"/>
          </a:xfrm>
          <a:prstGeom prst="rect">
            <a:avLst/>
          </a:prstGeom>
          <a:noFill/>
        </p:spPr>
        <p:txBody>
          <a:bodyPr wrap="none" rtlCol="0">
            <a:spAutoFit/>
          </a:bodyPr>
          <a:lstStyle/>
          <a:p>
            <a:r>
              <a:rPr lang="en-US" dirty="0" smtClean="0"/>
              <a:t>A</a:t>
            </a:r>
            <a:endParaRPr lang="en-US" dirty="0"/>
          </a:p>
        </p:txBody>
      </p:sp>
      <p:sp>
        <p:nvSpPr>
          <p:cNvPr id="21" name="TextBox 20"/>
          <p:cNvSpPr txBox="1"/>
          <p:nvPr/>
        </p:nvSpPr>
        <p:spPr>
          <a:xfrm>
            <a:off x="5201868" y="5297759"/>
            <a:ext cx="516488" cy="369332"/>
          </a:xfrm>
          <a:prstGeom prst="rect">
            <a:avLst/>
          </a:prstGeom>
          <a:noFill/>
        </p:spPr>
        <p:txBody>
          <a:bodyPr wrap="none" rtlCol="0">
            <a:spAutoFit/>
          </a:bodyPr>
          <a:lstStyle/>
          <a:p>
            <a:r>
              <a:rPr lang="en-US" dirty="0" smtClean="0"/>
              <a:t>PPF</a:t>
            </a:r>
            <a:endParaRPr lang="en-US" dirty="0"/>
          </a:p>
        </p:txBody>
      </p:sp>
      <p:cxnSp>
        <p:nvCxnSpPr>
          <p:cNvPr id="29" name="Straight Connector 28"/>
          <p:cNvCxnSpPr/>
          <p:nvPr/>
        </p:nvCxnSpPr>
        <p:spPr>
          <a:xfrm>
            <a:off x="3108248" y="2765643"/>
            <a:ext cx="3797426" cy="2307875"/>
          </a:xfrm>
          <a:prstGeom prst="line">
            <a:avLst/>
          </a:prstGeom>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6310887" y="4026185"/>
            <a:ext cx="320922" cy="369332"/>
          </a:xfrm>
          <a:prstGeom prst="rect">
            <a:avLst/>
          </a:prstGeom>
          <a:noFill/>
        </p:spPr>
        <p:txBody>
          <a:bodyPr wrap="none" rtlCol="0">
            <a:spAutoFit/>
          </a:bodyPr>
          <a:lstStyle/>
          <a:p>
            <a:r>
              <a:rPr lang="en-US" dirty="0" smtClean="0"/>
              <a:t>I</a:t>
            </a:r>
            <a:r>
              <a:rPr lang="en-US" baseline="-25000" dirty="0"/>
              <a:t>1</a:t>
            </a:r>
          </a:p>
        </p:txBody>
      </p:sp>
      <p:sp>
        <p:nvSpPr>
          <p:cNvPr id="35" name="TextBox 34"/>
          <p:cNvSpPr txBox="1"/>
          <p:nvPr/>
        </p:nvSpPr>
        <p:spPr>
          <a:xfrm>
            <a:off x="6905674" y="4612347"/>
            <a:ext cx="708848" cy="369332"/>
          </a:xfrm>
          <a:prstGeom prst="rect">
            <a:avLst/>
          </a:prstGeom>
          <a:noFill/>
        </p:spPr>
        <p:txBody>
          <a:bodyPr wrap="none" rtlCol="0">
            <a:spAutoFit/>
          </a:bodyPr>
          <a:lstStyle/>
          <a:p>
            <a:r>
              <a:rPr lang="en-US" dirty="0" smtClean="0"/>
              <a:t>-w/p</a:t>
            </a:r>
            <a:r>
              <a:rPr lang="en-US" baseline="-25000" dirty="0" smtClean="0"/>
              <a:t>f</a:t>
            </a:r>
            <a:endParaRPr lang="en-US" baseline="-25000" dirty="0"/>
          </a:p>
        </p:txBody>
      </p:sp>
      <p:sp>
        <p:nvSpPr>
          <p:cNvPr id="37" name="TextBox 36"/>
          <p:cNvSpPr txBox="1"/>
          <p:nvPr/>
        </p:nvSpPr>
        <p:spPr>
          <a:xfrm>
            <a:off x="5155736" y="3715142"/>
            <a:ext cx="324128" cy="369332"/>
          </a:xfrm>
          <a:prstGeom prst="rect">
            <a:avLst/>
          </a:prstGeom>
          <a:noFill/>
        </p:spPr>
        <p:txBody>
          <a:bodyPr wrap="none" rtlCol="0">
            <a:spAutoFit/>
          </a:bodyPr>
          <a:lstStyle/>
          <a:p>
            <a:r>
              <a:rPr lang="en-US" dirty="0" smtClean="0"/>
              <a:t>C</a:t>
            </a:r>
            <a:endParaRPr lang="en-US" dirty="0"/>
          </a:p>
        </p:txBody>
      </p:sp>
      <p:sp>
        <p:nvSpPr>
          <p:cNvPr id="40" name="TextBox 39"/>
          <p:cNvSpPr txBox="1"/>
          <p:nvPr/>
        </p:nvSpPr>
        <p:spPr>
          <a:xfrm>
            <a:off x="4073814" y="3104932"/>
            <a:ext cx="300082" cy="369332"/>
          </a:xfrm>
          <a:prstGeom prst="rect">
            <a:avLst/>
          </a:prstGeom>
          <a:noFill/>
        </p:spPr>
        <p:txBody>
          <a:bodyPr wrap="none" rtlCol="0">
            <a:spAutoFit/>
          </a:bodyPr>
          <a:lstStyle/>
          <a:p>
            <a:r>
              <a:rPr lang="en-US" dirty="0"/>
              <a:t>B</a:t>
            </a:r>
          </a:p>
        </p:txBody>
      </p:sp>
      <p:sp>
        <p:nvSpPr>
          <p:cNvPr id="28" name="TextBox 27"/>
          <p:cNvSpPr txBox="1"/>
          <p:nvPr/>
        </p:nvSpPr>
        <p:spPr>
          <a:xfrm>
            <a:off x="1495032" y="3259116"/>
            <a:ext cx="481222" cy="369332"/>
          </a:xfrm>
          <a:prstGeom prst="rect">
            <a:avLst/>
          </a:prstGeom>
          <a:noFill/>
        </p:spPr>
        <p:txBody>
          <a:bodyPr wrap="none" rtlCol="0">
            <a:spAutoFit/>
          </a:bodyPr>
          <a:lstStyle/>
          <a:p>
            <a:r>
              <a:rPr lang="en-US" dirty="0" smtClean="0"/>
              <a:t>Q</a:t>
            </a:r>
            <a:r>
              <a:rPr lang="en-US" baseline="30000" dirty="0" smtClean="0"/>
              <a:t>*</a:t>
            </a:r>
            <a:r>
              <a:rPr lang="en-US" baseline="-25000" dirty="0" smtClean="0"/>
              <a:t>f</a:t>
            </a:r>
            <a:endParaRPr lang="en-US" baseline="-25000" dirty="0"/>
          </a:p>
        </p:txBody>
      </p:sp>
      <p:grpSp>
        <p:nvGrpSpPr>
          <p:cNvPr id="31" name="Group 30"/>
          <p:cNvGrpSpPr/>
          <p:nvPr/>
        </p:nvGrpSpPr>
        <p:grpSpPr>
          <a:xfrm>
            <a:off x="5620297" y="5919763"/>
            <a:ext cx="285656" cy="369332"/>
            <a:chOff x="5620297" y="5919763"/>
            <a:chExt cx="285656" cy="369332"/>
          </a:xfrm>
        </p:grpSpPr>
        <p:sp>
          <p:nvSpPr>
            <p:cNvPr id="30" name="TextBox 29"/>
            <p:cNvSpPr txBox="1"/>
            <p:nvPr/>
          </p:nvSpPr>
          <p:spPr>
            <a:xfrm>
              <a:off x="5620297" y="5919763"/>
              <a:ext cx="285656" cy="369332"/>
            </a:xfrm>
            <a:prstGeom prst="rect">
              <a:avLst/>
            </a:prstGeom>
            <a:noFill/>
          </p:spPr>
          <p:txBody>
            <a:bodyPr wrap="none" rtlCol="0">
              <a:spAutoFit/>
            </a:bodyPr>
            <a:lstStyle/>
            <a:p>
              <a:r>
                <a:rPr lang="en-US" smtClean="0"/>
                <a:t>T</a:t>
              </a:r>
              <a:endParaRPr lang="en-US"/>
            </a:p>
          </p:txBody>
        </p:sp>
        <p:cxnSp>
          <p:nvCxnSpPr>
            <p:cNvPr id="45" name="Straight Connector 44"/>
            <p:cNvCxnSpPr/>
            <p:nvPr/>
          </p:nvCxnSpPr>
          <p:spPr>
            <a:xfrm>
              <a:off x="5670023" y="5978495"/>
              <a:ext cx="18620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6" name="TextBox 45"/>
          <p:cNvSpPr txBox="1"/>
          <p:nvPr/>
        </p:nvSpPr>
        <p:spPr>
          <a:xfrm>
            <a:off x="1505025" y="3841519"/>
            <a:ext cx="442750" cy="369332"/>
          </a:xfrm>
          <a:prstGeom prst="rect">
            <a:avLst/>
          </a:prstGeom>
          <a:noFill/>
        </p:spPr>
        <p:txBody>
          <a:bodyPr wrap="none" rtlCol="0">
            <a:spAutoFit/>
          </a:bodyPr>
          <a:lstStyle/>
          <a:p>
            <a:r>
              <a:rPr lang="en-US" dirty="0" smtClean="0"/>
              <a:t>C</a:t>
            </a:r>
            <a:r>
              <a:rPr lang="en-US" baseline="30000" dirty="0" smtClean="0"/>
              <a:t>*</a:t>
            </a:r>
            <a:r>
              <a:rPr lang="en-US" baseline="-25000" dirty="0" smtClean="0"/>
              <a:t>f</a:t>
            </a:r>
            <a:endParaRPr lang="en-US" baseline="-25000" dirty="0"/>
          </a:p>
        </p:txBody>
      </p:sp>
      <p:sp>
        <p:nvSpPr>
          <p:cNvPr id="47" name="Right Triangle 46"/>
          <p:cNvSpPr/>
          <p:nvPr/>
        </p:nvSpPr>
        <p:spPr>
          <a:xfrm rot="10800000">
            <a:off x="6269390" y="4679575"/>
            <a:ext cx="636284" cy="393941"/>
          </a:xfrm>
          <a:prstGeom prst="rtTriangle">
            <a:avLst/>
          </a:prstGeom>
          <a:noFill/>
          <a:ln w="63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5052477" y="5884030"/>
            <a:ext cx="425116" cy="369332"/>
          </a:xfrm>
          <a:prstGeom prst="rect">
            <a:avLst/>
          </a:prstGeom>
          <a:noFill/>
        </p:spPr>
        <p:txBody>
          <a:bodyPr wrap="none" rtlCol="0">
            <a:spAutoFit/>
          </a:bodyPr>
          <a:lstStyle/>
          <a:p>
            <a:r>
              <a:rPr lang="en-US" dirty="0" smtClean="0"/>
              <a:t>C</a:t>
            </a:r>
            <a:r>
              <a:rPr lang="en-US" baseline="30000" dirty="0" smtClean="0"/>
              <a:t>*</a:t>
            </a:r>
            <a:r>
              <a:rPr lang="en-US" baseline="-25000" dirty="0" smtClean="0"/>
              <a:t>l</a:t>
            </a:r>
            <a:endParaRPr lang="en-US" baseline="-25000" dirty="0"/>
          </a:p>
        </p:txBody>
      </p:sp>
      <p:cxnSp>
        <p:nvCxnSpPr>
          <p:cNvPr id="36" name="Straight Connector 35"/>
          <p:cNvCxnSpPr/>
          <p:nvPr/>
        </p:nvCxnSpPr>
        <p:spPr>
          <a:xfrm>
            <a:off x="2088678" y="2690657"/>
            <a:ext cx="5219088" cy="1526852"/>
          </a:xfrm>
          <a:prstGeom prst="line">
            <a:avLst/>
          </a:prstGeom>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flipH="1">
            <a:off x="3086261" y="2713113"/>
            <a:ext cx="372861" cy="369332"/>
          </a:xfrm>
          <a:prstGeom prst="rect">
            <a:avLst/>
          </a:prstGeom>
          <a:noFill/>
        </p:spPr>
        <p:txBody>
          <a:bodyPr wrap="square" rtlCol="0">
            <a:spAutoFit/>
          </a:bodyPr>
          <a:lstStyle/>
          <a:p>
            <a:r>
              <a:rPr lang="en-US" dirty="0" smtClean="0"/>
              <a:t>D</a:t>
            </a:r>
            <a:endParaRPr lang="en-US" dirty="0"/>
          </a:p>
        </p:txBody>
      </p:sp>
      <p:sp>
        <p:nvSpPr>
          <p:cNvPr id="42" name="Arc 41"/>
          <p:cNvSpPr/>
          <p:nvPr/>
        </p:nvSpPr>
        <p:spPr>
          <a:xfrm rot="10800000">
            <a:off x="4472403" y="935007"/>
            <a:ext cx="3328838" cy="2843478"/>
          </a:xfrm>
          <a:prstGeom prst="arc">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TextBox 49"/>
          <p:cNvSpPr txBox="1"/>
          <p:nvPr/>
        </p:nvSpPr>
        <p:spPr>
          <a:xfrm>
            <a:off x="5487158" y="3331658"/>
            <a:ext cx="285656" cy="369332"/>
          </a:xfrm>
          <a:prstGeom prst="rect">
            <a:avLst/>
          </a:prstGeom>
          <a:noFill/>
        </p:spPr>
        <p:txBody>
          <a:bodyPr wrap="none" rtlCol="0">
            <a:spAutoFit/>
          </a:bodyPr>
          <a:lstStyle/>
          <a:p>
            <a:r>
              <a:rPr lang="en-US" dirty="0"/>
              <a:t>E</a:t>
            </a:r>
          </a:p>
        </p:txBody>
      </p:sp>
      <p:sp>
        <p:nvSpPr>
          <p:cNvPr id="51" name="TextBox 50"/>
          <p:cNvSpPr txBox="1"/>
          <p:nvPr/>
        </p:nvSpPr>
        <p:spPr>
          <a:xfrm>
            <a:off x="6045365" y="3415871"/>
            <a:ext cx="320922" cy="369332"/>
          </a:xfrm>
          <a:prstGeom prst="rect">
            <a:avLst/>
          </a:prstGeom>
          <a:noFill/>
        </p:spPr>
        <p:txBody>
          <a:bodyPr wrap="none" rtlCol="0">
            <a:spAutoFit/>
          </a:bodyPr>
          <a:lstStyle/>
          <a:p>
            <a:r>
              <a:rPr lang="en-US" dirty="0" smtClean="0"/>
              <a:t>I</a:t>
            </a:r>
            <a:r>
              <a:rPr lang="en-US" baseline="-25000" dirty="0" smtClean="0"/>
              <a:t>2</a:t>
            </a:r>
            <a:endParaRPr lang="en-US" baseline="-25000" dirty="0"/>
          </a:p>
        </p:txBody>
      </p:sp>
      <p:sp>
        <p:nvSpPr>
          <p:cNvPr id="54" name="TextBox 53"/>
          <p:cNvSpPr txBox="1"/>
          <p:nvPr/>
        </p:nvSpPr>
        <p:spPr>
          <a:xfrm>
            <a:off x="6846650" y="3600537"/>
            <a:ext cx="1227900" cy="369332"/>
          </a:xfrm>
          <a:prstGeom prst="rect">
            <a:avLst/>
          </a:prstGeom>
          <a:noFill/>
        </p:spPr>
        <p:txBody>
          <a:bodyPr wrap="none" rtlCol="0">
            <a:spAutoFit/>
          </a:bodyPr>
          <a:lstStyle/>
          <a:p>
            <a:r>
              <a:rPr lang="en-US" dirty="0" smtClean="0"/>
              <a:t>-w/</a:t>
            </a:r>
            <a:r>
              <a:rPr lang="en-US" dirty="0" err="1" smtClean="0"/>
              <a:t>p’</a:t>
            </a:r>
            <a:r>
              <a:rPr lang="en-US" baseline="-25000" dirty="0" err="1" smtClean="0"/>
              <a:t>f</a:t>
            </a:r>
            <a:r>
              <a:rPr lang="en-US" baseline="-25000" dirty="0" smtClean="0"/>
              <a:t> </a:t>
            </a:r>
            <a:r>
              <a:rPr lang="en-US" dirty="0" smtClean="0"/>
              <a:t>&gt; p</a:t>
            </a:r>
            <a:r>
              <a:rPr lang="en-US" baseline="-25000" dirty="0" smtClean="0"/>
              <a:t>f</a:t>
            </a:r>
            <a:endParaRPr lang="en-US" baseline="-25000" dirty="0"/>
          </a:p>
        </p:txBody>
      </p:sp>
      <p:sp>
        <p:nvSpPr>
          <p:cNvPr id="55" name="TextBox 54"/>
          <p:cNvSpPr txBox="1"/>
          <p:nvPr/>
        </p:nvSpPr>
        <p:spPr>
          <a:xfrm>
            <a:off x="1497272" y="3514877"/>
            <a:ext cx="409086" cy="369332"/>
          </a:xfrm>
          <a:prstGeom prst="rect">
            <a:avLst/>
          </a:prstGeom>
          <a:noFill/>
        </p:spPr>
        <p:txBody>
          <a:bodyPr wrap="none" rtlCol="0">
            <a:spAutoFit/>
          </a:bodyPr>
          <a:lstStyle/>
          <a:p>
            <a:r>
              <a:rPr lang="en-US" dirty="0" err="1" smtClean="0"/>
              <a:t>C</a:t>
            </a:r>
            <a:r>
              <a:rPr lang="en-US" baseline="30000" dirty="0" err="1" smtClean="0"/>
              <a:t>’</a:t>
            </a:r>
            <a:r>
              <a:rPr lang="en-US" baseline="-25000" dirty="0" err="1" smtClean="0"/>
              <a:t>f</a:t>
            </a:r>
            <a:endParaRPr lang="en-US" baseline="-25000" dirty="0"/>
          </a:p>
        </p:txBody>
      </p:sp>
      <p:sp>
        <p:nvSpPr>
          <p:cNvPr id="57" name="TextBox 56"/>
          <p:cNvSpPr txBox="1"/>
          <p:nvPr/>
        </p:nvSpPr>
        <p:spPr>
          <a:xfrm>
            <a:off x="1485809" y="2854344"/>
            <a:ext cx="447558" cy="369332"/>
          </a:xfrm>
          <a:prstGeom prst="rect">
            <a:avLst/>
          </a:prstGeom>
          <a:noFill/>
        </p:spPr>
        <p:txBody>
          <a:bodyPr wrap="none" rtlCol="0">
            <a:spAutoFit/>
          </a:bodyPr>
          <a:lstStyle/>
          <a:p>
            <a:r>
              <a:rPr lang="en-US" dirty="0" err="1" smtClean="0"/>
              <a:t>Q</a:t>
            </a:r>
            <a:r>
              <a:rPr lang="en-US" baseline="30000" dirty="0" err="1" smtClean="0"/>
              <a:t>’</a:t>
            </a:r>
            <a:r>
              <a:rPr lang="en-US" baseline="-25000" dirty="0" err="1" smtClean="0"/>
              <a:t>f</a:t>
            </a:r>
            <a:endParaRPr lang="en-US" baseline="-25000" dirty="0"/>
          </a:p>
        </p:txBody>
      </p:sp>
      <p:sp>
        <p:nvSpPr>
          <p:cNvPr id="17" name="Left Brace 16"/>
          <p:cNvSpPr/>
          <p:nvPr/>
        </p:nvSpPr>
        <p:spPr>
          <a:xfrm>
            <a:off x="1237666" y="3039010"/>
            <a:ext cx="248143" cy="435254"/>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8" name="Left Brace 57"/>
          <p:cNvSpPr/>
          <p:nvPr/>
        </p:nvSpPr>
        <p:spPr>
          <a:xfrm>
            <a:off x="1253146" y="3671883"/>
            <a:ext cx="248143" cy="435254"/>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8" name="TextBox 17"/>
          <p:cNvSpPr txBox="1"/>
          <p:nvPr/>
        </p:nvSpPr>
        <p:spPr>
          <a:xfrm>
            <a:off x="755632" y="3058909"/>
            <a:ext cx="554960" cy="369332"/>
          </a:xfrm>
          <a:prstGeom prst="rect">
            <a:avLst/>
          </a:prstGeom>
          <a:noFill/>
        </p:spPr>
        <p:txBody>
          <a:bodyPr wrap="none" rtlCol="0">
            <a:spAutoFit/>
          </a:bodyPr>
          <a:lstStyle/>
          <a:p>
            <a:r>
              <a:rPr lang="en-US" dirty="0" smtClean="0"/>
              <a:t>∆</a:t>
            </a:r>
            <a:r>
              <a:rPr lang="en-US" dirty="0" err="1"/>
              <a:t>Q</a:t>
            </a:r>
            <a:r>
              <a:rPr lang="en-US" baseline="-25000" dirty="0" err="1" smtClean="0"/>
              <a:t>f</a:t>
            </a:r>
            <a:endParaRPr lang="en-US" baseline="-25000" dirty="0"/>
          </a:p>
        </p:txBody>
      </p:sp>
      <p:sp>
        <p:nvSpPr>
          <p:cNvPr id="59" name="TextBox 58"/>
          <p:cNvSpPr txBox="1"/>
          <p:nvPr/>
        </p:nvSpPr>
        <p:spPr>
          <a:xfrm>
            <a:off x="819665" y="3834714"/>
            <a:ext cx="516488" cy="369332"/>
          </a:xfrm>
          <a:prstGeom prst="rect">
            <a:avLst/>
          </a:prstGeom>
          <a:noFill/>
        </p:spPr>
        <p:txBody>
          <a:bodyPr wrap="none" rtlCol="0">
            <a:spAutoFit/>
          </a:bodyPr>
          <a:lstStyle/>
          <a:p>
            <a:r>
              <a:rPr lang="en-US" dirty="0" smtClean="0"/>
              <a:t>∆</a:t>
            </a:r>
            <a:r>
              <a:rPr lang="en-US" dirty="0" err="1" smtClean="0"/>
              <a:t>C</a:t>
            </a:r>
            <a:r>
              <a:rPr lang="en-US" baseline="-25000" dirty="0" err="1" smtClean="0"/>
              <a:t>f</a:t>
            </a:r>
            <a:endParaRPr lang="en-US" baseline="-25000" dirty="0"/>
          </a:p>
        </p:txBody>
      </p:sp>
      <p:sp>
        <p:nvSpPr>
          <p:cNvPr id="22" name="TextBox 21"/>
          <p:cNvSpPr txBox="1"/>
          <p:nvPr/>
        </p:nvSpPr>
        <p:spPr>
          <a:xfrm>
            <a:off x="8124720" y="1951072"/>
            <a:ext cx="3768811" cy="646331"/>
          </a:xfrm>
          <a:prstGeom prst="rect">
            <a:avLst/>
          </a:prstGeom>
          <a:noFill/>
        </p:spPr>
        <p:txBody>
          <a:bodyPr wrap="square" rtlCol="0">
            <a:spAutoFit/>
          </a:bodyPr>
          <a:lstStyle/>
          <a:p>
            <a:r>
              <a:rPr lang="en-US" dirty="0" smtClean="0"/>
              <a:t>Assuming that our initial state is at B and C in the perfect </a:t>
            </a:r>
            <a:r>
              <a:rPr lang="en-US" smtClean="0"/>
              <a:t>market scenario.</a:t>
            </a:r>
            <a:endParaRPr lang="en-US"/>
          </a:p>
        </p:txBody>
      </p:sp>
      <p:sp>
        <p:nvSpPr>
          <p:cNvPr id="60" name="TextBox 59"/>
          <p:cNvSpPr txBox="1"/>
          <p:nvPr/>
        </p:nvSpPr>
        <p:spPr>
          <a:xfrm>
            <a:off x="8147864" y="2670894"/>
            <a:ext cx="4003068" cy="369332"/>
          </a:xfrm>
          <a:prstGeom prst="rect">
            <a:avLst/>
          </a:prstGeom>
          <a:noFill/>
        </p:spPr>
        <p:txBody>
          <a:bodyPr wrap="square" rtlCol="0">
            <a:spAutoFit/>
          </a:bodyPr>
          <a:lstStyle/>
          <a:p>
            <a:r>
              <a:rPr lang="en-US" dirty="0" smtClean="0"/>
              <a:t>Then food price increases from p</a:t>
            </a:r>
            <a:r>
              <a:rPr lang="en-US" baseline="-25000" dirty="0" smtClean="0"/>
              <a:t>f</a:t>
            </a:r>
            <a:r>
              <a:rPr lang="en-US" dirty="0" smtClean="0"/>
              <a:t> to </a:t>
            </a:r>
            <a:r>
              <a:rPr lang="en-US" dirty="0" err="1" smtClean="0"/>
              <a:t>p’</a:t>
            </a:r>
            <a:r>
              <a:rPr lang="en-US" baseline="-25000" dirty="0" err="1" smtClean="0"/>
              <a:t>f</a:t>
            </a:r>
            <a:r>
              <a:rPr lang="en-US" dirty="0" smtClean="0"/>
              <a:t>.</a:t>
            </a:r>
            <a:endParaRPr lang="en-US" baseline="-25000" dirty="0"/>
          </a:p>
        </p:txBody>
      </p:sp>
      <p:sp>
        <p:nvSpPr>
          <p:cNvPr id="61" name="TextBox 60"/>
          <p:cNvSpPr txBox="1"/>
          <p:nvPr/>
        </p:nvSpPr>
        <p:spPr>
          <a:xfrm>
            <a:off x="5364000" y="5890699"/>
            <a:ext cx="391454" cy="369332"/>
          </a:xfrm>
          <a:prstGeom prst="rect">
            <a:avLst/>
          </a:prstGeom>
          <a:noFill/>
        </p:spPr>
        <p:txBody>
          <a:bodyPr wrap="none" rtlCol="0">
            <a:spAutoFit/>
          </a:bodyPr>
          <a:lstStyle/>
          <a:p>
            <a:r>
              <a:rPr lang="en-US" dirty="0" err="1" smtClean="0"/>
              <a:t>C</a:t>
            </a:r>
            <a:r>
              <a:rPr lang="en-US" baseline="30000" dirty="0" err="1" smtClean="0"/>
              <a:t>’</a:t>
            </a:r>
            <a:r>
              <a:rPr lang="en-US" baseline="-25000" dirty="0" err="1" smtClean="0"/>
              <a:t>l</a:t>
            </a:r>
            <a:endParaRPr lang="en-US" baseline="-25000" dirty="0"/>
          </a:p>
        </p:txBody>
      </p:sp>
      <p:sp>
        <p:nvSpPr>
          <p:cNvPr id="25" name="TextBox 24"/>
          <p:cNvSpPr txBox="1"/>
          <p:nvPr/>
        </p:nvSpPr>
        <p:spPr>
          <a:xfrm>
            <a:off x="8130782" y="3213442"/>
            <a:ext cx="3762750" cy="646331"/>
          </a:xfrm>
          <a:prstGeom prst="rect">
            <a:avLst/>
          </a:prstGeom>
          <a:noFill/>
        </p:spPr>
        <p:txBody>
          <a:bodyPr wrap="square" rtlCol="0">
            <a:spAutoFit/>
          </a:bodyPr>
          <a:lstStyle/>
          <a:p>
            <a:r>
              <a:rPr lang="en-US" dirty="0" smtClean="0"/>
              <a:t>Food production increases in response to the price increase. (∆</a:t>
            </a:r>
            <a:r>
              <a:rPr lang="en-US" dirty="0" err="1" smtClean="0"/>
              <a:t>Q</a:t>
            </a:r>
            <a:r>
              <a:rPr lang="en-US" baseline="-25000" dirty="0" err="1" smtClean="0"/>
              <a:t>f</a:t>
            </a:r>
            <a:r>
              <a:rPr lang="en-US" dirty="0" smtClean="0"/>
              <a:t>)</a:t>
            </a:r>
            <a:endParaRPr lang="en-US" baseline="-25000" dirty="0" smtClean="0"/>
          </a:p>
        </p:txBody>
      </p:sp>
      <p:sp>
        <p:nvSpPr>
          <p:cNvPr id="62" name="TextBox 61"/>
          <p:cNvSpPr txBox="1"/>
          <p:nvPr/>
        </p:nvSpPr>
        <p:spPr>
          <a:xfrm>
            <a:off x="8130781" y="4084474"/>
            <a:ext cx="3762750" cy="923330"/>
          </a:xfrm>
          <a:prstGeom prst="rect">
            <a:avLst/>
          </a:prstGeom>
          <a:noFill/>
        </p:spPr>
        <p:txBody>
          <a:bodyPr wrap="square" rtlCol="0">
            <a:spAutoFit/>
          </a:bodyPr>
          <a:lstStyle/>
          <a:p>
            <a:r>
              <a:rPr lang="en-US" dirty="0" smtClean="0"/>
              <a:t>Food consumption also increases (∆</a:t>
            </a:r>
            <a:r>
              <a:rPr lang="en-US" dirty="0" err="1"/>
              <a:t>C</a:t>
            </a:r>
            <a:r>
              <a:rPr lang="en-US" baseline="-25000" dirty="0" err="1" smtClean="0"/>
              <a:t>f</a:t>
            </a:r>
            <a:r>
              <a:rPr lang="en-US" dirty="0" smtClean="0"/>
              <a:t>), contradicting to theoretical prediction of microeconomic theory. </a:t>
            </a:r>
            <a:endParaRPr lang="en-US" baseline="-25000" dirty="0" smtClean="0"/>
          </a:p>
        </p:txBody>
      </p:sp>
      <p:sp>
        <p:nvSpPr>
          <p:cNvPr id="26" name="TextBox 25"/>
          <p:cNvSpPr txBox="1"/>
          <p:nvPr/>
        </p:nvSpPr>
        <p:spPr>
          <a:xfrm>
            <a:off x="8175003" y="5237732"/>
            <a:ext cx="978409" cy="461665"/>
          </a:xfrm>
          <a:prstGeom prst="rect">
            <a:avLst/>
          </a:prstGeom>
          <a:noFill/>
        </p:spPr>
        <p:txBody>
          <a:bodyPr wrap="none" rtlCol="0">
            <a:spAutoFit/>
          </a:bodyPr>
          <a:lstStyle/>
          <a:p>
            <a:r>
              <a:rPr lang="en-US" sz="2400" smtClean="0"/>
              <a:t>Why? </a:t>
            </a:r>
            <a:endParaRPr lang="en-US" sz="2400"/>
          </a:p>
        </p:txBody>
      </p:sp>
      <p:sp>
        <p:nvSpPr>
          <p:cNvPr id="27" name="TextBox 26"/>
          <p:cNvSpPr txBox="1"/>
          <p:nvPr/>
        </p:nvSpPr>
        <p:spPr>
          <a:xfrm>
            <a:off x="9153412" y="5297759"/>
            <a:ext cx="1811906" cy="369332"/>
          </a:xfrm>
          <a:prstGeom prst="rect">
            <a:avLst/>
          </a:prstGeom>
          <a:noFill/>
        </p:spPr>
        <p:txBody>
          <a:bodyPr wrap="none" rtlCol="0">
            <a:spAutoFit/>
          </a:bodyPr>
          <a:lstStyle/>
          <a:p>
            <a:r>
              <a:rPr lang="en-US" dirty="0" smtClean="0"/>
              <a:t>- The profit effect</a:t>
            </a:r>
            <a:endParaRPr lang="en-US" dirty="0"/>
          </a:p>
        </p:txBody>
      </p:sp>
    </p:spTree>
    <p:extLst>
      <p:ext uri="{BB962C8B-B14F-4D97-AF65-F5344CB8AC3E}">
        <p14:creationId xmlns:p14="http://schemas.microsoft.com/office/powerpoint/2010/main" val="1975244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dissolve">
                                      <p:cBhvr>
                                        <p:cTn id="7" dur="500"/>
                                        <p:tgtEl>
                                          <p:spTgt spid="60"/>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wipe(down)">
                                      <p:cBhvr>
                                        <p:cTn id="11" dur="500"/>
                                        <p:tgtEl>
                                          <p:spTgt spid="36"/>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53"/>
                                        </p:tgtEl>
                                        <p:attrNameLst>
                                          <p:attrName>style.visibility</p:attrName>
                                        </p:attrNameLst>
                                      </p:cBhvr>
                                      <p:to>
                                        <p:strVal val="visible"/>
                                      </p:to>
                                    </p:set>
                                    <p:animEffect transition="in" filter="wipe(down)">
                                      <p:cBhvr>
                                        <p:cTn id="15" dur="500"/>
                                        <p:tgtEl>
                                          <p:spTgt spid="53"/>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54"/>
                                        </p:tgtEl>
                                        <p:attrNameLst>
                                          <p:attrName>style.visibility</p:attrName>
                                        </p:attrNameLst>
                                      </p:cBhvr>
                                      <p:to>
                                        <p:strVal val="visible"/>
                                      </p:to>
                                    </p:set>
                                    <p:animEffect transition="in" filter="wipe(down)">
                                      <p:cBhvr>
                                        <p:cTn id="19" dur="500"/>
                                        <p:tgtEl>
                                          <p:spTgt spid="54"/>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grpId="0" nodeType="clickEffect">
                                  <p:stCondLst>
                                    <p:cond delay="0"/>
                                  </p:stCondLst>
                                  <p:childTnLst>
                                    <p:set>
                                      <p:cBhvr>
                                        <p:cTn id="23" dur="1" fill="hold">
                                          <p:stCondLst>
                                            <p:cond delay="0"/>
                                          </p:stCondLst>
                                        </p:cTn>
                                        <p:tgtEl>
                                          <p:spTgt spid="56"/>
                                        </p:tgtEl>
                                        <p:attrNameLst>
                                          <p:attrName>style.visibility</p:attrName>
                                        </p:attrNameLst>
                                      </p:cBhvr>
                                      <p:to>
                                        <p:strVal val="visible"/>
                                      </p:to>
                                    </p:set>
                                    <p:animEffect transition="in" filter="dissolve">
                                      <p:cBhvr>
                                        <p:cTn id="24" dur="500"/>
                                        <p:tgtEl>
                                          <p:spTgt spid="56"/>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57"/>
                                        </p:tgtEl>
                                        <p:attrNameLst>
                                          <p:attrName>style.visibility</p:attrName>
                                        </p:attrNameLst>
                                      </p:cBhvr>
                                      <p:to>
                                        <p:strVal val="visible"/>
                                      </p:to>
                                    </p:set>
                                    <p:animEffect transition="in" filter="dissolve">
                                      <p:cBhvr>
                                        <p:cTn id="27" dur="500"/>
                                        <p:tgtEl>
                                          <p:spTgt spid="57"/>
                                        </p:tgtEl>
                                      </p:cBhvr>
                                    </p:animEffect>
                                  </p:childTnLst>
                                </p:cTn>
                              </p:par>
                              <p:par>
                                <p:cTn id="28" presetID="9" presetClass="entr" presetSubtype="0" fill="hold" grpId="0" nodeType="with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dissolve">
                                      <p:cBhvr>
                                        <p:cTn id="30" dur="500"/>
                                        <p:tgtEl>
                                          <p:spTgt spid="41"/>
                                        </p:tgtEl>
                                      </p:cBhvr>
                                    </p:animEffect>
                                  </p:childTnLst>
                                </p:cTn>
                              </p:par>
                            </p:childTnLst>
                          </p:cTn>
                        </p:par>
                      </p:childTnLst>
                    </p:cTn>
                  </p:par>
                  <p:par>
                    <p:cTn id="31" fill="hold">
                      <p:stCondLst>
                        <p:cond delay="indefinite"/>
                      </p:stCondLst>
                      <p:childTnLst>
                        <p:par>
                          <p:cTn id="32" fill="hold">
                            <p:stCondLst>
                              <p:cond delay="0"/>
                            </p:stCondLst>
                            <p:childTnLst>
                              <p:par>
                                <p:cTn id="33" presetID="9" presetClass="entr" presetSubtype="0" fill="hold" grpId="0" nodeType="clickEffect">
                                  <p:stCondLst>
                                    <p:cond delay="0"/>
                                  </p:stCondLst>
                                  <p:childTnLst>
                                    <p:set>
                                      <p:cBhvr>
                                        <p:cTn id="34" dur="1" fill="hold">
                                          <p:stCondLst>
                                            <p:cond delay="0"/>
                                          </p:stCondLst>
                                        </p:cTn>
                                        <p:tgtEl>
                                          <p:spTgt spid="42"/>
                                        </p:tgtEl>
                                        <p:attrNameLst>
                                          <p:attrName>style.visibility</p:attrName>
                                        </p:attrNameLst>
                                      </p:cBhvr>
                                      <p:to>
                                        <p:strVal val="visible"/>
                                      </p:to>
                                    </p:set>
                                    <p:animEffect transition="in" filter="dissolve">
                                      <p:cBhvr>
                                        <p:cTn id="35" dur="500"/>
                                        <p:tgtEl>
                                          <p:spTgt spid="42"/>
                                        </p:tgtEl>
                                      </p:cBhvr>
                                    </p:animEffect>
                                  </p:childTnLst>
                                </p:cTn>
                              </p:par>
                              <p:par>
                                <p:cTn id="36" presetID="9" presetClass="entr" presetSubtype="0" fill="hold" grpId="0" nodeType="withEffect">
                                  <p:stCondLst>
                                    <p:cond delay="0"/>
                                  </p:stCondLst>
                                  <p:childTnLst>
                                    <p:set>
                                      <p:cBhvr>
                                        <p:cTn id="37" dur="1" fill="hold">
                                          <p:stCondLst>
                                            <p:cond delay="0"/>
                                          </p:stCondLst>
                                        </p:cTn>
                                        <p:tgtEl>
                                          <p:spTgt spid="51"/>
                                        </p:tgtEl>
                                        <p:attrNameLst>
                                          <p:attrName>style.visibility</p:attrName>
                                        </p:attrNameLst>
                                      </p:cBhvr>
                                      <p:to>
                                        <p:strVal val="visible"/>
                                      </p:to>
                                    </p:set>
                                    <p:animEffect transition="in" filter="dissolve">
                                      <p:cBhvr>
                                        <p:cTn id="38" dur="500"/>
                                        <p:tgtEl>
                                          <p:spTgt spid="51"/>
                                        </p:tgtEl>
                                      </p:cBhvr>
                                    </p:animEffect>
                                  </p:childTnLst>
                                </p:cTn>
                              </p:par>
                            </p:childTnLst>
                          </p:cTn>
                        </p:par>
                        <p:par>
                          <p:cTn id="39" fill="hold">
                            <p:stCondLst>
                              <p:cond delay="500"/>
                            </p:stCondLst>
                            <p:childTnLst>
                              <p:par>
                                <p:cTn id="40" presetID="9" presetClass="entr" presetSubtype="0" fill="hold" grpId="0" nodeType="afterEffect">
                                  <p:stCondLst>
                                    <p:cond delay="0"/>
                                  </p:stCondLst>
                                  <p:childTnLst>
                                    <p:set>
                                      <p:cBhvr>
                                        <p:cTn id="41" dur="1" fill="hold">
                                          <p:stCondLst>
                                            <p:cond delay="0"/>
                                          </p:stCondLst>
                                        </p:cTn>
                                        <p:tgtEl>
                                          <p:spTgt spid="50"/>
                                        </p:tgtEl>
                                        <p:attrNameLst>
                                          <p:attrName>style.visibility</p:attrName>
                                        </p:attrNameLst>
                                      </p:cBhvr>
                                      <p:to>
                                        <p:strVal val="visible"/>
                                      </p:to>
                                    </p:set>
                                    <p:animEffect transition="in" filter="dissolve">
                                      <p:cBhvr>
                                        <p:cTn id="42" dur="500"/>
                                        <p:tgtEl>
                                          <p:spTgt spid="50"/>
                                        </p:tgtEl>
                                      </p:cBhvr>
                                    </p:animEffect>
                                  </p:childTnLst>
                                </p:cTn>
                              </p:par>
                            </p:childTnLst>
                          </p:cTn>
                        </p:par>
                        <p:par>
                          <p:cTn id="43" fill="hold">
                            <p:stCondLst>
                              <p:cond delay="1000"/>
                            </p:stCondLst>
                            <p:childTnLst>
                              <p:par>
                                <p:cTn id="44" presetID="9" presetClass="entr" presetSubtype="0" fill="hold" grpId="0" nodeType="afterEffect">
                                  <p:stCondLst>
                                    <p:cond delay="0"/>
                                  </p:stCondLst>
                                  <p:childTnLst>
                                    <p:set>
                                      <p:cBhvr>
                                        <p:cTn id="45" dur="1" fill="hold">
                                          <p:stCondLst>
                                            <p:cond delay="0"/>
                                          </p:stCondLst>
                                        </p:cTn>
                                        <p:tgtEl>
                                          <p:spTgt spid="52"/>
                                        </p:tgtEl>
                                        <p:attrNameLst>
                                          <p:attrName>style.visibility</p:attrName>
                                        </p:attrNameLst>
                                      </p:cBhvr>
                                      <p:to>
                                        <p:strVal val="visible"/>
                                      </p:to>
                                    </p:set>
                                    <p:animEffect transition="in" filter="dissolve">
                                      <p:cBhvr>
                                        <p:cTn id="46" dur="500"/>
                                        <p:tgtEl>
                                          <p:spTgt spid="52"/>
                                        </p:tgtEl>
                                      </p:cBhvr>
                                    </p:animEffect>
                                  </p:childTnLst>
                                </p:cTn>
                              </p:par>
                            </p:childTnLst>
                          </p:cTn>
                        </p:par>
                        <p:par>
                          <p:cTn id="47" fill="hold">
                            <p:stCondLst>
                              <p:cond delay="1500"/>
                            </p:stCondLst>
                            <p:childTnLst>
                              <p:par>
                                <p:cTn id="48" presetID="9" presetClass="entr" presetSubtype="0" fill="hold" grpId="0" nodeType="afterEffect">
                                  <p:stCondLst>
                                    <p:cond delay="0"/>
                                  </p:stCondLst>
                                  <p:childTnLst>
                                    <p:set>
                                      <p:cBhvr>
                                        <p:cTn id="49" dur="1" fill="hold">
                                          <p:stCondLst>
                                            <p:cond delay="0"/>
                                          </p:stCondLst>
                                        </p:cTn>
                                        <p:tgtEl>
                                          <p:spTgt spid="55"/>
                                        </p:tgtEl>
                                        <p:attrNameLst>
                                          <p:attrName>style.visibility</p:attrName>
                                        </p:attrNameLst>
                                      </p:cBhvr>
                                      <p:to>
                                        <p:strVal val="visible"/>
                                      </p:to>
                                    </p:set>
                                    <p:animEffect transition="in" filter="dissolve">
                                      <p:cBhvr>
                                        <p:cTn id="50" dur="500"/>
                                        <p:tgtEl>
                                          <p:spTgt spid="55"/>
                                        </p:tgtEl>
                                      </p:cBhvr>
                                    </p:animEffect>
                                  </p:childTnLst>
                                </p:cTn>
                              </p:par>
                            </p:childTnLst>
                          </p:cTn>
                        </p:par>
                        <p:par>
                          <p:cTn id="51" fill="hold">
                            <p:stCondLst>
                              <p:cond delay="2000"/>
                            </p:stCondLst>
                            <p:childTnLst>
                              <p:par>
                                <p:cTn id="52" presetID="9" presetClass="entr" presetSubtype="0" fill="hold" grpId="0" nodeType="afterEffect">
                                  <p:stCondLst>
                                    <p:cond delay="0"/>
                                  </p:stCondLst>
                                  <p:childTnLst>
                                    <p:set>
                                      <p:cBhvr>
                                        <p:cTn id="53" dur="1" fill="hold">
                                          <p:stCondLst>
                                            <p:cond delay="0"/>
                                          </p:stCondLst>
                                        </p:cTn>
                                        <p:tgtEl>
                                          <p:spTgt spid="61"/>
                                        </p:tgtEl>
                                        <p:attrNameLst>
                                          <p:attrName>style.visibility</p:attrName>
                                        </p:attrNameLst>
                                      </p:cBhvr>
                                      <p:to>
                                        <p:strVal val="visible"/>
                                      </p:to>
                                    </p:set>
                                    <p:animEffect transition="in" filter="dissolve">
                                      <p:cBhvr>
                                        <p:cTn id="54" dur="500"/>
                                        <p:tgtEl>
                                          <p:spTgt spid="61"/>
                                        </p:tgtEl>
                                      </p:cBhvr>
                                    </p:animEffect>
                                  </p:childTnLst>
                                </p:cTn>
                              </p:par>
                            </p:childTnLst>
                          </p:cTn>
                        </p:par>
                      </p:childTnLst>
                    </p:cTn>
                  </p:par>
                  <p:par>
                    <p:cTn id="55" fill="hold">
                      <p:stCondLst>
                        <p:cond delay="indefinite"/>
                      </p:stCondLst>
                      <p:childTnLst>
                        <p:par>
                          <p:cTn id="56" fill="hold">
                            <p:stCondLst>
                              <p:cond delay="0"/>
                            </p:stCondLst>
                            <p:childTnLst>
                              <p:par>
                                <p:cTn id="57" presetID="9" presetClass="entr" presetSubtype="0" fill="hold" grpId="0" nodeType="click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dissolve">
                                      <p:cBhvr>
                                        <p:cTn id="59" dur="500"/>
                                        <p:tgtEl>
                                          <p:spTgt spid="25"/>
                                        </p:tgtEl>
                                      </p:cBhvr>
                                    </p:animEffect>
                                  </p:childTnLst>
                                </p:cTn>
                              </p:par>
                            </p:childTnLst>
                          </p:cTn>
                        </p:par>
                        <p:par>
                          <p:cTn id="60" fill="hold">
                            <p:stCondLst>
                              <p:cond delay="500"/>
                            </p:stCondLst>
                            <p:childTnLst>
                              <p:par>
                                <p:cTn id="61" presetID="9" presetClass="entr" presetSubtype="0" fill="hold" grpId="0" nodeType="afterEffect">
                                  <p:stCondLst>
                                    <p:cond delay="0"/>
                                  </p:stCondLst>
                                  <p:childTnLst>
                                    <p:set>
                                      <p:cBhvr>
                                        <p:cTn id="62" dur="1" fill="hold">
                                          <p:stCondLst>
                                            <p:cond delay="0"/>
                                          </p:stCondLst>
                                        </p:cTn>
                                        <p:tgtEl>
                                          <p:spTgt spid="17"/>
                                        </p:tgtEl>
                                        <p:attrNameLst>
                                          <p:attrName>style.visibility</p:attrName>
                                        </p:attrNameLst>
                                      </p:cBhvr>
                                      <p:to>
                                        <p:strVal val="visible"/>
                                      </p:to>
                                    </p:set>
                                    <p:animEffect transition="in" filter="dissolve">
                                      <p:cBhvr>
                                        <p:cTn id="63" dur="500"/>
                                        <p:tgtEl>
                                          <p:spTgt spid="17"/>
                                        </p:tgtEl>
                                      </p:cBhvr>
                                    </p:animEffect>
                                  </p:childTnLst>
                                </p:cTn>
                              </p:par>
                            </p:childTnLst>
                          </p:cTn>
                        </p:par>
                        <p:par>
                          <p:cTn id="64" fill="hold">
                            <p:stCondLst>
                              <p:cond delay="1000"/>
                            </p:stCondLst>
                            <p:childTnLst>
                              <p:par>
                                <p:cTn id="65" presetID="9" presetClass="entr" presetSubtype="0"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dissolve">
                                      <p:cBhvr>
                                        <p:cTn id="67" dur="500"/>
                                        <p:tgtEl>
                                          <p:spTgt spid="18"/>
                                        </p:tgtEl>
                                      </p:cBhvr>
                                    </p:animEffect>
                                  </p:childTnLst>
                                </p:cTn>
                              </p:par>
                            </p:childTnLst>
                          </p:cTn>
                        </p:par>
                      </p:childTnLst>
                    </p:cTn>
                  </p:par>
                  <p:par>
                    <p:cTn id="68" fill="hold">
                      <p:stCondLst>
                        <p:cond delay="indefinite"/>
                      </p:stCondLst>
                      <p:childTnLst>
                        <p:par>
                          <p:cTn id="69" fill="hold">
                            <p:stCondLst>
                              <p:cond delay="0"/>
                            </p:stCondLst>
                            <p:childTnLst>
                              <p:par>
                                <p:cTn id="70" presetID="9" presetClass="entr" presetSubtype="0" fill="hold" grpId="0" nodeType="clickEffect">
                                  <p:stCondLst>
                                    <p:cond delay="0"/>
                                  </p:stCondLst>
                                  <p:childTnLst>
                                    <p:set>
                                      <p:cBhvr>
                                        <p:cTn id="71" dur="1" fill="hold">
                                          <p:stCondLst>
                                            <p:cond delay="0"/>
                                          </p:stCondLst>
                                        </p:cTn>
                                        <p:tgtEl>
                                          <p:spTgt spid="62"/>
                                        </p:tgtEl>
                                        <p:attrNameLst>
                                          <p:attrName>style.visibility</p:attrName>
                                        </p:attrNameLst>
                                      </p:cBhvr>
                                      <p:to>
                                        <p:strVal val="visible"/>
                                      </p:to>
                                    </p:set>
                                    <p:animEffect transition="in" filter="dissolve">
                                      <p:cBhvr>
                                        <p:cTn id="72" dur="500"/>
                                        <p:tgtEl>
                                          <p:spTgt spid="62"/>
                                        </p:tgtEl>
                                      </p:cBhvr>
                                    </p:animEffect>
                                  </p:childTnLst>
                                </p:cTn>
                              </p:par>
                            </p:childTnLst>
                          </p:cTn>
                        </p:par>
                        <p:par>
                          <p:cTn id="73" fill="hold">
                            <p:stCondLst>
                              <p:cond delay="500"/>
                            </p:stCondLst>
                            <p:childTnLst>
                              <p:par>
                                <p:cTn id="74" presetID="9" presetClass="entr" presetSubtype="0" fill="hold" grpId="0" nodeType="afterEffect">
                                  <p:stCondLst>
                                    <p:cond delay="0"/>
                                  </p:stCondLst>
                                  <p:childTnLst>
                                    <p:set>
                                      <p:cBhvr>
                                        <p:cTn id="75" dur="1" fill="hold">
                                          <p:stCondLst>
                                            <p:cond delay="0"/>
                                          </p:stCondLst>
                                        </p:cTn>
                                        <p:tgtEl>
                                          <p:spTgt spid="58"/>
                                        </p:tgtEl>
                                        <p:attrNameLst>
                                          <p:attrName>style.visibility</p:attrName>
                                        </p:attrNameLst>
                                      </p:cBhvr>
                                      <p:to>
                                        <p:strVal val="visible"/>
                                      </p:to>
                                    </p:set>
                                    <p:animEffect transition="in" filter="dissolve">
                                      <p:cBhvr>
                                        <p:cTn id="76" dur="500"/>
                                        <p:tgtEl>
                                          <p:spTgt spid="58"/>
                                        </p:tgtEl>
                                      </p:cBhvr>
                                    </p:animEffect>
                                  </p:childTnLst>
                                </p:cTn>
                              </p:par>
                            </p:childTnLst>
                          </p:cTn>
                        </p:par>
                        <p:par>
                          <p:cTn id="77" fill="hold">
                            <p:stCondLst>
                              <p:cond delay="1000"/>
                            </p:stCondLst>
                            <p:childTnLst>
                              <p:par>
                                <p:cTn id="78" presetID="9" presetClass="entr" presetSubtype="0" fill="hold" grpId="0" nodeType="afterEffect">
                                  <p:stCondLst>
                                    <p:cond delay="0"/>
                                  </p:stCondLst>
                                  <p:childTnLst>
                                    <p:set>
                                      <p:cBhvr>
                                        <p:cTn id="79" dur="1" fill="hold">
                                          <p:stCondLst>
                                            <p:cond delay="0"/>
                                          </p:stCondLst>
                                        </p:cTn>
                                        <p:tgtEl>
                                          <p:spTgt spid="59"/>
                                        </p:tgtEl>
                                        <p:attrNameLst>
                                          <p:attrName>style.visibility</p:attrName>
                                        </p:attrNameLst>
                                      </p:cBhvr>
                                      <p:to>
                                        <p:strVal val="visible"/>
                                      </p:to>
                                    </p:set>
                                    <p:animEffect transition="in" filter="dissolve">
                                      <p:cBhvr>
                                        <p:cTn id="80"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53" grpId="0" animBg="1"/>
      <p:bldP spid="52" grpId="0" animBg="1"/>
      <p:bldP spid="41" grpId="0"/>
      <p:bldP spid="42" grpId="0" animBg="1"/>
      <p:bldP spid="50" grpId="0"/>
      <p:bldP spid="51" grpId="0"/>
      <p:bldP spid="54" grpId="0"/>
      <p:bldP spid="55" grpId="0"/>
      <p:bldP spid="57" grpId="0"/>
      <p:bldP spid="17" grpId="0" animBg="1"/>
      <p:bldP spid="58" grpId="0" animBg="1"/>
      <p:bldP spid="18" grpId="0"/>
      <p:bldP spid="59" grpId="0"/>
      <p:bldP spid="60" grpId="0"/>
      <p:bldP spid="61" grpId="0"/>
      <p:bldP spid="25" grpId="0"/>
      <p:bldP spid="6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Rectangle 55"/>
          <p:cNvSpPr/>
          <p:nvPr/>
        </p:nvSpPr>
        <p:spPr>
          <a:xfrm>
            <a:off x="2106782" y="3094803"/>
            <a:ext cx="1230693" cy="2774112"/>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ight Triangle 52"/>
          <p:cNvSpPr/>
          <p:nvPr/>
        </p:nvSpPr>
        <p:spPr>
          <a:xfrm rot="10800000">
            <a:off x="6319961" y="3927620"/>
            <a:ext cx="831927" cy="245696"/>
          </a:xfrm>
          <a:prstGeom prst="rtTriangle">
            <a:avLst/>
          </a:prstGeom>
          <a:noFill/>
          <a:ln w="63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51"/>
          <p:cNvSpPr/>
          <p:nvPr/>
        </p:nvSpPr>
        <p:spPr>
          <a:xfrm>
            <a:off x="2097074" y="3707708"/>
            <a:ext cx="3504965" cy="2162170"/>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p:cNvSpPr/>
          <p:nvPr/>
        </p:nvSpPr>
        <p:spPr>
          <a:xfrm>
            <a:off x="2094570" y="4050749"/>
            <a:ext cx="3165883" cy="1816982"/>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p:cNvSpPr/>
          <p:nvPr/>
        </p:nvSpPr>
        <p:spPr>
          <a:xfrm>
            <a:off x="2100890" y="3450688"/>
            <a:ext cx="2126781" cy="2413505"/>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24128" y="585216"/>
            <a:ext cx="11023710" cy="1499616"/>
          </a:xfrm>
        </p:spPr>
        <p:txBody>
          <a:bodyPr>
            <a:normAutofit/>
          </a:bodyPr>
          <a:lstStyle/>
          <a:p>
            <a:r>
              <a:rPr lang="en-US" sz="4000" dirty="0" smtClean="0"/>
              <a:t>Agricultural Household Model: Comparative </a:t>
            </a:r>
            <a:r>
              <a:rPr lang="en-US" sz="4000" smtClean="0"/>
              <a:t>Static Analysis</a:t>
            </a:r>
            <a:endParaRPr lang="en-US" sz="4000" dirty="0"/>
          </a:p>
        </p:txBody>
      </p:sp>
      <p:sp>
        <p:nvSpPr>
          <p:cNvPr id="19" name="Rectangle 18"/>
          <p:cNvSpPr/>
          <p:nvPr/>
        </p:nvSpPr>
        <p:spPr>
          <a:xfrm>
            <a:off x="2099310" y="4208024"/>
            <a:ext cx="3006421" cy="1665534"/>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ie 7"/>
          <p:cNvSpPr/>
          <p:nvPr/>
        </p:nvSpPr>
        <p:spPr>
          <a:xfrm rot="5400000">
            <a:off x="-870643" y="2250439"/>
            <a:ext cx="5939904" cy="7234585"/>
          </a:xfrm>
          <a:prstGeom prst="pie">
            <a:avLst>
              <a:gd name="adj1" fmla="val 10808133"/>
              <a:gd name="adj2" fmla="val 16200000"/>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7189712" y="5846466"/>
            <a:ext cx="835870" cy="646331"/>
          </a:xfrm>
          <a:prstGeom prst="rect">
            <a:avLst/>
          </a:prstGeom>
          <a:noFill/>
        </p:spPr>
        <p:txBody>
          <a:bodyPr wrap="none" rtlCol="0">
            <a:spAutoFit/>
          </a:bodyPr>
          <a:lstStyle/>
          <a:p>
            <a:r>
              <a:rPr lang="en-US" dirty="0" smtClean="0"/>
              <a:t>Leisure</a:t>
            </a:r>
          </a:p>
          <a:p>
            <a:r>
              <a:rPr lang="en-US" dirty="0" smtClean="0"/>
              <a:t>(C</a:t>
            </a:r>
            <a:r>
              <a:rPr lang="en-US" baseline="-25000" dirty="0"/>
              <a:t>l</a:t>
            </a:r>
            <a:r>
              <a:rPr lang="en-US" dirty="0" smtClean="0"/>
              <a:t>)</a:t>
            </a:r>
            <a:endParaRPr lang="en-US" dirty="0"/>
          </a:p>
        </p:txBody>
      </p:sp>
      <p:sp>
        <p:nvSpPr>
          <p:cNvPr id="10" name="TextBox 9"/>
          <p:cNvSpPr txBox="1"/>
          <p:nvPr/>
        </p:nvSpPr>
        <p:spPr>
          <a:xfrm>
            <a:off x="1237666" y="1900398"/>
            <a:ext cx="835870" cy="646331"/>
          </a:xfrm>
          <a:prstGeom prst="rect">
            <a:avLst/>
          </a:prstGeom>
          <a:noFill/>
        </p:spPr>
        <p:txBody>
          <a:bodyPr wrap="none" rtlCol="0">
            <a:spAutoFit/>
          </a:bodyPr>
          <a:lstStyle/>
          <a:p>
            <a:r>
              <a:rPr lang="en-US" dirty="0" smtClean="0"/>
              <a:t>Food</a:t>
            </a:r>
          </a:p>
          <a:p>
            <a:r>
              <a:rPr lang="en-US" dirty="0" smtClean="0"/>
              <a:t>(</a:t>
            </a:r>
            <a:r>
              <a:rPr lang="en-US" dirty="0" err="1" smtClean="0"/>
              <a:t>Q</a:t>
            </a:r>
            <a:r>
              <a:rPr lang="en-US" baseline="-25000" dirty="0" err="1" smtClean="0"/>
              <a:t>f</a:t>
            </a:r>
            <a:r>
              <a:rPr lang="en-US" dirty="0" smtClean="0"/>
              <a:t>, </a:t>
            </a:r>
            <a:r>
              <a:rPr lang="en-US" dirty="0" err="1" smtClean="0"/>
              <a:t>C</a:t>
            </a:r>
            <a:r>
              <a:rPr lang="en-US" baseline="-25000" dirty="0" err="1" smtClean="0"/>
              <a:t>f</a:t>
            </a:r>
            <a:r>
              <a:rPr lang="en-US" dirty="0" smtClean="0"/>
              <a:t>)</a:t>
            </a:r>
            <a:endParaRPr lang="en-US" dirty="0"/>
          </a:p>
        </p:txBody>
      </p:sp>
      <p:sp>
        <p:nvSpPr>
          <p:cNvPr id="11" name="Arc 10"/>
          <p:cNvSpPr/>
          <p:nvPr/>
        </p:nvSpPr>
        <p:spPr>
          <a:xfrm rot="10015585">
            <a:off x="4344251" y="379256"/>
            <a:ext cx="4486558" cy="4014549"/>
          </a:xfrm>
          <a:prstGeom prst="arc">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7" name="Straight Connector 6"/>
          <p:cNvCxnSpPr/>
          <p:nvPr/>
        </p:nvCxnSpPr>
        <p:spPr>
          <a:xfrm>
            <a:off x="2099310" y="5870594"/>
            <a:ext cx="5274527"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2099310" y="1951072"/>
            <a:ext cx="0" cy="3922592"/>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4781603" y="4180932"/>
            <a:ext cx="324128" cy="369332"/>
          </a:xfrm>
          <a:prstGeom prst="rect">
            <a:avLst/>
          </a:prstGeom>
          <a:noFill/>
        </p:spPr>
        <p:txBody>
          <a:bodyPr wrap="none" rtlCol="0">
            <a:spAutoFit/>
          </a:bodyPr>
          <a:lstStyle/>
          <a:p>
            <a:r>
              <a:rPr lang="en-US" dirty="0" smtClean="0"/>
              <a:t>A</a:t>
            </a:r>
            <a:endParaRPr lang="en-US" dirty="0"/>
          </a:p>
        </p:txBody>
      </p:sp>
      <p:sp>
        <p:nvSpPr>
          <p:cNvPr id="21" name="TextBox 20"/>
          <p:cNvSpPr txBox="1"/>
          <p:nvPr/>
        </p:nvSpPr>
        <p:spPr>
          <a:xfrm>
            <a:off x="5201868" y="5297759"/>
            <a:ext cx="516488" cy="369332"/>
          </a:xfrm>
          <a:prstGeom prst="rect">
            <a:avLst/>
          </a:prstGeom>
          <a:noFill/>
        </p:spPr>
        <p:txBody>
          <a:bodyPr wrap="none" rtlCol="0">
            <a:spAutoFit/>
          </a:bodyPr>
          <a:lstStyle/>
          <a:p>
            <a:r>
              <a:rPr lang="en-US" dirty="0" smtClean="0"/>
              <a:t>PPF</a:t>
            </a:r>
            <a:endParaRPr lang="en-US" dirty="0"/>
          </a:p>
        </p:txBody>
      </p:sp>
      <p:cxnSp>
        <p:nvCxnSpPr>
          <p:cNvPr id="29" name="Straight Connector 28"/>
          <p:cNvCxnSpPr/>
          <p:nvPr/>
        </p:nvCxnSpPr>
        <p:spPr>
          <a:xfrm>
            <a:off x="3108248" y="2765643"/>
            <a:ext cx="3797426" cy="2307875"/>
          </a:xfrm>
          <a:prstGeom prst="line">
            <a:avLst/>
          </a:prstGeom>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6310887" y="4026185"/>
            <a:ext cx="320922" cy="369332"/>
          </a:xfrm>
          <a:prstGeom prst="rect">
            <a:avLst/>
          </a:prstGeom>
          <a:noFill/>
        </p:spPr>
        <p:txBody>
          <a:bodyPr wrap="none" rtlCol="0">
            <a:spAutoFit/>
          </a:bodyPr>
          <a:lstStyle/>
          <a:p>
            <a:r>
              <a:rPr lang="en-US" dirty="0" smtClean="0"/>
              <a:t>I</a:t>
            </a:r>
            <a:r>
              <a:rPr lang="en-US" baseline="-25000" dirty="0"/>
              <a:t>1</a:t>
            </a:r>
          </a:p>
        </p:txBody>
      </p:sp>
      <p:sp>
        <p:nvSpPr>
          <p:cNvPr id="35" name="TextBox 34"/>
          <p:cNvSpPr txBox="1"/>
          <p:nvPr/>
        </p:nvSpPr>
        <p:spPr>
          <a:xfrm>
            <a:off x="6905674" y="4612347"/>
            <a:ext cx="708848" cy="369332"/>
          </a:xfrm>
          <a:prstGeom prst="rect">
            <a:avLst/>
          </a:prstGeom>
          <a:noFill/>
        </p:spPr>
        <p:txBody>
          <a:bodyPr wrap="none" rtlCol="0">
            <a:spAutoFit/>
          </a:bodyPr>
          <a:lstStyle/>
          <a:p>
            <a:r>
              <a:rPr lang="en-US" dirty="0" smtClean="0"/>
              <a:t>-w/p</a:t>
            </a:r>
            <a:r>
              <a:rPr lang="en-US" baseline="-25000" dirty="0" smtClean="0"/>
              <a:t>f</a:t>
            </a:r>
            <a:endParaRPr lang="en-US" baseline="-25000" dirty="0"/>
          </a:p>
        </p:txBody>
      </p:sp>
      <p:sp>
        <p:nvSpPr>
          <p:cNvPr id="37" name="TextBox 36"/>
          <p:cNvSpPr txBox="1"/>
          <p:nvPr/>
        </p:nvSpPr>
        <p:spPr>
          <a:xfrm>
            <a:off x="5155736" y="3715142"/>
            <a:ext cx="324128" cy="369332"/>
          </a:xfrm>
          <a:prstGeom prst="rect">
            <a:avLst/>
          </a:prstGeom>
          <a:noFill/>
        </p:spPr>
        <p:txBody>
          <a:bodyPr wrap="none" rtlCol="0">
            <a:spAutoFit/>
          </a:bodyPr>
          <a:lstStyle/>
          <a:p>
            <a:r>
              <a:rPr lang="en-US" dirty="0" smtClean="0"/>
              <a:t>C</a:t>
            </a:r>
            <a:endParaRPr lang="en-US" dirty="0"/>
          </a:p>
        </p:txBody>
      </p:sp>
      <p:sp>
        <p:nvSpPr>
          <p:cNvPr id="40" name="TextBox 39"/>
          <p:cNvSpPr txBox="1"/>
          <p:nvPr/>
        </p:nvSpPr>
        <p:spPr>
          <a:xfrm>
            <a:off x="4073814" y="3104932"/>
            <a:ext cx="300082" cy="369332"/>
          </a:xfrm>
          <a:prstGeom prst="rect">
            <a:avLst/>
          </a:prstGeom>
          <a:noFill/>
        </p:spPr>
        <p:txBody>
          <a:bodyPr wrap="none" rtlCol="0">
            <a:spAutoFit/>
          </a:bodyPr>
          <a:lstStyle/>
          <a:p>
            <a:r>
              <a:rPr lang="en-US" dirty="0"/>
              <a:t>B</a:t>
            </a:r>
          </a:p>
        </p:txBody>
      </p:sp>
      <p:sp>
        <p:nvSpPr>
          <p:cNvPr id="28" name="TextBox 27"/>
          <p:cNvSpPr txBox="1"/>
          <p:nvPr/>
        </p:nvSpPr>
        <p:spPr>
          <a:xfrm>
            <a:off x="1495032" y="3259116"/>
            <a:ext cx="481222" cy="369332"/>
          </a:xfrm>
          <a:prstGeom prst="rect">
            <a:avLst/>
          </a:prstGeom>
          <a:noFill/>
        </p:spPr>
        <p:txBody>
          <a:bodyPr wrap="none" rtlCol="0">
            <a:spAutoFit/>
          </a:bodyPr>
          <a:lstStyle/>
          <a:p>
            <a:r>
              <a:rPr lang="en-US" dirty="0" smtClean="0"/>
              <a:t>Q</a:t>
            </a:r>
            <a:r>
              <a:rPr lang="en-US" baseline="30000" dirty="0" smtClean="0"/>
              <a:t>*</a:t>
            </a:r>
            <a:r>
              <a:rPr lang="en-US" baseline="-25000" dirty="0" smtClean="0"/>
              <a:t>f</a:t>
            </a:r>
            <a:endParaRPr lang="en-US" baseline="-25000" dirty="0"/>
          </a:p>
        </p:txBody>
      </p:sp>
      <p:sp>
        <p:nvSpPr>
          <p:cNvPr id="43" name="TextBox 42"/>
          <p:cNvSpPr txBox="1"/>
          <p:nvPr/>
        </p:nvSpPr>
        <p:spPr>
          <a:xfrm>
            <a:off x="4859715" y="6319508"/>
            <a:ext cx="391454" cy="369332"/>
          </a:xfrm>
          <a:prstGeom prst="rect">
            <a:avLst/>
          </a:prstGeom>
          <a:noFill/>
        </p:spPr>
        <p:txBody>
          <a:bodyPr wrap="none" rtlCol="0">
            <a:spAutoFit/>
          </a:bodyPr>
          <a:lstStyle/>
          <a:p>
            <a:r>
              <a:rPr lang="en-US" dirty="0"/>
              <a:t>L</a:t>
            </a:r>
            <a:r>
              <a:rPr lang="en-US" baseline="30000" smtClean="0"/>
              <a:t>*</a:t>
            </a:r>
            <a:r>
              <a:rPr lang="en-US" baseline="-25000" smtClean="0"/>
              <a:t>f</a:t>
            </a:r>
            <a:endParaRPr lang="en-US" baseline="-25000" dirty="0"/>
          </a:p>
        </p:txBody>
      </p:sp>
      <p:sp>
        <p:nvSpPr>
          <p:cNvPr id="44" name="Right Brace 43"/>
          <p:cNvSpPr/>
          <p:nvPr/>
        </p:nvSpPr>
        <p:spPr>
          <a:xfrm rot="5400000">
            <a:off x="4874407" y="5525483"/>
            <a:ext cx="195457" cy="1488930"/>
          </a:xfrm>
          <a:prstGeom prst="rightBrace">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nvGrpSpPr>
          <p:cNvPr id="31" name="Group 30"/>
          <p:cNvGrpSpPr/>
          <p:nvPr/>
        </p:nvGrpSpPr>
        <p:grpSpPr>
          <a:xfrm>
            <a:off x="5620297" y="5919763"/>
            <a:ext cx="285656" cy="369332"/>
            <a:chOff x="5620297" y="5919763"/>
            <a:chExt cx="285656" cy="369332"/>
          </a:xfrm>
        </p:grpSpPr>
        <p:sp>
          <p:nvSpPr>
            <p:cNvPr id="30" name="TextBox 29"/>
            <p:cNvSpPr txBox="1"/>
            <p:nvPr/>
          </p:nvSpPr>
          <p:spPr>
            <a:xfrm>
              <a:off x="5620297" y="5919763"/>
              <a:ext cx="285656" cy="369332"/>
            </a:xfrm>
            <a:prstGeom prst="rect">
              <a:avLst/>
            </a:prstGeom>
            <a:noFill/>
          </p:spPr>
          <p:txBody>
            <a:bodyPr wrap="none" rtlCol="0">
              <a:spAutoFit/>
            </a:bodyPr>
            <a:lstStyle/>
            <a:p>
              <a:r>
                <a:rPr lang="en-US" smtClean="0"/>
                <a:t>T</a:t>
              </a:r>
              <a:endParaRPr lang="en-US"/>
            </a:p>
          </p:txBody>
        </p:sp>
        <p:cxnSp>
          <p:nvCxnSpPr>
            <p:cNvPr id="45" name="Straight Connector 44"/>
            <p:cNvCxnSpPr/>
            <p:nvPr/>
          </p:nvCxnSpPr>
          <p:spPr>
            <a:xfrm>
              <a:off x="5670023" y="5978495"/>
              <a:ext cx="18620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6" name="TextBox 45"/>
          <p:cNvSpPr txBox="1"/>
          <p:nvPr/>
        </p:nvSpPr>
        <p:spPr>
          <a:xfrm>
            <a:off x="1505025" y="3841519"/>
            <a:ext cx="442750" cy="369332"/>
          </a:xfrm>
          <a:prstGeom prst="rect">
            <a:avLst/>
          </a:prstGeom>
          <a:noFill/>
        </p:spPr>
        <p:txBody>
          <a:bodyPr wrap="none" rtlCol="0">
            <a:spAutoFit/>
          </a:bodyPr>
          <a:lstStyle/>
          <a:p>
            <a:r>
              <a:rPr lang="en-US" dirty="0" smtClean="0"/>
              <a:t>C</a:t>
            </a:r>
            <a:r>
              <a:rPr lang="en-US" baseline="30000" dirty="0" smtClean="0"/>
              <a:t>*</a:t>
            </a:r>
            <a:r>
              <a:rPr lang="en-US" baseline="-25000" dirty="0" smtClean="0"/>
              <a:t>f</a:t>
            </a:r>
            <a:endParaRPr lang="en-US" baseline="-25000" dirty="0"/>
          </a:p>
        </p:txBody>
      </p:sp>
      <p:sp>
        <p:nvSpPr>
          <p:cNvPr id="47" name="Right Triangle 46"/>
          <p:cNvSpPr/>
          <p:nvPr/>
        </p:nvSpPr>
        <p:spPr>
          <a:xfrm rot="10800000">
            <a:off x="6269390" y="4679575"/>
            <a:ext cx="636284" cy="393941"/>
          </a:xfrm>
          <a:prstGeom prst="rtTriangle">
            <a:avLst/>
          </a:prstGeom>
          <a:noFill/>
          <a:ln w="63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5052477" y="5884030"/>
            <a:ext cx="425116" cy="369332"/>
          </a:xfrm>
          <a:prstGeom prst="rect">
            <a:avLst/>
          </a:prstGeom>
          <a:noFill/>
        </p:spPr>
        <p:txBody>
          <a:bodyPr wrap="none" rtlCol="0">
            <a:spAutoFit/>
          </a:bodyPr>
          <a:lstStyle/>
          <a:p>
            <a:r>
              <a:rPr lang="en-US" dirty="0" smtClean="0"/>
              <a:t>C</a:t>
            </a:r>
            <a:r>
              <a:rPr lang="en-US" baseline="30000" dirty="0" smtClean="0"/>
              <a:t>*</a:t>
            </a:r>
            <a:r>
              <a:rPr lang="en-US" baseline="-25000" dirty="0" smtClean="0"/>
              <a:t>l</a:t>
            </a:r>
            <a:endParaRPr lang="en-US" baseline="-25000" dirty="0"/>
          </a:p>
        </p:txBody>
      </p:sp>
      <p:cxnSp>
        <p:nvCxnSpPr>
          <p:cNvPr id="36" name="Straight Connector 35"/>
          <p:cNvCxnSpPr/>
          <p:nvPr/>
        </p:nvCxnSpPr>
        <p:spPr>
          <a:xfrm>
            <a:off x="2088678" y="2690657"/>
            <a:ext cx="5219088" cy="1526852"/>
          </a:xfrm>
          <a:prstGeom prst="line">
            <a:avLst/>
          </a:prstGeom>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flipH="1">
            <a:off x="3086261" y="2713113"/>
            <a:ext cx="372861" cy="369332"/>
          </a:xfrm>
          <a:prstGeom prst="rect">
            <a:avLst/>
          </a:prstGeom>
          <a:noFill/>
        </p:spPr>
        <p:txBody>
          <a:bodyPr wrap="square" rtlCol="0">
            <a:spAutoFit/>
          </a:bodyPr>
          <a:lstStyle/>
          <a:p>
            <a:r>
              <a:rPr lang="en-US" dirty="0" smtClean="0"/>
              <a:t>D</a:t>
            </a:r>
            <a:endParaRPr lang="en-US" dirty="0"/>
          </a:p>
        </p:txBody>
      </p:sp>
      <p:sp>
        <p:nvSpPr>
          <p:cNvPr id="42" name="Arc 41"/>
          <p:cNvSpPr/>
          <p:nvPr/>
        </p:nvSpPr>
        <p:spPr>
          <a:xfrm rot="10800000">
            <a:off x="4472403" y="935007"/>
            <a:ext cx="3328838" cy="2843478"/>
          </a:xfrm>
          <a:prstGeom prst="arc">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TextBox 49"/>
          <p:cNvSpPr txBox="1"/>
          <p:nvPr/>
        </p:nvSpPr>
        <p:spPr>
          <a:xfrm>
            <a:off x="5487158" y="3331658"/>
            <a:ext cx="285656" cy="369332"/>
          </a:xfrm>
          <a:prstGeom prst="rect">
            <a:avLst/>
          </a:prstGeom>
          <a:noFill/>
        </p:spPr>
        <p:txBody>
          <a:bodyPr wrap="none" rtlCol="0">
            <a:spAutoFit/>
          </a:bodyPr>
          <a:lstStyle/>
          <a:p>
            <a:r>
              <a:rPr lang="en-US" dirty="0"/>
              <a:t>E</a:t>
            </a:r>
          </a:p>
        </p:txBody>
      </p:sp>
      <p:sp>
        <p:nvSpPr>
          <p:cNvPr id="51" name="TextBox 50"/>
          <p:cNvSpPr txBox="1"/>
          <p:nvPr/>
        </p:nvSpPr>
        <p:spPr>
          <a:xfrm>
            <a:off x="6045365" y="3415871"/>
            <a:ext cx="320922" cy="369332"/>
          </a:xfrm>
          <a:prstGeom prst="rect">
            <a:avLst/>
          </a:prstGeom>
          <a:noFill/>
        </p:spPr>
        <p:txBody>
          <a:bodyPr wrap="none" rtlCol="0">
            <a:spAutoFit/>
          </a:bodyPr>
          <a:lstStyle/>
          <a:p>
            <a:r>
              <a:rPr lang="en-US" dirty="0" smtClean="0"/>
              <a:t>I</a:t>
            </a:r>
            <a:r>
              <a:rPr lang="en-US" baseline="-25000" dirty="0" smtClean="0"/>
              <a:t>2</a:t>
            </a:r>
            <a:endParaRPr lang="en-US" baseline="-25000" dirty="0"/>
          </a:p>
        </p:txBody>
      </p:sp>
      <p:sp>
        <p:nvSpPr>
          <p:cNvPr id="54" name="TextBox 53"/>
          <p:cNvSpPr txBox="1"/>
          <p:nvPr/>
        </p:nvSpPr>
        <p:spPr>
          <a:xfrm>
            <a:off x="6846650" y="3600537"/>
            <a:ext cx="1227900" cy="369332"/>
          </a:xfrm>
          <a:prstGeom prst="rect">
            <a:avLst/>
          </a:prstGeom>
          <a:noFill/>
        </p:spPr>
        <p:txBody>
          <a:bodyPr wrap="none" rtlCol="0">
            <a:spAutoFit/>
          </a:bodyPr>
          <a:lstStyle/>
          <a:p>
            <a:r>
              <a:rPr lang="en-US" dirty="0" smtClean="0"/>
              <a:t>-w/</a:t>
            </a:r>
            <a:r>
              <a:rPr lang="en-US" dirty="0" err="1" smtClean="0"/>
              <a:t>p’</a:t>
            </a:r>
            <a:r>
              <a:rPr lang="en-US" baseline="-25000" dirty="0" err="1" smtClean="0"/>
              <a:t>f</a:t>
            </a:r>
            <a:r>
              <a:rPr lang="en-US" baseline="-25000" dirty="0" smtClean="0"/>
              <a:t> </a:t>
            </a:r>
            <a:r>
              <a:rPr lang="en-US" dirty="0" smtClean="0"/>
              <a:t>&gt; p</a:t>
            </a:r>
            <a:r>
              <a:rPr lang="en-US" baseline="-25000" dirty="0" smtClean="0"/>
              <a:t>f</a:t>
            </a:r>
            <a:endParaRPr lang="en-US" baseline="-25000" dirty="0"/>
          </a:p>
        </p:txBody>
      </p:sp>
      <p:sp>
        <p:nvSpPr>
          <p:cNvPr id="55" name="TextBox 54"/>
          <p:cNvSpPr txBox="1"/>
          <p:nvPr/>
        </p:nvSpPr>
        <p:spPr>
          <a:xfrm>
            <a:off x="1497272" y="3514877"/>
            <a:ext cx="409086" cy="369332"/>
          </a:xfrm>
          <a:prstGeom prst="rect">
            <a:avLst/>
          </a:prstGeom>
          <a:noFill/>
        </p:spPr>
        <p:txBody>
          <a:bodyPr wrap="none" rtlCol="0">
            <a:spAutoFit/>
          </a:bodyPr>
          <a:lstStyle/>
          <a:p>
            <a:r>
              <a:rPr lang="en-US" dirty="0" err="1" smtClean="0"/>
              <a:t>C</a:t>
            </a:r>
            <a:r>
              <a:rPr lang="en-US" baseline="30000" dirty="0" err="1" smtClean="0"/>
              <a:t>’</a:t>
            </a:r>
            <a:r>
              <a:rPr lang="en-US" baseline="-25000" dirty="0" err="1" smtClean="0"/>
              <a:t>f</a:t>
            </a:r>
            <a:endParaRPr lang="en-US" baseline="-25000" dirty="0"/>
          </a:p>
        </p:txBody>
      </p:sp>
      <p:sp>
        <p:nvSpPr>
          <p:cNvPr id="57" name="TextBox 56"/>
          <p:cNvSpPr txBox="1"/>
          <p:nvPr/>
        </p:nvSpPr>
        <p:spPr>
          <a:xfrm>
            <a:off x="1485809" y="2854344"/>
            <a:ext cx="447558" cy="369332"/>
          </a:xfrm>
          <a:prstGeom prst="rect">
            <a:avLst/>
          </a:prstGeom>
          <a:noFill/>
        </p:spPr>
        <p:txBody>
          <a:bodyPr wrap="none" rtlCol="0">
            <a:spAutoFit/>
          </a:bodyPr>
          <a:lstStyle/>
          <a:p>
            <a:r>
              <a:rPr lang="en-US" dirty="0" err="1" smtClean="0"/>
              <a:t>Q</a:t>
            </a:r>
            <a:r>
              <a:rPr lang="en-US" baseline="30000" dirty="0" err="1" smtClean="0"/>
              <a:t>’</a:t>
            </a:r>
            <a:r>
              <a:rPr lang="en-US" baseline="-25000" dirty="0" err="1" smtClean="0"/>
              <a:t>f</a:t>
            </a:r>
            <a:endParaRPr lang="en-US" baseline="-25000" dirty="0"/>
          </a:p>
        </p:txBody>
      </p:sp>
      <p:sp>
        <p:nvSpPr>
          <p:cNvPr id="17" name="Left Brace 16"/>
          <p:cNvSpPr/>
          <p:nvPr/>
        </p:nvSpPr>
        <p:spPr>
          <a:xfrm>
            <a:off x="1237666" y="3039010"/>
            <a:ext cx="248143" cy="435254"/>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8" name="Left Brace 57"/>
          <p:cNvSpPr/>
          <p:nvPr/>
        </p:nvSpPr>
        <p:spPr>
          <a:xfrm>
            <a:off x="1253146" y="3671883"/>
            <a:ext cx="248143" cy="435254"/>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8" name="TextBox 17"/>
          <p:cNvSpPr txBox="1"/>
          <p:nvPr/>
        </p:nvSpPr>
        <p:spPr>
          <a:xfrm>
            <a:off x="755632" y="3058909"/>
            <a:ext cx="554960" cy="369332"/>
          </a:xfrm>
          <a:prstGeom prst="rect">
            <a:avLst/>
          </a:prstGeom>
          <a:noFill/>
        </p:spPr>
        <p:txBody>
          <a:bodyPr wrap="none" rtlCol="0">
            <a:spAutoFit/>
          </a:bodyPr>
          <a:lstStyle/>
          <a:p>
            <a:r>
              <a:rPr lang="en-US" dirty="0" smtClean="0"/>
              <a:t>∆</a:t>
            </a:r>
            <a:r>
              <a:rPr lang="en-US" dirty="0" err="1"/>
              <a:t>Q</a:t>
            </a:r>
            <a:r>
              <a:rPr lang="en-US" baseline="-25000" dirty="0" err="1" smtClean="0"/>
              <a:t>f</a:t>
            </a:r>
            <a:endParaRPr lang="en-US" baseline="-25000" dirty="0"/>
          </a:p>
        </p:txBody>
      </p:sp>
      <p:sp>
        <p:nvSpPr>
          <p:cNvPr id="59" name="TextBox 58"/>
          <p:cNvSpPr txBox="1"/>
          <p:nvPr/>
        </p:nvSpPr>
        <p:spPr>
          <a:xfrm>
            <a:off x="819665" y="3834714"/>
            <a:ext cx="516488" cy="369332"/>
          </a:xfrm>
          <a:prstGeom prst="rect">
            <a:avLst/>
          </a:prstGeom>
          <a:noFill/>
        </p:spPr>
        <p:txBody>
          <a:bodyPr wrap="none" rtlCol="0">
            <a:spAutoFit/>
          </a:bodyPr>
          <a:lstStyle/>
          <a:p>
            <a:r>
              <a:rPr lang="en-US" dirty="0" smtClean="0"/>
              <a:t>∆</a:t>
            </a:r>
            <a:r>
              <a:rPr lang="en-US" dirty="0" err="1" smtClean="0"/>
              <a:t>C</a:t>
            </a:r>
            <a:r>
              <a:rPr lang="en-US" baseline="-25000" dirty="0" err="1" smtClean="0"/>
              <a:t>f</a:t>
            </a:r>
            <a:endParaRPr lang="en-US" baseline="-25000" dirty="0"/>
          </a:p>
        </p:txBody>
      </p:sp>
      <p:sp>
        <p:nvSpPr>
          <p:cNvPr id="61" name="TextBox 60"/>
          <p:cNvSpPr txBox="1"/>
          <p:nvPr/>
        </p:nvSpPr>
        <p:spPr>
          <a:xfrm>
            <a:off x="5364000" y="5890699"/>
            <a:ext cx="391454" cy="369332"/>
          </a:xfrm>
          <a:prstGeom prst="rect">
            <a:avLst/>
          </a:prstGeom>
          <a:noFill/>
        </p:spPr>
        <p:txBody>
          <a:bodyPr wrap="none" rtlCol="0">
            <a:spAutoFit/>
          </a:bodyPr>
          <a:lstStyle/>
          <a:p>
            <a:r>
              <a:rPr lang="en-US" dirty="0" err="1" smtClean="0"/>
              <a:t>C</a:t>
            </a:r>
            <a:r>
              <a:rPr lang="en-US" baseline="30000" dirty="0" err="1" smtClean="0"/>
              <a:t>’</a:t>
            </a:r>
            <a:r>
              <a:rPr lang="en-US" baseline="-25000" dirty="0" err="1" smtClean="0"/>
              <a:t>l</a:t>
            </a:r>
            <a:endParaRPr lang="en-US" baseline="-25000" dirty="0"/>
          </a:p>
        </p:txBody>
      </p:sp>
      <p:sp>
        <p:nvSpPr>
          <p:cNvPr id="63" name="Right Brace 62"/>
          <p:cNvSpPr/>
          <p:nvPr/>
        </p:nvSpPr>
        <p:spPr>
          <a:xfrm rot="5400000">
            <a:off x="4432416" y="5243715"/>
            <a:ext cx="217352" cy="2407233"/>
          </a:xfrm>
          <a:prstGeom prst="rightBrace">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64" name="TextBox 63"/>
          <p:cNvSpPr txBox="1"/>
          <p:nvPr/>
        </p:nvSpPr>
        <p:spPr>
          <a:xfrm>
            <a:off x="4394282" y="6534061"/>
            <a:ext cx="352982" cy="369332"/>
          </a:xfrm>
          <a:prstGeom prst="rect">
            <a:avLst/>
          </a:prstGeom>
          <a:noFill/>
        </p:spPr>
        <p:txBody>
          <a:bodyPr wrap="none" rtlCol="0">
            <a:spAutoFit/>
          </a:bodyPr>
          <a:lstStyle/>
          <a:p>
            <a:r>
              <a:rPr lang="en-US" dirty="0" err="1" smtClean="0"/>
              <a:t>L</a:t>
            </a:r>
            <a:r>
              <a:rPr lang="en-US" baseline="30000" dirty="0" err="1" smtClean="0"/>
              <a:t>’</a:t>
            </a:r>
            <a:r>
              <a:rPr lang="en-US" baseline="-25000" dirty="0" err="1" smtClean="0"/>
              <a:t>f</a:t>
            </a:r>
            <a:endParaRPr lang="en-US" baseline="-25000" dirty="0"/>
          </a:p>
        </p:txBody>
      </p:sp>
      <p:sp>
        <p:nvSpPr>
          <p:cNvPr id="3" name="TextBox 2"/>
          <p:cNvSpPr txBox="1"/>
          <p:nvPr/>
        </p:nvSpPr>
        <p:spPr>
          <a:xfrm>
            <a:off x="8040215" y="2833761"/>
            <a:ext cx="3756454" cy="646331"/>
          </a:xfrm>
          <a:prstGeom prst="rect">
            <a:avLst/>
          </a:prstGeom>
          <a:noFill/>
        </p:spPr>
        <p:txBody>
          <a:bodyPr wrap="square" rtlCol="0">
            <a:spAutoFit/>
          </a:bodyPr>
          <a:lstStyle/>
          <a:p>
            <a:r>
              <a:rPr lang="en-US" dirty="0" smtClean="0"/>
              <a:t>Because of the increasing profit in this case</a:t>
            </a:r>
            <a:r>
              <a:rPr lang="en-US" smtClean="0"/>
              <a:t>, the farmer can hire more labor.</a:t>
            </a:r>
            <a:endParaRPr lang="en-US"/>
          </a:p>
        </p:txBody>
      </p:sp>
      <p:sp>
        <p:nvSpPr>
          <p:cNvPr id="4" name="TextBox 3"/>
          <p:cNvSpPr txBox="1"/>
          <p:nvPr/>
        </p:nvSpPr>
        <p:spPr>
          <a:xfrm>
            <a:off x="7967268" y="1827653"/>
            <a:ext cx="3996800" cy="369332"/>
          </a:xfrm>
          <a:prstGeom prst="rect">
            <a:avLst/>
          </a:prstGeom>
          <a:noFill/>
        </p:spPr>
        <p:txBody>
          <a:bodyPr wrap="none" rtlCol="0">
            <a:spAutoFit/>
          </a:bodyPr>
          <a:lstStyle/>
          <a:p>
            <a:r>
              <a:rPr lang="en-US" smtClean="0"/>
              <a:t>More production </a:t>
            </a:r>
            <a:r>
              <a:rPr lang="en-US" smtClean="0">
                <a:sym typeface="Wingdings"/>
              </a:rPr>
              <a:t> higher labor demand</a:t>
            </a:r>
            <a:endParaRPr lang="en-US"/>
          </a:p>
        </p:txBody>
      </p:sp>
      <p:sp>
        <p:nvSpPr>
          <p:cNvPr id="5" name="TextBox 4"/>
          <p:cNvSpPr txBox="1"/>
          <p:nvPr/>
        </p:nvSpPr>
        <p:spPr>
          <a:xfrm>
            <a:off x="8042957" y="2334543"/>
            <a:ext cx="955326" cy="369332"/>
          </a:xfrm>
          <a:prstGeom prst="rect">
            <a:avLst/>
          </a:prstGeom>
          <a:noFill/>
        </p:spPr>
        <p:txBody>
          <a:bodyPr wrap="none" rtlCol="0">
            <a:spAutoFit/>
          </a:bodyPr>
          <a:lstStyle/>
          <a:p>
            <a:r>
              <a:rPr lang="en-US" dirty="0" smtClean="0"/>
              <a:t>L</a:t>
            </a:r>
            <a:r>
              <a:rPr lang="en-US" baseline="30000" dirty="0" smtClean="0"/>
              <a:t>*</a:t>
            </a:r>
            <a:r>
              <a:rPr lang="en-US" baseline="-25000" dirty="0" smtClean="0"/>
              <a:t>f</a:t>
            </a:r>
            <a:r>
              <a:rPr lang="en-US" dirty="0" smtClean="0"/>
              <a:t> </a:t>
            </a:r>
            <a:r>
              <a:rPr lang="en-US" dirty="0" smtClean="0">
                <a:sym typeface="Wingdings"/>
              </a:rPr>
              <a:t> </a:t>
            </a:r>
            <a:r>
              <a:rPr lang="en-US" dirty="0" err="1" smtClean="0">
                <a:sym typeface="Wingdings"/>
              </a:rPr>
              <a:t>L’</a:t>
            </a:r>
            <a:r>
              <a:rPr lang="en-US" baseline="-25000" dirty="0" err="1" smtClean="0">
                <a:sym typeface="Wingdings"/>
              </a:rPr>
              <a:t>f</a:t>
            </a:r>
            <a:endParaRPr lang="en-US" baseline="-25000" dirty="0"/>
          </a:p>
        </p:txBody>
      </p:sp>
      <p:grpSp>
        <p:nvGrpSpPr>
          <p:cNvPr id="13" name="Group 12"/>
          <p:cNvGrpSpPr/>
          <p:nvPr/>
        </p:nvGrpSpPr>
        <p:grpSpPr>
          <a:xfrm>
            <a:off x="8377881" y="4127157"/>
            <a:ext cx="3669957" cy="1754326"/>
            <a:chOff x="8377881" y="4127157"/>
            <a:chExt cx="3669957" cy="1754326"/>
          </a:xfrm>
        </p:grpSpPr>
        <p:sp>
          <p:nvSpPr>
            <p:cNvPr id="12" name="TextBox 11"/>
            <p:cNvSpPr txBox="1"/>
            <p:nvPr/>
          </p:nvSpPr>
          <p:spPr>
            <a:xfrm>
              <a:off x="8377881" y="4127157"/>
              <a:ext cx="3669957" cy="1754326"/>
            </a:xfrm>
            <a:prstGeom prst="rect">
              <a:avLst/>
            </a:prstGeom>
            <a:noFill/>
          </p:spPr>
          <p:txBody>
            <a:bodyPr wrap="square" rtlCol="0">
              <a:spAutoFit/>
            </a:bodyPr>
            <a:lstStyle/>
            <a:p>
              <a:r>
                <a:rPr lang="en-US" dirty="0" smtClean="0"/>
                <a:t>Number of labor hired from market increases from</a:t>
              </a:r>
            </a:p>
            <a:p>
              <a:endParaRPr lang="en-US" dirty="0" smtClean="0"/>
            </a:p>
            <a:p>
              <a:r>
                <a:rPr lang="en-US" dirty="0" smtClean="0"/>
                <a:t>L</a:t>
              </a:r>
              <a:r>
                <a:rPr lang="en-US" baseline="30000" dirty="0" smtClean="0"/>
                <a:t>*</a:t>
              </a:r>
              <a:r>
                <a:rPr lang="en-US" baseline="-25000" dirty="0" smtClean="0"/>
                <a:t>f</a:t>
              </a:r>
              <a:r>
                <a:rPr lang="en-US" dirty="0" smtClean="0"/>
                <a:t> </a:t>
              </a:r>
              <a:r>
                <a:rPr lang="mr-IN" dirty="0" smtClean="0"/>
                <a:t>–</a:t>
              </a:r>
              <a:r>
                <a:rPr lang="en-US" dirty="0" smtClean="0"/>
                <a:t> (T </a:t>
              </a:r>
              <a:r>
                <a:rPr lang="mr-IN" dirty="0" smtClean="0"/>
                <a:t>–</a:t>
              </a:r>
              <a:r>
                <a:rPr lang="en-US" dirty="0" smtClean="0"/>
                <a:t> C</a:t>
              </a:r>
              <a:r>
                <a:rPr lang="en-US" baseline="30000" dirty="0" smtClean="0"/>
                <a:t>*</a:t>
              </a:r>
              <a:r>
                <a:rPr lang="en-US" baseline="-25000" dirty="0" smtClean="0"/>
                <a:t>l</a:t>
              </a:r>
              <a:r>
                <a:rPr lang="en-US" dirty="0" smtClean="0"/>
                <a:t>)  to</a:t>
              </a:r>
            </a:p>
            <a:p>
              <a:endParaRPr lang="en-US" dirty="0" smtClean="0"/>
            </a:p>
            <a:p>
              <a:r>
                <a:rPr lang="en-US" dirty="0" err="1" smtClean="0"/>
                <a:t>L’</a:t>
              </a:r>
              <a:r>
                <a:rPr lang="en-US" baseline="-25000" dirty="0" err="1" smtClean="0"/>
                <a:t>f</a:t>
              </a:r>
              <a:r>
                <a:rPr lang="en-US" dirty="0" smtClean="0"/>
                <a:t> </a:t>
              </a:r>
              <a:r>
                <a:rPr lang="mr-IN" dirty="0" smtClean="0"/>
                <a:t>–</a:t>
              </a:r>
              <a:r>
                <a:rPr lang="en-US" dirty="0" smtClean="0"/>
                <a:t> (T </a:t>
              </a:r>
              <a:r>
                <a:rPr lang="mr-IN" dirty="0" smtClean="0"/>
                <a:t>–</a:t>
              </a:r>
              <a:r>
                <a:rPr lang="en-US" dirty="0" smtClean="0"/>
                <a:t> </a:t>
              </a:r>
              <a:r>
                <a:rPr lang="en-US" dirty="0" err="1" smtClean="0"/>
                <a:t>C’</a:t>
              </a:r>
              <a:r>
                <a:rPr lang="en-US" baseline="-25000" dirty="0" err="1" smtClean="0"/>
                <a:t>f</a:t>
              </a:r>
              <a:r>
                <a:rPr lang="en-US" dirty="0" smtClean="0"/>
                <a:t>)</a:t>
              </a:r>
              <a:endParaRPr lang="en-US" dirty="0"/>
            </a:p>
          </p:txBody>
        </p:sp>
        <p:cxnSp>
          <p:nvCxnSpPr>
            <p:cNvPr id="65" name="Straight Connector 64"/>
            <p:cNvCxnSpPr/>
            <p:nvPr/>
          </p:nvCxnSpPr>
          <p:spPr>
            <a:xfrm>
              <a:off x="8941404" y="5000468"/>
              <a:ext cx="18620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a:off x="8899651" y="5553700"/>
              <a:ext cx="18620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51508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dissolve">
                                      <p:cBhvr>
                                        <p:cTn id="7" dur="500"/>
                                        <p:tgtEl>
                                          <p:spTgt spid="44"/>
                                        </p:tgtEl>
                                      </p:cBhvr>
                                    </p:animEffect>
                                  </p:childTnLst>
                                </p:cTn>
                              </p:par>
                              <p:par>
                                <p:cTn id="8" presetID="9" presetClass="entr" presetSubtype="0" fill="hold" grpId="0" nodeType="withEffect">
                                  <p:stCondLst>
                                    <p:cond delay="0"/>
                                  </p:stCondLst>
                                  <p:childTnLst>
                                    <p:set>
                                      <p:cBhvr>
                                        <p:cTn id="9" dur="1" fill="hold">
                                          <p:stCondLst>
                                            <p:cond delay="0"/>
                                          </p:stCondLst>
                                        </p:cTn>
                                        <p:tgtEl>
                                          <p:spTgt spid="43"/>
                                        </p:tgtEl>
                                        <p:attrNameLst>
                                          <p:attrName>style.visibility</p:attrName>
                                        </p:attrNameLst>
                                      </p:cBhvr>
                                      <p:to>
                                        <p:strVal val="visible"/>
                                      </p:to>
                                    </p:set>
                                    <p:animEffect transition="in" filter="dissolve">
                                      <p:cBhvr>
                                        <p:cTn id="10" dur="500"/>
                                        <p:tgtEl>
                                          <p:spTgt spid="43"/>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63"/>
                                        </p:tgtEl>
                                        <p:attrNameLst>
                                          <p:attrName>style.visibility</p:attrName>
                                        </p:attrNameLst>
                                      </p:cBhvr>
                                      <p:to>
                                        <p:strVal val="visible"/>
                                      </p:to>
                                    </p:set>
                                    <p:animEffect transition="in" filter="dissolve">
                                      <p:cBhvr>
                                        <p:cTn id="15" dur="500"/>
                                        <p:tgtEl>
                                          <p:spTgt spid="63"/>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64"/>
                                        </p:tgtEl>
                                        <p:attrNameLst>
                                          <p:attrName>style.visibility</p:attrName>
                                        </p:attrNameLst>
                                      </p:cBhvr>
                                      <p:to>
                                        <p:strVal val="visible"/>
                                      </p:to>
                                    </p:set>
                                    <p:animEffect transition="in" filter="dissolve">
                                      <p:cBhvr>
                                        <p:cTn id="18" dur="500"/>
                                        <p:tgtEl>
                                          <p:spTgt spid="64"/>
                                        </p:tgtEl>
                                      </p:cBhvr>
                                    </p:animEffect>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dissolve">
                                      <p:cBhvr>
                                        <p:cTn id="23" dur="5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9" presetClass="entr" presetSubtype="0" fill="hold"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dissolve">
                                      <p:cBhvr>
                                        <p:cTn id="2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animBg="1"/>
      <p:bldP spid="63" grpId="0" animBg="1"/>
      <p:bldP spid="64" grpId="0"/>
      <p:bldP spid="3"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285</TotalTime>
  <Words>1640</Words>
  <Application>Microsoft Macintosh PowerPoint</Application>
  <PresentationFormat>Widescreen</PresentationFormat>
  <Paragraphs>344</Paragraphs>
  <Slides>20</Slides>
  <Notes>11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20</vt:i4>
      </vt:variant>
    </vt:vector>
  </HeadingPairs>
  <TitlesOfParts>
    <vt:vector size="29" baseType="lpstr">
      <vt:lpstr>Calibri</vt:lpstr>
      <vt:lpstr>Mangal</vt:lpstr>
      <vt:lpstr>TH SarabunPSK</vt:lpstr>
      <vt:lpstr>Tw Cen MT</vt:lpstr>
      <vt:lpstr>Tw Cen MT Condensed</vt:lpstr>
      <vt:lpstr>Wingdings</vt:lpstr>
      <vt:lpstr>Wingdings 3</vt:lpstr>
      <vt:lpstr>Arial</vt:lpstr>
      <vt:lpstr>Integral</vt:lpstr>
      <vt:lpstr>Agricultural Household Model</vt:lpstr>
      <vt:lpstr>Main text for this lecture</vt:lpstr>
      <vt:lpstr>Importance of Agricultural Household Model</vt:lpstr>
      <vt:lpstr>Agricultural Household Model</vt:lpstr>
      <vt:lpstr>Question</vt:lpstr>
      <vt:lpstr>Microeconomics</vt:lpstr>
      <vt:lpstr>Microeconomics</vt:lpstr>
      <vt:lpstr>Agricultural Household Model</vt:lpstr>
      <vt:lpstr>Agricultural Household Model</vt:lpstr>
      <vt:lpstr>Agricultural Household Model</vt:lpstr>
      <vt:lpstr>Agricultural Household Model with missing market</vt:lpstr>
      <vt:lpstr>Agricultural Household Model with missing market</vt:lpstr>
      <vt:lpstr>Agricultural Household Model with Perfect market </vt:lpstr>
      <vt:lpstr>Agricultural Household Model with Perfect market </vt:lpstr>
      <vt:lpstr>Agricultural Household Model with Perfect market </vt:lpstr>
      <vt:lpstr>Agricultural Household Model with Perfect market </vt:lpstr>
      <vt:lpstr>Agricultural Household Model with Mixed scenario</vt:lpstr>
      <vt:lpstr>Agricultural Household Model with Mixed scenario</vt:lpstr>
      <vt:lpstr>Agricultural Household Model: Comparative Static Analysis</vt:lpstr>
      <vt:lpstr>Agricultural Household Model: Comparative Static Analysis</vt:lpstr>
    </vt:vector>
  </TitlesOfParts>
  <Company/>
  <LinksUpToDate>false</LinksUpToDate>
  <SharedDoc>false</SharedDoc>
  <HyperlinksChanged>false</HyperlinksChanged>
  <AppVersion>15.0031</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Agricultural Household Model</dc:title>
  <dc:creator>Chol Bunnag</dc:creator>
  <cp:lastModifiedBy>Chol Bunnag</cp:lastModifiedBy>
  <cp:revision>50</cp:revision>
  <dcterms:created xsi:type="dcterms:W3CDTF">2017-02-15T21:01:23Z</dcterms:created>
  <dcterms:modified xsi:type="dcterms:W3CDTF">2017-02-16T01:58:02Z</dcterms:modified>
</cp:coreProperties>
</file>