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1" r:id="rId6"/>
    <p:sldId id="262" r:id="rId7"/>
    <p:sldId id="263" r:id="rId8"/>
    <p:sldId id="264" r:id="rId9"/>
    <p:sldId id="266" r:id="rId10"/>
    <p:sldId id="267" r:id="rId11"/>
    <p:sldId id="268" r:id="rId12"/>
    <p:sldId id="265" r:id="rId13"/>
    <p:sldId id="269" r:id="rId14"/>
    <p:sldId id="270" r:id="rId15"/>
    <p:sldId id="271" r:id="rId16"/>
    <p:sldId id="272" r:id="rId17"/>
    <p:sldId id="275" r:id="rId18"/>
    <p:sldId id="273" r:id="rId19"/>
    <p:sldId id="274" r:id="rId20"/>
    <p:sldId id="276" r:id="rId21"/>
    <p:sldId id="277" r:id="rId22"/>
    <p:sldId id="278" r:id="rId23"/>
    <p:sldId id="279" r:id="rId24"/>
    <p:sldId id="280" r:id="rId25"/>
    <p:sldId id="281" r:id="rId26"/>
    <p:sldId id="284" r:id="rId27"/>
    <p:sldId id="282" r:id="rId28"/>
    <p:sldId id="283" r:id="rId29"/>
    <p:sldId id="285" r:id="rId30"/>
    <p:sldId id="315" r:id="rId31"/>
    <p:sldId id="316" r:id="rId32"/>
    <p:sldId id="317" r:id="rId33"/>
    <p:sldId id="292" r:id="rId34"/>
    <p:sldId id="293" r:id="rId35"/>
    <p:sldId id="294" r:id="rId36"/>
    <p:sldId id="295" r:id="rId37"/>
    <p:sldId id="296" r:id="rId38"/>
    <p:sldId id="297" r:id="rId39"/>
    <p:sldId id="298" r:id="rId40"/>
    <p:sldId id="299" r:id="rId41"/>
    <p:sldId id="300" r:id="rId42"/>
    <p:sldId id="301" r:id="rId43"/>
    <p:sldId id="302" r:id="rId44"/>
    <p:sldId id="303" r:id="rId45"/>
    <p:sldId id="304" r:id="rId46"/>
    <p:sldId id="305" r:id="rId47"/>
    <p:sldId id="306" r:id="rId48"/>
    <p:sldId id="307" r:id="rId49"/>
    <p:sldId id="308" r:id="rId50"/>
    <p:sldId id="309" r:id="rId51"/>
    <p:sldId id="310" r:id="rId52"/>
    <p:sldId id="311" r:id="rId53"/>
    <p:sldId id="312" r:id="rId54"/>
    <p:sldId id="313" r:id="rId55"/>
    <p:sldId id="314" r:id="rId56"/>
    <p:sldId id="319" r:id="rId57"/>
    <p:sldId id="320" r:id="rId58"/>
    <p:sldId id="321" r:id="rId59"/>
    <p:sldId id="324" r:id="rId60"/>
    <p:sldId id="325" r:id="rId61"/>
    <p:sldId id="326" r:id="rId62"/>
    <p:sldId id="327" r:id="rId63"/>
    <p:sldId id="328" r:id="rId64"/>
    <p:sldId id="329" r:id="rId65"/>
    <p:sldId id="342" r:id="rId66"/>
    <p:sldId id="330" r:id="rId67"/>
    <p:sldId id="331" r:id="rId68"/>
    <p:sldId id="332" r:id="rId69"/>
    <p:sldId id="333" r:id="rId70"/>
    <p:sldId id="334" r:id="rId71"/>
    <p:sldId id="335" r:id="rId72"/>
    <p:sldId id="336" r:id="rId73"/>
    <p:sldId id="337" r:id="rId74"/>
    <p:sldId id="339" r:id="rId75"/>
    <p:sldId id="340" r:id="rId76"/>
    <p:sldId id="343" r:id="rId77"/>
    <p:sldId id="344" r:id="rId78"/>
    <p:sldId id="345" r:id="rId79"/>
    <p:sldId id="346" r:id="rId80"/>
    <p:sldId id="347" r:id="rId81"/>
    <p:sldId id="366" r:id="rId82"/>
    <p:sldId id="367" r:id="rId83"/>
    <p:sldId id="348" r:id="rId84"/>
    <p:sldId id="349" r:id="rId85"/>
    <p:sldId id="350" r:id="rId86"/>
    <p:sldId id="351" r:id="rId87"/>
    <p:sldId id="352" r:id="rId88"/>
    <p:sldId id="353" r:id="rId89"/>
    <p:sldId id="368" r:id="rId90"/>
    <p:sldId id="354" r:id="rId91"/>
    <p:sldId id="355" r:id="rId92"/>
    <p:sldId id="356" r:id="rId93"/>
    <p:sldId id="357" r:id="rId94"/>
    <p:sldId id="358" r:id="rId95"/>
    <p:sldId id="359" r:id="rId96"/>
    <p:sldId id="360" r:id="rId97"/>
    <p:sldId id="361" r:id="rId98"/>
    <p:sldId id="362" r:id="rId99"/>
    <p:sldId id="363" r:id="rId100"/>
    <p:sldId id="364" r:id="rId101"/>
    <p:sldId id="365" r:id="rId102"/>
    <p:sldId id="369" r:id="rId103"/>
    <p:sldId id="370" r:id="rId104"/>
    <p:sldId id="371" r:id="rId105"/>
    <p:sldId id="372" r:id="rId106"/>
    <p:sldId id="373" r:id="rId107"/>
    <p:sldId id="376" r:id="rId108"/>
    <p:sldId id="377" r:id="rId109"/>
    <p:sldId id="378" r:id="rId110"/>
    <p:sldId id="379" r:id="rId111"/>
    <p:sldId id="380" r:id="rId112"/>
    <p:sldId id="381" r:id="rId113"/>
    <p:sldId id="382" r:id="rId114"/>
    <p:sldId id="395" r:id="rId115"/>
    <p:sldId id="383" r:id="rId116"/>
    <p:sldId id="384" r:id="rId117"/>
    <p:sldId id="385" r:id="rId118"/>
    <p:sldId id="386" r:id="rId119"/>
    <p:sldId id="387" r:id="rId120"/>
    <p:sldId id="388" r:id="rId121"/>
    <p:sldId id="389" r:id="rId122"/>
    <p:sldId id="390" r:id="rId123"/>
    <p:sldId id="391" r:id="rId124"/>
    <p:sldId id="394" r:id="rId125"/>
    <p:sldId id="396" r:id="rId12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4671" autoAdjust="0"/>
  </p:normalViewPr>
  <p:slideViewPr>
    <p:cSldViewPr>
      <p:cViewPr varScale="1">
        <p:scale>
          <a:sx n="70" d="100"/>
          <a:sy n="70" d="100"/>
        </p:scale>
        <p:origin x="-1386" y="-90"/>
      </p:cViewPr>
      <p:guideLst>
        <p:guide orient="horz" pos="2160"/>
        <p:guide pos="2880"/>
      </p:guideLst>
    </p:cSldViewPr>
  </p:slideViewPr>
  <p:outlineViewPr>
    <p:cViewPr>
      <p:scale>
        <a:sx n="33" d="100"/>
        <a:sy n="33" d="100"/>
      </p:scale>
      <p:origin x="0" y="43464"/>
    </p:cViewPr>
  </p:outlineViewPr>
  <p:notesTextViewPr>
    <p:cViewPr>
      <p:scale>
        <a:sx n="1" d="1"/>
        <a:sy n="1" d="1"/>
      </p:scale>
      <p:origin x="0" y="0"/>
    </p:cViewPr>
  </p:notesTextViewPr>
  <p:sorterViewPr>
    <p:cViewPr>
      <p:scale>
        <a:sx n="100" d="100"/>
        <a:sy n="100" d="100"/>
      </p:scale>
      <p:origin x="0" y="25986"/>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viewProps" Target="viewProps.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slide" Target="slides/slide112.xml"/><Relationship Id="rId118" Type="http://schemas.openxmlformats.org/officeDocument/2006/relationships/slide" Target="slides/slide117.xml"/><Relationship Id="rId126" Type="http://schemas.openxmlformats.org/officeDocument/2006/relationships/slide" Target="slides/slide125.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slide" Target="slides/slide123.xml"/><Relationship Id="rId12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61" Type="http://schemas.openxmlformats.org/officeDocument/2006/relationships/slide" Target="slides/slide60.xml"/><Relationship Id="rId82" Type="http://schemas.openxmlformats.org/officeDocument/2006/relationships/slide" Target="slides/slide8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1219200" y="3886200"/>
            <a:ext cx="6858000" cy="990600"/>
          </a:xfrm>
        </p:spPr>
        <p:txBody>
          <a:bodyPr anchor="t" anchorCtr="0"/>
          <a:lstStyle>
            <a:lvl1pPr algn="r">
              <a:defRPr sz="3200">
                <a:solidFill>
                  <a:schemeClr val="tx1"/>
                </a:solidFill>
              </a:defRPr>
            </a:lvl1pPr>
          </a:lstStyle>
          <a:p>
            <a:r>
              <a:rPr kumimoji="0" lang="en-US" smtClean="0"/>
              <a:t>Click to edit Master title style</a:t>
            </a:r>
            <a:endParaRPr kumimoji="0" lang="en-US"/>
          </a:p>
        </p:txBody>
      </p:sp>
      <p:sp>
        <p:nvSpPr>
          <p:cNvPr id="9" name="Subtitle 8"/>
          <p:cNvSpPr>
            <a:spLocks noGrp="1"/>
          </p:cNvSpPr>
          <p:nvPr>
            <p:ph type="subTitle" idx="1"/>
          </p:nvPr>
        </p:nvSpPr>
        <p:spPr>
          <a:xfrm>
            <a:off x="1219200" y="5124450"/>
            <a:ext cx="6858000" cy="533400"/>
          </a:xfrm>
        </p:spPr>
        <p:txBody>
          <a:bodyPr/>
          <a:lstStyle>
            <a:lvl1pPr marL="0" indent="0" algn="r">
              <a:buNone/>
              <a:defRPr sz="2000">
                <a:solidFill>
                  <a:schemeClr val="tx2"/>
                </a:solidFill>
                <a:latin typeface="+mj-lt"/>
                <a:ea typeface="+mj-ea"/>
                <a:cs typeface="+mj-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6400800" y="6355080"/>
            <a:ext cx="2286000" cy="365760"/>
          </a:xfrm>
        </p:spPr>
        <p:txBody>
          <a:bodyPr/>
          <a:lstStyle>
            <a:lvl1pPr>
              <a:defRPr sz="1400"/>
            </a:lvl1pPr>
          </a:lstStyle>
          <a:p>
            <a:fld id="{A125D60B-AFDF-4EDE-812A-177A7E706D2A}" type="datetimeFigureOut">
              <a:rPr lang="en-US" smtClean="0"/>
              <a:t>6/7/2015</a:t>
            </a:fld>
            <a:endParaRPr lang="en-US"/>
          </a:p>
        </p:txBody>
      </p:sp>
      <p:sp>
        <p:nvSpPr>
          <p:cNvPr id="17" name="Footer Placeholder 16"/>
          <p:cNvSpPr>
            <a:spLocks noGrp="1"/>
          </p:cNvSpPr>
          <p:nvPr>
            <p:ph type="ftr" sz="quarter" idx="11"/>
          </p:nvPr>
        </p:nvSpPr>
        <p:spPr>
          <a:xfrm>
            <a:off x="2898648" y="6355080"/>
            <a:ext cx="3474720" cy="365760"/>
          </a:xfrm>
        </p:spPr>
        <p:txBody>
          <a:bodyPr/>
          <a:lstStyle/>
          <a:p>
            <a:endParaRPr lang="en-US"/>
          </a:p>
        </p:txBody>
      </p:sp>
      <p:sp>
        <p:nvSpPr>
          <p:cNvPr id="29" name="Slide Number Placeholder 28"/>
          <p:cNvSpPr>
            <a:spLocks noGrp="1"/>
          </p:cNvSpPr>
          <p:nvPr>
            <p:ph type="sldNum" sz="quarter" idx="12"/>
          </p:nvPr>
        </p:nvSpPr>
        <p:spPr>
          <a:xfrm>
            <a:off x="1216152" y="6355080"/>
            <a:ext cx="1219200" cy="365760"/>
          </a:xfrm>
        </p:spPr>
        <p:txBody>
          <a:bodyPr/>
          <a:lstStyle/>
          <a:p>
            <a:fld id="{78676C9D-DD3E-41F6-A64B-F94855D62C30}" type="slidenum">
              <a:rPr lang="en-US" smtClean="0"/>
              <a:t>‹#›</a:t>
            </a:fld>
            <a:endParaRPr lang="en-US"/>
          </a:p>
        </p:txBody>
      </p:sp>
      <p:sp>
        <p:nvSpPr>
          <p:cNvPr id="21" name="Rectangle 20"/>
          <p:cNvSpPr/>
          <p:nvPr/>
        </p:nvSpPr>
        <p:spPr>
          <a:xfrm>
            <a:off x="904875" y="3648075"/>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3" name="Rectangle 32"/>
          <p:cNvSpPr/>
          <p:nvPr/>
        </p:nvSpPr>
        <p:spPr>
          <a:xfrm>
            <a:off x="914400" y="5048250"/>
            <a:ext cx="7315200" cy="68580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2" name="Rectangle 21"/>
          <p:cNvSpPr/>
          <p:nvPr/>
        </p:nvSpPr>
        <p:spPr>
          <a:xfrm>
            <a:off x="904875" y="3648075"/>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Rectangle 31"/>
          <p:cNvSpPr/>
          <p:nvPr/>
        </p:nvSpPr>
        <p:spPr>
          <a:xfrm>
            <a:off x="914400" y="5048250"/>
            <a:ext cx="228600" cy="685800"/>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A125D60B-AFDF-4EDE-812A-177A7E706D2A}" type="datetimeFigureOut">
              <a:rPr lang="en-US" smtClean="0"/>
              <a:t>6/7/2015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8676C9D-DD3E-41F6-A64B-F94855D62C30}" type="slidenum">
              <a:rPr lang="en-US" smtClean="0"/>
              <a:t>‹#›</a:t>
            </a:fld>
            <a:endParaRPr lang="en-US"/>
          </a:p>
        </p:txBody>
      </p:sp>
      <p:sp>
        <p:nvSpPr>
          <p:cNvPr id="8" name="Content Placeholder 7"/>
          <p:cNvSpPr>
            <a:spLocks noGrp="1"/>
          </p:cNvSpPr>
          <p:nvPr>
            <p:ph sz="quarter" idx="1"/>
          </p:nvPr>
        </p:nvSpPr>
        <p:spPr>
          <a:xfrm>
            <a:off x="457200" y="1219200"/>
            <a:ext cx="8229600" cy="493776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219200" y="2971800"/>
            <a:ext cx="6858000" cy="1066800"/>
          </a:xfrm>
        </p:spPr>
        <p:txBody>
          <a:bodyPr anchor="t" anchorCtr="0"/>
          <a:lstStyle>
            <a:lvl1pPr algn="r">
              <a:buNone/>
              <a:defRPr sz="3200" b="0"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295400" y="4267200"/>
            <a:ext cx="6781800" cy="1143000"/>
          </a:xfrm>
        </p:spPr>
        <p:txBody>
          <a:bodyPr anchor="t" anchorCtr="0"/>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a:xfrm>
            <a:off x="6400800" y="6355080"/>
            <a:ext cx="2286000" cy="365760"/>
          </a:xfrm>
        </p:spPr>
        <p:txBody>
          <a:bodyPr/>
          <a:lstStyle/>
          <a:p>
            <a:fld id="{A125D60B-AFDF-4EDE-812A-177A7E706D2A}" type="datetimeFigureOut">
              <a:rPr lang="en-US" smtClean="0"/>
              <a:t>6/7/2015</a:t>
            </a:fld>
            <a:endParaRPr lang="en-US"/>
          </a:p>
        </p:txBody>
      </p:sp>
      <p:sp>
        <p:nvSpPr>
          <p:cNvPr id="5" name="Footer Placeholder 4"/>
          <p:cNvSpPr>
            <a:spLocks noGrp="1"/>
          </p:cNvSpPr>
          <p:nvPr>
            <p:ph type="ftr" sz="quarter" idx="11"/>
          </p:nvPr>
        </p:nvSpPr>
        <p:spPr>
          <a:xfrm>
            <a:off x="2898648" y="6355080"/>
            <a:ext cx="3474720" cy="365760"/>
          </a:xfrm>
        </p:spPr>
        <p:txBody>
          <a:bodyPr/>
          <a:lstStyle/>
          <a:p>
            <a:endParaRPr lang="en-US"/>
          </a:p>
        </p:txBody>
      </p:sp>
      <p:sp>
        <p:nvSpPr>
          <p:cNvPr id="6" name="Slide Number Placeholder 5"/>
          <p:cNvSpPr>
            <a:spLocks noGrp="1"/>
          </p:cNvSpPr>
          <p:nvPr>
            <p:ph type="sldNum" sz="quarter" idx="12"/>
          </p:nvPr>
        </p:nvSpPr>
        <p:spPr>
          <a:xfrm>
            <a:off x="1069848" y="6355080"/>
            <a:ext cx="1520952" cy="365760"/>
          </a:xfrm>
        </p:spPr>
        <p:txBody>
          <a:bodyPr/>
          <a:lstStyle/>
          <a:p>
            <a:fld id="{78676C9D-DD3E-41F6-A64B-F94855D62C30}" type="slidenum">
              <a:rPr lang="en-US" smtClean="0"/>
              <a:t>‹#›</a:t>
            </a:fld>
            <a:endParaRPr lang="en-US"/>
          </a:p>
        </p:txBody>
      </p:sp>
      <p:sp>
        <p:nvSpPr>
          <p:cNvPr id="7" name="Rectangle 6"/>
          <p:cNvSpPr/>
          <p:nvPr/>
        </p:nvSpPr>
        <p:spPr>
          <a:xfrm>
            <a:off x="914400" y="2819400"/>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914400" y="2819400"/>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A125D60B-AFDF-4EDE-812A-177A7E706D2A}" type="datetimeFigureOut">
              <a:rPr lang="en-US" smtClean="0"/>
              <a:t>6/7/2015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8676C9D-DD3E-41F6-A64B-F94855D62C30}" type="slidenum">
              <a:rPr lang="en-US" smtClean="0"/>
              <a:t>‹#›</a:t>
            </a:fld>
            <a:endParaRPr lang="en-US"/>
          </a:p>
        </p:txBody>
      </p:sp>
      <p:sp>
        <p:nvSpPr>
          <p:cNvPr id="9" name="Content Placeholder 8"/>
          <p:cNvSpPr>
            <a:spLocks noGrp="1"/>
          </p:cNvSpPr>
          <p:nvPr>
            <p:ph sz="quarter" idx="1"/>
          </p:nvPr>
        </p:nvSpPr>
        <p:spPr>
          <a:xfrm>
            <a:off x="457200" y="1219200"/>
            <a:ext cx="4041648" cy="493776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632198" y="1216152"/>
            <a:ext cx="4041648" cy="493776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285875"/>
            <a:ext cx="4040188" cy="685800"/>
          </a:xfrm>
          <a:noFill/>
          <a:ln>
            <a:noFill/>
          </a:ln>
        </p:spPr>
        <p:txBody>
          <a:bodyPr lIns="91440" anchor="b" anchorCtr="0">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8200" y="1295400"/>
            <a:ext cx="4041775" cy="685800"/>
          </a:xfrm>
          <a:noFill/>
          <a:ln>
            <a:noFill/>
          </a:ln>
        </p:spPr>
        <p:txBody>
          <a:bodyPr lIns="91440" anchor="b" anchorCtr="0"/>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A125D60B-AFDF-4EDE-812A-177A7E706D2A}" type="datetimeFigureOut">
              <a:rPr lang="en-US" smtClean="0"/>
              <a:t>6/7/2015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8676C9D-DD3E-41F6-A64B-F94855D62C30}" type="slidenum">
              <a:rPr lang="en-US" smtClean="0"/>
              <a:t>‹#›</a:t>
            </a:fld>
            <a:endParaRPr lang="en-US"/>
          </a:p>
        </p:txBody>
      </p:sp>
      <p:sp>
        <p:nvSpPr>
          <p:cNvPr id="11" name="Content Placeholder 10"/>
          <p:cNvSpPr>
            <a:spLocks noGrp="1"/>
          </p:cNvSpPr>
          <p:nvPr>
            <p:ph sz="quarter" idx="2"/>
          </p:nvPr>
        </p:nvSpPr>
        <p:spPr>
          <a:xfrm>
            <a:off x="457200" y="2133600"/>
            <a:ext cx="4038600" cy="4038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648200" y="2133600"/>
            <a:ext cx="4038600" cy="4038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A125D60B-AFDF-4EDE-812A-177A7E706D2A}" type="datetimeFigureOut">
              <a:rPr lang="en-US" smtClean="0"/>
              <a:t>6/7/2015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8676C9D-DD3E-41F6-A64B-F94855D62C30}" type="slidenum">
              <a:rPr lang="en-US" smtClean="0"/>
              <a:t>‹#›</a:t>
            </a:fld>
            <a:endParaRPr lang="en-US"/>
          </a:p>
        </p:txBody>
      </p:sp>
      <p:sp>
        <p:nvSpPr>
          <p:cNvPr id="6" name="Isosceles Triangle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125D60B-AFDF-4EDE-812A-177A7E706D2A}" type="datetimeFigureOut">
              <a:rPr lang="en-US" smtClean="0"/>
              <a:t>6/7/2015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8676C9D-DD3E-41F6-A64B-F94855D62C30}" type="slidenum">
              <a:rPr lang="en-US" smtClean="0"/>
              <a:t>‹#›</a:t>
            </a:fld>
            <a:endParaRPr lang="en-US"/>
          </a:p>
        </p:txBody>
      </p:sp>
      <p:sp>
        <p:nvSpPr>
          <p:cNvPr id="5" name="Straight Connector 4"/>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6" name="Isosceles Triangle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24600" y="304800"/>
            <a:ext cx="2514600" cy="838200"/>
          </a:xfrm>
        </p:spPr>
        <p:txBody>
          <a:bodyPr anchor="b" anchorCtr="0">
            <a:noAutofit/>
          </a:bodyPr>
          <a:lstStyle>
            <a:lvl1pPr algn="l">
              <a:buNone/>
              <a:defRPr sz="2000" b="1">
                <a:solidFill>
                  <a:schemeClr val="tx2"/>
                </a:solidFill>
                <a:latin typeface="+mn-lt"/>
                <a:ea typeface="+mn-ea"/>
                <a:cs typeface="+mn-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324600" y="1219200"/>
            <a:ext cx="2514600" cy="4843463"/>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A125D60B-AFDF-4EDE-812A-177A7E706D2A}" type="datetimeFigureOut">
              <a:rPr lang="en-US" smtClean="0"/>
              <a:t>6/7/2015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8676C9D-DD3E-41F6-A64B-F94855D62C30}" type="slidenum">
              <a:rPr lang="en-US" smtClean="0"/>
              <a:t>‹#›</a:t>
            </a:fld>
            <a:endParaRPr lang="en-US"/>
          </a:p>
        </p:txBody>
      </p:sp>
      <p:sp>
        <p:nvSpPr>
          <p:cNvPr id="8" name="Straight Connector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Straight Connector 9"/>
          <p:cNvSpPr>
            <a:spLocks noChangeShapeType="1"/>
          </p:cNvSpPr>
          <p:nvPr/>
        </p:nvSpPr>
        <p:spPr bwMode="auto">
          <a:xfrm rot="5400000">
            <a:off x="3160645" y="3324225"/>
            <a:ext cx="603504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Content Placeholder 11"/>
          <p:cNvSpPr>
            <a:spLocks noGrp="1"/>
          </p:cNvSpPr>
          <p:nvPr>
            <p:ph sz="quarter" idx="1"/>
          </p:nvPr>
        </p:nvSpPr>
        <p:spPr>
          <a:xfrm>
            <a:off x="304800" y="304800"/>
            <a:ext cx="5715000" cy="5715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500856"/>
            <a:ext cx="8229600" cy="674688"/>
          </a:xfrm>
          <a:ln>
            <a:solidFill>
              <a:schemeClr val="accent1"/>
            </a:solidFill>
          </a:ln>
        </p:spPr>
        <p:txBody>
          <a:bodyPr lIns="274320" anchor="ctr"/>
          <a:lstStyle>
            <a:lvl1pPr algn="r">
              <a:buNone/>
              <a:defRPr sz="2000" b="0">
                <a:solidFill>
                  <a:schemeClr val="tx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57200" y="1905000"/>
            <a:ext cx="8229600" cy="4270248"/>
          </a:xfrm>
          <a:solidFill>
            <a:schemeClr val="tx1">
              <a:shade val="50000"/>
            </a:schemeClr>
          </a:solidFill>
          <a:ln>
            <a:noFill/>
          </a:ln>
          <a:effectLst/>
        </p:spPr>
        <p:txBody>
          <a:bodyPr/>
          <a:lstStyle>
            <a:lvl1pPr marL="0" indent="0">
              <a:spcBef>
                <a:spcPts val="600"/>
              </a:spcBef>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457200" y="1219200"/>
            <a:ext cx="8229600" cy="533400"/>
          </a:xfrm>
        </p:spPr>
        <p:txBody>
          <a:bodyPr anchor="ctr" anchorCtr="0"/>
          <a:lstStyle>
            <a:lvl1pPr marL="0" indent="0" algn="l">
              <a:buFontTx/>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A125D60B-AFDF-4EDE-812A-177A7E706D2A}" type="datetimeFigureOut">
              <a:rPr lang="en-US" smtClean="0"/>
              <a:t>6/7/2015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8676C9D-DD3E-41F6-A64B-F94855D62C30}" type="slidenum">
              <a:rPr lang="en-US" smtClean="0"/>
              <a:t>‹#›</a:t>
            </a:fld>
            <a:endParaRPr lang="en-US"/>
          </a:p>
        </p:txBody>
      </p:sp>
      <p:sp>
        <p:nvSpPr>
          <p:cNvPr id="8" name="Straight Connector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9" name="Isosceles Triangle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457200" y="500856"/>
            <a:ext cx="182880" cy="6858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125D60B-AFDF-4EDE-812A-177A7E706D2A}" type="datetimeFigureOut">
              <a:rPr lang="en-US" smtClean="0"/>
              <a:t>6/7/2015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8676C9D-DD3E-41F6-A64B-F94855D62C30}"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125D60B-AFDF-4EDE-812A-177A7E706D2A}" type="datetimeFigureOut">
              <a:rPr lang="en-US" smtClean="0"/>
              <a:t>6/7/2015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8676C9D-DD3E-41F6-A64B-F94855D62C30}" type="slidenum">
              <a:rPr lang="en-US" smtClean="0"/>
              <a:t>‹#›</a:t>
            </a:fld>
            <a:endParaRPr lang="en-US"/>
          </a:p>
        </p:txBody>
      </p:sp>
      <p:sp>
        <p:nvSpPr>
          <p:cNvPr id="7" name="Straight Connector 6"/>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8" name="Isosceles Triangle 7"/>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traight Connector 8"/>
          <p:cNvSpPr>
            <a:spLocks noChangeShapeType="1"/>
          </p:cNvSpPr>
          <p:nvPr/>
        </p:nvSpPr>
        <p:spPr bwMode="auto">
          <a:xfrm rot="5400000">
            <a:off x="3629607" y="3201952"/>
            <a:ext cx="585216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152400"/>
            <a:ext cx="8229600" cy="990600"/>
          </a:xfrm>
          <a:prstGeom prst="rect">
            <a:avLst/>
          </a:prstGeom>
        </p:spPr>
        <p:txBody>
          <a:bodyPr vert="horz"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219200"/>
            <a:ext cx="8229600" cy="4910328"/>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400800" y="6356350"/>
            <a:ext cx="2289048" cy="365760"/>
          </a:xfrm>
          <a:prstGeom prst="rect">
            <a:avLst/>
          </a:prstGeom>
        </p:spPr>
        <p:txBody>
          <a:bodyPr vert="horz"/>
          <a:lstStyle>
            <a:lvl1pPr algn="l" eaLnBrk="1" latinLnBrk="0" hangingPunct="1">
              <a:defRPr kumimoji="0" sz="1400">
                <a:solidFill>
                  <a:schemeClr val="tx2"/>
                </a:solidFill>
              </a:defRPr>
            </a:lvl1pPr>
          </a:lstStyle>
          <a:p>
            <a:fld id="{A125D60B-AFDF-4EDE-812A-177A7E706D2A}" type="datetimeFigureOut">
              <a:rPr lang="en-US" smtClean="0"/>
              <a:t>6/7/2015</a:t>
            </a:fld>
            <a:endParaRPr lang="en-US"/>
          </a:p>
        </p:txBody>
      </p:sp>
      <p:sp>
        <p:nvSpPr>
          <p:cNvPr id="3" name="Footer Placeholder 2"/>
          <p:cNvSpPr>
            <a:spLocks noGrp="1"/>
          </p:cNvSpPr>
          <p:nvPr>
            <p:ph type="ftr" sz="quarter" idx="3"/>
          </p:nvPr>
        </p:nvSpPr>
        <p:spPr>
          <a:xfrm>
            <a:off x="2898648" y="6356350"/>
            <a:ext cx="3505200" cy="365760"/>
          </a:xfrm>
          <a:prstGeom prst="rect">
            <a:avLst/>
          </a:prstGeom>
        </p:spPr>
        <p:txBody>
          <a:bodyPr vert="horz"/>
          <a:lstStyle>
            <a:lvl1pPr algn="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612648" y="6356350"/>
            <a:ext cx="1981200" cy="365760"/>
          </a:xfrm>
          <a:prstGeom prst="rect">
            <a:avLst/>
          </a:prstGeom>
        </p:spPr>
        <p:txBody>
          <a:bodyPr vert="horz"/>
          <a:lstStyle>
            <a:lvl1pPr algn="l" eaLnBrk="1" latinLnBrk="0" hangingPunct="1">
              <a:defRPr kumimoji="0" sz="1400">
                <a:solidFill>
                  <a:schemeClr val="tx2"/>
                </a:solidFill>
              </a:defRPr>
            </a:lvl1pPr>
          </a:lstStyle>
          <a:p>
            <a:fld id="{78676C9D-DD3E-41F6-A64B-F94855D62C30}" type="slidenum">
              <a:rPr lang="en-US" smtClean="0"/>
              <a:t>‹#›</a:t>
            </a:fld>
            <a:endParaRPr lang="en-US"/>
          </a:p>
        </p:txBody>
      </p:sp>
      <p:sp>
        <p:nvSpPr>
          <p:cNvPr id="28" name="Straight Connector 2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29" name="Straight Connector 28"/>
          <p:cNvSpPr>
            <a:spLocks noChangeShapeType="1"/>
          </p:cNvSpPr>
          <p:nvPr/>
        </p:nvSpPr>
        <p:spPr bwMode="auto">
          <a:xfrm>
            <a:off x="457200" y="1143000"/>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Isosceles Triangle 9"/>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3200" kern="120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smtClean="0"/>
              <a:t>Introduction to Thailand, Cambodia, Laos, Myanmar and Vietnam</a:t>
            </a:r>
            <a:endParaRPr lang="en-US" dirty="0"/>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278729697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Objectives</a:t>
            </a:r>
            <a:endParaRPr lang="en-US" dirty="0"/>
          </a:p>
        </p:txBody>
      </p:sp>
      <p:sp>
        <p:nvSpPr>
          <p:cNvPr id="3" name="Content Placeholder 2"/>
          <p:cNvSpPr>
            <a:spLocks noGrp="1"/>
          </p:cNvSpPr>
          <p:nvPr>
            <p:ph sz="quarter" idx="1"/>
          </p:nvPr>
        </p:nvSpPr>
        <p:spPr/>
        <p:txBody>
          <a:bodyPr/>
          <a:lstStyle/>
          <a:p>
            <a:r>
              <a:rPr lang="en-US" dirty="0" smtClean="0"/>
              <a:t>To afford the students to learn about the basic fact and information of Thailand, Cambodia, Laos, Myanmar, and Vietnam.</a:t>
            </a:r>
          </a:p>
          <a:p>
            <a:r>
              <a:rPr lang="en-US" dirty="0" smtClean="0"/>
              <a:t>To afford the students to compare different aspects of each country.</a:t>
            </a:r>
          </a:p>
          <a:p>
            <a:r>
              <a:rPr lang="en-US" dirty="0" smtClean="0"/>
              <a:t>To enhance student skill in applying basic economic theory to categorize each country level of development.</a:t>
            </a:r>
          </a:p>
          <a:p>
            <a:endParaRPr lang="en-US" dirty="0" smtClean="0"/>
          </a:p>
          <a:p>
            <a:endParaRPr lang="en-US" dirty="0"/>
          </a:p>
        </p:txBody>
      </p:sp>
    </p:spTree>
    <p:extLst>
      <p:ext uri="{BB962C8B-B14F-4D97-AF65-F5344CB8AC3E}">
        <p14:creationId xmlns:p14="http://schemas.microsoft.com/office/powerpoint/2010/main" val="337013401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Big Picture on Trade: RCEP, TPP, and ASEAN</a:t>
            </a:r>
            <a:endParaRPr lang="en-US" dirty="0"/>
          </a:p>
        </p:txBody>
      </p:sp>
      <p:sp>
        <p:nvSpPr>
          <p:cNvPr id="3" name="Content Placeholder 2"/>
          <p:cNvSpPr>
            <a:spLocks noGrp="1"/>
          </p:cNvSpPr>
          <p:nvPr>
            <p:ph sz="quarter" idx="1"/>
          </p:nvPr>
        </p:nvSpPr>
        <p:spPr/>
        <p:txBody>
          <a:bodyPr/>
          <a:lstStyle/>
          <a:p>
            <a:endParaRPr lang="en-US" dirty="0"/>
          </a:p>
        </p:txBody>
      </p:sp>
      <p:pic>
        <p:nvPicPr>
          <p:cNvPr id="1030"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1876424"/>
            <a:ext cx="7772400" cy="4219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838200" y="6477000"/>
            <a:ext cx="1355820" cy="369332"/>
          </a:xfrm>
          <a:prstGeom prst="rect">
            <a:avLst/>
          </a:prstGeom>
          <a:noFill/>
        </p:spPr>
        <p:txBody>
          <a:bodyPr wrap="none" rtlCol="0">
            <a:spAutoFit/>
          </a:bodyPr>
          <a:lstStyle/>
          <a:p>
            <a:r>
              <a:rPr lang="en-US" dirty="0" smtClean="0"/>
              <a:t>Source: ADB</a:t>
            </a:r>
            <a:endParaRPr lang="en-US" dirty="0"/>
          </a:p>
        </p:txBody>
      </p:sp>
    </p:spTree>
    <p:extLst>
      <p:ext uri="{BB962C8B-B14F-4D97-AF65-F5344CB8AC3E}">
        <p14:creationId xmlns:p14="http://schemas.microsoft.com/office/powerpoint/2010/main" val="301355351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ASEAN Economic Community(AEC)</a:t>
            </a:r>
            <a:endParaRPr lang="en-US" dirty="0"/>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1198744"/>
            <a:ext cx="7259782" cy="42876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Content Placeholder 4"/>
          <p:cNvSpPr>
            <a:spLocks noGrp="1"/>
          </p:cNvSpPr>
          <p:nvPr>
            <p:ph sz="quarter" idx="1"/>
          </p:nvPr>
        </p:nvSpPr>
        <p:spPr/>
        <p:txBody>
          <a:bodyPr/>
          <a:lstStyle/>
          <a:p>
            <a:endParaRPr lang="en-US" dirty="0"/>
          </a:p>
        </p:txBody>
      </p:sp>
      <p:sp>
        <p:nvSpPr>
          <p:cNvPr id="7" name="TextBox 6"/>
          <p:cNvSpPr txBox="1"/>
          <p:nvPr/>
        </p:nvSpPr>
        <p:spPr>
          <a:xfrm>
            <a:off x="838200" y="6324600"/>
            <a:ext cx="2724977" cy="369332"/>
          </a:xfrm>
          <a:prstGeom prst="rect">
            <a:avLst/>
          </a:prstGeom>
          <a:noFill/>
        </p:spPr>
        <p:txBody>
          <a:bodyPr wrap="none" rtlCol="0">
            <a:spAutoFit/>
          </a:bodyPr>
          <a:lstStyle/>
          <a:p>
            <a:r>
              <a:rPr lang="en-US" dirty="0" smtClean="0"/>
              <a:t>Source:  ASEAN secretariat</a:t>
            </a:r>
            <a:endParaRPr lang="en-US" dirty="0"/>
          </a:p>
        </p:txBody>
      </p:sp>
    </p:spTree>
    <p:extLst>
      <p:ext uri="{BB962C8B-B14F-4D97-AF65-F5344CB8AC3E}">
        <p14:creationId xmlns:p14="http://schemas.microsoft.com/office/powerpoint/2010/main" val="277463296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AEC</a:t>
            </a:r>
            <a:endParaRPr lang="en-US" dirty="0"/>
          </a:p>
        </p:txBody>
      </p:sp>
      <p:sp>
        <p:nvSpPr>
          <p:cNvPr id="3" name="Content Placeholder 2"/>
          <p:cNvSpPr>
            <a:spLocks noGrp="1"/>
          </p:cNvSpPr>
          <p:nvPr>
            <p:ph sz="quarter" idx="1"/>
          </p:nvPr>
        </p:nvSpPr>
        <p:spPr/>
        <p:txBody>
          <a:bodyPr/>
          <a:lstStyle/>
          <a:p>
            <a:endParaRPr lang="en-US"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1311008"/>
            <a:ext cx="7924800" cy="4937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838200" y="6324600"/>
            <a:ext cx="2724977" cy="369332"/>
          </a:xfrm>
          <a:prstGeom prst="rect">
            <a:avLst/>
          </a:prstGeom>
          <a:noFill/>
        </p:spPr>
        <p:txBody>
          <a:bodyPr wrap="none" rtlCol="0">
            <a:spAutoFit/>
          </a:bodyPr>
          <a:lstStyle/>
          <a:p>
            <a:r>
              <a:rPr lang="en-US" dirty="0" smtClean="0"/>
              <a:t>Source:  ASEAN secretariat</a:t>
            </a:r>
            <a:endParaRPr lang="en-US" dirty="0"/>
          </a:p>
        </p:txBody>
      </p:sp>
    </p:spTree>
    <p:extLst>
      <p:ext uri="{BB962C8B-B14F-4D97-AF65-F5344CB8AC3E}">
        <p14:creationId xmlns:p14="http://schemas.microsoft.com/office/powerpoint/2010/main" val="179042686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Greater </a:t>
            </a:r>
            <a:r>
              <a:rPr lang="en-US" dirty="0" err="1" smtClean="0"/>
              <a:t>Mekhong</a:t>
            </a:r>
            <a:r>
              <a:rPr lang="en-US" dirty="0" smtClean="0"/>
              <a:t> Sub-region: Land Bridge</a:t>
            </a:r>
            <a:endParaRPr lang="en-US" dirty="0"/>
          </a:p>
        </p:txBody>
      </p:sp>
      <p:sp>
        <p:nvSpPr>
          <p:cNvPr id="3" name="Content Placeholder 2"/>
          <p:cNvSpPr>
            <a:spLocks noGrp="1"/>
          </p:cNvSpPr>
          <p:nvPr>
            <p:ph sz="quarter" idx="1"/>
          </p:nvPr>
        </p:nvSpPr>
        <p:spPr/>
        <p:txBody>
          <a:bodyPr/>
          <a:lstStyle/>
          <a:p>
            <a:endParaRPr lang="en-US"/>
          </a:p>
        </p:txBody>
      </p:sp>
      <p:pic>
        <p:nvPicPr>
          <p:cNvPr id="410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66925" y="85725"/>
            <a:ext cx="5010150" cy="6686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p:cNvSpPr txBox="1"/>
          <p:nvPr/>
        </p:nvSpPr>
        <p:spPr>
          <a:xfrm>
            <a:off x="838200" y="6324600"/>
            <a:ext cx="2121093" cy="369332"/>
          </a:xfrm>
          <a:prstGeom prst="rect">
            <a:avLst/>
          </a:prstGeom>
          <a:noFill/>
        </p:spPr>
        <p:txBody>
          <a:bodyPr wrap="none" rtlCol="0">
            <a:spAutoFit/>
          </a:bodyPr>
          <a:lstStyle/>
          <a:p>
            <a:r>
              <a:rPr lang="en-US" dirty="0" smtClean="0"/>
              <a:t>Source: BOI Thailand</a:t>
            </a:r>
            <a:endParaRPr lang="en-US" dirty="0"/>
          </a:p>
        </p:txBody>
      </p:sp>
    </p:spTree>
    <p:extLst>
      <p:ext uri="{BB962C8B-B14F-4D97-AF65-F5344CB8AC3E}">
        <p14:creationId xmlns:p14="http://schemas.microsoft.com/office/powerpoint/2010/main" val="2689146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100"/>
                                        </p:tgtEl>
                                        <p:attrNameLst>
                                          <p:attrName>style.visibility</p:attrName>
                                        </p:attrNameLst>
                                      </p:cBhvr>
                                      <p:to>
                                        <p:strVal val="visible"/>
                                      </p:to>
                                    </p:set>
                                    <p:anim calcmode="lin" valueType="num">
                                      <p:cBhvr additive="base">
                                        <p:cTn id="7" dur="500" fill="hold"/>
                                        <p:tgtEl>
                                          <p:spTgt spid="4100"/>
                                        </p:tgtEl>
                                        <p:attrNameLst>
                                          <p:attrName>ppt_x</p:attrName>
                                        </p:attrNameLst>
                                      </p:cBhvr>
                                      <p:tavLst>
                                        <p:tav tm="0">
                                          <p:val>
                                            <p:strVal val="#ppt_x"/>
                                          </p:val>
                                        </p:tav>
                                        <p:tav tm="100000">
                                          <p:val>
                                            <p:strVal val="#ppt_x"/>
                                          </p:val>
                                        </p:tav>
                                      </p:tavLst>
                                    </p:anim>
                                    <p:anim calcmode="lin" valueType="num">
                                      <p:cBhvr additive="base">
                                        <p:cTn id="8" dur="500" fill="hold"/>
                                        <p:tgtEl>
                                          <p:spTgt spid="410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Thailand</a:t>
            </a:r>
            <a:endParaRPr lang="en-US" dirty="0"/>
          </a:p>
        </p:txBody>
      </p:sp>
      <p:pic>
        <p:nvPicPr>
          <p:cNvPr id="5122" name="Picture 2"/>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bwMode="auto">
          <a:xfrm>
            <a:off x="2748094" y="1219200"/>
            <a:ext cx="3647812" cy="4937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838200" y="6324600"/>
            <a:ext cx="2366353" cy="369332"/>
          </a:xfrm>
          <a:prstGeom prst="rect">
            <a:avLst/>
          </a:prstGeom>
          <a:noFill/>
        </p:spPr>
        <p:txBody>
          <a:bodyPr wrap="none" rtlCol="0">
            <a:spAutoFit/>
          </a:bodyPr>
          <a:lstStyle/>
          <a:p>
            <a:r>
              <a:rPr lang="en-US" dirty="0" smtClean="0"/>
              <a:t>Source:  The Economist</a:t>
            </a:r>
            <a:endParaRPr lang="en-US" dirty="0"/>
          </a:p>
        </p:txBody>
      </p:sp>
    </p:spTree>
    <p:extLst>
      <p:ext uri="{BB962C8B-B14F-4D97-AF65-F5344CB8AC3E}">
        <p14:creationId xmlns:p14="http://schemas.microsoft.com/office/powerpoint/2010/main" val="258189193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Thailand: CIA fact book and EIU</a:t>
            </a:r>
            <a:endParaRPr lang="en-US" dirty="0"/>
          </a:p>
        </p:txBody>
      </p:sp>
      <p:sp>
        <p:nvSpPr>
          <p:cNvPr id="3" name="Content Placeholder 2"/>
          <p:cNvSpPr>
            <a:spLocks noGrp="1"/>
          </p:cNvSpPr>
          <p:nvPr>
            <p:ph sz="quarter" idx="1"/>
          </p:nvPr>
        </p:nvSpPr>
        <p:spPr/>
        <p:txBody>
          <a:bodyPr/>
          <a:lstStyle/>
          <a:p>
            <a:r>
              <a:rPr lang="en-US" dirty="0"/>
              <a:t>A unified Thai kingdom was established in the mid-14th century. Known as Siam until 1939, Thailand is the only Southeast Asian country never to have been colonized by a European power. A bloodless revolution in 1932 led to the establishment of a constitutional monarchy. In alliance with Japan during World War II, Thailand became a US treaty ally in 1954 after sending troops to Korea and later fighting alongside the United States in Vietnam. </a:t>
            </a:r>
          </a:p>
        </p:txBody>
      </p:sp>
    </p:spTree>
    <p:extLst>
      <p:ext uri="{BB962C8B-B14F-4D97-AF65-F5344CB8AC3E}">
        <p14:creationId xmlns:p14="http://schemas.microsoft.com/office/powerpoint/2010/main" val="279696985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Thailand: CIA fact book and EIU</a:t>
            </a:r>
          </a:p>
        </p:txBody>
      </p:sp>
      <p:sp>
        <p:nvSpPr>
          <p:cNvPr id="3" name="Content Placeholder 2"/>
          <p:cNvSpPr>
            <a:spLocks noGrp="1"/>
          </p:cNvSpPr>
          <p:nvPr>
            <p:ph sz="quarter" idx="1"/>
          </p:nvPr>
        </p:nvSpPr>
        <p:spPr/>
        <p:txBody>
          <a:bodyPr/>
          <a:lstStyle/>
          <a:p>
            <a:r>
              <a:rPr lang="en-US" dirty="0"/>
              <a:t>Thailand since 2005 has experienced several rounds of political turmoil including a military coup in 2006 that ousted then Prime Minister THAKSIN </a:t>
            </a:r>
            <a:r>
              <a:rPr lang="en-US" dirty="0" err="1"/>
              <a:t>Chinnawat</a:t>
            </a:r>
            <a:r>
              <a:rPr lang="en-US" dirty="0"/>
              <a:t>, followed by large-scale street protests by competing political factions in 2008, 2009, and 2010. THAKSIN's youngest sister, YINGLAK </a:t>
            </a:r>
            <a:r>
              <a:rPr lang="en-US" dirty="0" err="1"/>
              <a:t>Chinnawat</a:t>
            </a:r>
            <a:r>
              <a:rPr lang="en-US" dirty="0"/>
              <a:t>, in 2011 led the </a:t>
            </a:r>
            <a:r>
              <a:rPr lang="en-US" dirty="0" err="1"/>
              <a:t>Puea</a:t>
            </a:r>
            <a:r>
              <a:rPr lang="en-US" dirty="0"/>
              <a:t> Thai Party to an electoral win and assumed control of the government. </a:t>
            </a:r>
          </a:p>
        </p:txBody>
      </p:sp>
    </p:spTree>
    <p:extLst>
      <p:ext uri="{BB962C8B-B14F-4D97-AF65-F5344CB8AC3E}">
        <p14:creationId xmlns:p14="http://schemas.microsoft.com/office/powerpoint/2010/main" val="62813980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Thailand: CIA fact book and EIU</a:t>
            </a:r>
          </a:p>
        </p:txBody>
      </p:sp>
      <p:sp>
        <p:nvSpPr>
          <p:cNvPr id="3" name="Content Placeholder 2"/>
          <p:cNvSpPr>
            <a:spLocks noGrp="1"/>
          </p:cNvSpPr>
          <p:nvPr>
            <p:ph sz="quarter" idx="1"/>
          </p:nvPr>
        </p:nvSpPr>
        <p:spPr/>
        <p:txBody>
          <a:bodyPr/>
          <a:lstStyle/>
          <a:p>
            <a:r>
              <a:rPr lang="en-US" dirty="0"/>
              <a:t>A blanket amnesty bill for individuals involved in street protests, altered at the last minute to include all political crimes - including all convictions against THAKSIN - triggered months of large-scale anti-government protests in Bangkok beginning in November 2013. In early May 2014 YINGLAK was removed from office by the Constitutional Court and in late May 2014 the Royal Thai Army staged a coup against the caretaker government. </a:t>
            </a:r>
          </a:p>
        </p:txBody>
      </p:sp>
    </p:spTree>
    <p:extLst>
      <p:ext uri="{BB962C8B-B14F-4D97-AF65-F5344CB8AC3E}">
        <p14:creationId xmlns:p14="http://schemas.microsoft.com/office/powerpoint/2010/main" val="25081756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Thailand: CIA fact book and EIU</a:t>
            </a:r>
          </a:p>
        </p:txBody>
      </p:sp>
      <p:sp>
        <p:nvSpPr>
          <p:cNvPr id="3" name="Content Placeholder 2"/>
          <p:cNvSpPr>
            <a:spLocks noGrp="1"/>
          </p:cNvSpPr>
          <p:nvPr>
            <p:ph sz="quarter" idx="1"/>
          </p:nvPr>
        </p:nvSpPr>
        <p:spPr/>
        <p:txBody>
          <a:bodyPr/>
          <a:lstStyle/>
          <a:p>
            <a:r>
              <a:rPr lang="en-US" dirty="0"/>
              <a:t>The head of the Royal Thai Army, Gen. PRAYUT Chan-</a:t>
            </a:r>
            <a:r>
              <a:rPr lang="en-US" dirty="0" err="1"/>
              <a:t>ocha</a:t>
            </a:r>
            <a:r>
              <a:rPr lang="en-US" dirty="0"/>
              <a:t>, was appointed prime minister in August 2014. The interim military government created several interim institutions to promote reform and draft a new constitution. Elections are tentatively set for early 2016. Thailand has also experienced violence associated with the ethno-nationalist insurgency in Thailand's southern Malay-Muslim majority provinces. Since January 2004, thousands have been killed and wounded in the insurgency.</a:t>
            </a:r>
          </a:p>
        </p:txBody>
      </p:sp>
    </p:spTree>
    <p:extLst>
      <p:ext uri="{BB962C8B-B14F-4D97-AF65-F5344CB8AC3E}">
        <p14:creationId xmlns:p14="http://schemas.microsoft.com/office/powerpoint/2010/main" val="219134452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Demographic</a:t>
            </a:r>
            <a:endParaRPr lang="en-US" dirty="0"/>
          </a:p>
        </p:txBody>
      </p:sp>
      <p:sp>
        <p:nvSpPr>
          <p:cNvPr id="3" name="Content Placeholder 2"/>
          <p:cNvSpPr>
            <a:spLocks noGrp="1"/>
          </p:cNvSpPr>
          <p:nvPr>
            <p:ph sz="quarter" idx="1"/>
          </p:nvPr>
        </p:nvSpPr>
        <p:spPr/>
        <p:txBody>
          <a:bodyPr/>
          <a:lstStyle/>
          <a:p>
            <a:r>
              <a:rPr lang="en-US" dirty="0"/>
              <a:t>67,741,401</a:t>
            </a:r>
          </a:p>
          <a:p>
            <a:r>
              <a:rPr lang="en-US" dirty="0" smtClean="0"/>
              <a:t>Thai </a:t>
            </a:r>
            <a:r>
              <a:rPr lang="en-US" dirty="0"/>
              <a:t>95.9%, Burmese 2%, other 1.3%, unspecified 0.9% (2010 est</a:t>
            </a:r>
            <a:r>
              <a:rPr lang="en-US" dirty="0" smtClean="0"/>
              <a:t>.)</a:t>
            </a:r>
          </a:p>
          <a:p>
            <a:r>
              <a:rPr lang="en-US" dirty="0"/>
              <a:t>Buddhist (official) 93.6%, Muslim 4.9%, Christian 1.2%, other 0.2%, none 0.1% (2010 est.)</a:t>
            </a:r>
          </a:p>
        </p:txBody>
      </p:sp>
    </p:spTree>
    <p:extLst>
      <p:ext uri="{BB962C8B-B14F-4D97-AF65-F5344CB8AC3E}">
        <p14:creationId xmlns:p14="http://schemas.microsoft.com/office/powerpoint/2010/main" val="30654085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Aging Society</a:t>
            </a:r>
            <a:endParaRPr lang="en-US" dirty="0"/>
          </a:p>
        </p:txBody>
      </p:sp>
      <p:sp>
        <p:nvSpPr>
          <p:cNvPr id="3" name="Content Placeholder 2"/>
          <p:cNvSpPr>
            <a:spLocks noGrp="1"/>
          </p:cNvSpPr>
          <p:nvPr>
            <p:ph sz="quarter" idx="1"/>
          </p:nvPr>
        </p:nvSpPr>
        <p:spPr/>
        <p:txBody>
          <a:bodyPr/>
          <a:lstStyle/>
          <a:p>
            <a:endParaRPr lang="en-US"/>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66875" y="1404938"/>
            <a:ext cx="5810250" cy="4048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8398835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Drinking Water Source</a:t>
            </a:r>
            <a:endParaRPr lang="en-US" dirty="0"/>
          </a:p>
        </p:txBody>
      </p:sp>
      <p:sp>
        <p:nvSpPr>
          <p:cNvPr id="3" name="Content Placeholder 2"/>
          <p:cNvSpPr>
            <a:spLocks noGrp="1"/>
          </p:cNvSpPr>
          <p:nvPr>
            <p:ph sz="quarter" idx="1"/>
          </p:nvPr>
        </p:nvSpPr>
        <p:spPr/>
        <p:txBody>
          <a:bodyPr/>
          <a:lstStyle/>
          <a:p>
            <a:r>
              <a:rPr lang="en-US" dirty="0"/>
              <a:t>improved:</a:t>
            </a:r>
          </a:p>
          <a:p>
            <a:pPr lvl="1"/>
            <a:r>
              <a:rPr lang="en-US" dirty="0"/>
              <a:t>urban: 96.7% of population</a:t>
            </a:r>
          </a:p>
          <a:p>
            <a:pPr lvl="1"/>
            <a:r>
              <a:rPr lang="en-US" dirty="0"/>
              <a:t>rural: 95.3% of population</a:t>
            </a:r>
          </a:p>
          <a:p>
            <a:pPr lvl="1"/>
            <a:r>
              <a:rPr lang="en-US" dirty="0" smtClean="0"/>
              <a:t>total</a:t>
            </a:r>
            <a:r>
              <a:rPr lang="en-US" dirty="0"/>
              <a:t>: 95.8% of population</a:t>
            </a:r>
          </a:p>
          <a:p>
            <a:r>
              <a:rPr lang="en-US" dirty="0"/>
              <a:t>unimproved:</a:t>
            </a:r>
          </a:p>
          <a:p>
            <a:pPr lvl="1"/>
            <a:r>
              <a:rPr lang="en-US" dirty="0"/>
              <a:t>urban: 3.3% of population</a:t>
            </a:r>
          </a:p>
          <a:p>
            <a:pPr lvl="1"/>
            <a:r>
              <a:rPr lang="en-US" dirty="0"/>
              <a:t>rural: 4.7% of population</a:t>
            </a:r>
          </a:p>
          <a:p>
            <a:pPr lvl="1"/>
            <a:r>
              <a:rPr lang="en-US" dirty="0"/>
              <a:t>total: 4.2% of population (2012 est.)</a:t>
            </a:r>
          </a:p>
        </p:txBody>
      </p:sp>
    </p:spTree>
    <p:extLst>
      <p:ext uri="{BB962C8B-B14F-4D97-AF65-F5344CB8AC3E}">
        <p14:creationId xmlns:p14="http://schemas.microsoft.com/office/powerpoint/2010/main" val="409526777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Economy</a:t>
            </a:r>
            <a:endParaRPr lang="en-US" dirty="0"/>
          </a:p>
        </p:txBody>
      </p:sp>
      <p:sp>
        <p:nvSpPr>
          <p:cNvPr id="3" name="Content Placeholder 2"/>
          <p:cNvSpPr>
            <a:spLocks noGrp="1"/>
          </p:cNvSpPr>
          <p:nvPr>
            <p:ph sz="quarter" idx="1"/>
          </p:nvPr>
        </p:nvSpPr>
        <p:spPr/>
        <p:txBody>
          <a:bodyPr/>
          <a:lstStyle/>
          <a:p>
            <a:r>
              <a:rPr lang="en-US" dirty="0"/>
              <a:t>With a well-developed infrastructure, a free-enterprise economy, generally pro-investment policies, and strong export industries, Thailand has had a strong economy due in part to industrial and agriculture exports - mostly electronics, agricultural commodities, automobiles and parts, and processed </a:t>
            </a:r>
            <a:r>
              <a:rPr lang="en-US" dirty="0" smtClean="0"/>
              <a:t>foods.</a:t>
            </a:r>
          </a:p>
          <a:p>
            <a:r>
              <a:rPr lang="en-US" dirty="0"/>
              <a:t>Thailand attracts nearly 2.5 million migrant workers from neighboring countries. The Thai government in 2013 implemented a nation-wide 300 baht ($10) per day minimum wage policy and deployed new tax reforms designed to lower rates on middle-income earners.</a:t>
            </a:r>
          </a:p>
        </p:txBody>
      </p:sp>
    </p:spTree>
    <p:extLst>
      <p:ext uri="{BB962C8B-B14F-4D97-AF65-F5344CB8AC3E}">
        <p14:creationId xmlns:p14="http://schemas.microsoft.com/office/powerpoint/2010/main" val="294406855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Economy</a:t>
            </a:r>
            <a:endParaRPr lang="en-US" dirty="0"/>
          </a:p>
        </p:txBody>
      </p:sp>
      <p:sp>
        <p:nvSpPr>
          <p:cNvPr id="3" name="Content Placeholder 2"/>
          <p:cNvSpPr>
            <a:spLocks noGrp="1"/>
          </p:cNvSpPr>
          <p:nvPr>
            <p:ph sz="quarter" idx="1"/>
          </p:nvPr>
        </p:nvSpPr>
        <p:spPr/>
        <p:txBody>
          <a:bodyPr/>
          <a:lstStyle/>
          <a:p>
            <a:r>
              <a:rPr lang="en-US" dirty="0"/>
              <a:t> The Thai economy has weathered both internal and external economic shocks in recent years. The global economic recession severely cut Thailand's exports, with most sectors experiencing double-digit drops. In late 2011 Thailand's recovery was interrupted by historic flooding in the industrial areas in Bangkok and its five surrounding provinces, crippling the manufacturing sector.</a:t>
            </a:r>
          </a:p>
        </p:txBody>
      </p:sp>
    </p:spTree>
    <p:extLst>
      <p:ext uri="{BB962C8B-B14F-4D97-AF65-F5344CB8AC3E}">
        <p14:creationId xmlns:p14="http://schemas.microsoft.com/office/powerpoint/2010/main" val="37793274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Economy</a:t>
            </a:r>
            <a:endParaRPr lang="en-US" dirty="0"/>
          </a:p>
        </p:txBody>
      </p:sp>
      <p:sp>
        <p:nvSpPr>
          <p:cNvPr id="3" name="Content Placeholder 2"/>
          <p:cNvSpPr>
            <a:spLocks noGrp="1"/>
          </p:cNvSpPr>
          <p:nvPr>
            <p:ph sz="quarter" idx="1"/>
          </p:nvPr>
        </p:nvSpPr>
        <p:spPr/>
        <p:txBody>
          <a:bodyPr/>
          <a:lstStyle/>
          <a:p>
            <a:r>
              <a:rPr lang="en-US" dirty="0"/>
              <a:t>Government approved flood mitigation projects, worth $11.7 billion, were started in 2012 to prevent a repeat. Thai growth slowed in 2013 and has remained low since, as the country faced political uncertainty and a coup in May 2014. The interim government is implementing a special $11 billion short-term stimulus package and has approved a budget of more than $80 billion to aid an economic rebound.</a:t>
            </a:r>
          </a:p>
        </p:txBody>
      </p:sp>
    </p:spTree>
    <p:extLst>
      <p:ext uri="{BB962C8B-B14F-4D97-AF65-F5344CB8AC3E}">
        <p14:creationId xmlns:p14="http://schemas.microsoft.com/office/powerpoint/2010/main" val="4094823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Economy</a:t>
            </a:r>
            <a:endParaRPr lang="en-US" dirty="0"/>
          </a:p>
        </p:txBody>
      </p:sp>
      <p:sp>
        <p:nvSpPr>
          <p:cNvPr id="3" name="Content Placeholder 2"/>
          <p:cNvSpPr>
            <a:spLocks noGrp="1"/>
          </p:cNvSpPr>
          <p:nvPr>
            <p:ph sz="quarter" idx="1"/>
          </p:nvPr>
        </p:nvSpPr>
        <p:spPr/>
        <p:txBody>
          <a:bodyPr/>
          <a:lstStyle/>
          <a:p>
            <a:r>
              <a:rPr lang="en-US" dirty="0" smtClean="0"/>
              <a:t>GDP (purchasing power parity)</a:t>
            </a:r>
          </a:p>
          <a:p>
            <a:pPr marL="0" indent="0">
              <a:buNone/>
            </a:pPr>
            <a:r>
              <a:rPr lang="en-US" dirty="0"/>
              <a:t>$990.1 billion (2014 est.)</a:t>
            </a:r>
          </a:p>
          <a:p>
            <a:pPr marL="0" indent="0">
              <a:buNone/>
            </a:pPr>
            <a:r>
              <a:rPr lang="en-US" dirty="0"/>
              <a:t>$980.7 billion (2013 est.)</a:t>
            </a:r>
          </a:p>
          <a:p>
            <a:pPr marL="0" indent="0">
              <a:buNone/>
            </a:pPr>
            <a:r>
              <a:rPr lang="en-US" dirty="0"/>
              <a:t>$953.1 billion (2012 est.)</a:t>
            </a:r>
          </a:p>
          <a:p>
            <a:pPr marL="0" indent="0">
              <a:buNone/>
            </a:pPr>
            <a:r>
              <a:rPr lang="en-US" dirty="0"/>
              <a:t>note: data are in 2014 US </a:t>
            </a:r>
            <a:r>
              <a:rPr lang="en-US" dirty="0" smtClean="0"/>
              <a:t>dollars</a:t>
            </a:r>
          </a:p>
          <a:p>
            <a:r>
              <a:rPr lang="en-US" dirty="0" smtClean="0"/>
              <a:t>GDP per capita</a:t>
            </a:r>
          </a:p>
          <a:p>
            <a:pPr marL="0" indent="0" fontAlgn="ctr">
              <a:buNone/>
            </a:pPr>
            <a:r>
              <a:rPr lang="en-US" dirty="0"/>
              <a:t>$14,400 (2014 est.)</a:t>
            </a:r>
          </a:p>
          <a:p>
            <a:pPr marL="0" indent="0" fontAlgn="ctr">
              <a:buNone/>
            </a:pPr>
            <a:r>
              <a:rPr lang="en-US" dirty="0"/>
              <a:t>$14,400 (2013 est.)</a:t>
            </a:r>
          </a:p>
          <a:p>
            <a:pPr marL="0" indent="0" fontAlgn="ctr">
              <a:buNone/>
            </a:pPr>
            <a:r>
              <a:rPr lang="en-US" dirty="0"/>
              <a:t>$14,000 (2012 est.)</a:t>
            </a:r>
          </a:p>
          <a:p>
            <a:pPr marL="0" indent="0">
              <a:buNone/>
            </a:pPr>
            <a:r>
              <a:rPr lang="en-US" b="1" dirty="0"/>
              <a:t>note: </a:t>
            </a:r>
            <a:r>
              <a:rPr lang="en-US" dirty="0"/>
              <a:t>data are in 2013 US dollars</a:t>
            </a:r>
          </a:p>
          <a:p>
            <a:pPr marL="0" indent="0">
              <a:buNone/>
            </a:pPr>
            <a:endParaRPr lang="en-US" dirty="0"/>
          </a:p>
        </p:txBody>
      </p:sp>
    </p:spTree>
    <p:extLst>
      <p:ext uri="{BB962C8B-B14F-4D97-AF65-F5344CB8AC3E}">
        <p14:creationId xmlns:p14="http://schemas.microsoft.com/office/powerpoint/2010/main" val="426436640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GDP composition</a:t>
            </a:r>
            <a:endParaRPr lang="en-US" dirty="0"/>
          </a:p>
        </p:txBody>
      </p:sp>
      <p:sp>
        <p:nvSpPr>
          <p:cNvPr id="3" name="Content Placeholder 2"/>
          <p:cNvSpPr>
            <a:spLocks noGrp="1"/>
          </p:cNvSpPr>
          <p:nvPr>
            <p:ph sz="quarter" idx="1"/>
          </p:nvPr>
        </p:nvSpPr>
        <p:spPr/>
        <p:txBody>
          <a:bodyPr/>
          <a:lstStyle/>
          <a:p>
            <a:r>
              <a:rPr lang="en-US" dirty="0"/>
              <a:t>household consumption: 53.4%</a:t>
            </a:r>
          </a:p>
          <a:p>
            <a:r>
              <a:rPr lang="en-US" dirty="0"/>
              <a:t>government consumption: 13.7%</a:t>
            </a:r>
          </a:p>
          <a:p>
            <a:r>
              <a:rPr lang="en-US" dirty="0"/>
              <a:t>investment in fixed capital: 25.4%</a:t>
            </a:r>
          </a:p>
          <a:p>
            <a:r>
              <a:rPr lang="en-US" dirty="0"/>
              <a:t>investment in inventories: 0.9%</a:t>
            </a:r>
          </a:p>
          <a:p>
            <a:r>
              <a:rPr lang="en-US" dirty="0"/>
              <a:t>exports of goods and services: 76.8%</a:t>
            </a:r>
          </a:p>
          <a:p>
            <a:r>
              <a:rPr lang="en-US" dirty="0"/>
              <a:t>imports of goods and services: -70.2%</a:t>
            </a:r>
          </a:p>
          <a:p>
            <a:pPr marL="0" indent="0">
              <a:buNone/>
            </a:pPr>
            <a:r>
              <a:rPr lang="en-US" dirty="0" smtClean="0"/>
              <a:t>(</a:t>
            </a:r>
            <a:r>
              <a:rPr lang="en-US" dirty="0"/>
              <a:t>2014 est</a:t>
            </a:r>
            <a:r>
              <a:rPr lang="en-US" dirty="0" smtClean="0"/>
              <a:t>.)</a:t>
            </a:r>
          </a:p>
          <a:p>
            <a:r>
              <a:rPr lang="fr-FR" dirty="0"/>
              <a:t>agriculture: 12.2%</a:t>
            </a:r>
          </a:p>
          <a:p>
            <a:r>
              <a:rPr lang="fr-FR" dirty="0" err="1"/>
              <a:t>industry</a:t>
            </a:r>
            <a:r>
              <a:rPr lang="fr-FR" dirty="0"/>
              <a:t>: 43.3%</a:t>
            </a:r>
          </a:p>
          <a:p>
            <a:r>
              <a:rPr lang="fr-FR" dirty="0"/>
              <a:t>services: 44.5% (2014 est.)</a:t>
            </a:r>
          </a:p>
          <a:p>
            <a:pPr marL="0" indent="0">
              <a:buNone/>
            </a:pPr>
            <a:endParaRPr lang="en-US" dirty="0"/>
          </a:p>
        </p:txBody>
      </p:sp>
    </p:spTree>
    <p:extLst>
      <p:ext uri="{BB962C8B-B14F-4D97-AF65-F5344CB8AC3E}">
        <p14:creationId xmlns:p14="http://schemas.microsoft.com/office/powerpoint/2010/main" val="224905877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Agriculture and Industry</a:t>
            </a:r>
            <a:endParaRPr lang="en-US" dirty="0"/>
          </a:p>
        </p:txBody>
      </p:sp>
      <p:sp>
        <p:nvSpPr>
          <p:cNvPr id="3" name="Content Placeholder 2"/>
          <p:cNvSpPr>
            <a:spLocks noGrp="1"/>
          </p:cNvSpPr>
          <p:nvPr>
            <p:ph sz="quarter" idx="1"/>
          </p:nvPr>
        </p:nvSpPr>
        <p:spPr/>
        <p:txBody>
          <a:bodyPr/>
          <a:lstStyle/>
          <a:p>
            <a:r>
              <a:rPr lang="fr-FR" dirty="0" err="1"/>
              <a:t>rice</a:t>
            </a:r>
            <a:r>
              <a:rPr lang="fr-FR" dirty="0"/>
              <a:t>, </a:t>
            </a:r>
            <a:r>
              <a:rPr lang="fr-FR" dirty="0" err="1"/>
              <a:t>cassava</a:t>
            </a:r>
            <a:r>
              <a:rPr lang="fr-FR" dirty="0"/>
              <a:t> (manioc, tapioca), </a:t>
            </a:r>
            <a:r>
              <a:rPr lang="fr-FR" dirty="0" err="1"/>
              <a:t>rubber</a:t>
            </a:r>
            <a:r>
              <a:rPr lang="fr-FR" dirty="0"/>
              <a:t>, corn, </a:t>
            </a:r>
            <a:r>
              <a:rPr lang="fr-FR" dirty="0" err="1"/>
              <a:t>sugarcane</a:t>
            </a:r>
            <a:r>
              <a:rPr lang="fr-FR" dirty="0"/>
              <a:t>, </a:t>
            </a:r>
            <a:r>
              <a:rPr lang="fr-FR" dirty="0" err="1"/>
              <a:t>coconuts</a:t>
            </a:r>
            <a:r>
              <a:rPr lang="fr-FR" dirty="0"/>
              <a:t>, </a:t>
            </a:r>
            <a:r>
              <a:rPr lang="fr-FR" dirty="0" err="1" smtClean="0"/>
              <a:t>soybeans</a:t>
            </a:r>
            <a:endParaRPr lang="fr-FR" dirty="0" smtClean="0"/>
          </a:p>
          <a:p>
            <a:r>
              <a:rPr lang="en-US" dirty="0" smtClean="0"/>
              <a:t>tourism</a:t>
            </a:r>
            <a:r>
              <a:rPr lang="en-US" dirty="0"/>
              <a:t>, textiles and garments, agricultural processing, beverages, tobacco, cement, light manufacturing such as jewelry and electric appliances, computers and parts, integrated circuits, furniture, plastics, automobiles and automotive parts; world's second-largest tungsten producer and third-largest tin producer</a:t>
            </a:r>
          </a:p>
        </p:txBody>
      </p:sp>
    </p:spTree>
    <p:extLst>
      <p:ext uri="{BB962C8B-B14F-4D97-AF65-F5344CB8AC3E}">
        <p14:creationId xmlns:p14="http://schemas.microsoft.com/office/powerpoint/2010/main" val="53257404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Labor Force</a:t>
            </a:r>
            <a:endParaRPr lang="en-US" dirty="0"/>
          </a:p>
        </p:txBody>
      </p:sp>
      <p:sp>
        <p:nvSpPr>
          <p:cNvPr id="3" name="Content Placeholder 2"/>
          <p:cNvSpPr>
            <a:spLocks noGrp="1"/>
          </p:cNvSpPr>
          <p:nvPr>
            <p:ph sz="quarter" idx="1"/>
          </p:nvPr>
        </p:nvSpPr>
        <p:spPr/>
        <p:txBody>
          <a:bodyPr/>
          <a:lstStyle/>
          <a:p>
            <a:r>
              <a:rPr lang="en-US" dirty="0"/>
              <a:t>39.51 million (2014 est</a:t>
            </a:r>
            <a:r>
              <a:rPr lang="en-US" dirty="0" smtClean="0"/>
              <a:t>.)</a:t>
            </a:r>
          </a:p>
          <a:p>
            <a:pPr lvl="1"/>
            <a:r>
              <a:rPr lang="fr-FR" dirty="0"/>
              <a:t>agriculture: 38.2%</a:t>
            </a:r>
          </a:p>
          <a:p>
            <a:pPr lvl="1"/>
            <a:r>
              <a:rPr lang="fr-FR" dirty="0" err="1"/>
              <a:t>industry</a:t>
            </a:r>
            <a:r>
              <a:rPr lang="fr-FR" dirty="0"/>
              <a:t>: 13.6%</a:t>
            </a:r>
          </a:p>
          <a:p>
            <a:pPr lvl="1"/>
            <a:r>
              <a:rPr lang="fr-FR" dirty="0"/>
              <a:t>services: 48.2% (2011 est</a:t>
            </a:r>
            <a:r>
              <a:rPr lang="fr-FR" dirty="0" smtClean="0"/>
              <a:t>.)</a:t>
            </a:r>
          </a:p>
          <a:p>
            <a:r>
              <a:rPr lang="fr-FR" dirty="0" err="1" smtClean="0"/>
              <a:t>Unemployment</a:t>
            </a:r>
            <a:r>
              <a:rPr lang="fr-FR" dirty="0" smtClean="0"/>
              <a:t> rate</a:t>
            </a:r>
          </a:p>
          <a:p>
            <a:pPr lvl="1"/>
            <a:r>
              <a:rPr lang="fr-FR" dirty="0"/>
              <a:t>1% (2014 est.)</a:t>
            </a:r>
          </a:p>
          <a:p>
            <a:pPr lvl="1"/>
            <a:r>
              <a:rPr lang="fr-FR" dirty="0"/>
              <a:t>0.7% (2013 est.)</a:t>
            </a:r>
            <a:endParaRPr lang="en-US" dirty="0"/>
          </a:p>
        </p:txBody>
      </p:sp>
    </p:spTree>
    <p:extLst>
      <p:ext uri="{BB962C8B-B14F-4D97-AF65-F5344CB8AC3E}">
        <p14:creationId xmlns:p14="http://schemas.microsoft.com/office/powerpoint/2010/main" val="378982194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Inequality</a:t>
            </a:r>
            <a:endParaRPr lang="en-US" dirty="0"/>
          </a:p>
        </p:txBody>
      </p:sp>
      <p:sp>
        <p:nvSpPr>
          <p:cNvPr id="3" name="Content Placeholder 2"/>
          <p:cNvSpPr>
            <a:spLocks noGrp="1"/>
          </p:cNvSpPr>
          <p:nvPr>
            <p:ph sz="quarter" idx="1"/>
          </p:nvPr>
        </p:nvSpPr>
        <p:spPr/>
        <p:txBody>
          <a:bodyPr/>
          <a:lstStyle/>
          <a:p>
            <a:r>
              <a:rPr lang="en-US" dirty="0"/>
              <a:t>lowest 10%: 2.8%</a:t>
            </a:r>
          </a:p>
          <a:p>
            <a:r>
              <a:rPr lang="en-US" dirty="0"/>
              <a:t>highest 10%: 31.5% (2009 est</a:t>
            </a:r>
            <a:r>
              <a:rPr lang="en-US" dirty="0" smtClean="0"/>
              <a:t>.)</a:t>
            </a:r>
          </a:p>
          <a:p>
            <a:r>
              <a:rPr lang="en-US" dirty="0" smtClean="0"/>
              <a:t>Gini coefficient</a:t>
            </a:r>
          </a:p>
          <a:p>
            <a:pPr lvl="1"/>
            <a:r>
              <a:rPr lang="en-US" dirty="0"/>
              <a:t>39.4 (2010)</a:t>
            </a:r>
          </a:p>
          <a:p>
            <a:pPr lvl="1"/>
            <a:r>
              <a:rPr lang="en-US" dirty="0"/>
              <a:t>42 (2002)</a:t>
            </a:r>
          </a:p>
        </p:txBody>
      </p:sp>
    </p:spTree>
    <p:extLst>
      <p:ext uri="{BB962C8B-B14F-4D97-AF65-F5344CB8AC3E}">
        <p14:creationId xmlns:p14="http://schemas.microsoft.com/office/powerpoint/2010/main" val="169567568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Export and Import</a:t>
            </a:r>
            <a:endParaRPr lang="en-US" dirty="0"/>
          </a:p>
        </p:txBody>
      </p:sp>
      <p:sp>
        <p:nvSpPr>
          <p:cNvPr id="3" name="Content Placeholder 2"/>
          <p:cNvSpPr>
            <a:spLocks noGrp="1"/>
          </p:cNvSpPr>
          <p:nvPr>
            <p:ph sz="quarter" idx="1"/>
          </p:nvPr>
        </p:nvSpPr>
        <p:spPr/>
        <p:txBody>
          <a:bodyPr/>
          <a:lstStyle/>
          <a:p>
            <a:r>
              <a:rPr lang="fr-FR" dirty="0" smtClean="0"/>
              <a:t>Export</a:t>
            </a:r>
          </a:p>
          <a:p>
            <a:r>
              <a:rPr lang="fr-FR" dirty="0" smtClean="0"/>
              <a:t>$</a:t>
            </a:r>
            <a:r>
              <a:rPr lang="fr-FR" dirty="0"/>
              <a:t>232 billion (2014 est.)</a:t>
            </a:r>
          </a:p>
          <a:p>
            <a:r>
              <a:rPr lang="fr-FR" dirty="0"/>
              <a:t>$225.4 billion (2013 est</a:t>
            </a:r>
            <a:r>
              <a:rPr lang="fr-FR" dirty="0" smtClean="0"/>
              <a:t>.)</a:t>
            </a:r>
          </a:p>
          <a:p>
            <a:r>
              <a:rPr lang="fr-FR" dirty="0" smtClean="0"/>
              <a:t>Partner</a:t>
            </a:r>
          </a:p>
          <a:p>
            <a:r>
              <a:rPr lang="it-IT" dirty="0"/>
              <a:t>China 11.9%, US 10.1%, Japan 9.7%, Hong Kong 5.8%, Malaysia 5.7%, Singapore 4.9%, Indonesia 4.8%, Australia 4.5% (2013</a:t>
            </a:r>
            <a:r>
              <a:rPr lang="it-IT" dirty="0" smtClean="0"/>
              <a:t>)</a:t>
            </a:r>
          </a:p>
          <a:p>
            <a:r>
              <a:rPr lang="it-IT" dirty="0" smtClean="0"/>
              <a:t>Goods</a:t>
            </a:r>
          </a:p>
          <a:p>
            <a:r>
              <a:rPr lang="en-US" dirty="0"/>
              <a:t>electronics, computer parts, automobiles and parts, electrical appliances, machinery and equipment, textiles and footwear, fishery products, rice, rubber</a:t>
            </a:r>
            <a:endParaRPr lang="it-IT" dirty="0" smtClean="0"/>
          </a:p>
          <a:p>
            <a:endParaRPr lang="it-IT" dirty="0" smtClean="0"/>
          </a:p>
          <a:p>
            <a:endParaRPr lang="it-IT" dirty="0" smtClean="0"/>
          </a:p>
          <a:p>
            <a:endParaRPr lang="en-US" dirty="0"/>
          </a:p>
        </p:txBody>
      </p:sp>
    </p:spTree>
    <p:extLst>
      <p:ext uri="{BB962C8B-B14F-4D97-AF65-F5344CB8AC3E}">
        <p14:creationId xmlns:p14="http://schemas.microsoft.com/office/powerpoint/2010/main" val="123127972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Export and Import</a:t>
            </a:r>
            <a:endParaRPr lang="en-US" dirty="0"/>
          </a:p>
        </p:txBody>
      </p:sp>
      <p:sp>
        <p:nvSpPr>
          <p:cNvPr id="3" name="Content Placeholder 2"/>
          <p:cNvSpPr>
            <a:spLocks noGrp="1"/>
          </p:cNvSpPr>
          <p:nvPr>
            <p:ph sz="quarter" idx="1"/>
          </p:nvPr>
        </p:nvSpPr>
        <p:spPr/>
        <p:txBody>
          <a:bodyPr/>
          <a:lstStyle/>
          <a:p>
            <a:r>
              <a:rPr lang="en-US" dirty="0" smtClean="0"/>
              <a:t>Import</a:t>
            </a:r>
            <a:endParaRPr lang="en-US" dirty="0"/>
          </a:p>
          <a:p>
            <a:r>
              <a:rPr lang="fr-FR" dirty="0"/>
              <a:t>$218.5 billion (2014 est.)</a:t>
            </a:r>
          </a:p>
          <a:p>
            <a:r>
              <a:rPr lang="fr-FR" dirty="0"/>
              <a:t>$219 billion (2013 est</a:t>
            </a:r>
            <a:r>
              <a:rPr lang="fr-FR" dirty="0" smtClean="0"/>
              <a:t>.)</a:t>
            </a:r>
          </a:p>
          <a:p>
            <a:r>
              <a:rPr lang="en-US" dirty="0" smtClean="0"/>
              <a:t>Partner</a:t>
            </a:r>
            <a:endParaRPr lang="en-US" dirty="0"/>
          </a:p>
          <a:p>
            <a:r>
              <a:rPr lang="en-US" dirty="0"/>
              <a:t>Japan 16.4%, China 15%, UAE 6.9%, US 5.9%, Malaysia 5.3% (2013</a:t>
            </a:r>
            <a:r>
              <a:rPr lang="en-US" dirty="0" smtClean="0"/>
              <a:t>)</a:t>
            </a:r>
          </a:p>
          <a:p>
            <a:r>
              <a:rPr lang="en-US" dirty="0" smtClean="0"/>
              <a:t>Goods</a:t>
            </a:r>
          </a:p>
          <a:p>
            <a:r>
              <a:rPr lang="en-US" dirty="0"/>
              <a:t>capital goods, intermediate goods and raw materials, consumer goods, fuels</a:t>
            </a:r>
          </a:p>
        </p:txBody>
      </p:sp>
    </p:spTree>
    <p:extLst>
      <p:ext uri="{BB962C8B-B14F-4D97-AF65-F5344CB8AC3E}">
        <p14:creationId xmlns:p14="http://schemas.microsoft.com/office/powerpoint/2010/main" val="209742352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Basic Infrastructure</a:t>
            </a:r>
            <a:endParaRPr lang="en-US" dirty="0"/>
          </a:p>
        </p:txBody>
      </p:sp>
      <p:sp>
        <p:nvSpPr>
          <p:cNvPr id="3" name="Content Placeholder 2"/>
          <p:cNvSpPr>
            <a:spLocks noGrp="1"/>
          </p:cNvSpPr>
          <p:nvPr>
            <p:ph sz="quarter" idx="1"/>
          </p:nvPr>
        </p:nvSpPr>
        <p:spPr/>
        <p:txBody>
          <a:bodyPr/>
          <a:lstStyle/>
          <a:p>
            <a:r>
              <a:rPr lang="en-US" dirty="0"/>
              <a:t>Railways:</a:t>
            </a:r>
          </a:p>
          <a:p>
            <a:pPr lvl="1"/>
            <a:r>
              <a:rPr lang="en-US" dirty="0"/>
              <a:t>total: 4,071 km</a:t>
            </a:r>
          </a:p>
          <a:p>
            <a:pPr lvl="1"/>
            <a:r>
              <a:rPr lang="en-US" dirty="0"/>
              <a:t>standard gauge: 29 km 1.435-m gauge (29 km electrified)</a:t>
            </a:r>
          </a:p>
          <a:p>
            <a:pPr lvl="1"/>
            <a:r>
              <a:rPr lang="en-US" dirty="0"/>
              <a:t>narrow gauge: 4,042 km 1.000-m gauge (2008)</a:t>
            </a:r>
          </a:p>
          <a:p>
            <a:pPr lvl="1"/>
            <a:r>
              <a:rPr lang="en-US" dirty="0"/>
              <a:t>country comparison to the world: 43</a:t>
            </a:r>
          </a:p>
          <a:p>
            <a:r>
              <a:rPr lang="en-US" dirty="0"/>
              <a:t>Roadways:</a:t>
            </a:r>
          </a:p>
          <a:p>
            <a:pPr lvl="1"/>
            <a:r>
              <a:rPr lang="en-US" dirty="0"/>
              <a:t>total: 180,053 km (includes 450 km of expressways) (2006)</a:t>
            </a:r>
          </a:p>
          <a:p>
            <a:pPr lvl="1"/>
            <a:r>
              <a:rPr lang="en-US" dirty="0"/>
              <a:t>country comparison to the world: 28</a:t>
            </a:r>
          </a:p>
        </p:txBody>
      </p:sp>
    </p:spTree>
    <p:extLst>
      <p:ext uri="{BB962C8B-B14F-4D97-AF65-F5344CB8AC3E}">
        <p14:creationId xmlns:p14="http://schemas.microsoft.com/office/powerpoint/2010/main" val="217209766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Basic Infrastructure</a:t>
            </a:r>
            <a:endParaRPr lang="en-US" dirty="0"/>
          </a:p>
        </p:txBody>
      </p:sp>
      <p:sp>
        <p:nvSpPr>
          <p:cNvPr id="3" name="Content Placeholder 2"/>
          <p:cNvSpPr>
            <a:spLocks noGrp="1"/>
          </p:cNvSpPr>
          <p:nvPr>
            <p:ph sz="quarter" idx="1"/>
          </p:nvPr>
        </p:nvSpPr>
        <p:spPr/>
        <p:txBody>
          <a:bodyPr>
            <a:normAutofit/>
          </a:bodyPr>
          <a:lstStyle/>
          <a:p>
            <a:r>
              <a:rPr lang="en-US" dirty="0"/>
              <a:t>Merchant marine:</a:t>
            </a:r>
          </a:p>
          <a:p>
            <a:pPr lvl="1"/>
            <a:r>
              <a:rPr lang="en-US" dirty="0"/>
              <a:t>total: 363</a:t>
            </a:r>
          </a:p>
          <a:p>
            <a:pPr lvl="1"/>
            <a:r>
              <a:rPr lang="en-US" dirty="0" smtClean="0"/>
              <a:t>foreign-owned</a:t>
            </a:r>
            <a:r>
              <a:rPr lang="en-US" dirty="0"/>
              <a:t>: 13 (China 1, Hong Kong 1, Malaysia 3, Singapore 1, Taiwan 1, UK 6)</a:t>
            </a:r>
          </a:p>
          <a:p>
            <a:pPr lvl="1"/>
            <a:r>
              <a:rPr lang="en-US" dirty="0"/>
              <a:t>registered in other countries: 46 (Bahamas 4, Belize 1, Honduras 2, Panama 6, Singapore 33) (2010)</a:t>
            </a:r>
          </a:p>
          <a:p>
            <a:pPr lvl="1"/>
            <a:r>
              <a:rPr lang="en-US" dirty="0"/>
              <a:t>country comparison to the world: 28</a:t>
            </a:r>
          </a:p>
          <a:p>
            <a:r>
              <a:rPr lang="en-US" dirty="0"/>
              <a:t>Ports and terminals:</a:t>
            </a:r>
          </a:p>
          <a:p>
            <a:pPr lvl="1"/>
            <a:r>
              <a:rPr lang="en-US" dirty="0"/>
              <a:t>major seaport(s): Bangkok, </a:t>
            </a:r>
            <a:r>
              <a:rPr lang="en-US" dirty="0" err="1"/>
              <a:t>Laem</a:t>
            </a:r>
            <a:r>
              <a:rPr lang="en-US" dirty="0"/>
              <a:t> </a:t>
            </a:r>
            <a:r>
              <a:rPr lang="en-US" dirty="0" err="1"/>
              <a:t>Chabang</a:t>
            </a:r>
            <a:r>
              <a:rPr lang="en-US" dirty="0"/>
              <a:t>, Map Ta </a:t>
            </a:r>
            <a:r>
              <a:rPr lang="en-US" dirty="0" err="1"/>
              <a:t>Phut</a:t>
            </a:r>
            <a:r>
              <a:rPr lang="en-US" dirty="0"/>
              <a:t>, </a:t>
            </a:r>
            <a:r>
              <a:rPr lang="en-US" dirty="0" err="1"/>
              <a:t>Prachuap</a:t>
            </a:r>
            <a:r>
              <a:rPr lang="en-US" dirty="0"/>
              <a:t> Port, Si </a:t>
            </a:r>
            <a:r>
              <a:rPr lang="en-US" dirty="0" err="1"/>
              <a:t>Racha</a:t>
            </a:r>
            <a:endParaRPr lang="en-US" dirty="0"/>
          </a:p>
          <a:p>
            <a:pPr lvl="1"/>
            <a:r>
              <a:rPr lang="en-US" dirty="0"/>
              <a:t>container port(s) TEUs): Bangkok (1,305,229), </a:t>
            </a:r>
            <a:r>
              <a:rPr lang="en-US" dirty="0" err="1"/>
              <a:t>Laem</a:t>
            </a:r>
            <a:r>
              <a:rPr lang="en-US" dirty="0"/>
              <a:t> </a:t>
            </a:r>
            <a:r>
              <a:rPr lang="en-US" dirty="0" err="1"/>
              <a:t>Chabang</a:t>
            </a:r>
            <a:r>
              <a:rPr lang="en-US" dirty="0"/>
              <a:t> (5,731,063)</a:t>
            </a:r>
          </a:p>
        </p:txBody>
      </p:sp>
    </p:spTree>
    <p:extLst>
      <p:ext uri="{BB962C8B-B14F-4D97-AF65-F5344CB8AC3E}">
        <p14:creationId xmlns:p14="http://schemas.microsoft.com/office/powerpoint/2010/main" val="295962842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Concerned problems: Trafficking</a:t>
            </a:r>
            <a:endParaRPr lang="en-US" dirty="0"/>
          </a:p>
        </p:txBody>
      </p:sp>
      <p:sp>
        <p:nvSpPr>
          <p:cNvPr id="3" name="Content Placeholder 2"/>
          <p:cNvSpPr>
            <a:spLocks noGrp="1"/>
          </p:cNvSpPr>
          <p:nvPr>
            <p:ph sz="quarter" idx="1"/>
          </p:nvPr>
        </p:nvSpPr>
        <p:spPr/>
        <p:txBody>
          <a:bodyPr>
            <a:normAutofit/>
          </a:bodyPr>
          <a:lstStyle/>
          <a:p>
            <a:r>
              <a:rPr lang="en-US" dirty="0"/>
              <a:t>Thailand is a source, transit, and destination country for men, women, and children subjected to forced labor and sex trafficking; victims, who are most often from neighboring countries (especially Burma) but also China, Vietnam, Russia, Uzbekistan, India, and Fiji, migrate to Thailand in search of economic opportunities but are forced, coerced, or defrauded into labor in fishing, low-end garment production, factories, domestic work, street begging, or the sex </a:t>
            </a:r>
            <a:r>
              <a:rPr lang="en-US" dirty="0" smtClean="0"/>
              <a:t>trade.</a:t>
            </a:r>
            <a:endParaRPr lang="en-US" dirty="0"/>
          </a:p>
        </p:txBody>
      </p:sp>
    </p:spTree>
    <p:extLst>
      <p:ext uri="{BB962C8B-B14F-4D97-AF65-F5344CB8AC3E}">
        <p14:creationId xmlns:p14="http://schemas.microsoft.com/office/powerpoint/2010/main" val="12384421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Trafficking</a:t>
            </a:r>
            <a:endParaRPr lang="en-US" dirty="0"/>
          </a:p>
        </p:txBody>
      </p:sp>
      <p:sp>
        <p:nvSpPr>
          <p:cNvPr id="3" name="Content Placeholder 2"/>
          <p:cNvSpPr>
            <a:spLocks noGrp="1"/>
          </p:cNvSpPr>
          <p:nvPr>
            <p:ph sz="quarter" idx="1"/>
          </p:nvPr>
        </p:nvSpPr>
        <p:spPr/>
        <p:txBody>
          <a:bodyPr/>
          <a:lstStyle/>
          <a:p>
            <a:r>
              <a:rPr lang="en-US" dirty="0"/>
              <a:t>M</a:t>
            </a:r>
            <a:r>
              <a:rPr lang="en-US" dirty="0" smtClean="0"/>
              <a:t>en </a:t>
            </a:r>
            <a:r>
              <a:rPr lang="en-US" dirty="0"/>
              <a:t>from Burma, Cambodia, and Thailand who are forced to work on fishing boats have reportedly been kept at sea for years; migrants, members of ethnic minorities, and stateless persons are most vulnerable to forced labor and debt bondage; sex trafficking of Thai and migrant children and sex tourism remain significant problems; Thailand is a transit country for victims from North Korea, China, Vietnam, Pakistan, and Burma destined for exploitation in third countries, including Malaysia, Indonesia, Singapore, Russia, South Korea, the US, and Western European countries</a:t>
            </a:r>
          </a:p>
          <a:p>
            <a:endParaRPr lang="en-US" dirty="0"/>
          </a:p>
        </p:txBody>
      </p:sp>
    </p:spTree>
    <p:extLst>
      <p:ext uri="{BB962C8B-B14F-4D97-AF65-F5344CB8AC3E}">
        <p14:creationId xmlns:p14="http://schemas.microsoft.com/office/powerpoint/2010/main" val="283071647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Risks</a:t>
            </a:r>
            <a:endParaRPr lang="en-US" dirty="0"/>
          </a:p>
        </p:txBody>
      </p:sp>
      <p:sp>
        <p:nvSpPr>
          <p:cNvPr id="3" name="Content Placeholder 2"/>
          <p:cNvSpPr>
            <a:spLocks noGrp="1"/>
          </p:cNvSpPr>
          <p:nvPr>
            <p:ph sz="quarter" idx="1"/>
          </p:nvPr>
        </p:nvSpPr>
        <p:spPr/>
        <p:txBody>
          <a:bodyPr/>
          <a:lstStyle/>
          <a:p>
            <a:endParaRPr lang="en-US"/>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6830" y="1600200"/>
            <a:ext cx="7775170" cy="4419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3159285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Thailand Trade with CLMV</a:t>
            </a:r>
            <a:endParaRPr lang="en-US" dirty="0"/>
          </a:p>
        </p:txBody>
      </p:sp>
      <p:sp>
        <p:nvSpPr>
          <p:cNvPr id="3" name="Content Placeholder 2"/>
          <p:cNvSpPr>
            <a:spLocks noGrp="1"/>
          </p:cNvSpPr>
          <p:nvPr>
            <p:ph sz="quarter" idx="1"/>
          </p:nvPr>
        </p:nvSpPr>
        <p:spPr/>
        <p:txBody>
          <a:bodyPr/>
          <a:lstStyle/>
          <a:p>
            <a:r>
              <a:rPr lang="en-US" dirty="0"/>
              <a:t>The geo-centric location of Thailand in ASEAN places it in a position to drive trade and investment with its CLMV neighbors. Although Thailand’s cross-border trade partnerships have historically been dominated by Malaysia, which accounted for 60% of Thailand’s total border trade in 2013, Thailand’s trade with CLMV had doubled during the previous five years, accounting for around US$6.4 billion.</a:t>
            </a:r>
          </a:p>
        </p:txBody>
      </p:sp>
    </p:spTree>
    <p:extLst>
      <p:ext uri="{BB962C8B-B14F-4D97-AF65-F5344CB8AC3E}">
        <p14:creationId xmlns:p14="http://schemas.microsoft.com/office/powerpoint/2010/main" val="90371282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Thailand Trade with CLMV</a:t>
            </a:r>
            <a:endParaRPr lang="en-US" dirty="0"/>
          </a:p>
        </p:txBody>
      </p:sp>
      <p:sp>
        <p:nvSpPr>
          <p:cNvPr id="3" name="Content Placeholder 2"/>
          <p:cNvSpPr>
            <a:spLocks noGrp="1"/>
          </p:cNvSpPr>
          <p:nvPr>
            <p:ph sz="quarter" idx="1"/>
          </p:nvPr>
        </p:nvSpPr>
        <p:spPr/>
        <p:txBody>
          <a:bodyPr/>
          <a:lstStyle/>
          <a:p>
            <a:r>
              <a:rPr lang="en-US" dirty="0"/>
              <a:t>This substantial increase in volume was driven by rapid economic growth in Thailand’s CLMV neighbors and rising Thai-outbound investment. Although Thai exports are facing new competition from China and Japan, Thailand’s CLMV imports continue to increase. Primary imports include hydroelectricity from the Lao PDR, natural gas from Myanmar, computers and parts, electrical machinery, plants and plant products, mining products and scraps, textiles, chemical fertilizers and pesticides, and paper pulp and paper.</a:t>
            </a:r>
          </a:p>
        </p:txBody>
      </p:sp>
    </p:spTree>
    <p:extLst>
      <p:ext uri="{BB962C8B-B14F-4D97-AF65-F5344CB8AC3E}">
        <p14:creationId xmlns:p14="http://schemas.microsoft.com/office/powerpoint/2010/main" val="210231907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Main Drivers</a:t>
            </a:r>
            <a:endParaRPr lang="en-US" dirty="0"/>
          </a:p>
        </p:txBody>
      </p:sp>
      <p:sp>
        <p:nvSpPr>
          <p:cNvPr id="3" name="Content Placeholder 2"/>
          <p:cNvSpPr>
            <a:spLocks noGrp="1"/>
          </p:cNvSpPr>
          <p:nvPr>
            <p:ph sz="quarter" idx="1"/>
          </p:nvPr>
        </p:nvSpPr>
        <p:spPr/>
        <p:txBody>
          <a:bodyPr/>
          <a:lstStyle/>
          <a:p>
            <a:r>
              <a:rPr lang="en-US" dirty="0"/>
              <a:t>Accelerated economic development of CLMV countries;</a:t>
            </a:r>
          </a:p>
          <a:p>
            <a:r>
              <a:rPr lang="en-US" dirty="0" smtClean="0"/>
              <a:t>Declining </a:t>
            </a:r>
            <a:r>
              <a:rPr lang="en-US" dirty="0"/>
              <a:t>tariff levels under the ASEAN Free Trade Agreement;</a:t>
            </a:r>
          </a:p>
          <a:p>
            <a:r>
              <a:rPr lang="en-US" dirty="0" smtClean="0"/>
              <a:t>Increasing </a:t>
            </a:r>
            <a:r>
              <a:rPr lang="en-US" dirty="0"/>
              <a:t>urbanization and new Special Economic Zones along the borders;</a:t>
            </a:r>
          </a:p>
          <a:p>
            <a:r>
              <a:rPr lang="en-US" dirty="0" smtClean="0"/>
              <a:t>Thai-outbound </a:t>
            </a:r>
            <a:r>
              <a:rPr lang="en-US" dirty="0"/>
              <a:t>investment to expand production chains regionally; and</a:t>
            </a:r>
          </a:p>
          <a:p>
            <a:r>
              <a:rPr lang="en-US" dirty="0" smtClean="0"/>
              <a:t>Financial </a:t>
            </a:r>
            <a:r>
              <a:rPr lang="en-US" dirty="0"/>
              <a:t>support mechanisms from Thailand’s Department for International Trade Promotion and the Export-Import Bank.</a:t>
            </a:r>
          </a:p>
        </p:txBody>
      </p:sp>
    </p:spTree>
    <p:extLst>
      <p:ext uri="{BB962C8B-B14F-4D97-AF65-F5344CB8AC3E}">
        <p14:creationId xmlns:p14="http://schemas.microsoft.com/office/powerpoint/2010/main" val="116949546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Cambodia</a:t>
            </a:r>
            <a:endParaRPr lang="en-US" dirty="0"/>
          </a:p>
        </p:txBody>
      </p:sp>
      <p:sp>
        <p:nvSpPr>
          <p:cNvPr id="5" name="TextBox 4"/>
          <p:cNvSpPr txBox="1"/>
          <p:nvPr/>
        </p:nvSpPr>
        <p:spPr>
          <a:xfrm>
            <a:off x="838200" y="6324600"/>
            <a:ext cx="2366353" cy="369332"/>
          </a:xfrm>
          <a:prstGeom prst="rect">
            <a:avLst/>
          </a:prstGeom>
          <a:noFill/>
        </p:spPr>
        <p:txBody>
          <a:bodyPr wrap="none" rtlCol="0">
            <a:spAutoFit/>
          </a:bodyPr>
          <a:lstStyle/>
          <a:p>
            <a:r>
              <a:rPr lang="en-US" dirty="0" smtClean="0"/>
              <a:t>Source:  The Economist</a:t>
            </a:r>
            <a:endParaRPr lang="en-US" dirty="0"/>
          </a:p>
        </p:txBody>
      </p:sp>
      <p:sp>
        <p:nvSpPr>
          <p:cNvPr id="3" name="Content Placeholder 2"/>
          <p:cNvSpPr>
            <a:spLocks noGrp="1"/>
          </p:cNvSpPr>
          <p:nvPr>
            <p:ph sz="quarter" idx="1"/>
          </p:nvPr>
        </p:nvSpPr>
        <p:spPr/>
        <p:txBody>
          <a:bodyPr/>
          <a:lstStyle/>
          <a:p>
            <a:endParaRPr lang="en-US"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9750" y="1390650"/>
            <a:ext cx="5524500" cy="4076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3618161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Cambodia: CIA fact book and EIU</a:t>
            </a:r>
            <a:endParaRPr lang="en-US" dirty="0"/>
          </a:p>
        </p:txBody>
      </p:sp>
      <p:sp>
        <p:nvSpPr>
          <p:cNvPr id="3" name="Content Placeholder 2"/>
          <p:cNvSpPr>
            <a:spLocks noGrp="1"/>
          </p:cNvSpPr>
          <p:nvPr>
            <p:ph sz="quarter" idx="1"/>
          </p:nvPr>
        </p:nvSpPr>
        <p:spPr/>
        <p:txBody>
          <a:bodyPr/>
          <a:lstStyle/>
          <a:p>
            <a:r>
              <a:rPr lang="en-US" dirty="0"/>
              <a:t>Following Japanese occupation in World War II, Cambodia gained full independence from France in 1953. In April 1975, after a five-year struggle, communist Khmer Rouge forces captured Phnom Penh and evacuated all cities and towns. At least 1.5 million Cambodians died from execution, forced hardships, or starvation during the Khmer Rouge regime under POL POT.</a:t>
            </a:r>
          </a:p>
        </p:txBody>
      </p:sp>
    </p:spTree>
    <p:extLst>
      <p:ext uri="{BB962C8B-B14F-4D97-AF65-F5344CB8AC3E}">
        <p14:creationId xmlns:p14="http://schemas.microsoft.com/office/powerpoint/2010/main" val="139009099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Cambodia: </a:t>
            </a:r>
            <a:r>
              <a:rPr lang="en-US" dirty="0"/>
              <a:t>CIA fact book and EIU</a:t>
            </a:r>
          </a:p>
        </p:txBody>
      </p:sp>
      <p:sp>
        <p:nvSpPr>
          <p:cNvPr id="3" name="Content Placeholder 2"/>
          <p:cNvSpPr>
            <a:spLocks noGrp="1"/>
          </p:cNvSpPr>
          <p:nvPr>
            <p:ph sz="quarter" idx="1"/>
          </p:nvPr>
        </p:nvSpPr>
        <p:spPr/>
        <p:txBody>
          <a:bodyPr/>
          <a:lstStyle/>
          <a:p>
            <a:r>
              <a:rPr lang="en-US" dirty="0"/>
              <a:t>A December 1978 Vietnamese invasion drove the Khmer Rouge into the countryside, began a 10-year Vietnamese occupation, and touched off almost 13 years of civil war. The 1991 Paris Peace Accords mandated democratic elections and a ceasefire, which was not fully respected by the Khmer Rouge. UN-sponsored elections in 1993 helped restore some semblance of normalcy under a coalition government.</a:t>
            </a:r>
          </a:p>
        </p:txBody>
      </p:sp>
    </p:spTree>
    <p:extLst>
      <p:ext uri="{BB962C8B-B14F-4D97-AF65-F5344CB8AC3E}">
        <p14:creationId xmlns:p14="http://schemas.microsoft.com/office/powerpoint/2010/main" val="24654172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Cambodia: </a:t>
            </a:r>
            <a:r>
              <a:rPr lang="en-US" dirty="0"/>
              <a:t>CIA fact book and EIU</a:t>
            </a:r>
          </a:p>
        </p:txBody>
      </p:sp>
      <p:sp>
        <p:nvSpPr>
          <p:cNvPr id="3" name="Content Placeholder 2"/>
          <p:cNvSpPr>
            <a:spLocks noGrp="1"/>
          </p:cNvSpPr>
          <p:nvPr>
            <p:ph sz="quarter" idx="1"/>
          </p:nvPr>
        </p:nvSpPr>
        <p:spPr/>
        <p:txBody>
          <a:bodyPr/>
          <a:lstStyle/>
          <a:p>
            <a:r>
              <a:rPr lang="en-US" dirty="0"/>
              <a:t>A blanket amnesty bill for individuals involved in street protests, altered at the last minute to include all political crimes - including all convictions against THAKSIN - triggered months of large-scale anti-government protests in Bangkok beginning in November 2013. In early May 2014 YINGLAK was removed from office by the Constitutional Court and in late May 2014 the Royal Thai Army staged a coup against the caretaker government. </a:t>
            </a:r>
          </a:p>
        </p:txBody>
      </p:sp>
    </p:spTree>
    <p:extLst>
      <p:ext uri="{BB962C8B-B14F-4D97-AF65-F5344CB8AC3E}">
        <p14:creationId xmlns:p14="http://schemas.microsoft.com/office/powerpoint/2010/main" val="255991765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Cambodia: </a:t>
            </a:r>
            <a:r>
              <a:rPr lang="en-US" dirty="0"/>
              <a:t>CIA fact book and EIU</a:t>
            </a:r>
          </a:p>
        </p:txBody>
      </p:sp>
      <p:sp>
        <p:nvSpPr>
          <p:cNvPr id="3" name="Content Placeholder 2"/>
          <p:cNvSpPr>
            <a:spLocks noGrp="1"/>
          </p:cNvSpPr>
          <p:nvPr>
            <p:ph sz="quarter" idx="1"/>
          </p:nvPr>
        </p:nvSpPr>
        <p:spPr/>
        <p:txBody>
          <a:bodyPr/>
          <a:lstStyle/>
          <a:p>
            <a:r>
              <a:rPr lang="en-US" dirty="0"/>
              <a:t>The most recent local (Commune Council) elections were held in Cambodia in 2012, with little of the pre-election violence that preceded prior elections. National elections in July 2013 were disputed, with the opposition party boycotting the National Assembly. The political impasse was ended nearly a year later, with the opposition CNRP agreeing to enter parliament in exchange for ruling party commitments to electoral and legislative reforms..</a:t>
            </a:r>
          </a:p>
        </p:txBody>
      </p:sp>
    </p:spTree>
    <p:extLst>
      <p:ext uri="{BB962C8B-B14F-4D97-AF65-F5344CB8AC3E}">
        <p14:creationId xmlns:p14="http://schemas.microsoft.com/office/powerpoint/2010/main" val="288150870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Demographic</a:t>
            </a:r>
            <a:endParaRPr lang="en-US" dirty="0"/>
          </a:p>
        </p:txBody>
      </p:sp>
      <p:sp>
        <p:nvSpPr>
          <p:cNvPr id="3" name="Content Placeholder 2"/>
          <p:cNvSpPr>
            <a:spLocks noGrp="1"/>
          </p:cNvSpPr>
          <p:nvPr>
            <p:ph sz="quarter" idx="1"/>
          </p:nvPr>
        </p:nvSpPr>
        <p:spPr/>
        <p:txBody>
          <a:bodyPr/>
          <a:lstStyle/>
          <a:p>
            <a:r>
              <a:rPr lang="en-US" dirty="0" smtClean="0"/>
              <a:t>15,458,332</a:t>
            </a:r>
          </a:p>
          <a:p>
            <a:r>
              <a:rPr lang="en-US" dirty="0"/>
              <a:t>Ethnic groups:</a:t>
            </a:r>
          </a:p>
          <a:p>
            <a:pPr lvl="1"/>
            <a:r>
              <a:rPr lang="en-US" dirty="0"/>
              <a:t>Khmer 90%, Vietnamese 5%, Chinese 1%, other 4</a:t>
            </a:r>
            <a:r>
              <a:rPr lang="en-US" dirty="0" smtClean="0"/>
              <a:t>%</a:t>
            </a:r>
          </a:p>
          <a:p>
            <a:r>
              <a:rPr lang="en-US" dirty="0"/>
              <a:t>Religions:</a:t>
            </a:r>
          </a:p>
          <a:p>
            <a:pPr lvl="1"/>
            <a:r>
              <a:rPr lang="en-US" dirty="0" smtClean="0"/>
              <a:t>Buddhist </a:t>
            </a:r>
            <a:r>
              <a:rPr lang="en-US" dirty="0"/>
              <a:t>(official) 96.9%, Muslim 1.9%, Christian 0.4%, other 0.8% (2008 est.)</a:t>
            </a:r>
          </a:p>
        </p:txBody>
      </p:sp>
    </p:spTree>
    <p:extLst>
      <p:ext uri="{BB962C8B-B14F-4D97-AF65-F5344CB8AC3E}">
        <p14:creationId xmlns:p14="http://schemas.microsoft.com/office/powerpoint/2010/main" val="294088355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Aging Society</a:t>
            </a:r>
            <a:endParaRPr lang="en-US" dirty="0"/>
          </a:p>
        </p:txBody>
      </p:sp>
      <p:sp>
        <p:nvSpPr>
          <p:cNvPr id="3" name="Content Placeholder 2"/>
          <p:cNvSpPr>
            <a:spLocks noGrp="1"/>
          </p:cNvSpPr>
          <p:nvPr>
            <p:ph sz="quarter" idx="1"/>
          </p:nvPr>
        </p:nvSpPr>
        <p:spPr/>
        <p:txBody>
          <a:bodyPr/>
          <a:lstStyle/>
          <a:p>
            <a:endParaRPr lang="en-US"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66875" y="1404938"/>
            <a:ext cx="5810250" cy="4048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5922512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Drinking Water Source</a:t>
            </a:r>
            <a:endParaRPr lang="en-US" dirty="0"/>
          </a:p>
        </p:txBody>
      </p:sp>
      <p:sp>
        <p:nvSpPr>
          <p:cNvPr id="3" name="Content Placeholder 2"/>
          <p:cNvSpPr>
            <a:spLocks noGrp="1"/>
          </p:cNvSpPr>
          <p:nvPr>
            <p:ph sz="quarter" idx="1"/>
          </p:nvPr>
        </p:nvSpPr>
        <p:spPr/>
        <p:txBody>
          <a:bodyPr/>
          <a:lstStyle/>
          <a:p>
            <a:r>
              <a:rPr lang="en-US" dirty="0"/>
              <a:t>improved:</a:t>
            </a:r>
          </a:p>
          <a:p>
            <a:pPr lvl="1"/>
            <a:r>
              <a:rPr lang="en-US" dirty="0"/>
              <a:t>urban: 93.9% of population</a:t>
            </a:r>
          </a:p>
          <a:p>
            <a:pPr lvl="1"/>
            <a:r>
              <a:rPr lang="en-US" dirty="0"/>
              <a:t>rural: 65.6% of population</a:t>
            </a:r>
          </a:p>
          <a:p>
            <a:pPr lvl="1"/>
            <a:r>
              <a:rPr lang="en-US" dirty="0"/>
              <a:t>total: 71.3% of population</a:t>
            </a:r>
          </a:p>
          <a:p>
            <a:r>
              <a:rPr lang="en-US" dirty="0"/>
              <a:t>unimproved:</a:t>
            </a:r>
          </a:p>
          <a:p>
            <a:pPr lvl="1"/>
            <a:r>
              <a:rPr lang="en-US" dirty="0"/>
              <a:t>urban: 6.1% of population</a:t>
            </a:r>
          </a:p>
          <a:p>
            <a:pPr lvl="1"/>
            <a:r>
              <a:rPr lang="en-US" dirty="0"/>
              <a:t>rural: 34.4% of population</a:t>
            </a:r>
          </a:p>
          <a:p>
            <a:pPr lvl="1"/>
            <a:r>
              <a:rPr lang="en-US" dirty="0"/>
              <a:t>total: 28.7% of population (2012 est.)</a:t>
            </a:r>
          </a:p>
        </p:txBody>
      </p:sp>
    </p:spTree>
    <p:extLst>
      <p:ext uri="{BB962C8B-B14F-4D97-AF65-F5344CB8AC3E}">
        <p14:creationId xmlns:p14="http://schemas.microsoft.com/office/powerpoint/2010/main" val="398542684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Economy</a:t>
            </a:r>
            <a:endParaRPr lang="en-US" dirty="0"/>
          </a:p>
        </p:txBody>
      </p:sp>
      <p:sp>
        <p:nvSpPr>
          <p:cNvPr id="3" name="Content Placeholder 2"/>
          <p:cNvSpPr>
            <a:spLocks noGrp="1"/>
          </p:cNvSpPr>
          <p:nvPr>
            <p:ph sz="quarter" idx="1"/>
          </p:nvPr>
        </p:nvSpPr>
        <p:spPr/>
        <p:txBody>
          <a:bodyPr/>
          <a:lstStyle/>
          <a:p>
            <a:r>
              <a:rPr lang="en-US" dirty="0" smtClean="0"/>
              <a:t>Since </a:t>
            </a:r>
            <a:r>
              <a:rPr lang="en-US" dirty="0"/>
              <a:t>2004, garments, construction, agriculture, and tourism have driven Cambodia's growth. GDP climbed at least 7% per year between 2011 and 2014. The garment industry currently employs about 500,000 people and accounts for some 70% of Cambodia's total exports. </a:t>
            </a:r>
            <a:endParaRPr lang="en-US" dirty="0" smtClean="0"/>
          </a:p>
          <a:p>
            <a:r>
              <a:rPr lang="en-US" dirty="0" smtClean="0"/>
              <a:t>In </a:t>
            </a:r>
            <a:r>
              <a:rPr lang="en-US" dirty="0"/>
              <a:t>2005, exploitable oil deposits were found beneath Cambodia's territorial waters, representing a potential revenue stream for the government, if commercial extraction becomes feasible. Mining also is attracting some investor interest and the government has touted opportunities for mining bauxite, gold, iron and gems.</a:t>
            </a:r>
          </a:p>
        </p:txBody>
      </p:sp>
    </p:spTree>
    <p:extLst>
      <p:ext uri="{BB962C8B-B14F-4D97-AF65-F5344CB8AC3E}">
        <p14:creationId xmlns:p14="http://schemas.microsoft.com/office/powerpoint/2010/main" val="211373166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Economy</a:t>
            </a:r>
            <a:endParaRPr lang="en-US" dirty="0"/>
          </a:p>
        </p:txBody>
      </p:sp>
      <p:sp>
        <p:nvSpPr>
          <p:cNvPr id="3" name="Content Placeholder 2"/>
          <p:cNvSpPr>
            <a:spLocks noGrp="1"/>
          </p:cNvSpPr>
          <p:nvPr>
            <p:ph sz="quarter" idx="1"/>
          </p:nvPr>
        </p:nvSpPr>
        <p:spPr/>
        <p:txBody>
          <a:bodyPr/>
          <a:lstStyle/>
          <a:p>
            <a:r>
              <a:rPr lang="en-US" dirty="0"/>
              <a:t> The tourism industry has continued to grow rapidly with foreign arrivals exceeding 2 million per year since 2007 and reaching over 3 million visitors in 2012. Cambodia, nevertheless, remains one of the poorest countries in Asia and long-term economic development remains a daunting challenge, inhibited by endemic corruption, limited educational opportunities, high income inequality, and poor job prospects. </a:t>
            </a:r>
          </a:p>
        </p:txBody>
      </p:sp>
    </p:spTree>
    <p:extLst>
      <p:ext uri="{BB962C8B-B14F-4D97-AF65-F5344CB8AC3E}">
        <p14:creationId xmlns:p14="http://schemas.microsoft.com/office/powerpoint/2010/main" val="291595105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Economy</a:t>
            </a:r>
            <a:endParaRPr lang="en-US" dirty="0"/>
          </a:p>
        </p:txBody>
      </p:sp>
      <p:sp>
        <p:nvSpPr>
          <p:cNvPr id="3" name="Content Placeholder 2"/>
          <p:cNvSpPr>
            <a:spLocks noGrp="1"/>
          </p:cNvSpPr>
          <p:nvPr>
            <p:ph sz="quarter" idx="1"/>
          </p:nvPr>
        </p:nvSpPr>
        <p:spPr/>
        <p:txBody>
          <a:bodyPr/>
          <a:lstStyle/>
          <a:p>
            <a:r>
              <a:rPr lang="en-US" dirty="0"/>
              <a:t>The Cambodian Government is working with bilateral and multilateral donors, including the Asian Development Bank, the World Bank and IMF, to address the country's many pressing needs; more than 50% of the government budget comes from donor assistance. A major economic challenge for Cambodia over the next decade will be fashioning an economic environment in which the private sector can create enough jobs to handle Cambodia's demographic imbalance. Worker unrest over labor conditions and the minimum monthly wage will prove challenging.</a:t>
            </a:r>
          </a:p>
        </p:txBody>
      </p:sp>
    </p:spTree>
    <p:extLst>
      <p:ext uri="{BB962C8B-B14F-4D97-AF65-F5344CB8AC3E}">
        <p14:creationId xmlns:p14="http://schemas.microsoft.com/office/powerpoint/2010/main" val="36609388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Economy</a:t>
            </a:r>
            <a:endParaRPr lang="en-US" dirty="0"/>
          </a:p>
        </p:txBody>
      </p:sp>
      <p:sp>
        <p:nvSpPr>
          <p:cNvPr id="3" name="Content Placeholder 2"/>
          <p:cNvSpPr>
            <a:spLocks noGrp="1"/>
          </p:cNvSpPr>
          <p:nvPr>
            <p:ph sz="quarter" idx="1"/>
          </p:nvPr>
        </p:nvSpPr>
        <p:spPr/>
        <p:txBody>
          <a:bodyPr/>
          <a:lstStyle/>
          <a:p>
            <a:r>
              <a:rPr lang="en-US" dirty="0"/>
              <a:t>GDP (purchasing power parity):</a:t>
            </a:r>
          </a:p>
          <a:p>
            <a:pPr marL="274320" lvl="1" indent="0">
              <a:buNone/>
            </a:pPr>
            <a:r>
              <a:rPr lang="en-US" dirty="0"/>
              <a:t>$50.25 billion (2014 est.)</a:t>
            </a:r>
          </a:p>
          <a:p>
            <a:pPr marL="274320" lvl="1" indent="0">
              <a:buNone/>
            </a:pPr>
            <a:r>
              <a:rPr lang="en-US" dirty="0"/>
              <a:t>$46.88 billion (2013 est.)</a:t>
            </a:r>
          </a:p>
          <a:p>
            <a:pPr marL="274320" lvl="1" indent="0">
              <a:buNone/>
            </a:pPr>
            <a:r>
              <a:rPr lang="en-US" dirty="0"/>
              <a:t>$43.64 billion (2012 est.)</a:t>
            </a:r>
          </a:p>
          <a:p>
            <a:pPr marL="274320" lvl="1" indent="0">
              <a:buNone/>
            </a:pPr>
            <a:r>
              <a:rPr lang="en-US" dirty="0"/>
              <a:t>note: data are in 2014 US </a:t>
            </a:r>
            <a:r>
              <a:rPr lang="en-US" dirty="0" smtClean="0"/>
              <a:t>dollars</a:t>
            </a:r>
          </a:p>
          <a:p>
            <a:r>
              <a:rPr lang="en-US" dirty="0" smtClean="0"/>
              <a:t>GDP per capita</a:t>
            </a:r>
          </a:p>
          <a:p>
            <a:pPr marL="274320" lvl="1" indent="0" fontAlgn="ctr">
              <a:buNone/>
            </a:pPr>
            <a:r>
              <a:rPr lang="en-US" dirty="0"/>
              <a:t>$3,300 (2014 est.)</a:t>
            </a:r>
          </a:p>
          <a:p>
            <a:pPr marL="274320" lvl="1" indent="0" fontAlgn="ctr">
              <a:buNone/>
            </a:pPr>
            <a:r>
              <a:rPr lang="en-US" dirty="0"/>
              <a:t>$3,100 (2013 est.)</a:t>
            </a:r>
          </a:p>
          <a:p>
            <a:pPr marL="274320" lvl="1" indent="0" fontAlgn="ctr">
              <a:buNone/>
            </a:pPr>
            <a:r>
              <a:rPr lang="en-US" dirty="0"/>
              <a:t>$2,900 (2012 est.)</a:t>
            </a:r>
          </a:p>
          <a:p>
            <a:pPr marL="274320" lvl="1" indent="0" fontAlgn="ctr">
              <a:buNone/>
            </a:pPr>
            <a:r>
              <a:rPr lang="en-US" dirty="0"/>
              <a:t>note: data are in 2013 US dollars</a:t>
            </a:r>
          </a:p>
        </p:txBody>
      </p:sp>
    </p:spTree>
    <p:extLst>
      <p:ext uri="{BB962C8B-B14F-4D97-AF65-F5344CB8AC3E}">
        <p14:creationId xmlns:p14="http://schemas.microsoft.com/office/powerpoint/2010/main" val="144036437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GDP composition</a:t>
            </a:r>
            <a:endParaRPr lang="en-US" dirty="0"/>
          </a:p>
        </p:txBody>
      </p:sp>
      <p:sp>
        <p:nvSpPr>
          <p:cNvPr id="3" name="Content Placeholder 2"/>
          <p:cNvSpPr>
            <a:spLocks noGrp="1"/>
          </p:cNvSpPr>
          <p:nvPr>
            <p:ph sz="quarter" idx="1"/>
          </p:nvPr>
        </p:nvSpPr>
        <p:spPr/>
        <p:txBody>
          <a:bodyPr/>
          <a:lstStyle/>
          <a:p>
            <a:r>
              <a:rPr lang="en-US" dirty="0"/>
              <a:t>household consumption: 77%</a:t>
            </a:r>
          </a:p>
          <a:p>
            <a:r>
              <a:rPr lang="en-US" dirty="0"/>
              <a:t>government consumption: 7.3%</a:t>
            </a:r>
          </a:p>
          <a:p>
            <a:r>
              <a:rPr lang="en-US" dirty="0"/>
              <a:t>investment in fixed capital: 18.4%</a:t>
            </a:r>
          </a:p>
          <a:p>
            <a:r>
              <a:rPr lang="en-US" dirty="0"/>
              <a:t>investment in inventories: 1.5%</a:t>
            </a:r>
          </a:p>
          <a:p>
            <a:r>
              <a:rPr lang="en-US" dirty="0"/>
              <a:t>exports of goods and services: 60.8%</a:t>
            </a:r>
          </a:p>
          <a:p>
            <a:r>
              <a:rPr lang="en-US" dirty="0"/>
              <a:t>imports of goods and services: -65</a:t>
            </a:r>
            <a:r>
              <a:rPr lang="en-US" dirty="0" smtClean="0"/>
              <a:t>%</a:t>
            </a:r>
          </a:p>
          <a:p>
            <a:r>
              <a:rPr lang="fr-FR" dirty="0"/>
              <a:t>agriculture: 32.7%</a:t>
            </a:r>
          </a:p>
          <a:p>
            <a:r>
              <a:rPr lang="fr-FR" dirty="0" err="1"/>
              <a:t>industry</a:t>
            </a:r>
            <a:r>
              <a:rPr lang="fr-FR" dirty="0"/>
              <a:t>: 25.5%</a:t>
            </a:r>
          </a:p>
          <a:p>
            <a:r>
              <a:rPr lang="fr-FR" dirty="0"/>
              <a:t>services: 41.8% (2014 est.)</a:t>
            </a:r>
            <a:endParaRPr lang="en-US" dirty="0"/>
          </a:p>
        </p:txBody>
      </p:sp>
    </p:spTree>
    <p:extLst>
      <p:ext uri="{BB962C8B-B14F-4D97-AF65-F5344CB8AC3E}">
        <p14:creationId xmlns:p14="http://schemas.microsoft.com/office/powerpoint/2010/main" val="2093589700"/>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Agriculture and Industry</a:t>
            </a:r>
            <a:endParaRPr lang="en-US" dirty="0"/>
          </a:p>
        </p:txBody>
      </p:sp>
      <p:sp>
        <p:nvSpPr>
          <p:cNvPr id="3" name="Content Placeholder 2"/>
          <p:cNvSpPr>
            <a:spLocks noGrp="1"/>
          </p:cNvSpPr>
          <p:nvPr>
            <p:ph sz="quarter" idx="1"/>
          </p:nvPr>
        </p:nvSpPr>
        <p:spPr/>
        <p:txBody>
          <a:bodyPr/>
          <a:lstStyle/>
          <a:p>
            <a:r>
              <a:rPr lang="fr-FR" dirty="0" err="1"/>
              <a:t>rice</a:t>
            </a:r>
            <a:r>
              <a:rPr lang="fr-FR" dirty="0"/>
              <a:t>, </a:t>
            </a:r>
            <a:r>
              <a:rPr lang="fr-FR" dirty="0" err="1"/>
              <a:t>rubber</a:t>
            </a:r>
            <a:r>
              <a:rPr lang="fr-FR" dirty="0"/>
              <a:t>, corn, </a:t>
            </a:r>
            <a:r>
              <a:rPr lang="fr-FR" dirty="0" err="1"/>
              <a:t>vegetables</a:t>
            </a:r>
            <a:r>
              <a:rPr lang="fr-FR" dirty="0"/>
              <a:t>, cashews, </a:t>
            </a:r>
            <a:r>
              <a:rPr lang="fr-FR" dirty="0" err="1"/>
              <a:t>cassava</a:t>
            </a:r>
            <a:r>
              <a:rPr lang="fr-FR" dirty="0"/>
              <a:t> (manioc, tapioca), </a:t>
            </a:r>
            <a:r>
              <a:rPr lang="fr-FR" dirty="0" err="1" smtClean="0"/>
              <a:t>silk</a:t>
            </a:r>
            <a:endParaRPr lang="fr-FR" dirty="0" smtClean="0"/>
          </a:p>
          <a:p>
            <a:r>
              <a:rPr lang="en-US" dirty="0"/>
              <a:t>tourism, garments, construction, rice milling, fishing, wood and wood products, rubber, cement, gem mining, textiles</a:t>
            </a:r>
          </a:p>
        </p:txBody>
      </p:sp>
    </p:spTree>
    <p:extLst>
      <p:ext uri="{BB962C8B-B14F-4D97-AF65-F5344CB8AC3E}">
        <p14:creationId xmlns:p14="http://schemas.microsoft.com/office/powerpoint/2010/main" val="2925294251"/>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Labor Force</a:t>
            </a:r>
            <a:endParaRPr lang="en-US" dirty="0"/>
          </a:p>
        </p:txBody>
      </p:sp>
      <p:sp>
        <p:nvSpPr>
          <p:cNvPr id="3" name="Content Placeholder 2"/>
          <p:cNvSpPr>
            <a:spLocks noGrp="1"/>
          </p:cNvSpPr>
          <p:nvPr>
            <p:ph sz="quarter" idx="1"/>
          </p:nvPr>
        </p:nvSpPr>
        <p:spPr/>
        <p:txBody>
          <a:bodyPr>
            <a:normAutofit/>
          </a:bodyPr>
          <a:lstStyle/>
          <a:p>
            <a:r>
              <a:rPr lang="en-US" dirty="0"/>
              <a:t>Labor force:</a:t>
            </a:r>
          </a:p>
          <a:p>
            <a:pPr lvl="1"/>
            <a:r>
              <a:rPr lang="en-US" dirty="0"/>
              <a:t>7.9 million (2011 est.)</a:t>
            </a:r>
          </a:p>
          <a:p>
            <a:pPr lvl="1"/>
            <a:r>
              <a:rPr lang="en-US" dirty="0"/>
              <a:t>country comparison to the world: 60</a:t>
            </a:r>
          </a:p>
          <a:p>
            <a:r>
              <a:rPr lang="en-US" dirty="0"/>
              <a:t>Labor force - by occupation:</a:t>
            </a:r>
          </a:p>
          <a:p>
            <a:pPr lvl="1"/>
            <a:r>
              <a:rPr lang="en-US" dirty="0"/>
              <a:t>agriculture: 55.8%</a:t>
            </a:r>
          </a:p>
          <a:p>
            <a:pPr lvl="1"/>
            <a:r>
              <a:rPr lang="en-US" dirty="0"/>
              <a:t>industry: 16.9%</a:t>
            </a:r>
          </a:p>
          <a:p>
            <a:pPr lvl="1"/>
            <a:r>
              <a:rPr lang="en-US" dirty="0"/>
              <a:t>services: 27.3% (2010 est.)</a:t>
            </a:r>
          </a:p>
          <a:p>
            <a:r>
              <a:rPr lang="en-US" dirty="0"/>
              <a:t>Unemployment rate:</a:t>
            </a:r>
          </a:p>
          <a:p>
            <a:pPr lvl="1"/>
            <a:r>
              <a:rPr lang="en-US" dirty="0"/>
              <a:t>0% (2011 est.)</a:t>
            </a:r>
          </a:p>
          <a:p>
            <a:pPr lvl="1"/>
            <a:r>
              <a:rPr lang="en-US" dirty="0"/>
              <a:t>0.3% (2010 est.)</a:t>
            </a:r>
          </a:p>
          <a:p>
            <a:pPr lvl="1"/>
            <a:r>
              <a:rPr lang="en-US" dirty="0"/>
              <a:t>country comparison to the world: 1</a:t>
            </a:r>
          </a:p>
        </p:txBody>
      </p:sp>
    </p:spTree>
    <p:extLst>
      <p:ext uri="{BB962C8B-B14F-4D97-AF65-F5344CB8AC3E}">
        <p14:creationId xmlns:p14="http://schemas.microsoft.com/office/powerpoint/2010/main" val="3332893523"/>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Inequality</a:t>
            </a:r>
            <a:endParaRPr lang="en-US" dirty="0"/>
          </a:p>
        </p:txBody>
      </p:sp>
      <p:sp>
        <p:nvSpPr>
          <p:cNvPr id="3" name="Content Placeholder 2"/>
          <p:cNvSpPr>
            <a:spLocks noGrp="1"/>
          </p:cNvSpPr>
          <p:nvPr>
            <p:ph sz="quarter" idx="1"/>
          </p:nvPr>
        </p:nvSpPr>
        <p:spPr/>
        <p:txBody>
          <a:bodyPr/>
          <a:lstStyle/>
          <a:p>
            <a:r>
              <a:rPr lang="en-US" dirty="0"/>
              <a:t>Household income or consumption by percentage share:</a:t>
            </a:r>
          </a:p>
          <a:p>
            <a:pPr lvl="1"/>
            <a:r>
              <a:rPr lang="en-US" dirty="0"/>
              <a:t>lowest 10%: 3%</a:t>
            </a:r>
          </a:p>
          <a:p>
            <a:pPr lvl="1"/>
            <a:r>
              <a:rPr lang="en-US" dirty="0"/>
              <a:t>highest 10%: 37.3% (2007)</a:t>
            </a:r>
          </a:p>
          <a:p>
            <a:r>
              <a:rPr lang="en-US" dirty="0"/>
              <a:t>Distribution of family income - Gini index:</a:t>
            </a:r>
          </a:p>
          <a:p>
            <a:pPr lvl="1"/>
            <a:r>
              <a:rPr lang="en-US" dirty="0"/>
              <a:t>37.9 (2008 est.)</a:t>
            </a:r>
          </a:p>
          <a:p>
            <a:pPr lvl="1"/>
            <a:r>
              <a:rPr lang="en-US" dirty="0"/>
              <a:t>41.9 (2004 est.)</a:t>
            </a:r>
          </a:p>
          <a:p>
            <a:pPr lvl="1"/>
            <a:r>
              <a:rPr lang="en-US" dirty="0"/>
              <a:t>country comparison to the world: 72</a:t>
            </a:r>
          </a:p>
        </p:txBody>
      </p:sp>
    </p:spTree>
    <p:extLst>
      <p:ext uri="{BB962C8B-B14F-4D97-AF65-F5344CB8AC3E}">
        <p14:creationId xmlns:p14="http://schemas.microsoft.com/office/powerpoint/2010/main" val="4271531498"/>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Export and Import</a:t>
            </a:r>
            <a:endParaRPr lang="en-US" dirty="0"/>
          </a:p>
        </p:txBody>
      </p:sp>
      <p:sp>
        <p:nvSpPr>
          <p:cNvPr id="3" name="Content Placeholder 2"/>
          <p:cNvSpPr>
            <a:spLocks noGrp="1"/>
          </p:cNvSpPr>
          <p:nvPr>
            <p:ph sz="quarter" idx="1"/>
          </p:nvPr>
        </p:nvSpPr>
        <p:spPr/>
        <p:txBody>
          <a:bodyPr/>
          <a:lstStyle/>
          <a:p>
            <a:r>
              <a:rPr lang="en-US" dirty="0"/>
              <a:t>Exports:</a:t>
            </a:r>
          </a:p>
          <a:p>
            <a:pPr lvl="1"/>
            <a:r>
              <a:rPr lang="en-US" dirty="0"/>
              <a:t>$6.806 billion (2014 est.)</a:t>
            </a:r>
          </a:p>
          <a:p>
            <a:pPr lvl="1"/>
            <a:r>
              <a:rPr lang="en-US" dirty="0"/>
              <a:t>$6.53 billion (2013 est.)</a:t>
            </a:r>
          </a:p>
          <a:p>
            <a:pPr lvl="1"/>
            <a:r>
              <a:rPr lang="en-US" dirty="0"/>
              <a:t>country comparison to the world: 107</a:t>
            </a:r>
          </a:p>
          <a:p>
            <a:r>
              <a:rPr lang="en-US" dirty="0"/>
              <a:t>Exports - commodities:</a:t>
            </a:r>
          </a:p>
          <a:p>
            <a:pPr lvl="1"/>
            <a:r>
              <a:rPr lang="en-US" dirty="0"/>
              <a:t>clothing, timber, rubber, rice, fish, tobacco, footwear</a:t>
            </a:r>
          </a:p>
          <a:p>
            <a:r>
              <a:rPr lang="en-US" dirty="0"/>
              <a:t>Exports - partners:</a:t>
            </a:r>
          </a:p>
          <a:p>
            <a:pPr lvl="1"/>
            <a:r>
              <a:rPr lang="en-US" dirty="0"/>
              <a:t>US 28.6%, UK 8.8%, Germany 8.5%, Canada 7.6%, Japan 5.9%, Vietnam 5.2% (2013)</a:t>
            </a:r>
            <a:endParaRPr lang="it-IT" dirty="0" smtClean="0"/>
          </a:p>
          <a:p>
            <a:endParaRPr lang="it-IT" dirty="0" smtClean="0"/>
          </a:p>
          <a:p>
            <a:endParaRPr lang="en-US" dirty="0"/>
          </a:p>
        </p:txBody>
      </p:sp>
    </p:spTree>
    <p:extLst>
      <p:ext uri="{BB962C8B-B14F-4D97-AF65-F5344CB8AC3E}">
        <p14:creationId xmlns:p14="http://schemas.microsoft.com/office/powerpoint/2010/main" val="1337745810"/>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Export and Import</a:t>
            </a:r>
            <a:endParaRPr lang="en-US" dirty="0"/>
          </a:p>
        </p:txBody>
      </p:sp>
      <p:sp>
        <p:nvSpPr>
          <p:cNvPr id="3" name="Content Placeholder 2"/>
          <p:cNvSpPr>
            <a:spLocks noGrp="1"/>
          </p:cNvSpPr>
          <p:nvPr>
            <p:ph sz="quarter" idx="1"/>
          </p:nvPr>
        </p:nvSpPr>
        <p:spPr/>
        <p:txBody>
          <a:bodyPr>
            <a:normAutofit/>
          </a:bodyPr>
          <a:lstStyle/>
          <a:p>
            <a:r>
              <a:rPr lang="en-US" dirty="0"/>
              <a:t>Imports:</a:t>
            </a:r>
          </a:p>
          <a:p>
            <a:pPr lvl="1"/>
            <a:r>
              <a:rPr lang="en-US" dirty="0"/>
              <a:t>$10.05 billion (2014 est.)</a:t>
            </a:r>
          </a:p>
          <a:p>
            <a:pPr lvl="1"/>
            <a:r>
              <a:rPr lang="en-US" dirty="0"/>
              <a:t>$9.489 billion (2013 est.)</a:t>
            </a:r>
          </a:p>
          <a:p>
            <a:pPr lvl="1"/>
            <a:r>
              <a:rPr lang="en-US" dirty="0"/>
              <a:t>country comparison to the world: 102</a:t>
            </a:r>
          </a:p>
          <a:p>
            <a:r>
              <a:rPr lang="en-US" dirty="0"/>
              <a:t>Imports - commodities:</a:t>
            </a:r>
          </a:p>
          <a:p>
            <a:pPr lvl="1"/>
            <a:r>
              <a:rPr lang="en-US" dirty="0"/>
              <a:t>petroleum products, cigarettes, gold, construction materials, machinery, motor vehicles, pharmaceutical products</a:t>
            </a:r>
          </a:p>
          <a:p>
            <a:r>
              <a:rPr lang="en-US" dirty="0"/>
              <a:t>Imports - partners:</a:t>
            </a:r>
          </a:p>
          <a:p>
            <a:pPr lvl="1"/>
            <a:r>
              <a:rPr lang="en-US" dirty="0"/>
              <a:t>Thailand 27%, China 22%, Vietnam 19.3%, Singapore 7.2%, Hong Kong 6% (2013)</a:t>
            </a:r>
          </a:p>
        </p:txBody>
      </p:sp>
    </p:spTree>
    <p:extLst>
      <p:ext uri="{BB962C8B-B14F-4D97-AF65-F5344CB8AC3E}">
        <p14:creationId xmlns:p14="http://schemas.microsoft.com/office/powerpoint/2010/main" val="517368982"/>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Basic Infrastructure</a:t>
            </a:r>
            <a:endParaRPr lang="en-US" dirty="0"/>
          </a:p>
        </p:txBody>
      </p:sp>
      <p:sp>
        <p:nvSpPr>
          <p:cNvPr id="3" name="Content Placeholder 2"/>
          <p:cNvSpPr>
            <a:spLocks noGrp="1"/>
          </p:cNvSpPr>
          <p:nvPr>
            <p:ph sz="quarter" idx="1"/>
          </p:nvPr>
        </p:nvSpPr>
        <p:spPr/>
        <p:txBody>
          <a:bodyPr/>
          <a:lstStyle/>
          <a:p>
            <a:r>
              <a:rPr lang="en-US" dirty="0"/>
              <a:t>Railways:</a:t>
            </a:r>
          </a:p>
          <a:p>
            <a:pPr lvl="1"/>
            <a:r>
              <a:rPr lang="en-US" dirty="0"/>
              <a:t>total: 690 km</a:t>
            </a:r>
          </a:p>
          <a:p>
            <a:pPr lvl="1"/>
            <a:r>
              <a:rPr lang="en-US" dirty="0"/>
              <a:t>narrow gauge: 690 km 1.000-m gauge</a:t>
            </a:r>
          </a:p>
          <a:p>
            <a:pPr lvl="1"/>
            <a:r>
              <a:rPr lang="en-US" dirty="0"/>
              <a:t>note: under restoration (2010)</a:t>
            </a:r>
          </a:p>
          <a:p>
            <a:pPr lvl="1"/>
            <a:r>
              <a:rPr lang="en-US" dirty="0"/>
              <a:t>country comparison to the world: 102</a:t>
            </a:r>
          </a:p>
          <a:p>
            <a:r>
              <a:rPr lang="en-US" dirty="0"/>
              <a:t>Roadways:</a:t>
            </a:r>
          </a:p>
          <a:p>
            <a:pPr lvl="1"/>
            <a:r>
              <a:rPr lang="en-US" dirty="0"/>
              <a:t>total: 39,618 km</a:t>
            </a:r>
          </a:p>
          <a:p>
            <a:pPr lvl="1"/>
            <a:r>
              <a:rPr lang="en-US" dirty="0"/>
              <a:t>paved: 2,492 km</a:t>
            </a:r>
          </a:p>
          <a:p>
            <a:pPr lvl="1"/>
            <a:r>
              <a:rPr lang="en-US" dirty="0"/>
              <a:t>unpaved: 37,126 km (2009)</a:t>
            </a:r>
          </a:p>
          <a:p>
            <a:pPr lvl="1"/>
            <a:r>
              <a:rPr lang="en-US" dirty="0"/>
              <a:t>country comparison to the world: 88</a:t>
            </a:r>
          </a:p>
        </p:txBody>
      </p:sp>
    </p:spTree>
    <p:extLst>
      <p:ext uri="{BB962C8B-B14F-4D97-AF65-F5344CB8AC3E}">
        <p14:creationId xmlns:p14="http://schemas.microsoft.com/office/powerpoint/2010/main" val="2573443886"/>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Basic Infrastructure</a:t>
            </a:r>
            <a:endParaRPr lang="en-US" dirty="0"/>
          </a:p>
        </p:txBody>
      </p:sp>
      <p:sp>
        <p:nvSpPr>
          <p:cNvPr id="3" name="Content Placeholder 2"/>
          <p:cNvSpPr>
            <a:spLocks noGrp="1"/>
          </p:cNvSpPr>
          <p:nvPr>
            <p:ph sz="quarter" idx="1"/>
          </p:nvPr>
        </p:nvSpPr>
        <p:spPr/>
        <p:txBody>
          <a:bodyPr>
            <a:normAutofit/>
          </a:bodyPr>
          <a:lstStyle/>
          <a:p>
            <a:r>
              <a:rPr lang="en-US" dirty="0"/>
              <a:t>Merchant marine:</a:t>
            </a:r>
          </a:p>
          <a:p>
            <a:pPr lvl="1"/>
            <a:r>
              <a:rPr lang="en-US" dirty="0"/>
              <a:t>total: 544</a:t>
            </a:r>
          </a:p>
          <a:p>
            <a:pPr lvl="1"/>
            <a:r>
              <a:rPr lang="en-US" dirty="0" smtClean="0"/>
              <a:t>foreign-owned</a:t>
            </a:r>
            <a:r>
              <a:rPr lang="en-US" dirty="0"/>
              <a:t>: 352 (Belgium 1, Canada 2, China 177, Cyprus 4, Egypt 4, Estonia 1, French Polynesia 1, Gabon 1, Greece 2, Hong Kong 10, Indonesia 2, Ireland 1, Japan 1, Lebanon 5, Russia 50, Singapore 3, South Korea 10, Syria 22, Taiwan 1, Turkey 15, UAE 2, UK 1, Ukraine 35, Vietnam 1) (2010)</a:t>
            </a:r>
          </a:p>
          <a:p>
            <a:pPr lvl="1"/>
            <a:r>
              <a:rPr lang="en-US" dirty="0"/>
              <a:t>country comparison to the world: 21</a:t>
            </a:r>
          </a:p>
          <a:p>
            <a:r>
              <a:rPr lang="en-US" dirty="0"/>
              <a:t>Ports and terminals:</a:t>
            </a:r>
          </a:p>
          <a:p>
            <a:pPr lvl="1"/>
            <a:r>
              <a:rPr lang="en-US" dirty="0"/>
              <a:t>major seaport(s): </a:t>
            </a:r>
            <a:r>
              <a:rPr lang="en-US" dirty="0" err="1"/>
              <a:t>Sihanoukville</a:t>
            </a:r>
            <a:r>
              <a:rPr lang="en-US" dirty="0"/>
              <a:t> (Kampong </a:t>
            </a:r>
            <a:r>
              <a:rPr lang="en-US" dirty="0" err="1"/>
              <a:t>Saom</a:t>
            </a:r>
            <a:r>
              <a:rPr lang="en-US" dirty="0"/>
              <a:t>)</a:t>
            </a:r>
          </a:p>
          <a:p>
            <a:pPr lvl="1"/>
            <a:r>
              <a:rPr lang="en-US" dirty="0"/>
              <a:t>river port(s): Phnom Penh (Mekong)</a:t>
            </a:r>
          </a:p>
        </p:txBody>
      </p:sp>
    </p:spTree>
    <p:extLst>
      <p:ext uri="{BB962C8B-B14F-4D97-AF65-F5344CB8AC3E}">
        <p14:creationId xmlns:p14="http://schemas.microsoft.com/office/powerpoint/2010/main" val="701354706"/>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Concerned problems: Trafficking</a:t>
            </a:r>
            <a:endParaRPr lang="en-US" dirty="0"/>
          </a:p>
        </p:txBody>
      </p:sp>
      <p:sp>
        <p:nvSpPr>
          <p:cNvPr id="3" name="Content Placeholder 2"/>
          <p:cNvSpPr>
            <a:spLocks noGrp="1"/>
          </p:cNvSpPr>
          <p:nvPr>
            <p:ph sz="quarter" idx="1"/>
          </p:nvPr>
        </p:nvSpPr>
        <p:spPr/>
        <p:txBody>
          <a:bodyPr>
            <a:normAutofit/>
          </a:bodyPr>
          <a:lstStyle/>
          <a:p>
            <a:r>
              <a:rPr lang="en-US" dirty="0"/>
              <a:t>Cambodia is a source, transit, and destination country for men, women, and children subjected to forced labor and sex trafficking; Cambodian men, women, and children migrate to countries within the region and, increasingly, Africa for legitimate work but are subsequently subjected to sex trafficking, domestic servitude, debt bondage, or forced labor, often in the fishing industry; poor Cambodian children are subject to forced labor, including domestic servitude and forced </a:t>
            </a:r>
            <a:r>
              <a:rPr lang="en-US" dirty="0" smtClean="0"/>
              <a:t>begging.</a:t>
            </a:r>
            <a:endParaRPr lang="en-US" dirty="0"/>
          </a:p>
        </p:txBody>
      </p:sp>
    </p:spTree>
    <p:extLst>
      <p:ext uri="{BB962C8B-B14F-4D97-AF65-F5344CB8AC3E}">
        <p14:creationId xmlns:p14="http://schemas.microsoft.com/office/powerpoint/2010/main" val="311110294"/>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Trafficking</a:t>
            </a:r>
            <a:endParaRPr lang="en-US" dirty="0"/>
          </a:p>
        </p:txBody>
      </p:sp>
      <p:sp>
        <p:nvSpPr>
          <p:cNvPr id="3" name="Content Placeholder 2"/>
          <p:cNvSpPr>
            <a:spLocks noGrp="1"/>
          </p:cNvSpPr>
          <p:nvPr>
            <p:ph sz="quarter" idx="1"/>
          </p:nvPr>
        </p:nvSpPr>
        <p:spPr/>
        <p:txBody>
          <a:bodyPr/>
          <a:lstStyle/>
          <a:p>
            <a:r>
              <a:rPr lang="en-US" dirty="0" smtClean="0"/>
              <a:t>In </a:t>
            </a:r>
            <a:r>
              <a:rPr lang="en-US" dirty="0"/>
              <a:t>Thailand and </a:t>
            </a:r>
            <a:r>
              <a:rPr lang="en-US" dirty="0" smtClean="0"/>
              <a:t>Vietnam, Cambodian </a:t>
            </a:r>
            <a:r>
              <a:rPr lang="en-US" dirty="0"/>
              <a:t>and ethnic Vietnamese women and girls are trafficked from rural areas to urban centers for sexual exploitation; Cambodian men are the main exploiters of child prostitutes, but men from other Asian countries, the US, and Europe travel to Cambodia for child sex </a:t>
            </a:r>
            <a:r>
              <a:rPr lang="en-US" dirty="0" smtClean="0"/>
              <a:t>tourism.</a:t>
            </a:r>
            <a:endParaRPr lang="en-US" dirty="0"/>
          </a:p>
        </p:txBody>
      </p:sp>
    </p:spTree>
    <p:extLst>
      <p:ext uri="{BB962C8B-B14F-4D97-AF65-F5344CB8AC3E}">
        <p14:creationId xmlns:p14="http://schemas.microsoft.com/office/powerpoint/2010/main" val="1947135921"/>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Risk</a:t>
            </a:r>
            <a:endParaRPr lang="en-US" dirty="0"/>
          </a:p>
        </p:txBody>
      </p:sp>
      <p:sp>
        <p:nvSpPr>
          <p:cNvPr id="3" name="Content Placeholder 2"/>
          <p:cNvSpPr>
            <a:spLocks noGrp="1"/>
          </p:cNvSpPr>
          <p:nvPr>
            <p:ph sz="quarter" idx="1"/>
          </p:nvPr>
        </p:nvSpPr>
        <p:spPr/>
        <p:txBody>
          <a:bodyPr/>
          <a:lstStyle/>
          <a:p>
            <a:endParaRPr lang="en-US"/>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1614" y="1219200"/>
            <a:ext cx="8321386" cy="4038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23931788"/>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Laos</a:t>
            </a:r>
            <a:endParaRPr lang="en-US" dirty="0"/>
          </a:p>
        </p:txBody>
      </p:sp>
      <p:sp>
        <p:nvSpPr>
          <p:cNvPr id="5" name="TextBox 4"/>
          <p:cNvSpPr txBox="1"/>
          <p:nvPr/>
        </p:nvSpPr>
        <p:spPr>
          <a:xfrm>
            <a:off x="838200" y="6324600"/>
            <a:ext cx="2366353" cy="369332"/>
          </a:xfrm>
          <a:prstGeom prst="rect">
            <a:avLst/>
          </a:prstGeom>
          <a:noFill/>
        </p:spPr>
        <p:txBody>
          <a:bodyPr wrap="none" rtlCol="0">
            <a:spAutoFit/>
          </a:bodyPr>
          <a:lstStyle/>
          <a:p>
            <a:r>
              <a:rPr lang="en-US" dirty="0" smtClean="0"/>
              <a:t>Source:  The Economist</a:t>
            </a:r>
            <a:endParaRPr lang="en-US" dirty="0"/>
          </a:p>
        </p:txBody>
      </p:sp>
      <p:sp>
        <p:nvSpPr>
          <p:cNvPr id="3" name="Content Placeholder 2"/>
          <p:cNvSpPr>
            <a:spLocks noGrp="1"/>
          </p:cNvSpPr>
          <p:nvPr>
            <p:ph sz="quarter" idx="1"/>
          </p:nvPr>
        </p:nvSpPr>
        <p:spPr/>
        <p:txBody>
          <a:bodyPr/>
          <a:lstStyle/>
          <a:p>
            <a:endParaRPr lang="en-US" dirty="0"/>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1123" y="1066800"/>
            <a:ext cx="5524500" cy="5257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14533675"/>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Laos: CIA fact book and EIU</a:t>
            </a:r>
            <a:endParaRPr lang="en-US" dirty="0"/>
          </a:p>
        </p:txBody>
      </p:sp>
      <p:sp>
        <p:nvSpPr>
          <p:cNvPr id="3" name="Content Placeholder 2"/>
          <p:cNvSpPr>
            <a:spLocks noGrp="1"/>
          </p:cNvSpPr>
          <p:nvPr>
            <p:ph sz="quarter" idx="1"/>
          </p:nvPr>
        </p:nvSpPr>
        <p:spPr/>
        <p:txBody>
          <a:bodyPr/>
          <a:lstStyle/>
          <a:p>
            <a:r>
              <a:rPr lang="en-US" dirty="0"/>
              <a:t>Modern-day Laos has its roots in the ancient Lao kingdom of </a:t>
            </a:r>
            <a:r>
              <a:rPr lang="en-US" dirty="0" err="1"/>
              <a:t>Lan</a:t>
            </a:r>
            <a:r>
              <a:rPr lang="en-US" dirty="0"/>
              <a:t> </a:t>
            </a:r>
            <a:r>
              <a:rPr lang="en-US" dirty="0" err="1"/>
              <a:t>Xang</a:t>
            </a:r>
            <a:r>
              <a:rPr lang="en-US" dirty="0"/>
              <a:t>, established in the 14th century under King FA NGUM. For 300 years </a:t>
            </a:r>
            <a:r>
              <a:rPr lang="en-US" dirty="0" err="1"/>
              <a:t>Lan</a:t>
            </a:r>
            <a:r>
              <a:rPr lang="en-US" dirty="0"/>
              <a:t> </a:t>
            </a:r>
            <a:r>
              <a:rPr lang="en-US" dirty="0" err="1"/>
              <a:t>Xang</a:t>
            </a:r>
            <a:r>
              <a:rPr lang="en-US" dirty="0"/>
              <a:t> had influence reaching into present-day Cambodia and Thailand, as well as over all of what is now Laos. After centuries of gradual decline, Laos came under the domination of Siam (Thailand) from the late 18th century until the late 19th century when it became part of French Indochina. </a:t>
            </a:r>
          </a:p>
        </p:txBody>
      </p:sp>
    </p:spTree>
    <p:extLst>
      <p:ext uri="{BB962C8B-B14F-4D97-AF65-F5344CB8AC3E}">
        <p14:creationId xmlns:p14="http://schemas.microsoft.com/office/powerpoint/2010/main" val="3915829079"/>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Laos: </a:t>
            </a:r>
            <a:r>
              <a:rPr lang="en-US" dirty="0"/>
              <a:t>CIA fact book and EIU</a:t>
            </a:r>
          </a:p>
        </p:txBody>
      </p:sp>
      <p:sp>
        <p:nvSpPr>
          <p:cNvPr id="3" name="Content Placeholder 2"/>
          <p:cNvSpPr>
            <a:spLocks noGrp="1"/>
          </p:cNvSpPr>
          <p:nvPr>
            <p:ph sz="quarter" idx="1"/>
          </p:nvPr>
        </p:nvSpPr>
        <p:spPr/>
        <p:txBody>
          <a:bodyPr/>
          <a:lstStyle/>
          <a:p>
            <a:r>
              <a:rPr lang="en-US" dirty="0"/>
              <a:t>The Franco-Siamese Treaty of 1907 defined the current Lao border with Thailand. In 1975, the communist </a:t>
            </a:r>
            <a:r>
              <a:rPr lang="en-US" dirty="0" err="1"/>
              <a:t>Pathet</a:t>
            </a:r>
            <a:r>
              <a:rPr lang="en-US" dirty="0"/>
              <a:t> Lao took control of the government ending a six-century-old monarchy and instituting a strict socialist regime closely aligned to Vietnam. A gradual, limited return to private enterprise and the liberalization of foreign investment laws began in 1988. Laos became a member of ASEAN in 1997 and the WTO in 2013.</a:t>
            </a:r>
          </a:p>
        </p:txBody>
      </p:sp>
    </p:spTree>
    <p:extLst>
      <p:ext uri="{BB962C8B-B14F-4D97-AF65-F5344CB8AC3E}">
        <p14:creationId xmlns:p14="http://schemas.microsoft.com/office/powerpoint/2010/main" val="3029687765"/>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Demographic</a:t>
            </a:r>
            <a:endParaRPr lang="en-US" dirty="0"/>
          </a:p>
        </p:txBody>
      </p:sp>
      <p:sp>
        <p:nvSpPr>
          <p:cNvPr id="3" name="Content Placeholder 2"/>
          <p:cNvSpPr>
            <a:spLocks noGrp="1"/>
          </p:cNvSpPr>
          <p:nvPr>
            <p:ph sz="quarter" idx="1"/>
          </p:nvPr>
        </p:nvSpPr>
        <p:spPr/>
        <p:txBody>
          <a:bodyPr/>
          <a:lstStyle/>
          <a:p>
            <a:r>
              <a:rPr lang="en-US" dirty="0"/>
              <a:t>6,803,699 (July 2014 est</a:t>
            </a:r>
            <a:r>
              <a:rPr lang="en-US" dirty="0" smtClean="0"/>
              <a:t>.)</a:t>
            </a:r>
          </a:p>
          <a:p>
            <a:r>
              <a:rPr lang="en-US" dirty="0"/>
              <a:t>Ethnic groups:</a:t>
            </a:r>
          </a:p>
          <a:p>
            <a:pPr lvl="1"/>
            <a:r>
              <a:rPr lang="en-US" dirty="0"/>
              <a:t>Lao 55%, </a:t>
            </a:r>
            <a:r>
              <a:rPr lang="en-US" dirty="0" err="1"/>
              <a:t>Khmou</a:t>
            </a:r>
            <a:r>
              <a:rPr lang="en-US" dirty="0"/>
              <a:t> 11%, Hmong 8%, other (over 100 minor ethnic groups) 26% (2005 census</a:t>
            </a:r>
            <a:r>
              <a:rPr lang="en-US" dirty="0" smtClean="0"/>
              <a:t>)</a:t>
            </a:r>
          </a:p>
          <a:p>
            <a:r>
              <a:rPr lang="en-US" dirty="0"/>
              <a:t>Religions:</a:t>
            </a:r>
          </a:p>
          <a:p>
            <a:pPr lvl="1"/>
            <a:r>
              <a:rPr lang="en-US" dirty="0"/>
              <a:t>Buddhist 67%, Christian 1.5%, other and unspecified 31.5% (2005 census)</a:t>
            </a:r>
          </a:p>
        </p:txBody>
      </p:sp>
    </p:spTree>
    <p:extLst>
      <p:ext uri="{BB962C8B-B14F-4D97-AF65-F5344CB8AC3E}">
        <p14:creationId xmlns:p14="http://schemas.microsoft.com/office/powerpoint/2010/main" val="1728676927"/>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Aging Society</a:t>
            </a:r>
            <a:endParaRPr lang="en-US" dirty="0"/>
          </a:p>
        </p:txBody>
      </p:sp>
      <p:pic>
        <p:nvPicPr>
          <p:cNvPr id="12290" name="Picture 2"/>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bwMode="auto">
          <a:xfrm>
            <a:off x="1666875" y="1663700"/>
            <a:ext cx="5810250" cy="4048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40490502"/>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Drinking Water Source</a:t>
            </a:r>
            <a:endParaRPr lang="en-US" dirty="0"/>
          </a:p>
        </p:txBody>
      </p:sp>
      <p:sp>
        <p:nvSpPr>
          <p:cNvPr id="3" name="Content Placeholder 2"/>
          <p:cNvSpPr>
            <a:spLocks noGrp="1"/>
          </p:cNvSpPr>
          <p:nvPr>
            <p:ph sz="quarter" idx="1"/>
          </p:nvPr>
        </p:nvSpPr>
        <p:spPr/>
        <p:txBody>
          <a:bodyPr/>
          <a:lstStyle/>
          <a:p>
            <a:r>
              <a:rPr lang="en-US" dirty="0"/>
              <a:t>improved:</a:t>
            </a:r>
          </a:p>
          <a:p>
            <a:pPr lvl="1"/>
            <a:r>
              <a:rPr lang="en-US" dirty="0"/>
              <a:t>urban: 83.7% of population</a:t>
            </a:r>
          </a:p>
          <a:p>
            <a:pPr lvl="1"/>
            <a:r>
              <a:rPr lang="en-US" dirty="0"/>
              <a:t>rural: 64.9% of population</a:t>
            </a:r>
          </a:p>
          <a:p>
            <a:pPr lvl="1"/>
            <a:r>
              <a:rPr lang="en-US" dirty="0"/>
              <a:t>total: 71.5% of population</a:t>
            </a:r>
          </a:p>
          <a:p>
            <a:r>
              <a:rPr lang="en-US" dirty="0"/>
              <a:t>unimproved:</a:t>
            </a:r>
          </a:p>
          <a:p>
            <a:pPr lvl="1"/>
            <a:r>
              <a:rPr lang="en-US" dirty="0"/>
              <a:t>urban: 16.3% of population</a:t>
            </a:r>
          </a:p>
          <a:p>
            <a:pPr lvl="1"/>
            <a:r>
              <a:rPr lang="en-US" dirty="0"/>
              <a:t>rural: 35.1% of population</a:t>
            </a:r>
          </a:p>
          <a:p>
            <a:pPr lvl="1"/>
            <a:r>
              <a:rPr lang="en-US" dirty="0"/>
              <a:t>total: 28.5% of population (2012 est.)</a:t>
            </a:r>
          </a:p>
        </p:txBody>
      </p:sp>
    </p:spTree>
    <p:extLst>
      <p:ext uri="{BB962C8B-B14F-4D97-AF65-F5344CB8AC3E}">
        <p14:creationId xmlns:p14="http://schemas.microsoft.com/office/powerpoint/2010/main" val="722787245"/>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Economy</a:t>
            </a:r>
            <a:endParaRPr lang="en-US" dirty="0"/>
          </a:p>
        </p:txBody>
      </p:sp>
      <p:sp>
        <p:nvSpPr>
          <p:cNvPr id="3" name="Content Placeholder 2"/>
          <p:cNvSpPr>
            <a:spLocks noGrp="1"/>
          </p:cNvSpPr>
          <p:nvPr>
            <p:ph sz="quarter" idx="1"/>
          </p:nvPr>
        </p:nvSpPr>
        <p:spPr/>
        <p:txBody>
          <a:bodyPr>
            <a:normAutofit fontScale="92500"/>
          </a:bodyPr>
          <a:lstStyle/>
          <a:p>
            <a:r>
              <a:rPr lang="en-US" dirty="0"/>
              <a:t>The government of Laos, one of the few remaining one-party communist states, began decentralizing control and encouraging private enterprise in 1986. The results, starting from an extremely low base, were striking - growth averaged 6% per year from 1988-2008 except during the short-lived drop caused by the Asian financial crisis that began in 1997. Laos' growth exceeded 7% per year during 2008-13. </a:t>
            </a:r>
          </a:p>
          <a:p>
            <a:r>
              <a:rPr lang="en-US" dirty="0"/>
              <a:t>Despite this high growth rate, Laos remains a country with an underdeveloped infrastructure, particularly in rural areas. It has a basic, but improving, road system, and limited external and internal land-line telecommunications. Electricity is available in 83 % of the country.</a:t>
            </a:r>
          </a:p>
        </p:txBody>
      </p:sp>
    </p:spTree>
    <p:extLst>
      <p:ext uri="{BB962C8B-B14F-4D97-AF65-F5344CB8AC3E}">
        <p14:creationId xmlns:p14="http://schemas.microsoft.com/office/powerpoint/2010/main" val="2901711490"/>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Economy</a:t>
            </a:r>
            <a:endParaRPr lang="en-US" dirty="0"/>
          </a:p>
        </p:txBody>
      </p:sp>
      <p:sp>
        <p:nvSpPr>
          <p:cNvPr id="3" name="Content Placeholder 2"/>
          <p:cNvSpPr>
            <a:spLocks noGrp="1"/>
          </p:cNvSpPr>
          <p:nvPr>
            <p:ph sz="quarter" idx="1"/>
          </p:nvPr>
        </p:nvSpPr>
        <p:spPr/>
        <p:txBody>
          <a:bodyPr/>
          <a:lstStyle/>
          <a:p>
            <a:r>
              <a:rPr lang="en-US" dirty="0"/>
              <a:t>Laos' economy is heavily dependent on capital-intensive natural resource exports. The labor force, however, still relies on agriculture, dominated by rice cultivation in lowland areas, which accounts for about 25% of GDP and 73% of total employment. Economic growth has reduced official poverty rates from 46% in 1992 to 26% in 2010. </a:t>
            </a:r>
            <a:endParaRPr lang="en-US" dirty="0" smtClean="0"/>
          </a:p>
          <a:p>
            <a:r>
              <a:rPr lang="en-US" dirty="0"/>
              <a:t>The economy also has benefited from high-profile foreign direct investment in hydropower dams along the Mekong river, copper and gold mining, logging, and construction though some projects in these industries have drawn criticism for their environmental impacts.</a:t>
            </a:r>
          </a:p>
        </p:txBody>
      </p:sp>
    </p:spTree>
    <p:extLst>
      <p:ext uri="{BB962C8B-B14F-4D97-AF65-F5344CB8AC3E}">
        <p14:creationId xmlns:p14="http://schemas.microsoft.com/office/powerpoint/2010/main" val="2668403317"/>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Economy</a:t>
            </a:r>
            <a:endParaRPr lang="en-US" dirty="0"/>
          </a:p>
        </p:txBody>
      </p:sp>
      <p:sp>
        <p:nvSpPr>
          <p:cNvPr id="3" name="Content Placeholder 2"/>
          <p:cNvSpPr>
            <a:spLocks noGrp="1"/>
          </p:cNvSpPr>
          <p:nvPr>
            <p:ph sz="quarter" idx="1"/>
          </p:nvPr>
        </p:nvSpPr>
        <p:spPr/>
        <p:txBody>
          <a:bodyPr/>
          <a:lstStyle/>
          <a:p>
            <a:r>
              <a:rPr lang="en-US" dirty="0"/>
              <a:t>Laos gained Normal Trade Relations status with the US in 2004 and applied for Generalized System of Preferences trade benefits in 2013 after being admitted to the World Trade Organization earlier in the year. Laos is in the process of implementing a value-added tax system. Simplified investment procedures and expanded bank credits for small farmers and small entrepreneurs will improve Laos' economic prospects.</a:t>
            </a:r>
          </a:p>
        </p:txBody>
      </p:sp>
    </p:spTree>
    <p:extLst>
      <p:ext uri="{BB962C8B-B14F-4D97-AF65-F5344CB8AC3E}">
        <p14:creationId xmlns:p14="http://schemas.microsoft.com/office/powerpoint/2010/main" val="337545372"/>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Economy</a:t>
            </a:r>
            <a:endParaRPr lang="en-US" dirty="0"/>
          </a:p>
        </p:txBody>
      </p:sp>
      <p:sp>
        <p:nvSpPr>
          <p:cNvPr id="3" name="Content Placeholder 2"/>
          <p:cNvSpPr>
            <a:spLocks noGrp="1"/>
          </p:cNvSpPr>
          <p:nvPr>
            <p:ph sz="quarter" idx="1"/>
          </p:nvPr>
        </p:nvSpPr>
        <p:spPr/>
        <p:txBody>
          <a:bodyPr/>
          <a:lstStyle/>
          <a:p>
            <a:r>
              <a:rPr lang="en-US" dirty="0"/>
              <a:t>The government appears committed to raising the country's profile among investors, but suffered through a fiscal crisis in 2013 brought about by public sector wage increases, fiscal mismanagement, and revenue shortfalls. The World Bank has declared that Laos' goal of graduating from the UN Development Program's list of least-developed countries by 2020 is achievable, and the country is preparing to enter the ASEAN Economic Community in 2015.</a:t>
            </a:r>
          </a:p>
        </p:txBody>
      </p:sp>
    </p:spTree>
    <p:extLst>
      <p:ext uri="{BB962C8B-B14F-4D97-AF65-F5344CB8AC3E}">
        <p14:creationId xmlns:p14="http://schemas.microsoft.com/office/powerpoint/2010/main" val="953387368"/>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Economy</a:t>
            </a:r>
            <a:endParaRPr lang="en-US" dirty="0"/>
          </a:p>
        </p:txBody>
      </p:sp>
      <p:sp>
        <p:nvSpPr>
          <p:cNvPr id="3" name="Content Placeholder 2"/>
          <p:cNvSpPr>
            <a:spLocks noGrp="1"/>
          </p:cNvSpPr>
          <p:nvPr>
            <p:ph sz="quarter" idx="1"/>
          </p:nvPr>
        </p:nvSpPr>
        <p:spPr/>
        <p:txBody>
          <a:bodyPr>
            <a:normAutofit lnSpcReduction="10000"/>
          </a:bodyPr>
          <a:lstStyle/>
          <a:p>
            <a:r>
              <a:rPr lang="en-US" dirty="0"/>
              <a:t>GDP (purchasing power parity):</a:t>
            </a:r>
          </a:p>
          <a:p>
            <a:pPr lvl="1"/>
            <a:r>
              <a:rPr lang="en-US" dirty="0"/>
              <a:t>$34.48 billion (2014 est.)</a:t>
            </a:r>
          </a:p>
          <a:p>
            <a:pPr lvl="1"/>
            <a:r>
              <a:rPr lang="en-US" dirty="0"/>
              <a:t>$32.12 billion (2013 est.)</a:t>
            </a:r>
          </a:p>
          <a:p>
            <a:pPr lvl="1"/>
            <a:r>
              <a:rPr lang="en-US" dirty="0"/>
              <a:t>$29.73 billion (2012 est.)</a:t>
            </a:r>
          </a:p>
          <a:p>
            <a:pPr lvl="1"/>
            <a:r>
              <a:rPr lang="en-US" dirty="0"/>
              <a:t>note: data are in 2014 US dollars</a:t>
            </a:r>
          </a:p>
          <a:p>
            <a:pPr lvl="1"/>
            <a:r>
              <a:rPr lang="en-US" dirty="0"/>
              <a:t>country comparison to the world: </a:t>
            </a:r>
            <a:r>
              <a:rPr lang="en-US" dirty="0" smtClean="0"/>
              <a:t>116</a:t>
            </a:r>
          </a:p>
          <a:p>
            <a:r>
              <a:rPr lang="en-US" dirty="0"/>
              <a:t>GDP - per capita (PPP):</a:t>
            </a:r>
          </a:p>
          <a:p>
            <a:pPr lvl="1"/>
            <a:r>
              <a:rPr lang="en-US" dirty="0"/>
              <a:t>$5,000 (2014 est.)</a:t>
            </a:r>
          </a:p>
          <a:p>
            <a:pPr lvl="1"/>
            <a:r>
              <a:rPr lang="en-US" dirty="0"/>
              <a:t>$4,700 (2013 est.)</a:t>
            </a:r>
          </a:p>
          <a:p>
            <a:pPr lvl="1"/>
            <a:r>
              <a:rPr lang="en-US" dirty="0"/>
              <a:t>$4,500 (2012 est.)</a:t>
            </a:r>
          </a:p>
          <a:p>
            <a:pPr lvl="1"/>
            <a:r>
              <a:rPr lang="en-US" dirty="0"/>
              <a:t>note: data are in 2013 US dollars</a:t>
            </a:r>
          </a:p>
          <a:p>
            <a:pPr lvl="1"/>
            <a:r>
              <a:rPr lang="en-US" dirty="0"/>
              <a:t>country comparison to the world: 167</a:t>
            </a:r>
          </a:p>
        </p:txBody>
      </p:sp>
    </p:spTree>
    <p:extLst>
      <p:ext uri="{BB962C8B-B14F-4D97-AF65-F5344CB8AC3E}">
        <p14:creationId xmlns:p14="http://schemas.microsoft.com/office/powerpoint/2010/main" val="1971643791"/>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GDP composition</a:t>
            </a:r>
            <a:endParaRPr lang="en-US" dirty="0"/>
          </a:p>
        </p:txBody>
      </p:sp>
      <p:sp>
        <p:nvSpPr>
          <p:cNvPr id="3" name="Content Placeholder 2"/>
          <p:cNvSpPr>
            <a:spLocks noGrp="1"/>
          </p:cNvSpPr>
          <p:nvPr>
            <p:ph sz="quarter" idx="1"/>
          </p:nvPr>
        </p:nvSpPr>
        <p:spPr/>
        <p:txBody>
          <a:bodyPr/>
          <a:lstStyle/>
          <a:p>
            <a:r>
              <a:rPr lang="en-US" dirty="0"/>
              <a:t>household consumption: 69.6%</a:t>
            </a:r>
          </a:p>
          <a:p>
            <a:r>
              <a:rPr lang="en-US" dirty="0"/>
              <a:t>government consumption: 13.9%</a:t>
            </a:r>
          </a:p>
          <a:p>
            <a:r>
              <a:rPr lang="en-US" dirty="0"/>
              <a:t>investment in fixed capital: 39.1%</a:t>
            </a:r>
          </a:p>
          <a:p>
            <a:r>
              <a:rPr lang="en-US" dirty="0"/>
              <a:t>investment in inventories: 0%</a:t>
            </a:r>
          </a:p>
          <a:p>
            <a:r>
              <a:rPr lang="en-US" dirty="0"/>
              <a:t>exports of goods and services: 37.3%</a:t>
            </a:r>
          </a:p>
          <a:p>
            <a:r>
              <a:rPr lang="en-US" dirty="0"/>
              <a:t>imports of goods and services: -59.9</a:t>
            </a:r>
            <a:r>
              <a:rPr lang="en-US" dirty="0" smtClean="0"/>
              <a:t>%</a:t>
            </a:r>
          </a:p>
          <a:p>
            <a:r>
              <a:rPr lang="fr-FR" dirty="0"/>
              <a:t>agriculture: 23.7%</a:t>
            </a:r>
          </a:p>
          <a:p>
            <a:r>
              <a:rPr lang="fr-FR" dirty="0" err="1"/>
              <a:t>industry</a:t>
            </a:r>
            <a:r>
              <a:rPr lang="fr-FR" dirty="0"/>
              <a:t>: 32.2%</a:t>
            </a:r>
          </a:p>
          <a:p>
            <a:r>
              <a:rPr lang="fr-FR" dirty="0"/>
              <a:t>services: 44.1% (2014 est.)</a:t>
            </a:r>
            <a:endParaRPr lang="en-US" dirty="0"/>
          </a:p>
        </p:txBody>
      </p:sp>
    </p:spTree>
    <p:extLst>
      <p:ext uri="{BB962C8B-B14F-4D97-AF65-F5344CB8AC3E}">
        <p14:creationId xmlns:p14="http://schemas.microsoft.com/office/powerpoint/2010/main" val="3134700165"/>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Agriculture and Industry</a:t>
            </a:r>
            <a:endParaRPr lang="en-US" dirty="0"/>
          </a:p>
        </p:txBody>
      </p:sp>
      <p:sp>
        <p:nvSpPr>
          <p:cNvPr id="3" name="Content Placeholder 2"/>
          <p:cNvSpPr>
            <a:spLocks noGrp="1"/>
          </p:cNvSpPr>
          <p:nvPr>
            <p:ph sz="quarter" idx="1"/>
          </p:nvPr>
        </p:nvSpPr>
        <p:spPr/>
        <p:txBody>
          <a:bodyPr/>
          <a:lstStyle/>
          <a:p>
            <a:r>
              <a:rPr lang="fr-FR" dirty="0" err="1"/>
              <a:t>sweet</a:t>
            </a:r>
            <a:r>
              <a:rPr lang="fr-FR" dirty="0"/>
              <a:t> </a:t>
            </a:r>
            <a:r>
              <a:rPr lang="fr-FR" dirty="0" err="1"/>
              <a:t>potatoes</a:t>
            </a:r>
            <a:r>
              <a:rPr lang="fr-FR" dirty="0"/>
              <a:t>, </a:t>
            </a:r>
            <a:r>
              <a:rPr lang="fr-FR" dirty="0" err="1"/>
              <a:t>vegetables</a:t>
            </a:r>
            <a:r>
              <a:rPr lang="fr-FR" dirty="0"/>
              <a:t>, corn, coffee, </a:t>
            </a:r>
            <a:r>
              <a:rPr lang="fr-FR" dirty="0" err="1"/>
              <a:t>sugarcane</a:t>
            </a:r>
            <a:r>
              <a:rPr lang="fr-FR" dirty="0"/>
              <a:t>, </a:t>
            </a:r>
            <a:r>
              <a:rPr lang="fr-FR" dirty="0" err="1"/>
              <a:t>tobacco</a:t>
            </a:r>
            <a:r>
              <a:rPr lang="fr-FR" dirty="0"/>
              <a:t>, </a:t>
            </a:r>
            <a:r>
              <a:rPr lang="fr-FR" dirty="0" err="1"/>
              <a:t>cotton</a:t>
            </a:r>
            <a:r>
              <a:rPr lang="fr-FR" dirty="0"/>
              <a:t>, </a:t>
            </a:r>
            <a:r>
              <a:rPr lang="fr-FR" dirty="0" err="1"/>
              <a:t>tea</a:t>
            </a:r>
            <a:r>
              <a:rPr lang="fr-FR" dirty="0"/>
              <a:t>, peanuts, </a:t>
            </a:r>
            <a:r>
              <a:rPr lang="fr-FR" dirty="0" err="1"/>
              <a:t>rice</a:t>
            </a:r>
            <a:r>
              <a:rPr lang="fr-FR" dirty="0"/>
              <a:t>; </a:t>
            </a:r>
            <a:r>
              <a:rPr lang="fr-FR" dirty="0" err="1"/>
              <a:t>cassava</a:t>
            </a:r>
            <a:r>
              <a:rPr lang="fr-FR" dirty="0"/>
              <a:t> (manioc, tapioca), water </a:t>
            </a:r>
            <a:r>
              <a:rPr lang="fr-FR" dirty="0" err="1"/>
              <a:t>buffalo</a:t>
            </a:r>
            <a:r>
              <a:rPr lang="fr-FR" dirty="0"/>
              <a:t>, </a:t>
            </a:r>
            <a:r>
              <a:rPr lang="fr-FR" dirty="0" err="1"/>
              <a:t>pigs</a:t>
            </a:r>
            <a:r>
              <a:rPr lang="fr-FR" dirty="0"/>
              <a:t>, </a:t>
            </a:r>
            <a:r>
              <a:rPr lang="fr-FR" dirty="0" err="1"/>
              <a:t>cattle</a:t>
            </a:r>
            <a:r>
              <a:rPr lang="fr-FR" dirty="0"/>
              <a:t>, </a:t>
            </a:r>
            <a:r>
              <a:rPr lang="fr-FR" dirty="0" err="1" smtClean="0"/>
              <a:t>poultry</a:t>
            </a:r>
            <a:endParaRPr lang="fr-FR" dirty="0" smtClean="0"/>
          </a:p>
          <a:p>
            <a:r>
              <a:rPr lang="en-US" dirty="0"/>
              <a:t>mining (copper, tin, gold, gypsum); timber, electric power, agricultural processing, rubber, construction, garments, cement, tourism</a:t>
            </a:r>
          </a:p>
        </p:txBody>
      </p:sp>
    </p:spTree>
    <p:extLst>
      <p:ext uri="{BB962C8B-B14F-4D97-AF65-F5344CB8AC3E}">
        <p14:creationId xmlns:p14="http://schemas.microsoft.com/office/powerpoint/2010/main" val="1225762838"/>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Labor Force</a:t>
            </a:r>
            <a:endParaRPr lang="en-US" dirty="0"/>
          </a:p>
        </p:txBody>
      </p:sp>
      <p:sp>
        <p:nvSpPr>
          <p:cNvPr id="3" name="Content Placeholder 2"/>
          <p:cNvSpPr>
            <a:spLocks noGrp="1"/>
          </p:cNvSpPr>
          <p:nvPr>
            <p:ph sz="quarter" idx="1"/>
          </p:nvPr>
        </p:nvSpPr>
        <p:spPr/>
        <p:txBody>
          <a:bodyPr>
            <a:normAutofit/>
          </a:bodyPr>
          <a:lstStyle/>
          <a:p>
            <a:r>
              <a:rPr lang="en-US" dirty="0"/>
              <a:t>Labor force:</a:t>
            </a:r>
          </a:p>
          <a:p>
            <a:pPr lvl="1"/>
            <a:r>
              <a:rPr lang="en-US" dirty="0"/>
              <a:t>3.445 million (2014 est.)</a:t>
            </a:r>
          </a:p>
          <a:p>
            <a:pPr lvl="1"/>
            <a:r>
              <a:rPr lang="en-US" dirty="0"/>
              <a:t>country comparison to the world: 100</a:t>
            </a:r>
          </a:p>
          <a:p>
            <a:r>
              <a:rPr lang="en-US" dirty="0"/>
              <a:t>Labor force - by occupation:</a:t>
            </a:r>
          </a:p>
          <a:p>
            <a:pPr lvl="1"/>
            <a:r>
              <a:rPr lang="en-US" dirty="0"/>
              <a:t>agriculture: 73.1%</a:t>
            </a:r>
          </a:p>
          <a:p>
            <a:pPr lvl="1"/>
            <a:r>
              <a:rPr lang="en-US" dirty="0"/>
              <a:t>industry: 6.1%</a:t>
            </a:r>
          </a:p>
          <a:p>
            <a:pPr lvl="1"/>
            <a:r>
              <a:rPr lang="en-US" dirty="0"/>
              <a:t>services: 20.6% (2012 est.)</a:t>
            </a:r>
          </a:p>
          <a:p>
            <a:r>
              <a:rPr lang="en-US" dirty="0"/>
              <a:t>Unemployment rate:</a:t>
            </a:r>
          </a:p>
          <a:p>
            <a:pPr lvl="1"/>
            <a:r>
              <a:rPr lang="en-US" dirty="0"/>
              <a:t>1.3% (2012 est.)</a:t>
            </a:r>
          </a:p>
          <a:p>
            <a:pPr lvl="1"/>
            <a:r>
              <a:rPr lang="en-US" dirty="0"/>
              <a:t>1.9% (2010 est.)</a:t>
            </a:r>
          </a:p>
          <a:p>
            <a:pPr lvl="1"/>
            <a:r>
              <a:rPr lang="en-US" dirty="0"/>
              <a:t>country comparison to the world: 6</a:t>
            </a:r>
          </a:p>
        </p:txBody>
      </p:sp>
    </p:spTree>
    <p:extLst>
      <p:ext uri="{BB962C8B-B14F-4D97-AF65-F5344CB8AC3E}">
        <p14:creationId xmlns:p14="http://schemas.microsoft.com/office/powerpoint/2010/main" val="1733567272"/>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Inequality</a:t>
            </a:r>
            <a:endParaRPr lang="en-US" dirty="0"/>
          </a:p>
        </p:txBody>
      </p:sp>
      <p:sp>
        <p:nvSpPr>
          <p:cNvPr id="3" name="Content Placeholder 2"/>
          <p:cNvSpPr>
            <a:spLocks noGrp="1"/>
          </p:cNvSpPr>
          <p:nvPr>
            <p:ph sz="quarter" idx="1"/>
          </p:nvPr>
        </p:nvSpPr>
        <p:spPr/>
        <p:txBody>
          <a:bodyPr/>
          <a:lstStyle/>
          <a:p>
            <a:r>
              <a:rPr lang="en-US" dirty="0"/>
              <a:t>Household income or consumption by percentage share:</a:t>
            </a:r>
          </a:p>
          <a:p>
            <a:pPr lvl="1"/>
            <a:r>
              <a:rPr lang="en-US" dirty="0"/>
              <a:t>lowest 10%: 3.3%</a:t>
            </a:r>
          </a:p>
          <a:p>
            <a:pPr lvl="1"/>
            <a:r>
              <a:rPr lang="en-US" dirty="0"/>
              <a:t>highest 10%: 30.3% (2008)</a:t>
            </a:r>
          </a:p>
          <a:p>
            <a:r>
              <a:rPr lang="en-US" dirty="0"/>
              <a:t>Distribution of family income - Gini index:</a:t>
            </a:r>
          </a:p>
          <a:p>
            <a:pPr lvl="1"/>
            <a:r>
              <a:rPr lang="en-US" dirty="0"/>
              <a:t>36.7 (2008)</a:t>
            </a:r>
          </a:p>
          <a:p>
            <a:pPr lvl="1"/>
            <a:r>
              <a:rPr lang="en-US" dirty="0"/>
              <a:t>34.6 (2002)</a:t>
            </a:r>
          </a:p>
          <a:p>
            <a:pPr lvl="1"/>
            <a:r>
              <a:rPr lang="en-US" dirty="0"/>
              <a:t>country comparison to the world: 82</a:t>
            </a:r>
          </a:p>
        </p:txBody>
      </p:sp>
    </p:spTree>
    <p:extLst>
      <p:ext uri="{BB962C8B-B14F-4D97-AF65-F5344CB8AC3E}">
        <p14:creationId xmlns:p14="http://schemas.microsoft.com/office/powerpoint/2010/main" val="97924044"/>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Export and Import</a:t>
            </a:r>
            <a:endParaRPr lang="en-US" dirty="0"/>
          </a:p>
        </p:txBody>
      </p:sp>
      <p:sp>
        <p:nvSpPr>
          <p:cNvPr id="3" name="Content Placeholder 2"/>
          <p:cNvSpPr>
            <a:spLocks noGrp="1"/>
          </p:cNvSpPr>
          <p:nvPr>
            <p:ph sz="quarter" idx="1"/>
          </p:nvPr>
        </p:nvSpPr>
        <p:spPr/>
        <p:txBody>
          <a:bodyPr>
            <a:normAutofit/>
          </a:bodyPr>
          <a:lstStyle/>
          <a:p>
            <a:r>
              <a:rPr lang="en-US" dirty="0"/>
              <a:t>Exports:</a:t>
            </a:r>
          </a:p>
          <a:p>
            <a:pPr lvl="1"/>
            <a:r>
              <a:rPr lang="en-US" dirty="0"/>
              <a:t>$2.791 billion (2014 est.)</a:t>
            </a:r>
          </a:p>
          <a:p>
            <a:pPr lvl="1"/>
            <a:r>
              <a:rPr lang="en-US" dirty="0"/>
              <a:t>$2.448 billion (2013 est.)</a:t>
            </a:r>
          </a:p>
          <a:p>
            <a:pPr lvl="1"/>
            <a:r>
              <a:rPr lang="en-US" dirty="0"/>
              <a:t>country comparison to the world: 131</a:t>
            </a:r>
          </a:p>
          <a:p>
            <a:r>
              <a:rPr lang="en-US" dirty="0"/>
              <a:t>Exports - commodities:</a:t>
            </a:r>
          </a:p>
          <a:p>
            <a:pPr lvl="1"/>
            <a:r>
              <a:rPr lang="en-US" dirty="0"/>
              <a:t>wood products, coffee, electricity, tin, copper, gold, cassava</a:t>
            </a:r>
          </a:p>
          <a:p>
            <a:r>
              <a:rPr lang="en-US" dirty="0"/>
              <a:t>Exports - partners:</a:t>
            </a:r>
          </a:p>
          <a:p>
            <a:pPr lvl="1"/>
            <a:r>
              <a:rPr lang="en-US" dirty="0"/>
              <a:t>Thailand 33.3%, China 25.1%, Vietnam 11.5% (2013</a:t>
            </a:r>
            <a:r>
              <a:rPr lang="en-US" dirty="0" smtClean="0"/>
              <a:t>)</a:t>
            </a:r>
            <a:endParaRPr lang="en-US" dirty="0"/>
          </a:p>
        </p:txBody>
      </p:sp>
    </p:spTree>
    <p:extLst>
      <p:ext uri="{BB962C8B-B14F-4D97-AF65-F5344CB8AC3E}">
        <p14:creationId xmlns:p14="http://schemas.microsoft.com/office/powerpoint/2010/main" val="4257592532"/>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Export and Import</a:t>
            </a:r>
            <a:endParaRPr lang="en-US" dirty="0"/>
          </a:p>
        </p:txBody>
      </p:sp>
      <p:sp>
        <p:nvSpPr>
          <p:cNvPr id="3" name="Content Placeholder 2"/>
          <p:cNvSpPr>
            <a:spLocks noGrp="1"/>
          </p:cNvSpPr>
          <p:nvPr>
            <p:ph sz="quarter" idx="1"/>
          </p:nvPr>
        </p:nvSpPr>
        <p:spPr/>
        <p:txBody>
          <a:bodyPr>
            <a:normAutofit/>
          </a:bodyPr>
          <a:lstStyle/>
          <a:p>
            <a:r>
              <a:rPr lang="en-US" dirty="0"/>
              <a:t>Imports:</a:t>
            </a:r>
          </a:p>
          <a:p>
            <a:pPr lvl="1"/>
            <a:r>
              <a:rPr lang="en-US" dirty="0"/>
              <a:t>$4.074 billion (2014 est.)</a:t>
            </a:r>
          </a:p>
          <a:p>
            <a:pPr lvl="1"/>
            <a:r>
              <a:rPr lang="en-US" dirty="0"/>
              <a:t>$3.452 billion (2013 est.)</a:t>
            </a:r>
          </a:p>
          <a:p>
            <a:pPr lvl="1"/>
            <a:r>
              <a:rPr lang="en-US" dirty="0"/>
              <a:t>country comparison to the world: 141</a:t>
            </a:r>
          </a:p>
          <a:p>
            <a:r>
              <a:rPr lang="en-US" dirty="0"/>
              <a:t>Imports - commodities:</a:t>
            </a:r>
          </a:p>
          <a:p>
            <a:pPr lvl="1"/>
            <a:r>
              <a:rPr lang="en-US" dirty="0"/>
              <a:t>machinery and equipment, vehicles, fuel, consumer goods</a:t>
            </a:r>
          </a:p>
          <a:p>
            <a:r>
              <a:rPr lang="en-US" dirty="0"/>
              <a:t>Imports - partners:</a:t>
            </a:r>
          </a:p>
          <a:p>
            <a:pPr lvl="1"/>
            <a:r>
              <a:rPr lang="en-US" dirty="0"/>
              <a:t>Thailand 56%, China 26.1%, Vietnam 6.7% (2013)</a:t>
            </a:r>
          </a:p>
        </p:txBody>
      </p:sp>
    </p:spTree>
    <p:extLst>
      <p:ext uri="{BB962C8B-B14F-4D97-AF65-F5344CB8AC3E}">
        <p14:creationId xmlns:p14="http://schemas.microsoft.com/office/powerpoint/2010/main" val="628678988"/>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Basic Infrastructure</a:t>
            </a:r>
            <a:endParaRPr lang="en-US" dirty="0"/>
          </a:p>
        </p:txBody>
      </p:sp>
      <p:sp>
        <p:nvSpPr>
          <p:cNvPr id="3" name="Content Placeholder 2"/>
          <p:cNvSpPr>
            <a:spLocks noGrp="1"/>
          </p:cNvSpPr>
          <p:nvPr>
            <p:ph sz="quarter" idx="1"/>
          </p:nvPr>
        </p:nvSpPr>
        <p:spPr/>
        <p:txBody>
          <a:bodyPr/>
          <a:lstStyle/>
          <a:p>
            <a:r>
              <a:rPr lang="en-US" dirty="0"/>
              <a:t>Roadways:</a:t>
            </a:r>
          </a:p>
          <a:p>
            <a:pPr lvl="1"/>
            <a:r>
              <a:rPr lang="en-US" dirty="0"/>
              <a:t>total: 39,568 km</a:t>
            </a:r>
          </a:p>
          <a:p>
            <a:pPr lvl="1"/>
            <a:r>
              <a:rPr lang="en-US" dirty="0"/>
              <a:t>paved: 530 km</a:t>
            </a:r>
          </a:p>
          <a:p>
            <a:pPr lvl="1"/>
            <a:r>
              <a:rPr lang="en-US" dirty="0"/>
              <a:t>unpaved: 39,038 km (2007)</a:t>
            </a:r>
          </a:p>
          <a:p>
            <a:pPr lvl="1"/>
            <a:r>
              <a:rPr lang="en-US" dirty="0"/>
              <a:t>country comparison to the world: 89</a:t>
            </a:r>
          </a:p>
          <a:p>
            <a:r>
              <a:rPr lang="en-US" dirty="0"/>
              <a:t>Waterways:</a:t>
            </a:r>
          </a:p>
          <a:p>
            <a:pPr lvl="1"/>
            <a:r>
              <a:rPr lang="en-US" dirty="0"/>
              <a:t>4,600 km (primarily on the Mekong River and its tributaries; 2,900 additional km are intermittently navigable by craft drawing less than 0.5 m) (2012)</a:t>
            </a:r>
          </a:p>
          <a:p>
            <a:pPr lvl="1"/>
            <a:r>
              <a:rPr lang="en-US" dirty="0"/>
              <a:t>country comparison to the world: 23</a:t>
            </a:r>
          </a:p>
        </p:txBody>
      </p:sp>
    </p:spTree>
    <p:extLst>
      <p:ext uri="{BB962C8B-B14F-4D97-AF65-F5344CB8AC3E}">
        <p14:creationId xmlns:p14="http://schemas.microsoft.com/office/powerpoint/2010/main" val="640577500"/>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Concerned problems: Trafficking</a:t>
            </a:r>
            <a:endParaRPr lang="en-US" dirty="0"/>
          </a:p>
        </p:txBody>
      </p:sp>
      <p:sp>
        <p:nvSpPr>
          <p:cNvPr id="3" name="Content Placeholder 2"/>
          <p:cNvSpPr>
            <a:spLocks noGrp="1"/>
          </p:cNvSpPr>
          <p:nvPr>
            <p:ph sz="quarter" idx="1"/>
          </p:nvPr>
        </p:nvSpPr>
        <p:spPr/>
        <p:txBody>
          <a:bodyPr>
            <a:normAutofit/>
          </a:bodyPr>
          <a:lstStyle/>
          <a:p>
            <a:r>
              <a:rPr lang="en-US" dirty="0"/>
              <a:t>Laos is a source and, to a lesser extent, transit and destination country for men, women, and children subjected to forced labor and sex trafficking; Lao economic migrants may encounter conditions of forced labor or sexual exploitation in destination countries, most often Thailand; Lao women and girls are exploited in Thailand’s commercial sex trade, domestic service, factories, and </a:t>
            </a:r>
            <a:r>
              <a:rPr lang="en-US" dirty="0" smtClean="0"/>
              <a:t>agriculture.</a:t>
            </a:r>
            <a:endParaRPr lang="en-US" dirty="0"/>
          </a:p>
        </p:txBody>
      </p:sp>
    </p:spTree>
    <p:extLst>
      <p:ext uri="{BB962C8B-B14F-4D97-AF65-F5344CB8AC3E}">
        <p14:creationId xmlns:p14="http://schemas.microsoft.com/office/powerpoint/2010/main" val="2176949184"/>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Trafficking</a:t>
            </a:r>
            <a:endParaRPr lang="en-US" dirty="0"/>
          </a:p>
        </p:txBody>
      </p:sp>
      <p:sp>
        <p:nvSpPr>
          <p:cNvPr id="3" name="Content Placeholder 2"/>
          <p:cNvSpPr>
            <a:spLocks noGrp="1"/>
          </p:cNvSpPr>
          <p:nvPr>
            <p:ph sz="quarter" idx="1"/>
          </p:nvPr>
        </p:nvSpPr>
        <p:spPr/>
        <p:txBody>
          <a:bodyPr/>
          <a:lstStyle/>
          <a:p>
            <a:r>
              <a:rPr lang="en-US" dirty="0"/>
              <a:t>Lao men and boys are victims of forced labor in the Thai fishing, construction, and agriculture industries; some Vietnamese and Chinese women and girls are subjected to sex trafficking in Laos while others are trafficked through Laos to neighboring countries, particularly Thailand; some Lao adults and children are subject to sex and labor exploitation </a:t>
            </a:r>
            <a:r>
              <a:rPr lang="en-US" dirty="0" smtClean="0"/>
              <a:t>domestically.</a:t>
            </a:r>
            <a:endParaRPr lang="en-US" dirty="0"/>
          </a:p>
        </p:txBody>
      </p:sp>
    </p:spTree>
    <p:extLst>
      <p:ext uri="{BB962C8B-B14F-4D97-AF65-F5344CB8AC3E}">
        <p14:creationId xmlns:p14="http://schemas.microsoft.com/office/powerpoint/2010/main" val="1718657884"/>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Myanmar</a:t>
            </a:r>
            <a:endParaRPr lang="en-US" dirty="0"/>
          </a:p>
        </p:txBody>
      </p:sp>
      <p:sp>
        <p:nvSpPr>
          <p:cNvPr id="5" name="TextBox 4"/>
          <p:cNvSpPr txBox="1"/>
          <p:nvPr/>
        </p:nvSpPr>
        <p:spPr>
          <a:xfrm>
            <a:off x="838200" y="6324600"/>
            <a:ext cx="2366353" cy="369332"/>
          </a:xfrm>
          <a:prstGeom prst="rect">
            <a:avLst/>
          </a:prstGeom>
          <a:noFill/>
        </p:spPr>
        <p:txBody>
          <a:bodyPr wrap="none" rtlCol="0">
            <a:spAutoFit/>
          </a:bodyPr>
          <a:lstStyle/>
          <a:p>
            <a:r>
              <a:rPr lang="en-US" dirty="0" smtClean="0"/>
              <a:t>Source:  The Economist</a:t>
            </a:r>
            <a:endParaRPr lang="en-US" dirty="0"/>
          </a:p>
        </p:txBody>
      </p:sp>
      <p:sp>
        <p:nvSpPr>
          <p:cNvPr id="3" name="Content Placeholder 2"/>
          <p:cNvSpPr>
            <a:spLocks noGrp="1"/>
          </p:cNvSpPr>
          <p:nvPr>
            <p:ph sz="quarter" idx="1"/>
          </p:nvPr>
        </p:nvSpPr>
        <p:spPr/>
        <p:txBody>
          <a:bodyPr/>
          <a:lstStyle/>
          <a:p>
            <a:endParaRPr lang="en-US" dirty="0"/>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7000" y="603487"/>
            <a:ext cx="4800600" cy="57245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37934771"/>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Myanmar: CIA fact book and EIU</a:t>
            </a:r>
            <a:endParaRPr lang="en-US" dirty="0"/>
          </a:p>
        </p:txBody>
      </p:sp>
      <p:sp>
        <p:nvSpPr>
          <p:cNvPr id="3" name="Content Placeholder 2"/>
          <p:cNvSpPr>
            <a:spLocks noGrp="1"/>
          </p:cNvSpPr>
          <p:nvPr>
            <p:ph sz="quarter" idx="1"/>
          </p:nvPr>
        </p:nvSpPr>
        <p:spPr/>
        <p:txBody>
          <a:bodyPr/>
          <a:lstStyle/>
          <a:p>
            <a:r>
              <a:rPr lang="en-US" dirty="0"/>
              <a:t>Various ethnic Burmese and ethnic minority city-states or kingdoms occupied the present borders through the 19th century. Over a period of 62 years (1824-1886), Britain conquered Burma and incorporated the country into its Indian Empire. Burma was administered as a province of India until 1937 when it became a separate, self-governing colony; in 1948, Burma attained independence from the British Commonwealth.</a:t>
            </a:r>
          </a:p>
        </p:txBody>
      </p:sp>
    </p:spTree>
    <p:extLst>
      <p:ext uri="{BB962C8B-B14F-4D97-AF65-F5344CB8AC3E}">
        <p14:creationId xmlns:p14="http://schemas.microsoft.com/office/powerpoint/2010/main" val="1201515353"/>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Myanmar: </a:t>
            </a:r>
            <a:r>
              <a:rPr lang="en-US" dirty="0"/>
              <a:t>CIA fact book and EIU</a:t>
            </a:r>
          </a:p>
        </p:txBody>
      </p:sp>
      <p:sp>
        <p:nvSpPr>
          <p:cNvPr id="3" name="Content Placeholder 2"/>
          <p:cNvSpPr>
            <a:spLocks noGrp="1"/>
          </p:cNvSpPr>
          <p:nvPr>
            <p:ph sz="quarter" idx="1"/>
          </p:nvPr>
        </p:nvSpPr>
        <p:spPr/>
        <p:txBody>
          <a:bodyPr/>
          <a:lstStyle/>
          <a:p>
            <a:r>
              <a:rPr lang="en-US" dirty="0"/>
              <a:t>Gen. NE WIN dominated the government from 1962 to 1988, first as military ruler, then as self-appointed president, and later as political kingpin. In response to widespread civil unrest, NE WIN resigned in 1988, but within months the military crushed student-led protests and took power. Multiparty legislative elections in 1990 resulted in the main opposition party - the National League for Democracy (NLD) - winning a landslide victory</a:t>
            </a:r>
          </a:p>
        </p:txBody>
      </p:sp>
    </p:spTree>
    <p:extLst>
      <p:ext uri="{BB962C8B-B14F-4D97-AF65-F5344CB8AC3E}">
        <p14:creationId xmlns:p14="http://schemas.microsoft.com/office/powerpoint/2010/main" val="2038764812"/>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Myanmar: </a:t>
            </a:r>
            <a:r>
              <a:rPr lang="en-US" dirty="0"/>
              <a:t>CIA fact book and EIU</a:t>
            </a:r>
          </a:p>
        </p:txBody>
      </p:sp>
      <p:sp>
        <p:nvSpPr>
          <p:cNvPr id="3" name="Content Placeholder 2"/>
          <p:cNvSpPr>
            <a:spLocks noGrp="1"/>
          </p:cNvSpPr>
          <p:nvPr>
            <p:ph sz="quarter" idx="1"/>
          </p:nvPr>
        </p:nvSpPr>
        <p:spPr/>
        <p:txBody>
          <a:bodyPr/>
          <a:lstStyle/>
          <a:p>
            <a:r>
              <a:rPr lang="en-US" dirty="0"/>
              <a:t>Instead of handing over power, the junta placed NLD leader (and Nobel Peace Prize recipient) AUNG SAN SUU KYI (ASSK) under house arrest from 1989 to 1995, 2000 to 2002, and from May 2003 to November 2010. In late September 2007, the ruling junta brutally suppressed protests over increased fuel prices led by prodemocracy activists and Buddhist monks, killing at least 13 people and arresting thousands for participating in the demonstrations. </a:t>
            </a:r>
          </a:p>
        </p:txBody>
      </p:sp>
    </p:spTree>
    <p:extLst>
      <p:ext uri="{BB962C8B-B14F-4D97-AF65-F5344CB8AC3E}">
        <p14:creationId xmlns:p14="http://schemas.microsoft.com/office/powerpoint/2010/main" val="1206084873"/>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Myanmar: </a:t>
            </a:r>
            <a:r>
              <a:rPr lang="en-US" dirty="0"/>
              <a:t>CIA fact book and EIU</a:t>
            </a:r>
          </a:p>
        </p:txBody>
      </p:sp>
      <p:sp>
        <p:nvSpPr>
          <p:cNvPr id="3" name="Content Placeholder 2"/>
          <p:cNvSpPr>
            <a:spLocks noGrp="1"/>
          </p:cNvSpPr>
          <p:nvPr>
            <p:ph sz="quarter" idx="1"/>
          </p:nvPr>
        </p:nvSpPr>
        <p:spPr/>
        <p:txBody>
          <a:bodyPr/>
          <a:lstStyle/>
          <a:p>
            <a:r>
              <a:rPr lang="en-US" dirty="0"/>
              <a:t>In early May 2008, Burma was struck by Cyclone </a:t>
            </a:r>
            <a:r>
              <a:rPr lang="en-US" dirty="0" err="1"/>
              <a:t>Nargis</a:t>
            </a:r>
            <a:r>
              <a:rPr lang="en-US" dirty="0"/>
              <a:t>, which left over 138,000 dead and tens of thousands injured and homeless. Despite this tragedy, the junta proceeded with its May constitutional referendum, the first vote in Burma since 1990. Parliamentary elections held in November 2010, considered flawed by many in the international community, and the NLD boycotted, saw the ruling Union Solidarity and Development Party garner over 75% of the seats. Parliament convened in January 2011 and selected former Prime Minister THEIN SEIN as president. </a:t>
            </a:r>
          </a:p>
        </p:txBody>
      </p:sp>
    </p:spTree>
    <p:extLst>
      <p:ext uri="{BB962C8B-B14F-4D97-AF65-F5344CB8AC3E}">
        <p14:creationId xmlns:p14="http://schemas.microsoft.com/office/powerpoint/2010/main" val="2818265281"/>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Myanmar: </a:t>
            </a:r>
            <a:r>
              <a:rPr lang="en-US" dirty="0"/>
              <a:t>CIA fact book and EIU</a:t>
            </a:r>
          </a:p>
        </p:txBody>
      </p:sp>
      <p:sp>
        <p:nvSpPr>
          <p:cNvPr id="3" name="Content Placeholder 2"/>
          <p:cNvSpPr>
            <a:spLocks noGrp="1"/>
          </p:cNvSpPr>
          <p:nvPr>
            <p:ph sz="quarter" idx="1"/>
          </p:nvPr>
        </p:nvSpPr>
        <p:spPr/>
        <p:txBody>
          <a:bodyPr/>
          <a:lstStyle/>
          <a:p>
            <a:r>
              <a:rPr lang="en-US" dirty="0"/>
              <a:t>Although the vast majority of national-level appointees named by THEIN SEIN are former or current military officers, the government has initiated a series of political and economic reforms leading to a substantial opening of the long-isolated country. These reforms have included releasing hundreds of political prisoners, concluding negotiations on a draft nationwide ceasefire with the country’s various ethnic armed groups, pursuing legal reform, and gradually reducing restrictions on freedom of the press, association, and civil society.</a:t>
            </a:r>
          </a:p>
        </p:txBody>
      </p:sp>
    </p:spTree>
    <p:extLst>
      <p:ext uri="{BB962C8B-B14F-4D97-AF65-F5344CB8AC3E}">
        <p14:creationId xmlns:p14="http://schemas.microsoft.com/office/powerpoint/2010/main" val="978106325"/>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Myanmar: </a:t>
            </a:r>
            <a:r>
              <a:rPr lang="en-US" dirty="0"/>
              <a:t>CIA fact book and EIU</a:t>
            </a:r>
          </a:p>
        </p:txBody>
      </p:sp>
      <p:sp>
        <p:nvSpPr>
          <p:cNvPr id="3" name="Content Placeholder 2"/>
          <p:cNvSpPr>
            <a:spLocks noGrp="1"/>
          </p:cNvSpPr>
          <p:nvPr>
            <p:ph sz="quarter" idx="1"/>
          </p:nvPr>
        </p:nvSpPr>
        <p:spPr/>
        <p:txBody>
          <a:bodyPr/>
          <a:lstStyle/>
          <a:p>
            <a:r>
              <a:rPr lang="en-US" dirty="0"/>
              <a:t>At least due in part to these reforms, ASSK was elected to parliament in April 2012, and now serves as chair of the Committee for Rule of Law and Tranquility. Most political parties have begun building their institutions in preparation for the next round of general elections, scheduled for late in -2015. The country served as chair of the Association of Southeast Asian Nations (ASEAN) for 2014.</a:t>
            </a:r>
          </a:p>
        </p:txBody>
      </p:sp>
    </p:spTree>
    <p:extLst>
      <p:ext uri="{BB962C8B-B14F-4D97-AF65-F5344CB8AC3E}">
        <p14:creationId xmlns:p14="http://schemas.microsoft.com/office/powerpoint/2010/main" val="2974126600"/>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Demographic</a:t>
            </a:r>
            <a:endParaRPr lang="en-US" dirty="0"/>
          </a:p>
        </p:txBody>
      </p:sp>
      <p:sp>
        <p:nvSpPr>
          <p:cNvPr id="3" name="Content Placeholder 2"/>
          <p:cNvSpPr>
            <a:spLocks noGrp="1"/>
          </p:cNvSpPr>
          <p:nvPr>
            <p:ph sz="quarter" idx="1"/>
          </p:nvPr>
        </p:nvSpPr>
        <p:spPr/>
        <p:txBody>
          <a:bodyPr>
            <a:normAutofit fontScale="92500"/>
          </a:bodyPr>
          <a:lstStyle/>
          <a:p>
            <a:r>
              <a:rPr lang="en-US" dirty="0"/>
              <a:t>55,746,253</a:t>
            </a:r>
          </a:p>
          <a:p>
            <a:pPr lvl="1"/>
            <a:r>
              <a:rPr lang="en-US" dirty="0"/>
              <a:t>note: estimates for this country take into account the effects of excess mortality due to AIDS; this can result in lower life expectancy, higher infant mortality, higher death rates, lower population growth rates, and changes in the distribution of population by age and sex than would otherwise be expected (July 2014 est.)</a:t>
            </a:r>
          </a:p>
          <a:p>
            <a:pPr lvl="1"/>
            <a:r>
              <a:rPr lang="en-US" dirty="0"/>
              <a:t>country comparison to the world: </a:t>
            </a:r>
            <a:r>
              <a:rPr lang="en-US" dirty="0" smtClean="0"/>
              <a:t>25</a:t>
            </a:r>
          </a:p>
          <a:p>
            <a:r>
              <a:rPr lang="en-US" dirty="0"/>
              <a:t>Ethnic groups:</a:t>
            </a:r>
          </a:p>
          <a:p>
            <a:pPr lvl="1"/>
            <a:r>
              <a:rPr lang="en-US" dirty="0" err="1"/>
              <a:t>Burman</a:t>
            </a:r>
            <a:r>
              <a:rPr lang="en-US" dirty="0"/>
              <a:t> 68%, Shan 9%, Karen 7%, </a:t>
            </a:r>
            <a:r>
              <a:rPr lang="en-US" dirty="0" err="1"/>
              <a:t>Rakhine</a:t>
            </a:r>
            <a:r>
              <a:rPr lang="en-US" dirty="0"/>
              <a:t> 4%, Chinese 3%, Indian 2%, Mon 2%, other 5</a:t>
            </a:r>
            <a:r>
              <a:rPr lang="en-US" dirty="0" smtClean="0"/>
              <a:t>%</a:t>
            </a:r>
          </a:p>
          <a:p>
            <a:r>
              <a:rPr lang="en-US" dirty="0"/>
              <a:t>Religions:</a:t>
            </a:r>
          </a:p>
          <a:p>
            <a:pPr lvl="1"/>
            <a:r>
              <a:rPr lang="en-US" dirty="0"/>
              <a:t>Buddhist 89%, Christian 4% (Baptist 3%, Roman Catholic 1%), Muslim 4%, Animist 1%, other 2%</a:t>
            </a:r>
          </a:p>
        </p:txBody>
      </p:sp>
    </p:spTree>
    <p:extLst>
      <p:ext uri="{BB962C8B-B14F-4D97-AF65-F5344CB8AC3E}">
        <p14:creationId xmlns:p14="http://schemas.microsoft.com/office/powerpoint/2010/main" val="68774181"/>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Aging Society</a:t>
            </a:r>
            <a:endParaRPr lang="en-US" dirty="0"/>
          </a:p>
        </p:txBody>
      </p:sp>
      <p:pic>
        <p:nvPicPr>
          <p:cNvPr id="14338" name="Picture 2"/>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bwMode="auto">
          <a:xfrm>
            <a:off x="1666875" y="1663700"/>
            <a:ext cx="5810250" cy="4048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04033848"/>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Drinking Water Source</a:t>
            </a:r>
            <a:endParaRPr lang="en-US" dirty="0"/>
          </a:p>
        </p:txBody>
      </p:sp>
      <p:sp>
        <p:nvSpPr>
          <p:cNvPr id="3" name="Content Placeholder 2"/>
          <p:cNvSpPr>
            <a:spLocks noGrp="1"/>
          </p:cNvSpPr>
          <p:nvPr>
            <p:ph sz="quarter" idx="1"/>
          </p:nvPr>
        </p:nvSpPr>
        <p:spPr/>
        <p:txBody>
          <a:bodyPr/>
          <a:lstStyle/>
          <a:p>
            <a:r>
              <a:rPr lang="en-US" dirty="0"/>
              <a:t>improved:</a:t>
            </a:r>
          </a:p>
          <a:p>
            <a:pPr lvl="1"/>
            <a:r>
              <a:rPr lang="en-US" dirty="0" smtClean="0"/>
              <a:t>urban: 94.8% of population</a:t>
            </a:r>
          </a:p>
          <a:p>
            <a:pPr lvl="1"/>
            <a:r>
              <a:rPr lang="en-US" dirty="0" smtClean="0"/>
              <a:t>rural: 81.1% of population</a:t>
            </a:r>
          </a:p>
          <a:p>
            <a:pPr lvl="1"/>
            <a:r>
              <a:rPr lang="en-US" dirty="0" smtClean="0"/>
              <a:t>total: 85.7% of population</a:t>
            </a:r>
          </a:p>
          <a:p>
            <a:r>
              <a:rPr lang="en-US" dirty="0" smtClean="0"/>
              <a:t>unimproved</a:t>
            </a:r>
            <a:r>
              <a:rPr lang="en-US" dirty="0"/>
              <a:t>:</a:t>
            </a:r>
          </a:p>
          <a:p>
            <a:pPr lvl="1"/>
            <a:r>
              <a:rPr lang="en-US" dirty="0"/>
              <a:t>urban: 5.2% of population</a:t>
            </a:r>
          </a:p>
          <a:p>
            <a:pPr lvl="1"/>
            <a:r>
              <a:rPr lang="en-US" dirty="0"/>
              <a:t>rural: 18.9% of population</a:t>
            </a:r>
          </a:p>
          <a:p>
            <a:pPr lvl="1"/>
            <a:r>
              <a:rPr lang="en-US" dirty="0"/>
              <a:t>total: 14.3% of population (2012 est.)</a:t>
            </a:r>
          </a:p>
        </p:txBody>
      </p:sp>
    </p:spTree>
    <p:extLst>
      <p:ext uri="{BB962C8B-B14F-4D97-AF65-F5344CB8AC3E}">
        <p14:creationId xmlns:p14="http://schemas.microsoft.com/office/powerpoint/2010/main" val="3043422359"/>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Economy</a:t>
            </a:r>
            <a:endParaRPr lang="en-US" dirty="0"/>
          </a:p>
        </p:txBody>
      </p:sp>
      <p:sp>
        <p:nvSpPr>
          <p:cNvPr id="3" name="Content Placeholder 2"/>
          <p:cNvSpPr>
            <a:spLocks noGrp="1"/>
          </p:cNvSpPr>
          <p:nvPr>
            <p:ph sz="quarter" idx="1"/>
          </p:nvPr>
        </p:nvSpPr>
        <p:spPr/>
        <p:txBody>
          <a:bodyPr>
            <a:normAutofit/>
          </a:bodyPr>
          <a:lstStyle/>
          <a:p>
            <a:r>
              <a:rPr lang="en-US" dirty="0"/>
              <a:t>Since the transition to a civilian government in 2011, Burma has begun an economic overhaul aimed at attracting foreign investment and reintegrating into the global economy. Economic reforms have included establishing a managed float of the Burmese kyat in 2012, granting the Central Bank operational independence in July 2013, and enacting a new Anti-corruption Law in September 2013. The government’s commitment to reform, and the subsequent easing of most Western sanctions, has begun to pay dividends.</a:t>
            </a:r>
          </a:p>
        </p:txBody>
      </p:sp>
    </p:spTree>
    <p:extLst>
      <p:ext uri="{BB962C8B-B14F-4D97-AF65-F5344CB8AC3E}">
        <p14:creationId xmlns:p14="http://schemas.microsoft.com/office/powerpoint/2010/main" val="2607285302"/>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Economy</a:t>
            </a:r>
            <a:endParaRPr lang="en-US" dirty="0"/>
          </a:p>
        </p:txBody>
      </p:sp>
      <p:sp>
        <p:nvSpPr>
          <p:cNvPr id="3" name="Content Placeholder 2"/>
          <p:cNvSpPr>
            <a:spLocks noGrp="1"/>
          </p:cNvSpPr>
          <p:nvPr>
            <p:ph sz="quarter" idx="1"/>
          </p:nvPr>
        </p:nvSpPr>
        <p:spPr/>
        <p:txBody>
          <a:bodyPr/>
          <a:lstStyle/>
          <a:p>
            <a:r>
              <a:rPr lang="en-US" dirty="0"/>
              <a:t> The economy accelerated in 2013 and 2014. And Burma’s abundant natural resources, young labor force, and proximity to Asia’s dynamic economies have attracted foreign investment in the energy sector, garment industry, information technology, and food and beverages. Foreign direct investment grew from US$1.9 billion in FY 2011 to US$2.7 billion in FY 2012. </a:t>
            </a:r>
          </a:p>
        </p:txBody>
      </p:sp>
    </p:spTree>
    <p:extLst>
      <p:ext uri="{BB962C8B-B14F-4D97-AF65-F5344CB8AC3E}">
        <p14:creationId xmlns:p14="http://schemas.microsoft.com/office/powerpoint/2010/main" val="1757946401"/>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Economy</a:t>
            </a:r>
            <a:endParaRPr lang="en-US" dirty="0"/>
          </a:p>
        </p:txBody>
      </p:sp>
      <p:sp>
        <p:nvSpPr>
          <p:cNvPr id="3" name="Content Placeholder 2"/>
          <p:cNvSpPr>
            <a:spLocks noGrp="1"/>
          </p:cNvSpPr>
          <p:nvPr>
            <p:ph sz="quarter" idx="1"/>
          </p:nvPr>
        </p:nvSpPr>
        <p:spPr/>
        <p:txBody>
          <a:bodyPr/>
          <a:lstStyle/>
          <a:p>
            <a:r>
              <a:rPr lang="en-US" dirty="0"/>
              <a:t>Despite these improvements, living standards have not improved for the majority of the people residing in rural areas. Burma remains one of the poorest countries in Asia – nearly one-third of the country’s 60 million people live in poverty. The previous government’s isolationist policies and economic mismanagement have left Burma with poor infrastructure, endemic corruption, underdeveloped human resources, and inadequate access to capital, which will require a major commitment to reverse. </a:t>
            </a:r>
          </a:p>
        </p:txBody>
      </p:sp>
    </p:spTree>
    <p:extLst>
      <p:ext uri="{BB962C8B-B14F-4D97-AF65-F5344CB8AC3E}">
        <p14:creationId xmlns:p14="http://schemas.microsoft.com/office/powerpoint/2010/main" val="3117164020"/>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Economy</a:t>
            </a:r>
            <a:endParaRPr lang="en-US" dirty="0"/>
          </a:p>
        </p:txBody>
      </p:sp>
      <p:sp>
        <p:nvSpPr>
          <p:cNvPr id="3" name="Content Placeholder 2"/>
          <p:cNvSpPr>
            <a:spLocks noGrp="1"/>
          </p:cNvSpPr>
          <p:nvPr>
            <p:ph sz="quarter" idx="1"/>
          </p:nvPr>
        </p:nvSpPr>
        <p:spPr/>
        <p:txBody>
          <a:bodyPr/>
          <a:lstStyle/>
          <a:p>
            <a:r>
              <a:rPr lang="en-US" dirty="0"/>
              <a:t>The Burmese government has been slow to address impediments to economic development such as an opaque revenue collection system and antiquated banking system. Key benchmarks of sustained economic progress would include modernizing and opening the financial sector, increasing budget allocations for social services, and accelerating agricultural and land reforms.</a:t>
            </a:r>
          </a:p>
        </p:txBody>
      </p:sp>
    </p:spTree>
    <p:extLst>
      <p:ext uri="{BB962C8B-B14F-4D97-AF65-F5344CB8AC3E}">
        <p14:creationId xmlns:p14="http://schemas.microsoft.com/office/powerpoint/2010/main" val="40648082"/>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Economy</a:t>
            </a:r>
            <a:endParaRPr lang="en-US" dirty="0"/>
          </a:p>
        </p:txBody>
      </p:sp>
      <p:sp>
        <p:nvSpPr>
          <p:cNvPr id="3" name="Content Placeholder 2"/>
          <p:cNvSpPr>
            <a:spLocks noGrp="1"/>
          </p:cNvSpPr>
          <p:nvPr>
            <p:ph sz="quarter" idx="1"/>
          </p:nvPr>
        </p:nvSpPr>
        <p:spPr/>
        <p:txBody>
          <a:bodyPr>
            <a:normAutofit lnSpcReduction="10000"/>
          </a:bodyPr>
          <a:lstStyle/>
          <a:p>
            <a:r>
              <a:rPr lang="en-US" dirty="0"/>
              <a:t>GDP (purchasing power parity):</a:t>
            </a:r>
          </a:p>
          <a:p>
            <a:pPr lvl="1"/>
            <a:r>
              <a:rPr lang="en-US" dirty="0"/>
              <a:t>$244.3 billion (2014 est.)</a:t>
            </a:r>
          </a:p>
          <a:p>
            <a:pPr lvl="1"/>
            <a:r>
              <a:rPr lang="en-US" dirty="0"/>
              <a:t>$225.2 billion (2013 est.)</a:t>
            </a:r>
          </a:p>
          <a:p>
            <a:pPr lvl="1"/>
            <a:r>
              <a:rPr lang="en-US" dirty="0"/>
              <a:t>$208 billion (2012 est.)</a:t>
            </a:r>
          </a:p>
          <a:p>
            <a:pPr lvl="1"/>
            <a:r>
              <a:rPr lang="en-US" dirty="0"/>
              <a:t>note: data are in 2014 US dollars</a:t>
            </a:r>
          </a:p>
          <a:p>
            <a:pPr lvl="1"/>
            <a:r>
              <a:rPr lang="en-US" dirty="0"/>
              <a:t>country comparison to the world: </a:t>
            </a:r>
            <a:r>
              <a:rPr lang="en-US" dirty="0" smtClean="0"/>
              <a:t>59</a:t>
            </a:r>
          </a:p>
          <a:p>
            <a:r>
              <a:rPr lang="en-US" dirty="0"/>
              <a:t>GDP - per capita (PPP):</a:t>
            </a:r>
          </a:p>
          <a:p>
            <a:pPr lvl="1"/>
            <a:r>
              <a:rPr lang="en-US" dirty="0"/>
              <a:t>$4,800 (2014 est.)</a:t>
            </a:r>
          </a:p>
          <a:p>
            <a:pPr lvl="1"/>
            <a:r>
              <a:rPr lang="en-US" dirty="0"/>
              <a:t>$4,400 (2013 est.)</a:t>
            </a:r>
          </a:p>
          <a:p>
            <a:pPr lvl="1"/>
            <a:r>
              <a:rPr lang="en-US" dirty="0"/>
              <a:t>$4,100 (2012 est.)</a:t>
            </a:r>
          </a:p>
          <a:p>
            <a:pPr lvl="1"/>
            <a:r>
              <a:rPr lang="en-US" dirty="0"/>
              <a:t>note: data are in 2013 US dollars</a:t>
            </a:r>
          </a:p>
          <a:p>
            <a:pPr lvl="1"/>
            <a:r>
              <a:rPr lang="en-US" dirty="0"/>
              <a:t>country comparison to the world: 170</a:t>
            </a:r>
          </a:p>
        </p:txBody>
      </p:sp>
    </p:spTree>
    <p:extLst>
      <p:ext uri="{BB962C8B-B14F-4D97-AF65-F5344CB8AC3E}">
        <p14:creationId xmlns:p14="http://schemas.microsoft.com/office/powerpoint/2010/main" val="2308907169"/>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GDP composition</a:t>
            </a:r>
            <a:endParaRPr lang="en-US" dirty="0"/>
          </a:p>
        </p:txBody>
      </p:sp>
      <p:sp>
        <p:nvSpPr>
          <p:cNvPr id="3" name="Content Placeholder 2"/>
          <p:cNvSpPr>
            <a:spLocks noGrp="1"/>
          </p:cNvSpPr>
          <p:nvPr>
            <p:ph sz="quarter" idx="1"/>
          </p:nvPr>
        </p:nvSpPr>
        <p:spPr/>
        <p:txBody>
          <a:bodyPr/>
          <a:lstStyle/>
          <a:p>
            <a:r>
              <a:rPr lang="en-US" dirty="0"/>
              <a:t>household consumption: 82%</a:t>
            </a:r>
          </a:p>
          <a:p>
            <a:r>
              <a:rPr lang="en-US" dirty="0"/>
              <a:t>government consumption: 3.8%</a:t>
            </a:r>
          </a:p>
          <a:p>
            <a:r>
              <a:rPr lang="en-US" dirty="0"/>
              <a:t>investment in fixed capital: 19.3%</a:t>
            </a:r>
          </a:p>
          <a:p>
            <a:r>
              <a:rPr lang="en-US" dirty="0"/>
              <a:t>investment in inventories: 0.3%</a:t>
            </a:r>
          </a:p>
          <a:p>
            <a:r>
              <a:rPr lang="en-US" dirty="0"/>
              <a:t>exports of goods and services: 23.7%</a:t>
            </a:r>
          </a:p>
          <a:p>
            <a:r>
              <a:rPr lang="en-US" dirty="0"/>
              <a:t>imports of goods and services: -29.1</a:t>
            </a:r>
            <a:r>
              <a:rPr lang="en-US" dirty="0" smtClean="0"/>
              <a:t>%</a:t>
            </a:r>
          </a:p>
          <a:p>
            <a:r>
              <a:rPr lang="fr-FR" b="1" dirty="0"/>
              <a:t>agriculture: </a:t>
            </a:r>
            <a:r>
              <a:rPr lang="fr-FR" dirty="0"/>
              <a:t>37.1%</a:t>
            </a:r>
          </a:p>
          <a:p>
            <a:r>
              <a:rPr lang="fr-FR" b="1" dirty="0" err="1"/>
              <a:t>industry</a:t>
            </a:r>
            <a:r>
              <a:rPr lang="fr-FR" b="1" dirty="0"/>
              <a:t>: </a:t>
            </a:r>
            <a:r>
              <a:rPr lang="fr-FR" dirty="0"/>
              <a:t>21.3%</a:t>
            </a:r>
          </a:p>
          <a:p>
            <a:r>
              <a:rPr lang="fr-FR" b="1" dirty="0"/>
              <a:t>services: </a:t>
            </a:r>
            <a:r>
              <a:rPr lang="fr-FR" dirty="0"/>
              <a:t>41.6% (2014 est.)</a:t>
            </a:r>
          </a:p>
          <a:p>
            <a:endParaRPr lang="en-US" dirty="0"/>
          </a:p>
        </p:txBody>
      </p:sp>
    </p:spTree>
    <p:extLst>
      <p:ext uri="{BB962C8B-B14F-4D97-AF65-F5344CB8AC3E}">
        <p14:creationId xmlns:p14="http://schemas.microsoft.com/office/powerpoint/2010/main" val="4082940203"/>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Agriculture and Industry</a:t>
            </a:r>
            <a:endParaRPr lang="en-US" dirty="0"/>
          </a:p>
        </p:txBody>
      </p:sp>
      <p:sp>
        <p:nvSpPr>
          <p:cNvPr id="3" name="Content Placeholder 2"/>
          <p:cNvSpPr>
            <a:spLocks noGrp="1"/>
          </p:cNvSpPr>
          <p:nvPr>
            <p:ph sz="quarter" idx="1"/>
          </p:nvPr>
        </p:nvSpPr>
        <p:spPr/>
        <p:txBody>
          <a:bodyPr/>
          <a:lstStyle/>
          <a:p>
            <a:r>
              <a:rPr lang="en-US" dirty="0"/>
              <a:t>rice, pulses, beans, sesame, groundnuts, sugarcane; fish and fish products; </a:t>
            </a:r>
            <a:r>
              <a:rPr lang="en-US" dirty="0" smtClean="0"/>
              <a:t>hardwood</a:t>
            </a:r>
          </a:p>
          <a:p>
            <a:r>
              <a:rPr lang="en-US" dirty="0"/>
              <a:t>agricultural processing; wood and wood products; copper, tin, tungsten, iron; cement, construction materials; pharmaceuticals; fertilizer; oil and natural gas; garments, jade, gems</a:t>
            </a:r>
          </a:p>
        </p:txBody>
      </p:sp>
    </p:spTree>
    <p:extLst>
      <p:ext uri="{BB962C8B-B14F-4D97-AF65-F5344CB8AC3E}">
        <p14:creationId xmlns:p14="http://schemas.microsoft.com/office/powerpoint/2010/main" val="2442917095"/>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Labor Force</a:t>
            </a:r>
            <a:endParaRPr lang="en-US" dirty="0"/>
          </a:p>
        </p:txBody>
      </p:sp>
      <p:sp>
        <p:nvSpPr>
          <p:cNvPr id="3" name="Content Placeholder 2"/>
          <p:cNvSpPr>
            <a:spLocks noGrp="1"/>
          </p:cNvSpPr>
          <p:nvPr>
            <p:ph sz="quarter" idx="1"/>
          </p:nvPr>
        </p:nvSpPr>
        <p:spPr/>
        <p:txBody>
          <a:bodyPr>
            <a:normAutofit/>
          </a:bodyPr>
          <a:lstStyle/>
          <a:p>
            <a:r>
              <a:rPr lang="en-US" dirty="0"/>
              <a:t>Labor force:</a:t>
            </a:r>
          </a:p>
          <a:p>
            <a:pPr lvl="1"/>
            <a:r>
              <a:rPr lang="en-US" dirty="0"/>
              <a:t>35.23 million (2014 est.)</a:t>
            </a:r>
          </a:p>
          <a:p>
            <a:pPr lvl="1"/>
            <a:r>
              <a:rPr lang="en-US" dirty="0"/>
              <a:t>country comparison to the world: 18</a:t>
            </a:r>
          </a:p>
          <a:p>
            <a:r>
              <a:rPr lang="en-US" dirty="0"/>
              <a:t>Labor force - by occupation:</a:t>
            </a:r>
          </a:p>
          <a:p>
            <a:pPr lvl="1"/>
            <a:r>
              <a:rPr lang="en-US" dirty="0"/>
              <a:t>agriculture: 70%</a:t>
            </a:r>
          </a:p>
          <a:p>
            <a:pPr lvl="1"/>
            <a:r>
              <a:rPr lang="en-US" dirty="0"/>
              <a:t>industry: 7%</a:t>
            </a:r>
          </a:p>
          <a:p>
            <a:pPr lvl="1"/>
            <a:r>
              <a:rPr lang="en-US" dirty="0"/>
              <a:t>services: 23% (2001)</a:t>
            </a:r>
          </a:p>
          <a:p>
            <a:r>
              <a:rPr lang="en-US" dirty="0"/>
              <a:t>Unemployment rate:</a:t>
            </a:r>
          </a:p>
          <a:p>
            <a:pPr lvl="1"/>
            <a:r>
              <a:rPr lang="en-US" dirty="0"/>
              <a:t>5.1% (2014 est.)</a:t>
            </a:r>
          </a:p>
          <a:p>
            <a:pPr lvl="1"/>
            <a:r>
              <a:rPr lang="en-US" dirty="0"/>
              <a:t>5.2% (2013 est.)</a:t>
            </a:r>
          </a:p>
          <a:p>
            <a:pPr lvl="1"/>
            <a:r>
              <a:rPr lang="en-US" dirty="0"/>
              <a:t>country comparison to the world: 52</a:t>
            </a:r>
          </a:p>
        </p:txBody>
      </p:sp>
    </p:spTree>
    <p:extLst>
      <p:ext uri="{BB962C8B-B14F-4D97-AF65-F5344CB8AC3E}">
        <p14:creationId xmlns:p14="http://schemas.microsoft.com/office/powerpoint/2010/main" val="2539176591"/>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Inequality</a:t>
            </a:r>
            <a:endParaRPr lang="en-US" dirty="0"/>
          </a:p>
        </p:txBody>
      </p:sp>
      <p:sp>
        <p:nvSpPr>
          <p:cNvPr id="3" name="Content Placeholder 2"/>
          <p:cNvSpPr>
            <a:spLocks noGrp="1"/>
          </p:cNvSpPr>
          <p:nvPr>
            <p:ph sz="quarter" idx="1"/>
          </p:nvPr>
        </p:nvSpPr>
        <p:spPr/>
        <p:txBody>
          <a:bodyPr/>
          <a:lstStyle/>
          <a:p>
            <a:r>
              <a:rPr lang="en-US" dirty="0"/>
              <a:t>Population below poverty line:</a:t>
            </a:r>
          </a:p>
          <a:p>
            <a:pPr lvl="1"/>
            <a:r>
              <a:rPr lang="en-US" dirty="0"/>
              <a:t>32.7% (2007 est.)</a:t>
            </a:r>
          </a:p>
          <a:p>
            <a:r>
              <a:rPr lang="en-US" dirty="0"/>
              <a:t>Household income or consumption by percentage share:</a:t>
            </a:r>
          </a:p>
          <a:p>
            <a:pPr lvl="1"/>
            <a:r>
              <a:rPr lang="en-US" dirty="0"/>
              <a:t>lowest 10%: 2.8%</a:t>
            </a:r>
          </a:p>
          <a:p>
            <a:pPr lvl="1"/>
            <a:r>
              <a:rPr lang="en-US" dirty="0"/>
              <a:t>highest 10%: 32.4% (1998)</a:t>
            </a:r>
          </a:p>
        </p:txBody>
      </p:sp>
    </p:spTree>
    <p:extLst>
      <p:ext uri="{BB962C8B-B14F-4D97-AF65-F5344CB8AC3E}">
        <p14:creationId xmlns:p14="http://schemas.microsoft.com/office/powerpoint/2010/main" val="465171691"/>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Export and Import</a:t>
            </a:r>
            <a:endParaRPr lang="en-US" dirty="0"/>
          </a:p>
        </p:txBody>
      </p:sp>
      <p:sp>
        <p:nvSpPr>
          <p:cNvPr id="3" name="Content Placeholder 2"/>
          <p:cNvSpPr>
            <a:spLocks noGrp="1"/>
          </p:cNvSpPr>
          <p:nvPr>
            <p:ph sz="quarter" idx="1"/>
          </p:nvPr>
        </p:nvSpPr>
        <p:spPr/>
        <p:txBody>
          <a:bodyPr>
            <a:normAutofit lnSpcReduction="10000"/>
          </a:bodyPr>
          <a:lstStyle/>
          <a:p>
            <a:r>
              <a:rPr lang="en-US" dirty="0"/>
              <a:t>Exports:</a:t>
            </a:r>
          </a:p>
          <a:p>
            <a:pPr lvl="1"/>
            <a:r>
              <a:rPr lang="en-US" dirty="0"/>
              <a:t>$10.31 billion (2014 est.)</a:t>
            </a:r>
          </a:p>
          <a:p>
            <a:pPr lvl="1"/>
            <a:r>
              <a:rPr lang="en-US" dirty="0"/>
              <a:t>$9.033 billion (2013 est.)</a:t>
            </a:r>
          </a:p>
          <a:p>
            <a:pPr lvl="1"/>
            <a:r>
              <a:rPr lang="en-US" dirty="0"/>
              <a:t>note: official export figures are grossly underestimated due to the value of timber, gems, narcotics, rice, and other products smuggled to Thailand, China, and Bangladesh</a:t>
            </a:r>
          </a:p>
          <a:p>
            <a:pPr lvl="1"/>
            <a:r>
              <a:rPr lang="en-US" dirty="0"/>
              <a:t>country comparison to the world: 95</a:t>
            </a:r>
          </a:p>
          <a:p>
            <a:r>
              <a:rPr lang="en-US" dirty="0"/>
              <a:t>Exports - commodities:</a:t>
            </a:r>
          </a:p>
          <a:p>
            <a:pPr lvl="1"/>
            <a:r>
              <a:rPr lang="en-US" dirty="0"/>
              <a:t>natural gas, wood products, pulses, beans, fish, rice, clothing, jade and gems</a:t>
            </a:r>
          </a:p>
          <a:p>
            <a:r>
              <a:rPr lang="en-US" dirty="0"/>
              <a:t>Exports - partners:</a:t>
            </a:r>
          </a:p>
          <a:p>
            <a:pPr lvl="1"/>
            <a:r>
              <a:rPr lang="en-US" dirty="0"/>
              <a:t>Thailand 35%, China 24.5%, India 11.9%, Japan 6.6%, South Korea 4.2% (2013)</a:t>
            </a:r>
            <a:endParaRPr lang="it-IT" dirty="0" smtClean="0"/>
          </a:p>
          <a:p>
            <a:endParaRPr lang="en-US" dirty="0"/>
          </a:p>
        </p:txBody>
      </p:sp>
    </p:spTree>
    <p:extLst>
      <p:ext uri="{BB962C8B-B14F-4D97-AF65-F5344CB8AC3E}">
        <p14:creationId xmlns:p14="http://schemas.microsoft.com/office/powerpoint/2010/main" val="3640967364"/>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Export and Import</a:t>
            </a:r>
            <a:endParaRPr lang="en-US" dirty="0"/>
          </a:p>
        </p:txBody>
      </p:sp>
      <p:sp>
        <p:nvSpPr>
          <p:cNvPr id="3" name="Content Placeholder 2"/>
          <p:cNvSpPr>
            <a:spLocks noGrp="1"/>
          </p:cNvSpPr>
          <p:nvPr>
            <p:ph sz="quarter" idx="1"/>
          </p:nvPr>
        </p:nvSpPr>
        <p:spPr/>
        <p:txBody>
          <a:bodyPr>
            <a:normAutofit lnSpcReduction="10000"/>
          </a:bodyPr>
          <a:lstStyle/>
          <a:p>
            <a:r>
              <a:rPr lang="en-US" dirty="0"/>
              <a:t>Imports:</a:t>
            </a:r>
          </a:p>
          <a:p>
            <a:pPr lvl="1"/>
            <a:r>
              <a:rPr lang="en-US" dirty="0"/>
              <a:t>$12.53 billion (2014 est.)</a:t>
            </a:r>
          </a:p>
          <a:p>
            <a:pPr lvl="1"/>
            <a:r>
              <a:rPr lang="en-US" dirty="0"/>
              <a:t>$10.51 billion (2013 est.)</a:t>
            </a:r>
          </a:p>
          <a:p>
            <a:pPr lvl="1"/>
            <a:r>
              <a:rPr lang="en-US" dirty="0"/>
              <a:t>note: import figures are grossly underestimated due to the value of consumer goods, diesel fuel, and other products smuggled in from Thailand, China, Malaysia, and India</a:t>
            </a:r>
          </a:p>
          <a:p>
            <a:pPr lvl="1"/>
            <a:r>
              <a:rPr lang="en-US" dirty="0"/>
              <a:t>country comparison to the world: 91</a:t>
            </a:r>
          </a:p>
          <a:p>
            <a:r>
              <a:rPr lang="en-US" dirty="0"/>
              <a:t>Imports - commodities:</a:t>
            </a:r>
          </a:p>
          <a:p>
            <a:pPr lvl="1"/>
            <a:r>
              <a:rPr lang="en-US" dirty="0"/>
              <a:t>fabric, petroleum products, fertilizer, plastics, machinery, transport equipment; cement, construction materials, crude oil; food products, edible oil</a:t>
            </a:r>
          </a:p>
          <a:p>
            <a:r>
              <a:rPr lang="en-US" dirty="0"/>
              <a:t>Imports - partners:</a:t>
            </a:r>
          </a:p>
          <a:p>
            <a:pPr lvl="1"/>
            <a:r>
              <a:rPr lang="en-US" dirty="0"/>
              <a:t>China 40%, Thailand 20.3%, Singapore 12.2%, Japan 5.7% (2013)</a:t>
            </a:r>
          </a:p>
        </p:txBody>
      </p:sp>
    </p:spTree>
    <p:extLst>
      <p:ext uri="{BB962C8B-B14F-4D97-AF65-F5344CB8AC3E}">
        <p14:creationId xmlns:p14="http://schemas.microsoft.com/office/powerpoint/2010/main" val="4255347868"/>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Basic Infrastructure</a:t>
            </a:r>
            <a:endParaRPr lang="en-US" dirty="0"/>
          </a:p>
        </p:txBody>
      </p:sp>
      <p:sp>
        <p:nvSpPr>
          <p:cNvPr id="3" name="Content Placeholder 2"/>
          <p:cNvSpPr>
            <a:spLocks noGrp="1"/>
          </p:cNvSpPr>
          <p:nvPr>
            <p:ph sz="quarter" idx="1"/>
          </p:nvPr>
        </p:nvSpPr>
        <p:spPr/>
        <p:txBody>
          <a:bodyPr/>
          <a:lstStyle/>
          <a:p>
            <a:r>
              <a:rPr lang="en-US" dirty="0"/>
              <a:t>Railways:</a:t>
            </a:r>
          </a:p>
          <a:p>
            <a:pPr lvl="1"/>
            <a:r>
              <a:rPr lang="en-US" dirty="0"/>
              <a:t>total: 5,031 km</a:t>
            </a:r>
          </a:p>
          <a:p>
            <a:pPr lvl="1"/>
            <a:r>
              <a:rPr lang="en-US" dirty="0"/>
              <a:t>narrow gauge: 5,031 km 1.000-m gauge (2008)</a:t>
            </a:r>
          </a:p>
          <a:p>
            <a:pPr lvl="1"/>
            <a:r>
              <a:rPr lang="en-US" dirty="0"/>
              <a:t>country comparison to the world: 36</a:t>
            </a:r>
          </a:p>
          <a:p>
            <a:r>
              <a:rPr lang="en-US" dirty="0"/>
              <a:t>Roadways:</a:t>
            </a:r>
          </a:p>
          <a:p>
            <a:pPr lvl="1"/>
            <a:r>
              <a:rPr lang="en-US" dirty="0"/>
              <a:t>total: 34,377 km (includes 358 km of expressways) (2010)</a:t>
            </a:r>
          </a:p>
          <a:p>
            <a:pPr lvl="1"/>
            <a:r>
              <a:rPr lang="en-US" dirty="0"/>
              <a:t>country comparison to the world: 93</a:t>
            </a:r>
          </a:p>
        </p:txBody>
      </p:sp>
    </p:spTree>
    <p:extLst>
      <p:ext uri="{BB962C8B-B14F-4D97-AF65-F5344CB8AC3E}">
        <p14:creationId xmlns:p14="http://schemas.microsoft.com/office/powerpoint/2010/main" val="3091432804"/>
      </p:ext>
    </p:ext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Basic Infrastructure</a:t>
            </a:r>
            <a:endParaRPr lang="en-US" dirty="0"/>
          </a:p>
        </p:txBody>
      </p:sp>
      <p:sp>
        <p:nvSpPr>
          <p:cNvPr id="3" name="Content Placeholder 2"/>
          <p:cNvSpPr>
            <a:spLocks noGrp="1"/>
          </p:cNvSpPr>
          <p:nvPr>
            <p:ph sz="quarter" idx="1"/>
          </p:nvPr>
        </p:nvSpPr>
        <p:spPr/>
        <p:txBody>
          <a:bodyPr>
            <a:normAutofit/>
          </a:bodyPr>
          <a:lstStyle/>
          <a:p>
            <a:r>
              <a:rPr lang="en-US" dirty="0"/>
              <a:t>Merchant marine:</a:t>
            </a:r>
          </a:p>
          <a:p>
            <a:pPr lvl="1"/>
            <a:r>
              <a:rPr lang="en-US" dirty="0"/>
              <a:t>total: </a:t>
            </a:r>
            <a:r>
              <a:rPr lang="en-US" dirty="0" smtClean="0"/>
              <a:t>29</a:t>
            </a:r>
            <a:endParaRPr lang="en-US" dirty="0"/>
          </a:p>
          <a:p>
            <a:pPr lvl="1"/>
            <a:r>
              <a:rPr lang="en-US" dirty="0"/>
              <a:t>foreign-owned: 2 (Germany 1, Japan 1)</a:t>
            </a:r>
          </a:p>
          <a:p>
            <a:pPr lvl="1"/>
            <a:r>
              <a:rPr lang="en-US" dirty="0"/>
              <a:t>registered in other countries: 3 (Panama 3) (2010)</a:t>
            </a:r>
          </a:p>
          <a:p>
            <a:pPr lvl="1"/>
            <a:r>
              <a:rPr lang="en-US" dirty="0"/>
              <a:t>country comparison to the world: 86</a:t>
            </a:r>
          </a:p>
          <a:p>
            <a:r>
              <a:rPr lang="en-US" dirty="0"/>
              <a:t>Ports and terminals:</a:t>
            </a:r>
          </a:p>
          <a:p>
            <a:pPr lvl="1"/>
            <a:r>
              <a:rPr lang="en-US" dirty="0"/>
              <a:t>major seaport(s): Moulmein, </a:t>
            </a:r>
            <a:r>
              <a:rPr lang="en-US" dirty="0" err="1"/>
              <a:t>Sittwe</a:t>
            </a:r>
            <a:endParaRPr lang="en-US" dirty="0"/>
          </a:p>
          <a:p>
            <a:pPr lvl="1"/>
            <a:r>
              <a:rPr lang="en-US" dirty="0"/>
              <a:t>river port(s): Rangoon (Rangoon River)</a:t>
            </a:r>
          </a:p>
        </p:txBody>
      </p:sp>
    </p:spTree>
    <p:extLst>
      <p:ext uri="{BB962C8B-B14F-4D97-AF65-F5344CB8AC3E}">
        <p14:creationId xmlns:p14="http://schemas.microsoft.com/office/powerpoint/2010/main" val="353603046"/>
      </p:ext>
    </p:extLst>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Concerned problems: Trafficking</a:t>
            </a:r>
            <a:endParaRPr lang="en-US" dirty="0"/>
          </a:p>
        </p:txBody>
      </p:sp>
      <p:sp>
        <p:nvSpPr>
          <p:cNvPr id="3" name="Content Placeholder 2"/>
          <p:cNvSpPr>
            <a:spLocks noGrp="1"/>
          </p:cNvSpPr>
          <p:nvPr>
            <p:ph sz="quarter" idx="1"/>
          </p:nvPr>
        </p:nvSpPr>
        <p:spPr/>
        <p:txBody>
          <a:bodyPr>
            <a:normAutofit/>
          </a:bodyPr>
          <a:lstStyle/>
          <a:p>
            <a:r>
              <a:rPr lang="en-US" dirty="0"/>
              <a:t>Burma is a source country for men, women, and children trafficked for the purpose of forced labor, and for women and children subjected to sex trafficking in other countries; poor economic conditions have led to increased legal and illegal migration of Burmese adults and children to East Asia, the Middle East, South Asia, and the US where they are subject to forced labor and sex trafficking; men are forced to work in the fishing, manufacturing, and construction industries, while women and girls are forced into prostitution or domestic </a:t>
            </a:r>
            <a:r>
              <a:rPr lang="en-US" dirty="0" smtClean="0"/>
              <a:t>servitude.</a:t>
            </a:r>
            <a:endParaRPr lang="en-US" dirty="0"/>
          </a:p>
        </p:txBody>
      </p:sp>
    </p:spTree>
    <p:extLst>
      <p:ext uri="{BB962C8B-B14F-4D97-AF65-F5344CB8AC3E}">
        <p14:creationId xmlns:p14="http://schemas.microsoft.com/office/powerpoint/2010/main" val="1522145577"/>
      </p:ext>
    </p:ext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Trafficking</a:t>
            </a:r>
            <a:endParaRPr lang="en-US" dirty="0"/>
          </a:p>
        </p:txBody>
      </p:sp>
      <p:sp>
        <p:nvSpPr>
          <p:cNvPr id="3" name="Content Placeholder 2"/>
          <p:cNvSpPr>
            <a:spLocks noGrp="1"/>
          </p:cNvSpPr>
          <p:nvPr>
            <p:ph sz="quarter" idx="1"/>
          </p:nvPr>
        </p:nvSpPr>
        <p:spPr/>
        <p:txBody>
          <a:bodyPr/>
          <a:lstStyle/>
          <a:p>
            <a:r>
              <a:rPr lang="en-US" dirty="0" smtClean="0"/>
              <a:t>Some </a:t>
            </a:r>
            <a:r>
              <a:rPr lang="en-US" dirty="0"/>
              <a:t>Burmese economic migrants and </a:t>
            </a:r>
            <a:r>
              <a:rPr lang="en-US" dirty="0" err="1"/>
              <a:t>Rohingya</a:t>
            </a:r>
            <a:r>
              <a:rPr lang="en-US" dirty="0"/>
              <a:t> asylum seekers have become forced laborers in Thailand; military personnel and insurgent militia unlawfully conscript child soldiers and continue to be the leading perpetrators of forced labor inside the country; Burmese children are also forced to work in tea shops, home industries, on plantations, and as </a:t>
            </a:r>
            <a:r>
              <a:rPr lang="en-US" dirty="0" smtClean="0"/>
              <a:t>beggars.</a:t>
            </a:r>
            <a:endParaRPr lang="en-US" dirty="0"/>
          </a:p>
        </p:txBody>
      </p:sp>
    </p:spTree>
    <p:extLst>
      <p:ext uri="{BB962C8B-B14F-4D97-AF65-F5344CB8AC3E}">
        <p14:creationId xmlns:p14="http://schemas.microsoft.com/office/powerpoint/2010/main" val="2585326722"/>
      </p:ext>
    </p:extLst>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Risk</a:t>
            </a:r>
            <a:endParaRPr lang="en-US" dirty="0"/>
          </a:p>
        </p:txBody>
      </p:sp>
      <p:sp>
        <p:nvSpPr>
          <p:cNvPr id="3" name="Content Placeholder 2"/>
          <p:cNvSpPr>
            <a:spLocks noGrp="1"/>
          </p:cNvSpPr>
          <p:nvPr>
            <p:ph sz="quarter" idx="1"/>
          </p:nvPr>
        </p:nvSpPr>
        <p:spPr/>
        <p:txBody>
          <a:bodyPr/>
          <a:lstStyle/>
          <a:p>
            <a:endParaRPr lang="en-US" dirty="0"/>
          </a:p>
        </p:txBody>
      </p:sp>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7820" y="1600200"/>
            <a:ext cx="8138980" cy="4343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28319388"/>
      </p:ext>
    </p:extLst>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Vietnam</a:t>
            </a:r>
            <a:endParaRPr lang="en-US" dirty="0"/>
          </a:p>
        </p:txBody>
      </p:sp>
      <p:sp>
        <p:nvSpPr>
          <p:cNvPr id="5" name="TextBox 4"/>
          <p:cNvSpPr txBox="1"/>
          <p:nvPr/>
        </p:nvSpPr>
        <p:spPr>
          <a:xfrm>
            <a:off x="838200" y="6324600"/>
            <a:ext cx="2366353" cy="369332"/>
          </a:xfrm>
          <a:prstGeom prst="rect">
            <a:avLst/>
          </a:prstGeom>
          <a:noFill/>
        </p:spPr>
        <p:txBody>
          <a:bodyPr wrap="none" rtlCol="0">
            <a:spAutoFit/>
          </a:bodyPr>
          <a:lstStyle/>
          <a:p>
            <a:r>
              <a:rPr lang="en-US" dirty="0" smtClean="0"/>
              <a:t>Source:  The Economist</a:t>
            </a:r>
            <a:endParaRPr lang="en-US" dirty="0"/>
          </a:p>
        </p:txBody>
      </p:sp>
      <p:sp>
        <p:nvSpPr>
          <p:cNvPr id="3" name="Content Placeholder 2"/>
          <p:cNvSpPr>
            <a:spLocks noGrp="1"/>
          </p:cNvSpPr>
          <p:nvPr>
            <p:ph sz="quarter" idx="1"/>
          </p:nvPr>
        </p:nvSpPr>
        <p:spPr/>
        <p:txBody>
          <a:bodyPr/>
          <a:lstStyle/>
          <a:p>
            <a:endParaRPr lang="en-US" dirty="0"/>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19400" y="359807"/>
            <a:ext cx="4679990" cy="6334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28827729"/>
      </p:ext>
    </p:extLst>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Vietnam: CIA fact book and EIU</a:t>
            </a:r>
            <a:endParaRPr lang="en-US" dirty="0"/>
          </a:p>
        </p:txBody>
      </p:sp>
      <p:sp>
        <p:nvSpPr>
          <p:cNvPr id="3" name="Content Placeholder 2"/>
          <p:cNvSpPr>
            <a:spLocks noGrp="1"/>
          </p:cNvSpPr>
          <p:nvPr>
            <p:ph sz="quarter" idx="1"/>
          </p:nvPr>
        </p:nvSpPr>
        <p:spPr/>
        <p:txBody>
          <a:bodyPr/>
          <a:lstStyle/>
          <a:p>
            <a:r>
              <a:rPr lang="en-US" dirty="0"/>
              <a:t>The conquest of Vietnam by France began in 1858 and was completed by 1884. It became part of French Indochina in 1887. Vietnam declared independence after World War II, but France continued to rule until its 1954 defeat by communist forces under Ho Chi MINH. Under the Geneva Accords of 1954, Vietnam was divided into the communist North and anti-communist South.</a:t>
            </a:r>
          </a:p>
        </p:txBody>
      </p:sp>
    </p:spTree>
    <p:extLst>
      <p:ext uri="{BB962C8B-B14F-4D97-AF65-F5344CB8AC3E}">
        <p14:creationId xmlns:p14="http://schemas.microsoft.com/office/powerpoint/2010/main" val="534199199"/>
      </p:ext>
    </p:extLst>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Vietnam: </a:t>
            </a:r>
            <a:r>
              <a:rPr lang="en-US" dirty="0"/>
              <a:t>CIA fact book and EIU</a:t>
            </a:r>
          </a:p>
        </p:txBody>
      </p:sp>
      <p:sp>
        <p:nvSpPr>
          <p:cNvPr id="3" name="Content Placeholder 2"/>
          <p:cNvSpPr>
            <a:spLocks noGrp="1"/>
          </p:cNvSpPr>
          <p:nvPr>
            <p:ph sz="quarter" idx="1"/>
          </p:nvPr>
        </p:nvSpPr>
        <p:spPr/>
        <p:txBody>
          <a:bodyPr/>
          <a:lstStyle/>
          <a:p>
            <a:r>
              <a:rPr lang="en-US" dirty="0"/>
              <a:t>US economic and military aid to South Vietnam grew through the 1960s in an attempt to bolster the government, but US armed forces were withdrawn following a cease-fire agreement in 1973. Two years later, North Vietnamese forces overran the South reuniting the country under communist rule.</a:t>
            </a:r>
          </a:p>
        </p:txBody>
      </p:sp>
    </p:spTree>
    <p:extLst>
      <p:ext uri="{BB962C8B-B14F-4D97-AF65-F5344CB8AC3E}">
        <p14:creationId xmlns:p14="http://schemas.microsoft.com/office/powerpoint/2010/main" val="3324391666"/>
      </p:ext>
    </p:extLst>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Vietnam: </a:t>
            </a:r>
            <a:r>
              <a:rPr lang="en-US" dirty="0"/>
              <a:t>CIA fact book and EIU</a:t>
            </a:r>
          </a:p>
        </p:txBody>
      </p:sp>
      <p:sp>
        <p:nvSpPr>
          <p:cNvPr id="3" name="Content Placeholder 2"/>
          <p:cNvSpPr>
            <a:spLocks noGrp="1"/>
          </p:cNvSpPr>
          <p:nvPr>
            <p:ph sz="quarter" idx="1"/>
          </p:nvPr>
        </p:nvSpPr>
        <p:spPr/>
        <p:txBody>
          <a:bodyPr/>
          <a:lstStyle/>
          <a:p>
            <a:r>
              <a:rPr lang="en-US" dirty="0"/>
              <a:t>Despite the return of peace, for over a decade the country experienced little economic growth because of conservative leadership policies, the persecution and mass exodus of individuals - many of them successful South Vietnamese merchants - and growing international isolation. However, since the enactment of Vietnam's "</a:t>
            </a:r>
            <a:r>
              <a:rPr lang="en-US" dirty="0" err="1"/>
              <a:t>doi</a:t>
            </a:r>
            <a:r>
              <a:rPr lang="en-US" dirty="0"/>
              <a:t> </a:t>
            </a:r>
            <a:r>
              <a:rPr lang="en-US" dirty="0" err="1"/>
              <a:t>moi</a:t>
            </a:r>
            <a:r>
              <a:rPr lang="en-US" dirty="0"/>
              <a:t>" (renovation) policy in 1986, Vietnamese authorities have committed to increased economic liberalization and enacted structural reforms needed to modernize the economy and to produce more competitive, export-driven industries.</a:t>
            </a:r>
          </a:p>
        </p:txBody>
      </p:sp>
    </p:spTree>
    <p:extLst>
      <p:ext uri="{BB962C8B-B14F-4D97-AF65-F5344CB8AC3E}">
        <p14:creationId xmlns:p14="http://schemas.microsoft.com/office/powerpoint/2010/main" val="2731292832"/>
      </p:ext>
    </p:extLst>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Vietnam: </a:t>
            </a:r>
            <a:r>
              <a:rPr lang="en-US" dirty="0"/>
              <a:t>CIA fact book and EIU</a:t>
            </a:r>
          </a:p>
        </p:txBody>
      </p:sp>
      <p:sp>
        <p:nvSpPr>
          <p:cNvPr id="3" name="Content Placeholder 2"/>
          <p:cNvSpPr>
            <a:spLocks noGrp="1"/>
          </p:cNvSpPr>
          <p:nvPr>
            <p:ph sz="quarter" idx="1"/>
          </p:nvPr>
        </p:nvSpPr>
        <p:spPr/>
        <p:txBody>
          <a:bodyPr/>
          <a:lstStyle/>
          <a:p>
            <a:r>
              <a:rPr lang="en-US" dirty="0"/>
              <a:t>The communist leaders maintain tight control on political expression but have demonstrated some modest steps towards better protection of human rights. The country continues to experience small-scale protests, the vast majority connected to either land-use issues, calls for increased political space, or the lack of equitable mechanisms for resolving disputes. The small-scale protests in the urban areas are often organized by human rights activists, but many occur in rural areas and involve various ethnic minorities such as the </a:t>
            </a:r>
            <a:r>
              <a:rPr lang="en-US" dirty="0" err="1"/>
              <a:t>Montagnards</a:t>
            </a:r>
            <a:r>
              <a:rPr lang="en-US" dirty="0"/>
              <a:t> of the Central Highlands, </a:t>
            </a:r>
            <a:r>
              <a:rPr lang="en-US" dirty="0" err="1"/>
              <a:t>H’mong</a:t>
            </a:r>
            <a:r>
              <a:rPr lang="en-US" dirty="0"/>
              <a:t> in the Northwest Highlands, and the Khmer </a:t>
            </a:r>
            <a:r>
              <a:rPr lang="en-US" dirty="0" err="1"/>
              <a:t>Krom</a:t>
            </a:r>
            <a:r>
              <a:rPr lang="en-US" dirty="0"/>
              <a:t> in the southern delta region.</a:t>
            </a:r>
          </a:p>
        </p:txBody>
      </p:sp>
    </p:spTree>
    <p:extLst>
      <p:ext uri="{BB962C8B-B14F-4D97-AF65-F5344CB8AC3E}">
        <p14:creationId xmlns:p14="http://schemas.microsoft.com/office/powerpoint/2010/main" val="2282446674"/>
      </p:ext>
    </p:extLst>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Demographic</a:t>
            </a:r>
            <a:endParaRPr lang="en-US" dirty="0"/>
          </a:p>
        </p:txBody>
      </p:sp>
      <p:sp>
        <p:nvSpPr>
          <p:cNvPr id="3" name="Content Placeholder 2"/>
          <p:cNvSpPr>
            <a:spLocks noGrp="1"/>
          </p:cNvSpPr>
          <p:nvPr>
            <p:ph sz="quarter" idx="1"/>
          </p:nvPr>
        </p:nvSpPr>
        <p:spPr/>
        <p:txBody>
          <a:bodyPr>
            <a:normAutofit/>
          </a:bodyPr>
          <a:lstStyle/>
          <a:p>
            <a:r>
              <a:rPr lang="en-US" dirty="0"/>
              <a:t>93,421,835 (July 2014 est.)</a:t>
            </a:r>
          </a:p>
          <a:p>
            <a:pPr lvl="1"/>
            <a:r>
              <a:rPr lang="en-US" dirty="0"/>
              <a:t>country comparison to the world: </a:t>
            </a:r>
            <a:r>
              <a:rPr lang="en-US" dirty="0" smtClean="0"/>
              <a:t>15</a:t>
            </a:r>
          </a:p>
          <a:p>
            <a:r>
              <a:rPr lang="en-US" dirty="0"/>
              <a:t>Ethnic groups:</a:t>
            </a:r>
          </a:p>
          <a:p>
            <a:pPr lvl="1"/>
            <a:r>
              <a:rPr lang="en-US" dirty="0" err="1"/>
              <a:t>Kinh</a:t>
            </a:r>
            <a:r>
              <a:rPr lang="en-US" dirty="0"/>
              <a:t> (Viet) 85.7%, </a:t>
            </a:r>
            <a:r>
              <a:rPr lang="en-US" dirty="0" err="1"/>
              <a:t>Tay</a:t>
            </a:r>
            <a:r>
              <a:rPr lang="en-US" dirty="0"/>
              <a:t> 1.9%, Thai 1.8%, </a:t>
            </a:r>
            <a:r>
              <a:rPr lang="en-US" dirty="0" err="1"/>
              <a:t>Muong</a:t>
            </a:r>
            <a:r>
              <a:rPr lang="en-US" dirty="0"/>
              <a:t> 1.5%, Khmer 1.5%, </a:t>
            </a:r>
            <a:r>
              <a:rPr lang="en-US" dirty="0" err="1"/>
              <a:t>Mong</a:t>
            </a:r>
            <a:r>
              <a:rPr lang="en-US" dirty="0"/>
              <a:t> 1.2%, </a:t>
            </a:r>
            <a:r>
              <a:rPr lang="en-US" dirty="0" err="1"/>
              <a:t>Nung</a:t>
            </a:r>
            <a:r>
              <a:rPr lang="en-US" dirty="0"/>
              <a:t> 1.1%, others 5.3% (1999 census)</a:t>
            </a:r>
            <a:endParaRPr lang="en-US" dirty="0" smtClean="0"/>
          </a:p>
          <a:p>
            <a:r>
              <a:rPr lang="en-US" dirty="0"/>
              <a:t>Religions:</a:t>
            </a:r>
          </a:p>
          <a:p>
            <a:pPr lvl="1"/>
            <a:r>
              <a:rPr lang="en-US" dirty="0"/>
              <a:t>Buddhist 9.3%, Catholic 6.7%, </a:t>
            </a:r>
            <a:r>
              <a:rPr lang="en-US" dirty="0" err="1"/>
              <a:t>Hoa</a:t>
            </a:r>
            <a:r>
              <a:rPr lang="en-US" dirty="0"/>
              <a:t> </a:t>
            </a:r>
            <a:r>
              <a:rPr lang="en-US" dirty="0" err="1"/>
              <a:t>Hao</a:t>
            </a:r>
            <a:r>
              <a:rPr lang="en-US" dirty="0"/>
              <a:t> 1.5%, Cao Dai 1.1%, Protestant 0.5%, Muslim 0.1%, none 80.8% (1999 census)</a:t>
            </a:r>
          </a:p>
        </p:txBody>
      </p:sp>
    </p:spTree>
    <p:extLst>
      <p:ext uri="{BB962C8B-B14F-4D97-AF65-F5344CB8AC3E}">
        <p14:creationId xmlns:p14="http://schemas.microsoft.com/office/powerpoint/2010/main" val="1925381576"/>
      </p:ext>
    </p:extLst>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Aging Society</a:t>
            </a:r>
            <a:endParaRPr lang="en-US" dirty="0"/>
          </a:p>
        </p:txBody>
      </p:sp>
      <p:pic>
        <p:nvPicPr>
          <p:cNvPr id="17410" name="Picture 2"/>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bwMode="auto">
          <a:xfrm>
            <a:off x="1666875" y="1663700"/>
            <a:ext cx="5810250" cy="4048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01643920"/>
      </p:ext>
    </p:extLst>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Drinking Water Source</a:t>
            </a:r>
            <a:endParaRPr lang="en-US" dirty="0"/>
          </a:p>
        </p:txBody>
      </p:sp>
      <p:sp>
        <p:nvSpPr>
          <p:cNvPr id="3" name="Content Placeholder 2"/>
          <p:cNvSpPr>
            <a:spLocks noGrp="1"/>
          </p:cNvSpPr>
          <p:nvPr>
            <p:ph sz="quarter" idx="1"/>
          </p:nvPr>
        </p:nvSpPr>
        <p:spPr/>
        <p:txBody>
          <a:bodyPr/>
          <a:lstStyle/>
          <a:p>
            <a:r>
              <a:rPr lang="en-US" dirty="0"/>
              <a:t>improved:</a:t>
            </a:r>
          </a:p>
          <a:p>
            <a:pPr lvl="1"/>
            <a:r>
              <a:rPr lang="en-US" dirty="0"/>
              <a:t>urban: 98.2% of population</a:t>
            </a:r>
          </a:p>
          <a:p>
            <a:pPr lvl="1"/>
            <a:r>
              <a:rPr lang="en-US" dirty="0"/>
              <a:t>rural: 93.6% of population</a:t>
            </a:r>
          </a:p>
          <a:p>
            <a:pPr lvl="1"/>
            <a:r>
              <a:rPr lang="en-US" dirty="0"/>
              <a:t>total: 95% of population</a:t>
            </a:r>
          </a:p>
          <a:p>
            <a:r>
              <a:rPr lang="en-US" dirty="0"/>
              <a:t>unimproved:</a:t>
            </a:r>
          </a:p>
          <a:p>
            <a:pPr lvl="1"/>
            <a:r>
              <a:rPr lang="en-US" dirty="0"/>
              <a:t>urban: 1.8% of population</a:t>
            </a:r>
          </a:p>
          <a:p>
            <a:pPr lvl="1"/>
            <a:r>
              <a:rPr lang="en-US" dirty="0"/>
              <a:t>rural: 6.4% of population</a:t>
            </a:r>
          </a:p>
          <a:p>
            <a:pPr lvl="1"/>
            <a:r>
              <a:rPr lang="en-US" dirty="0"/>
              <a:t>total: 5% of population (2012 est.)</a:t>
            </a:r>
          </a:p>
        </p:txBody>
      </p:sp>
    </p:spTree>
    <p:extLst>
      <p:ext uri="{BB962C8B-B14F-4D97-AF65-F5344CB8AC3E}">
        <p14:creationId xmlns:p14="http://schemas.microsoft.com/office/powerpoint/2010/main" val="1071161860"/>
      </p:ext>
    </p:extLst>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Economy</a:t>
            </a:r>
            <a:endParaRPr lang="en-US" dirty="0"/>
          </a:p>
        </p:txBody>
      </p:sp>
      <p:sp>
        <p:nvSpPr>
          <p:cNvPr id="3" name="Content Placeholder 2"/>
          <p:cNvSpPr>
            <a:spLocks noGrp="1"/>
          </p:cNvSpPr>
          <p:nvPr>
            <p:ph sz="quarter" idx="1"/>
          </p:nvPr>
        </p:nvSpPr>
        <p:spPr/>
        <p:txBody>
          <a:bodyPr>
            <a:normAutofit/>
          </a:bodyPr>
          <a:lstStyle/>
          <a:p>
            <a:r>
              <a:rPr lang="en-US" dirty="0"/>
              <a:t>Vietnam is a densely-populated developing country that has been transitioning from the rigidities of a centrally-planned economy since 1986. Vietnamese authorities have reaffirmed their commitment to economic modernization in recent years. Vietnam joined the World Trade Organization in January 2007, which has promoted more competitive, export-driven </a:t>
            </a:r>
            <a:r>
              <a:rPr lang="en-US" dirty="0" smtClean="0"/>
              <a:t>industries.</a:t>
            </a:r>
            <a:endParaRPr lang="en-US" dirty="0"/>
          </a:p>
        </p:txBody>
      </p:sp>
    </p:spTree>
    <p:extLst>
      <p:ext uri="{BB962C8B-B14F-4D97-AF65-F5344CB8AC3E}">
        <p14:creationId xmlns:p14="http://schemas.microsoft.com/office/powerpoint/2010/main" val="2783969335"/>
      </p:ext>
    </p:extLst>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Economy</a:t>
            </a:r>
            <a:endParaRPr lang="en-US" dirty="0"/>
          </a:p>
        </p:txBody>
      </p:sp>
      <p:sp>
        <p:nvSpPr>
          <p:cNvPr id="3" name="Content Placeholder 2"/>
          <p:cNvSpPr>
            <a:spLocks noGrp="1"/>
          </p:cNvSpPr>
          <p:nvPr>
            <p:ph sz="quarter" idx="1"/>
          </p:nvPr>
        </p:nvSpPr>
        <p:spPr/>
        <p:txBody>
          <a:bodyPr/>
          <a:lstStyle/>
          <a:p>
            <a:r>
              <a:rPr lang="en-US" dirty="0"/>
              <a:t> Vietnam became an official negotiating partner in the Trans-Pacific Partnership trade agreement in 2010. Agriculture's share of economic output has continued to shrink from about 25% in 2000 to 18% in 2014, while industry's share increased from 36% to 38% in the same period. State-owned enterprises account for about 40% of GDP. Poverty has declined significantly, and Vietnam is working to create jobs to meet the challenge of a labor force that is growing by more than one million people every year. </a:t>
            </a:r>
          </a:p>
        </p:txBody>
      </p:sp>
    </p:spTree>
    <p:extLst>
      <p:ext uri="{BB962C8B-B14F-4D97-AF65-F5344CB8AC3E}">
        <p14:creationId xmlns:p14="http://schemas.microsoft.com/office/powerpoint/2010/main" val="2338437122"/>
      </p:ext>
    </p:extLst>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Economy</a:t>
            </a:r>
            <a:endParaRPr lang="en-US" dirty="0"/>
          </a:p>
        </p:txBody>
      </p:sp>
      <p:sp>
        <p:nvSpPr>
          <p:cNvPr id="3" name="Content Placeholder 2"/>
          <p:cNvSpPr>
            <a:spLocks noGrp="1"/>
          </p:cNvSpPr>
          <p:nvPr>
            <p:ph sz="quarter" idx="1"/>
          </p:nvPr>
        </p:nvSpPr>
        <p:spPr/>
        <p:txBody>
          <a:bodyPr/>
          <a:lstStyle/>
          <a:p>
            <a:r>
              <a:rPr lang="en-US" dirty="0"/>
              <a:t>The global recession hurt Vietnam's export-oriented economy, with GDP in 2014 growing at 5.4%, one of the slower growth rates since 1999. Exports have grown strongly in 2013-14; several administrative actions brought the trade deficit back into balance. Between 2008 and 2011, Vietnam's managed currency, the dong, was devalued in excess of 20%, but its value has remained relatively stable since then. </a:t>
            </a:r>
          </a:p>
        </p:txBody>
      </p:sp>
    </p:spTree>
    <p:extLst>
      <p:ext uri="{BB962C8B-B14F-4D97-AF65-F5344CB8AC3E}">
        <p14:creationId xmlns:p14="http://schemas.microsoft.com/office/powerpoint/2010/main" val="1237740689"/>
      </p:ext>
    </p:extLst>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Economy</a:t>
            </a:r>
            <a:endParaRPr lang="en-US" dirty="0"/>
          </a:p>
        </p:txBody>
      </p:sp>
      <p:sp>
        <p:nvSpPr>
          <p:cNvPr id="3" name="Content Placeholder 2"/>
          <p:cNvSpPr>
            <a:spLocks noGrp="1"/>
          </p:cNvSpPr>
          <p:nvPr>
            <p:ph sz="quarter" idx="1"/>
          </p:nvPr>
        </p:nvSpPr>
        <p:spPr/>
        <p:txBody>
          <a:bodyPr/>
          <a:lstStyle/>
          <a:p>
            <a:r>
              <a:rPr lang="en-US" dirty="0"/>
              <a:t>Hanoi has oscillated between promoting growth and emphasizing macroeconomic stability in recent years. In February 2011, the government shifted from policies aimed at achieving a high rate of economic growth, which had stoked inflation, to those aimed at stabilizing the economy, through tighter monetary and fiscal control. Although Vietnam unveiled a broad, "three pillar" economic reform program in early </a:t>
            </a:r>
            <a:r>
              <a:rPr lang="en-US" dirty="0" smtClean="0"/>
              <a:t>2012.</a:t>
            </a:r>
            <a:endParaRPr lang="en-US" dirty="0"/>
          </a:p>
        </p:txBody>
      </p:sp>
    </p:spTree>
    <p:extLst>
      <p:ext uri="{BB962C8B-B14F-4D97-AF65-F5344CB8AC3E}">
        <p14:creationId xmlns:p14="http://schemas.microsoft.com/office/powerpoint/2010/main" val="2152758311"/>
      </p:ext>
    </p:extLst>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Economy</a:t>
            </a:r>
            <a:endParaRPr lang="en-US" dirty="0"/>
          </a:p>
        </p:txBody>
      </p:sp>
      <p:sp>
        <p:nvSpPr>
          <p:cNvPr id="3" name="Content Placeholder 2"/>
          <p:cNvSpPr>
            <a:spLocks noGrp="1"/>
          </p:cNvSpPr>
          <p:nvPr>
            <p:ph sz="quarter" idx="1"/>
          </p:nvPr>
        </p:nvSpPr>
        <p:spPr/>
        <p:txBody>
          <a:bodyPr/>
          <a:lstStyle/>
          <a:p>
            <a:r>
              <a:rPr lang="en-US" dirty="0" smtClean="0"/>
              <a:t>Proposing </a:t>
            </a:r>
            <a:r>
              <a:rPr lang="en-US" dirty="0"/>
              <a:t>the restructuring of public investment, state-owned enterprises, and the banking sector, Hanoi’s progress in meeting its goals is lagging behind its proposed schedule. Vietnam's economy continues to face challenges from an undercapitalized banking sector and non-performing loans weigh heavily on banks and businesses. Vietnam is a member of the 12-nation Trans-Pacific Partnership free trade agreement negotiations.</a:t>
            </a:r>
          </a:p>
        </p:txBody>
      </p:sp>
    </p:spTree>
    <p:extLst>
      <p:ext uri="{BB962C8B-B14F-4D97-AF65-F5344CB8AC3E}">
        <p14:creationId xmlns:p14="http://schemas.microsoft.com/office/powerpoint/2010/main" val="2972159917"/>
      </p:ext>
    </p:extLst>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Economy</a:t>
            </a:r>
            <a:endParaRPr lang="en-US" dirty="0"/>
          </a:p>
        </p:txBody>
      </p:sp>
      <p:sp>
        <p:nvSpPr>
          <p:cNvPr id="3" name="Content Placeholder 2"/>
          <p:cNvSpPr>
            <a:spLocks noGrp="1"/>
          </p:cNvSpPr>
          <p:nvPr>
            <p:ph sz="quarter" idx="1"/>
          </p:nvPr>
        </p:nvSpPr>
        <p:spPr/>
        <p:txBody>
          <a:bodyPr>
            <a:normAutofit lnSpcReduction="10000"/>
          </a:bodyPr>
          <a:lstStyle/>
          <a:p>
            <a:r>
              <a:rPr lang="en-US" dirty="0"/>
              <a:t>GDP (purchasing power parity):</a:t>
            </a:r>
          </a:p>
          <a:p>
            <a:pPr lvl="1"/>
            <a:r>
              <a:rPr lang="en-US" dirty="0"/>
              <a:t>$509.5 billion (2014 est.)</a:t>
            </a:r>
          </a:p>
          <a:p>
            <a:pPr lvl="1"/>
            <a:r>
              <a:rPr lang="en-US" dirty="0"/>
              <a:t>$482.9 billion (2013 est.)</a:t>
            </a:r>
          </a:p>
          <a:p>
            <a:pPr lvl="1"/>
            <a:r>
              <a:rPr lang="en-US" dirty="0"/>
              <a:t>$458.1 billion (2012 est.)</a:t>
            </a:r>
          </a:p>
          <a:p>
            <a:pPr lvl="1"/>
            <a:r>
              <a:rPr lang="en-US" dirty="0"/>
              <a:t>note: data are in 2014 US dollars</a:t>
            </a:r>
          </a:p>
          <a:p>
            <a:pPr lvl="1"/>
            <a:r>
              <a:rPr lang="en-US" dirty="0"/>
              <a:t>country comparison to the world: </a:t>
            </a:r>
            <a:r>
              <a:rPr lang="en-US" dirty="0" smtClean="0"/>
              <a:t>37</a:t>
            </a:r>
          </a:p>
          <a:p>
            <a:r>
              <a:rPr lang="en-US" dirty="0"/>
              <a:t>GDP - per capita (PPP):</a:t>
            </a:r>
          </a:p>
          <a:p>
            <a:pPr lvl="1"/>
            <a:r>
              <a:rPr lang="en-US" dirty="0"/>
              <a:t>$5,600 (2014 est.)</a:t>
            </a:r>
          </a:p>
          <a:p>
            <a:pPr lvl="1"/>
            <a:r>
              <a:rPr lang="en-US" dirty="0"/>
              <a:t>$5,400 (2013 est.)</a:t>
            </a:r>
          </a:p>
          <a:p>
            <a:pPr lvl="1"/>
            <a:r>
              <a:rPr lang="en-US" dirty="0"/>
              <a:t>$5,200 (2012 est.)</a:t>
            </a:r>
          </a:p>
          <a:p>
            <a:pPr lvl="1"/>
            <a:r>
              <a:rPr lang="en-US" dirty="0"/>
              <a:t>note: data are in 2013 US dollars</a:t>
            </a:r>
          </a:p>
          <a:p>
            <a:pPr lvl="1"/>
            <a:r>
              <a:rPr lang="en-US" dirty="0"/>
              <a:t>country comparison to the world: 163</a:t>
            </a:r>
          </a:p>
        </p:txBody>
      </p:sp>
    </p:spTree>
    <p:extLst>
      <p:ext uri="{BB962C8B-B14F-4D97-AF65-F5344CB8AC3E}">
        <p14:creationId xmlns:p14="http://schemas.microsoft.com/office/powerpoint/2010/main" val="2801129856"/>
      </p:ext>
    </p:extLst>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GDP composition</a:t>
            </a:r>
            <a:endParaRPr lang="en-US" dirty="0"/>
          </a:p>
        </p:txBody>
      </p:sp>
      <p:sp>
        <p:nvSpPr>
          <p:cNvPr id="3" name="Content Placeholder 2"/>
          <p:cNvSpPr>
            <a:spLocks noGrp="1"/>
          </p:cNvSpPr>
          <p:nvPr>
            <p:ph sz="quarter" idx="1"/>
          </p:nvPr>
        </p:nvSpPr>
        <p:spPr/>
        <p:txBody>
          <a:bodyPr/>
          <a:lstStyle/>
          <a:p>
            <a:r>
              <a:rPr lang="en-US" dirty="0"/>
              <a:t>household consumption: 66.3%</a:t>
            </a:r>
          </a:p>
          <a:p>
            <a:r>
              <a:rPr lang="en-US" dirty="0"/>
              <a:t>government consumption: 6.3%</a:t>
            </a:r>
          </a:p>
          <a:p>
            <a:r>
              <a:rPr lang="en-US" dirty="0"/>
              <a:t>investment in fixed capital: 23.7%</a:t>
            </a:r>
          </a:p>
          <a:p>
            <a:r>
              <a:rPr lang="en-US" dirty="0"/>
              <a:t>investment in inventories: 2%</a:t>
            </a:r>
          </a:p>
          <a:p>
            <a:r>
              <a:rPr lang="en-US" dirty="0"/>
              <a:t>exports of goods and services: 85.1%</a:t>
            </a:r>
          </a:p>
          <a:p>
            <a:r>
              <a:rPr lang="en-US" dirty="0"/>
              <a:t>imports of goods and services: -83.4%</a:t>
            </a:r>
          </a:p>
          <a:p>
            <a:pPr lvl="1"/>
            <a:r>
              <a:rPr lang="en-US" dirty="0"/>
              <a:t>(2014 est.)</a:t>
            </a:r>
            <a:endParaRPr lang="en-US" dirty="0" smtClean="0"/>
          </a:p>
          <a:p>
            <a:r>
              <a:rPr lang="fr-FR" b="1" dirty="0"/>
              <a:t>agriculture: 17.9%</a:t>
            </a:r>
          </a:p>
          <a:p>
            <a:r>
              <a:rPr lang="fr-FR" b="1" dirty="0" err="1"/>
              <a:t>industry</a:t>
            </a:r>
            <a:r>
              <a:rPr lang="fr-FR" b="1" dirty="0"/>
              <a:t>: 38.1%</a:t>
            </a:r>
          </a:p>
          <a:p>
            <a:r>
              <a:rPr lang="fr-FR" b="1" dirty="0"/>
              <a:t>services: 44% (2014 est.)</a:t>
            </a:r>
            <a:endParaRPr lang="en-US" dirty="0"/>
          </a:p>
        </p:txBody>
      </p:sp>
    </p:spTree>
    <p:extLst>
      <p:ext uri="{BB962C8B-B14F-4D97-AF65-F5344CB8AC3E}">
        <p14:creationId xmlns:p14="http://schemas.microsoft.com/office/powerpoint/2010/main" val="843741209"/>
      </p:ext>
    </p:extLst>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Agriculture and Industry</a:t>
            </a:r>
            <a:endParaRPr lang="en-US" dirty="0"/>
          </a:p>
        </p:txBody>
      </p:sp>
      <p:sp>
        <p:nvSpPr>
          <p:cNvPr id="3" name="Content Placeholder 2"/>
          <p:cNvSpPr>
            <a:spLocks noGrp="1"/>
          </p:cNvSpPr>
          <p:nvPr>
            <p:ph sz="quarter" idx="1"/>
          </p:nvPr>
        </p:nvSpPr>
        <p:spPr/>
        <p:txBody>
          <a:bodyPr/>
          <a:lstStyle/>
          <a:p>
            <a:r>
              <a:rPr lang="en-US" dirty="0"/>
              <a:t>rice, coffee, rubber, tea, pepper, soybeans, cashews, sugar cane, peanuts, bananas; poultry; fish, </a:t>
            </a:r>
            <a:r>
              <a:rPr lang="en-US" dirty="0" smtClean="0"/>
              <a:t>seafood</a:t>
            </a:r>
          </a:p>
          <a:p>
            <a:r>
              <a:rPr lang="en-US" dirty="0"/>
              <a:t>food processing, garments, shoes, machine-building; mining, coal, steel; cement, chemical fertilizer, glass, tires, oil, mobile phones</a:t>
            </a:r>
          </a:p>
        </p:txBody>
      </p:sp>
    </p:spTree>
    <p:extLst>
      <p:ext uri="{BB962C8B-B14F-4D97-AF65-F5344CB8AC3E}">
        <p14:creationId xmlns:p14="http://schemas.microsoft.com/office/powerpoint/2010/main" val="2217094528"/>
      </p:ext>
    </p:extLst>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Labor Force</a:t>
            </a:r>
            <a:endParaRPr lang="en-US" dirty="0"/>
          </a:p>
        </p:txBody>
      </p:sp>
      <p:sp>
        <p:nvSpPr>
          <p:cNvPr id="3" name="Content Placeholder 2"/>
          <p:cNvSpPr>
            <a:spLocks noGrp="1"/>
          </p:cNvSpPr>
          <p:nvPr>
            <p:ph sz="quarter" idx="1"/>
          </p:nvPr>
        </p:nvSpPr>
        <p:spPr/>
        <p:txBody>
          <a:bodyPr>
            <a:normAutofit/>
          </a:bodyPr>
          <a:lstStyle/>
          <a:p>
            <a:r>
              <a:rPr lang="en-US" dirty="0"/>
              <a:t>Labor force:</a:t>
            </a:r>
          </a:p>
          <a:p>
            <a:pPr lvl="1"/>
            <a:r>
              <a:rPr lang="en-US" dirty="0"/>
              <a:t>54.07 million (2014 est.)</a:t>
            </a:r>
          </a:p>
          <a:p>
            <a:pPr lvl="1"/>
            <a:r>
              <a:rPr lang="en-US" dirty="0"/>
              <a:t>country comparison to the world: 12</a:t>
            </a:r>
          </a:p>
          <a:p>
            <a:r>
              <a:rPr lang="en-US" dirty="0"/>
              <a:t>Labor force - by occupation:</a:t>
            </a:r>
          </a:p>
          <a:p>
            <a:pPr lvl="1"/>
            <a:r>
              <a:rPr lang="en-US" dirty="0"/>
              <a:t>agriculture: 48%</a:t>
            </a:r>
          </a:p>
          <a:p>
            <a:pPr lvl="1"/>
            <a:r>
              <a:rPr lang="en-US" dirty="0"/>
              <a:t>industry: 21%</a:t>
            </a:r>
          </a:p>
          <a:p>
            <a:pPr lvl="1"/>
            <a:r>
              <a:rPr lang="en-US" dirty="0"/>
              <a:t>services: 31% (2012)</a:t>
            </a:r>
          </a:p>
          <a:p>
            <a:r>
              <a:rPr lang="en-US" dirty="0"/>
              <a:t>Unemployment rate:</a:t>
            </a:r>
          </a:p>
          <a:p>
            <a:pPr lvl="1"/>
            <a:r>
              <a:rPr lang="en-US" dirty="0"/>
              <a:t>3.1% (2014 est.)</a:t>
            </a:r>
          </a:p>
          <a:p>
            <a:pPr lvl="1"/>
            <a:r>
              <a:rPr lang="en-US" dirty="0"/>
              <a:t>3.6% (2013 est.)</a:t>
            </a:r>
          </a:p>
          <a:p>
            <a:pPr lvl="1"/>
            <a:r>
              <a:rPr lang="en-US" dirty="0"/>
              <a:t>country comparison to the world: 25</a:t>
            </a:r>
          </a:p>
        </p:txBody>
      </p:sp>
    </p:spTree>
    <p:extLst>
      <p:ext uri="{BB962C8B-B14F-4D97-AF65-F5344CB8AC3E}">
        <p14:creationId xmlns:p14="http://schemas.microsoft.com/office/powerpoint/2010/main" val="2984829409"/>
      </p:ext>
    </p:extLst>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Inequality</a:t>
            </a:r>
            <a:endParaRPr lang="en-US" dirty="0"/>
          </a:p>
        </p:txBody>
      </p:sp>
      <p:sp>
        <p:nvSpPr>
          <p:cNvPr id="3" name="Content Placeholder 2"/>
          <p:cNvSpPr>
            <a:spLocks noGrp="1"/>
          </p:cNvSpPr>
          <p:nvPr>
            <p:ph sz="quarter" idx="1"/>
          </p:nvPr>
        </p:nvSpPr>
        <p:spPr/>
        <p:txBody>
          <a:bodyPr/>
          <a:lstStyle/>
          <a:p>
            <a:r>
              <a:rPr lang="en-US" dirty="0"/>
              <a:t>Household income or consumption by percentage share:</a:t>
            </a:r>
          </a:p>
          <a:p>
            <a:pPr lvl="1"/>
            <a:r>
              <a:rPr lang="en-US" dirty="0"/>
              <a:t>lowest 10%: 3.2%</a:t>
            </a:r>
          </a:p>
          <a:p>
            <a:pPr lvl="1"/>
            <a:r>
              <a:rPr lang="en-US" dirty="0"/>
              <a:t>highest 10%: 30.2% (2008)</a:t>
            </a:r>
          </a:p>
          <a:p>
            <a:r>
              <a:rPr lang="en-US" dirty="0"/>
              <a:t>Distribution of family income - Gini index:</a:t>
            </a:r>
          </a:p>
          <a:p>
            <a:pPr lvl="1"/>
            <a:r>
              <a:rPr lang="en-US" dirty="0"/>
              <a:t>37.6 (2008)</a:t>
            </a:r>
          </a:p>
          <a:p>
            <a:pPr lvl="1"/>
            <a:r>
              <a:rPr lang="en-US" dirty="0"/>
              <a:t>36.1 (1998)</a:t>
            </a:r>
          </a:p>
          <a:p>
            <a:pPr lvl="1"/>
            <a:r>
              <a:rPr lang="en-US" dirty="0"/>
              <a:t>country comparison to the world: 77</a:t>
            </a:r>
          </a:p>
        </p:txBody>
      </p:sp>
    </p:spTree>
    <p:extLst>
      <p:ext uri="{BB962C8B-B14F-4D97-AF65-F5344CB8AC3E}">
        <p14:creationId xmlns:p14="http://schemas.microsoft.com/office/powerpoint/2010/main" val="941933734"/>
      </p:ext>
    </p:extLst>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Export and Import</a:t>
            </a:r>
            <a:endParaRPr lang="en-US" dirty="0"/>
          </a:p>
        </p:txBody>
      </p:sp>
      <p:sp>
        <p:nvSpPr>
          <p:cNvPr id="3" name="Content Placeholder 2"/>
          <p:cNvSpPr>
            <a:spLocks noGrp="1"/>
          </p:cNvSpPr>
          <p:nvPr>
            <p:ph sz="quarter" idx="1"/>
          </p:nvPr>
        </p:nvSpPr>
        <p:spPr/>
        <p:txBody>
          <a:bodyPr>
            <a:normAutofit/>
          </a:bodyPr>
          <a:lstStyle/>
          <a:p>
            <a:r>
              <a:rPr lang="en-US" dirty="0"/>
              <a:t>Exports:</a:t>
            </a:r>
          </a:p>
          <a:p>
            <a:pPr lvl="1"/>
            <a:r>
              <a:rPr lang="en-US" dirty="0"/>
              <a:t>$147 billion (2014 est.)</a:t>
            </a:r>
          </a:p>
          <a:p>
            <a:pPr lvl="1"/>
            <a:r>
              <a:rPr lang="en-US" dirty="0"/>
              <a:t>$132.1 billion (2013 est.)</a:t>
            </a:r>
          </a:p>
          <a:p>
            <a:pPr lvl="1"/>
            <a:r>
              <a:rPr lang="en-US" dirty="0"/>
              <a:t>country comparison to the world: 34</a:t>
            </a:r>
          </a:p>
          <a:p>
            <a:r>
              <a:rPr lang="en-US" dirty="0"/>
              <a:t>Exports - commodities:</a:t>
            </a:r>
          </a:p>
          <a:p>
            <a:pPr lvl="1"/>
            <a:r>
              <a:rPr lang="en-US" dirty="0"/>
              <a:t>clothes, shoes, electronics, seafood, crude oil, rice, coffee, wooden products, machinery</a:t>
            </a:r>
          </a:p>
          <a:p>
            <a:r>
              <a:rPr lang="en-US" dirty="0"/>
              <a:t>Exports - partners:</a:t>
            </a:r>
          </a:p>
          <a:p>
            <a:pPr lvl="1"/>
            <a:r>
              <a:rPr lang="en-US" dirty="0"/>
              <a:t>US 17.6%, China 11.8%, Japan 9.9%, South Korea 5%, Germany 4.4%, Malaysia 4.2% (2013)</a:t>
            </a:r>
          </a:p>
        </p:txBody>
      </p:sp>
    </p:spTree>
    <p:extLst>
      <p:ext uri="{BB962C8B-B14F-4D97-AF65-F5344CB8AC3E}">
        <p14:creationId xmlns:p14="http://schemas.microsoft.com/office/powerpoint/2010/main" val="4042405345"/>
      </p:ext>
    </p:extLst>
  </p:cSld>
  <p:clrMapOvr>
    <a:masterClrMapping/>
  </p:clrMapOvr>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Export and Import</a:t>
            </a:r>
            <a:endParaRPr lang="en-US" dirty="0"/>
          </a:p>
        </p:txBody>
      </p:sp>
      <p:sp>
        <p:nvSpPr>
          <p:cNvPr id="3" name="Content Placeholder 2"/>
          <p:cNvSpPr>
            <a:spLocks noGrp="1"/>
          </p:cNvSpPr>
          <p:nvPr>
            <p:ph sz="quarter" idx="1"/>
          </p:nvPr>
        </p:nvSpPr>
        <p:spPr/>
        <p:txBody>
          <a:bodyPr>
            <a:normAutofit/>
          </a:bodyPr>
          <a:lstStyle/>
          <a:p>
            <a:r>
              <a:rPr lang="en-US" dirty="0"/>
              <a:t>Imports:</a:t>
            </a:r>
          </a:p>
          <a:p>
            <a:pPr lvl="1"/>
            <a:r>
              <a:rPr lang="en-US" dirty="0"/>
              <a:t>$138.6 billion (2014 est.)</a:t>
            </a:r>
          </a:p>
          <a:p>
            <a:pPr lvl="1"/>
            <a:r>
              <a:rPr lang="en-US" dirty="0"/>
              <a:t>$123.4 billion (2013 est.)</a:t>
            </a:r>
          </a:p>
          <a:p>
            <a:pPr lvl="1"/>
            <a:r>
              <a:rPr lang="en-US" dirty="0"/>
              <a:t>country comparison to the world: 32</a:t>
            </a:r>
          </a:p>
          <a:p>
            <a:r>
              <a:rPr lang="en-US" dirty="0"/>
              <a:t>Imports - commodities:</a:t>
            </a:r>
          </a:p>
          <a:p>
            <a:pPr lvl="1"/>
            <a:r>
              <a:rPr lang="en-US" dirty="0"/>
              <a:t>machinery and equipment, petroleum products, steel products, raw materials for the clothing and shoe industries, electronics, plastics, automobiles</a:t>
            </a:r>
          </a:p>
          <a:p>
            <a:r>
              <a:rPr lang="en-US" dirty="0"/>
              <a:t>Imports - partners:</a:t>
            </a:r>
          </a:p>
          <a:p>
            <a:pPr lvl="1"/>
            <a:r>
              <a:rPr lang="en-US" dirty="0"/>
              <a:t>China 32%, South Korea 13.9%, Singapore 7.2%, Japan 6.9%, Hong Kong 5%, Thailand 4.6% (2013)</a:t>
            </a:r>
          </a:p>
        </p:txBody>
      </p:sp>
    </p:spTree>
    <p:extLst>
      <p:ext uri="{BB962C8B-B14F-4D97-AF65-F5344CB8AC3E}">
        <p14:creationId xmlns:p14="http://schemas.microsoft.com/office/powerpoint/2010/main" val="1658289518"/>
      </p:ext>
    </p:extLst>
  </p:cSld>
  <p:clrMapOvr>
    <a:masterClrMapping/>
  </p:clrMapOvr>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Basic Infrastructure</a:t>
            </a:r>
            <a:endParaRPr lang="en-US" dirty="0"/>
          </a:p>
        </p:txBody>
      </p:sp>
      <p:sp>
        <p:nvSpPr>
          <p:cNvPr id="3" name="Content Placeholder 2"/>
          <p:cNvSpPr>
            <a:spLocks noGrp="1"/>
          </p:cNvSpPr>
          <p:nvPr>
            <p:ph sz="quarter" idx="1"/>
          </p:nvPr>
        </p:nvSpPr>
        <p:spPr/>
        <p:txBody>
          <a:bodyPr/>
          <a:lstStyle/>
          <a:p>
            <a:r>
              <a:rPr lang="en-US" dirty="0"/>
              <a:t>Railways:</a:t>
            </a:r>
          </a:p>
          <a:p>
            <a:pPr lvl="1"/>
            <a:r>
              <a:rPr lang="en-US" dirty="0"/>
              <a:t>total: 2,632 km</a:t>
            </a:r>
          </a:p>
          <a:p>
            <a:pPr lvl="1"/>
            <a:r>
              <a:rPr lang="en-US" dirty="0"/>
              <a:t>standard gauge: 527 km 1.435-m gauge</a:t>
            </a:r>
          </a:p>
          <a:p>
            <a:pPr lvl="1"/>
            <a:r>
              <a:rPr lang="en-US" dirty="0"/>
              <a:t>narrow gauge: 2,105 km 1.000-m gauge (2008)</a:t>
            </a:r>
          </a:p>
          <a:p>
            <a:pPr lvl="1"/>
            <a:r>
              <a:rPr lang="en-US" dirty="0"/>
              <a:t>country comparison to the world: 64</a:t>
            </a:r>
          </a:p>
          <a:p>
            <a:r>
              <a:rPr lang="en-US" dirty="0"/>
              <a:t>Roadways:</a:t>
            </a:r>
          </a:p>
          <a:p>
            <a:pPr lvl="1"/>
            <a:r>
              <a:rPr lang="en-US" dirty="0"/>
              <a:t>total: 206,633 km</a:t>
            </a:r>
          </a:p>
          <a:p>
            <a:pPr lvl="1"/>
            <a:r>
              <a:rPr lang="en-US" dirty="0"/>
              <a:t>paved: 148,338 km</a:t>
            </a:r>
          </a:p>
          <a:p>
            <a:pPr lvl="1"/>
            <a:r>
              <a:rPr lang="en-US" dirty="0"/>
              <a:t>unpaved: 47,130 km (2013)</a:t>
            </a:r>
          </a:p>
          <a:p>
            <a:pPr lvl="1"/>
            <a:r>
              <a:rPr lang="en-US" dirty="0"/>
              <a:t>country comparison to the world: 24</a:t>
            </a:r>
          </a:p>
        </p:txBody>
      </p:sp>
    </p:spTree>
    <p:extLst>
      <p:ext uri="{BB962C8B-B14F-4D97-AF65-F5344CB8AC3E}">
        <p14:creationId xmlns:p14="http://schemas.microsoft.com/office/powerpoint/2010/main" val="3643393457"/>
      </p:ext>
    </p:extLst>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Basic Infrastructure</a:t>
            </a:r>
            <a:endParaRPr lang="en-US" dirty="0"/>
          </a:p>
        </p:txBody>
      </p:sp>
      <p:sp>
        <p:nvSpPr>
          <p:cNvPr id="3" name="Content Placeholder 2"/>
          <p:cNvSpPr>
            <a:spLocks noGrp="1"/>
          </p:cNvSpPr>
          <p:nvPr>
            <p:ph sz="quarter" idx="1"/>
          </p:nvPr>
        </p:nvSpPr>
        <p:spPr/>
        <p:txBody>
          <a:bodyPr>
            <a:normAutofit/>
          </a:bodyPr>
          <a:lstStyle/>
          <a:p>
            <a:r>
              <a:rPr lang="en-US" dirty="0"/>
              <a:t>Merchant marine:</a:t>
            </a:r>
          </a:p>
          <a:p>
            <a:pPr lvl="1"/>
            <a:r>
              <a:rPr lang="en-US" dirty="0"/>
              <a:t>total: 579</a:t>
            </a:r>
          </a:p>
          <a:p>
            <a:pPr lvl="1"/>
            <a:r>
              <a:rPr lang="en-US" dirty="0" smtClean="0"/>
              <a:t>registered </a:t>
            </a:r>
            <a:r>
              <a:rPr lang="en-US" dirty="0"/>
              <a:t>in other countries: 86 (Cambodia 1, Kiribati 2, Mongolia 33, Panama 43, Taiwan 1, Tuvalu 6) (2010)</a:t>
            </a:r>
          </a:p>
          <a:p>
            <a:pPr lvl="1"/>
            <a:r>
              <a:rPr lang="en-US" dirty="0"/>
              <a:t>country comparison to the world: 20</a:t>
            </a:r>
          </a:p>
          <a:p>
            <a:r>
              <a:rPr lang="en-US" dirty="0"/>
              <a:t>Ports and terminals:</a:t>
            </a:r>
          </a:p>
          <a:p>
            <a:pPr lvl="1"/>
            <a:r>
              <a:rPr lang="en-US" dirty="0"/>
              <a:t>major seaport(s): Cam </a:t>
            </a:r>
            <a:r>
              <a:rPr lang="en-US" dirty="0" err="1"/>
              <a:t>Pha</a:t>
            </a:r>
            <a:r>
              <a:rPr lang="en-US" dirty="0"/>
              <a:t> Port, Da Nang, Haiphong, </a:t>
            </a:r>
            <a:r>
              <a:rPr lang="en-US" dirty="0" err="1"/>
              <a:t>Phu</a:t>
            </a:r>
            <a:r>
              <a:rPr lang="en-US" dirty="0"/>
              <a:t> My, </a:t>
            </a:r>
            <a:r>
              <a:rPr lang="en-US" dirty="0" err="1"/>
              <a:t>Quy</a:t>
            </a:r>
            <a:r>
              <a:rPr lang="en-US" dirty="0"/>
              <a:t> </a:t>
            </a:r>
            <a:r>
              <a:rPr lang="en-US" dirty="0" err="1"/>
              <a:t>Nhon</a:t>
            </a:r>
            <a:endParaRPr lang="en-US" dirty="0"/>
          </a:p>
          <a:p>
            <a:pPr lvl="1"/>
            <a:r>
              <a:rPr lang="en-US" dirty="0"/>
              <a:t>river port(s): Ho Chi Minh (Mekong)</a:t>
            </a:r>
          </a:p>
          <a:p>
            <a:pPr lvl="1"/>
            <a:r>
              <a:rPr lang="en-US" dirty="0"/>
              <a:t>container port(s) (TEUs): Haiphong (1,018,794), Saigon New Port (3,071,777)</a:t>
            </a:r>
          </a:p>
        </p:txBody>
      </p:sp>
    </p:spTree>
    <p:extLst>
      <p:ext uri="{BB962C8B-B14F-4D97-AF65-F5344CB8AC3E}">
        <p14:creationId xmlns:p14="http://schemas.microsoft.com/office/powerpoint/2010/main" val="3057948152"/>
      </p:ext>
    </p:extLst>
  </p:cSld>
  <p:clrMapOvr>
    <a:masterClrMapping/>
  </p:clrMapOvr>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Risk</a:t>
            </a:r>
            <a:endParaRPr lang="en-US" dirty="0"/>
          </a:p>
        </p:txBody>
      </p:sp>
      <p:sp>
        <p:nvSpPr>
          <p:cNvPr id="3" name="Content Placeholder 2"/>
          <p:cNvSpPr>
            <a:spLocks noGrp="1"/>
          </p:cNvSpPr>
          <p:nvPr>
            <p:ph sz="quarter" idx="1"/>
          </p:nvPr>
        </p:nvSpPr>
        <p:spPr/>
        <p:txBody>
          <a:bodyPr/>
          <a:lstStyle/>
          <a:p>
            <a:endParaRPr lang="en-US" dirty="0"/>
          </a:p>
        </p:txBody>
      </p:sp>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1219200"/>
            <a:ext cx="8264046" cy="44195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13444484"/>
      </p:ext>
    </p:extLst>
  </p:cSld>
  <p:clrMapOvr>
    <a:masterClrMapping/>
  </p:clrMapOvr>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Discussion Questions</a:t>
            </a:r>
            <a:endParaRPr lang="en-US" dirty="0"/>
          </a:p>
        </p:txBody>
      </p:sp>
      <p:sp>
        <p:nvSpPr>
          <p:cNvPr id="3" name="Content Placeholder 2"/>
          <p:cNvSpPr>
            <a:spLocks noGrp="1"/>
          </p:cNvSpPr>
          <p:nvPr>
            <p:ph sz="quarter" idx="1"/>
          </p:nvPr>
        </p:nvSpPr>
        <p:spPr/>
        <p:txBody>
          <a:bodyPr>
            <a:normAutofit lnSpcReduction="10000"/>
          </a:bodyPr>
          <a:lstStyle/>
          <a:p>
            <a:r>
              <a:rPr lang="en-US" dirty="0" smtClean="0"/>
              <a:t>Compare and Contrast each countries demographic structure. Discuss its implications on labor force and  economy.</a:t>
            </a:r>
          </a:p>
          <a:p>
            <a:r>
              <a:rPr lang="en-US" dirty="0" smtClean="0"/>
              <a:t>Despite the use of WATER as an indicator of development, are there any good indicators out there? Discuss.</a:t>
            </a:r>
          </a:p>
          <a:p>
            <a:r>
              <a:rPr lang="en-US" dirty="0" smtClean="0"/>
              <a:t>What are the differences in export structure of Thailand, and CLMV countries? Why?</a:t>
            </a:r>
          </a:p>
          <a:p>
            <a:r>
              <a:rPr lang="en-US" dirty="0" smtClean="0"/>
              <a:t>What is the key infrastructure in international trade within the region? Why?</a:t>
            </a:r>
          </a:p>
          <a:p>
            <a:r>
              <a:rPr lang="en-US" dirty="0" smtClean="0"/>
              <a:t>Why does trafficking becomes the most concerned issues within the region? Provide your opinion.</a:t>
            </a:r>
          </a:p>
          <a:p>
            <a:endParaRPr lang="en-US" dirty="0" smtClean="0"/>
          </a:p>
          <a:p>
            <a:endParaRPr lang="en-US" dirty="0" smtClean="0"/>
          </a:p>
          <a:p>
            <a:endParaRPr lang="en-US" dirty="0"/>
          </a:p>
        </p:txBody>
      </p:sp>
    </p:spTree>
    <p:extLst>
      <p:ext uri="{BB962C8B-B14F-4D97-AF65-F5344CB8AC3E}">
        <p14:creationId xmlns:p14="http://schemas.microsoft.com/office/powerpoint/2010/main" val="350252209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i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Origin</Template>
  <TotalTime>183</TotalTime>
  <Words>7611</Words>
  <Application>Microsoft Office PowerPoint</Application>
  <PresentationFormat>On-screen Show (4:3)</PresentationFormat>
  <Paragraphs>617</Paragraphs>
  <Slides>125</Slides>
  <Notes>0</Notes>
  <HiddenSlides>0</HiddenSlides>
  <MMClips>0</MMClips>
  <ScaleCrop>false</ScaleCrop>
  <HeadingPairs>
    <vt:vector size="4" baseType="variant">
      <vt:variant>
        <vt:lpstr>Theme</vt:lpstr>
      </vt:variant>
      <vt:variant>
        <vt:i4>1</vt:i4>
      </vt:variant>
      <vt:variant>
        <vt:lpstr>Slide Titles</vt:lpstr>
      </vt:variant>
      <vt:variant>
        <vt:i4>125</vt:i4>
      </vt:variant>
    </vt:vector>
  </HeadingPairs>
  <TitlesOfParts>
    <vt:vector size="126" baseType="lpstr">
      <vt:lpstr>Origin</vt:lpstr>
      <vt:lpstr>Introduction to Thailand, Cambodia, Laos, Myanmar and Vietnam</vt:lpstr>
      <vt:lpstr>Objectives</vt:lpstr>
      <vt:lpstr>Big Picture on Trade: RCEP, TPP, and ASEAN</vt:lpstr>
      <vt:lpstr>ASEAN Economic Community(AEC)</vt:lpstr>
      <vt:lpstr>AEC</vt:lpstr>
      <vt:lpstr>Greater Mekhong Sub-region: Land Bridge</vt:lpstr>
      <vt:lpstr>Thailand</vt:lpstr>
      <vt:lpstr>Thailand: CIA fact book and EIU</vt:lpstr>
      <vt:lpstr>Thailand: CIA fact book and EIU</vt:lpstr>
      <vt:lpstr>Thailand: CIA fact book and EIU</vt:lpstr>
      <vt:lpstr>Thailand: CIA fact book and EIU</vt:lpstr>
      <vt:lpstr>Demographic</vt:lpstr>
      <vt:lpstr>Aging Society</vt:lpstr>
      <vt:lpstr>Drinking Water Source</vt:lpstr>
      <vt:lpstr>Economy</vt:lpstr>
      <vt:lpstr>Economy</vt:lpstr>
      <vt:lpstr>Economy</vt:lpstr>
      <vt:lpstr>Economy</vt:lpstr>
      <vt:lpstr>GDP composition</vt:lpstr>
      <vt:lpstr>Agriculture and Industry</vt:lpstr>
      <vt:lpstr>Labor Force</vt:lpstr>
      <vt:lpstr>Inequality</vt:lpstr>
      <vt:lpstr>Export and Import</vt:lpstr>
      <vt:lpstr>Export and Import</vt:lpstr>
      <vt:lpstr>Basic Infrastructure</vt:lpstr>
      <vt:lpstr>Basic Infrastructure</vt:lpstr>
      <vt:lpstr>Concerned problems: Trafficking</vt:lpstr>
      <vt:lpstr>Trafficking</vt:lpstr>
      <vt:lpstr>Risks</vt:lpstr>
      <vt:lpstr>Thailand Trade with CLMV</vt:lpstr>
      <vt:lpstr>Thailand Trade with CLMV</vt:lpstr>
      <vt:lpstr>Main Drivers</vt:lpstr>
      <vt:lpstr>Cambodia</vt:lpstr>
      <vt:lpstr>Cambodia: CIA fact book and EIU</vt:lpstr>
      <vt:lpstr>Cambodia: CIA fact book and EIU</vt:lpstr>
      <vt:lpstr>Cambodia: CIA fact book and EIU</vt:lpstr>
      <vt:lpstr>Cambodia: CIA fact book and EIU</vt:lpstr>
      <vt:lpstr>Demographic</vt:lpstr>
      <vt:lpstr>Aging Society</vt:lpstr>
      <vt:lpstr>Drinking Water Source</vt:lpstr>
      <vt:lpstr>Economy</vt:lpstr>
      <vt:lpstr>Economy</vt:lpstr>
      <vt:lpstr>Economy</vt:lpstr>
      <vt:lpstr>Economy</vt:lpstr>
      <vt:lpstr>GDP composition</vt:lpstr>
      <vt:lpstr>Agriculture and Industry</vt:lpstr>
      <vt:lpstr>Labor Force</vt:lpstr>
      <vt:lpstr>Inequality</vt:lpstr>
      <vt:lpstr>Export and Import</vt:lpstr>
      <vt:lpstr>Export and Import</vt:lpstr>
      <vt:lpstr>Basic Infrastructure</vt:lpstr>
      <vt:lpstr>Basic Infrastructure</vt:lpstr>
      <vt:lpstr>Concerned problems: Trafficking</vt:lpstr>
      <vt:lpstr>Trafficking</vt:lpstr>
      <vt:lpstr>Risk</vt:lpstr>
      <vt:lpstr>Laos</vt:lpstr>
      <vt:lpstr>Laos: CIA fact book and EIU</vt:lpstr>
      <vt:lpstr>Laos: CIA fact book and EIU</vt:lpstr>
      <vt:lpstr>Demographic</vt:lpstr>
      <vt:lpstr>Aging Society</vt:lpstr>
      <vt:lpstr>Drinking Water Source</vt:lpstr>
      <vt:lpstr>Economy</vt:lpstr>
      <vt:lpstr>Economy</vt:lpstr>
      <vt:lpstr>Economy</vt:lpstr>
      <vt:lpstr>Economy</vt:lpstr>
      <vt:lpstr>Economy</vt:lpstr>
      <vt:lpstr>GDP composition</vt:lpstr>
      <vt:lpstr>Agriculture and Industry</vt:lpstr>
      <vt:lpstr>Labor Force</vt:lpstr>
      <vt:lpstr>Inequality</vt:lpstr>
      <vt:lpstr>Export and Import</vt:lpstr>
      <vt:lpstr>Export and Import</vt:lpstr>
      <vt:lpstr>Basic Infrastructure</vt:lpstr>
      <vt:lpstr>Concerned problems: Trafficking</vt:lpstr>
      <vt:lpstr>Trafficking</vt:lpstr>
      <vt:lpstr>Myanmar</vt:lpstr>
      <vt:lpstr>Myanmar: CIA fact book and EIU</vt:lpstr>
      <vt:lpstr>Myanmar: CIA fact book and EIU</vt:lpstr>
      <vt:lpstr>Myanmar: CIA fact book and EIU</vt:lpstr>
      <vt:lpstr>Myanmar: CIA fact book and EIU</vt:lpstr>
      <vt:lpstr>Myanmar: CIA fact book and EIU</vt:lpstr>
      <vt:lpstr>Myanmar: CIA fact book and EIU</vt:lpstr>
      <vt:lpstr>Demographic</vt:lpstr>
      <vt:lpstr>Aging Society</vt:lpstr>
      <vt:lpstr>Drinking Water Source</vt:lpstr>
      <vt:lpstr>Economy</vt:lpstr>
      <vt:lpstr>Economy</vt:lpstr>
      <vt:lpstr>Economy</vt:lpstr>
      <vt:lpstr>Economy</vt:lpstr>
      <vt:lpstr>Economy</vt:lpstr>
      <vt:lpstr>GDP composition</vt:lpstr>
      <vt:lpstr>Agriculture and Industry</vt:lpstr>
      <vt:lpstr>Labor Force</vt:lpstr>
      <vt:lpstr>Inequality</vt:lpstr>
      <vt:lpstr>Export and Import</vt:lpstr>
      <vt:lpstr>Export and Import</vt:lpstr>
      <vt:lpstr>Basic Infrastructure</vt:lpstr>
      <vt:lpstr>Basic Infrastructure</vt:lpstr>
      <vt:lpstr>Concerned problems: Trafficking</vt:lpstr>
      <vt:lpstr>Trafficking</vt:lpstr>
      <vt:lpstr>Risk</vt:lpstr>
      <vt:lpstr>Vietnam</vt:lpstr>
      <vt:lpstr>Vietnam: CIA fact book and EIU</vt:lpstr>
      <vt:lpstr>Vietnam: CIA fact book and EIU</vt:lpstr>
      <vt:lpstr>Vietnam: CIA fact book and EIU</vt:lpstr>
      <vt:lpstr>Vietnam: CIA fact book and EIU</vt:lpstr>
      <vt:lpstr>Demographic</vt:lpstr>
      <vt:lpstr>Aging Society</vt:lpstr>
      <vt:lpstr>Drinking Water Source</vt:lpstr>
      <vt:lpstr>Economy</vt:lpstr>
      <vt:lpstr>Economy</vt:lpstr>
      <vt:lpstr>Economy</vt:lpstr>
      <vt:lpstr>Economy</vt:lpstr>
      <vt:lpstr>Economy</vt:lpstr>
      <vt:lpstr>Economy</vt:lpstr>
      <vt:lpstr>GDP composition</vt:lpstr>
      <vt:lpstr>Agriculture and Industry</vt:lpstr>
      <vt:lpstr>Labor Force</vt:lpstr>
      <vt:lpstr>Inequality</vt:lpstr>
      <vt:lpstr>Export and Import</vt:lpstr>
      <vt:lpstr>Export and Import</vt:lpstr>
      <vt:lpstr>Basic Infrastructure</vt:lpstr>
      <vt:lpstr>Basic Infrastructure</vt:lpstr>
      <vt:lpstr>Risk</vt:lpstr>
      <vt:lpstr>Discussion Questions</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Monthien</dc:creator>
  <cp:lastModifiedBy>Monthien</cp:lastModifiedBy>
  <cp:revision>22</cp:revision>
  <dcterms:created xsi:type="dcterms:W3CDTF">2015-06-07T16:12:52Z</dcterms:created>
  <dcterms:modified xsi:type="dcterms:W3CDTF">2015-06-07T19:15:57Z</dcterms:modified>
</cp:coreProperties>
</file>