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6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7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8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9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859" r:id="rId2"/>
    <p:sldMasterId id="2147483744" r:id="rId3"/>
    <p:sldMasterId id="2147483780" r:id="rId4"/>
    <p:sldMasterId id="2147483838" r:id="rId5"/>
    <p:sldMasterId id="2147483713" r:id="rId6"/>
    <p:sldMasterId id="2147483674" r:id="rId7"/>
    <p:sldMasterId id="2147483897" r:id="rId8"/>
    <p:sldMasterId id="2147483960" r:id="rId9"/>
    <p:sldMasterId id="2147483966" r:id="rId10"/>
  </p:sldMasterIdLst>
  <p:notesMasterIdLst>
    <p:notesMasterId r:id="rId15"/>
  </p:notesMasterIdLst>
  <p:handoutMasterIdLst>
    <p:handoutMasterId r:id="rId16"/>
  </p:handoutMasterIdLst>
  <p:sldIdLst>
    <p:sldId id="603" r:id="rId11"/>
    <p:sldId id="423" r:id="rId12"/>
    <p:sldId id="542" r:id="rId13"/>
    <p:sldId id="5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8">
          <p15:clr>
            <a:srgbClr val="A4A3A4"/>
          </p15:clr>
        </p15:guide>
        <p15:guide id="2" orient="horz" pos="3600">
          <p15:clr>
            <a:srgbClr val="A4A3A4"/>
          </p15:clr>
        </p15:guide>
        <p15:guide id="3" orient="horz" pos="912" userDrawn="1">
          <p15:clr>
            <a:srgbClr val="A4A3A4"/>
          </p15:clr>
        </p15:guide>
        <p15:guide id="4" orient="horz" pos="3360">
          <p15:clr>
            <a:srgbClr val="A4A3A4"/>
          </p15:clr>
        </p15:guide>
        <p15:guide id="5" pos="5616">
          <p15:clr>
            <a:srgbClr val="A4A3A4"/>
          </p15:clr>
        </p15:guide>
        <p15:guide id="6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515F"/>
    <a:srgbClr val="F8E4E6"/>
    <a:srgbClr val="6A6A6A"/>
    <a:srgbClr val="E66618"/>
    <a:srgbClr val="3070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967" autoAdjust="0"/>
    <p:restoredTop sz="86438" autoAdjust="0"/>
  </p:normalViewPr>
  <p:slideViewPr>
    <p:cSldViewPr>
      <p:cViewPr varScale="1">
        <p:scale>
          <a:sx n="71" d="100"/>
          <a:sy n="71" d="100"/>
        </p:scale>
        <p:origin x="1310" y="43"/>
      </p:cViewPr>
      <p:guideLst>
        <p:guide orient="horz" pos="3408"/>
        <p:guide orient="horz" pos="3600"/>
        <p:guide orient="horz" pos="912"/>
        <p:guide orient="horz" pos="3360"/>
        <p:guide pos="5616"/>
        <p:guide pos="4320"/>
      </p:guideLst>
    </p:cSldViewPr>
  </p:slideViewPr>
  <p:outlineViewPr>
    <p:cViewPr>
      <p:scale>
        <a:sx n="33" d="100"/>
        <a:sy n="33" d="100"/>
      </p:scale>
      <p:origin x="0" y="-2725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3252" y="4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5" Type="http://schemas.openxmlformats.org/officeDocument/2006/relationships/slideMaster" Target="slideMasters/slideMaster5.xml"/><Relationship Id="rId15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24CCBF-31CF-4FCA-A5B4-50142834420A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95618-5249-4F12-80E4-2F3A0FD1848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110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4B720-C9F6-4BFC-BC5C-B1B8D70204DA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003D02-7E89-4EBF-B123-9C334E1BFE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904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1200" dirty="0"/>
              <a:t>The Product Component Model is a useful guide for examining the adaptation requirements of products destined for foreign markets. </a:t>
            </a:r>
          </a:p>
          <a:p>
            <a:pPr marL="0" indent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1200" dirty="0"/>
              <a:t>A product should be carefully evaluated on each of the three components to determine any mandatory and discretionary changes that may be needed.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718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969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5602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8068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368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833503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5992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75564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07410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72309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025393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70587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010410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620235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980540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1187976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5612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8740734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0198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5873770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4999894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750495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910042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510540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326611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1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19874173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313853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4675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626553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624449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778188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194019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27324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505567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357063" y="59960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207924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502643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4853900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164351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467512" y="5081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579501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5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69297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8381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510540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7421457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722130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049732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38481487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6916897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76172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3552719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22947916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9556950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Slide 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1066800" y="1524000"/>
            <a:ext cx="7048500" cy="1470025"/>
          </a:xfrm>
          <a:prstGeom prst="rect">
            <a:avLst/>
          </a:prstGeom>
        </p:spPr>
        <p:txBody>
          <a:bodyPr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066800" y="2971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8872374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lue Slide 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722313" y="2643186"/>
            <a:ext cx="7202487" cy="1362075"/>
          </a:xfrm>
          <a:prstGeom prst="rect">
            <a:avLst/>
          </a:prstGeom>
        </p:spPr>
        <p:txBody>
          <a:bodyPr anchor="t"/>
          <a:lstStyle>
            <a:lvl1pPr algn="l">
              <a:defRPr sz="4400" b="1" cap="all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722313" y="1143000"/>
            <a:ext cx="7202487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531504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0668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6294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7017555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9492145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7338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3434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65626086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  <p:sp>
        <p:nvSpPr>
          <p:cNvPr id="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990600"/>
            <a:ext cx="8229600" cy="5410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3692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2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7200" y="1600200"/>
            <a:ext cx="40386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11797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4648200" y="1600200"/>
            <a:ext cx="4114800" cy="4800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109974784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Bar Footer_Appendix_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457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5"/>
          </p:nvPr>
        </p:nvSpPr>
        <p:spPr>
          <a:xfrm>
            <a:off x="4648200" y="1600200"/>
            <a:ext cx="4038600" cy="1981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457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6576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1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648200" y="4267200"/>
            <a:ext cx="4038600" cy="2133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None/>
              <a:defRPr sz="200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Jump Link"/>
          <p:cNvSpPr>
            <a:spLocks noGrp="1"/>
          </p:cNvSpPr>
          <p:nvPr>
            <p:ph type="body" sz="quarter" idx="11" hasCustomPrompt="1"/>
          </p:nvPr>
        </p:nvSpPr>
        <p:spPr>
          <a:xfrm>
            <a:off x="3356610" y="6477000"/>
            <a:ext cx="2430780" cy="152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800" baseline="0">
                <a:solidFill>
                  <a:srgbClr val="6A6A6A"/>
                </a:solidFill>
              </a:defRPr>
            </a:lvl1pPr>
          </a:lstStyle>
          <a:p>
            <a:pPr lvl="0"/>
            <a:r>
              <a:rPr lang="en-US" dirty="0"/>
              <a:t>Add “Return to previous slide.”</a:t>
            </a:r>
          </a:p>
        </p:txBody>
      </p:sp>
    </p:spTree>
    <p:extLst>
      <p:ext uri="{BB962C8B-B14F-4D97-AF65-F5344CB8AC3E}">
        <p14:creationId xmlns:p14="http://schemas.microsoft.com/office/powerpoint/2010/main" val="311237826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5633523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4B1B2A69-1D16-4D4B-B21B-E45D735F2F3D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0" y="6705600"/>
            <a:ext cx="9144000" cy="15240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911897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0885449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8359261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17588999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6701465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54059228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305374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6006442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4/22/2021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49840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image" Target="../media/image3.gif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3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4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3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64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69.xml"/><Relationship Id="rId10" Type="http://schemas.openxmlformats.org/officeDocument/2006/relationships/theme" Target="../theme/theme10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23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33" r:id="rId5"/>
    <p:sldLayoutId id="2147483734" r:id="rId6"/>
    <p:sldLayoutId id="2147483914" r:id="rId7"/>
    <p:sldLayoutId id="2147483977" r:id="rId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pic>
        <p:nvPicPr>
          <p:cNvPr id="2" name="MH Tagline" descr="Tag line: Because learning changes everything™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57775"/>
            <a:ext cx="33718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5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76" r:id="rId8"/>
    <p:sldLayoutId id="2147483981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192571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896" r:id="rId2"/>
    <p:sldLayoutId id="2147483965" r:id="rId3"/>
    <p:sldLayoutId id="2147483753" r:id="rId4"/>
    <p:sldLayoutId id="2147483908" r:id="rId5"/>
    <p:sldLayoutId id="2147483950" r:id="rId6"/>
    <p:sldLayoutId id="2147483757" r:id="rId7"/>
    <p:sldLayoutId id="2147483877" r:id="rId8"/>
    <p:sldLayoutId id="2147483761" r:id="rId9"/>
    <p:sldLayoutId id="2147483800" r:id="rId10"/>
    <p:sldLayoutId id="2147483978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0" name="Copyright" descr="©McGraw-Hill Education&#10;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283304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64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4018" r:id="rId11"/>
    <p:sldLayoutId id="2147484021" r:id="rId12"/>
    <p:sldLayoutId id="2147484022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pyright" descr="©McGraw-Hill Education&#10;"/>
          <p:cNvSpPr txBox="1"/>
          <p:nvPr userDrawn="1"/>
        </p:nvSpPr>
        <p:spPr>
          <a:xfrm>
            <a:off x="0" y="6642556"/>
            <a:ext cx="1295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6A6A6A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857642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Copyright" descr="©McGraw-Hill Education.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52010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ckground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0707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MH BG Image"/>
          <p:cNvPicPr>
            <a:picLocks noChangeAspect="1"/>
          </p:cNvPicPr>
          <p:nvPr userDrawn="1"/>
        </p:nvPicPr>
        <p:blipFill rotWithShape="1">
          <a:blip r:embed="rId4" cstate="screen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644" b="27282"/>
          <a:stretch/>
        </p:blipFill>
        <p:spPr>
          <a:xfrm>
            <a:off x="461821" y="1943668"/>
            <a:ext cx="8682180" cy="4914333"/>
          </a:xfrm>
          <a:prstGeom prst="rect">
            <a:avLst/>
          </a:prstGeom>
        </p:spPr>
      </p:pic>
      <p:sp>
        <p:nvSpPr>
          <p:cNvPr id="8" name="Copyright" descr="©McGraw-Hill Education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63611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69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782738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6" r:id="rId2"/>
    <p:sldLayoutId id="2147483755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2366522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80" r:id="rId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849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5" r:id="rId8"/>
    <p:sldLayoutId id="2147483979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CF2C4F9-D48C-4F6E-9BF2-69779CA14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6332" y="4707413"/>
            <a:ext cx="6400800" cy="566738"/>
          </a:xfrm>
        </p:spPr>
        <p:txBody>
          <a:bodyPr/>
          <a:lstStyle/>
          <a:p>
            <a:r>
              <a:rPr lang="en-US" dirty="0"/>
              <a:t>MK 333/326 International Marketing</a:t>
            </a:r>
            <a:br>
              <a:rPr lang="en-US" dirty="0"/>
            </a:br>
            <a:r>
              <a:rPr lang="en-US" dirty="0"/>
              <a:t>Final Project 1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9AB61CF7-138B-4225-A1B9-76DA886282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5429409"/>
            <a:ext cx="5486400" cy="609600"/>
          </a:xfrm>
        </p:spPr>
        <p:txBody>
          <a:bodyPr/>
          <a:lstStyle/>
          <a:p>
            <a:r>
              <a:rPr lang="en-US" b="1" dirty="0"/>
              <a:t>By </a:t>
            </a:r>
            <a:r>
              <a:rPr lang="en-US" b="1" dirty="0" err="1"/>
              <a:t>Ajarn</a:t>
            </a:r>
            <a:r>
              <a:rPr lang="en-US" b="1" dirty="0"/>
              <a:t> Suwalya K.</a:t>
            </a:r>
          </a:p>
        </p:txBody>
      </p:sp>
      <p:sp>
        <p:nvSpPr>
          <p:cNvPr id="9" name="ตัวแทนข้อความ 8">
            <a:extLst>
              <a:ext uri="{FF2B5EF4-FFF2-40B4-BE49-F238E27FC236}">
                <a16:creationId xmlns:a16="http://schemas.microsoft.com/office/drawing/2014/main" id="{100A2766-0D69-4D11-B459-AC895F31CF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AB72FB4E-2E03-4F6A-836E-2D4792C641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785" y="10012"/>
            <a:ext cx="2200119" cy="795174"/>
          </a:xfrm>
          <a:prstGeom prst="rect">
            <a:avLst/>
          </a:prstGeom>
        </p:spPr>
      </p:pic>
      <p:pic>
        <p:nvPicPr>
          <p:cNvPr id="7" name="Picture 4" descr="BE image.png">
            <a:extLst>
              <a:ext uri="{FF2B5EF4-FFF2-40B4-BE49-F238E27FC236}">
                <a16:creationId xmlns:a16="http://schemas.microsoft.com/office/drawing/2014/main" id="{64981BB1-9DCF-411A-A879-7A441C52BDC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67806" y="110386"/>
            <a:ext cx="886409" cy="886409"/>
          </a:xfrm>
          <a:prstGeom prst="rect">
            <a:avLst/>
          </a:prstGeom>
        </p:spPr>
      </p:pic>
      <p:pic>
        <p:nvPicPr>
          <p:cNvPr id="2050" name="Picture 2" descr="Rostra Economica – Innovation, Has It Lost Its Magic?">
            <a:extLst>
              <a:ext uri="{FF2B5EF4-FFF2-40B4-BE49-F238E27FC236}">
                <a16:creationId xmlns:a16="http://schemas.microsoft.com/office/drawing/2014/main" id="{6306334D-42E7-4E90-89BE-3DDDB90F9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996795"/>
            <a:ext cx="5642834" cy="3098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054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47680" y="162262"/>
            <a:ext cx="860314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333/326 Final Project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Product Development Guidelines</a:t>
            </a:r>
            <a:endParaRPr lang="en-US" sz="2700" dirty="0">
              <a:solidFill>
                <a:srgbClr val="FF0000"/>
              </a:solidFill>
            </a:endParaRP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2732CC16-D392-4393-BB21-22B190093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040" y="2113877"/>
            <a:ext cx="8535262" cy="4572000"/>
          </a:xfrm>
        </p:spPr>
        <p:txBody>
          <a:bodyPr/>
          <a:lstStyle/>
          <a:p>
            <a:pPr marL="514350" indent="-514350" algn="l">
              <a:buAutoNum type="arabicPeriod"/>
            </a:pPr>
            <a:r>
              <a:rPr lang="en-US" dirty="0"/>
              <a:t>Each group to draft out products to import and export from project country</a:t>
            </a:r>
          </a:p>
          <a:p>
            <a:pPr marL="514350" indent="-514350" algn="l">
              <a:buAutoNum type="arabicPeriod"/>
            </a:pPr>
            <a:r>
              <a:rPr lang="en-US" dirty="0"/>
              <a:t>We will have break out session next session to discuss your direction</a:t>
            </a:r>
          </a:p>
          <a:p>
            <a:pPr marL="514350" indent="-514350" algn="l">
              <a:buAutoNum type="arabicPeriod"/>
            </a:pPr>
            <a:r>
              <a:rPr lang="en-US" dirty="0"/>
              <a:t>A draft concept will be fine at this stage</a:t>
            </a:r>
          </a:p>
          <a:p>
            <a:pPr marL="514350" indent="-514350" algn="l">
              <a:buAutoNum type="arabicPeriod"/>
            </a:pPr>
            <a:r>
              <a:rPr lang="en-US" dirty="0"/>
              <a:t>Below are guidelines to be used to develop</a:t>
            </a:r>
          </a:p>
          <a:p>
            <a:pPr marL="0" indent="0" algn="l">
              <a:buNone/>
            </a:pPr>
            <a:r>
              <a:rPr lang="en-US" dirty="0"/>
              <a:t>your final product concepts</a:t>
            </a:r>
          </a:p>
          <a:p>
            <a:pPr marL="0" indent="0" algn="l">
              <a:buNone/>
            </a:pPr>
            <a:r>
              <a:rPr lang="en-US" dirty="0"/>
              <a:t> </a:t>
            </a:r>
          </a:p>
          <a:p>
            <a:pPr marL="514350" indent="-514350" algn="l">
              <a:buAutoNum type="arabicPeriod"/>
            </a:pPr>
            <a:endParaRPr lang="en-US" dirty="0"/>
          </a:p>
          <a:p>
            <a:pPr marL="514350" indent="-514350" algn="l">
              <a:buAutoNum type="arabicPeriod"/>
            </a:pPr>
            <a:endParaRPr lang="en-US" dirty="0"/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5385819"/>
            <a:ext cx="161182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33BE0-140D-4A6A-93C4-471808856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Exhibit 13.3 Product Component Model</a:t>
            </a:r>
          </a:p>
        </p:txBody>
      </p:sp>
      <p:pic>
        <p:nvPicPr>
          <p:cNvPr id="7" name="Content Placeholder 6" descr="A graphic shows the features of a product divided into three main components: core, packaging, and support services.">
            <a:extLst>
              <a:ext uri="{FF2B5EF4-FFF2-40B4-BE49-F238E27FC236}">
                <a16:creationId xmlns:a16="http://schemas.microsoft.com/office/drawing/2014/main" id="{DACA92F7-94AA-420B-8ABE-2F7D450B5B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950" y="1068450"/>
            <a:ext cx="5372100" cy="53721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98455F-AD69-43F2-A4B3-9E3F9A823B4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>
                <a:hlinkClick r:id="" action="ppaction://noaction"/>
              </a:rPr>
              <a:t>Jump to long description.</a:t>
            </a:r>
          </a:p>
        </p:txBody>
      </p:sp>
    </p:spTree>
    <p:extLst>
      <p:ext uri="{BB962C8B-B14F-4D97-AF65-F5344CB8AC3E}">
        <p14:creationId xmlns:p14="http://schemas.microsoft.com/office/powerpoint/2010/main" val="3964249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639" y="262328"/>
            <a:ext cx="8219607" cy="6145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451845"/>
      </p:ext>
    </p:extLst>
  </p:cSld>
  <p:clrMapOvr>
    <a:masterClrMapping/>
  </p:clrMapOvr>
</p:sld>
</file>

<file path=ppt/theme/theme1.xml><?xml version="1.0" encoding="utf-8"?>
<a:theme xmlns:a="http://schemas.openxmlformats.org/drawingml/2006/main" name="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lternate FIRST, BREAK, LAST slide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Plain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Red bar footer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PLAIN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RED FOOTER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BLUE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Plain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Red Bar Footer_APPENDIX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1_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MHHE_Accessible_PPT_Template-v4 7-19-17</Template>
  <TotalTime>2575</TotalTime>
  <Words>117</Words>
  <Application>Microsoft Office PowerPoint</Application>
  <PresentationFormat>นำเสนอทางหน้าจอ (4:3)</PresentationFormat>
  <Paragraphs>16</Paragraphs>
  <Slides>4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10</vt:i4>
      </vt:variant>
      <vt:variant>
        <vt:lpstr>ชื่อเรื่องสไลด์</vt:lpstr>
      </vt:variant>
      <vt:variant>
        <vt:i4>4</vt:i4>
      </vt:variant>
    </vt:vector>
  </HeadingPairs>
  <TitlesOfParts>
    <vt:vector size="20" baseType="lpstr">
      <vt:lpstr>Arial</vt:lpstr>
      <vt:lpstr>ArumSans Bold</vt:lpstr>
      <vt:lpstr>ArumSans Regular</vt:lpstr>
      <vt:lpstr>Calibri</vt:lpstr>
      <vt:lpstr>Times New Roman</vt:lpstr>
      <vt:lpstr>Vectipede Rg</vt:lpstr>
      <vt:lpstr>FIRST, BREAK, LAST slides </vt:lpstr>
      <vt:lpstr>Alternate FIRST, BREAK, LAST slides</vt:lpstr>
      <vt:lpstr>Plain BODY/MAIN CONTENT</vt:lpstr>
      <vt:lpstr>Red bar footer BODY/MAIN CONTENT</vt:lpstr>
      <vt:lpstr>PLAIN Section Divider, Quotes, Callouts</vt:lpstr>
      <vt:lpstr>RED FOOTER Section Divider, Quotes, Callouts</vt:lpstr>
      <vt:lpstr>BLUE Section Divider, Quotes, Callouts</vt:lpstr>
      <vt:lpstr>Plain_APPENDIX</vt:lpstr>
      <vt:lpstr>Red Bar Footer_APPENDIX</vt:lpstr>
      <vt:lpstr>1_FIRST, BREAK, LAST slides </vt:lpstr>
      <vt:lpstr>MK 333/326 International Marketing Final Project 1</vt:lpstr>
      <vt:lpstr>MK 333/326 Final Project Product Development Guidelines</vt:lpstr>
      <vt:lpstr>Exhibit 13.3 Product Component Model</vt:lpstr>
      <vt:lpstr>งานนำเสนอ PowerPoint</vt:lpstr>
    </vt:vector>
  </TitlesOfParts>
  <Company>The McGraw-Hill Companies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Marketing 18e</dc:title>
  <dc:creator>Editors Inc.</dc:creator>
  <cp:lastModifiedBy>Suwalya Khem</cp:lastModifiedBy>
  <cp:revision>302</cp:revision>
  <dcterms:created xsi:type="dcterms:W3CDTF">2018-06-26T19:27:50Z</dcterms:created>
  <dcterms:modified xsi:type="dcterms:W3CDTF">2021-04-22T04:18:13Z</dcterms:modified>
</cp:coreProperties>
</file>