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87" r:id="rId2"/>
  </p:sldMasterIdLst>
  <p:notesMasterIdLst>
    <p:notesMasterId r:id="rId20"/>
  </p:notesMasterIdLst>
  <p:sldIdLst>
    <p:sldId id="311" r:id="rId3"/>
    <p:sldId id="301" r:id="rId4"/>
    <p:sldId id="302" r:id="rId5"/>
    <p:sldId id="303" r:id="rId6"/>
    <p:sldId id="304" r:id="rId7"/>
    <p:sldId id="307" r:id="rId8"/>
    <p:sldId id="305" r:id="rId9"/>
    <p:sldId id="306" r:id="rId10"/>
    <p:sldId id="308" r:id="rId11"/>
    <p:sldId id="309" r:id="rId12"/>
    <p:sldId id="310" r:id="rId13"/>
    <p:sldId id="312" r:id="rId14"/>
    <p:sldId id="313" r:id="rId15"/>
    <p:sldId id="314" r:id="rId16"/>
    <p:sldId id="315" r:id="rId17"/>
    <p:sldId id="316" r:id="rId18"/>
    <p:sldId id="317" r:id="rId19"/>
  </p:sldIdLst>
  <p:sldSz cx="9144000" cy="6858000" type="screen4x3"/>
  <p:notesSz cx="6858000" cy="9144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ngsana New" pitchFamily="18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th-TH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h-TH" smtClean="0"/>
              <a:t>Click to edit Master text styles</a:t>
            </a:r>
          </a:p>
          <a:p>
            <a:pPr lvl="1"/>
            <a:r>
              <a:rPr lang="th-TH" smtClean="0"/>
              <a:t>Second level</a:t>
            </a:r>
          </a:p>
          <a:p>
            <a:pPr lvl="2"/>
            <a:r>
              <a:rPr lang="th-TH" smtClean="0"/>
              <a:t>Third level</a:t>
            </a:r>
          </a:p>
          <a:p>
            <a:pPr lvl="3"/>
            <a:r>
              <a:rPr lang="th-TH" smtClean="0"/>
              <a:t>Fourth level</a:t>
            </a:r>
          </a:p>
          <a:p>
            <a:pPr lvl="4"/>
            <a:r>
              <a:rPr lang="th-TH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th-TH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0B5C4D-90A1-4E48-B9A4-FBD307E24457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4793818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Tahoma" pitchFamily="34" charset="0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32" name="Rectangle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Rectangle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Rectangle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Rectangle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Rectangle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56" name="Rectangle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Rectangle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Rectangle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Rectangle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Freeform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Freeform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Freeform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Freeform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Freeform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Freeform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Freeform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Freeform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Freeform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Freeform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Freeform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Freeform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Freeform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Freeform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7" name="Rectangle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Rectangle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Rectangle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6" name="Rectangle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Rectangle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Rectangle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Rectangle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Rectangle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Rectangle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Rectangle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Rectangle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Rectangle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Straight Connector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Group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Straight Connector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grpSp>
        <p:nvGrpSpPr>
          <p:cNvPr id="14" name="Group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Straight Connector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Group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Straight Connector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17D96C-FD52-4647-8C2A-814D81257C90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91DF58-9F5F-41F5-8FF4-07E5740E1F33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A1FF1F-D41F-4354-89E8-9AA64ABCABA8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0DFDA2-2B6A-403D-94E4-CEEB82CCF58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A92DB6-7CC4-4F9C-815B-2BE5CE9D723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C2308-BD31-4938-A680-C835F2C9E68D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FA6B2-CCF6-421C-A01E-3DEDF12FA064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2C1B12-F082-43AF-B9C9-3F58A5E8475F}" type="slidenum">
              <a:rPr lang="en-US" smtClean="0"/>
              <a:pPr/>
              <a:t>‹#›</a:t>
            </a:fld>
            <a:endParaRPr lang="th-TH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endParaRPr lang="th-TH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7A2231C5-B957-43BF-B826-D20B64F7B92E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51984-420B-4A5D-92F0-5450A9077790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2B838-3FB9-462D-A746-9E2193813D5C}" type="slidenum">
              <a:rPr lang="en-US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Rectangle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Rectangle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Rectangle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7012C15E-DFE0-48A1-AB2C-D16D840F1B12}" type="slidenum">
              <a:rPr lang="en-US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357158" y="2923308"/>
            <a:ext cx="8786842" cy="3148898"/>
          </a:xfrm>
        </p:spPr>
        <p:txBody>
          <a:bodyPr>
            <a:normAutofit fontScale="92500"/>
          </a:bodyPr>
          <a:lstStyle/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Definition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What can the owner do with his/her property?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What can be privately owned?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Why does property right exist?</a:t>
            </a:r>
          </a:p>
          <a:p>
            <a:pPr>
              <a:buFont typeface="Arial" pitchFamily="34" charset="0"/>
              <a:buChar char="•"/>
            </a:pPr>
            <a:r>
              <a:rPr lang="en-US" sz="3600" b="1" i="1" dirty="0" smtClean="0">
                <a:solidFill>
                  <a:srgbClr val="FFC000"/>
                </a:solidFill>
                <a:latin typeface="Calibri" pitchFamily="34" charset="0"/>
                <a:cs typeface="Calibri" pitchFamily="34" charset="0"/>
              </a:rPr>
              <a:t>How can one acquire property right?</a:t>
            </a:r>
          </a:p>
          <a:p>
            <a:endParaRPr lang="th-TH" sz="3600" b="1" i="1" dirty="0">
              <a:solidFill>
                <a:srgbClr val="FFC000"/>
              </a:solidFill>
              <a:latin typeface="Calibri" pitchFamily="34" charset="0"/>
              <a:cs typeface="Calibri" pitchFamily="34" charset="0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706902" y="214290"/>
            <a:ext cx="8156448" cy="1202424"/>
          </a:xfrm>
        </p:spPr>
        <p:txBody>
          <a:bodyPr/>
          <a:lstStyle/>
          <a:p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Calibri" pitchFamily="34" charset="0"/>
              </a:rPr>
              <a:t>Property Right</a:t>
            </a:r>
            <a:endParaRPr lang="th-TH" sz="7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 bundle of rights determines what an ‘owner’ can do with his property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Also known as ‘ownership’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Rights (Section 1336 in CCC)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use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dispose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earn the benefit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recall it from unlawful possessor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prevent others to unlawfully intervene with the property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create other rights over that property including pledge and mortgage.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Such right must be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by the state and other people within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state </a:t>
            </a:r>
            <a:r>
              <a:rPr lang="en-US" sz="3600" dirty="0" err="1" smtClean="0">
                <a:latin typeface="Calibri" pitchFamily="34" charset="0"/>
                <a:cs typeface="Microsoft Sans Serif" pitchFamily="34" charset="0"/>
              </a:rPr>
              <a:t>recognises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 it by providing the protection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Protection is </a:t>
            </a:r>
          </a:p>
          <a:p>
            <a:pPr lvl="2">
              <a:lnSpc>
                <a:spcPct val="90000"/>
              </a:lnSpc>
            </a:pP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legalising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the right (legislative power)</a:t>
            </a:r>
          </a:p>
          <a:p>
            <a:pPr lvl="2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enforcing the right (administrative and judicial powers)</a:t>
            </a:r>
          </a:p>
          <a:p>
            <a:pPr>
              <a:lnSpc>
                <a:spcPct val="90000"/>
              </a:lnSpc>
            </a:pP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With enforcement, others will </a:t>
            </a:r>
            <a:r>
              <a:rPr lang="en-US" sz="3400" dirty="0" err="1" smtClean="0">
                <a:latin typeface="Calibri" pitchFamily="34" charset="0"/>
                <a:cs typeface="Microsoft Sans Serif" pitchFamily="34" charset="0"/>
              </a:rPr>
              <a:t>recognise</a:t>
            </a:r>
            <a:r>
              <a:rPr lang="en-US" sz="3400" dirty="0" smtClean="0">
                <a:latin typeface="Calibri" pitchFamily="34" charset="0"/>
                <a:cs typeface="Microsoft Sans Serif" pitchFamily="34" charset="0"/>
              </a:rPr>
              <a:t> your right.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188640"/>
            <a:ext cx="8229600" cy="1168658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Definition of Property Right – </a:t>
            </a:r>
            <a:b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</a:br>
            <a:r>
              <a:rPr lang="en-US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Latin Mottos</a:t>
            </a:r>
            <a:endParaRPr lang="th-TH" b="1" i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it-IT" sz="3600" b="1" i="1" dirty="0" smtClean="0">
                <a:latin typeface="Calibri" pitchFamily="34" charset="0"/>
                <a:cs typeface="Microsoft Sans Serif" pitchFamily="34" charset="0"/>
              </a:rPr>
              <a:t>Nemo dat quod non habet.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 one [can] give what he does not have</a:t>
            </a:r>
          </a:p>
          <a:p>
            <a:pPr lvl="1">
              <a:lnSpc>
                <a:spcPct val="90000"/>
              </a:lnSpc>
            </a:pP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Although only law can determine the property right, the law shall observe the reality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Things that can be owned, shall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Why?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What can be owned?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“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Private Good</a:t>
            </a: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” and its property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Rivalry and </a:t>
            </a:r>
          </a:p>
          <a:p>
            <a:pPr lvl="1">
              <a:lnSpc>
                <a:spcPct val="90000"/>
              </a:lnSpc>
            </a:pPr>
            <a:r>
              <a:rPr lang="en-US" sz="2400" b="1" dirty="0" smtClean="0">
                <a:latin typeface="Calibri" pitchFamily="34" charset="0"/>
                <a:cs typeface="Microsoft Sans Serif" pitchFamily="34" charset="0"/>
              </a:rPr>
              <a:t>Excludability/Exclusivity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Private Property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137: “Things, in legal sense, are corporeal objects.”</a:t>
            </a:r>
          </a:p>
          <a:p>
            <a:pPr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Section 138: “Property includes things as well as incorporeal objects, susceptible of having a value and of being appropriated.”</a:t>
            </a:r>
          </a:p>
          <a:p>
            <a:pPr>
              <a:lnSpc>
                <a:spcPct val="90000"/>
              </a:lnSpc>
            </a:pPr>
            <a:r>
              <a:rPr lang="en-US" sz="2800" b="1" i="1" dirty="0" smtClean="0">
                <a:latin typeface="Calibri" pitchFamily="34" charset="0"/>
                <a:cs typeface="Microsoft Sans Serif" pitchFamily="34" charset="0"/>
              </a:rPr>
              <a:t>Having value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Rivalry – reduction of available resource </a:t>
            </a:r>
            <a:r>
              <a:rPr lang="en-US" sz="2400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 more scarcity</a:t>
            </a:r>
            <a:endParaRPr lang="en-US" sz="24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2800" b="1" dirty="0" smtClean="0">
                <a:latin typeface="Calibri" pitchFamily="34" charset="0"/>
                <a:cs typeface="Microsoft Sans Serif" pitchFamily="34" charset="0"/>
              </a:rPr>
              <a:t>Being Appropriated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>
                <a:latin typeface="Calibri" pitchFamily="34" charset="0"/>
                <a:cs typeface="Microsoft Sans Serif" pitchFamily="34" charset="0"/>
              </a:rPr>
              <a:t>Excludability – prevention of others to access/use your resource</a:t>
            </a:r>
          </a:p>
          <a:p>
            <a:pPr>
              <a:lnSpc>
                <a:spcPct val="90000"/>
              </a:lnSpc>
            </a:pPr>
            <a:endParaRPr lang="en-US" sz="2800" b="1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Reasons of having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Avoid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destructive competition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Protecting property right by state reduces the private cost of property protection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Of course, this is the reasons why state can collect tax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Decision of individual which is the best for own property: </a:t>
            </a:r>
            <a:r>
              <a:rPr lang="en-US" sz="3600" i="1" dirty="0" smtClean="0">
                <a:latin typeface="Calibri" pitchFamily="34" charset="0"/>
                <a:cs typeface="Microsoft Sans Serif" pitchFamily="34" charset="0"/>
              </a:rPr>
              <a:t>incentive to produce/use efficiently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Usage</a:t>
            </a:r>
          </a:p>
          <a:p>
            <a:pPr lvl="1"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Maintenance</a:t>
            </a:r>
          </a:p>
          <a:p>
            <a:pPr>
              <a:lnSpc>
                <a:spcPct val="90000"/>
              </a:lnSpc>
            </a:pPr>
            <a:r>
              <a:rPr lang="en-US" sz="3600" dirty="0" smtClean="0">
                <a:latin typeface="Calibri" pitchFamily="34" charset="0"/>
                <a:cs typeface="Microsoft Sans Serif" pitchFamily="34" charset="0"/>
              </a:rPr>
              <a:t>A basis for negotiation (using same standard)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Acquisition of Property Right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Possession</a:t>
            </a: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nullius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 without owner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Res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derelictæ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Feræ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naturæ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not yet a property/wild/undomesticated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Bona </a:t>
            </a:r>
            <a:r>
              <a:rPr lang="en-US" sz="3200" i="1" dirty="0" err="1" smtClean="0">
                <a:latin typeface="Calibri" pitchFamily="34" charset="0"/>
                <a:cs typeface="Microsoft Sans Serif" pitchFamily="34" charset="0"/>
              </a:rPr>
              <a:t>vacantia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ownerless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Rule of First Possession/Appropriation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Accession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Negotiation</a:t>
            </a:r>
          </a:p>
          <a:p>
            <a:pPr>
              <a:lnSpc>
                <a:spcPct val="90000"/>
              </a:lnSpc>
            </a:pPr>
            <a:r>
              <a:rPr lang="en-US" sz="3600" b="1" dirty="0" smtClean="0">
                <a:latin typeface="Calibri" pitchFamily="34" charset="0"/>
                <a:cs typeface="Microsoft Sans Serif" pitchFamily="34" charset="0"/>
              </a:rPr>
              <a:t>Legal Mandates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4" descr="Big-Game-Hunting-Deer-Colorado-Piney-Valley-Ranch-4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3876" y="836712"/>
            <a:ext cx="8000830" cy="5256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Upland%20Game%20birds%20explode%20in%20your%20face!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550" y="692150"/>
            <a:ext cx="7200900" cy="540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ist2_2244499_bird_hunting_seri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692150"/>
            <a:ext cx="7920037" cy="527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a3.sphotos.ak.fbcdn.net/hphotos-ak-snc7/377257_3943950155296_99317526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5413" y="-5895975"/>
            <a:ext cx="9144000" cy="5143500"/>
          </a:xfrm>
          <a:prstGeom prst="rect">
            <a:avLst/>
          </a:prstGeom>
          <a:noFill/>
        </p:spPr>
      </p:pic>
      <p:pic>
        <p:nvPicPr>
          <p:cNvPr id="3" name="Picture 2" descr="377257_3943950155296_99317526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857250"/>
            <a:ext cx="9144000" cy="51435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 right or ownership is a bundle of rights entitling the owner to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utilise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a particular resource + duties to perform on that resource too (use + maintain, for example)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Private Property must be:</a:t>
            </a:r>
          </a:p>
          <a:p>
            <a:pPr lvl="1">
              <a:lnSpc>
                <a:spcPct val="90000"/>
              </a:lnSpc>
            </a:pPr>
            <a:r>
              <a:rPr lang="en-US" sz="2800" u="sng" dirty="0" smtClean="0">
                <a:latin typeface="Calibri" pitchFamily="34" charset="0"/>
                <a:cs typeface="Microsoft Sans Serif" pitchFamily="34" charset="0"/>
              </a:rPr>
              <a:t>Excludable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incentive for investing;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post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incentive for maintaining</a:t>
            </a:r>
          </a:p>
          <a:p>
            <a:pPr lvl="1">
              <a:lnSpc>
                <a:spcPct val="90000"/>
              </a:lnSpc>
            </a:pPr>
            <a:r>
              <a:rPr lang="en-US" sz="2800" u="sng" dirty="0" smtClean="0">
                <a:latin typeface="Calibri" pitchFamily="34" charset="0"/>
                <a:cs typeface="Microsoft Sans Serif" pitchFamily="34" charset="0"/>
              </a:rPr>
              <a:t>Rival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–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incentive for acquiring new property; </a:t>
            </a: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ex post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: efficient consumption/</a:t>
            </a: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utilisation</a:t>
            </a:r>
            <a:endParaRPr lang="en-US" sz="2800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u="sng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643050"/>
            <a:ext cx="8715436" cy="5214949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Property right is essential for efficient solution on the disputable use of resource </a:t>
            </a:r>
            <a:r>
              <a:rPr lang="en-US" sz="3200" b="1" u="sng" dirty="0" smtClean="0">
                <a:latin typeface="Calibri" pitchFamily="34" charset="0"/>
                <a:cs typeface="Microsoft Sans Serif" pitchFamily="34" charset="0"/>
              </a:rPr>
              <a:t>(necessary condition)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It acts as a basis for negotiation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Disputing parties know what they have and what they are fighting for</a:t>
            </a: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Under some circumstances (described by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Coase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), just assigning and enforcing property rights would allow disputing parties to settle for the most economically efficient solution</a:t>
            </a:r>
          </a:p>
          <a:p>
            <a:pPr lvl="1">
              <a:lnSpc>
                <a:spcPct val="90000"/>
              </a:lnSpc>
            </a:pPr>
            <a:r>
              <a:rPr lang="en-US" sz="2800" i="1" dirty="0" smtClean="0">
                <a:latin typeface="Calibri" pitchFamily="34" charset="0"/>
                <a:cs typeface="Microsoft Sans Serif" pitchFamily="34" charset="0"/>
              </a:rPr>
              <a:t>Well-defined and well-enforced property right</a:t>
            </a:r>
          </a:p>
          <a:p>
            <a:pPr lvl="1">
              <a:lnSpc>
                <a:spcPct val="90000"/>
              </a:lnSpc>
            </a:pPr>
            <a:endParaRPr lang="en-US" sz="2400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endParaRPr lang="en-US" sz="2800" u="sng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556792"/>
            <a:ext cx="8715436" cy="5301207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However, the circumstance that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Coase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mentioned is a ‘</a:t>
            </a:r>
            <a:r>
              <a:rPr lang="en-US" sz="3200" b="1" u="sng" dirty="0" smtClean="0">
                <a:latin typeface="Calibri" pitchFamily="34" charset="0"/>
                <a:cs typeface="Microsoft Sans Serif" pitchFamily="34" charset="0"/>
              </a:rPr>
              <a:t>sufficient condition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’ – a low transaction cost between disputing parties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Court/fiat ruling does </a:t>
            </a:r>
            <a:r>
              <a:rPr lang="en-US" sz="3200" b="1" dirty="0" smtClean="0">
                <a:latin typeface="Calibri" pitchFamily="34" charset="0"/>
                <a:cs typeface="Microsoft Sans Serif" pitchFamily="34" charset="0"/>
              </a:rPr>
              <a:t>not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matter if both necessary and sufficient conditions are valid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Court ruling does matter if anyone of both conditions is invalid 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 </a:t>
            </a:r>
            <a:r>
              <a:rPr lang="en-US" sz="3200" i="1" dirty="0" smtClean="0">
                <a:latin typeface="Calibri" pitchFamily="34" charset="0"/>
                <a:cs typeface="Microsoft Sans Serif" pitchFamily="34" charset="0"/>
                <a:sym typeface="Wingdings" pitchFamily="2" charset="2"/>
              </a:rPr>
              <a:t>inefficient outcome</a:t>
            </a:r>
            <a:endParaRPr lang="en-US" sz="3200" i="1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No property right has been defined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High transaction cost between disputing parties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Ruling can alter the outcome (may not be efficient but can improve from the inefficient one)</a:t>
            </a:r>
            <a:endParaRPr lang="en-US" sz="2800" u="sng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484784"/>
            <a:ext cx="8715436" cy="5373215"/>
          </a:xfrm>
        </p:spPr>
        <p:txBody>
          <a:bodyPr>
            <a:normAutofit lnSpcReduction="10000"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When the property right has not been defined, it could possibly be: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The law does not </a:t>
            </a:r>
            <a:r>
              <a:rPr lang="en-US" sz="2800" dirty="0" err="1" smtClean="0">
                <a:latin typeface="Calibri" pitchFamily="34" charset="0"/>
                <a:cs typeface="Microsoft Sans Serif" pitchFamily="34" charset="0"/>
              </a:rPr>
              <a:t>recognise</a:t>
            </a: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 it yet (e.g., just been discovered) OR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It is not the private property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Non-rival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Non-excludable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Both = public good</a:t>
            </a:r>
          </a:p>
          <a:p>
            <a:pPr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Legal ruling is important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Defining</a:t>
            </a:r>
          </a:p>
          <a:p>
            <a:pPr lvl="1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Inventing new legal rules</a:t>
            </a:r>
          </a:p>
          <a:p>
            <a:pPr lvl="2">
              <a:lnSpc>
                <a:spcPct val="90000"/>
              </a:lnSpc>
            </a:pP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Including assign the right to the state/government for public goods</a:t>
            </a:r>
          </a:p>
          <a:p>
            <a:pPr lvl="1">
              <a:lnSpc>
                <a:spcPct val="90000"/>
              </a:lnSpc>
            </a:pPr>
            <a:endParaRPr lang="en-US" sz="3200" dirty="0" smtClean="0">
              <a:latin typeface="Calibri" pitchFamily="34" charset="0"/>
              <a:cs typeface="Microsoft Sans Serif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500042"/>
            <a:ext cx="8229600" cy="857256"/>
          </a:xfrm>
        </p:spPr>
        <p:txBody>
          <a:bodyPr/>
          <a:lstStyle/>
          <a:p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  <a:cs typeface="Microsoft Sans Serif" pitchFamily="34" charset="0"/>
              </a:rPr>
              <a:t>Summary on Property Rights</a:t>
            </a:r>
            <a:endParaRPr lang="th-TH" b="1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  <a:cs typeface="Microsoft Sans Serif" pitchFamily="34" charset="0"/>
            </a:endParaRPr>
          </a:p>
        </p:txBody>
      </p:sp>
      <p:sp>
        <p:nvSpPr>
          <p:cNvPr id="18435" name="Rectangle 3"/>
          <p:cNvSpPr>
            <a:spLocks noGrp="1" noChangeArrowheads="1"/>
          </p:cNvSpPr>
          <p:nvPr>
            <p:ph idx="1"/>
          </p:nvPr>
        </p:nvSpPr>
        <p:spPr>
          <a:xfrm>
            <a:off x="214282" y="1484784"/>
            <a:ext cx="8715436" cy="5373215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Providing the </a:t>
            </a:r>
            <a:r>
              <a:rPr lang="en-US" sz="3200" dirty="0" err="1" smtClean="0">
                <a:latin typeface="Calibri" pitchFamily="34" charset="0"/>
                <a:cs typeface="Microsoft Sans Serif" pitchFamily="34" charset="0"/>
              </a:rPr>
              <a:t>Coase</a:t>
            </a: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 theorem is held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Economically efficient outcome from negotiation</a:t>
            </a:r>
          </a:p>
          <a:p>
            <a:pPr>
              <a:lnSpc>
                <a:spcPct val="90000"/>
              </a:lnSpc>
            </a:pPr>
            <a:r>
              <a:rPr lang="en-US" sz="3200" dirty="0" smtClean="0">
                <a:latin typeface="Calibri" pitchFamily="34" charset="0"/>
                <a:cs typeface="Microsoft Sans Serif" pitchFamily="34" charset="0"/>
              </a:rPr>
              <a:t>It is noted that some outcomes are different from the court verdict</a:t>
            </a:r>
            <a:endParaRPr lang="en-US" dirty="0" smtClean="0">
              <a:latin typeface="Calibri" pitchFamily="34" charset="0"/>
              <a:cs typeface="Microsoft Sans Serif" pitchFamily="34" charset="0"/>
            </a:endParaRP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Private agreement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Both are better off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Both want that agreement to be enforced</a:t>
            </a:r>
          </a:p>
          <a:p>
            <a:pPr lvl="1">
              <a:lnSpc>
                <a:spcPct val="90000"/>
              </a:lnSpc>
            </a:pPr>
            <a:r>
              <a:rPr lang="en-US" sz="2800" dirty="0" smtClean="0">
                <a:latin typeface="Calibri" pitchFamily="34" charset="0"/>
                <a:cs typeface="Microsoft Sans Serif" pitchFamily="34" charset="0"/>
              </a:rPr>
              <a:t>How can they be ascertained?</a:t>
            </a:r>
          </a:p>
          <a:p>
            <a:pPr lvl="2">
              <a:lnSpc>
                <a:spcPct val="90000"/>
              </a:lnSpc>
            </a:pP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Ex post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 opportunism/Moral hazard – behaving strategically to take advantage of the other.</a:t>
            </a:r>
          </a:p>
          <a:p>
            <a:pPr lvl="2">
              <a:lnSpc>
                <a:spcPct val="90000"/>
              </a:lnSpc>
            </a:pPr>
            <a:r>
              <a:rPr lang="en-US" i="1" dirty="0" smtClean="0">
                <a:latin typeface="Calibri" pitchFamily="34" charset="0"/>
                <a:cs typeface="Microsoft Sans Serif" pitchFamily="34" charset="0"/>
              </a:rPr>
              <a:t>Ex ante</a:t>
            </a:r>
            <a:r>
              <a:rPr lang="en-US" dirty="0" smtClean="0">
                <a:latin typeface="Calibri" pitchFamily="34" charset="0"/>
                <a:cs typeface="Microsoft Sans Serif" pitchFamily="34" charset="0"/>
              </a:rPr>
              <a:t> opportunism/Adverse selection – selecting inefficient outcome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Metro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Metro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tro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2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3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4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5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6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7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8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9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ppt/theme/themeOverride10.xml><?xml version="1.0" encoding="utf-8"?>
<a:themeOverride xmlns:a="http://schemas.openxmlformats.org/drawingml/2006/main">
  <a:clrScheme name="Oriel">
    <a:dk1>
      <a:sysClr val="windowText" lastClr="000000"/>
    </a:dk1>
    <a:lt1>
      <a:sysClr val="window" lastClr="FFFFFF"/>
    </a:lt1>
    <a:dk2>
      <a:srgbClr val="575F6D"/>
    </a:dk2>
    <a:lt2>
      <a:srgbClr val="FFF39D"/>
    </a:lt2>
    <a:accent1>
      <a:srgbClr val="FE8637"/>
    </a:accent1>
    <a:accent2>
      <a:srgbClr val="7598D9"/>
    </a:accent2>
    <a:accent3>
      <a:srgbClr val="B32C16"/>
    </a:accent3>
    <a:accent4>
      <a:srgbClr val="F5CD2D"/>
    </a:accent4>
    <a:accent5>
      <a:srgbClr val="AEBAD5"/>
    </a:accent5>
    <a:accent6>
      <a:srgbClr val="777C84"/>
    </a:accent6>
    <a:hlink>
      <a:srgbClr val="D2611C"/>
    </a:hlink>
    <a:folHlink>
      <a:srgbClr val="3B435B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432</TotalTime>
  <Words>718</Words>
  <Application>Microsoft Office PowerPoint</Application>
  <PresentationFormat>On-screen Show (4:3)</PresentationFormat>
  <Paragraphs>98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Metro</vt:lpstr>
      <vt:lpstr>Module</vt:lpstr>
      <vt:lpstr>Property Right</vt:lpstr>
      <vt:lpstr>Definition of Property Right</vt:lpstr>
      <vt:lpstr>Definition of Property Right</vt:lpstr>
      <vt:lpstr>Definition of Property Right –  Latin Mottos</vt:lpstr>
      <vt:lpstr>Private Property</vt:lpstr>
      <vt:lpstr>Private Property</vt:lpstr>
      <vt:lpstr>Reasons of having Property Right</vt:lpstr>
      <vt:lpstr>Acquisition of Property Right</vt:lpstr>
      <vt:lpstr>PowerPoint Presentation</vt:lpstr>
      <vt:lpstr>PowerPoint Presentation</vt:lpstr>
      <vt:lpstr>PowerPoint Presentation</vt:lpstr>
      <vt:lpstr>PowerPoint Presentation</vt:lpstr>
      <vt:lpstr>Summary on Property Rights</vt:lpstr>
      <vt:lpstr>Summary on Property Rights</vt:lpstr>
      <vt:lpstr>Summary on Property Rights</vt:lpstr>
      <vt:lpstr>Summary on Property Rights</vt:lpstr>
      <vt:lpstr>Summary on Property Rights</vt:lpstr>
    </vt:vector>
  </TitlesOfParts>
  <Company>econlab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Law and Economics</dc:title>
  <dc:creator>supruet</dc:creator>
  <cp:lastModifiedBy>user1</cp:lastModifiedBy>
  <cp:revision>61</cp:revision>
  <dcterms:created xsi:type="dcterms:W3CDTF">2008-01-10T11:28:32Z</dcterms:created>
  <dcterms:modified xsi:type="dcterms:W3CDTF">2013-09-04T08:29:28Z</dcterms:modified>
</cp:coreProperties>
</file>