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Override7.xml" ContentType="application/vnd.openxmlformats-officedocument.themeOverride+xml"/>
  <Override PartName="/ppt/theme/themeOverride12.xml" ContentType="application/vnd.openxmlformats-officedocument.themeOverr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theme/themeOverride10.xml" ContentType="application/vnd.openxmlformats-officedocument.themeOverr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Override9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8"/>
  </p:notesMasterIdLst>
  <p:sldIdLst>
    <p:sldId id="300" r:id="rId2"/>
    <p:sldId id="301" r:id="rId3"/>
    <p:sldId id="302" r:id="rId4"/>
    <p:sldId id="303" r:id="rId5"/>
    <p:sldId id="304" r:id="rId6"/>
    <p:sldId id="307" r:id="rId7"/>
    <p:sldId id="305" r:id="rId8"/>
    <p:sldId id="315" r:id="rId9"/>
    <p:sldId id="306" r:id="rId10"/>
    <p:sldId id="308" r:id="rId11"/>
    <p:sldId id="309" r:id="rId12"/>
    <p:sldId id="310" r:id="rId13"/>
    <p:sldId id="311" r:id="rId14"/>
    <p:sldId id="312" r:id="rId15"/>
    <p:sldId id="313" r:id="rId16"/>
    <p:sldId id="314" r:id="rId17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0B5C4D-90A1-4E48-B9A4-FBD307E24457}" type="slidenum">
              <a:rPr lang="en-US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Definition</a:t>
            </a:r>
          </a:p>
          <a:p>
            <a:pPr>
              <a:lnSpc>
                <a:spcPct val="90000"/>
              </a:lnSpc>
            </a:pPr>
            <a:r>
              <a:rPr lang="en-US" b="1" dirty="0" smtClean="0">
                <a:latin typeface="Calibri" pitchFamily="34" charset="0"/>
                <a:cs typeface="Microsoft Sans Serif" pitchFamily="34" charset="0"/>
              </a:rPr>
              <a:t>What can the owner do with his/her property?</a:t>
            </a:r>
          </a:p>
          <a:p>
            <a:pPr>
              <a:lnSpc>
                <a:spcPct val="90000"/>
              </a:lnSpc>
            </a:pPr>
            <a:r>
              <a:rPr lang="en-US" b="1" dirty="0" smtClean="0">
                <a:latin typeface="Calibri" pitchFamily="34" charset="0"/>
                <a:cs typeface="Microsoft Sans Serif" pitchFamily="34" charset="0"/>
              </a:rPr>
              <a:t>What can be privately owned?</a:t>
            </a:r>
          </a:p>
          <a:p>
            <a:pPr>
              <a:lnSpc>
                <a:spcPct val="90000"/>
              </a:lnSpc>
            </a:pPr>
            <a:r>
              <a:rPr lang="en-US" b="1" dirty="0" smtClean="0">
                <a:latin typeface="Calibri" pitchFamily="34" charset="0"/>
                <a:cs typeface="Microsoft Sans Serif" pitchFamily="34" charset="0"/>
              </a:rPr>
              <a:t>Why does property right exist?</a:t>
            </a:r>
          </a:p>
          <a:p>
            <a:pPr>
              <a:lnSpc>
                <a:spcPct val="90000"/>
              </a:lnSpc>
            </a:pPr>
            <a:r>
              <a:rPr lang="en-US" b="1" dirty="0" smtClean="0">
                <a:latin typeface="Calibri" pitchFamily="34" charset="0"/>
                <a:cs typeface="Microsoft Sans Serif" pitchFamily="34" charset="0"/>
              </a:rPr>
              <a:t>How can one acquire property right?</a:t>
            </a:r>
          </a:p>
          <a:p>
            <a:pPr>
              <a:lnSpc>
                <a:spcPct val="90000"/>
              </a:lnSpc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Definition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bundle of rights determines what an ‘owner’ can do with his property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Also known as ‘ownership’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Rights (Section 1336 in CCC)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use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dispose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earn the benefit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recall it from unlawful possessor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prevent others to unlawfully intervene with the property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create other rights over that property including pledge and mortgage.</a:t>
            </a: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Definition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Such right must be </a:t>
            </a:r>
            <a:r>
              <a:rPr lang="en-US" sz="3600" dirty="0" err="1" smtClean="0">
                <a:latin typeface="Calibri" pitchFamily="34" charset="0"/>
                <a:cs typeface="Microsoft Sans Serif" pitchFamily="34" charset="0"/>
              </a:rPr>
              <a:t>recognised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by the state and other people within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 state </a:t>
            </a:r>
            <a:r>
              <a:rPr lang="en-US" sz="3600" dirty="0" err="1" smtClean="0">
                <a:latin typeface="Calibri" pitchFamily="34" charset="0"/>
                <a:cs typeface="Microsoft Sans Serif" pitchFamily="34" charset="0"/>
              </a:rPr>
              <a:t>recognises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it by providing the protection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Protection is </a:t>
            </a:r>
          </a:p>
          <a:p>
            <a:pPr lvl="2">
              <a:lnSpc>
                <a:spcPct val="90000"/>
              </a:lnSpc>
            </a:pPr>
            <a:r>
              <a:rPr lang="en-US" sz="2800" dirty="0" err="1" smtClean="0">
                <a:latin typeface="Calibri" pitchFamily="34" charset="0"/>
                <a:cs typeface="Microsoft Sans Serif" pitchFamily="34" charset="0"/>
              </a:rPr>
              <a:t>legalising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 the right (legislative power)</a:t>
            </a:r>
          </a:p>
          <a:p>
            <a:pPr lvl="2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enforcing the right (administrative and judicial powers)</a:t>
            </a:r>
          </a:p>
          <a:p>
            <a:pPr>
              <a:lnSpc>
                <a:spcPct val="90000"/>
              </a:lnSpc>
            </a:pPr>
            <a:r>
              <a:rPr lang="en-US" sz="3400" dirty="0" smtClean="0">
                <a:latin typeface="Calibri" pitchFamily="34" charset="0"/>
                <a:cs typeface="Microsoft Sans Serif" pitchFamily="34" charset="0"/>
              </a:rPr>
              <a:t>With enforcement, others will </a:t>
            </a:r>
            <a:r>
              <a:rPr lang="en-US" sz="3400" dirty="0" err="1" smtClean="0">
                <a:latin typeface="Calibri" pitchFamily="34" charset="0"/>
                <a:cs typeface="Microsoft Sans Serif" pitchFamily="34" charset="0"/>
              </a:rPr>
              <a:t>recognise</a:t>
            </a:r>
            <a:r>
              <a:rPr lang="en-US" sz="3400" dirty="0" smtClean="0">
                <a:latin typeface="Calibri" pitchFamily="34" charset="0"/>
                <a:cs typeface="Microsoft Sans Serif" pitchFamily="34" charset="0"/>
              </a:rPr>
              <a:t> your right.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640"/>
            <a:ext cx="8229600" cy="1168658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Definition of Property Right – </a:t>
            </a:r>
            <a:b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</a:br>
            <a:r>
              <a:rPr lang="en-US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Latin Mottos</a:t>
            </a:r>
            <a:endParaRPr lang="th-TH" b="1" i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sz="3600" b="1" i="1" dirty="0" smtClean="0">
                <a:latin typeface="Calibri" pitchFamily="34" charset="0"/>
                <a:cs typeface="Microsoft Sans Serif" pitchFamily="34" charset="0"/>
              </a:rPr>
              <a:t>Nemo dat quod non habet.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no one [can] give what he does not have</a:t>
            </a:r>
          </a:p>
          <a:p>
            <a:pPr lvl="1">
              <a:lnSpc>
                <a:spcPct val="90000"/>
              </a:lnSpc>
            </a:pP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Private Property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Although only law can determine the property right, the law shall observe the reality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Things that can be owned, shall be owned?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Why?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What can be owned?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“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Private Good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” and its property</a:t>
            </a:r>
          </a:p>
          <a:p>
            <a:pPr lvl="1">
              <a:lnSpc>
                <a:spcPct val="90000"/>
              </a:lnSpc>
            </a:pPr>
            <a:r>
              <a:rPr lang="en-US" sz="2400" b="1" dirty="0" smtClean="0">
                <a:latin typeface="Calibri" pitchFamily="34" charset="0"/>
                <a:cs typeface="Microsoft Sans Serif" pitchFamily="34" charset="0"/>
              </a:rPr>
              <a:t>Rivalry and </a:t>
            </a:r>
          </a:p>
          <a:p>
            <a:pPr lvl="1">
              <a:lnSpc>
                <a:spcPct val="90000"/>
              </a:lnSpc>
            </a:pPr>
            <a:r>
              <a:rPr lang="en-US" sz="2400" b="1" dirty="0" smtClean="0">
                <a:latin typeface="Calibri" pitchFamily="34" charset="0"/>
                <a:cs typeface="Microsoft Sans Serif" pitchFamily="34" charset="0"/>
              </a:rPr>
              <a:t>Excludability/Exclusivity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Private Property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Section 137: “Things, in legal sense, are corporeal objects.”</a:t>
            </a:r>
          </a:p>
          <a:p>
            <a:pPr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Section 138: “Property includes things as well as incorporeal objects, susceptible of having a value and of being appropriated.”</a:t>
            </a:r>
          </a:p>
          <a:p>
            <a:pPr>
              <a:lnSpc>
                <a:spcPct val="90000"/>
              </a:lnSpc>
            </a:pPr>
            <a:r>
              <a:rPr lang="en-US" sz="2800" b="1" i="1" dirty="0" smtClean="0">
                <a:latin typeface="Calibri" pitchFamily="34" charset="0"/>
                <a:cs typeface="Microsoft Sans Serif" pitchFamily="34" charset="0"/>
              </a:rPr>
              <a:t>Having value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Calibri" pitchFamily="34" charset="0"/>
                <a:cs typeface="Microsoft Sans Serif" pitchFamily="34" charset="0"/>
              </a:rPr>
              <a:t>Rivalry – reduction of available resource </a:t>
            </a:r>
            <a:r>
              <a:rPr lang="en-US" sz="2400" dirty="0" smtClean="0">
                <a:latin typeface="Calibri" pitchFamily="34" charset="0"/>
                <a:cs typeface="Microsoft Sans Serif" pitchFamily="34" charset="0"/>
                <a:sym typeface="Wingdings" pitchFamily="2" charset="2"/>
              </a:rPr>
              <a:t> more scarcity</a:t>
            </a:r>
            <a:endParaRPr lang="en-US" sz="24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800" b="1" dirty="0" smtClean="0">
                <a:latin typeface="Calibri" pitchFamily="34" charset="0"/>
                <a:cs typeface="Microsoft Sans Serif" pitchFamily="34" charset="0"/>
              </a:rPr>
              <a:t>Being Appropriated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Calibri" pitchFamily="34" charset="0"/>
                <a:cs typeface="Microsoft Sans Serif" pitchFamily="34" charset="0"/>
              </a:rPr>
              <a:t>Excludability – prevention of others to access/use your resource</a:t>
            </a:r>
          </a:p>
          <a:p>
            <a:pPr>
              <a:lnSpc>
                <a:spcPct val="90000"/>
              </a:lnSpc>
            </a:pPr>
            <a:endParaRPr lang="en-US" sz="2800" b="1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Reasons of having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Avoid 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destructive competition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Protecting property right by state reduces the private cost of property protection</a:t>
            </a: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Of course, this is the reasons why state can collect tax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Decision of individual which is the best for own property: 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incentive to produce/use efficiently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Usage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Maintenance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 basis for negotiation (using same standard)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Reasons of having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  <a:buNone/>
            </a:pPr>
            <a:r>
              <a:rPr lang="en-US" sz="3600" b="1" u="sng" dirty="0" smtClean="0">
                <a:latin typeface="Calibri" pitchFamily="34" charset="0"/>
                <a:cs typeface="Microsoft Sans Serif" pitchFamily="34" charset="0"/>
              </a:rPr>
              <a:t>Rivalry </a:t>
            </a:r>
          </a:p>
          <a:p>
            <a:pPr>
              <a:lnSpc>
                <a:spcPct val="90000"/>
              </a:lnSpc>
            </a:pP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Consumption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: The one who consumes is the one who values that property most</a:t>
            </a:r>
          </a:p>
          <a:p>
            <a:pPr>
              <a:lnSpc>
                <a:spcPct val="90000"/>
              </a:lnSpc>
            </a:pP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Production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: The one who produces is the one who values it most</a:t>
            </a:r>
          </a:p>
          <a:p>
            <a:pPr>
              <a:lnSpc>
                <a:spcPct val="90000"/>
              </a:lnSpc>
              <a:buNone/>
            </a:pPr>
            <a:r>
              <a:rPr lang="en-US" sz="3600" b="1" u="sng" dirty="0" smtClean="0">
                <a:latin typeface="Calibri" pitchFamily="34" charset="0"/>
                <a:cs typeface="Microsoft Sans Serif" pitchFamily="34" charset="0"/>
              </a:rPr>
              <a:t>Excludability</a:t>
            </a:r>
          </a:p>
          <a:p>
            <a:pPr>
              <a:lnSpc>
                <a:spcPct val="90000"/>
              </a:lnSpc>
            </a:pP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Consumption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: The owner can enjoy the benefit from the property</a:t>
            </a:r>
          </a:p>
          <a:p>
            <a:pPr>
              <a:lnSpc>
                <a:spcPct val="90000"/>
              </a:lnSpc>
            </a:pP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Production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: The owner will maintain it in order to ensure the steady stream of benefit</a:t>
            </a:r>
          </a:p>
          <a:p>
            <a:pPr>
              <a:lnSpc>
                <a:spcPct val="90000"/>
              </a:lnSpc>
            </a:pPr>
            <a:endParaRPr lang="en-US" sz="36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Acquisition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Possession</a:t>
            </a: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Res nullius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property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Res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derelictæ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Feræ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naturæ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not yet a property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Bona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vacantia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ownerless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b="1" u="sng" dirty="0" smtClean="0">
                <a:latin typeface="Calibri" pitchFamily="34" charset="0"/>
                <a:cs typeface="Microsoft Sans Serif" pitchFamily="34" charset="0"/>
              </a:rPr>
              <a:t>Rule of First Possession/Appropriation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Accession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Negotiation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Legal Mandates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4" descr="Big-Game-Hunting-Deer-Colorado-Piney-Valley-Ranch-4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876" y="836712"/>
            <a:ext cx="8000830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Upland%20Game%20birds%20explode%20in%20your%20face!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692150"/>
            <a:ext cx="72009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ist2_2244499_bird_hunting_seri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692150"/>
            <a:ext cx="7920037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Evolution of Rule of First Possession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In absence of property right, everyone need to exert 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private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effort to protect and to use the resource.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Condition(s)?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Preference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Private (personal) ability</a:t>
            </a:r>
          </a:p>
          <a:p>
            <a:pPr lvl="1">
              <a:lnSpc>
                <a:spcPct val="90000"/>
              </a:lnSpc>
            </a:pP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Accession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Improvement of existing property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Given there is a property right on the existing property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Additional property shall belong to the improver</a:t>
            </a:r>
          </a:p>
          <a:p>
            <a:pPr>
              <a:lnSpc>
                <a:spcPct val="90000"/>
              </a:lnSpc>
            </a:pP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Marginal Concept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Examples: 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Mango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Building in someone’s land</a:t>
            </a:r>
          </a:p>
          <a:p>
            <a:pPr lvl="1">
              <a:lnSpc>
                <a:spcPct val="90000"/>
              </a:lnSpc>
            </a:pP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Negotiation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Different endowment: someone already own something that we want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Negotiation is how to change property right from one to another</a:t>
            </a:r>
          </a:p>
          <a:p>
            <a:pPr>
              <a:lnSpc>
                <a:spcPct val="90000"/>
              </a:lnSpc>
            </a:pPr>
            <a:r>
              <a:rPr lang="en-US" sz="3600" b="1" i="1" dirty="0" smtClean="0">
                <a:latin typeface="Calibri" pitchFamily="34" charset="0"/>
                <a:cs typeface="Microsoft Sans Serif" pitchFamily="34" charset="0"/>
              </a:rPr>
              <a:t>Condition(s)?</a:t>
            </a:r>
          </a:p>
          <a:p>
            <a:pPr>
              <a:lnSpc>
                <a:spcPct val="90000"/>
              </a:lnSpc>
            </a:pPr>
            <a:r>
              <a:rPr lang="en-US" sz="3600" b="1" i="1" dirty="0" smtClean="0">
                <a:latin typeface="Calibri" pitchFamily="34" charset="0"/>
                <a:cs typeface="Microsoft Sans Serif" pitchFamily="34" charset="0"/>
              </a:rPr>
              <a:t>Same as the rule of first possession?</a:t>
            </a:r>
            <a:endParaRPr lang="en-US" sz="36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What is the difference?</a:t>
            </a: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Legal Mandate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The state uses the power of law and enforcement to assign the property right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Concession</a:t>
            </a:r>
          </a:p>
          <a:p>
            <a:pPr lvl="1">
              <a:lnSpc>
                <a:spcPct val="90000"/>
              </a:lnSpc>
            </a:pP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Bona </a:t>
            </a:r>
            <a:r>
              <a:rPr lang="en-US" sz="2800" i="1" dirty="0" err="1" smtClean="0">
                <a:latin typeface="Calibri" pitchFamily="34" charset="0"/>
                <a:cs typeface="Microsoft Sans Serif" pitchFamily="34" charset="0"/>
              </a:rPr>
              <a:t>vacantia</a:t>
            </a: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 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+ Lost, mislaid, and abandoned property 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(a finder has no right in mislaid property, has better right than anyone except the true owner in lost property, and has entitlement over the abandoned property) 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State property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Adverse Possession </a:t>
            </a:r>
          </a:p>
          <a:p>
            <a:pPr lvl="1">
              <a:lnSpc>
                <a:spcPct val="90000"/>
              </a:lnSpc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2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3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4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5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6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7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8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9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0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2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3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4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5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6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415</TotalTime>
  <Words>583</Words>
  <Application>Microsoft Office PowerPoint</Application>
  <PresentationFormat>On-screen Show (4:3)</PresentationFormat>
  <Paragraphs>92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Metro</vt:lpstr>
      <vt:lpstr>Property Right</vt:lpstr>
      <vt:lpstr>Definition of Property Right</vt:lpstr>
      <vt:lpstr>Definition of Property Right</vt:lpstr>
      <vt:lpstr>Definition of Property Right –  Latin Mottos</vt:lpstr>
      <vt:lpstr>Private Property</vt:lpstr>
      <vt:lpstr>Private Property</vt:lpstr>
      <vt:lpstr>Reasons of having Property Right</vt:lpstr>
      <vt:lpstr>Reasons of having Property Right</vt:lpstr>
      <vt:lpstr>Acquisition of Property Right</vt:lpstr>
      <vt:lpstr>Slide 10</vt:lpstr>
      <vt:lpstr>Slide 11</vt:lpstr>
      <vt:lpstr>Slide 12</vt:lpstr>
      <vt:lpstr>Evolution of Rule of First Possession</vt:lpstr>
      <vt:lpstr>Accession</vt:lpstr>
      <vt:lpstr>Negotiation</vt:lpstr>
      <vt:lpstr>Legal Mandate</vt:lpstr>
    </vt:vector>
  </TitlesOfParts>
  <Company>econlab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Law and Economics</dc:title>
  <dc:creator>supruet</dc:creator>
  <cp:lastModifiedBy>user</cp:lastModifiedBy>
  <cp:revision>58</cp:revision>
  <dcterms:created xsi:type="dcterms:W3CDTF">2008-01-10T11:28:32Z</dcterms:created>
  <dcterms:modified xsi:type="dcterms:W3CDTF">2011-09-02T02:06:02Z</dcterms:modified>
</cp:coreProperties>
</file>