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comments+xml" PartName="/ppt/comments/comment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commentAuthors+xml" PartName="/ppt/commentAuthors.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Lst>
  <p:sldSz cy="5143500" cx="9144000"/>
  <p:notesSz cx="6858000" cy="9144000"/>
  <p:embeddedFontLst>
    <p:embeddedFont>
      <p:font typeface="Montserrat"/>
      <p:regular r:id="rId34"/>
      <p:bold r:id="rId35"/>
      <p:italic r:id="rId36"/>
      <p:boldItalic r:id="rId37"/>
    </p:embeddedFont>
    <p:embeddedFont>
      <p:font typeface="Montserrat Medium"/>
      <p:regular r:id="rId38"/>
      <p:bold r:id="rId39"/>
      <p:italic r:id="rId40"/>
      <p:boldItalic r:id="rId41"/>
    </p:embeddedFont>
    <p:embeddedFont>
      <p:font typeface="Average"/>
      <p:regular r:id="rId42"/>
    </p:embeddedFont>
    <p:embeddedFont>
      <p:font typeface="Oswald"/>
      <p:regular r:id="rId43"/>
      <p:bold r:id="rId44"/>
    </p:embeddedFont>
    <p:embeddedFont>
      <p:font typeface="Century Gothic"/>
      <p:regular r:id="rId45"/>
      <p:bold r:id="rId46"/>
      <p:italic r:id="rId47"/>
      <p:boldItalic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mAuthor clrIdx="0" id="0" initials="" lastIdx="1" name="Chinnawatr Wongkitikun"/>
  <p:cmAuthor clrIdx="1" id="1" initials="" lastIdx="1" name="alicezsrr"/>
</p:cmAuthorLst>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MontserratMedium-italic.fntdata"/><Relationship Id="rId20" Type="http://schemas.openxmlformats.org/officeDocument/2006/relationships/slide" Target="slides/slide14.xml"/><Relationship Id="rId42" Type="http://schemas.openxmlformats.org/officeDocument/2006/relationships/font" Target="fonts/Average-regular.fntdata"/><Relationship Id="rId41" Type="http://schemas.openxmlformats.org/officeDocument/2006/relationships/font" Target="fonts/MontserratMedium-boldItalic.fntdata"/><Relationship Id="rId22" Type="http://schemas.openxmlformats.org/officeDocument/2006/relationships/slide" Target="slides/slide16.xml"/><Relationship Id="rId44" Type="http://schemas.openxmlformats.org/officeDocument/2006/relationships/font" Target="fonts/Oswald-bold.fntdata"/><Relationship Id="rId21" Type="http://schemas.openxmlformats.org/officeDocument/2006/relationships/slide" Target="slides/slide15.xml"/><Relationship Id="rId43" Type="http://schemas.openxmlformats.org/officeDocument/2006/relationships/font" Target="fonts/Oswald-regular.fntdata"/><Relationship Id="rId24" Type="http://schemas.openxmlformats.org/officeDocument/2006/relationships/slide" Target="slides/slide18.xml"/><Relationship Id="rId46" Type="http://schemas.openxmlformats.org/officeDocument/2006/relationships/font" Target="fonts/CenturyGothic-bold.fntdata"/><Relationship Id="rId23" Type="http://schemas.openxmlformats.org/officeDocument/2006/relationships/slide" Target="slides/slide17.xml"/><Relationship Id="rId45" Type="http://schemas.openxmlformats.org/officeDocument/2006/relationships/font" Target="fonts/CenturyGothic-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commentAuthors" Target="commentAuthors.xml"/><Relationship Id="rId9" Type="http://schemas.openxmlformats.org/officeDocument/2006/relationships/slide" Target="slides/slide3.xml"/><Relationship Id="rId26" Type="http://schemas.openxmlformats.org/officeDocument/2006/relationships/slide" Target="slides/slide20.xml"/><Relationship Id="rId48" Type="http://schemas.openxmlformats.org/officeDocument/2006/relationships/font" Target="fonts/CenturyGothic-boldItalic.fntdata"/><Relationship Id="rId25" Type="http://schemas.openxmlformats.org/officeDocument/2006/relationships/slide" Target="slides/slide19.xml"/><Relationship Id="rId47" Type="http://schemas.openxmlformats.org/officeDocument/2006/relationships/font" Target="fonts/CenturyGothic-italic.fnt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Montserrat-bold.fntdata"/><Relationship Id="rId12" Type="http://schemas.openxmlformats.org/officeDocument/2006/relationships/slide" Target="slides/slide6.xml"/><Relationship Id="rId34" Type="http://schemas.openxmlformats.org/officeDocument/2006/relationships/font" Target="fonts/Montserrat-regular.fntdata"/><Relationship Id="rId15" Type="http://schemas.openxmlformats.org/officeDocument/2006/relationships/slide" Target="slides/slide9.xml"/><Relationship Id="rId37" Type="http://schemas.openxmlformats.org/officeDocument/2006/relationships/font" Target="fonts/Montserrat-boldItalic.fntdata"/><Relationship Id="rId14" Type="http://schemas.openxmlformats.org/officeDocument/2006/relationships/slide" Target="slides/slide8.xml"/><Relationship Id="rId36" Type="http://schemas.openxmlformats.org/officeDocument/2006/relationships/font" Target="fonts/Montserrat-italic.fntdata"/><Relationship Id="rId17" Type="http://schemas.openxmlformats.org/officeDocument/2006/relationships/slide" Target="slides/slide11.xml"/><Relationship Id="rId39" Type="http://schemas.openxmlformats.org/officeDocument/2006/relationships/font" Target="fonts/MontserratMedium-bold.fntdata"/><Relationship Id="rId16" Type="http://schemas.openxmlformats.org/officeDocument/2006/relationships/slide" Target="slides/slide10.xml"/><Relationship Id="rId38" Type="http://schemas.openxmlformats.org/officeDocument/2006/relationships/font" Target="fonts/MontserratMedium-regular.fntdata"/><Relationship Id="rId19" Type="http://schemas.openxmlformats.org/officeDocument/2006/relationships/slide" Target="slides/slide13.xml"/><Relationship Id="rId18" Type="http://schemas.openxmlformats.org/officeDocument/2006/relationships/slide" Target="slides/slide12.xml"/></Relationships>
</file>

<file path=ppt/comments/comment1.xml><?xml version="1.0" encoding="utf-8"?>
<p:cmLs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m authorId="0" idx="1" dt="2019-04-25T10:25:30.200">
    <p:pos x="6000" y="0"/>
    <p:text>HI ALICE</p:text>
  </p:cm>
  <p:cm authorId="1" idx="1" dt="2019-04-25T10:25:30.200">
    <p:pos x="6000" y="0"/>
    <p:text>d ka sis</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en.wikipedia.org/wiki/Thailand" TargetMode="External"/><Relationship Id="rId3" Type="http://schemas.openxmlformats.org/officeDocument/2006/relationships/hyperlink" Target="https://en.wikipedia.org/wiki/1997_Asian_financial_crisis#cite_note-30" TargetMode="External"/><Relationship Id="rId4" Type="http://schemas.openxmlformats.org/officeDocument/2006/relationships/hyperlink" Target="https://en.wikipedia.org/wiki/Thai_baht" TargetMode="External"/><Relationship Id="rId10" Type="http://schemas.openxmlformats.org/officeDocument/2006/relationships/hyperlink" Target="https://en.wikipedia.org/wiki/1997_Asian_financial_crisis#cite_note-33" TargetMode="External"/><Relationship Id="rId9" Type="http://schemas.openxmlformats.org/officeDocument/2006/relationships/hyperlink" Target="https://en.wikipedia.org/wiki/1997_Asian_financial_crisis#cite_note-33" TargetMode="External"/><Relationship Id="rId5" Type="http://schemas.openxmlformats.org/officeDocument/2006/relationships/hyperlink" Target="https://en.wikipedia.org/wiki/Chavalit_Yongchaiyudh" TargetMode="External"/><Relationship Id="rId6" Type="http://schemas.openxmlformats.org/officeDocument/2006/relationships/hyperlink" Target="https://en.wikipedia.org/wiki/1997_Asian_financial_crisis#cite_note-31" TargetMode="External"/><Relationship Id="rId7" Type="http://schemas.openxmlformats.org/officeDocument/2006/relationships/hyperlink" Target="https://en.wikipedia.org/wiki/1997_Asian_financial_crisis#cite_note-31" TargetMode="External"/><Relationship Id="rId8" Type="http://schemas.openxmlformats.org/officeDocument/2006/relationships/hyperlink" Target="https://en.wikipedia.org/wiki/1997_Asian_financial_crisis#cite_note-32" TargetMode="Externa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pdfs.semanticscholar.org/7e43/e25b5fcfe16370b468e3b754cf9efc1a6b5b.pdf" TargetMode="External"/><Relationship Id="rId3" Type="http://schemas.openxmlformats.org/officeDocument/2006/relationships/hyperlink" Target="https://www.unescap.org/sites/default/files/Bulletin02-ch3.pdf"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jri.co.jp/english/periodical/rim/1999/RIMe199902philippines/" TargetMode="Externa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0" name="Shape 60"/>
        <p:cNvGrpSpPr/>
        <p:nvPr/>
      </p:nvGrpSpPr>
      <p:grpSpPr>
        <a:xfrm>
          <a:off x="0" y="0"/>
          <a:ext cx="0" cy="0"/>
          <a:chOff x="0" y="0"/>
          <a:chExt cx="0" cy="0"/>
        </a:xfrm>
      </p:grpSpPr>
      <p:sp>
        <p:nvSpPr>
          <p:cNvPr id="61" name="Google Shape;61;g56545f04ca_5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56545f04ca_5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600"/>
              </a:spcBef>
              <a:spcAft>
                <a:spcPts val="0"/>
              </a:spcAft>
              <a:buNone/>
            </a:pPr>
            <a:r>
              <a:rPr lang="th" sz="1050">
                <a:solidFill>
                  <a:srgbClr val="222222"/>
                </a:solidFill>
              </a:rPr>
              <a:t>Cause &gt;&gt;&gt; </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The deficit &gt;&gt;&gt; The shrink of the export of thailand which is the one of the main income channel of the country</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The foreign debt &gt;&gt;&gt; the financial liberalization that makes it easier to borrow money from foreign countries, Thai fixed it currency at 25THB per USD, that makes Thai investor invest with no risk. borrowers borrow and pay back with the same exchange rate</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The bubble &gt; because the fixed of the exchange rate of the foreign currency that motivate the investor to borrow money from foreigners, there is huge of investment project in Thailand then it bubbles  </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The speculative &gt;&gt;&gt; from the problems of thai economy as i said, foreign investor see the opportunity to attack thai baht by จอส โซรอส, he sold huge amount of THB in the market to make THB depreciate, then Thailand has to used reserve to fix the exchange rate until the reserve run out, this effect THB to increase from 25 to 56 baht per dollar in one night  </a:t>
            </a:r>
            <a:endParaRPr sz="1050">
              <a:solidFill>
                <a:srgbClr val="222222"/>
              </a:solidFill>
            </a:endParaRPr>
          </a:p>
          <a:p>
            <a:pPr indent="0" lvl="0" marL="0" rtl="0" algn="l">
              <a:lnSpc>
                <a:spcPct val="115000"/>
              </a:lnSpc>
              <a:spcBef>
                <a:spcPts val="600"/>
              </a:spcBef>
              <a:spcAft>
                <a:spcPts val="0"/>
              </a:spcAft>
              <a:buNone/>
            </a:pPr>
            <a:r>
              <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What’s happen &gt;&gt;&gt;&gt;</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the massive layoff &gt; the increasing of unemployment rate for both Thai people and foreigners as well. </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BOT &gt; but it is not enough, BOT has to borrow from other financial institution such as SCB or any financial fund company until it’s be finished. </a:t>
            </a:r>
            <a:endParaRPr sz="1050">
              <a:solidFill>
                <a:srgbClr val="222222"/>
              </a:solidFill>
            </a:endParaRPr>
          </a:p>
          <a:p>
            <a:pPr indent="0" lvl="0" marL="0" rtl="0" algn="l">
              <a:lnSpc>
                <a:spcPct val="115000"/>
              </a:lnSpc>
              <a:spcBef>
                <a:spcPts val="600"/>
              </a:spcBef>
              <a:spcAft>
                <a:spcPts val="0"/>
              </a:spcAft>
              <a:buNone/>
            </a:pPr>
            <a:r>
              <a:t/>
            </a:r>
            <a:endParaRPr sz="1050">
              <a:solidFill>
                <a:srgbClr val="222222"/>
              </a:solidFill>
            </a:endParaRPr>
          </a:p>
          <a:p>
            <a:pPr indent="0" lvl="0" marL="0" rtl="0" algn="l">
              <a:lnSpc>
                <a:spcPct val="115000"/>
              </a:lnSpc>
              <a:spcBef>
                <a:spcPts val="600"/>
              </a:spcBef>
              <a:spcAft>
                <a:spcPts val="0"/>
              </a:spcAft>
              <a:buNone/>
            </a:pPr>
            <a:r>
              <a:t/>
            </a:r>
            <a:endParaRPr sz="1050">
              <a:solidFill>
                <a:srgbClr val="222222"/>
              </a:solidFill>
            </a:endParaRPr>
          </a:p>
          <a:p>
            <a:pPr indent="0" lvl="0" marL="0" rtl="0" algn="l">
              <a:lnSpc>
                <a:spcPct val="115000"/>
              </a:lnSpc>
              <a:spcBef>
                <a:spcPts val="600"/>
              </a:spcBef>
              <a:spcAft>
                <a:spcPts val="0"/>
              </a:spcAft>
              <a:buNone/>
            </a:pPr>
            <a:r>
              <a:t/>
            </a:r>
            <a:endParaRPr sz="1050">
              <a:solidFill>
                <a:srgbClr val="222222"/>
              </a:solidFill>
            </a:endParaRPr>
          </a:p>
          <a:p>
            <a:pPr indent="0" lvl="0" marL="0" rtl="0" algn="l">
              <a:lnSpc>
                <a:spcPct val="115000"/>
              </a:lnSpc>
              <a:spcBef>
                <a:spcPts val="600"/>
              </a:spcBef>
              <a:spcAft>
                <a:spcPts val="0"/>
              </a:spcAft>
              <a:buNone/>
            </a:pPr>
            <a:r>
              <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From 1985 to 1996, </a:t>
            </a:r>
            <a:r>
              <a:rPr lang="th" sz="1050" u="sng">
                <a:solidFill>
                  <a:srgbClr val="0B0080"/>
                </a:solidFill>
                <a:hlinkClick r:id="rId2"/>
              </a:rPr>
              <a:t>Thailand</a:t>
            </a:r>
            <a:r>
              <a:rPr lang="th" sz="1050">
                <a:solidFill>
                  <a:srgbClr val="222222"/>
                </a:solidFill>
              </a:rPr>
              <a:t>'s economy grew at an average of over 9% per year, the highest economic growth rate of any country at the time. Inflation was kept reasonably low within a range of 3.4–5.7%.</a:t>
            </a:r>
            <a:r>
              <a:rPr baseline="30000" lang="th" sz="1400" u="sng">
                <a:solidFill>
                  <a:srgbClr val="0B0080"/>
                </a:solidFill>
                <a:hlinkClick r:id="rId3"/>
              </a:rPr>
              <a:t>[30]</a:t>
            </a:r>
            <a:r>
              <a:rPr lang="th" sz="1050">
                <a:solidFill>
                  <a:srgbClr val="222222"/>
                </a:solidFill>
              </a:rPr>
              <a:t>The baht was pegged at 25 to the U.S. dollar.</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On 14 May and 15 May 1997, the </a:t>
            </a:r>
            <a:r>
              <a:rPr lang="th" sz="1050" u="sng">
                <a:solidFill>
                  <a:srgbClr val="0B0080"/>
                </a:solidFill>
                <a:hlinkClick r:id="rId4"/>
              </a:rPr>
              <a:t>Thai baht</a:t>
            </a:r>
            <a:r>
              <a:rPr lang="th" sz="1050">
                <a:solidFill>
                  <a:srgbClr val="222222"/>
                </a:solidFill>
              </a:rPr>
              <a:t> was hit by massive speculative attacks. On 30 June 1997, Prime Minister </a:t>
            </a:r>
            <a:r>
              <a:rPr lang="th" sz="1050" u="sng">
                <a:solidFill>
                  <a:srgbClr val="0B0080"/>
                </a:solidFill>
                <a:hlinkClick r:id="rId5"/>
              </a:rPr>
              <a:t>Chavalit Yongchaiyudh</a:t>
            </a:r>
            <a:r>
              <a:rPr lang="th" sz="1050">
                <a:solidFill>
                  <a:srgbClr val="222222"/>
                </a:solidFill>
              </a:rPr>
              <a:t> said that he would not devalue the baht. However, Thailand lacked the foreign reserves to support the USD–Baht currency peg, and the Thai government was eventually forced to float the Baht, on 2 July 1997, allowing the value of the Baht to be set by the currency market. This caused a chain reaction of events, eventually culminating into a region-wide crisis.</a:t>
            </a:r>
            <a:r>
              <a:rPr baseline="30000" lang="th" sz="1400" u="sng">
                <a:solidFill>
                  <a:srgbClr val="0B0080"/>
                </a:solidFill>
                <a:hlinkClick r:id="rId6"/>
              </a:rPr>
              <a:t>[31]</a:t>
            </a:r>
            <a:endParaRPr baseline="30000" sz="1400" u="sng">
              <a:solidFill>
                <a:srgbClr val="0B0080"/>
              </a:solidFill>
              <a:hlinkClick r:id="rId7"/>
            </a:endParaRPr>
          </a:p>
          <a:p>
            <a:pPr indent="0" lvl="0" marL="0" rtl="0" algn="l">
              <a:lnSpc>
                <a:spcPct val="115000"/>
              </a:lnSpc>
              <a:spcBef>
                <a:spcPts val="600"/>
              </a:spcBef>
              <a:spcAft>
                <a:spcPts val="0"/>
              </a:spcAft>
              <a:buNone/>
            </a:pPr>
            <a:r>
              <a:rPr lang="th" sz="1050">
                <a:solidFill>
                  <a:srgbClr val="222222"/>
                </a:solidFill>
              </a:rPr>
              <a:t>Thailand's booming economy came to a halt amid massive layoffs in finance, real estate, and construction that resulted in huge numbers of workers returning to their villages in the countryside and 600,000 foreign workers being sent back to their home countries.</a:t>
            </a:r>
            <a:r>
              <a:rPr baseline="30000" lang="th" sz="1400" u="sng">
                <a:solidFill>
                  <a:srgbClr val="0B0080"/>
                </a:solidFill>
                <a:hlinkClick r:id="rId8"/>
              </a:rPr>
              <a:t>[32]</a:t>
            </a:r>
            <a:r>
              <a:rPr lang="th" sz="1050">
                <a:solidFill>
                  <a:srgbClr val="222222"/>
                </a:solidFill>
              </a:rPr>
              <a:t> The baht devalued swiftly and lost more than half of its value. The baht reached its lowest point of 56 units to the U.S. dollar in January 1998. The Thai stock market dropped 75%. Finance One, the largest Thai finance company until then, collapsed.</a:t>
            </a:r>
            <a:r>
              <a:rPr baseline="30000" lang="th" sz="1400" u="sng">
                <a:solidFill>
                  <a:srgbClr val="0B0080"/>
                </a:solidFill>
                <a:hlinkClick r:id="rId9"/>
              </a:rPr>
              <a:t>[33]</a:t>
            </a:r>
            <a:endParaRPr baseline="30000" sz="1400" u="sng">
              <a:solidFill>
                <a:srgbClr val="0B0080"/>
              </a:solidFill>
              <a:hlinkClick r:id="rId10"/>
            </a:endParaRPr>
          </a:p>
          <a:p>
            <a:pPr indent="0" lvl="0" marL="0" rtl="0" algn="l">
              <a:lnSpc>
                <a:spcPct val="115000"/>
              </a:lnSpc>
              <a:spcBef>
                <a:spcPts val="600"/>
              </a:spcBef>
              <a:spcAft>
                <a:spcPts val="0"/>
              </a:spcAft>
              <a:buNone/>
            </a:pPr>
            <a:r>
              <a:rPr lang="th" sz="1050">
                <a:solidFill>
                  <a:srgbClr val="222222"/>
                </a:solidFill>
              </a:rPr>
              <a:t>On 11 August 1997, the IMF unveiled a rescue package for Thailand with more than $17 billion, subject to conditions such as passing laws relating to bankruptcy (reorganizing and restructuring) procedures and establishing strong regulation frameworks for banks and other financial institutions. The IMF approved on 20 August 1997, another bailout package of $2.9 billion.</a:t>
            </a:r>
            <a:endParaRPr sz="1050">
              <a:solidFill>
                <a:srgbClr val="222222"/>
              </a:solidFill>
            </a:endParaRPr>
          </a:p>
          <a:p>
            <a:pPr indent="0" lvl="0" marL="0" rtl="0" algn="l">
              <a:lnSpc>
                <a:spcPct val="115000"/>
              </a:lnSpc>
              <a:spcBef>
                <a:spcPts val="600"/>
              </a:spcBef>
              <a:spcAft>
                <a:spcPts val="0"/>
              </a:spcAft>
              <a:buNone/>
            </a:pPr>
            <a:r>
              <a:rPr lang="th" sz="1050">
                <a:solidFill>
                  <a:srgbClr val="222222"/>
                </a:solidFill>
              </a:rPr>
              <a:t>By 2001, Thailand's economy had recovered. The increasing tax revenues allowed the country to balance its budget and repay its debts to the IMF in 2003, four years ahead of schedule. The Thai baht continued to appreciate to 29 Baht to the U.S. dollar in October 2010.</a:t>
            </a:r>
            <a:endParaRPr sz="1050">
              <a:solidFill>
                <a:srgbClr val="222222"/>
              </a:solidFill>
            </a:endParaRPr>
          </a:p>
          <a:p>
            <a:pPr indent="0" lvl="0" marL="0" rtl="0" algn="l">
              <a:lnSpc>
                <a:spcPct val="130000"/>
              </a:lnSpc>
              <a:spcBef>
                <a:spcPts val="1700"/>
              </a:spcBef>
              <a:spcAft>
                <a:spcPts val="0"/>
              </a:spcAft>
              <a:buNone/>
            </a:pPr>
            <a:r>
              <a:t/>
            </a:r>
            <a:endParaRPr sz="1700">
              <a:highlight>
                <a:srgbClr val="FFFFFF"/>
              </a:highlight>
              <a:latin typeface="Georgia"/>
              <a:ea typeface="Georgia"/>
              <a:cs typeface="Georgia"/>
              <a:sym typeface="Georgia"/>
            </a:endParaRPr>
          </a:p>
          <a:p>
            <a:pPr indent="0" lvl="0" marL="0" rtl="0" algn="l">
              <a:spcBef>
                <a:spcPts val="40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69" name="Shape 69"/>
        <p:cNvGrpSpPr/>
        <p:nvPr/>
      </p:nvGrpSpPr>
      <p:grpSpPr>
        <a:xfrm>
          <a:off x="0" y="0"/>
          <a:ext cx="0" cy="0"/>
          <a:chOff x="0" y="0"/>
          <a:chExt cx="0" cy="0"/>
        </a:xfrm>
      </p:grpSpPr>
      <p:sp>
        <p:nvSpPr>
          <p:cNvPr id="70" name="Google Shape;70;g56545f04ca_5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56545f04ca_5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increase tax &gt;&gt;&gt; to balance the budget and repay debt to IMF </a:t>
            </a:r>
            <a:endParaRPr/>
          </a:p>
          <a:p>
            <a:pPr indent="0" lvl="0" marL="0" rtl="0" algn="l">
              <a:spcBef>
                <a:spcPts val="0"/>
              </a:spcBef>
              <a:spcAft>
                <a:spcPts val="0"/>
              </a:spcAft>
              <a:buNone/>
            </a:pPr>
            <a:r>
              <a:rPr lang="th"/>
              <a:t>having new policy &gt;&gt;&gt; stimulate the foreigners to travel in Thailand, this will increase the revenue  </a:t>
            </a:r>
            <a:endParaRPr/>
          </a:p>
          <a:p>
            <a:pPr indent="0" lvl="0" marL="0" rtl="0" algn="l">
              <a:spcBef>
                <a:spcPts val="0"/>
              </a:spcBef>
              <a:spcAft>
                <a:spcPts val="0"/>
              </a:spcAft>
              <a:buNone/>
            </a:pPr>
            <a:r>
              <a:rPr lang="th"/>
              <a:t>Having more safety &gt;&gt;&gt; Control loan in the country, debt, and the bubbles </a:t>
            </a:r>
            <a:endParaRPr/>
          </a:p>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76" name="Shape 76"/>
        <p:cNvGrpSpPr/>
        <p:nvPr/>
      </p:nvGrpSpPr>
      <p:grpSpPr>
        <a:xfrm>
          <a:off x="0" y="0"/>
          <a:ext cx="0" cy="0"/>
          <a:chOff x="0" y="0"/>
          <a:chExt cx="0" cy="0"/>
        </a:xfrm>
      </p:grpSpPr>
      <p:sp>
        <p:nvSpPr>
          <p:cNvPr id="77" name="Google Shape;77;g564bf2c397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564bf2c397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there are 3 main factors that brought the crisis to south korea</a:t>
            </a:r>
            <a:endParaRPr/>
          </a:p>
          <a:p>
            <a:pPr indent="0" lvl="0" marL="0" rtl="0" algn="l">
              <a:spcBef>
                <a:spcPts val="0"/>
              </a:spcBef>
              <a:spcAft>
                <a:spcPts val="0"/>
              </a:spcAft>
              <a:buNone/>
            </a:pPr>
            <a:r>
              <a:rPr lang="th"/>
              <a:t>1.current account deficit</a:t>
            </a:r>
            <a:endParaRPr/>
          </a:p>
          <a:p>
            <a:pPr indent="0" lvl="0" marL="0" rtl="0" algn="l">
              <a:spcBef>
                <a:spcPts val="0"/>
              </a:spcBef>
              <a:spcAft>
                <a:spcPts val="0"/>
              </a:spcAft>
              <a:buNone/>
            </a:pPr>
            <a:r>
              <a:rPr lang="th"/>
              <a:t>korea’s current account balance started to deteriorate because of rising inflation, appreciation of the korean won and the recession of the world economy.</a:t>
            </a:r>
            <a:endParaRPr/>
          </a:p>
          <a:p>
            <a:pPr indent="0" lvl="0" marL="0" rtl="0" algn="l">
              <a:spcBef>
                <a:spcPts val="0"/>
              </a:spcBef>
              <a:spcAft>
                <a:spcPts val="0"/>
              </a:spcAft>
              <a:buNone/>
            </a:pPr>
            <a:r>
              <a:t/>
            </a:r>
            <a:endParaRPr/>
          </a:p>
          <a:p>
            <a:pPr indent="0" lvl="0" marL="0" rtl="0" algn="l">
              <a:spcBef>
                <a:spcPts val="0"/>
              </a:spcBef>
              <a:spcAft>
                <a:spcPts val="0"/>
              </a:spcAft>
              <a:buNone/>
            </a:pPr>
            <a:r>
              <a:rPr lang="th"/>
              <a:t>the government encourage capital inflows to finance the growing current account deficit by amending foreign exchange management act, remove restrictions on asset and liability management of financial institutions and choose to liberalize short term capital inflows ahead of long term capital inflows. → but the regulation and supervision was weak. so the situation has got even worse</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3" name="Shape 93"/>
        <p:cNvGrpSpPr/>
        <p:nvPr/>
      </p:nvGrpSpPr>
      <p:grpSpPr>
        <a:xfrm>
          <a:off x="0" y="0"/>
          <a:ext cx="0" cy="0"/>
          <a:chOff x="0" y="0"/>
          <a:chExt cx="0" cy="0"/>
        </a:xfrm>
      </p:grpSpPr>
      <p:sp>
        <p:nvSpPr>
          <p:cNvPr id="94" name="Google Shape;94;g566fd5835f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 name="Google Shape;95;g566fd5835f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2. faild to bailout</a:t>
            </a:r>
            <a:endParaRPr/>
          </a:p>
          <a:p>
            <a:pPr indent="0" lvl="0" marL="0" rtl="0" algn="l">
              <a:spcBef>
                <a:spcPts val="0"/>
              </a:spcBef>
              <a:spcAft>
                <a:spcPts val="0"/>
              </a:spcAft>
              <a:buNone/>
            </a:pPr>
            <a:r>
              <a:rPr lang="th"/>
              <a:t>in korea, there had been widely accepted notion that the gov would not dare to allow a big horse to die which mean that a large conglomerate whose survival had serious consequences in terms of the stability of the whole economy would receive bailout </a:t>
            </a:r>
            <a:endParaRPr/>
          </a:p>
          <a:p>
            <a:pPr indent="0" lvl="0" marL="0" rtl="0" algn="l">
              <a:spcBef>
                <a:spcPts val="0"/>
              </a:spcBef>
              <a:spcAft>
                <a:spcPts val="0"/>
              </a:spcAft>
              <a:buNone/>
            </a:pPr>
            <a:r>
              <a:t/>
            </a:r>
            <a:endParaRPr/>
          </a:p>
          <a:p>
            <a:pPr indent="0" lvl="0" marL="0" rtl="0" algn="l">
              <a:spcBef>
                <a:spcPts val="0"/>
              </a:spcBef>
              <a:spcAft>
                <a:spcPts val="0"/>
              </a:spcAft>
              <a:buNone/>
            </a:pPr>
            <a:r>
              <a:rPr lang="th"/>
              <a:t>but, the gov refused this notion bc they believe that a chaebol (large conglomerate) that usually </a:t>
            </a:r>
            <a:r>
              <a:rPr lang="th"/>
              <a:t>invested in heavily in wasteful projects and maintained huge debt burdens </a:t>
            </a:r>
            <a:r>
              <a:rPr lang="th"/>
              <a:t>should stand on its own feet and there were no resource to provide help to chaebols </a:t>
            </a:r>
            <a:endParaRPr/>
          </a:p>
          <a:p>
            <a:pPr indent="0" lvl="0" marL="0" rtl="0" algn="l">
              <a:spcBef>
                <a:spcPts val="0"/>
              </a:spcBef>
              <a:spcAft>
                <a:spcPts val="0"/>
              </a:spcAft>
              <a:buNone/>
            </a:pPr>
            <a:r>
              <a:rPr lang="th"/>
              <a:t>the consequence was many chaebols such as Hanbo, sammi, jinro and others started to default and went bankrupt. </a:t>
            </a:r>
            <a:endParaRPr/>
          </a:p>
          <a:p>
            <a:pPr indent="0" lvl="0" marL="0" rtl="0" algn="l">
              <a:spcBef>
                <a:spcPts val="0"/>
              </a:spcBef>
              <a:spcAft>
                <a:spcPts val="0"/>
              </a:spcAft>
              <a:buNone/>
            </a:pPr>
            <a:r>
              <a:t/>
            </a:r>
            <a:endParaRPr/>
          </a:p>
          <a:p>
            <a:pPr indent="0" lvl="0" marL="0" rtl="0" algn="l">
              <a:spcBef>
                <a:spcPts val="0"/>
              </a:spcBef>
              <a:spcAft>
                <a:spcPts val="0"/>
              </a:spcAft>
              <a:buNone/>
            </a:pPr>
            <a:r>
              <a:rPr lang="th"/>
              <a:t>3. contagion</a:t>
            </a:r>
            <a:endParaRPr/>
          </a:p>
          <a:p>
            <a:pPr indent="0" lvl="0" marL="0" rtl="0" algn="l">
              <a:spcBef>
                <a:spcPts val="0"/>
              </a:spcBef>
              <a:spcAft>
                <a:spcPts val="0"/>
              </a:spcAft>
              <a:buNone/>
            </a:pPr>
            <a:r>
              <a:rPr lang="th"/>
              <a:t>after thailand devalued its currency and markets fell all over asia. investors began taking their money out of korea and tightening credit because they sew many problems with korean companies such as massive debt burdens</a:t>
            </a:r>
            <a:endParaRPr/>
          </a:p>
          <a:p>
            <a:pPr indent="0" lvl="0" marL="0" rtl="0" algn="l">
              <a:spcBef>
                <a:spcPts val="0"/>
              </a:spcBef>
              <a:spcAft>
                <a:spcPts val="0"/>
              </a:spcAft>
              <a:buNone/>
            </a:pPr>
            <a:r>
              <a:rPr lang="th"/>
              <a:t>this make the foreign reserve decline dangerously low. without a supply of credit, korean companies unable to pay back loan and face defaulting and the entire economy came close to collapse.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gb43d1c6222c2aac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b43d1c6222c2aac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th" sz="1050">
                <a:solidFill>
                  <a:srgbClr val="333333"/>
                </a:solidFill>
              </a:rPr>
              <a:t>The South Korean government had go begging to the International Monetary Fund for a $58 billion loan---the biggest IMF rescue package ever---but even that wasn't enough. Japan, the United States and other countries coughed up more money to prevent the South Korean economy from totally collapsing.</a:t>
            </a:r>
            <a:endParaRPr sz="1050">
              <a:solidFill>
                <a:srgbClr val="333333"/>
              </a:solidFill>
            </a:endParaRPr>
          </a:p>
          <a:p>
            <a:pPr indent="0" lvl="0" marL="0" rtl="0" algn="l">
              <a:lnSpc>
                <a:spcPct val="115000"/>
              </a:lnSpc>
              <a:spcBef>
                <a:spcPts val="800"/>
              </a:spcBef>
              <a:spcAft>
                <a:spcPts val="0"/>
              </a:spcAft>
              <a:buNone/>
            </a:pPr>
            <a:r>
              <a:rPr lang="th" sz="1050">
                <a:solidFill>
                  <a:srgbClr val="333333"/>
                </a:solidFill>
                <a:highlight>
                  <a:srgbClr val="FCFFF5"/>
                </a:highlight>
              </a:rPr>
              <a:t>as a president, Kim Dae Jung did the economic and financail reformation</a:t>
            </a:r>
            <a:endParaRPr sz="1050">
              <a:solidFill>
                <a:srgbClr val="333333"/>
              </a:solidFill>
              <a:highlight>
                <a:srgbClr val="FCFFF5"/>
              </a:highlight>
            </a:endParaRPr>
          </a:p>
          <a:p>
            <a:pPr indent="0" lvl="0" marL="0" rtl="0" algn="l">
              <a:lnSpc>
                <a:spcPct val="115000"/>
              </a:lnSpc>
              <a:spcBef>
                <a:spcPts val="0"/>
              </a:spcBef>
              <a:spcAft>
                <a:spcPts val="0"/>
              </a:spcAft>
              <a:buNone/>
            </a:pPr>
            <a:r>
              <a:rPr lang="th" sz="1050">
                <a:solidFill>
                  <a:srgbClr val="333333"/>
                </a:solidFill>
                <a:highlight>
                  <a:srgbClr val="FCFFF5"/>
                </a:highlight>
              </a:rPr>
              <a:t>-he floated the won, korean currency</a:t>
            </a:r>
            <a:endParaRPr sz="1050">
              <a:solidFill>
                <a:srgbClr val="333333"/>
              </a:solidFill>
              <a:highlight>
                <a:srgbClr val="FCFFF5"/>
              </a:highlight>
            </a:endParaRPr>
          </a:p>
          <a:p>
            <a:pPr indent="0" lvl="0" marL="0" rtl="0" algn="l">
              <a:lnSpc>
                <a:spcPct val="115000"/>
              </a:lnSpc>
              <a:spcBef>
                <a:spcPts val="0"/>
              </a:spcBef>
              <a:spcAft>
                <a:spcPts val="0"/>
              </a:spcAft>
              <a:buNone/>
            </a:pPr>
            <a:r>
              <a:rPr lang="th" sz="1050">
                <a:solidFill>
                  <a:srgbClr val="333333"/>
                </a:solidFill>
                <a:highlight>
                  <a:srgbClr val="FCFFF5"/>
                </a:highlight>
              </a:rPr>
              <a:t>-he passed laws that required Korean companies to be audited and required to them to obtain loans publically rather than secretly. </a:t>
            </a:r>
            <a:endParaRPr sz="1050">
              <a:solidFill>
                <a:srgbClr val="333333"/>
              </a:solidFill>
              <a:highlight>
                <a:srgbClr val="FCFFF5"/>
              </a:highlight>
            </a:endParaRPr>
          </a:p>
          <a:p>
            <a:pPr indent="0" lvl="0" marL="0" rtl="0" algn="l">
              <a:lnSpc>
                <a:spcPct val="115000"/>
              </a:lnSpc>
              <a:spcBef>
                <a:spcPts val="0"/>
              </a:spcBef>
              <a:spcAft>
                <a:spcPts val="0"/>
              </a:spcAft>
              <a:buNone/>
            </a:pPr>
            <a:r>
              <a:rPr lang="th" sz="1050">
                <a:solidFill>
                  <a:srgbClr val="333333"/>
                </a:solidFill>
                <a:highlight>
                  <a:srgbClr val="FCFFF5"/>
                </a:highlight>
              </a:rPr>
              <a:t>-get rid of laws that limited foreign investment and allowing foreigners to take over whole companies</a:t>
            </a:r>
            <a:endParaRPr sz="1050">
              <a:solidFill>
                <a:srgbClr val="333333"/>
              </a:solidFill>
              <a:highlight>
                <a:srgbClr val="FCFFF5"/>
              </a:highlight>
            </a:endParaRPr>
          </a:p>
          <a:p>
            <a:pPr indent="0" lvl="0" marL="0" rtl="0" algn="l">
              <a:lnSpc>
                <a:spcPct val="115000"/>
              </a:lnSpc>
              <a:spcBef>
                <a:spcPts val="0"/>
              </a:spcBef>
              <a:spcAft>
                <a:spcPts val="0"/>
              </a:spcAft>
              <a:buNone/>
            </a:pPr>
            <a:r>
              <a:rPr lang="th" sz="1050">
                <a:solidFill>
                  <a:srgbClr val="333333"/>
                </a:solidFill>
                <a:highlight>
                  <a:srgbClr val="FCFFF5"/>
                </a:highlight>
              </a:rPr>
              <a:t>-passed new fiscal and monetary policies, deregulation, economic transparency, bank reforms, major liberalizations in trade and capital inflows. </a:t>
            </a:r>
            <a:endParaRPr sz="1050">
              <a:solidFill>
                <a:srgbClr val="333333"/>
              </a:solidFill>
              <a:highlight>
                <a:srgbClr val="FCFFF5"/>
              </a:highlight>
            </a:endParaRPr>
          </a:p>
          <a:p>
            <a:pPr indent="0" lvl="0" marL="0" rtl="0" algn="l">
              <a:lnSpc>
                <a:spcPct val="115000"/>
              </a:lnSpc>
              <a:spcBef>
                <a:spcPts val="0"/>
              </a:spcBef>
              <a:spcAft>
                <a:spcPts val="0"/>
              </a:spcAft>
              <a:buNone/>
            </a:pPr>
            <a:r>
              <a:rPr lang="th" sz="1050">
                <a:solidFill>
                  <a:srgbClr val="333333"/>
                </a:solidFill>
                <a:highlight>
                  <a:srgbClr val="FCFFF5"/>
                </a:highlight>
              </a:rPr>
              <a:t>-recapitalized banks, set up a public asset-management company to get rid of bad loans.</a:t>
            </a:r>
            <a:endParaRPr sz="1050">
              <a:solidFill>
                <a:srgbClr val="333333"/>
              </a:solidFill>
              <a:highlight>
                <a:srgbClr val="FCFFF5"/>
              </a:highlight>
            </a:endParaRPr>
          </a:p>
          <a:p>
            <a:pPr indent="0" lvl="0" marL="0" rtl="0" algn="l">
              <a:lnSpc>
                <a:spcPct val="115000"/>
              </a:lnSpc>
              <a:spcBef>
                <a:spcPts val="0"/>
              </a:spcBef>
              <a:spcAft>
                <a:spcPts val="0"/>
              </a:spcAft>
              <a:buNone/>
            </a:pPr>
            <a:r>
              <a:rPr lang="th" sz="1050">
                <a:solidFill>
                  <a:srgbClr val="333333"/>
                </a:solidFill>
                <a:highlight>
                  <a:srgbClr val="FCFFF5"/>
                </a:highlight>
              </a:rPr>
              <a:t>-restructured and reformed chaebols </a:t>
            </a:r>
            <a:endParaRPr sz="1050">
              <a:solidFill>
                <a:srgbClr val="333333"/>
              </a:solidFill>
              <a:highlight>
                <a:srgbClr val="FCFFF5"/>
              </a:highlight>
            </a:endParaRPr>
          </a:p>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Google Shape;129;g607d0aeb188a4b2a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607d0aeb188a4b2a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as the government removed barriers on foreign investment and </a:t>
            </a:r>
            <a:r>
              <a:rPr lang="th"/>
              <a:t>adopt free float exchange rate</a:t>
            </a:r>
            <a:r>
              <a:rPr lang="th"/>
              <a:t>, </a:t>
            </a:r>
            <a:r>
              <a:rPr lang="th"/>
              <a:t>the currency was allowed to float freely and allow interest rate to rise</a:t>
            </a:r>
            <a:endParaRPr/>
          </a:p>
          <a:p>
            <a:pPr indent="0" lvl="0" marL="0" rtl="0" algn="l">
              <a:spcBef>
                <a:spcPts val="0"/>
              </a:spcBef>
              <a:spcAft>
                <a:spcPts val="0"/>
              </a:spcAft>
              <a:buNone/>
            </a:pPr>
            <a:r>
              <a:rPr lang="th"/>
              <a:t>it was easier for foreign investors to enter South Korea which encourage foreign investment</a:t>
            </a:r>
            <a:endParaRPr/>
          </a:p>
          <a:p>
            <a:pPr indent="0" lvl="0" marL="0" rtl="0" algn="l">
              <a:spcBef>
                <a:spcPts val="0"/>
              </a:spcBef>
              <a:spcAft>
                <a:spcPts val="0"/>
              </a:spcAft>
              <a:buNone/>
            </a:pPr>
            <a:r>
              <a:rPr lang="th"/>
              <a:t>reserves of foreign currency increased and the Foreign capital began pouring in the country, mostly by exporting to the US </a:t>
            </a:r>
            <a:endParaRPr/>
          </a:p>
          <a:p>
            <a:pPr indent="0" lvl="0" marL="0" rtl="0" algn="l">
              <a:spcBef>
                <a:spcPts val="0"/>
              </a:spcBef>
              <a:spcAft>
                <a:spcPts val="0"/>
              </a:spcAft>
              <a:buNone/>
            </a:pPr>
            <a:r>
              <a:t/>
            </a:r>
            <a:endParaRPr/>
          </a:p>
          <a:p>
            <a:pPr indent="0" lvl="0" marL="0" rtl="0" algn="l">
              <a:spcBef>
                <a:spcPts val="0"/>
              </a:spcBef>
              <a:spcAft>
                <a:spcPts val="0"/>
              </a:spcAft>
              <a:buNone/>
            </a:pPr>
            <a:r>
              <a:rPr lang="th"/>
              <a:t>from chaebols reforms, many of the them are mandated by the gov, allowed to fail, break up, or come under foreign ownership. </a:t>
            </a:r>
            <a:endParaRPr/>
          </a:p>
          <a:p>
            <a:pPr indent="0" lvl="0" marL="0" rtl="0" algn="l">
              <a:spcBef>
                <a:spcPts val="0"/>
              </a:spcBef>
              <a:spcAft>
                <a:spcPts val="0"/>
              </a:spcAft>
              <a:buNone/>
            </a:pPr>
            <a:r>
              <a:t/>
            </a:r>
            <a:endParaRPr/>
          </a:p>
          <a:p>
            <a:pPr indent="0" lvl="0" marL="0" rtl="0" algn="l">
              <a:spcBef>
                <a:spcPts val="0"/>
              </a:spcBef>
              <a:spcAft>
                <a:spcPts val="0"/>
              </a:spcAft>
              <a:buNone/>
            </a:pPr>
            <a:r>
              <a:rPr lang="th"/>
              <a:t>eventually, South Korea was able to bounce back and resume the soaring growth rates that have enabled its gross domestic product to double since 1998</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8" name="Shape 138"/>
        <p:cNvGrpSpPr/>
        <p:nvPr/>
      </p:nvGrpSpPr>
      <p:grpSpPr>
        <a:xfrm>
          <a:off x="0" y="0"/>
          <a:ext cx="0" cy="0"/>
          <a:chOff x="0" y="0"/>
          <a:chExt cx="0" cy="0"/>
        </a:xfrm>
      </p:grpSpPr>
      <p:sp>
        <p:nvSpPr>
          <p:cNvPr id="139" name="Google Shape;139;g56989d3fc2_1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56989d3fc2_1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3" name="Shape 143"/>
        <p:cNvGrpSpPr/>
        <p:nvPr/>
      </p:nvGrpSpPr>
      <p:grpSpPr>
        <a:xfrm>
          <a:off x="0" y="0"/>
          <a:ext cx="0" cy="0"/>
          <a:chOff x="0" y="0"/>
          <a:chExt cx="0" cy="0"/>
        </a:xfrm>
      </p:grpSpPr>
      <p:sp>
        <p:nvSpPr>
          <p:cNvPr id="144" name="Google Shape;144;g566bed651e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566bed651e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u="sng">
                <a:solidFill>
                  <a:schemeClr val="hlink"/>
                </a:solidFill>
                <a:hlinkClick r:id="rId2"/>
              </a:rPr>
              <a:t>https://pdfs.semanticscholar.org/7e43/e25b5fcfe16370b468e3b754cf9efc1a6b5b.pdf</a:t>
            </a:r>
            <a:endParaRPr/>
          </a:p>
          <a:p>
            <a:pPr indent="0" lvl="0" marL="0" rtl="0" algn="l">
              <a:spcBef>
                <a:spcPts val="0"/>
              </a:spcBef>
              <a:spcAft>
                <a:spcPts val="0"/>
              </a:spcAft>
              <a:buNone/>
            </a:pPr>
            <a:r>
              <a:rPr lang="th" u="sng">
                <a:solidFill>
                  <a:schemeClr val="hlink"/>
                </a:solidFill>
                <a:hlinkClick r:id="rId3"/>
              </a:rPr>
              <a:t>https://www.unescap.org/sites/default/files/Bulletin02-ch3.pdf</a:t>
            </a:r>
            <a:endParaRPr/>
          </a:p>
          <a:p>
            <a:pPr indent="0" lvl="0" marL="0" rtl="0" algn="l">
              <a:spcBef>
                <a:spcPts val="0"/>
              </a:spcBef>
              <a:spcAft>
                <a:spcPts val="0"/>
              </a:spcAft>
              <a:buNone/>
            </a:pPr>
            <a:r>
              <a:rPr lang="th" sz="1400">
                <a:solidFill>
                  <a:schemeClr val="dk1"/>
                </a:solidFill>
                <a:latin typeface="Average"/>
                <a:ea typeface="Average"/>
                <a:cs typeface="Average"/>
                <a:sym typeface="Average"/>
              </a:rPr>
              <a:t>	</a:t>
            </a:r>
            <a:endParaRPr sz="1400">
              <a:solidFill>
                <a:schemeClr val="dk1"/>
              </a:solidFill>
              <a:latin typeface="Average"/>
              <a:ea typeface="Average"/>
              <a:cs typeface="Average"/>
              <a:sym typeface="Average"/>
            </a:endParaRPr>
          </a:p>
          <a:p>
            <a:pPr indent="457200" lvl="0" marL="0" rtl="0" algn="l">
              <a:spcBef>
                <a:spcPts val="0"/>
              </a:spcBef>
              <a:spcAft>
                <a:spcPts val="0"/>
              </a:spcAft>
              <a:buNone/>
            </a:pPr>
            <a:r>
              <a:rPr lang="th" sz="1600">
                <a:solidFill>
                  <a:schemeClr val="dk1"/>
                </a:solidFill>
                <a:latin typeface="Average"/>
                <a:ea typeface="Average"/>
                <a:cs typeface="Average"/>
                <a:sym typeface="Average"/>
              </a:rPr>
              <a:t>When the Asian economic crisis occurred, a majority of the lenders took back their loans and this caused the capital to outflow without any control. (Capital Outflow, Current Account deficit), since there is financial crisis in Thailand because they think that this area is not stable to invest anymore.</a:t>
            </a:r>
            <a:endParaRPr sz="1600">
              <a:solidFill>
                <a:schemeClr val="dk1"/>
              </a:solidFill>
              <a:latin typeface="Average"/>
              <a:ea typeface="Average"/>
              <a:cs typeface="Average"/>
              <a:sym typeface="Average"/>
            </a:endParaRPr>
          </a:p>
          <a:p>
            <a:pPr indent="0" lvl="0" marL="0" rtl="0" algn="l">
              <a:spcBef>
                <a:spcPts val="0"/>
              </a:spcBef>
              <a:spcAft>
                <a:spcPts val="0"/>
              </a:spcAft>
              <a:buNone/>
            </a:pPr>
            <a:r>
              <a:rPr lang="th" sz="1600">
                <a:solidFill>
                  <a:schemeClr val="dk1"/>
                </a:solidFill>
                <a:latin typeface="Average"/>
                <a:ea typeface="Average"/>
                <a:cs typeface="Average"/>
                <a:sym typeface="Average"/>
              </a:rPr>
              <a:t>	Poor management of government and commercial bank policy to response with occurrence above.</a:t>
            </a:r>
            <a:endParaRPr sz="1600">
              <a:solidFill>
                <a:schemeClr val="dk1"/>
              </a:solidFill>
              <a:latin typeface="Average"/>
              <a:ea typeface="Average"/>
              <a:cs typeface="Average"/>
              <a:sym typeface="Average"/>
            </a:endParaRPr>
          </a:p>
          <a:p>
            <a:pPr indent="457200" lvl="0" marL="0" rtl="0" algn="l">
              <a:spcBef>
                <a:spcPts val="0"/>
              </a:spcBef>
              <a:spcAft>
                <a:spcPts val="0"/>
              </a:spcAft>
              <a:buNone/>
            </a:pPr>
            <a:r>
              <a:rPr lang="th" sz="1600">
                <a:solidFill>
                  <a:schemeClr val="dk1"/>
                </a:solidFill>
                <a:latin typeface="Average"/>
                <a:ea typeface="Average"/>
                <a:cs typeface="Average"/>
                <a:sym typeface="Average"/>
              </a:rPr>
              <a:t>Lack in risk management with huge mismatches between the asset and liabilities of enterprises, leading them to assume excessive liquidity, interest rate and currency risks. For example, the over investment of government in mega project to support high GDP of the country.</a:t>
            </a:r>
            <a:endParaRPr sz="1600">
              <a:solidFill>
                <a:schemeClr val="dk1"/>
              </a:solidFill>
              <a:latin typeface="Average"/>
              <a:ea typeface="Average"/>
              <a:cs typeface="Average"/>
              <a:sym typeface="Average"/>
            </a:endParaRPr>
          </a:p>
          <a:p>
            <a:pPr indent="0" lvl="0" marL="0" rtl="0" algn="l">
              <a:spcBef>
                <a:spcPts val="0"/>
              </a:spcBef>
              <a:spcAft>
                <a:spcPts val="0"/>
              </a:spcAft>
              <a:buNone/>
            </a:pPr>
            <a:r>
              <a:rPr lang="th" sz="1600">
                <a:solidFill>
                  <a:schemeClr val="dk1"/>
                </a:solidFill>
                <a:latin typeface="Average"/>
                <a:ea typeface="Average"/>
                <a:cs typeface="Average"/>
                <a:sym typeface="Average"/>
              </a:rPr>
              <a:t>	</a:t>
            </a:r>
            <a:endParaRPr sz="1600">
              <a:solidFill>
                <a:schemeClr val="dk1"/>
              </a:solidFill>
              <a:latin typeface="Average"/>
              <a:ea typeface="Average"/>
              <a:cs typeface="Average"/>
              <a:sym typeface="Average"/>
            </a:endParaRPr>
          </a:p>
          <a:p>
            <a:pPr indent="0" lvl="0" marL="0" rtl="0" algn="l">
              <a:spcBef>
                <a:spcPts val="0"/>
              </a:spcBef>
              <a:spcAft>
                <a:spcPts val="0"/>
              </a:spcAft>
              <a:buNone/>
            </a:pPr>
            <a:r>
              <a:rPr lang="th" sz="1600">
                <a:solidFill>
                  <a:schemeClr val="dk1"/>
                </a:solidFill>
                <a:latin typeface="Average"/>
                <a:ea typeface="Average"/>
                <a:cs typeface="Average"/>
                <a:sym typeface="Average"/>
              </a:rPr>
              <a:t>	Unemployment, During the financial crisis, between January and December 1998, the</a:t>
            </a:r>
            <a:endParaRPr sz="1600">
              <a:solidFill>
                <a:schemeClr val="dk1"/>
              </a:solidFill>
              <a:latin typeface="Average"/>
              <a:ea typeface="Average"/>
              <a:cs typeface="Average"/>
              <a:sym typeface="Average"/>
            </a:endParaRPr>
          </a:p>
          <a:p>
            <a:pPr indent="0" lvl="0" marL="0" rtl="0" algn="l">
              <a:spcBef>
                <a:spcPts val="0"/>
              </a:spcBef>
              <a:spcAft>
                <a:spcPts val="0"/>
              </a:spcAft>
              <a:buNone/>
            </a:pPr>
            <a:r>
              <a:rPr lang="th" sz="1600">
                <a:solidFill>
                  <a:schemeClr val="dk1"/>
                </a:solidFill>
                <a:latin typeface="Average"/>
                <a:ea typeface="Average"/>
                <a:cs typeface="Average"/>
                <a:sym typeface="Average"/>
              </a:rPr>
              <a:t>total number of workers retrenched was 83,865 or 7.4%, in normally it should be between 1-3</a:t>
            </a:r>
            <a:r>
              <a:rPr lang="th" sz="1400">
                <a:solidFill>
                  <a:schemeClr val="dk1"/>
                </a:solidFill>
                <a:latin typeface="Average"/>
                <a:ea typeface="Average"/>
                <a:cs typeface="Average"/>
                <a:sym typeface="Average"/>
              </a:rPr>
              <a:t>%</a:t>
            </a:r>
            <a:endParaRPr sz="1400">
              <a:solidFill>
                <a:schemeClr val="dk1"/>
              </a:solidFill>
              <a:latin typeface="Average"/>
              <a:ea typeface="Average"/>
              <a:cs typeface="Average"/>
              <a:sym typeface="Average"/>
            </a:endParaRPr>
          </a:p>
          <a:p>
            <a:pPr indent="0" lvl="0" marL="0" rtl="0" algn="l">
              <a:spcBef>
                <a:spcPts val="0"/>
              </a:spcBef>
              <a:spcAft>
                <a:spcPts val="0"/>
              </a:spcAft>
              <a:buNone/>
            </a:pPr>
            <a:r>
              <a:t/>
            </a:r>
            <a:endParaRPr sz="1400">
              <a:solidFill>
                <a:schemeClr val="dk1"/>
              </a:solidFill>
              <a:latin typeface="Average"/>
              <a:ea typeface="Average"/>
              <a:cs typeface="Average"/>
              <a:sym typeface="Average"/>
            </a:endParaRPr>
          </a:p>
          <a:p>
            <a:pPr indent="0" lvl="0" marL="0" rtl="0" algn="l">
              <a:spcBef>
                <a:spcPts val="0"/>
              </a:spcBef>
              <a:spcAft>
                <a:spcPts val="0"/>
              </a:spcAft>
              <a:buNone/>
            </a:pPr>
            <a:r>
              <a:t/>
            </a:r>
            <a:endParaRPr sz="1400">
              <a:solidFill>
                <a:schemeClr val="dk1"/>
              </a:solidFill>
              <a:latin typeface="Average"/>
              <a:ea typeface="Average"/>
              <a:cs typeface="Average"/>
              <a:sym typeface="Average"/>
            </a:endParaRPr>
          </a:p>
          <a:p>
            <a:pPr indent="0" lvl="0" marL="0" rtl="0" algn="l">
              <a:spcBef>
                <a:spcPts val="0"/>
              </a:spcBef>
              <a:spcAft>
                <a:spcPts val="0"/>
              </a:spcAft>
              <a:buNone/>
            </a:pPr>
            <a:r>
              <a:t/>
            </a:r>
            <a:endParaRPr sz="1400">
              <a:solidFill>
                <a:schemeClr val="dk1"/>
              </a:solidFill>
              <a:latin typeface="Average"/>
              <a:ea typeface="Average"/>
              <a:cs typeface="Average"/>
              <a:sym typeface="Average"/>
            </a:endParaRPr>
          </a:p>
          <a:p>
            <a:pPr indent="0" lvl="0" marL="0" rtl="0" algn="l">
              <a:spcBef>
                <a:spcPts val="0"/>
              </a:spcBef>
              <a:spcAft>
                <a:spcPts val="0"/>
              </a:spcAft>
              <a:buNone/>
            </a:pPr>
            <a:r>
              <a:rPr lang="th" sz="1400">
                <a:solidFill>
                  <a:schemeClr val="dk1"/>
                </a:solidFill>
                <a:latin typeface="Average"/>
                <a:ea typeface="Average"/>
                <a:cs typeface="Average"/>
                <a:sym typeface="Average"/>
              </a:rPr>
              <a:t>	Exchange rate while borrowing and lending with foreign was fixed at lower than it should be</a:t>
            </a:r>
            <a:endParaRPr sz="1400">
              <a:solidFill>
                <a:schemeClr val="dk1"/>
              </a:solidFill>
              <a:latin typeface="Average"/>
              <a:ea typeface="Average"/>
              <a:cs typeface="Average"/>
              <a:sym typeface="Average"/>
            </a:endParaRPr>
          </a:p>
          <a:p>
            <a:pPr indent="457200" lvl="0" marL="0" rtl="0" algn="l">
              <a:spcBef>
                <a:spcPts val="0"/>
              </a:spcBef>
              <a:spcAft>
                <a:spcPts val="0"/>
              </a:spcAft>
              <a:buNone/>
            </a:pPr>
            <a:r>
              <a:rPr lang="th" sz="1400">
                <a:solidFill>
                  <a:schemeClr val="dk1"/>
                </a:solidFill>
                <a:latin typeface="Average"/>
                <a:ea typeface="Average"/>
                <a:cs typeface="Average"/>
                <a:sym typeface="Average"/>
              </a:rPr>
              <a:t>The Malaysian economic was vulnerable due to the unsustainable pace of economic growth and over-valued exchange rates.</a:t>
            </a:r>
            <a:endParaRPr sz="1400">
              <a:solidFill>
                <a:schemeClr val="dk1"/>
              </a:solidFill>
              <a:latin typeface="Average"/>
              <a:ea typeface="Average"/>
              <a:cs typeface="Average"/>
              <a:sym typeface="Average"/>
            </a:endParaRPr>
          </a:p>
          <a:p>
            <a:pPr indent="457200" lvl="0" marL="0" rtl="0" algn="l">
              <a:spcBef>
                <a:spcPts val="0"/>
              </a:spcBef>
              <a:spcAft>
                <a:spcPts val="0"/>
              </a:spcAft>
              <a:buNone/>
            </a:pPr>
            <a:r>
              <a:t/>
            </a:r>
            <a:endParaRPr sz="1400">
              <a:solidFill>
                <a:schemeClr val="dk1"/>
              </a:solidFill>
              <a:latin typeface="Average"/>
              <a:ea typeface="Average"/>
              <a:cs typeface="Average"/>
              <a:sym typeface="Average"/>
            </a:endParaRPr>
          </a:p>
          <a:p>
            <a:pPr indent="457200" lvl="0" marL="0" rtl="0" algn="l">
              <a:spcBef>
                <a:spcPts val="0"/>
              </a:spcBef>
              <a:spcAft>
                <a:spcPts val="0"/>
              </a:spcAft>
              <a:buNone/>
            </a:pPr>
            <a:r>
              <a:rPr lang="th" sz="1400">
                <a:solidFill>
                  <a:schemeClr val="dk1"/>
                </a:solidFill>
                <a:latin typeface="Average"/>
                <a:ea typeface="Average"/>
                <a:cs typeface="Average"/>
                <a:sym typeface="Average"/>
              </a:rPr>
              <a:t>Au: Firstly Malaysia have good economic when the asian fin. crisis occurs its cause malaysia’s currency dropped so hard cuz gov.and bank have poor policy or not correct policy to counter the effect therefore malaysia economic worsen.+Asia was characterized by a concentrated shareholdings system. Non-competitive product markets and weak legal protection as well as governance by large shareholders rather than managers had reduced opportunities for managements to specialize, poor diversification of investments, and increased risks of expropriation of outside shareholders by insiders.</a:t>
            </a:r>
            <a:endParaRPr sz="1400">
              <a:solidFill>
                <a:schemeClr val="dk1"/>
              </a:solidFill>
              <a:latin typeface="Average"/>
              <a:ea typeface="Average"/>
              <a:cs typeface="Average"/>
              <a:sym typeface="Average"/>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0" name="Shape 150"/>
        <p:cNvGrpSpPr/>
        <p:nvPr/>
      </p:nvGrpSpPr>
      <p:grpSpPr>
        <a:xfrm>
          <a:off x="0" y="0"/>
          <a:ext cx="0" cy="0"/>
          <a:chOff x="0" y="0"/>
          <a:chExt cx="0" cy="0"/>
        </a:xfrm>
      </p:grpSpPr>
      <p:sp>
        <p:nvSpPr>
          <p:cNvPr id="151" name="Google Shape;151;g567a2bf34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567a2bf34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t>to make their currency more strengthen.</a:t>
            </a:r>
            <a:endParaRPr/>
          </a:p>
          <a:p>
            <a:pPr indent="0" lvl="0" marL="0" rtl="0" algn="l">
              <a:spcBef>
                <a:spcPts val="0"/>
              </a:spcBef>
              <a:spcAft>
                <a:spcPts val="0"/>
              </a:spcAft>
              <a:buNone/>
            </a:pPr>
            <a:r>
              <a:rPr lang="th"/>
              <a:t>remove Non-Performing loan which is the loan that the borrower is not making </a:t>
            </a:r>
            <a:r>
              <a:rPr lang="th" sz="1200">
                <a:solidFill>
                  <a:srgbClr val="222222"/>
                </a:solidFill>
                <a:highlight>
                  <a:srgbClr val="FFFFFF"/>
                </a:highlight>
              </a:rPr>
              <a:t>interest payments or repaying any principal.</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6" name="Shape 156"/>
        <p:cNvGrpSpPr/>
        <p:nvPr/>
      </p:nvGrpSpPr>
      <p:grpSpPr>
        <a:xfrm>
          <a:off x="0" y="0"/>
          <a:ext cx="0" cy="0"/>
          <a:chOff x="0" y="0"/>
          <a:chExt cx="0" cy="0"/>
        </a:xfrm>
      </p:grpSpPr>
      <p:sp>
        <p:nvSpPr>
          <p:cNvPr id="157" name="Google Shape;157;g564bf2c397_0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564bf2c397_0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th" sz="1000">
                <a:solidFill>
                  <a:srgbClr val="666666"/>
                </a:solidFill>
                <a:latin typeface="Montserrat Medium"/>
                <a:ea typeface="Montserrat Medium"/>
                <a:cs typeface="Montserrat Medium"/>
                <a:sym typeface="Montserrat Medium"/>
              </a:rPr>
              <a:t>Philippines was not as badly affected as its Asian neighbors and was quicker to recover.</a:t>
            </a:r>
            <a:r>
              <a:rPr lang="th" sz="1000">
                <a:solidFill>
                  <a:srgbClr val="666666"/>
                </a:solidFill>
                <a:latin typeface="Montserrat"/>
                <a:ea typeface="Montserrat"/>
                <a:cs typeface="Montserrat"/>
                <a:sym typeface="Montserrat"/>
              </a:rPr>
              <a:t>Philippines was likely to be the least affected of the Asian countries.</a:t>
            </a:r>
            <a:endParaRPr sz="1000">
              <a:solidFill>
                <a:srgbClr val="666666"/>
              </a:solidFill>
              <a:latin typeface="Montserrat"/>
              <a:ea typeface="Montserrat"/>
              <a:cs typeface="Montserrat"/>
              <a:sym typeface="Montserrat"/>
            </a:endParaRPr>
          </a:p>
          <a:p>
            <a:pPr indent="0" lvl="0" marL="0" rtl="0" algn="l">
              <a:lnSpc>
                <a:spcPct val="115000"/>
              </a:lnSpc>
              <a:spcBef>
                <a:spcPts val="1600"/>
              </a:spcBef>
              <a:spcAft>
                <a:spcPts val="0"/>
              </a:spcAft>
              <a:buNone/>
            </a:pPr>
            <a:r>
              <a:rPr lang="th" sz="1000" u="sng">
                <a:solidFill>
                  <a:schemeClr val="accent5"/>
                </a:solidFill>
                <a:latin typeface="Montserrat"/>
                <a:ea typeface="Montserrat"/>
                <a:cs typeface="Montserrat"/>
                <a:sym typeface="Montserrat"/>
                <a:hlinkClick r:id="rId2"/>
              </a:rPr>
              <a:t>https://www.jri.co.jp/english/periodical/rim/1999/RIMe199902philippines/</a:t>
            </a:r>
            <a:r>
              <a:rPr lang="th" sz="1000">
                <a:latin typeface="Montserrat"/>
                <a:ea typeface="Montserrat"/>
                <a:cs typeface="Montserrat"/>
                <a:sym typeface="Montserrat"/>
              </a:rPr>
              <a:t>	 </a:t>
            </a:r>
            <a:endParaRPr sz="1000">
              <a:solidFill>
                <a:srgbClr val="666666"/>
              </a:solidFill>
              <a:latin typeface="Montserrat Medium"/>
              <a:ea typeface="Montserrat Medium"/>
              <a:cs typeface="Montserrat Medium"/>
              <a:sym typeface="Montserrat Medium"/>
            </a:endParaRPr>
          </a:p>
          <a:p>
            <a:pPr indent="0" lvl="0" marL="0" rtl="0" algn="l">
              <a:spcBef>
                <a:spcPts val="1600"/>
              </a:spcBef>
              <a:spcAft>
                <a:spcPts val="0"/>
              </a:spcAft>
              <a:buNone/>
            </a:pPr>
            <a:r>
              <a:rPr lang="th" sz="1000">
                <a:latin typeface="Montserrat"/>
                <a:ea typeface="Montserrat"/>
                <a:cs typeface="Montserrat"/>
                <a:sym typeface="Montserrat"/>
              </a:rPr>
              <a:t>it is because of </a:t>
            </a:r>
            <a:r>
              <a:rPr lang="th" sz="1000">
                <a:latin typeface="Montserrat"/>
                <a:ea typeface="Montserrat"/>
                <a:cs typeface="Montserrat"/>
                <a:sym typeface="Montserrat"/>
              </a:rPr>
              <a:t>these factors</a:t>
            </a:r>
            <a:endParaRPr sz="1000">
              <a:latin typeface="Montserrat"/>
              <a:ea typeface="Montserrat"/>
              <a:cs typeface="Montserrat"/>
              <a:sym typeface="Montserrat"/>
            </a:endParaRPr>
          </a:p>
          <a:p>
            <a:pPr indent="0" lvl="0" marL="0" rtl="0" algn="l">
              <a:spcBef>
                <a:spcPts val="0"/>
              </a:spcBef>
              <a:spcAft>
                <a:spcPts val="0"/>
              </a:spcAft>
              <a:buNone/>
            </a:pPr>
            <a:r>
              <a:rPr lang="th" sz="1000">
                <a:latin typeface="Montserrat"/>
                <a:ea typeface="Montserrat"/>
                <a:cs typeface="Montserrat"/>
                <a:sym typeface="Montserrat"/>
              </a:rPr>
              <a:t>	 	 		</a:t>
            </a:r>
            <a:endParaRPr sz="1000">
              <a:latin typeface="Montserrat"/>
              <a:ea typeface="Montserrat"/>
              <a:cs typeface="Montserrat"/>
              <a:sym typeface="Montserrat"/>
            </a:endParaRPr>
          </a:p>
          <a:p>
            <a:pPr indent="0" lvl="0" marL="0" rtl="0" algn="l">
              <a:spcBef>
                <a:spcPts val="0"/>
              </a:spcBef>
              <a:spcAft>
                <a:spcPts val="0"/>
              </a:spcAft>
              <a:buNone/>
            </a:pPr>
            <a:r>
              <a:rPr lang="th" sz="1000">
                <a:highlight>
                  <a:srgbClr val="FFFFFF"/>
                </a:highlight>
                <a:latin typeface="Montserrat"/>
                <a:ea typeface="Montserrat"/>
                <a:cs typeface="Montserrat"/>
                <a:sym typeface="Montserrat"/>
              </a:rPr>
              <a:t>1. Exchange Rates Pegged to the U.S. Dollar -</a:t>
            </a:r>
            <a:endParaRPr sz="1000">
              <a:highlight>
                <a:srgbClr val="FFFFFF"/>
              </a:highlight>
              <a:latin typeface="Montserrat"/>
              <a:ea typeface="Montserrat"/>
              <a:cs typeface="Montserrat"/>
              <a:sym typeface="Montserrat"/>
            </a:endParaRPr>
          </a:p>
          <a:p>
            <a:pPr indent="0" lvl="0" marL="0" rtl="0" algn="l">
              <a:spcBef>
                <a:spcPts val="0"/>
              </a:spcBef>
              <a:spcAft>
                <a:spcPts val="0"/>
              </a:spcAft>
              <a:buNone/>
            </a:pPr>
            <a:r>
              <a:rPr lang="th" sz="1000">
                <a:highlight>
                  <a:srgbClr val="FFFFFF"/>
                </a:highlight>
                <a:latin typeface="Montserrat"/>
                <a:ea typeface="Montserrat"/>
                <a:cs typeface="Montserrat"/>
                <a:sym typeface="Montserrat"/>
              </a:rPr>
              <a:t>Many Asian economies had pegged their currencies to the U.S. dollar. except for Philippines, </a:t>
            </a:r>
            <a:endParaRPr sz="1000">
              <a:latin typeface="Montserrat"/>
              <a:ea typeface="Montserrat"/>
              <a:cs typeface="Montserrat"/>
              <a:sym typeface="Montserrat"/>
            </a:endParaRPr>
          </a:p>
          <a:p>
            <a:pPr indent="0" lvl="0" marL="0" rtl="0" algn="l">
              <a:spcBef>
                <a:spcPts val="0"/>
              </a:spcBef>
              <a:spcAft>
                <a:spcPts val="0"/>
              </a:spcAft>
              <a:buNone/>
            </a:pPr>
            <a:r>
              <a:rPr lang="th" sz="1000">
                <a:latin typeface="Montserrat"/>
                <a:ea typeface="Montserrat"/>
                <a:cs typeface="Montserrat"/>
                <a:sym typeface="Montserrat"/>
              </a:rPr>
              <a:t>		</a:t>
            </a:r>
            <a:endParaRPr sz="1000">
              <a:latin typeface="Montserrat"/>
              <a:ea typeface="Montserrat"/>
              <a:cs typeface="Montserrat"/>
              <a:sym typeface="Montserrat"/>
            </a:endParaRPr>
          </a:p>
          <a:p>
            <a:pPr indent="0" lvl="0" marL="0" rtl="0" algn="l">
              <a:spcBef>
                <a:spcPts val="0"/>
              </a:spcBef>
              <a:spcAft>
                <a:spcPts val="0"/>
              </a:spcAft>
              <a:buNone/>
            </a:pPr>
            <a:r>
              <a:t/>
            </a:r>
            <a:endParaRPr sz="1000">
              <a:latin typeface="Montserrat"/>
              <a:ea typeface="Montserrat"/>
              <a:cs typeface="Montserrat"/>
              <a:sym typeface="Montserrat"/>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g564bf2c397_0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564bf2c397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th" sz="1000">
                <a:latin typeface="Montserrat"/>
                <a:ea typeface="Montserrat"/>
                <a:cs typeface="Montserrat"/>
                <a:sym typeface="Montserrat"/>
              </a:rPr>
              <a:t>2) Excess Debt and Profitability and Bankruptcy</a:t>
            </a:r>
            <a:endParaRPr b="1" sz="1000">
              <a:latin typeface="Montserrat"/>
              <a:ea typeface="Montserrat"/>
              <a:cs typeface="Montserrat"/>
              <a:sym typeface="Montserrat"/>
            </a:endParaRPr>
          </a:p>
          <a:p>
            <a:pPr indent="0" lvl="0" marL="0" rtl="0" algn="l">
              <a:lnSpc>
                <a:spcPct val="115000"/>
              </a:lnSpc>
              <a:spcBef>
                <a:spcPts val="1600"/>
              </a:spcBef>
              <a:spcAft>
                <a:spcPts val="0"/>
              </a:spcAft>
              <a:buNone/>
            </a:pPr>
            <a:r>
              <a:rPr lang="th" sz="1000">
                <a:highlight>
                  <a:srgbClr val="FFFFFF"/>
                </a:highlight>
                <a:latin typeface="Montserrat"/>
                <a:ea typeface="Montserrat"/>
                <a:cs typeface="Montserrat"/>
                <a:sym typeface="Montserrat"/>
              </a:rPr>
              <a:t>The debt/equity ratio of samples of Asian companies as of the end of 1997 -shows that the Philippines debt/equity ratio  was the lowest at 1.9; </a:t>
            </a:r>
            <a:r>
              <a:rPr lang="th" sz="1000">
                <a:latin typeface="Montserrat"/>
                <a:ea typeface="Montserrat"/>
                <a:cs typeface="Montserrat"/>
                <a:sym typeface="Montserrat"/>
              </a:rPr>
              <a:t>(Japan was 4.3).</a:t>
            </a:r>
            <a:endParaRPr sz="1000">
              <a:latin typeface="Montserrat"/>
              <a:ea typeface="Montserrat"/>
              <a:cs typeface="Montserrat"/>
              <a:sym typeface="Montserrat"/>
            </a:endParaRPr>
          </a:p>
          <a:p>
            <a:pPr indent="0" lvl="0" marL="0" rtl="0" algn="l">
              <a:lnSpc>
                <a:spcPct val="100000"/>
              </a:lnSpc>
              <a:spcBef>
                <a:spcPts val="1600"/>
              </a:spcBef>
              <a:spcAft>
                <a:spcPts val="0"/>
              </a:spcAft>
              <a:buNone/>
            </a:pPr>
            <a:r>
              <a:rPr b="1" lang="th" sz="1000">
                <a:latin typeface="Montserrat"/>
                <a:ea typeface="Montserrat"/>
                <a:cs typeface="Montserrat"/>
                <a:sym typeface="Montserrat"/>
              </a:rPr>
              <a:t>3) Strong Financial System</a:t>
            </a:r>
            <a:endParaRPr sz="1000">
              <a:latin typeface="Montserrat"/>
              <a:ea typeface="Montserrat"/>
              <a:cs typeface="Montserrat"/>
              <a:sym typeface="Montserrat"/>
            </a:endParaRPr>
          </a:p>
          <a:p>
            <a:pPr indent="0" lvl="0" marL="0" rtl="0" algn="l">
              <a:lnSpc>
                <a:spcPct val="115000"/>
              </a:lnSpc>
              <a:spcBef>
                <a:spcPts val="1600"/>
              </a:spcBef>
              <a:spcAft>
                <a:spcPts val="0"/>
              </a:spcAft>
              <a:buNone/>
            </a:pPr>
            <a:r>
              <a:rPr lang="th" sz="1000">
                <a:latin typeface="Montserrat"/>
                <a:ea typeface="Montserrat"/>
                <a:cs typeface="Montserrat"/>
                <a:sym typeface="Montserrat"/>
              </a:rPr>
              <a:t>The Philippines had much less short-term foreign currency borrowings, and half of the foreign currency liabilities of the private sector were to its residents/depositors, and most of the FCDU loans were to exporters, who are providing a natural hedge.Compared to the others, most of the loans in the Philippine banks were made to the more productive sectors of the economy such as manufacturing. Its loans to the real estate sector were relatively smaller, and the growth in real estate investment was basically due to real demand.</a:t>
            </a:r>
            <a:endParaRPr sz="1000" u="sng">
              <a:highlight>
                <a:schemeClr val="dk1"/>
              </a:highlight>
              <a:latin typeface="Montserrat"/>
              <a:ea typeface="Montserrat"/>
              <a:cs typeface="Montserrat"/>
              <a:sym typeface="Montserrat"/>
            </a:endParaRPr>
          </a:p>
          <a:p>
            <a:pPr indent="0" lvl="0" marL="0" rtl="0" algn="l">
              <a:lnSpc>
                <a:spcPct val="115000"/>
              </a:lnSpc>
              <a:spcBef>
                <a:spcPts val="1600"/>
              </a:spcBef>
              <a:spcAft>
                <a:spcPts val="0"/>
              </a:spcAft>
              <a:buNone/>
            </a:pPr>
            <a:r>
              <a:t/>
            </a:r>
            <a:endParaRPr sz="1000" u="sng">
              <a:highlight>
                <a:schemeClr val="dk1"/>
              </a:highlight>
              <a:latin typeface="Montserrat"/>
              <a:ea typeface="Montserrat"/>
              <a:cs typeface="Montserrat"/>
              <a:sym typeface="Montserrat"/>
            </a:endParaRPr>
          </a:p>
          <a:p>
            <a:pPr indent="0" lvl="0" marL="0" rtl="0" algn="l">
              <a:lnSpc>
                <a:spcPct val="115000"/>
              </a:lnSpc>
              <a:spcBef>
                <a:spcPts val="1600"/>
              </a:spcBef>
              <a:spcAft>
                <a:spcPts val="1600"/>
              </a:spcAft>
              <a:buNone/>
            </a:pPr>
            <a:r>
              <a:t/>
            </a:r>
            <a:endParaRPr sz="1000">
              <a:solidFill>
                <a:srgbClr val="FFFFFF"/>
              </a:solidFill>
              <a:highlight>
                <a:schemeClr val="dk1"/>
              </a:highlight>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0" name="Shape 180"/>
        <p:cNvGrpSpPr/>
        <p:nvPr/>
      </p:nvGrpSpPr>
      <p:grpSpPr>
        <a:xfrm>
          <a:off x="0" y="0"/>
          <a:ext cx="0" cy="0"/>
          <a:chOff x="0" y="0"/>
          <a:chExt cx="0" cy="0"/>
        </a:xfrm>
      </p:grpSpPr>
      <p:sp>
        <p:nvSpPr>
          <p:cNvPr id="181" name="Google Shape;181;g58bfa22813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58bfa22813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1000">
                <a:latin typeface="Montserrat"/>
                <a:ea typeface="Montserrat"/>
                <a:cs typeface="Montserrat"/>
                <a:sym typeface="Montserrat"/>
              </a:rPr>
              <a:t>the exchange rate collapsed the country experienced a significant real exchange rate depreciation,</a:t>
            </a:r>
            <a:endParaRPr sz="1000">
              <a:latin typeface="Montserrat"/>
              <a:ea typeface="Montserrat"/>
              <a:cs typeface="Montserrat"/>
              <a:sym typeface="Montserrat"/>
            </a:endParaRPr>
          </a:p>
          <a:p>
            <a:pPr indent="0" lvl="0" marL="0" rtl="0" algn="l">
              <a:spcBef>
                <a:spcPts val="0"/>
              </a:spcBef>
              <a:spcAft>
                <a:spcPts val="0"/>
              </a:spcAft>
              <a:buNone/>
            </a:pPr>
            <a:r>
              <a:rPr lang="th" sz="1000">
                <a:latin typeface="Montserrat"/>
                <a:ea typeface="Montserrat"/>
                <a:cs typeface="Montserrat"/>
                <a:sym typeface="Montserrat"/>
              </a:rPr>
              <a:t>		 	 	 							</a:t>
            </a:r>
            <a:endParaRPr sz="1000">
              <a:latin typeface="Montserrat"/>
              <a:ea typeface="Montserrat"/>
              <a:cs typeface="Montserrat"/>
              <a:sym typeface="Montserrat"/>
            </a:endParaRPr>
          </a:p>
          <a:p>
            <a:pPr indent="0" lvl="0" marL="0" rtl="0" algn="l">
              <a:spcBef>
                <a:spcPts val="0"/>
              </a:spcBef>
              <a:spcAft>
                <a:spcPts val="0"/>
              </a:spcAft>
              <a:buNone/>
            </a:pPr>
            <a:r>
              <a:rPr lang="th" sz="1000">
                <a:latin typeface="Montserrat"/>
                <a:ea typeface="Montserrat"/>
                <a:cs typeface="Montserrat"/>
                <a:sym typeface="Montserrat"/>
              </a:rPr>
              <a:t>This difference in the sectoral pattern of lending had implications for how the economy was able to respond to the crisis. </a:t>
            </a:r>
            <a:endParaRPr sz="1000">
              <a:latin typeface="Montserrat"/>
              <a:ea typeface="Montserrat"/>
              <a:cs typeface="Montserrat"/>
              <a:sym typeface="Montserrat"/>
            </a:endParaRPr>
          </a:p>
          <a:p>
            <a:pPr indent="0" lvl="0" marL="0" rtl="0" algn="l">
              <a:spcBef>
                <a:spcPts val="0"/>
              </a:spcBef>
              <a:spcAft>
                <a:spcPts val="0"/>
              </a:spcAft>
              <a:buNone/>
            </a:pPr>
            <a:r>
              <a:t/>
            </a:r>
            <a:endParaRPr sz="1000">
              <a:latin typeface="Montserrat"/>
              <a:ea typeface="Montserrat"/>
              <a:cs typeface="Montserrat"/>
              <a:sym typeface="Montserrat"/>
            </a:endParaRPr>
          </a:p>
          <a:p>
            <a:pPr indent="0" lvl="0" marL="0" rtl="0" algn="l">
              <a:spcBef>
                <a:spcPts val="0"/>
              </a:spcBef>
              <a:spcAft>
                <a:spcPts val="0"/>
              </a:spcAft>
              <a:buNone/>
            </a:pPr>
            <a:r>
              <a:rPr lang="th" sz="1000">
                <a:latin typeface="Montserrat"/>
                <a:ea typeface="Montserrat"/>
                <a:cs typeface="Montserrat"/>
                <a:sym typeface="Montserrat"/>
              </a:rPr>
              <a:t>When the exchange rate collapsed the country experienced a significant real exchange rate depreciation, as did other countries in Southeast Asia.</a:t>
            </a:r>
            <a:endParaRPr sz="1000">
              <a:latin typeface="Montserrat"/>
              <a:ea typeface="Montserrat"/>
              <a:cs typeface="Montserrat"/>
              <a:sym typeface="Montserrat"/>
            </a:endParaRPr>
          </a:p>
          <a:p>
            <a:pPr indent="0" lvl="0" marL="0" rtl="0" algn="l">
              <a:spcBef>
                <a:spcPts val="0"/>
              </a:spcBef>
              <a:spcAft>
                <a:spcPts val="0"/>
              </a:spcAft>
              <a:buNone/>
            </a:pPr>
            <a:r>
              <a:rPr lang="th" sz="1000">
                <a:latin typeface="Montserrat"/>
                <a:ea typeface="Montserrat"/>
                <a:cs typeface="Montserrat"/>
                <a:sym typeface="Montserrat"/>
              </a:rPr>
              <a:t>However, to greater extent that the others, the lending boom in the Philippines had financed investment in internationally tradable sectors.  Because of excess capacity in the tradables sector and less impairment of corporate balance sheets meant the Philippines was better able to exploit the real exchange rate depreciation, increasing exports (as well as substituting domestically produced goods for imports).</a:t>
            </a:r>
            <a:endParaRPr sz="1000">
              <a:latin typeface="Montserrat"/>
              <a:ea typeface="Montserrat"/>
              <a:cs typeface="Montserrat"/>
              <a:sym typeface="Montserrat"/>
            </a:endParaRPr>
          </a:p>
          <a:p>
            <a:pPr indent="0" lvl="0" marL="0" rtl="0" algn="l">
              <a:spcBef>
                <a:spcPts val="0"/>
              </a:spcBef>
              <a:spcAft>
                <a:spcPts val="0"/>
              </a:spcAft>
              <a:buNone/>
            </a:pPr>
            <a:r>
              <a:rPr lang="th" sz="1000">
                <a:latin typeface="Montserrat"/>
                <a:ea typeface="Montserrat"/>
                <a:cs typeface="Montserrat"/>
                <a:sym typeface="Montserrat"/>
              </a:rPr>
              <a:t>And as a consequence, the Philippines was able to generate the big reduction in its current account deficit through exporting (and thereby maintaining the level of domestic output), rather than through a compression of imports</a:t>
            </a:r>
            <a:endParaRPr sz="1000">
              <a:latin typeface="Montserrat"/>
              <a:ea typeface="Montserrat"/>
              <a:cs typeface="Montserrat"/>
              <a:sym typeface="Montserrat"/>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3" name="Shape 193"/>
        <p:cNvGrpSpPr/>
        <p:nvPr/>
      </p:nvGrpSpPr>
      <p:grpSpPr>
        <a:xfrm>
          <a:off x="0" y="0"/>
          <a:ext cx="0" cy="0"/>
          <a:chOff x="0" y="0"/>
          <a:chExt cx="0" cy="0"/>
        </a:xfrm>
      </p:grpSpPr>
      <p:sp>
        <p:nvSpPr>
          <p:cNvPr id="194" name="Google Shape;194;g567a2bf340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567a2bf340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0" name="Shape 200"/>
        <p:cNvGrpSpPr/>
        <p:nvPr/>
      </p:nvGrpSpPr>
      <p:grpSpPr>
        <a:xfrm>
          <a:off x="0" y="0"/>
          <a:ext cx="0" cy="0"/>
          <a:chOff x="0" y="0"/>
          <a:chExt cx="0" cy="0"/>
        </a:xfrm>
      </p:grpSpPr>
      <p:sp>
        <p:nvSpPr>
          <p:cNvPr id="201" name="Google Shape;201;g567a2bf340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 name="Google Shape;202;g567a2bf340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5" name="Shape 205"/>
        <p:cNvGrpSpPr/>
        <p:nvPr/>
      </p:nvGrpSpPr>
      <p:grpSpPr>
        <a:xfrm>
          <a:off x="0" y="0"/>
          <a:ext cx="0" cy="0"/>
          <a:chOff x="0" y="0"/>
          <a:chExt cx="0" cy="0"/>
        </a:xfrm>
      </p:grpSpPr>
      <p:sp>
        <p:nvSpPr>
          <p:cNvPr id="206" name="Google Shape;206;g567a2bf340_0_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567a2bf340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g567a2bf340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2" name="Google Shape;212;g567a2bf340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7" name="Shape 217"/>
        <p:cNvGrpSpPr/>
        <p:nvPr/>
      </p:nvGrpSpPr>
      <p:grpSpPr>
        <a:xfrm>
          <a:off x="0" y="0"/>
          <a:ext cx="0" cy="0"/>
          <a:chOff x="0" y="0"/>
          <a:chExt cx="0" cy="0"/>
        </a:xfrm>
      </p:grpSpPr>
      <p:sp>
        <p:nvSpPr>
          <p:cNvPr id="218" name="Google Shape;218;g567a2bf340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567a2bf340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Google Shape;223;g567a2bf340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 name="Google Shape;224;g567a2bf340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7" name="Shape 227"/>
        <p:cNvGrpSpPr/>
        <p:nvPr/>
      </p:nvGrpSpPr>
      <p:grpSpPr>
        <a:xfrm>
          <a:off x="0" y="0"/>
          <a:ext cx="0" cy="0"/>
          <a:chOff x="0" y="0"/>
          <a:chExt cx="0" cy="0"/>
        </a:xfrm>
      </p:grpSpPr>
      <p:sp>
        <p:nvSpPr>
          <p:cNvPr id="228" name="Google Shape;228;g58263da3f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58263da3f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0" name="Shape 240"/>
        <p:cNvGrpSpPr/>
        <p:nvPr/>
      </p:nvGrpSpPr>
      <p:grpSpPr>
        <a:xfrm>
          <a:off x="0" y="0"/>
          <a:ext cx="0" cy="0"/>
          <a:chOff x="0" y="0"/>
          <a:chExt cx="0" cy="0"/>
        </a:xfrm>
      </p:grpSpPr>
      <p:sp>
        <p:nvSpPr>
          <p:cNvPr id="241" name="Google Shape;241;g56a838bfb2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2" name="Google Shape;242;g56a838bfb2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6" name="Shape 246"/>
        <p:cNvGrpSpPr/>
        <p:nvPr/>
      </p:nvGrpSpPr>
      <p:grpSpPr>
        <a:xfrm>
          <a:off x="0" y="0"/>
          <a:ext cx="0" cy="0"/>
          <a:chOff x="0" y="0"/>
          <a:chExt cx="0" cy="0"/>
        </a:xfrm>
      </p:grpSpPr>
      <p:sp>
        <p:nvSpPr>
          <p:cNvPr id="247" name="Google Shape;247;g56a838bfb2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56a838bfb2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Google Shape;253;g56a838bfb2_1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56a838bfb2_1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8" name="Shape 258"/>
        <p:cNvGrpSpPr/>
        <p:nvPr/>
      </p:nvGrpSpPr>
      <p:grpSpPr>
        <a:xfrm>
          <a:off x="0" y="0"/>
          <a:ext cx="0" cy="0"/>
          <a:chOff x="0" y="0"/>
          <a:chExt cx="0" cy="0"/>
        </a:xfrm>
      </p:grpSpPr>
      <p:sp>
        <p:nvSpPr>
          <p:cNvPr id="259" name="Google Shape;259;g56a838bfb2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0" name="Google Shape;260;g56a838bfb2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5" name="Shape 265"/>
        <p:cNvGrpSpPr/>
        <p:nvPr/>
      </p:nvGrpSpPr>
      <p:grpSpPr>
        <a:xfrm>
          <a:off x="0" y="0"/>
          <a:ext cx="0" cy="0"/>
          <a:chOff x="0" y="0"/>
          <a:chExt cx="0" cy="0"/>
        </a:xfrm>
      </p:grpSpPr>
      <p:sp>
        <p:nvSpPr>
          <p:cNvPr id="266" name="Google Shape;266;g58263da3f2_1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7" name="Google Shape;267;g58263da3f2_1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5" name="Shape 275"/>
        <p:cNvGrpSpPr/>
        <p:nvPr/>
      </p:nvGrpSpPr>
      <p:grpSpPr>
        <a:xfrm>
          <a:off x="0" y="0"/>
          <a:ext cx="0" cy="0"/>
          <a:chOff x="0" y="0"/>
          <a:chExt cx="0" cy="0"/>
        </a:xfrm>
      </p:grpSpPr>
      <p:sp>
        <p:nvSpPr>
          <p:cNvPr id="276" name="Google Shape;276;g56a838bfb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7" name="Google Shape;277;g56a838bfb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1" name="Shape 281"/>
        <p:cNvGrpSpPr/>
        <p:nvPr/>
      </p:nvGrpSpPr>
      <p:grpSpPr>
        <a:xfrm>
          <a:off x="0" y="0"/>
          <a:ext cx="0" cy="0"/>
          <a:chOff x="0" y="0"/>
          <a:chExt cx="0" cy="0"/>
        </a:xfrm>
      </p:grpSpPr>
      <p:sp>
        <p:nvSpPr>
          <p:cNvPr id="282" name="Google Shape;282;g58d3780163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3" name="Google Shape;283;g58d3780163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47996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41375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txBox="1"/>
          <p:nvPr>
            <p:ph type="ctrTitle"/>
          </p:nvPr>
        </p:nvSpPr>
        <p:spPr>
          <a:xfrm>
            <a:off x="671258" y="990800"/>
            <a:ext cx="7801500" cy="1730100"/>
          </a:xfrm>
          <a:prstGeom prst="rect">
            <a:avLst/>
          </a:prstGeom>
        </p:spPr>
        <p:txBody>
          <a:bodyPr anchorCtr="0" anchor="b" bIns="91425" lIns="91425" spcFirstLastPara="1" rIns="91425" wrap="square" tIns="91425"/>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2"/>
          <p:cNvSpPr txBox="1"/>
          <p:nvPr>
            <p:ph idx="1" type="subTitle"/>
          </p:nvPr>
        </p:nvSpPr>
        <p:spPr>
          <a:xfrm>
            <a:off x="671250" y="3174876"/>
            <a:ext cx="7801500" cy="7926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6" name="Google Shape;16;p2"/>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7" name="Shape 17"/>
        <p:cNvGrpSpPr/>
        <p:nvPr/>
      </p:nvGrpSpPr>
      <p:grpSpPr>
        <a:xfrm>
          <a:off x="0" y="0"/>
          <a:ext cx="0" cy="0"/>
          <a:chOff x="0" y="0"/>
          <a:chExt cx="0" cy="0"/>
        </a:xfrm>
      </p:grpSpPr>
      <p:sp>
        <p:nvSpPr>
          <p:cNvPr id="18" name="Google Shape;18;p3"/>
          <p:cNvSpPr txBox="1"/>
          <p:nvPr>
            <p:ph type="title"/>
          </p:nvPr>
        </p:nvSpPr>
        <p:spPr>
          <a:xfrm>
            <a:off x="671250" y="2141250"/>
            <a:ext cx="7852200" cy="861000"/>
          </a:xfrm>
          <a:prstGeom prst="rect">
            <a:avLst/>
          </a:prstGeom>
        </p:spPr>
        <p:txBody>
          <a:bodyPr anchorCtr="0" anchor="ctr" bIns="91425" lIns="91425" spcFirstLastPara="1" rIns="91425" wrap="square" tIns="91425"/>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9" name="Google Shape;19;p3"/>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0" name="Shape 20"/>
        <p:cNvGrpSpPr/>
        <p:nvPr/>
      </p:nvGrpSpPr>
      <p:grpSpPr>
        <a:xfrm>
          <a:off x="0" y="0"/>
          <a:ext cx="0" cy="0"/>
          <a:chOff x="0" y="0"/>
          <a:chExt cx="0" cy="0"/>
        </a:xfrm>
      </p:grpSpPr>
      <p:sp>
        <p:nvSpPr>
          <p:cNvPr id="21" name="Google Shape;21;p4"/>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2" name="Google Shape;22;p4"/>
          <p:cNvSpPr txBox="1"/>
          <p:nvPr>
            <p:ph idx="1" type="body"/>
          </p:nvPr>
        </p:nvSpPr>
        <p:spPr>
          <a:xfrm>
            <a:off x="311700" y="1152475"/>
            <a:ext cx="8520600" cy="3416400"/>
          </a:xfrm>
          <a:prstGeom prst="rect">
            <a:avLst/>
          </a:prstGeom>
        </p:spPr>
        <p:txBody>
          <a:bodyPr anchorCtr="0" anchor="t" bIns="91425" lIns="91425" spcFirstLastPara="1" rIns="91425" wrap="square" tIns="91425"/>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3" name="Google Shape;23;p4"/>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6" name="Google Shape;26;p5"/>
          <p:cNvSpPr txBox="1"/>
          <p:nvPr>
            <p:ph idx="1" type="body"/>
          </p:nvPr>
        </p:nvSpPr>
        <p:spPr>
          <a:xfrm>
            <a:off x="3117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7" name="Google Shape;27;p5"/>
          <p:cNvSpPr txBox="1"/>
          <p:nvPr>
            <p:ph idx="2" type="body"/>
          </p:nvPr>
        </p:nvSpPr>
        <p:spPr>
          <a:xfrm>
            <a:off x="4832400" y="1152475"/>
            <a:ext cx="3999900" cy="3416400"/>
          </a:xfrm>
          <a:prstGeom prst="rect">
            <a:avLst/>
          </a:prstGeom>
        </p:spPr>
        <p:txBody>
          <a:bodyPr anchorCtr="0" anchor="t" bIns="91425" lIns="91425" spcFirstLastPara="1" rIns="91425" wrap="square" tIns="91425"/>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8" name="Google Shape;28;p5"/>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9" name="Shape 29"/>
        <p:cNvGrpSpPr/>
        <p:nvPr/>
      </p:nvGrpSpPr>
      <p:grpSpPr>
        <a:xfrm>
          <a:off x="0" y="0"/>
          <a:ext cx="0" cy="0"/>
          <a:chOff x="0" y="0"/>
          <a:chExt cx="0" cy="0"/>
        </a:xfrm>
      </p:grpSpPr>
      <p:sp>
        <p:nvSpPr>
          <p:cNvPr id="30" name="Google Shape;30;p6"/>
          <p:cNvSpPr txBox="1"/>
          <p:nvPr>
            <p:ph type="title"/>
          </p:nvPr>
        </p:nvSpPr>
        <p:spPr>
          <a:xfrm>
            <a:off x="311700" y="445025"/>
            <a:ext cx="8520600" cy="572700"/>
          </a:xfrm>
          <a:prstGeom prst="rect">
            <a:avLst/>
          </a:prstGeom>
        </p:spPr>
        <p:txBody>
          <a:bodyPr anchorCtr="0" anchor="t"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1" name="Google Shape;31;p6"/>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32" name="Shape 32"/>
        <p:cNvGrpSpPr/>
        <p:nvPr/>
      </p:nvGrpSpPr>
      <p:grpSpPr>
        <a:xfrm>
          <a:off x="0" y="0"/>
          <a:ext cx="0" cy="0"/>
          <a:chOff x="0" y="0"/>
          <a:chExt cx="0" cy="0"/>
        </a:xfrm>
      </p:grpSpPr>
      <p:sp>
        <p:nvSpPr>
          <p:cNvPr id="33" name="Google Shape;33;p7"/>
          <p:cNvSpPr txBox="1"/>
          <p:nvPr>
            <p:ph type="title"/>
          </p:nvPr>
        </p:nvSpPr>
        <p:spPr>
          <a:xfrm>
            <a:off x="311700" y="555600"/>
            <a:ext cx="2808000" cy="755700"/>
          </a:xfrm>
          <a:prstGeom prst="rect">
            <a:avLst/>
          </a:prstGeom>
        </p:spPr>
        <p:txBody>
          <a:bodyPr anchorCtr="0" anchor="b" bIns="91425" lIns="91425" spcFirstLastPara="1" rIns="91425" wrap="square" tIns="91425"/>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4" name="Google Shape;34;p7"/>
          <p:cNvSpPr txBox="1"/>
          <p:nvPr>
            <p:ph idx="1" type="body"/>
          </p:nvPr>
        </p:nvSpPr>
        <p:spPr>
          <a:xfrm>
            <a:off x="311700" y="1389600"/>
            <a:ext cx="2808000" cy="3179400"/>
          </a:xfrm>
          <a:prstGeom prst="rect">
            <a:avLst/>
          </a:prstGeom>
        </p:spPr>
        <p:txBody>
          <a:bodyPr anchorCtr="0" anchor="t" bIns="91425" lIns="91425" spcFirstLastPara="1" rIns="91425" wrap="square" tIns="91425"/>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5" name="Google Shape;35;p7"/>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lt2"/>
        </a:solidFill>
      </p:bgPr>
    </p:bg>
    <p:spTree>
      <p:nvGrpSpPr>
        <p:cNvPr id="36" name="Shape 36"/>
        <p:cNvGrpSpPr/>
        <p:nvPr/>
      </p:nvGrpSpPr>
      <p:grpSpPr>
        <a:xfrm>
          <a:off x="0" y="0"/>
          <a:ext cx="0" cy="0"/>
          <a:chOff x="0" y="0"/>
          <a:chExt cx="0" cy="0"/>
        </a:xfrm>
      </p:grpSpPr>
      <p:sp>
        <p:nvSpPr>
          <p:cNvPr id="37" name="Google Shape;37;p8"/>
          <p:cNvSpPr txBox="1"/>
          <p:nvPr>
            <p:ph type="title"/>
          </p:nvPr>
        </p:nvSpPr>
        <p:spPr>
          <a:xfrm>
            <a:off x="490250" y="526350"/>
            <a:ext cx="6227100" cy="4090800"/>
          </a:xfrm>
          <a:prstGeom prst="rect">
            <a:avLst/>
          </a:prstGeom>
        </p:spPr>
        <p:txBody>
          <a:bodyPr anchorCtr="0" anchor="ctr" bIns="91425" lIns="91425" spcFirstLastPara="1" rIns="91425" wrap="square" tIns="91425"/>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38" name="Google Shape;38;p8"/>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9"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1" name="Google Shape;41;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2" name="Google Shape;42;p9"/>
          <p:cNvSpPr txBox="1"/>
          <p:nvPr>
            <p:ph type="title"/>
          </p:nvPr>
        </p:nvSpPr>
        <p:spPr>
          <a:xfrm>
            <a:off x="265500" y="1081400"/>
            <a:ext cx="4045200" cy="1710300"/>
          </a:xfrm>
          <a:prstGeom prst="rect">
            <a:avLst/>
          </a:prstGeom>
        </p:spPr>
        <p:txBody>
          <a:bodyPr anchorCtr="0" anchor="b" bIns="91425" lIns="91425" spcFirstLastPara="1" rIns="91425" wrap="square" tIns="91425"/>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3" name="Google Shape;43;p9"/>
          <p:cNvSpPr txBox="1"/>
          <p:nvPr>
            <p:ph idx="1" type="subTitle"/>
          </p:nvPr>
        </p:nvSpPr>
        <p:spPr>
          <a:xfrm>
            <a:off x="265500" y="2845201"/>
            <a:ext cx="4045200" cy="1345500"/>
          </a:xfrm>
          <a:prstGeom prst="rect">
            <a:avLst/>
          </a:prstGeom>
        </p:spPr>
        <p:txBody>
          <a:bodyPr anchorCtr="0" anchor="t" bIns="91425" lIns="91425" spcFirstLastPara="1" rIns="91425" wrap="square" tIns="91425"/>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p:txBody>
      </p:sp>
      <p:sp>
        <p:nvSpPr>
          <p:cNvPr id="44" name="Google Shape;44;p9"/>
          <p:cNvSpPr txBox="1"/>
          <p:nvPr>
            <p:ph idx="2" type="body"/>
          </p:nvPr>
        </p:nvSpPr>
        <p:spPr>
          <a:xfrm>
            <a:off x="4939500" y="724200"/>
            <a:ext cx="3837000" cy="3695100"/>
          </a:xfrm>
          <a:prstGeom prst="rect">
            <a:avLst/>
          </a:prstGeom>
        </p:spPr>
        <p:txBody>
          <a:bodyPr anchorCtr="0" anchor="ctr" bIns="91425" lIns="91425" spcFirstLastPara="1" rIns="91425" wrap="square" tIns="91425"/>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45" name="Google Shape;45;p9"/>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6" name="Shape 46"/>
        <p:cNvGrpSpPr/>
        <p:nvPr/>
      </p:nvGrpSpPr>
      <p:grpSpPr>
        <a:xfrm>
          <a:off x="0" y="0"/>
          <a:ext cx="0" cy="0"/>
          <a:chOff x="0" y="0"/>
          <a:chExt cx="0" cy="0"/>
        </a:xfrm>
      </p:grpSpPr>
      <p:sp>
        <p:nvSpPr>
          <p:cNvPr id="47" name="Google Shape;47;p10"/>
          <p:cNvSpPr txBox="1"/>
          <p:nvPr>
            <p:ph idx="1" type="body"/>
          </p:nvPr>
        </p:nvSpPr>
        <p:spPr>
          <a:xfrm>
            <a:off x="311700" y="4230575"/>
            <a:ext cx="5998800" cy="605100"/>
          </a:xfrm>
          <a:prstGeom prst="rect">
            <a:avLst/>
          </a:prstGeom>
        </p:spPr>
        <p:txBody>
          <a:bodyPr anchorCtr="0" anchor="ctr" bIns="91425" lIns="91425" spcFirstLastPara="1" rIns="91425" wrap="square" tIns="91425"/>
          <a:lstStyle>
            <a:lvl1pPr indent="-228600" lvl="0" marL="4572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p:txBody>
      </p:sp>
      <p:sp>
        <p:nvSpPr>
          <p:cNvPr id="48" name="Google Shape;48;p10"/>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9" name="Shape 49"/>
        <p:cNvGrpSpPr/>
        <p:nvPr/>
      </p:nvGrpSpPr>
      <p:grpSpPr>
        <a:xfrm>
          <a:off x="0" y="0"/>
          <a:ext cx="0" cy="0"/>
          <a:chOff x="0" y="0"/>
          <a:chExt cx="0" cy="0"/>
        </a:xfrm>
      </p:grpSpPr>
      <p:sp>
        <p:nvSpPr>
          <p:cNvPr id="50" name="Google Shape;50;p11"/>
          <p:cNvSpPr txBox="1"/>
          <p:nvPr>
            <p:ph hasCustomPrompt="1" type="title"/>
          </p:nvPr>
        </p:nvSpPr>
        <p:spPr>
          <a:xfrm>
            <a:off x="311700" y="1255275"/>
            <a:ext cx="8520600" cy="1890600"/>
          </a:xfrm>
          <a:prstGeom prst="rect">
            <a:avLst/>
          </a:prstGeom>
        </p:spPr>
        <p:txBody>
          <a:bodyPr anchorCtr="0" anchor="b" bIns="91425" lIns="91425" spcFirstLastPara="1" rIns="91425" wrap="square" tIns="91425"/>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p:nvPr>
            <p:ph idx="1" type="body"/>
          </p:nvPr>
        </p:nvSpPr>
        <p:spPr>
          <a:xfrm>
            <a:off x="311700" y="3228425"/>
            <a:ext cx="8520600" cy="1300800"/>
          </a:xfrm>
          <a:prstGeom prst="rect">
            <a:avLst/>
          </a:prstGeom>
        </p:spPr>
        <p:txBody>
          <a:bodyPr anchorCtr="0" anchor="t" bIns="91425" lIns="91425" spcFirstLastPara="1" rIns="91425" wrap="square" tIns="91425"/>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52" name="Google Shape;52;p11"/>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90250" y="4681009"/>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th"/>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lat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lstStyle>
            <a:lvl1pPr indent="-342900" lvl="0" marL="4572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indent="-317500" lvl="1" marL="9144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indent="-317500" lvl="2" marL="13716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indent="-317500" lvl="3" marL="18288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indent="-317500" lvl="4" marL="22860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indent="-317500" lvl="5" marL="27432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indent="-317500" lvl="6" marL="32004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indent="-317500" lvl="7" marL="3657600">
              <a:lnSpc>
                <a:spcPct val="115000"/>
              </a:lnSpc>
              <a:spcBef>
                <a:spcPts val="160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indent="-317500" lvl="8" marL="4114800">
              <a:lnSpc>
                <a:spcPct val="115000"/>
              </a:lnSpc>
              <a:spcBef>
                <a:spcPts val="1600"/>
              </a:spcBef>
              <a:spcAft>
                <a:spcPts val="1600"/>
              </a:spcAft>
              <a:buClr>
                <a:schemeClr val="accent3"/>
              </a:buClr>
              <a:buSzPts val="1400"/>
              <a:buFont typeface="Average"/>
              <a:buChar char="■"/>
              <a:defRPr>
                <a:solidFill>
                  <a:schemeClr val="accent3"/>
                </a:solidFill>
                <a:latin typeface="Average"/>
                <a:ea typeface="Average"/>
                <a:cs typeface="Average"/>
                <a:sym typeface="Average"/>
              </a:defRPr>
            </a:lvl9pPr>
          </a:lstStyle>
          <a:p/>
        </p:txBody>
      </p:sp>
      <p:sp>
        <p:nvSpPr>
          <p:cNvPr id="8" name="Google Shape;8;p1"/>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indent="0" lvl="0" marL="0" rtl="0" algn="r">
              <a:spcBef>
                <a:spcPts val="0"/>
              </a:spcBef>
              <a:spcAft>
                <a:spcPts val="0"/>
              </a:spcAft>
              <a:buNone/>
            </a:pPr>
            <a:fld id="{00000000-1234-1234-1234-123412341234}" type="slidenum">
              <a:rPr lang="th"/>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7.png"/><Relationship Id="rId4" Type="http://schemas.openxmlformats.org/officeDocument/2006/relationships/image" Target="../media/image1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image" Target="../media/image10.png"/><Relationship Id="rId4" Type="http://schemas.openxmlformats.org/officeDocument/2006/relationships/image" Target="../media/image8.png"/><Relationship Id="rId5"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7.xml"/><Relationship Id="rId3" Type="http://schemas.openxmlformats.org/officeDocument/2006/relationships/image" Target="../media/image9.png"/><Relationship Id="rId4" Type="http://schemas.openxmlformats.org/officeDocument/2006/relationships/image" Target="../media/image15.png"/><Relationship Id="rId5"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8.xml"/><Relationship Id="rId3" Type="http://schemas.openxmlformats.org/officeDocument/2006/relationships/image" Target="../media/image2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0.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35.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1.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9.png"/><Relationship Id="rId4" Type="http://schemas.openxmlformats.org/officeDocument/2006/relationships/image" Target="../media/image8.png"/><Relationship Id="rId5"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4.xml"/><Relationship Id="rId3" Type="http://schemas.openxmlformats.org/officeDocument/2006/relationships/image" Target="../media/image3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5.xml"/><Relationship Id="rId3" Type="http://schemas.openxmlformats.org/officeDocument/2006/relationships/comments" Target="../comments/comment1.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6.xml"/><Relationship Id="rId3"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7.xml"/><Relationship Id="rId3" Type="http://schemas.openxmlformats.org/officeDocument/2006/relationships/image" Target="../media/image2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8.xml"/><Relationship Id="rId3"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 Id="rId3" Type="http://schemas.openxmlformats.org/officeDocument/2006/relationships/image" Target="../media/image2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4.png"/><Relationship Id="rId4" Type="http://schemas.openxmlformats.org/officeDocument/2006/relationships/image" Target="../media/image34.png"/><Relationship Id="rId5" Type="http://schemas.openxmlformats.org/officeDocument/2006/relationships/image" Target="../media/image21.png"/><Relationship Id="rId6" Type="http://schemas.openxmlformats.org/officeDocument/2006/relationships/image" Target="../media/image25.png"/><Relationship Id="rId7"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2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3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32.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31.png"/><Relationship Id="rId4" Type="http://schemas.openxmlformats.org/officeDocument/2006/relationships/image" Target="../media/image29.png"/><Relationship Id="rId5" Type="http://schemas.openxmlformats.org/officeDocument/2006/relationships/image" Target="../media/image3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58" name="Shape 58"/>
        <p:cNvGrpSpPr/>
        <p:nvPr/>
      </p:nvGrpSpPr>
      <p:grpSpPr>
        <a:xfrm>
          <a:off x="0" y="0"/>
          <a:ext cx="0" cy="0"/>
          <a:chOff x="0" y="0"/>
          <a:chExt cx="0" cy="0"/>
        </a:xfrm>
      </p:grpSpPr>
      <p:sp>
        <p:nvSpPr>
          <p:cNvPr id="59" name="Google Shape;59;p13"/>
          <p:cNvSpPr txBox="1"/>
          <p:nvPr>
            <p:ph type="ctrTitle"/>
          </p:nvPr>
        </p:nvSpPr>
        <p:spPr>
          <a:xfrm>
            <a:off x="101550" y="1324075"/>
            <a:ext cx="8940900" cy="15291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th" sz="6000">
                <a:latin typeface="Century Gothic"/>
                <a:ea typeface="Century Gothic"/>
                <a:cs typeface="Century Gothic"/>
                <a:sym typeface="Century Gothic"/>
              </a:rPr>
              <a:t>Asian Financial Crisis</a:t>
            </a:r>
            <a:endParaRPr sz="6000">
              <a:latin typeface="Century Gothic"/>
              <a:ea typeface="Century Gothic"/>
              <a:cs typeface="Century Gothic"/>
              <a:sym typeface="Century Gothic"/>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63" name="Shape 63"/>
        <p:cNvGrpSpPr/>
        <p:nvPr/>
      </p:nvGrpSpPr>
      <p:grpSpPr>
        <a:xfrm>
          <a:off x="0" y="0"/>
          <a:ext cx="0" cy="0"/>
          <a:chOff x="0" y="0"/>
          <a:chExt cx="0" cy="0"/>
        </a:xfrm>
      </p:grpSpPr>
      <p:sp>
        <p:nvSpPr>
          <p:cNvPr id="64" name="Google Shape;64;p14"/>
          <p:cNvSpPr txBox="1"/>
          <p:nvPr>
            <p:ph idx="1" type="body"/>
          </p:nvPr>
        </p:nvSpPr>
        <p:spPr>
          <a:xfrm>
            <a:off x="311700" y="834225"/>
            <a:ext cx="8520600" cy="37347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a:latin typeface="Century Gothic"/>
              <a:ea typeface="Century Gothic"/>
              <a:cs typeface="Century Gothic"/>
              <a:sym typeface="Century Gothic"/>
            </a:endParaRPr>
          </a:p>
          <a:p>
            <a:pPr indent="0" lvl="0" marL="0" rtl="0" algn="l">
              <a:lnSpc>
                <a:spcPct val="100000"/>
              </a:lnSpc>
              <a:spcBef>
                <a:spcPts val="0"/>
              </a:spcBef>
              <a:spcAft>
                <a:spcPts val="0"/>
              </a:spcAft>
              <a:buNone/>
            </a:pPr>
            <a:r>
              <a:rPr b="1" lang="th" sz="2400">
                <a:solidFill>
                  <a:srgbClr val="FFFFFF"/>
                </a:solidFill>
                <a:latin typeface="Century Gothic"/>
                <a:ea typeface="Century Gothic"/>
                <a:cs typeface="Century Gothic"/>
                <a:sym typeface="Century Gothic"/>
              </a:rPr>
              <a:t>Causes</a:t>
            </a:r>
            <a:r>
              <a:rPr b="1" lang="th">
                <a:solidFill>
                  <a:srgbClr val="FFFFFF"/>
                </a:solidFill>
                <a:latin typeface="Century Gothic"/>
                <a:ea typeface="Century Gothic"/>
                <a:cs typeface="Century Gothic"/>
                <a:sym typeface="Century Gothic"/>
              </a:rPr>
              <a:t> </a:t>
            </a:r>
            <a:endParaRPr b="1">
              <a:solidFill>
                <a:srgbClr val="FFFFFF"/>
              </a:solidFill>
              <a:latin typeface="Century Gothic"/>
              <a:ea typeface="Century Gothic"/>
              <a:cs typeface="Century Gothic"/>
              <a:sym typeface="Century Gothic"/>
            </a:endParaRPr>
          </a:p>
          <a:p>
            <a:pPr indent="-342900" lvl="0" marL="457200" rtl="0" algn="l">
              <a:lnSpc>
                <a:spcPct val="100000"/>
              </a:lnSpc>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The deficit of current account</a:t>
            </a:r>
            <a:endParaRPr>
              <a:solidFill>
                <a:srgbClr val="FFFFFF"/>
              </a:solidFill>
              <a:latin typeface="Century Gothic"/>
              <a:ea typeface="Century Gothic"/>
              <a:cs typeface="Century Gothic"/>
              <a:sym typeface="Century Gothic"/>
            </a:endParaRPr>
          </a:p>
          <a:p>
            <a:pPr indent="-342900" lvl="0" marL="457200" rtl="0" algn="l">
              <a:lnSpc>
                <a:spcPct val="100000"/>
              </a:lnSpc>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The foreign debt problem (financial liberalization)</a:t>
            </a:r>
            <a:endParaRPr>
              <a:solidFill>
                <a:srgbClr val="FFFFFF"/>
              </a:solidFill>
              <a:latin typeface="Century Gothic"/>
              <a:ea typeface="Century Gothic"/>
              <a:cs typeface="Century Gothic"/>
              <a:sym typeface="Century Gothic"/>
            </a:endParaRPr>
          </a:p>
          <a:p>
            <a:pPr indent="-342900" lvl="0" marL="457200" rtl="0" algn="l">
              <a:lnSpc>
                <a:spcPct val="100000"/>
              </a:lnSpc>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The bubble of the real estate business  </a:t>
            </a:r>
            <a:endParaRPr>
              <a:solidFill>
                <a:srgbClr val="FFFFFF"/>
              </a:solidFill>
              <a:latin typeface="Century Gothic"/>
              <a:ea typeface="Century Gothic"/>
              <a:cs typeface="Century Gothic"/>
              <a:sym typeface="Century Gothic"/>
            </a:endParaRPr>
          </a:p>
          <a:p>
            <a:pPr indent="-342900" lvl="0" marL="457200" rtl="0" algn="l">
              <a:lnSpc>
                <a:spcPct val="100000"/>
              </a:lnSpc>
              <a:spcBef>
                <a:spcPts val="0"/>
              </a:spcBef>
              <a:spcAft>
                <a:spcPts val="0"/>
              </a:spcAft>
              <a:buClr>
                <a:srgbClr val="FFFFFF"/>
              </a:buClr>
              <a:buSzPts val="1800"/>
              <a:buFont typeface="Century Gothic"/>
              <a:buChar char="●"/>
            </a:pPr>
            <a:r>
              <a:rPr lang="th">
                <a:solidFill>
                  <a:srgbClr val="FFFFFF"/>
                </a:solidFill>
                <a:latin typeface="Century Gothic"/>
                <a:ea typeface="Century Gothic"/>
                <a:cs typeface="Century Gothic"/>
                <a:sym typeface="Century Gothic"/>
              </a:rPr>
              <a:t>The speculative attack on  Thai baht </a:t>
            </a:r>
            <a:endParaRPr>
              <a:solidFill>
                <a:srgbClr val="FFFFFF"/>
              </a:solidFill>
              <a:latin typeface="Century Gothic"/>
              <a:ea typeface="Century Gothic"/>
              <a:cs typeface="Century Gothic"/>
              <a:sym typeface="Century Gothic"/>
            </a:endParaRPr>
          </a:p>
          <a:p>
            <a:pPr indent="0" lvl="0" marL="457200" rtl="0" algn="l">
              <a:lnSpc>
                <a:spcPct val="100000"/>
              </a:lnSpc>
              <a:spcBef>
                <a:spcPts val="0"/>
              </a:spcBef>
              <a:spcAft>
                <a:spcPts val="0"/>
              </a:spcAft>
              <a:buNone/>
            </a:pPr>
            <a:r>
              <a:t/>
            </a:r>
            <a:endParaRPr>
              <a:latin typeface="Century Gothic"/>
              <a:ea typeface="Century Gothic"/>
              <a:cs typeface="Century Gothic"/>
              <a:sym typeface="Century Gothic"/>
            </a:endParaRPr>
          </a:p>
          <a:p>
            <a:pPr indent="0" lvl="0" marL="0" rtl="0" algn="l">
              <a:lnSpc>
                <a:spcPct val="100000"/>
              </a:lnSpc>
              <a:spcBef>
                <a:spcPts val="0"/>
              </a:spcBef>
              <a:spcAft>
                <a:spcPts val="0"/>
              </a:spcAft>
              <a:buNone/>
            </a:pPr>
            <a:r>
              <a:rPr b="1" lang="th" sz="2400">
                <a:solidFill>
                  <a:srgbClr val="FFFFFF"/>
                </a:solidFill>
                <a:latin typeface="Century Gothic"/>
                <a:ea typeface="Century Gothic"/>
                <a:cs typeface="Century Gothic"/>
                <a:sym typeface="Century Gothic"/>
              </a:rPr>
              <a:t>What’s Happen?</a:t>
            </a:r>
            <a:endParaRPr b="1" sz="2400">
              <a:solidFill>
                <a:srgbClr val="FFFFFF"/>
              </a:solidFill>
              <a:latin typeface="Century Gothic"/>
              <a:ea typeface="Century Gothic"/>
              <a:cs typeface="Century Gothic"/>
              <a:sym typeface="Century Gothic"/>
            </a:endParaRPr>
          </a:p>
          <a:p>
            <a:pPr indent="-317500" lvl="0" marL="457200" rtl="0" algn="l">
              <a:lnSpc>
                <a:spcPct val="1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The dramatic depreciation of Thai currency </a:t>
            </a:r>
            <a:endParaRPr>
              <a:solidFill>
                <a:srgbClr val="FFFFFF"/>
              </a:solidFill>
              <a:latin typeface="Century Gothic"/>
              <a:ea typeface="Century Gothic"/>
              <a:cs typeface="Century Gothic"/>
              <a:sym typeface="Century Gothic"/>
            </a:endParaRPr>
          </a:p>
          <a:p>
            <a:pPr indent="-317500" lvl="0" marL="457200" rtl="0" algn="l">
              <a:lnSpc>
                <a:spcPct val="1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The massive layoffs in many sectors, Ex: fianance, real estate </a:t>
            </a:r>
            <a:endParaRPr>
              <a:solidFill>
                <a:srgbClr val="FFFFFF"/>
              </a:solidFill>
              <a:latin typeface="Century Gothic"/>
              <a:ea typeface="Century Gothic"/>
              <a:cs typeface="Century Gothic"/>
              <a:sym typeface="Century Gothic"/>
            </a:endParaRPr>
          </a:p>
          <a:p>
            <a:pPr indent="-317500" lvl="0" marL="457200" rtl="0" algn="l">
              <a:lnSpc>
                <a:spcPct val="1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BOT used all of the foreign reserves to hold the balance of Thai currency  </a:t>
            </a:r>
            <a:endParaRPr>
              <a:solidFill>
                <a:srgbClr val="FFFFFF"/>
              </a:solidFill>
              <a:latin typeface="Century Gothic"/>
              <a:ea typeface="Century Gothic"/>
              <a:cs typeface="Century Gothic"/>
              <a:sym typeface="Century Gothic"/>
            </a:endParaRPr>
          </a:p>
          <a:p>
            <a:pPr indent="-317500" lvl="0" marL="457200" rtl="0" algn="l">
              <a:lnSpc>
                <a:spcPct val="1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Thailand had to loan money from IMF </a:t>
            </a:r>
            <a:endParaRPr>
              <a:solidFill>
                <a:srgbClr val="FFFFFF"/>
              </a:solidFill>
              <a:latin typeface="Century Gothic"/>
              <a:ea typeface="Century Gothic"/>
              <a:cs typeface="Century Gothic"/>
              <a:sym typeface="Century Gothic"/>
            </a:endParaRPr>
          </a:p>
          <a:p>
            <a:pPr indent="0" lvl="0" marL="0" rtl="0" algn="l">
              <a:spcBef>
                <a:spcPts val="0"/>
              </a:spcBef>
              <a:spcAft>
                <a:spcPts val="1600"/>
              </a:spcAft>
              <a:buNone/>
            </a:pPr>
            <a:r>
              <a:t/>
            </a:r>
            <a:endParaRPr>
              <a:solidFill>
                <a:srgbClr val="FFFFFF"/>
              </a:solidFill>
              <a:latin typeface="Century Gothic"/>
              <a:ea typeface="Century Gothic"/>
              <a:cs typeface="Century Gothic"/>
              <a:sym typeface="Century Gothic"/>
            </a:endParaRPr>
          </a:p>
        </p:txBody>
      </p:sp>
      <p:pic>
        <p:nvPicPr>
          <p:cNvPr id="65" name="Google Shape;65;p14"/>
          <p:cNvPicPr preferRelativeResize="0"/>
          <p:nvPr/>
        </p:nvPicPr>
        <p:blipFill>
          <a:blip r:embed="rId3">
            <a:alphaModFix/>
          </a:blip>
          <a:stretch>
            <a:fillRect/>
          </a:stretch>
        </p:blipFill>
        <p:spPr>
          <a:xfrm rot="928413">
            <a:off x="6274095" y="429322"/>
            <a:ext cx="742109" cy="742109"/>
          </a:xfrm>
          <a:prstGeom prst="rect">
            <a:avLst/>
          </a:prstGeom>
          <a:noFill/>
          <a:ln>
            <a:noFill/>
          </a:ln>
        </p:spPr>
      </p:pic>
      <p:sp>
        <p:nvSpPr>
          <p:cNvPr id="66" name="Google Shape;66;p14"/>
          <p:cNvSpPr txBox="1"/>
          <p:nvPr/>
        </p:nvSpPr>
        <p:spPr>
          <a:xfrm>
            <a:off x="2955450" y="383825"/>
            <a:ext cx="3233100" cy="833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th" sz="4800">
                <a:solidFill>
                  <a:srgbClr val="FFFFFF"/>
                </a:solidFill>
                <a:latin typeface="Century Gothic"/>
                <a:ea typeface="Century Gothic"/>
                <a:cs typeface="Century Gothic"/>
                <a:sym typeface="Century Gothic"/>
              </a:rPr>
              <a:t>THAILAND</a:t>
            </a:r>
            <a:endParaRPr b="1" sz="4800">
              <a:solidFill>
                <a:srgbClr val="FFFFFF"/>
              </a:solidFill>
              <a:latin typeface="Century Gothic"/>
              <a:ea typeface="Century Gothic"/>
              <a:cs typeface="Century Gothic"/>
              <a:sym typeface="Century Gothic"/>
            </a:endParaRPr>
          </a:p>
        </p:txBody>
      </p:sp>
      <p:pic>
        <p:nvPicPr>
          <p:cNvPr id="67" name="Google Shape;67;p14"/>
          <p:cNvPicPr preferRelativeResize="0"/>
          <p:nvPr/>
        </p:nvPicPr>
        <p:blipFill>
          <a:blip r:embed="rId3">
            <a:alphaModFix/>
          </a:blip>
          <a:stretch>
            <a:fillRect/>
          </a:stretch>
        </p:blipFill>
        <p:spPr>
          <a:xfrm rot="928413">
            <a:off x="2002978" y="429314"/>
            <a:ext cx="742109" cy="742109"/>
          </a:xfrm>
          <a:prstGeom prst="rect">
            <a:avLst/>
          </a:prstGeom>
          <a:noFill/>
          <a:ln>
            <a:noFill/>
          </a:ln>
        </p:spPr>
      </p:pic>
      <p:pic>
        <p:nvPicPr>
          <p:cNvPr id="68" name="Google Shape;68;p14"/>
          <p:cNvPicPr preferRelativeResize="0"/>
          <p:nvPr/>
        </p:nvPicPr>
        <p:blipFill>
          <a:blip r:embed="rId4">
            <a:alphaModFix/>
          </a:blip>
          <a:stretch>
            <a:fillRect/>
          </a:stretch>
        </p:blipFill>
        <p:spPr>
          <a:xfrm>
            <a:off x="6904537" y="1438575"/>
            <a:ext cx="1615925" cy="16159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2" name="Shape 72"/>
        <p:cNvGrpSpPr/>
        <p:nvPr/>
      </p:nvGrpSpPr>
      <p:grpSpPr>
        <a:xfrm>
          <a:off x="0" y="0"/>
          <a:ext cx="0" cy="0"/>
          <a:chOff x="0" y="0"/>
          <a:chExt cx="0" cy="0"/>
        </a:xfrm>
      </p:grpSpPr>
      <p:sp>
        <p:nvSpPr>
          <p:cNvPr id="73" name="Google Shape;73;p15"/>
          <p:cNvSpPr txBox="1"/>
          <p:nvPr>
            <p:ph idx="1" type="body"/>
          </p:nvPr>
        </p:nvSpPr>
        <p:spPr>
          <a:xfrm>
            <a:off x="311700" y="0"/>
            <a:ext cx="8520600" cy="3831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sz="2400">
              <a:solidFill>
                <a:srgbClr val="FFFFFF"/>
              </a:solidFill>
              <a:latin typeface="Century Gothic"/>
              <a:ea typeface="Century Gothic"/>
              <a:cs typeface="Century Gothic"/>
              <a:sym typeface="Century Gothic"/>
            </a:endParaRPr>
          </a:p>
          <a:p>
            <a:pPr indent="0" lvl="0" marL="0" rtl="0" algn="l">
              <a:spcBef>
                <a:spcPts val="1600"/>
              </a:spcBef>
              <a:spcAft>
                <a:spcPts val="0"/>
              </a:spcAft>
              <a:buNone/>
            </a:pPr>
            <a:r>
              <a:rPr b="1" lang="th" sz="2400">
                <a:solidFill>
                  <a:srgbClr val="FFFFFF"/>
                </a:solidFill>
                <a:latin typeface="Century Gothic"/>
                <a:ea typeface="Century Gothic"/>
                <a:cs typeface="Century Gothic"/>
                <a:sym typeface="Century Gothic"/>
              </a:rPr>
              <a:t>The recovery </a:t>
            </a:r>
            <a:r>
              <a:rPr lang="th" sz="2400">
                <a:solidFill>
                  <a:srgbClr val="FFFFFF"/>
                </a:solidFill>
                <a:latin typeface="Century Gothic"/>
                <a:ea typeface="Century Gothic"/>
                <a:cs typeface="Century Gothic"/>
                <a:sym typeface="Century Gothic"/>
              </a:rPr>
              <a:t> </a:t>
            </a:r>
            <a:endParaRPr sz="2400">
              <a:solidFill>
                <a:srgbClr val="FFFFFF"/>
              </a:solidFill>
              <a:latin typeface="Century Gothic"/>
              <a:ea typeface="Century Gothic"/>
              <a:cs typeface="Century Gothic"/>
              <a:sym typeface="Century Gothic"/>
            </a:endParaRPr>
          </a:p>
          <a:p>
            <a:pPr indent="-317500" lvl="0" marL="457200" rtl="0" algn="l">
              <a:lnSpc>
                <a:spcPct val="200000"/>
              </a:lnSpc>
              <a:spcBef>
                <a:spcPts val="160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Thailand had to loan money from IMF for 17,200 million USD  </a:t>
            </a:r>
            <a:endParaRPr>
              <a:solidFill>
                <a:srgbClr val="FFFFFF"/>
              </a:solidFill>
              <a:latin typeface="Century Gothic"/>
              <a:ea typeface="Century Gothic"/>
              <a:cs typeface="Century Gothic"/>
              <a:sym typeface="Century Gothic"/>
            </a:endParaRPr>
          </a:p>
          <a:p>
            <a:pPr indent="-317500" lvl="0" marL="457200" rtl="0" algn="l">
              <a:lnSpc>
                <a:spcPct val="2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The increasing of tax revenue </a:t>
            </a:r>
            <a:endParaRPr>
              <a:solidFill>
                <a:srgbClr val="FFFFFF"/>
              </a:solidFill>
              <a:latin typeface="Century Gothic"/>
              <a:ea typeface="Century Gothic"/>
              <a:cs typeface="Century Gothic"/>
              <a:sym typeface="Century Gothic"/>
            </a:endParaRPr>
          </a:p>
          <a:p>
            <a:pPr indent="-317500" lvl="0" marL="457200" rtl="0" algn="l">
              <a:lnSpc>
                <a:spcPct val="2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Having new policy to encourage tourism sector </a:t>
            </a:r>
            <a:endParaRPr>
              <a:solidFill>
                <a:srgbClr val="FFFFFF"/>
              </a:solidFill>
              <a:latin typeface="Century Gothic"/>
              <a:ea typeface="Century Gothic"/>
              <a:cs typeface="Century Gothic"/>
              <a:sym typeface="Century Gothic"/>
            </a:endParaRPr>
          </a:p>
          <a:p>
            <a:pPr indent="-317500" lvl="0" marL="457200" rtl="0" algn="l">
              <a:lnSpc>
                <a:spcPct val="2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Having more safety financial policy</a:t>
            </a:r>
            <a:endParaRPr>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a:solidFill>
                <a:srgbClr val="FFFFFF"/>
              </a:solidFill>
              <a:latin typeface="Century Gothic"/>
              <a:ea typeface="Century Gothic"/>
              <a:cs typeface="Century Gothic"/>
              <a:sym typeface="Century Gothic"/>
            </a:endParaRPr>
          </a:p>
          <a:p>
            <a:pPr indent="0" lvl="0" marL="0" rtl="0" algn="l">
              <a:spcBef>
                <a:spcPts val="1600"/>
              </a:spcBef>
              <a:spcAft>
                <a:spcPts val="1600"/>
              </a:spcAft>
              <a:buNone/>
            </a:pPr>
            <a:r>
              <a:t/>
            </a:r>
            <a:endParaRPr>
              <a:latin typeface="Century Gothic"/>
              <a:ea typeface="Century Gothic"/>
              <a:cs typeface="Century Gothic"/>
              <a:sym typeface="Century Gothic"/>
            </a:endParaRPr>
          </a:p>
        </p:txBody>
      </p:sp>
      <p:pic>
        <p:nvPicPr>
          <p:cNvPr id="74" name="Google Shape;74;p15"/>
          <p:cNvPicPr preferRelativeResize="0"/>
          <p:nvPr/>
        </p:nvPicPr>
        <p:blipFill>
          <a:blip r:embed="rId3">
            <a:alphaModFix/>
          </a:blip>
          <a:stretch>
            <a:fillRect/>
          </a:stretch>
        </p:blipFill>
        <p:spPr>
          <a:xfrm>
            <a:off x="5960250" y="2268075"/>
            <a:ext cx="2487150" cy="2487150"/>
          </a:xfrm>
          <a:prstGeom prst="rect">
            <a:avLst/>
          </a:prstGeom>
          <a:noFill/>
          <a:ln>
            <a:noFill/>
          </a:ln>
        </p:spPr>
      </p:pic>
      <p:pic>
        <p:nvPicPr>
          <p:cNvPr id="75" name="Google Shape;75;p15"/>
          <p:cNvPicPr preferRelativeResize="0"/>
          <p:nvPr/>
        </p:nvPicPr>
        <p:blipFill>
          <a:blip r:embed="rId4">
            <a:alphaModFix/>
          </a:blip>
          <a:stretch>
            <a:fillRect/>
          </a:stretch>
        </p:blipFill>
        <p:spPr>
          <a:xfrm>
            <a:off x="2663769" y="351201"/>
            <a:ext cx="764125" cy="7641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79" name="Shape 79"/>
        <p:cNvGrpSpPr/>
        <p:nvPr/>
      </p:nvGrpSpPr>
      <p:grpSpPr>
        <a:xfrm>
          <a:off x="0" y="0"/>
          <a:ext cx="0" cy="0"/>
          <a:chOff x="0" y="0"/>
          <a:chExt cx="0" cy="0"/>
        </a:xfrm>
      </p:grpSpPr>
      <p:sp>
        <p:nvSpPr>
          <p:cNvPr id="80" name="Google Shape;80;p16"/>
          <p:cNvSpPr/>
          <p:nvPr/>
        </p:nvSpPr>
        <p:spPr>
          <a:xfrm>
            <a:off x="3622375" y="2407800"/>
            <a:ext cx="6912600" cy="2735700"/>
          </a:xfrm>
          <a:prstGeom prst="chevron">
            <a:avLst>
              <a:gd fmla="val 50000"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6"/>
          <p:cNvSpPr txBox="1"/>
          <p:nvPr>
            <p:ph type="title"/>
          </p:nvPr>
        </p:nvSpPr>
        <p:spPr>
          <a:xfrm>
            <a:off x="1751025" y="227125"/>
            <a:ext cx="3579000" cy="8610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th">
                <a:latin typeface="Century Gothic"/>
                <a:ea typeface="Century Gothic"/>
                <a:cs typeface="Century Gothic"/>
                <a:sym typeface="Century Gothic"/>
              </a:rPr>
              <a:t>SOUTH KOREA</a:t>
            </a:r>
            <a:endParaRPr b="1">
              <a:latin typeface="Century Gothic"/>
              <a:ea typeface="Century Gothic"/>
              <a:cs typeface="Century Gothic"/>
              <a:sym typeface="Century Gothic"/>
            </a:endParaRPr>
          </a:p>
        </p:txBody>
      </p:sp>
      <p:sp>
        <p:nvSpPr>
          <p:cNvPr id="82" name="Google Shape;82;p16"/>
          <p:cNvSpPr txBox="1"/>
          <p:nvPr>
            <p:ph type="title"/>
          </p:nvPr>
        </p:nvSpPr>
        <p:spPr>
          <a:xfrm>
            <a:off x="4571988" y="898225"/>
            <a:ext cx="4457700" cy="861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th" sz="3400">
                <a:latin typeface="Century Gothic"/>
                <a:ea typeface="Century Gothic"/>
                <a:cs typeface="Century Gothic"/>
                <a:sym typeface="Century Gothic"/>
              </a:rPr>
              <a:t>W</a:t>
            </a:r>
            <a:r>
              <a:rPr lang="th" sz="2600">
                <a:latin typeface="Century Gothic"/>
                <a:ea typeface="Century Gothic"/>
                <a:cs typeface="Century Gothic"/>
                <a:sym typeface="Century Gothic"/>
              </a:rPr>
              <a:t>hat brought the crisis ?</a:t>
            </a:r>
            <a:endParaRPr sz="2600">
              <a:latin typeface="Century Gothic"/>
              <a:ea typeface="Century Gothic"/>
              <a:cs typeface="Century Gothic"/>
              <a:sym typeface="Century Gothic"/>
            </a:endParaRPr>
          </a:p>
        </p:txBody>
      </p:sp>
      <p:pic>
        <p:nvPicPr>
          <p:cNvPr id="83" name="Google Shape;83;p16"/>
          <p:cNvPicPr preferRelativeResize="0"/>
          <p:nvPr/>
        </p:nvPicPr>
        <p:blipFill>
          <a:blip r:embed="rId3">
            <a:alphaModFix/>
          </a:blip>
          <a:stretch>
            <a:fillRect/>
          </a:stretch>
        </p:blipFill>
        <p:spPr>
          <a:xfrm>
            <a:off x="410350" y="71725"/>
            <a:ext cx="1171800" cy="1171800"/>
          </a:xfrm>
          <a:prstGeom prst="rect">
            <a:avLst/>
          </a:prstGeom>
          <a:noFill/>
          <a:ln>
            <a:noFill/>
          </a:ln>
        </p:spPr>
      </p:pic>
      <p:grpSp>
        <p:nvGrpSpPr>
          <p:cNvPr id="84" name="Google Shape;84;p16"/>
          <p:cNvGrpSpPr/>
          <p:nvPr/>
        </p:nvGrpSpPr>
        <p:grpSpPr>
          <a:xfrm>
            <a:off x="373600" y="1717600"/>
            <a:ext cx="4352675" cy="771600"/>
            <a:chOff x="410350" y="2135825"/>
            <a:chExt cx="4352675" cy="771600"/>
          </a:xfrm>
        </p:grpSpPr>
        <p:sp>
          <p:nvSpPr>
            <p:cNvPr id="85" name="Google Shape;85;p16"/>
            <p:cNvSpPr txBox="1"/>
            <p:nvPr/>
          </p:nvSpPr>
          <p:spPr>
            <a:xfrm>
              <a:off x="410350" y="2135825"/>
              <a:ext cx="628200" cy="771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th" sz="3500">
                  <a:solidFill>
                    <a:srgbClr val="FFFFFF"/>
                  </a:solidFill>
                  <a:latin typeface="Century Gothic"/>
                  <a:ea typeface="Century Gothic"/>
                  <a:cs typeface="Century Gothic"/>
                  <a:sym typeface="Century Gothic"/>
                </a:rPr>
                <a:t>1.</a:t>
              </a:r>
              <a:endParaRPr>
                <a:solidFill>
                  <a:srgbClr val="FFFFFF"/>
                </a:solidFill>
              </a:endParaRPr>
            </a:p>
          </p:txBody>
        </p:sp>
        <p:sp>
          <p:nvSpPr>
            <p:cNvPr id="86" name="Google Shape;86;p16"/>
            <p:cNvSpPr txBox="1"/>
            <p:nvPr/>
          </p:nvSpPr>
          <p:spPr>
            <a:xfrm>
              <a:off x="834225" y="2255550"/>
              <a:ext cx="3928800" cy="632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th" sz="2400">
                  <a:solidFill>
                    <a:srgbClr val="FFFFFF"/>
                  </a:solidFill>
                  <a:latin typeface="Century Gothic"/>
                  <a:ea typeface="Century Gothic"/>
                  <a:cs typeface="Century Gothic"/>
                  <a:sym typeface="Century Gothic"/>
                </a:rPr>
                <a:t>Current account deficit</a:t>
              </a:r>
              <a:endParaRPr>
                <a:solidFill>
                  <a:srgbClr val="FFFFFF"/>
                </a:solidFill>
              </a:endParaRPr>
            </a:p>
          </p:txBody>
        </p:sp>
      </p:grpSp>
      <p:sp>
        <p:nvSpPr>
          <p:cNvPr id="87" name="Google Shape;87;p16"/>
          <p:cNvSpPr txBox="1"/>
          <p:nvPr/>
        </p:nvSpPr>
        <p:spPr>
          <a:xfrm>
            <a:off x="4571988" y="2611650"/>
            <a:ext cx="4352700" cy="53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th" sz="1600">
                <a:solidFill>
                  <a:srgbClr val="FFFFFF"/>
                </a:solidFill>
                <a:latin typeface="Century Gothic"/>
                <a:ea typeface="Century Gothic"/>
                <a:cs typeface="Century Gothic"/>
                <a:sym typeface="Century Gothic"/>
              </a:rPr>
              <a:t>Policies to finance the growing deficit</a:t>
            </a:r>
            <a:endParaRPr b="1" sz="1600">
              <a:solidFill>
                <a:srgbClr val="FFFFFF"/>
              </a:solidFill>
              <a:latin typeface="Century Gothic"/>
              <a:ea typeface="Century Gothic"/>
              <a:cs typeface="Century Gothic"/>
              <a:sym typeface="Century Gothic"/>
            </a:endParaRPr>
          </a:p>
        </p:txBody>
      </p:sp>
      <p:sp>
        <p:nvSpPr>
          <p:cNvPr id="88" name="Google Shape;88;p16"/>
          <p:cNvSpPr txBox="1"/>
          <p:nvPr/>
        </p:nvSpPr>
        <p:spPr>
          <a:xfrm>
            <a:off x="5032125" y="3144448"/>
            <a:ext cx="3784500" cy="12624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Amending the Foreign Exchange Management Act.</a:t>
            </a:r>
            <a:endParaRPr>
              <a:solidFill>
                <a:srgbClr val="FFFFFF"/>
              </a:solidFill>
              <a:latin typeface="Century Gothic"/>
              <a:ea typeface="Century Gothic"/>
              <a:cs typeface="Century Gothic"/>
              <a:sym typeface="Century Gothic"/>
            </a:endParaRPr>
          </a:p>
          <a:p>
            <a:pPr indent="-317500" lvl="0" marL="457200" rtl="0" algn="l">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Deregulating restrictions on asset and liability management of FIs.</a:t>
            </a:r>
            <a:endParaRPr>
              <a:solidFill>
                <a:srgbClr val="FFFFFF"/>
              </a:solidFill>
              <a:latin typeface="Century Gothic"/>
              <a:ea typeface="Century Gothic"/>
              <a:cs typeface="Century Gothic"/>
              <a:sym typeface="Century Gothic"/>
            </a:endParaRPr>
          </a:p>
          <a:p>
            <a:pPr indent="-317500" lvl="0" marL="457200" rtl="0" algn="l">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Liberalizing short-term capital inflows</a:t>
            </a:r>
            <a:endParaRPr>
              <a:solidFill>
                <a:srgbClr val="FFFFFF"/>
              </a:solidFill>
              <a:latin typeface="Century Gothic"/>
              <a:ea typeface="Century Gothic"/>
              <a:cs typeface="Century Gothic"/>
              <a:sym typeface="Century Gothic"/>
            </a:endParaRPr>
          </a:p>
        </p:txBody>
      </p:sp>
      <p:sp>
        <p:nvSpPr>
          <p:cNvPr id="89" name="Google Shape;89;p16"/>
          <p:cNvSpPr txBox="1"/>
          <p:nvPr/>
        </p:nvSpPr>
        <p:spPr>
          <a:xfrm>
            <a:off x="4571988" y="4500825"/>
            <a:ext cx="4352700" cy="53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th" sz="1800">
                <a:solidFill>
                  <a:srgbClr val="990000"/>
                </a:solidFill>
                <a:latin typeface="Century Gothic"/>
                <a:ea typeface="Century Gothic"/>
                <a:cs typeface="Century Gothic"/>
                <a:sym typeface="Century Gothic"/>
              </a:rPr>
              <a:t>“Weak regu</a:t>
            </a:r>
            <a:r>
              <a:rPr b="1" lang="th" sz="1800">
                <a:solidFill>
                  <a:srgbClr val="990000"/>
                </a:solidFill>
                <a:latin typeface="Century Gothic"/>
                <a:ea typeface="Century Gothic"/>
                <a:cs typeface="Century Gothic"/>
                <a:sym typeface="Century Gothic"/>
              </a:rPr>
              <a:t>lation and </a:t>
            </a:r>
            <a:r>
              <a:rPr b="1" lang="th" sz="1800">
                <a:solidFill>
                  <a:srgbClr val="990000"/>
                </a:solidFill>
                <a:latin typeface="Century Gothic"/>
                <a:ea typeface="Century Gothic"/>
                <a:cs typeface="Century Gothic"/>
                <a:sym typeface="Century Gothic"/>
              </a:rPr>
              <a:t>supervision”</a:t>
            </a:r>
            <a:endParaRPr b="1" sz="1800">
              <a:solidFill>
                <a:srgbClr val="990000"/>
              </a:solidFill>
              <a:latin typeface="Century Gothic"/>
              <a:ea typeface="Century Gothic"/>
              <a:cs typeface="Century Gothic"/>
              <a:sym typeface="Century Gothic"/>
            </a:endParaRPr>
          </a:p>
        </p:txBody>
      </p:sp>
      <p:sp>
        <p:nvSpPr>
          <p:cNvPr id="90" name="Google Shape;90;p16"/>
          <p:cNvSpPr/>
          <p:nvPr/>
        </p:nvSpPr>
        <p:spPr>
          <a:xfrm>
            <a:off x="0" y="2407800"/>
            <a:ext cx="4668300" cy="2735700"/>
          </a:xfrm>
          <a:prstGeom prst="homePlate">
            <a:avLst>
              <a:gd fmla="val 50000"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16"/>
          <p:cNvSpPr txBox="1"/>
          <p:nvPr>
            <p:ph type="title"/>
          </p:nvPr>
        </p:nvSpPr>
        <p:spPr>
          <a:xfrm>
            <a:off x="291375" y="2856400"/>
            <a:ext cx="3579000" cy="17271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th" sz="1600">
                <a:solidFill>
                  <a:srgbClr val="FFFFFF"/>
                </a:solidFill>
                <a:latin typeface="Century Gothic"/>
                <a:ea typeface="Century Gothic"/>
                <a:cs typeface="Century Gothic"/>
                <a:sym typeface="Century Gothic"/>
              </a:rPr>
              <a:t>Inflation</a:t>
            </a:r>
            <a:endParaRPr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th" sz="1600">
                <a:solidFill>
                  <a:srgbClr val="FFFFFF"/>
                </a:solidFill>
                <a:latin typeface="Century Gothic"/>
                <a:ea typeface="Century Gothic"/>
                <a:cs typeface="Century Gothic"/>
                <a:sym typeface="Century Gothic"/>
              </a:rPr>
              <a:t>Appreciation of Korean Won</a:t>
            </a:r>
            <a:endParaRPr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rPr lang="th" sz="1600">
                <a:solidFill>
                  <a:srgbClr val="FFFFFF"/>
                </a:solidFill>
                <a:latin typeface="Century Gothic"/>
                <a:ea typeface="Century Gothic"/>
                <a:cs typeface="Century Gothic"/>
                <a:sym typeface="Century Gothic"/>
              </a:rPr>
              <a:t>Recession of the world economy</a:t>
            </a:r>
            <a:endParaRPr sz="1600">
              <a:solidFill>
                <a:srgbClr val="FFFFFF"/>
              </a:solidFill>
              <a:latin typeface="Century Gothic"/>
              <a:ea typeface="Century Gothic"/>
              <a:cs typeface="Century Gothic"/>
              <a:sym typeface="Century Gothic"/>
            </a:endParaRPr>
          </a:p>
        </p:txBody>
      </p:sp>
      <p:pic>
        <p:nvPicPr>
          <p:cNvPr id="92" name="Google Shape;92;p16"/>
          <p:cNvPicPr preferRelativeResize="0"/>
          <p:nvPr/>
        </p:nvPicPr>
        <p:blipFill>
          <a:blip r:embed="rId4">
            <a:alphaModFix/>
          </a:blip>
          <a:stretch>
            <a:fillRect/>
          </a:stretch>
        </p:blipFill>
        <p:spPr>
          <a:xfrm>
            <a:off x="4726275" y="1672900"/>
            <a:ext cx="861000" cy="861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6" name="Shape 96"/>
        <p:cNvGrpSpPr/>
        <p:nvPr/>
      </p:nvGrpSpPr>
      <p:grpSpPr>
        <a:xfrm>
          <a:off x="0" y="0"/>
          <a:ext cx="0" cy="0"/>
          <a:chOff x="0" y="0"/>
          <a:chExt cx="0" cy="0"/>
        </a:xfrm>
      </p:grpSpPr>
      <p:sp>
        <p:nvSpPr>
          <p:cNvPr id="97" name="Google Shape;97;p17"/>
          <p:cNvSpPr/>
          <p:nvPr/>
        </p:nvSpPr>
        <p:spPr>
          <a:xfrm>
            <a:off x="5684175" y="3867150"/>
            <a:ext cx="3242400" cy="854400"/>
          </a:xfrm>
          <a:prstGeom prst="roundRect">
            <a:avLst>
              <a:gd fmla="val 16667"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7"/>
          <p:cNvSpPr/>
          <p:nvPr/>
        </p:nvSpPr>
        <p:spPr>
          <a:xfrm>
            <a:off x="5684175" y="2499650"/>
            <a:ext cx="3242400" cy="854400"/>
          </a:xfrm>
          <a:prstGeom prst="roundRect">
            <a:avLst>
              <a:gd fmla="val 16667"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7"/>
          <p:cNvSpPr/>
          <p:nvPr/>
        </p:nvSpPr>
        <p:spPr>
          <a:xfrm>
            <a:off x="1413863" y="1214575"/>
            <a:ext cx="2654100" cy="951900"/>
          </a:xfrm>
          <a:prstGeom prst="rect">
            <a:avLst/>
          </a:prstGeom>
          <a:noFill/>
          <a:ln cap="flat" cmpd="sng" w="28575">
            <a:solidFill>
              <a:srgbClr val="FFFFFF"/>
            </a:solidFill>
            <a:prstDash val="lg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7"/>
          <p:cNvSpPr txBox="1"/>
          <p:nvPr>
            <p:ph idx="4294967295" type="title"/>
          </p:nvPr>
        </p:nvSpPr>
        <p:spPr>
          <a:xfrm>
            <a:off x="1303213" y="363663"/>
            <a:ext cx="2778600" cy="471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latin typeface="Century Gothic"/>
                <a:ea typeface="Century Gothic"/>
                <a:cs typeface="Century Gothic"/>
                <a:sym typeface="Century Gothic"/>
              </a:rPr>
              <a:t>Failed to bailout </a:t>
            </a:r>
            <a:endParaRPr sz="2400">
              <a:latin typeface="Century Gothic"/>
              <a:ea typeface="Century Gothic"/>
              <a:cs typeface="Century Gothic"/>
              <a:sym typeface="Century Gothic"/>
            </a:endParaRPr>
          </a:p>
        </p:txBody>
      </p:sp>
      <p:sp>
        <p:nvSpPr>
          <p:cNvPr id="101" name="Google Shape;101;p17"/>
          <p:cNvSpPr txBox="1"/>
          <p:nvPr>
            <p:ph idx="4294967295" type="title"/>
          </p:nvPr>
        </p:nvSpPr>
        <p:spPr>
          <a:xfrm>
            <a:off x="815344" y="247407"/>
            <a:ext cx="564900" cy="704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th" sz="3500">
                <a:latin typeface="Century Gothic"/>
                <a:ea typeface="Century Gothic"/>
                <a:cs typeface="Century Gothic"/>
                <a:sym typeface="Century Gothic"/>
              </a:rPr>
              <a:t>2.</a:t>
            </a:r>
            <a:endParaRPr b="1" sz="3500">
              <a:latin typeface="Century Gothic"/>
              <a:ea typeface="Century Gothic"/>
              <a:cs typeface="Century Gothic"/>
              <a:sym typeface="Century Gothic"/>
            </a:endParaRPr>
          </a:p>
        </p:txBody>
      </p:sp>
      <p:sp>
        <p:nvSpPr>
          <p:cNvPr id="102" name="Google Shape;102;p17"/>
          <p:cNvSpPr txBox="1"/>
          <p:nvPr>
            <p:ph idx="4294967295" type="title"/>
          </p:nvPr>
        </p:nvSpPr>
        <p:spPr>
          <a:xfrm>
            <a:off x="1351613" y="1214575"/>
            <a:ext cx="2778600" cy="854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th" sz="1600">
                <a:solidFill>
                  <a:srgbClr val="FFFFFF"/>
                </a:solidFill>
                <a:latin typeface="Century Gothic"/>
                <a:ea typeface="Century Gothic"/>
                <a:cs typeface="Century Gothic"/>
                <a:sym typeface="Century Gothic"/>
              </a:rPr>
              <a:t>The government “would not dare to allow a big horse to die”</a:t>
            </a:r>
            <a:endParaRPr sz="1600">
              <a:solidFill>
                <a:srgbClr val="FFFFFF"/>
              </a:solidFill>
              <a:latin typeface="Century Gothic"/>
              <a:ea typeface="Century Gothic"/>
              <a:cs typeface="Century Gothic"/>
              <a:sym typeface="Century Gothic"/>
            </a:endParaRPr>
          </a:p>
        </p:txBody>
      </p:sp>
      <p:pic>
        <p:nvPicPr>
          <p:cNvPr id="103" name="Google Shape;103;p17"/>
          <p:cNvPicPr preferRelativeResize="0"/>
          <p:nvPr/>
        </p:nvPicPr>
        <p:blipFill>
          <a:blip r:embed="rId3">
            <a:alphaModFix/>
          </a:blip>
          <a:stretch>
            <a:fillRect/>
          </a:stretch>
        </p:blipFill>
        <p:spPr>
          <a:xfrm>
            <a:off x="415125" y="1143625"/>
            <a:ext cx="996325" cy="996325"/>
          </a:xfrm>
          <a:prstGeom prst="rect">
            <a:avLst/>
          </a:prstGeom>
          <a:noFill/>
          <a:ln>
            <a:noFill/>
          </a:ln>
        </p:spPr>
      </p:pic>
      <p:sp>
        <p:nvSpPr>
          <p:cNvPr id="104" name="Google Shape;104;p17"/>
          <p:cNvSpPr txBox="1"/>
          <p:nvPr>
            <p:ph idx="4294967295" type="title"/>
          </p:nvPr>
        </p:nvSpPr>
        <p:spPr>
          <a:xfrm>
            <a:off x="179800" y="2437300"/>
            <a:ext cx="4288500" cy="1000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i="1" lang="th" sz="2000">
                <a:latin typeface="Century Gothic"/>
                <a:ea typeface="Century Gothic"/>
                <a:cs typeface="Century Gothic"/>
                <a:sym typeface="Century Gothic"/>
              </a:rPr>
              <a:t>BUT,</a:t>
            </a:r>
            <a:r>
              <a:rPr lang="th" sz="1600">
                <a:latin typeface="Century Gothic"/>
                <a:ea typeface="Century Gothic"/>
                <a:cs typeface="Century Gothic"/>
                <a:sym typeface="Century Gothic"/>
              </a:rPr>
              <a:t> </a:t>
            </a:r>
            <a:r>
              <a:rPr lang="th" sz="1400">
                <a:latin typeface="Century Gothic"/>
                <a:ea typeface="Century Gothic"/>
                <a:cs typeface="Century Gothic"/>
                <a:sym typeface="Century Gothic"/>
              </a:rPr>
              <a:t>The government refused to bailout a chaebol group and delayed in providing bailout for some chaebol </a:t>
            </a:r>
            <a:endParaRPr sz="1400">
              <a:latin typeface="Century Gothic"/>
              <a:ea typeface="Century Gothic"/>
              <a:cs typeface="Century Gothic"/>
              <a:sym typeface="Century Gothic"/>
            </a:endParaRPr>
          </a:p>
        </p:txBody>
      </p:sp>
      <p:sp>
        <p:nvSpPr>
          <p:cNvPr id="105" name="Google Shape;105;p17"/>
          <p:cNvSpPr/>
          <p:nvPr/>
        </p:nvSpPr>
        <p:spPr>
          <a:xfrm>
            <a:off x="2048425" y="3421288"/>
            <a:ext cx="448500" cy="384300"/>
          </a:xfrm>
          <a:prstGeom prst="downArrow">
            <a:avLst>
              <a:gd fmla="val 50000" name="adj1"/>
              <a:gd fmla="val 50000" name="adj2"/>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17"/>
          <p:cNvSpPr txBox="1"/>
          <p:nvPr>
            <p:ph idx="4294967295" type="title"/>
          </p:nvPr>
        </p:nvSpPr>
        <p:spPr>
          <a:xfrm>
            <a:off x="455650" y="3867140"/>
            <a:ext cx="3736800" cy="615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th" sz="1400">
                <a:latin typeface="Century Gothic"/>
                <a:ea typeface="Century Gothic"/>
                <a:cs typeface="Century Gothic"/>
                <a:sym typeface="Century Gothic"/>
              </a:rPr>
              <a:t>Beginning of bankruptcy proceeding for Hanbo, Sammi, Jinro, and others.</a:t>
            </a:r>
            <a:endParaRPr sz="1400">
              <a:latin typeface="Century Gothic"/>
              <a:ea typeface="Century Gothic"/>
              <a:cs typeface="Century Gothic"/>
              <a:sym typeface="Century Gothic"/>
            </a:endParaRPr>
          </a:p>
        </p:txBody>
      </p:sp>
      <p:sp>
        <p:nvSpPr>
          <p:cNvPr id="107" name="Google Shape;107;p17"/>
          <p:cNvSpPr txBox="1"/>
          <p:nvPr>
            <p:ph idx="4294967295" type="title"/>
          </p:nvPr>
        </p:nvSpPr>
        <p:spPr>
          <a:xfrm>
            <a:off x="6458824" y="363650"/>
            <a:ext cx="2160300" cy="471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sz="2400">
                <a:solidFill>
                  <a:srgbClr val="FFFFFF"/>
                </a:solidFill>
                <a:latin typeface="Century Gothic"/>
                <a:ea typeface="Century Gothic"/>
                <a:cs typeface="Century Gothic"/>
                <a:sym typeface="Century Gothic"/>
              </a:rPr>
              <a:t>Contagion </a:t>
            </a:r>
            <a:endParaRPr sz="2400">
              <a:solidFill>
                <a:srgbClr val="FFFFFF"/>
              </a:solidFill>
              <a:latin typeface="Century Gothic"/>
              <a:ea typeface="Century Gothic"/>
              <a:cs typeface="Century Gothic"/>
              <a:sym typeface="Century Gothic"/>
            </a:endParaRPr>
          </a:p>
        </p:txBody>
      </p:sp>
      <p:sp>
        <p:nvSpPr>
          <p:cNvPr id="108" name="Google Shape;108;p17"/>
          <p:cNvSpPr txBox="1"/>
          <p:nvPr>
            <p:ph idx="4294967295" type="title"/>
          </p:nvPr>
        </p:nvSpPr>
        <p:spPr>
          <a:xfrm>
            <a:off x="5991632" y="247394"/>
            <a:ext cx="564900" cy="7041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th" sz="3500">
                <a:solidFill>
                  <a:srgbClr val="FFFFFF"/>
                </a:solidFill>
                <a:latin typeface="Century Gothic"/>
                <a:ea typeface="Century Gothic"/>
                <a:cs typeface="Century Gothic"/>
                <a:sym typeface="Century Gothic"/>
              </a:rPr>
              <a:t>3.</a:t>
            </a:r>
            <a:endParaRPr b="1" sz="3500">
              <a:solidFill>
                <a:srgbClr val="FFFFFF"/>
              </a:solidFill>
              <a:latin typeface="Century Gothic"/>
              <a:ea typeface="Century Gothic"/>
              <a:cs typeface="Century Gothic"/>
              <a:sym typeface="Century Gothic"/>
            </a:endParaRPr>
          </a:p>
        </p:txBody>
      </p:sp>
      <p:pic>
        <p:nvPicPr>
          <p:cNvPr id="109" name="Google Shape;109;p17"/>
          <p:cNvPicPr preferRelativeResize="0"/>
          <p:nvPr/>
        </p:nvPicPr>
        <p:blipFill>
          <a:blip r:embed="rId4">
            <a:alphaModFix/>
          </a:blip>
          <a:stretch>
            <a:fillRect/>
          </a:stretch>
        </p:blipFill>
        <p:spPr>
          <a:xfrm>
            <a:off x="4550450" y="1066979"/>
            <a:ext cx="996325" cy="996325"/>
          </a:xfrm>
          <a:prstGeom prst="rect">
            <a:avLst/>
          </a:prstGeom>
          <a:noFill/>
          <a:ln>
            <a:noFill/>
          </a:ln>
        </p:spPr>
      </p:pic>
      <p:sp>
        <p:nvSpPr>
          <p:cNvPr id="110" name="Google Shape;110;p17"/>
          <p:cNvSpPr txBox="1"/>
          <p:nvPr>
            <p:ph idx="4294967295" type="title"/>
          </p:nvPr>
        </p:nvSpPr>
        <p:spPr>
          <a:xfrm>
            <a:off x="5645325" y="2507750"/>
            <a:ext cx="3320100" cy="769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th" sz="1400">
                <a:solidFill>
                  <a:srgbClr val="FFFFFF"/>
                </a:solidFill>
                <a:latin typeface="Century Gothic"/>
                <a:ea typeface="Century Gothic"/>
                <a:cs typeface="Century Gothic"/>
                <a:sym typeface="Century Gothic"/>
              </a:rPr>
              <a:t>Investors began taking money out of South Korea and tightening credit. </a:t>
            </a:r>
            <a:endParaRPr sz="1400">
              <a:solidFill>
                <a:srgbClr val="FFFFFF"/>
              </a:solidFill>
              <a:latin typeface="Century Gothic"/>
              <a:ea typeface="Century Gothic"/>
              <a:cs typeface="Century Gothic"/>
              <a:sym typeface="Century Gothic"/>
            </a:endParaRPr>
          </a:p>
        </p:txBody>
      </p:sp>
      <p:pic>
        <p:nvPicPr>
          <p:cNvPr id="111" name="Google Shape;111;p17"/>
          <p:cNvPicPr preferRelativeResize="0"/>
          <p:nvPr/>
        </p:nvPicPr>
        <p:blipFill>
          <a:blip r:embed="rId5">
            <a:alphaModFix/>
          </a:blip>
          <a:stretch>
            <a:fillRect/>
          </a:stretch>
        </p:blipFill>
        <p:spPr>
          <a:xfrm>
            <a:off x="4375525" y="3806425"/>
            <a:ext cx="996325" cy="996325"/>
          </a:xfrm>
          <a:prstGeom prst="rect">
            <a:avLst/>
          </a:prstGeom>
          <a:noFill/>
          <a:ln>
            <a:noFill/>
          </a:ln>
        </p:spPr>
      </p:pic>
      <p:sp>
        <p:nvSpPr>
          <p:cNvPr id="112" name="Google Shape;112;p17"/>
          <p:cNvSpPr txBox="1"/>
          <p:nvPr>
            <p:ph idx="4294967295" type="title"/>
          </p:nvPr>
        </p:nvSpPr>
        <p:spPr>
          <a:xfrm>
            <a:off x="5436975" y="3867162"/>
            <a:ext cx="3736800" cy="854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th" sz="1400">
                <a:solidFill>
                  <a:srgbClr val="FFFFFF"/>
                </a:solidFill>
                <a:latin typeface="Century Gothic"/>
                <a:ea typeface="Century Gothic"/>
                <a:cs typeface="Century Gothic"/>
                <a:sym typeface="Century Gothic"/>
              </a:rPr>
              <a:t>Foreign reserves were dwindling dangerously low and many korean  companies unable to pay off loans </a:t>
            </a:r>
            <a:endParaRPr sz="1400">
              <a:solidFill>
                <a:srgbClr val="FFFFFF"/>
              </a:solidFill>
              <a:latin typeface="Century Gothic"/>
              <a:ea typeface="Century Gothic"/>
              <a:cs typeface="Century Gothic"/>
              <a:sym typeface="Century Gothic"/>
            </a:endParaRPr>
          </a:p>
        </p:txBody>
      </p:sp>
      <p:sp>
        <p:nvSpPr>
          <p:cNvPr id="113" name="Google Shape;113;p17"/>
          <p:cNvSpPr/>
          <p:nvPr/>
        </p:nvSpPr>
        <p:spPr>
          <a:xfrm>
            <a:off x="7081125" y="2050950"/>
            <a:ext cx="448500" cy="384300"/>
          </a:xfrm>
          <a:prstGeom prst="downArrow">
            <a:avLst>
              <a:gd fmla="val 50000" name="adj1"/>
              <a:gd fmla="val 50000" name="adj2"/>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17"/>
          <p:cNvSpPr/>
          <p:nvPr/>
        </p:nvSpPr>
        <p:spPr>
          <a:xfrm>
            <a:off x="7081125" y="3418438"/>
            <a:ext cx="448500" cy="384300"/>
          </a:xfrm>
          <a:prstGeom prst="downArrow">
            <a:avLst>
              <a:gd fmla="val 50000" name="adj1"/>
              <a:gd fmla="val 50000" name="adj2"/>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7"/>
          <p:cNvSpPr/>
          <p:nvPr/>
        </p:nvSpPr>
        <p:spPr>
          <a:xfrm>
            <a:off x="5684175" y="1262050"/>
            <a:ext cx="3242400" cy="716400"/>
          </a:xfrm>
          <a:prstGeom prst="roundRect">
            <a:avLst>
              <a:gd fmla="val 16667"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17"/>
          <p:cNvSpPr txBox="1"/>
          <p:nvPr>
            <p:ph idx="4294967295" type="title"/>
          </p:nvPr>
        </p:nvSpPr>
        <p:spPr>
          <a:xfrm>
            <a:off x="5684175" y="1312300"/>
            <a:ext cx="3242400" cy="615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th" sz="1400">
                <a:solidFill>
                  <a:srgbClr val="FFFFFF"/>
                </a:solidFill>
                <a:latin typeface="Century Gothic"/>
                <a:ea typeface="Century Gothic"/>
                <a:cs typeface="Century Gothic"/>
                <a:sym typeface="Century Gothic"/>
              </a:rPr>
              <a:t>Thailand devalued its currency and markets fell all over Asia. </a:t>
            </a:r>
            <a:endParaRPr sz="1400">
              <a:solidFill>
                <a:srgbClr val="FFFFFF"/>
              </a:solidFill>
              <a:latin typeface="Century Gothic"/>
              <a:ea typeface="Century Gothic"/>
              <a:cs typeface="Century Gothic"/>
              <a:sym typeface="Century Gothic"/>
            </a:endParaRPr>
          </a:p>
        </p:txBody>
      </p:sp>
      <p:sp>
        <p:nvSpPr>
          <p:cNvPr id="117" name="Google Shape;117;p17"/>
          <p:cNvSpPr txBox="1"/>
          <p:nvPr>
            <p:ph idx="4294967295" type="title"/>
          </p:nvPr>
        </p:nvSpPr>
        <p:spPr>
          <a:xfrm>
            <a:off x="0" y="4749796"/>
            <a:ext cx="3736800" cy="384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th" sz="1200">
                <a:latin typeface="Century Gothic"/>
                <a:ea typeface="Century Gothic"/>
                <a:cs typeface="Century Gothic"/>
                <a:sym typeface="Century Gothic"/>
              </a:rPr>
              <a:t>* </a:t>
            </a:r>
            <a:r>
              <a:rPr lang="th" sz="1200">
                <a:latin typeface="Century Gothic"/>
                <a:ea typeface="Century Gothic"/>
                <a:cs typeface="Century Gothic"/>
                <a:sym typeface="Century Gothic"/>
              </a:rPr>
              <a:t>Chaebol = large industrial conglomerate</a:t>
            </a:r>
            <a:endParaRPr sz="1200">
              <a:latin typeface="Century Gothic"/>
              <a:ea typeface="Century Gothic"/>
              <a:cs typeface="Century Gothic"/>
              <a:sym typeface="Century Gothic"/>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18"/>
          <p:cNvSpPr txBox="1"/>
          <p:nvPr>
            <p:ph idx="4294967295" type="title"/>
          </p:nvPr>
        </p:nvSpPr>
        <p:spPr>
          <a:xfrm>
            <a:off x="5552875" y="337800"/>
            <a:ext cx="3060600" cy="649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th" sz="3400">
                <a:solidFill>
                  <a:srgbClr val="FFFFFF"/>
                </a:solidFill>
                <a:latin typeface="Century Gothic"/>
                <a:ea typeface="Century Gothic"/>
                <a:cs typeface="Century Gothic"/>
                <a:sym typeface="Century Gothic"/>
              </a:rPr>
              <a:t>P</a:t>
            </a:r>
            <a:r>
              <a:rPr lang="th" sz="2600">
                <a:solidFill>
                  <a:srgbClr val="FFFFFF"/>
                </a:solidFill>
                <a:latin typeface="Century Gothic"/>
                <a:ea typeface="Century Gothic"/>
                <a:cs typeface="Century Gothic"/>
                <a:sym typeface="Century Gothic"/>
              </a:rPr>
              <a:t>olicy response</a:t>
            </a:r>
            <a:endParaRPr sz="2600">
              <a:solidFill>
                <a:srgbClr val="FFFFFF"/>
              </a:solidFill>
              <a:latin typeface="Century Gothic"/>
              <a:ea typeface="Century Gothic"/>
              <a:cs typeface="Century Gothic"/>
              <a:sym typeface="Century Gothic"/>
            </a:endParaRPr>
          </a:p>
        </p:txBody>
      </p:sp>
      <p:sp>
        <p:nvSpPr>
          <p:cNvPr id="123" name="Google Shape;123;p18"/>
          <p:cNvSpPr txBox="1"/>
          <p:nvPr/>
        </p:nvSpPr>
        <p:spPr>
          <a:xfrm>
            <a:off x="1619750" y="2127688"/>
            <a:ext cx="5922900" cy="541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1600">
                <a:solidFill>
                  <a:srgbClr val="FFFFFF"/>
                </a:solidFill>
                <a:latin typeface="Century Gothic"/>
                <a:ea typeface="Century Gothic"/>
                <a:cs typeface="Century Gothic"/>
                <a:sym typeface="Century Gothic"/>
              </a:rPr>
              <a:t>Kim Dae Jung’s </a:t>
            </a:r>
            <a:r>
              <a:rPr b="1" lang="th" sz="1800">
                <a:solidFill>
                  <a:srgbClr val="FFFFFF"/>
                </a:solidFill>
                <a:latin typeface="Century Gothic"/>
                <a:ea typeface="Century Gothic"/>
                <a:cs typeface="Century Gothic"/>
                <a:sym typeface="Century Gothic"/>
              </a:rPr>
              <a:t>economic and financial reforms </a:t>
            </a:r>
            <a:endParaRPr b="1" sz="1800">
              <a:solidFill>
                <a:srgbClr val="FFFFFF"/>
              </a:solidFill>
            </a:endParaRPr>
          </a:p>
        </p:txBody>
      </p:sp>
      <p:sp>
        <p:nvSpPr>
          <p:cNvPr id="124" name="Google Shape;124;p18"/>
          <p:cNvSpPr txBox="1"/>
          <p:nvPr/>
        </p:nvSpPr>
        <p:spPr>
          <a:xfrm>
            <a:off x="522100" y="2669200"/>
            <a:ext cx="7320300" cy="2198700"/>
          </a:xfrm>
          <a:prstGeom prst="rect">
            <a:avLst/>
          </a:prstGeom>
          <a:noFill/>
          <a:ln>
            <a:noFill/>
          </a:ln>
        </p:spPr>
        <p:txBody>
          <a:bodyPr anchorCtr="0" anchor="t" bIns="91425" lIns="91425" spcFirstLastPara="1" rIns="91425" wrap="square" tIns="91425">
            <a:noAutofit/>
          </a:bodyPr>
          <a:lstStyle/>
          <a:p>
            <a:pPr indent="-330200" lvl="1" marL="914400" rtl="0" algn="l">
              <a:spcBef>
                <a:spcPts val="0"/>
              </a:spcBef>
              <a:spcAft>
                <a:spcPts val="0"/>
              </a:spcAft>
              <a:buClr>
                <a:srgbClr val="FFFFFF"/>
              </a:buClr>
              <a:buSzPts val="1600"/>
              <a:buFont typeface="Century Gothic"/>
              <a:buChar char="○"/>
            </a:pPr>
            <a:r>
              <a:rPr lang="th" sz="1600">
                <a:solidFill>
                  <a:srgbClr val="FFFFFF"/>
                </a:solidFill>
                <a:latin typeface="Century Gothic"/>
                <a:ea typeface="Century Gothic"/>
                <a:cs typeface="Century Gothic"/>
                <a:sym typeface="Century Gothic"/>
              </a:rPr>
              <a:t>Adopting free floating exchange rate</a:t>
            </a:r>
            <a:endParaRPr sz="600">
              <a:solidFill>
                <a:srgbClr val="FFFFFF"/>
              </a:solidFill>
              <a:latin typeface="Century Gothic"/>
              <a:ea typeface="Century Gothic"/>
              <a:cs typeface="Century Gothic"/>
              <a:sym typeface="Century Gothic"/>
            </a:endParaRPr>
          </a:p>
          <a:p>
            <a:pPr indent="-330200" lvl="1" marL="914400" rtl="0" algn="l">
              <a:spcBef>
                <a:spcPts val="0"/>
              </a:spcBef>
              <a:spcAft>
                <a:spcPts val="0"/>
              </a:spcAft>
              <a:buClr>
                <a:srgbClr val="FFFFFF"/>
              </a:buClr>
              <a:buSzPts val="1600"/>
              <a:buFont typeface="Century Gothic"/>
              <a:buChar char="○"/>
            </a:pPr>
            <a:r>
              <a:rPr lang="th" sz="1600">
                <a:solidFill>
                  <a:srgbClr val="FFFFFF"/>
                </a:solidFill>
                <a:latin typeface="Century Gothic"/>
                <a:ea typeface="Century Gothic"/>
                <a:cs typeface="Century Gothic"/>
                <a:sym typeface="Century Gothic"/>
              </a:rPr>
              <a:t>Passing laws that require companies to be audited and obtain loan publicly</a:t>
            </a:r>
            <a:endParaRPr sz="600">
              <a:solidFill>
                <a:srgbClr val="FFFFFF"/>
              </a:solidFill>
              <a:latin typeface="Century Gothic"/>
              <a:ea typeface="Century Gothic"/>
              <a:cs typeface="Century Gothic"/>
              <a:sym typeface="Century Gothic"/>
            </a:endParaRPr>
          </a:p>
          <a:p>
            <a:pPr indent="-330200" lvl="1" marL="914400" rtl="0" algn="l">
              <a:spcBef>
                <a:spcPts val="0"/>
              </a:spcBef>
              <a:spcAft>
                <a:spcPts val="0"/>
              </a:spcAft>
              <a:buClr>
                <a:srgbClr val="FFFFFF"/>
              </a:buClr>
              <a:buSzPts val="1600"/>
              <a:buFont typeface="Century Gothic"/>
              <a:buChar char="○"/>
            </a:pPr>
            <a:r>
              <a:rPr lang="th" sz="1600">
                <a:solidFill>
                  <a:srgbClr val="FFFFFF"/>
                </a:solidFill>
                <a:latin typeface="Century Gothic"/>
                <a:ea typeface="Century Gothic"/>
                <a:cs typeface="Century Gothic"/>
                <a:sym typeface="Century Gothic"/>
              </a:rPr>
              <a:t>Allowing M&amp;A by foreigner and removing barriers on foreign investment </a:t>
            </a:r>
            <a:endParaRPr sz="600">
              <a:solidFill>
                <a:srgbClr val="FFFFFF"/>
              </a:solidFill>
              <a:latin typeface="Century Gothic"/>
              <a:ea typeface="Century Gothic"/>
              <a:cs typeface="Century Gothic"/>
              <a:sym typeface="Century Gothic"/>
            </a:endParaRPr>
          </a:p>
          <a:p>
            <a:pPr indent="-330200" lvl="1" marL="914400" rtl="0" algn="l">
              <a:spcBef>
                <a:spcPts val="0"/>
              </a:spcBef>
              <a:spcAft>
                <a:spcPts val="0"/>
              </a:spcAft>
              <a:buClr>
                <a:srgbClr val="FFFFFF"/>
              </a:buClr>
              <a:buSzPts val="1600"/>
              <a:buFont typeface="Century Gothic"/>
              <a:buChar char="○"/>
            </a:pPr>
            <a:r>
              <a:rPr lang="th" sz="1600">
                <a:solidFill>
                  <a:srgbClr val="FFFFFF"/>
                </a:solidFill>
                <a:latin typeface="Century Gothic"/>
                <a:ea typeface="Century Gothic"/>
                <a:cs typeface="Century Gothic"/>
                <a:sym typeface="Century Gothic"/>
              </a:rPr>
              <a:t>Passing new fiscal and monetary policies</a:t>
            </a:r>
            <a:endParaRPr sz="600">
              <a:solidFill>
                <a:srgbClr val="FFFFFF"/>
              </a:solidFill>
              <a:latin typeface="Century Gothic"/>
              <a:ea typeface="Century Gothic"/>
              <a:cs typeface="Century Gothic"/>
              <a:sym typeface="Century Gothic"/>
            </a:endParaRPr>
          </a:p>
          <a:p>
            <a:pPr indent="-330200" lvl="1" marL="914400" rtl="0" algn="l">
              <a:spcBef>
                <a:spcPts val="0"/>
              </a:spcBef>
              <a:spcAft>
                <a:spcPts val="0"/>
              </a:spcAft>
              <a:buClr>
                <a:srgbClr val="FFFFFF"/>
              </a:buClr>
              <a:buSzPts val="1600"/>
              <a:buFont typeface="Century Gothic"/>
              <a:buChar char="○"/>
            </a:pPr>
            <a:r>
              <a:rPr lang="th" sz="1600">
                <a:solidFill>
                  <a:srgbClr val="FFFFFF"/>
                </a:solidFill>
                <a:latin typeface="Century Gothic"/>
                <a:ea typeface="Century Gothic"/>
                <a:cs typeface="Century Gothic"/>
                <a:sym typeface="Century Gothic"/>
              </a:rPr>
              <a:t>Recapitalizing banks</a:t>
            </a:r>
            <a:endParaRPr sz="600">
              <a:solidFill>
                <a:srgbClr val="FFFFFF"/>
              </a:solidFill>
              <a:latin typeface="Century Gothic"/>
              <a:ea typeface="Century Gothic"/>
              <a:cs typeface="Century Gothic"/>
              <a:sym typeface="Century Gothic"/>
            </a:endParaRPr>
          </a:p>
          <a:p>
            <a:pPr indent="-330200" lvl="1" marL="914400" rtl="0" algn="l">
              <a:spcBef>
                <a:spcPts val="0"/>
              </a:spcBef>
              <a:spcAft>
                <a:spcPts val="0"/>
              </a:spcAft>
              <a:buClr>
                <a:srgbClr val="FFFFFF"/>
              </a:buClr>
              <a:buSzPts val="1600"/>
              <a:buFont typeface="Century Gothic"/>
              <a:buChar char="○"/>
            </a:pPr>
            <a:r>
              <a:rPr lang="th" sz="1600">
                <a:solidFill>
                  <a:srgbClr val="FFFFFF"/>
                </a:solidFill>
                <a:latin typeface="Century Gothic"/>
                <a:ea typeface="Century Gothic"/>
                <a:cs typeface="Century Gothic"/>
                <a:sym typeface="Century Gothic"/>
              </a:rPr>
              <a:t>Reforming Chaebol</a:t>
            </a:r>
            <a:endParaRPr sz="1600">
              <a:solidFill>
                <a:srgbClr val="FFFFFF"/>
              </a:solidFill>
              <a:latin typeface="Century Gothic"/>
              <a:ea typeface="Century Gothic"/>
              <a:cs typeface="Century Gothic"/>
              <a:sym typeface="Century Gothic"/>
            </a:endParaRPr>
          </a:p>
        </p:txBody>
      </p:sp>
      <p:pic>
        <p:nvPicPr>
          <p:cNvPr id="125" name="Google Shape;125;p18"/>
          <p:cNvPicPr preferRelativeResize="0"/>
          <p:nvPr/>
        </p:nvPicPr>
        <p:blipFill>
          <a:blip r:embed="rId3">
            <a:alphaModFix/>
          </a:blip>
          <a:stretch>
            <a:fillRect/>
          </a:stretch>
        </p:blipFill>
        <p:spPr>
          <a:xfrm>
            <a:off x="522100" y="953422"/>
            <a:ext cx="980724" cy="980700"/>
          </a:xfrm>
          <a:prstGeom prst="rect">
            <a:avLst/>
          </a:prstGeom>
          <a:noFill/>
          <a:ln>
            <a:noFill/>
          </a:ln>
        </p:spPr>
      </p:pic>
      <p:sp>
        <p:nvSpPr>
          <p:cNvPr id="126" name="Google Shape;126;p18"/>
          <p:cNvSpPr txBox="1"/>
          <p:nvPr/>
        </p:nvSpPr>
        <p:spPr>
          <a:xfrm>
            <a:off x="1546250" y="1286600"/>
            <a:ext cx="5543400" cy="541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th" sz="1600">
                <a:solidFill>
                  <a:srgbClr val="FFFFFF"/>
                </a:solidFill>
                <a:latin typeface="Century Gothic"/>
                <a:ea typeface="Century Gothic"/>
                <a:cs typeface="Century Gothic"/>
                <a:sym typeface="Century Gothic"/>
              </a:rPr>
              <a:t>IMF provided US$58.4 billion as a </a:t>
            </a:r>
            <a:r>
              <a:rPr b="1" lang="th" sz="1800">
                <a:solidFill>
                  <a:srgbClr val="FFFFFF"/>
                </a:solidFill>
                <a:latin typeface="Century Gothic"/>
                <a:ea typeface="Century Gothic"/>
                <a:cs typeface="Century Gothic"/>
                <a:sym typeface="Century Gothic"/>
              </a:rPr>
              <a:t>bailout package</a:t>
            </a:r>
            <a:endParaRPr b="1" sz="1800">
              <a:solidFill>
                <a:srgbClr val="FFFFFF"/>
              </a:solidFill>
            </a:endParaRPr>
          </a:p>
        </p:txBody>
      </p:sp>
      <p:pic>
        <p:nvPicPr>
          <p:cNvPr id="127" name="Google Shape;127;p18"/>
          <p:cNvPicPr preferRelativeResize="0"/>
          <p:nvPr/>
        </p:nvPicPr>
        <p:blipFill>
          <a:blip r:embed="rId4">
            <a:alphaModFix/>
          </a:blip>
          <a:stretch>
            <a:fillRect/>
          </a:stretch>
        </p:blipFill>
        <p:spPr>
          <a:xfrm>
            <a:off x="7451125" y="1453275"/>
            <a:ext cx="1280000" cy="1280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1" name="Shape 131"/>
        <p:cNvGrpSpPr/>
        <p:nvPr/>
      </p:nvGrpSpPr>
      <p:grpSpPr>
        <a:xfrm>
          <a:off x="0" y="0"/>
          <a:ext cx="0" cy="0"/>
          <a:chOff x="0" y="0"/>
          <a:chExt cx="0" cy="0"/>
        </a:xfrm>
      </p:grpSpPr>
      <p:sp>
        <p:nvSpPr>
          <p:cNvPr id="132" name="Google Shape;132;p19"/>
          <p:cNvSpPr txBox="1"/>
          <p:nvPr>
            <p:ph idx="4294967295" type="title"/>
          </p:nvPr>
        </p:nvSpPr>
        <p:spPr>
          <a:xfrm>
            <a:off x="617825" y="306075"/>
            <a:ext cx="2365800" cy="663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th" sz="3400">
                <a:latin typeface="Century Gothic"/>
                <a:ea typeface="Century Gothic"/>
                <a:cs typeface="Century Gothic"/>
                <a:sym typeface="Century Gothic"/>
              </a:rPr>
              <a:t>R</a:t>
            </a:r>
            <a:r>
              <a:rPr lang="th" sz="2600">
                <a:latin typeface="Century Gothic"/>
                <a:ea typeface="Century Gothic"/>
                <a:cs typeface="Century Gothic"/>
                <a:sym typeface="Century Gothic"/>
              </a:rPr>
              <a:t>ecovery</a:t>
            </a:r>
            <a:endParaRPr sz="2600">
              <a:latin typeface="Century Gothic"/>
              <a:ea typeface="Century Gothic"/>
              <a:cs typeface="Century Gothic"/>
              <a:sym typeface="Century Gothic"/>
            </a:endParaRPr>
          </a:p>
        </p:txBody>
      </p:sp>
      <p:sp>
        <p:nvSpPr>
          <p:cNvPr id="133" name="Google Shape;133;p19"/>
          <p:cNvSpPr txBox="1"/>
          <p:nvPr/>
        </p:nvSpPr>
        <p:spPr>
          <a:xfrm>
            <a:off x="1204950" y="4173513"/>
            <a:ext cx="6734100" cy="66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th" sz="1600">
                <a:solidFill>
                  <a:srgbClr val="FFFFFF"/>
                </a:solidFill>
                <a:latin typeface="Century Gothic"/>
                <a:ea typeface="Century Gothic"/>
                <a:cs typeface="Century Gothic"/>
                <a:sym typeface="Century Gothic"/>
              </a:rPr>
              <a:t>South Korea was able to bounce back and resume the soaring growth rates with double of GDP since 1998</a:t>
            </a:r>
            <a:endParaRPr sz="1600">
              <a:solidFill>
                <a:schemeClr val="dk1"/>
              </a:solidFill>
              <a:latin typeface="Century Gothic"/>
              <a:ea typeface="Century Gothic"/>
              <a:cs typeface="Century Gothic"/>
              <a:sym typeface="Century Gothic"/>
            </a:endParaRPr>
          </a:p>
        </p:txBody>
      </p:sp>
      <p:sp>
        <p:nvSpPr>
          <p:cNvPr id="134" name="Google Shape;134;p19"/>
          <p:cNvSpPr txBox="1"/>
          <p:nvPr/>
        </p:nvSpPr>
        <p:spPr>
          <a:xfrm>
            <a:off x="401650" y="1052550"/>
            <a:ext cx="8078100" cy="3038400"/>
          </a:xfrm>
          <a:prstGeom prst="rect">
            <a:avLst/>
          </a:prstGeom>
          <a:noFill/>
          <a:ln>
            <a:noFill/>
          </a:ln>
        </p:spPr>
        <p:txBody>
          <a:bodyPr anchorCtr="0" anchor="t" bIns="91425" lIns="91425" spcFirstLastPara="1" rIns="91425" wrap="square" tIns="91425">
            <a:noAutofit/>
          </a:bodyPr>
          <a:lstStyle/>
          <a:p>
            <a:pPr indent="-330200" lvl="1" marL="914400" rtl="0" algn="l">
              <a:spcBef>
                <a:spcPts val="0"/>
              </a:spcBef>
              <a:spcAft>
                <a:spcPts val="0"/>
              </a:spcAft>
              <a:buClr>
                <a:srgbClr val="FFFFFF"/>
              </a:buClr>
              <a:buSzPts val="1600"/>
              <a:buFont typeface="Century Gothic"/>
              <a:buChar char="○"/>
            </a:pPr>
            <a:r>
              <a:rPr lang="th" sz="1600">
                <a:solidFill>
                  <a:srgbClr val="FFFFFF"/>
                </a:solidFill>
                <a:latin typeface="Century Gothic"/>
                <a:ea typeface="Century Gothic"/>
                <a:cs typeface="Century Gothic"/>
                <a:sym typeface="Century Gothic"/>
              </a:rPr>
              <a:t>Won was allowed to float freely</a:t>
            </a:r>
            <a:endParaRPr sz="1600">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sz="600">
              <a:solidFill>
                <a:srgbClr val="FFFFFF"/>
              </a:solidFill>
              <a:latin typeface="Century Gothic"/>
              <a:ea typeface="Century Gothic"/>
              <a:cs typeface="Century Gothic"/>
              <a:sym typeface="Century Gothic"/>
            </a:endParaRPr>
          </a:p>
          <a:p>
            <a:pPr indent="-330200" lvl="1" marL="914400" rtl="0" algn="l">
              <a:spcBef>
                <a:spcPts val="0"/>
              </a:spcBef>
              <a:spcAft>
                <a:spcPts val="0"/>
              </a:spcAft>
              <a:buClr>
                <a:schemeClr val="dk1"/>
              </a:buClr>
              <a:buSzPts val="1600"/>
              <a:buFont typeface="Century Gothic"/>
              <a:buChar char="○"/>
            </a:pPr>
            <a:r>
              <a:rPr lang="th" sz="1600">
                <a:solidFill>
                  <a:schemeClr val="dk1"/>
                </a:solidFill>
                <a:latin typeface="Century Gothic"/>
                <a:ea typeface="Century Gothic"/>
                <a:cs typeface="Century Gothic"/>
                <a:sym typeface="Century Gothic"/>
              </a:rPr>
              <a:t>Interest rates was allowed to rise</a:t>
            </a:r>
            <a:endParaRPr sz="160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t/>
            </a:r>
            <a:endParaRPr sz="600">
              <a:solidFill>
                <a:schemeClr val="dk1"/>
              </a:solidFill>
              <a:latin typeface="Century Gothic"/>
              <a:ea typeface="Century Gothic"/>
              <a:cs typeface="Century Gothic"/>
              <a:sym typeface="Century Gothic"/>
            </a:endParaRPr>
          </a:p>
          <a:p>
            <a:pPr indent="-330200" lvl="1" marL="914400" rtl="0" algn="l">
              <a:spcBef>
                <a:spcPts val="0"/>
              </a:spcBef>
              <a:spcAft>
                <a:spcPts val="0"/>
              </a:spcAft>
              <a:buClr>
                <a:schemeClr val="dk1"/>
              </a:buClr>
              <a:buSzPts val="1600"/>
              <a:buFont typeface="Century Gothic"/>
              <a:buChar char="○"/>
            </a:pPr>
            <a:r>
              <a:rPr lang="th" sz="1600">
                <a:solidFill>
                  <a:schemeClr val="dk1"/>
                </a:solidFill>
                <a:latin typeface="Century Gothic"/>
                <a:ea typeface="Century Gothic"/>
                <a:cs typeface="Century Gothic"/>
                <a:sym typeface="Century Gothic"/>
              </a:rPr>
              <a:t>Reserves of foreign currency increased</a:t>
            </a:r>
            <a:endParaRPr sz="1600">
              <a:solidFill>
                <a:schemeClr val="dk1"/>
              </a:solidFill>
              <a:latin typeface="Century Gothic"/>
              <a:ea typeface="Century Gothic"/>
              <a:cs typeface="Century Gothic"/>
              <a:sym typeface="Century Gothic"/>
            </a:endParaRPr>
          </a:p>
          <a:p>
            <a:pPr indent="0" lvl="0" marL="457200" rtl="0" algn="l">
              <a:spcBef>
                <a:spcPts val="0"/>
              </a:spcBef>
              <a:spcAft>
                <a:spcPts val="0"/>
              </a:spcAft>
              <a:buNone/>
            </a:pPr>
            <a:r>
              <a:t/>
            </a:r>
            <a:endParaRPr sz="600">
              <a:solidFill>
                <a:schemeClr val="dk1"/>
              </a:solidFill>
              <a:latin typeface="Century Gothic"/>
              <a:ea typeface="Century Gothic"/>
              <a:cs typeface="Century Gothic"/>
              <a:sym typeface="Century Gothic"/>
            </a:endParaRPr>
          </a:p>
          <a:p>
            <a:pPr indent="-330200" lvl="1" marL="914400" rtl="0" algn="l">
              <a:spcBef>
                <a:spcPts val="0"/>
              </a:spcBef>
              <a:spcAft>
                <a:spcPts val="0"/>
              </a:spcAft>
              <a:buClr>
                <a:schemeClr val="dk1"/>
              </a:buClr>
              <a:buSzPts val="1600"/>
              <a:buFont typeface="Century Gothic"/>
              <a:buChar char="○"/>
            </a:pPr>
            <a:r>
              <a:rPr lang="th" sz="1600">
                <a:solidFill>
                  <a:schemeClr val="dk1"/>
                </a:solidFill>
                <a:latin typeface="Century Gothic"/>
                <a:ea typeface="Century Gothic"/>
                <a:cs typeface="Century Gothic"/>
                <a:sym typeface="Century Gothic"/>
              </a:rPr>
              <a:t>Easier for foreign investors to enter South Korea</a:t>
            </a:r>
            <a:endParaRPr sz="1600">
              <a:solidFill>
                <a:schemeClr val="dk1"/>
              </a:solidFill>
              <a:latin typeface="Century Gothic"/>
              <a:ea typeface="Century Gothic"/>
              <a:cs typeface="Century Gothic"/>
              <a:sym typeface="Century Gothic"/>
            </a:endParaRPr>
          </a:p>
          <a:p>
            <a:pPr indent="0" lvl="0" marL="457200" rtl="0" algn="l">
              <a:spcBef>
                <a:spcPts val="0"/>
              </a:spcBef>
              <a:spcAft>
                <a:spcPts val="0"/>
              </a:spcAft>
              <a:buNone/>
            </a:pPr>
            <a:r>
              <a:t/>
            </a:r>
            <a:endParaRPr sz="600">
              <a:solidFill>
                <a:schemeClr val="dk1"/>
              </a:solidFill>
              <a:latin typeface="Century Gothic"/>
              <a:ea typeface="Century Gothic"/>
              <a:cs typeface="Century Gothic"/>
              <a:sym typeface="Century Gothic"/>
            </a:endParaRPr>
          </a:p>
          <a:p>
            <a:pPr indent="-330200" lvl="1" marL="914400" rtl="0" algn="l">
              <a:spcBef>
                <a:spcPts val="0"/>
              </a:spcBef>
              <a:spcAft>
                <a:spcPts val="0"/>
              </a:spcAft>
              <a:buClr>
                <a:schemeClr val="dk1"/>
              </a:buClr>
              <a:buSzPts val="1600"/>
              <a:buFont typeface="Century Gothic"/>
              <a:buChar char="○"/>
            </a:pPr>
            <a:r>
              <a:rPr lang="th" sz="1600">
                <a:solidFill>
                  <a:schemeClr val="dk1"/>
                </a:solidFill>
                <a:latin typeface="Century Gothic"/>
                <a:ea typeface="Century Gothic"/>
                <a:cs typeface="Century Gothic"/>
                <a:sym typeface="Century Gothic"/>
              </a:rPr>
              <a:t>Encouraging foreign investment and improving the structure and governance of Korean corporations </a:t>
            </a:r>
            <a:endParaRPr sz="1600">
              <a:solidFill>
                <a:schemeClr val="dk1"/>
              </a:solidFill>
              <a:latin typeface="Century Gothic"/>
              <a:ea typeface="Century Gothic"/>
              <a:cs typeface="Century Gothic"/>
              <a:sym typeface="Century Gothic"/>
            </a:endParaRPr>
          </a:p>
          <a:p>
            <a:pPr indent="0" lvl="0" marL="457200" rtl="0" algn="l">
              <a:spcBef>
                <a:spcPts val="0"/>
              </a:spcBef>
              <a:spcAft>
                <a:spcPts val="0"/>
              </a:spcAft>
              <a:buNone/>
            </a:pPr>
            <a:r>
              <a:t/>
            </a:r>
            <a:endParaRPr sz="600">
              <a:solidFill>
                <a:schemeClr val="dk1"/>
              </a:solidFill>
              <a:latin typeface="Century Gothic"/>
              <a:ea typeface="Century Gothic"/>
              <a:cs typeface="Century Gothic"/>
              <a:sym typeface="Century Gothic"/>
            </a:endParaRPr>
          </a:p>
          <a:p>
            <a:pPr indent="-330200" lvl="1" marL="914400" rtl="0" algn="l">
              <a:spcBef>
                <a:spcPts val="0"/>
              </a:spcBef>
              <a:spcAft>
                <a:spcPts val="0"/>
              </a:spcAft>
              <a:buClr>
                <a:schemeClr val="dk1"/>
              </a:buClr>
              <a:buSzPts val="1600"/>
              <a:buFont typeface="Century Gothic"/>
              <a:buChar char="○"/>
            </a:pPr>
            <a:r>
              <a:rPr lang="th" sz="1600">
                <a:solidFill>
                  <a:schemeClr val="dk1"/>
                </a:solidFill>
                <a:latin typeface="Century Gothic"/>
                <a:ea typeface="Century Gothic"/>
                <a:cs typeface="Century Gothic"/>
                <a:sym typeface="Century Gothic"/>
              </a:rPr>
              <a:t>Foreign capital began pouring in the country </a:t>
            </a:r>
            <a:endParaRPr sz="1600">
              <a:solidFill>
                <a:schemeClr val="dk1"/>
              </a:solidFill>
              <a:latin typeface="Century Gothic"/>
              <a:ea typeface="Century Gothic"/>
              <a:cs typeface="Century Gothic"/>
              <a:sym typeface="Century Gothic"/>
            </a:endParaRPr>
          </a:p>
          <a:p>
            <a:pPr indent="0" lvl="0" marL="457200" rtl="0" algn="l">
              <a:spcBef>
                <a:spcPts val="0"/>
              </a:spcBef>
              <a:spcAft>
                <a:spcPts val="0"/>
              </a:spcAft>
              <a:buNone/>
            </a:pPr>
            <a:r>
              <a:t/>
            </a:r>
            <a:endParaRPr sz="600">
              <a:solidFill>
                <a:schemeClr val="dk1"/>
              </a:solidFill>
              <a:latin typeface="Century Gothic"/>
              <a:ea typeface="Century Gothic"/>
              <a:cs typeface="Century Gothic"/>
              <a:sym typeface="Century Gothic"/>
            </a:endParaRPr>
          </a:p>
          <a:p>
            <a:pPr indent="-330200" lvl="1" marL="914400" rtl="0" algn="l">
              <a:spcBef>
                <a:spcPts val="0"/>
              </a:spcBef>
              <a:spcAft>
                <a:spcPts val="0"/>
              </a:spcAft>
              <a:buClr>
                <a:schemeClr val="dk1"/>
              </a:buClr>
              <a:buSzPts val="1600"/>
              <a:buFont typeface="Century Gothic"/>
              <a:buChar char="○"/>
            </a:pPr>
            <a:r>
              <a:rPr lang="th" sz="1600">
                <a:solidFill>
                  <a:schemeClr val="dk1"/>
                </a:solidFill>
                <a:latin typeface="Century Gothic"/>
                <a:ea typeface="Century Gothic"/>
                <a:cs typeface="Century Gothic"/>
                <a:sym typeface="Century Gothic"/>
              </a:rPr>
              <a:t>Many chaebols are mandated by the government, allowed to fail, break up or come under foreign ownership.</a:t>
            </a:r>
            <a:endParaRPr sz="1600">
              <a:solidFill>
                <a:srgbClr val="FFFFFF"/>
              </a:solidFill>
              <a:latin typeface="Century Gothic"/>
              <a:ea typeface="Century Gothic"/>
              <a:cs typeface="Century Gothic"/>
              <a:sym typeface="Century Gothic"/>
            </a:endParaRPr>
          </a:p>
        </p:txBody>
      </p:sp>
      <p:pic>
        <p:nvPicPr>
          <p:cNvPr id="135" name="Google Shape;135;p19"/>
          <p:cNvPicPr preferRelativeResize="0"/>
          <p:nvPr/>
        </p:nvPicPr>
        <p:blipFill>
          <a:blip r:embed="rId3">
            <a:alphaModFix/>
          </a:blip>
          <a:stretch>
            <a:fillRect/>
          </a:stretch>
        </p:blipFill>
        <p:spPr>
          <a:xfrm>
            <a:off x="234650" y="3871325"/>
            <a:ext cx="1023400" cy="1023400"/>
          </a:xfrm>
          <a:prstGeom prst="rect">
            <a:avLst/>
          </a:prstGeom>
          <a:noFill/>
          <a:ln>
            <a:noFill/>
          </a:ln>
        </p:spPr>
      </p:pic>
      <p:pic>
        <p:nvPicPr>
          <p:cNvPr id="136" name="Google Shape;136;p19"/>
          <p:cNvPicPr preferRelativeResize="0"/>
          <p:nvPr/>
        </p:nvPicPr>
        <p:blipFill>
          <a:blip r:embed="rId4">
            <a:alphaModFix/>
          </a:blip>
          <a:stretch>
            <a:fillRect/>
          </a:stretch>
        </p:blipFill>
        <p:spPr>
          <a:xfrm>
            <a:off x="6049925" y="183600"/>
            <a:ext cx="1487825" cy="1487825"/>
          </a:xfrm>
          <a:prstGeom prst="rect">
            <a:avLst/>
          </a:prstGeom>
          <a:noFill/>
          <a:ln>
            <a:noFill/>
          </a:ln>
        </p:spPr>
      </p:pic>
      <p:pic>
        <p:nvPicPr>
          <p:cNvPr id="137" name="Google Shape;137;p19"/>
          <p:cNvPicPr preferRelativeResize="0"/>
          <p:nvPr/>
        </p:nvPicPr>
        <p:blipFill>
          <a:blip r:embed="rId5">
            <a:alphaModFix/>
          </a:blip>
          <a:stretch>
            <a:fillRect/>
          </a:stretch>
        </p:blipFill>
        <p:spPr>
          <a:xfrm>
            <a:off x="7389075" y="969975"/>
            <a:ext cx="1428750" cy="14287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1" name="Shape 141"/>
        <p:cNvGrpSpPr/>
        <p:nvPr/>
      </p:nvGrpSpPr>
      <p:grpSpPr>
        <a:xfrm>
          <a:off x="0" y="0"/>
          <a:ext cx="0" cy="0"/>
          <a:chOff x="0" y="0"/>
          <a:chExt cx="0" cy="0"/>
        </a:xfrm>
      </p:grpSpPr>
      <p:pic>
        <p:nvPicPr>
          <p:cNvPr id="142" name="Google Shape;142;p20"/>
          <p:cNvPicPr preferRelativeResize="0"/>
          <p:nvPr/>
        </p:nvPicPr>
        <p:blipFill>
          <a:blip r:embed="rId3">
            <a:alphaModFix/>
          </a:blip>
          <a:stretch>
            <a:fillRect/>
          </a:stretch>
        </p:blipFill>
        <p:spPr>
          <a:xfrm>
            <a:off x="1629800" y="152400"/>
            <a:ext cx="5884392" cy="48387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6" name="Shape 146"/>
        <p:cNvGrpSpPr/>
        <p:nvPr/>
      </p:nvGrpSpPr>
      <p:grpSpPr>
        <a:xfrm>
          <a:off x="0" y="0"/>
          <a:ext cx="0" cy="0"/>
          <a:chOff x="0" y="0"/>
          <a:chExt cx="0" cy="0"/>
        </a:xfrm>
      </p:grpSpPr>
      <p:sp>
        <p:nvSpPr>
          <p:cNvPr id="147" name="Google Shape;147;p21"/>
          <p:cNvSpPr txBox="1"/>
          <p:nvPr>
            <p:ph idx="1" type="body"/>
          </p:nvPr>
        </p:nvSpPr>
        <p:spPr>
          <a:xfrm>
            <a:off x="438425" y="250625"/>
            <a:ext cx="5998800" cy="7362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b="1" lang="th" sz="3000">
                <a:latin typeface="Century Gothic"/>
                <a:ea typeface="Century Gothic"/>
                <a:cs typeface="Century Gothic"/>
                <a:sym typeface="Century Gothic"/>
              </a:rPr>
              <a:t>Malaysia</a:t>
            </a:r>
            <a:endParaRPr b="1" sz="3000">
              <a:latin typeface="Century Gothic"/>
              <a:ea typeface="Century Gothic"/>
              <a:cs typeface="Century Gothic"/>
              <a:sym typeface="Century Gothic"/>
            </a:endParaRPr>
          </a:p>
        </p:txBody>
      </p:sp>
      <p:sp>
        <p:nvSpPr>
          <p:cNvPr id="148" name="Google Shape;148;p21"/>
          <p:cNvSpPr txBox="1"/>
          <p:nvPr/>
        </p:nvSpPr>
        <p:spPr>
          <a:xfrm>
            <a:off x="322250" y="865300"/>
            <a:ext cx="8667000" cy="1580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th" sz="2000">
                <a:solidFill>
                  <a:schemeClr val="dk1"/>
                </a:solidFill>
                <a:latin typeface="Century Gothic"/>
                <a:ea typeface="Century Gothic"/>
                <a:cs typeface="Century Gothic"/>
                <a:sym typeface="Century Gothic"/>
              </a:rPr>
              <a:t>Cause</a:t>
            </a:r>
            <a:endParaRPr b="1"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chemeClr val="dk1"/>
              </a:buClr>
              <a:buSzPts val="2000"/>
              <a:buFont typeface="Century Gothic"/>
              <a:buChar char="-"/>
            </a:pPr>
            <a:r>
              <a:rPr lang="th" sz="2000">
                <a:solidFill>
                  <a:schemeClr val="dk1"/>
                </a:solidFill>
                <a:latin typeface="Century Gothic"/>
                <a:ea typeface="Century Gothic"/>
                <a:cs typeface="Century Gothic"/>
                <a:sym typeface="Century Gothic"/>
              </a:rPr>
              <a:t>Foreign withdrawn their investment</a:t>
            </a:r>
            <a:endParaRPr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chemeClr val="dk1"/>
              </a:buClr>
              <a:buSzPts val="2000"/>
              <a:buFont typeface="Century Gothic"/>
              <a:buChar char="-"/>
            </a:pPr>
            <a:r>
              <a:rPr lang="th" sz="2000">
                <a:solidFill>
                  <a:schemeClr val="dk1"/>
                </a:solidFill>
                <a:latin typeface="Century Gothic"/>
                <a:ea typeface="Century Gothic"/>
                <a:cs typeface="Century Gothic"/>
                <a:sym typeface="Century Gothic"/>
              </a:rPr>
              <a:t>Poor management and policy</a:t>
            </a:r>
            <a:endParaRPr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chemeClr val="dk1"/>
              </a:buClr>
              <a:buSzPts val="2000"/>
              <a:buFont typeface="Century Gothic"/>
              <a:buChar char="-"/>
            </a:pPr>
            <a:r>
              <a:rPr lang="th" sz="2000">
                <a:solidFill>
                  <a:schemeClr val="dk1"/>
                </a:solidFill>
                <a:latin typeface="Century Gothic"/>
                <a:ea typeface="Century Gothic"/>
                <a:cs typeface="Century Gothic"/>
                <a:sym typeface="Century Gothic"/>
              </a:rPr>
              <a:t>Lack in risk management</a:t>
            </a:r>
            <a:endParaRPr sz="200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rPr lang="th">
                <a:solidFill>
                  <a:schemeClr val="dk1"/>
                </a:solidFill>
                <a:latin typeface="Century Gothic"/>
                <a:ea typeface="Century Gothic"/>
                <a:cs typeface="Century Gothic"/>
                <a:sym typeface="Century Gothic"/>
              </a:rPr>
              <a:t>	 </a:t>
            </a:r>
            <a:endParaRPr>
              <a:solidFill>
                <a:schemeClr val="dk1"/>
              </a:solidFill>
              <a:latin typeface="Century Gothic"/>
              <a:ea typeface="Century Gothic"/>
              <a:cs typeface="Century Gothic"/>
              <a:sym typeface="Century Gothic"/>
            </a:endParaRPr>
          </a:p>
          <a:p>
            <a:pPr indent="457200" lvl="0" marL="0" rtl="0" algn="l">
              <a:spcBef>
                <a:spcPts val="0"/>
              </a:spcBef>
              <a:spcAft>
                <a:spcPts val="0"/>
              </a:spcAft>
              <a:buNone/>
            </a:pPr>
            <a:r>
              <a:t/>
            </a:r>
            <a:endParaRPr>
              <a:solidFill>
                <a:schemeClr val="dk1"/>
              </a:solidFill>
              <a:latin typeface="Century Gothic"/>
              <a:ea typeface="Century Gothic"/>
              <a:cs typeface="Century Gothic"/>
              <a:sym typeface="Century Gothic"/>
            </a:endParaRPr>
          </a:p>
        </p:txBody>
      </p:sp>
      <p:sp>
        <p:nvSpPr>
          <p:cNvPr id="149" name="Google Shape;149;p21"/>
          <p:cNvSpPr txBox="1"/>
          <p:nvPr/>
        </p:nvSpPr>
        <p:spPr>
          <a:xfrm>
            <a:off x="322250" y="2446000"/>
            <a:ext cx="8967300" cy="238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th" sz="2000">
                <a:solidFill>
                  <a:srgbClr val="FFFFFF"/>
                </a:solidFill>
                <a:latin typeface="Century Gothic"/>
                <a:ea typeface="Century Gothic"/>
                <a:cs typeface="Century Gothic"/>
                <a:sym typeface="Century Gothic"/>
              </a:rPr>
              <a:t>What’s Happen</a:t>
            </a:r>
            <a:endParaRPr b="1" sz="2000">
              <a:solidFill>
                <a:srgbClr val="FFFFFF"/>
              </a:solidFill>
              <a:latin typeface="Century Gothic"/>
              <a:ea typeface="Century Gothic"/>
              <a:cs typeface="Century Gothic"/>
              <a:sym typeface="Century Gothic"/>
            </a:endParaRPr>
          </a:p>
          <a:p>
            <a:pPr indent="-355600" lvl="0" marL="457200" rtl="0" algn="l">
              <a:spcBef>
                <a:spcPts val="0"/>
              </a:spcBef>
              <a:spcAft>
                <a:spcPts val="0"/>
              </a:spcAft>
              <a:buClr>
                <a:schemeClr val="dk1"/>
              </a:buClr>
              <a:buSzPts val="2000"/>
              <a:buFont typeface="Century Gothic"/>
              <a:buChar char="-"/>
            </a:pPr>
            <a:r>
              <a:rPr lang="th" sz="2000">
                <a:solidFill>
                  <a:schemeClr val="dk1"/>
                </a:solidFill>
                <a:latin typeface="Century Gothic"/>
                <a:ea typeface="Century Gothic"/>
                <a:cs typeface="Century Gothic"/>
                <a:sym typeface="Century Gothic"/>
              </a:rPr>
              <a:t>Depreciation of ringgit per USA dollar from 2.42 to 4.88</a:t>
            </a:r>
            <a:endParaRPr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chemeClr val="dk1"/>
              </a:buClr>
              <a:buSzPts val="2000"/>
              <a:buFont typeface="Century Gothic"/>
              <a:buChar char="-"/>
            </a:pPr>
            <a:r>
              <a:rPr lang="th" sz="2000">
                <a:solidFill>
                  <a:schemeClr val="dk1"/>
                </a:solidFill>
                <a:latin typeface="Century Gothic"/>
                <a:ea typeface="Century Gothic"/>
                <a:cs typeface="Century Gothic"/>
                <a:sym typeface="Century Gothic"/>
              </a:rPr>
              <a:t>The biggest stock price plummeted among the Asian countries.</a:t>
            </a:r>
            <a:endParaRPr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chemeClr val="dk1"/>
              </a:buClr>
              <a:buSzPts val="2000"/>
              <a:buFont typeface="Century Gothic"/>
              <a:buChar char="-"/>
            </a:pPr>
            <a:r>
              <a:rPr lang="th" sz="2000">
                <a:solidFill>
                  <a:schemeClr val="dk1"/>
                </a:solidFill>
                <a:latin typeface="Century Gothic"/>
                <a:ea typeface="Century Gothic"/>
                <a:cs typeface="Century Gothic"/>
                <a:sym typeface="Century Gothic"/>
              </a:rPr>
              <a:t>Declining in FDI</a:t>
            </a:r>
            <a:endParaRPr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chemeClr val="dk1"/>
              </a:buClr>
              <a:buSzPts val="2000"/>
              <a:buFont typeface="Century Gothic"/>
              <a:buChar char="-"/>
            </a:pPr>
            <a:r>
              <a:rPr lang="th" sz="2000">
                <a:solidFill>
                  <a:schemeClr val="dk1"/>
                </a:solidFill>
                <a:latin typeface="Century Gothic"/>
                <a:ea typeface="Century Gothic"/>
                <a:cs typeface="Century Gothic"/>
                <a:sym typeface="Century Gothic"/>
              </a:rPr>
              <a:t>Increasing in inflation rate from 2.7% in 1997 to 5.3% in 1998</a:t>
            </a:r>
            <a:endParaRPr sz="2000">
              <a:solidFill>
                <a:schemeClr val="dk1"/>
              </a:solidFill>
              <a:latin typeface="Century Gothic"/>
              <a:ea typeface="Century Gothic"/>
              <a:cs typeface="Century Gothic"/>
              <a:sym typeface="Century Gothic"/>
            </a:endParaRPr>
          </a:p>
          <a:p>
            <a:pPr indent="-355600" lvl="0" marL="457200" rtl="0" algn="l">
              <a:spcBef>
                <a:spcPts val="0"/>
              </a:spcBef>
              <a:spcAft>
                <a:spcPts val="0"/>
              </a:spcAft>
              <a:buClr>
                <a:schemeClr val="dk1"/>
              </a:buClr>
              <a:buSzPts val="2000"/>
              <a:buFont typeface="Century Gothic"/>
              <a:buChar char="-"/>
            </a:pPr>
            <a:r>
              <a:rPr lang="th" sz="2000">
                <a:solidFill>
                  <a:schemeClr val="dk1"/>
                </a:solidFill>
                <a:latin typeface="Century Gothic"/>
                <a:ea typeface="Century Gothic"/>
                <a:cs typeface="Century Gothic"/>
                <a:sym typeface="Century Gothic"/>
              </a:rPr>
              <a:t>Increasing in unemployment rate</a:t>
            </a:r>
            <a:endParaRPr sz="2000">
              <a:solidFill>
                <a:schemeClr val="dk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3" name="Shape 153"/>
        <p:cNvGrpSpPr/>
        <p:nvPr/>
      </p:nvGrpSpPr>
      <p:grpSpPr>
        <a:xfrm>
          <a:off x="0" y="0"/>
          <a:ext cx="0" cy="0"/>
          <a:chOff x="0" y="0"/>
          <a:chExt cx="0" cy="0"/>
        </a:xfrm>
      </p:grpSpPr>
      <p:sp>
        <p:nvSpPr>
          <p:cNvPr id="154" name="Google Shape;154;p22"/>
          <p:cNvSpPr txBox="1"/>
          <p:nvPr/>
        </p:nvSpPr>
        <p:spPr>
          <a:xfrm>
            <a:off x="520550" y="476775"/>
            <a:ext cx="7500900" cy="3546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th" sz="2000">
                <a:solidFill>
                  <a:srgbClr val="FFFFFF"/>
                </a:solidFill>
                <a:latin typeface="Century Gothic"/>
                <a:ea typeface="Century Gothic"/>
                <a:cs typeface="Century Gothic"/>
                <a:sym typeface="Century Gothic"/>
              </a:rPr>
              <a:t>Recovery</a:t>
            </a:r>
            <a:endParaRPr b="1" sz="2000">
              <a:solidFill>
                <a:srgbClr val="FFFFFF"/>
              </a:solidFill>
              <a:latin typeface="Century Gothic"/>
              <a:ea typeface="Century Gothic"/>
              <a:cs typeface="Century Gothic"/>
              <a:sym typeface="Century Gothic"/>
            </a:endParaRPr>
          </a:p>
          <a:p>
            <a:pPr indent="-355600" lvl="0" marL="457200" rtl="0" algn="l">
              <a:spcBef>
                <a:spcPts val="0"/>
              </a:spcBef>
              <a:spcAft>
                <a:spcPts val="0"/>
              </a:spcAft>
              <a:buClr>
                <a:srgbClr val="FFFFFF"/>
              </a:buClr>
              <a:buSzPts val="2000"/>
              <a:buFont typeface="Century Gothic"/>
              <a:buChar char="-"/>
            </a:pPr>
            <a:r>
              <a:rPr lang="th" sz="2000">
                <a:solidFill>
                  <a:srgbClr val="FFFFFF"/>
                </a:solidFill>
                <a:latin typeface="Century Gothic"/>
                <a:ea typeface="Century Gothic"/>
                <a:cs typeface="Century Gothic"/>
                <a:sym typeface="Century Gothic"/>
              </a:rPr>
              <a:t>Improved international reserves position</a:t>
            </a:r>
            <a:endParaRPr sz="2000">
              <a:solidFill>
                <a:srgbClr val="FFFFFF"/>
              </a:solidFill>
              <a:latin typeface="Century Gothic"/>
              <a:ea typeface="Century Gothic"/>
              <a:cs typeface="Century Gothic"/>
              <a:sym typeface="Century Gothic"/>
            </a:endParaRPr>
          </a:p>
          <a:p>
            <a:pPr indent="-355600" lvl="0" marL="457200" rtl="0" algn="l">
              <a:spcBef>
                <a:spcPts val="0"/>
              </a:spcBef>
              <a:spcAft>
                <a:spcPts val="0"/>
              </a:spcAft>
              <a:buClr>
                <a:srgbClr val="FFFFFF"/>
              </a:buClr>
              <a:buSzPts val="2000"/>
              <a:buFont typeface="Century Gothic"/>
              <a:buChar char="-"/>
            </a:pPr>
            <a:r>
              <a:rPr lang="th" sz="2000">
                <a:solidFill>
                  <a:schemeClr val="dk1"/>
                </a:solidFill>
                <a:latin typeface="Century Gothic"/>
                <a:ea typeface="Century Gothic"/>
                <a:cs typeface="Century Gothic"/>
                <a:sym typeface="Century Gothic"/>
              </a:rPr>
              <a:t>S</a:t>
            </a:r>
            <a:r>
              <a:rPr lang="th" sz="2000">
                <a:solidFill>
                  <a:schemeClr val="dk1"/>
                </a:solidFill>
                <a:latin typeface="Century Gothic"/>
                <a:ea typeface="Century Gothic"/>
                <a:cs typeface="Century Gothic"/>
                <a:sym typeface="Century Gothic"/>
              </a:rPr>
              <a:t>tabilization and Reformation </a:t>
            </a:r>
            <a:endParaRPr sz="2000">
              <a:solidFill>
                <a:schemeClr val="dk1"/>
              </a:solidFill>
              <a:latin typeface="Century Gothic"/>
              <a:ea typeface="Century Gothic"/>
              <a:cs typeface="Century Gothic"/>
              <a:sym typeface="Century Gothic"/>
            </a:endParaRPr>
          </a:p>
          <a:p>
            <a:pPr indent="457200" lvl="0" marL="457200" rtl="0" algn="l">
              <a:spcBef>
                <a:spcPts val="0"/>
              </a:spcBef>
              <a:spcAft>
                <a:spcPts val="0"/>
              </a:spcAft>
              <a:buNone/>
            </a:pPr>
            <a:r>
              <a:rPr lang="th" sz="2000">
                <a:solidFill>
                  <a:schemeClr val="dk1"/>
                </a:solidFill>
                <a:latin typeface="Century Gothic"/>
                <a:ea typeface="Century Gothic"/>
                <a:cs typeface="Century Gothic"/>
                <a:sym typeface="Century Gothic"/>
              </a:rPr>
              <a:t>Danaharta (remove NPL)</a:t>
            </a:r>
            <a:endParaRPr sz="2000">
              <a:solidFill>
                <a:schemeClr val="dk1"/>
              </a:solidFill>
              <a:latin typeface="Century Gothic"/>
              <a:ea typeface="Century Gothic"/>
              <a:cs typeface="Century Gothic"/>
              <a:sym typeface="Century Gothic"/>
            </a:endParaRPr>
          </a:p>
          <a:p>
            <a:pPr indent="457200" lvl="0" marL="457200" rtl="0" algn="l">
              <a:spcBef>
                <a:spcPts val="0"/>
              </a:spcBef>
              <a:spcAft>
                <a:spcPts val="0"/>
              </a:spcAft>
              <a:buNone/>
            </a:pPr>
            <a:r>
              <a:rPr lang="th" sz="2000">
                <a:solidFill>
                  <a:schemeClr val="dk1"/>
                </a:solidFill>
                <a:latin typeface="Century Gothic"/>
                <a:ea typeface="Century Gothic"/>
                <a:cs typeface="Century Gothic"/>
                <a:sym typeface="Century Gothic"/>
              </a:rPr>
              <a:t>Danamodal (strengthen financial institution)</a:t>
            </a:r>
            <a:endParaRPr sz="2000">
              <a:solidFill>
                <a:schemeClr val="dk1"/>
              </a:solidFill>
              <a:latin typeface="Century Gothic"/>
              <a:ea typeface="Century Gothic"/>
              <a:cs typeface="Century Gothic"/>
              <a:sym typeface="Century Gothic"/>
            </a:endParaRPr>
          </a:p>
          <a:p>
            <a:pPr indent="457200" lvl="0" marL="457200" rtl="0" algn="l">
              <a:spcBef>
                <a:spcPts val="0"/>
              </a:spcBef>
              <a:spcAft>
                <a:spcPts val="0"/>
              </a:spcAft>
              <a:buNone/>
            </a:pPr>
            <a:r>
              <a:rPr lang="th" sz="2000">
                <a:solidFill>
                  <a:schemeClr val="dk1"/>
                </a:solidFill>
                <a:latin typeface="Century Gothic"/>
                <a:ea typeface="Century Gothic"/>
                <a:cs typeface="Century Gothic"/>
                <a:sym typeface="Century Gothic"/>
              </a:rPr>
              <a:t>Merger of financial institution</a:t>
            </a:r>
            <a:endParaRPr sz="2000">
              <a:solidFill>
                <a:schemeClr val="dk1"/>
              </a:solidFill>
              <a:latin typeface="Century Gothic"/>
              <a:ea typeface="Century Gothic"/>
              <a:cs typeface="Century Gothic"/>
              <a:sym typeface="Century Gothic"/>
            </a:endParaRPr>
          </a:p>
          <a:p>
            <a:pPr indent="457200" lvl="0" marL="457200" rtl="0" algn="l">
              <a:spcBef>
                <a:spcPts val="0"/>
              </a:spcBef>
              <a:spcAft>
                <a:spcPts val="0"/>
              </a:spcAft>
              <a:buNone/>
            </a:pPr>
            <a:r>
              <a:rPr lang="th" sz="2000">
                <a:solidFill>
                  <a:schemeClr val="dk1"/>
                </a:solidFill>
                <a:latin typeface="Century Gothic"/>
                <a:ea typeface="Century Gothic"/>
                <a:cs typeface="Century Gothic"/>
                <a:sym typeface="Century Gothic"/>
              </a:rPr>
              <a:t>Corporate Debt Restructuring Committee </a:t>
            </a:r>
            <a:endParaRPr sz="2000">
              <a:solidFill>
                <a:schemeClr val="dk1"/>
              </a:solidFill>
              <a:latin typeface="Century Gothic"/>
              <a:ea typeface="Century Gothic"/>
              <a:cs typeface="Century Gothic"/>
              <a:sym typeface="Century Gothic"/>
            </a:endParaRPr>
          </a:p>
          <a:p>
            <a:pPr indent="457200" lvl="0" marL="457200" rtl="0" algn="l">
              <a:spcBef>
                <a:spcPts val="0"/>
              </a:spcBef>
              <a:spcAft>
                <a:spcPts val="0"/>
              </a:spcAft>
              <a:buNone/>
            </a:pPr>
            <a:r>
              <a:rPr lang="th" sz="2000">
                <a:solidFill>
                  <a:schemeClr val="dk1"/>
                </a:solidFill>
                <a:latin typeface="Century Gothic"/>
                <a:ea typeface="Century Gothic"/>
                <a:cs typeface="Century Gothic"/>
                <a:sym typeface="Century Gothic"/>
              </a:rPr>
              <a:t>Improve bond market</a:t>
            </a:r>
            <a:endParaRPr sz="2000">
              <a:solidFill>
                <a:schemeClr val="dk1"/>
              </a:solidFill>
              <a:latin typeface="Century Gothic"/>
              <a:ea typeface="Century Gothic"/>
              <a:cs typeface="Century Gothic"/>
              <a:sym typeface="Century Gothic"/>
            </a:endParaRPr>
          </a:p>
          <a:p>
            <a:pPr indent="0" lvl="0" marL="0" rtl="0" algn="l">
              <a:spcBef>
                <a:spcPts val="0"/>
              </a:spcBef>
              <a:spcAft>
                <a:spcPts val="0"/>
              </a:spcAft>
              <a:buNone/>
            </a:pPr>
            <a:r>
              <a:t/>
            </a:r>
            <a:endParaRPr sz="2000">
              <a:solidFill>
                <a:srgbClr val="FFFFFF"/>
              </a:solidFill>
              <a:latin typeface="Century Gothic"/>
              <a:ea typeface="Century Gothic"/>
              <a:cs typeface="Century Gothic"/>
              <a:sym typeface="Century Gothic"/>
            </a:endParaRPr>
          </a:p>
          <a:p>
            <a:pPr indent="0" lvl="0" marL="914400" rtl="0" algn="l">
              <a:spcBef>
                <a:spcPts val="0"/>
              </a:spcBef>
              <a:spcAft>
                <a:spcPts val="0"/>
              </a:spcAft>
              <a:buNone/>
            </a:pPr>
            <a:r>
              <a:t/>
            </a:r>
            <a:endParaRPr>
              <a:solidFill>
                <a:srgbClr val="FFFFFF"/>
              </a:solidFill>
              <a:latin typeface="Century Gothic"/>
              <a:ea typeface="Century Gothic"/>
              <a:cs typeface="Century Gothic"/>
              <a:sym typeface="Century Gothic"/>
            </a:endParaRPr>
          </a:p>
        </p:txBody>
      </p:sp>
      <p:pic>
        <p:nvPicPr>
          <p:cNvPr id="155" name="Google Shape;155;p22"/>
          <p:cNvPicPr preferRelativeResize="0"/>
          <p:nvPr/>
        </p:nvPicPr>
        <p:blipFill>
          <a:blip r:embed="rId3">
            <a:alphaModFix/>
          </a:blip>
          <a:stretch>
            <a:fillRect/>
          </a:stretch>
        </p:blipFill>
        <p:spPr>
          <a:xfrm>
            <a:off x="6349025" y="1832350"/>
            <a:ext cx="3172650" cy="31726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9" name="Shape 159"/>
        <p:cNvGrpSpPr/>
        <p:nvPr/>
      </p:nvGrpSpPr>
      <p:grpSpPr>
        <a:xfrm>
          <a:off x="0" y="0"/>
          <a:ext cx="0" cy="0"/>
          <a:chOff x="0" y="0"/>
          <a:chExt cx="0" cy="0"/>
        </a:xfrm>
      </p:grpSpPr>
      <p:sp>
        <p:nvSpPr>
          <p:cNvPr id="160" name="Google Shape;160;p23"/>
          <p:cNvSpPr txBox="1"/>
          <p:nvPr>
            <p:ph type="title"/>
          </p:nvPr>
        </p:nvSpPr>
        <p:spPr>
          <a:xfrm>
            <a:off x="1828125" y="215025"/>
            <a:ext cx="5085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sz="4800">
                <a:latin typeface="Century Gothic"/>
                <a:ea typeface="Century Gothic"/>
                <a:cs typeface="Century Gothic"/>
                <a:sym typeface="Century Gothic"/>
              </a:rPr>
              <a:t>PHILIPPINES</a:t>
            </a:r>
            <a:endParaRPr b="1" sz="4800">
              <a:latin typeface="Century Gothic"/>
              <a:ea typeface="Century Gothic"/>
              <a:cs typeface="Century Gothic"/>
              <a:sym typeface="Century Gothic"/>
            </a:endParaRPr>
          </a:p>
        </p:txBody>
      </p:sp>
      <p:sp>
        <p:nvSpPr>
          <p:cNvPr id="161" name="Google Shape;161;p23"/>
          <p:cNvSpPr txBox="1"/>
          <p:nvPr>
            <p:ph idx="1" type="body"/>
          </p:nvPr>
        </p:nvSpPr>
        <p:spPr>
          <a:xfrm>
            <a:off x="311700" y="978975"/>
            <a:ext cx="83268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latin typeface="Montserrat"/>
                <a:ea typeface="Montserrat"/>
                <a:cs typeface="Montserrat"/>
                <a:sym typeface="Montserrat"/>
              </a:rPr>
              <a:t>Philippines</a:t>
            </a:r>
            <a:r>
              <a:rPr lang="th">
                <a:latin typeface="Montserrat Medium"/>
                <a:ea typeface="Montserrat Medium"/>
                <a:cs typeface="Montserrat Medium"/>
                <a:sym typeface="Montserrat Medium"/>
              </a:rPr>
              <a:t> was not as badly affected as its Asian neighbors and was quicker to recover.</a:t>
            </a:r>
            <a:endParaRPr>
              <a:latin typeface="Montserrat Medium"/>
              <a:ea typeface="Montserrat Medium"/>
              <a:cs typeface="Montserrat Medium"/>
              <a:sym typeface="Montserrat Medium"/>
            </a:endParaRPr>
          </a:p>
          <a:p>
            <a:pPr indent="0" lvl="0" marL="0" rtl="0" algn="l">
              <a:spcBef>
                <a:spcPts val="1600"/>
              </a:spcBef>
              <a:spcAft>
                <a:spcPts val="1600"/>
              </a:spcAft>
              <a:buNone/>
            </a:pPr>
            <a:r>
              <a:t/>
            </a:r>
            <a:endParaRPr/>
          </a:p>
        </p:txBody>
      </p:sp>
      <p:sp>
        <p:nvSpPr>
          <p:cNvPr id="162" name="Google Shape;162;p23"/>
          <p:cNvSpPr/>
          <p:nvPr/>
        </p:nvSpPr>
        <p:spPr>
          <a:xfrm>
            <a:off x="0" y="2582600"/>
            <a:ext cx="7491300" cy="2561100"/>
          </a:xfrm>
          <a:prstGeom prst="homePlate">
            <a:avLst>
              <a:gd fmla="val 22632"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23"/>
          <p:cNvSpPr txBox="1"/>
          <p:nvPr>
            <p:ph type="title"/>
          </p:nvPr>
        </p:nvSpPr>
        <p:spPr>
          <a:xfrm>
            <a:off x="311700" y="3076500"/>
            <a:ext cx="4668900" cy="1902000"/>
          </a:xfrm>
          <a:prstGeom prst="rect">
            <a:avLst/>
          </a:prstGeom>
        </p:spPr>
        <p:txBody>
          <a:bodyPr anchorCtr="0" anchor="ctr" bIns="91425" lIns="91425" spcFirstLastPara="1" rIns="91425" wrap="square" tIns="91425">
            <a:noAutofit/>
          </a:bodyPr>
          <a:lstStyle/>
          <a:p>
            <a:pPr indent="0" lvl="0" marL="0" rtl="0" algn="l">
              <a:lnSpc>
                <a:spcPct val="150000"/>
              </a:lnSpc>
              <a:spcBef>
                <a:spcPts val="0"/>
              </a:spcBef>
              <a:spcAft>
                <a:spcPts val="0"/>
              </a:spcAft>
              <a:buNone/>
            </a:pPr>
            <a:r>
              <a:rPr lang="th" sz="1800">
                <a:solidFill>
                  <a:srgbClr val="FFFFFF"/>
                </a:solidFill>
                <a:latin typeface="Century Gothic"/>
                <a:ea typeface="Century Gothic"/>
                <a:cs typeface="Century Gothic"/>
                <a:sym typeface="Century Gothic"/>
              </a:rPr>
              <a:t>Many Asian economies had pegged their currencies to the U.S. dollar.</a:t>
            </a:r>
            <a:r>
              <a:rPr lang="th" sz="1800">
                <a:solidFill>
                  <a:srgbClr val="000000"/>
                </a:solidFill>
                <a:latin typeface="Century Gothic"/>
                <a:ea typeface="Century Gothic"/>
                <a:cs typeface="Century Gothic"/>
                <a:sym typeface="Century Gothic"/>
              </a:rPr>
              <a:t> </a:t>
            </a:r>
            <a:r>
              <a:rPr lang="th" sz="1800">
                <a:solidFill>
                  <a:srgbClr val="FFFFFF"/>
                </a:solidFill>
                <a:latin typeface="Century Gothic"/>
                <a:ea typeface="Century Gothic"/>
                <a:cs typeface="Century Gothic"/>
                <a:sym typeface="Century Gothic"/>
              </a:rPr>
              <a:t>Except for Philippines</a:t>
            </a:r>
            <a:endParaRPr sz="1800">
              <a:solidFill>
                <a:srgbClr val="FFFFFF"/>
              </a:solidFill>
              <a:latin typeface="Century Gothic"/>
              <a:ea typeface="Century Gothic"/>
              <a:cs typeface="Century Gothic"/>
              <a:sym typeface="Century Gothic"/>
            </a:endParaRPr>
          </a:p>
        </p:txBody>
      </p:sp>
      <p:pic>
        <p:nvPicPr>
          <p:cNvPr id="164" name="Google Shape;164;p23"/>
          <p:cNvPicPr preferRelativeResize="0"/>
          <p:nvPr/>
        </p:nvPicPr>
        <p:blipFill>
          <a:blip r:embed="rId3">
            <a:alphaModFix/>
          </a:blip>
          <a:stretch>
            <a:fillRect/>
          </a:stretch>
        </p:blipFill>
        <p:spPr>
          <a:xfrm>
            <a:off x="311700" y="297575"/>
            <a:ext cx="1303350" cy="651675"/>
          </a:xfrm>
          <a:prstGeom prst="rect">
            <a:avLst/>
          </a:prstGeom>
          <a:noFill/>
          <a:ln>
            <a:noFill/>
          </a:ln>
        </p:spPr>
      </p:pic>
      <p:sp>
        <p:nvSpPr>
          <p:cNvPr id="165" name="Google Shape;165;p23"/>
          <p:cNvSpPr txBox="1"/>
          <p:nvPr>
            <p:ph type="title"/>
          </p:nvPr>
        </p:nvSpPr>
        <p:spPr>
          <a:xfrm>
            <a:off x="116438" y="1636638"/>
            <a:ext cx="4457700" cy="861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sz="4800">
                <a:latin typeface="Century Gothic"/>
                <a:ea typeface="Century Gothic"/>
                <a:cs typeface="Century Gothic"/>
                <a:sym typeface="Century Gothic"/>
              </a:rPr>
              <a:t>W</a:t>
            </a:r>
            <a:r>
              <a:rPr lang="th" sz="2600">
                <a:latin typeface="Century Gothic"/>
                <a:ea typeface="Century Gothic"/>
                <a:cs typeface="Century Gothic"/>
                <a:sym typeface="Century Gothic"/>
              </a:rPr>
              <a:t>hy?</a:t>
            </a:r>
            <a:endParaRPr sz="2600">
              <a:latin typeface="Century Gothic"/>
              <a:ea typeface="Century Gothic"/>
              <a:cs typeface="Century Gothic"/>
              <a:sym typeface="Century Gothic"/>
            </a:endParaRPr>
          </a:p>
        </p:txBody>
      </p:sp>
      <p:pic>
        <p:nvPicPr>
          <p:cNvPr id="166" name="Google Shape;166;p23"/>
          <p:cNvPicPr preferRelativeResize="0"/>
          <p:nvPr/>
        </p:nvPicPr>
        <p:blipFill>
          <a:blip r:embed="rId4">
            <a:alphaModFix/>
          </a:blip>
          <a:stretch>
            <a:fillRect/>
          </a:stretch>
        </p:blipFill>
        <p:spPr>
          <a:xfrm>
            <a:off x="7777500" y="3331475"/>
            <a:ext cx="861000" cy="861000"/>
          </a:xfrm>
          <a:prstGeom prst="rect">
            <a:avLst/>
          </a:prstGeom>
          <a:noFill/>
          <a:ln>
            <a:noFill/>
          </a:ln>
        </p:spPr>
      </p:pic>
      <p:sp>
        <p:nvSpPr>
          <p:cNvPr id="167" name="Google Shape;167;p23"/>
          <p:cNvSpPr txBox="1"/>
          <p:nvPr/>
        </p:nvSpPr>
        <p:spPr>
          <a:xfrm>
            <a:off x="-93375" y="2699075"/>
            <a:ext cx="7006800" cy="632400"/>
          </a:xfrm>
          <a:prstGeom prst="rect">
            <a:avLst/>
          </a:prstGeom>
          <a:noFill/>
          <a:ln>
            <a:noFill/>
          </a:ln>
        </p:spPr>
        <p:txBody>
          <a:bodyPr anchorCtr="0" anchor="t" bIns="91425" lIns="91425" spcFirstLastPara="1" rIns="91425" wrap="square" tIns="91425">
            <a:noAutofit/>
          </a:bodyPr>
          <a:lstStyle/>
          <a:p>
            <a:pPr indent="-368300" lvl="0" marL="457200" rtl="0" algn="ctr">
              <a:spcBef>
                <a:spcPts val="0"/>
              </a:spcBef>
              <a:spcAft>
                <a:spcPts val="0"/>
              </a:spcAft>
              <a:buClr>
                <a:srgbClr val="FFFFFF"/>
              </a:buClr>
              <a:buSzPts val="2200"/>
              <a:buFont typeface="Montserrat"/>
              <a:buAutoNum type="arabicParenR"/>
            </a:pPr>
            <a:r>
              <a:rPr b="1" lang="th" sz="2200">
                <a:solidFill>
                  <a:srgbClr val="FFFFFF"/>
                </a:solidFill>
                <a:latin typeface="Montserrat"/>
                <a:ea typeface="Montserrat"/>
                <a:cs typeface="Montserrat"/>
                <a:sym typeface="Montserrat"/>
              </a:rPr>
              <a:t>Exchange Rates Pegged to the U.S. Dollar</a:t>
            </a:r>
            <a:endParaRPr b="1" sz="2200">
              <a:solidFill>
                <a:srgbClr val="FFFFFF"/>
              </a:solidFill>
              <a:latin typeface="Montserrat"/>
              <a:ea typeface="Montserrat"/>
              <a:cs typeface="Montserrat"/>
              <a:sym typeface="Montserrat"/>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1" name="Shape 171"/>
        <p:cNvGrpSpPr/>
        <p:nvPr/>
      </p:nvGrpSpPr>
      <p:grpSpPr>
        <a:xfrm>
          <a:off x="0" y="0"/>
          <a:ext cx="0" cy="0"/>
          <a:chOff x="0" y="0"/>
          <a:chExt cx="0" cy="0"/>
        </a:xfrm>
      </p:grpSpPr>
      <p:sp>
        <p:nvSpPr>
          <p:cNvPr id="172" name="Google Shape;172;p24"/>
          <p:cNvSpPr/>
          <p:nvPr/>
        </p:nvSpPr>
        <p:spPr>
          <a:xfrm>
            <a:off x="-16950" y="0"/>
            <a:ext cx="7615800" cy="2296500"/>
          </a:xfrm>
          <a:prstGeom prst="homePlate">
            <a:avLst>
              <a:gd fmla="val 22632"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24"/>
          <p:cNvSpPr txBox="1"/>
          <p:nvPr/>
        </p:nvSpPr>
        <p:spPr>
          <a:xfrm>
            <a:off x="-806850" y="248475"/>
            <a:ext cx="8209500" cy="632400"/>
          </a:xfrm>
          <a:prstGeom prst="rect">
            <a:avLst/>
          </a:prstGeom>
          <a:noFill/>
          <a:ln>
            <a:noFill/>
          </a:ln>
        </p:spPr>
        <p:txBody>
          <a:bodyPr anchorCtr="0" anchor="t" bIns="91425" lIns="91425" spcFirstLastPara="1" rIns="91425" wrap="square" tIns="91425">
            <a:noAutofit/>
          </a:bodyPr>
          <a:lstStyle/>
          <a:p>
            <a:pPr indent="0" lvl="0" marL="914400" rtl="0" algn="l">
              <a:spcBef>
                <a:spcPts val="0"/>
              </a:spcBef>
              <a:spcAft>
                <a:spcPts val="0"/>
              </a:spcAft>
              <a:buNone/>
            </a:pPr>
            <a:r>
              <a:rPr b="1" lang="th" sz="2200">
                <a:solidFill>
                  <a:srgbClr val="FFFFFF"/>
                </a:solidFill>
                <a:latin typeface="Montserrat"/>
                <a:ea typeface="Montserrat"/>
                <a:cs typeface="Montserrat"/>
                <a:sym typeface="Montserrat"/>
              </a:rPr>
              <a:t>2) </a:t>
            </a:r>
            <a:r>
              <a:rPr b="1" lang="th" sz="2200">
                <a:solidFill>
                  <a:srgbClr val="FFFFFF"/>
                </a:solidFill>
                <a:latin typeface="Montserrat"/>
                <a:ea typeface="Montserrat"/>
                <a:cs typeface="Montserrat"/>
                <a:sym typeface="Montserrat"/>
              </a:rPr>
              <a:t>Excess Debt and Profitability and Bankruptcy</a:t>
            </a:r>
            <a:endParaRPr b="1" sz="2200">
              <a:solidFill>
                <a:srgbClr val="FFFFFF"/>
              </a:solidFill>
              <a:latin typeface="Montserrat"/>
              <a:ea typeface="Montserrat"/>
              <a:cs typeface="Montserrat"/>
              <a:sym typeface="Montserrat"/>
            </a:endParaRPr>
          </a:p>
        </p:txBody>
      </p:sp>
      <p:sp>
        <p:nvSpPr>
          <p:cNvPr id="174" name="Google Shape;174;p24"/>
          <p:cNvSpPr txBox="1"/>
          <p:nvPr/>
        </p:nvSpPr>
        <p:spPr>
          <a:xfrm>
            <a:off x="551550" y="967650"/>
            <a:ext cx="6478800" cy="111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1800">
                <a:solidFill>
                  <a:srgbClr val="FFFFFF"/>
                </a:solidFill>
                <a:latin typeface="Century Gothic"/>
                <a:ea typeface="Century Gothic"/>
                <a:cs typeface="Century Gothic"/>
                <a:sym typeface="Century Gothic"/>
              </a:rPr>
              <a:t>The debt/equity ratio of samples of Asian companies as of the end of 1997 - the Philippines debt/equity ratio was the lowest at 1.9 (when Japan was 4.3)</a:t>
            </a:r>
            <a:endParaRPr sz="1800">
              <a:solidFill>
                <a:srgbClr val="FFFFFF"/>
              </a:solidFill>
              <a:latin typeface="Century Gothic"/>
              <a:ea typeface="Century Gothic"/>
              <a:cs typeface="Century Gothic"/>
              <a:sym typeface="Century Gothic"/>
            </a:endParaRPr>
          </a:p>
        </p:txBody>
      </p:sp>
      <p:pic>
        <p:nvPicPr>
          <p:cNvPr id="175" name="Google Shape;175;p24"/>
          <p:cNvPicPr preferRelativeResize="0"/>
          <p:nvPr/>
        </p:nvPicPr>
        <p:blipFill>
          <a:blip r:embed="rId3">
            <a:alphaModFix/>
          </a:blip>
          <a:stretch>
            <a:fillRect/>
          </a:stretch>
        </p:blipFill>
        <p:spPr>
          <a:xfrm>
            <a:off x="7905625" y="656213"/>
            <a:ext cx="984075" cy="984075"/>
          </a:xfrm>
          <a:prstGeom prst="rect">
            <a:avLst/>
          </a:prstGeom>
          <a:noFill/>
          <a:ln>
            <a:noFill/>
          </a:ln>
        </p:spPr>
      </p:pic>
      <p:sp>
        <p:nvSpPr>
          <p:cNvPr id="176" name="Google Shape;176;p24"/>
          <p:cNvSpPr/>
          <p:nvPr/>
        </p:nvSpPr>
        <p:spPr>
          <a:xfrm rot="10800000">
            <a:off x="1641600" y="2847000"/>
            <a:ext cx="7502400" cy="2296500"/>
          </a:xfrm>
          <a:prstGeom prst="homePlate">
            <a:avLst>
              <a:gd fmla="val 22632"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4"/>
          <p:cNvSpPr txBox="1"/>
          <p:nvPr/>
        </p:nvSpPr>
        <p:spPr>
          <a:xfrm>
            <a:off x="1500625" y="2904575"/>
            <a:ext cx="8209500" cy="632400"/>
          </a:xfrm>
          <a:prstGeom prst="rect">
            <a:avLst/>
          </a:prstGeom>
          <a:noFill/>
          <a:ln>
            <a:noFill/>
          </a:ln>
        </p:spPr>
        <p:txBody>
          <a:bodyPr anchorCtr="0" anchor="t" bIns="91425" lIns="91425" spcFirstLastPara="1" rIns="91425" wrap="square" tIns="91425">
            <a:noAutofit/>
          </a:bodyPr>
          <a:lstStyle/>
          <a:p>
            <a:pPr indent="0" lvl="0" marL="914400" rtl="0" algn="l">
              <a:spcBef>
                <a:spcPts val="0"/>
              </a:spcBef>
              <a:spcAft>
                <a:spcPts val="0"/>
              </a:spcAft>
              <a:buNone/>
            </a:pPr>
            <a:r>
              <a:rPr b="1" lang="th" sz="2200">
                <a:solidFill>
                  <a:srgbClr val="FFFFFF"/>
                </a:solidFill>
                <a:latin typeface="Montserrat"/>
                <a:ea typeface="Montserrat"/>
                <a:cs typeface="Montserrat"/>
                <a:sym typeface="Montserrat"/>
              </a:rPr>
              <a:t>3</a:t>
            </a:r>
            <a:r>
              <a:rPr b="1" lang="th" sz="2200">
                <a:solidFill>
                  <a:srgbClr val="FFFFFF"/>
                </a:solidFill>
                <a:latin typeface="Montserrat"/>
                <a:ea typeface="Montserrat"/>
                <a:cs typeface="Montserrat"/>
                <a:sym typeface="Montserrat"/>
              </a:rPr>
              <a:t>) Strong Financial System</a:t>
            </a:r>
            <a:endParaRPr b="1" sz="2200">
              <a:solidFill>
                <a:srgbClr val="FFFFFF"/>
              </a:solidFill>
              <a:latin typeface="Montserrat"/>
              <a:ea typeface="Montserrat"/>
              <a:cs typeface="Montserrat"/>
              <a:sym typeface="Montserrat"/>
            </a:endParaRPr>
          </a:p>
        </p:txBody>
      </p:sp>
      <p:sp>
        <p:nvSpPr>
          <p:cNvPr id="178" name="Google Shape;178;p24"/>
          <p:cNvSpPr txBox="1"/>
          <p:nvPr/>
        </p:nvSpPr>
        <p:spPr>
          <a:xfrm>
            <a:off x="2493200" y="3536975"/>
            <a:ext cx="6478800" cy="1112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1800">
                <a:solidFill>
                  <a:srgbClr val="FFFFFF"/>
                </a:solidFill>
                <a:latin typeface="Century Gothic"/>
                <a:ea typeface="Century Gothic"/>
                <a:cs typeface="Century Gothic"/>
                <a:sym typeface="Century Gothic"/>
              </a:rPr>
              <a:t>The Philippines had much less short-term foreign currency borrowings, and half of the foreign currency liabilities of the private sector were to its residents/depositors.</a:t>
            </a:r>
            <a:endParaRPr sz="1800">
              <a:solidFill>
                <a:srgbClr val="FFFFFF"/>
              </a:solidFill>
              <a:latin typeface="Century Gothic"/>
              <a:ea typeface="Century Gothic"/>
              <a:cs typeface="Century Gothic"/>
              <a:sym typeface="Century Gothic"/>
            </a:endParaRPr>
          </a:p>
        </p:txBody>
      </p:sp>
      <p:pic>
        <p:nvPicPr>
          <p:cNvPr id="179" name="Google Shape;179;p24"/>
          <p:cNvPicPr preferRelativeResize="0"/>
          <p:nvPr/>
        </p:nvPicPr>
        <p:blipFill>
          <a:blip r:embed="rId4">
            <a:alphaModFix/>
          </a:blip>
          <a:stretch>
            <a:fillRect/>
          </a:stretch>
        </p:blipFill>
        <p:spPr>
          <a:xfrm>
            <a:off x="491625" y="3536975"/>
            <a:ext cx="861000" cy="8610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3" name="Shape 183"/>
        <p:cNvGrpSpPr/>
        <p:nvPr/>
      </p:nvGrpSpPr>
      <p:grpSpPr>
        <a:xfrm>
          <a:off x="0" y="0"/>
          <a:ext cx="0" cy="0"/>
          <a:chOff x="0" y="0"/>
          <a:chExt cx="0" cy="0"/>
        </a:xfrm>
      </p:grpSpPr>
      <p:sp>
        <p:nvSpPr>
          <p:cNvPr id="184" name="Google Shape;184;p25"/>
          <p:cNvSpPr txBox="1"/>
          <p:nvPr>
            <p:ph type="title"/>
          </p:nvPr>
        </p:nvSpPr>
        <p:spPr>
          <a:xfrm>
            <a:off x="-111200" y="90575"/>
            <a:ext cx="3429600" cy="6639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th">
                <a:latin typeface="Century Gothic"/>
                <a:ea typeface="Century Gothic"/>
                <a:cs typeface="Century Gothic"/>
                <a:sym typeface="Century Gothic"/>
              </a:rPr>
              <a:t>C</a:t>
            </a:r>
            <a:r>
              <a:rPr lang="th">
                <a:latin typeface="Century Gothic"/>
                <a:ea typeface="Century Gothic"/>
                <a:cs typeface="Century Gothic"/>
                <a:sym typeface="Century Gothic"/>
              </a:rPr>
              <a:t>onsequences</a:t>
            </a:r>
            <a:endParaRPr>
              <a:latin typeface="Century Gothic"/>
              <a:ea typeface="Century Gothic"/>
              <a:cs typeface="Century Gothic"/>
              <a:sym typeface="Century Gothic"/>
            </a:endParaRPr>
          </a:p>
        </p:txBody>
      </p:sp>
      <p:sp>
        <p:nvSpPr>
          <p:cNvPr id="185" name="Google Shape;185;p25"/>
          <p:cNvSpPr/>
          <p:nvPr/>
        </p:nvSpPr>
        <p:spPr>
          <a:xfrm>
            <a:off x="0" y="2129625"/>
            <a:ext cx="4147200" cy="3013800"/>
          </a:xfrm>
          <a:prstGeom prst="homePlate">
            <a:avLst>
              <a:gd fmla="val 50000"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25"/>
          <p:cNvSpPr/>
          <p:nvPr/>
        </p:nvSpPr>
        <p:spPr>
          <a:xfrm>
            <a:off x="3175775" y="2129625"/>
            <a:ext cx="7491600" cy="3013800"/>
          </a:xfrm>
          <a:prstGeom prst="chevron">
            <a:avLst>
              <a:gd fmla="val 50000" name="adj"/>
            </a:avLst>
          </a:prstGeom>
          <a:solidFill>
            <a:srgbClr val="FFFFFF">
              <a:alpha val="3682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25"/>
          <p:cNvSpPr txBox="1"/>
          <p:nvPr/>
        </p:nvSpPr>
        <p:spPr>
          <a:xfrm>
            <a:off x="194475" y="2976525"/>
            <a:ext cx="3429600" cy="132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th" sz="1800">
                <a:solidFill>
                  <a:srgbClr val="FFFFFF"/>
                </a:solidFill>
                <a:latin typeface="Montserrat"/>
                <a:ea typeface="Montserrat"/>
                <a:cs typeface="Montserrat"/>
                <a:sym typeface="Montserrat"/>
              </a:rPr>
              <a:t>E</a:t>
            </a:r>
            <a:r>
              <a:rPr b="1" lang="th" sz="1800">
                <a:solidFill>
                  <a:srgbClr val="FFFFFF"/>
                </a:solidFill>
                <a:latin typeface="Montserrat"/>
                <a:ea typeface="Montserrat"/>
                <a:cs typeface="Montserrat"/>
                <a:sym typeface="Montserrat"/>
              </a:rPr>
              <a:t>xchange rate</a:t>
            </a:r>
            <a:r>
              <a:rPr lang="th" sz="1800">
                <a:solidFill>
                  <a:srgbClr val="FFFFFF"/>
                </a:solidFill>
                <a:latin typeface="Montserrat"/>
                <a:ea typeface="Montserrat"/>
                <a:cs typeface="Montserrat"/>
                <a:sym typeface="Montserrat"/>
              </a:rPr>
              <a:t> collapsed the country experienced a significant real exchange rate </a:t>
            </a:r>
            <a:r>
              <a:rPr i="1" lang="th" sz="1800">
                <a:solidFill>
                  <a:srgbClr val="FFFFFF"/>
                </a:solidFill>
                <a:latin typeface="Montserrat"/>
                <a:ea typeface="Montserrat"/>
                <a:cs typeface="Montserrat"/>
                <a:sym typeface="Montserrat"/>
              </a:rPr>
              <a:t>depreciation</a:t>
            </a:r>
            <a:endParaRPr i="1" sz="1800">
              <a:solidFill>
                <a:srgbClr val="FFFFFF"/>
              </a:solidFill>
              <a:latin typeface="Montserrat"/>
              <a:ea typeface="Montserrat"/>
              <a:cs typeface="Montserrat"/>
              <a:sym typeface="Montserrat"/>
            </a:endParaRPr>
          </a:p>
        </p:txBody>
      </p:sp>
      <p:sp>
        <p:nvSpPr>
          <p:cNvPr id="188" name="Google Shape;188;p25"/>
          <p:cNvSpPr txBox="1"/>
          <p:nvPr/>
        </p:nvSpPr>
        <p:spPr>
          <a:xfrm>
            <a:off x="4020600" y="2305500"/>
            <a:ext cx="5046300" cy="53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th" sz="3000">
                <a:solidFill>
                  <a:srgbClr val="FFFFFF"/>
                </a:solidFill>
                <a:latin typeface="Montserrat"/>
                <a:ea typeface="Montserrat"/>
                <a:cs typeface="Montserrat"/>
                <a:sym typeface="Montserrat"/>
              </a:rPr>
              <a:t>The L</a:t>
            </a:r>
            <a:r>
              <a:rPr lang="th" sz="3000">
                <a:solidFill>
                  <a:srgbClr val="FFFFFF"/>
                </a:solidFill>
                <a:latin typeface="Montserrat"/>
                <a:ea typeface="Montserrat"/>
                <a:cs typeface="Montserrat"/>
                <a:sym typeface="Montserrat"/>
              </a:rPr>
              <a:t>ending</a:t>
            </a:r>
            <a:r>
              <a:rPr b="1" lang="th" sz="3000">
                <a:solidFill>
                  <a:srgbClr val="FFFFFF"/>
                </a:solidFill>
                <a:latin typeface="Montserrat"/>
                <a:ea typeface="Montserrat"/>
                <a:cs typeface="Montserrat"/>
                <a:sym typeface="Montserrat"/>
              </a:rPr>
              <a:t> B</a:t>
            </a:r>
            <a:r>
              <a:rPr lang="th" sz="3000">
                <a:solidFill>
                  <a:srgbClr val="FFFFFF"/>
                </a:solidFill>
                <a:latin typeface="Montserrat"/>
                <a:ea typeface="Montserrat"/>
                <a:cs typeface="Montserrat"/>
                <a:sym typeface="Montserrat"/>
              </a:rPr>
              <a:t>ooom</a:t>
            </a:r>
            <a:endParaRPr sz="3000">
              <a:solidFill>
                <a:srgbClr val="FFFFFF"/>
              </a:solidFill>
              <a:latin typeface="Montserrat"/>
              <a:ea typeface="Montserrat"/>
              <a:cs typeface="Montserrat"/>
              <a:sym typeface="Montserrat"/>
            </a:endParaRPr>
          </a:p>
          <a:p>
            <a:pPr indent="0" lvl="0" marL="0" rtl="0" algn="l">
              <a:spcBef>
                <a:spcPts val="0"/>
              </a:spcBef>
              <a:spcAft>
                <a:spcPts val="0"/>
              </a:spcAft>
              <a:buNone/>
            </a:pPr>
            <a:r>
              <a:rPr lang="th" sz="1100"/>
              <a:t>						</a:t>
            </a:r>
            <a:endParaRPr sz="1100"/>
          </a:p>
          <a:p>
            <a:pPr indent="0" lvl="0" marL="0" rtl="0" algn="l">
              <a:spcBef>
                <a:spcPts val="0"/>
              </a:spcBef>
              <a:spcAft>
                <a:spcPts val="0"/>
              </a:spcAft>
              <a:buNone/>
            </a:pPr>
            <a:r>
              <a:t/>
            </a:r>
            <a:endParaRPr sz="1800">
              <a:solidFill>
                <a:srgbClr val="FFFFFF"/>
              </a:solidFill>
              <a:latin typeface="Montserrat"/>
              <a:ea typeface="Montserrat"/>
              <a:cs typeface="Montserrat"/>
              <a:sym typeface="Montserrat"/>
            </a:endParaRPr>
          </a:p>
        </p:txBody>
      </p:sp>
      <p:sp>
        <p:nvSpPr>
          <p:cNvPr id="189" name="Google Shape;189;p25"/>
          <p:cNvSpPr txBox="1"/>
          <p:nvPr/>
        </p:nvSpPr>
        <p:spPr>
          <a:xfrm>
            <a:off x="4901700" y="2976525"/>
            <a:ext cx="4242300" cy="1905300"/>
          </a:xfrm>
          <a:prstGeom prst="rect">
            <a:avLst/>
          </a:prstGeom>
          <a:noFill/>
          <a:ln>
            <a:noFill/>
          </a:ln>
        </p:spPr>
        <p:txBody>
          <a:bodyPr anchorCtr="0" anchor="t" bIns="91425" lIns="91425" spcFirstLastPara="1" rIns="91425" wrap="square" tIns="91425">
            <a:noAutofit/>
          </a:bodyPr>
          <a:lstStyle/>
          <a:p>
            <a:pPr indent="-342900" lvl="0" marL="457200" rtl="0" algn="l">
              <a:spcBef>
                <a:spcPts val="0"/>
              </a:spcBef>
              <a:spcAft>
                <a:spcPts val="0"/>
              </a:spcAft>
              <a:buClr>
                <a:srgbClr val="FFFFFF"/>
              </a:buClr>
              <a:buSzPts val="1800"/>
              <a:buFont typeface="Century Gothic"/>
              <a:buChar char="●"/>
            </a:pPr>
            <a:r>
              <a:rPr lang="th" sz="1800">
                <a:solidFill>
                  <a:srgbClr val="FFFFFF"/>
                </a:solidFill>
                <a:latin typeface="Century Gothic"/>
                <a:ea typeface="Century Gothic"/>
                <a:cs typeface="Century Gothic"/>
                <a:sym typeface="Century Gothic"/>
              </a:rPr>
              <a:t>financed investment in internationally tradable sectors</a:t>
            </a:r>
            <a:endParaRPr sz="1800">
              <a:solidFill>
                <a:srgbClr val="FFFFFF"/>
              </a:solidFill>
              <a:latin typeface="Century Gothic"/>
              <a:ea typeface="Century Gothic"/>
              <a:cs typeface="Century Gothic"/>
              <a:sym typeface="Century Gothic"/>
            </a:endParaRPr>
          </a:p>
          <a:p>
            <a:pPr indent="0" lvl="0" marL="457200" rtl="0" algn="l">
              <a:spcBef>
                <a:spcPts val="0"/>
              </a:spcBef>
              <a:spcAft>
                <a:spcPts val="0"/>
              </a:spcAft>
              <a:buNone/>
            </a:pPr>
            <a:r>
              <a:t/>
            </a:r>
            <a:endParaRPr sz="1800">
              <a:solidFill>
                <a:srgbClr val="FFFFFF"/>
              </a:solidFill>
              <a:latin typeface="Century Gothic"/>
              <a:ea typeface="Century Gothic"/>
              <a:cs typeface="Century Gothic"/>
              <a:sym typeface="Century Gothic"/>
            </a:endParaRPr>
          </a:p>
          <a:p>
            <a:pPr indent="-342900" lvl="0" marL="457200" rtl="0" algn="l">
              <a:spcBef>
                <a:spcPts val="0"/>
              </a:spcBef>
              <a:spcAft>
                <a:spcPts val="0"/>
              </a:spcAft>
              <a:buClr>
                <a:srgbClr val="FFFFFF"/>
              </a:buClr>
              <a:buSzPts val="1800"/>
              <a:buFont typeface="Century Gothic"/>
              <a:buChar char="●"/>
            </a:pPr>
            <a:r>
              <a:rPr lang="th" sz="1800">
                <a:solidFill>
                  <a:srgbClr val="FFFFFF"/>
                </a:solidFill>
                <a:latin typeface="Century Gothic"/>
                <a:ea typeface="Century Gothic"/>
                <a:cs typeface="Century Gothic"/>
                <a:sym typeface="Century Gothic"/>
              </a:rPr>
              <a:t>increasing exports (as well as substituting domestically produced goods for imports)</a:t>
            </a:r>
            <a:endParaRPr sz="1800">
              <a:solidFill>
                <a:srgbClr val="FFFFFF"/>
              </a:solidFill>
              <a:latin typeface="Century Gothic"/>
              <a:ea typeface="Century Gothic"/>
              <a:cs typeface="Century Gothic"/>
              <a:sym typeface="Century Gothic"/>
            </a:endParaRPr>
          </a:p>
        </p:txBody>
      </p:sp>
      <p:pic>
        <p:nvPicPr>
          <p:cNvPr id="190" name="Google Shape;190;p25"/>
          <p:cNvPicPr preferRelativeResize="0"/>
          <p:nvPr/>
        </p:nvPicPr>
        <p:blipFill>
          <a:blip r:embed="rId3">
            <a:alphaModFix/>
          </a:blip>
          <a:stretch>
            <a:fillRect/>
          </a:stretch>
        </p:blipFill>
        <p:spPr>
          <a:xfrm>
            <a:off x="6409875" y="754475"/>
            <a:ext cx="1023400" cy="1023400"/>
          </a:xfrm>
          <a:prstGeom prst="rect">
            <a:avLst/>
          </a:prstGeom>
          <a:noFill/>
          <a:ln>
            <a:noFill/>
          </a:ln>
        </p:spPr>
      </p:pic>
      <p:pic>
        <p:nvPicPr>
          <p:cNvPr id="191" name="Google Shape;191;p25"/>
          <p:cNvPicPr preferRelativeResize="0"/>
          <p:nvPr/>
        </p:nvPicPr>
        <p:blipFill>
          <a:blip r:embed="rId4">
            <a:alphaModFix/>
          </a:blip>
          <a:stretch>
            <a:fillRect/>
          </a:stretch>
        </p:blipFill>
        <p:spPr>
          <a:xfrm>
            <a:off x="316713" y="1009238"/>
            <a:ext cx="911138" cy="911138"/>
          </a:xfrm>
          <a:prstGeom prst="rect">
            <a:avLst/>
          </a:prstGeom>
          <a:noFill/>
          <a:ln>
            <a:noFill/>
          </a:ln>
        </p:spPr>
      </p:pic>
      <p:pic>
        <p:nvPicPr>
          <p:cNvPr id="192" name="Google Shape;192;p25"/>
          <p:cNvPicPr preferRelativeResize="0"/>
          <p:nvPr/>
        </p:nvPicPr>
        <p:blipFill>
          <a:blip r:embed="rId5">
            <a:alphaModFix/>
          </a:blip>
          <a:stretch>
            <a:fillRect/>
          </a:stretch>
        </p:blipFill>
        <p:spPr>
          <a:xfrm>
            <a:off x="1612579" y="1074198"/>
            <a:ext cx="735676" cy="7357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6" name="Shape 196"/>
        <p:cNvGrpSpPr/>
        <p:nvPr/>
      </p:nvGrpSpPr>
      <p:grpSpPr>
        <a:xfrm>
          <a:off x="0" y="0"/>
          <a:ext cx="0" cy="0"/>
          <a:chOff x="0" y="0"/>
          <a:chExt cx="0" cy="0"/>
        </a:xfrm>
      </p:grpSpPr>
      <p:sp>
        <p:nvSpPr>
          <p:cNvPr id="197" name="Google Shape;197;p26"/>
          <p:cNvSpPr txBox="1"/>
          <p:nvPr>
            <p:ph idx="4294967295"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latin typeface="Century Gothic"/>
                <a:ea typeface="Century Gothic"/>
                <a:cs typeface="Century Gothic"/>
                <a:sym typeface="Century Gothic"/>
              </a:rPr>
              <a:t>Singapore</a:t>
            </a:r>
            <a:endParaRPr b="1">
              <a:latin typeface="Century Gothic"/>
              <a:ea typeface="Century Gothic"/>
              <a:cs typeface="Century Gothic"/>
              <a:sym typeface="Century Gothic"/>
            </a:endParaRPr>
          </a:p>
        </p:txBody>
      </p:sp>
      <p:sp>
        <p:nvSpPr>
          <p:cNvPr id="198" name="Google Shape;198;p26"/>
          <p:cNvSpPr txBox="1"/>
          <p:nvPr>
            <p:ph idx="1" type="body"/>
          </p:nvPr>
        </p:nvSpPr>
        <p:spPr>
          <a:xfrm>
            <a:off x="311700" y="1186750"/>
            <a:ext cx="8520600" cy="3639300"/>
          </a:xfrm>
          <a:prstGeom prst="rect">
            <a:avLst/>
          </a:prstGeom>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lang="th">
                <a:solidFill>
                  <a:srgbClr val="FFFFFF"/>
                </a:solidFill>
                <a:latin typeface="Century Gothic"/>
                <a:ea typeface="Century Gothic"/>
                <a:cs typeface="Century Gothic"/>
                <a:sym typeface="Century Gothic"/>
              </a:rPr>
              <a:t>Causes </a:t>
            </a:r>
            <a:endParaRPr>
              <a:solidFill>
                <a:srgbClr val="FFFFFF"/>
              </a:solidFill>
              <a:latin typeface="Century Gothic"/>
              <a:ea typeface="Century Gothic"/>
              <a:cs typeface="Century Gothic"/>
              <a:sym typeface="Century Gothic"/>
            </a:endParaRPr>
          </a:p>
          <a:p>
            <a:pPr indent="-361950" lvl="0" marL="457200" rtl="0" algn="l">
              <a:lnSpc>
                <a:spcPct val="100000"/>
              </a:lnSpc>
              <a:spcBef>
                <a:spcPts val="0"/>
              </a:spcBef>
              <a:spcAft>
                <a:spcPts val="0"/>
              </a:spcAft>
              <a:buClr>
                <a:srgbClr val="FFFFFF"/>
              </a:buClr>
              <a:buSzPts val="2100"/>
              <a:buFont typeface="Century Gothic"/>
              <a:buChar char="●"/>
            </a:pPr>
            <a:r>
              <a:rPr lang="th">
                <a:solidFill>
                  <a:srgbClr val="FFFFFF"/>
                </a:solidFill>
                <a:latin typeface="Century Gothic"/>
                <a:ea typeface="Century Gothic"/>
                <a:cs typeface="Century Gothic"/>
                <a:sym typeface="Century Gothic"/>
              </a:rPr>
              <a:t>Trade Channel  (Export Competiveness -  Regional Demand)</a:t>
            </a:r>
            <a:endParaRPr>
              <a:solidFill>
                <a:srgbClr val="FFFFFF"/>
              </a:solidFill>
              <a:latin typeface="Century Gothic"/>
              <a:ea typeface="Century Gothic"/>
              <a:cs typeface="Century Gothic"/>
              <a:sym typeface="Century Gothic"/>
            </a:endParaRPr>
          </a:p>
          <a:p>
            <a:pPr indent="0" lvl="0" marL="0" rtl="0" algn="l">
              <a:lnSpc>
                <a:spcPct val="100000"/>
              </a:lnSpc>
              <a:spcBef>
                <a:spcPts val="0"/>
              </a:spcBef>
              <a:spcAft>
                <a:spcPts val="0"/>
              </a:spcAft>
              <a:buNone/>
            </a:pPr>
            <a:r>
              <a:t/>
            </a:r>
            <a:endParaRPr>
              <a:solidFill>
                <a:srgbClr val="FFFFFF"/>
              </a:solidFill>
              <a:latin typeface="Century Gothic"/>
              <a:ea typeface="Century Gothic"/>
              <a:cs typeface="Century Gothic"/>
              <a:sym typeface="Century Gothic"/>
            </a:endParaRPr>
          </a:p>
          <a:p>
            <a:pPr indent="0" lvl="0" marL="0" rtl="0" algn="l">
              <a:lnSpc>
                <a:spcPct val="100000"/>
              </a:lnSpc>
              <a:spcBef>
                <a:spcPts val="0"/>
              </a:spcBef>
              <a:spcAft>
                <a:spcPts val="0"/>
              </a:spcAft>
              <a:buNone/>
            </a:pPr>
            <a:r>
              <a:rPr lang="th">
                <a:solidFill>
                  <a:srgbClr val="FFFFFF"/>
                </a:solidFill>
                <a:latin typeface="Century Gothic"/>
                <a:ea typeface="Century Gothic"/>
                <a:cs typeface="Century Gothic"/>
                <a:sym typeface="Century Gothic"/>
              </a:rPr>
              <a:t>What’s Happened</a:t>
            </a:r>
            <a:endParaRPr>
              <a:solidFill>
                <a:srgbClr val="FFFFFF"/>
              </a:solidFill>
              <a:latin typeface="Century Gothic"/>
              <a:ea typeface="Century Gothic"/>
              <a:cs typeface="Century Gothic"/>
              <a:sym typeface="Century Gothic"/>
            </a:endParaRPr>
          </a:p>
          <a:p>
            <a:pPr indent="-317500" lvl="0" marL="457200" rtl="0" algn="l">
              <a:lnSpc>
                <a:spcPct val="1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Economic Growth Slowdown</a:t>
            </a:r>
            <a:endParaRPr>
              <a:solidFill>
                <a:srgbClr val="FFFFFF"/>
              </a:solidFill>
              <a:latin typeface="Century Gothic"/>
              <a:ea typeface="Century Gothic"/>
              <a:cs typeface="Century Gothic"/>
              <a:sym typeface="Century Gothic"/>
            </a:endParaRPr>
          </a:p>
          <a:p>
            <a:pPr indent="-317500" lvl="0" marL="457200" rtl="0" algn="l">
              <a:lnSpc>
                <a:spcPct val="1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Higher Unemployment</a:t>
            </a:r>
            <a:endParaRPr>
              <a:solidFill>
                <a:srgbClr val="FFFFFF"/>
              </a:solidFill>
              <a:latin typeface="Century Gothic"/>
              <a:ea typeface="Century Gothic"/>
              <a:cs typeface="Century Gothic"/>
              <a:sym typeface="Century Gothic"/>
            </a:endParaRPr>
          </a:p>
          <a:p>
            <a:pPr indent="-317500" lvl="0" marL="457200" rtl="0" algn="l">
              <a:lnSpc>
                <a:spcPct val="100000"/>
              </a:lnSpc>
              <a:spcBef>
                <a:spcPts val="0"/>
              </a:spcBef>
              <a:spcAft>
                <a:spcPts val="0"/>
              </a:spcAft>
              <a:buClr>
                <a:srgbClr val="FFFFFF"/>
              </a:buClr>
              <a:buSzPts val="1400"/>
              <a:buFont typeface="Century Gothic"/>
              <a:buChar char="●"/>
            </a:pPr>
            <a:r>
              <a:rPr lang="th">
                <a:solidFill>
                  <a:srgbClr val="FFFFFF"/>
                </a:solidFill>
                <a:latin typeface="Century Gothic"/>
                <a:ea typeface="Century Gothic"/>
                <a:cs typeface="Century Gothic"/>
                <a:sym typeface="Century Gothic"/>
              </a:rPr>
              <a:t>Falling Asset Price</a:t>
            </a:r>
            <a:r>
              <a:rPr lang="th">
                <a:solidFill>
                  <a:srgbClr val="FFFFFF"/>
                </a:solidFill>
                <a:latin typeface="Century Gothic"/>
                <a:ea typeface="Century Gothic"/>
                <a:cs typeface="Century Gothic"/>
                <a:sym typeface="Century Gothic"/>
              </a:rPr>
              <a:t> </a:t>
            </a:r>
            <a:endParaRPr>
              <a:solidFill>
                <a:srgbClr val="FFFFFF"/>
              </a:solidFill>
              <a:latin typeface="Century Gothic"/>
              <a:ea typeface="Century Gothic"/>
              <a:cs typeface="Century Gothic"/>
              <a:sym typeface="Century Gothic"/>
            </a:endParaRPr>
          </a:p>
          <a:p>
            <a:pPr indent="0" lvl="0" marL="457200" rtl="0" algn="l">
              <a:lnSpc>
                <a:spcPct val="100000"/>
              </a:lnSpc>
              <a:spcBef>
                <a:spcPts val="0"/>
              </a:spcBef>
              <a:spcAft>
                <a:spcPts val="0"/>
              </a:spcAft>
              <a:buNone/>
            </a:pPr>
            <a:r>
              <a:t/>
            </a:r>
            <a:endParaRPr>
              <a:solidFill>
                <a:srgbClr val="FFFFFF"/>
              </a:solidFill>
              <a:latin typeface="Century Gothic"/>
              <a:ea typeface="Century Gothic"/>
              <a:cs typeface="Century Gothic"/>
              <a:sym typeface="Century Gothic"/>
            </a:endParaRPr>
          </a:p>
          <a:p>
            <a:pPr indent="0" lvl="0" marL="0" rtl="0" algn="l">
              <a:spcBef>
                <a:spcPts val="0"/>
              </a:spcBef>
              <a:spcAft>
                <a:spcPts val="0"/>
              </a:spcAft>
              <a:buNone/>
            </a:pPr>
            <a:r>
              <a:t/>
            </a:r>
            <a:endParaRPr>
              <a:solidFill>
                <a:srgbClr val="FFFFFF"/>
              </a:solidFill>
              <a:latin typeface="Century Gothic"/>
              <a:ea typeface="Century Gothic"/>
              <a:cs typeface="Century Gothic"/>
              <a:sym typeface="Century Gothic"/>
            </a:endParaRPr>
          </a:p>
        </p:txBody>
      </p:sp>
      <p:pic>
        <p:nvPicPr>
          <p:cNvPr id="199" name="Google Shape;199;p26"/>
          <p:cNvPicPr preferRelativeResize="0"/>
          <p:nvPr/>
        </p:nvPicPr>
        <p:blipFill>
          <a:blip r:embed="rId3">
            <a:alphaModFix/>
          </a:blip>
          <a:stretch>
            <a:fillRect/>
          </a:stretch>
        </p:blipFill>
        <p:spPr>
          <a:xfrm>
            <a:off x="6208949" y="2857500"/>
            <a:ext cx="2325749" cy="189107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3" name="Shape 203"/>
        <p:cNvGrpSpPr/>
        <p:nvPr/>
      </p:nvGrpSpPr>
      <p:grpSpPr>
        <a:xfrm>
          <a:off x="0" y="0"/>
          <a:ext cx="0" cy="0"/>
          <a:chOff x="0" y="0"/>
          <a:chExt cx="0" cy="0"/>
        </a:xfrm>
      </p:grpSpPr>
      <p:pic>
        <p:nvPicPr>
          <p:cNvPr id="204" name="Google Shape;204;p27"/>
          <p:cNvPicPr preferRelativeResize="0"/>
          <p:nvPr/>
        </p:nvPicPr>
        <p:blipFill>
          <a:blip r:embed="rId4">
            <a:alphaModFix/>
          </a:blip>
          <a:stretch>
            <a:fillRect/>
          </a:stretch>
        </p:blipFill>
        <p:spPr>
          <a:xfrm>
            <a:off x="1192649" y="257475"/>
            <a:ext cx="6758700" cy="46285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8" name="Shape 208"/>
        <p:cNvGrpSpPr/>
        <p:nvPr/>
      </p:nvGrpSpPr>
      <p:grpSpPr>
        <a:xfrm>
          <a:off x="0" y="0"/>
          <a:ext cx="0" cy="0"/>
          <a:chOff x="0" y="0"/>
          <a:chExt cx="0" cy="0"/>
        </a:xfrm>
      </p:grpSpPr>
      <p:pic>
        <p:nvPicPr>
          <p:cNvPr id="209" name="Google Shape;209;p28"/>
          <p:cNvPicPr preferRelativeResize="0"/>
          <p:nvPr/>
        </p:nvPicPr>
        <p:blipFill>
          <a:blip r:embed="rId3">
            <a:alphaModFix/>
          </a:blip>
          <a:stretch>
            <a:fillRect/>
          </a:stretch>
        </p:blipFill>
        <p:spPr>
          <a:xfrm>
            <a:off x="1205000" y="152400"/>
            <a:ext cx="6733994" cy="48387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Google Shape;214;p29"/>
          <p:cNvSpPr txBox="1"/>
          <p:nvPr>
            <p:ph idx="4294967295"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latin typeface="Century Gothic"/>
                <a:ea typeface="Century Gothic"/>
                <a:cs typeface="Century Gothic"/>
                <a:sym typeface="Century Gothic"/>
              </a:rPr>
              <a:t>Singapore</a:t>
            </a:r>
            <a:endParaRPr>
              <a:latin typeface="Century Gothic"/>
              <a:ea typeface="Century Gothic"/>
              <a:cs typeface="Century Gothic"/>
              <a:sym typeface="Century Gothic"/>
            </a:endParaRPr>
          </a:p>
        </p:txBody>
      </p:sp>
      <p:sp>
        <p:nvSpPr>
          <p:cNvPr id="215" name="Google Shape;215;p29"/>
          <p:cNvSpPr txBox="1"/>
          <p:nvPr>
            <p:ph idx="1" type="body"/>
          </p:nvPr>
        </p:nvSpPr>
        <p:spPr>
          <a:xfrm>
            <a:off x="311700" y="1607350"/>
            <a:ext cx="8520600" cy="3218400"/>
          </a:xfrm>
          <a:prstGeom prst="rect">
            <a:avLst/>
          </a:prstGeom>
        </p:spPr>
        <p:txBody>
          <a:bodyPr anchorCtr="0" anchor="ctr" bIns="91425" lIns="91425" spcFirstLastPara="1" rIns="91425" wrap="square" tIns="91425">
            <a:noAutofit/>
          </a:bodyPr>
          <a:lstStyle/>
          <a:p>
            <a:pPr indent="0" lvl="0" marL="0" rtl="0" algn="l">
              <a:lnSpc>
                <a:spcPct val="100000"/>
              </a:lnSpc>
              <a:spcBef>
                <a:spcPts val="0"/>
              </a:spcBef>
              <a:spcAft>
                <a:spcPts val="0"/>
              </a:spcAft>
              <a:buNone/>
            </a:pPr>
            <a:r>
              <a:rPr lang="th">
                <a:latin typeface="Century Gothic"/>
                <a:ea typeface="Century Gothic"/>
                <a:cs typeface="Century Gothic"/>
                <a:sym typeface="Century Gothic"/>
              </a:rPr>
              <a:t>Policy Responses</a:t>
            </a:r>
            <a:endParaRPr>
              <a:latin typeface="Century Gothic"/>
              <a:ea typeface="Century Gothic"/>
              <a:cs typeface="Century Gothic"/>
              <a:sym typeface="Century Gothic"/>
            </a:endParaRPr>
          </a:p>
          <a:p>
            <a:pPr indent="-361950" lvl="0" marL="457200" rtl="0" algn="l">
              <a:lnSpc>
                <a:spcPct val="100000"/>
              </a:lnSpc>
              <a:spcBef>
                <a:spcPts val="0"/>
              </a:spcBef>
              <a:spcAft>
                <a:spcPts val="0"/>
              </a:spcAft>
              <a:buSzPts val="2100"/>
              <a:buFont typeface="Century Gothic"/>
              <a:buChar char="●"/>
            </a:pPr>
            <a:r>
              <a:rPr lang="th">
                <a:latin typeface="Century Gothic"/>
                <a:ea typeface="Century Gothic"/>
                <a:cs typeface="Century Gothic"/>
                <a:sym typeface="Century Gothic"/>
              </a:rPr>
              <a:t>Singapore Dollar Devaulation</a:t>
            </a:r>
            <a:endParaRPr>
              <a:latin typeface="Century Gothic"/>
              <a:ea typeface="Century Gothic"/>
              <a:cs typeface="Century Gothic"/>
              <a:sym typeface="Century Gothic"/>
            </a:endParaRPr>
          </a:p>
          <a:p>
            <a:pPr indent="-361950" lvl="0" marL="457200" rtl="0" algn="l">
              <a:lnSpc>
                <a:spcPct val="100000"/>
              </a:lnSpc>
              <a:spcBef>
                <a:spcPts val="0"/>
              </a:spcBef>
              <a:spcAft>
                <a:spcPts val="0"/>
              </a:spcAft>
              <a:buSzPts val="2100"/>
              <a:buFont typeface="Century Gothic"/>
              <a:buChar char="●"/>
            </a:pPr>
            <a:r>
              <a:rPr lang="th">
                <a:latin typeface="Century Gothic"/>
                <a:ea typeface="Century Gothic"/>
                <a:cs typeface="Century Gothic"/>
                <a:sym typeface="Century Gothic"/>
              </a:rPr>
              <a:t>Direct Cost Cutting </a:t>
            </a:r>
            <a:endParaRPr>
              <a:latin typeface="Century Gothic"/>
              <a:ea typeface="Century Gothic"/>
              <a:cs typeface="Century Gothic"/>
              <a:sym typeface="Century Gothic"/>
            </a:endParaRPr>
          </a:p>
          <a:p>
            <a:pPr indent="-361950" lvl="0" marL="457200" rtl="0" algn="l">
              <a:lnSpc>
                <a:spcPct val="100000"/>
              </a:lnSpc>
              <a:spcBef>
                <a:spcPts val="0"/>
              </a:spcBef>
              <a:spcAft>
                <a:spcPts val="0"/>
              </a:spcAft>
              <a:buSzPts val="2100"/>
              <a:buFont typeface="Century Gothic"/>
              <a:buChar char="●"/>
            </a:pPr>
            <a:r>
              <a:rPr lang="th">
                <a:latin typeface="Century Gothic"/>
                <a:ea typeface="Century Gothic"/>
                <a:cs typeface="Century Gothic"/>
                <a:sym typeface="Century Gothic"/>
              </a:rPr>
              <a:t>Expansion Fiscal Policies</a:t>
            </a:r>
            <a:endParaRPr>
              <a:latin typeface="Century Gothic"/>
              <a:ea typeface="Century Gothic"/>
              <a:cs typeface="Century Gothic"/>
              <a:sym typeface="Century Gothic"/>
            </a:endParaRPr>
          </a:p>
          <a:p>
            <a:pPr indent="-361950" lvl="0" marL="457200" rtl="0" algn="l">
              <a:lnSpc>
                <a:spcPct val="100000"/>
              </a:lnSpc>
              <a:spcBef>
                <a:spcPts val="0"/>
              </a:spcBef>
              <a:spcAft>
                <a:spcPts val="0"/>
              </a:spcAft>
              <a:buSzPts val="2100"/>
              <a:buFont typeface="Century Gothic"/>
              <a:buChar char="●"/>
            </a:pPr>
            <a:r>
              <a:rPr lang="th">
                <a:latin typeface="Century Gothic"/>
                <a:ea typeface="Century Gothic"/>
                <a:cs typeface="Century Gothic"/>
                <a:sym typeface="Century Gothic"/>
              </a:rPr>
              <a:t>Financial Sector Reforms</a:t>
            </a:r>
            <a:endParaRPr>
              <a:latin typeface="Century Gothic"/>
              <a:ea typeface="Century Gothic"/>
              <a:cs typeface="Century Gothic"/>
              <a:sym typeface="Century Gothic"/>
            </a:endParaRPr>
          </a:p>
          <a:p>
            <a:pPr indent="0" lvl="0" marL="0" rtl="0" algn="l">
              <a:spcBef>
                <a:spcPts val="0"/>
              </a:spcBef>
              <a:spcAft>
                <a:spcPts val="0"/>
              </a:spcAft>
              <a:buNone/>
            </a:pPr>
            <a:r>
              <a:rPr lang="th">
                <a:latin typeface="Century Gothic"/>
                <a:ea typeface="Century Gothic"/>
                <a:cs typeface="Century Gothic"/>
                <a:sym typeface="Century Gothic"/>
              </a:rPr>
              <a:t>Recovery</a:t>
            </a:r>
            <a:endParaRPr>
              <a:latin typeface="Century Gothic"/>
              <a:ea typeface="Century Gothic"/>
              <a:cs typeface="Century Gothic"/>
              <a:sym typeface="Century Gothic"/>
            </a:endParaRPr>
          </a:p>
          <a:p>
            <a:pPr indent="-317500" lvl="0" marL="457200" rtl="0" algn="l">
              <a:spcBef>
                <a:spcPts val="0"/>
              </a:spcBef>
              <a:spcAft>
                <a:spcPts val="0"/>
              </a:spcAft>
              <a:buClr>
                <a:srgbClr val="000000"/>
              </a:buClr>
              <a:buSzPts val="1400"/>
              <a:buFont typeface="Century Gothic"/>
              <a:buChar char="●"/>
            </a:pPr>
            <a:r>
              <a:rPr lang="th">
                <a:latin typeface="Century Gothic"/>
                <a:ea typeface="Century Gothic"/>
                <a:cs typeface="Century Gothic"/>
                <a:sym typeface="Century Gothic"/>
              </a:rPr>
              <a:t>Rebound with a remarkable 5.4 % growth in 1999</a:t>
            </a:r>
            <a:endParaRPr>
              <a:latin typeface="Century Gothic"/>
              <a:ea typeface="Century Gothic"/>
              <a:cs typeface="Century Gothic"/>
              <a:sym typeface="Century Gothic"/>
            </a:endParaRPr>
          </a:p>
          <a:p>
            <a:pPr indent="-317500" lvl="0" marL="457200" rtl="0" algn="l">
              <a:spcBef>
                <a:spcPts val="0"/>
              </a:spcBef>
              <a:spcAft>
                <a:spcPts val="0"/>
              </a:spcAft>
              <a:buClr>
                <a:srgbClr val="000000"/>
              </a:buClr>
              <a:buSzPts val="1400"/>
              <a:buFont typeface="Century Gothic"/>
              <a:buChar char="●"/>
            </a:pPr>
            <a:r>
              <a:rPr lang="th">
                <a:latin typeface="Century Gothic"/>
                <a:ea typeface="Century Gothic"/>
                <a:cs typeface="Century Gothic"/>
                <a:sym typeface="Century Gothic"/>
              </a:rPr>
              <a:t>Budget surplus of 3.2$ billion USD in early 1999</a:t>
            </a:r>
            <a:endParaRPr>
              <a:latin typeface="Century Gothic"/>
              <a:ea typeface="Century Gothic"/>
              <a:cs typeface="Century Gothic"/>
              <a:sym typeface="Century Gothic"/>
            </a:endParaRPr>
          </a:p>
          <a:p>
            <a:pPr indent="-317500" lvl="0" marL="457200" rtl="0" algn="l">
              <a:spcBef>
                <a:spcPts val="0"/>
              </a:spcBef>
              <a:spcAft>
                <a:spcPts val="0"/>
              </a:spcAft>
              <a:buClr>
                <a:srgbClr val="000000"/>
              </a:buClr>
              <a:buSzPts val="1400"/>
              <a:buFont typeface="Century Gothic"/>
              <a:buChar char="●"/>
            </a:pPr>
            <a:r>
              <a:rPr lang="th">
                <a:latin typeface="Century Gothic"/>
                <a:ea typeface="Century Gothic"/>
                <a:cs typeface="Century Gothic"/>
                <a:sym typeface="Century Gothic"/>
              </a:rPr>
              <a:t>The value of Singapore Dollar returned to pre-crisis level in 1999</a:t>
            </a:r>
            <a:endParaRPr>
              <a:latin typeface="Century Gothic"/>
              <a:ea typeface="Century Gothic"/>
              <a:cs typeface="Century Gothic"/>
              <a:sym typeface="Century Gothic"/>
            </a:endParaRPr>
          </a:p>
          <a:p>
            <a:pPr indent="0" lvl="0" marL="457200" rtl="0" algn="l">
              <a:lnSpc>
                <a:spcPct val="100000"/>
              </a:lnSpc>
              <a:spcBef>
                <a:spcPts val="0"/>
              </a:spcBef>
              <a:spcAft>
                <a:spcPts val="0"/>
              </a:spcAft>
              <a:buNone/>
            </a:pPr>
            <a:r>
              <a:t/>
            </a:r>
            <a:endParaRPr>
              <a:latin typeface="Century Gothic"/>
              <a:ea typeface="Century Gothic"/>
              <a:cs typeface="Century Gothic"/>
              <a:sym typeface="Century Gothic"/>
            </a:endParaRPr>
          </a:p>
          <a:p>
            <a:pPr indent="0" lvl="0" marL="0" rtl="0" algn="l">
              <a:spcBef>
                <a:spcPts val="0"/>
              </a:spcBef>
              <a:spcAft>
                <a:spcPts val="0"/>
              </a:spcAft>
              <a:buNone/>
            </a:pPr>
            <a:r>
              <a:t/>
            </a:r>
            <a:endParaRPr>
              <a:latin typeface="Century Gothic"/>
              <a:ea typeface="Century Gothic"/>
              <a:cs typeface="Century Gothic"/>
              <a:sym typeface="Century Gothic"/>
            </a:endParaRPr>
          </a:p>
        </p:txBody>
      </p:sp>
      <p:pic>
        <p:nvPicPr>
          <p:cNvPr id="216" name="Google Shape;216;p29"/>
          <p:cNvPicPr preferRelativeResize="0"/>
          <p:nvPr/>
        </p:nvPicPr>
        <p:blipFill>
          <a:blip r:embed="rId3">
            <a:alphaModFix/>
          </a:blip>
          <a:stretch>
            <a:fillRect/>
          </a:stretch>
        </p:blipFill>
        <p:spPr>
          <a:xfrm>
            <a:off x="5917450" y="707675"/>
            <a:ext cx="1884552" cy="2075326"/>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0" name="Shape 220"/>
        <p:cNvGrpSpPr/>
        <p:nvPr/>
      </p:nvGrpSpPr>
      <p:grpSpPr>
        <a:xfrm>
          <a:off x="0" y="0"/>
          <a:ext cx="0" cy="0"/>
          <a:chOff x="0" y="0"/>
          <a:chExt cx="0" cy="0"/>
        </a:xfrm>
      </p:grpSpPr>
      <p:pic>
        <p:nvPicPr>
          <p:cNvPr id="221" name="Google Shape;221;p30"/>
          <p:cNvPicPr preferRelativeResize="0"/>
          <p:nvPr/>
        </p:nvPicPr>
        <p:blipFill>
          <a:blip r:embed="rId3">
            <a:alphaModFix/>
          </a:blip>
          <a:stretch>
            <a:fillRect/>
          </a:stretch>
        </p:blipFill>
        <p:spPr>
          <a:xfrm>
            <a:off x="1046650" y="189912"/>
            <a:ext cx="7050701" cy="476367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pic>
        <p:nvPicPr>
          <p:cNvPr id="226" name="Google Shape;226;p31"/>
          <p:cNvPicPr preferRelativeResize="0"/>
          <p:nvPr/>
        </p:nvPicPr>
        <p:blipFill>
          <a:blip r:embed="rId3">
            <a:alphaModFix/>
          </a:blip>
          <a:stretch>
            <a:fillRect/>
          </a:stretch>
        </p:blipFill>
        <p:spPr>
          <a:xfrm>
            <a:off x="641200" y="211438"/>
            <a:ext cx="7861598" cy="472062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0" name="Shape 230"/>
        <p:cNvGrpSpPr/>
        <p:nvPr/>
      </p:nvGrpSpPr>
      <p:grpSpPr>
        <a:xfrm>
          <a:off x="0" y="0"/>
          <a:ext cx="0" cy="0"/>
          <a:chOff x="0" y="0"/>
          <a:chExt cx="0" cy="0"/>
        </a:xfrm>
      </p:grpSpPr>
      <p:sp>
        <p:nvSpPr>
          <p:cNvPr id="231" name="Google Shape;231;p32"/>
          <p:cNvSpPr txBox="1"/>
          <p:nvPr>
            <p:ph type="title"/>
          </p:nvPr>
        </p:nvSpPr>
        <p:spPr>
          <a:xfrm>
            <a:off x="1573300" y="1144800"/>
            <a:ext cx="7212300" cy="5727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1600"/>
              </a:spcAft>
              <a:buNone/>
            </a:pPr>
            <a:r>
              <a:rPr b="1" lang="th">
                <a:latin typeface="Century Gothic"/>
                <a:ea typeface="Century Gothic"/>
                <a:cs typeface="Century Gothic"/>
                <a:sym typeface="Century Gothic"/>
              </a:rPr>
              <a:t>What cause Indonesia financial crisis?</a:t>
            </a:r>
            <a:endParaRPr b="1">
              <a:latin typeface="Century Gothic"/>
              <a:ea typeface="Century Gothic"/>
              <a:cs typeface="Century Gothic"/>
              <a:sym typeface="Century Gothic"/>
            </a:endParaRPr>
          </a:p>
        </p:txBody>
      </p:sp>
      <p:sp>
        <p:nvSpPr>
          <p:cNvPr id="232" name="Google Shape;232;p32"/>
          <p:cNvSpPr txBox="1"/>
          <p:nvPr>
            <p:ph idx="1" type="body"/>
          </p:nvPr>
        </p:nvSpPr>
        <p:spPr>
          <a:xfrm>
            <a:off x="-165400" y="1717500"/>
            <a:ext cx="9354900" cy="341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rgbClr val="D9D9D9"/>
              </a:solidFill>
              <a:latin typeface="Century Gothic"/>
              <a:ea typeface="Century Gothic"/>
              <a:cs typeface="Century Gothic"/>
              <a:sym typeface="Century Gothic"/>
            </a:endParaRPr>
          </a:p>
          <a:p>
            <a:pPr indent="-342900" lvl="0" marL="1828800" rtl="0" algn="l">
              <a:spcBef>
                <a:spcPts val="1600"/>
              </a:spcBef>
              <a:spcAft>
                <a:spcPts val="0"/>
              </a:spcAft>
              <a:buClr>
                <a:srgbClr val="D9D9D9"/>
              </a:buClr>
              <a:buSzPts val="1800"/>
              <a:buFont typeface="Century Gothic"/>
              <a:buChar char="●"/>
            </a:pPr>
            <a:r>
              <a:rPr lang="th">
                <a:solidFill>
                  <a:srgbClr val="D9D9D9"/>
                </a:solidFill>
                <a:latin typeface="Century Gothic"/>
                <a:ea typeface="Century Gothic"/>
                <a:cs typeface="Century Gothic"/>
                <a:sym typeface="Century Gothic"/>
              </a:rPr>
              <a:t>Political stability</a:t>
            </a:r>
            <a:endParaRPr>
              <a:solidFill>
                <a:srgbClr val="D9D9D9"/>
              </a:solidFill>
              <a:latin typeface="Century Gothic"/>
              <a:ea typeface="Century Gothic"/>
              <a:cs typeface="Century Gothic"/>
              <a:sym typeface="Century Gothic"/>
            </a:endParaRPr>
          </a:p>
          <a:p>
            <a:pPr indent="-342900" lvl="0" marL="1828800" rtl="0" algn="l">
              <a:spcBef>
                <a:spcPts val="0"/>
              </a:spcBef>
              <a:spcAft>
                <a:spcPts val="0"/>
              </a:spcAft>
              <a:buClr>
                <a:srgbClr val="D9D9D9"/>
              </a:buClr>
              <a:buSzPts val="1800"/>
              <a:buFont typeface="Century Gothic"/>
              <a:buChar char="●"/>
            </a:pPr>
            <a:r>
              <a:rPr lang="th">
                <a:solidFill>
                  <a:srgbClr val="D9D9D9"/>
                </a:solidFill>
                <a:latin typeface="Century Gothic"/>
                <a:ea typeface="Century Gothic"/>
                <a:cs typeface="Century Gothic"/>
                <a:sym typeface="Century Gothic"/>
              </a:rPr>
              <a:t>Debt structuring</a:t>
            </a:r>
            <a:endParaRPr>
              <a:solidFill>
                <a:srgbClr val="D9D9D9"/>
              </a:solidFill>
              <a:latin typeface="Century Gothic"/>
              <a:ea typeface="Century Gothic"/>
              <a:cs typeface="Century Gothic"/>
              <a:sym typeface="Century Gothic"/>
            </a:endParaRPr>
          </a:p>
          <a:p>
            <a:pPr indent="-342900" lvl="0" marL="1828800" rtl="0" algn="l">
              <a:spcBef>
                <a:spcPts val="0"/>
              </a:spcBef>
              <a:spcAft>
                <a:spcPts val="0"/>
              </a:spcAft>
              <a:buClr>
                <a:srgbClr val="D9D9D9"/>
              </a:buClr>
              <a:buSzPts val="1800"/>
              <a:buFont typeface="Century Gothic"/>
              <a:buChar char="●"/>
            </a:pPr>
            <a:r>
              <a:rPr lang="th">
                <a:solidFill>
                  <a:srgbClr val="D9D9D9"/>
                </a:solidFill>
                <a:latin typeface="Century Gothic"/>
                <a:ea typeface="Century Gothic"/>
                <a:cs typeface="Century Gothic"/>
                <a:sym typeface="Century Gothic"/>
              </a:rPr>
              <a:t>ฺBanking system</a:t>
            </a:r>
            <a:endParaRPr>
              <a:solidFill>
                <a:srgbClr val="D9D9D9"/>
              </a:solidFill>
              <a:latin typeface="Century Gothic"/>
              <a:ea typeface="Century Gothic"/>
              <a:cs typeface="Century Gothic"/>
              <a:sym typeface="Century Gothic"/>
            </a:endParaRPr>
          </a:p>
        </p:txBody>
      </p:sp>
      <p:sp>
        <p:nvSpPr>
          <p:cNvPr id="233" name="Google Shape;233;p32"/>
          <p:cNvSpPr/>
          <p:nvPr/>
        </p:nvSpPr>
        <p:spPr>
          <a:xfrm>
            <a:off x="877450" y="1210800"/>
            <a:ext cx="595200" cy="5067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32"/>
          <p:cNvSpPr txBox="1"/>
          <p:nvPr/>
        </p:nvSpPr>
        <p:spPr>
          <a:xfrm>
            <a:off x="198150" y="258725"/>
            <a:ext cx="2814600" cy="667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th" sz="3600">
                <a:solidFill>
                  <a:schemeClr val="dk1"/>
                </a:solidFill>
                <a:latin typeface="Century Gothic"/>
                <a:ea typeface="Century Gothic"/>
                <a:cs typeface="Century Gothic"/>
                <a:sym typeface="Century Gothic"/>
              </a:rPr>
              <a:t>Indonesia</a:t>
            </a:r>
            <a:endParaRPr b="1" sz="3600">
              <a:solidFill>
                <a:schemeClr val="dk1"/>
              </a:solidFill>
              <a:latin typeface="Century Gothic"/>
              <a:ea typeface="Century Gothic"/>
              <a:cs typeface="Century Gothic"/>
              <a:sym typeface="Century Gothic"/>
            </a:endParaRPr>
          </a:p>
        </p:txBody>
      </p:sp>
      <p:pic>
        <p:nvPicPr>
          <p:cNvPr id="235" name="Google Shape;235;p32"/>
          <p:cNvPicPr preferRelativeResize="0"/>
          <p:nvPr/>
        </p:nvPicPr>
        <p:blipFill>
          <a:blip r:embed="rId3">
            <a:alphaModFix/>
          </a:blip>
          <a:stretch>
            <a:fillRect/>
          </a:stretch>
        </p:blipFill>
        <p:spPr>
          <a:xfrm>
            <a:off x="2670400" y="168875"/>
            <a:ext cx="1327600" cy="847175"/>
          </a:xfrm>
          <a:prstGeom prst="rect">
            <a:avLst/>
          </a:prstGeom>
          <a:noFill/>
          <a:ln>
            <a:noFill/>
          </a:ln>
        </p:spPr>
      </p:pic>
      <p:pic>
        <p:nvPicPr>
          <p:cNvPr id="236" name="Google Shape;236;p32"/>
          <p:cNvPicPr preferRelativeResize="0"/>
          <p:nvPr/>
        </p:nvPicPr>
        <p:blipFill>
          <a:blip r:embed="rId4">
            <a:alphaModFix/>
          </a:blip>
          <a:stretch>
            <a:fillRect/>
          </a:stretch>
        </p:blipFill>
        <p:spPr>
          <a:xfrm>
            <a:off x="5090425" y="2885800"/>
            <a:ext cx="2025825" cy="2025825"/>
          </a:xfrm>
          <a:prstGeom prst="rect">
            <a:avLst/>
          </a:prstGeom>
          <a:noFill/>
          <a:ln>
            <a:noFill/>
          </a:ln>
        </p:spPr>
      </p:pic>
      <p:pic>
        <p:nvPicPr>
          <p:cNvPr id="237" name="Google Shape;237;p32"/>
          <p:cNvPicPr preferRelativeResize="0"/>
          <p:nvPr/>
        </p:nvPicPr>
        <p:blipFill>
          <a:blip r:embed="rId5">
            <a:alphaModFix/>
          </a:blip>
          <a:stretch>
            <a:fillRect/>
          </a:stretch>
        </p:blipFill>
        <p:spPr>
          <a:xfrm rot="-1368466">
            <a:off x="4230608" y="2192483"/>
            <a:ext cx="1215108" cy="1215108"/>
          </a:xfrm>
          <a:prstGeom prst="rect">
            <a:avLst/>
          </a:prstGeom>
          <a:noFill/>
          <a:ln>
            <a:noFill/>
          </a:ln>
        </p:spPr>
      </p:pic>
      <p:pic>
        <p:nvPicPr>
          <p:cNvPr id="238" name="Google Shape;238;p32"/>
          <p:cNvPicPr preferRelativeResize="0"/>
          <p:nvPr/>
        </p:nvPicPr>
        <p:blipFill>
          <a:blip r:embed="rId6">
            <a:alphaModFix/>
          </a:blip>
          <a:stretch>
            <a:fillRect/>
          </a:stretch>
        </p:blipFill>
        <p:spPr>
          <a:xfrm>
            <a:off x="5557762" y="1804887"/>
            <a:ext cx="993525" cy="993525"/>
          </a:xfrm>
          <a:prstGeom prst="rect">
            <a:avLst/>
          </a:prstGeom>
          <a:noFill/>
          <a:ln>
            <a:noFill/>
          </a:ln>
        </p:spPr>
      </p:pic>
      <p:pic>
        <p:nvPicPr>
          <p:cNvPr id="239" name="Google Shape;239;p32"/>
          <p:cNvPicPr preferRelativeResize="0"/>
          <p:nvPr/>
        </p:nvPicPr>
        <p:blipFill>
          <a:blip r:embed="rId7">
            <a:alphaModFix/>
          </a:blip>
          <a:stretch>
            <a:fillRect/>
          </a:stretch>
        </p:blipFill>
        <p:spPr>
          <a:xfrm rot="1598045">
            <a:off x="6716223" y="2140919"/>
            <a:ext cx="1185181" cy="118518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3" name="Shape 243"/>
        <p:cNvGrpSpPr/>
        <p:nvPr/>
      </p:nvGrpSpPr>
      <p:grpSpPr>
        <a:xfrm>
          <a:off x="0" y="0"/>
          <a:ext cx="0" cy="0"/>
          <a:chOff x="0" y="0"/>
          <a:chExt cx="0" cy="0"/>
        </a:xfrm>
      </p:grpSpPr>
      <p:pic>
        <p:nvPicPr>
          <p:cNvPr id="244" name="Google Shape;244;p33"/>
          <p:cNvPicPr preferRelativeResize="0"/>
          <p:nvPr/>
        </p:nvPicPr>
        <p:blipFill>
          <a:blip r:embed="rId3">
            <a:alphaModFix/>
          </a:blip>
          <a:stretch>
            <a:fillRect/>
          </a:stretch>
        </p:blipFill>
        <p:spPr>
          <a:xfrm>
            <a:off x="2789550" y="1236513"/>
            <a:ext cx="3564900" cy="3315175"/>
          </a:xfrm>
          <a:prstGeom prst="rect">
            <a:avLst/>
          </a:prstGeom>
          <a:noFill/>
          <a:ln>
            <a:noFill/>
          </a:ln>
        </p:spPr>
      </p:pic>
      <p:sp>
        <p:nvSpPr>
          <p:cNvPr id="245" name="Google Shape;245;p33"/>
          <p:cNvSpPr txBox="1"/>
          <p:nvPr/>
        </p:nvSpPr>
        <p:spPr>
          <a:xfrm>
            <a:off x="2609675" y="280675"/>
            <a:ext cx="8625600" cy="611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3600">
                <a:solidFill>
                  <a:srgbClr val="D9D9D9"/>
                </a:solidFill>
                <a:latin typeface="Century Gothic"/>
                <a:ea typeface="Century Gothic"/>
                <a:cs typeface="Century Gothic"/>
                <a:sym typeface="Century Gothic"/>
              </a:rPr>
              <a:t>Political stability</a:t>
            </a:r>
            <a:endParaRPr sz="3600">
              <a:solidFill>
                <a:srgbClr val="D9D9D9"/>
              </a:solidFill>
              <a:latin typeface="Century Gothic"/>
              <a:ea typeface="Century Gothic"/>
              <a:cs typeface="Century Gothic"/>
              <a:sym typeface="Century Gothic"/>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9" name="Shape 249"/>
        <p:cNvGrpSpPr/>
        <p:nvPr/>
      </p:nvGrpSpPr>
      <p:grpSpPr>
        <a:xfrm>
          <a:off x="0" y="0"/>
          <a:ext cx="0" cy="0"/>
          <a:chOff x="0" y="0"/>
          <a:chExt cx="0" cy="0"/>
        </a:xfrm>
      </p:grpSpPr>
      <p:pic>
        <p:nvPicPr>
          <p:cNvPr id="250" name="Google Shape;250;p34"/>
          <p:cNvPicPr preferRelativeResize="0"/>
          <p:nvPr/>
        </p:nvPicPr>
        <p:blipFill>
          <a:blip r:embed="rId3">
            <a:alphaModFix/>
          </a:blip>
          <a:stretch>
            <a:fillRect/>
          </a:stretch>
        </p:blipFill>
        <p:spPr>
          <a:xfrm>
            <a:off x="1429525" y="773825"/>
            <a:ext cx="6202550" cy="3698850"/>
          </a:xfrm>
          <a:prstGeom prst="rect">
            <a:avLst/>
          </a:prstGeom>
          <a:noFill/>
          <a:ln>
            <a:noFill/>
          </a:ln>
        </p:spPr>
      </p:pic>
      <p:sp>
        <p:nvSpPr>
          <p:cNvPr id="251" name="Google Shape;251;p34"/>
          <p:cNvSpPr txBox="1"/>
          <p:nvPr/>
        </p:nvSpPr>
        <p:spPr>
          <a:xfrm>
            <a:off x="2632425" y="333775"/>
            <a:ext cx="4779300" cy="341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3600">
              <a:solidFill>
                <a:srgbClr val="D9D9D9"/>
              </a:solidFill>
              <a:latin typeface="Century Gothic"/>
              <a:ea typeface="Century Gothic"/>
              <a:cs typeface="Century Gothic"/>
              <a:sym typeface="Century Gothic"/>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5" name="Shape 255"/>
        <p:cNvGrpSpPr/>
        <p:nvPr/>
      </p:nvGrpSpPr>
      <p:grpSpPr>
        <a:xfrm>
          <a:off x="0" y="0"/>
          <a:ext cx="0" cy="0"/>
          <a:chOff x="0" y="0"/>
          <a:chExt cx="0" cy="0"/>
        </a:xfrm>
      </p:grpSpPr>
      <p:pic>
        <p:nvPicPr>
          <p:cNvPr id="256" name="Google Shape;256;p35"/>
          <p:cNvPicPr preferRelativeResize="0"/>
          <p:nvPr/>
        </p:nvPicPr>
        <p:blipFill>
          <a:blip r:embed="rId3">
            <a:alphaModFix/>
          </a:blip>
          <a:stretch>
            <a:fillRect/>
          </a:stretch>
        </p:blipFill>
        <p:spPr>
          <a:xfrm>
            <a:off x="1112675" y="1000724"/>
            <a:ext cx="6812450" cy="3802300"/>
          </a:xfrm>
          <a:prstGeom prst="rect">
            <a:avLst/>
          </a:prstGeom>
          <a:noFill/>
          <a:ln>
            <a:noFill/>
          </a:ln>
        </p:spPr>
      </p:pic>
      <p:sp>
        <p:nvSpPr>
          <p:cNvPr id="257" name="Google Shape;257;p35"/>
          <p:cNvSpPr txBox="1"/>
          <p:nvPr/>
        </p:nvSpPr>
        <p:spPr>
          <a:xfrm>
            <a:off x="0" y="159300"/>
            <a:ext cx="9452400" cy="732600"/>
          </a:xfrm>
          <a:prstGeom prst="rect">
            <a:avLst/>
          </a:prstGeom>
          <a:noFill/>
          <a:ln>
            <a:noFill/>
          </a:ln>
        </p:spPr>
        <p:txBody>
          <a:bodyPr anchorCtr="0" anchor="t" bIns="91425" lIns="91425" spcFirstLastPara="1" rIns="91425" wrap="square" tIns="91425">
            <a:noAutofit/>
          </a:bodyPr>
          <a:lstStyle/>
          <a:p>
            <a:pPr indent="0" lvl="0" marL="2743200" rtl="0" algn="l">
              <a:lnSpc>
                <a:spcPct val="115000"/>
              </a:lnSpc>
              <a:spcBef>
                <a:spcPts val="0"/>
              </a:spcBef>
              <a:spcAft>
                <a:spcPts val="1600"/>
              </a:spcAft>
              <a:buNone/>
            </a:pPr>
            <a:r>
              <a:rPr lang="th" sz="3600">
                <a:solidFill>
                  <a:srgbClr val="D9D9D9"/>
                </a:solidFill>
                <a:latin typeface="Century Gothic"/>
                <a:ea typeface="Century Gothic"/>
                <a:cs typeface="Century Gothic"/>
                <a:sym typeface="Century Gothic"/>
              </a:rPr>
              <a:t>Debt structuring</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1" name="Shape 261"/>
        <p:cNvGrpSpPr/>
        <p:nvPr/>
      </p:nvGrpSpPr>
      <p:grpSpPr>
        <a:xfrm>
          <a:off x="0" y="0"/>
          <a:ext cx="0" cy="0"/>
          <a:chOff x="0" y="0"/>
          <a:chExt cx="0" cy="0"/>
        </a:xfrm>
      </p:grpSpPr>
      <p:pic>
        <p:nvPicPr>
          <p:cNvPr id="262" name="Google Shape;262;p36"/>
          <p:cNvPicPr preferRelativeResize="0"/>
          <p:nvPr/>
        </p:nvPicPr>
        <p:blipFill rotWithShape="1">
          <a:blip r:embed="rId3">
            <a:alphaModFix/>
          </a:blip>
          <a:srcRect b="0" l="0" r="7646" t="11496"/>
          <a:stretch/>
        </p:blipFill>
        <p:spPr>
          <a:xfrm>
            <a:off x="91100" y="1137950"/>
            <a:ext cx="5778450" cy="3846249"/>
          </a:xfrm>
          <a:prstGeom prst="rect">
            <a:avLst/>
          </a:prstGeom>
          <a:noFill/>
          <a:ln>
            <a:noFill/>
          </a:ln>
        </p:spPr>
      </p:pic>
      <p:sp>
        <p:nvSpPr>
          <p:cNvPr id="263" name="Google Shape;263;p36"/>
          <p:cNvSpPr txBox="1"/>
          <p:nvPr/>
        </p:nvSpPr>
        <p:spPr>
          <a:xfrm>
            <a:off x="2579350" y="371725"/>
            <a:ext cx="4491000" cy="531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th" sz="3600">
                <a:solidFill>
                  <a:srgbClr val="D9D9D9"/>
                </a:solidFill>
                <a:latin typeface="Century Gothic"/>
                <a:ea typeface="Century Gothic"/>
                <a:cs typeface="Century Gothic"/>
                <a:sym typeface="Century Gothic"/>
              </a:rPr>
              <a:t>Banking system</a:t>
            </a:r>
            <a:endParaRPr sz="3600">
              <a:solidFill>
                <a:srgbClr val="D9D9D9"/>
              </a:solidFill>
              <a:latin typeface="Century Gothic"/>
              <a:ea typeface="Century Gothic"/>
              <a:cs typeface="Century Gothic"/>
              <a:sym typeface="Century Gothic"/>
            </a:endParaRPr>
          </a:p>
        </p:txBody>
      </p:sp>
      <p:pic>
        <p:nvPicPr>
          <p:cNvPr id="264" name="Google Shape;264;p36"/>
          <p:cNvPicPr preferRelativeResize="0"/>
          <p:nvPr/>
        </p:nvPicPr>
        <p:blipFill rotWithShape="1">
          <a:blip r:embed="rId4">
            <a:alphaModFix/>
          </a:blip>
          <a:srcRect b="0" l="-950" r="950" t="0"/>
          <a:stretch/>
        </p:blipFill>
        <p:spPr>
          <a:xfrm>
            <a:off x="5955225" y="1137950"/>
            <a:ext cx="3105200" cy="384625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8" name="Shape 268"/>
        <p:cNvGrpSpPr/>
        <p:nvPr/>
      </p:nvGrpSpPr>
      <p:grpSpPr>
        <a:xfrm>
          <a:off x="0" y="0"/>
          <a:ext cx="0" cy="0"/>
          <a:chOff x="0" y="0"/>
          <a:chExt cx="0" cy="0"/>
        </a:xfrm>
      </p:grpSpPr>
      <p:sp>
        <p:nvSpPr>
          <p:cNvPr id="269" name="Google Shape;269;p37"/>
          <p:cNvSpPr txBox="1"/>
          <p:nvPr>
            <p:ph type="title"/>
          </p:nvPr>
        </p:nvSpPr>
        <p:spPr>
          <a:xfrm>
            <a:off x="1609250" y="4678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th">
                <a:latin typeface="Century Gothic"/>
                <a:ea typeface="Century Gothic"/>
                <a:cs typeface="Century Gothic"/>
                <a:sym typeface="Century Gothic"/>
              </a:rPr>
              <a:t>What’s the effects from Indonesia crisis?</a:t>
            </a:r>
            <a:endParaRPr b="1">
              <a:latin typeface="Century Gothic"/>
              <a:ea typeface="Century Gothic"/>
              <a:cs typeface="Century Gothic"/>
              <a:sym typeface="Century Gothic"/>
            </a:endParaRPr>
          </a:p>
        </p:txBody>
      </p:sp>
      <p:sp>
        <p:nvSpPr>
          <p:cNvPr id="270" name="Google Shape;270;p37"/>
          <p:cNvSpPr txBox="1"/>
          <p:nvPr>
            <p:ph idx="1" type="body"/>
          </p:nvPr>
        </p:nvSpPr>
        <p:spPr>
          <a:xfrm>
            <a:off x="1609250" y="1190425"/>
            <a:ext cx="8520600" cy="3416400"/>
          </a:xfrm>
          <a:prstGeom prst="rect">
            <a:avLst/>
          </a:prstGeom>
        </p:spPr>
        <p:txBody>
          <a:bodyPr anchorCtr="0" anchor="t" bIns="91425" lIns="91425" spcFirstLastPara="1" rIns="91425" wrap="square" tIns="91425">
            <a:noAutofit/>
          </a:bodyPr>
          <a:lstStyle/>
          <a:p>
            <a:pPr indent="0" lvl="0" marL="457200" rtl="0" algn="l">
              <a:spcBef>
                <a:spcPts val="0"/>
              </a:spcBef>
              <a:spcAft>
                <a:spcPts val="0"/>
              </a:spcAft>
              <a:buNone/>
            </a:pPr>
            <a:r>
              <a:rPr lang="th">
                <a:latin typeface="Century Gothic"/>
                <a:ea typeface="Century Gothic"/>
                <a:cs typeface="Century Gothic"/>
                <a:sym typeface="Century Gothic"/>
              </a:rPr>
              <a:t>-</a:t>
            </a:r>
            <a:r>
              <a:rPr lang="th">
                <a:latin typeface="Century Gothic"/>
                <a:ea typeface="Century Gothic"/>
                <a:cs typeface="Century Gothic"/>
                <a:sym typeface="Century Gothic"/>
              </a:rPr>
              <a:t>Inflation</a:t>
            </a:r>
            <a:endParaRPr>
              <a:latin typeface="Century Gothic"/>
              <a:ea typeface="Century Gothic"/>
              <a:cs typeface="Century Gothic"/>
              <a:sym typeface="Century Gothic"/>
            </a:endParaRPr>
          </a:p>
          <a:p>
            <a:pPr indent="0" lvl="0" marL="457200" rtl="0" algn="l">
              <a:spcBef>
                <a:spcPts val="1600"/>
              </a:spcBef>
              <a:spcAft>
                <a:spcPts val="0"/>
              </a:spcAft>
              <a:buNone/>
            </a:pPr>
            <a:r>
              <a:rPr lang="th">
                <a:latin typeface="Century Gothic"/>
                <a:ea typeface="Century Gothic"/>
                <a:cs typeface="Century Gothic"/>
                <a:sym typeface="Century Gothic"/>
              </a:rPr>
              <a:t>-Depreiation in Rupiah currency</a:t>
            </a:r>
            <a:endParaRPr>
              <a:latin typeface="Century Gothic"/>
              <a:ea typeface="Century Gothic"/>
              <a:cs typeface="Century Gothic"/>
              <a:sym typeface="Century Gothic"/>
            </a:endParaRPr>
          </a:p>
          <a:p>
            <a:pPr indent="0" lvl="0" marL="457200" rtl="0" algn="l">
              <a:spcBef>
                <a:spcPts val="1600"/>
              </a:spcBef>
              <a:spcAft>
                <a:spcPts val="0"/>
              </a:spcAft>
              <a:buNone/>
            </a:pPr>
            <a:r>
              <a:rPr lang="th">
                <a:latin typeface="Century Gothic"/>
                <a:ea typeface="Century Gothic"/>
                <a:cs typeface="Century Gothic"/>
                <a:sym typeface="Century Gothic"/>
              </a:rPr>
              <a:t>-High Job losses and unemployment</a:t>
            </a:r>
            <a:endParaRPr>
              <a:latin typeface="Century Gothic"/>
              <a:ea typeface="Century Gothic"/>
              <a:cs typeface="Century Gothic"/>
              <a:sym typeface="Century Gothic"/>
            </a:endParaRPr>
          </a:p>
          <a:p>
            <a:pPr indent="0" lvl="0" marL="457200" rtl="0" algn="l">
              <a:spcBef>
                <a:spcPts val="1600"/>
              </a:spcBef>
              <a:spcAft>
                <a:spcPts val="0"/>
              </a:spcAft>
              <a:buNone/>
            </a:pPr>
            <a:r>
              <a:rPr lang="th">
                <a:latin typeface="Century Gothic"/>
                <a:ea typeface="Century Gothic"/>
                <a:cs typeface="Century Gothic"/>
                <a:sym typeface="Century Gothic"/>
              </a:rPr>
              <a:t>-poverty</a:t>
            </a:r>
            <a:endParaRPr>
              <a:latin typeface="Century Gothic"/>
              <a:ea typeface="Century Gothic"/>
              <a:cs typeface="Century Gothic"/>
              <a:sym typeface="Century Gothic"/>
            </a:endParaRPr>
          </a:p>
          <a:p>
            <a:pPr indent="0" lvl="0" marL="457200" rtl="0" algn="l">
              <a:spcBef>
                <a:spcPts val="1600"/>
              </a:spcBef>
              <a:spcAft>
                <a:spcPts val="1600"/>
              </a:spcAft>
              <a:buNone/>
            </a:pPr>
            <a:r>
              <a:t/>
            </a:r>
            <a:endParaRPr>
              <a:latin typeface="Century Gothic"/>
              <a:ea typeface="Century Gothic"/>
              <a:cs typeface="Century Gothic"/>
              <a:sym typeface="Century Gothic"/>
            </a:endParaRPr>
          </a:p>
        </p:txBody>
      </p:sp>
      <p:sp>
        <p:nvSpPr>
          <p:cNvPr id="271" name="Google Shape;271;p37"/>
          <p:cNvSpPr/>
          <p:nvPr/>
        </p:nvSpPr>
        <p:spPr>
          <a:xfrm>
            <a:off x="620881" y="500800"/>
            <a:ext cx="736800" cy="506700"/>
          </a:xfrm>
          <a:prstGeom prst="rightArrow">
            <a:avLst>
              <a:gd fmla="val 50000" name="adj1"/>
              <a:gd fmla="val 5000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72" name="Google Shape;272;p37"/>
          <p:cNvPicPr preferRelativeResize="0"/>
          <p:nvPr/>
        </p:nvPicPr>
        <p:blipFill>
          <a:blip r:embed="rId3">
            <a:alphaModFix/>
          </a:blip>
          <a:stretch>
            <a:fillRect/>
          </a:stretch>
        </p:blipFill>
        <p:spPr>
          <a:xfrm>
            <a:off x="6167650" y="2092325"/>
            <a:ext cx="1729675" cy="1729675"/>
          </a:xfrm>
          <a:prstGeom prst="rect">
            <a:avLst/>
          </a:prstGeom>
          <a:noFill/>
          <a:ln>
            <a:noFill/>
          </a:ln>
        </p:spPr>
      </p:pic>
      <p:pic>
        <p:nvPicPr>
          <p:cNvPr id="273" name="Google Shape;273;p37"/>
          <p:cNvPicPr preferRelativeResize="0"/>
          <p:nvPr/>
        </p:nvPicPr>
        <p:blipFill>
          <a:blip r:embed="rId4">
            <a:alphaModFix/>
          </a:blip>
          <a:stretch>
            <a:fillRect/>
          </a:stretch>
        </p:blipFill>
        <p:spPr>
          <a:xfrm>
            <a:off x="5004712" y="3370475"/>
            <a:ext cx="1729675" cy="1729675"/>
          </a:xfrm>
          <a:prstGeom prst="rect">
            <a:avLst/>
          </a:prstGeom>
          <a:noFill/>
          <a:ln>
            <a:noFill/>
          </a:ln>
        </p:spPr>
      </p:pic>
      <p:pic>
        <p:nvPicPr>
          <p:cNvPr id="274" name="Google Shape;274;p37"/>
          <p:cNvPicPr preferRelativeResize="0"/>
          <p:nvPr/>
        </p:nvPicPr>
        <p:blipFill>
          <a:blip r:embed="rId5">
            <a:alphaModFix/>
          </a:blip>
          <a:stretch>
            <a:fillRect/>
          </a:stretch>
        </p:blipFill>
        <p:spPr>
          <a:xfrm>
            <a:off x="7040750" y="3583088"/>
            <a:ext cx="1304450" cy="130445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8" name="Shape 278"/>
        <p:cNvGrpSpPr/>
        <p:nvPr/>
      </p:nvGrpSpPr>
      <p:grpSpPr>
        <a:xfrm>
          <a:off x="0" y="0"/>
          <a:ext cx="0" cy="0"/>
          <a:chOff x="0" y="0"/>
          <a:chExt cx="0" cy="0"/>
        </a:xfrm>
      </p:grpSpPr>
      <p:sp>
        <p:nvSpPr>
          <p:cNvPr id="279" name="Google Shape;279;p38"/>
          <p:cNvSpPr txBox="1"/>
          <p:nvPr>
            <p:ph type="title"/>
          </p:nvPr>
        </p:nvSpPr>
        <p:spPr>
          <a:xfrm>
            <a:off x="3179300" y="790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th">
                <a:latin typeface="Century Gothic"/>
                <a:ea typeface="Century Gothic"/>
                <a:cs typeface="Century Gothic"/>
                <a:sym typeface="Century Gothic"/>
              </a:rPr>
              <a:t>Recovery</a:t>
            </a:r>
            <a:endParaRPr>
              <a:latin typeface="Century Gothic"/>
              <a:ea typeface="Century Gothic"/>
              <a:cs typeface="Century Gothic"/>
              <a:sym typeface="Century Gothic"/>
            </a:endParaRPr>
          </a:p>
        </p:txBody>
      </p:sp>
      <p:sp>
        <p:nvSpPr>
          <p:cNvPr id="280" name="Google Shape;280;p38"/>
          <p:cNvSpPr txBox="1"/>
          <p:nvPr>
            <p:ph idx="1" type="body"/>
          </p:nvPr>
        </p:nvSpPr>
        <p:spPr>
          <a:xfrm>
            <a:off x="205500" y="1068400"/>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rgbClr val="D9D9D9"/>
              </a:buClr>
              <a:buSzPts val="1800"/>
              <a:buFont typeface="Century Gothic"/>
              <a:buChar char="●"/>
            </a:pPr>
            <a:r>
              <a:rPr b="1" lang="th" sz="2000" u="sng">
                <a:solidFill>
                  <a:srgbClr val="D9D9D9"/>
                </a:solidFill>
                <a:latin typeface="Century Gothic"/>
                <a:ea typeface="Century Gothic"/>
                <a:cs typeface="Century Gothic"/>
                <a:sym typeface="Century Gothic"/>
              </a:rPr>
              <a:t>Inflation under control</a:t>
            </a:r>
            <a:r>
              <a:rPr lang="th" sz="2000">
                <a:solidFill>
                  <a:srgbClr val="D9D9D9"/>
                </a:solidFill>
                <a:latin typeface="Century Gothic"/>
                <a:ea typeface="Century Gothic"/>
                <a:cs typeface="Century Gothic"/>
                <a:sym typeface="Century Gothic"/>
              </a:rPr>
              <a:t> </a:t>
            </a:r>
            <a:r>
              <a:rPr lang="th">
                <a:solidFill>
                  <a:srgbClr val="D9D9D9"/>
                </a:solidFill>
                <a:latin typeface="Century Gothic"/>
                <a:ea typeface="Century Gothic"/>
                <a:cs typeface="Century Gothic"/>
                <a:sym typeface="Century Gothic"/>
              </a:rPr>
              <a:t>:</a:t>
            </a:r>
            <a:r>
              <a:rPr lang="th">
                <a:solidFill>
                  <a:srgbClr val="D9D9D9"/>
                </a:solidFill>
                <a:latin typeface="Century Gothic"/>
                <a:ea typeface="Century Gothic"/>
                <a:cs typeface="Century Gothic"/>
                <a:sym typeface="Century Gothic"/>
              </a:rPr>
              <a:t> 	</a:t>
            </a:r>
            <a:r>
              <a:rPr lang="th">
                <a:solidFill>
                  <a:srgbClr val="D9D9D9"/>
                </a:solidFill>
                <a:latin typeface="Century Gothic"/>
                <a:ea typeface="Century Gothic"/>
                <a:cs typeface="Century Gothic"/>
                <a:sym typeface="Century Gothic"/>
              </a:rPr>
              <a:t>Inflation remains under control  within Bank Indonesia's target range of 5-7 percent for 2007.</a:t>
            </a:r>
            <a:endParaRPr>
              <a:solidFill>
                <a:srgbClr val="D9D9D9"/>
              </a:solidFill>
              <a:latin typeface="Century Gothic"/>
              <a:ea typeface="Century Gothic"/>
              <a:cs typeface="Century Gothic"/>
              <a:sym typeface="Century Gothic"/>
            </a:endParaRPr>
          </a:p>
          <a:p>
            <a:pPr indent="-342900" lvl="0" marL="457200" rtl="0" algn="l">
              <a:spcBef>
                <a:spcPts val="0"/>
              </a:spcBef>
              <a:spcAft>
                <a:spcPts val="0"/>
              </a:spcAft>
              <a:buClr>
                <a:srgbClr val="D9D9D9"/>
              </a:buClr>
              <a:buSzPts val="1800"/>
              <a:buFont typeface="Century Gothic"/>
              <a:buChar char="●"/>
            </a:pPr>
            <a:r>
              <a:rPr b="1" lang="th" sz="2000" u="sng">
                <a:solidFill>
                  <a:srgbClr val="D9D9D9"/>
                </a:solidFill>
                <a:latin typeface="Century Gothic"/>
                <a:ea typeface="Century Gothic"/>
                <a:cs typeface="Century Gothic"/>
                <a:sym typeface="Century Gothic"/>
              </a:rPr>
              <a:t>Need for tangible results</a:t>
            </a:r>
            <a:r>
              <a:rPr b="1" lang="th" u="sng">
                <a:solidFill>
                  <a:srgbClr val="D9D9D9"/>
                </a:solidFill>
                <a:latin typeface="Century Gothic"/>
                <a:ea typeface="Century Gothic"/>
                <a:cs typeface="Century Gothic"/>
                <a:sym typeface="Century Gothic"/>
              </a:rPr>
              <a:t> : 	</a:t>
            </a:r>
            <a:r>
              <a:rPr lang="th">
                <a:solidFill>
                  <a:srgbClr val="D9D9D9"/>
                </a:solidFill>
                <a:latin typeface="Century Gothic"/>
                <a:ea typeface="Century Gothic"/>
                <a:cs typeface="Century Gothic"/>
                <a:sym typeface="Century Gothic"/>
              </a:rPr>
              <a:t>The government therefore aims to boost GDP growth to at least 7 percent to realize tangible improvements in social conditions</a:t>
            </a:r>
            <a:endParaRPr b="1" u="sng">
              <a:solidFill>
                <a:srgbClr val="D9D9D9"/>
              </a:solidFill>
              <a:latin typeface="Century Gothic"/>
              <a:ea typeface="Century Gothic"/>
              <a:cs typeface="Century Gothic"/>
              <a:sym typeface="Century Gothic"/>
            </a:endParaRPr>
          </a:p>
          <a:p>
            <a:pPr indent="-342900" lvl="0" marL="457200" rtl="0" algn="l">
              <a:spcBef>
                <a:spcPts val="0"/>
              </a:spcBef>
              <a:spcAft>
                <a:spcPts val="0"/>
              </a:spcAft>
              <a:buClr>
                <a:srgbClr val="D9D9D9"/>
              </a:buClr>
              <a:buSzPts val="1800"/>
              <a:buFont typeface="Century Gothic"/>
              <a:buChar char="●"/>
            </a:pPr>
            <a:r>
              <a:rPr b="1" lang="th" sz="2000" u="sng">
                <a:solidFill>
                  <a:srgbClr val="D9D9D9"/>
                </a:solidFill>
                <a:latin typeface="Century Gothic"/>
                <a:ea typeface="Century Gothic"/>
                <a:cs typeface="Century Gothic"/>
                <a:sym typeface="Century Gothic"/>
              </a:rPr>
              <a:t>higher investment	:</a:t>
            </a:r>
            <a:r>
              <a:rPr lang="th">
                <a:solidFill>
                  <a:srgbClr val="D9D9D9"/>
                </a:solidFill>
                <a:latin typeface="Century Gothic"/>
                <a:ea typeface="Century Gothic"/>
                <a:cs typeface="Century Gothic"/>
                <a:sym typeface="Century Gothic"/>
              </a:rPr>
              <a:t> 	Increasing infrastructure investment is thus a key priority of the government including, the private sector through public-private partnerships, and a sound framework.</a:t>
            </a:r>
            <a:endParaRPr>
              <a:solidFill>
                <a:srgbClr val="D9D9D9"/>
              </a:solidFill>
              <a:latin typeface="Century Gothic"/>
              <a:ea typeface="Century Gothic"/>
              <a:cs typeface="Century Gothic"/>
              <a:sym typeface="Century Gothic"/>
            </a:endParaRPr>
          </a:p>
          <a:p>
            <a:pPr indent="-342900" lvl="0" marL="457200" rtl="0" algn="l">
              <a:spcBef>
                <a:spcPts val="0"/>
              </a:spcBef>
              <a:spcAft>
                <a:spcPts val="0"/>
              </a:spcAft>
              <a:buClr>
                <a:srgbClr val="D9D9D9"/>
              </a:buClr>
              <a:buSzPts val="1800"/>
              <a:buFont typeface="Century Gothic"/>
              <a:buChar char="●"/>
            </a:pPr>
            <a:r>
              <a:rPr b="1" lang="th" sz="2000" u="sng">
                <a:solidFill>
                  <a:srgbClr val="D9D9D9"/>
                </a:solidFill>
                <a:latin typeface="Century Gothic"/>
                <a:ea typeface="Century Gothic"/>
                <a:cs typeface="Century Gothic"/>
                <a:sym typeface="Century Gothic"/>
              </a:rPr>
              <a:t>Long-term financing :	</a:t>
            </a:r>
            <a:r>
              <a:rPr lang="th">
                <a:solidFill>
                  <a:srgbClr val="D9D9D9"/>
                </a:solidFill>
                <a:latin typeface="Century Gothic"/>
                <a:ea typeface="Century Gothic"/>
                <a:cs typeface="Century Gothic"/>
                <a:sym typeface="Century Gothic"/>
              </a:rPr>
              <a:t>Developing domestic capital markets and the nonbank financial sector should improve the availability of financing </a:t>
            </a:r>
            <a:endParaRPr>
              <a:solidFill>
                <a:srgbClr val="D9D9D9"/>
              </a:solidFill>
              <a:latin typeface="Century Gothic"/>
              <a:ea typeface="Century Gothic"/>
              <a:cs typeface="Century Gothic"/>
              <a:sym typeface="Century Gothic"/>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4" name="Shape 284"/>
        <p:cNvGrpSpPr/>
        <p:nvPr/>
      </p:nvGrpSpPr>
      <p:grpSpPr>
        <a:xfrm>
          <a:off x="0" y="0"/>
          <a:ext cx="0" cy="0"/>
          <a:chOff x="0" y="0"/>
          <a:chExt cx="0" cy="0"/>
        </a:xfrm>
      </p:grpSpPr>
      <p:sp>
        <p:nvSpPr>
          <p:cNvPr id="285" name="Google Shape;285;p39"/>
          <p:cNvSpPr txBox="1"/>
          <p:nvPr>
            <p:ph idx="1" type="body"/>
          </p:nvPr>
        </p:nvSpPr>
        <p:spPr>
          <a:xfrm>
            <a:off x="1572600" y="1397625"/>
            <a:ext cx="5998800" cy="2510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th" sz="4800"/>
              <a:t>THANK YOU </a:t>
            </a:r>
            <a:endParaRPr sz="4800"/>
          </a:p>
          <a:p>
            <a:pPr indent="0" lvl="0" marL="0" rtl="0" algn="ctr">
              <a:spcBef>
                <a:spcPts val="0"/>
              </a:spcBef>
              <a:spcAft>
                <a:spcPts val="0"/>
              </a:spcAft>
              <a:buNone/>
            </a:pPr>
            <a:r>
              <a:rPr lang="th" sz="4800"/>
              <a:t>Q&amp;A</a:t>
            </a:r>
            <a:endParaRPr sz="4800"/>
          </a:p>
        </p:txBody>
      </p:sp>
    </p:spTree>
  </p:cSld>
  <p:clrMapOvr>
    <a:masterClrMapping/>
  </p:clrMapOvr>
</p:sld>
</file>

<file path=ppt/theme/theme1.xml><?xml version="1.0" encoding="utf-8"?>
<a:theme xmlns:a="http://schemas.openxmlformats.org/drawingml/2006/main" xmlns:r="http://schemas.openxmlformats.org/officeDocument/2006/relationships"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