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35"/>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46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383AFD-19D2-43E7-B7C4-8C4F009ABA84}" type="datetimeFigureOut">
              <a:rPr lang="th-TH" smtClean="0"/>
              <a:t>29/06/58</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5F35B6-8E7F-411B-916E-E224C8501F9A}" type="slidenum">
              <a:rPr lang="th-TH" smtClean="0"/>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spect="1" noTextEdit="1"/>
          </p:cNvSpPr>
          <p:nvPr>
            <p:ph type="sldImg"/>
          </p:nvPr>
        </p:nvSpPr>
        <p:spPr>
          <a:ln/>
        </p:spPr>
      </p:sp>
      <p:sp>
        <p:nvSpPr>
          <p:cNvPr id="41986" name="Rectangle 3"/>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Calibri"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2400" i="1" dirty="0" smtClean="0"/>
              <a:t>(</a:t>
            </a:r>
            <a:r>
              <a:rPr lang="en-US" sz="1800" i="1" dirty="0" smtClean="0"/>
              <a:t>US Census Bureau – population for July 1, 2013 is estimated at 92.5 mil.; </a:t>
            </a:r>
            <a:r>
              <a:rPr lang="en-US" sz="1800" i="1" dirty="0" err="1" smtClean="0"/>
              <a:t>Labour</a:t>
            </a:r>
            <a:r>
              <a:rPr lang="en-US" sz="1800" i="1" dirty="0" smtClean="0"/>
              <a:t> Force Survey of Vietnam, the </a:t>
            </a:r>
            <a:r>
              <a:rPr lang="en-US" sz="1800" i="1" dirty="0" err="1" smtClean="0"/>
              <a:t>labour</a:t>
            </a:r>
            <a:r>
              <a:rPr lang="en-US" sz="1800" i="1" dirty="0" smtClean="0"/>
              <a:t> force of Vietnam in 2013 was 53.2 million)</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solidFill>
                  <a:prstClr val="black"/>
                </a:solidFill>
              </a:rPr>
              <a:pPr/>
              <a:t>20</a:t>
            </a:fld>
            <a:endParaRPr lang="th-TH">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spect="1" noTextEdit="1"/>
          </p:cNvSpPr>
          <p:nvPr>
            <p:ph type="sldImg"/>
          </p:nvPr>
        </p:nvSpPr>
        <p:spPr>
          <a:ln/>
        </p:spPr>
      </p:sp>
      <p:sp>
        <p:nvSpPr>
          <p:cNvPr id="37890" name="Rectangle 3"/>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Calibri"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B341980-B849-47C0-91DD-3B681BDCB1E8}" type="datetimeFigureOut">
              <a:rPr lang="th-TH" smtClean="0"/>
              <a:pPr/>
              <a:t>28/06/58</a:t>
            </a:fld>
            <a:endParaRPr lang="th-TH"/>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th-TH">
              <a:solidFill>
                <a:srgbClr val="2DA2BF">
                  <a:tint val="20000"/>
                </a:srgbClr>
              </a:solidFill>
            </a:endParaRP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D96B345-1D81-4672-B0AA-BA0C0C988BF0}"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5" name="Footer Placeholder 4"/>
          <p:cNvSpPr>
            <a:spLocks noGrp="1"/>
          </p:cNvSpPr>
          <p:nvPr>
            <p:ph type="ftr" sz="quarter" idx="11"/>
          </p:nvPr>
        </p:nvSpPr>
        <p:spPr/>
        <p:txBody>
          <a:bodyPr/>
          <a:lstStyle>
            <a:extLst/>
          </a:lstStyle>
          <a:p>
            <a:endParaRPr lang="th-TH">
              <a:solidFill>
                <a:prstClr val="black"/>
              </a:solidFill>
            </a:endParaRPr>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5" name="Footer Placeholder 4"/>
          <p:cNvSpPr>
            <a:spLocks noGrp="1"/>
          </p:cNvSpPr>
          <p:nvPr>
            <p:ph type="ftr" sz="quarter" idx="11"/>
          </p:nvPr>
        </p:nvSpPr>
        <p:spPr/>
        <p:txBody>
          <a:bodyPr/>
          <a:lstStyle>
            <a:extLst/>
          </a:lstStyle>
          <a:p>
            <a:endParaRPr lang="th-TH">
              <a:solidFill>
                <a:prstClr val="black"/>
              </a:solidFill>
            </a:endParaRPr>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6" name="Footer Placeholder 5"/>
          <p:cNvSpPr>
            <a:spLocks noGrp="1"/>
          </p:cNvSpPr>
          <p:nvPr>
            <p:ph type="ftr" sz="quarter" idx="11"/>
          </p:nvPr>
        </p:nvSpPr>
        <p:spPr/>
        <p:txBody>
          <a:bodyPr/>
          <a:lstStyle>
            <a:extLst/>
          </a:lstStyle>
          <a:p>
            <a:endParaRPr lang="th-TH">
              <a:solidFill>
                <a:prstClr val="black"/>
              </a:solidFill>
            </a:endParaRPr>
          </a:p>
        </p:txBody>
      </p:sp>
      <p:sp>
        <p:nvSpPr>
          <p:cNvPr id="7" name="Slide Number Placeholder 6"/>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8" name="Footer Placeholder 7"/>
          <p:cNvSpPr>
            <a:spLocks noGrp="1"/>
          </p:cNvSpPr>
          <p:nvPr>
            <p:ph type="ftr" sz="quarter" idx="11"/>
          </p:nvPr>
        </p:nvSpPr>
        <p:spPr/>
        <p:txBody>
          <a:bodyPr/>
          <a:lstStyle>
            <a:extLst/>
          </a:lstStyle>
          <a:p>
            <a:endParaRPr lang="th-TH">
              <a:solidFill>
                <a:prstClr val="black"/>
              </a:solidFill>
            </a:endParaRPr>
          </a:p>
        </p:txBody>
      </p:sp>
      <p:sp>
        <p:nvSpPr>
          <p:cNvPr id="9" name="Slide Number Placeholder 8"/>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4" name="Footer Placeholder 3"/>
          <p:cNvSpPr>
            <a:spLocks noGrp="1"/>
          </p:cNvSpPr>
          <p:nvPr>
            <p:ph type="ftr" sz="quarter" idx="11"/>
          </p:nvPr>
        </p:nvSpPr>
        <p:spPr/>
        <p:txBody>
          <a:bodyPr/>
          <a:lstStyle>
            <a:extLst/>
          </a:lstStyle>
          <a:p>
            <a:endParaRPr lang="th-TH">
              <a:solidFill>
                <a:prstClr val="black"/>
              </a:solidFill>
            </a:endParaRPr>
          </a:p>
        </p:txBody>
      </p:sp>
      <p:sp>
        <p:nvSpPr>
          <p:cNvPr id="5" name="Slide Number Placeholder 4"/>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3" name="Footer Placeholder 2"/>
          <p:cNvSpPr>
            <a:spLocks noGrp="1"/>
          </p:cNvSpPr>
          <p:nvPr>
            <p:ph type="ftr" sz="quarter" idx="11"/>
          </p:nvPr>
        </p:nvSpPr>
        <p:spPr/>
        <p:txBody>
          <a:bodyPr/>
          <a:lstStyle>
            <a:extLst/>
          </a:lstStyle>
          <a:p>
            <a:endParaRPr lang="th-TH">
              <a:solidFill>
                <a:prstClr val="black"/>
              </a:solidFill>
            </a:endParaRPr>
          </a:p>
        </p:txBody>
      </p:sp>
      <p:sp>
        <p:nvSpPr>
          <p:cNvPr id="4" name="Slide Number Placeholder 3"/>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6" name="Footer Placeholder 5"/>
          <p:cNvSpPr>
            <a:spLocks noGrp="1"/>
          </p:cNvSpPr>
          <p:nvPr>
            <p:ph type="ftr" sz="quarter" idx="11"/>
          </p:nvPr>
        </p:nvSpPr>
        <p:spPr/>
        <p:txBody>
          <a:bodyPr/>
          <a:lstStyle>
            <a:extLst/>
          </a:lstStyle>
          <a:p>
            <a:endParaRPr lang="th-TH">
              <a:solidFill>
                <a:prstClr val="black"/>
              </a:solidFill>
            </a:endParaRPr>
          </a:p>
        </p:txBody>
      </p:sp>
      <p:sp>
        <p:nvSpPr>
          <p:cNvPr id="7" name="Slide Number Placeholder 6"/>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th-TH">
              <a:solidFill>
                <a:prstClr val="black"/>
              </a:solidFill>
            </a:endParaRP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D96B345-1D81-4672-B0AA-BA0C0C988BF0}" type="slidenum">
              <a:rPr lang="th-TH" smtClean="0">
                <a:solidFill>
                  <a:prstClr val="black"/>
                </a:solidFill>
              </a:rPr>
              <a:pPr/>
              <a:t>‹#›</a:t>
            </a:fld>
            <a:endParaRPr lang="th-TH">
              <a:solidFill>
                <a:prstClr val="black"/>
              </a:solidFill>
            </a:endParaRP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endParaRPr lang="en-US">
              <a:solidFill>
                <a:prstClr val="white"/>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5" name="Footer Placeholder 4"/>
          <p:cNvSpPr>
            <a:spLocks noGrp="1"/>
          </p:cNvSpPr>
          <p:nvPr>
            <p:ph type="ftr" sz="quarter" idx="11"/>
          </p:nvPr>
        </p:nvSpPr>
        <p:spPr/>
        <p:txBody>
          <a:bodyPr/>
          <a:lstStyle>
            <a:extLst/>
          </a:lstStyle>
          <a:p>
            <a:endParaRPr lang="th-TH">
              <a:solidFill>
                <a:prstClr val="black"/>
              </a:solidFill>
            </a:endParaRPr>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5" name="Footer Placeholder 4"/>
          <p:cNvSpPr>
            <a:spLocks noGrp="1"/>
          </p:cNvSpPr>
          <p:nvPr>
            <p:ph type="ftr" sz="quarter" idx="11"/>
          </p:nvPr>
        </p:nvSpPr>
        <p:spPr/>
        <p:txBody>
          <a:bodyPr/>
          <a:lstStyle>
            <a:extLst/>
          </a:lstStyle>
          <a:p>
            <a:endParaRPr lang="th-TH">
              <a:solidFill>
                <a:prstClr val="black"/>
              </a:solidFill>
            </a:endParaRPr>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solidFill>
                  <a:prstClr val="black"/>
                </a:solidFill>
              </a:rPr>
              <a:pPr/>
              <a:t>‹#›</a:t>
            </a:fld>
            <a:endParaRPr lang="th-TH">
              <a:solidFill>
                <a:prstClr val="black"/>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ectangle 10"/>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2E2224"/>
              </a:solidFill>
            </a:endParaRPr>
          </a:p>
        </p:txBody>
      </p:sp>
      <p:sp>
        <p:nvSpPr>
          <p:cNvPr id="3" name="Subtitle 2"/>
          <p:cNvSpPr>
            <a:spLocks noGrp="1"/>
          </p:cNvSpPr>
          <p:nvPr>
            <p:ph type="subTitle" idx="1"/>
          </p:nvPr>
        </p:nvSpPr>
        <p:spPr>
          <a:xfrm>
            <a:off x="3743323" y="3721473"/>
            <a:ext cx="5120640" cy="1581150"/>
          </a:xfrm>
        </p:spPr>
        <p:txBody>
          <a:bodyPr>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bg2"/>
                </a:solidFill>
              </a:defRPr>
            </a:lvl1pPr>
          </a:lstStyle>
          <a:p>
            <a:fld id="{BCED3E41-E2DE-48B7-AD25-2C05D8372D60}" type="datetime4">
              <a:rPr lang="en-US" smtClean="0">
                <a:solidFill>
                  <a:srgbClr val="CBD8DD"/>
                </a:solidFill>
              </a:rPr>
              <a:pPr/>
              <a:t>June 28, 2015</a:t>
            </a:fld>
            <a:endParaRPr lang="en-US">
              <a:solidFill>
                <a:srgbClr val="CBD8DD"/>
              </a:solidFill>
            </a:endParaRPr>
          </a:p>
        </p:txBody>
      </p:sp>
      <p:sp>
        <p:nvSpPr>
          <p:cNvPr id="5" name="Footer Placeholder 4"/>
          <p:cNvSpPr>
            <a:spLocks noGrp="1"/>
          </p:cNvSpPr>
          <p:nvPr>
            <p:ph type="ftr" sz="quarter" idx="11"/>
          </p:nvPr>
        </p:nvSpPr>
        <p:spPr/>
        <p:txBody>
          <a:bodyPr/>
          <a:lstStyle/>
          <a:p>
            <a:endParaRPr lang="en-US" dirty="0">
              <a:solidFill>
                <a:srgbClr val="48231E"/>
              </a:solidFill>
            </a:endParaRPr>
          </a:p>
        </p:txBody>
      </p:sp>
      <p:sp>
        <p:nvSpPr>
          <p:cNvPr id="6" name="Slide Number Placeholder 5"/>
          <p:cNvSpPr>
            <a:spLocks noGrp="1"/>
          </p:cNvSpPr>
          <p:nvPr>
            <p:ph type="sldNum" sz="quarter" idx="12"/>
          </p:nvPr>
        </p:nvSpPr>
        <p:spPr>
          <a:xfrm>
            <a:off x="7991475" y="6429375"/>
            <a:ext cx="876300" cy="292100"/>
          </a:xfrm>
        </p:spPr>
        <p:txBody>
          <a:bodyPr/>
          <a:lstStyle/>
          <a:p>
            <a:fld id="{5744759D-0EFF-4FB2-9CCE-04E00944F0FE}" type="slidenum">
              <a:rPr lang="en-US" smtClean="0">
                <a:solidFill>
                  <a:srgbClr val="48231E"/>
                </a:solidFill>
              </a:rPr>
              <a:pPr/>
              <a:t>‹#›</a:t>
            </a:fld>
            <a:endParaRPr lang="en-US" dirty="0">
              <a:solidFill>
                <a:srgbClr val="48231E"/>
              </a:solidFill>
            </a:endParaRPr>
          </a:p>
        </p:txBody>
      </p:sp>
      <p:sp>
        <p:nvSpPr>
          <p:cNvPr id="9"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2E2224"/>
              </a:solidFill>
            </a:endParaRPr>
          </a:p>
        </p:txBody>
      </p:sp>
      <p:sp>
        <p:nvSpPr>
          <p:cNvPr id="10" name="Title 9"/>
          <p:cNvSpPr>
            <a:spLocks noGrp="1"/>
          </p:cNvSpPr>
          <p:nvPr>
            <p:ph type="title"/>
          </p:nvPr>
        </p:nvSpPr>
        <p:spPr>
          <a:xfrm>
            <a:off x="3739896" y="1417320"/>
            <a:ext cx="5120640" cy="2304288"/>
          </a:xfrm>
        </p:spPr>
        <p:txBody>
          <a:bodyPr>
            <a:normAutofit/>
          </a:bodyPr>
          <a:lstStyle>
            <a:lvl1pPr>
              <a:defRPr sz="4000" cap="all" baseline="0"/>
            </a:lvl1pPr>
          </a:lstStyle>
          <a:p>
            <a:r>
              <a:rPr lang="en-CA" smtClean="0"/>
              <a:t>Click to edit Master title style</a:t>
            </a:r>
            <a:endParaRPr lang="en-US" dirty="0"/>
          </a:p>
        </p:txBody>
      </p:sp>
      <p:sp>
        <p:nvSpPr>
          <p:cNvPr id="13" name="Freeform 7"/>
          <p:cNvSpPr>
            <a:spLocks noChangeAspect="1" noEditPoints="1"/>
          </p:cNvSpPr>
          <p:nvPr/>
        </p:nvSpPr>
        <p:spPr bwMode="auto">
          <a:xfrm>
            <a:off x="838200" y="1762090"/>
            <a:ext cx="2521776" cy="5095912"/>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2E2224"/>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Freeform 8"/>
          <p:cNvSpPr>
            <a:spLocks noChangeAspect="1" noEditPoints="1"/>
          </p:cNvSpPr>
          <p:nvPr/>
        </p:nvSpPr>
        <p:spPr bwMode="auto">
          <a:xfrm>
            <a:off x="5489634" y="0"/>
            <a:ext cx="3393768" cy="6858000"/>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25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2E2224"/>
              </a:solidFill>
            </a:endParaRPr>
          </a:p>
        </p:txBody>
      </p:sp>
      <p:sp>
        <p:nvSpPr>
          <p:cNvPr id="4" name="Date Placeholder 3"/>
          <p:cNvSpPr>
            <a:spLocks noGrp="1"/>
          </p:cNvSpPr>
          <p:nvPr>
            <p:ph type="dt" sz="half" idx="10"/>
          </p:nvPr>
        </p:nvSpPr>
        <p:spPr/>
        <p:txBody>
          <a:bodyPr/>
          <a:lstStyle/>
          <a:p>
            <a:fld id="{896202C6-8B37-41F0-B3E4-774551D1C22F}" type="datetime4">
              <a:rPr lang="en-US" smtClean="0">
                <a:solidFill>
                  <a:srgbClr val="48231E"/>
                </a:solidFill>
              </a:rPr>
              <a:pPr/>
              <a:t>June 28, 2015</a:t>
            </a:fld>
            <a:endParaRPr lang="en-US">
              <a:solidFill>
                <a:srgbClr val="48231E"/>
              </a:solidFill>
            </a:endParaRPr>
          </a:p>
        </p:txBody>
      </p:sp>
      <p:sp>
        <p:nvSpPr>
          <p:cNvPr id="5" name="Footer Placeholder 4"/>
          <p:cNvSpPr>
            <a:spLocks noGrp="1"/>
          </p:cNvSpPr>
          <p:nvPr>
            <p:ph type="ftr" sz="quarter" idx="11"/>
          </p:nvPr>
        </p:nvSpPr>
        <p:spPr/>
        <p:txBody>
          <a:bodyPr/>
          <a:lstStyle/>
          <a:p>
            <a:endParaRPr lang="en-US" dirty="0">
              <a:solidFill>
                <a:srgbClr val="48231E"/>
              </a:solidFill>
            </a:endParaRPr>
          </a:p>
        </p:txBody>
      </p:sp>
      <p:sp>
        <p:nvSpPr>
          <p:cNvPr id="6" name="Slide Number Placeholder 5"/>
          <p:cNvSpPr>
            <a:spLocks noGrp="1"/>
          </p:cNvSpPr>
          <p:nvPr>
            <p:ph type="sldNum" sz="quarter" idx="12"/>
          </p:nvPr>
        </p:nvSpPr>
        <p:spPr/>
        <p:txBody>
          <a:bodyPr/>
          <a:lstStyle/>
          <a:p>
            <a:fld id="{5744759D-0EFF-4FB2-9CCE-04E00944F0FE}" type="slidenum">
              <a:rPr lang="en-US" smtClean="0">
                <a:solidFill>
                  <a:srgbClr val="48231E"/>
                </a:solidFill>
              </a:rPr>
              <a:pPr/>
              <a:t>‹#›</a:t>
            </a:fld>
            <a:endParaRPr lang="en-US">
              <a:solidFill>
                <a:srgbClr val="48231E"/>
              </a:solidFill>
            </a:endParaRPr>
          </a:p>
        </p:txBody>
      </p:sp>
      <p:sp>
        <p:nvSpPr>
          <p:cNvPr id="25" name="Title Placeholder 1"/>
          <p:cNvSpPr>
            <a:spLocks noGrp="1"/>
          </p:cNvSpPr>
          <p:nvPr>
            <p:ph type="title"/>
          </p:nvPr>
        </p:nvSpPr>
        <p:spPr>
          <a:xfrm>
            <a:off x="276225" y="228600"/>
            <a:ext cx="8591550" cy="1066801"/>
          </a:xfrm>
          <a:prstGeom prst="rect">
            <a:avLst/>
          </a:prstGeom>
        </p:spPr>
        <p:txBody>
          <a:bodyPr vert="horz" lIns="91440" tIns="45720" rIns="91440" bIns="45720" rtlCol="0" anchor="b" anchorCtr="0">
            <a:normAutofit/>
          </a:bodyPr>
          <a:lstStyle/>
          <a:p>
            <a:r>
              <a:rPr lang="en-CA" smtClean="0"/>
              <a:t>Click to edit Master title style</a:t>
            </a:r>
            <a:endParaRPr lang="en-US" dirty="0"/>
          </a:p>
        </p:txBody>
      </p:sp>
      <p:sp>
        <p:nvSpPr>
          <p:cNvPr id="31" name="Content Placeholder 30"/>
          <p:cNvSpPr>
            <a:spLocks noGrp="1"/>
          </p:cNvSpPr>
          <p:nvPr>
            <p:ph sz="quarter" idx="13"/>
          </p:nvPr>
        </p:nvSpPr>
        <p:spPr>
          <a:xfrm>
            <a:off x="274320" y="1298448"/>
            <a:ext cx="8595360" cy="4937760"/>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 name="Date Placeholder 3"/>
          <p:cNvSpPr>
            <a:spLocks noGrp="1"/>
          </p:cNvSpPr>
          <p:nvPr>
            <p:ph type="dt" sz="half" idx="10"/>
          </p:nvPr>
        </p:nvSpPr>
        <p:spPr/>
        <p:txBody>
          <a:bodyPr/>
          <a:lstStyle>
            <a:lvl1pPr>
              <a:defRPr>
                <a:solidFill>
                  <a:schemeClr val="bg2"/>
                </a:solidFill>
              </a:defRPr>
            </a:lvl1pPr>
          </a:lstStyle>
          <a:p>
            <a:fld id="{48F78D1B-BB73-41B2-8202-C6678B761557}" type="datetime4">
              <a:rPr lang="en-US" smtClean="0">
                <a:solidFill>
                  <a:srgbClr val="CBD8DD"/>
                </a:solidFill>
              </a:rPr>
              <a:pPr/>
              <a:t>June 28, 2015</a:t>
            </a:fld>
            <a:endParaRPr lang="en-US">
              <a:solidFill>
                <a:srgbClr val="CBD8DD"/>
              </a:solidFill>
            </a:endParaRPr>
          </a:p>
        </p:txBody>
      </p:sp>
      <p:sp>
        <p:nvSpPr>
          <p:cNvPr id="5" name="Footer Placeholder 4"/>
          <p:cNvSpPr>
            <a:spLocks noGrp="1"/>
          </p:cNvSpPr>
          <p:nvPr>
            <p:ph type="ftr" sz="quarter" idx="11"/>
          </p:nvPr>
        </p:nvSpPr>
        <p:spPr/>
        <p:txBody>
          <a:bodyPr/>
          <a:lstStyle/>
          <a:p>
            <a:endParaRPr lang="en-US" dirty="0">
              <a:solidFill>
                <a:srgbClr val="48231E"/>
              </a:solidFill>
            </a:endParaRPr>
          </a:p>
        </p:txBody>
      </p:sp>
      <p:sp>
        <p:nvSpPr>
          <p:cNvPr id="6" name="Slide Number Placeholder 5"/>
          <p:cNvSpPr>
            <a:spLocks noGrp="1"/>
          </p:cNvSpPr>
          <p:nvPr>
            <p:ph type="sldNum" sz="quarter" idx="12"/>
          </p:nvPr>
        </p:nvSpPr>
        <p:spPr/>
        <p:txBody>
          <a:bodyPr/>
          <a:lstStyle/>
          <a:p>
            <a:fld id="{5744759D-0EFF-4FB2-9CCE-04E00944F0FE}" type="slidenum">
              <a:rPr lang="en-US" smtClean="0">
                <a:solidFill>
                  <a:srgbClr val="48231E"/>
                </a:solidFill>
              </a:rPr>
              <a:pPr/>
              <a:t>‹#›</a:t>
            </a:fld>
            <a:endParaRPr lang="en-US">
              <a:solidFill>
                <a:srgbClr val="48231E"/>
              </a:solidFill>
            </a:endParaRPr>
          </a:p>
        </p:txBody>
      </p:sp>
      <p:sp>
        <p:nvSpPr>
          <p:cNvPr id="15" name="Subtitle 2"/>
          <p:cNvSpPr>
            <a:spLocks noGrp="1"/>
          </p:cNvSpPr>
          <p:nvPr>
            <p:ph type="subTitle" idx="1"/>
          </p:nvPr>
        </p:nvSpPr>
        <p:spPr>
          <a:xfrm>
            <a:off x="3743324" y="1400174"/>
            <a:ext cx="5120640" cy="1476375"/>
          </a:xfrm>
        </p:spPr>
        <p:txBody>
          <a:bodyPr anchor="b" anchorCtr="0">
            <a:normAutofit/>
          </a:bodyPr>
          <a:lstStyle>
            <a:lvl1pPr marL="0" indent="0" algn="l">
              <a:buNone/>
              <a:defRPr sz="2400" b="0" i="0" cap="none" spc="12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dirty="0"/>
          </a:p>
        </p:txBody>
      </p:sp>
      <p:sp>
        <p:nvSpPr>
          <p:cNvPr id="10" name="Freeform 7"/>
          <p:cNvSpPr>
            <a:spLocks noChangeAspect="1" noEditPoints="1"/>
          </p:cNvSpPr>
          <p:nvPr/>
        </p:nvSpPr>
        <p:spPr bwMode="auto">
          <a:xfrm>
            <a:off x="34289" y="136641"/>
            <a:ext cx="3326149" cy="6721359"/>
          </a:xfrm>
          <a:custGeom>
            <a:avLst/>
            <a:gdLst/>
            <a:ahLst/>
            <a:cxnLst>
              <a:cxn ang="0">
                <a:pos x="687" y="2238"/>
              </a:cxn>
              <a:cxn ang="0">
                <a:pos x="877" y="2192"/>
              </a:cxn>
              <a:cxn ang="0">
                <a:pos x="797" y="2963"/>
              </a:cxn>
              <a:cxn ang="0">
                <a:pos x="1078" y="3026"/>
              </a:cxn>
              <a:cxn ang="0">
                <a:pos x="626" y="2117"/>
              </a:cxn>
              <a:cxn ang="0">
                <a:pos x="749" y="2142"/>
              </a:cxn>
              <a:cxn ang="0">
                <a:pos x="578" y="2052"/>
              </a:cxn>
              <a:cxn ang="0">
                <a:pos x="1866" y="247"/>
              </a:cxn>
              <a:cxn ang="0">
                <a:pos x="1392" y="1037"/>
              </a:cxn>
              <a:cxn ang="0">
                <a:pos x="2006" y="656"/>
              </a:cxn>
              <a:cxn ang="0">
                <a:pos x="1599" y="908"/>
              </a:cxn>
              <a:cxn ang="0">
                <a:pos x="1533" y="1058"/>
              </a:cxn>
              <a:cxn ang="0">
                <a:pos x="2239" y="583"/>
              </a:cxn>
              <a:cxn ang="0">
                <a:pos x="1863" y="1105"/>
              </a:cxn>
              <a:cxn ang="0">
                <a:pos x="2174" y="1621"/>
              </a:cxn>
              <a:cxn ang="0">
                <a:pos x="1801" y="1537"/>
              </a:cxn>
              <a:cxn ang="0">
                <a:pos x="1325" y="1301"/>
              </a:cxn>
              <a:cxn ang="0">
                <a:pos x="1412" y="1835"/>
              </a:cxn>
              <a:cxn ang="0">
                <a:pos x="1213" y="1975"/>
              </a:cxn>
              <a:cxn ang="0">
                <a:pos x="1094" y="4011"/>
              </a:cxn>
              <a:cxn ang="0">
                <a:pos x="1689" y="3264"/>
              </a:cxn>
              <a:cxn ang="0">
                <a:pos x="2404" y="3321"/>
              </a:cxn>
              <a:cxn ang="0">
                <a:pos x="1275" y="3861"/>
              </a:cxn>
              <a:cxn ang="0">
                <a:pos x="1147" y="4865"/>
              </a:cxn>
              <a:cxn ang="0">
                <a:pos x="1045" y="3610"/>
              </a:cxn>
              <a:cxn ang="0">
                <a:pos x="739" y="3818"/>
              </a:cxn>
              <a:cxn ang="0">
                <a:pos x="856" y="4830"/>
              </a:cxn>
              <a:cxn ang="0">
                <a:pos x="638" y="3989"/>
              </a:cxn>
              <a:cxn ang="0">
                <a:pos x="96" y="3777"/>
              </a:cxn>
              <a:cxn ang="0">
                <a:pos x="189" y="3688"/>
              </a:cxn>
              <a:cxn ang="0">
                <a:pos x="523" y="3573"/>
              </a:cxn>
              <a:cxn ang="0">
                <a:pos x="519" y="3333"/>
              </a:cxn>
              <a:cxn ang="0">
                <a:pos x="545" y="3560"/>
              </a:cxn>
              <a:cxn ang="0">
                <a:pos x="712" y="3397"/>
              </a:cxn>
              <a:cxn ang="0">
                <a:pos x="625" y="2944"/>
              </a:cxn>
              <a:cxn ang="0">
                <a:pos x="593" y="2341"/>
              </a:cxn>
              <a:cxn ang="0">
                <a:pos x="156" y="2437"/>
              </a:cxn>
              <a:cxn ang="0">
                <a:pos x="108" y="2289"/>
              </a:cxn>
              <a:cxn ang="0">
                <a:pos x="451" y="2291"/>
              </a:cxn>
              <a:cxn ang="0">
                <a:pos x="109" y="2016"/>
              </a:cxn>
              <a:cxn ang="0">
                <a:pos x="211" y="1975"/>
              </a:cxn>
              <a:cxn ang="0">
                <a:pos x="284" y="1847"/>
              </a:cxn>
              <a:cxn ang="0">
                <a:pos x="542" y="2073"/>
              </a:cxn>
              <a:cxn ang="0">
                <a:pos x="255" y="1764"/>
              </a:cxn>
              <a:cxn ang="0">
                <a:pos x="407" y="1769"/>
              </a:cxn>
              <a:cxn ang="0">
                <a:pos x="540" y="1810"/>
              </a:cxn>
              <a:cxn ang="0">
                <a:pos x="566" y="1580"/>
              </a:cxn>
              <a:cxn ang="0">
                <a:pos x="650" y="1747"/>
              </a:cxn>
              <a:cxn ang="0">
                <a:pos x="827" y="2199"/>
              </a:cxn>
              <a:cxn ang="0">
                <a:pos x="830" y="1779"/>
              </a:cxn>
              <a:cxn ang="0">
                <a:pos x="924" y="1648"/>
              </a:cxn>
              <a:cxn ang="0">
                <a:pos x="915" y="2016"/>
              </a:cxn>
              <a:cxn ang="0">
                <a:pos x="1299" y="1263"/>
              </a:cxn>
              <a:cxn ang="0">
                <a:pos x="970" y="965"/>
              </a:cxn>
              <a:cxn ang="0">
                <a:pos x="311" y="656"/>
              </a:cxn>
              <a:cxn ang="0">
                <a:pos x="772" y="659"/>
              </a:cxn>
              <a:cxn ang="0">
                <a:pos x="1153" y="871"/>
              </a:cxn>
              <a:cxn ang="0">
                <a:pos x="628" y="314"/>
              </a:cxn>
              <a:cxn ang="0">
                <a:pos x="1203" y="552"/>
              </a:cxn>
              <a:cxn ang="0">
                <a:pos x="1369" y="703"/>
              </a:cxn>
              <a:cxn ang="0">
                <a:pos x="1747" y="38"/>
              </a:cxn>
            </a:cxnLst>
            <a:rect l="0" t="0" r="r" b="b"/>
            <a:pathLst>
              <a:path w="2409" h="4865">
                <a:moveTo>
                  <a:pt x="414" y="2058"/>
                </a:moveTo>
                <a:lnTo>
                  <a:pt x="482" y="2173"/>
                </a:lnTo>
                <a:lnTo>
                  <a:pt x="503" y="2207"/>
                </a:lnTo>
                <a:lnTo>
                  <a:pt x="523" y="2242"/>
                </a:lnTo>
                <a:lnTo>
                  <a:pt x="538" y="2269"/>
                </a:lnTo>
                <a:lnTo>
                  <a:pt x="547" y="2282"/>
                </a:lnTo>
                <a:lnTo>
                  <a:pt x="559" y="2292"/>
                </a:lnTo>
                <a:lnTo>
                  <a:pt x="606" y="2323"/>
                </a:lnTo>
                <a:lnTo>
                  <a:pt x="618" y="2332"/>
                </a:lnTo>
                <a:lnTo>
                  <a:pt x="637" y="2344"/>
                </a:lnTo>
                <a:lnTo>
                  <a:pt x="657" y="2360"/>
                </a:lnTo>
                <a:lnTo>
                  <a:pt x="705" y="2392"/>
                </a:lnTo>
                <a:lnTo>
                  <a:pt x="728" y="2407"/>
                </a:lnTo>
                <a:lnTo>
                  <a:pt x="749" y="2420"/>
                </a:lnTo>
                <a:lnTo>
                  <a:pt x="765" y="2429"/>
                </a:lnTo>
                <a:lnTo>
                  <a:pt x="762" y="2392"/>
                </a:lnTo>
                <a:lnTo>
                  <a:pt x="755" y="2354"/>
                </a:lnTo>
                <a:lnTo>
                  <a:pt x="744" y="2326"/>
                </a:lnTo>
                <a:lnTo>
                  <a:pt x="730" y="2298"/>
                </a:lnTo>
                <a:lnTo>
                  <a:pt x="687" y="2238"/>
                </a:lnTo>
                <a:lnTo>
                  <a:pt x="643" y="2180"/>
                </a:lnTo>
                <a:lnTo>
                  <a:pt x="597" y="2123"/>
                </a:lnTo>
                <a:lnTo>
                  <a:pt x="590" y="2112"/>
                </a:lnTo>
                <a:lnTo>
                  <a:pt x="582" y="2105"/>
                </a:lnTo>
                <a:lnTo>
                  <a:pt x="573" y="2101"/>
                </a:lnTo>
                <a:lnTo>
                  <a:pt x="560" y="2099"/>
                </a:lnTo>
                <a:lnTo>
                  <a:pt x="537" y="2095"/>
                </a:lnTo>
                <a:lnTo>
                  <a:pt x="512" y="2086"/>
                </a:lnTo>
                <a:lnTo>
                  <a:pt x="488" y="2078"/>
                </a:lnTo>
                <a:lnTo>
                  <a:pt x="414" y="2058"/>
                </a:lnTo>
                <a:close/>
                <a:moveTo>
                  <a:pt x="1172" y="1997"/>
                </a:moveTo>
                <a:lnTo>
                  <a:pt x="1051" y="2064"/>
                </a:lnTo>
                <a:lnTo>
                  <a:pt x="1011" y="2086"/>
                </a:lnTo>
                <a:lnTo>
                  <a:pt x="973" y="2108"/>
                </a:lnTo>
                <a:lnTo>
                  <a:pt x="957" y="2115"/>
                </a:lnTo>
                <a:lnTo>
                  <a:pt x="940" y="2124"/>
                </a:lnTo>
                <a:lnTo>
                  <a:pt x="926" y="2133"/>
                </a:lnTo>
                <a:lnTo>
                  <a:pt x="914" y="2145"/>
                </a:lnTo>
                <a:lnTo>
                  <a:pt x="896" y="2168"/>
                </a:lnTo>
                <a:lnTo>
                  <a:pt x="877" y="2192"/>
                </a:lnTo>
                <a:lnTo>
                  <a:pt x="856" y="2221"/>
                </a:lnTo>
                <a:lnTo>
                  <a:pt x="836" y="2252"/>
                </a:lnTo>
                <a:lnTo>
                  <a:pt x="820" y="2283"/>
                </a:lnTo>
                <a:lnTo>
                  <a:pt x="809" y="2307"/>
                </a:lnTo>
                <a:lnTo>
                  <a:pt x="802" y="2331"/>
                </a:lnTo>
                <a:lnTo>
                  <a:pt x="800" y="2336"/>
                </a:lnTo>
                <a:lnTo>
                  <a:pt x="800" y="2351"/>
                </a:lnTo>
                <a:lnTo>
                  <a:pt x="799" y="2372"/>
                </a:lnTo>
                <a:lnTo>
                  <a:pt x="796" y="2394"/>
                </a:lnTo>
                <a:lnTo>
                  <a:pt x="793" y="2444"/>
                </a:lnTo>
                <a:lnTo>
                  <a:pt x="792" y="2465"/>
                </a:lnTo>
                <a:lnTo>
                  <a:pt x="790" y="2481"/>
                </a:lnTo>
                <a:lnTo>
                  <a:pt x="780" y="2593"/>
                </a:lnTo>
                <a:lnTo>
                  <a:pt x="769" y="2704"/>
                </a:lnTo>
                <a:lnTo>
                  <a:pt x="768" y="2735"/>
                </a:lnTo>
                <a:lnTo>
                  <a:pt x="765" y="2788"/>
                </a:lnTo>
                <a:lnTo>
                  <a:pt x="761" y="2844"/>
                </a:lnTo>
                <a:lnTo>
                  <a:pt x="761" y="2898"/>
                </a:lnTo>
                <a:lnTo>
                  <a:pt x="764" y="2951"/>
                </a:lnTo>
                <a:lnTo>
                  <a:pt x="797" y="2963"/>
                </a:lnTo>
                <a:lnTo>
                  <a:pt x="831" y="2981"/>
                </a:lnTo>
                <a:lnTo>
                  <a:pt x="862" y="3004"/>
                </a:lnTo>
                <a:lnTo>
                  <a:pt x="893" y="3032"/>
                </a:lnTo>
                <a:lnTo>
                  <a:pt x="920" y="3069"/>
                </a:lnTo>
                <a:lnTo>
                  <a:pt x="943" y="3105"/>
                </a:lnTo>
                <a:lnTo>
                  <a:pt x="968" y="3143"/>
                </a:lnTo>
                <a:lnTo>
                  <a:pt x="991" y="3181"/>
                </a:lnTo>
                <a:lnTo>
                  <a:pt x="1010" y="3224"/>
                </a:lnTo>
                <a:lnTo>
                  <a:pt x="1029" y="3284"/>
                </a:lnTo>
                <a:lnTo>
                  <a:pt x="1042" y="3349"/>
                </a:lnTo>
                <a:lnTo>
                  <a:pt x="1050" y="3417"/>
                </a:lnTo>
                <a:lnTo>
                  <a:pt x="1050" y="3422"/>
                </a:lnTo>
                <a:lnTo>
                  <a:pt x="1051" y="3426"/>
                </a:lnTo>
                <a:lnTo>
                  <a:pt x="1054" y="3349"/>
                </a:lnTo>
                <a:lnTo>
                  <a:pt x="1058" y="3277"/>
                </a:lnTo>
                <a:lnTo>
                  <a:pt x="1063" y="3212"/>
                </a:lnTo>
                <a:lnTo>
                  <a:pt x="1067" y="3155"/>
                </a:lnTo>
                <a:lnTo>
                  <a:pt x="1070" y="3115"/>
                </a:lnTo>
                <a:lnTo>
                  <a:pt x="1075" y="3072"/>
                </a:lnTo>
                <a:lnTo>
                  <a:pt x="1078" y="3026"/>
                </a:lnTo>
                <a:lnTo>
                  <a:pt x="1082" y="2975"/>
                </a:lnTo>
                <a:lnTo>
                  <a:pt x="1086" y="2919"/>
                </a:lnTo>
                <a:lnTo>
                  <a:pt x="1091" y="2855"/>
                </a:lnTo>
                <a:lnTo>
                  <a:pt x="1097" y="2786"/>
                </a:lnTo>
                <a:lnTo>
                  <a:pt x="1103" y="2708"/>
                </a:lnTo>
                <a:lnTo>
                  <a:pt x="1111" y="2593"/>
                </a:lnTo>
                <a:lnTo>
                  <a:pt x="1119" y="2479"/>
                </a:lnTo>
                <a:lnTo>
                  <a:pt x="1126" y="2364"/>
                </a:lnTo>
                <a:lnTo>
                  <a:pt x="1138" y="2249"/>
                </a:lnTo>
                <a:lnTo>
                  <a:pt x="1172" y="1997"/>
                </a:lnTo>
                <a:close/>
                <a:moveTo>
                  <a:pt x="621" y="1990"/>
                </a:moveTo>
                <a:lnTo>
                  <a:pt x="619" y="1991"/>
                </a:lnTo>
                <a:lnTo>
                  <a:pt x="616" y="2012"/>
                </a:lnTo>
                <a:lnTo>
                  <a:pt x="613" y="2034"/>
                </a:lnTo>
                <a:lnTo>
                  <a:pt x="610" y="2049"/>
                </a:lnTo>
                <a:lnTo>
                  <a:pt x="606" y="2064"/>
                </a:lnTo>
                <a:lnTo>
                  <a:pt x="604" y="2078"/>
                </a:lnTo>
                <a:lnTo>
                  <a:pt x="609" y="2092"/>
                </a:lnTo>
                <a:lnTo>
                  <a:pt x="618" y="2105"/>
                </a:lnTo>
                <a:lnTo>
                  <a:pt x="626" y="2117"/>
                </a:lnTo>
                <a:lnTo>
                  <a:pt x="659" y="2167"/>
                </a:lnTo>
                <a:lnTo>
                  <a:pt x="691" y="2211"/>
                </a:lnTo>
                <a:lnTo>
                  <a:pt x="727" y="2255"/>
                </a:lnTo>
                <a:lnTo>
                  <a:pt x="731" y="2261"/>
                </a:lnTo>
                <a:lnTo>
                  <a:pt x="737" y="2270"/>
                </a:lnTo>
                <a:lnTo>
                  <a:pt x="752" y="2291"/>
                </a:lnTo>
                <a:lnTo>
                  <a:pt x="761" y="2300"/>
                </a:lnTo>
                <a:lnTo>
                  <a:pt x="768" y="2304"/>
                </a:lnTo>
                <a:lnTo>
                  <a:pt x="775" y="2304"/>
                </a:lnTo>
                <a:lnTo>
                  <a:pt x="781" y="2298"/>
                </a:lnTo>
                <a:lnTo>
                  <a:pt x="787" y="2285"/>
                </a:lnTo>
                <a:lnTo>
                  <a:pt x="796" y="2270"/>
                </a:lnTo>
                <a:lnTo>
                  <a:pt x="805" y="2257"/>
                </a:lnTo>
                <a:lnTo>
                  <a:pt x="811" y="2242"/>
                </a:lnTo>
                <a:lnTo>
                  <a:pt x="812" y="2229"/>
                </a:lnTo>
                <a:lnTo>
                  <a:pt x="806" y="2214"/>
                </a:lnTo>
                <a:lnTo>
                  <a:pt x="796" y="2201"/>
                </a:lnTo>
                <a:lnTo>
                  <a:pt x="786" y="2189"/>
                </a:lnTo>
                <a:lnTo>
                  <a:pt x="767" y="2165"/>
                </a:lnTo>
                <a:lnTo>
                  <a:pt x="749" y="2142"/>
                </a:lnTo>
                <a:lnTo>
                  <a:pt x="713" y="2101"/>
                </a:lnTo>
                <a:lnTo>
                  <a:pt x="680" y="2059"/>
                </a:lnTo>
                <a:lnTo>
                  <a:pt x="641" y="2012"/>
                </a:lnTo>
                <a:lnTo>
                  <a:pt x="640" y="2009"/>
                </a:lnTo>
                <a:lnTo>
                  <a:pt x="632" y="2002"/>
                </a:lnTo>
                <a:lnTo>
                  <a:pt x="629" y="1997"/>
                </a:lnTo>
                <a:lnTo>
                  <a:pt x="626" y="1994"/>
                </a:lnTo>
                <a:lnTo>
                  <a:pt x="624" y="1993"/>
                </a:lnTo>
                <a:lnTo>
                  <a:pt x="621" y="1990"/>
                </a:lnTo>
                <a:close/>
                <a:moveTo>
                  <a:pt x="588" y="1972"/>
                </a:moveTo>
                <a:lnTo>
                  <a:pt x="575" y="1974"/>
                </a:lnTo>
                <a:lnTo>
                  <a:pt x="569" y="1974"/>
                </a:lnTo>
                <a:lnTo>
                  <a:pt x="559" y="1975"/>
                </a:lnTo>
                <a:lnTo>
                  <a:pt x="545" y="1975"/>
                </a:lnTo>
                <a:lnTo>
                  <a:pt x="535" y="1977"/>
                </a:lnTo>
                <a:lnTo>
                  <a:pt x="526" y="1977"/>
                </a:lnTo>
                <a:lnTo>
                  <a:pt x="522" y="1975"/>
                </a:lnTo>
                <a:lnTo>
                  <a:pt x="537" y="1999"/>
                </a:lnTo>
                <a:lnTo>
                  <a:pt x="572" y="2046"/>
                </a:lnTo>
                <a:lnTo>
                  <a:pt x="578" y="2052"/>
                </a:lnTo>
                <a:lnTo>
                  <a:pt x="582" y="2050"/>
                </a:lnTo>
                <a:lnTo>
                  <a:pt x="587" y="2043"/>
                </a:lnTo>
                <a:lnTo>
                  <a:pt x="590" y="2034"/>
                </a:lnTo>
                <a:lnTo>
                  <a:pt x="591" y="2024"/>
                </a:lnTo>
                <a:lnTo>
                  <a:pt x="593" y="2015"/>
                </a:lnTo>
                <a:lnTo>
                  <a:pt x="597" y="1997"/>
                </a:lnTo>
                <a:lnTo>
                  <a:pt x="598" y="1988"/>
                </a:lnTo>
                <a:lnTo>
                  <a:pt x="598" y="1980"/>
                </a:lnTo>
                <a:lnTo>
                  <a:pt x="596" y="1975"/>
                </a:lnTo>
                <a:lnTo>
                  <a:pt x="588" y="1972"/>
                </a:lnTo>
                <a:close/>
                <a:moveTo>
                  <a:pt x="1862" y="0"/>
                </a:moveTo>
                <a:lnTo>
                  <a:pt x="1866" y="5"/>
                </a:lnTo>
                <a:lnTo>
                  <a:pt x="1869" y="19"/>
                </a:lnTo>
                <a:lnTo>
                  <a:pt x="1871" y="39"/>
                </a:lnTo>
                <a:lnTo>
                  <a:pt x="1872" y="66"/>
                </a:lnTo>
                <a:lnTo>
                  <a:pt x="1874" y="97"/>
                </a:lnTo>
                <a:lnTo>
                  <a:pt x="1874" y="129"/>
                </a:lnTo>
                <a:lnTo>
                  <a:pt x="1871" y="194"/>
                </a:lnTo>
                <a:lnTo>
                  <a:pt x="1869" y="222"/>
                </a:lnTo>
                <a:lnTo>
                  <a:pt x="1866" y="247"/>
                </a:lnTo>
                <a:lnTo>
                  <a:pt x="1863" y="265"/>
                </a:lnTo>
                <a:lnTo>
                  <a:pt x="1850" y="311"/>
                </a:lnTo>
                <a:lnTo>
                  <a:pt x="1831" y="353"/>
                </a:lnTo>
                <a:lnTo>
                  <a:pt x="1806" y="393"/>
                </a:lnTo>
                <a:lnTo>
                  <a:pt x="1779" y="432"/>
                </a:lnTo>
                <a:lnTo>
                  <a:pt x="1720" y="505"/>
                </a:lnTo>
                <a:lnTo>
                  <a:pt x="1667" y="570"/>
                </a:lnTo>
                <a:lnTo>
                  <a:pt x="1555" y="697"/>
                </a:lnTo>
                <a:lnTo>
                  <a:pt x="1504" y="763"/>
                </a:lnTo>
                <a:lnTo>
                  <a:pt x="1492" y="779"/>
                </a:lnTo>
                <a:lnTo>
                  <a:pt x="1478" y="802"/>
                </a:lnTo>
                <a:lnTo>
                  <a:pt x="1461" y="825"/>
                </a:lnTo>
                <a:lnTo>
                  <a:pt x="1445" y="852"/>
                </a:lnTo>
                <a:lnTo>
                  <a:pt x="1409" y="905"/>
                </a:lnTo>
                <a:lnTo>
                  <a:pt x="1393" y="927"/>
                </a:lnTo>
                <a:lnTo>
                  <a:pt x="1380" y="945"/>
                </a:lnTo>
                <a:lnTo>
                  <a:pt x="1368" y="958"/>
                </a:lnTo>
                <a:lnTo>
                  <a:pt x="1364" y="1080"/>
                </a:lnTo>
                <a:lnTo>
                  <a:pt x="1378" y="1058"/>
                </a:lnTo>
                <a:lnTo>
                  <a:pt x="1392" y="1037"/>
                </a:lnTo>
                <a:lnTo>
                  <a:pt x="1403" y="1020"/>
                </a:lnTo>
                <a:lnTo>
                  <a:pt x="1436" y="955"/>
                </a:lnTo>
                <a:lnTo>
                  <a:pt x="1461" y="912"/>
                </a:lnTo>
                <a:lnTo>
                  <a:pt x="1486" y="871"/>
                </a:lnTo>
                <a:lnTo>
                  <a:pt x="1512" y="827"/>
                </a:lnTo>
                <a:lnTo>
                  <a:pt x="1540" y="784"/>
                </a:lnTo>
                <a:lnTo>
                  <a:pt x="1570" y="743"/>
                </a:lnTo>
                <a:lnTo>
                  <a:pt x="1602" y="706"/>
                </a:lnTo>
                <a:lnTo>
                  <a:pt x="1638" y="673"/>
                </a:lnTo>
                <a:lnTo>
                  <a:pt x="1676" y="647"/>
                </a:lnTo>
                <a:lnTo>
                  <a:pt x="1716" y="628"/>
                </a:lnTo>
                <a:lnTo>
                  <a:pt x="1757" y="614"/>
                </a:lnTo>
                <a:lnTo>
                  <a:pt x="1797" y="607"/>
                </a:lnTo>
                <a:lnTo>
                  <a:pt x="1838" y="605"/>
                </a:lnTo>
                <a:lnTo>
                  <a:pt x="1890" y="614"/>
                </a:lnTo>
                <a:lnTo>
                  <a:pt x="1940" y="632"/>
                </a:lnTo>
                <a:lnTo>
                  <a:pt x="1953" y="636"/>
                </a:lnTo>
                <a:lnTo>
                  <a:pt x="1969" y="642"/>
                </a:lnTo>
                <a:lnTo>
                  <a:pt x="1989" y="650"/>
                </a:lnTo>
                <a:lnTo>
                  <a:pt x="2006" y="656"/>
                </a:lnTo>
                <a:lnTo>
                  <a:pt x="2021" y="662"/>
                </a:lnTo>
                <a:lnTo>
                  <a:pt x="2033" y="664"/>
                </a:lnTo>
                <a:lnTo>
                  <a:pt x="2037" y="667"/>
                </a:lnTo>
                <a:lnTo>
                  <a:pt x="2034" y="669"/>
                </a:lnTo>
                <a:lnTo>
                  <a:pt x="2027" y="672"/>
                </a:lnTo>
                <a:lnTo>
                  <a:pt x="2017" y="676"/>
                </a:lnTo>
                <a:lnTo>
                  <a:pt x="1990" y="688"/>
                </a:lnTo>
                <a:lnTo>
                  <a:pt x="1978" y="694"/>
                </a:lnTo>
                <a:lnTo>
                  <a:pt x="1968" y="698"/>
                </a:lnTo>
                <a:lnTo>
                  <a:pt x="1950" y="710"/>
                </a:lnTo>
                <a:lnTo>
                  <a:pt x="1931" y="722"/>
                </a:lnTo>
                <a:lnTo>
                  <a:pt x="1906" y="735"/>
                </a:lnTo>
                <a:lnTo>
                  <a:pt x="1876" y="753"/>
                </a:lnTo>
                <a:lnTo>
                  <a:pt x="1843" y="771"/>
                </a:lnTo>
                <a:lnTo>
                  <a:pt x="1806" y="791"/>
                </a:lnTo>
                <a:lnTo>
                  <a:pt x="1766" y="813"/>
                </a:lnTo>
                <a:lnTo>
                  <a:pt x="1725" y="836"/>
                </a:lnTo>
                <a:lnTo>
                  <a:pt x="1683" y="859"/>
                </a:lnTo>
                <a:lnTo>
                  <a:pt x="1641" y="884"/>
                </a:lnTo>
                <a:lnTo>
                  <a:pt x="1599" y="908"/>
                </a:lnTo>
                <a:lnTo>
                  <a:pt x="1560" y="933"/>
                </a:lnTo>
                <a:lnTo>
                  <a:pt x="1521" y="956"/>
                </a:lnTo>
                <a:lnTo>
                  <a:pt x="1487" y="979"/>
                </a:lnTo>
                <a:lnTo>
                  <a:pt x="1456" y="999"/>
                </a:lnTo>
                <a:lnTo>
                  <a:pt x="1431" y="1020"/>
                </a:lnTo>
                <a:lnTo>
                  <a:pt x="1411" y="1037"/>
                </a:lnTo>
                <a:lnTo>
                  <a:pt x="1397" y="1054"/>
                </a:lnTo>
                <a:lnTo>
                  <a:pt x="1387" y="1067"/>
                </a:lnTo>
                <a:lnTo>
                  <a:pt x="1378" y="1083"/>
                </a:lnTo>
                <a:lnTo>
                  <a:pt x="1368" y="1102"/>
                </a:lnTo>
                <a:lnTo>
                  <a:pt x="1359" y="1120"/>
                </a:lnTo>
                <a:lnTo>
                  <a:pt x="1359" y="1124"/>
                </a:lnTo>
                <a:lnTo>
                  <a:pt x="1361" y="1127"/>
                </a:lnTo>
                <a:lnTo>
                  <a:pt x="1362" y="1129"/>
                </a:lnTo>
                <a:lnTo>
                  <a:pt x="1364" y="1132"/>
                </a:lnTo>
                <a:lnTo>
                  <a:pt x="1368" y="1124"/>
                </a:lnTo>
                <a:lnTo>
                  <a:pt x="1414" y="1114"/>
                </a:lnTo>
                <a:lnTo>
                  <a:pt x="1456" y="1099"/>
                </a:lnTo>
                <a:lnTo>
                  <a:pt x="1496" y="1080"/>
                </a:lnTo>
                <a:lnTo>
                  <a:pt x="1533" y="1058"/>
                </a:lnTo>
                <a:lnTo>
                  <a:pt x="1567" y="1035"/>
                </a:lnTo>
                <a:lnTo>
                  <a:pt x="1635" y="984"/>
                </a:lnTo>
                <a:lnTo>
                  <a:pt x="1670" y="959"/>
                </a:lnTo>
                <a:lnTo>
                  <a:pt x="1705" y="937"/>
                </a:lnTo>
                <a:lnTo>
                  <a:pt x="1747" y="909"/>
                </a:lnTo>
                <a:lnTo>
                  <a:pt x="1787" y="878"/>
                </a:lnTo>
                <a:lnTo>
                  <a:pt x="1823" y="844"/>
                </a:lnTo>
                <a:lnTo>
                  <a:pt x="1860" y="812"/>
                </a:lnTo>
                <a:lnTo>
                  <a:pt x="1900" y="782"/>
                </a:lnTo>
                <a:lnTo>
                  <a:pt x="1959" y="747"/>
                </a:lnTo>
                <a:lnTo>
                  <a:pt x="2021" y="715"/>
                </a:lnTo>
                <a:lnTo>
                  <a:pt x="2151" y="653"/>
                </a:lnTo>
                <a:lnTo>
                  <a:pt x="2157" y="650"/>
                </a:lnTo>
                <a:lnTo>
                  <a:pt x="2165" y="642"/>
                </a:lnTo>
                <a:lnTo>
                  <a:pt x="2192" y="622"/>
                </a:lnTo>
                <a:lnTo>
                  <a:pt x="2205" y="610"/>
                </a:lnTo>
                <a:lnTo>
                  <a:pt x="2218" y="600"/>
                </a:lnTo>
                <a:lnTo>
                  <a:pt x="2229" y="591"/>
                </a:lnTo>
                <a:lnTo>
                  <a:pt x="2236" y="585"/>
                </a:lnTo>
                <a:lnTo>
                  <a:pt x="2239" y="583"/>
                </a:lnTo>
                <a:lnTo>
                  <a:pt x="2239" y="588"/>
                </a:lnTo>
                <a:lnTo>
                  <a:pt x="2236" y="595"/>
                </a:lnTo>
                <a:lnTo>
                  <a:pt x="2232" y="603"/>
                </a:lnTo>
                <a:lnTo>
                  <a:pt x="2229" y="607"/>
                </a:lnTo>
                <a:lnTo>
                  <a:pt x="2221" y="629"/>
                </a:lnTo>
                <a:lnTo>
                  <a:pt x="2218" y="653"/>
                </a:lnTo>
                <a:lnTo>
                  <a:pt x="2220" y="676"/>
                </a:lnTo>
                <a:lnTo>
                  <a:pt x="2221" y="701"/>
                </a:lnTo>
                <a:lnTo>
                  <a:pt x="2221" y="725"/>
                </a:lnTo>
                <a:lnTo>
                  <a:pt x="2216" y="774"/>
                </a:lnTo>
                <a:lnTo>
                  <a:pt x="2205" y="819"/>
                </a:lnTo>
                <a:lnTo>
                  <a:pt x="2189" y="865"/>
                </a:lnTo>
                <a:lnTo>
                  <a:pt x="2167" y="908"/>
                </a:lnTo>
                <a:lnTo>
                  <a:pt x="2139" y="948"/>
                </a:lnTo>
                <a:lnTo>
                  <a:pt x="2105" y="983"/>
                </a:lnTo>
                <a:lnTo>
                  <a:pt x="2067" y="1017"/>
                </a:lnTo>
                <a:lnTo>
                  <a:pt x="2022" y="1045"/>
                </a:lnTo>
                <a:lnTo>
                  <a:pt x="1974" y="1070"/>
                </a:lnTo>
                <a:lnTo>
                  <a:pt x="1921" y="1091"/>
                </a:lnTo>
                <a:lnTo>
                  <a:pt x="1863" y="1105"/>
                </a:lnTo>
                <a:lnTo>
                  <a:pt x="1803" y="1116"/>
                </a:lnTo>
                <a:lnTo>
                  <a:pt x="1739" y="1123"/>
                </a:lnTo>
                <a:lnTo>
                  <a:pt x="1677" y="1127"/>
                </a:lnTo>
                <a:lnTo>
                  <a:pt x="1617" y="1132"/>
                </a:lnTo>
                <a:lnTo>
                  <a:pt x="1679" y="1136"/>
                </a:lnTo>
                <a:lnTo>
                  <a:pt x="1732" y="1144"/>
                </a:lnTo>
                <a:lnTo>
                  <a:pt x="1784" y="1154"/>
                </a:lnTo>
                <a:lnTo>
                  <a:pt x="1834" y="1167"/>
                </a:lnTo>
                <a:lnTo>
                  <a:pt x="1881" y="1185"/>
                </a:lnTo>
                <a:lnTo>
                  <a:pt x="1924" y="1207"/>
                </a:lnTo>
                <a:lnTo>
                  <a:pt x="1971" y="1239"/>
                </a:lnTo>
                <a:lnTo>
                  <a:pt x="2014" y="1276"/>
                </a:lnTo>
                <a:lnTo>
                  <a:pt x="2049" y="1316"/>
                </a:lnTo>
                <a:lnTo>
                  <a:pt x="2080" y="1359"/>
                </a:lnTo>
                <a:lnTo>
                  <a:pt x="2105" y="1402"/>
                </a:lnTo>
                <a:lnTo>
                  <a:pt x="2127" y="1447"/>
                </a:lnTo>
                <a:lnTo>
                  <a:pt x="2143" y="1492"/>
                </a:lnTo>
                <a:lnTo>
                  <a:pt x="2158" y="1537"/>
                </a:lnTo>
                <a:lnTo>
                  <a:pt x="2167" y="1580"/>
                </a:lnTo>
                <a:lnTo>
                  <a:pt x="2174" y="1621"/>
                </a:lnTo>
                <a:lnTo>
                  <a:pt x="2179" y="1660"/>
                </a:lnTo>
                <a:lnTo>
                  <a:pt x="2182" y="1695"/>
                </a:lnTo>
                <a:lnTo>
                  <a:pt x="2182" y="1753"/>
                </a:lnTo>
                <a:lnTo>
                  <a:pt x="2179" y="1775"/>
                </a:lnTo>
                <a:lnTo>
                  <a:pt x="2177" y="1789"/>
                </a:lnTo>
                <a:lnTo>
                  <a:pt x="2174" y="1797"/>
                </a:lnTo>
                <a:lnTo>
                  <a:pt x="2171" y="1797"/>
                </a:lnTo>
                <a:lnTo>
                  <a:pt x="2152" y="1767"/>
                </a:lnTo>
                <a:lnTo>
                  <a:pt x="2132" y="1739"/>
                </a:lnTo>
                <a:lnTo>
                  <a:pt x="2108" y="1713"/>
                </a:lnTo>
                <a:lnTo>
                  <a:pt x="2081" y="1686"/>
                </a:lnTo>
                <a:lnTo>
                  <a:pt x="2049" y="1664"/>
                </a:lnTo>
                <a:lnTo>
                  <a:pt x="2019" y="1648"/>
                </a:lnTo>
                <a:lnTo>
                  <a:pt x="1994" y="1633"/>
                </a:lnTo>
                <a:lnTo>
                  <a:pt x="1969" y="1621"/>
                </a:lnTo>
                <a:lnTo>
                  <a:pt x="1946" y="1611"/>
                </a:lnTo>
                <a:lnTo>
                  <a:pt x="1879" y="1580"/>
                </a:lnTo>
                <a:lnTo>
                  <a:pt x="1854" y="1568"/>
                </a:lnTo>
                <a:lnTo>
                  <a:pt x="1829" y="1555"/>
                </a:lnTo>
                <a:lnTo>
                  <a:pt x="1801" y="1537"/>
                </a:lnTo>
                <a:lnTo>
                  <a:pt x="1735" y="1493"/>
                </a:lnTo>
                <a:lnTo>
                  <a:pt x="1697" y="1464"/>
                </a:lnTo>
                <a:lnTo>
                  <a:pt x="1652" y="1428"/>
                </a:lnTo>
                <a:lnTo>
                  <a:pt x="1627" y="1405"/>
                </a:lnTo>
                <a:lnTo>
                  <a:pt x="1601" y="1374"/>
                </a:lnTo>
                <a:lnTo>
                  <a:pt x="1517" y="1267"/>
                </a:lnTo>
                <a:lnTo>
                  <a:pt x="1489" y="1237"/>
                </a:lnTo>
                <a:lnTo>
                  <a:pt x="1459" y="1211"/>
                </a:lnTo>
                <a:lnTo>
                  <a:pt x="1431" y="1195"/>
                </a:lnTo>
                <a:lnTo>
                  <a:pt x="1396" y="1181"/>
                </a:lnTo>
                <a:lnTo>
                  <a:pt x="1361" y="1170"/>
                </a:lnTo>
                <a:lnTo>
                  <a:pt x="1356" y="1170"/>
                </a:lnTo>
                <a:lnTo>
                  <a:pt x="1350" y="1182"/>
                </a:lnTo>
                <a:lnTo>
                  <a:pt x="1349" y="1192"/>
                </a:lnTo>
                <a:lnTo>
                  <a:pt x="1346" y="1203"/>
                </a:lnTo>
                <a:lnTo>
                  <a:pt x="1344" y="1207"/>
                </a:lnTo>
                <a:lnTo>
                  <a:pt x="1343" y="1219"/>
                </a:lnTo>
                <a:lnTo>
                  <a:pt x="1338" y="1237"/>
                </a:lnTo>
                <a:lnTo>
                  <a:pt x="1334" y="1257"/>
                </a:lnTo>
                <a:lnTo>
                  <a:pt x="1325" y="1301"/>
                </a:lnTo>
                <a:lnTo>
                  <a:pt x="1322" y="1321"/>
                </a:lnTo>
                <a:lnTo>
                  <a:pt x="1305" y="1421"/>
                </a:lnTo>
                <a:lnTo>
                  <a:pt x="1285" y="1523"/>
                </a:lnTo>
                <a:lnTo>
                  <a:pt x="1266" y="1623"/>
                </a:lnTo>
                <a:lnTo>
                  <a:pt x="1241" y="1781"/>
                </a:lnTo>
                <a:lnTo>
                  <a:pt x="1218" y="1941"/>
                </a:lnTo>
                <a:lnTo>
                  <a:pt x="1237" y="1927"/>
                </a:lnTo>
                <a:lnTo>
                  <a:pt x="1254" y="1912"/>
                </a:lnTo>
                <a:lnTo>
                  <a:pt x="1265" y="1900"/>
                </a:lnTo>
                <a:lnTo>
                  <a:pt x="1271" y="1885"/>
                </a:lnTo>
                <a:lnTo>
                  <a:pt x="1275" y="1871"/>
                </a:lnTo>
                <a:lnTo>
                  <a:pt x="1281" y="1856"/>
                </a:lnTo>
                <a:lnTo>
                  <a:pt x="1293" y="1838"/>
                </a:lnTo>
                <a:lnTo>
                  <a:pt x="1309" y="1825"/>
                </a:lnTo>
                <a:lnTo>
                  <a:pt x="1328" y="1816"/>
                </a:lnTo>
                <a:lnTo>
                  <a:pt x="1349" y="1813"/>
                </a:lnTo>
                <a:lnTo>
                  <a:pt x="1369" y="1816"/>
                </a:lnTo>
                <a:lnTo>
                  <a:pt x="1390" y="1823"/>
                </a:lnTo>
                <a:lnTo>
                  <a:pt x="1394" y="1826"/>
                </a:lnTo>
                <a:lnTo>
                  <a:pt x="1412" y="1835"/>
                </a:lnTo>
                <a:lnTo>
                  <a:pt x="1417" y="1838"/>
                </a:lnTo>
                <a:lnTo>
                  <a:pt x="1421" y="1845"/>
                </a:lnTo>
                <a:lnTo>
                  <a:pt x="1424" y="1853"/>
                </a:lnTo>
                <a:lnTo>
                  <a:pt x="1425" y="1859"/>
                </a:lnTo>
                <a:lnTo>
                  <a:pt x="1425" y="1869"/>
                </a:lnTo>
                <a:lnTo>
                  <a:pt x="1427" y="1879"/>
                </a:lnTo>
                <a:lnTo>
                  <a:pt x="1427" y="1890"/>
                </a:lnTo>
                <a:lnTo>
                  <a:pt x="1420" y="1910"/>
                </a:lnTo>
                <a:lnTo>
                  <a:pt x="1408" y="1927"/>
                </a:lnTo>
                <a:lnTo>
                  <a:pt x="1392" y="1940"/>
                </a:lnTo>
                <a:lnTo>
                  <a:pt x="1372" y="1949"/>
                </a:lnTo>
                <a:lnTo>
                  <a:pt x="1350" y="1953"/>
                </a:lnTo>
                <a:lnTo>
                  <a:pt x="1328" y="1955"/>
                </a:lnTo>
                <a:lnTo>
                  <a:pt x="1313" y="1953"/>
                </a:lnTo>
                <a:lnTo>
                  <a:pt x="1299" y="1950"/>
                </a:lnTo>
                <a:lnTo>
                  <a:pt x="1282" y="1947"/>
                </a:lnTo>
                <a:lnTo>
                  <a:pt x="1268" y="1949"/>
                </a:lnTo>
                <a:lnTo>
                  <a:pt x="1250" y="1955"/>
                </a:lnTo>
                <a:lnTo>
                  <a:pt x="1231" y="1965"/>
                </a:lnTo>
                <a:lnTo>
                  <a:pt x="1213" y="1975"/>
                </a:lnTo>
                <a:lnTo>
                  <a:pt x="1210" y="1993"/>
                </a:lnTo>
                <a:lnTo>
                  <a:pt x="1206" y="2012"/>
                </a:lnTo>
                <a:lnTo>
                  <a:pt x="1179" y="2224"/>
                </a:lnTo>
                <a:lnTo>
                  <a:pt x="1157" y="2437"/>
                </a:lnTo>
                <a:lnTo>
                  <a:pt x="1148" y="2549"/>
                </a:lnTo>
                <a:lnTo>
                  <a:pt x="1141" y="2658"/>
                </a:lnTo>
                <a:lnTo>
                  <a:pt x="1137" y="2767"/>
                </a:lnTo>
                <a:lnTo>
                  <a:pt x="1131" y="2879"/>
                </a:lnTo>
                <a:lnTo>
                  <a:pt x="1122" y="2997"/>
                </a:lnTo>
                <a:lnTo>
                  <a:pt x="1104" y="3239"/>
                </a:lnTo>
                <a:lnTo>
                  <a:pt x="1098" y="3357"/>
                </a:lnTo>
                <a:lnTo>
                  <a:pt x="1097" y="3435"/>
                </a:lnTo>
                <a:lnTo>
                  <a:pt x="1094" y="3517"/>
                </a:lnTo>
                <a:lnTo>
                  <a:pt x="1089" y="3603"/>
                </a:lnTo>
                <a:lnTo>
                  <a:pt x="1088" y="3687"/>
                </a:lnTo>
                <a:lnTo>
                  <a:pt x="1086" y="3770"/>
                </a:lnTo>
                <a:lnTo>
                  <a:pt x="1086" y="3848"/>
                </a:lnTo>
                <a:lnTo>
                  <a:pt x="1088" y="3895"/>
                </a:lnTo>
                <a:lnTo>
                  <a:pt x="1091" y="3951"/>
                </a:lnTo>
                <a:lnTo>
                  <a:pt x="1094" y="4011"/>
                </a:lnTo>
                <a:lnTo>
                  <a:pt x="1098" y="4072"/>
                </a:lnTo>
                <a:lnTo>
                  <a:pt x="1116" y="4038"/>
                </a:lnTo>
                <a:lnTo>
                  <a:pt x="1132" y="4008"/>
                </a:lnTo>
                <a:lnTo>
                  <a:pt x="1148" y="3982"/>
                </a:lnTo>
                <a:lnTo>
                  <a:pt x="1170" y="3948"/>
                </a:lnTo>
                <a:lnTo>
                  <a:pt x="1193" y="3920"/>
                </a:lnTo>
                <a:lnTo>
                  <a:pt x="1215" y="3893"/>
                </a:lnTo>
                <a:lnTo>
                  <a:pt x="1234" y="3867"/>
                </a:lnTo>
                <a:lnTo>
                  <a:pt x="1250" y="3837"/>
                </a:lnTo>
                <a:lnTo>
                  <a:pt x="1278" y="3783"/>
                </a:lnTo>
                <a:lnTo>
                  <a:pt x="1310" y="3731"/>
                </a:lnTo>
                <a:lnTo>
                  <a:pt x="1344" y="3680"/>
                </a:lnTo>
                <a:lnTo>
                  <a:pt x="1381" y="3627"/>
                </a:lnTo>
                <a:lnTo>
                  <a:pt x="1418" y="3572"/>
                </a:lnTo>
                <a:lnTo>
                  <a:pt x="1456" y="3516"/>
                </a:lnTo>
                <a:lnTo>
                  <a:pt x="1496" y="3460"/>
                </a:lnTo>
                <a:lnTo>
                  <a:pt x="1539" y="3407"/>
                </a:lnTo>
                <a:lnTo>
                  <a:pt x="1583" y="3357"/>
                </a:lnTo>
                <a:lnTo>
                  <a:pt x="1629" y="3311"/>
                </a:lnTo>
                <a:lnTo>
                  <a:pt x="1689" y="3264"/>
                </a:lnTo>
                <a:lnTo>
                  <a:pt x="1751" y="3224"/>
                </a:lnTo>
                <a:lnTo>
                  <a:pt x="1815" y="3192"/>
                </a:lnTo>
                <a:lnTo>
                  <a:pt x="1881" y="3169"/>
                </a:lnTo>
                <a:lnTo>
                  <a:pt x="1946" y="3155"/>
                </a:lnTo>
                <a:lnTo>
                  <a:pt x="2011" y="3149"/>
                </a:lnTo>
                <a:lnTo>
                  <a:pt x="2075" y="3152"/>
                </a:lnTo>
                <a:lnTo>
                  <a:pt x="2140" y="3164"/>
                </a:lnTo>
                <a:lnTo>
                  <a:pt x="2202" y="3183"/>
                </a:lnTo>
                <a:lnTo>
                  <a:pt x="2263" y="3211"/>
                </a:lnTo>
                <a:lnTo>
                  <a:pt x="2277" y="3220"/>
                </a:lnTo>
                <a:lnTo>
                  <a:pt x="2295" y="3231"/>
                </a:lnTo>
                <a:lnTo>
                  <a:pt x="2314" y="3245"/>
                </a:lnTo>
                <a:lnTo>
                  <a:pt x="2333" y="3259"/>
                </a:lnTo>
                <a:lnTo>
                  <a:pt x="2353" y="3276"/>
                </a:lnTo>
                <a:lnTo>
                  <a:pt x="2370" y="3289"/>
                </a:lnTo>
                <a:lnTo>
                  <a:pt x="2385" y="3302"/>
                </a:lnTo>
                <a:lnTo>
                  <a:pt x="2398" y="3312"/>
                </a:lnTo>
                <a:lnTo>
                  <a:pt x="2406" y="3318"/>
                </a:lnTo>
                <a:lnTo>
                  <a:pt x="2409" y="3321"/>
                </a:lnTo>
                <a:lnTo>
                  <a:pt x="2404" y="3321"/>
                </a:lnTo>
                <a:lnTo>
                  <a:pt x="2394" y="3323"/>
                </a:lnTo>
                <a:lnTo>
                  <a:pt x="2378" y="3326"/>
                </a:lnTo>
                <a:lnTo>
                  <a:pt x="2359" y="3327"/>
                </a:lnTo>
                <a:lnTo>
                  <a:pt x="2338" y="3330"/>
                </a:lnTo>
                <a:lnTo>
                  <a:pt x="2300" y="3336"/>
                </a:lnTo>
                <a:lnTo>
                  <a:pt x="2286" y="3338"/>
                </a:lnTo>
                <a:lnTo>
                  <a:pt x="2277" y="3339"/>
                </a:lnTo>
                <a:lnTo>
                  <a:pt x="2186" y="3360"/>
                </a:lnTo>
                <a:lnTo>
                  <a:pt x="2098" y="3380"/>
                </a:lnTo>
                <a:lnTo>
                  <a:pt x="2009" y="3404"/>
                </a:lnTo>
                <a:lnTo>
                  <a:pt x="1922" y="3433"/>
                </a:lnTo>
                <a:lnTo>
                  <a:pt x="1835" y="3469"/>
                </a:lnTo>
                <a:lnTo>
                  <a:pt x="1754" y="3504"/>
                </a:lnTo>
                <a:lnTo>
                  <a:pt x="1679" y="3542"/>
                </a:lnTo>
                <a:lnTo>
                  <a:pt x="1604" y="3582"/>
                </a:lnTo>
                <a:lnTo>
                  <a:pt x="1532" y="3627"/>
                </a:lnTo>
                <a:lnTo>
                  <a:pt x="1462" y="3677"/>
                </a:lnTo>
                <a:lnTo>
                  <a:pt x="1399" y="3733"/>
                </a:lnTo>
                <a:lnTo>
                  <a:pt x="1337" y="3793"/>
                </a:lnTo>
                <a:lnTo>
                  <a:pt x="1275" y="3861"/>
                </a:lnTo>
                <a:lnTo>
                  <a:pt x="1213" y="3935"/>
                </a:lnTo>
                <a:lnTo>
                  <a:pt x="1200" y="3951"/>
                </a:lnTo>
                <a:lnTo>
                  <a:pt x="1184" y="3972"/>
                </a:lnTo>
                <a:lnTo>
                  <a:pt x="1167" y="3995"/>
                </a:lnTo>
                <a:lnTo>
                  <a:pt x="1153" y="4022"/>
                </a:lnTo>
                <a:lnTo>
                  <a:pt x="1134" y="4061"/>
                </a:lnTo>
                <a:lnTo>
                  <a:pt x="1117" y="4103"/>
                </a:lnTo>
                <a:lnTo>
                  <a:pt x="1109" y="4240"/>
                </a:lnTo>
                <a:lnTo>
                  <a:pt x="1109" y="4246"/>
                </a:lnTo>
                <a:lnTo>
                  <a:pt x="1110" y="4250"/>
                </a:lnTo>
                <a:lnTo>
                  <a:pt x="1110" y="4255"/>
                </a:lnTo>
                <a:lnTo>
                  <a:pt x="1111" y="4293"/>
                </a:lnTo>
                <a:lnTo>
                  <a:pt x="1114" y="4342"/>
                </a:lnTo>
                <a:lnTo>
                  <a:pt x="1117" y="4395"/>
                </a:lnTo>
                <a:lnTo>
                  <a:pt x="1122" y="4452"/>
                </a:lnTo>
                <a:lnTo>
                  <a:pt x="1125" y="4511"/>
                </a:lnTo>
                <a:lnTo>
                  <a:pt x="1128" y="4569"/>
                </a:lnTo>
                <a:lnTo>
                  <a:pt x="1132" y="4625"/>
                </a:lnTo>
                <a:lnTo>
                  <a:pt x="1139" y="4746"/>
                </a:lnTo>
                <a:lnTo>
                  <a:pt x="1147" y="4865"/>
                </a:lnTo>
                <a:lnTo>
                  <a:pt x="1106" y="4865"/>
                </a:lnTo>
                <a:lnTo>
                  <a:pt x="1106" y="4855"/>
                </a:lnTo>
                <a:lnTo>
                  <a:pt x="1100" y="4777"/>
                </a:lnTo>
                <a:lnTo>
                  <a:pt x="1091" y="4626"/>
                </a:lnTo>
                <a:lnTo>
                  <a:pt x="1086" y="4548"/>
                </a:lnTo>
                <a:lnTo>
                  <a:pt x="1079" y="4465"/>
                </a:lnTo>
                <a:lnTo>
                  <a:pt x="1072" y="4377"/>
                </a:lnTo>
                <a:lnTo>
                  <a:pt x="1066" y="4287"/>
                </a:lnTo>
                <a:lnTo>
                  <a:pt x="1060" y="4199"/>
                </a:lnTo>
                <a:lnTo>
                  <a:pt x="1055" y="4116"/>
                </a:lnTo>
                <a:lnTo>
                  <a:pt x="1054" y="4070"/>
                </a:lnTo>
                <a:lnTo>
                  <a:pt x="1052" y="4032"/>
                </a:lnTo>
                <a:lnTo>
                  <a:pt x="1051" y="3998"/>
                </a:lnTo>
                <a:lnTo>
                  <a:pt x="1048" y="3939"/>
                </a:lnTo>
                <a:lnTo>
                  <a:pt x="1047" y="3908"/>
                </a:lnTo>
                <a:lnTo>
                  <a:pt x="1045" y="3876"/>
                </a:lnTo>
                <a:lnTo>
                  <a:pt x="1044" y="3836"/>
                </a:lnTo>
                <a:lnTo>
                  <a:pt x="1044" y="3737"/>
                </a:lnTo>
                <a:lnTo>
                  <a:pt x="1045" y="3677"/>
                </a:lnTo>
                <a:lnTo>
                  <a:pt x="1045" y="3610"/>
                </a:lnTo>
                <a:lnTo>
                  <a:pt x="1047" y="3540"/>
                </a:lnTo>
                <a:lnTo>
                  <a:pt x="1050" y="3467"/>
                </a:lnTo>
                <a:lnTo>
                  <a:pt x="1039" y="3444"/>
                </a:lnTo>
                <a:lnTo>
                  <a:pt x="1026" y="3425"/>
                </a:lnTo>
                <a:lnTo>
                  <a:pt x="1011" y="3404"/>
                </a:lnTo>
                <a:lnTo>
                  <a:pt x="995" y="3388"/>
                </a:lnTo>
                <a:lnTo>
                  <a:pt x="973" y="3371"/>
                </a:lnTo>
                <a:lnTo>
                  <a:pt x="946" y="3357"/>
                </a:lnTo>
                <a:lnTo>
                  <a:pt x="918" y="3343"/>
                </a:lnTo>
                <a:lnTo>
                  <a:pt x="889" y="3330"/>
                </a:lnTo>
                <a:lnTo>
                  <a:pt x="861" y="3318"/>
                </a:lnTo>
                <a:lnTo>
                  <a:pt x="834" y="3305"/>
                </a:lnTo>
                <a:lnTo>
                  <a:pt x="814" y="3292"/>
                </a:lnTo>
                <a:lnTo>
                  <a:pt x="789" y="3271"/>
                </a:lnTo>
                <a:lnTo>
                  <a:pt x="767" y="3252"/>
                </a:lnTo>
                <a:lnTo>
                  <a:pt x="746" y="3236"/>
                </a:lnTo>
                <a:lnTo>
                  <a:pt x="744" y="3364"/>
                </a:lnTo>
                <a:lnTo>
                  <a:pt x="743" y="3491"/>
                </a:lnTo>
                <a:lnTo>
                  <a:pt x="739" y="3768"/>
                </a:lnTo>
                <a:lnTo>
                  <a:pt x="739" y="3818"/>
                </a:lnTo>
                <a:lnTo>
                  <a:pt x="740" y="3851"/>
                </a:lnTo>
                <a:lnTo>
                  <a:pt x="740" y="3918"/>
                </a:lnTo>
                <a:lnTo>
                  <a:pt x="741" y="3951"/>
                </a:lnTo>
                <a:lnTo>
                  <a:pt x="741" y="4007"/>
                </a:lnTo>
                <a:lnTo>
                  <a:pt x="743" y="4029"/>
                </a:lnTo>
                <a:lnTo>
                  <a:pt x="743" y="4051"/>
                </a:lnTo>
                <a:lnTo>
                  <a:pt x="746" y="4061"/>
                </a:lnTo>
                <a:lnTo>
                  <a:pt x="747" y="4079"/>
                </a:lnTo>
                <a:lnTo>
                  <a:pt x="752" y="4100"/>
                </a:lnTo>
                <a:lnTo>
                  <a:pt x="756" y="4123"/>
                </a:lnTo>
                <a:lnTo>
                  <a:pt x="765" y="4174"/>
                </a:lnTo>
                <a:lnTo>
                  <a:pt x="781" y="4249"/>
                </a:lnTo>
                <a:lnTo>
                  <a:pt x="814" y="4402"/>
                </a:lnTo>
                <a:lnTo>
                  <a:pt x="828" y="4476"/>
                </a:lnTo>
                <a:lnTo>
                  <a:pt x="842" y="4544"/>
                </a:lnTo>
                <a:lnTo>
                  <a:pt x="862" y="4645"/>
                </a:lnTo>
                <a:lnTo>
                  <a:pt x="881" y="4751"/>
                </a:lnTo>
                <a:lnTo>
                  <a:pt x="902" y="4862"/>
                </a:lnTo>
                <a:lnTo>
                  <a:pt x="862" y="4862"/>
                </a:lnTo>
                <a:lnTo>
                  <a:pt x="856" y="4830"/>
                </a:lnTo>
                <a:lnTo>
                  <a:pt x="849" y="4791"/>
                </a:lnTo>
                <a:lnTo>
                  <a:pt x="840" y="4747"/>
                </a:lnTo>
                <a:lnTo>
                  <a:pt x="830" y="4698"/>
                </a:lnTo>
                <a:lnTo>
                  <a:pt x="820" y="4645"/>
                </a:lnTo>
                <a:lnTo>
                  <a:pt x="809" y="4591"/>
                </a:lnTo>
                <a:lnTo>
                  <a:pt x="797" y="4533"/>
                </a:lnTo>
                <a:lnTo>
                  <a:pt x="787" y="4476"/>
                </a:lnTo>
                <a:lnTo>
                  <a:pt x="775" y="4418"/>
                </a:lnTo>
                <a:lnTo>
                  <a:pt x="765" y="4361"/>
                </a:lnTo>
                <a:lnTo>
                  <a:pt x="753" y="4306"/>
                </a:lnTo>
                <a:lnTo>
                  <a:pt x="743" y="4255"/>
                </a:lnTo>
                <a:lnTo>
                  <a:pt x="734" y="4207"/>
                </a:lnTo>
                <a:lnTo>
                  <a:pt x="727" y="4165"/>
                </a:lnTo>
                <a:lnTo>
                  <a:pt x="719" y="4128"/>
                </a:lnTo>
                <a:lnTo>
                  <a:pt x="713" y="4097"/>
                </a:lnTo>
                <a:lnTo>
                  <a:pt x="706" y="4060"/>
                </a:lnTo>
                <a:lnTo>
                  <a:pt x="693" y="4045"/>
                </a:lnTo>
                <a:lnTo>
                  <a:pt x="675" y="4028"/>
                </a:lnTo>
                <a:lnTo>
                  <a:pt x="657" y="4008"/>
                </a:lnTo>
                <a:lnTo>
                  <a:pt x="638" y="3989"/>
                </a:lnTo>
                <a:lnTo>
                  <a:pt x="621" y="3970"/>
                </a:lnTo>
                <a:lnTo>
                  <a:pt x="604" y="3954"/>
                </a:lnTo>
                <a:lnTo>
                  <a:pt x="590" y="3941"/>
                </a:lnTo>
                <a:lnTo>
                  <a:pt x="581" y="3930"/>
                </a:lnTo>
                <a:lnTo>
                  <a:pt x="541" y="3890"/>
                </a:lnTo>
                <a:lnTo>
                  <a:pt x="529" y="3882"/>
                </a:lnTo>
                <a:lnTo>
                  <a:pt x="485" y="3864"/>
                </a:lnTo>
                <a:lnTo>
                  <a:pt x="448" y="3851"/>
                </a:lnTo>
                <a:lnTo>
                  <a:pt x="411" y="3836"/>
                </a:lnTo>
                <a:lnTo>
                  <a:pt x="339" y="3809"/>
                </a:lnTo>
                <a:lnTo>
                  <a:pt x="268" y="3783"/>
                </a:lnTo>
                <a:lnTo>
                  <a:pt x="254" y="3777"/>
                </a:lnTo>
                <a:lnTo>
                  <a:pt x="221" y="3765"/>
                </a:lnTo>
                <a:lnTo>
                  <a:pt x="205" y="3764"/>
                </a:lnTo>
                <a:lnTo>
                  <a:pt x="193" y="3765"/>
                </a:lnTo>
                <a:lnTo>
                  <a:pt x="167" y="3777"/>
                </a:lnTo>
                <a:lnTo>
                  <a:pt x="155" y="3781"/>
                </a:lnTo>
                <a:lnTo>
                  <a:pt x="134" y="3784"/>
                </a:lnTo>
                <a:lnTo>
                  <a:pt x="115" y="3783"/>
                </a:lnTo>
                <a:lnTo>
                  <a:pt x="96" y="3777"/>
                </a:lnTo>
                <a:lnTo>
                  <a:pt x="80" y="3768"/>
                </a:lnTo>
                <a:lnTo>
                  <a:pt x="66" y="3753"/>
                </a:lnTo>
                <a:lnTo>
                  <a:pt x="57" y="3736"/>
                </a:lnTo>
                <a:lnTo>
                  <a:pt x="56" y="3721"/>
                </a:lnTo>
                <a:lnTo>
                  <a:pt x="55" y="3705"/>
                </a:lnTo>
                <a:lnTo>
                  <a:pt x="55" y="3699"/>
                </a:lnTo>
                <a:lnTo>
                  <a:pt x="56" y="3690"/>
                </a:lnTo>
                <a:lnTo>
                  <a:pt x="60" y="3683"/>
                </a:lnTo>
                <a:lnTo>
                  <a:pt x="63" y="3678"/>
                </a:lnTo>
                <a:lnTo>
                  <a:pt x="68" y="3675"/>
                </a:lnTo>
                <a:lnTo>
                  <a:pt x="72" y="3671"/>
                </a:lnTo>
                <a:lnTo>
                  <a:pt x="77" y="3668"/>
                </a:lnTo>
                <a:lnTo>
                  <a:pt x="81" y="3663"/>
                </a:lnTo>
                <a:lnTo>
                  <a:pt x="97" y="3652"/>
                </a:lnTo>
                <a:lnTo>
                  <a:pt x="115" y="3646"/>
                </a:lnTo>
                <a:lnTo>
                  <a:pt x="134" y="3646"/>
                </a:lnTo>
                <a:lnTo>
                  <a:pt x="152" y="3650"/>
                </a:lnTo>
                <a:lnTo>
                  <a:pt x="168" y="3660"/>
                </a:lnTo>
                <a:lnTo>
                  <a:pt x="181" y="3675"/>
                </a:lnTo>
                <a:lnTo>
                  <a:pt x="189" y="3688"/>
                </a:lnTo>
                <a:lnTo>
                  <a:pt x="195" y="3702"/>
                </a:lnTo>
                <a:lnTo>
                  <a:pt x="202" y="3715"/>
                </a:lnTo>
                <a:lnTo>
                  <a:pt x="211" y="3725"/>
                </a:lnTo>
                <a:lnTo>
                  <a:pt x="237" y="3742"/>
                </a:lnTo>
                <a:lnTo>
                  <a:pt x="264" y="3755"/>
                </a:lnTo>
                <a:lnTo>
                  <a:pt x="326" y="3783"/>
                </a:lnTo>
                <a:lnTo>
                  <a:pt x="389" y="3809"/>
                </a:lnTo>
                <a:lnTo>
                  <a:pt x="460" y="3834"/>
                </a:lnTo>
                <a:lnTo>
                  <a:pt x="483" y="3843"/>
                </a:lnTo>
                <a:lnTo>
                  <a:pt x="507" y="3846"/>
                </a:lnTo>
                <a:lnTo>
                  <a:pt x="513" y="3842"/>
                </a:lnTo>
                <a:lnTo>
                  <a:pt x="517" y="3833"/>
                </a:lnTo>
                <a:lnTo>
                  <a:pt x="520" y="3820"/>
                </a:lnTo>
                <a:lnTo>
                  <a:pt x="522" y="3802"/>
                </a:lnTo>
                <a:lnTo>
                  <a:pt x="522" y="3784"/>
                </a:lnTo>
                <a:lnTo>
                  <a:pt x="523" y="3765"/>
                </a:lnTo>
                <a:lnTo>
                  <a:pt x="525" y="3712"/>
                </a:lnTo>
                <a:lnTo>
                  <a:pt x="525" y="3657"/>
                </a:lnTo>
                <a:lnTo>
                  <a:pt x="523" y="3604"/>
                </a:lnTo>
                <a:lnTo>
                  <a:pt x="523" y="3573"/>
                </a:lnTo>
                <a:lnTo>
                  <a:pt x="520" y="3541"/>
                </a:lnTo>
                <a:lnTo>
                  <a:pt x="519" y="3537"/>
                </a:lnTo>
                <a:lnTo>
                  <a:pt x="507" y="3525"/>
                </a:lnTo>
                <a:lnTo>
                  <a:pt x="504" y="3520"/>
                </a:lnTo>
                <a:lnTo>
                  <a:pt x="503" y="3516"/>
                </a:lnTo>
                <a:lnTo>
                  <a:pt x="503" y="3509"/>
                </a:lnTo>
                <a:lnTo>
                  <a:pt x="501" y="3504"/>
                </a:lnTo>
                <a:lnTo>
                  <a:pt x="483" y="3486"/>
                </a:lnTo>
                <a:lnTo>
                  <a:pt x="473" y="3478"/>
                </a:lnTo>
                <a:lnTo>
                  <a:pt x="466" y="3467"/>
                </a:lnTo>
                <a:lnTo>
                  <a:pt x="461" y="3453"/>
                </a:lnTo>
                <a:lnTo>
                  <a:pt x="458" y="3436"/>
                </a:lnTo>
                <a:lnTo>
                  <a:pt x="458" y="3420"/>
                </a:lnTo>
                <a:lnTo>
                  <a:pt x="461" y="3404"/>
                </a:lnTo>
                <a:lnTo>
                  <a:pt x="467" y="3388"/>
                </a:lnTo>
                <a:lnTo>
                  <a:pt x="475" y="3371"/>
                </a:lnTo>
                <a:lnTo>
                  <a:pt x="485" y="3358"/>
                </a:lnTo>
                <a:lnTo>
                  <a:pt x="491" y="3354"/>
                </a:lnTo>
                <a:lnTo>
                  <a:pt x="498" y="3348"/>
                </a:lnTo>
                <a:lnTo>
                  <a:pt x="519" y="3333"/>
                </a:lnTo>
                <a:lnTo>
                  <a:pt x="540" y="3323"/>
                </a:lnTo>
                <a:lnTo>
                  <a:pt x="547" y="3321"/>
                </a:lnTo>
                <a:lnTo>
                  <a:pt x="550" y="3323"/>
                </a:lnTo>
                <a:lnTo>
                  <a:pt x="556" y="3332"/>
                </a:lnTo>
                <a:lnTo>
                  <a:pt x="565" y="3339"/>
                </a:lnTo>
                <a:lnTo>
                  <a:pt x="576" y="3343"/>
                </a:lnTo>
                <a:lnTo>
                  <a:pt x="585" y="3349"/>
                </a:lnTo>
                <a:lnTo>
                  <a:pt x="603" y="3366"/>
                </a:lnTo>
                <a:lnTo>
                  <a:pt x="616" y="3383"/>
                </a:lnTo>
                <a:lnTo>
                  <a:pt x="624" y="3402"/>
                </a:lnTo>
                <a:lnTo>
                  <a:pt x="626" y="3425"/>
                </a:lnTo>
                <a:lnTo>
                  <a:pt x="622" y="3448"/>
                </a:lnTo>
                <a:lnTo>
                  <a:pt x="615" y="3467"/>
                </a:lnTo>
                <a:lnTo>
                  <a:pt x="604" y="3485"/>
                </a:lnTo>
                <a:lnTo>
                  <a:pt x="588" y="3498"/>
                </a:lnTo>
                <a:lnTo>
                  <a:pt x="575" y="3506"/>
                </a:lnTo>
                <a:lnTo>
                  <a:pt x="565" y="3513"/>
                </a:lnTo>
                <a:lnTo>
                  <a:pt x="556" y="3525"/>
                </a:lnTo>
                <a:lnTo>
                  <a:pt x="548" y="3541"/>
                </a:lnTo>
                <a:lnTo>
                  <a:pt x="545" y="3560"/>
                </a:lnTo>
                <a:lnTo>
                  <a:pt x="545" y="3599"/>
                </a:lnTo>
                <a:lnTo>
                  <a:pt x="544" y="3634"/>
                </a:lnTo>
                <a:lnTo>
                  <a:pt x="544" y="3671"/>
                </a:lnTo>
                <a:lnTo>
                  <a:pt x="541" y="3739"/>
                </a:lnTo>
                <a:lnTo>
                  <a:pt x="541" y="3806"/>
                </a:lnTo>
                <a:lnTo>
                  <a:pt x="544" y="3834"/>
                </a:lnTo>
                <a:lnTo>
                  <a:pt x="550" y="3859"/>
                </a:lnTo>
                <a:lnTo>
                  <a:pt x="563" y="3882"/>
                </a:lnTo>
                <a:lnTo>
                  <a:pt x="582" y="3902"/>
                </a:lnTo>
                <a:lnTo>
                  <a:pt x="637" y="3957"/>
                </a:lnTo>
                <a:lnTo>
                  <a:pt x="654" y="3973"/>
                </a:lnTo>
                <a:lnTo>
                  <a:pt x="672" y="3991"/>
                </a:lnTo>
                <a:lnTo>
                  <a:pt x="690" y="4007"/>
                </a:lnTo>
                <a:lnTo>
                  <a:pt x="705" y="4020"/>
                </a:lnTo>
                <a:lnTo>
                  <a:pt x="703" y="3983"/>
                </a:lnTo>
                <a:lnTo>
                  <a:pt x="703" y="3890"/>
                </a:lnTo>
                <a:lnTo>
                  <a:pt x="705" y="3843"/>
                </a:lnTo>
                <a:lnTo>
                  <a:pt x="706" y="3799"/>
                </a:lnTo>
                <a:lnTo>
                  <a:pt x="706" y="3647"/>
                </a:lnTo>
                <a:lnTo>
                  <a:pt x="712" y="3397"/>
                </a:lnTo>
                <a:lnTo>
                  <a:pt x="716" y="3209"/>
                </a:lnTo>
                <a:lnTo>
                  <a:pt x="694" y="3186"/>
                </a:lnTo>
                <a:lnTo>
                  <a:pt x="675" y="3165"/>
                </a:lnTo>
                <a:lnTo>
                  <a:pt x="660" y="3144"/>
                </a:lnTo>
                <a:lnTo>
                  <a:pt x="644" y="3125"/>
                </a:lnTo>
                <a:lnTo>
                  <a:pt x="629" y="3106"/>
                </a:lnTo>
                <a:lnTo>
                  <a:pt x="610" y="3084"/>
                </a:lnTo>
                <a:lnTo>
                  <a:pt x="588" y="3060"/>
                </a:lnTo>
                <a:lnTo>
                  <a:pt x="562" y="3038"/>
                </a:lnTo>
                <a:lnTo>
                  <a:pt x="534" y="3021"/>
                </a:lnTo>
                <a:lnTo>
                  <a:pt x="506" y="3009"/>
                </a:lnTo>
                <a:lnTo>
                  <a:pt x="476" y="2998"/>
                </a:lnTo>
                <a:lnTo>
                  <a:pt x="476" y="2995"/>
                </a:lnTo>
                <a:lnTo>
                  <a:pt x="483" y="2990"/>
                </a:lnTo>
                <a:lnTo>
                  <a:pt x="495" y="2984"/>
                </a:lnTo>
                <a:lnTo>
                  <a:pt x="514" y="2975"/>
                </a:lnTo>
                <a:lnTo>
                  <a:pt x="537" y="2966"/>
                </a:lnTo>
                <a:lnTo>
                  <a:pt x="563" y="2957"/>
                </a:lnTo>
                <a:lnTo>
                  <a:pt x="593" y="2950"/>
                </a:lnTo>
                <a:lnTo>
                  <a:pt x="625" y="2944"/>
                </a:lnTo>
                <a:lnTo>
                  <a:pt x="660" y="2941"/>
                </a:lnTo>
                <a:lnTo>
                  <a:pt x="696" y="2939"/>
                </a:lnTo>
                <a:lnTo>
                  <a:pt x="733" y="2944"/>
                </a:lnTo>
                <a:lnTo>
                  <a:pt x="734" y="2931"/>
                </a:lnTo>
                <a:lnTo>
                  <a:pt x="736" y="2914"/>
                </a:lnTo>
                <a:lnTo>
                  <a:pt x="736" y="2858"/>
                </a:lnTo>
                <a:lnTo>
                  <a:pt x="744" y="2721"/>
                </a:lnTo>
                <a:lnTo>
                  <a:pt x="750" y="2600"/>
                </a:lnTo>
                <a:lnTo>
                  <a:pt x="755" y="2540"/>
                </a:lnTo>
                <a:lnTo>
                  <a:pt x="761" y="2479"/>
                </a:lnTo>
                <a:lnTo>
                  <a:pt x="753" y="2472"/>
                </a:lnTo>
                <a:lnTo>
                  <a:pt x="741" y="2462"/>
                </a:lnTo>
                <a:lnTo>
                  <a:pt x="725" y="2447"/>
                </a:lnTo>
                <a:lnTo>
                  <a:pt x="706" y="2431"/>
                </a:lnTo>
                <a:lnTo>
                  <a:pt x="685" y="2416"/>
                </a:lnTo>
                <a:lnTo>
                  <a:pt x="665" y="2398"/>
                </a:lnTo>
                <a:lnTo>
                  <a:pt x="643" y="2382"/>
                </a:lnTo>
                <a:lnTo>
                  <a:pt x="624" y="2366"/>
                </a:lnTo>
                <a:lnTo>
                  <a:pt x="606" y="2353"/>
                </a:lnTo>
                <a:lnTo>
                  <a:pt x="593" y="2341"/>
                </a:lnTo>
                <a:lnTo>
                  <a:pt x="582" y="2333"/>
                </a:lnTo>
                <a:lnTo>
                  <a:pt x="578" y="2331"/>
                </a:lnTo>
                <a:lnTo>
                  <a:pt x="554" y="2316"/>
                </a:lnTo>
                <a:lnTo>
                  <a:pt x="531" y="2307"/>
                </a:lnTo>
                <a:lnTo>
                  <a:pt x="504" y="2304"/>
                </a:lnTo>
                <a:lnTo>
                  <a:pt x="476" y="2305"/>
                </a:lnTo>
                <a:lnTo>
                  <a:pt x="408" y="2317"/>
                </a:lnTo>
                <a:lnTo>
                  <a:pt x="342" y="2332"/>
                </a:lnTo>
                <a:lnTo>
                  <a:pt x="307" y="2339"/>
                </a:lnTo>
                <a:lnTo>
                  <a:pt x="273" y="2347"/>
                </a:lnTo>
                <a:lnTo>
                  <a:pt x="255" y="2351"/>
                </a:lnTo>
                <a:lnTo>
                  <a:pt x="234" y="2354"/>
                </a:lnTo>
                <a:lnTo>
                  <a:pt x="217" y="2360"/>
                </a:lnTo>
                <a:lnTo>
                  <a:pt x="200" y="2369"/>
                </a:lnTo>
                <a:lnTo>
                  <a:pt x="193" y="2378"/>
                </a:lnTo>
                <a:lnTo>
                  <a:pt x="189" y="2387"/>
                </a:lnTo>
                <a:lnTo>
                  <a:pt x="186" y="2395"/>
                </a:lnTo>
                <a:lnTo>
                  <a:pt x="181" y="2406"/>
                </a:lnTo>
                <a:lnTo>
                  <a:pt x="171" y="2423"/>
                </a:lnTo>
                <a:lnTo>
                  <a:pt x="156" y="2437"/>
                </a:lnTo>
                <a:lnTo>
                  <a:pt x="139" y="2448"/>
                </a:lnTo>
                <a:lnTo>
                  <a:pt x="116" y="2457"/>
                </a:lnTo>
                <a:lnTo>
                  <a:pt x="94" y="2459"/>
                </a:lnTo>
                <a:lnTo>
                  <a:pt x="72" y="2454"/>
                </a:lnTo>
                <a:lnTo>
                  <a:pt x="53" y="2444"/>
                </a:lnTo>
                <a:lnTo>
                  <a:pt x="34" y="2429"/>
                </a:lnTo>
                <a:lnTo>
                  <a:pt x="28" y="2420"/>
                </a:lnTo>
                <a:lnTo>
                  <a:pt x="21" y="2412"/>
                </a:lnTo>
                <a:lnTo>
                  <a:pt x="13" y="2404"/>
                </a:lnTo>
                <a:lnTo>
                  <a:pt x="3" y="2400"/>
                </a:lnTo>
                <a:lnTo>
                  <a:pt x="0" y="2397"/>
                </a:lnTo>
                <a:lnTo>
                  <a:pt x="0" y="2390"/>
                </a:lnTo>
                <a:lnTo>
                  <a:pt x="3" y="2379"/>
                </a:lnTo>
                <a:lnTo>
                  <a:pt x="12" y="2356"/>
                </a:lnTo>
                <a:lnTo>
                  <a:pt x="25" y="2329"/>
                </a:lnTo>
                <a:lnTo>
                  <a:pt x="35" y="2317"/>
                </a:lnTo>
                <a:lnTo>
                  <a:pt x="50" y="2307"/>
                </a:lnTo>
                <a:lnTo>
                  <a:pt x="66" y="2298"/>
                </a:lnTo>
                <a:lnTo>
                  <a:pt x="85" y="2292"/>
                </a:lnTo>
                <a:lnTo>
                  <a:pt x="108" y="2289"/>
                </a:lnTo>
                <a:lnTo>
                  <a:pt x="130" y="2291"/>
                </a:lnTo>
                <a:lnTo>
                  <a:pt x="142" y="2297"/>
                </a:lnTo>
                <a:lnTo>
                  <a:pt x="152" y="2304"/>
                </a:lnTo>
                <a:lnTo>
                  <a:pt x="162" y="2313"/>
                </a:lnTo>
                <a:lnTo>
                  <a:pt x="172" y="2319"/>
                </a:lnTo>
                <a:lnTo>
                  <a:pt x="177" y="2320"/>
                </a:lnTo>
                <a:lnTo>
                  <a:pt x="189" y="2320"/>
                </a:lnTo>
                <a:lnTo>
                  <a:pt x="193" y="2322"/>
                </a:lnTo>
                <a:lnTo>
                  <a:pt x="196" y="2323"/>
                </a:lnTo>
                <a:lnTo>
                  <a:pt x="199" y="2326"/>
                </a:lnTo>
                <a:lnTo>
                  <a:pt x="202" y="2328"/>
                </a:lnTo>
                <a:lnTo>
                  <a:pt x="203" y="2331"/>
                </a:lnTo>
                <a:lnTo>
                  <a:pt x="206" y="2332"/>
                </a:lnTo>
                <a:lnTo>
                  <a:pt x="211" y="2332"/>
                </a:lnTo>
                <a:lnTo>
                  <a:pt x="242" y="2329"/>
                </a:lnTo>
                <a:lnTo>
                  <a:pt x="274" y="2325"/>
                </a:lnTo>
                <a:lnTo>
                  <a:pt x="327" y="2316"/>
                </a:lnTo>
                <a:lnTo>
                  <a:pt x="382" y="2307"/>
                </a:lnTo>
                <a:lnTo>
                  <a:pt x="432" y="2295"/>
                </a:lnTo>
                <a:lnTo>
                  <a:pt x="451" y="2291"/>
                </a:lnTo>
                <a:lnTo>
                  <a:pt x="469" y="2288"/>
                </a:lnTo>
                <a:lnTo>
                  <a:pt x="485" y="2283"/>
                </a:lnTo>
                <a:lnTo>
                  <a:pt x="498" y="2279"/>
                </a:lnTo>
                <a:lnTo>
                  <a:pt x="507" y="2273"/>
                </a:lnTo>
                <a:lnTo>
                  <a:pt x="509" y="2266"/>
                </a:lnTo>
                <a:lnTo>
                  <a:pt x="504" y="2251"/>
                </a:lnTo>
                <a:lnTo>
                  <a:pt x="489" y="2221"/>
                </a:lnTo>
                <a:lnTo>
                  <a:pt x="472" y="2189"/>
                </a:lnTo>
                <a:lnTo>
                  <a:pt x="453" y="2157"/>
                </a:lnTo>
                <a:lnTo>
                  <a:pt x="417" y="2102"/>
                </a:lnTo>
                <a:lnTo>
                  <a:pt x="380" y="2047"/>
                </a:lnTo>
                <a:lnTo>
                  <a:pt x="317" y="2030"/>
                </a:lnTo>
                <a:lnTo>
                  <a:pt x="254" y="2014"/>
                </a:lnTo>
                <a:lnTo>
                  <a:pt x="236" y="2009"/>
                </a:lnTo>
                <a:lnTo>
                  <a:pt x="215" y="2003"/>
                </a:lnTo>
                <a:lnTo>
                  <a:pt x="193" y="1999"/>
                </a:lnTo>
                <a:lnTo>
                  <a:pt x="171" y="1996"/>
                </a:lnTo>
                <a:lnTo>
                  <a:pt x="150" y="1999"/>
                </a:lnTo>
                <a:lnTo>
                  <a:pt x="131" y="2006"/>
                </a:lnTo>
                <a:lnTo>
                  <a:pt x="109" y="2016"/>
                </a:lnTo>
                <a:lnTo>
                  <a:pt x="85" y="2021"/>
                </a:lnTo>
                <a:lnTo>
                  <a:pt x="62" y="2019"/>
                </a:lnTo>
                <a:lnTo>
                  <a:pt x="40" y="2014"/>
                </a:lnTo>
                <a:lnTo>
                  <a:pt x="22" y="2002"/>
                </a:lnTo>
                <a:lnTo>
                  <a:pt x="12" y="1987"/>
                </a:lnTo>
                <a:lnTo>
                  <a:pt x="7" y="1966"/>
                </a:lnTo>
                <a:lnTo>
                  <a:pt x="6" y="1946"/>
                </a:lnTo>
                <a:lnTo>
                  <a:pt x="12" y="1924"/>
                </a:lnTo>
                <a:lnTo>
                  <a:pt x="21" y="1904"/>
                </a:lnTo>
                <a:lnTo>
                  <a:pt x="35" y="1888"/>
                </a:lnTo>
                <a:lnTo>
                  <a:pt x="56" y="1878"/>
                </a:lnTo>
                <a:lnTo>
                  <a:pt x="80" y="1873"/>
                </a:lnTo>
                <a:lnTo>
                  <a:pt x="105" y="1876"/>
                </a:lnTo>
                <a:lnTo>
                  <a:pt x="127" y="1884"/>
                </a:lnTo>
                <a:lnTo>
                  <a:pt x="144" y="1896"/>
                </a:lnTo>
                <a:lnTo>
                  <a:pt x="155" y="1907"/>
                </a:lnTo>
                <a:lnTo>
                  <a:pt x="172" y="1947"/>
                </a:lnTo>
                <a:lnTo>
                  <a:pt x="183" y="1960"/>
                </a:lnTo>
                <a:lnTo>
                  <a:pt x="196" y="1969"/>
                </a:lnTo>
                <a:lnTo>
                  <a:pt x="211" y="1975"/>
                </a:lnTo>
                <a:lnTo>
                  <a:pt x="227" y="1981"/>
                </a:lnTo>
                <a:lnTo>
                  <a:pt x="295" y="2003"/>
                </a:lnTo>
                <a:lnTo>
                  <a:pt x="363" y="2024"/>
                </a:lnTo>
                <a:lnTo>
                  <a:pt x="351" y="2009"/>
                </a:lnTo>
                <a:lnTo>
                  <a:pt x="338" y="1996"/>
                </a:lnTo>
                <a:lnTo>
                  <a:pt x="326" y="1988"/>
                </a:lnTo>
                <a:lnTo>
                  <a:pt x="313" y="1983"/>
                </a:lnTo>
                <a:lnTo>
                  <a:pt x="298" y="1980"/>
                </a:lnTo>
                <a:lnTo>
                  <a:pt x="284" y="1974"/>
                </a:lnTo>
                <a:lnTo>
                  <a:pt x="267" y="1963"/>
                </a:lnTo>
                <a:lnTo>
                  <a:pt x="254" y="1950"/>
                </a:lnTo>
                <a:lnTo>
                  <a:pt x="246" y="1934"/>
                </a:lnTo>
                <a:lnTo>
                  <a:pt x="243" y="1916"/>
                </a:lnTo>
                <a:lnTo>
                  <a:pt x="245" y="1897"/>
                </a:lnTo>
                <a:lnTo>
                  <a:pt x="254" y="1878"/>
                </a:lnTo>
                <a:lnTo>
                  <a:pt x="258" y="1872"/>
                </a:lnTo>
                <a:lnTo>
                  <a:pt x="267" y="1857"/>
                </a:lnTo>
                <a:lnTo>
                  <a:pt x="270" y="1854"/>
                </a:lnTo>
                <a:lnTo>
                  <a:pt x="277" y="1850"/>
                </a:lnTo>
                <a:lnTo>
                  <a:pt x="284" y="1847"/>
                </a:lnTo>
                <a:lnTo>
                  <a:pt x="290" y="1845"/>
                </a:lnTo>
                <a:lnTo>
                  <a:pt x="305" y="1844"/>
                </a:lnTo>
                <a:lnTo>
                  <a:pt x="321" y="1843"/>
                </a:lnTo>
                <a:lnTo>
                  <a:pt x="342" y="1848"/>
                </a:lnTo>
                <a:lnTo>
                  <a:pt x="357" y="1859"/>
                </a:lnTo>
                <a:lnTo>
                  <a:pt x="370" y="1872"/>
                </a:lnTo>
                <a:lnTo>
                  <a:pt x="377" y="1890"/>
                </a:lnTo>
                <a:lnTo>
                  <a:pt x="382" y="1909"/>
                </a:lnTo>
                <a:lnTo>
                  <a:pt x="383" y="1929"/>
                </a:lnTo>
                <a:lnTo>
                  <a:pt x="380" y="1947"/>
                </a:lnTo>
                <a:lnTo>
                  <a:pt x="376" y="1966"/>
                </a:lnTo>
                <a:lnTo>
                  <a:pt x="374" y="1984"/>
                </a:lnTo>
                <a:lnTo>
                  <a:pt x="382" y="2002"/>
                </a:lnTo>
                <a:lnTo>
                  <a:pt x="391" y="2018"/>
                </a:lnTo>
                <a:lnTo>
                  <a:pt x="401" y="2036"/>
                </a:lnTo>
                <a:lnTo>
                  <a:pt x="461" y="2050"/>
                </a:lnTo>
                <a:lnTo>
                  <a:pt x="519" y="2068"/>
                </a:lnTo>
                <a:lnTo>
                  <a:pt x="523" y="2070"/>
                </a:lnTo>
                <a:lnTo>
                  <a:pt x="532" y="2071"/>
                </a:lnTo>
                <a:lnTo>
                  <a:pt x="542" y="2073"/>
                </a:lnTo>
                <a:lnTo>
                  <a:pt x="551" y="2073"/>
                </a:lnTo>
                <a:lnTo>
                  <a:pt x="559" y="2071"/>
                </a:lnTo>
                <a:lnTo>
                  <a:pt x="559" y="2068"/>
                </a:lnTo>
                <a:lnTo>
                  <a:pt x="520" y="2012"/>
                </a:lnTo>
                <a:lnTo>
                  <a:pt x="481" y="1950"/>
                </a:lnTo>
                <a:lnTo>
                  <a:pt x="436" y="1888"/>
                </a:lnTo>
                <a:lnTo>
                  <a:pt x="430" y="1878"/>
                </a:lnTo>
                <a:lnTo>
                  <a:pt x="422" y="1865"/>
                </a:lnTo>
                <a:lnTo>
                  <a:pt x="411" y="1848"/>
                </a:lnTo>
                <a:lnTo>
                  <a:pt x="401" y="1834"/>
                </a:lnTo>
                <a:lnTo>
                  <a:pt x="389" y="1819"/>
                </a:lnTo>
                <a:lnTo>
                  <a:pt x="380" y="1809"/>
                </a:lnTo>
                <a:lnTo>
                  <a:pt x="373" y="1803"/>
                </a:lnTo>
                <a:lnTo>
                  <a:pt x="355" y="1800"/>
                </a:lnTo>
                <a:lnTo>
                  <a:pt x="338" y="1798"/>
                </a:lnTo>
                <a:lnTo>
                  <a:pt x="320" y="1800"/>
                </a:lnTo>
                <a:lnTo>
                  <a:pt x="302" y="1797"/>
                </a:lnTo>
                <a:lnTo>
                  <a:pt x="284" y="1791"/>
                </a:lnTo>
                <a:lnTo>
                  <a:pt x="268" y="1779"/>
                </a:lnTo>
                <a:lnTo>
                  <a:pt x="255" y="1764"/>
                </a:lnTo>
                <a:lnTo>
                  <a:pt x="248" y="1747"/>
                </a:lnTo>
                <a:lnTo>
                  <a:pt x="243" y="1729"/>
                </a:lnTo>
                <a:lnTo>
                  <a:pt x="243" y="1708"/>
                </a:lnTo>
                <a:lnTo>
                  <a:pt x="249" y="1688"/>
                </a:lnTo>
                <a:lnTo>
                  <a:pt x="259" y="1671"/>
                </a:lnTo>
                <a:lnTo>
                  <a:pt x="276" y="1657"/>
                </a:lnTo>
                <a:lnTo>
                  <a:pt x="293" y="1645"/>
                </a:lnTo>
                <a:lnTo>
                  <a:pt x="313" y="1636"/>
                </a:lnTo>
                <a:lnTo>
                  <a:pt x="333" y="1632"/>
                </a:lnTo>
                <a:lnTo>
                  <a:pt x="352" y="1629"/>
                </a:lnTo>
                <a:lnTo>
                  <a:pt x="370" y="1630"/>
                </a:lnTo>
                <a:lnTo>
                  <a:pt x="383" y="1635"/>
                </a:lnTo>
                <a:lnTo>
                  <a:pt x="404" y="1649"/>
                </a:lnTo>
                <a:lnTo>
                  <a:pt x="419" y="1669"/>
                </a:lnTo>
                <a:lnTo>
                  <a:pt x="426" y="1692"/>
                </a:lnTo>
                <a:lnTo>
                  <a:pt x="427" y="1716"/>
                </a:lnTo>
                <a:lnTo>
                  <a:pt x="425" y="1728"/>
                </a:lnTo>
                <a:lnTo>
                  <a:pt x="419" y="1741"/>
                </a:lnTo>
                <a:lnTo>
                  <a:pt x="411" y="1756"/>
                </a:lnTo>
                <a:lnTo>
                  <a:pt x="407" y="1769"/>
                </a:lnTo>
                <a:lnTo>
                  <a:pt x="404" y="1782"/>
                </a:lnTo>
                <a:lnTo>
                  <a:pt x="405" y="1794"/>
                </a:lnTo>
                <a:lnTo>
                  <a:pt x="408" y="1800"/>
                </a:lnTo>
                <a:lnTo>
                  <a:pt x="414" y="1810"/>
                </a:lnTo>
                <a:lnTo>
                  <a:pt x="422" y="1822"/>
                </a:lnTo>
                <a:lnTo>
                  <a:pt x="430" y="1837"/>
                </a:lnTo>
                <a:lnTo>
                  <a:pt x="439" y="1850"/>
                </a:lnTo>
                <a:lnTo>
                  <a:pt x="448" y="1860"/>
                </a:lnTo>
                <a:lnTo>
                  <a:pt x="454" y="1869"/>
                </a:lnTo>
                <a:lnTo>
                  <a:pt x="458" y="1871"/>
                </a:lnTo>
                <a:lnTo>
                  <a:pt x="463" y="1866"/>
                </a:lnTo>
                <a:lnTo>
                  <a:pt x="467" y="1857"/>
                </a:lnTo>
                <a:lnTo>
                  <a:pt x="473" y="1848"/>
                </a:lnTo>
                <a:lnTo>
                  <a:pt x="478" y="1843"/>
                </a:lnTo>
                <a:lnTo>
                  <a:pt x="485" y="1837"/>
                </a:lnTo>
                <a:lnTo>
                  <a:pt x="494" y="1829"/>
                </a:lnTo>
                <a:lnTo>
                  <a:pt x="506" y="1820"/>
                </a:lnTo>
                <a:lnTo>
                  <a:pt x="514" y="1814"/>
                </a:lnTo>
                <a:lnTo>
                  <a:pt x="522" y="1812"/>
                </a:lnTo>
                <a:lnTo>
                  <a:pt x="540" y="1810"/>
                </a:lnTo>
                <a:lnTo>
                  <a:pt x="557" y="1807"/>
                </a:lnTo>
                <a:lnTo>
                  <a:pt x="575" y="1806"/>
                </a:lnTo>
                <a:lnTo>
                  <a:pt x="593" y="1807"/>
                </a:lnTo>
                <a:lnTo>
                  <a:pt x="597" y="1809"/>
                </a:lnTo>
                <a:lnTo>
                  <a:pt x="612" y="1814"/>
                </a:lnTo>
                <a:lnTo>
                  <a:pt x="616" y="1814"/>
                </a:lnTo>
                <a:lnTo>
                  <a:pt x="621" y="1807"/>
                </a:lnTo>
                <a:lnTo>
                  <a:pt x="622" y="1794"/>
                </a:lnTo>
                <a:lnTo>
                  <a:pt x="624" y="1779"/>
                </a:lnTo>
                <a:lnTo>
                  <a:pt x="624" y="1756"/>
                </a:lnTo>
                <a:lnTo>
                  <a:pt x="625" y="1735"/>
                </a:lnTo>
                <a:lnTo>
                  <a:pt x="625" y="1714"/>
                </a:lnTo>
                <a:lnTo>
                  <a:pt x="622" y="1694"/>
                </a:lnTo>
                <a:lnTo>
                  <a:pt x="616" y="1680"/>
                </a:lnTo>
                <a:lnTo>
                  <a:pt x="607" y="1671"/>
                </a:lnTo>
                <a:lnTo>
                  <a:pt x="587" y="1654"/>
                </a:lnTo>
                <a:lnTo>
                  <a:pt x="573" y="1638"/>
                </a:lnTo>
                <a:lnTo>
                  <a:pt x="565" y="1618"/>
                </a:lnTo>
                <a:lnTo>
                  <a:pt x="563" y="1596"/>
                </a:lnTo>
                <a:lnTo>
                  <a:pt x="566" y="1580"/>
                </a:lnTo>
                <a:lnTo>
                  <a:pt x="575" y="1562"/>
                </a:lnTo>
                <a:lnTo>
                  <a:pt x="588" y="1546"/>
                </a:lnTo>
                <a:lnTo>
                  <a:pt x="604" y="1530"/>
                </a:lnTo>
                <a:lnTo>
                  <a:pt x="624" y="1518"/>
                </a:lnTo>
                <a:lnTo>
                  <a:pt x="644" y="1512"/>
                </a:lnTo>
                <a:lnTo>
                  <a:pt x="668" y="1512"/>
                </a:lnTo>
                <a:lnTo>
                  <a:pt x="691" y="1521"/>
                </a:lnTo>
                <a:lnTo>
                  <a:pt x="708" y="1533"/>
                </a:lnTo>
                <a:lnTo>
                  <a:pt x="721" y="1545"/>
                </a:lnTo>
                <a:lnTo>
                  <a:pt x="731" y="1559"/>
                </a:lnTo>
                <a:lnTo>
                  <a:pt x="737" y="1576"/>
                </a:lnTo>
                <a:lnTo>
                  <a:pt x="737" y="1595"/>
                </a:lnTo>
                <a:lnTo>
                  <a:pt x="731" y="1615"/>
                </a:lnTo>
                <a:lnTo>
                  <a:pt x="722" y="1632"/>
                </a:lnTo>
                <a:lnTo>
                  <a:pt x="709" y="1646"/>
                </a:lnTo>
                <a:lnTo>
                  <a:pt x="696" y="1660"/>
                </a:lnTo>
                <a:lnTo>
                  <a:pt x="681" y="1671"/>
                </a:lnTo>
                <a:lnTo>
                  <a:pt x="669" y="1686"/>
                </a:lnTo>
                <a:lnTo>
                  <a:pt x="660" y="1704"/>
                </a:lnTo>
                <a:lnTo>
                  <a:pt x="650" y="1747"/>
                </a:lnTo>
                <a:lnTo>
                  <a:pt x="644" y="1791"/>
                </a:lnTo>
                <a:lnTo>
                  <a:pt x="640" y="1834"/>
                </a:lnTo>
                <a:lnTo>
                  <a:pt x="640" y="1851"/>
                </a:lnTo>
                <a:lnTo>
                  <a:pt x="644" y="1868"/>
                </a:lnTo>
                <a:lnTo>
                  <a:pt x="647" y="1885"/>
                </a:lnTo>
                <a:lnTo>
                  <a:pt x="644" y="1900"/>
                </a:lnTo>
                <a:lnTo>
                  <a:pt x="635" y="1929"/>
                </a:lnTo>
                <a:lnTo>
                  <a:pt x="632" y="1944"/>
                </a:lnTo>
                <a:lnTo>
                  <a:pt x="635" y="1958"/>
                </a:lnTo>
                <a:lnTo>
                  <a:pt x="643" y="1971"/>
                </a:lnTo>
                <a:lnTo>
                  <a:pt x="652" y="1981"/>
                </a:lnTo>
                <a:lnTo>
                  <a:pt x="660" y="1993"/>
                </a:lnTo>
                <a:lnTo>
                  <a:pt x="680" y="2019"/>
                </a:lnTo>
                <a:lnTo>
                  <a:pt x="699" y="2047"/>
                </a:lnTo>
                <a:lnTo>
                  <a:pt x="746" y="2106"/>
                </a:lnTo>
                <a:lnTo>
                  <a:pt x="796" y="2164"/>
                </a:lnTo>
                <a:lnTo>
                  <a:pt x="800" y="2171"/>
                </a:lnTo>
                <a:lnTo>
                  <a:pt x="809" y="2180"/>
                </a:lnTo>
                <a:lnTo>
                  <a:pt x="818" y="2190"/>
                </a:lnTo>
                <a:lnTo>
                  <a:pt x="827" y="2199"/>
                </a:lnTo>
                <a:lnTo>
                  <a:pt x="836" y="2202"/>
                </a:lnTo>
                <a:lnTo>
                  <a:pt x="843" y="2198"/>
                </a:lnTo>
                <a:lnTo>
                  <a:pt x="852" y="2190"/>
                </a:lnTo>
                <a:lnTo>
                  <a:pt x="859" y="2180"/>
                </a:lnTo>
                <a:lnTo>
                  <a:pt x="867" y="2171"/>
                </a:lnTo>
                <a:lnTo>
                  <a:pt x="871" y="2165"/>
                </a:lnTo>
                <a:lnTo>
                  <a:pt x="889" y="2140"/>
                </a:lnTo>
                <a:lnTo>
                  <a:pt x="899" y="2117"/>
                </a:lnTo>
                <a:lnTo>
                  <a:pt x="904" y="2090"/>
                </a:lnTo>
                <a:lnTo>
                  <a:pt x="902" y="2061"/>
                </a:lnTo>
                <a:lnTo>
                  <a:pt x="895" y="2016"/>
                </a:lnTo>
                <a:lnTo>
                  <a:pt x="886" y="1972"/>
                </a:lnTo>
                <a:lnTo>
                  <a:pt x="876" y="1928"/>
                </a:lnTo>
                <a:lnTo>
                  <a:pt x="861" y="1857"/>
                </a:lnTo>
                <a:lnTo>
                  <a:pt x="858" y="1843"/>
                </a:lnTo>
                <a:lnTo>
                  <a:pt x="856" y="1828"/>
                </a:lnTo>
                <a:lnTo>
                  <a:pt x="853" y="1812"/>
                </a:lnTo>
                <a:lnTo>
                  <a:pt x="848" y="1798"/>
                </a:lnTo>
                <a:lnTo>
                  <a:pt x="839" y="1786"/>
                </a:lnTo>
                <a:lnTo>
                  <a:pt x="830" y="1779"/>
                </a:lnTo>
                <a:lnTo>
                  <a:pt x="821" y="1775"/>
                </a:lnTo>
                <a:lnTo>
                  <a:pt x="811" y="1772"/>
                </a:lnTo>
                <a:lnTo>
                  <a:pt x="799" y="1767"/>
                </a:lnTo>
                <a:lnTo>
                  <a:pt x="778" y="1757"/>
                </a:lnTo>
                <a:lnTo>
                  <a:pt x="764" y="1742"/>
                </a:lnTo>
                <a:lnTo>
                  <a:pt x="752" y="1725"/>
                </a:lnTo>
                <a:lnTo>
                  <a:pt x="743" y="1702"/>
                </a:lnTo>
                <a:lnTo>
                  <a:pt x="743" y="1680"/>
                </a:lnTo>
                <a:lnTo>
                  <a:pt x="747" y="1660"/>
                </a:lnTo>
                <a:lnTo>
                  <a:pt x="759" y="1639"/>
                </a:lnTo>
                <a:lnTo>
                  <a:pt x="777" y="1620"/>
                </a:lnTo>
                <a:lnTo>
                  <a:pt x="784" y="1614"/>
                </a:lnTo>
                <a:lnTo>
                  <a:pt x="796" y="1607"/>
                </a:lnTo>
                <a:lnTo>
                  <a:pt x="812" y="1599"/>
                </a:lnTo>
                <a:lnTo>
                  <a:pt x="830" y="1595"/>
                </a:lnTo>
                <a:lnTo>
                  <a:pt x="851" y="1593"/>
                </a:lnTo>
                <a:lnTo>
                  <a:pt x="870" y="1596"/>
                </a:lnTo>
                <a:lnTo>
                  <a:pt x="890" y="1607"/>
                </a:lnTo>
                <a:lnTo>
                  <a:pt x="910" y="1626"/>
                </a:lnTo>
                <a:lnTo>
                  <a:pt x="924" y="1648"/>
                </a:lnTo>
                <a:lnTo>
                  <a:pt x="930" y="1667"/>
                </a:lnTo>
                <a:lnTo>
                  <a:pt x="933" y="1689"/>
                </a:lnTo>
                <a:lnTo>
                  <a:pt x="930" y="1711"/>
                </a:lnTo>
                <a:lnTo>
                  <a:pt x="923" y="1723"/>
                </a:lnTo>
                <a:lnTo>
                  <a:pt x="914" y="1733"/>
                </a:lnTo>
                <a:lnTo>
                  <a:pt x="904" y="1744"/>
                </a:lnTo>
                <a:lnTo>
                  <a:pt x="896" y="1756"/>
                </a:lnTo>
                <a:lnTo>
                  <a:pt x="895" y="1760"/>
                </a:lnTo>
                <a:lnTo>
                  <a:pt x="895" y="1772"/>
                </a:lnTo>
                <a:lnTo>
                  <a:pt x="893" y="1776"/>
                </a:lnTo>
                <a:lnTo>
                  <a:pt x="890" y="1779"/>
                </a:lnTo>
                <a:lnTo>
                  <a:pt x="889" y="1782"/>
                </a:lnTo>
                <a:lnTo>
                  <a:pt x="883" y="1788"/>
                </a:lnTo>
                <a:lnTo>
                  <a:pt x="881" y="1791"/>
                </a:lnTo>
                <a:lnTo>
                  <a:pt x="881" y="1816"/>
                </a:lnTo>
                <a:lnTo>
                  <a:pt x="884" y="1838"/>
                </a:lnTo>
                <a:lnTo>
                  <a:pt x="887" y="1859"/>
                </a:lnTo>
                <a:lnTo>
                  <a:pt x="895" y="1912"/>
                </a:lnTo>
                <a:lnTo>
                  <a:pt x="904" y="1966"/>
                </a:lnTo>
                <a:lnTo>
                  <a:pt x="915" y="2016"/>
                </a:lnTo>
                <a:lnTo>
                  <a:pt x="918" y="2036"/>
                </a:lnTo>
                <a:lnTo>
                  <a:pt x="923" y="2053"/>
                </a:lnTo>
                <a:lnTo>
                  <a:pt x="926" y="2070"/>
                </a:lnTo>
                <a:lnTo>
                  <a:pt x="932" y="2083"/>
                </a:lnTo>
                <a:lnTo>
                  <a:pt x="938" y="2092"/>
                </a:lnTo>
                <a:lnTo>
                  <a:pt x="945" y="2093"/>
                </a:lnTo>
                <a:lnTo>
                  <a:pt x="963" y="2089"/>
                </a:lnTo>
                <a:lnTo>
                  <a:pt x="980" y="2080"/>
                </a:lnTo>
                <a:lnTo>
                  <a:pt x="996" y="2073"/>
                </a:lnTo>
                <a:lnTo>
                  <a:pt x="1033" y="2053"/>
                </a:lnTo>
                <a:lnTo>
                  <a:pt x="1070" y="2033"/>
                </a:lnTo>
                <a:lnTo>
                  <a:pt x="1125" y="2000"/>
                </a:lnTo>
                <a:lnTo>
                  <a:pt x="1176" y="1968"/>
                </a:lnTo>
                <a:lnTo>
                  <a:pt x="1191" y="1866"/>
                </a:lnTo>
                <a:lnTo>
                  <a:pt x="1232" y="1624"/>
                </a:lnTo>
                <a:lnTo>
                  <a:pt x="1277" y="1382"/>
                </a:lnTo>
                <a:lnTo>
                  <a:pt x="1281" y="1359"/>
                </a:lnTo>
                <a:lnTo>
                  <a:pt x="1287" y="1329"/>
                </a:lnTo>
                <a:lnTo>
                  <a:pt x="1293" y="1297"/>
                </a:lnTo>
                <a:lnTo>
                  <a:pt x="1299" y="1263"/>
                </a:lnTo>
                <a:lnTo>
                  <a:pt x="1303" y="1229"/>
                </a:lnTo>
                <a:lnTo>
                  <a:pt x="1306" y="1195"/>
                </a:lnTo>
                <a:lnTo>
                  <a:pt x="1306" y="1164"/>
                </a:lnTo>
                <a:lnTo>
                  <a:pt x="1305" y="1138"/>
                </a:lnTo>
                <a:lnTo>
                  <a:pt x="1299" y="1117"/>
                </a:lnTo>
                <a:lnTo>
                  <a:pt x="1290" y="1096"/>
                </a:lnTo>
                <a:lnTo>
                  <a:pt x="1279" y="1077"/>
                </a:lnTo>
                <a:lnTo>
                  <a:pt x="1268" y="1060"/>
                </a:lnTo>
                <a:lnTo>
                  <a:pt x="1254" y="1045"/>
                </a:lnTo>
                <a:lnTo>
                  <a:pt x="1237" y="1033"/>
                </a:lnTo>
                <a:lnTo>
                  <a:pt x="1216" y="1024"/>
                </a:lnTo>
                <a:lnTo>
                  <a:pt x="1185" y="1015"/>
                </a:lnTo>
                <a:lnTo>
                  <a:pt x="1154" y="1004"/>
                </a:lnTo>
                <a:lnTo>
                  <a:pt x="1145" y="1001"/>
                </a:lnTo>
                <a:lnTo>
                  <a:pt x="1129" y="998"/>
                </a:lnTo>
                <a:lnTo>
                  <a:pt x="1106" y="992"/>
                </a:lnTo>
                <a:lnTo>
                  <a:pt x="1078" y="986"/>
                </a:lnTo>
                <a:lnTo>
                  <a:pt x="1045" y="980"/>
                </a:lnTo>
                <a:lnTo>
                  <a:pt x="1008" y="973"/>
                </a:lnTo>
                <a:lnTo>
                  <a:pt x="970" y="965"/>
                </a:lnTo>
                <a:lnTo>
                  <a:pt x="930" y="958"/>
                </a:lnTo>
                <a:lnTo>
                  <a:pt x="853" y="943"/>
                </a:lnTo>
                <a:lnTo>
                  <a:pt x="817" y="936"/>
                </a:lnTo>
                <a:lnTo>
                  <a:pt x="784" y="930"/>
                </a:lnTo>
                <a:lnTo>
                  <a:pt x="756" y="924"/>
                </a:lnTo>
                <a:lnTo>
                  <a:pt x="733" y="920"/>
                </a:lnTo>
                <a:lnTo>
                  <a:pt x="716" y="917"/>
                </a:lnTo>
                <a:lnTo>
                  <a:pt x="708" y="915"/>
                </a:lnTo>
                <a:lnTo>
                  <a:pt x="678" y="908"/>
                </a:lnTo>
                <a:lnTo>
                  <a:pt x="650" y="896"/>
                </a:lnTo>
                <a:lnTo>
                  <a:pt x="621" y="886"/>
                </a:lnTo>
                <a:lnTo>
                  <a:pt x="584" y="869"/>
                </a:lnTo>
                <a:lnTo>
                  <a:pt x="547" y="846"/>
                </a:lnTo>
                <a:lnTo>
                  <a:pt x="513" y="819"/>
                </a:lnTo>
                <a:lnTo>
                  <a:pt x="483" y="791"/>
                </a:lnTo>
                <a:lnTo>
                  <a:pt x="453" y="760"/>
                </a:lnTo>
                <a:lnTo>
                  <a:pt x="420" y="731"/>
                </a:lnTo>
                <a:lnTo>
                  <a:pt x="386" y="703"/>
                </a:lnTo>
                <a:lnTo>
                  <a:pt x="349" y="679"/>
                </a:lnTo>
                <a:lnTo>
                  <a:pt x="311" y="656"/>
                </a:lnTo>
                <a:lnTo>
                  <a:pt x="274" y="629"/>
                </a:lnTo>
                <a:lnTo>
                  <a:pt x="276" y="626"/>
                </a:lnTo>
                <a:lnTo>
                  <a:pt x="283" y="620"/>
                </a:lnTo>
                <a:lnTo>
                  <a:pt x="296" y="613"/>
                </a:lnTo>
                <a:lnTo>
                  <a:pt x="313" y="604"/>
                </a:lnTo>
                <a:lnTo>
                  <a:pt x="332" y="595"/>
                </a:lnTo>
                <a:lnTo>
                  <a:pt x="376" y="580"/>
                </a:lnTo>
                <a:lnTo>
                  <a:pt x="399" y="576"/>
                </a:lnTo>
                <a:lnTo>
                  <a:pt x="422" y="575"/>
                </a:lnTo>
                <a:lnTo>
                  <a:pt x="450" y="576"/>
                </a:lnTo>
                <a:lnTo>
                  <a:pt x="482" y="579"/>
                </a:lnTo>
                <a:lnTo>
                  <a:pt x="516" y="583"/>
                </a:lnTo>
                <a:lnTo>
                  <a:pt x="551" y="588"/>
                </a:lnTo>
                <a:lnTo>
                  <a:pt x="587" y="594"/>
                </a:lnTo>
                <a:lnTo>
                  <a:pt x="618" y="600"/>
                </a:lnTo>
                <a:lnTo>
                  <a:pt x="646" y="605"/>
                </a:lnTo>
                <a:lnTo>
                  <a:pt x="668" y="611"/>
                </a:lnTo>
                <a:lnTo>
                  <a:pt x="699" y="623"/>
                </a:lnTo>
                <a:lnTo>
                  <a:pt x="734" y="639"/>
                </a:lnTo>
                <a:lnTo>
                  <a:pt x="772" y="659"/>
                </a:lnTo>
                <a:lnTo>
                  <a:pt x="812" y="682"/>
                </a:lnTo>
                <a:lnTo>
                  <a:pt x="853" y="709"/>
                </a:lnTo>
                <a:lnTo>
                  <a:pt x="898" y="738"/>
                </a:lnTo>
                <a:lnTo>
                  <a:pt x="986" y="800"/>
                </a:lnTo>
                <a:lnTo>
                  <a:pt x="1072" y="865"/>
                </a:lnTo>
                <a:lnTo>
                  <a:pt x="1113" y="897"/>
                </a:lnTo>
                <a:lnTo>
                  <a:pt x="1153" y="928"/>
                </a:lnTo>
                <a:lnTo>
                  <a:pt x="1190" y="958"/>
                </a:lnTo>
                <a:lnTo>
                  <a:pt x="1222" y="984"/>
                </a:lnTo>
                <a:lnTo>
                  <a:pt x="1253" y="1009"/>
                </a:lnTo>
                <a:lnTo>
                  <a:pt x="1278" y="1030"/>
                </a:lnTo>
                <a:lnTo>
                  <a:pt x="1299" y="1048"/>
                </a:lnTo>
                <a:lnTo>
                  <a:pt x="1313" y="1061"/>
                </a:lnTo>
                <a:lnTo>
                  <a:pt x="1300" y="1029"/>
                </a:lnTo>
                <a:lnTo>
                  <a:pt x="1284" y="1001"/>
                </a:lnTo>
                <a:lnTo>
                  <a:pt x="1268" y="971"/>
                </a:lnTo>
                <a:lnTo>
                  <a:pt x="1247" y="943"/>
                </a:lnTo>
                <a:lnTo>
                  <a:pt x="1221" y="918"/>
                </a:lnTo>
                <a:lnTo>
                  <a:pt x="1188" y="894"/>
                </a:lnTo>
                <a:lnTo>
                  <a:pt x="1153" y="871"/>
                </a:lnTo>
                <a:lnTo>
                  <a:pt x="1116" y="847"/>
                </a:lnTo>
                <a:lnTo>
                  <a:pt x="1082" y="825"/>
                </a:lnTo>
                <a:lnTo>
                  <a:pt x="1050" y="803"/>
                </a:lnTo>
                <a:lnTo>
                  <a:pt x="1024" y="781"/>
                </a:lnTo>
                <a:lnTo>
                  <a:pt x="986" y="741"/>
                </a:lnTo>
                <a:lnTo>
                  <a:pt x="952" y="706"/>
                </a:lnTo>
                <a:lnTo>
                  <a:pt x="924" y="673"/>
                </a:lnTo>
                <a:lnTo>
                  <a:pt x="901" y="645"/>
                </a:lnTo>
                <a:lnTo>
                  <a:pt x="880" y="619"/>
                </a:lnTo>
                <a:lnTo>
                  <a:pt x="862" y="594"/>
                </a:lnTo>
                <a:lnTo>
                  <a:pt x="848" y="570"/>
                </a:lnTo>
                <a:lnTo>
                  <a:pt x="833" y="548"/>
                </a:lnTo>
                <a:lnTo>
                  <a:pt x="806" y="504"/>
                </a:lnTo>
                <a:lnTo>
                  <a:pt x="777" y="457"/>
                </a:lnTo>
                <a:lnTo>
                  <a:pt x="759" y="432"/>
                </a:lnTo>
                <a:lnTo>
                  <a:pt x="739" y="404"/>
                </a:lnTo>
                <a:lnTo>
                  <a:pt x="712" y="374"/>
                </a:lnTo>
                <a:lnTo>
                  <a:pt x="684" y="349"/>
                </a:lnTo>
                <a:lnTo>
                  <a:pt x="656" y="330"/>
                </a:lnTo>
                <a:lnTo>
                  <a:pt x="628" y="314"/>
                </a:lnTo>
                <a:lnTo>
                  <a:pt x="600" y="299"/>
                </a:lnTo>
                <a:lnTo>
                  <a:pt x="598" y="296"/>
                </a:lnTo>
                <a:lnTo>
                  <a:pt x="603" y="290"/>
                </a:lnTo>
                <a:lnTo>
                  <a:pt x="616" y="286"/>
                </a:lnTo>
                <a:lnTo>
                  <a:pt x="632" y="280"/>
                </a:lnTo>
                <a:lnTo>
                  <a:pt x="653" y="274"/>
                </a:lnTo>
                <a:lnTo>
                  <a:pt x="675" y="268"/>
                </a:lnTo>
                <a:lnTo>
                  <a:pt x="716" y="256"/>
                </a:lnTo>
                <a:lnTo>
                  <a:pt x="734" y="252"/>
                </a:lnTo>
                <a:lnTo>
                  <a:pt x="747" y="249"/>
                </a:lnTo>
                <a:lnTo>
                  <a:pt x="802" y="241"/>
                </a:lnTo>
                <a:lnTo>
                  <a:pt x="855" y="243"/>
                </a:lnTo>
                <a:lnTo>
                  <a:pt x="907" y="255"/>
                </a:lnTo>
                <a:lnTo>
                  <a:pt x="958" y="277"/>
                </a:lnTo>
                <a:lnTo>
                  <a:pt x="1007" y="306"/>
                </a:lnTo>
                <a:lnTo>
                  <a:pt x="1054" y="343"/>
                </a:lnTo>
                <a:lnTo>
                  <a:pt x="1098" y="387"/>
                </a:lnTo>
                <a:lnTo>
                  <a:pt x="1138" y="439"/>
                </a:lnTo>
                <a:lnTo>
                  <a:pt x="1172" y="493"/>
                </a:lnTo>
                <a:lnTo>
                  <a:pt x="1203" y="552"/>
                </a:lnTo>
                <a:lnTo>
                  <a:pt x="1231" y="619"/>
                </a:lnTo>
                <a:lnTo>
                  <a:pt x="1254" y="688"/>
                </a:lnTo>
                <a:lnTo>
                  <a:pt x="1275" y="759"/>
                </a:lnTo>
                <a:lnTo>
                  <a:pt x="1291" y="834"/>
                </a:lnTo>
                <a:lnTo>
                  <a:pt x="1306" y="914"/>
                </a:lnTo>
                <a:lnTo>
                  <a:pt x="1315" y="995"/>
                </a:lnTo>
                <a:lnTo>
                  <a:pt x="1319" y="1017"/>
                </a:lnTo>
                <a:lnTo>
                  <a:pt x="1328" y="1045"/>
                </a:lnTo>
                <a:lnTo>
                  <a:pt x="1330" y="1023"/>
                </a:lnTo>
                <a:lnTo>
                  <a:pt x="1333" y="996"/>
                </a:lnTo>
                <a:lnTo>
                  <a:pt x="1336" y="968"/>
                </a:lnTo>
                <a:lnTo>
                  <a:pt x="1341" y="909"/>
                </a:lnTo>
                <a:lnTo>
                  <a:pt x="1343" y="883"/>
                </a:lnTo>
                <a:lnTo>
                  <a:pt x="1344" y="861"/>
                </a:lnTo>
                <a:lnTo>
                  <a:pt x="1346" y="843"/>
                </a:lnTo>
                <a:lnTo>
                  <a:pt x="1346" y="819"/>
                </a:lnTo>
                <a:lnTo>
                  <a:pt x="1349" y="799"/>
                </a:lnTo>
                <a:lnTo>
                  <a:pt x="1355" y="772"/>
                </a:lnTo>
                <a:lnTo>
                  <a:pt x="1361" y="740"/>
                </a:lnTo>
                <a:lnTo>
                  <a:pt x="1369" y="703"/>
                </a:lnTo>
                <a:lnTo>
                  <a:pt x="1378" y="662"/>
                </a:lnTo>
                <a:lnTo>
                  <a:pt x="1390" y="617"/>
                </a:lnTo>
                <a:lnTo>
                  <a:pt x="1400" y="573"/>
                </a:lnTo>
                <a:lnTo>
                  <a:pt x="1412" y="526"/>
                </a:lnTo>
                <a:lnTo>
                  <a:pt x="1425" y="480"/>
                </a:lnTo>
                <a:lnTo>
                  <a:pt x="1437" y="434"/>
                </a:lnTo>
                <a:lnTo>
                  <a:pt x="1450" y="392"/>
                </a:lnTo>
                <a:lnTo>
                  <a:pt x="1462" y="350"/>
                </a:lnTo>
                <a:lnTo>
                  <a:pt x="1474" y="314"/>
                </a:lnTo>
                <a:lnTo>
                  <a:pt x="1484" y="281"/>
                </a:lnTo>
                <a:lnTo>
                  <a:pt x="1495" y="255"/>
                </a:lnTo>
                <a:lnTo>
                  <a:pt x="1502" y="235"/>
                </a:lnTo>
                <a:lnTo>
                  <a:pt x="1509" y="222"/>
                </a:lnTo>
                <a:lnTo>
                  <a:pt x="1537" y="187"/>
                </a:lnTo>
                <a:lnTo>
                  <a:pt x="1565" y="159"/>
                </a:lnTo>
                <a:lnTo>
                  <a:pt x="1595" y="132"/>
                </a:lnTo>
                <a:lnTo>
                  <a:pt x="1624" y="109"/>
                </a:lnTo>
                <a:lnTo>
                  <a:pt x="1663" y="81"/>
                </a:lnTo>
                <a:lnTo>
                  <a:pt x="1704" y="57"/>
                </a:lnTo>
                <a:lnTo>
                  <a:pt x="1747" y="38"/>
                </a:lnTo>
                <a:lnTo>
                  <a:pt x="1759" y="33"/>
                </a:lnTo>
                <a:lnTo>
                  <a:pt x="1775" y="28"/>
                </a:lnTo>
                <a:lnTo>
                  <a:pt x="1816" y="13"/>
                </a:lnTo>
                <a:lnTo>
                  <a:pt x="1835" y="5"/>
                </a:lnTo>
                <a:lnTo>
                  <a:pt x="1851" y="1"/>
                </a:lnTo>
                <a:lnTo>
                  <a:pt x="1862" y="0"/>
                </a:lnTo>
                <a:close/>
              </a:path>
            </a:pathLst>
          </a:custGeom>
          <a:solidFill>
            <a:schemeClr val="bg1">
              <a:alpha val="8000"/>
            </a:scheme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solidFill>
                <a:srgbClr val="2E2224"/>
              </a:solidFill>
            </a:endParaRPr>
          </a:p>
        </p:txBody>
      </p:sp>
      <p:sp>
        <p:nvSpPr>
          <p:cNvPr id="12" name="Title 11"/>
          <p:cNvSpPr>
            <a:spLocks noGrp="1"/>
          </p:cNvSpPr>
          <p:nvPr>
            <p:ph type="title"/>
          </p:nvPr>
        </p:nvSpPr>
        <p:spPr>
          <a:xfrm>
            <a:off x="3733800" y="2895599"/>
            <a:ext cx="5129543" cy="2667001"/>
          </a:xfrm>
        </p:spPr>
        <p:txBody>
          <a:bodyPr anchor="t">
            <a:normAutofit/>
          </a:bodyPr>
          <a:lstStyle>
            <a:lvl1pPr>
              <a:defRPr kumimoji="0" lang="en-US" sz="4000" b="0" i="0" u="none" strike="noStrike" kern="1200" cap="all" spc="0" normalizeH="0" baseline="0" noProof="0" dirty="0" smtClean="0">
                <a:ln>
                  <a:noFill/>
                </a:ln>
                <a:solidFill>
                  <a:schemeClr val="tx2"/>
                </a:solidFill>
                <a:effectLst/>
                <a:uLnTx/>
                <a:uFillTx/>
                <a:latin typeface="+mj-lt"/>
                <a:ea typeface="+mj-ea"/>
                <a:cs typeface="Tunga" pitchFamily="2"/>
              </a:defRPr>
            </a:lvl1pPr>
          </a:lstStyle>
          <a:p>
            <a:r>
              <a:rPr lang="en-CA" smtClean="0"/>
              <a:t>Click to edit Master title style</a:t>
            </a:r>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2511E46-B9AD-4605-BA48-F4BA770367EA}" type="datetime4">
              <a:rPr lang="en-US" smtClean="0">
                <a:solidFill>
                  <a:srgbClr val="48231E"/>
                </a:solidFill>
              </a:rPr>
              <a:pPr/>
              <a:t>June 28, 2015</a:t>
            </a:fld>
            <a:endParaRPr lang="en-US">
              <a:solidFill>
                <a:srgbClr val="48231E"/>
              </a:solidFill>
            </a:endParaRPr>
          </a:p>
        </p:txBody>
      </p:sp>
      <p:sp>
        <p:nvSpPr>
          <p:cNvPr id="6" name="Footer Placeholder 5"/>
          <p:cNvSpPr>
            <a:spLocks noGrp="1"/>
          </p:cNvSpPr>
          <p:nvPr>
            <p:ph type="ftr" sz="quarter" idx="11"/>
          </p:nvPr>
        </p:nvSpPr>
        <p:spPr/>
        <p:txBody>
          <a:bodyPr/>
          <a:lstStyle/>
          <a:p>
            <a:endParaRPr lang="en-US" dirty="0">
              <a:solidFill>
                <a:srgbClr val="48231E"/>
              </a:solidFill>
            </a:endParaRPr>
          </a:p>
        </p:txBody>
      </p:sp>
      <p:sp>
        <p:nvSpPr>
          <p:cNvPr id="7" name="Slide Number Placeholder 6"/>
          <p:cNvSpPr>
            <a:spLocks noGrp="1"/>
          </p:cNvSpPr>
          <p:nvPr>
            <p:ph type="sldNum" sz="quarter" idx="12"/>
          </p:nvPr>
        </p:nvSpPr>
        <p:spPr/>
        <p:txBody>
          <a:bodyPr/>
          <a:lstStyle/>
          <a:p>
            <a:fld id="{5744759D-0EFF-4FB2-9CCE-04E00944F0FE}" type="slidenum">
              <a:rPr lang="en-US" smtClean="0">
                <a:solidFill>
                  <a:srgbClr val="48231E"/>
                </a:solidFill>
              </a:rPr>
              <a:pPr/>
              <a:t>‹#›</a:t>
            </a:fld>
            <a:endParaRPr lang="en-US">
              <a:solidFill>
                <a:srgbClr val="48231E"/>
              </a:solidFill>
            </a:endParaRPr>
          </a:p>
        </p:txBody>
      </p:sp>
      <p:sp>
        <p:nvSpPr>
          <p:cNvPr id="9"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CA" smtClean="0"/>
              <a:t>Click to edit Master title style</a:t>
            </a:r>
            <a:endParaRPr lang="en-US" dirty="0"/>
          </a:p>
        </p:txBody>
      </p:sp>
      <p:sp>
        <p:nvSpPr>
          <p:cNvPr id="12" name="Content Placeholder 11"/>
          <p:cNvSpPr>
            <a:spLocks noGrp="1"/>
          </p:cNvSpPr>
          <p:nvPr>
            <p:ph sz="quarter" idx="13"/>
          </p:nvPr>
        </p:nvSpPr>
        <p:spPr>
          <a:xfrm>
            <a:off x="27622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13" name="Content Placeholder 11"/>
          <p:cNvSpPr>
            <a:spLocks noGrp="1"/>
          </p:cNvSpPr>
          <p:nvPr>
            <p:ph sz="quarter" idx="14"/>
          </p:nvPr>
        </p:nvSpPr>
        <p:spPr>
          <a:xfrm>
            <a:off x="4615815" y="1298448"/>
            <a:ext cx="4251960" cy="4937760"/>
          </a:xfrm>
        </p:spPr>
        <p:txBody>
          <a:bodyPr>
            <a:normAutofit/>
          </a:bodyPr>
          <a:lstStyle>
            <a:lvl1pPr>
              <a:defRPr sz="2000"/>
            </a:lvl1pPr>
            <a:lvl2pPr>
              <a:defRPr sz="1800"/>
            </a:lvl2pPr>
            <a:lvl3pPr>
              <a:defRPr sz="1600"/>
            </a:lvl3pPr>
            <a:lvl4pPr>
              <a:defRPr sz="1600"/>
            </a:lvl4pPr>
            <a:lvl5pPr>
              <a:defRPr sz="1600"/>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771A4492-1D66-40E5-BF5F-8AE5B76A3760}" type="datetime4">
              <a:rPr lang="en-US" smtClean="0">
                <a:solidFill>
                  <a:srgbClr val="48231E"/>
                </a:solidFill>
              </a:rPr>
              <a:pPr/>
              <a:t>June 28, 2015</a:t>
            </a:fld>
            <a:endParaRPr lang="en-US">
              <a:solidFill>
                <a:srgbClr val="48231E"/>
              </a:solidFill>
            </a:endParaRPr>
          </a:p>
        </p:txBody>
      </p:sp>
      <p:sp>
        <p:nvSpPr>
          <p:cNvPr id="8" name="Footer Placeholder 7"/>
          <p:cNvSpPr>
            <a:spLocks noGrp="1"/>
          </p:cNvSpPr>
          <p:nvPr>
            <p:ph type="ftr" sz="quarter" idx="11"/>
          </p:nvPr>
        </p:nvSpPr>
        <p:spPr/>
        <p:txBody>
          <a:bodyPr/>
          <a:lstStyle/>
          <a:p>
            <a:endParaRPr lang="en-US" dirty="0">
              <a:solidFill>
                <a:srgbClr val="48231E"/>
              </a:solidFill>
            </a:endParaRPr>
          </a:p>
        </p:txBody>
      </p:sp>
      <p:sp>
        <p:nvSpPr>
          <p:cNvPr id="9" name="Slide Number Placeholder 8"/>
          <p:cNvSpPr>
            <a:spLocks noGrp="1"/>
          </p:cNvSpPr>
          <p:nvPr>
            <p:ph type="sldNum" sz="quarter" idx="12"/>
          </p:nvPr>
        </p:nvSpPr>
        <p:spPr/>
        <p:txBody>
          <a:bodyPr/>
          <a:lstStyle/>
          <a:p>
            <a:fld id="{5744759D-0EFF-4FB2-9CCE-04E00944F0FE}" type="slidenum">
              <a:rPr lang="en-US" smtClean="0">
                <a:solidFill>
                  <a:srgbClr val="48231E"/>
                </a:solidFill>
              </a:rPr>
              <a:pPr/>
              <a:t>‹#›</a:t>
            </a:fld>
            <a:endParaRPr lang="en-US">
              <a:solidFill>
                <a:srgbClr val="48231E"/>
              </a:solidFill>
            </a:endParaRPr>
          </a:p>
        </p:txBody>
      </p:sp>
      <p:sp>
        <p:nvSpPr>
          <p:cNvPr id="1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CA" smtClean="0"/>
              <a:t>Click to edit Master title style</a:t>
            </a:r>
            <a:endParaRPr lang="en-US" dirty="0"/>
          </a:p>
        </p:txBody>
      </p:sp>
      <p:sp>
        <p:nvSpPr>
          <p:cNvPr id="14" name="Content Placeholder 11"/>
          <p:cNvSpPr>
            <a:spLocks noGrp="1"/>
          </p:cNvSpPr>
          <p:nvPr>
            <p:ph sz="quarter" idx="13"/>
          </p:nvPr>
        </p:nvSpPr>
        <p:spPr>
          <a:xfrm>
            <a:off x="27622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15" name="Content Placeholder 11"/>
          <p:cNvSpPr>
            <a:spLocks noGrp="1"/>
          </p:cNvSpPr>
          <p:nvPr>
            <p:ph sz="quarter" idx="14"/>
          </p:nvPr>
        </p:nvSpPr>
        <p:spPr>
          <a:xfrm>
            <a:off x="4615815" y="1810512"/>
            <a:ext cx="4251960" cy="4425696"/>
          </a:xfrm>
        </p:spPr>
        <p:txBody>
          <a:bodyPr>
            <a:normAutofit/>
          </a:bodyPr>
          <a:lstStyle>
            <a:lvl1pPr>
              <a:defRPr sz="2000"/>
            </a:lvl1pPr>
            <a:lvl2pPr>
              <a:defRPr sz="1800"/>
            </a:lvl2pPr>
            <a:lvl3pPr>
              <a:defRPr sz="1600"/>
            </a:lvl3pPr>
            <a:lvl4pPr>
              <a:defRPr sz="1600"/>
            </a:lvl4pPr>
            <a:lvl5pPr>
              <a:defRPr sz="1600"/>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20" name="Text Placeholder 3"/>
          <p:cNvSpPr>
            <a:spLocks noGrp="1"/>
          </p:cNvSpPr>
          <p:nvPr>
            <p:ph type="body" sz="half" idx="2"/>
          </p:nvPr>
        </p:nvSpPr>
        <p:spPr>
          <a:xfrm>
            <a:off x="276225" y="1298448"/>
            <a:ext cx="4248150" cy="509587"/>
          </a:xfrm>
        </p:spPr>
        <p:txBody>
          <a:bodyPr anchor="ctr">
            <a:normAutofit/>
          </a:bodyPr>
          <a:lstStyle>
            <a:lvl1pPr marL="0" indent="0" algn="l">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21" name="Text Placeholder 3"/>
          <p:cNvSpPr>
            <a:spLocks noGrp="1"/>
          </p:cNvSpPr>
          <p:nvPr>
            <p:ph type="body" sz="half" idx="15"/>
          </p:nvPr>
        </p:nvSpPr>
        <p:spPr>
          <a:xfrm>
            <a:off x="4615815" y="1298448"/>
            <a:ext cx="4248150" cy="509587"/>
          </a:xfrm>
        </p:spPr>
        <p:txBody>
          <a:bodyPr anchor="ctr">
            <a:normAutofit/>
          </a:bodyPr>
          <a:lstStyle>
            <a:lvl1pPr marL="0" indent="0">
              <a:buNone/>
              <a:defRPr sz="2000" b="0" i="0" spc="0" baseline="0">
                <a:solidFill>
                  <a:schemeClr val="tx2"/>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tx2"/>
                </a:solidFill>
              </a:defRPr>
            </a:lvl1pPr>
          </a:lstStyle>
          <a:p>
            <a:fld id="{F0120655-FBEF-4656-A8A9-E7D9EB4F4DEC}" type="datetime4">
              <a:rPr lang="en-US" smtClean="0">
                <a:solidFill>
                  <a:srgbClr val="48231E"/>
                </a:solidFill>
              </a:rPr>
              <a:pPr/>
              <a:t>June 28, 2015</a:t>
            </a:fld>
            <a:endParaRPr lang="en-US">
              <a:solidFill>
                <a:srgbClr val="48231E"/>
              </a:solidFill>
            </a:endParaRPr>
          </a:p>
        </p:txBody>
      </p:sp>
      <p:sp>
        <p:nvSpPr>
          <p:cNvPr id="4" name="Footer Placeholder 3"/>
          <p:cNvSpPr>
            <a:spLocks noGrp="1"/>
          </p:cNvSpPr>
          <p:nvPr>
            <p:ph type="ftr" sz="quarter" idx="11"/>
          </p:nvPr>
        </p:nvSpPr>
        <p:spPr/>
        <p:txBody>
          <a:bodyPr/>
          <a:lstStyle/>
          <a:p>
            <a:endParaRPr lang="en-US" dirty="0">
              <a:solidFill>
                <a:srgbClr val="48231E"/>
              </a:solidFill>
            </a:endParaRPr>
          </a:p>
        </p:txBody>
      </p:sp>
      <p:sp>
        <p:nvSpPr>
          <p:cNvPr id="5" name="Slide Number Placeholder 4"/>
          <p:cNvSpPr>
            <a:spLocks noGrp="1"/>
          </p:cNvSpPr>
          <p:nvPr>
            <p:ph type="sldNum" sz="quarter" idx="12"/>
          </p:nvPr>
        </p:nvSpPr>
        <p:spPr/>
        <p:txBody>
          <a:bodyPr/>
          <a:lstStyle/>
          <a:p>
            <a:fld id="{5744759D-0EFF-4FB2-9CCE-04E00944F0FE}" type="slidenum">
              <a:rPr lang="en-US" smtClean="0">
                <a:solidFill>
                  <a:srgbClr val="48231E"/>
                </a:solidFill>
              </a:rPr>
              <a:pPr/>
              <a:t>‹#›</a:t>
            </a:fld>
            <a:endParaRPr lang="en-US">
              <a:solidFill>
                <a:srgbClr val="48231E"/>
              </a:solidFill>
            </a:endParaRPr>
          </a:p>
        </p:txBody>
      </p:sp>
      <p:sp>
        <p:nvSpPr>
          <p:cNvPr id="17"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CA" smtClean="0"/>
              <a:t>Click to edit Master title style</a:t>
            </a:r>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6B2BA2-D035-44CD-B6C5-345CD46C68A9}" type="datetime4">
              <a:rPr lang="en-US" smtClean="0">
                <a:solidFill>
                  <a:srgbClr val="48231E"/>
                </a:solidFill>
              </a:rPr>
              <a:pPr/>
              <a:t>June 28, 2015</a:t>
            </a:fld>
            <a:endParaRPr lang="en-US">
              <a:solidFill>
                <a:srgbClr val="48231E"/>
              </a:solidFill>
            </a:endParaRPr>
          </a:p>
        </p:txBody>
      </p:sp>
      <p:sp>
        <p:nvSpPr>
          <p:cNvPr id="3" name="Footer Placeholder 2"/>
          <p:cNvSpPr>
            <a:spLocks noGrp="1"/>
          </p:cNvSpPr>
          <p:nvPr>
            <p:ph type="ftr" sz="quarter" idx="11"/>
          </p:nvPr>
        </p:nvSpPr>
        <p:spPr/>
        <p:txBody>
          <a:bodyPr/>
          <a:lstStyle/>
          <a:p>
            <a:endParaRPr lang="en-US" dirty="0">
              <a:solidFill>
                <a:srgbClr val="48231E"/>
              </a:solidFill>
            </a:endParaRPr>
          </a:p>
        </p:txBody>
      </p:sp>
      <p:sp>
        <p:nvSpPr>
          <p:cNvPr id="4" name="Slide Number Placeholder 3"/>
          <p:cNvSpPr>
            <a:spLocks noGrp="1"/>
          </p:cNvSpPr>
          <p:nvPr>
            <p:ph type="sldNum" sz="quarter" idx="12"/>
          </p:nvPr>
        </p:nvSpPr>
        <p:spPr/>
        <p:txBody>
          <a:bodyPr/>
          <a:lstStyle/>
          <a:p>
            <a:fld id="{5744759D-0EFF-4FB2-9CCE-04E00944F0FE}" type="slidenum">
              <a:rPr lang="en-US" smtClean="0">
                <a:solidFill>
                  <a:srgbClr val="48231E"/>
                </a:solidFill>
              </a:rPr>
              <a:pPr/>
              <a:t>‹#›</a:t>
            </a:fld>
            <a:endParaRPr lang="en-US">
              <a:solidFill>
                <a:srgbClr val="48231E"/>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Date Placeholder 4"/>
          <p:cNvSpPr>
            <a:spLocks noGrp="1"/>
          </p:cNvSpPr>
          <p:nvPr>
            <p:ph type="dt" sz="half" idx="10"/>
          </p:nvPr>
        </p:nvSpPr>
        <p:spPr/>
        <p:txBody>
          <a:bodyPr/>
          <a:lstStyle>
            <a:lvl1pPr>
              <a:defRPr>
                <a:solidFill>
                  <a:schemeClr val="bg2"/>
                </a:solidFill>
              </a:defRPr>
            </a:lvl1pPr>
          </a:lstStyle>
          <a:p>
            <a:fld id="{712544D9-E8EB-4DFC-9BAC-8FC5CFB1A919}" type="datetime4">
              <a:rPr lang="en-US" smtClean="0">
                <a:solidFill>
                  <a:srgbClr val="CBD8DD"/>
                </a:solidFill>
              </a:rPr>
              <a:pPr/>
              <a:t>June 28, 2015</a:t>
            </a:fld>
            <a:endParaRPr lang="en-US" dirty="0">
              <a:solidFill>
                <a:srgbClr val="CBD8DD"/>
              </a:solidFill>
            </a:endParaRPr>
          </a:p>
        </p:txBody>
      </p:sp>
      <p:sp>
        <p:nvSpPr>
          <p:cNvPr id="6" name="Footer Placeholder 5"/>
          <p:cNvSpPr>
            <a:spLocks noGrp="1"/>
          </p:cNvSpPr>
          <p:nvPr>
            <p:ph type="ftr" sz="quarter" idx="11"/>
          </p:nvPr>
        </p:nvSpPr>
        <p:spPr/>
        <p:txBody>
          <a:bodyPr/>
          <a:lstStyle/>
          <a:p>
            <a:endParaRPr lang="en-US" dirty="0">
              <a:solidFill>
                <a:srgbClr val="48231E"/>
              </a:solidFill>
            </a:endParaRPr>
          </a:p>
        </p:txBody>
      </p:sp>
      <p:sp>
        <p:nvSpPr>
          <p:cNvPr id="7" name="Slide Number Placeholder 6"/>
          <p:cNvSpPr>
            <a:spLocks noGrp="1"/>
          </p:cNvSpPr>
          <p:nvPr>
            <p:ph type="sldNum" sz="quarter" idx="12"/>
          </p:nvPr>
        </p:nvSpPr>
        <p:spPr/>
        <p:txBody>
          <a:bodyPr/>
          <a:lstStyle/>
          <a:p>
            <a:fld id="{5744759D-0EFF-4FB2-9CCE-04E00944F0FE}" type="slidenum">
              <a:rPr lang="en-US" smtClean="0">
                <a:solidFill>
                  <a:srgbClr val="48231E"/>
                </a:solidFill>
              </a:rPr>
              <a:pPr/>
              <a:t>‹#›</a:t>
            </a:fld>
            <a:endParaRPr lang="en-US">
              <a:solidFill>
                <a:srgbClr val="48231E"/>
              </a:solidFill>
            </a:endParaRPr>
          </a:p>
        </p:txBody>
      </p:sp>
      <p:sp>
        <p:nvSpPr>
          <p:cNvPr id="9" name="Title Placeholder 1"/>
          <p:cNvSpPr>
            <a:spLocks noGrp="1"/>
          </p:cNvSpPr>
          <p:nvPr>
            <p:ph type="title"/>
          </p:nvPr>
        </p:nvSpPr>
        <p:spPr>
          <a:xfrm>
            <a:off x="276225" y="228601"/>
            <a:ext cx="2834640" cy="1298448"/>
          </a:xfrm>
          <a:prstGeom prst="rect">
            <a:avLst/>
          </a:prstGeom>
        </p:spPr>
        <p:txBody>
          <a:bodyPr vert="horz" lIns="91440" tIns="45720" rIns="91440" bIns="45720" rtlCol="0" anchor="b" anchorCtr="0">
            <a:normAutofit/>
          </a:bodyPr>
          <a:lstStyle>
            <a:lvl1pPr>
              <a:defRPr sz="2400">
                <a:solidFill>
                  <a:schemeClr val="bg2"/>
                </a:solidFill>
              </a:defRPr>
            </a:lvl1pPr>
          </a:lstStyle>
          <a:p>
            <a:r>
              <a:rPr lang="en-CA" smtClean="0"/>
              <a:t>Click to edit Master title style</a:t>
            </a:r>
            <a:endParaRPr lang="en-US" dirty="0"/>
          </a:p>
        </p:txBody>
      </p:sp>
      <p:sp>
        <p:nvSpPr>
          <p:cNvPr id="10" name="Content Placeholder 11"/>
          <p:cNvSpPr>
            <a:spLocks noGrp="1"/>
          </p:cNvSpPr>
          <p:nvPr>
            <p:ph sz="quarter" idx="14"/>
          </p:nvPr>
        </p:nvSpPr>
        <p:spPr>
          <a:xfrm>
            <a:off x="3775935" y="533400"/>
            <a:ext cx="5063266" cy="5702808"/>
          </a:xfrm>
        </p:spPr>
        <p:txBody>
          <a:bodyPr>
            <a:normAutofit/>
          </a:bodyPr>
          <a:lstStyle>
            <a:lvl1pPr>
              <a:defRPr sz="2000"/>
            </a:lvl1pPr>
            <a:lvl2pPr>
              <a:defRPr sz="1800"/>
            </a:lvl2pPr>
            <a:lvl3pPr>
              <a:defRPr sz="1600"/>
            </a:lvl3pPr>
            <a:lvl4pPr>
              <a:defRPr sz="1600"/>
            </a:lvl4pPr>
            <a:lvl5pPr>
              <a:defRPr sz="1600"/>
            </a:lvl5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11" name="Text Placeholder 3"/>
          <p:cNvSpPr>
            <a:spLocks noGrp="1"/>
          </p:cNvSpPr>
          <p:nvPr>
            <p:ph type="body" sz="half" idx="2"/>
          </p:nvPr>
        </p:nvSpPr>
        <p:spPr>
          <a:xfrm>
            <a:off x="276224" y="1539240"/>
            <a:ext cx="2834640" cy="4709160"/>
          </a:xfrm>
        </p:spPr>
        <p:txBody>
          <a:bodyPr>
            <a:normAutofit/>
          </a:bodyPr>
          <a:lstStyle>
            <a:lvl1pPr marL="0" indent="0">
              <a:buNone/>
              <a:defRPr lang="en-US" sz="1600" b="0" i="0" kern="1200" cap="none" spc="30" baseline="0" dirty="0" smtClean="0">
                <a:solidFill>
                  <a:schemeClr val="bg2"/>
                </a:solidFill>
                <a:latin typeface="+mn-lt"/>
                <a:ea typeface="+mn-ea"/>
                <a:cs typeface="Tahoma"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600"/>
              </a:spcBef>
              <a:spcAft>
                <a:spcPts val="0"/>
              </a:spcAft>
              <a:buClr>
                <a:schemeClr val="accent1"/>
              </a:buClr>
              <a:buFont typeface="Arial" pitchFamily="34" charset="0"/>
              <a:buNone/>
            </a:pPr>
            <a:r>
              <a:rPr lang="en-CA"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Rectangle 12"/>
          <p:cNvSpPr/>
          <p:nvPr/>
        </p:nvSpPr>
        <p:spPr>
          <a:xfrm>
            <a:off x="0" y="-1"/>
            <a:ext cx="3409950" cy="6858000"/>
          </a:xfrm>
          <a:prstGeom prst="rect">
            <a:avLst/>
          </a:prstGeom>
          <a:solidFill>
            <a:schemeClr val="tx2">
              <a:alpha val="7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Picture Placeholder 2"/>
          <p:cNvSpPr>
            <a:spLocks noGrp="1"/>
          </p:cNvSpPr>
          <p:nvPr>
            <p:ph type="pic" idx="1"/>
          </p:nvPr>
        </p:nvSpPr>
        <p:spPr>
          <a:xfrm>
            <a:off x="3409950" y="0"/>
            <a:ext cx="5734050" cy="6858000"/>
          </a:xfrm>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lang="en-US" dirty="0"/>
          </a:p>
        </p:txBody>
      </p:sp>
      <p:sp>
        <p:nvSpPr>
          <p:cNvPr id="5" name="Date Placeholder 4"/>
          <p:cNvSpPr>
            <a:spLocks noGrp="1"/>
          </p:cNvSpPr>
          <p:nvPr>
            <p:ph type="dt" sz="half" idx="10"/>
          </p:nvPr>
        </p:nvSpPr>
        <p:spPr/>
        <p:txBody>
          <a:bodyPr/>
          <a:lstStyle>
            <a:lvl1pPr>
              <a:defRPr>
                <a:solidFill>
                  <a:schemeClr val="bg2"/>
                </a:solidFill>
              </a:defRPr>
            </a:lvl1pPr>
          </a:lstStyle>
          <a:p>
            <a:fld id="{CF894904-8048-429B-BF77-F17DA8F8287B}" type="datetime4">
              <a:rPr lang="en-US" smtClean="0">
                <a:solidFill>
                  <a:srgbClr val="CBD8DD"/>
                </a:solidFill>
              </a:rPr>
              <a:pPr/>
              <a:t>June 28, 2015</a:t>
            </a:fld>
            <a:endParaRPr lang="en-US">
              <a:solidFill>
                <a:srgbClr val="CBD8DD"/>
              </a:solidFill>
            </a:endParaRPr>
          </a:p>
        </p:txBody>
      </p:sp>
      <p:sp>
        <p:nvSpPr>
          <p:cNvPr id="6" name="Footer Placeholder 5"/>
          <p:cNvSpPr>
            <a:spLocks noGrp="1"/>
          </p:cNvSpPr>
          <p:nvPr>
            <p:ph type="ftr" sz="quarter" idx="11"/>
          </p:nvPr>
        </p:nvSpPr>
        <p:spPr/>
        <p:txBody>
          <a:bodyPr/>
          <a:lstStyle/>
          <a:p>
            <a:endParaRPr lang="en-US" dirty="0">
              <a:solidFill>
                <a:srgbClr val="48231E"/>
              </a:solidFill>
            </a:endParaRPr>
          </a:p>
        </p:txBody>
      </p:sp>
      <p:sp>
        <p:nvSpPr>
          <p:cNvPr id="7" name="Slide Number Placeholder 6"/>
          <p:cNvSpPr>
            <a:spLocks noGrp="1"/>
          </p:cNvSpPr>
          <p:nvPr>
            <p:ph type="sldNum" sz="quarter" idx="12"/>
          </p:nvPr>
        </p:nvSpPr>
        <p:spPr/>
        <p:txBody>
          <a:bodyPr/>
          <a:lstStyle/>
          <a:p>
            <a:fld id="{5744759D-0EFF-4FB2-9CCE-04E00944F0FE}" type="slidenum">
              <a:rPr lang="en-US" smtClean="0">
                <a:solidFill>
                  <a:srgbClr val="48231E"/>
                </a:solidFill>
              </a:rPr>
              <a:pPr/>
              <a:t>‹#›</a:t>
            </a:fld>
            <a:endParaRPr lang="en-US">
              <a:solidFill>
                <a:srgbClr val="48231E"/>
              </a:solidFill>
            </a:endParaRPr>
          </a:p>
        </p:txBody>
      </p:sp>
      <p:sp>
        <p:nvSpPr>
          <p:cNvPr id="21" name="Title Placeholder 1"/>
          <p:cNvSpPr>
            <a:spLocks noGrp="1"/>
          </p:cNvSpPr>
          <p:nvPr>
            <p:ph type="title"/>
          </p:nvPr>
        </p:nvSpPr>
        <p:spPr>
          <a:xfrm>
            <a:off x="276224" y="228600"/>
            <a:ext cx="2834640" cy="1295399"/>
          </a:xfrm>
          <a:prstGeom prst="rect">
            <a:avLst/>
          </a:prstGeom>
        </p:spPr>
        <p:txBody>
          <a:bodyPr vert="horz" lIns="91440" tIns="45720" rIns="91440" bIns="45720" rtlCol="0" anchor="b" anchorCtr="0">
            <a:normAutofit/>
          </a:bodyPr>
          <a:lstStyle>
            <a:lvl1pPr>
              <a:defRPr sz="2400">
                <a:solidFill>
                  <a:schemeClr val="bg2"/>
                </a:solidFill>
              </a:defRPr>
            </a:lvl1pPr>
          </a:lstStyle>
          <a:p>
            <a:r>
              <a:rPr lang="en-CA" smtClean="0"/>
              <a:t>Click to edit Master title style</a:t>
            </a:r>
            <a:endParaRPr lang="en-US" dirty="0"/>
          </a:p>
        </p:txBody>
      </p:sp>
      <p:sp>
        <p:nvSpPr>
          <p:cNvPr id="25" name="Text Placeholder 24"/>
          <p:cNvSpPr>
            <a:spLocks noGrp="1"/>
          </p:cNvSpPr>
          <p:nvPr>
            <p:ph type="body" sz="quarter" idx="13"/>
          </p:nvPr>
        </p:nvSpPr>
        <p:spPr>
          <a:xfrm>
            <a:off x="274320" y="1536192"/>
            <a:ext cx="2834640" cy="4712208"/>
          </a:xfrm>
        </p:spPr>
        <p:txBody>
          <a:bodyPr>
            <a:normAutofit/>
          </a:bodyPr>
          <a:lstStyle>
            <a:lvl1pPr marL="0" indent="0">
              <a:buNone/>
              <a:defRPr sz="1600">
                <a:solidFill>
                  <a:schemeClr val="bg2"/>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en-CA"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AF119237-00E8-48F5-9A77-8496B8A0E541}" type="datetimeFigureOut">
              <a:rPr lang="en-US" smtClean="0">
                <a:solidFill>
                  <a:srgbClr val="48231E"/>
                </a:solidFill>
              </a:rPr>
              <a:pPr/>
              <a:t>6/28/2015</a:t>
            </a:fld>
            <a:endParaRPr lang="en-US">
              <a:solidFill>
                <a:srgbClr val="48231E"/>
              </a:solidFill>
            </a:endParaRPr>
          </a:p>
        </p:txBody>
      </p:sp>
      <p:sp>
        <p:nvSpPr>
          <p:cNvPr id="5" name="Footer Placeholder 4"/>
          <p:cNvSpPr>
            <a:spLocks noGrp="1"/>
          </p:cNvSpPr>
          <p:nvPr>
            <p:ph type="ftr" sz="quarter" idx="11"/>
          </p:nvPr>
        </p:nvSpPr>
        <p:spPr/>
        <p:txBody>
          <a:bodyPr/>
          <a:lstStyle/>
          <a:p>
            <a:endParaRPr lang="en-US">
              <a:solidFill>
                <a:srgbClr val="48231E"/>
              </a:solidFill>
            </a:endParaRPr>
          </a:p>
        </p:txBody>
      </p:sp>
      <p:sp>
        <p:nvSpPr>
          <p:cNvPr id="6" name="Slide Number Placeholder 5"/>
          <p:cNvSpPr>
            <a:spLocks noGrp="1"/>
          </p:cNvSpPr>
          <p:nvPr>
            <p:ph type="sldNum" sz="quarter" idx="12"/>
          </p:nvPr>
        </p:nvSpPr>
        <p:spPr/>
        <p:txBody>
          <a:bodyPr/>
          <a:lstStyle/>
          <a:p>
            <a:fld id="{7B560992-D05B-4846-8E6E-CA034CB4F16F}" type="slidenum">
              <a:rPr lang="en-US" smtClean="0">
                <a:solidFill>
                  <a:srgbClr val="48231E"/>
                </a:solidFill>
              </a:rPr>
              <a:pPr/>
              <a:t>‹#›</a:t>
            </a:fld>
            <a:endParaRPr lang="en-US">
              <a:solidFill>
                <a:srgbClr val="48231E"/>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AF119237-00E8-48F5-9A77-8496B8A0E541}" type="datetimeFigureOut">
              <a:rPr lang="en-US" smtClean="0">
                <a:solidFill>
                  <a:srgbClr val="48231E"/>
                </a:solidFill>
              </a:rPr>
              <a:pPr/>
              <a:t>6/28/2015</a:t>
            </a:fld>
            <a:endParaRPr lang="en-US">
              <a:solidFill>
                <a:srgbClr val="48231E"/>
              </a:solidFill>
            </a:endParaRPr>
          </a:p>
        </p:txBody>
      </p:sp>
      <p:sp>
        <p:nvSpPr>
          <p:cNvPr id="5" name="Footer Placeholder 4"/>
          <p:cNvSpPr>
            <a:spLocks noGrp="1"/>
          </p:cNvSpPr>
          <p:nvPr>
            <p:ph type="ftr" sz="quarter" idx="11"/>
          </p:nvPr>
        </p:nvSpPr>
        <p:spPr/>
        <p:txBody>
          <a:bodyPr/>
          <a:lstStyle/>
          <a:p>
            <a:endParaRPr lang="en-US">
              <a:solidFill>
                <a:srgbClr val="48231E"/>
              </a:solidFill>
            </a:endParaRPr>
          </a:p>
        </p:txBody>
      </p:sp>
      <p:sp>
        <p:nvSpPr>
          <p:cNvPr id="6" name="Slide Number Placeholder 5"/>
          <p:cNvSpPr>
            <a:spLocks noGrp="1"/>
          </p:cNvSpPr>
          <p:nvPr>
            <p:ph type="sldNum" sz="quarter" idx="12"/>
          </p:nvPr>
        </p:nvSpPr>
        <p:spPr/>
        <p:txBody>
          <a:bodyPr/>
          <a:lstStyle/>
          <a:p>
            <a:fld id="{7B560992-D05B-4846-8E6E-CA034CB4F16F}" type="slidenum">
              <a:rPr lang="en-US" smtClean="0">
                <a:solidFill>
                  <a:srgbClr val="48231E"/>
                </a:solidFill>
              </a:rPr>
              <a:pPr/>
              <a:t>‹#›</a:t>
            </a:fld>
            <a:endParaRPr lang="en-US">
              <a:solidFill>
                <a:srgbClr val="48231E"/>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solidFill>
                <a:prstClr val="black"/>
              </a:solidFill>
            </a:endParaRPr>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a:endParaRPr lang="en-US">
              <a:solidFill>
                <a:prstClr val="white"/>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B341980-B849-47C0-91DD-3B681BDCB1E8}" type="datetimeFigureOut">
              <a:rPr lang="th-TH" smtClean="0">
                <a:solidFill>
                  <a:prstClr val="black"/>
                </a:solidFill>
              </a:rPr>
              <a:pPr/>
              <a:t>28/06/58</a:t>
            </a:fld>
            <a:endParaRPr lang="th-TH">
              <a:solidFill>
                <a:prstClr val="black"/>
              </a:solidFill>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th-TH">
              <a:solidFill>
                <a:prstClr val="black"/>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D96B345-1D81-4672-B0AA-BA0C0C988BF0}" type="slidenum">
              <a:rPr lang="th-TH" smtClean="0">
                <a:solidFill>
                  <a:prstClr val="black"/>
                </a:solidFill>
              </a:rPr>
              <a:pPr/>
              <a:t>‹#›</a:t>
            </a:fld>
            <a:endParaRPr lang="th-TH">
              <a:solidFill>
                <a:prstClr val="black"/>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225" y="228601"/>
            <a:ext cx="8591550" cy="1066800"/>
          </a:xfrm>
          <a:prstGeom prst="rect">
            <a:avLst/>
          </a:prstGeom>
        </p:spPr>
        <p:txBody>
          <a:bodyPr vert="horz" lIns="91440" tIns="45720" rIns="91440" bIns="45720" rtlCol="0" anchor="b" anchorCtr="0">
            <a:normAutofit/>
          </a:bodyPr>
          <a:lstStyle/>
          <a:p>
            <a:r>
              <a:rPr lang="en-CA" smtClean="0"/>
              <a:t>Click to edit Master title style</a:t>
            </a:r>
            <a:endParaRPr lang="en-US" dirty="0"/>
          </a:p>
        </p:txBody>
      </p:sp>
      <p:sp>
        <p:nvSpPr>
          <p:cNvPr id="3" name="Text Placeholder 2"/>
          <p:cNvSpPr>
            <a:spLocks noGrp="1"/>
          </p:cNvSpPr>
          <p:nvPr>
            <p:ph type="body" idx="1"/>
          </p:nvPr>
        </p:nvSpPr>
        <p:spPr>
          <a:xfrm>
            <a:off x="276225" y="1295400"/>
            <a:ext cx="8591550" cy="4933949"/>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2"/>
          </p:nvPr>
        </p:nvSpPr>
        <p:spPr>
          <a:xfrm>
            <a:off x="276225" y="6429375"/>
            <a:ext cx="2133600" cy="292100"/>
          </a:xfrm>
          <a:prstGeom prst="rect">
            <a:avLst/>
          </a:prstGeom>
        </p:spPr>
        <p:txBody>
          <a:bodyPr vert="horz" lIns="91440" tIns="45720" rIns="91440" bIns="45720" rtlCol="0" anchor="ctr">
            <a:normAutofit/>
          </a:bodyPr>
          <a:lstStyle>
            <a:lvl1pPr algn="l">
              <a:defRPr sz="1050" b="1">
                <a:solidFill>
                  <a:schemeClr val="tx2"/>
                </a:solidFill>
              </a:defRPr>
            </a:lvl1pPr>
          </a:lstStyle>
          <a:p>
            <a:fld id="{6441D7B3-F7C5-4013-AC5D-399DD8DB11FA}" type="datetime4">
              <a:rPr lang="en-US" smtClean="0">
                <a:solidFill>
                  <a:srgbClr val="48231E"/>
                </a:solidFill>
              </a:rPr>
              <a:pPr/>
              <a:t>June 28, 2015</a:t>
            </a:fld>
            <a:endParaRPr lang="en-US">
              <a:solidFill>
                <a:srgbClr val="48231E"/>
              </a:solidFill>
            </a:endParaRPr>
          </a:p>
        </p:txBody>
      </p:sp>
      <p:sp>
        <p:nvSpPr>
          <p:cNvPr id="5" name="Footer Placeholder 4"/>
          <p:cNvSpPr>
            <a:spLocks noGrp="1"/>
          </p:cNvSpPr>
          <p:nvPr>
            <p:ph type="ftr" sz="quarter" idx="3"/>
          </p:nvPr>
        </p:nvSpPr>
        <p:spPr>
          <a:xfrm>
            <a:off x="3743324" y="6429375"/>
            <a:ext cx="4086225" cy="292100"/>
          </a:xfrm>
          <a:prstGeom prst="rect">
            <a:avLst/>
          </a:prstGeom>
        </p:spPr>
        <p:txBody>
          <a:bodyPr vert="horz" lIns="91440" tIns="45720" rIns="91440" bIns="45720" rtlCol="0" anchor="ctr">
            <a:normAutofit/>
          </a:bodyPr>
          <a:lstStyle>
            <a:lvl1pPr algn="l">
              <a:defRPr sz="1050" b="1">
                <a:solidFill>
                  <a:schemeClr val="tx2"/>
                </a:solidFill>
              </a:defRPr>
            </a:lvl1pPr>
          </a:lstStyle>
          <a:p>
            <a:endParaRPr lang="en-US" dirty="0">
              <a:solidFill>
                <a:srgbClr val="48231E"/>
              </a:solidFill>
            </a:endParaRPr>
          </a:p>
        </p:txBody>
      </p:sp>
      <p:sp>
        <p:nvSpPr>
          <p:cNvPr id="6" name="Slide Number Placeholder 5"/>
          <p:cNvSpPr>
            <a:spLocks noGrp="1"/>
          </p:cNvSpPr>
          <p:nvPr>
            <p:ph type="sldNum" sz="quarter" idx="4"/>
          </p:nvPr>
        </p:nvSpPr>
        <p:spPr>
          <a:xfrm>
            <a:off x="7991475" y="6429375"/>
            <a:ext cx="876300" cy="292100"/>
          </a:xfrm>
          <a:prstGeom prst="rect">
            <a:avLst/>
          </a:prstGeom>
        </p:spPr>
        <p:txBody>
          <a:bodyPr vert="horz" lIns="91440" tIns="45720" rIns="91440" bIns="45720" rtlCol="0" anchor="ctr">
            <a:normAutofit/>
          </a:bodyPr>
          <a:lstStyle>
            <a:lvl1pPr algn="r">
              <a:defRPr sz="1600" b="1">
                <a:solidFill>
                  <a:schemeClr val="tx2"/>
                </a:solidFill>
              </a:defRPr>
            </a:lvl1pPr>
          </a:lstStyle>
          <a:p>
            <a:fld id="{5744759D-0EFF-4FB2-9CCE-04E00944F0FE}" type="slidenum">
              <a:rPr lang="en-US" smtClean="0">
                <a:solidFill>
                  <a:srgbClr val="48231E"/>
                </a:solidFill>
              </a:rPr>
              <a:pPr/>
              <a:t>‹#›</a:t>
            </a:fld>
            <a:endParaRPr lang="en-US">
              <a:solidFill>
                <a:srgbClr val="48231E"/>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spcBef>
          <a:spcPts val="400"/>
        </a:spcBef>
        <a:buNone/>
        <a:defRPr sz="3600" b="0" kern="1200" cap="none" spc="0" baseline="0">
          <a:solidFill>
            <a:schemeClr val="tx2"/>
          </a:solidFill>
          <a:latin typeface="+mj-lt"/>
          <a:ea typeface="+mj-ea"/>
          <a:cs typeface="Tunga" pitchFamily="2"/>
        </a:defRPr>
      </a:lvl1pPr>
    </p:titleStyle>
    <p:bodyStyle>
      <a:lvl1pPr marL="171450" indent="-173736" algn="l" defTabSz="914400" rtl="0" eaLnBrk="1" latinLnBrk="0" hangingPunct="1">
        <a:spcBef>
          <a:spcPts val="600"/>
        </a:spcBef>
        <a:spcAft>
          <a:spcPts val="0"/>
        </a:spcAft>
        <a:buClr>
          <a:schemeClr val="accent1"/>
        </a:buClr>
        <a:buFont typeface="Arial" pitchFamily="34" charset="0"/>
        <a:buChar char="•"/>
        <a:defRPr sz="2200" b="0" i="0" kern="1200" cap="none" spc="30" baseline="0">
          <a:solidFill>
            <a:schemeClr val="tx2"/>
          </a:solidFill>
          <a:latin typeface="+mn-lt"/>
          <a:ea typeface="+mn-ea"/>
          <a:cs typeface="Tahoma" pitchFamily="34" charset="0"/>
        </a:defRPr>
      </a:lvl1pPr>
      <a:lvl2pPr marL="344488" indent="-173736" algn="l" defTabSz="914400" rtl="0" eaLnBrk="1" latinLnBrk="0" hangingPunct="1">
        <a:spcBef>
          <a:spcPts val="600"/>
        </a:spcBef>
        <a:buClr>
          <a:schemeClr val="accent1"/>
        </a:buClr>
        <a:buFont typeface="Arial" pitchFamily="34" charset="0"/>
        <a:buChar char="•"/>
        <a:defRPr sz="2000" kern="1200">
          <a:solidFill>
            <a:schemeClr val="tx2"/>
          </a:solidFill>
          <a:latin typeface="+mn-lt"/>
          <a:ea typeface="+mn-ea"/>
          <a:cs typeface="Tahoma" pitchFamily="34" charset="0"/>
        </a:defRPr>
      </a:lvl2pPr>
      <a:lvl3pPr marL="515938" indent="-173736" algn="l" defTabSz="914400" rtl="0" eaLnBrk="1" latinLnBrk="0" hangingPunct="1">
        <a:spcBef>
          <a:spcPts val="600"/>
        </a:spcBef>
        <a:buClr>
          <a:schemeClr val="accent1"/>
        </a:buClr>
        <a:buFont typeface="Arial" pitchFamily="34" charset="0"/>
        <a:buChar char="•"/>
        <a:defRPr sz="1800" kern="1200">
          <a:solidFill>
            <a:schemeClr val="tx2"/>
          </a:solidFill>
          <a:latin typeface="+mn-lt"/>
          <a:ea typeface="+mn-ea"/>
          <a:cs typeface="Tahoma" pitchFamily="34" charset="0"/>
        </a:defRPr>
      </a:lvl3pPr>
      <a:lvl4pPr marL="688975" indent="-173736" algn="l" defTabSz="914400" rtl="0" eaLnBrk="1" latinLnBrk="0" hangingPunct="1">
        <a:spcBef>
          <a:spcPts val="600"/>
        </a:spcBef>
        <a:buClr>
          <a:schemeClr val="accent1"/>
        </a:buClr>
        <a:buFont typeface="Arial" pitchFamily="34" charset="0"/>
        <a:buChar char="•"/>
        <a:defRPr sz="1600" kern="1200">
          <a:solidFill>
            <a:schemeClr val="tx2"/>
          </a:solidFill>
          <a:latin typeface="+mn-lt"/>
          <a:ea typeface="+mn-ea"/>
          <a:cs typeface="Tahoma" pitchFamily="34" charset="0"/>
        </a:defRPr>
      </a:lvl4pPr>
      <a:lvl5pPr marL="860425" indent="-173736" algn="l" defTabSz="914400" rtl="0" eaLnBrk="1" latinLnBrk="0" hangingPunct="1">
        <a:spcBef>
          <a:spcPts val="600"/>
        </a:spcBef>
        <a:buClr>
          <a:schemeClr val="accent1"/>
        </a:buClr>
        <a:buFont typeface="Arial" pitchFamily="34" charset="0"/>
        <a:buChar char="•"/>
        <a:defRPr sz="1600" kern="1200" baseline="0">
          <a:solidFill>
            <a:schemeClr val="tx2"/>
          </a:solidFill>
          <a:latin typeface="+mn-lt"/>
          <a:ea typeface="+mn-ea"/>
          <a:cs typeface="Tahoma" pitchFamily="34" charset="0"/>
        </a:defRPr>
      </a:lvl5pPr>
      <a:lvl6pPr marL="105156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123444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7pPr>
      <a:lvl8pPr marL="141732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8pPr>
      <a:lvl9pPr marL="1600200" indent="-173736"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8.xml"/><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14348" y="2214554"/>
            <a:ext cx="7772400" cy="1829761"/>
          </a:xfrm>
        </p:spPr>
        <p:txBody>
          <a:bodyPr/>
          <a:lstStyle/>
          <a:p>
            <a:r>
              <a:rPr lang="en-US" dirty="0" smtClean="0"/>
              <a:t>CLMV migrant workers in their countries </a:t>
            </a:r>
            <a:endParaRPr lang="th-TH" dirty="0"/>
          </a:p>
        </p:txBody>
      </p:sp>
      <p:sp>
        <p:nvSpPr>
          <p:cNvPr id="5" name="Subtitle 4"/>
          <p:cNvSpPr>
            <a:spLocks noGrp="1"/>
          </p:cNvSpPr>
          <p:nvPr>
            <p:ph type="subTitle" idx="1"/>
          </p:nvPr>
        </p:nvSpPr>
        <p:spPr>
          <a:xfrm>
            <a:off x="785786" y="857232"/>
            <a:ext cx="7772400" cy="1199704"/>
          </a:xfrm>
        </p:spPr>
        <p:txBody>
          <a:bodyPr/>
          <a:lstStyle/>
          <a:p>
            <a:pPr algn="ctr"/>
            <a:endParaRPr lang="en-US" dirty="0" smtClean="0"/>
          </a:p>
          <a:p>
            <a:pPr algn="ctr"/>
            <a:r>
              <a:rPr lang="en-US" sz="3600" dirty="0" smtClean="0"/>
              <a:t>Part 2 B (slide 47-76)</a:t>
            </a:r>
            <a:endParaRPr lang="th-TH" sz="36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Cambodia Profile</a:t>
            </a:r>
            <a:endParaRPr lang="en-US" dirty="0"/>
          </a:p>
        </p:txBody>
      </p:sp>
      <p:sp>
        <p:nvSpPr>
          <p:cNvPr id="3" name="Content Placeholder 2"/>
          <p:cNvSpPr>
            <a:spLocks noGrp="1"/>
          </p:cNvSpPr>
          <p:nvPr>
            <p:ph sz="quarter" idx="13"/>
          </p:nvPr>
        </p:nvSpPr>
        <p:spPr>
          <a:xfrm>
            <a:off x="276224" y="1298447"/>
            <a:ext cx="5571926" cy="5419593"/>
          </a:xfrm>
        </p:spPr>
        <p:txBody>
          <a:bodyPr>
            <a:normAutofit fontScale="92500" lnSpcReduction="20000"/>
          </a:bodyPr>
          <a:lstStyle/>
          <a:p>
            <a:r>
              <a:rPr lang="en-US" sz="2400" dirty="0">
                <a:latin typeface="Franklin Gothic Book" charset="0"/>
              </a:rPr>
              <a:t>Total population is </a:t>
            </a:r>
            <a:r>
              <a:rPr lang="en-US" altLang="ja-JP" sz="2400" dirty="0">
                <a:latin typeface="Franklin Gothic Book" charset="0"/>
              </a:rPr>
              <a:t>14,676,591 which includes 7,555,083 </a:t>
            </a:r>
            <a:r>
              <a:rPr lang="en-US" altLang="ja-JP" sz="2400" dirty="0" smtClean="0">
                <a:latin typeface="Franklin Gothic Book" charset="0"/>
              </a:rPr>
              <a:t>females</a:t>
            </a:r>
            <a:endParaRPr lang="en-US" sz="2400" dirty="0" smtClean="0"/>
          </a:p>
          <a:p>
            <a:r>
              <a:rPr lang="en-US" altLang="ja-JP" sz="2400" dirty="0">
                <a:latin typeface="Franklin Gothic Book" charset="0"/>
              </a:rPr>
              <a:t>Unemployment rate: 2.7% (NIS 2013)</a:t>
            </a:r>
          </a:p>
          <a:p>
            <a:r>
              <a:rPr lang="en-US" altLang="ja-JP" sz="2400" dirty="0">
                <a:latin typeface="Franklin Gothic Book" charset="0"/>
              </a:rPr>
              <a:t>Population in Severe Poverty 16.4% (HDR</a:t>
            </a:r>
            <a:r>
              <a:rPr lang="en-US" altLang="ja-JP" sz="2400" dirty="0" smtClean="0">
                <a:latin typeface="Franklin Gothic Book" charset="0"/>
              </a:rPr>
              <a:t>)</a:t>
            </a:r>
            <a:endParaRPr lang="en-US" sz="2400" dirty="0" smtClean="0"/>
          </a:p>
          <a:p>
            <a:r>
              <a:rPr lang="en-US" sz="2400" dirty="0" smtClean="0"/>
              <a:t>The percentage of working age population (aged 15-64 years) increased from 62% to 65.6%</a:t>
            </a:r>
          </a:p>
          <a:p>
            <a:r>
              <a:rPr lang="en-US" sz="2400" dirty="0" smtClean="0"/>
              <a:t>The young population working age group (aged 15-24 years) grow average annual rate of 3%</a:t>
            </a:r>
          </a:p>
          <a:p>
            <a:r>
              <a:rPr lang="en-US" sz="2400" dirty="0" smtClean="0"/>
              <a:t>Estimated 300,000 per year will enter to the </a:t>
            </a:r>
            <a:r>
              <a:rPr lang="en-US" sz="2400" dirty="0" err="1" smtClean="0"/>
              <a:t>labour</a:t>
            </a:r>
            <a:r>
              <a:rPr lang="en-US" sz="2400" dirty="0" smtClean="0"/>
              <a:t> market</a:t>
            </a:r>
          </a:p>
          <a:p>
            <a:r>
              <a:rPr lang="en-US" sz="2400" dirty="0" smtClean="0"/>
              <a:t>World Bank estimates there are 346,710 emigrates, which represents 2.5% of total population ??</a:t>
            </a:r>
          </a:p>
          <a:p>
            <a:r>
              <a:rPr lang="en-US" sz="2400" dirty="0" smtClean="0"/>
              <a:t>The number of undocumented Cambodian workers are unknown</a:t>
            </a:r>
          </a:p>
          <a:p>
            <a:endParaRPr lang="en-US" b="1" dirty="0" smtClean="0">
              <a:latin typeface="Franklin Gothic Book" charset="0"/>
            </a:endParaRPr>
          </a:p>
          <a:p>
            <a:pPr marL="0" indent="0">
              <a:buNone/>
            </a:pPr>
            <a:endParaRPr lang="en-US" dirty="0" smtClean="0"/>
          </a:p>
          <a:p>
            <a:pPr marL="342900" indent="-342900"/>
            <a:endParaRPr lang="en-US" dirty="0" smtClean="0"/>
          </a:p>
          <a:p>
            <a:endParaRPr lang="en-US" dirty="0"/>
          </a:p>
        </p:txBody>
      </p:sp>
      <p:pic>
        <p:nvPicPr>
          <p:cNvPr id="5" name="Content Placeholder 4" descr="20140513_03a.jpg"/>
          <p:cNvPicPr>
            <a:picLocks noGrp="1" noChangeAspect="1"/>
          </p:cNvPicPr>
          <p:nvPr>
            <p:ph sz="quarter" idx="14"/>
          </p:nvPr>
        </p:nvPicPr>
        <p:blipFill>
          <a:blip r:embed="rId2" cstate="print">
            <a:extLst>
              <a:ext uri="{28A0092B-C50C-407E-A947-70E740481C1C}">
                <a14:useLocalDpi xmlns="" xmlns:a14="http://schemas.microsoft.com/office/drawing/2010/main" val="0"/>
              </a:ext>
            </a:extLst>
          </a:blip>
          <a:srcRect l="21297" r="21297"/>
          <a:stretch>
            <a:fillRect/>
          </a:stretch>
        </p:blipFill>
        <p:spPr>
          <a:xfrm>
            <a:off x="5998531" y="1298448"/>
            <a:ext cx="2869243" cy="4937760"/>
          </a:xfrm>
        </p:spPr>
      </p:pic>
    </p:spTree>
    <p:extLst>
      <p:ext uri="{BB962C8B-B14F-4D97-AF65-F5344CB8AC3E}">
        <p14:creationId xmlns="" xmlns:p14="http://schemas.microsoft.com/office/powerpoint/2010/main" val="11786184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p:cNvSpPr>
          <p:nvPr>
            <p:ph type="title"/>
          </p:nvPr>
        </p:nvSpPr>
        <p:spPr>
          <a:xfrm>
            <a:off x="762000" y="365125"/>
            <a:ext cx="7521575" cy="1082675"/>
          </a:xfrm>
        </p:spPr>
        <p:txBody>
          <a:bodyPr>
            <a:normAutofit fontScale="90000"/>
          </a:bodyPr>
          <a:lstStyle/>
          <a:p>
            <a:pPr eaLnBrk="1" fontAlgn="auto" hangingPunct="1">
              <a:spcAft>
                <a:spcPts val="0"/>
              </a:spcAft>
              <a:defRPr/>
            </a:pPr>
            <a:r>
              <a:rPr lang="en-US" dirty="0"/>
              <a:t>I</a:t>
            </a:r>
            <a:r>
              <a:rPr lang="en-US" dirty="0" smtClean="0">
                <a:ea typeface="+mj-ea"/>
              </a:rPr>
              <a:t>mplementation of Cambodian Government Policies on sending migrants abroad </a:t>
            </a:r>
          </a:p>
        </p:txBody>
      </p:sp>
      <p:sp>
        <p:nvSpPr>
          <p:cNvPr id="40962" name="Rectangle 3"/>
          <p:cNvSpPr>
            <a:spLocks noGrp="1"/>
          </p:cNvSpPr>
          <p:nvPr>
            <p:ph idx="4294967295"/>
          </p:nvPr>
        </p:nvSpPr>
        <p:spPr>
          <a:xfrm>
            <a:off x="762000" y="1600200"/>
            <a:ext cx="7521575" cy="4724400"/>
          </a:xfrm>
          <a:prstGeom prst="rect">
            <a:avLst/>
          </a:prstGeom>
        </p:spPr>
        <p:txBody>
          <a:bodyPr>
            <a:normAutofit/>
          </a:bodyPr>
          <a:lstStyle/>
          <a:p>
            <a:pPr algn="just" eaLnBrk="1" hangingPunct="1">
              <a:buFont typeface="Arial" charset="0"/>
              <a:buChar char="•"/>
            </a:pPr>
            <a:r>
              <a:rPr lang="en-US" sz="2400" b="0" dirty="0">
                <a:latin typeface="Franklin Gothic Book" charset="0"/>
              </a:rPr>
              <a:t>Established Manpower Training and Oversee Sending Board (MTOSB) in 2007</a:t>
            </a:r>
          </a:p>
          <a:p>
            <a:pPr algn="just" eaLnBrk="1" hangingPunct="1">
              <a:buFont typeface="Arial" charset="0"/>
              <a:buChar char="•"/>
            </a:pPr>
            <a:r>
              <a:rPr lang="en-US" sz="2400" b="0" dirty="0">
                <a:latin typeface="Franklin Gothic Book" charset="0"/>
              </a:rPr>
              <a:t>Established Labor Migration Taskforce in 2007</a:t>
            </a:r>
          </a:p>
          <a:p>
            <a:pPr algn="just" eaLnBrk="1" hangingPunct="1">
              <a:buFont typeface="Arial" charset="0"/>
              <a:buChar char="•"/>
            </a:pPr>
            <a:r>
              <a:rPr lang="en-US" sz="2400" b="0" dirty="0">
                <a:latin typeface="Franklin Gothic Book" charset="0"/>
              </a:rPr>
              <a:t>Established an Inter-Ministerial Task Force for Migration (IMTM) in 2006 </a:t>
            </a:r>
          </a:p>
          <a:p>
            <a:pPr algn="just" eaLnBrk="1" hangingPunct="1">
              <a:buFont typeface="Arial" charset="0"/>
              <a:buChar char="•"/>
            </a:pPr>
            <a:r>
              <a:rPr lang="en-US" sz="2400" b="0" dirty="0" smtClean="0">
                <a:latin typeface="Franklin Gothic Book" charset="0"/>
              </a:rPr>
              <a:t>49 </a:t>
            </a:r>
            <a:r>
              <a:rPr lang="en-US" sz="2400" b="0" dirty="0">
                <a:latin typeface="Franklin Gothic Book" charset="0"/>
              </a:rPr>
              <a:t>registered private recruitment agencies in Cambodia to send workers to Japan, Korea, Malaysia and Singapore  (</a:t>
            </a:r>
            <a:r>
              <a:rPr lang="en-US" sz="2400" b="0" dirty="0" smtClean="0">
                <a:latin typeface="Franklin Gothic Book" charset="0"/>
              </a:rPr>
              <a:t>2013)</a:t>
            </a:r>
          </a:p>
          <a:p>
            <a:pPr algn="just" eaLnBrk="1" hangingPunct="1">
              <a:buFont typeface="Arial" charset="0"/>
              <a:buChar char="•"/>
            </a:pPr>
            <a:r>
              <a:rPr lang="en-US" sz="2400" dirty="0" smtClean="0">
                <a:latin typeface="Franklin Gothic Book" charset="0"/>
              </a:rPr>
              <a:t>Only 42 recruitment agencies have licenses to recruit Cambodian Migrant worker to Thailand</a:t>
            </a:r>
            <a:endParaRPr lang="en-US" sz="2400" b="0" dirty="0">
              <a:latin typeface="Franklin Gothic Book" charset="0"/>
            </a:endParaRPr>
          </a:p>
        </p:txBody>
      </p:sp>
    </p:spTree>
    <p:extLst>
      <p:ext uri="{BB962C8B-B14F-4D97-AF65-F5344CB8AC3E}">
        <p14:creationId xmlns="" xmlns:p14="http://schemas.microsoft.com/office/powerpoint/2010/main" val="27288937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ja-JP" dirty="0">
                <a:ea typeface="ＭＳ Ｐゴシック" charset="-128"/>
              </a:rPr>
              <a:t>Collaboration with government and non-government agencies</a:t>
            </a:r>
            <a:endParaRPr lang="en-US" dirty="0"/>
          </a:p>
        </p:txBody>
      </p:sp>
      <p:sp>
        <p:nvSpPr>
          <p:cNvPr id="3" name="Content Placeholder 2"/>
          <p:cNvSpPr>
            <a:spLocks noGrp="1"/>
          </p:cNvSpPr>
          <p:nvPr>
            <p:ph sz="quarter" idx="13"/>
          </p:nvPr>
        </p:nvSpPr>
        <p:spPr/>
        <p:txBody>
          <a:bodyPr/>
          <a:lstStyle/>
          <a:p>
            <a:pPr>
              <a:buFont typeface="Constantia" charset="0"/>
              <a:buChar char="-"/>
              <a:defRPr/>
            </a:pPr>
            <a:endParaRPr lang="en-US" altLang="ja-JP" sz="2000" dirty="0" smtClean="0">
              <a:latin typeface="Franklin Gothic Book" charset="0"/>
              <a:ea typeface="MS PGothic" charset="0"/>
              <a:cs typeface="MS PGothic" charset="0"/>
            </a:endParaRPr>
          </a:p>
          <a:p>
            <a:pPr>
              <a:buFont typeface="Constantia" charset="0"/>
              <a:buChar char="-"/>
              <a:defRPr/>
            </a:pPr>
            <a:r>
              <a:rPr lang="en-US" altLang="ja-JP" sz="2000" dirty="0" smtClean="0">
                <a:latin typeface="Franklin Gothic Book" charset="0"/>
                <a:ea typeface="MS PGothic" charset="0"/>
                <a:cs typeface="MS PGothic" charset="0"/>
              </a:rPr>
              <a:t>Established </a:t>
            </a:r>
            <a:r>
              <a:rPr lang="en-US" altLang="ja-JP" sz="2000" dirty="0">
                <a:latin typeface="Franklin Gothic Book" charset="0"/>
                <a:ea typeface="MS PGothic" charset="0"/>
                <a:cs typeface="MS PGothic" charset="0"/>
              </a:rPr>
              <a:t>the National Task Force to Combat Human Trafficking (2007) and issued a Sub-Decree on establishment of National Committee to Lead the Suppression of Human Trafficking, Smuggling, Labor Exploitation and Sexual Exploitation in Women and Children S.T.S.L.S.(2009</a:t>
            </a:r>
            <a:r>
              <a:rPr lang="en-US" altLang="ja-JP" sz="2000" dirty="0" smtClean="0">
                <a:latin typeface="Franklin Gothic Book" charset="0"/>
                <a:ea typeface="MS PGothic" charset="0"/>
                <a:cs typeface="MS PGothic" charset="0"/>
              </a:rPr>
              <a:t>)</a:t>
            </a:r>
          </a:p>
          <a:p>
            <a:pPr>
              <a:buFont typeface="Constantia" charset="0"/>
              <a:buChar char="-"/>
              <a:defRPr/>
            </a:pPr>
            <a:r>
              <a:rPr lang="en-US" altLang="ja-JP" sz="2000" dirty="0" smtClean="0">
                <a:latin typeface="Franklin Gothic Book" charset="0"/>
                <a:ea typeface="MS PGothic" charset="0"/>
                <a:cs typeface="MS PGothic" charset="0"/>
              </a:rPr>
              <a:t>There are seven working group established:</a:t>
            </a:r>
          </a:p>
          <a:p>
            <a:pPr marL="454914" indent="-457200">
              <a:buFont typeface="+mj-lt"/>
              <a:buAutoNum type="arabicPeriod"/>
              <a:defRPr/>
            </a:pPr>
            <a:r>
              <a:rPr lang="en-US" altLang="ja-JP" sz="2000" dirty="0" smtClean="0">
                <a:latin typeface="Franklin Gothic Book" charset="0"/>
                <a:ea typeface="MS PGothic" charset="0"/>
                <a:cs typeface="MS PGothic" charset="0"/>
              </a:rPr>
              <a:t>Prevention</a:t>
            </a:r>
          </a:p>
          <a:p>
            <a:pPr marL="454914" indent="-457200">
              <a:buFont typeface="+mj-lt"/>
              <a:buAutoNum type="arabicPeriod"/>
              <a:defRPr/>
            </a:pPr>
            <a:r>
              <a:rPr lang="en-US" altLang="ja-JP" sz="2000" dirty="0" smtClean="0">
                <a:latin typeface="Franklin Gothic Book" charset="0"/>
                <a:ea typeface="MS PGothic" charset="0"/>
                <a:cs typeface="MS PGothic" charset="0"/>
              </a:rPr>
              <a:t>Protection</a:t>
            </a:r>
          </a:p>
          <a:p>
            <a:pPr marL="454914" indent="-457200">
              <a:buFont typeface="+mj-lt"/>
              <a:buAutoNum type="arabicPeriod"/>
              <a:defRPr/>
            </a:pPr>
            <a:r>
              <a:rPr lang="en-US" altLang="ja-JP" sz="2000" dirty="0" smtClean="0">
                <a:latin typeface="Franklin Gothic Book" charset="0"/>
                <a:ea typeface="MS PGothic" charset="0"/>
                <a:cs typeface="MS PGothic" charset="0"/>
              </a:rPr>
              <a:t>Law Enforcement</a:t>
            </a:r>
          </a:p>
          <a:p>
            <a:pPr marL="454914" indent="-457200">
              <a:buFont typeface="+mj-lt"/>
              <a:buAutoNum type="arabicPeriod"/>
              <a:defRPr/>
            </a:pPr>
            <a:r>
              <a:rPr lang="en-US" altLang="ja-JP" sz="2000" dirty="0" smtClean="0">
                <a:latin typeface="Franklin Gothic Book" charset="0"/>
                <a:ea typeface="MS PGothic" charset="0"/>
                <a:cs typeface="MS PGothic" charset="0"/>
              </a:rPr>
              <a:t>Justice</a:t>
            </a:r>
          </a:p>
          <a:p>
            <a:pPr marL="454914" indent="-457200">
              <a:buFont typeface="+mj-lt"/>
              <a:buAutoNum type="arabicPeriod"/>
              <a:defRPr/>
            </a:pPr>
            <a:r>
              <a:rPr lang="en-US" altLang="ja-JP" sz="2000" dirty="0" smtClean="0">
                <a:latin typeface="Franklin Gothic Book" charset="0"/>
                <a:ea typeface="MS PGothic" charset="0"/>
                <a:cs typeface="MS PGothic" charset="0"/>
              </a:rPr>
              <a:t>International Coordination</a:t>
            </a:r>
          </a:p>
          <a:p>
            <a:pPr marL="454914" indent="-457200">
              <a:buFont typeface="+mj-lt"/>
              <a:buAutoNum type="arabicPeriod"/>
              <a:defRPr/>
            </a:pPr>
            <a:r>
              <a:rPr lang="en-US" altLang="ja-JP" sz="2000" dirty="0" smtClean="0">
                <a:latin typeface="Franklin Gothic Book" charset="0"/>
                <a:ea typeface="MS PGothic" charset="0"/>
                <a:cs typeface="MS PGothic" charset="0"/>
              </a:rPr>
              <a:t>Child Affairs</a:t>
            </a:r>
          </a:p>
          <a:p>
            <a:pPr marL="454914" indent="-457200">
              <a:buFont typeface="+mj-lt"/>
              <a:buAutoNum type="arabicPeriod"/>
              <a:defRPr/>
            </a:pPr>
            <a:r>
              <a:rPr lang="en-US" altLang="ja-JP" sz="2000" dirty="0" smtClean="0">
                <a:latin typeface="Franklin Gothic Book" charset="0"/>
                <a:ea typeface="MS PGothic" charset="0"/>
                <a:cs typeface="MS PGothic" charset="0"/>
              </a:rPr>
              <a:t>Migrant Worker</a:t>
            </a:r>
          </a:p>
          <a:p>
            <a:pPr marL="454914" indent="-457200">
              <a:buFont typeface="+mj-lt"/>
              <a:buAutoNum type="arabicPeriod"/>
              <a:defRPr/>
            </a:pPr>
            <a:endParaRPr lang="en-US" altLang="ja-JP" sz="2000" dirty="0">
              <a:latin typeface="Franklin Gothic Book" charset="0"/>
              <a:ea typeface="MS PGothic" charset="0"/>
              <a:cs typeface="MS PGothic" charset="0"/>
            </a:endParaRPr>
          </a:p>
          <a:p>
            <a:pPr>
              <a:buNone/>
              <a:defRPr/>
            </a:pPr>
            <a:endParaRPr lang="en-US" altLang="ja-JP" dirty="0">
              <a:latin typeface="Franklin Gothic Book" charset="0"/>
              <a:ea typeface="MS PGothic" charset="0"/>
              <a:cs typeface="MS PGothic" charset="0"/>
            </a:endParaRPr>
          </a:p>
          <a:p>
            <a:endParaRPr lang="en-US" dirty="0"/>
          </a:p>
        </p:txBody>
      </p:sp>
      <p:pic>
        <p:nvPicPr>
          <p:cNvPr id="4" name="Picture 3" descr="MoI.jpe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390046" y="3740170"/>
            <a:ext cx="3492500" cy="2324100"/>
          </a:xfrm>
          <a:prstGeom prst="rect">
            <a:avLst/>
          </a:prstGeom>
        </p:spPr>
      </p:pic>
    </p:spTree>
    <p:extLst>
      <p:ext uri="{BB962C8B-B14F-4D97-AF65-F5344CB8AC3E}">
        <p14:creationId xmlns="" xmlns:p14="http://schemas.microsoft.com/office/powerpoint/2010/main" val="29931922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Cambodian Migrant Workers to Thailand</a:t>
            </a:r>
            <a:endParaRPr lang="en-US" sz="3200" dirty="0"/>
          </a:p>
        </p:txBody>
      </p:sp>
      <p:graphicFrame>
        <p:nvGraphicFramePr>
          <p:cNvPr id="4" name="Content Placeholder 3"/>
          <p:cNvGraphicFramePr>
            <a:graphicFrameLocks noGrp="1"/>
          </p:cNvGraphicFramePr>
          <p:nvPr>
            <p:ph sz="quarter" idx="13"/>
            <p:extLst>
              <p:ext uri="{D42A27DB-BD31-4B8C-83A1-F6EECF244321}">
                <p14:modId xmlns="" xmlns:p14="http://schemas.microsoft.com/office/powerpoint/2010/main" val="1385085784"/>
              </p:ext>
            </p:extLst>
          </p:nvPr>
        </p:nvGraphicFramePr>
        <p:xfrm>
          <a:off x="273045" y="1589043"/>
          <a:ext cx="8594730" cy="1483360"/>
        </p:xfrm>
        <a:graphic>
          <a:graphicData uri="http://schemas.openxmlformats.org/drawingml/2006/table">
            <a:tbl>
              <a:tblPr firstRow="1" bandRow="1">
                <a:tableStyleId>{5C22544A-7EE6-4342-B048-85BDC9FD1C3A}</a:tableStyleId>
              </a:tblPr>
              <a:tblGrid>
                <a:gridCol w="945119"/>
                <a:gridCol w="773827"/>
                <a:gridCol w="859473"/>
                <a:gridCol w="859473"/>
                <a:gridCol w="859473"/>
                <a:gridCol w="859473"/>
                <a:gridCol w="859473"/>
                <a:gridCol w="859473"/>
                <a:gridCol w="859473"/>
                <a:gridCol w="859473"/>
              </a:tblGrid>
              <a:tr h="370840">
                <a:tc>
                  <a:txBody>
                    <a:bodyPr/>
                    <a:lstStyle/>
                    <a:p>
                      <a:r>
                        <a:rPr lang="en-US" dirty="0" smtClean="0"/>
                        <a:t>Year</a:t>
                      </a:r>
                      <a:endParaRPr lang="en-US" dirty="0"/>
                    </a:p>
                  </a:txBody>
                  <a:tcPr/>
                </a:tc>
                <a:tc>
                  <a:txBody>
                    <a:bodyPr/>
                    <a:lstStyle/>
                    <a:p>
                      <a:r>
                        <a:rPr lang="en-US" dirty="0" smtClean="0"/>
                        <a:t>2006</a:t>
                      </a:r>
                      <a:endParaRPr lang="en-US" dirty="0"/>
                    </a:p>
                  </a:txBody>
                  <a:tcPr/>
                </a:tc>
                <a:tc>
                  <a:txBody>
                    <a:bodyPr/>
                    <a:lstStyle/>
                    <a:p>
                      <a:r>
                        <a:rPr lang="en-US" dirty="0" smtClean="0"/>
                        <a:t>2007</a:t>
                      </a:r>
                      <a:endParaRPr lang="en-US" dirty="0"/>
                    </a:p>
                  </a:txBody>
                  <a:tcPr/>
                </a:tc>
                <a:tc>
                  <a:txBody>
                    <a:bodyPr/>
                    <a:lstStyle/>
                    <a:p>
                      <a:r>
                        <a:rPr lang="en-US" dirty="0" smtClean="0"/>
                        <a:t>2008</a:t>
                      </a:r>
                      <a:endParaRPr lang="en-US" dirty="0"/>
                    </a:p>
                  </a:txBody>
                  <a:tcPr/>
                </a:tc>
                <a:tc>
                  <a:txBody>
                    <a:bodyPr/>
                    <a:lstStyle/>
                    <a:p>
                      <a:r>
                        <a:rPr lang="en-US" dirty="0" smtClean="0"/>
                        <a:t>2009</a:t>
                      </a:r>
                      <a:endParaRPr lang="en-US" dirty="0"/>
                    </a:p>
                  </a:txBody>
                  <a:tcPr/>
                </a:tc>
                <a:tc>
                  <a:txBody>
                    <a:bodyPr/>
                    <a:lstStyle/>
                    <a:p>
                      <a:r>
                        <a:rPr lang="en-US" dirty="0" smtClean="0"/>
                        <a:t>2010</a:t>
                      </a:r>
                      <a:endParaRPr lang="en-US" dirty="0"/>
                    </a:p>
                  </a:txBody>
                  <a:tcPr/>
                </a:tc>
                <a:tc>
                  <a:txBody>
                    <a:bodyPr/>
                    <a:lstStyle/>
                    <a:p>
                      <a:r>
                        <a:rPr lang="en-US" dirty="0" smtClean="0"/>
                        <a:t>2011</a:t>
                      </a:r>
                      <a:endParaRPr lang="en-US" dirty="0"/>
                    </a:p>
                  </a:txBody>
                  <a:tcPr/>
                </a:tc>
                <a:tc>
                  <a:txBody>
                    <a:bodyPr/>
                    <a:lstStyle/>
                    <a:p>
                      <a:r>
                        <a:rPr lang="en-US" dirty="0" smtClean="0"/>
                        <a:t>2012</a:t>
                      </a:r>
                      <a:endParaRPr lang="en-US" dirty="0"/>
                    </a:p>
                  </a:txBody>
                  <a:tcPr/>
                </a:tc>
                <a:tc>
                  <a:txBody>
                    <a:bodyPr/>
                    <a:lstStyle/>
                    <a:p>
                      <a:r>
                        <a:rPr lang="en-US" dirty="0" smtClean="0"/>
                        <a:t>2013</a:t>
                      </a:r>
                      <a:endParaRPr lang="en-US" dirty="0"/>
                    </a:p>
                  </a:txBody>
                  <a:tcPr/>
                </a:tc>
                <a:tc>
                  <a:txBody>
                    <a:bodyPr/>
                    <a:lstStyle/>
                    <a:p>
                      <a:r>
                        <a:rPr lang="en-US" dirty="0" smtClean="0"/>
                        <a:t>2014</a:t>
                      </a:r>
                      <a:endParaRPr lang="en-US" dirty="0"/>
                    </a:p>
                  </a:txBody>
                  <a:tcPr/>
                </a:tc>
              </a:tr>
              <a:tr h="370840">
                <a:tc>
                  <a:txBody>
                    <a:bodyPr/>
                    <a:lstStyle/>
                    <a:p>
                      <a:r>
                        <a:rPr lang="en-US" dirty="0" smtClean="0"/>
                        <a:t>Male</a:t>
                      </a:r>
                      <a:endParaRPr lang="en-US" dirty="0"/>
                    </a:p>
                  </a:txBody>
                  <a:tcPr/>
                </a:tc>
                <a:tc>
                  <a:txBody>
                    <a:bodyPr/>
                    <a:lstStyle/>
                    <a:p>
                      <a:r>
                        <a:rPr lang="en-US" dirty="0" smtClean="0"/>
                        <a:t>226</a:t>
                      </a:r>
                      <a:endParaRPr lang="en-US" dirty="0"/>
                    </a:p>
                  </a:txBody>
                  <a:tcPr/>
                </a:tc>
                <a:tc>
                  <a:txBody>
                    <a:bodyPr/>
                    <a:lstStyle/>
                    <a:p>
                      <a:r>
                        <a:rPr lang="en-US" dirty="0" smtClean="0"/>
                        <a:t>3,935</a:t>
                      </a:r>
                      <a:endParaRPr lang="en-US" dirty="0"/>
                    </a:p>
                  </a:txBody>
                  <a:tcPr/>
                </a:tc>
                <a:tc>
                  <a:txBody>
                    <a:bodyPr/>
                    <a:lstStyle/>
                    <a:p>
                      <a:r>
                        <a:rPr lang="en-US" dirty="0" smtClean="0"/>
                        <a:t>1,425</a:t>
                      </a:r>
                      <a:endParaRPr lang="en-US" dirty="0"/>
                    </a:p>
                  </a:txBody>
                  <a:tcPr/>
                </a:tc>
                <a:tc>
                  <a:txBody>
                    <a:bodyPr/>
                    <a:lstStyle/>
                    <a:p>
                      <a:r>
                        <a:rPr lang="en-US" dirty="0" smtClean="0"/>
                        <a:t>1,968</a:t>
                      </a:r>
                      <a:endParaRPr lang="en-US" dirty="0"/>
                    </a:p>
                  </a:txBody>
                  <a:tcPr/>
                </a:tc>
                <a:tc>
                  <a:txBody>
                    <a:bodyPr/>
                    <a:lstStyle/>
                    <a:p>
                      <a:r>
                        <a:rPr lang="en-US" dirty="0" smtClean="0"/>
                        <a:t>6,304</a:t>
                      </a:r>
                      <a:endParaRPr lang="en-US" dirty="0"/>
                    </a:p>
                  </a:txBody>
                  <a:tcPr/>
                </a:tc>
                <a:tc>
                  <a:txBody>
                    <a:bodyPr/>
                    <a:lstStyle/>
                    <a:p>
                      <a:r>
                        <a:rPr lang="en-US" dirty="0" smtClean="0"/>
                        <a:t>10,624</a:t>
                      </a:r>
                      <a:endParaRPr lang="en-US" dirty="0"/>
                    </a:p>
                  </a:txBody>
                  <a:tcPr/>
                </a:tc>
                <a:tc>
                  <a:txBody>
                    <a:bodyPr/>
                    <a:lstStyle/>
                    <a:p>
                      <a:r>
                        <a:rPr lang="en-US" dirty="0" smtClean="0"/>
                        <a:t>16,551</a:t>
                      </a:r>
                      <a:endParaRPr lang="en-US" dirty="0"/>
                    </a:p>
                  </a:txBody>
                  <a:tcPr/>
                </a:tc>
                <a:tc>
                  <a:txBody>
                    <a:bodyPr/>
                    <a:lstStyle/>
                    <a:p>
                      <a:r>
                        <a:rPr lang="en-US" dirty="0" smtClean="0"/>
                        <a:t>8,840</a:t>
                      </a:r>
                      <a:endParaRPr lang="en-US" dirty="0"/>
                    </a:p>
                  </a:txBody>
                  <a:tcPr/>
                </a:tc>
                <a:tc>
                  <a:txBody>
                    <a:bodyPr/>
                    <a:lstStyle/>
                    <a:p>
                      <a:r>
                        <a:rPr lang="en-US" dirty="0" smtClean="0"/>
                        <a:t>3,275</a:t>
                      </a:r>
                      <a:endParaRPr lang="en-US" dirty="0"/>
                    </a:p>
                  </a:txBody>
                  <a:tcPr/>
                </a:tc>
              </a:tr>
              <a:tr h="370840">
                <a:tc>
                  <a:txBody>
                    <a:bodyPr/>
                    <a:lstStyle/>
                    <a:p>
                      <a:r>
                        <a:rPr lang="en-US" dirty="0" smtClean="0"/>
                        <a:t>Female</a:t>
                      </a:r>
                      <a:endParaRPr lang="en-US" dirty="0"/>
                    </a:p>
                  </a:txBody>
                  <a:tcPr/>
                </a:tc>
                <a:tc>
                  <a:txBody>
                    <a:bodyPr/>
                    <a:lstStyle/>
                    <a:p>
                      <a:r>
                        <a:rPr lang="en-US" dirty="0" smtClean="0"/>
                        <a:t>219</a:t>
                      </a:r>
                      <a:endParaRPr lang="en-US" dirty="0"/>
                    </a:p>
                  </a:txBody>
                  <a:tcPr/>
                </a:tc>
                <a:tc>
                  <a:txBody>
                    <a:bodyPr/>
                    <a:lstStyle/>
                    <a:p>
                      <a:r>
                        <a:rPr lang="en-US" dirty="0" smtClean="0"/>
                        <a:t>1,735</a:t>
                      </a:r>
                      <a:endParaRPr lang="en-US" dirty="0"/>
                    </a:p>
                  </a:txBody>
                  <a:tcPr/>
                </a:tc>
                <a:tc>
                  <a:txBody>
                    <a:bodyPr/>
                    <a:lstStyle/>
                    <a:p>
                      <a:r>
                        <a:rPr lang="en-US" dirty="0" smtClean="0"/>
                        <a:t>691</a:t>
                      </a:r>
                      <a:endParaRPr lang="en-US" dirty="0"/>
                    </a:p>
                  </a:txBody>
                  <a:tcPr/>
                </a:tc>
                <a:tc>
                  <a:txBody>
                    <a:bodyPr/>
                    <a:lstStyle/>
                    <a:p>
                      <a:r>
                        <a:rPr lang="en-US" dirty="0" smtClean="0"/>
                        <a:t>1,575</a:t>
                      </a:r>
                      <a:endParaRPr lang="en-US" dirty="0"/>
                    </a:p>
                  </a:txBody>
                  <a:tcPr/>
                </a:tc>
                <a:tc>
                  <a:txBody>
                    <a:bodyPr/>
                    <a:lstStyle/>
                    <a:p>
                      <a:r>
                        <a:rPr lang="en-US" dirty="0" smtClean="0"/>
                        <a:t>4,920</a:t>
                      </a:r>
                      <a:endParaRPr lang="en-US" dirty="0"/>
                    </a:p>
                  </a:txBody>
                  <a:tcPr/>
                </a:tc>
                <a:tc>
                  <a:txBody>
                    <a:bodyPr/>
                    <a:lstStyle/>
                    <a:p>
                      <a:r>
                        <a:rPr lang="en-US" dirty="0" smtClean="0"/>
                        <a:t>6,123</a:t>
                      </a:r>
                      <a:endParaRPr lang="en-US" dirty="0"/>
                    </a:p>
                  </a:txBody>
                  <a:tcPr/>
                </a:tc>
                <a:tc>
                  <a:txBody>
                    <a:bodyPr/>
                    <a:lstStyle/>
                    <a:p>
                      <a:r>
                        <a:rPr lang="en-US" dirty="0" smtClean="0"/>
                        <a:t>9,839</a:t>
                      </a:r>
                      <a:endParaRPr lang="en-US" dirty="0"/>
                    </a:p>
                  </a:txBody>
                  <a:tcPr/>
                </a:tc>
                <a:tc>
                  <a:txBody>
                    <a:bodyPr/>
                    <a:lstStyle/>
                    <a:p>
                      <a:r>
                        <a:rPr lang="en-US" dirty="0" smtClean="0"/>
                        <a:t>4,628</a:t>
                      </a:r>
                      <a:endParaRPr lang="en-US" dirty="0"/>
                    </a:p>
                  </a:txBody>
                  <a:tcPr/>
                </a:tc>
                <a:tc>
                  <a:txBody>
                    <a:bodyPr/>
                    <a:lstStyle/>
                    <a:p>
                      <a:r>
                        <a:rPr lang="en-US" dirty="0" smtClean="0"/>
                        <a:t>1,966</a:t>
                      </a:r>
                      <a:endParaRPr lang="en-US" dirty="0"/>
                    </a:p>
                  </a:txBody>
                  <a:tcPr/>
                </a:tc>
              </a:tr>
              <a:tr h="370840">
                <a:tc>
                  <a:txBody>
                    <a:bodyPr/>
                    <a:lstStyle/>
                    <a:p>
                      <a:r>
                        <a:rPr lang="en-US" dirty="0" smtClean="0"/>
                        <a:t>Total:</a:t>
                      </a:r>
                      <a:endParaRPr lang="en-US" dirty="0"/>
                    </a:p>
                  </a:txBody>
                  <a:tcPr/>
                </a:tc>
                <a:tc>
                  <a:txBody>
                    <a:bodyPr/>
                    <a:lstStyle/>
                    <a:p>
                      <a:r>
                        <a:rPr lang="en-US" dirty="0" smtClean="0"/>
                        <a:t>445</a:t>
                      </a:r>
                      <a:endParaRPr lang="en-US" dirty="0"/>
                    </a:p>
                  </a:txBody>
                  <a:tcPr/>
                </a:tc>
                <a:tc>
                  <a:txBody>
                    <a:bodyPr/>
                    <a:lstStyle/>
                    <a:p>
                      <a:r>
                        <a:rPr lang="en-US" dirty="0" smtClean="0"/>
                        <a:t>5,670</a:t>
                      </a:r>
                      <a:endParaRPr lang="en-US" dirty="0"/>
                    </a:p>
                  </a:txBody>
                  <a:tcPr/>
                </a:tc>
                <a:tc>
                  <a:txBody>
                    <a:bodyPr/>
                    <a:lstStyle/>
                    <a:p>
                      <a:r>
                        <a:rPr lang="en-US" dirty="0" smtClean="0"/>
                        <a:t>2,116</a:t>
                      </a:r>
                      <a:endParaRPr lang="en-US" dirty="0"/>
                    </a:p>
                  </a:txBody>
                  <a:tcPr/>
                </a:tc>
                <a:tc>
                  <a:txBody>
                    <a:bodyPr/>
                    <a:lstStyle/>
                    <a:p>
                      <a:r>
                        <a:rPr lang="en-US" dirty="0" smtClean="0"/>
                        <a:t>3,543</a:t>
                      </a:r>
                      <a:endParaRPr lang="en-US" dirty="0"/>
                    </a:p>
                  </a:txBody>
                  <a:tcPr/>
                </a:tc>
                <a:tc>
                  <a:txBody>
                    <a:bodyPr/>
                    <a:lstStyle/>
                    <a:p>
                      <a:r>
                        <a:rPr lang="en-US" dirty="0" smtClean="0"/>
                        <a:t>11,224</a:t>
                      </a:r>
                      <a:endParaRPr lang="en-US" dirty="0"/>
                    </a:p>
                  </a:txBody>
                  <a:tcPr/>
                </a:tc>
                <a:tc>
                  <a:txBody>
                    <a:bodyPr/>
                    <a:lstStyle/>
                    <a:p>
                      <a:r>
                        <a:rPr lang="en-US" dirty="0" smtClean="0"/>
                        <a:t>16,837</a:t>
                      </a:r>
                      <a:endParaRPr lang="en-US" dirty="0"/>
                    </a:p>
                  </a:txBody>
                  <a:tcPr/>
                </a:tc>
                <a:tc>
                  <a:txBody>
                    <a:bodyPr/>
                    <a:lstStyle/>
                    <a:p>
                      <a:r>
                        <a:rPr lang="en-US" dirty="0" smtClean="0"/>
                        <a:t>26,390</a:t>
                      </a:r>
                      <a:endParaRPr lang="en-US" dirty="0"/>
                    </a:p>
                  </a:txBody>
                  <a:tcPr/>
                </a:tc>
                <a:tc>
                  <a:txBody>
                    <a:bodyPr/>
                    <a:lstStyle/>
                    <a:p>
                      <a:r>
                        <a:rPr lang="en-US" dirty="0" smtClean="0"/>
                        <a:t>13,468</a:t>
                      </a:r>
                      <a:endParaRPr lang="en-US" dirty="0"/>
                    </a:p>
                  </a:txBody>
                  <a:tcPr/>
                </a:tc>
                <a:tc>
                  <a:txBody>
                    <a:bodyPr/>
                    <a:lstStyle/>
                    <a:p>
                      <a:r>
                        <a:rPr lang="en-US" dirty="0" smtClean="0"/>
                        <a:t>5,241</a:t>
                      </a:r>
                      <a:endParaRPr lang="en-US" dirty="0"/>
                    </a:p>
                  </a:txBody>
                  <a:tcPr/>
                </a:tc>
              </a:tr>
            </a:tbl>
          </a:graphicData>
        </a:graphic>
      </p:graphicFrame>
      <p:graphicFrame>
        <p:nvGraphicFramePr>
          <p:cNvPr id="6" name="Content Placeholder 3"/>
          <p:cNvGraphicFramePr>
            <a:graphicFrameLocks/>
          </p:cNvGraphicFramePr>
          <p:nvPr>
            <p:extLst>
              <p:ext uri="{D42A27DB-BD31-4B8C-83A1-F6EECF244321}">
                <p14:modId xmlns="" xmlns:p14="http://schemas.microsoft.com/office/powerpoint/2010/main" val="2548692245"/>
              </p:ext>
            </p:extLst>
          </p:nvPr>
        </p:nvGraphicFramePr>
        <p:xfrm>
          <a:off x="273045" y="3662869"/>
          <a:ext cx="8594724" cy="2392680"/>
        </p:xfrm>
        <a:graphic>
          <a:graphicData uri="http://schemas.openxmlformats.org/drawingml/2006/table">
            <a:tbl>
              <a:tblPr firstRow="1" bandRow="1">
                <a:tableStyleId>{5C22544A-7EE6-4342-B048-85BDC9FD1C3A}</a:tableStyleId>
              </a:tblPr>
              <a:tblGrid>
                <a:gridCol w="2148681"/>
                <a:gridCol w="2148681"/>
                <a:gridCol w="2148681"/>
                <a:gridCol w="2148681"/>
              </a:tblGrid>
              <a:tr h="370840">
                <a:tc>
                  <a:txBody>
                    <a:bodyPr/>
                    <a:lstStyle/>
                    <a:p>
                      <a:r>
                        <a:rPr lang="en-US" dirty="0" smtClean="0"/>
                        <a:t>Type of registration </a:t>
                      </a:r>
                      <a:endParaRPr lang="en-US" dirty="0"/>
                    </a:p>
                  </a:txBody>
                  <a:tcPr/>
                </a:tc>
                <a:tc>
                  <a:txBody>
                    <a:bodyPr/>
                    <a:lstStyle/>
                    <a:p>
                      <a:r>
                        <a:rPr lang="en-US" dirty="0" smtClean="0"/>
                        <a:t>Male</a:t>
                      </a:r>
                      <a:endParaRPr lang="en-US" dirty="0"/>
                    </a:p>
                  </a:txBody>
                  <a:tcPr/>
                </a:tc>
                <a:tc>
                  <a:txBody>
                    <a:bodyPr/>
                    <a:lstStyle/>
                    <a:p>
                      <a:r>
                        <a:rPr lang="en-US" dirty="0" smtClean="0"/>
                        <a:t>Female</a:t>
                      </a:r>
                      <a:endParaRPr lang="en-US" dirty="0"/>
                    </a:p>
                  </a:txBody>
                  <a:tcPr/>
                </a:tc>
                <a:tc>
                  <a:txBody>
                    <a:bodyPr/>
                    <a:lstStyle/>
                    <a:p>
                      <a:r>
                        <a:rPr lang="en-US" dirty="0" smtClean="0"/>
                        <a:t>Total</a:t>
                      </a:r>
                      <a:endParaRPr lang="en-US" dirty="0"/>
                    </a:p>
                  </a:txBody>
                  <a:tcPr/>
                </a:tc>
              </a:tr>
              <a:tr h="370840">
                <a:tc>
                  <a:txBody>
                    <a:bodyPr/>
                    <a:lstStyle/>
                    <a:p>
                      <a:r>
                        <a:rPr lang="en-US" dirty="0" err="1" smtClean="0"/>
                        <a:t>MoU</a:t>
                      </a:r>
                      <a:endParaRPr lang="en-US" dirty="0"/>
                    </a:p>
                  </a:txBody>
                  <a:tcPr/>
                </a:tc>
                <a:tc>
                  <a:txBody>
                    <a:bodyPr/>
                    <a:lstStyle/>
                    <a:p>
                      <a:r>
                        <a:rPr lang="en-US" dirty="0" smtClean="0"/>
                        <a:t>50,652</a:t>
                      </a:r>
                      <a:endParaRPr lang="en-US" dirty="0"/>
                    </a:p>
                  </a:txBody>
                  <a:tcPr/>
                </a:tc>
                <a:tc>
                  <a:txBody>
                    <a:bodyPr/>
                    <a:lstStyle/>
                    <a:p>
                      <a:r>
                        <a:rPr lang="en-US" dirty="0" smtClean="0"/>
                        <a:t>35,976</a:t>
                      </a:r>
                      <a:endParaRPr lang="en-US" dirty="0"/>
                    </a:p>
                  </a:txBody>
                  <a:tcPr/>
                </a:tc>
                <a:tc>
                  <a:txBody>
                    <a:bodyPr/>
                    <a:lstStyle/>
                    <a:p>
                      <a:r>
                        <a:rPr lang="en-US" dirty="0" smtClean="0"/>
                        <a:t>86,628</a:t>
                      </a:r>
                      <a:endParaRPr lang="en-US" dirty="0"/>
                    </a:p>
                  </a:txBody>
                  <a:tcPr/>
                </a:tc>
              </a:tr>
              <a:tr h="370840">
                <a:tc>
                  <a:txBody>
                    <a:bodyPr/>
                    <a:lstStyle/>
                    <a:p>
                      <a:r>
                        <a:rPr lang="en-US" dirty="0" smtClean="0"/>
                        <a:t>National Verification (NV)</a:t>
                      </a:r>
                      <a:endParaRPr lang="en-US" dirty="0"/>
                    </a:p>
                  </a:txBody>
                  <a:tcPr/>
                </a:tc>
                <a:tc>
                  <a:txBody>
                    <a:bodyPr/>
                    <a:lstStyle/>
                    <a:p>
                      <a:r>
                        <a:rPr lang="en-US" dirty="0" smtClean="0"/>
                        <a:t>63,913</a:t>
                      </a:r>
                      <a:endParaRPr lang="en-US" dirty="0"/>
                    </a:p>
                  </a:txBody>
                  <a:tcPr/>
                </a:tc>
                <a:tc>
                  <a:txBody>
                    <a:bodyPr/>
                    <a:lstStyle/>
                    <a:p>
                      <a:r>
                        <a:rPr lang="en-US" dirty="0" smtClean="0"/>
                        <a:t>41,106</a:t>
                      </a:r>
                      <a:endParaRPr lang="en-US" dirty="0"/>
                    </a:p>
                  </a:txBody>
                  <a:tcPr/>
                </a:tc>
                <a:tc>
                  <a:txBody>
                    <a:bodyPr/>
                    <a:lstStyle/>
                    <a:p>
                      <a:r>
                        <a:rPr lang="en-US" dirty="0" smtClean="0"/>
                        <a:t>105,019</a:t>
                      </a:r>
                      <a:endParaRPr lang="en-US" dirty="0"/>
                    </a:p>
                  </a:txBody>
                  <a:tcPr/>
                </a:tc>
              </a:tr>
              <a:tr h="370840">
                <a:tc>
                  <a:txBody>
                    <a:bodyPr/>
                    <a:lstStyle/>
                    <a:p>
                      <a:r>
                        <a:rPr lang="en-US" dirty="0" smtClean="0"/>
                        <a:t>One Stop Service Center (OSSC)</a:t>
                      </a:r>
                      <a:endParaRPr lang="en-US" dirty="0"/>
                    </a:p>
                  </a:txBody>
                  <a:tcPr/>
                </a:tc>
                <a:tc>
                  <a:txBody>
                    <a:bodyPr/>
                    <a:lstStyle/>
                    <a:p>
                      <a:r>
                        <a:rPr lang="en-US" dirty="0" smtClean="0"/>
                        <a:t>334,242</a:t>
                      </a:r>
                      <a:endParaRPr lang="en-US" dirty="0"/>
                    </a:p>
                  </a:txBody>
                  <a:tcPr/>
                </a:tc>
                <a:tc>
                  <a:txBody>
                    <a:bodyPr/>
                    <a:lstStyle/>
                    <a:p>
                      <a:r>
                        <a:rPr lang="en-US" dirty="0" smtClean="0"/>
                        <a:t>362,096</a:t>
                      </a:r>
                      <a:endParaRPr lang="en-US" dirty="0"/>
                    </a:p>
                  </a:txBody>
                  <a:tcPr/>
                </a:tc>
                <a:tc>
                  <a:txBody>
                    <a:bodyPr/>
                    <a:lstStyle/>
                    <a:p>
                      <a:r>
                        <a:rPr lang="en-US" dirty="0" smtClean="0"/>
                        <a:t>696,338</a:t>
                      </a:r>
                      <a:endParaRPr lang="en-US" dirty="0"/>
                    </a:p>
                  </a:txBody>
                  <a:tcPr/>
                </a:tc>
              </a:tr>
              <a:tr h="370840">
                <a:tc>
                  <a:txBody>
                    <a:bodyPr/>
                    <a:lstStyle/>
                    <a:p>
                      <a:r>
                        <a:rPr lang="en-US" dirty="0" smtClean="0"/>
                        <a:t>Grand Total</a:t>
                      </a:r>
                      <a:endParaRPr lang="en-US" dirty="0"/>
                    </a:p>
                  </a:txBody>
                  <a:tcPr/>
                </a:tc>
                <a:tc>
                  <a:txBody>
                    <a:bodyPr/>
                    <a:lstStyle/>
                    <a:p>
                      <a:r>
                        <a:rPr lang="en-US" dirty="0" smtClean="0"/>
                        <a:t>448,807</a:t>
                      </a:r>
                      <a:endParaRPr lang="en-US" dirty="0"/>
                    </a:p>
                  </a:txBody>
                  <a:tcPr/>
                </a:tc>
                <a:tc>
                  <a:txBody>
                    <a:bodyPr/>
                    <a:lstStyle/>
                    <a:p>
                      <a:r>
                        <a:rPr lang="en-US" dirty="0" smtClean="0"/>
                        <a:t>439,178</a:t>
                      </a:r>
                      <a:endParaRPr lang="en-US" dirty="0"/>
                    </a:p>
                  </a:txBody>
                  <a:tcPr/>
                </a:tc>
                <a:tc>
                  <a:txBody>
                    <a:bodyPr/>
                    <a:lstStyle/>
                    <a:p>
                      <a:r>
                        <a:rPr lang="en-US" dirty="0" smtClean="0"/>
                        <a:t>887,985</a:t>
                      </a:r>
                      <a:endParaRPr lang="en-US" dirty="0"/>
                    </a:p>
                  </a:txBody>
                  <a:tcPr/>
                </a:tc>
              </a:tr>
            </a:tbl>
          </a:graphicData>
        </a:graphic>
      </p:graphicFrame>
      <p:sp>
        <p:nvSpPr>
          <p:cNvPr id="9" name="Rectangle 8"/>
          <p:cNvSpPr/>
          <p:nvPr/>
        </p:nvSpPr>
        <p:spPr>
          <a:xfrm>
            <a:off x="276225" y="6117370"/>
            <a:ext cx="8591550" cy="707886"/>
          </a:xfrm>
          <a:prstGeom prst="rect">
            <a:avLst/>
          </a:prstGeom>
        </p:spPr>
        <p:txBody>
          <a:bodyPr wrap="square">
            <a:spAutoFit/>
          </a:bodyPr>
          <a:lstStyle/>
          <a:p>
            <a:r>
              <a:rPr lang="en-US" sz="2000" dirty="0">
                <a:solidFill>
                  <a:srgbClr val="2E2224"/>
                </a:solidFill>
              </a:rPr>
              <a:t>Source: NV and MOU (Office of Foreign Workers Administration, </a:t>
            </a:r>
            <a:r>
              <a:rPr lang="en-US" sz="2000" dirty="0">
                <a:solidFill>
                  <a:srgbClr val="2E2224"/>
                </a:solidFill>
              </a:rPr>
              <a:t>October 2014</a:t>
            </a:r>
            <a:r>
              <a:rPr lang="en-US" sz="2000" dirty="0">
                <a:solidFill>
                  <a:srgbClr val="2E2224"/>
                </a:solidFill>
              </a:rPr>
              <a:t>); )SSC (Department of Local Administration, </a:t>
            </a:r>
            <a:r>
              <a:rPr lang="en-US" sz="2000" dirty="0">
                <a:solidFill>
                  <a:srgbClr val="2E2224"/>
                </a:solidFill>
              </a:rPr>
              <a:t>October </a:t>
            </a:r>
            <a:r>
              <a:rPr lang="en-US" sz="2000" dirty="0">
                <a:solidFill>
                  <a:srgbClr val="2E2224"/>
                </a:solidFill>
              </a:rPr>
              <a:t>6, 2014)</a:t>
            </a:r>
          </a:p>
        </p:txBody>
      </p:sp>
      <p:sp>
        <p:nvSpPr>
          <p:cNvPr id="10" name="Rectangle 9"/>
          <p:cNvSpPr/>
          <p:nvPr/>
        </p:nvSpPr>
        <p:spPr>
          <a:xfrm>
            <a:off x="276225" y="3143248"/>
            <a:ext cx="8591544" cy="369332"/>
          </a:xfrm>
          <a:prstGeom prst="rect">
            <a:avLst/>
          </a:prstGeom>
        </p:spPr>
        <p:txBody>
          <a:bodyPr wrap="square">
            <a:spAutoFit/>
          </a:bodyPr>
          <a:lstStyle/>
          <a:p>
            <a:r>
              <a:rPr lang="en-US" sz="1800" dirty="0">
                <a:solidFill>
                  <a:srgbClr val="2E2224"/>
                </a:solidFill>
              </a:rPr>
              <a:t>Deployment of Cambodian migrant workers (2006 to May 2014) </a:t>
            </a:r>
            <a:r>
              <a:rPr lang="en-US" sz="1800" dirty="0">
                <a:solidFill>
                  <a:srgbClr val="2E2224"/>
                </a:solidFill>
              </a:rPr>
              <a:t>Source: </a:t>
            </a:r>
            <a:r>
              <a:rPr lang="en-US" sz="1800" dirty="0" err="1">
                <a:solidFill>
                  <a:srgbClr val="2E2224"/>
                </a:solidFill>
              </a:rPr>
              <a:t>MoLVT</a:t>
            </a:r>
            <a:r>
              <a:rPr lang="en-US" sz="1800" dirty="0">
                <a:solidFill>
                  <a:srgbClr val="2E2224"/>
                </a:solidFill>
              </a:rPr>
              <a:t> ????</a:t>
            </a:r>
            <a:endParaRPr lang="en-US" sz="1800" dirty="0">
              <a:solidFill>
                <a:srgbClr val="2E2224"/>
              </a:solidFill>
            </a:endParaRPr>
          </a:p>
        </p:txBody>
      </p:sp>
    </p:spTree>
    <p:extLst>
      <p:ext uri="{BB962C8B-B14F-4D97-AF65-F5344CB8AC3E}">
        <p14:creationId xmlns="" xmlns:p14="http://schemas.microsoft.com/office/powerpoint/2010/main" val="28261726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turnee Fishermen.jpe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680648" y="4032023"/>
            <a:ext cx="3492500" cy="2324100"/>
          </a:xfrm>
          <a:prstGeom prst="rect">
            <a:avLst/>
          </a:prstGeom>
        </p:spPr>
      </p:pic>
      <p:pic>
        <p:nvPicPr>
          <p:cNvPr id="4" name="Picture 3" descr="2-Street-People.jpg"/>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990963" y="4127383"/>
            <a:ext cx="3900295" cy="2228740"/>
          </a:xfrm>
          <a:prstGeom prst="rect">
            <a:avLst/>
          </a:prstGeom>
        </p:spPr>
      </p:pic>
      <p:pic>
        <p:nvPicPr>
          <p:cNvPr id="7" name="Picture 6" descr="Cambodia2013 250.JPG"/>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678520" y="273122"/>
            <a:ext cx="3996107" cy="3576270"/>
          </a:xfrm>
          <a:prstGeom prst="rect">
            <a:avLst/>
          </a:prstGeom>
        </p:spPr>
      </p:pic>
      <p:pic>
        <p:nvPicPr>
          <p:cNvPr id="8" name="Picture 7" descr="Cambodia2013 191.JPG"/>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361323" y="373391"/>
            <a:ext cx="3811825" cy="3476001"/>
          </a:xfrm>
          <a:prstGeom prst="rect">
            <a:avLst/>
          </a:prstGeom>
        </p:spPr>
      </p:pic>
    </p:spTree>
    <p:extLst>
      <p:ext uri="{BB962C8B-B14F-4D97-AF65-F5344CB8AC3E}">
        <p14:creationId xmlns="" xmlns:p14="http://schemas.microsoft.com/office/powerpoint/2010/main" val="696573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Impact of remittance from Cambodian Workers in Thailand</a:t>
            </a:r>
            <a:endParaRPr lang="en-US" dirty="0"/>
          </a:p>
        </p:txBody>
      </p:sp>
      <p:sp>
        <p:nvSpPr>
          <p:cNvPr id="3" name="Content Placeholder 2"/>
          <p:cNvSpPr>
            <a:spLocks noGrp="1"/>
          </p:cNvSpPr>
          <p:nvPr>
            <p:ph sz="quarter" idx="13"/>
          </p:nvPr>
        </p:nvSpPr>
        <p:spPr/>
        <p:txBody>
          <a:bodyPr>
            <a:normAutofit/>
          </a:bodyPr>
          <a:lstStyle/>
          <a:p>
            <a:r>
              <a:rPr lang="en-US" sz="2400" dirty="0" smtClean="0"/>
              <a:t>Food</a:t>
            </a:r>
          </a:p>
          <a:p>
            <a:r>
              <a:rPr lang="en-US" sz="2400" dirty="0" smtClean="0"/>
              <a:t>Daily activities for household</a:t>
            </a:r>
          </a:p>
          <a:p>
            <a:r>
              <a:rPr lang="en-US" sz="2400" dirty="0" smtClean="0"/>
              <a:t>Health care</a:t>
            </a:r>
          </a:p>
          <a:p>
            <a:r>
              <a:rPr lang="en-US" sz="2400" dirty="0" smtClean="0"/>
              <a:t>Debt from migrate</a:t>
            </a:r>
          </a:p>
          <a:p>
            <a:r>
              <a:rPr lang="en-US" sz="2400" dirty="0" smtClean="0"/>
              <a:t>School materials</a:t>
            </a:r>
          </a:p>
          <a:p>
            <a:r>
              <a:rPr lang="en-US" sz="2400" dirty="0" smtClean="0"/>
              <a:t>Buy Motorcycle</a:t>
            </a:r>
          </a:p>
          <a:p>
            <a:r>
              <a:rPr lang="en-US" sz="2400" dirty="0" smtClean="0"/>
              <a:t>Buy land</a:t>
            </a:r>
          </a:p>
          <a:p>
            <a:r>
              <a:rPr lang="en-US" sz="2400" dirty="0" smtClean="0"/>
              <a:t>Building house or renovation</a:t>
            </a:r>
          </a:p>
          <a:p>
            <a:r>
              <a:rPr lang="en-US" sz="2400" dirty="0" smtClean="0"/>
              <a:t>Marriage or funeral</a:t>
            </a:r>
          </a:p>
          <a:p>
            <a:endParaRPr lang="en-US" sz="2400" dirty="0" smtClean="0"/>
          </a:p>
          <a:p>
            <a:endParaRPr lang="en-US" sz="2400" dirty="0" smtClean="0"/>
          </a:p>
          <a:p>
            <a:endParaRPr lang="en-US" sz="2400" dirty="0" smtClean="0"/>
          </a:p>
          <a:p>
            <a:endParaRPr lang="en-US" sz="2400" dirty="0"/>
          </a:p>
        </p:txBody>
      </p:sp>
      <p:pic>
        <p:nvPicPr>
          <p:cNvPr id="9" name="Picture 8" descr="IMG_0194.JPG"/>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845610" y="3883345"/>
            <a:ext cx="4022165" cy="2757405"/>
          </a:xfrm>
          <a:prstGeom prst="rect">
            <a:avLst/>
          </a:prstGeom>
        </p:spPr>
      </p:pic>
      <p:pic>
        <p:nvPicPr>
          <p:cNvPr id="5" name="Content Placeholder 4" descr="2013-09-11 01.51.46.jpg"/>
          <p:cNvPicPr>
            <a:picLocks noGrp="1" noChangeAspect="1"/>
          </p:cNvPicPr>
          <p:nvPr>
            <p:ph sz="quarter" idx="14"/>
          </p:nvPr>
        </p:nvPicPr>
        <p:blipFill>
          <a:blip r:embed="rId3" cstate="print">
            <a:extLst>
              <a:ext uri="{28A0092B-C50C-407E-A947-70E740481C1C}">
                <a14:useLocalDpi xmlns="" xmlns:a14="http://schemas.microsoft.com/office/drawing/2010/main" val="0"/>
              </a:ext>
            </a:extLst>
          </a:blip>
          <a:srcRect t="-27419" b="-27419"/>
          <a:stretch>
            <a:fillRect/>
          </a:stretch>
        </p:blipFill>
        <p:spPr>
          <a:xfrm>
            <a:off x="4615815" y="1064486"/>
            <a:ext cx="4251960" cy="3248306"/>
          </a:xfrm>
        </p:spPr>
      </p:pic>
    </p:spTree>
    <p:extLst>
      <p:ext uri="{BB962C8B-B14F-4D97-AF65-F5344CB8AC3E}">
        <p14:creationId xmlns="" xmlns:p14="http://schemas.microsoft.com/office/powerpoint/2010/main" val="2422491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Concluding Remarks</a:t>
            </a:r>
            <a:endParaRPr lang="en-US" dirty="0"/>
          </a:p>
        </p:txBody>
      </p:sp>
      <p:sp>
        <p:nvSpPr>
          <p:cNvPr id="3" name="Content Placeholder 2"/>
          <p:cNvSpPr>
            <a:spLocks noGrp="1"/>
          </p:cNvSpPr>
          <p:nvPr>
            <p:ph sz="quarter" idx="13"/>
          </p:nvPr>
        </p:nvSpPr>
        <p:spPr>
          <a:xfrm>
            <a:off x="276224" y="1298448"/>
            <a:ext cx="4736475" cy="5152208"/>
          </a:xfrm>
        </p:spPr>
        <p:txBody>
          <a:bodyPr>
            <a:normAutofit lnSpcReduction="10000"/>
          </a:bodyPr>
          <a:lstStyle/>
          <a:p>
            <a:r>
              <a:rPr lang="en-US" sz="2200" dirty="0"/>
              <a:t>M</a:t>
            </a:r>
            <a:r>
              <a:rPr lang="en-US" sz="2200" dirty="0" smtClean="0"/>
              <a:t>igrant workers went through informal channel, cheap and rapid (negative impact: high risk of fraud, to be trafficked or exploited)</a:t>
            </a:r>
          </a:p>
          <a:p>
            <a:r>
              <a:rPr lang="en-US" sz="2200" dirty="0" smtClean="0"/>
              <a:t>Unknown or under-estimate number of Cambodian undocumented migrant to Thailand and other countries (lack of proper database)</a:t>
            </a:r>
          </a:p>
          <a:p>
            <a:r>
              <a:rPr lang="en-US" sz="2200" dirty="0" smtClean="0"/>
              <a:t>Informal remittance system used by migrant workers, trust and rapid </a:t>
            </a:r>
          </a:p>
          <a:p>
            <a:r>
              <a:rPr lang="en-US" sz="2200" dirty="0" smtClean="0"/>
              <a:t>Limited skill transfer (most of migrant worker work at construction, farm, fish factories and fishing boat)</a:t>
            </a:r>
          </a:p>
          <a:p>
            <a:endParaRPr lang="en-US" sz="2200" dirty="0" smtClean="0"/>
          </a:p>
          <a:p>
            <a:endParaRPr lang="en-US" dirty="0" smtClean="0"/>
          </a:p>
          <a:p>
            <a:endParaRPr lang="en-US" dirty="0" smtClean="0"/>
          </a:p>
          <a:p>
            <a:endParaRPr lang="en-US" dirty="0" smtClean="0"/>
          </a:p>
          <a:p>
            <a:endParaRPr lang="en-US" dirty="0"/>
          </a:p>
        </p:txBody>
      </p:sp>
      <p:pic>
        <p:nvPicPr>
          <p:cNvPr id="5" name="Content Placeholder 4" descr="DSC_0166.JPG"/>
          <p:cNvPicPr>
            <a:picLocks noGrp="1" noChangeAspect="1"/>
          </p:cNvPicPr>
          <p:nvPr>
            <p:ph sz="quarter" idx="14"/>
          </p:nvPr>
        </p:nvPicPr>
        <p:blipFill>
          <a:blip r:embed="rId2" cstate="print">
            <a:extLst>
              <a:ext uri="{28A0092B-C50C-407E-A947-70E740481C1C}">
                <a14:useLocalDpi xmlns="" xmlns:a14="http://schemas.microsoft.com/office/drawing/2010/main" val="0"/>
              </a:ext>
            </a:extLst>
          </a:blip>
          <a:srcRect t="-51367" b="-51367"/>
          <a:stretch>
            <a:fillRect/>
          </a:stretch>
        </p:blipFill>
        <p:spPr>
          <a:xfrm>
            <a:off x="5229225" y="0"/>
            <a:ext cx="3638550" cy="4937125"/>
          </a:xfrm>
        </p:spPr>
      </p:pic>
      <p:pic>
        <p:nvPicPr>
          <p:cNvPr id="6" name="Picture 5" descr="2013-09-11 01.54.15.jpg"/>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5367604" y="4153076"/>
            <a:ext cx="3308544" cy="2481408"/>
          </a:xfrm>
          <a:prstGeom prst="rect">
            <a:avLst/>
          </a:prstGeom>
        </p:spPr>
      </p:pic>
    </p:spTree>
    <p:extLst>
      <p:ext uri="{BB962C8B-B14F-4D97-AF65-F5344CB8AC3E}">
        <p14:creationId xmlns="" xmlns:p14="http://schemas.microsoft.com/office/powerpoint/2010/main" val="916592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4422"/>
            <a:ext cx="9144000" cy="5357850"/>
          </a:xfrm>
        </p:spPr>
        <p:txBody>
          <a:bodyPr/>
          <a:lstStyle/>
          <a:p>
            <a:r>
              <a:rPr lang="en-US" sz="2800" dirty="0" smtClean="0"/>
              <a:t>Population - 6.7 mil. and </a:t>
            </a:r>
            <a:r>
              <a:rPr lang="en-US" sz="2800" dirty="0" err="1" smtClean="0"/>
              <a:t>labour</a:t>
            </a:r>
            <a:r>
              <a:rPr lang="en-US" sz="2800" dirty="0" smtClean="0"/>
              <a:t> force - 5.2 mil. </a:t>
            </a:r>
          </a:p>
          <a:p>
            <a:r>
              <a:rPr lang="en-US" dirty="0" smtClean="0"/>
              <a:t>Second smallest at 230,800km2; (</a:t>
            </a:r>
            <a:r>
              <a:rPr lang="en-US" sz="2000" dirty="0" smtClean="0"/>
              <a:t>Cambodia, 176,520 km2; Vietnam, 310,070; Thailand, 510,890 km2; and Myanmar, 653,290 km2)</a:t>
            </a:r>
          </a:p>
          <a:p>
            <a:r>
              <a:rPr lang="en-US" dirty="0" smtClean="0"/>
              <a:t>Most of Lao MWs to Thailand are illegal, difficult to monitor and determine their accurate number; </a:t>
            </a:r>
          </a:p>
          <a:p>
            <a:r>
              <a:rPr lang="en-US" dirty="0" smtClean="0"/>
              <a:t>In 2014, there are 268,696 MWs in Thailand (NV =33,013,  MOU =21, 994 and OSSC = 213,689) consisting of 105,620 women or 39 percent.</a:t>
            </a:r>
            <a:endParaRPr lang="th-TH" dirty="0"/>
          </a:p>
        </p:txBody>
      </p:sp>
      <p:sp>
        <p:nvSpPr>
          <p:cNvPr id="3" name="Title 2"/>
          <p:cNvSpPr>
            <a:spLocks noGrp="1"/>
          </p:cNvSpPr>
          <p:nvPr>
            <p:ph type="title"/>
          </p:nvPr>
        </p:nvSpPr>
        <p:spPr>
          <a:xfrm>
            <a:off x="0" y="0"/>
            <a:ext cx="9144000" cy="1143000"/>
          </a:xfrm>
          <a:solidFill>
            <a:schemeClr val="accent1">
              <a:lumMod val="20000"/>
              <a:lumOff val="80000"/>
            </a:schemeClr>
          </a:solidFill>
        </p:spPr>
        <p:txBody>
          <a:bodyPr>
            <a:normAutofit/>
          </a:bodyPr>
          <a:lstStyle/>
          <a:p>
            <a:pPr algn="ctr"/>
            <a:r>
              <a:rPr lang="en-US" sz="5400" dirty="0" smtClean="0"/>
              <a:t>Lao PDR</a:t>
            </a:r>
            <a:endParaRPr lang="th-TH" sz="5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4422"/>
            <a:ext cx="9144000" cy="5357850"/>
          </a:xfrm>
        </p:spPr>
        <p:txBody>
          <a:bodyPr>
            <a:normAutofit fontScale="92500"/>
          </a:bodyPr>
          <a:lstStyle/>
          <a:p>
            <a:pPr lvl="0"/>
            <a:r>
              <a:rPr lang="en-US" dirty="0" smtClean="0">
                <a:solidFill>
                  <a:srgbClr val="FF0000"/>
                </a:solidFill>
              </a:rPr>
              <a:t>Decision on Migration </a:t>
            </a:r>
            <a:r>
              <a:rPr lang="en-US" sz="2200" dirty="0" smtClean="0"/>
              <a:t>(Ministry of Home Affairs Ref. 633, 14 September 2012): </a:t>
            </a:r>
            <a:r>
              <a:rPr lang="en-US" dirty="0" smtClean="0"/>
              <a:t>principles, rules and regulations on the internal migration of the general population;  </a:t>
            </a:r>
          </a:p>
          <a:p>
            <a:pPr lvl="0"/>
            <a:r>
              <a:rPr lang="en-US" dirty="0" smtClean="0">
                <a:solidFill>
                  <a:srgbClr val="FF0000"/>
                </a:solidFill>
              </a:rPr>
              <a:t>Decree No. 68/PMO</a:t>
            </a:r>
            <a:r>
              <a:rPr lang="en-US" dirty="0" smtClean="0"/>
              <a:t>: Export of Laotian Workers (28 May 2002);</a:t>
            </a:r>
          </a:p>
          <a:p>
            <a:pPr lvl="0"/>
            <a:r>
              <a:rPr lang="en-US" dirty="0" smtClean="0">
                <a:solidFill>
                  <a:srgbClr val="FF0000"/>
                </a:solidFill>
              </a:rPr>
              <a:t>Directive No. 2417/MLSW </a:t>
            </a:r>
            <a:r>
              <a:rPr lang="en-US" dirty="0" smtClean="0"/>
              <a:t>on the Rights and Responsibilities of Employees, Employers and Recruitment Agencies (29 July 2002)</a:t>
            </a:r>
          </a:p>
          <a:p>
            <a:pPr lvl="0"/>
            <a:r>
              <a:rPr lang="en-US" dirty="0" smtClean="0">
                <a:solidFill>
                  <a:srgbClr val="FF0000"/>
                </a:solidFill>
              </a:rPr>
              <a:t>Directive No. 3824/MLSW </a:t>
            </a:r>
            <a:r>
              <a:rPr lang="en-US" dirty="0" smtClean="0"/>
              <a:t>(December 2002) on Prohibitions on Foreign Employment for Lao Nationals</a:t>
            </a:r>
          </a:p>
          <a:p>
            <a:pPr lvl="0"/>
            <a:r>
              <a:rPr lang="en-US" dirty="0" smtClean="0">
                <a:solidFill>
                  <a:srgbClr val="FF0000"/>
                </a:solidFill>
              </a:rPr>
              <a:t>MOU</a:t>
            </a:r>
            <a:r>
              <a:rPr lang="en-US" dirty="0" smtClean="0"/>
              <a:t> Between Lao PDR and RTG on Employment Cooperation (2002) </a:t>
            </a:r>
          </a:p>
          <a:p>
            <a:endParaRPr lang="th-TH" dirty="0"/>
          </a:p>
        </p:txBody>
      </p:sp>
      <p:sp>
        <p:nvSpPr>
          <p:cNvPr id="3" name="Title 2"/>
          <p:cNvSpPr>
            <a:spLocks noGrp="1"/>
          </p:cNvSpPr>
          <p:nvPr>
            <p:ph type="title"/>
          </p:nvPr>
        </p:nvSpPr>
        <p:spPr>
          <a:xfrm>
            <a:off x="0" y="0"/>
            <a:ext cx="9144000" cy="1143000"/>
          </a:xfrm>
          <a:solidFill>
            <a:schemeClr val="accent1">
              <a:lumMod val="20000"/>
              <a:lumOff val="80000"/>
            </a:schemeClr>
          </a:solidFill>
        </p:spPr>
        <p:txBody>
          <a:bodyPr>
            <a:normAutofit/>
          </a:bodyPr>
          <a:lstStyle/>
          <a:p>
            <a:r>
              <a:rPr lang="en-US" dirty="0" smtClean="0"/>
              <a:t>Lao PDR </a:t>
            </a:r>
            <a:r>
              <a:rPr lang="en-US" sz="2700" dirty="0" smtClean="0"/>
              <a:t>Regulatory framework and brokers</a:t>
            </a:r>
            <a:endParaRPr lang="th-TH" sz="27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4422"/>
            <a:ext cx="9144000" cy="5357850"/>
          </a:xfrm>
        </p:spPr>
        <p:txBody>
          <a:bodyPr>
            <a:normAutofit/>
          </a:bodyPr>
          <a:lstStyle/>
          <a:p>
            <a:r>
              <a:rPr lang="en-US" dirty="0" smtClean="0"/>
              <a:t>Managing and overseeing </a:t>
            </a:r>
            <a:r>
              <a:rPr lang="en-US" dirty="0" err="1" smtClean="0"/>
              <a:t>labour</a:t>
            </a:r>
            <a:r>
              <a:rPr lang="en-US" dirty="0" smtClean="0"/>
              <a:t> migration in Lao PDR belong mainly to : </a:t>
            </a:r>
          </a:p>
          <a:p>
            <a:pPr lvl="1"/>
            <a:r>
              <a:rPr lang="en-US" dirty="0" smtClean="0"/>
              <a:t>Ministry of </a:t>
            </a:r>
            <a:r>
              <a:rPr lang="en-US" dirty="0" err="1" smtClean="0"/>
              <a:t>Labour</a:t>
            </a:r>
            <a:r>
              <a:rPr lang="en-US" dirty="0" smtClean="0"/>
              <a:t> and Social Welfare (</a:t>
            </a:r>
            <a:r>
              <a:rPr lang="en-US" dirty="0" err="1" smtClean="0"/>
              <a:t>MoLSW</a:t>
            </a:r>
            <a:r>
              <a:rPr lang="en-US" dirty="0" smtClean="0"/>
              <a:t>), </a:t>
            </a:r>
          </a:p>
          <a:p>
            <a:pPr lvl="1"/>
            <a:r>
              <a:rPr lang="en-US" dirty="0" smtClean="0"/>
              <a:t>Ministry of Public Security (MPS); </a:t>
            </a:r>
          </a:p>
          <a:p>
            <a:pPr lvl="1"/>
            <a:r>
              <a:rPr lang="en-US" dirty="0" smtClean="0"/>
              <a:t>Ministry of Foreign Affairs (MFA); and </a:t>
            </a:r>
          </a:p>
          <a:p>
            <a:pPr lvl="1"/>
            <a:r>
              <a:rPr lang="en-US" dirty="0" smtClean="0"/>
              <a:t>Ministry of Health (</a:t>
            </a:r>
            <a:r>
              <a:rPr lang="en-US" dirty="0" err="1" smtClean="0"/>
              <a:t>MoH</a:t>
            </a:r>
            <a:r>
              <a:rPr lang="en-US" dirty="0" smtClean="0"/>
              <a:t>). </a:t>
            </a:r>
          </a:p>
          <a:p>
            <a:pPr lvl="1"/>
            <a:r>
              <a:rPr lang="en-US" dirty="0" smtClean="0"/>
              <a:t>One of the key roles of the </a:t>
            </a:r>
            <a:r>
              <a:rPr lang="en-US" dirty="0" err="1" smtClean="0"/>
              <a:t>MoLSW</a:t>
            </a:r>
            <a:r>
              <a:rPr lang="en-US" dirty="0" smtClean="0"/>
              <a:t> is the oversight of the country’s fifteen </a:t>
            </a:r>
            <a:r>
              <a:rPr lang="en-US" dirty="0" smtClean="0">
                <a:solidFill>
                  <a:srgbClr val="FF0000"/>
                </a:solidFill>
              </a:rPr>
              <a:t>employment service enterprise (ESE) or (RAs), </a:t>
            </a:r>
            <a:r>
              <a:rPr lang="en-US" dirty="0" smtClean="0"/>
              <a:t>two of which are state-owned.</a:t>
            </a:r>
          </a:p>
          <a:p>
            <a:pPr lvl="1"/>
            <a:endParaRPr lang="en-US" dirty="0" smtClean="0"/>
          </a:p>
          <a:p>
            <a:pPr>
              <a:buNone/>
            </a:pPr>
            <a:endParaRPr lang="th-TH" dirty="0"/>
          </a:p>
        </p:txBody>
      </p:sp>
      <p:sp>
        <p:nvSpPr>
          <p:cNvPr id="3" name="Title 2"/>
          <p:cNvSpPr>
            <a:spLocks noGrp="1"/>
          </p:cNvSpPr>
          <p:nvPr>
            <p:ph type="title"/>
          </p:nvPr>
        </p:nvSpPr>
        <p:spPr>
          <a:xfrm>
            <a:off x="0" y="0"/>
            <a:ext cx="9144000" cy="1143000"/>
          </a:xfrm>
          <a:solidFill>
            <a:schemeClr val="accent1">
              <a:lumMod val="20000"/>
              <a:lumOff val="80000"/>
            </a:schemeClr>
          </a:solidFill>
        </p:spPr>
        <p:txBody>
          <a:bodyPr>
            <a:normAutofit/>
          </a:bodyPr>
          <a:lstStyle/>
          <a:p>
            <a:r>
              <a:rPr lang="en-US" dirty="0" smtClean="0"/>
              <a:t>Lao PDR </a:t>
            </a:r>
            <a:r>
              <a:rPr lang="en-US" sz="2700" dirty="0" smtClean="0"/>
              <a:t>Regulatory framework and brokers</a:t>
            </a:r>
            <a:endParaRPr lang="th-TH" sz="27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2984"/>
            <a:ext cx="9144000" cy="5500726"/>
          </a:xfrm>
        </p:spPr>
        <p:txBody>
          <a:bodyPr>
            <a:normAutofit lnSpcReduction="10000"/>
          </a:bodyPr>
          <a:lstStyle/>
          <a:p>
            <a:r>
              <a:rPr lang="en-US" dirty="0" smtClean="0"/>
              <a:t>5 private RAs - well established and legitimate; the rest -- unprofessional, committing such negative acts like </a:t>
            </a:r>
            <a:r>
              <a:rPr lang="en-US" dirty="0" smtClean="0">
                <a:solidFill>
                  <a:srgbClr val="FF0000"/>
                </a:solidFill>
              </a:rPr>
              <a:t>failing to screen the prospective migrant workers </a:t>
            </a:r>
            <a:r>
              <a:rPr lang="en-US" dirty="0" smtClean="0"/>
              <a:t>and not knowing enough of the employers and relying only on brokers. </a:t>
            </a:r>
          </a:p>
          <a:p>
            <a:r>
              <a:rPr lang="en-US" dirty="0" smtClean="0"/>
              <a:t>A key </a:t>
            </a:r>
            <a:r>
              <a:rPr lang="en-US" dirty="0" err="1" smtClean="0"/>
              <a:t>labour</a:t>
            </a:r>
            <a:r>
              <a:rPr lang="en-US" dirty="0" smtClean="0"/>
              <a:t> official  did not see any problems with the RAs in general, attributing MWs’ woes as their own faults;</a:t>
            </a:r>
          </a:p>
          <a:p>
            <a:r>
              <a:rPr lang="en-US" dirty="0" smtClean="0"/>
              <a:t>The oldest started in 2005 and now has fourteen employees in its main office in Vientiane and ten more branches representing the company in six border provinces; has placed around 25,000 Lao workers.</a:t>
            </a:r>
          </a:p>
          <a:p>
            <a:endParaRPr lang="th-TH" dirty="0"/>
          </a:p>
        </p:txBody>
      </p:sp>
      <p:sp>
        <p:nvSpPr>
          <p:cNvPr id="4" name="Title 2"/>
          <p:cNvSpPr>
            <a:spLocks noGrp="1"/>
          </p:cNvSpPr>
          <p:nvPr>
            <p:ph type="title"/>
          </p:nvPr>
        </p:nvSpPr>
        <p:spPr>
          <a:xfrm>
            <a:off x="0" y="0"/>
            <a:ext cx="9144000" cy="1143000"/>
          </a:xfrm>
          <a:solidFill>
            <a:schemeClr val="accent1">
              <a:lumMod val="20000"/>
              <a:lumOff val="80000"/>
            </a:schemeClr>
          </a:solidFill>
        </p:spPr>
        <p:txBody>
          <a:bodyPr>
            <a:normAutofit/>
          </a:bodyPr>
          <a:lstStyle/>
          <a:p>
            <a:r>
              <a:rPr lang="en-US" dirty="0" smtClean="0"/>
              <a:t>Lao PDR </a:t>
            </a:r>
            <a:r>
              <a:rPr lang="en-US" sz="2700" dirty="0" smtClean="0"/>
              <a:t>Regulatory framework and brokers</a:t>
            </a:r>
            <a:endParaRPr lang="th-TH" sz="27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6000768"/>
          </a:xfrm>
        </p:spPr>
        <p:txBody>
          <a:bodyPr>
            <a:normAutofit/>
          </a:bodyPr>
          <a:lstStyle/>
          <a:p>
            <a:pPr lvl="0"/>
            <a:r>
              <a:rPr lang="en-US" b="1" dirty="0" smtClean="0">
                <a:solidFill>
                  <a:srgbClr val="FF0000"/>
                </a:solidFill>
              </a:rPr>
              <a:t>Remittances</a:t>
            </a:r>
            <a:r>
              <a:rPr lang="en-US" dirty="0" smtClean="0"/>
              <a:t> : living conditions, household income and agricultural activities (USD 64 million)</a:t>
            </a:r>
          </a:p>
          <a:p>
            <a:pPr lvl="0"/>
            <a:r>
              <a:rPr lang="en-US" dirty="0" smtClean="0"/>
              <a:t>Gained </a:t>
            </a:r>
            <a:r>
              <a:rPr lang="en-US" b="1" dirty="0" smtClean="0">
                <a:solidFill>
                  <a:srgbClr val="FF0000"/>
                </a:solidFill>
              </a:rPr>
              <a:t>skills and new experiences </a:t>
            </a:r>
            <a:r>
              <a:rPr lang="en-US" dirty="0" smtClean="0"/>
              <a:t>which they use in local jobs</a:t>
            </a:r>
          </a:p>
          <a:p>
            <a:pPr lvl="0"/>
            <a:r>
              <a:rPr lang="en-US" b="1" dirty="0" smtClean="0">
                <a:solidFill>
                  <a:srgbClr val="FF0000"/>
                </a:solidFill>
              </a:rPr>
              <a:t>Savings</a:t>
            </a:r>
            <a:r>
              <a:rPr lang="en-US" dirty="0" smtClean="0">
                <a:solidFill>
                  <a:srgbClr val="FF0000"/>
                </a:solidFill>
              </a:rPr>
              <a:t> </a:t>
            </a:r>
            <a:r>
              <a:rPr lang="en-US" dirty="0" smtClean="0"/>
              <a:t>for capital to start a small business</a:t>
            </a:r>
          </a:p>
          <a:p>
            <a:pPr lvl="0"/>
            <a:r>
              <a:rPr lang="en-US" dirty="0" smtClean="0"/>
              <a:t>Build a </a:t>
            </a:r>
            <a:r>
              <a:rPr lang="en-US" dirty="0" smtClean="0">
                <a:solidFill>
                  <a:srgbClr val="FF0000"/>
                </a:solidFill>
              </a:rPr>
              <a:t>new house</a:t>
            </a:r>
            <a:r>
              <a:rPr lang="en-US" dirty="0" smtClean="0"/>
              <a:t> or buy land</a:t>
            </a:r>
          </a:p>
          <a:p>
            <a:pPr>
              <a:buNone/>
            </a:pPr>
            <a:r>
              <a:rPr lang="en-US" b="1" u="sng" dirty="0" smtClean="0">
                <a:solidFill>
                  <a:srgbClr val="FF0000"/>
                </a:solidFill>
              </a:rPr>
              <a:t>Negative impacts</a:t>
            </a:r>
          </a:p>
          <a:p>
            <a:r>
              <a:rPr lang="en-US" dirty="0" smtClean="0"/>
              <a:t>Trafficking cases involving </a:t>
            </a:r>
            <a:r>
              <a:rPr lang="en-US" dirty="0" smtClean="0">
                <a:solidFill>
                  <a:srgbClr val="FF0000"/>
                </a:solidFill>
              </a:rPr>
              <a:t>serious injury </a:t>
            </a:r>
            <a:r>
              <a:rPr lang="en-US" dirty="0" smtClean="0"/>
              <a:t>and </a:t>
            </a:r>
            <a:r>
              <a:rPr lang="en-US" dirty="0" smtClean="0">
                <a:solidFill>
                  <a:srgbClr val="FF0000"/>
                </a:solidFill>
              </a:rPr>
              <a:t>trauma</a:t>
            </a:r>
            <a:r>
              <a:rPr lang="en-US" dirty="0" smtClean="0"/>
              <a:t> and </a:t>
            </a:r>
            <a:r>
              <a:rPr lang="en-US" dirty="0" smtClean="0">
                <a:solidFill>
                  <a:srgbClr val="FF0000"/>
                </a:solidFill>
              </a:rPr>
              <a:t>disease </a:t>
            </a:r>
            <a:r>
              <a:rPr lang="en-US" dirty="0" smtClean="0"/>
              <a:t>resulting in the families’ spending considerable amounts for health care;</a:t>
            </a:r>
          </a:p>
          <a:p>
            <a:r>
              <a:rPr lang="en-US" dirty="0" smtClean="0"/>
              <a:t>Loss of </a:t>
            </a:r>
            <a:r>
              <a:rPr lang="en-US" dirty="0" err="1" smtClean="0"/>
              <a:t>labour</a:t>
            </a:r>
            <a:r>
              <a:rPr lang="en-US" dirty="0" smtClean="0"/>
              <a:t> at home; and, </a:t>
            </a:r>
          </a:p>
          <a:p>
            <a:r>
              <a:rPr lang="en-US" dirty="0" smtClean="0"/>
              <a:t>Break up of families;</a:t>
            </a:r>
          </a:p>
          <a:p>
            <a:r>
              <a:rPr lang="en-US" dirty="0" smtClean="0"/>
              <a:t>2,196 trafficking survivors were returned</a:t>
            </a:r>
          </a:p>
        </p:txBody>
      </p:sp>
      <p:sp>
        <p:nvSpPr>
          <p:cNvPr id="4" name="Title 2"/>
          <p:cNvSpPr>
            <a:spLocks noGrp="1"/>
          </p:cNvSpPr>
          <p:nvPr>
            <p:ph type="title"/>
          </p:nvPr>
        </p:nvSpPr>
        <p:spPr>
          <a:xfrm>
            <a:off x="0" y="0"/>
            <a:ext cx="9144000" cy="785794"/>
          </a:xfrm>
          <a:solidFill>
            <a:schemeClr val="accent1">
              <a:lumMod val="20000"/>
              <a:lumOff val="80000"/>
            </a:schemeClr>
          </a:solidFill>
        </p:spPr>
        <p:txBody>
          <a:bodyPr>
            <a:normAutofit/>
          </a:bodyPr>
          <a:lstStyle/>
          <a:p>
            <a:r>
              <a:rPr lang="en-US" sz="3200" dirty="0" smtClean="0"/>
              <a:t>Lao PDR </a:t>
            </a:r>
            <a:r>
              <a:rPr lang="en-US" sz="2400" dirty="0" smtClean="0"/>
              <a:t>Poverty reducing impacts of </a:t>
            </a:r>
            <a:r>
              <a:rPr lang="en-US" sz="2400" dirty="0" err="1" smtClean="0"/>
              <a:t>labour</a:t>
            </a:r>
            <a:r>
              <a:rPr lang="en-US" sz="2400" dirty="0" smtClean="0"/>
              <a:t> migration</a:t>
            </a:r>
            <a:endParaRPr lang="th-TH" sz="27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85794"/>
            <a:ext cx="9144000" cy="6072206"/>
          </a:xfrm>
          <a:solidFill>
            <a:srgbClr val="FFFFCC"/>
          </a:solidFill>
        </p:spPr>
        <p:txBody>
          <a:bodyPr/>
          <a:lstStyle/>
          <a:p>
            <a:r>
              <a:rPr lang="en-US" dirty="0" smtClean="0"/>
              <a:t>One of the least developed countries with the second lowest GDP per capita in ASEAN (US$ 824 in 2011 but at PPP $3,542 which is higher than Cambodia’s PPP$2,857);</a:t>
            </a:r>
          </a:p>
          <a:p>
            <a:r>
              <a:rPr lang="en-US" dirty="0" smtClean="0"/>
              <a:t>Population -61.6 mil. and </a:t>
            </a:r>
            <a:r>
              <a:rPr lang="en-US" dirty="0" err="1" smtClean="0"/>
              <a:t>labour</a:t>
            </a:r>
            <a:r>
              <a:rPr lang="en-US" dirty="0" smtClean="0"/>
              <a:t> force - 40.8 mil. </a:t>
            </a:r>
            <a:endParaRPr lang="th-TH" dirty="0"/>
          </a:p>
        </p:txBody>
      </p:sp>
      <p:sp>
        <p:nvSpPr>
          <p:cNvPr id="3" name="Title 2"/>
          <p:cNvSpPr>
            <a:spLocks noGrp="1"/>
          </p:cNvSpPr>
          <p:nvPr>
            <p:ph type="title"/>
          </p:nvPr>
        </p:nvSpPr>
        <p:spPr>
          <a:xfrm>
            <a:off x="0" y="0"/>
            <a:ext cx="9144000" cy="785794"/>
          </a:xfrm>
          <a:solidFill>
            <a:schemeClr val="accent1">
              <a:lumMod val="20000"/>
              <a:lumOff val="80000"/>
            </a:schemeClr>
          </a:solidFill>
        </p:spPr>
        <p:txBody>
          <a:bodyPr/>
          <a:lstStyle/>
          <a:p>
            <a:pPr algn="ctr"/>
            <a:r>
              <a:rPr lang="en-US" dirty="0" smtClean="0"/>
              <a:t>Myanmar</a:t>
            </a:r>
            <a:endParaRPr lang="th-TH" dirty="0"/>
          </a:p>
        </p:txBody>
      </p:sp>
      <p:graphicFrame>
        <p:nvGraphicFramePr>
          <p:cNvPr id="4" name="Table 3"/>
          <p:cNvGraphicFramePr>
            <a:graphicFrameLocks noGrp="1"/>
          </p:cNvGraphicFramePr>
          <p:nvPr/>
        </p:nvGraphicFramePr>
        <p:xfrm>
          <a:off x="285720" y="3000372"/>
          <a:ext cx="4643471" cy="3708400"/>
        </p:xfrm>
        <a:graphic>
          <a:graphicData uri="http://schemas.openxmlformats.org/drawingml/2006/table">
            <a:tbl>
              <a:tblPr firstRow="1" bandRow="1">
                <a:tableStyleId>{5C22544A-7EE6-4342-B048-85BDC9FD1C3A}</a:tableStyleId>
              </a:tblPr>
              <a:tblGrid>
                <a:gridCol w="1000132"/>
                <a:gridCol w="1285884"/>
                <a:gridCol w="1214446"/>
                <a:gridCol w="1143009"/>
              </a:tblGrid>
              <a:tr h="370840">
                <a:tc>
                  <a:txBody>
                    <a:bodyPr/>
                    <a:lstStyle/>
                    <a:p>
                      <a:r>
                        <a:rPr lang="en-US" dirty="0" smtClean="0"/>
                        <a:t>Type</a:t>
                      </a:r>
                      <a:endParaRPr lang="th-TH" dirty="0"/>
                    </a:p>
                  </a:txBody>
                  <a:tcPr/>
                </a:tc>
                <a:tc gridSpan="3">
                  <a:txBody>
                    <a:bodyPr/>
                    <a:lstStyle/>
                    <a:p>
                      <a:pPr algn="ctr"/>
                      <a:r>
                        <a:rPr lang="en-US" dirty="0" smtClean="0"/>
                        <a:t>Migrant workers</a:t>
                      </a:r>
                      <a:endParaRPr lang="th-TH" dirty="0"/>
                    </a:p>
                  </a:txBody>
                  <a:tcPr/>
                </a:tc>
                <a:tc hMerge="1">
                  <a:txBody>
                    <a:bodyPr/>
                    <a:lstStyle/>
                    <a:p>
                      <a:endParaRPr lang="th-TH" dirty="0"/>
                    </a:p>
                  </a:txBody>
                  <a:tcPr/>
                </a:tc>
                <a:tc hMerge="1">
                  <a:txBody>
                    <a:bodyPr/>
                    <a:lstStyle/>
                    <a:p>
                      <a:endParaRPr lang="th-TH" dirty="0"/>
                    </a:p>
                  </a:txBody>
                  <a:tcPr/>
                </a:tc>
              </a:tr>
              <a:tr h="370840">
                <a:tc>
                  <a:txBody>
                    <a:bodyPr/>
                    <a:lstStyle/>
                    <a:p>
                      <a:endParaRPr lang="th-TH" dirty="0"/>
                    </a:p>
                  </a:txBody>
                  <a:tcPr/>
                </a:tc>
                <a:tc>
                  <a:txBody>
                    <a:bodyPr/>
                    <a:lstStyle/>
                    <a:p>
                      <a:r>
                        <a:rPr lang="en-US" dirty="0" smtClean="0"/>
                        <a:t>Total</a:t>
                      </a:r>
                      <a:endParaRPr lang="th-TH" dirty="0"/>
                    </a:p>
                  </a:txBody>
                  <a:tcPr/>
                </a:tc>
                <a:tc>
                  <a:txBody>
                    <a:bodyPr/>
                    <a:lstStyle/>
                    <a:p>
                      <a:r>
                        <a:rPr lang="en-US" dirty="0" smtClean="0"/>
                        <a:t>M</a:t>
                      </a:r>
                      <a:endParaRPr lang="th-TH" dirty="0"/>
                    </a:p>
                  </a:txBody>
                  <a:tcPr/>
                </a:tc>
                <a:tc>
                  <a:txBody>
                    <a:bodyPr/>
                    <a:lstStyle/>
                    <a:p>
                      <a:r>
                        <a:rPr lang="en-US" dirty="0" smtClean="0"/>
                        <a:t>F</a:t>
                      </a:r>
                      <a:endParaRPr lang="th-TH" dirty="0"/>
                    </a:p>
                  </a:txBody>
                  <a:tcPr/>
                </a:tc>
              </a:tr>
              <a:tr h="370840">
                <a:tc>
                  <a:txBody>
                    <a:bodyPr/>
                    <a:lstStyle/>
                    <a:p>
                      <a:r>
                        <a:rPr lang="en-US" dirty="0" smtClean="0"/>
                        <a:t>MOU</a:t>
                      </a:r>
                      <a:endParaRPr lang="th-TH" dirty="0"/>
                    </a:p>
                  </a:txBody>
                  <a:tcPr/>
                </a:tc>
                <a:tc>
                  <a:txBody>
                    <a:bodyPr/>
                    <a:lstStyle/>
                    <a:p>
                      <a:pPr algn="r"/>
                      <a:r>
                        <a:rPr lang="en-US" sz="1600" dirty="0" smtClean="0"/>
                        <a:t>140,342</a:t>
                      </a:r>
                      <a:endParaRPr lang="th-TH" sz="1600" dirty="0"/>
                    </a:p>
                  </a:txBody>
                  <a:tcPr/>
                </a:tc>
                <a:tc>
                  <a:txBody>
                    <a:bodyPr/>
                    <a:lstStyle/>
                    <a:p>
                      <a:pPr algn="r"/>
                      <a:r>
                        <a:rPr lang="en-US" sz="1600" dirty="0" smtClean="0"/>
                        <a:t>84,562</a:t>
                      </a:r>
                      <a:endParaRPr lang="th-TH" sz="1600" dirty="0"/>
                    </a:p>
                  </a:txBody>
                  <a:tcPr/>
                </a:tc>
                <a:tc>
                  <a:txBody>
                    <a:bodyPr/>
                    <a:lstStyle/>
                    <a:p>
                      <a:pPr algn="r"/>
                      <a:r>
                        <a:rPr lang="en-US" sz="1600" dirty="0" smtClean="0"/>
                        <a:t>55,780</a:t>
                      </a:r>
                      <a:endParaRPr lang="th-TH" sz="1600" dirty="0"/>
                    </a:p>
                  </a:txBody>
                  <a:tcPr/>
                </a:tc>
              </a:tr>
              <a:tr h="370840">
                <a:tc>
                  <a:txBody>
                    <a:bodyPr/>
                    <a:lstStyle/>
                    <a:p>
                      <a:endParaRPr lang="th-TH" dirty="0"/>
                    </a:p>
                  </a:txBody>
                  <a:tcPr/>
                </a:tc>
                <a:tc>
                  <a:txBody>
                    <a:bodyPr/>
                    <a:lstStyle/>
                    <a:p>
                      <a:pPr algn="r"/>
                      <a:endParaRPr lang="th-TH" sz="1600" dirty="0"/>
                    </a:p>
                  </a:txBody>
                  <a:tcPr/>
                </a:tc>
                <a:tc>
                  <a:txBody>
                    <a:bodyPr/>
                    <a:lstStyle/>
                    <a:p>
                      <a:pPr algn="r"/>
                      <a:endParaRPr lang="th-TH" sz="1600" dirty="0"/>
                    </a:p>
                  </a:txBody>
                  <a:tcPr/>
                </a:tc>
                <a:tc>
                  <a:txBody>
                    <a:bodyPr/>
                    <a:lstStyle/>
                    <a:p>
                      <a:pPr algn="r"/>
                      <a:endParaRPr lang="th-TH" sz="1600" dirty="0"/>
                    </a:p>
                  </a:txBody>
                  <a:tcPr/>
                </a:tc>
              </a:tr>
              <a:tr h="370840">
                <a:tc>
                  <a:txBody>
                    <a:bodyPr/>
                    <a:lstStyle/>
                    <a:p>
                      <a:r>
                        <a:rPr lang="en-US" dirty="0" smtClean="0"/>
                        <a:t>NV</a:t>
                      </a:r>
                      <a:endParaRPr lang="th-TH" dirty="0"/>
                    </a:p>
                  </a:txBody>
                  <a:tcPr/>
                </a:tc>
                <a:tc>
                  <a:txBody>
                    <a:bodyPr/>
                    <a:lstStyle/>
                    <a:p>
                      <a:pPr algn="r"/>
                      <a:r>
                        <a:rPr lang="en-US" sz="1600" dirty="0" smtClean="0"/>
                        <a:t>946,946</a:t>
                      </a:r>
                      <a:endParaRPr lang="th-TH" sz="1600" dirty="0"/>
                    </a:p>
                  </a:txBody>
                  <a:tcPr/>
                </a:tc>
                <a:tc>
                  <a:txBody>
                    <a:bodyPr/>
                    <a:lstStyle/>
                    <a:p>
                      <a:pPr algn="r"/>
                      <a:r>
                        <a:rPr lang="en-US" sz="1600" dirty="0" smtClean="0"/>
                        <a:t>597,980</a:t>
                      </a:r>
                      <a:endParaRPr lang="th-TH" sz="1600" dirty="0"/>
                    </a:p>
                  </a:txBody>
                  <a:tcPr/>
                </a:tc>
                <a:tc>
                  <a:txBody>
                    <a:bodyPr/>
                    <a:lstStyle/>
                    <a:p>
                      <a:pPr algn="r"/>
                      <a:r>
                        <a:rPr lang="en-US" sz="1600" dirty="0" smtClean="0"/>
                        <a:t>348,966</a:t>
                      </a:r>
                      <a:endParaRPr lang="th-TH" sz="1600" dirty="0"/>
                    </a:p>
                  </a:txBody>
                  <a:tcPr/>
                </a:tc>
              </a:tr>
              <a:tr h="370840">
                <a:tc>
                  <a:txBody>
                    <a:bodyPr/>
                    <a:lstStyle/>
                    <a:p>
                      <a:endParaRPr lang="th-TH" dirty="0"/>
                    </a:p>
                  </a:txBody>
                  <a:tcPr/>
                </a:tc>
                <a:tc>
                  <a:txBody>
                    <a:bodyPr/>
                    <a:lstStyle/>
                    <a:p>
                      <a:pPr algn="r"/>
                      <a:endParaRPr lang="th-TH" sz="1600" dirty="0"/>
                    </a:p>
                  </a:txBody>
                  <a:tcPr/>
                </a:tc>
                <a:tc>
                  <a:txBody>
                    <a:bodyPr/>
                    <a:lstStyle/>
                    <a:p>
                      <a:pPr algn="r"/>
                      <a:endParaRPr lang="th-TH" sz="1600" dirty="0"/>
                    </a:p>
                  </a:txBody>
                  <a:tcPr/>
                </a:tc>
                <a:tc>
                  <a:txBody>
                    <a:bodyPr/>
                    <a:lstStyle/>
                    <a:p>
                      <a:pPr algn="r"/>
                      <a:endParaRPr lang="th-TH" sz="1600" dirty="0"/>
                    </a:p>
                  </a:txBody>
                  <a:tcPr/>
                </a:tc>
              </a:tr>
              <a:tr h="370840">
                <a:tc>
                  <a:txBody>
                    <a:bodyPr/>
                    <a:lstStyle/>
                    <a:p>
                      <a:r>
                        <a:rPr lang="en-US" dirty="0" smtClean="0"/>
                        <a:t>OSSC</a:t>
                      </a:r>
                      <a:endParaRPr lang="th-TH" dirty="0"/>
                    </a:p>
                  </a:txBody>
                  <a:tcPr/>
                </a:tc>
                <a:tc>
                  <a:txBody>
                    <a:bodyPr/>
                    <a:lstStyle/>
                    <a:p>
                      <a:pPr algn="r"/>
                      <a:r>
                        <a:rPr lang="en-US" sz="1600" dirty="0" smtClean="0"/>
                        <a:t>623,648</a:t>
                      </a:r>
                      <a:endParaRPr lang="th-TH" sz="1600" dirty="0"/>
                    </a:p>
                  </a:txBody>
                  <a:tcPr/>
                </a:tc>
                <a:tc>
                  <a:txBody>
                    <a:bodyPr/>
                    <a:lstStyle/>
                    <a:p>
                      <a:pPr algn="r"/>
                      <a:r>
                        <a:rPr lang="en-US" sz="1600" dirty="0" smtClean="0"/>
                        <a:t>343,006</a:t>
                      </a:r>
                      <a:endParaRPr lang="th-TH" sz="1600" dirty="0"/>
                    </a:p>
                  </a:txBody>
                  <a:tcPr/>
                </a:tc>
                <a:tc>
                  <a:txBody>
                    <a:bodyPr/>
                    <a:lstStyle/>
                    <a:p>
                      <a:pPr algn="r"/>
                      <a:r>
                        <a:rPr lang="en-US" sz="1600" dirty="0" smtClean="0"/>
                        <a:t>280,642</a:t>
                      </a:r>
                      <a:endParaRPr lang="th-TH" sz="1600" dirty="0"/>
                    </a:p>
                  </a:txBody>
                  <a:tcPr/>
                </a:tc>
              </a:tr>
              <a:tr h="370840">
                <a:tc>
                  <a:txBody>
                    <a:bodyPr/>
                    <a:lstStyle/>
                    <a:p>
                      <a:endParaRPr lang="th-TH" dirty="0"/>
                    </a:p>
                  </a:txBody>
                  <a:tcPr/>
                </a:tc>
                <a:tc>
                  <a:txBody>
                    <a:bodyPr/>
                    <a:lstStyle/>
                    <a:p>
                      <a:pPr algn="r"/>
                      <a:endParaRPr lang="th-TH" sz="1600" dirty="0"/>
                    </a:p>
                  </a:txBody>
                  <a:tcPr/>
                </a:tc>
                <a:tc>
                  <a:txBody>
                    <a:bodyPr/>
                    <a:lstStyle/>
                    <a:p>
                      <a:pPr algn="r"/>
                      <a:endParaRPr lang="th-TH" sz="1600" dirty="0"/>
                    </a:p>
                  </a:txBody>
                  <a:tcPr/>
                </a:tc>
                <a:tc>
                  <a:txBody>
                    <a:bodyPr/>
                    <a:lstStyle/>
                    <a:p>
                      <a:pPr algn="r"/>
                      <a:endParaRPr lang="th-TH" sz="1600" dirty="0"/>
                    </a:p>
                  </a:txBody>
                  <a:tcPr/>
                </a:tc>
              </a:tr>
              <a:tr h="370840">
                <a:tc>
                  <a:txBody>
                    <a:bodyPr/>
                    <a:lstStyle/>
                    <a:p>
                      <a:r>
                        <a:rPr lang="en-US" b="1" dirty="0" smtClean="0"/>
                        <a:t>Total</a:t>
                      </a:r>
                      <a:endParaRPr lang="th-TH" b="1" dirty="0"/>
                    </a:p>
                  </a:txBody>
                  <a:tcPr/>
                </a:tc>
                <a:tc>
                  <a:txBody>
                    <a:bodyPr/>
                    <a:lstStyle/>
                    <a:p>
                      <a:pPr algn="r"/>
                      <a:r>
                        <a:rPr lang="en-US" sz="1600" b="1" dirty="0" smtClean="0"/>
                        <a:t>1,710,936</a:t>
                      </a:r>
                      <a:endParaRPr lang="th-TH" sz="1600" b="1" dirty="0"/>
                    </a:p>
                  </a:txBody>
                  <a:tcPr/>
                </a:tc>
                <a:tc>
                  <a:txBody>
                    <a:bodyPr/>
                    <a:lstStyle/>
                    <a:p>
                      <a:pPr algn="r"/>
                      <a:r>
                        <a:rPr lang="en-US" sz="1600" b="1" dirty="0" smtClean="0"/>
                        <a:t>1,025,548</a:t>
                      </a:r>
                      <a:endParaRPr lang="th-TH" sz="1600" b="1" dirty="0"/>
                    </a:p>
                  </a:txBody>
                  <a:tcPr/>
                </a:tc>
                <a:tc>
                  <a:txBody>
                    <a:bodyPr/>
                    <a:lstStyle/>
                    <a:p>
                      <a:pPr algn="r"/>
                      <a:r>
                        <a:rPr lang="en-US" sz="1600" b="1" dirty="0" smtClean="0"/>
                        <a:t>685,388</a:t>
                      </a:r>
                      <a:endParaRPr lang="th-TH" sz="1600" b="1" dirty="0"/>
                    </a:p>
                  </a:txBody>
                  <a:tcPr/>
                </a:tc>
              </a:tr>
              <a:tr h="370840">
                <a:tc>
                  <a:txBody>
                    <a:bodyPr/>
                    <a:lstStyle/>
                    <a:p>
                      <a:endParaRPr lang="th-TH" dirty="0"/>
                    </a:p>
                  </a:txBody>
                  <a:tcPr/>
                </a:tc>
                <a:tc>
                  <a:txBody>
                    <a:bodyPr/>
                    <a:lstStyle/>
                    <a:p>
                      <a:pPr algn="r"/>
                      <a:r>
                        <a:rPr lang="en-US" sz="1600" dirty="0" smtClean="0"/>
                        <a:t>100</a:t>
                      </a:r>
                      <a:endParaRPr lang="th-TH" sz="1600" dirty="0"/>
                    </a:p>
                  </a:txBody>
                  <a:tcPr/>
                </a:tc>
                <a:tc>
                  <a:txBody>
                    <a:bodyPr/>
                    <a:lstStyle/>
                    <a:p>
                      <a:pPr algn="r"/>
                      <a:r>
                        <a:rPr lang="en-US" sz="1600" dirty="0" smtClean="0"/>
                        <a:t>59.9</a:t>
                      </a:r>
                      <a:endParaRPr lang="th-TH" sz="1600" dirty="0"/>
                    </a:p>
                  </a:txBody>
                  <a:tcPr/>
                </a:tc>
                <a:tc>
                  <a:txBody>
                    <a:bodyPr/>
                    <a:lstStyle/>
                    <a:p>
                      <a:pPr algn="r"/>
                      <a:r>
                        <a:rPr lang="en-US" sz="1600" dirty="0" smtClean="0"/>
                        <a:t>40.1</a:t>
                      </a:r>
                      <a:endParaRPr lang="th-TH" sz="1600" dirty="0"/>
                    </a:p>
                  </a:txBody>
                  <a:tcPr/>
                </a:tc>
              </a:tr>
            </a:tbl>
          </a:graphicData>
        </a:graphic>
      </p:graphicFrame>
      <p:sp>
        <p:nvSpPr>
          <p:cNvPr id="5" name="Rectangle 4"/>
          <p:cNvSpPr/>
          <p:nvPr/>
        </p:nvSpPr>
        <p:spPr>
          <a:xfrm>
            <a:off x="5214942" y="3071810"/>
            <a:ext cx="3643338" cy="3571900"/>
          </a:xfrm>
          <a:prstGeom prst="rect">
            <a:avLst/>
          </a:prstGeom>
          <a:solidFill>
            <a:srgbClr val="FED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Arial" pitchFamily="34" charset="0"/>
              <a:buChar char="•"/>
            </a:pPr>
            <a:r>
              <a:rPr lang="en-US" sz="2000" dirty="0">
                <a:solidFill>
                  <a:prstClr val="black"/>
                </a:solidFill>
              </a:rPr>
              <a:t>Majority of Myanmar migrants are illegal (NV and OSSC are former illegal migrants)</a:t>
            </a:r>
          </a:p>
          <a:p>
            <a:pPr>
              <a:buFont typeface="Arial" pitchFamily="34" charset="0"/>
              <a:buChar char="•"/>
            </a:pPr>
            <a:r>
              <a:rPr lang="en-US" sz="2000" dirty="0">
                <a:solidFill>
                  <a:prstClr val="black"/>
                </a:solidFill>
              </a:rPr>
              <a:t>43.6 percent are women</a:t>
            </a:r>
          </a:p>
          <a:p>
            <a:pPr>
              <a:buFont typeface="Arial" pitchFamily="34" charset="0"/>
              <a:buChar char="•"/>
            </a:pPr>
            <a:r>
              <a:rPr lang="en-US" sz="2000" dirty="0">
                <a:solidFill>
                  <a:prstClr val="black"/>
                </a:solidFill>
              </a:rPr>
              <a:t>Proportion of women are higher in illegal groups</a:t>
            </a:r>
          </a:p>
          <a:p>
            <a:endParaRPr lang="th-TH" sz="2400" dirty="0">
              <a:solidFill>
                <a:prstClr val="black"/>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0" y="0"/>
            <a:ext cx="9144000" cy="785794"/>
          </a:xfrm>
          <a:solidFill>
            <a:schemeClr val="accent1">
              <a:lumMod val="20000"/>
              <a:lumOff val="80000"/>
            </a:schemeClr>
          </a:solidFill>
        </p:spPr>
        <p:txBody>
          <a:bodyPr/>
          <a:lstStyle/>
          <a:p>
            <a:pPr algn="ctr"/>
            <a:r>
              <a:rPr lang="en-US" dirty="0" smtClean="0"/>
              <a:t>Myanmar –Skill demand</a:t>
            </a:r>
            <a:endParaRPr lang="th-TH" dirty="0"/>
          </a:p>
        </p:txBody>
      </p:sp>
      <p:sp>
        <p:nvSpPr>
          <p:cNvPr id="5" name="Title 2"/>
          <p:cNvSpPr>
            <a:spLocks noGrp="1"/>
          </p:cNvSpPr>
          <p:nvPr>
            <p:ph idx="1"/>
          </p:nvPr>
        </p:nvSpPr>
        <p:spPr>
          <a:xfrm>
            <a:off x="0" y="785794"/>
            <a:ext cx="9143999" cy="6072206"/>
          </a:xfrm>
          <a:solidFill>
            <a:srgbClr val="FFFFCC"/>
          </a:solidFill>
        </p:spPr>
        <p:txBody>
          <a:bodyPr/>
          <a:lstStyle/>
          <a:p>
            <a:pPr algn="just"/>
            <a:r>
              <a:rPr lang="en-US" dirty="0" smtClean="0"/>
              <a:t>low-skilled, low-wage sectors such as agriculture, fisheries and seafood processing, and domestic work as well as in the garment and textile industry on the Thai-Burmese border</a:t>
            </a:r>
            <a:endParaRPr lang="th-TH" dirty="0"/>
          </a:p>
        </p:txBody>
      </p:sp>
      <p:pic>
        <p:nvPicPr>
          <p:cNvPr id="6" name="Picture 3"/>
          <p:cNvPicPr>
            <a:picLocks noChangeAspect="1" noChangeArrowheads="1"/>
          </p:cNvPicPr>
          <p:nvPr/>
        </p:nvPicPr>
        <p:blipFill>
          <a:blip r:embed="rId2" cstate="print"/>
          <a:srcRect/>
          <a:stretch>
            <a:fillRect/>
          </a:stretch>
        </p:blipFill>
        <p:spPr bwMode="auto">
          <a:xfrm>
            <a:off x="1211286" y="2434979"/>
            <a:ext cx="6718300" cy="4333105"/>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28670"/>
            <a:ext cx="9144000" cy="5715040"/>
          </a:xfrm>
        </p:spPr>
        <p:txBody>
          <a:bodyPr/>
          <a:lstStyle/>
          <a:p>
            <a:r>
              <a:rPr lang="en-US" dirty="0" smtClean="0"/>
              <a:t>Outdated Overseas Employment law of 1999 </a:t>
            </a:r>
          </a:p>
          <a:p>
            <a:r>
              <a:rPr lang="en-US" dirty="0" smtClean="0">
                <a:solidFill>
                  <a:srgbClr val="0000FF"/>
                </a:solidFill>
              </a:rPr>
              <a:t>National Plan of Action for the Management of International </a:t>
            </a:r>
            <a:r>
              <a:rPr lang="en-US" dirty="0" err="1" smtClean="0">
                <a:solidFill>
                  <a:srgbClr val="0000FF"/>
                </a:solidFill>
              </a:rPr>
              <a:t>Labour</a:t>
            </a:r>
            <a:r>
              <a:rPr lang="en-US" dirty="0" smtClean="0">
                <a:solidFill>
                  <a:srgbClr val="0000FF"/>
                </a:solidFill>
              </a:rPr>
              <a:t> Migration, 2013-2017</a:t>
            </a:r>
            <a:r>
              <a:rPr lang="en-US" dirty="0" smtClean="0"/>
              <a:t> </a:t>
            </a:r>
            <a:r>
              <a:rPr lang="en-US" b="1" dirty="0" smtClean="0">
                <a:solidFill>
                  <a:srgbClr val="FF0000"/>
                </a:solidFill>
              </a:rPr>
              <a:t>(NPA)</a:t>
            </a:r>
          </a:p>
          <a:p>
            <a:pPr lvl="1"/>
            <a:r>
              <a:rPr lang="en-US" dirty="0" smtClean="0"/>
              <a:t>specific actions and policy options under four strategic areas of </a:t>
            </a:r>
            <a:r>
              <a:rPr lang="en-US" dirty="0" err="1" smtClean="0"/>
              <a:t>labour</a:t>
            </a:r>
            <a:r>
              <a:rPr lang="en-US" dirty="0" smtClean="0"/>
              <a:t> migration management: </a:t>
            </a:r>
          </a:p>
          <a:p>
            <a:pPr lvl="1"/>
            <a:r>
              <a:rPr lang="en-US" dirty="0" smtClean="0"/>
              <a:t>1) </a:t>
            </a:r>
            <a:r>
              <a:rPr lang="en-US" dirty="0" smtClean="0">
                <a:solidFill>
                  <a:srgbClr val="0000FF"/>
                </a:solidFill>
              </a:rPr>
              <a:t>protection</a:t>
            </a:r>
            <a:r>
              <a:rPr lang="en-US" dirty="0" smtClean="0"/>
              <a:t> (improve working conditions and the life situation of migrants and families in Thailand; </a:t>
            </a:r>
          </a:p>
          <a:p>
            <a:pPr lvl="1"/>
            <a:r>
              <a:rPr lang="en-US" dirty="0" smtClean="0"/>
              <a:t>2) </a:t>
            </a:r>
            <a:r>
              <a:rPr lang="en-US" dirty="0" smtClean="0">
                <a:solidFill>
                  <a:srgbClr val="0000FF"/>
                </a:solidFill>
              </a:rPr>
              <a:t>governance</a:t>
            </a:r>
            <a:r>
              <a:rPr lang="en-US" dirty="0" smtClean="0"/>
              <a:t> of </a:t>
            </a:r>
            <a:r>
              <a:rPr lang="en-US" dirty="0" err="1" smtClean="0"/>
              <a:t>labour</a:t>
            </a:r>
            <a:r>
              <a:rPr lang="en-US" dirty="0" smtClean="0"/>
              <a:t> migration; </a:t>
            </a:r>
          </a:p>
          <a:p>
            <a:pPr lvl="1"/>
            <a:r>
              <a:rPr lang="en-US" dirty="0" smtClean="0"/>
              <a:t>3) </a:t>
            </a:r>
            <a:r>
              <a:rPr lang="en-US" dirty="0" err="1" smtClean="0"/>
              <a:t>labour</a:t>
            </a:r>
            <a:r>
              <a:rPr lang="en-US" dirty="0" smtClean="0"/>
              <a:t> </a:t>
            </a:r>
            <a:r>
              <a:rPr lang="en-US" dirty="0" smtClean="0">
                <a:solidFill>
                  <a:srgbClr val="0000FF"/>
                </a:solidFill>
              </a:rPr>
              <a:t>migration and development</a:t>
            </a:r>
            <a:r>
              <a:rPr lang="en-US" dirty="0" smtClean="0"/>
              <a:t>; and </a:t>
            </a:r>
          </a:p>
          <a:p>
            <a:pPr lvl="1"/>
            <a:r>
              <a:rPr lang="en-US" dirty="0" smtClean="0"/>
              <a:t>4) </a:t>
            </a:r>
            <a:r>
              <a:rPr lang="en-US" dirty="0" smtClean="0">
                <a:solidFill>
                  <a:srgbClr val="0000FF"/>
                </a:solidFill>
              </a:rPr>
              <a:t>research</a:t>
            </a:r>
            <a:r>
              <a:rPr lang="en-US" dirty="0" smtClean="0"/>
              <a:t> </a:t>
            </a:r>
          </a:p>
          <a:p>
            <a:pPr lvl="1"/>
            <a:r>
              <a:rPr lang="en-US" b="1" dirty="0" smtClean="0">
                <a:solidFill>
                  <a:srgbClr val="FF0000"/>
                </a:solidFill>
              </a:rPr>
              <a:t>not been officially passed</a:t>
            </a:r>
          </a:p>
          <a:p>
            <a:pPr lvl="1"/>
            <a:r>
              <a:rPr lang="en-US" b="1" dirty="0" smtClean="0">
                <a:solidFill>
                  <a:srgbClr val="FF0000"/>
                </a:solidFill>
              </a:rPr>
              <a:t>key </a:t>
            </a:r>
            <a:r>
              <a:rPr lang="en-US" b="1" dirty="0" err="1" smtClean="0">
                <a:solidFill>
                  <a:srgbClr val="FF0000"/>
                </a:solidFill>
              </a:rPr>
              <a:t>labour</a:t>
            </a:r>
            <a:r>
              <a:rPr lang="en-US" b="1" dirty="0" smtClean="0">
                <a:solidFill>
                  <a:srgbClr val="FF0000"/>
                </a:solidFill>
              </a:rPr>
              <a:t> official did not know anything about the plan</a:t>
            </a:r>
            <a:endParaRPr lang="th-TH" b="1" dirty="0">
              <a:solidFill>
                <a:srgbClr val="FF0000"/>
              </a:solidFill>
            </a:endParaRPr>
          </a:p>
        </p:txBody>
      </p:sp>
      <p:sp>
        <p:nvSpPr>
          <p:cNvPr id="4" name="Title 2"/>
          <p:cNvSpPr>
            <a:spLocks noGrp="1"/>
          </p:cNvSpPr>
          <p:nvPr>
            <p:ph type="title"/>
          </p:nvPr>
        </p:nvSpPr>
        <p:spPr>
          <a:xfrm>
            <a:off x="0" y="0"/>
            <a:ext cx="9144000" cy="785794"/>
          </a:xfrm>
          <a:solidFill>
            <a:schemeClr val="accent1">
              <a:lumMod val="20000"/>
              <a:lumOff val="80000"/>
            </a:schemeClr>
          </a:solidFill>
        </p:spPr>
        <p:txBody>
          <a:bodyPr/>
          <a:lstStyle/>
          <a:p>
            <a:pPr algn="ctr"/>
            <a:r>
              <a:rPr lang="en-US" dirty="0" smtClean="0"/>
              <a:t>Myanmar-Regulatory framework</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5786478"/>
          </a:xfrm>
        </p:spPr>
        <p:txBody>
          <a:bodyPr/>
          <a:lstStyle/>
          <a:p>
            <a:r>
              <a:rPr lang="en-US" b="1" i="1" dirty="0" smtClean="0"/>
              <a:t>The Law Relating to Overseas Employment No. 3/99</a:t>
            </a:r>
            <a:r>
              <a:rPr lang="en-US" dirty="0" smtClean="0"/>
              <a:t> ;</a:t>
            </a:r>
          </a:p>
          <a:p>
            <a:r>
              <a:rPr lang="en-US" dirty="0" smtClean="0"/>
              <a:t>Outlines requirements for licensing of service agents and certification of workers intending to work abroad;</a:t>
            </a:r>
          </a:p>
          <a:p>
            <a:r>
              <a:rPr lang="en-US" dirty="0" smtClean="0"/>
              <a:t>Prescribes duties and rights of service agents and migrant workers; </a:t>
            </a:r>
          </a:p>
          <a:p>
            <a:r>
              <a:rPr lang="en-US" dirty="0" smtClean="0"/>
              <a:t>No clear implementing rules and regulations; and</a:t>
            </a:r>
          </a:p>
          <a:p>
            <a:r>
              <a:rPr lang="en-US" dirty="0" smtClean="0"/>
              <a:t>Obsolete, did not take into account developments that transpired in more recent years, such as the 2003 </a:t>
            </a:r>
            <a:r>
              <a:rPr lang="en-US" dirty="0" err="1" smtClean="0"/>
              <a:t>MoU</a:t>
            </a:r>
            <a:r>
              <a:rPr lang="en-US" dirty="0" smtClean="0"/>
              <a:t>;</a:t>
            </a:r>
          </a:p>
          <a:p>
            <a:r>
              <a:rPr lang="en-US" dirty="0" smtClean="0"/>
              <a:t>Will be revised.</a:t>
            </a:r>
            <a:endParaRPr lang="th-TH" dirty="0"/>
          </a:p>
        </p:txBody>
      </p:sp>
      <p:sp>
        <p:nvSpPr>
          <p:cNvPr id="5" name="Title 2"/>
          <p:cNvSpPr>
            <a:spLocks noGrp="1"/>
          </p:cNvSpPr>
          <p:nvPr>
            <p:ph type="title"/>
          </p:nvPr>
        </p:nvSpPr>
        <p:spPr>
          <a:xfrm>
            <a:off x="0" y="0"/>
            <a:ext cx="9144000" cy="785794"/>
          </a:xfrm>
          <a:solidFill>
            <a:schemeClr val="accent1">
              <a:lumMod val="20000"/>
              <a:lumOff val="80000"/>
            </a:schemeClr>
          </a:solidFill>
        </p:spPr>
        <p:txBody>
          <a:bodyPr/>
          <a:lstStyle/>
          <a:p>
            <a:pPr algn="ctr"/>
            <a:r>
              <a:rPr lang="en-US" dirty="0" smtClean="0"/>
              <a:t>Myanmar – Regulatory framework</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6000768"/>
          </a:xfrm>
          <a:solidFill>
            <a:srgbClr val="FFFFCC"/>
          </a:solidFill>
        </p:spPr>
        <p:txBody>
          <a:bodyPr/>
          <a:lstStyle/>
          <a:p>
            <a:pPr lvl="0"/>
            <a:r>
              <a:rPr lang="en-US" dirty="0" smtClean="0"/>
              <a:t>Female migrants reported lower levels of income more than male migrants. Among the lowest income group, there were nearly twice as many females than males</a:t>
            </a:r>
          </a:p>
          <a:p>
            <a:pPr lvl="0"/>
            <a:r>
              <a:rPr lang="en-US" dirty="0" smtClean="0"/>
              <a:t>There were clear differences in the income level and working conditions between border provinces and non-border provinces. In </a:t>
            </a:r>
            <a:r>
              <a:rPr lang="en-US" dirty="0" err="1" smtClean="0"/>
              <a:t>Tak</a:t>
            </a:r>
            <a:r>
              <a:rPr lang="en-US" dirty="0" smtClean="0"/>
              <a:t>, 91.5 percent reported receiving less than the minimum wage. Among them, 47.7 percent received less than half of the minimum wage</a:t>
            </a:r>
          </a:p>
          <a:p>
            <a:pPr lvl="0"/>
            <a:r>
              <a:rPr lang="en-US" dirty="0" smtClean="0"/>
              <a:t>Undocumented migrants reported lower levels of income and worse working conditions than documented migrants</a:t>
            </a:r>
          </a:p>
        </p:txBody>
      </p:sp>
      <p:sp>
        <p:nvSpPr>
          <p:cNvPr id="4" name="Title 2"/>
          <p:cNvSpPr>
            <a:spLocks noGrp="1"/>
          </p:cNvSpPr>
          <p:nvPr>
            <p:ph type="title"/>
          </p:nvPr>
        </p:nvSpPr>
        <p:spPr>
          <a:xfrm>
            <a:off x="0" y="0"/>
            <a:ext cx="9144000" cy="785794"/>
          </a:xfrm>
          <a:solidFill>
            <a:schemeClr val="accent1">
              <a:lumMod val="20000"/>
              <a:lumOff val="80000"/>
            </a:schemeClr>
          </a:solidFill>
        </p:spPr>
        <p:txBody>
          <a:bodyPr/>
          <a:lstStyle/>
          <a:p>
            <a:pPr algn="ctr"/>
            <a:r>
              <a:rPr lang="en-US" dirty="0" smtClean="0"/>
              <a:t>Myanmar -Situation</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5643602"/>
          </a:xfrm>
        </p:spPr>
        <p:txBody>
          <a:bodyPr>
            <a:normAutofit fontScale="92500" lnSpcReduction="10000"/>
          </a:bodyPr>
          <a:lstStyle/>
          <a:p>
            <a:r>
              <a:rPr lang="en-US" dirty="0" smtClean="0"/>
              <a:t>In 2013, remittances from Thailand USD 127 million;</a:t>
            </a:r>
          </a:p>
          <a:p>
            <a:r>
              <a:rPr lang="en-US" dirty="0" smtClean="0"/>
              <a:t>For basic needs: daily consumption, health and medical services, education, etc., without any scope for investments and other productive purposes;</a:t>
            </a:r>
          </a:p>
          <a:p>
            <a:r>
              <a:rPr lang="en-US" dirty="0" smtClean="0"/>
              <a:t>Education opportunities;</a:t>
            </a:r>
          </a:p>
          <a:p>
            <a:pPr>
              <a:buNone/>
            </a:pPr>
            <a:r>
              <a:rPr lang="en-US" b="1" u="sng" dirty="0" smtClean="0">
                <a:solidFill>
                  <a:srgbClr val="FF0000"/>
                </a:solidFill>
              </a:rPr>
              <a:t>Negative impacts </a:t>
            </a:r>
            <a:r>
              <a:rPr lang="en-US" dirty="0" smtClean="0"/>
              <a:t>;</a:t>
            </a:r>
          </a:p>
          <a:p>
            <a:r>
              <a:rPr lang="en-US" dirty="0" smtClean="0"/>
              <a:t>Irregular migration is fraught with many risks, including exploitation during the whole cycle of the migration process. </a:t>
            </a:r>
          </a:p>
          <a:p>
            <a:r>
              <a:rPr lang="en-US" dirty="0" smtClean="0"/>
              <a:t>Complex procedures and prohibitive fees can both discourage people from migrating formally and at the same time create opportunities for brokers to take advantage of unwary potential migrants who are not aware of their rights and procedures for recruitment and placement.</a:t>
            </a:r>
          </a:p>
          <a:p>
            <a:endParaRPr lang="th-TH" dirty="0"/>
          </a:p>
        </p:txBody>
      </p:sp>
      <p:sp>
        <p:nvSpPr>
          <p:cNvPr id="4" name="Title 2"/>
          <p:cNvSpPr>
            <a:spLocks noGrp="1"/>
          </p:cNvSpPr>
          <p:nvPr>
            <p:ph type="title"/>
          </p:nvPr>
        </p:nvSpPr>
        <p:spPr>
          <a:xfrm>
            <a:off x="0" y="0"/>
            <a:ext cx="9144000" cy="785794"/>
          </a:xfrm>
          <a:solidFill>
            <a:schemeClr val="accent1">
              <a:lumMod val="20000"/>
              <a:lumOff val="80000"/>
            </a:schemeClr>
          </a:solidFill>
        </p:spPr>
        <p:txBody>
          <a:bodyPr/>
          <a:lstStyle/>
          <a:p>
            <a:pPr algn="ctr"/>
            <a:r>
              <a:rPr lang="en-US" dirty="0" smtClean="0"/>
              <a:t>Myanmar - Impacts</a:t>
            </a:r>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6000768"/>
          </a:xfrm>
          <a:solidFill>
            <a:srgbClr val="FFFFCC"/>
          </a:solidFill>
        </p:spPr>
        <p:txBody>
          <a:bodyPr>
            <a:normAutofit/>
          </a:bodyPr>
          <a:lstStyle/>
          <a:p>
            <a:r>
              <a:rPr lang="en-US" sz="2800" dirty="0" smtClean="0"/>
              <a:t>In 2013 - population  89.7 mil. and - </a:t>
            </a:r>
            <a:r>
              <a:rPr lang="en-US" sz="2800" dirty="0" err="1" smtClean="0"/>
              <a:t>labour</a:t>
            </a:r>
            <a:r>
              <a:rPr lang="en-US" sz="2800" dirty="0" smtClean="0"/>
              <a:t> force 69.4 mil., unemployment rate 1.9 percent (ADB)</a:t>
            </a:r>
            <a:endParaRPr lang="en-US" sz="2800" i="1" dirty="0" smtClean="0"/>
          </a:p>
          <a:p>
            <a:r>
              <a:rPr lang="en-US" sz="2800" dirty="0" smtClean="0"/>
              <a:t>Middle-income country;</a:t>
            </a:r>
          </a:p>
          <a:p>
            <a:r>
              <a:rPr lang="en-US" sz="2800" dirty="0" err="1" smtClean="0"/>
              <a:t>Labour</a:t>
            </a:r>
            <a:r>
              <a:rPr lang="en-US" sz="2800" dirty="0" smtClean="0"/>
              <a:t> export has been Vietnam’s socio-economic development strategy since beginning of </a:t>
            </a:r>
            <a:r>
              <a:rPr lang="en-US" sz="2800" dirty="0" err="1" smtClean="0"/>
              <a:t>Doi</a:t>
            </a:r>
            <a:r>
              <a:rPr lang="en-US" sz="2800" dirty="0" smtClean="0"/>
              <a:t> </a:t>
            </a:r>
            <a:r>
              <a:rPr lang="en-US" sz="2800" dirty="0" err="1" smtClean="0"/>
              <a:t>Moi</a:t>
            </a:r>
            <a:r>
              <a:rPr lang="en-US" sz="2800" dirty="0" smtClean="0"/>
              <a:t> (1986);</a:t>
            </a:r>
          </a:p>
          <a:p>
            <a:r>
              <a:rPr lang="en-US" sz="2800" dirty="0" smtClean="0"/>
              <a:t>Has sent about 80,000 workers abroad per year and a stock of emigration between 2001-2010 of about 800,000;</a:t>
            </a:r>
          </a:p>
          <a:p>
            <a:endParaRPr lang="en-US" sz="2800" dirty="0" smtClean="0"/>
          </a:p>
        </p:txBody>
      </p:sp>
      <p:sp>
        <p:nvSpPr>
          <p:cNvPr id="3" name="Title 2"/>
          <p:cNvSpPr>
            <a:spLocks noGrp="1"/>
          </p:cNvSpPr>
          <p:nvPr>
            <p:ph type="title"/>
          </p:nvPr>
        </p:nvSpPr>
        <p:spPr>
          <a:xfrm>
            <a:off x="0" y="0"/>
            <a:ext cx="9144000" cy="785794"/>
          </a:xfrm>
          <a:solidFill>
            <a:schemeClr val="bg2">
              <a:lumMod val="90000"/>
            </a:schemeClr>
          </a:solidFill>
        </p:spPr>
        <p:txBody>
          <a:bodyPr>
            <a:normAutofit fontScale="90000"/>
          </a:bodyPr>
          <a:lstStyle/>
          <a:p>
            <a:pPr algn="ctr"/>
            <a:r>
              <a:rPr lang="en-US" sz="6000" dirty="0" smtClean="0"/>
              <a:t>Vietnam</a:t>
            </a:r>
            <a:endParaRPr lang="th-TH" sz="6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28670"/>
            <a:ext cx="9144000" cy="5929330"/>
          </a:xfrm>
          <a:solidFill>
            <a:srgbClr val="FFFFCC"/>
          </a:solidFill>
        </p:spPr>
        <p:txBody>
          <a:bodyPr/>
          <a:lstStyle/>
          <a:p>
            <a:r>
              <a:rPr lang="en-US" sz="2400" dirty="0" smtClean="0"/>
              <a:t>Major destinations include Taiwan, Malaysia, the Republic of Korea, Japan, South Africa;</a:t>
            </a:r>
          </a:p>
          <a:p>
            <a:r>
              <a:rPr lang="en-US" sz="2400" dirty="0" smtClean="0"/>
              <a:t>Women accounts for 42 % of organized migrant workers in 2013</a:t>
            </a:r>
            <a:endParaRPr lang="th-TH" sz="2400" dirty="0" smtClean="0"/>
          </a:p>
          <a:p>
            <a:r>
              <a:rPr lang="en-US" dirty="0" smtClean="0"/>
              <a:t>Most MW from Vietnam to Thailand are </a:t>
            </a:r>
            <a:r>
              <a:rPr lang="en-US" b="1" dirty="0" smtClean="0">
                <a:solidFill>
                  <a:srgbClr val="FF0000"/>
                </a:solidFill>
              </a:rPr>
              <a:t>illegal</a:t>
            </a:r>
            <a:r>
              <a:rPr lang="en-US" dirty="0" smtClean="0"/>
              <a:t>;</a:t>
            </a:r>
          </a:p>
          <a:p>
            <a:r>
              <a:rPr lang="en-US" dirty="0" smtClean="0"/>
              <a:t>Estimated at 50,000 Vietnamese unorganized MW in Thailand. </a:t>
            </a:r>
          </a:p>
          <a:p>
            <a:r>
              <a:rPr lang="en-US" dirty="0" smtClean="0"/>
              <a:t>Because they are unorganized, the official data on their number and characteristics are not available.</a:t>
            </a:r>
            <a:endParaRPr lang="th-TH" dirty="0"/>
          </a:p>
        </p:txBody>
      </p:sp>
      <p:sp>
        <p:nvSpPr>
          <p:cNvPr id="4" name="Title 2"/>
          <p:cNvSpPr>
            <a:spLocks noGrp="1"/>
          </p:cNvSpPr>
          <p:nvPr>
            <p:ph type="title"/>
          </p:nvPr>
        </p:nvSpPr>
        <p:spPr>
          <a:xfrm>
            <a:off x="0" y="0"/>
            <a:ext cx="9144000" cy="857232"/>
          </a:xfrm>
          <a:solidFill>
            <a:schemeClr val="bg2">
              <a:lumMod val="90000"/>
            </a:schemeClr>
          </a:solidFill>
        </p:spPr>
        <p:txBody>
          <a:bodyPr>
            <a:normAutofit fontScale="90000"/>
          </a:bodyPr>
          <a:lstStyle/>
          <a:p>
            <a:pPr algn="ctr"/>
            <a:r>
              <a:rPr lang="en-US" sz="6000" dirty="0" smtClean="0"/>
              <a:t>Vietnam</a:t>
            </a:r>
            <a:endParaRPr lang="th-TH" sz="6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28670"/>
            <a:ext cx="9144000" cy="5929330"/>
          </a:xfrm>
          <a:solidFill>
            <a:srgbClr val="FFFFCC"/>
          </a:solidFill>
        </p:spPr>
        <p:txBody>
          <a:bodyPr>
            <a:normAutofit lnSpcReduction="10000"/>
          </a:bodyPr>
          <a:lstStyle/>
          <a:p>
            <a:r>
              <a:rPr lang="en-US" dirty="0" smtClean="0"/>
              <a:t>Focus on creating </a:t>
            </a:r>
            <a:r>
              <a:rPr lang="en-US" dirty="0" err="1" smtClean="0"/>
              <a:t>favourable</a:t>
            </a:r>
            <a:r>
              <a:rPr lang="en-US" dirty="0" smtClean="0"/>
              <a:t> conditions for qualified labor migration and increasing numbers of </a:t>
            </a:r>
            <a:r>
              <a:rPr lang="en-US" b="1" dirty="0" smtClean="0">
                <a:solidFill>
                  <a:srgbClr val="FF0000"/>
                </a:solidFill>
              </a:rPr>
              <a:t>professional workers with technical skills</a:t>
            </a:r>
            <a:r>
              <a:rPr lang="en-US" dirty="0" smtClean="0"/>
              <a:t>. </a:t>
            </a:r>
          </a:p>
          <a:p>
            <a:r>
              <a:rPr lang="en-US" dirty="0" smtClean="0"/>
              <a:t>Targets </a:t>
            </a:r>
          </a:p>
          <a:p>
            <a:pPr lvl="1"/>
            <a:r>
              <a:rPr lang="en-US" dirty="0" smtClean="0"/>
              <a:t>To increase the numbers of migrants by 10 % every year from 2009-2015, 8-10 % from 2016-2020; </a:t>
            </a:r>
          </a:p>
          <a:p>
            <a:pPr lvl="1"/>
            <a:r>
              <a:rPr lang="en-US" dirty="0" smtClean="0"/>
              <a:t>To increase the number of vocationally trained migrants by 5 % every year; and, To reach the 100% rate  of trained migrants in 2020.</a:t>
            </a:r>
          </a:p>
          <a:p>
            <a:r>
              <a:rPr lang="en-US" dirty="0" smtClean="0"/>
              <a:t>The government of Vietnam is waiting for MOU with Thai government on sending workers to Thailand;</a:t>
            </a:r>
          </a:p>
          <a:p>
            <a:r>
              <a:rPr lang="en-US" dirty="0" smtClean="0"/>
              <a:t>The private sector (Association of Tourism in Ha </a:t>
            </a:r>
            <a:r>
              <a:rPr lang="en-US" dirty="0" err="1" smtClean="0"/>
              <a:t>Tinh</a:t>
            </a:r>
            <a:r>
              <a:rPr lang="en-US" dirty="0" smtClean="0"/>
              <a:t>) is arranging MOU with local government of Thailand to send workers trained in Tourism.</a:t>
            </a:r>
          </a:p>
          <a:p>
            <a:pPr lvl="1"/>
            <a:endParaRPr lang="en-US" dirty="0" smtClean="0"/>
          </a:p>
          <a:p>
            <a:endParaRPr lang="th-TH" dirty="0"/>
          </a:p>
        </p:txBody>
      </p:sp>
      <p:sp>
        <p:nvSpPr>
          <p:cNvPr id="4" name="Title 2"/>
          <p:cNvSpPr>
            <a:spLocks noGrp="1"/>
          </p:cNvSpPr>
          <p:nvPr>
            <p:ph type="title"/>
          </p:nvPr>
        </p:nvSpPr>
        <p:spPr>
          <a:xfrm>
            <a:off x="0" y="0"/>
            <a:ext cx="9144000" cy="857232"/>
          </a:xfrm>
          <a:solidFill>
            <a:schemeClr val="bg2">
              <a:lumMod val="90000"/>
            </a:schemeClr>
          </a:solidFill>
        </p:spPr>
        <p:txBody>
          <a:bodyPr>
            <a:normAutofit/>
          </a:bodyPr>
          <a:lstStyle/>
          <a:p>
            <a:pPr algn="ctr"/>
            <a:r>
              <a:rPr lang="en-US" sz="2800" dirty="0" smtClean="0"/>
              <a:t>Vietnam: Regulatory framework</a:t>
            </a:r>
            <a:endParaRPr lang="th-TH" sz="2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85794"/>
            <a:ext cx="9144000" cy="6072206"/>
          </a:xfrm>
          <a:solidFill>
            <a:srgbClr val="FFFFCC"/>
          </a:solidFill>
        </p:spPr>
        <p:txBody>
          <a:bodyPr/>
          <a:lstStyle/>
          <a:p>
            <a:r>
              <a:rPr lang="en-US" dirty="0" smtClean="0"/>
              <a:t>regulatory framework for </a:t>
            </a:r>
            <a:r>
              <a:rPr lang="en-US" dirty="0" err="1" smtClean="0"/>
              <a:t>labour</a:t>
            </a:r>
            <a:r>
              <a:rPr lang="en-US" dirty="0" smtClean="0"/>
              <a:t> migration </a:t>
            </a:r>
          </a:p>
          <a:p>
            <a:pPr lvl="1"/>
            <a:r>
              <a:rPr lang="en-US" b="1" dirty="0" smtClean="0">
                <a:solidFill>
                  <a:srgbClr val="FF0000"/>
                </a:solidFill>
              </a:rPr>
              <a:t>Law</a:t>
            </a:r>
            <a:r>
              <a:rPr lang="en-US" dirty="0" smtClean="0"/>
              <a:t> No. 72/2006/QH, on Vietnamese workers working abroad under contract;</a:t>
            </a:r>
          </a:p>
          <a:p>
            <a:pPr lvl="1"/>
            <a:endParaRPr lang="en-US" dirty="0" smtClean="0"/>
          </a:p>
          <a:p>
            <a:pPr lvl="1"/>
            <a:r>
              <a:rPr lang="en-US" b="1" dirty="0" smtClean="0">
                <a:solidFill>
                  <a:srgbClr val="FF0000"/>
                </a:solidFill>
              </a:rPr>
              <a:t>Decree</a:t>
            </a:r>
            <a:r>
              <a:rPr lang="en-US" dirty="0" smtClean="0"/>
              <a:t> No. 126/2007/ND-CP detailing and guiding the implementation of numbers of  articles of the Law;</a:t>
            </a:r>
          </a:p>
          <a:p>
            <a:pPr lvl="1"/>
            <a:r>
              <a:rPr lang="en-US" dirty="0" smtClean="0"/>
              <a:t> </a:t>
            </a:r>
          </a:p>
          <a:p>
            <a:pPr lvl="1"/>
            <a:r>
              <a:rPr lang="en-US" b="1" dirty="0" smtClean="0">
                <a:solidFill>
                  <a:srgbClr val="FF0000"/>
                </a:solidFill>
              </a:rPr>
              <a:t>Decree</a:t>
            </a:r>
            <a:r>
              <a:rPr lang="en-US" dirty="0" smtClean="0"/>
              <a:t> No. 144/2007ND-CP on sanctioning of administrative violations in the sending of Vietnamese workers abroad for employment and;</a:t>
            </a:r>
          </a:p>
          <a:p>
            <a:pPr lvl="1"/>
            <a:endParaRPr lang="en-US" dirty="0" smtClean="0"/>
          </a:p>
          <a:p>
            <a:pPr lvl="1"/>
            <a:r>
              <a:rPr lang="en-US" b="1" dirty="0" smtClean="0">
                <a:solidFill>
                  <a:srgbClr val="FF0000"/>
                </a:solidFill>
              </a:rPr>
              <a:t>Decision</a:t>
            </a:r>
            <a:r>
              <a:rPr lang="en-US" dirty="0" smtClean="0"/>
              <a:t> No. 71/2009/QD-</a:t>
            </a:r>
            <a:r>
              <a:rPr lang="en-US" dirty="0" err="1" smtClean="0"/>
              <a:t>TTg</a:t>
            </a:r>
            <a:r>
              <a:rPr lang="en-US" dirty="0" smtClean="0"/>
              <a:t> approving the project on supporting poor districts in promoting the sending of workers abroad for sustainable poverty reduction in the period of 2009-2020 </a:t>
            </a:r>
            <a:endParaRPr lang="th-TH" dirty="0"/>
          </a:p>
        </p:txBody>
      </p:sp>
      <p:sp>
        <p:nvSpPr>
          <p:cNvPr id="4" name="Title 2"/>
          <p:cNvSpPr>
            <a:spLocks noGrp="1"/>
          </p:cNvSpPr>
          <p:nvPr>
            <p:ph type="title"/>
          </p:nvPr>
        </p:nvSpPr>
        <p:spPr>
          <a:xfrm>
            <a:off x="0" y="0"/>
            <a:ext cx="9144000" cy="857232"/>
          </a:xfrm>
          <a:solidFill>
            <a:schemeClr val="bg2">
              <a:lumMod val="90000"/>
            </a:schemeClr>
          </a:solidFill>
        </p:spPr>
        <p:txBody>
          <a:bodyPr>
            <a:normAutofit/>
          </a:bodyPr>
          <a:lstStyle/>
          <a:p>
            <a:pPr algn="ctr"/>
            <a:r>
              <a:rPr lang="en-US" sz="2800" dirty="0" smtClean="0"/>
              <a:t>Vietnam: Regulatory framework</a:t>
            </a:r>
            <a:endParaRPr lang="th-TH" sz="2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28670"/>
            <a:ext cx="9144000" cy="5929330"/>
          </a:xfrm>
          <a:solidFill>
            <a:srgbClr val="FFFFCC"/>
          </a:solidFill>
        </p:spPr>
        <p:txBody>
          <a:bodyPr>
            <a:normAutofit/>
          </a:bodyPr>
          <a:lstStyle/>
          <a:p>
            <a:r>
              <a:rPr lang="en-US" b="1" dirty="0" smtClean="0">
                <a:solidFill>
                  <a:srgbClr val="FF0000"/>
                </a:solidFill>
              </a:rPr>
              <a:t>MOLISA</a:t>
            </a:r>
            <a:r>
              <a:rPr lang="en-US" dirty="0" smtClean="0"/>
              <a:t> ---- the management of </a:t>
            </a:r>
            <a:r>
              <a:rPr lang="en-US" dirty="0" err="1" smtClean="0"/>
              <a:t>labour</a:t>
            </a:r>
            <a:r>
              <a:rPr lang="en-US" dirty="0" smtClean="0"/>
              <a:t> export. </a:t>
            </a:r>
          </a:p>
          <a:p>
            <a:pPr>
              <a:buNone/>
            </a:pPr>
            <a:endParaRPr lang="en-US" dirty="0" smtClean="0"/>
          </a:p>
          <a:p>
            <a:r>
              <a:rPr lang="en-US" dirty="0" smtClean="0"/>
              <a:t>Within MOLISA, </a:t>
            </a:r>
            <a:r>
              <a:rPr lang="en-US" b="1" dirty="0" smtClean="0">
                <a:solidFill>
                  <a:srgbClr val="FF0000"/>
                </a:solidFill>
              </a:rPr>
              <a:t>DOLAB</a:t>
            </a:r>
            <a:r>
              <a:rPr lang="en-US" dirty="0" smtClean="0"/>
              <a:t> – authorizing </a:t>
            </a:r>
            <a:r>
              <a:rPr lang="en-US" dirty="0" err="1" smtClean="0"/>
              <a:t>labour</a:t>
            </a:r>
            <a:r>
              <a:rPr lang="en-US" dirty="0" smtClean="0"/>
              <a:t> export licenses, auditing and inspecting </a:t>
            </a:r>
            <a:r>
              <a:rPr lang="en-US" dirty="0" err="1" smtClean="0"/>
              <a:t>labour</a:t>
            </a:r>
            <a:r>
              <a:rPr lang="en-US" dirty="0" smtClean="0"/>
              <a:t> export activities, and dealing with violations of related provisions, as well as conducting research and advising MOLISA on strategies, plan, and legislation involving </a:t>
            </a:r>
            <a:r>
              <a:rPr lang="en-US" dirty="0" err="1" smtClean="0"/>
              <a:t>labour</a:t>
            </a:r>
            <a:r>
              <a:rPr lang="en-US" dirty="0" smtClean="0"/>
              <a:t> export;</a:t>
            </a:r>
          </a:p>
          <a:p>
            <a:pPr>
              <a:buNone/>
            </a:pPr>
            <a:endParaRPr lang="en-US" dirty="0" smtClean="0"/>
          </a:p>
          <a:p>
            <a:r>
              <a:rPr lang="en-US" dirty="0" smtClean="0"/>
              <a:t>A </a:t>
            </a:r>
            <a:r>
              <a:rPr lang="en-US" b="1" dirty="0" smtClean="0">
                <a:solidFill>
                  <a:srgbClr val="FF0000"/>
                </a:solidFill>
              </a:rPr>
              <a:t>sending agency/broker </a:t>
            </a:r>
            <a:r>
              <a:rPr lang="en-US" dirty="0" smtClean="0"/>
              <a:t>organization must be a 100% Vietnamese enterprise with legal capital of at least 5 billion Dong (about US$250,000). </a:t>
            </a:r>
          </a:p>
        </p:txBody>
      </p:sp>
      <p:sp>
        <p:nvSpPr>
          <p:cNvPr id="4" name="Title 2"/>
          <p:cNvSpPr>
            <a:spLocks noGrp="1"/>
          </p:cNvSpPr>
          <p:nvPr>
            <p:ph type="title"/>
          </p:nvPr>
        </p:nvSpPr>
        <p:spPr>
          <a:xfrm>
            <a:off x="0" y="0"/>
            <a:ext cx="9144000" cy="857232"/>
          </a:xfrm>
          <a:solidFill>
            <a:schemeClr val="bg2">
              <a:lumMod val="90000"/>
            </a:schemeClr>
          </a:solidFill>
        </p:spPr>
        <p:txBody>
          <a:bodyPr>
            <a:normAutofit/>
          </a:bodyPr>
          <a:lstStyle/>
          <a:p>
            <a:pPr algn="ctr"/>
            <a:r>
              <a:rPr lang="en-US" sz="2800" dirty="0" err="1" smtClean="0"/>
              <a:t>Vietnam:Management</a:t>
            </a:r>
            <a:r>
              <a:rPr lang="en-US" sz="2800" dirty="0" smtClean="0"/>
              <a:t> of </a:t>
            </a:r>
            <a:r>
              <a:rPr lang="en-US" sz="2800" dirty="0" err="1" smtClean="0"/>
              <a:t>labour</a:t>
            </a:r>
            <a:r>
              <a:rPr lang="en-US" sz="2800" dirty="0" smtClean="0"/>
              <a:t> migration</a:t>
            </a:r>
            <a:endParaRPr lang="th-TH" sz="2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2984"/>
            <a:ext cx="9144000" cy="5715016"/>
          </a:xfrm>
          <a:solidFill>
            <a:srgbClr val="FFFFCC"/>
          </a:solidFill>
        </p:spPr>
        <p:txBody>
          <a:bodyPr/>
          <a:lstStyle/>
          <a:p>
            <a:r>
              <a:rPr lang="en-US" dirty="0" smtClean="0"/>
              <a:t>In 2010, there were 167 sending agencies consisting of </a:t>
            </a:r>
            <a:r>
              <a:rPr lang="en-US" dirty="0" smtClean="0">
                <a:solidFill>
                  <a:srgbClr val="FF0000"/>
                </a:solidFill>
              </a:rPr>
              <a:t>private</a:t>
            </a:r>
            <a:r>
              <a:rPr lang="en-US" dirty="0" smtClean="0"/>
              <a:t> enterprises, </a:t>
            </a:r>
            <a:r>
              <a:rPr lang="en-US" dirty="0" smtClean="0">
                <a:solidFill>
                  <a:srgbClr val="FF0000"/>
                </a:solidFill>
              </a:rPr>
              <a:t>state-own</a:t>
            </a:r>
            <a:r>
              <a:rPr lang="en-US" dirty="0" smtClean="0"/>
              <a:t> enterprises and </a:t>
            </a:r>
            <a:r>
              <a:rPr lang="en-US" dirty="0" smtClean="0">
                <a:solidFill>
                  <a:srgbClr val="FF0000"/>
                </a:solidFill>
              </a:rPr>
              <a:t>joint</a:t>
            </a:r>
            <a:r>
              <a:rPr lang="en-US" dirty="0" smtClean="0"/>
              <a:t> private-state enterprises. </a:t>
            </a:r>
          </a:p>
          <a:p>
            <a:pPr>
              <a:buNone/>
            </a:pPr>
            <a:endParaRPr lang="th-TH" dirty="0" smtClean="0"/>
          </a:p>
          <a:p>
            <a:r>
              <a:rPr lang="en-US" dirty="0" smtClean="0"/>
              <a:t>Most of sending agencies are member of Vietnam Association of Manpower Supply (VAMAS), an association of sending agencies; </a:t>
            </a:r>
          </a:p>
          <a:p>
            <a:pPr>
              <a:buNone/>
            </a:pPr>
            <a:endParaRPr lang="en-US" dirty="0" smtClean="0"/>
          </a:p>
          <a:p>
            <a:r>
              <a:rPr lang="en-US" dirty="0" smtClean="0"/>
              <a:t>All workers except MW are members of Vietnam General Confederation of </a:t>
            </a:r>
            <a:r>
              <a:rPr lang="en-US" dirty="0" err="1" smtClean="0"/>
              <a:t>Labour</a:t>
            </a:r>
            <a:r>
              <a:rPr lang="en-US" dirty="0" smtClean="0"/>
              <a:t> (VGCL) who is the sole national trade union center in Vietnam;</a:t>
            </a:r>
          </a:p>
          <a:p>
            <a:endParaRPr lang="th-TH" dirty="0"/>
          </a:p>
        </p:txBody>
      </p:sp>
      <p:sp>
        <p:nvSpPr>
          <p:cNvPr id="6" name="Title 2"/>
          <p:cNvSpPr>
            <a:spLocks noGrp="1"/>
          </p:cNvSpPr>
          <p:nvPr>
            <p:ph type="title"/>
          </p:nvPr>
        </p:nvSpPr>
        <p:spPr>
          <a:xfrm>
            <a:off x="0" y="0"/>
            <a:ext cx="9144000" cy="1000108"/>
          </a:xfrm>
          <a:solidFill>
            <a:schemeClr val="bg2">
              <a:lumMod val="90000"/>
            </a:schemeClr>
          </a:solidFill>
        </p:spPr>
        <p:txBody>
          <a:bodyPr>
            <a:normAutofit/>
          </a:bodyPr>
          <a:lstStyle/>
          <a:p>
            <a:pPr algn="ctr"/>
            <a:r>
              <a:rPr lang="en-US" sz="2800" dirty="0" err="1" smtClean="0"/>
              <a:t>Vietnam:Management</a:t>
            </a:r>
            <a:r>
              <a:rPr lang="en-US" sz="2800" dirty="0" smtClean="0"/>
              <a:t> of </a:t>
            </a:r>
            <a:r>
              <a:rPr lang="en-US" sz="2800" dirty="0" err="1" smtClean="0"/>
              <a:t>labour</a:t>
            </a:r>
            <a:r>
              <a:rPr lang="en-US" sz="2800" dirty="0" smtClean="0"/>
              <a:t> migration</a:t>
            </a:r>
            <a:endParaRPr lang="th-TH" sz="2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00108"/>
            <a:ext cx="8929718" cy="5643602"/>
          </a:xfrm>
        </p:spPr>
        <p:txBody>
          <a:bodyPr/>
          <a:lstStyle/>
          <a:p>
            <a:r>
              <a:rPr lang="en-US" dirty="0" smtClean="0"/>
              <a:t>Most of VN MW to Thailand are illegal, travel on their own without recognition of the government. They are classified as “unorganized”;</a:t>
            </a:r>
          </a:p>
          <a:p>
            <a:r>
              <a:rPr lang="en-US" dirty="0" smtClean="0"/>
              <a:t>In two communes close to Thailand border, </a:t>
            </a:r>
            <a:r>
              <a:rPr lang="en-US" dirty="0" err="1" smtClean="0"/>
              <a:t>Thanh</a:t>
            </a:r>
            <a:r>
              <a:rPr lang="en-US" dirty="0" smtClean="0"/>
              <a:t> </a:t>
            </a:r>
            <a:r>
              <a:rPr lang="en-US" dirty="0" err="1" smtClean="0"/>
              <a:t>Hoa</a:t>
            </a:r>
            <a:r>
              <a:rPr lang="en-US" dirty="0" smtClean="0"/>
              <a:t> and Ha </a:t>
            </a:r>
            <a:r>
              <a:rPr lang="en-US" dirty="0" err="1" smtClean="0"/>
              <a:t>Tinh</a:t>
            </a:r>
            <a:r>
              <a:rPr lang="en-US" dirty="0" smtClean="0"/>
              <a:t>: </a:t>
            </a:r>
          </a:p>
          <a:p>
            <a:pPr lvl="1"/>
            <a:r>
              <a:rPr lang="en-US" dirty="0" smtClean="0"/>
              <a:t>In 2013, 919 migrants from </a:t>
            </a:r>
            <a:r>
              <a:rPr lang="en-US" dirty="0" err="1" smtClean="0"/>
              <a:t>Thanh</a:t>
            </a:r>
            <a:r>
              <a:rPr lang="en-US" dirty="0" smtClean="0"/>
              <a:t> </a:t>
            </a:r>
            <a:r>
              <a:rPr lang="en-US" dirty="0" err="1" smtClean="0"/>
              <a:t>Hoa</a:t>
            </a:r>
            <a:r>
              <a:rPr lang="en-US" dirty="0" smtClean="0"/>
              <a:t> went to Thailand for employment (51 percent of which were women);</a:t>
            </a:r>
          </a:p>
          <a:p>
            <a:pPr lvl="1"/>
            <a:r>
              <a:rPr lang="en-US" dirty="0" smtClean="0"/>
              <a:t>917 migrants from Ha </a:t>
            </a:r>
            <a:r>
              <a:rPr lang="en-US" dirty="0" err="1" smtClean="0"/>
              <a:t>Tinh</a:t>
            </a:r>
            <a:r>
              <a:rPr lang="en-US" dirty="0" smtClean="0"/>
              <a:t> (37 percent of which were women);</a:t>
            </a:r>
          </a:p>
          <a:p>
            <a:pPr lvl="1"/>
            <a:r>
              <a:rPr lang="en-US" dirty="0" smtClean="0"/>
              <a:t>In 2012, 4,623 migrants from Ha </a:t>
            </a:r>
            <a:r>
              <a:rPr lang="en-US" dirty="0" err="1" smtClean="0"/>
              <a:t>Tinh</a:t>
            </a:r>
            <a:r>
              <a:rPr lang="en-US" dirty="0" smtClean="0"/>
              <a:t> to Thailand. (38 percent of which were women). </a:t>
            </a:r>
          </a:p>
          <a:p>
            <a:pPr lvl="1"/>
            <a:r>
              <a:rPr lang="en-US" dirty="0" smtClean="0"/>
              <a:t>The work they had in Thailand includes domestic help, sales, restaurant workers, and mechanic</a:t>
            </a:r>
            <a:endParaRPr lang="th-TH" dirty="0"/>
          </a:p>
        </p:txBody>
      </p:sp>
      <p:sp>
        <p:nvSpPr>
          <p:cNvPr id="4" name="Title 2"/>
          <p:cNvSpPr>
            <a:spLocks noGrp="1"/>
          </p:cNvSpPr>
          <p:nvPr>
            <p:ph type="title"/>
          </p:nvPr>
        </p:nvSpPr>
        <p:spPr>
          <a:xfrm>
            <a:off x="0" y="0"/>
            <a:ext cx="9144000" cy="1000108"/>
          </a:xfrm>
          <a:solidFill>
            <a:schemeClr val="bg2">
              <a:lumMod val="90000"/>
            </a:schemeClr>
          </a:solidFill>
        </p:spPr>
        <p:txBody>
          <a:bodyPr>
            <a:normAutofit/>
          </a:bodyPr>
          <a:lstStyle/>
          <a:p>
            <a:pPr algn="ctr"/>
            <a:r>
              <a:rPr lang="en-US" sz="2800" dirty="0" smtClean="0"/>
              <a:t>Situation of VN migrant  workers to Thailand</a:t>
            </a:r>
            <a:endParaRPr lang="th-TH" sz="2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0" y="0"/>
            <a:ext cx="9144000" cy="1000108"/>
          </a:xfrm>
          <a:solidFill>
            <a:schemeClr val="bg2">
              <a:lumMod val="90000"/>
            </a:schemeClr>
          </a:solidFill>
        </p:spPr>
        <p:txBody>
          <a:bodyPr>
            <a:normAutofit/>
          </a:bodyPr>
          <a:lstStyle/>
          <a:p>
            <a:pPr algn="ctr"/>
            <a:r>
              <a:rPr lang="en-US" sz="2800" dirty="0" smtClean="0"/>
              <a:t>Situation of VN migrant  workers to Thailand</a:t>
            </a:r>
            <a:endParaRPr lang="th-TH" sz="2800" dirty="0"/>
          </a:p>
        </p:txBody>
      </p:sp>
      <p:pic>
        <p:nvPicPr>
          <p:cNvPr id="1028" name="Picture 4" descr="G:\FOTO 2014\SDC Khone Kaen &amp; Hanoi 9-57\IMG_5735.JPG"/>
          <p:cNvPicPr>
            <a:picLocks noChangeAspect="1" noChangeArrowheads="1"/>
          </p:cNvPicPr>
          <p:nvPr/>
        </p:nvPicPr>
        <p:blipFill>
          <a:blip r:embed="rId2" cstate="print"/>
          <a:srcRect/>
          <a:stretch>
            <a:fillRect/>
          </a:stretch>
        </p:blipFill>
        <p:spPr bwMode="auto">
          <a:xfrm>
            <a:off x="5096239" y="1125130"/>
            <a:ext cx="3833479" cy="2875374"/>
          </a:xfrm>
          <a:prstGeom prst="rect">
            <a:avLst/>
          </a:prstGeom>
          <a:noFill/>
        </p:spPr>
      </p:pic>
      <p:pic>
        <p:nvPicPr>
          <p:cNvPr id="1029" name="Picture 5" descr="G:\FOTO 2014\SDC Khone Kaen &amp; Hanoi 9-57\IMG_5722.JPG"/>
          <p:cNvPicPr>
            <a:picLocks noChangeAspect="1" noChangeArrowheads="1"/>
          </p:cNvPicPr>
          <p:nvPr/>
        </p:nvPicPr>
        <p:blipFill>
          <a:blip r:embed="rId3" cstate="print"/>
          <a:srcRect/>
          <a:stretch>
            <a:fillRect/>
          </a:stretch>
        </p:blipFill>
        <p:spPr bwMode="auto">
          <a:xfrm>
            <a:off x="-32" y="1000108"/>
            <a:ext cx="4381129" cy="3286148"/>
          </a:xfrm>
          <a:prstGeom prst="rect">
            <a:avLst/>
          </a:prstGeom>
          <a:noFill/>
        </p:spPr>
      </p:pic>
      <p:sp>
        <p:nvSpPr>
          <p:cNvPr id="11" name="TextBox 10"/>
          <p:cNvSpPr txBox="1"/>
          <p:nvPr/>
        </p:nvSpPr>
        <p:spPr>
          <a:xfrm>
            <a:off x="571472" y="1071546"/>
            <a:ext cx="2857520" cy="461665"/>
          </a:xfrm>
          <a:prstGeom prst="rect">
            <a:avLst/>
          </a:prstGeom>
          <a:noFill/>
        </p:spPr>
        <p:txBody>
          <a:bodyPr wrap="square" rtlCol="0">
            <a:spAutoFit/>
          </a:bodyPr>
          <a:lstStyle/>
          <a:p>
            <a:r>
              <a:rPr lang="en-US" sz="2400" dirty="0">
                <a:solidFill>
                  <a:srgbClr val="FFFF00"/>
                </a:solidFill>
              </a:rPr>
              <a:t>Ha </a:t>
            </a:r>
            <a:r>
              <a:rPr lang="en-US" sz="2400" dirty="0" err="1">
                <a:solidFill>
                  <a:srgbClr val="FFFF00"/>
                </a:solidFill>
              </a:rPr>
              <a:t>Tinh</a:t>
            </a:r>
            <a:r>
              <a:rPr lang="en-US" sz="2400" dirty="0">
                <a:solidFill>
                  <a:srgbClr val="FFFF00"/>
                </a:solidFill>
              </a:rPr>
              <a:t> Province</a:t>
            </a:r>
            <a:endParaRPr lang="th-TH" sz="2400" dirty="0">
              <a:solidFill>
                <a:srgbClr val="FFFF00"/>
              </a:solidFill>
            </a:endParaRPr>
          </a:p>
        </p:txBody>
      </p:sp>
      <p:sp>
        <p:nvSpPr>
          <p:cNvPr id="12" name="TextBox 11"/>
          <p:cNvSpPr txBox="1"/>
          <p:nvPr/>
        </p:nvSpPr>
        <p:spPr>
          <a:xfrm>
            <a:off x="6715140" y="1214422"/>
            <a:ext cx="2214578" cy="461665"/>
          </a:xfrm>
          <a:prstGeom prst="rect">
            <a:avLst/>
          </a:prstGeom>
          <a:noFill/>
        </p:spPr>
        <p:txBody>
          <a:bodyPr wrap="square" rtlCol="0">
            <a:spAutoFit/>
          </a:bodyPr>
          <a:lstStyle/>
          <a:p>
            <a:r>
              <a:rPr lang="en-US" sz="2400" dirty="0">
                <a:solidFill>
                  <a:srgbClr val="FF0000"/>
                </a:solidFill>
              </a:rPr>
              <a:t>Returned MW</a:t>
            </a:r>
            <a:endParaRPr lang="th-TH" sz="2400" dirty="0">
              <a:solidFill>
                <a:srgbClr val="FF0000"/>
              </a:solidFill>
            </a:endParaRPr>
          </a:p>
        </p:txBody>
      </p:sp>
      <p:pic>
        <p:nvPicPr>
          <p:cNvPr id="1030" name="Picture 6" descr="G:\FOTO 2014\SDC Khone Kaen &amp; Hanoi 9-57\IMG_5758.JPG"/>
          <p:cNvPicPr>
            <a:picLocks noChangeAspect="1" noChangeArrowheads="1"/>
          </p:cNvPicPr>
          <p:nvPr/>
        </p:nvPicPr>
        <p:blipFill>
          <a:blip r:embed="rId4" cstate="print"/>
          <a:srcRect/>
          <a:stretch>
            <a:fillRect/>
          </a:stretch>
        </p:blipFill>
        <p:spPr bwMode="auto">
          <a:xfrm>
            <a:off x="4429124" y="3357562"/>
            <a:ext cx="4357718" cy="3268588"/>
          </a:xfrm>
          <a:prstGeom prst="rect">
            <a:avLst/>
          </a:prstGeom>
          <a:noFill/>
        </p:spPr>
      </p:pic>
      <p:sp>
        <p:nvSpPr>
          <p:cNvPr id="14" name="TextBox 13"/>
          <p:cNvSpPr txBox="1"/>
          <p:nvPr/>
        </p:nvSpPr>
        <p:spPr>
          <a:xfrm>
            <a:off x="5286380" y="3571876"/>
            <a:ext cx="2928958" cy="369332"/>
          </a:xfrm>
          <a:prstGeom prst="rect">
            <a:avLst/>
          </a:prstGeom>
          <a:noFill/>
        </p:spPr>
        <p:txBody>
          <a:bodyPr wrap="square" rtlCol="0">
            <a:spAutoFit/>
          </a:bodyPr>
          <a:lstStyle/>
          <a:p>
            <a:pPr algn="r"/>
            <a:r>
              <a:rPr lang="en-US" sz="1800" dirty="0" err="1">
                <a:solidFill>
                  <a:srgbClr val="FFFF00"/>
                </a:solidFill>
              </a:rPr>
              <a:t>Thach</a:t>
            </a:r>
            <a:r>
              <a:rPr lang="en-US" sz="1800" dirty="0">
                <a:solidFill>
                  <a:srgbClr val="FFFF00"/>
                </a:solidFill>
              </a:rPr>
              <a:t> Long Commune</a:t>
            </a:r>
            <a:endParaRPr lang="th-TH" sz="1800" dirty="0">
              <a:solidFill>
                <a:srgbClr val="FFFF0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0" y="0"/>
            <a:ext cx="9144000" cy="1000108"/>
          </a:xfrm>
          <a:solidFill>
            <a:schemeClr val="bg2">
              <a:lumMod val="90000"/>
            </a:schemeClr>
          </a:solidFill>
        </p:spPr>
        <p:txBody>
          <a:bodyPr>
            <a:normAutofit/>
          </a:bodyPr>
          <a:lstStyle/>
          <a:p>
            <a:pPr algn="ctr"/>
            <a:r>
              <a:rPr lang="en-US" sz="2800" dirty="0" smtClean="0"/>
              <a:t>Situation of VN migrant  workers to Thailand</a:t>
            </a:r>
            <a:endParaRPr lang="th-TH" sz="2800" dirty="0"/>
          </a:p>
        </p:txBody>
      </p:sp>
      <p:pic>
        <p:nvPicPr>
          <p:cNvPr id="2050" name="Picture 2" descr="G:\FOTO 2014\SDC Khone Kaen &amp; Hanoi 9-57\IMG_5762.JPG"/>
          <p:cNvPicPr>
            <a:picLocks noChangeAspect="1" noChangeArrowheads="1"/>
          </p:cNvPicPr>
          <p:nvPr/>
        </p:nvPicPr>
        <p:blipFill>
          <a:blip r:embed="rId2" cstate="print"/>
          <a:srcRect/>
          <a:stretch>
            <a:fillRect/>
          </a:stretch>
        </p:blipFill>
        <p:spPr bwMode="auto">
          <a:xfrm>
            <a:off x="0" y="928670"/>
            <a:ext cx="4056051" cy="3042317"/>
          </a:xfrm>
          <a:prstGeom prst="rect">
            <a:avLst/>
          </a:prstGeom>
          <a:noFill/>
        </p:spPr>
      </p:pic>
      <p:pic>
        <p:nvPicPr>
          <p:cNvPr id="2051" name="Picture 3" descr="G:\FOTO 2014\SDC Khone Kaen &amp; Hanoi 9-57\IMG_5763.JPG"/>
          <p:cNvPicPr>
            <a:picLocks noChangeAspect="1" noChangeArrowheads="1"/>
          </p:cNvPicPr>
          <p:nvPr/>
        </p:nvPicPr>
        <p:blipFill>
          <a:blip r:embed="rId3" cstate="print"/>
          <a:srcRect/>
          <a:stretch>
            <a:fillRect/>
          </a:stretch>
        </p:blipFill>
        <p:spPr bwMode="auto">
          <a:xfrm>
            <a:off x="0" y="3803769"/>
            <a:ext cx="4071934" cy="3054231"/>
          </a:xfrm>
          <a:prstGeom prst="rect">
            <a:avLst/>
          </a:prstGeom>
          <a:noFill/>
        </p:spPr>
      </p:pic>
      <p:pic>
        <p:nvPicPr>
          <p:cNvPr id="2052" name="Picture 4" descr="G:\FOTO 2014\SDC Khone Kaen &amp; Hanoi 9-57\IMG_5781.JPG"/>
          <p:cNvPicPr>
            <a:picLocks noChangeAspect="1" noChangeArrowheads="1"/>
          </p:cNvPicPr>
          <p:nvPr/>
        </p:nvPicPr>
        <p:blipFill>
          <a:blip r:embed="rId4" cstate="print"/>
          <a:srcRect/>
          <a:stretch>
            <a:fillRect/>
          </a:stretch>
        </p:blipFill>
        <p:spPr bwMode="auto">
          <a:xfrm>
            <a:off x="4113424" y="940148"/>
            <a:ext cx="5000628" cy="3750815"/>
          </a:xfrm>
          <a:prstGeom prst="rect">
            <a:avLst/>
          </a:prstGeom>
          <a:noFill/>
        </p:spPr>
      </p:pic>
      <p:sp>
        <p:nvSpPr>
          <p:cNvPr id="13" name="TextBox 12"/>
          <p:cNvSpPr txBox="1"/>
          <p:nvPr/>
        </p:nvSpPr>
        <p:spPr>
          <a:xfrm>
            <a:off x="4429124" y="5214950"/>
            <a:ext cx="4500594" cy="954107"/>
          </a:xfrm>
          <a:prstGeom prst="rect">
            <a:avLst/>
          </a:prstGeom>
          <a:noFill/>
        </p:spPr>
        <p:txBody>
          <a:bodyPr wrap="square" rtlCol="0">
            <a:spAutoFit/>
          </a:bodyPr>
          <a:lstStyle/>
          <a:p>
            <a:r>
              <a:rPr lang="en-US" dirty="0">
                <a:solidFill>
                  <a:prstClr val="black"/>
                </a:solidFill>
              </a:rPr>
              <a:t>Assets from remittances showing a success story</a:t>
            </a:r>
            <a:endParaRPr lang="th-TH" dirty="0">
              <a:solidFill>
                <a:prstClr val="black"/>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0" y="0"/>
            <a:ext cx="9144000" cy="785794"/>
          </a:xfrm>
          <a:solidFill>
            <a:schemeClr val="bg2">
              <a:lumMod val="90000"/>
            </a:schemeClr>
          </a:solidFill>
        </p:spPr>
        <p:txBody>
          <a:bodyPr>
            <a:normAutofit/>
          </a:bodyPr>
          <a:lstStyle/>
          <a:p>
            <a:pPr algn="ctr"/>
            <a:r>
              <a:rPr lang="en-US" sz="2800" dirty="0" smtClean="0"/>
              <a:t>Situation of VN migrant  workers to Thailand</a:t>
            </a:r>
            <a:endParaRPr lang="th-TH" sz="2800" dirty="0"/>
          </a:p>
        </p:txBody>
      </p:sp>
      <p:pic>
        <p:nvPicPr>
          <p:cNvPr id="3074" name="Picture 2" descr="G:\FOTO 2014\SDC Khone Kaen &amp; Hanoi 9-57\IMG_5794.JPG"/>
          <p:cNvPicPr>
            <a:picLocks noChangeAspect="1" noChangeArrowheads="1"/>
          </p:cNvPicPr>
          <p:nvPr/>
        </p:nvPicPr>
        <p:blipFill>
          <a:blip r:embed="rId2" cstate="print"/>
          <a:srcRect/>
          <a:stretch>
            <a:fillRect/>
          </a:stretch>
        </p:blipFill>
        <p:spPr bwMode="auto">
          <a:xfrm>
            <a:off x="-32" y="785794"/>
            <a:ext cx="4190645" cy="3143272"/>
          </a:xfrm>
          <a:prstGeom prst="rect">
            <a:avLst/>
          </a:prstGeom>
          <a:noFill/>
        </p:spPr>
      </p:pic>
      <p:pic>
        <p:nvPicPr>
          <p:cNvPr id="3075" name="Picture 3" descr="G:\FOTO 2014\SDC Khone Kaen &amp; Hanoi 9-57\IMG_5800.JPG"/>
          <p:cNvPicPr>
            <a:picLocks noChangeAspect="1" noChangeArrowheads="1"/>
          </p:cNvPicPr>
          <p:nvPr/>
        </p:nvPicPr>
        <p:blipFill>
          <a:blip r:embed="rId3" cstate="print"/>
          <a:srcRect/>
          <a:stretch>
            <a:fillRect/>
          </a:stretch>
        </p:blipFill>
        <p:spPr bwMode="auto">
          <a:xfrm>
            <a:off x="-32" y="3929067"/>
            <a:ext cx="4214842" cy="2928934"/>
          </a:xfrm>
          <a:prstGeom prst="rect">
            <a:avLst/>
          </a:prstGeom>
          <a:noFill/>
        </p:spPr>
      </p:pic>
      <p:sp>
        <p:nvSpPr>
          <p:cNvPr id="13" name="Rounded Rectangular Callout 12"/>
          <p:cNvSpPr/>
          <p:nvPr/>
        </p:nvSpPr>
        <p:spPr>
          <a:xfrm>
            <a:off x="4643438" y="857232"/>
            <a:ext cx="4143404" cy="3000396"/>
          </a:xfrm>
          <a:prstGeom prst="wedgeRoundRectCallout">
            <a:avLst>
              <a:gd name="adj1" fmla="val -103839"/>
              <a:gd name="adj2" fmla="val 67492"/>
              <a:gd name="adj3" fmla="val 16667"/>
            </a:avLst>
          </a:prstGeom>
          <a:solidFill>
            <a:srgbClr val="FFFFCC"/>
          </a:solidFill>
          <a:ln>
            <a:solidFill>
              <a:srgbClr val="90FAA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prstClr val="black"/>
                </a:solidFill>
              </a:rPr>
              <a:t>A young mechanic, working in a rolling door shop, </a:t>
            </a:r>
            <a:r>
              <a:rPr lang="en-US" sz="2400" dirty="0" err="1">
                <a:solidFill>
                  <a:prstClr val="black"/>
                </a:solidFill>
              </a:rPr>
              <a:t>Rayong</a:t>
            </a:r>
            <a:r>
              <a:rPr lang="en-US" sz="2400" dirty="0">
                <a:solidFill>
                  <a:prstClr val="black"/>
                </a:solidFill>
              </a:rPr>
              <a:t>. No work permit, was arrested and fined. Cannot go back because fee is so high.</a:t>
            </a:r>
            <a:endParaRPr lang="th-TH" sz="2400" dirty="0">
              <a:solidFill>
                <a:prstClr val="black"/>
              </a:solidFill>
            </a:endParaRPr>
          </a:p>
        </p:txBody>
      </p:sp>
      <p:pic>
        <p:nvPicPr>
          <p:cNvPr id="3076" name="Picture 4" descr="G:\FOTO 2014\SDC Khone Kaen &amp; Hanoi 9-57\IMG_5801.JPG"/>
          <p:cNvPicPr>
            <a:picLocks noChangeAspect="1" noChangeArrowheads="1"/>
          </p:cNvPicPr>
          <p:nvPr/>
        </p:nvPicPr>
        <p:blipFill>
          <a:blip r:embed="rId4" cstate="print"/>
          <a:srcRect/>
          <a:stretch>
            <a:fillRect/>
          </a:stretch>
        </p:blipFill>
        <p:spPr bwMode="auto">
          <a:xfrm>
            <a:off x="4786314" y="4000504"/>
            <a:ext cx="4071966" cy="2857496"/>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2984"/>
            <a:ext cx="9144000" cy="5500726"/>
          </a:xfrm>
        </p:spPr>
        <p:txBody>
          <a:bodyPr/>
          <a:lstStyle/>
          <a:p>
            <a:pPr marL="624078" indent="-514350">
              <a:buAutoNum type="arabicPeriod"/>
            </a:pPr>
            <a:r>
              <a:rPr lang="en-US" dirty="0" smtClean="0"/>
              <a:t>Have migration policy aimed at minimizing irregular migrants so that regulation and management become more efficient. </a:t>
            </a:r>
          </a:p>
          <a:p>
            <a:pPr marL="624078" indent="-514350">
              <a:buFont typeface="Wingdings 3"/>
              <a:buAutoNum type="arabicPeriod"/>
            </a:pPr>
            <a:r>
              <a:rPr lang="en-US" dirty="0" smtClean="0"/>
              <a:t>Not only migration policy but also integration policies – not only regulation but protection and facilitation, placing increasing importance of human rights.</a:t>
            </a:r>
          </a:p>
          <a:p>
            <a:pPr marL="624078" indent="-514350">
              <a:buFont typeface="Wingdings 3"/>
              <a:buAutoNum type="arabicPeriod"/>
            </a:pPr>
            <a:r>
              <a:rPr lang="en-US" dirty="0" smtClean="0"/>
              <a:t>Minimize costs and maximize benefits of regular migration, cost sharing mechanism may be developed. </a:t>
            </a:r>
          </a:p>
          <a:p>
            <a:pPr marL="624078" indent="-514350">
              <a:buFont typeface="Wingdings 3"/>
              <a:buAutoNum type="arabicPeriod"/>
            </a:pPr>
            <a:r>
              <a:rPr lang="en-US" dirty="0" smtClean="0"/>
              <a:t>Strengthen the enforcement of existing integration institutions and programs.</a:t>
            </a:r>
            <a:endParaRPr lang="en-US" b="1" u="sng" dirty="0" smtClean="0"/>
          </a:p>
          <a:p>
            <a:pPr marL="624078" indent="-514350">
              <a:buFont typeface="Wingdings 3"/>
              <a:buAutoNum type="arabicPeriod"/>
            </a:pPr>
            <a:endParaRPr lang="en-US" b="1" u="sng" dirty="0" smtClean="0"/>
          </a:p>
          <a:p>
            <a:pPr marL="624078" indent="-514350">
              <a:buAutoNum type="arabicPeriod"/>
            </a:pPr>
            <a:endParaRPr lang="th-TH" dirty="0"/>
          </a:p>
        </p:txBody>
      </p:sp>
      <p:sp>
        <p:nvSpPr>
          <p:cNvPr id="3" name="Title 2"/>
          <p:cNvSpPr>
            <a:spLocks noGrp="1"/>
          </p:cNvSpPr>
          <p:nvPr>
            <p:ph type="title"/>
          </p:nvPr>
        </p:nvSpPr>
        <p:spPr>
          <a:xfrm>
            <a:off x="0" y="0"/>
            <a:ext cx="9144000" cy="1131862"/>
          </a:xfrm>
          <a:solidFill>
            <a:schemeClr val="accent1">
              <a:lumMod val="20000"/>
              <a:lumOff val="80000"/>
            </a:schemeClr>
          </a:solidFill>
        </p:spPr>
        <p:txBody>
          <a:bodyPr/>
          <a:lstStyle/>
          <a:p>
            <a:r>
              <a:rPr lang="en-US" dirty="0" smtClean="0"/>
              <a:t>Recommendations</a:t>
            </a:r>
            <a:endParaRPr lang="th-TH"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2984"/>
            <a:ext cx="9144000" cy="5500726"/>
          </a:xfrm>
        </p:spPr>
        <p:txBody>
          <a:bodyPr/>
          <a:lstStyle/>
          <a:p>
            <a:pPr marL="624078" indent="-514350">
              <a:buNone/>
            </a:pPr>
            <a:r>
              <a:rPr lang="en-US" dirty="0" smtClean="0"/>
              <a:t>5. Educate not only migrants and their dependents but also employers and government authorities.</a:t>
            </a:r>
          </a:p>
          <a:p>
            <a:pPr marL="624078" indent="-514350">
              <a:buFont typeface="+mj-lt"/>
              <a:buAutoNum type="arabicPeriod" startAt="6"/>
            </a:pPr>
            <a:r>
              <a:rPr lang="en-US" dirty="0" smtClean="0"/>
              <a:t>Reform a migration management authority with responsibility for oversight of both in-migration and out-migration of highly skilled and low-skilled labor migration, and registered and unregistered workers.</a:t>
            </a:r>
          </a:p>
          <a:p>
            <a:pPr marL="624078" indent="-514350">
              <a:buFont typeface="+mj-lt"/>
              <a:buAutoNum type="arabicPeriod" startAt="6"/>
            </a:pPr>
            <a:r>
              <a:rPr lang="en-US" dirty="0" smtClean="0"/>
              <a:t>Enhance skills and standards among skilled workers to meet international standards.</a:t>
            </a:r>
          </a:p>
          <a:p>
            <a:pPr marL="624078" indent="-514350">
              <a:buFont typeface="+mj-lt"/>
              <a:buAutoNum type="arabicPeriod" startAt="6"/>
            </a:pPr>
            <a:r>
              <a:rPr lang="en-US" dirty="0" smtClean="0"/>
              <a:t>enforce labor standards to all workers in Thailand, regardless of nationality.</a:t>
            </a:r>
            <a:endParaRPr lang="th-TH" dirty="0"/>
          </a:p>
        </p:txBody>
      </p:sp>
      <p:sp>
        <p:nvSpPr>
          <p:cNvPr id="3" name="Title 2"/>
          <p:cNvSpPr>
            <a:spLocks noGrp="1"/>
          </p:cNvSpPr>
          <p:nvPr>
            <p:ph type="title"/>
          </p:nvPr>
        </p:nvSpPr>
        <p:spPr>
          <a:xfrm>
            <a:off x="0" y="0"/>
            <a:ext cx="9144000" cy="1131862"/>
          </a:xfrm>
          <a:solidFill>
            <a:schemeClr val="accent1">
              <a:lumMod val="20000"/>
              <a:lumOff val="80000"/>
            </a:schemeClr>
          </a:solidFill>
        </p:spPr>
        <p:txBody>
          <a:bodyPr/>
          <a:lstStyle/>
          <a:p>
            <a:r>
              <a:rPr lang="en-US" dirty="0" smtClean="0"/>
              <a:t>Recommendations</a:t>
            </a:r>
            <a:endParaRPr lang="th-TH"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p:cNvSpPr>
          <p:nvPr>
            <p:ph type="title"/>
          </p:nvPr>
        </p:nvSpPr>
        <p:spPr/>
        <p:txBody>
          <a:bodyPr>
            <a:normAutofit fontScale="90000"/>
          </a:bodyPr>
          <a:lstStyle/>
          <a:p>
            <a:pPr eaLnBrk="1" fontAlgn="auto" hangingPunct="1">
              <a:spcAft>
                <a:spcPts val="0"/>
              </a:spcAft>
              <a:defRPr/>
            </a:pPr>
            <a:r>
              <a:rPr lang="en-US" sz="3600" dirty="0" smtClean="0">
                <a:ea typeface="+mj-ea"/>
              </a:rPr>
              <a:t>National Policies on Sending Migrant Workers</a:t>
            </a:r>
          </a:p>
        </p:txBody>
      </p:sp>
      <p:sp>
        <p:nvSpPr>
          <p:cNvPr id="36866" name="Rectangle 3"/>
          <p:cNvSpPr>
            <a:spLocks noGrp="1"/>
          </p:cNvSpPr>
          <p:nvPr>
            <p:ph idx="4294967295"/>
          </p:nvPr>
        </p:nvSpPr>
        <p:spPr>
          <a:xfrm>
            <a:off x="457200" y="1219200"/>
            <a:ext cx="8382000" cy="5638800"/>
          </a:xfrm>
          <a:prstGeom prst="rect">
            <a:avLst/>
          </a:prstGeom>
        </p:spPr>
        <p:txBody>
          <a:bodyPr>
            <a:normAutofit fontScale="85000" lnSpcReduction="20000"/>
          </a:bodyPr>
          <a:lstStyle/>
          <a:p>
            <a:pPr marL="0" indent="0" eaLnBrk="1" hangingPunct="1">
              <a:buNone/>
            </a:pPr>
            <a:endParaRPr lang="en-US" b="1" dirty="0">
              <a:latin typeface="Franklin Gothic Book" charset="0"/>
            </a:endParaRPr>
          </a:p>
          <a:p>
            <a:pPr algn="just" eaLnBrk="1" hangingPunct="1">
              <a:buFont typeface="Arial" charset="0"/>
              <a:buChar char="•"/>
            </a:pPr>
            <a:r>
              <a:rPr lang="en-US" sz="2600" b="0" dirty="0">
                <a:latin typeface="Franklin Gothic Book" charset="0"/>
              </a:rPr>
              <a:t>Issued a Sub-degree 57 on sending Cambodian migrant workers abroad (1995</a:t>
            </a:r>
            <a:r>
              <a:rPr lang="en-US" sz="2600" b="0" dirty="0" smtClean="0">
                <a:latin typeface="Franklin Gothic Book" charset="0"/>
              </a:rPr>
              <a:t>), which is replaced by Sub-degree 190 (2011)</a:t>
            </a:r>
            <a:endParaRPr lang="en-US" sz="2600" b="0" dirty="0">
              <a:latin typeface="Franklin Gothic Book" charset="0"/>
            </a:endParaRPr>
          </a:p>
          <a:p>
            <a:pPr algn="just" eaLnBrk="1" hangingPunct="1">
              <a:buFont typeface="Arial" charset="0"/>
              <a:buChar char="•"/>
            </a:pPr>
            <a:r>
              <a:rPr lang="en-US" sz="2600" b="0" dirty="0">
                <a:latin typeface="Franklin Gothic Book" charset="0"/>
              </a:rPr>
              <a:t>Issued Sub-degree 70 on Creating Manpower Training and Overseas sending board (2006)</a:t>
            </a:r>
          </a:p>
          <a:p>
            <a:pPr algn="just" eaLnBrk="1" hangingPunct="1">
              <a:buFont typeface="Arial" charset="0"/>
              <a:buChar char="•"/>
            </a:pPr>
            <a:r>
              <a:rPr lang="en-US" sz="2600" b="0" dirty="0">
                <a:latin typeface="Franklin Gothic Book" charset="0"/>
              </a:rPr>
              <a:t>Issued </a:t>
            </a:r>
            <a:r>
              <a:rPr lang="en-US" sz="2600" b="0" dirty="0" err="1">
                <a:latin typeface="Franklin Gothic Book" charset="0"/>
              </a:rPr>
              <a:t>Prakas</a:t>
            </a:r>
            <a:r>
              <a:rPr lang="en-US" sz="2600" b="0" dirty="0">
                <a:latin typeface="Franklin Gothic Book" charset="0"/>
              </a:rPr>
              <a:t> (circulation) on Education on HIV/AIDS, safe migration and labor rights for Cambodian migrant workers going abroad (2006). </a:t>
            </a:r>
            <a:endParaRPr lang="en-US" sz="2600" b="0" dirty="0" smtClean="0">
              <a:latin typeface="Franklin Gothic Book" charset="0"/>
            </a:endParaRPr>
          </a:p>
          <a:p>
            <a:pPr algn="just" eaLnBrk="1" hangingPunct="1">
              <a:buFont typeface="Arial" charset="0"/>
              <a:buChar char="•"/>
            </a:pPr>
            <a:r>
              <a:rPr lang="en-US" sz="2600" dirty="0" smtClean="0">
                <a:latin typeface="Franklin Gothic Book" charset="0"/>
              </a:rPr>
              <a:t>Issue Private recruitment agencies code of conduct (2009)</a:t>
            </a:r>
          </a:p>
          <a:p>
            <a:pPr algn="just" eaLnBrk="1" hangingPunct="1">
              <a:buFont typeface="Arial" charset="0"/>
              <a:buChar char="•"/>
            </a:pPr>
            <a:r>
              <a:rPr lang="en-US" sz="2600" b="0" dirty="0" smtClean="0">
                <a:latin typeface="Franklin Gothic Book" charset="0"/>
              </a:rPr>
              <a:t>Adopted minimum service standard contract (between potential migrant and pre-recruitment agency) (2012)</a:t>
            </a:r>
          </a:p>
          <a:p>
            <a:pPr algn="just" eaLnBrk="1" hangingPunct="1">
              <a:buFont typeface="Arial" charset="0"/>
              <a:buChar char="•"/>
            </a:pPr>
            <a:r>
              <a:rPr lang="en-US" sz="2600" b="0" dirty="0" smtClean="0">
                <a:latin typeface="Franklin Gothic Book" charset="0"/>
              </a:rPr>
              <a:t>Issued </a:t>
            </a:r>
            <a:r>
              <a:rPr lang="en-US" sz="2600" b="0" dirty="0">
                <a:latin typeface="Franklin Gothic Book" charset="0"/>
              </a:rPr>
              <a:t>Sub-degree 195 on Issuance of Normal Passport to Cambodian Migrant Workers legally employed abroad (2013)</a:t>
            </a:r>
          </a:p>
          <a:p>
            <a:pPr algn="just" eaLnBrk="1" hangingPunct="1">
              <a:buFont typeface="Arial" charset="0"/>
              <a:buChar char="•"/>
            </a:pPr>
            <a:r>
              <a:rPr lang="en-US" sz="2600" b="0" dirty="0">
                <a:latin typeface="Franklin Gothic Book" charset="0"/>
              </a:rPr>
              <a:t>Issued Sub-degree 205 on the reduction of passport fee to 4$ (June 20, 2014</a:t>
            </a:r>
            <a:r>
              <a:rPr lang="en-US" sz="2600" b="0" dirty="0" smtClean="0">
                <a:latin typeface="Franklin Gothic Book" charset="0"/>
              </a:rPr>
              <a:t>)</a:t>
            </a:r>
          </a:p>
          <a:p>
            <a:pPr algn="just">
              <a:buFont typeface="Arial" charset="0"/>
              <a:buChar char="•"/>
            </a:pPr>
            <a:r>
              <a:rPr lang="en-US" sz="2600" dirty="0" err="1"/>
              <a:t>Prakas</a:t>
            </a:r>
            <a:r>
              <a:rPr lang="en-US" sz="2600" dirty="0"/>
              <a:t> No. 2574 on the format and procedure in issuing of normal passport for student and Cambodian migrant worker </a:t>
            </a:r>
            <a:r>
              <a:rPr lang="en-US" sz="2600" dirty="0" smtClean="0"/>
              <a:t>(2014)</a:t>
            </a:r>
            <a:endParaRPr lang="en-US" sz="2600" b="0" dirty="0">
              <a:latin typeface="Franklin Gothic Book" charset="0"/>
            </a:endParaRPr>
          </a:p>
          <a:p>
            <a:pPr algn="just" eaLnBrk="1" hangingPunct="1">
              <a:buFont typeface="Arial" charset="0"/>
              <a:buChar char="•"/>
            </a:pPr>
            <a:endParaRPr lang="en-US" sz="2600" dirty="0">
              <a:latin typeface="Franklin Gothic Book" charset="0"/>
            </a:endParaRPr>
          </a:p>
          <a:p>
            <a:pPr algn="just" eaLnBrk="1" hangingPunct="1"/>
            <a:endParaRPr lang="en-US" sz="2400" dirty="0">
              <a:solidFill>
                <a:srgbClr val="FF0000"/>
              </a:solidFill>
              <a:latin typeface="Franklin Gothic Book" charset="0"/>
            </a:endParaRPr>
          </a:p>
        </p:txBody>
      </p:sp>
      <p:cxnSp>
        <p:nvCxnSpPr>
          <p:cNvPr id="5" name="Straight Connector 4"/>
          <p:cNvCxnSpPr/>
          <p:nvPr/>
        </p:nvCxnSpPr>
        <p:spPr>
          <a:xfrm flipV="1">
            <a:off x="285720" y="642918"/>
            <a:ext cx="7358114" cy="5643602"/>
          </a:xfrm>
          <a:prstGeom prst="line">
            <a:avLst/>
          </a:prstGeom>
          <a:ln w="571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65345541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SOHO">
  <a:themeElements>
    <a:clrScheme name="SOHO">
      <a:dk1>
        <a:srgbClr val="2E2224"/>
      </a:dk1>
      <a:lt1>
        <a:sysClr val="window" lastClr="FFFFFF"/>
      </a:lt1>
      <a:dk2>
        <a:srgbClr val="48231E"/>
      </a:dk2>
      <a:lt2>
        <a:srgbClr val="CBD8DD"/>
      </a:lt2>
      <a:accent1>
        <a:srgbClr val="61625E"/>
      </a:accent1>
      <a:accent2>
        <a:srgbClr val="964D2C"/>
      </a:accent2>
      <a:accent3>
        <a:srgbClr val="66553E"/>
      </a:accent3>
      <a:accent4>
        <a:srgbClr val="848058"/>
      </a:accent4>
      <a:accent5>
        <a:srgbClr val="AFA14B"/>
      </a:accent5>
      <a:accent6>
        <a:srgbClr val="AD7D4D"/>
      </a:accent6>
      <a:hlink>
        <a:srgbClr val="FFDE66"/>
      </a:hlink>
      <a:folHlink>
        <a:srgbClr val="C0AEBC"/>
      </a:folHlink>
    </a:clrScheme>
    <a:fontScheme name="SOHO">
      <a:majorFont>
        <a:latin typeface="Candara"/>
        <a:ea typeface=""/>
        <a:cs typeface=""/>
        <a:font script="Jpan" typeface="ＭＳ Ｐゴシック"/>
        <a:font script="Hang" typeface="HY견명조"/>
        <a:font script="Hans" typeface="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Ｐゴシック"/>
        <a:font script="Hang" typeface="HY견명조"/>
        <a:font script="Hans" typeface="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HO">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7000"/>
                <a:satMod val="150000"/>
              </a:schemeClr>
            </a:gs>
            <a:gs pos="30000">
              <a:schemeClr val="phClr">
                <a:shade val="94000"/>
                <a:satMod val="130000"/>
              </a:schemeClr>
            </a:gs>
            <a:gs pos="45000">
              <a:schemeClr val="phClr">
                <a:shade val="100000"/>
                <a:satMod val="120000"/>
              </a:schemeClr>
            </a:gs>
            <a:gs pos="55000">
              <a:schemeClr val="phClr">
                <a:shade val="100000"/>
                <a:satMod val="118000"/>
              </a:schemeClr>
            </a:gs>
            <a:gs pos="73000">
              <a:schemeClr val="phClr">
                <a:shade val="94000"/>
                <a:satMod val="130000"/>
              </a:schemeClr>
            </a:gs>
            <a:gs pos="100000">
              <a:schemeClr val="phClr">
                <a:shade val="67000"/>
                <a:satMod val="150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2700000" algn="br" rotWithShape="0">
              <a:srgbClr val="000000">
                <a:alpha val="40000"/>
              </a:srgbClr>
            </a:outerShdw>
          </a:effectLst>
        </a:effectStyle>
        <a:effectStyle>
          <a:effectLst>
            <a:outerShdw blurRad="50800" dist="38100" dir="2700000" algn="br" rotWithShape="0">
              <a:srgbClr val="000000">
                <a:alpha val="40000"/>
              </a:srgbClr>
            </a:outerShdw>
          </a:effectLst>
        </a:effectStyle>
        <a:effectStyle>
          <a:effectLst>
            <a:outerShdw blurRad="50800" dist="38100" dir="2700000" algn="br" rotWithShape="0">
              <a:srgbClr val="000000">
                <a:alpha val="40000"/>
              </a:srgbClr>
            </a:outerShdw>
          </a:effectLst>
          <a:scene3d>
            <a:camera prst="orthographicFront">
              <a:rot lat="0" lon="0" rev="0"/>
            </a:camera>
            <a:lightRig rig="threePt" dir="t">
              <a:rot lat="0" lon="0" rev="2700000"/>
            </a:lightRig>
          </a:scene3d>
          <a:sp3d contourW="19050">
            <a:bevelT w="31750" h="38100"/>
            <a:contourClr>
              <a:schemeClr val="phClr">
                <a:shade val="15000"/>
                <a:satMod val="110000"/>
              </a:schemeClr>
            </a:contourClr>
          </a:sp3d>
        </a:effectStyle>
      </a:effectStyleLst>
      <a:bgFillStyleLst>
        <a:solidFill>
          <a:schemeClr val="phClr"/>
        </a:solidFill>
        <a:gradFill rotWithShape="1">
          <a:gsLst>
            <a:gs pos="0">
              <a:schemeClr val="phClr">
                <a:tint val="64000"/>
                <a:satMod val="210000"/>
              </a:schemeClr>
            </a:gs>
            <a:gs pos="40000">
              <a:schemeClr val="phClr">
                <a:tint val="72000"/>
                <a:shade val="99000"/>
                <a:satMod val="200000"/>
              </a:schemeClr>
            </a:gs>
            <a:gs pos="100000">
              <a:schemeClr val="phClr">
                <a:tint val="100000"/>
                <a:shade val="30000"/>
                <a:alpha val="100000"/>
                <a:satMod val="175000"/>
                <a:lumMod val="100000"/>
              </a:schemeClr>
            </a:gs>
          </a:gsLst>
          <a:path path="circle">
            <a:fillToRect l="50000" t="-80000" r="50000" b="180000"/>
          </a:path>
        </a:gradFill>
        <a:blipFill rotWithShape="1">
          <a:blip xmlns:r="http://schemas.openxmlformats.org/officeDocument/2006/relationships" r:embed="rId1">
            <a:duotone>
              <a:schemeClr val="phClr">
                <a:tint val="86000"/>
                <a:alpha val="90000"/>
              </a:schemeClr>
              <a:schemeClr val="phClr">
                <a:shade val="49000"/>
                <a:satMod val="120000"/>
              </a:schemeClr>
            </a:duotone>
          </a:blip>
          <a:stretch/>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2415</Words>
  <Application>Microsoft Office PowerPoint</Application>
  <PresentationFormat>On-screen Show (4:3)</PresentationFormat>
  <Paragraphs>283</Paragraphs>
  <Slides>32</Slides>
  <Notes>3</Notes>
  <HiddenSlides>0</HiddenSlides>
  <MMClips>0</MMClips>
  <ScaleCrop>false</ScaleCrop>
  <HeadingPairs>
    <vt:vector size="4" baseType="variant">
      <vt:variant>
        <vt:lpstr>Theme</vt:lpstr>
      </vt:variant>
      <vt:variant>
        <vt:i4>2</vt:i4>
      </vt:variant>
      <vt:variant>
        <vt:lpstr>Slide Titles</vt:lpstr>
      </vt:variant>
      <vt:variant>
        <vt:i4>32</vt:i4>
      </vt:variant>
    </vt:vector>
  </HeadingPairs>
  <TitlesOfParts>
    <vt:vector size="34" baseType="lpstr">
      <vt:lpstr>Concourse</vt:lpstr>
      <vt:lpstr>SOHO</vt:lpstr>
      <vt:lpstr>CLMV migrant workers in their countries </vt:lpstr>
      <vt:lpstr>Cambodia Profile</vt:lpstr>
      <vt:lpstr>Implementation of Cambodian Government Policies on sending migrants abroad </vt:lpstr>
      <vt:lpstr>Collaboration with government and non-government agencies</vt:lpstr>
      <vt:lpstr>Cambodian Migrant Workers to Thailand</vt:lpstr>
      <vt:lpstr>Slide 6</vt:lpstr>
      <vt:lpstr>Impact of remittance from Cambodian Workers in Thailand</vt:lpstr>
      <vt:lpstr>Concluding Remarks</vt:lpstr>
      <vt:lpstr>Lao PDR</vt:lpstr>
      <vt:lpstr>Lao PDR Regulatory framework and brokers</vt:lpstr>
      <vt:lpstr>Lao PDR Regulatory framework and brokers</vt:lpstr>
      <vt:lpstr>Lao PDR Regulatory framework and brokers</vt:lpstr>
      <vt:lpstr>Lao PDR Poverty reducing impacts of labour migration</vt:lpstr>
      <vt:lpstr>Myanmar</vt:lpstr>
      <vt:lpstr>Myanmar –Skill demand</vt:lpstr>
      <vt:lpstr>Myanmar-Regulatory framework</vt:lpstr>
      <vt:lpstr>Myanmar – Regulatory framework</vt:lpstr>
      <vt:lpstr>Myanmar -Situation</vt:lpstr>
      <vt:lpstr>Myanmar - Impacts</vt:lpstr>
      <vt:lpstr>Vietnam</vt:lpstr>
      <vt:lpstr>Vietnam</vt:lpstr>
      <vt:lpstr>Vietnam: Regulatory framework</vt:lpstr>
      <vt:lpstr>Vietnam: Regulatory framework</vt:lpstr>
      <vt:lpstr>Vietnam:Management of labour migration</vt:lpstr>
      <vt:lpstr>Vietnam:Management of labour migration</vt:lpstr>
      <vt:lpstr>Situation of VN migrant  workers to Thailand</vt:lpstr>
      <vt:lpstr>Situation of VN migrant  workers to Thailand</vt:lpstr>
      <vt:lpstr>Situation of VN migrant  workers to Thailand</vt:lpstr>
      <vt:lpstr>Situation of VN migrant  workers to Thailand</vt:lpstr>
      <vt:lpstr>Recommendations</vt:lpstr>
      <vt:lpstr>Recommendations</vt:lpstr>
      <vt:lpstr>National Policies on Sending Migrant Workers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CLMV migrant workers in their countries </dc:title>
  <dc:creator>Srawooth</dc:creator>
  <cp:lastModifiedBy>Srawooth</cp:lastModifiedBy>
  <cp:revision>1</cp:revision>
  <dcterms:created xsi:type="dcterms:W3CDTF">2015-06-28T23:43:19Z</dcterms:created>
  <dcterms:modified xsi:type="dcterms:W3CDTF">2015-06-28T23:43:50Z</dcterms:modified>
</cp:coreProperties>
</file>