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9" r:id="rId17"/>
    <p:sldId id="280" r:id="rId18"/>
    <p:sldId id="271" r:id="rId19"/>
    <p:sldId id="281" r:id="rId20"/>
    <p:sldId id="272" r:id="rId21"/>
    <p:sldId id="282" r:id="rId22"/>
    <p:sldId id="273" r:id="rId23"/>
    <p:sldId id="274" r:id="rId24"/>
    <p:sldId id="275" r:id="rId25"/>
    <p:sldId id="278" r:id="rId26"/>
    <p:sldId id="276" r:id="rId27"/>
    <p:sldId id="277" r:id="rId28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68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 smtClean="0"/>
              <a:t>คลิกเพื่อแก้ไขลักษณะชื่อเรื่องรองต้นแบบ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3955AE-3321-458E-9DD2-62B2A25555A0}" type="datetimeFigureOut">
              <a:rPr lang="th-TH" smtClean="0"/>
              <a:pPr/>
              <a:t>07/09/54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03D30-37FD-4E63-B160-B453EAA596EF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3955AE-3321-458E-9DD2-62B2A25555A0}" type="datetimeFigureOut">
              <a:rPr lang="th-TH" smtClean="0"/>
              <a:pPr/>
              <a:t>07/09/54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03D30-37FD-4E63-B160-B453EAA596EF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3955AE-3321-458E-9DD2-62B2A25555A0}" type="datetimeFigureOut">
              <a:rPr lang="th-TH" smtClean="0"/>
              <a:pPr/>
              <a:t>07/09/54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03D30-37FD-4E63-B160-B453EAA596EF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3955AE-3321-458E-9DD2-62B2A25555A0}" type="datetimeFigureOut">
              <a:rPr lang="th-TH" smtClean="0"/>
              <a:pPr/>
              <a:t>07/09/54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03D30-37FD-4E63-B160-B453EAA596EF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3955AE-3321-458E-9DD2-62B2A25555A0}" type="datetimeFigureOut">
              <a:rPr lang="th-TH" smtClean="0"/>
              <a:pPr/>
              <a:t>07/09/54</a:t>
            </a:fld>
            <a:endParaRPr lang="th-TH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03D30-37FD-4E63-B160-B453EAA596EF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3955AE-3321-458E-9DD2-62B2A25555A0}" type="datetimeFigureOut">
              <a:rPr lang="th-TH" smtClean="0"/>
              <a:pPr/>
              <a:t>07/09/54</a:t>
            </a:fld>
            <a:endParaRPr lang="th-TH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03D30-37FD-4E63-B160-B453EAA596EF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3955AE-3321-458E-9DD2-62B2A25555A0}" type="datetimeFigureOut">
              <a:rPr lang="th-TH" smtClean="0"/>
              <a:pPr/>
              <a:t>07/09/54</a:t>
            </a:fld>
            <a:endParaRPr lang="th-TH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03D30-37FD-4E63-B160-B453EAA596EF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3955AE-3321-458E-9DD2-62B2A25555A0}" type="datetimeFigureOut">
              <a:rPr lang="th-TH" smtClean="0"/>
              <a:pPr/>
              <a:t>07/09/54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03D30-37FD-4E63-B160-B453EAA596EF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3955AE-3321-458E-9DD2-62B2A25555A0}" type="datetimeFigureOut">
              <a:rPr lang="th-TH" smtClean="0"/>
              <a:pPr/>
              <a:t>07/09/54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03D30-37FD-4E63-B160-B453EAA596EF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3955AE-3321-458E-9DD2-62B2A25555A0}" type="datetimeFigureOut">
              <a:rPr lang="th-TH" smtClean="0"/>
              <a:pPr/>
              <a:t>07/09/54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03D30-37FD-4E63-B160-B453EAA596EF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3955AE-3321-458E-9DD2-62B2A25555A0}" type="datetimeFigureOut">
              <a:rPr lang="th-TH" smtClean="0"/>
              <a:pPr/>
              <a:t>07/09/54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03D30-37FD-4E63-B160-B453EAA596EF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3955AE-3321-458E-9DD2-62B2A25555A0}" type="datetimeFigureOut">
              <a:rPr lang="th-TH" smtClean="0"/>
              <a:pPr/>
              <a:t>07/09/54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603D30-37FD-4E63-B160-B453EAA596EF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714348" y="928670"/>
            <a:ext cx="7772400" cy="1785950"/>
          </a:xfrm>
        </p:spPr>
        <p:txBody>
          <a:bodyPr>
            <a:normAutofit/>
          </a:bodyPr>
          <a:lstStyle/>
          <a:p>
            <a:r>
              <a:rPr lang="en-US" sz="4800" dirty="0" smtClean="0"/>
              <a:t>Specific offences</a:t>
            </a:r>
            <a:endParaRPr lang="th-TH" sz="4800" dirty="0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571876"/>
            <a:ext cx="6400800" cy="2071702"/>
          </a:xfrm>
        </p:spPr>
        <p:txBody>
          <a:bodyPr>
            <a:normAutofit fontScale="92500" lnSpcReduction="10000"/>
          </a:bodyPr>
          <a:lstStyle/>
          <a:p>
            <a:r>
              <a:rPr lang="en-US" dirty="0" err="1" smtClean="0">
                <a:solidFill>
                  <a:schemeClr val="tx1"/>
                </a:solidFill>
              </a:rPr>
              <a:t>Panumas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Achalaboon</a:t>
            </a:r>
            <a:endParaRPr lang="en-US" dirty="0" smtClean="0">
              <a:solidFill>
                <a:schemeClr val="tx1"/>
              </a:solidFill>
            </a:endParaRPr>
          </a:p>
          <a:p>
            <a:r>
              <a:rPr lang="en-US" dirty="0" smtClean="0">
                <a:solidFill>
                  <a:schemeClr val="tx1"/>
                </a:solidFill>
              </a:rPr>
              <a:t>Public Prosecutor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International Affairs Department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Office of the Attorney General</a:t>
            </a:r>
            <a:endParaRPr lang="th-TH" dirty="0" smtClean="0">
              <a:solidFill>
                <a:schemeClr val="tx1"/>
              </a:solidFill>
            </a:endParaRPr>
          </a:p>
          <a:p>
            <a:endParaRPr lang="th-TH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5719"/>
          </a:xfrm>
        </p:spPr>
        <p:txBody>
          <a:bodyPr>
            <a:normAutofit fontScale="90000"/>
          </a:bodyPr>
          <a:lstStyle/>
          <a:p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57200" y="142852"/>
            <a:ext cx="8229600" cy="6715148"/>
          </a:xfrm>
        </p:spPr>
        <p:txBody>
          <a:bodyPr/>
          <a:lstStyle/>
          <a:p>
            <a:pPr>
              <a:buNone/>
            </a:pPr>
            <a:r>
              <a:rPr lang="en-US" b="1" dirty="0" smtClean="0"/>
              <a:t>                Offences </a:t>
            </a:r>
            <a:r>
              <a:rPr lang="en-US" b="1" dirty="0"/>
              <a:t>Against Life and Body</a:t>
            </a:r>
            <a:endParaRPr lang="en-US" dirty="0"/>
          </a:p>
          <a:p>
            <a:pPr>
              <a:buNone/>
            </a:pPr>
            <a:r>
              <a:rPr lang="en-US" b="1" i="1" dirty="0" smtClean="0"/>
              <a:t> 1. Offences </a:t>
            </a:r>
            <a:r>
              <a:rPr lang="en-US" b="1" i="1" dirty="0"/>
              <a:t>causing </a:t>
            </a:r>
            <a:r>
              <a:rPr lang="en-US" b="1" i="1" dirty="0" smtClean="0"/>
              <a:t>death</a:t>
            </a:r>
          </a:p>
          <a:p>
            <a:pPr>
              <a:buNone/>
            </a:pPr>
            <a:endParaRPr lang="en-US" dirty="0"/>
          </a:p>
          <a:p>
            <a:pPr lvl="0">
              <a:buNone/>
            </a:pPr>
            <a:r>
              <a:rPr lang="en-US" b="1" dirty="0" smtClean="0"/>
              <a:t>      1.1 Murder </a:t>
            </a:r>
            <a:r>
              <a:rPr lang="en-US" dirty="0"/>
              <a:t>(Section 288)</a:t>
            </a:r>
            <a:r>
              <a:rPr lang="en-US" b="1" dirty="0"/>
              <a:t> </a:t>
            </a:r>
            <a:endParaRPr lang="en-US" dirty="0"/>
          </a:p>
          <a:p>
            <a:pPr>
              <a:buNone/>
            </a:pPr>
            <a:r>
              <a:rPr lang="en-US" dirty="0" smtClean="0"/>
              <a:t>             </a:t>
            </a:r>
            <a:r>
              <a:rPr lang="en-US" i="1" u="sng" dirty="0" smtClean="0"/>
              <a:t>Outside </a:t>
            </a:r>
            <a:r>
              <a:rPr lang="en-US" i="1" u="sng" dirty="0"/>
              <a:t>elements  </a:t>
            </a:r>
          </a:p>
          <a:p>
            <a:pPr>
              <a:buNone/>
            </a:pPr>
            <a:r>
              <a:rPr lang="en-US" dirty="0" smtClean="0"/>
              <a:t>             Actor </a:t>
            </a:r>
            <a:r>
              <a:rPr lang="en-US" dirty="0"/>
              <a:t>: whoever</a:t>
            </a:r>
          </a:p>
          <a:p>
            <a:pPr>
              <a:buNone/>
            </a:pPr>
            <a:r>
              <a:rPr lang="en-US" dirty="0" smtClean="0"/>
              <a:t>             Acting </a:t>
            </a:r>
            <a:r>
              <a:rPr lang="en-US" dirty="0"/>
              <a:t>: commits murder</a:t>
            </a:r>
          </a:p>
          <a:p>
            <a:pPr>
              <a:buNone/>
            </a:pPr>
            <a:r>
              <a:rPr lang="en-US" dirty="0" smtClean="0"/>
              <a:t>             Object </a:t>
            </a:r>
            <a:r>
              <a:rPr lang="en-US" dirty="0"/>
              <a:t>: on the other person</a:t>
            </a:r>
          </a:p>
          <a:p>
            <a:pPr>
              <a:buNone/>
            </a:pPr>
            <a:r>
              <a:rPr lang="en-US" dirty="0" smtClean="0"/>
              <a:t>         Result </a:t>
            </a:r>
            <a:r>
              <a:rPr lang="en-US" dirty="0"/>
              <a:t>: </a:t>
            </a:r>
            <a:r>
              <a:rPr lang="en-US" dirty="0" smtClean="0"/>
              <a:t>death</a:t>
            </a:r>
          </a:p>
          <a:p>
            <a:pPr>
              <a:buNone/>
            </a:pPr>
            <a:endParaRPr lang="en-US" dirty="0"/>
          </a:p>
          <a:p>
            <a:pPr>
              <a:buNone/>
            </a:pPr>
            <a:r>
              <a:rPr lang="en-US" dirty="0" smtClean="0"/>
              <a:t>             </a:t>
            </a:r>
            <a:r>
              <a:rPr lang="en-US" i="1" u="sng" dirty="0" smtClean="0"/>
              <a:t>Inside </a:t>
            </a:r>
            <a:r>
              <a:rPr lang="en-US" i="1" u="sng" dirty="0"/>
              <a:t>element </a:t>
            </a:r>
            <a:r>
              <a:rPr lang="en-US" dirty="0"/>
              <a:t>– intention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5719"/>
          </a:xfrm>
        </p:spPr>
        <p:txBody>
          <a:bodyPr>
            <a:normAutofit fontScale="90000"/>
          </a:bodyPr>
          <a:lstStyle/>
          <a:p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57200" y="285728"/>
            <a:ext cx="8229600" cy="6357982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en-US" dirty="0" smtClean="0">
                <a:solidFill>
                  <a:srgbClr val="00B0F0"/>
                </a:solidFill>
              </a:rPr>
              <a:t>   </a:t>
            </a:r>
            <a:r>
              <a:rPr lang="en-US" dirty="0" smtClean="0"/>
              <a:t>Heavier punishment for murder (Section 289)</a:t>
            </a:r>
          </a:p>
          <a:p>
            <a:pPr>
              <a:buNone/>
            </a:pPr>
            <a:r>
              <a:rPr lang="en-US" dirty="0" smtClean="0"/>
              <a:t>   Committing murder on</a:t>
            </a:r>
          </a:p>
          <a:p>
            <a:pPr>
              <a:buNone/>
            </a:pPr>
            <a:r>
              <a:rPr lang="en-US" dirty="0" smtClean="0"/>
              <a:t>1. an ascendant (according to the fact)</a:t>
            </a:r>
          </a:p>
          <a:p>
            <a:pPr>
              <a:buNone/>
            </a:pPr>
            <a:r>
              <a:rPr lang="en-US" dirty="0" smtClean="0"/>
              <a:t>2. an official in the exercise of his functions, or by reason of exercising or having exercising his functions</a:t>
            </a:r>
          </a:p>
          <a:p>
            <a:pPr>
              <a:buNone/>
            </a:pPr>
            <a:r>
              <a:rPr lang="en-US" dirty="0" smtClean="0"/>
              <a:t>3. a person who assists an official in the exercise of his functions, or by reason of the fact that such person will assist or has assisted the said official</a:t>
            </a:r>
          </a:p>
          <a:p>
            <a:pPr>
              <a:buNone/>
            </a:pPr>
            <a:r>
              <a:rPr lang="en-US" dirty="0" smtClean="0"/>
              <a:t>4. the other person by premeditation</a:t>
            </a:r>
          </a:p>
          <a:p>
            <a:pPr>
              <a:buNone/>
            </a:pPr>
            <a:r>
              <a:rPr lang="en-US" dirty="0" smtClean="0"/>
              <a:t>5. the other person by torture or acts of cruelty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th-TH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5719"/>
          </a:xfrm>
        </p:spPr>
        <p:txBody>
          <a:bodyPr>
            <a:normAutofit fontScale="90000"/>
          </a:bodyPr>
          <a:lstStyle/>
          <a:p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57200" y="357166"/>
            <a:ext cx="8229600" cy="6286544"/>
          </a:xfrm>
        </p:spPr>
        <p:txBody>
          <a:bodyPr/>
          <a:lstStyle/>
          <a:p>
            <a:pPr>
              <a:buNone/>
            </a:pPr>
            <a:r>
              <a:rPr lang="en-US" dirty="0" smtClean="0"/>
              <a:t>6. the other person for the purpose of preparing or facilitating the commission of the other offence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7. the other person for the purpose of securing the benefit obtained through the other offence, or concealing the other offence or escaping punishment for the other offence committed by him</a:t>
            </a:r>
          </a:p>
          <a:p>
            <a:pPr>
              <a:buNone/>
            </a:pPr>
            <a:endParaRPr lang="en-US" dirty="0"/>
          </a:p>
          <a:p>
            <a:pPr>
              <a:buNone/>
            </a:pPr>
            <a:r>
              <a:rPr lang="en-US" dirty="0" smtClean="0"/>
              <a:t>               Punishment : death penalty</a:t>
            </a:r>
            <a:endParaRPr lang="th-TH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5719"/>
          </a:xfrm>
        </p:spPr>
        <p:txBody>
          <a:bodyPr>
            <a:normAutofit fontScale="90000"/>
          </a:bodyPr>
          <a:lstStyle/>
          <a:p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57200" y="285728"/>
            <a:ext cx="8229600" cy="6429420"/>
          </a:xfrm>
        </p:spPr>
        <p:txBody>
          <a:bodyPr>
            <a:normAutofit lnSpcReduction="10000"/>
          </a:bodyPr>
          <a:lstStyle/>
          <a:p>
            <a:pPr lvl="0">
              <a:buNone/>
            </a:pPr>
            <a:r>
              <a:rPr lang="en-US" b="1" dirty="0" smtClean="0"/>
              <a:t>     1.2 Manslaughter</a:t>
            </a:r>
            <a:r>
              <a:rPr lang="en-US" dirty="0" smtClean="0"/>
              <a:t> </a:t>
            </a:r>
            <a:r>
              <a:rPr lang="en-US" dirty="0"/>
              <a:t>(Section 290)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/>
              <a:t> </a:t>
            </a:r>
            <a:r>
              <a:rPr lang="en-US" dirty="0" smtClean="0"/>
              <a:t>          </a:t>
            </a:r>
            <a:r>
              <a:rPr lang="en-US" u="sng" dirty="0" smtClean="0"/>
              <a:t>Outside </a:t>
            </a:r>
            <a:r>
              <a:rPr lang="en-US" u="sng" dirty="0"/>
              <a:t>elements  </a:t>
            </a:r>
          </a:p>
          <a:p>
            <a:pPr>
              <a:buNone/>
            </a:pPr>
            <a:r>
              <a:rPr lang="en-US" dirty="0" smtClean="0"/>
              <a:t>           Actor </a:t>
            </a:r>
            <a:r>
              <a:rPr lang="en-US" dirty="0"/>
              <a:t>: whoever</a:t>
            </a:r>
          </a:p>
          <a:p>
            <a:pPr>
              <a:buNone/>
            </a:pPr>
            <a:r>
              <a:rPr lang="en-US" dirty="0" smtClean="0"/>
              <a:t>           Acting </a:t>
            </a:r>
            <a:r>
              <a:rPr lang="en-US" dirty="0"/>
              <a:t>: injures </a:t>
            </a:r>
          </a:p>
          <a:p>
            <a:pPr>
              <a:buNone/>
            </a:pPr>
            <a:r>
              <a:rPr lang="en-US" dirty="0" smtClean="0"/>
              <a:t>           Object </a:t>
            </a:r>
            <a:r>
              <a:rPr lang="en-US" dirty="0"/>
              <a:t>: the body of other person</a:t>
            </a:r>
          </a:p>
          <a:p>
            <a:pPr>
              <a:buNone/>
            </a:pPr>
            <a:r>
              <a:rPr lang="en-US" dirty="0" smtClean="0"/>
              <a:t>       Result </a:t>
            </a:r>
            <a:r>
              <a:rPr lang="en-US" dirty="0"/>
              <a:t>: death</a:t>
            </a:r>
          </a:p>
          <a:p>
            <a:pPr>
              <a:buNone/>
            </a:pPr>
            <a:r>
              <a:rPr lang="en-US" dirty="0" smtClean="0"/>
              <a:t>          </a:t>
            </a:r>
            <a:r>
              <a:rPr lang="en-US" u="sng" dirty="0" smtClean="0"/>
              <a:t>Inside </a:t>
            </a:r>
            <a:r>
              <a:rPr lang="en-US" u="sng" dirty="0"/>
              <a:t>element </a:t>
            </a:r>
            <a:r>
              <a:rPr lang="en-US" dirty="0"/>
              <a:t>– intention for </a:t>
            </a:r>
            <a:r>
              <a:rPr lang="en-US" dirty="0" smtClean="0"/>
              <a:t>injury </a:t>
            </a:r>
          </a:p>
          <a:p>
            <a:pPr>
              <a:buNone/>
            </a:pPr>
            <a:r>
              <a:rPr lang="en-US" dirty="0"/>
              <a:t> </a:t>
            </a:r>
            <a:r>
              <a:rPr lang="en-US" dirty="0" smtClean="0"/>
              <a:t>                                        not </a:t>
            </a:r>
            <a:r>
              <a:rPr lang="en-US" dirty="0"/>
              <a:t>intention for </a:t>
            </a:r>
            <a:r>
              <a:rPr lang="en-US" dirty="0" smtClean="0"/>
              <a:t>murder</a:t>
            </a:r>
          </a:p>
          <a:p>
            <a:pPr>
              <a:buNone/>
            </a:pPr>
            <a:endParaRPr lang="en-US" dirty="0"/>
          </a:p>
          <a:p>
            <a:pPr>
              <a:buNone/>
            </a:pPr>
            <a:r>
              <a:rPr lang="en-US" dirty="0" smtClean="0"/>
              <a:t>          Heavier punishment : Section 289</a:t>
            </a:r>
            <a:endParaRPr lang="en-US" dirty="0"/>
          </a:p>
          <a:p>
            <a:endParaRPr lang="th-TH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5719"/>
          </a:xfrm>
        </p:spPr>
        <p:txBody>
          <a:bodyPr>
            <a:normAutofit fontScale="90000"/>
          </a:bodyPr>
          <a:lstStyle/>
          <a:p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57200" y="285728"/>
            <a:ext cx="8229600" cy="6357982"/>
          </a:xfrm>
        </p:spPr>
        <p:txBody>
          <a:bodyPr>
            <a:normAutofit lnSpcReduction="10000"/>
          </a:bodyPr>
          <a:lstStyle/>
          <a:p>
            <a:pPr lvl="0">
              <a:buNone/>
            </a:pPr>
            <a:r>
              <a:rPr lang="en-US" b="1" dirty="0" smtClean="0"/>
              <a:t>     1.3  Negligence </a:t>
            </a:r>
            <a:r>
              <a:rPr lang="en-US" b="1" dirty="0"/>
              <a:t>causing death </a:t>
            </a:r>
            <a:r>
              <a:rPr lang="en-US" b="1" dirty="0" smtClean="0"/>
              <a:t> </a:t>
            </a:r>
            <a:r>
              <a:rPr lang="en-US" dirty="0" smtClean="0"/>
              <a:t>(</a:t>
            </a:r>
            <a:r>
              <a:rPr lang="en-US" dirty="0"/>
              <a:t>Section 291)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/>
              <a:t> </a:t>
            </a:r>
            <a:r>
              <a:rPr lang="en-US" dirty="0" smtClean="0"/>
              <a:t>         </a:t>
            </a:r>
            <a:r>
              <a:rPr lang="en-US" u="sng" dirty="0" smtClean="0"/>
              <a:t>Outside </a:t>
            </a:r>
            <a:r>
              <a:rPr lang="en-US" u="sng" dirty="0"/>
              <a:t>elements  </a:t>
            </a:r>
          </a:p>
          <a:p>
            <a:pPr>
              <a:buNone/>
            </a:pPr>
            <a:r>
              <a:rPr lang="en-US" dirty="0" smtClean="0"/>
              <a:t>          Actor </a:t>
            </a:r>
            <a:r>
              <a:rPr lang="en-US" dirty="0"/>
              <a:t>: whoever</a:t>
            </a:r>
          </a:p>
          <a:p>
            <a:pPr>
              <a:buNone/>
            </a:pPr>
            <a:r>
              <a:rPr lang="en-US" dirty="0" smtClean="0"/>
              <a:t>          Acting </a:t>
            </a:r>
            <a:r>
              <a:rPr lang="en-US" dirty="0"/>
              <a:t>: commits an act  by negligence</a:t>
            </a:r>
          </a:p>
          <a:p>
            <a:pPr>
              <a:buNone/>
            </a:pPr>
            <a:r>
              <a:rPr lang="en-US" dirty="0" smtClean="0"/>
              <a:t>          Object </a:t>
            </a:r>
            <a:r>
              <a:rPr lang="en-US" dirty="0"/>
              <a:t>: -</a:t>
            </a:r>
          </a:p>
          <a:p>
            <a:pPr>
              <a:buNone/>
            </a:pPr>
            <a:r>
              <a:rPr lang="en-US" dirty="0" smtClean="0"/>
              <a:t>          Result </a:t>
            </a:r>
            <a:r>
              <a:rPr lang="en-US" dirty="0"/>
              <a:t>: causing death to other person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/>
              <a:t> </a:t>
            </a:r>
            <a:r>
              <a:rPr lang="en-US" dirty="0" smtClean="0"/>
              <a:t>         </a:t>
            </a:r>
            <a:r>
              <a:rPr lang="en-US" u="sng" dirty="0" smtClean="0"/>
              <a:t>Inside </a:t>
            </a:r>
            <a:r>
              <a:rPr lang="en-US" u="sng" dirty="0"/>
              <a:t>element </a:t>
            </a:r>
            <a:r>
              <a:rPr lang="en-US" dirty="0"/>
              <a:t>–  </a:t>
            </a:r>
            <a:r>
              <a:rPr lang="en-US" dirty="0" smtClean="0"/>
              <a:t>negligence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/>
              <a:t> </a:t>
            </a:r>
            <a:r>
              <a:rPr lang="en-US" dirty="0" smtClean="0"/>
              <a:t>         Notice : no heavier punishment</a:t>
            </a:r>
            <a:endParaRPr lang="en-US" dirty="0"/>
          </a:p>
          <a:p>
            <a:endParaRPr lang="en-US" dirty="0"/>
          </a:p>
          <a:p>
            <a:endParaRPr lang="th-TH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5719"/>
          </a:xfrm>
        </p:spPr>
        <p:txBody>
          <a:bodyPr>
            <a:normAutofit fontScale="90000"/>
          </a:bodyPr>
          <a:lstStyle/>
          <a:p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57200" y="285728"/>
            <a:ext cx="8229600" cy="6357982"/>
          </a:xfrm>
        </p:spPr>
        <p:txBody>
          <a:bodyPr/>
          <a:lstStyle/>
          <a:p>
            <a:pPr>
              <a:buNone/>
            </a:pPr>
            <a:r>
              <a:rPr lang="en-US" i="1" dirty="0" smtClean="0"/>
              <a:t> </a:t>
            </a:r>
            <a:r>
              <a:rPr lang="en-US" dirty="0" smtClean="0"/>
              <a:t>2.</a:t>
            </a:r>
            <a:r>
              <a:rPr lang="en-US" i="1" dirty="0" smtClean="0"/>
              <a:t> Offences </a:t>
            </a:r>
            <a:r>
              <a:rPr lang="en-US" i="1" dirty="0"/>
              <a:t>against body</a:t>
            </a:r>
            <a:endParaRPr lang="en-US" dirty="0"/>
          </a:p>
          <a:p>
            <a:pPr lvl="0">
              <a:buNone/>
            </a:pPr>
            <a:r>
              <a:rPr lang="en-US" b="1" dirty="0" smtClean="0"/>
              <a:t>     2.1 Bodily </a:t>
            </a:r>
            <a:r>
              <a:rPr lang="en-US" b="1" dirty="0"/>
              <a:t>harm</a:t>
            </a:r>
            <a:r>
              <a:rPr lang="en-US" dirty="0"/>
              <a:t> </a:t>
            </a:r>
            <a:r>
              <a:rPr lang="en-US" dirty="0" smtClean="0"/>
              <a:t> (</a:t>
            </a:r>
            <a:r>
              <a:rPr lang="en-US" dirty="0"/>
              <a:t>Section 295)</a:t>
            </a:r>
          </a:p>
          <a:p>
            <a:pPr>
              <a:buNone/>
            </a:pPr>
            <a:r>
              <a:rPr lang="en-US" dirty="0" smtClean="0"/>
              <a:t>       </a:t>
            </a:r>
            <a:r>
              <a:rPr lang="en-US" u="sng" dirty="0" smtClean="0"/>
              <a:t>Outside </a:t>
            </a:r>
            <a:r>
              <a:rPr lang="en-US" u="sng" dirty="0"/>
              <a:t>elements  </a:t>
            </a:r>
          </a:p>
          <a:p>
            <a:pPr>
              <a:buNone/>
            </a:pPr>
            <a:r>
              <a:rPr lang="en-US" dirty="0" smtClean="0"/>
              <a:t>       Actor </a:t>
            </a:r>
            <a:r>
              <a:rPr lang="en-US" dirty="0"/>
              <a:t>: whoever</a:t>
            </a:r>
          </a:p>
          <a:p>
            <a:pPr>
              <a:buNone/>
            </a:pPr>
            <a:r>
              <a:rPr lang="en-US" dirty="0" smtClean="0"/>
              <a:t>       Acting </a:t>
            </a:r>
            <a:r>
              <a:rPr lang="en-US" dirty="0"/>
              <a:t>: causes injury </a:t>
            </a:r>
          </a:p>
          <a:p>
            <a:pPr>
              <a:buNone/>
            </a:pPr>
            <a:r>
              <a:rPr lang="en-US" dirty="0" smtClean="0"/>
              <a:t>       Object </a:t>
            </a:r>
            <a:r>
              <a:rPr lang="en-US" dirty="0"/>
              <a:t>: to the other person in body or </a:t>
            </a:r>
            <a:r>
              <a:rPr lang="en-US" dirty="0" smtClean="0"/>
              <a:t>mind</a:t>
            </a:r>
            <a:endParaRPr lang="en-US" dirty="0"/>
          </a:p>
          <a:p>
            <a:pPr>
              <a:buNone/>
            </a:pPr>
            <a:r>
              <a:rPr lang="en-US" dirty="0" smtClean="0"/>
              <a:t>Result </a:t>
            </a:r>
            <a:r>
              <a:rPr lang="en-US" dirty="0"/>
              <a:t>: bodily harm</a:t>
            </a:r>
          </a:p>
          <a:p>
            <a:pPr>
              <a:buNone/>
            </a:pPr>
            <a:r>
              <a:rPr lang="en-US" dirty="0" smtClean="0"/>
              <a:t>       </a:t>
            </a:r>
            <a:r>
              <a:rPr lang="en-US" u="sng" dirty="0" smtClean="0"/>
              <a:t>Inside </a:t>
            </a:r>
            <a:r>
              <a:rPr lang="en-US" u="sng" dirty="0"/>
              <a:t>element </a:t>
            </a:r>
            <a:r>
              <a:rPr lang="en-US" dirty="0"/>
              <a:t>– intention for injury</a:t>
            </a:r>
          </a:p>
          <a:p>
            <a:endParaRPr lang="en-US" dirty="0" smtClean="0"/>
          </a:p>
          <a:p>
            <a:pPr>
              <a:buNone/>
            </a:pPr>
            <a:r>
              <a:rPr lang="en-US" dirty="0" smtClean="0"/>
              <a:t>Heavier punishment : Section 296  (Section 289)</a:t>
            </a:r>
            <a:endParaRPr lang="th-TH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5719"/>
          </a:xfrm>
        </p:spPr>
        <p:txBody>
          <a:bodyPr>
            <a:normAutofit fontScale="90000"/>
          </a:bodyPr>
          <a:lstStyle/>
          <a:p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57200" y="285728"/>
            <a:ext cx="8229600" cy="6429420"/>
          </a:xfrm>
        </p:spPr>
        <p:txBody>
          <a:bodyPr/>
          <a:lstStyle/>
          <a:p>
            <a:pPr>
              <a:buNone/>
            </a:pPr>
            <a:r>
              <a:rPr lang="en-US" dirty="0" smtClean="0"/>
              <a:t>      2.2 Grievous bodily harm  (Section 297)</a:t>
            </a:r>
          </a:p>
          <a:p>
            <a:pPr>
              <a:buNone/>
            </a:pPr>
            <a:r>
              <a:rPr lang="en-US" dirty="0"/>
              <a:t> </a:t>
            </a:r>
            <a:r>
              <a:rPr lang="en-US" dirty="0" smtClean="0"/>
              <a:t>           committing bodily harm under Section </a:t>
            </a:r>
          </a:p>
          <a:p>
            <a:pPr>
              <a:buNone/>
            </a:pPr>
            <a:r>
              <a:rPr lang="en-US" dirty="0" smtClean="0"/>
              <a:t>     295 and causing grievous bodily harm as   </a:t>
            </a:r>
          </a:p>
          <a:p>
            <a:pPr>
              <a:buNone/>
            </a:pPr>
            <a:r>
              <a:rPr lang="en-US" dirty="0"/>
              <a:t> </a:t>
            </a:r>
            <a:r>
              <a:rPr lang="en-US" dirty="0" smtClean="0"/>
              <a:t>    follows: </a:t>
            </a:r>
          </a:p>
          <a:p>
            <a:pPr marL="514350" indent="-514350">
              <a:buAutoNum type="arabicPeriod"/>
            </a:pPr>
            <a:r>
              <a:rPr lang="en-US" dirty="0" smtClean="0"/>
              <a:t>deprivation of sight, hearing, tongue or sense of smell;</a:t>
            </a:r>
          </a:p>
          <a:p>
            <a:pPr marL="514350" indent="-514350">
              <a:buAutoNum type="arabicPeriod"/>
            </a:pPr>
            <a:r>
              <a:rPr lang="en-US" dirty="0"/>
              <a:t> </a:t>
            </a:r>
            <a:r>
              <a:rPr lang="en-US" dirty="0" smtClean="0"/>
              <a:t>loss of genital organs or reproductive ability;</a:t>
            </a:r>
          </a:p>
          <a:p>
            <a:pPr marL="514350" indent="-514350">
              <a:buAutoNum type="arabicPeriod"/>
            </a:pPr>
            <a:r>
              <a:rPr lang="en-US" dirty="0" smtClean="0"/>
              <a:t>loss of an arm, leg, hand, foot, finger or any other organ;</a:t>
            </a:r>
          </a:p>
          <a:p>
            <a:pPr marL="514350" indent="-514350">
              <a:buAutoNum type="arabicPeriod"/>
            </a:pPr>
            <a:r>
              <a:rPr lang="en-US" dirty="0" smtClean="0"/>
              <a:t>permanent disfiguration of the face;</a:t>
            </a:r>
          </a:p>
          <a:p>
            <a:pPr marL="514350" indent="-514350">
              <a:buAutoNum type="arabicPeriod"/>
            </a:pPr>
            <a:r>
              <a:rPr lang="en-US" dirty="0"/>
              <a:t>a</a:t>
            </a:r>
            <a:r>
              <a:rPr lang="en-US" dirty="0" smtClean="0"/>
              <a:t>bortion;</a:t>
            </a:r>
          </a:p>
          <a:p>
            <a:pPr>
              <a:buNone/>
            </a:pPr>
            <a:endParaRPr lang="th-TH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5719"/>
          </a:xfrm>
        </p:spPr>
        <p:txBody>
          <a:bodyPr>
            <a:normAutofit fontScale="90000"/>
          </a:bodyPr>
          <a:lstStyle/>
          <a:p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57200" y="285728"/>
            <a:ext cx="8229600" cy="6357982"/>
          </a:xfrm>
        </p:spPr>
        <p:txBody>
          <a:bodyPr/>
          <a:lstStyle/>
          <a:p>
            <a:pPr>
              <a:buNone/>
            </a:pPr>
            <a:r>
              <a:rPr lang="en-US" dirty="0" smtClean="0"/>
              <a:t> 6. permanent insanity;</a:t>
            </a:r>
          </a:p>
          <a:p>
            <a:pPr>
              <a:buNone/>
            </a:pPr>
            <a:r>
              <a:rPr lang="en-US" dirty="0"/>
              <a:t> </a:t>
            </a:r>
            <a:r>
              <a:rPr lang="en-US" dirty="0" smtClean="0"/>
              <a:t>7. infirmity or chronic illness which may last throughout life;</a:t>
            </a:r>
          </a:p>
          <a:p>
            <a:pPr>
              <a:buNone/>
            </a:pPr>
            <a:r>
              <a:rPr lang="en-US" dirty="0"/>
              <a:t> </a:t>
            </a:r>
            <a:r>
              <a:rPr lang="en-US" dirty="0" smtClean="0"/>
              <a:t>8. infirmity or illness causing the sufferer to be in severe bodily pain for over twenty days or to be unable to follow the ordinary pursuits for over twenty days.</a:t>
            </a:r>
          </a:p>
          <a:p>
            <a:pPr>
              <a:buNone/>
            </a:pPr>
            <a:endParaRPr lang="en-US" dirty="0"/>
          </a:p>
          <a:p>
            <a:pPr>
              <a:buNone/>
            </a:pPr>
            <a:r>
              <a:rPr lang="en-US" dirty="0" smtClean="0"/>
              <a:t>    Notice : Causation</a:t>
            </a:r>
          </a:p>
          <a:p>
            <a:pPr>
              <a:buNone/>
            </a:pPr>
            <a:endParaRPr lang="en-US" dirty="0"/>
          </a:p>
          <a:p>
            <a:pPr>
              <a:buNone/>
            </a:pPr>
            <a:r>
              <a:rPr lang="en-US" dirty="0" smtClean="0"/>
              <a:t>Heavier punishment : Section 298  (Section 289)</a:t>
            </a:r>
            <a:endParaRPr lang="th-TH" dirty="0" smtClean="0"/>
          </a:p>
          <a:p>
            <a:pPr>
              <a:buNone/>
            </a:pPr>
            <a:endParaRPr lang="th-TH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5719"/>
          </a:xfrm>
        </p:spPr>
        <p:txBody>
          <a:bodyPr>
            <a:normAutofit fontScale="90000"/>
          </a:bodyPr>
          <a:lstStyle/>
          <a:p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57200" y="285728"/>
            <a:ext cx="8229600" cy="6572272"/>
          </a:xfrm>
        </p:spPr>
        <p:txBody>
          <a:bodyPr/>
          <a:lstStyle/>
          <a:p>
            <a:pPr lvl="0">
              <a:buNone/>
            </a:pPr>
            <a:r>
              <a:rPr lang="en-US" b="1" dirty="0" smtClean="0"/>
              <a:t> 2.3 Negligence </a:t>
            </a:r>
            <a:r>
              <a:rPr lang="en-US" b="1" dirty="0"/>
              <a:t>causing grievous bodily harm </a:t>
            </a:r>
            <a:r>
              <a:rPr lang="en-US" b="1" dirty="0" smtClean="0"/>
              <a:t>   </a:t>
            </a:r>
          </a:p>
          <a:p>
            <a:pPr lvl="0">
              <a:buNone/>
            </a:pPr>
            <a:r>
              <a:rPr lang="en-US" b="1" dirty="0" smtClean="0"/>
              <a:t>        </a:t>
            </a:r>
            <a:r>
              <a:rPr lang="en-US" dirty="0" smtClean="0"/>
              <a:t>(</a:t>
            </a:r>
            <a:r>
              <a:rPr lang="en-US" dirty="0"/>
              <a:t>Section 300)</a:t>
            </a:r>
          </a:p>
          <a:p>
            <a:pPr>
              <a:buNone/>
            </a:pPr>
            <a:r>
              <a:rPr lang="en-US" dirty="0" smtClean="0"/>
              <a:t>        </a:t>
            </a:r>
            <a:r>
              <a:rPr lang="en-US" u="sng" dirty="0" smtClean="0"/>
              <a:t>Outside </a:t>
            </a:r>
            <a:r>
              <a:rPr lang="en-US" u="sng" dirty="0"/>
              <a:t>elements  </a:t>
            </a:r>
          </a:p>
          <a:p>
            <a:pPr>
              <a:buNone/>
            </a:pPr>
            <a:r>
              <a:rPr lang="en-US" dirty="0" smtClean="0"/>
              <a:t>        Actor </a:t>
            </a:r>
            <a:r>
              <a:rPr lang="en-US" dirty="0"/>
              <a:t>: whoever</a:t>
            </a:r>
          </a:p>
          <a:p>
            <a:pPr>
              <a:buNone/>
            </a:pPr>
            <a:r>
              <a:rPr lang="en-US" dirty="0" smtClean="0"/>
              <a:t>        Acting </a:t>
            </a:r>
            <a:r>
              <a:rPr lang="en-US" dirty="0"/>
              <a:t>: commits an act  by negligence</a:t>
            </a:r>
          </a:p>
          <a:p>
            <a:pPr>
              <a:buNone/>
            </a:pPr>
            <a:r>
              <a:rPr lang="en-US" dirty="0" smtClean="0"/>
              <a:t>        Object </a:t>
            </a:r>
            <a:r>
              <a:rPr lang="en-US" dirty="0"/>
              <a:t>: -</a:t>
            </a:r>
          </a:p>
          <a:p>
            <a:pPr>
              <a:buNone/>
            </a:pPr>
            <a:r>
              <a:rPr lang="en-US" dirty="0"/>
              <a:t>Result : causing</a:t>
            </a:r>
            <a:r>
              <a:rPr lang="en-US" b="1" dirty="0"/>
              <a:t> </a:t>
            </a:r>
            <a:r>
              <a:rPr lang="en-US" dirty="0"/>
              <a:t>grievous bodily harm to other </a:t>
            </a:r>
            <a:r>
              <a:rPr lang="en-US" dirty="0" smtClean="0"/>
              <a:t>  </a:t>
            </a:r>
          </a:p>
          <a:p>
            <a:pPr>
              <a:buNone/>
            </a:pPr>
            <a:r>
              <a:rPr lang="en-US" dirty="0" smtClean="0"/>
              <a:t>               person (Section 297)</a:t>
            </a:r>
            <a:endParaRPr lang="en-US" dirty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         </a:t>
            </a:r>
            <a:r>
              <a:rPr lang="en-US" u="sng" dirty="0" smtClean="0"/>
              <a:t>Inside </a:t>
            </a:r>
            <a:r>
              <a:rPr lang="en-US" u="sng" dirty="0"/>
              <a:t>element </a:t>
            </a:r>
            <a:r>
              <a:rPr lang="en-US" dirty="0"/>
              <a:t>–  negligence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5719"/>
          </a:xfrm>
        </p:spPr>
        <p:txBody>
          <a:bodyPr>
            <a:normAutofit fontScale="90000"/>
          </a:bodyPr>
          <a:lstStyle/>
          <a:p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57200" y="214290"/>
            <a:ext cx="8229600" cy="6643710"/>
          </a:xfrm>
        </p:spPr>
        <p:txBody>
          <a:bodyPr>
            <a:normAutofit lnSpcReduction="10000"/>
          </a:bodyPr>
          <a:lstStyle/>
          <a:p>
            <a:pPr lvl="0">
              <a:buNone/>
            </a:pPr>
            <a:r>
              <a:rPr lang="en-US" b="1" dirty="0" smtClean="0"/>
              <a:t> 2.4 Negligence </a:t>
            </a:r>
            <a:r>
              <a:rPr lang="en-US" b="1" dirty="0"/>
              <a:t>causing bodily harm </a:t>
            </a:r>
            <a:endParaRPr lang="en-US" b="1" dirty="0" smtClean="0"/>
          </a:p>
          <a:p>
            <a:pPr lvl="0">
              <a:buNone/>
            </a:pPr>
            <a:r>
              <a:rPr lang="en-US" b="1" dirty="0" smtClean="0"/>
              <a:t>       </a:t>
            </a:r>
            <a:r>
              <a:rPr lang="en-US" dirty="0" smtClean="0"/>
              <a:t>(</a:t>
            </a:r>
            <a:r>
              <a:rPr lang="en-US" dirty="0"/>
              <a:t>Section 390</a:t>
            </a:r>
            <a:r>
              <a:rPr lang="en-US" dirty="0" smtClean="0"/>
              <a:t>)</a:t>
            </a:r>
          </a:p>
          <a:p>
            <a:pPr lvl="0">
              <a:buNone/>
            </a:pPr>
            <a:endParaRPr lang="en-US" dirty="0"/>
          </a:p>
          <a:p>
            <a:pPr>
              <a:buNone/>
            </a:pPr>
            <a:r>
              <a:rPr lang="en-US" dirty="0" smtClean="0"/>
              <a:t>       </a:t>
            </a:r>
            <a:r>
              <a:rPr lang="en-US" u="sng" dirty="0" smtClean="0"/>
              <a:t>Outside </a:t>
            </a:r>
            <a:r>
              <a:rPr lang="en-US" u="sng" dirty="0"/>
              <a:t>elements </a:t>
            </a:r>
            <a:r>
              <a:rPr lang="en-US" dirty="0"/>
              <a:t> </a:t>
            </a:r>
          </a:p>
          <a:p>
            <a:pPr>
              <a:buNone/>
            </a:pPr>
            <a:r>
              <a:rPr lang="en-US" dirty="0" smtClean="0"/>
              <a:t>       Actor </a:t>
            </a:r>
            <a:r>
              <a:rPr lang="en-US" dirty="0"/>
              <a:t>: whoever</a:t>
            </a:r>
          </a:p>
          <a:p>
            <a:pPr>
              <a:buNone/>
            </a:pPr>
            <a:r>
              <a:rPr lang="en-US" dirty="0" smtClean="0"/>
              <a:t>       Acting </a:t>
            </a:r>
            <a:r>
              <a:rPr lang="en-US" dirty="0"/>
              <a:t>:  commits an act  by negligence</a:t>
            </a:r>
          </a:p>
          <a:p>
            <a:pPr>
              <a:buNone/>
            </a:pPr>
            <a:r>
              <a:rPr lang="en-US" dirty="0" smtClean="0"/>
              <a:t>       Object </a:t>
            </a:r>
            <a:r>
              <a:rPr lang="en-US" dirty="0"/>
              <a:t>: -</a:t>
            </a:r>
          </a:p>
          <a:p>
            <a:pPr>
              <a:buNone/>
            </a:pPr>
            <a:r>
              <a:rPr lang="en-US" dirty="0"/>
              <a:t>Result : causing bodily or mental harm to other 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               person</a:t>
            </a:r>
          </a:p>
          <a:p>
            <a:pPr>
              <a:buNone/>
            </a:pPr>
            <a:endParaRPr lang="en-US" dirty="0"/>
          </a:p>
          <a:p>
            <a:pPr>
              <a:buNone/>
            </a:pPr>
            <a:r>
              <a:rPr lang="en-US" dirty="0" smtClean="0"/>
              <a:t>       </a:t>
            </a:r>
            <a:r>
              <a:rPr lang="en-US" u="sng" dirty="0" smtClean="0"/>
              <a:t>Inside </a:t>
            </a:r>
            <a:r>
              <a:rPr lang="en-US" u="sng" dirty="0"/>
              <a:t>element </a:t>
            </a:r>
            <a:r>
              <a:rPr lang="en-US" dirty="0"/>
              <a:t>– negligence</a:t>
            </a:r>
          </a:p>
          <a:p>
            <a:pPr>
              <a:buNone/>
            </a:pPr>
            <a:r>
              <a:rPr lang="en-US" dirty="0"/>
              <a:t> 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5719"/>
          </a:xfrm>
        </p:spPr>
        <p:txBody>
          <a:bodyPr>
            <a:normAutofit fontScale="90000"/>
          </a:bodyPr>
          <a:lstStyle/>
          <a:p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57200" y="285728"/>
            <a:ext cx="8229600" cy="6429420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en-US" sz="3600" b="1" dirty="0" smtClean="0"/>
              <a:t>              Offences Against Property</a:t>
            </a:r>
            <a:endParaRPr lang="en-US" sz="3600" dirty="0" smtClean="0"/>
          </a:p>
          <a:p>
            <a:pPr>
              <a:buNone/>
            </a:pPr>
            <a:r>
              <a:rPr lang="en-US" b="1" dirty="0" smtClean="0"/>
              <a:t> 1. Theft  (</a:t>
            </a:r>
            <a:r>
              <a:rPr lang="en-US" dirty="0" smtClean="0"/>
              <a:t>Section 334)</a:t>
            </a:r>
          </a:p>
          <a:p>
            <a:pPr>
              <a:buNone/>
            </a:pPr>
            <a:r>
              <a:rPr lang="en-US" dirty="0" smtClean="0"/>
              <a:t>     </a:t>
            </a:r>
            <a:r>
              <a:rPr lang="en-US" u="sng" dirty="0" smtClean="0"/>
              <a:t>Outside elements</a:t>
            </a:r>
          </a:p>
          <a:p>
            <a:pPr>
              <a:buNone/>
            </a:pPr>
            <a:r>
              <a:rPr lang="en-US" dirty="0" smtClean="0"/>
              <a:t>     Actor : whoever</a:t>
            </a:r>
          </a:p>
          <a:p>
            <a:pPr>
              <a:buNone/>
            </a:pPr>
            <a:r>
              <a:rPr lang="en-US" dirty="0" smtClean="0"/>
              <a:t>     Acting : takes away</a:t>
            </a:r>
          </a:p>
          <a:p>
            <a:pPr>
              <a:buNone/>
            </a:pPr>
            <a:r>
              <a:rPr lang="en-US" dirty="0" smtClean="0"/>
              <a:t>     Object : a thing belong to another person </a:t>
            </a:r>
          </a:p>
          <a:p>
            <a:pPr>
              <a:buNone/>
            </a:pPr>
            <a:r>
              <a:rPr lang="en-US" dirty="0" smtClean="0"/>
              <a:t>           or of which another person is a co-owner</a:t>
            </a:r>
          </a:p>
          <a:p>
            <a:pPr>
              <a:buNone/>
            </a:pPr>
            <a:r>
              <a:rPr lang="en-US" dirty="0" smtClean="0"/>
              <a:t>      </a:t>
            </a:r>
            <a:r>
              <a:rPr lang="en-US" u="sng" dirty="0" smtClean="0"/>
              <a:t>Inside elements </a:t>
            </a:r>
            <a:r>
              <a:rPr lang="en-US" dirty="0" smtClean="0"/>
              <a:t>– intention and </a:t>
            </a:r>
          </a:p>
          <a:p>
            <a:pPr>
              <a:buNone/>
            </a:pPr>
            <a:r>
              <a:rPr lang="en-US" dirty="0" smtClean="0"/>
              <a:t>                                       dishonestly (Section 1(1))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Heavier punishment for theft (Section 335)</a:t>
            </a:r>
            <a:endParaRPr lang="th-TH" dirty="0" smtClean="0"/>
          </a:p>
          <a:p>
            <a:endParaRPr lang="th-TH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5719"/>
          </a:xfrm>
        </p:spPr>
        <p:txBody>
          <a:bodyPr>
            <a:normAutofit fontScale="90000"/>
          </a:bodyPr>
          <a:lstStyle/>
          <a:p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57200" y="285728"/>
            <a:ext cx="8229600" cy="6357982"/>
          </a:xfrm>
        </p:spPr>
        <p:txBody>
          <a:bodyPr/>
          <a:lstStyle/>
          <a:p>
            <a:pPr>
              <a:buNone/>
            </a:pPr>
            <a:r>
              <a:rPr lang="en-US" dirty="0" smtClean="0">
                <a:solidFill>
                  <a:srgbClr val="00B0F0"/>
                </a:solidFill>
              </a:rPr>
              <a:t> </a:t>
            </a:r>
            <a:r>
              <a:rPr lang="en-US" dirty="0" smtClean="0"/>
              <a:t>2. Snatching (Section 336) </a:t>
            </a:r>
          </a:p>
          <a:p>
            <a:pPr>
              <a:buNone/>
            </a:pPr>
            <a:r>
              <a:rPr lang="en-US" dirty="0" smtClean="0"/>
              <a:t>     </a:t>
            </a:r>
            <a:r>
              <a:rPr lang="en-US" u="sng" dirty="0" smtClean="0"/>
              <a:t>Outside elements</a:t>
            </a:r>
          </a:p>
          <a:p>
            <a:pPr>
              <a:buNone/>
            </a:pPr>
            <a:r>
              <a:rPr lang="en-US" dirty="0" smtClean="0"/>
              <a:t>     Actor : whoever</a:t>
            </a:r>
          </a:p>
          <a:p>
            <a:pPr>
              <a:buNone/>
            </a:pPr>
            <a:r>
              <a:rPr lang="en-US" dirty="0" smtClean="0"/>
              <a:t>     Acting : commits theft (334) by snatching in  </a:t>
            </a:r>
          </a:p>
          <a:p>
            <a:pPr>
              <a:buNone/>
            </a:pPr>
            <a:r>
              <a:rPr lang="en-US" dirty="0" smtClean="0"/>
              <a:t>                    presence</a:t>
            </a:r>
          </a:p>
          <a:p>
            <a:pPr>
              <a:buNone/>
            </a:pPr>
            <a:r>
              <a:rPr lang="en-US" dirty="0" smtClean="0"/>
              <a:t>     Object : a thing belong to another person </a:t>
            </a:r>
          </a:p>
          <a:p>
            <a:pPr>
              <a:buNone/>
            </a:pPr>
            <a:r>
              <a:rPr lang="en-US" dirty="0" smtClean="0"/>
              <a:t>           or of which another person is a co-owner</a:t>
            </a:r>
          </a:p>
          <a:p>
            <a:pPr>
              <a:buNone/>
            </a:pPr>
            <a:r>
              <a:rPr lang="en-US" dirty="0" smtClean="0"/>
              <a:t>      </a:t>
            </a:r>
            <a:r>
              <a:rPr lang="en-US" u="sng" dirty="0" smtClean="0"/>
              <a:t>Inside elements </a:t>
            </a:r>
            <a:r>
              <a:rPr lang="en-US" dirty="0" smtClean="0"/>
              <a:t>– intention and </a:t>
            </a:r>
          </a:p>
          <a:p>
            <a:pPr>
              <a:buNone/>
            </a:pPr>
            <a:r>
              <a:rPr lang="en-US" dirty="0" smtClean="0"/>
              <a:t>                                       dishonestly (Section 1(1))</a:t>
            </a:r>
          </a:p>
          <a:p>
            <a:pPr>
              <a:buNone/>
            </a:pPr>
            <a:endParaRPr lang="th-TH" dirty="0">
              <a:solidFill>
                <a:schemeClr val="accent6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5719"/>
          </a:xfrm>
        </p:spPr>
        <p:txBody>
          <a:bodyPr>
            <a:normAutofit fontScale="90000"/>
          </a:bodyPr>
          <a:lstStyle/>
          <a:p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57200" y="285728"/>
            <a:ext cx="8229600" cy="6572272"/>
          </a:xfrm>
        </p:spPr>
        <p:txBody>
          <a:bodyPr/>
          <a:lstStyle/>
          <a:p>
            <a:pPr>
              <a:buNone/>
            </a:pPr>
            <a:r>
              <a:rPr lang="en-US" dirty="0" smtClean="0">
                <a:solidFill>
                  <a:srgbClr val="00B0F0"/>
                </a:solidFill>
              </a:rPr>
              <a:t> </a:t>
            </a:r>
            <a:r>
              <a:rPr lang="en-US" dirty="0" smtClean="0"/>
              <a:t>Heavier punishment for snatching</a:t>
            </a:r>
          </a:p>
          <a:p>
            <a:pPr>
              <a:buNone/>
            </a:pPr>
            <a:endParaRPr lang="en-US" dirty="0" smtClean="0">
              <a:solidFill>
                <a:srgbClr val="00B0F0"/>
              </a:solidFill>
            </a:endParaRPr>
          </a:p>
          <a:p>
            <a:pPr marL="514350" indent="-514350">
              <a:buAutoNum type="arabicPeriod"/>
            </a:pPr>
            <a:r>
              <a:rPr lang="en-US" dirty="0" smtClean="0"/>
              <a:t>the snatching causing bodily or mental harm  </a:t>
            </a:r>
          </a:p>
          <a:p>
            <a:pPr marL="514350" indent="-514350">
              <a:buNone/>
            </a:pPr>
            <a:r>
              <a:rPr lang="en-US" dirty="0" smtClean="0"/>
              <a:t>      to another person (paragraph 2)</a:t>
            </a:r>
          </a:p>
          <a:p>
            <a:pPr marL="514350" indent="-514350">
              <a:buNone/>
            </a:pPr>
            <a:endParaRPr lang="en-US" dirty="0" smtClean="0"/>
          </a:p>
          <a:p>
            <a:pPr marL="514350" indent="-514350">
              <a:buNone/>
            </a:pPr>
            <a:r>
              <a:rPr lang="en-US" dirty="0" smtClean="0"/>
              <a:t>2. the snatching causing grievous bodily harm  </a:t>
            </a:r>
          </a:p>
          <a:p>
            <a:pPr marL="514350" indent="-514350">
              <a:buNone/>
            </a:pPr>
            <a:r>
              <a:rPr lang="en-US" dirty="0" smtClean="0"/>
              <a:t>      to another person (paragraph 3)</a:t>
            </a:r>
          </a:p>
          <a:p>
            <a:pPr marL="514350" indent="-514350">
              <a:buNone/>
            </a:pPr>
            <a:endParaRPr lang="en-US" dirty="0" smtClean="0"/>
          </a:p>
          <a:p>
            <a:pPr marL="514350" indent="-514350">
              <a:buNone/>
            </a:pPr>
            <a:r>
              <a:rPr lang="en-US" dirty="0" smtClean="0"/>
              <a:t>3. the snatching causing death to another person (paragraph 4)</a:t>
            </a:r>
          </a:p>
          <a:p>
            <a:pPr marL="514350" indent="-514350">
              <a:buNone/>
            </a:pPr>
            <a:endParaRPr lang="en-US" dirty="0" smtClean="0"/>
          </a:p>
          <a:p>
            <a:pPr marL="514350" indent="-514350">
              <a:buNone/>
            </a:pPr>
            <a:endParaRPr lang="th-TH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5719"/>
          </a:xfrm>
        </p:spPr>
        <p:txBody>
          <a:bodyPr>
            <a:normAutofit fontScale="90000"/>
          </a:bodyPr>
          <a:lstStyle/>
          <a:p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57200" y="285728"/>
            <a:ext cx="8229600" cy="6429420"/>
          </a:xfrm>
        </p:spPr>
        <p:txBody>
          <a:bodyPr/>
          <a:lstStyle/>
          <a:p>
            <a:pPr>
              <a:buNone/>
            </a:pPr>
            <a:r>
              <a:rPr lang="en-US" dirty="0" smtClean="0"/>
              <a:t> 3. Extortion (Section 337)</a:t>
            </a:r>
          </a:p>
          <a:p>
            <a:pPr>
              <a:buNone/>
            </a:pPr>
            <a:r>
              <a:rPr lang="en-US" dirty="0" smtClean="0"/>
              <a:t>      </a:t>
            </a:r>
            <a:r>
              <a:rPr lang="en-US" u="sng" dirty="0" smtClean="0"/>
              <a:t>Outside </a:t>
            </a:r>
            <a:r>
              <a:rPr lang="en-US" u="sng" dirty="0" smtClean="0"/>
              <a:t>elements</a:t>
            </a:r>
          </a:p>
          <a:p>
            <a:pPr>
              <a:buNone/>
            </a:pPr>
            <a:r>
              <a:rPr lang="en-US" dirty="0" smtClean="0"/>
              <a:t>      Actor : whoever</a:t>
            </a:r>
          </a:p>
          <a:p>
            <a:pPr>
              <a:buNone/>
            </a:pPr>
            <a:r>
              <a:rPr lang="en-US" dirty="0" smtClean="0"/>
              <a:t>      Acting : </a:t>
            </a:r>
            <a:r>
              <a:rPr lang="en-US" dirty="0" smtClean="0"/>
              <a:t>compels a person </a:t>
            </a:r>
            <a:r>
              <a:rPr lang="en-US" dirty="0" smtClean="0"/>
              <a:t>to give or agree to </a:t>
            </a:r>
            <a:r>
              <a:rPr lang="en-US" dirty="0" smtClean="0"/>
              <a:t> </a:t>
            </a:r>
          </a:p>
          <a:p>
            <a:pPr>
              <a:buNone/>
            </a:pPr>
            <a:r>
              <a:rPr lang="en-US" dirty="0" smtClean="0"/>
              <a:t> </a:t>
            </a:r>
            <a:r>
              <a:rPr lang="en-US" dirty="0" smtClean="0"/>
              <a:t>                    </a:t>
            </a:r>
            <a:r>
              <a:rPr lang="en-US" dirty="0" smtClean="0"/>
              <a:t>give him or the other person a  </a:t>
            </a:r>
          </a:p>
          <a:p>
            <a:pPr>
              <a:buNone/>
            </a:pPr>
            <a:r>
              <a:rPr lang="en-US" dirty="0" smtClean="0"/>
              <a:t> </a:t>
            </a:r>
            <a:r>
              <a:rPr lang="en-US" dirty="0" smtClean="0"/>
              <a:t>                    </a:t>
            </a:r>
            <a:r>
              <a:rPr lang="en-US" dirty="0" smtClean="0"/>
              <a:t>benefit in the nature of being a  </a:t>
            </a:r>
          </a:p>
          <a:p>
            <a:pPr>
              <a:buNone/>
            </a:pPr>
            <a:r>
              <a:rPr lang="en-US" dirty="0" smtClean="0"/>
              <a:t> </a:t>
            </a:r>
            <a:r>
              <a:rPr lang="en-US" dirty="0" smtClean="0"/>
              <a:t>                    </a:t>
            </a:r>
            <a:r>
              <a:rPr lang="en-US" dirty="0" smtClean="0"/>
              <a:t>property by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 </a:t>
            </a:r>
            <a:r>
              <a:rPr lang="en-US" dirty="0" smtClean="0"/>
              <a:t>                    (1) committing an act of violence </a:t>
            </a:r>
          </a:p>
          <a:p>
            <a:pPr>
              <a:buNone/>
            </a:pPr>
            <a:r>
              <a:rPr lang="en-US" dirty="0" smtClean="0"/>
              <a:t> </a:t>
            </a:r>
            <a:r>
              <a:rPr lang="en-US" dirty="0" smtClean="0"/>
              <a:t>                                                or</a:t>
            </a:r>
            <a:endParaRPr lang="th-TH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5719"/>
          </a:xfrm>
        </p:spPr>
        <p:txBody>
          <a:bodyPr>
            <a:normAutofit fontScale="90000"/>
          </a:bodyPr>
          <a:lstStyle/>
          <a:p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57200" y="285728"/>
            <a:ext cx="8229600" cy="6143668"/>
          </a:xfrm>
        </p:spPr>
        <p:txBody>
          <a:bodyPr/>
          <a:lstStyle/>
          <a:p>
            <a:pPr>
              <a:buNone/>
            </a:pPr>
            <a:r>
              <a:rPr lang="en-US" dirty="0" smtClean="0"/>
              <a:t>(2) a threat to commit violence against the life, 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 </a:t>
            </a:r>
            <a:r>
              <a:rPr lang="en-US" dirty="0" smtClean="0"/>
              <a:t>     body</a:t>
            </a:r>
            <a:r>
              <a:rPr lang="en-US" dirty="0" smtClean="0"/>
              <a:t>, liberty, reputation or property of the </a:t>
            </a:r>
            <a:r>
              <a:rPr lang="en-US" dirty="0" smtClean="0"/>
              <a:t> </a:t>
            </a:r>
          </a:p>
          <a:p>
            <a:pPr>
              <a:buNone/>
            </a:pPr>
            <a:r>
              <a:rPr lang="en-US" dirty="0" smtClean="0"/>
              <a:t> </a:t>
            </a:r>
            <a:r>
              <a:rPr lang="en-US" dirty="0" smtClean="0"/>
              <a:t>     compelled </a:t>
            </a:r>
            <a:r>
              <a:rPr lang="en-US" dirty="0" smtClean="0"/>
              <a:t>person or a third person</a:t>
            </a:r>
          </a:p>
          <a:p>
            <a:pPr>
              <a:buNone/>
            </a:pPr>
            <a:r>
              <a:rPr lang="en-US" dirty="0" smtClean="0"/>
              <a:t>      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 </a:t>
            </a:r>
            <a:r>
              <a:rPr lang="en-US" dirty="0" smtClean="0"/>
              <a:t>     Object </a:t>
            </a:r>
            <a:r>
              <a:rPr lang="en-US" dirty="0" smtClean="0"/>
              <a:t>: a </a:t>
            </a:r>
            <a:r>
              <a:rPr lang="en-US" dirty="0" smtClean="0"/>
              <a:t>person</a:t>
            </a:r>
          </a:p>
          <a:p>
            <a:pPr>
              <a:buNone/>
            </a:pPr>
            <a:r>
              <a:rPr lang="en-US" dirty="0" smtClean="0"/>
              <a:t> </a:t>
            </a:r>
            <a:r>
              <a:rPr lang="en-US" dirty="0" smtClean="0"/>
              <a:t>     </a:t>
            </a:r>
            <a:r>
              <a:rPr lang="en-US" u="sng" dirty="0" smtClean="0"/>
              <a:t>Inside element </a:t>
            </a:r>
            <a:r>
              <a:rPr lang="en-US" dirty="0" smtClean="0"/>
              <a:t>: intention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      Result : the compelled person submits a   </a:t>
            </a:r>
          </a:p>
          <a:p>
            <a:pPr>
              <a:buNone/>
            </a:pPr>
            <a:r>
              <a:rPr lang="en-US" dirty="0" smtClean="0"/>
              <a:t> </a:t>
            </a:r>
            <a:r>
              <a:rPr lang="en-US" dirty="0" smtClean="0"/>
              <a:t>                   benefit in the nature of being a </a:t>
            </a:r>
          </a:p>
          <a:p>
            <a:pPr>
              <a:buNone/>
            </a:pPr>
            <a:r>
              <a:rPr lang="en-US" dirty="0" smtClean="0"/>
              <a:t> </a:t>
            </a:r>
            <a:r>
              <a:rPr lang="en-US" dirty="0" smtClean="0"/>
              <a:t>                   property due to the extortion  </a:t>
            </a:r>
            <a:endParaRPr lang="th-TH" dirty="0" smtClean="0"/>
          </a:p>
          <a:p>
            <a:endParaRPr lang="th-TH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5719"/>
          </a:xfrm>
        </p:spPr>
        <p:txBody>
          <a:bodyPr>
            <a:normAutofit fontScale="90000"/>
          </a:bodyPr>
          <a:lstStyle/>
          <a:p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57200" y="285728"/>
            <a:ext cx="8229600" cy="6572272"/>
          </a:xfrm>
        </p:spPr>
        <p:txBody>
          <a:bodyPr/>
          <a:lstStyle/>
          <a:p>
            <a:pPr>
              <a:buNone/>
            </a:pPr>
            <a:r>
              <a:rPr lang="en-US" dirty="0" smtClean="0"/>
              <a:t> Heavier punishment for extortion </a:t>
            </a:r>
          </a:p>
          <a:p>
            <a:pPr>
              <a:buNone/>
            </a:pPr>
            <a:r>
              <a:rPr lang="en-US" dirty="0" smtClean="0"/>
              <a:t> </a:t>
            </a:r>
            <a:r>
              <a:rPr lang="en-US" dirty="0" smtClean="0"/>
              <a:t>(Section 337 paragraph 2)</a:t>
            </a:r>
          </a:p>
          <a:p>
            <a:pPr>
              <a:buNone/>
            </a:pPr>
            <a:endParaRPr lang="en-US" dirty="0" smtClean="0"/>
          </a:p>
          <a:p>
            <a:pPr marL="514350" indent="-514350">
              <a:buAutoNum type="arabicPeriod"/>
            </a:pPr>
            <a:r>
              <a:rPr lang="en-US" dirty="0" smtClean="0"/>
              <a:t>threatening to cause death or grievous bodily harm to the compelled person or the other person or to set fire to the property of the compelled person or other person </a:t>
            </a:r>
          </a:p>
          <a:p>
            <a:pPr marL="514350" indent="-514350">
              <a:buNone/>
            </a:pPr>
            <a:r>
              <a:rPr lang="en-US" dirty="0" smtClean="0"/>
              <a:t>                                           </a:t>
            </a:r>
          </a:p>
          <a:p>
            <a:pPr marL="514350" indent="-514350">
              <a:buNone/>
            </a:pPr>
            <a:r>
              <a:rPr lang="en-US" dirty="0" smtClean="0"/>
              <a:t> </a:t>
            </a:r>
            <a:r>
              <a:rPr lang="en-US" dirty="0" smtClean="0"/>
              <a:t>                                         or</a:t>
            </a:r>
          </a:p>
          <a:p>
            <a:pPr marL="514350" indent="-514350">
              <a:buNone/>
            </a:pPr>
            <a:endParaRPr lang="en-US" dirty="0" smtClean="0"/>
          </a:p>
          <a:p>
            <a:pPr marL="514350" indent="-514350">
              <a:buNone/>
            </a:pPr>
            <a:r>
              <a:rPr lang="en-US" dirty="0" smtClean="0"/>
              <a:t>2. carrying a weapon</a:t>
            </a:r>
            <a:endParaRPr lang="th-TH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5719"/>
          </a:xfrm>
        </p:spPr>
        <p:txBody>
          <a:bodyPr>
            <a:normAutofit fontScale="90000"/>
          </a:bodyPr>
          <a:lstStyle/>
          <a:p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57200" y="285728"/>
            <a:ext cx="8229600" cy="6572272"/>
          </a:xfrm>
        </p:spPr>
        <p:txBody>
          <a:bodyPr/>
          <a:lstStyle/>
          <a:p>
            <a:pPr>
              <a:buNone/>
            </a:pPr>
            <a:r>
              <a:rPr lang="en-US" dirty="0" smtClean="0"/>
              <a:t> 4. </a:t>
            </a:r>
            <a:r>
              <a:rPr lang="en-US" dirty="0" smtClean="0"/>
              <a:t>Blackmail </a:t>
            </a:r>
            <a:r>
              <a:rPr lang="en-US" dirty="0" smtClean="0"/>
              <a:t>(Section 338) 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      </a:t>
            </a:r>
            <a:r>
              <a:rPr lang="en-US" u="sng" dirty="0" smtClean="0"/>
              <a:t>Outside </a:t>
            </a:r>
            <a:r>
              <a:rPr lang="en-US" u="sng" dirty="0" smtClean="0"/>
              <a:t>elements</a:t>
            </a:r>
          </a:p>
          <a:p>
            <a:pPr>
              <a:buNone/>
            </a:pPr>
            <a:r>
              <a:rPr lang="en-US" dirty="0" smtClean="0"/>
              <a:t>      Actor : whoever</a:t>
            </a:r>
          </a:p>
          <a:p>
            <a:pPr>
              <a:buNone/>
            </a:pPr>
            <a:r>
              <a:rPr lang="en-US" dirty="0" smtClean="0"/>
              <a:t>      Acting : compels a person to give or agree to  </a:t>
            </a:r>
          </a:p>
          <a:p>
            <a:pPr>
              <a:buNone/>
            </a:pPr>
            <a:r>
              <a:rPr lang="en-US" dirty="0" smtClean="0"/>
              <a:t>                     give him or the other person a  </a:t>
            </a:r>
          </a:p>
          <a:p>
            <a:pPr>
              <a:buNone/>
            </a:pPr>
            <a:r>
              <a:rPr lang="en-US" dirty="0" smtClean="0"/>
              <a:t>                     benefit in the nature of being a  </a:t>
            </a:r>
          </a:p>
          <a:p>
            <a:pPr>
              <a:buNone/>
            </a:pPr>
            <a:r>
              <a:rPr lang="en-US" dirty="0" smtClean="0"/>
              <a:t>                     property </a:t>
            </a:r>
            <a:r>
              <a:rPr lang="en-US" dirty="0" smtClean="0"/>
              <a:t>by</a:t>
            </a:r>
          </a:p>
          <a:p>
            <a:pPr>
              <a:buNone/>
            </a:pPr>
            <a:r>
              <a:rPr lang="en-US" dirty="0" smtClean="0"/>
              <a:t> </a:t>
            </a:r>
            <a:r>
              <a:rPr lang="en-US" dirty="0" smtClean="0"/>
              <a:t>       threatening to disclose a secret which will    </a:t>
            </a:r>
          </a:p>
          <a:p>
            <a:pPr>
              <a:buNone/>
            </a:pPr>
            <a:r>
              <a:rPr lang="en-US" dirty="0" smtClean="0"/>
              <a:t> </a:t>
            </a:r>
            <a:r>
              <a:rPr lang="en-US" dirty="0" smtClean="0"/>
              <a:t>       cause injury to the compelled person or a </a:t>
            </a:r>
          </a:p>
          <a:p>
            <a:pPr>
              <a:buNone/>
            </a:pPr>
            <a:r>
              <a:rPr lang="en-US" dirty="0" smtClean="0"/>
              <a:t> </a:t>
            </a:r>
            <a:r>
              <a:rPr lang="en-US" dirty="0" smtClean="0"/>
              <a:t>       third person</a:t>
            </a:r>
            <a:endParaRPr lang="en-US" dirty="0" smtClean="0"/>
          </a:p>
          <a:p>
            <a:pPr>
              <a:buNone/>
            </a:pPr>
            <a:endParaRPr lang="en-US" dirty="0" smtClean="0">
              <a:solidFill>
                <a:schemeClr val="accent6"/>
              </a:solidFill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5719"/>
          </a:xfrm>
        </p:spPr>
        <p:txBody>
          <a:bodyPr>
            <a:normAutofit fontScale="90000"/>
          </a:bodyPr>
          <a:lstStyle/>
          <a:p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57200" y="285728"/>
            <a:ext cx="8229600" cy="6357982"/>
          </a:xfrm>
        </p:spPr>
        <p:txBody>
          <a:bodyPr/>
          <a:lstStyle/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 </a:t>
            </a:r>
            <a:r>
              <a:rPr lang="en-US" dirty="0" smtClean="0"/>
              <a:t>      Object </a:t>
            </a:r>
            <a:r>
              <a:rPr lang="en-US" dirty="0" smtClean="0"/>
              <a:t>: a </a:t>
            </a:r>
            <a:r>
              <a:rPr lang="en-US" dirty="0" smtClean="0"/>
              <a:t>person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       </a:t>
            </a:r>
            <a:r>
              <a:rPr lang="en-US" u="sng" dirty="0" smtClean="0"/>
              <a:t>Inside element </a:t>
            </a:r>
            <a:r>
              <a:rPr lang="en-US" dirty="0" smtClean="0"/>
              <a:t>: intention</a:t>
            </a:r>
            <a:endParaRPr lang="en-US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     </a:t>
            </a:r>
            <a:r>
              <a:rPr lang="en-US" dirty="0" smtClean="0"/>
              <a:t>  </a:t>
            </a:r>
            <a:r>
              <a:rPr lang="en-US" dirty="0" smtClean="0"/>
              <a:t>Result : the compelled person submits a   </a:t>
            </a:r>
          </a:p>
          <a:p>
            <a:pPr>
              <a:buNone/>
            </a:pPr>
            <a:r>
              <a:rPr lang="en-US" dirty="0" smtClean="0"/>
              <a:t>                    benefit in the nature of being a </a:t>
            </a:r>
          </a:p>
          <a:p>
            <a:pPr>
              <a:buNone/>
            </a:pPr>
            <a:r>
              <a:rPr lang="en-US" dirty="0" smtClean="0"/>
              <a:t>                    property due to </a:t>
            </a:r>
            <a:r>
              <a:rPr lang="en-US" dirty="0" smtClean="0"/>
              <a:t>the blackmail  </a:t>
            </a:r>
            <a:endParaRPr lang="th-TH" dirty="0" smtClean="0"/>
          </a:p>
          <a:p>
            <a:endParaRPr lang="th-TH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5719"/>
          </a:xfrm>
        </p:spPr>
        <p:txBody>
          <a:bodyPr>
            <a:normAutofit fontScale="90000"/>
          </a:bodyPr>
          <a:lstStyle/>
          <a:p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57200" y="285728"/>
            <a:ext cx="8229600" cy="6286544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en-US" dirty="0" smtClean="0"/>
              <a:t> 5. Robbery (Section 339</a:t>
            </a:r>
            <a:r>
              <a:rPr lang="en-US" dirty="0" smtClean="0"/>
              <a:t>)</a:t>
            </a:r>
          </a:p>
          <a:p>
            <a:pPr>
              <a:buNone/>
            </a:pPr>
            <a:r>
              <a:rPr lang="en-US" dirty="0" smtClean="0"/>
              <a:t>      </a:t>
            </a:r>
            <a:r>
              <a:rPr lang="en-US" u="sng" dirty="0" smtClean="0"/>
              <a:t>Outside </a:t>
            </a:r>
            <a:r>
              <a:rPr lang="en-US" u="sng" dirty="0" smtClean="0"/>
              <a:t>elements</a:t>
            </a:r>
          </a:p>
          <a:p>
            <a:pPr>
              <a:buNone/>
            </a:pPr>
            <a:r>
              <a:rPr lang="en-US" dirty="0" smtClean="0"/>
              <a:t>      Actor : whoever</a:t>
            </a:r>
          </a:p>
          <a:p>
            <a:pPr>
              <a:buNone/>
            </a:pPr>
            <a:r>
              <a:rPr lang="en-US" dirty="0" smtClean="0"/>
              <a:t>      Acting : </a:t>
            </a:r>
            <a:r>
              <a:rPr lang="en-US" dirty="0" smtClean="0"/>
              <a:t>commits theft by doing any act of </a:t>
            </a:r>
          </a:p>
          <a:p>
            <a:pPr>
              <a:buNone/>
            </a:pPr>
            <a:r>
              <a:rPr lang="en-US" dirty="0" smtClean="0"/>
              <a:t> </a:t>
            </a:r>
            <a:r>
              <a:rPr lang="en-US" dirty="0" smtClean="0"/>
              <a:t>                    violence or threatening to do any act </a:t>
            </a:r>
          </a:p>
          <a:p>
            <a:pPr>
              <a:buNone/>
            </a:pPr>
            <a:r>
              <a:rPr lang="en-US" dirty="0" smtClean="0"/>
              <a:t> </a:t>
            </a:r>
            <a:r>
              <a:rPr lang="en-US" dirty="0" smtClean="0"/>
              <a:t>                    of violence immediately in order :</a:t>
            </a:r>
          </a:p>
          <a:p>
            <a:pPr>
              <a:buNone/>
            </a:pPr>
            <a:endParaRPr lang="en-US" dirty="0" smtClean="0">
              <a:solidFill>
                <a:schemeClr val="accent6"/>
              </a:solidFill>
            </a:endParaRPr>
          </a:p>
          <a:p>
            <a:pPr>
              <a:buNone/>
            </a:pPr>
            <a:r>
              <a:rPr lang="en-US" dirty="0" smtClean="0"/>
              <a:t>              (1) to facilitate the theft or taking away  </a:t>
            </a:r>
          </a:p>
          <a:p>
            <a:pPr>
              <a:buNone/>
            </a:pPr>
            <a:r>
              <a:rPr lang="en-US" dirty="0" smtClean="0"/>
              <a:t> </a:t>
            </a:r>
            <a:r>
              <a:rPr lang="en-US" dirty="0" smtClean="0"/>
              <a:t>                   of the thing ;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              (2) to obtain delivery of the thing ;</a:t>
            </a:r>
            <a:endParaRPr lang="th-TH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5719"/>
          </a:xfrm>
        </p:spPr>
        <p:txBody>
          <a:bodyPr>
            <a:normAutofit fontScale="90000"/>
          </a:bodyPr>
          <a:lstStyle/>
          <a:p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57200" y="285728"/>
            <a:ext cx="8229600" cy="6357982"/>
          </a:xfrm>
        </p:spPr>
        <p:txBody>
          <a:bodyPr/>
          <a:lstStyle/>
          <a:p>
            <a:pPr>
              <a:buNone/>
            </a:pPr>
            <a:r>
              <a:rPr lang="en-US" dirty="0" smtClean="0"/>
              <a:t>              (3) to take hole of the thing ;</a:t>
            </a:r>
          </a:p>
          <a:p>
            <a:pPr>
              <a:buNone/>
            </a:pPr>
            <a:r>
              <a:rPr lang="en-US" dirty="0" smtClean="0"/>
              <a:t> </a:t>
            </a:r>
            <a:r>
              <a:rPr lang="en-US" dirty="0" smtClean="0"/>
              <a:t>             (4) to conceal the commission of such offence ; or</a:t>
            </a:r>
          </a:p>
          <a:p>
            <a:pPr>
              <a:buNone/>
            </a:pPr>
            <a:r>
              <a:rPr lang="en-US" dirty="0" smtClean="0"/>
              <a:t> </a:t>
            </a:r>
            <a:r>
              <a:rPr lang="en-US" dirty="0" smtClean="0"/>
              <a:t>             (5) to escape from arrest.</a:t>
            </a:r>
          </a:p>
          <a:p>
            <a:pPr>
              <a:buNone/>
            </a:pPr>
            <a:r>
              <a:rPr lang="en-US" dirty="0" smtClean="0"/>
              <a:t> </a:t>
            </a:r>
            <a:r>
              <a:rPr lang="en-US" u="sng" dirty="0" smtClean="0"/>
              <a:t>Inside element </a:t>
            </a:r>
            <a:r>
              <a:rPr lang="en-US" dirty="0" smtClean="0"/>
              <a:t>: intention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 heavier punishment for robbery</a:t>
            </a:r>
          </a:p>
          <a:p>
            <a:pPr marL="514350" indent="-514350">
              <a:buAutoNum type="arabicPeriod"/>
            </a:pPr>
            <a:r>
              <a:rPr lang="en-US" dirty="0" smtClean="0"/>
              <a:t>causing bodily or mental harm to the other person</a:t>
            </a:r>
          </a:p>
          <a:p>
            <a:pPr marL="514350" indent="-514350">
              <a:buAutoNum type="arabicPeriod"/>
            </a:pPr>
            <a:r>
              <a:rPr lang="en-US" dirty="0" smtClean="0"/>
              <a:t>c</a:t>
            </a:r>
            <a:r>
              <a:rPr lang="en-US" dirty="0" smtClean="0"/>
              <a:t>ausing grievous</a:t>
            </a:r>
            <a:r>
              <a:rPr lang="en-US" dirty="0" smtClean="0"/>
              <a:t> bodily </a:t>
            </a:r>
            <a:r>
              <a:rPr lang="en-US" dirty="0" smtClean="0"/>
              <a:t>harm </a:t>
            </a:r>
            <a:r>
              <a:rPr lang="en-US" dirty="0" smtClean="0"/>
              <a:t>to the other person</a:t>
            </a:r>
            <a:r>
              <a:rPr lang="en-US" dirty="0" smtClean="0"/>
              <a:t> </a:t>
            </a:r>
          </a:p>
          <a:p>
            <a:pPr marL="514350" indent="-514350">
              <a:buAutoNum type="arabicPeriod"/>
            </a:pPr>
            <a:r>
              <a:rPr lang="en-US" dirty="0" smtClean="0"/>
              <a:t>c</a:t>
            </a:r>
            <a:r>
              <a:rPr lang="en-US" dirty="0" smtClean="0"/>
              <a:t>ausing death </a:t>
            </a:r>
            <a:r>
              <a:rPr lang="en-US" dirty="0" smtClean="0"/>
              <a:t>to the other person</a:t>
            </a:r>
            <a:r>
              <a:rPr lang="en-US" dirty="0" smtClean="0"/>
              <a:t> </a:t>
            </a:r>
            <a:endParaRPr lang="th-TH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5719"/>
          </a:xfrm>
        </p:spPr>
        <p:txBody>
          <a:bodyPr>
            <a:normAutofit fontScale="90000"/>
          </a:bodyPr>
          <a:lstStyle/>
          <a:p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57200" y="285728"/>
            <a:ext cx="8229600" cy="6572272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en-US" dirty="0" smtClean="0"/>
              <a:t> 6. Gang-robbery (Section 340</a:t>
            </a:r>
            <a:r>
              <a:rPr lang="en-US" dirty="0" smtClean="0"/>
              <a:t>)</a:t>
            </a:r>
          </a:p>
          <a:p>
            <a:pPr>
              <a:buNone/>
            </a:pPr>
            <a:r>
              <a:rPr lang="en-US" dirty="0" smtClean="0"/>
              <a:t>      Outside </a:t>
            </a:r>
            <a:r>
              <a:rPr lang="en-US" dirty="0" smtClean="0"/>
              <a:t>elements</a:t>
            </a:r>
          </a:p>
          <a:p>
            <a:pPr>
              <a:buNone/>
            </a:pPr>
            <a:r>
              <a:rPr lang="en-US" dirty="0" smtClean="0"/>
              <a:t>      Actor : </a:t>
            </a:r>
            <a:r>
              <a:rPr lang="en-US" dirty="0" smtClean="0"/>
              <a:t>whoever three persons upwards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      Acting : </a:t>
            </a:r>
            <a:r>
              <a:rPr lang="en-US" dirty="0" smtClean="0"/>
              <a:t>participate in committing robbery</a:t>
            </a:r>
          </a:p>
          <a:p>
            <a:pPr>
              <a:buNone/>
            </a:pPr>
            <a:r>
              <a:rPr lang="en-US" dirty="0" smtClean="0"/>
              <a:t> </a:t>
            </a:r>
            <a:r>
              <a:rPr lang="en-US" dirty="0" smtClean="0"/>
              <a:t>     Object : a property </a:t>
            </a:r>
          </a:p>
          <a:p>
            <a:pPr>
              <a:buNone/>
            </a:pPr>
            <a:r>
              <a:rPr lang="en-US" dirty="0" smtClean="0"/>
              <a:t>heavier punishment for </a:t>
            </a:r>
            <a:r>
              <a:rPr lang="en-US" dirty="0" smtClean="0"/>
              <a:t>gang-robbery</a:t>
            </a:r>
            <a:endParaRPr lang="en-US" dirty="0" smtClean="0"/>
          </a:p>
          <a:p>
            <a:pPr marL="514350" indent="-514350">
              <a:buAutoNum type="arabicPeriod"/>
            </a:pPr>
            <a:r>
              <a:rPr lang="en-US" dirty="0" smtClean="0"/>
              <a:t>carrying </a:t>
            </a:r>
            <a:r>
              <a:rPr lang="en-US" dirty="0" smtClean="0"/>
              <a:t>arms by one of the offenders</a:t>
            </a:r>
            <a:endParaRPr lang="en-US" dirty="0" smtClean="0"/>
          </a:p>
          <a:p>
            <a:pPr marL="514350" indent="-514350">
              <a:buAutoNum type="arabicPeriod"/>
            </a:pPr>
            <a:r>
              <a:rPr lang="en-US" dirty="0" smtClean="0"/>
              <a:t>causing grievous bodily harm to the other person </a:t>
            </a:r>
            <a:endParaRPr lang="en-US" dirty="0" smtClean="0"/>
          </a:p>
          <a:p>
            <a:pPr marL="514350" indent="-514350">
              <a:buAutoNum type="arabicPeriod"/>
            </a:pPr>
            <a:r>
              <a:rPr lang="en-US" dirty="0" smtClean="0"/>
              <a:t>committing acts of cruelty, torture, shooting gun, using explosive </a:t>
            </a:r>
            <a:endParaRPr lang="en-US" dirty="0" smtClean="0"/>
          </a:p>
          <a:p>
            <a:pPr marL="514350" indent="-514350">
              <a:buAutoNum type="arabicPeriod"/>
            </a:pPr>
            <a:r>
              <a:rPr lang="en-US" dirty="0" smtClean="0"/>
              <a:t>causing death to the other person</a:t>
            </a:r>
            <a:endParaRPr lang="th-TH" dirty="0">
              <a:solidFill>
                <a:schemeClr val="accent6"/>
              </a:solidFill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5719"/>
          </a:xfrm>
        </p:spPr>
        <p:txBody>
          <a:bodyPr>
            <a:normAutofit fontScale="90000"/>
          </a:bodyPr>
          <a:lstStyle/>
          <a:p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57200" y="285728"/>
            <a:ext cx="8229600" cy="6286544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en-US" sz="2800" b="1" dirty="0" smtClean="0"/>
              <a:t>7. Misappropriation or embezzlement (Section 352)  </a:t>
            </a:r>
            <a:endParaRPr lang="en-US" sz="2800" dirty="0" smtClean="0"/>
          </a:p>
          <a:p>
            <a:pPr>
              <a:buNone/>
            </a:pPr>
            <a:endParaRPr lang="en-US" sz="2800" dirty="0" smtClean="0"/>
          </a:p>
          <a:p>
            <a:pPr>
              <a:buNone/>
            </a:pPr>
            <a:r>
              <a:rPr lang="en-US" sz="2800" dirty="0" smtClean="0"/>
              <a:t>    </a:t>
            </a:r>
            <a:r>
              <a:rPr lang="en-US" u="sng" dirty="0" smtClean="0"/>
              <a:t>Outside elements</a:t>
            </a:r>
          </a:p>
          <a:p>
            <a:pPr>
              <a:buNone/>
            </a:pPr>
            <a:r>
              <a:rPr lang="en-US" dirty="0" smtClean="0"/>
              <a:t>    Actor : whoever (being in possession of a </a:t>
            </a:r>
          </a:p>
          <a:p>
            <a:pPr>
              <a:buNone/>
            </a:pPr>
            <a:r>
              <a:rPr lang="en-US" dirty="0" smtClean="0"/>
              <a:t>                                  property)</a:t>
            </a:r>
          </a:p>
          <a:p>
            <a:pPr>
              <a:buNone/>
            </a:pPr>
            <a:r>
              <a:rPr lang="en-US" dirty="0" smtClean="0"/>
              <a:t>    Acting : converts to himself or a third person</a:t>
            </a:r>
          </a:p>
          <a:p>
            <a:pPr>
              <a:buNone/>
            </a:pPr>
            <a:r>
              <a:rPr lang="en-US" dirty="0" smtClean="0"/>
              <a:t>    Object : a property belong to another person </a:t>
            </a:r>
          </a:p>
          <a:p>
            <a:pPr>
              <a:buNone/>
            </a:pPr>
            <a:r>
              <a:rPr lang="en-US" dirty="0" smtClean="0"/>
              <a:t>                   or of which another person is a co-   </a:t>
            </a:r>
          </a:p>
          <a:p>
            <a:pPr>
              <a:buNone/>
            </a:pPr>
            <a:r>
              <a:rPr lang="en-US" dirty="0" smtClean="0"/>
              <a:t>                   owner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   </a:t>
            </a:r>
            <a:r>
              <a:rPr lang="en-US" u="sng" dirty="0" smtClean="0"/>
              <a:t>Inside elements </a:t>
            </a:r>
            <a:r>
              <a:rPr lang="en-US" dirty="0" smtClean="0"/>
              <a:t>– intention and dishonestly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5719"/>
          </a:xfrm>
        </p:spPr>
        <p:txBody>
          <a:bodyPr>
            <a:normAutofit fontScale="90000"/>
          </a:bodyPr>
          <a:lstStyle/>
          <a:p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57200" y="285728"/>
            <a:ext cx="8229600" cy="657227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dirty="0" smtClean="0"/>
              <a:t> 8. </a:t>
            </a:r>
            <a:r>
              <a:rPr lang="en-US" b="1" dirty="0" smtClean="0"/>
              <a:t>Cheating and fraud</a:t>
            </a:r>
            <a:r>
              <a:rPr lang="en-US" dirty="0" smtClean="0"/>
              <a:t>  (Section 341)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      </a:t>
            </a:r>
            <a:r>
              <a:rPr lang="en-US" u="sng" dirty="0" smtClean="0"/>
              <a:t>Outside elements</a:t>
            </a:r>
          </a:p>
          <a:p>
            <a:pPr>
              <a:buNone/>
            </a:pPr>
            <a:r>
              <a:rPr lang="en-US" dirty="0" smtClean="0"/>
              <a:t>      Actor : whoever</a:t>
            </a:r>
          </a:p>
          <a:p>
            <a:pPr>
              <a:buNone/>
            </a:pPr>
            <a:r>
              <a:rPr lang="en-US" dirty="0" smtClean="0"/>
              <a:t>      Acting : deceives by </a:t>
            </a:r>
          </a:p>
          <a:p>
            <a:pPr>
              <a:buNone/>
            </a:pPr>
            <a:r>
              <a:rPr lang="en-US" dirty="0" smtClean="0"/>
              <a:t>                    (1) giving false statements</a:t>
            </a:r>
          </a:p>
          <a:p>
            <a:pPr>
              <a:buNone/>
            </a:pPr>
            <a:r>
              <a:rPr lang="en-US" dirty="0" smtClean="0"/>
              <a:t>                    (2) concealing the facts which should </a:t>
            </a:r>
          </a:p>
          <a:p>
            <a:pPr>
              <a:buNone/>
            </a:pPr>
            <a:r>
              <a:rPr lang="en-US" dirty="0" smtClean="0"/>
              <a:t>                          be revealed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      Object : a person (believes)</a:t>
            </a:r>
          </a:p>
          <a:p>
            <a:pPr>
              <a:buNone/>
            </a:pPr>
            <a:endParaRPr lang="th-TH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5719"/>
          </a:xfrm>
        </p:spPr>
        <p:txBody>
          <a:bodyPr>
            <a:normAutofit fontScale="90000"/>
          </a:bodyPr>
          <a:lstStyle/>
          <a:p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57200" y="285728"/>
            <a:ext cx="8229600" cy="6357982"/>
          </a:xfrm>
        </p:spPr>
        <p:txBody>
          <a:bodyPr/>
          <a:lstStyle/>
          <a:p>
            <a:pPr>
              <a:buNone/>
            </a:pPr>
            <a:r>
              <a:rPr lang="en-US" dirty="0" smtClean="0"/>
              <a:t>Result : (1) obtaining a property from the </a:t>
            </a:r>
          </a:p>
          <a:p>
            <a:pPr>
              <a:buNone/>
            </a:pPr>
            <a:r>
              <a:rPr lang="en-US" dirty="0" smtClean="0"/>
              <a:t>                    deceived person or the third person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              (2) causing the deceived person or the </a:t>
            </a:r>
          </a:p>
          <a:p>
            <a:pPr>
              <a:buNone/>
            </a:pPr>
            <a:r>
              <a:rPr lang="en-US" dirty="0" smtClean="0"/>
              <a:t>                    third person to execute, revoke or </a:t>
            </a:r>
          </a:p>
          <a:p>
            <a:pPr>
              <a:buNone/>
            </a:pPr>
            <a:r>
              <a:rPr lang="en-US" dirty="0" smtClean="0"/>
              <a:t>                    destroy a document of right </a:t>
            </a:r>
          </a:p>
          <a:p>
            <a:endParaRPr lang="en-US" dirty="0" smtClean="0"/>
          </a:p>
          <a:p>
            <a:pPr>
              <a:buNone/>
            </a:pPr>
            <a:r>
              <a:rPr lang="en-US" dirty="0" smtClean="0"/>
              <a:t>   </a:t>
            </a:r>
            <a:r>
              <a:rPr lang="en-US" u="sng" dirty="0" smtClean="0"/>
              <a:t>Inside elements </a:t>
            </a:r>
            <a:r>
              <a:rPr lang="en-US" dirty="0" smtClean="0"/>
              <a:t>– intention and dishonestly</a:t>
            </a:r>
          </a:p>
          <a:p>
            <a:pPr>
              <a:buNone/>
            </a:pPr>
            <a:endParaRPr lang="th-TH" dirty="0" smtClean="0"/>
          </a:p>
          <a:p>
            <a:endParaRPr lang="th-TH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5719"/>
          </a:xfrm>
        </p:spPr>
        <p:txBody>
          <a:bodyPr>
            <a:normAutofit fontScale="90000"/>
          </a:bodyPr>
          <a:lstStyle/>
          <a:p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57200" y="285728"/>
            <a:ext cx="8229600" cy="5840435"/>
          </a:xfrm>
        </p:spPr>
        <p:txBody>
          <a:bodyPr/>
          <a:lstStyle/>
          <a:p>
            <a:pPr>
              <a:buNone/>
            </a:pPr>
            <a:r>
              <a:rPr lang="en-US" i="1" dirty="0" smtClean="0"/>
              <a:t>   Severe punishment</a:t>
            </a:r>
            <a:r>
              <a:rPr lang="en-US" dirty="0" smtClean="0"/>
              <a:t> (Section 342)</a:t>
            </a:r>
          </a:p>
          <a:p>
            <a:pPr>
              <a:buNone/>
            </a:pPr>
            <a:endParaRPr lang="en-US" dirty="0" smtClean="0"/>
          </a:p>
          <a:p>
            <a:pPr lvl="0"/>
            <a:r>
              <a:rPr lang="en-US" dirty="0" smtClean="0"/>
              <a:t>Showing himself to be another person</a:t>
            </a:r>
          </a:p>
          <a:p>
            <a:pPr lvl="0"/>
            <a:endParaRPr lang="en-US" dirty="0" smtClean="0"/>
          </a:p>
          <a:p>
            <a:pPr lvl="0"/>
            <a:r>
              <a:rPr lang="en-US" dirty="0" smtClean="0"/>
              <a:t>Taking advantage of the lack of intelligence of the deceived person who is a child, or taking advantage of weakness of mind of the deceived person</a:t>
            </a:r>
          </a:p>
          <a:p>
            <a:pPr>
              <a:buNone/>
            </a:pPr>
            <a:endParaRPr lang="th-TH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5719"/>
          </a:xfrm>
        </p:spPr>
        <p:txBody>
          <a:bodyPr>
            <a:normAutofit fontScale="90000"/>
          </a:bodyPr>
          <a:lstStyle/>
          <a:p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57200" y="285728"/>
            <a:ext cx="8229600" cy="657227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dirty="0" smtClean="0"/>
              <a:t> 9. </a:t>
            </a:r>
            <a:r>
              <a:rPr lang="en-US" b="1" dirty="0" smtClean="0"/>
              <a:t>Public fraud</a:t>
            </a:r>
            <a:r>
              <a:rPr lang="en-US" dirty="0" smtClean="0"/>
              <a:t>  (Section 343)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sz="2800" dirty="0" smtClean="0"/>
              <a:t>If the offence under Section 341 be committed by</a:t>
            </a:r>
          </a:p>
          <a:p>
            <a:pPr>
              <a:buNone/>
            </a:pPr>
            <a:r>
              <a:rPr lang="en-US" dirty="0" smtClean="0"/>
              <a:t>  </a:t>
            </a:r>
            <a:r>
              <a:rPr lang="en-US" sz="2800" dirty="0" smtClean="0"/>
              <a:t>(1) giving false statements to the public</a:t>
            </a:r>
          </a:p>
          <a:p>
            <a:pPr>
              <a:buNone/>
            </a:pPr>
            <a:r>
              <a:rPr lang="en-US" sz="2800" dirty="0" smtClean="0"/>
              <a:t>  (2) concealing the facts which should be revealed</a:t>
            </a:r>
          </a:p>
          <a:p>
            <a:pPr>
              <a:buNone/>
            </a:pPr>
            <a:endParaRPr lang="en-US" sz="2800" dirty="0" smtClean="0"/>
          </a:p>
          <a:p>
            <a:pPr>
              <a:buNone/>
            </a:pPr>
            <a:r>
              <a:rPr lang="en-US" sz="2800" dirty="0" smtClean="0"/>
              <a:t>Severe punishment (paragraph 2) (Section 342)</a:t>
            </a:r>
          </a:p>
          <a:p>
            <a:pPr>
              <a:buNone/>
            </a:pPr>
            <a:endParaRPr lang="en-US" sz="2800" dirty="0" smtClean="0"/>
          </a:p>
          <a:p>
            <a:pPr>
              <a:buNone/>
            </a:pPr>
            <a:r>
              <a:rPr lang="en-US" dirty="0" smtClean="0"/>
              <a:t>   </a:t>
            </a:r>
            <a:r>
              <a:rPr lang="en-US" sz="2800" dirty="0" smtClean="0"/>
              <a:t>“the public” means the ordinary people. (anybody) If the offender intends to commit fraud to specific group of people, it is Section 341.</a:t>
            </a:r>
          </a:p>
          <a:p>
            <a:pPr>
              <a:buNone/>
            </a:pPr>
            <a:r>
              <a:rPr lang="en-US" dirty="0" smtClean="0"/>
              <a:t> </a:t>
            </a:r>
          </a:p>
          <a:p>
            <a:pPr>
              <a:buNone/>
            </a:pPr>
            <a:endParaRPr lang="th-TH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265</TotalTime>
  <Words>1509</Words>
  <Application>Microsoft Office PowerPoint</Application>
  <PresentationFormat>นำเสนอทางหน้าจอ (4:3)</PresentationFormat>
  <Paragraphs>246</Paragraphs>
  <Slides>27</Slides>
  <Notes>0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27</vt:i4>
      </vt:variant>
    </vt:vector>
  </HeadingPairs>
  <TitlesOfParts>
    <vt:vector size="28" baseType="lpstr">
      <vt:lpstr>ชุดรูปแบบของ Office</vt:lpstr>
      <vt:lpstr>Specific offences</vt:lpstr>
      <vt:lpstr>ภาพนิ่ง 2</vt:lpstr>
      <vt:lpstr>ภาพนิ่ง 3</vt:lpstr>
      <vt:lpstr>ภาพนิ่ง 4</vt:lpstr>
      <vt:lpstr>ภาพนิ่ง 5</vt:lpstr>
      <vt:lpstr>ภาพนิ่ง 6</vt:lpstr>
      <vt:lpstr>ภาพนิ่ง 7</vt:lpstr>
      <vt:lpstr>ภาพนิ่ง 8</vt:lpstr>
      <vt:lpstr>ภาพนิ่ง 9</vt:lpstr>
      <vt:lpstr>ภาพนิ่ง 10</vt:lpstr>
      <vt:lpstr>ภาพนิ่ง 11</vt:lpstr>
      <vt:lpstr>ภาพนิ่ง 12</vt:lpstr>
      <vt:lpstr>ภาพนิ่ง 13</vt:lpstr>
      <vt:lpstr>ภาพนิ่ง 14</vt:lpstr>
      <vt:lpstr>ภาพนิ่ง 15</vt:lpstr>
      <vt:lpstr>ภาพนิ่ง 16</vt:lpstr>
      <vt:lpstr>ภาพนิ่ง 17</vt:lpstr>
      <vt:lpstr>ภาพนิ่ง 18</vt:lpstr>
      <vt:lpstr>ภาพนิ่ง 19</vt:lpstr>
      <vt:lpstr>ภาพนิ่ง 20</vt:lpstr>
      <vt:lpstr>ภาพนิ่ง 21</vt:lpstr>
      <vt:lpstr>ภาพนิ่ง 22</vt:lpstr>
      <vt:lpstr>ภาพนิ่ง 23</vt:lpstr>
      <vt:lpstr>ภาพนิ่ง 24</vt:lpstr>
      <vt:lpstr>ภาพนิ่ง 25</vt:lpstr>
      <vt:lpstr>ภาพนิ่ง 26</vt:lpstr>
      <vt:lpstr>ภาพนิ่ง 27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Specific offences</dc:title>
  <dc:creator>Admin</dc:creator>
  <cp:lastModifiedBy>Admin</cp:lastModifiedBy>
  <cp:revision>122</cp:revision>
  <dcterms:created xsi:type="dcterms:W3CDTF">2011-09-05T01:57:23Z</dcterms:created>
  <dcterms:modified xsi:type="dcterms:W3CDTF">2011-09-07T04:26:47Z</dcterms:modified>
</cp:coreProperties>
</file>