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6" d="100"/>
          <a:sy n="86" d="100"/>
        </p:scale>
        <p:origin x="-68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ภาพนิ่งชื่อเรื่อง">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2130425"/>
            <a:ext cx="7772400" cy="1470025"/>
          </a:xfrm>
        </p:spPr>
        <p:txBody>
          <a:bodyPr/>
          <a:lstStyle/>
          <a:p>
            <a:r>
              <a:rPr lang="th-TH" smtClean="0"/>
              <a:t>คลิกเพื่อแก้ไขลักษณะชื่อเรื่องต้นแบบ</a:t>
            </a:r>
            <a:endParaRPr lang="th-TH"/>
          </a:p>
        </p:txBody>
      </p:sp>
      <p:sp>
        <p:nvSpPr>
          <p:cNvPr id="3" name="ชื่อเรื่องรอง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smtClean="0"/>
              <a:t>คลิกเพื่อแก้ไขลักษณะชื่อเรื่องรองต้นแบบ</a:t>
            </a:r>
            <a:endParaRPr lang="th-TH"/>
          </a:p>
        </p:txBody>
      </p:sp>
      <p:sp>
        <p:nvSpPr>
          <p:cNvPr id="4" name="ตัวยึดวันที่ 3"/>
          <p:cNvSpPr>
            <a:spLocks noGrp="1"/>
          </p:cNvSpPr>
          <p:nvPr>
            <p:ph type="dt" sz="half" idx="10"/>
          </p:nvPr>
        </p:nvSpPr>
        <p:spPr/>
        <p:txBody>
          <a:bodyPr/>
          <a:lstStyle/>
          <a:p>
            <a:fld id="{D386E508-F104-4E73-B218-E4CB60FB6557}" type="datetimeFigureOut">
              <a:rPr lang="th-TH" smtClean="0"/>
              <a:pPr/>
              <a:t>18/10/54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E52A3E1D-EFD3-4759-8F4B-835D660CC5DC}"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D386E508-F104-4E73-B218-E4CB60FB6557}" type="datetimeFigureOut">
              <a:rPr lang="th-TH" smtClean="0"/>
              <a:pPr/>
              <a:t>18/10/54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E52A3E1D-EFD3-4759-8F4B-835D660CC5DC}"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22313" y="4406900"/>
            <a:ext cx="7772400" cy="1362075"/>
          </a:xfrm>
        </p:spPr>
        <p:txBody>
          <a:bodyPr anchor="t"/>
          <a:lstStyle>
            <a:lvl1pPr algn="l">
              <a:defRPr sz="4000" b="1" cap="all"/>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D386E508-F104-4E73-B218-E4CB60FB6557}" type="datetimeFigureOut">
              <a:rPr lang="th-TH" smtClean="0"/>
              <a:pPr/>
              <a:t>18/10/54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E52A3E1D-EFD3-4759-8F4B-835D660CC5DC}"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p:txBody>
          <a:bodyPr/>
          <a:lstStyle/>
          <a:p>
            <a:fld id="{D386E508-F104-4E73-B218-E4CB60FB6557}" type="datetimeFigureOut">
              <a:rPr lang="th-TH" smtClean="0"/>
              <a:pPr/>
              <a:t>18/10/54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E52A3E1D-EFD3-4759-8F4B-835D660CC5DC}"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4" name="ตัวยึดเนื้อหา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ข้อความ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6" name="ตัวยึดเนื้อหา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7" name="ตัวยึดวันที่ 6"/>
          <p:cNvSpPr>
            <a:spLocks noGrp="1"/>
          </p:cNvSpPr>
          <p:nvPr>
            <p:ph type="dt" sz="half" idx="10"/>
          </p:nvPr>
        </p:nvSpPr>
        <p:spPr/>
        <p:txBody>
          <a:bodyPr/>
          <a:lstStyle/>
          <a:p>
            <a:fld id="{D386E508-F104-4E73-B218-E4CB60FB6557}" type="datetimeFigureOut">
              <a:rPr lang="th-TH" smtClean="0"/>
              <a:pPr/>
              <a:t>18/10/54</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E52A3E1D-EFD3-4759-8F4B-835D660CC5DC}"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วันที่ 2"/>
          <p:cNvSpPr>
            <a:spLocks noGrp="1"/>
          </p:cNvSpPr>
          <p:nvPr>
            <p:ph type="dt" sz="half" idx="10"/>
          </p:nvPr>
        </p:nvSpPr>
        <p:spPr/>
        <p:txBody>
          <a:bodyPr/>
          <a:lstStyle/>
          <a:p>
            <a:fld id="{D386E508-F104-4E73-B218-E4CB60FB6557}" type="datetimeFigureOut">
              <a:rPr lang="th-TH" smtClean="0"/>
              <a:pPr/>
              <a:t>18/10/54</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E52A3E1D-EFD3-4759-8F4B-835D660CC5DC}"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D386E508-F104-4E73-B218-E4CB60FB6557}" type="datetimeFigureOut">
              <a:rPr lang="th-TH" smtClean="0"/>
              <a:pPr/>
              <a:t>18/10/54</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E52A3E1D-EFD3-4759-8F4B-835D660CC5DC}"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3050"/>
            <a:ext cx="3008313" cy="1162050"/>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ข้อความ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D386E508-F104-4E73-B218-E4CB60FB6557}" type="datetimeFigureOut">
              <a:rPr lang="th-TH" smtClean="0"/>
              <a:pPr/>
              <a:t>18/10/54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E52A3E1D-EFD3-4759-8F4B-835D660CC5DC}"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792288" y="4800600"/>
            <a:ext cx="5486400" cy="566738"/>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รูปภาพ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ตัวยึดข้อความ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D386E508-F104-4E73-B218-E4CB60FB6557}" type="datetimeFigureOut">
              <a:rPr lang="th-TH" smtClean="0"/>
              <a:pPr/>
              <a:t>18/10/54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E52A3E1D-EFD3-4759-8F4B-835D660CC5DC}"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D386E508-F104-4E73-B218-E4CB60FB6557}" type="datetimeFigureOut">
              <a:rPr lang="th-TH" smtClean="0"/>
              <a:pPr/>
              <a:t>18/10/54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E52A3E1D-EFD3-4759-8F4B-835D660CC5DC}"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38"/>
            <a:ext cx="2057400" cy="5851525"/>
          </a:xfrm>
        </p:spPr>
        <p:txBody>
          <a:bodyPr vert="eaVert"/>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a:xfrm>
            <a:off x="457200" y="274638"/>
            <a:ext cx="6019800" cy="5851525"/>
          </a:xfrm>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D386E508-F104-4E73-B218-E4CB60FB6557}" type="datetimeFigureOut">
              <a:rPr lang="th-TH" smtClean="0"/>
              <a:pPr/>
              <a:t>18/10/54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E52A3E1D-EFD3-4759-8F4B-835D660CC5DC}"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ชื่อเรื่อง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86E508-F104-4E73-B218-E4CB60FB6557}" type="datetimeFigureOut">
              <a:rPr lang="th-TH" smtClean="0"/>
              <a:pPr/>
              <a:t>18/10/54</a:t>
            </a:fld>
            <a:endParaRPr lang="th-TH"/>
          </a:p>
        </p:txBody>
      </p:sp>
      <p:sp>
        <p:nvSpPr>
          <p:cNvPr id="5" name="ตัวยึดท้ายกระดา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ตัวยึดหมายเลขภาพนิ่ง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2A3E1D-EFD3-4759-8F4B-835D660CC5DC}"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1643050"/>
            <a:ext cx="7772400" cy="1643074"/>
          </a:xfrm>
        </p:spPr>
        <p:txBody>
          <a:bodyPr>
            <a:normAutofit/>
          </a:bodyPr>
          <a:lstStyle/>
          <a:p>
            <a:r>
              <a:rPr lang="en-US" sz="4800" dirty="0" smtClean="0"/>
              <a:t>Law of Obligation</a:t>
            </a:r>
            <a:endParaRPr lang="th-TH" sz="4800" dirty="0"/>
          </a:p>
        </p:txBody>
      </p:sp>
      <p:sp>
        <p:nvSpPr>
          <p:cNvPr id="3" name="ชื่อเรื่องรอง 2"/>
          <p:cNvSpPr>
            <a:spLocks noGrp="1"/>
          </p:cNvSpPr>
          <p:nvPr>
            <p:ph type="subTitle" idx="1"/>
          </p:nvPr>
        </p:nvSpPr>
        <p:spPr/>
        <p:txBody>
          <a:bodyPr>
            <a:noAutofit/>
          </a:bodyPr>
          <a:lstStyle/>
          <a:p>
            <a:r>
              <a:rPr lang="en-US" sz="2400" dirty="0" err="1" smtClean="0">
                <a:solidFill>
                  <a:schemeClr val="tx1"/>
                </a:solidFill>
              </a:rPr>
              <a:t>Panumas</a:t>
            </a:r>
            <a:r>
              <a:rPr lang="en-US" sz="2400" dirty="0" smtClean="0">
                <a:solidFill>
                  <a:schemeClr val="tx1"/>
                </a:solidFill>
              </a:rPr>
              <a:t> </a:t>
            </a:r>
            <a:r>
              <a:rPr lang="en-US" sz="2400" dirty="0" err="1" smtClean="0">
                <a:solidFill>
                  <a:schemeClr val="tx1"/>
                </a:solidFill>
              </a:rPr>
              <a:t>Achalaboon</a:t>
            </a:r>
            <a:endParaRPr lang="en-US" sz="2400" dirty="0">
              <a:solidFill>
                <a:schemeClr val="tx1"/>
              </a:solidFill>
            </a:endParaRPr>
          </a:p>
          <a:p>
            <a:r>
              <a:rPr lang="en-US" sz="2400" dirty="0" smtClean="0">
                <a:solidFill>
                  <a:schemeClr val="tx1"/>
                </a:solidFill>
              </a:rPr>
              <a:t>Public Prosecutor</a:t>
            </a:r>
          </a:p>
          <a:p>
            <a:r>
              <a:rPr lang="en-US" sz="2400" dirty="0" smtClean="0">
                <a:solidFill>
                  <a:schemeClr val="tx1"/>
                </a:solidFill>
              </a:rPr>
              <a:t>International Affairs Department</a:t>
            </a:r>
          </a:p>
          <a:p>
            <a:r>
              <a:rPr lang="en-US" sz="2400" dirty="0" smtClean="0">
                <a:solidFill>
                  <a:schemeClr val="tx1"/>
                </a:solidFill>
              </a:rPr>
              <a:t>Office of the Attorney General</a:t>
            </a:r>
            <a:endParaRPr lang="th-TH" sz="2400"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a:buNone/>
            </a:pPr>
            <a:r>
              <a:rPr lang="en-US" dirty="0" smtClean="0"/>
              <a:t>                   The meaning of obligation</a:t>
            </a:r>
          </a:p>
          <a:p>
            <a:pPr>
              <a:buNone/>
            </a:pPr>
            <a:endParaRPr lang="en-US" dirty="0"/>
          </a:p>
          <a:p>
            <a:pPr>
              <a:buNone/>
            </a:pPr>
            <a:r>
              <a:rPr lang="en-US" dirty="0" smtClean="0"/>
              <a:t>    Obligation means a juristic relation in which one party called “the creditor” has the right to call the performance of obligation whether by (1) transferring of property, (2) performing something or (3) forbearing from doing something from another party called “the debtor”. </a:t>
            </a:r>
            <a:endParaRPr lang="th-TH"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14290"/>
            <a:ext cx="8229600" cy="5911873"/>
          </a:xfrm>
        </p:spPr>
        <p:txBody>
          <a:bodyPr/>
          <a:lstStyle/>
          <a:p>
            <a:pPr>
              <a:buNone/>
            </a:pPr>
            <a:r>
              <a:rPr lang="en-US" dirty="0" smtClean="0"/>
              <a:t>                      Elements of obligation</a:t>
            </a:r>
          </a:p>
          <a:p>
            <a:pPr>
              <a:buNone/>
            </a:pPr>
            <a:endParaRPr lang="en-US" dirty="0" smtClean="0"/>
          </a:p>
          <a:p>
            <a:pPr marL="514350" indent="-514350">
              <a:buAutoNum type="arabicPeriod"/>
            </a:pPr>
            <a:r>
              <a:rPr lang="en-US" dirty="0" smtClean="0"/>
              <a:t>There must be the creditor and the debtor.</a:t>
            </a:r>
          </a:p>
          <a:p>
            <a:pPr marL="514350" indent="-514350">
              <a:buNone/>
            </a:pPr>
            <a:r>
              <a:rPr lang="en-US" dirty="0"/>
              <a:t> </a:t>
            </a:r>
            <a:r>
              <a:rPr lang="en-US" dirty="0" smtClean="0"/>
              <a:t>     1.1 The creditor can be more than one called  </a:t>
            </a:r>
          </a:p>
          <a:p>
            <a:pPr marL="514350" indent="-514350">
              <a:buNone/>
            </a:pPr>
            <a:r>
              <a:rPr lang="en-US" dirty="0"/>
              <a:t> </a:t>
            </a:r>
            <a:r>
              <a:rPr lang="en-US" dirty="0" smtClean="0"/>
              <a:t>            “joint creditors”. </a:t>
            </a:r>
          </a:p>
          <a:p>
            <a:pPr marL="514350" indent="-514350">
              <a:buNone/>
            </a:pPr>
            <a:r>
              <a:rPr lang="en-US" dirty="0"/>
              <a:t> </a:t>
            </a:r>
            <a:r>
              <a:rPr lang="en-US" dirty="0" smtClean="0"/>
              <a:t>     1.2 The debtor can be more than one called </a:t>
            </a:r>
          </a:p>
          <a:p>
            <a:pPr marL="514350" indent="-514350">
              <a:buNone/>
            </a:pPr>
            <a:r>
              <a:rPr lang="en-US" dirty="0"/>
              <a:t> </a:t>
            </a:r>
            <a:r>
              <a:rPr lang="en-US" dirty="0" smtClean="0"/>
              <a:t>            “joint debtors”.</a:t>
            </a:r>
          </a:p>
          <a:p>
            <a:pPr marL="514350" indent="-514350">
              <a:buNone/>
            </a:pPr>
            <a:r>
              <a:rPr lang="en-US" dirty="0"/>
              <a:t> </a:t>
            </a:r>
            <a:r>
              <a:rPr lang="en-US" dirty="0" smtClean="0"/>
              <a:t>     1.3 Both creditor and debtor can be a natural </a:t>
            </a:r>
          </a:p>
          <a:p>
            <a:pPr marL="514350" indent="-514350">
              <a:buNone/>
            </a:pPr>
            <a:r>
              <a:rPr lang="en-US" dirty="0"/>
              <a:t> </a:t>
            </a:r>
            <a:r>
              <a:rPr lang="en-US" dirty="0" smtClean="0"/>
              <a:t>            person or a juristic person.</a:t>
            </a:r>
            <a:endParaRPr lang="th-TH"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a:buNone/>
            </a:pPr>
            <a:r>
              <a:rPr lang="en-US" dirty="0" smtClean="0"/>
              <a:t>                                  Example</a:t>
            </a:r>
          </a:p>
          <a:p>
            <a:pPr>
              <a:buNone/>
            </a:pPr>
            <a:endParaRPr lang="en-US" dirty="0" smtClean="0"/>
          </a:p>
          <a:p>
            <a:pPr>
              <a:buNone/>
            </a:pPr>
            <a:r>
              <a:rPr lang="en-US" dirty="0" smtClean="0"/>
              <a:t>1. David enters into the loan agreement with John in the borrowing of money for 100,000 Baht. John is in the position as “creditor” who has right to demand David to perform the obligation of repayment. David is in the position as “debtor” who has duty to perform the obligation of repayment.</a:t>
            </a:r>
            <a:endParaRPr lang="th-TH"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14290"/>
            <a:ext cx="8229600" cy="6643710"/>
          </a:xfrm>
        </p:spPr>
        <p:txBody>
          <a:bodyPr/>
          <a:lstStyle/>
          <a:p>
            <a:pPr>
              <a:buNone/>
            </a:pPr>
            <a:r>
              <a:rPr lang="en-US" dirty="0" smtClean="0"/>
              <a:t>                                 Example</a:t>
            </a:r>
          </a:p>
          <a:p>
            <a:pPr>
              <a:buNone/>
            </a:pPr>
            <a:r>
              <a:rPr lang="en-US" dirty="0" smtClean="0"/>
              <a:t>2. </a:t>
            </a:r>
            <a:r>
              <a:rPr lang="en-US" dirty="0" err="1" smtClean="0"/>
              <a:t>Tatdanai</a:t>
            </a:r>
            <a:r>
              <a:rPr lang="en-US" dirty="0" smtClean="0"/>
              <a:t>, as the borrower,  enters into the loan agreement with </a:t>
            </a:r>
            <a:r>
              <a:rPr lang="en-US" dirty="0" err="1" smtClean="0"/>
              <a:t>Krungthai</a:t>
            </a:r>
            <a:r>
              <a:rPr lang="en-US" dirty="0" smtClean="0"/>
              <a:t> Bank in the amount of 200,000 Baht. </a:t>
            </a:r>
            <a:r>
              <a:rPr lang="en-US" dirty="0" err="1" smtClean="0"/>
              <a:t>Krungthai</a:t>
            </a:r>
            <a:r>
              <a:rPr lang="en-US" dirty="0" smtClean="0"/>
              <a:t> Bank as a juristic person is in the position as “the creditor” having right of claim from </a:t>
            </a:r>
            <a:r>
              <a:rPr lang="en-US" dirty="0" err="1" smtClean="0"/>
              <a:t>Tatdanai</a:t>
            </a:r>
            <a:r>
              <a:rPr lang="en-US" dirty="0" smtClean="0"/>
              <a:t> to perform the obligation of repayment. </a:t>
            </a:r>
          </a:p>
          <a:p>
            <a:pPr>
              <a:buNone/>
            </a:pPr>
            <a:endParaRPr lang="en-US" dirty="0" smtClean="0"/>
          </a:p>
          <a:p>
            <a:pPr>
              <a:buNone/>
            </a:pPr>
            <a:r>
              <a:rPr lang="en-US" dirty="0"/>
              <a:t> </a:t>
            </a:r>
            <a:r>
              <a:rPr lang="en-US" dirty="0" smtClean="0"/>
              <a:t>   On the contrary, if </a:t>
            </a:r>
            <a:r>
              <a:rPr lang="en-US" dirty="0" err="1" smtClean="0"/>
              <a:t>Tatdanai</a:t>
            </a:r>
            <a:r>
              <a:rPr lang="en-US" dirty="0" smtClean="0"/>
              <a:t> deposits 200,000 Baht with </a:t>
            </a:r>
            <a:r>
              <a:rPr lang="en-US" dirty="0" err="1" smtClean="0"/>
              <a:t>Krungthai</a:t>
            </a:r>
            <a:r>
              <a:rPr lang="en-US" dirty="0" smtClean="0"/>
              <a:t> Bank, he is in the position as “the creditor” to demand </a:t>
            </a:r>
            <a:r>
              <a:rPr lang="en-US" dirty="0" err="1" smtClean="0"/>
              <a:t>Krungthai</a:t>
            </a:r>
            <a:r>
              <a:rPr lang="en-US" dirty="0" smtClean="0"/>
              <a:t> Bank to return the money. </a:t>
            </a:r>
            <a:endParaRPr lang="th-TH"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429420"/>
          </a:xfrm>
        </p:spPr>
        <p:txBody>
          <a:bodyPr>
            <a:normAutofit lnSpcReduction="10000"/>
          </a:bodyPr>
          <a:lstStyle/>
          <a:p>
            <a:pPr>
              <a:buNone/>
            </a:pPr>
            <a:r>
              <a:rPr lang="en-US" dirty="0" smtClean="0"/>
              <a:t>2. There must be juristic binding to create right and duty.</a:t>
            </a:r>
          </a:p>
          <a:p>
            <a:pPr>
              <a:buNone/>
            </a:pPr>
            <a:r>
              <a:rPr lang="en-US" dirty="0"/>
              <a:t> </a:t>
            </a:r>
            <a:r>
              <a:rPr lang="en-US" dirty="0" smtClean="0"/>
              <a:t>    </a:t>
            </a:r>
            <a:r>
              <a:rPr lang="en-US" sz="2800" dirty="0" smtClean="0"/>
              <a:t>- The binding may be reciprocal or </a:t>
            </a:r>
          </a:p>
          <a:p>
            <a:pPr>
              <a:buNone/>
            </a:pPr>
            <a:r>
              <a:rPr lang="en-US" sz="2800" dirty="0"/>
              <a:t> </a:t>
            </a:r>
            <a:r>
              <a:rPr lang="en-US" sz="2800" dirty="0" smtClean="0"/>
              <a:t>        non-reciprocal.</a:t>
            </a:r>
          </a:p>
          <a:p>
            <a:pPr>
              <a:buNone/>
            </a:pPr>
            <a:r>
              <a:rPr lang="en-US" sz="2800" dirty="0" smtClean="0"/>
              <a:t>Example </a:t>
            </a:r>
          </a:p>
          <a:p>
            <a:pPr>
              <a:buNone/>
            </a:pPr>
            <a:r>
              <a:rPr lang="en-US" sz="2800" dirty="0" smtClean="0"/>
              <a:t>                </a:t>
            </a:r>
            <a:r>
              <a:rPr lang="en-US" sz="2800" dirty="0" err="1" smtClean="0"/>
              <a:t>Manisa</a:t>
            </a:r>
            <a:r>
              <a:rPr lang="en-US" sz="2800" dirty="0" smtClean="0"/>
              <a:t> sells her car to Annie in the amount of 300,000 Baht. </a:t>
            </a:r>
            <a:r>
              <a:rPr lang="en-US" sz="2800" dirty="0" err="1" smtClean="0"/>
              <a:t>Manisa</a:t>
            </a:r>
            <a:r>
              <a:rPr lang="en-US" sz="2800" dirty="0" smtClean="0"/>
              <a:t> is the creditor who has right of claim from Annie to make a payment for the price of car. At the same time, </a:t>
            </a:r>
            <a:r>
              <a:rPr lang="en-US" sz="2800" dirty="0" err="1" smtClean="0"/>
              <a:t>Manisa</a:t>
            </a:r>
            <a:r>
              <a:rPr lang="en-US" sz="2800" dirty="0" smtClean="0"/>
              <a:t> is in the position of the debtor who has duty to transfer the car to Annie. In the aspect of Annie, she is the creditor who has right of claim from </a:t>
            </a:r>
            <a:r>
              <a:rPr lang="en-US" sz="2800" dirty="0" err="1" smtClean="0"/>
              <a:t>Manisa</a:t>
            </a:r>
            <a:r>
              <a:rPr lang="en-US" sz="2800" dirty="0" smtClean="0"/>
              <a:t> to transfer her a car, and at the same time, she is the debtor who has duty to make the payment. (reciprocal)</a:t>
            </a:r>
            <a:endParaRPr lang="th-TH" sz="28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a:buNone/>
            </a:pPr>
            <a:r>
              <a:rPr lang="en-US" dirty="0" smtClean="0"/>
              <a:t>Example</a:t>
            </a:r>
          </a:p>
          <a:p>
            <a:pPr>
              <a:buNone/>
            </a:pPr>
            <a:r>
              <a:rPr lang="en-US" dirty="0" smtClean="0"/>
              <a:t>              </a:t>
            </a:r>
            <a:r>
              <a:rPr lang="en-US" dirty="0" err="1" smtClean="0"/>
              <a:t>Nobita</a:t>
            </a:r>
            <a:r>
              <a:rPr lang="en-US" dirty="0" smtClean="0"/>
              <a:t> makes a gift contract of his house to his son. In this case, </a:t>
            </a:r>
            <a:r>
              <a:rPr lang="en-US" dirty="0" err="1" smtClean="0"/>
              <a:t>Nobita</a:t>
            </a:r>
            <a:r>
              <a:rPr lang="en-US" dirty="0" smtClean="0"/>
              <a:t> is the only one debtor who has obligation to transfer the house to his son. Also his son is the only one creditor who has right to demand </a:t>
            </a:r>
            <a:r>
              <a:rPr lang="en-US" dirty="0" err="1" smtClean="0"/>
              <a:t>Nobita</a:t>
            </a:r>
            <a:r>
              <a:rPr lang="en-US" dirty="0" smtClean="0"/>
              <a:t> to transfer the house. (non-reciprocal)</a:t>
            </a:r>
            <a:endParaRPr lang="th-TH"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357166"/>
            <a:ext cx="8229600" cy="5768997"/>
          </a:xfrm>
        </p:spPr>
        <p:txBody>
          <a:bodyPr/>
          <a:lstStyle/>
          <a:p>
            <a:pPr>
              <a:buNone/>
            </a:pPr>
            <a:r>
              <a:rPr lang="en-US" dirty="0" smtClean="0"/>
              <a:t>3. There must be the object of the obligation which may be one of the following forms;</a:t>
            </a:r>
          </a:p>
          <a:p>
            <a:pPr>
              <a:buNone/>
            </a:pPr>
            <a:endParaRPr lang="en-US" dirty="0" smtClean="0"/>
          </a:p>
          <a:p>
            <a:pPr>
              <a:buNone/>
            </a:pPr>
            <a:r>
              <a:rPr lang="en-US" dirty="0" smtClean="0"/>
              <a:t>    3.1 To transfer the ownership of the property; </a:t>
            </a:r>
          </a:p>
          <a:p>
            <a:pPr>
              <a:buNone/>
            </a:pPr>
            <a:r>
              <a:rPr lang="en-US" dirty="0" smtClean="0"/>
              <a:t>           (delivery)</a:t>
            </a:r>
          </a:p>
          <a:p>
            <a:pPr>
              <a:buNone/>
            </a:pPr>
            <a:endParaRPr lang="en-US" dirty="0" smtClean="0"/>
          </a:p>
          <a:p>
            <a:pPr>
              <a:buNone/>
            </a:pPr>
            <a:r>
              <a:rPr lang="en-US" dirty="0" smtClean="0"/>
              <a:t>    3.2 To perform something/to do some act;</a:t>
            </a:r>
          </a:p>
          <a:p>
            <a:pPr>
              <a:buNone/>
            </a:pPr>
            <a:endParaRPr lang="en-US" dirty="0" smtClean="0"/>
          </a:p>
          <a:p>
            <a:pPr>
              <a:buNone/>
            </a:pPr>
            <a:r>
              <a:rPr lang="en-US" dirty="0" smtClean="0"/>
              <a:t>    3.3 To forbear from doing something.</a:t>
            </a:r>
            <a:endParaRPr lang="th-TH"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a:buNone/>
            </a:pPr>
            <a:r>
              <a:rPr lang="en-US" dirty="0" smtClean="0"/>
              <a:t>                       Sources of Obligation</a:t>
            </a:r>
          </a:p>
          <a:p>
            <a:pPr>
              <a:buNone/>
            </a:pPr>
            <a:endParaRPr lang="en-US" dirty="0" smtClean="0"/>
          </a:p>
          <a:p>
            <a:pPr>
              <a:buNone/>
            </a:pPr>
            <a:r>
              <a:rPr lang="en-US" dirty="0" smtClean="0"/>
              <a:t>1. Contract</a:t>
            </a:r>
          </a:p>
          <a:p>
            <a:pPr>
              <a:buNone/>
            </a:pPr>
            <a:r>
              <a:rPr lang="en-US" dirty="0" smtClean="0"/>
              <a:t>2. Management of affairs without mandate</a:t>
            </a:r>
          </a:p>
          <a:p>
            <a:pPr>
              <a:buNone/>
            </a:pPr>
            <a:r>
              <a:rPr lang="en-US" dirty="0" smtClean="0"/>
              <a:t>3. Undue enrichment</a:t>
            </a:r>
          </a:p>
          <a:p>
            <a:pPr>
              <a:buNone/>
            </a:pPr>
            <a:r>
              <a:rPr lang="en-US" dirty="0" smtClean="0"/>
              <a:t>4. Wrongful Acts</a:t>
            </a:r>
          </a:p>
          <a:p>
            <a:pPr>
              <a:buNone/>
            </a:pPr>
            <a:r>
              <a:rPr lang="en-US" dirty="0" smtClean="0"/>
              <a:t>5. Provisions of law</a:t>
            </a:r>
            <a:endParaRPr lang="th-TH"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286544"/>
          </a:xfrm>
        </p:spPr>
        <p:txBody>
          <a:bodyPr/>
          <a:lstStyle/>
          <a:p>
            <a:pPr marL="514350" indent="-514350">
              <a:buAutoNum type="arabicPeriod"/>
            </a:pPr>
            <a:r>
              <a:rPr lang="en-US" dirty="0" smtClean="0"/>
              <a:t>Contract</a:t>
            </a:r>
          </a:p>
          <a:p>
            <a:pPr marL="514350" indent="-514350">
              <a:buNone/>
            </a:pPr>
            <a:endParaRPr lang="en-US" dirty="0" smtClean="0"/>
          </a:p>
          <a:p>
            <a:pPr marL="514350" indent="-514350">
              <a:buNone/>
            </a:pPr>
            <a:r>
              <a:rPr lang="en-US" dirty="0" smtClean="0"/>
              <a:t>	A contract is an agreement of at least two parties to declare their intention in the form of offer and acceptance with the purpose of law enforcement.  The contract is divided into reciprocal and non-reciprocal contract. </a:t>
            </a:r>
            <a:endParaRPr lang="th-TH"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a:buNone/>
            </a:pPr>
            <a:r>
              <a:rPr lang="en-US" dirty="0" smtClean="0"/>
              <a:t>2. Management of affairs without mandate</a:t>
            </a:r>
          </a:p>
          <a:p>
            <a:pPr>
              <a:buNone/>
            </a:pPr>
            <a:r>
              <a:rPr lang="en-US" dirty="0" smtClean="0"/>
              <a:t>          </a:t>
            </a:r>
            <a:r>
              <a:rPr lang="en-US" sz="2800" dirty="0" smtClean="0"/>
              <a:t>A person who takes charge of an affair for another without having received a mandate from him or being otherwise entitled to do so in respect of him, shall manage the affair in such manner as the principal requires, having regard to his actual or presumptive wishes. (Section 395)</a:t>
            </a:r>
          </a:p>
          <a:p>
            <a:pPr>
              <a:buNone/>
            </a:pPr>
            <a:r>
              <a:rPr lang="en-US" sz="2800" dirty="0" smtClean="0"/>
              <a:t>           If the undertaking of the management of the affairs is in accordance with the interest and the actual or presumptive wishes of the principal, the manager may demand reimbursement of his outlay as an agent. (Section 401)  </a:t>
            </a:r>
            <a:endParaRPr lang="th-TH" sz="28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a:buNone/>
            </a:pPr>
            <a:r>
              <a:rPr lang="en-US" dirty="0" smtClean="0"/>
              <a:t>                                 Example</a:t>
            </a:r>
          </a:p>
          <a:p>
            <a:pPr>
              <a:buNone/>
            </a:pPr>
            <a:r>
              <a:rPr lang="en-US" dirty="0" smtClean="0"/>
              <a:t>	After graduation, </a:t>
            </a:r>
            <a:r>
              <a:rPr lang="en-US" dirty="0" err="1" smtClean="0"/>
              <a:t>Fon</a:t>
            </a:r>
            <a:r>
              <a:rPr lang="en-US" dirty="0" smtClean="0"/>
              <a:t> is granted a scholarship to continue her master degree in the U.S.. While she is in the U.S., the roof of her house is blown off by a storm. May, her neighbor, fixes the roof for her. So, May takes charge of an affair without having received a mandate from </a:t>
            </a:r>
            <a:r>
              <a:rPr lang="en-US" dirty="0" err="1" smtClean="0"/>
              <a:t>Fon</a:t>
            </a:r>
            <a:r>
              <a:rPr lang="en-US" dirty="0" smtClean="0"/>
              <a:t>. However, May can demand reimbursement of her outlay if the management of the affairs is in interest and actual wishes of </a:t>
            </a:r>
            <a:r>
              <a:rPr lang="en-US" dirty="0" err="1" smtClean="0"/>
              <a:t>Fon</a:t>
            </a:r>
            <a:r>
              <a:rPr lang="en-US" dirty="0" smtClean="0"/>
              <a:t>.  </a:t>
            </a:r>
            <a:endParaRPr lang="th-TH"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572272"/>
          </a:xfrm>
        </p:spPr>
        <p:txBody>
          <a:bodyPr>
            <a:normAutofit lnSpcReduction="10000"/>
          </a:bodyPr>
          <a:lstStyle/>
          <a:p>
            <a:pPr>
              <a:buNone/>
            </a:pPr>
            <a:r>
              <a:rPr lang="en-US" dirty="0" smtClean="0"/>
              <a:t>3. Undue enrichment</a:t>
            </a:r>
          </a:p>
          <a:p>
            <a:pPr>
              <a:buNone/>
            </a:pPr>
            <a:r>
              <a:rPr lang="en-US" dirty="0" smtClean="0"/>
              <a:t>            </a:t>
            </a:r>
            <a:r>
              <a:rPr lang="en-US" sz="2800" dirty="0" smtClean="0"/>
              <a:t>Any person, who through an act of performance made by another person or in any other manner, obtains something to the prejudice of such other person without legal ground, must return it to the latter. (Section 406)</a:t>
            </a:r>
          </a:p>
          <a:p>
            <a:pPr>
              <a:buNone/>
            </a:pPr>
            <a:r>
              <a:rPr lang="en-US" sz="2800" dirty="0" smtClean="0"/>
              <a:t>     Example </a:t>
            </a:r>
          </a:p>
          <a:p>
            <a:pPr>
              <a:buNone/>
            </a:pPr>
            <a:r>
              <a:rPr lang="en-US" sz="2800" dirty="0" smtClean="0"/>
              <a:t>              </a:t>
            </a:r>
            <a:r>
              <a:rPr lang="en-US" sz="2800" dirty="0" err="1" smtClean="0"/>
              <a:t>Ekasit</a:t>
            </a:r>
            <a:r>
              <a:rPr lang="en-US" sz="2800" dirty="0" smtClean="0"/>
              <a:t> misunderstands that </a:t>
            </a:r>
            <a:r>
              <a:rPr lang="en-US" sz="2800" dirty="0" err="1" smtClean="0"/>
              <a:t>Suchawut</a:t>
            </a:r>
            <a:r>
              <a:rPr lang="en-US" sz="2800" dirty="0" smtClean="0"/>
              <a:t> is his creditor, so </a:t>
            </a:r>
            <a:r>
              <a:rPr lang="en-US" sz="2800" dirty="0" err="1" smtClean="0"/>
              <a:t>Ekasit</a:t>
            </a:r>
            <a:r>
              <a:rPr lang="en-US" sz="2800" dirty="0" smtClean="0"/>
              <a:t> pays debt to </a:t>
            </a:r>
            <a:r>
              <a:rPr lang="en-US" sz="2800" dirty="0" err="1" smtClean="0"/>
              <a:t>Suchawut</a:t>
            </a:r>
            <a:r>
              <a:rPr lang="en-US" sz="2800" dirty="0" smtClean="0"/>
              <a:t>. Then, </a:t>
            </a:r>
            <a:r>
              <a:rPr lang="en-US" sz="2800" dirty="0" err="1" smtClean="0"/>
              <a:t>Ekasit</a:t>
            </a:r>
            <a:r>
              <a:rPr lang="en-US" sz="2800" dirty="0" smtClean="0"/>
              <a:t> has right to claim money back from </a:t>
            </a:r>
            <a:r>
              <a:rPr lang="en-US" sz="2800" dirty="0" err="1" smtClean="0"/>
              <a:t>Suchawut</a:t>
            </a:r>
            <a:r>
              <a:rPr lang="en-US" sz="2800" dirty="0" smtClean="0"/>
              <a:t>. The money is undue enrichment because </a:t>
            </a:r>
            <a:r>
              <a:rPr lang="en-US" sz="2800" dirty="0" err="1" smtClean="0"/>
              <a:t>Suchawut</a:t>
            </a:r>
            <a:r>
              <a:rPr lang="en-US" sz="2800" dirty="0" smtClean="0"/>
              <a:t> has got this money without legal background based on Section 406. </a:t>
            </a:r>
          </a:p>
          <a:p>
            <a:pPr>
              <a:buNone/>
            </a:pPr>
            <a:endParaRPr lang="en-US" sz="2800" dirty="0" smtClean="0"/>
          </a:p>
          <a:p>
            <a:pPr>
              <a:buNone/>
            </a:pPr>
            <a:r>
              <a:rPr lang="en-US" sz="2800" dirty="0" smtClean="0"/>
              <a:t>              </a:t>
            </a:r>
          </a:p>
          <a:p>
            <a:pPr>
              <a:buNone/>
            </a:pPr>
            <a:endParaRPr lang="th-TH" sz="28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a:buNone/>
            </a:pPr>
            <a:r>
              <a:rPr lang="en-US" dirty="0" smtClean="0"/>
              <a:t>4. Wrongful Acts</a:t>
            </a:r>
          </a:p>
          <a:p>
            <a:pPr>
              <a:buNone/>
            </a:pPr>
            <a:r>
              <a:rPr lang="en-US" sz="2800" dirty="0" smtClean="0"/>
              <a:t>                A person who, willfully or negligently, unlawfully injures the life, body, health, property or any right of another person, is said to commit a wrongful act and is bound to make compensation therefore. (Section 420)</a:t>
            </a:r>
          </a:p>
          <a:p>
            <a:pPr>
              <a:buNone/>
            </a:pPr>
            <a:endParaRPr lang="en-US" sz="2800" dirty="0" smtClean="0"/>
          </a:p>
          <a:p>
            <a:pPr>
              <a:buNone/>
            </a:pPr>
            <a:r>
              <a:rPr lang="en-US" sz="2800" dirty="0" smtClean="0"/>
              <a:t>     Example</a:t>
            </a:r>
          </a:p>
          <a:p>
            <a:pPr>
              <a:buNone/>
            </a:pPr>
            <a:r>
              <a:rPr lang="en-US" sz="2800" dirty="0" smtClean="0"/>
              <a:t>                 Jim drives a car negligently, and a student is injured by his negligent driving. Jim is deemed by law as committing a wrongful act by negligence and bound to make compensation.  </a:t>
            </a:r>
            <a:endParaRPr lang="th-TH" sz="28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a:buNone/>
            </a:pPr>
            <a:r>
              <a:rPr lang="en-US" dirty="0" smtClean="0"/>
              <a:t>5. The provisions of law</a:t>
            </a:r>
          </a:p>
          <a:p>
            <a:pPr>
              <a:buNone/>
            </a:pPr>
            <a:r>
              <a:rPr lang="en-US" dirty="0" smtClean="0"/>
              <a:t>                This source of obligation is enacted or prescribed by law without the voluntariness of the debtor. Mostly, it is enacted as the duty of the particular person to make a performance of obligation due to various reasons.</a:t>
            </a:r>
          </a:p>
          <a:p>
            <a:pPr>
              <a:buNone/>
            </a:pPr>
            <a:endParaRPr lang="en-US" dirty="0" smtClean="0"/>
          </a:p>
          <a:p>
            <a:pPr>
              <a:buNone/>
            </a:pPr>
            <a:r>
              <a:rPr lang="en-US" dirty="0" smtClean="0"/>
              <a:t>    Example</a:t>
            </a:r>
          </a:p>
          <a:p>
            <a:pPr>
              <a:buNone/>
            </a:pPr>
            <a:r>
              <a:rPr lang="en-US" dirty="0" smtClean="0"/>
              <a:t>               Under the Fiscal Code, the person who has income must pay tax. </a:t>
            </a:r>
            <a:endParaRPr lang="th-TH" dirty="0"/>
          </a:p>
        </p:txBody>
      </p:sp>
    </p:spTree>
  </p:cSld>
  <p:clrMapOvr>
    <a:masterClrMapping/>
  </p:clrMapOvr>
</p:sld>
</file>

<file path=ppt/theme/theme1.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195</TotalTime>
  <Words>898</Words>
  <Application>Microsoft Office PowerPoint</Application>
  <PresentationFormat>นำเสนอทางหน้าจอ (4:3)</PresentationFormat>
  <Paragraphs>70</Paragraphs>
  <Slides>15</Slides>
  <Notes>0</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15</vt:i4>
      </vt:variant>
    </vt:vector>
  </HeadingPairs>
  <TitlesOfParts>
    <vt:vector size="16" baseType="lpstr">
      <vt:lpstr>ชุดรูปแบบของ Office</vt:lpstr>
      <vt:lpstr>Law of Obligation</vt:lpstr>
      <vt:lpstr>ภาพนิ่ง 2</vt:lpstr>
      <vt:lpstr>ภาพนิ่ง 3</vt:lpstr>
      <vt:lpstr>ภาพนิ่ง 4</vt:lpstr>
      <vt:lpstr>ภาพนิ่ง 5</vt:lpstr>
      <vt:lpstr>ภาพนิ่ง 6</vt:lpstr>
      <vt:lpstr>ภาพนิ่ง 7</vt:lpstr>
      <vt:lpstr>ภาพนิ่ง 8</vt:lpstr>
      <vt:lpstr>ภาพนิ่ง 9</vt:lpstr>
      <vt:lpstr>ภาพนิ่ง 10</vt:lpstr>
      <vt:lpstr>ภาพนิ่ง 11</vt:lpstr>
      <vt:lpstr>ภาพนิ่ง 12</vt:lpstr>
      <vt:lpstr>ภาพนิ่ง 13</vt:lpstr>
      <vt:lpstr>ภาพนิ่ง 14</vt:lpstr>
      <vt:lpstr>ภาพนิ่ง 15</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Law of Obligation</dc:title>
  <dc:creator>Admin</dc:creator>
  <cp:lastModifiedBy>Admin</cp:lastModifiedBy>
  <cp:revision>53</cp:revision>
  <dcterms:created xsi:type="dcterms:W3CDTF">2011-10-12T12:44:48Z</dcterms:created>
  <dcterms:modified xsi:type="dcterms:W3CDTF">2011-10-18T01:37:46Z</dcterms:modified>
</cp:coreProperties>
</file>