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0"/>
  </p:notesMasterIdLst>
  <p:handoutMasterIdLst>
    <p:handoutMasterId r:id="rId61"/>
  </p:handoutMasterIdLst>
  <p:sldIdLst>
    <p:sldId id="257" r:id="rId2"/>
    <p:sldId id="259" r:id="rId3"/>
    <p:sldId id="260" r:id="rId4"/>
    <p:sldId id="261" r:id="rId5"/>
    <p:sldId id="262" r:id="rId6"/>
    <p:sldId id="263" r:id="rId7"/>
    <p:sldId id="299" r:id="rId8"/>
    <p:sldId id="264" r:id="rId9"/>
    <p:sldId id="265" r:id="rId10"/>
    <p:sldId id="266" r:id="rId11"/>
    <p:sldId id="267" r:id="rId12"/>
    <p:sldId id="268" r:id="rId13"/>
    <p:sldId id="269" r:id="rId14"/>
    <p:sldId id="270" r:id="rId15"/>
    <p:sldId id="304" r:id="rId16"/>
    <p:sldId id="300" r:id="rId17"/>
    <p:sldId id="271" r:id="rId18"/>
    <p:sldId id="272" r:id="rId19"/>
    <p:sldId id="273" r:id="rId20"/>
    <p:sldId id="274" r:id="rId21"/>
    <p:sldId id="275" r:id="rId22"/>
    <p:sldId id="301" r:id="rId23"/>
    <p:sldId id="276" r:id="rId24"/>
    <p:sldId id="277" r:id="rId25"/>
    <p:sldId id="278" r:id="rId26"/>
    <p:sldId id="302" r:id="rId27"/>
    <p:sldId id="303" r:id="rId28"/>
    <p:sldId id="305" r:id="rId29"/>
    <p:sldId id="306"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6" r:id="rId44"/>
    <p:sldId id="309" r:id="rId45"/>
    <p:sldId id="310" r:id="rId46"/>
    <p:sldId id="307" r:id="rId47"/>
    <p:sldId id="311" r:id="rId48"/>
    <p:sldId id="295" r:id="rId49"/>
    <p:sldId id="297" r:id="rId50"/>
    <p:sldId id="312" r:id="rId51"/>
    <p:sldId id="313" r:id="rId52"/>
    <p:sldId id="314" r:id="rId53"/>
    <p:sldId id="315" r:id="rId54"/>
    <p:sldId id="316" r:id="rId55"/>
    <p:sldId id="318" r:id="rId56"/>
    <p:sldId id="292" r:id="rId57"/>
    <p:sldId id="293" r:id="rId58"/>
    <p:sldId id="294" r:id="rId59"/>
  </p:sldIdLst>
  <p:sldSz cx="9144000" cy="6858000" type="screen4x3"/>
  <p:notesSz cx="6858000"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551" autoAdjust="0"/>
  </p:normalViewPr>
  <p:slideViewPr>
    <p:cSldViewPr snapToGrid="0" snapToObjects="1">
      <p:cViewPr varScale="1">
        <p:scale>
          <a:sx n="66" d="100"/>
          <a:sy n="66" d="100"/>
        </p:scale>
        <p:origin x="150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47D1EE0F-15D2-47EF-BAB7-027191423CA5}" type="datetimeFigureOut">
              <a:rPr lang="th-TH" smtClean="0"/>
              <a:t>21/03/60</a:t>
            </a:fld>
            <a:endParaRPr lang="th-TH"/>
          </a:p>
        </p:txBody>
      </p:sp>
      <p:sp>
        <p:nvSpPr>
          <p:cNvPr id="4" name="Footer Placeholder 3"/>
          <p:cNvSpPr>
            <a:spLocks noGrp="1"/>
          </p:cNvSpPr>
          <p:nvPr>
            <p:ph type="ftr" sz="quarter" idx="2"/>
          </p:nvPr>
        </p:nvSpPr>
        <p:spPr>
          <a:xfrm>
            <a:off x="0" y="9428163"/>
            <a:ext cx="2971800" cy="496887"/>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28163"/>
            <a:ext cx="2971800" cy="496887"/>
          </a:xfrm>
          <a:prstGeom prst="rect">
            <a:avLst/>
          </a:prstGeom>
        </p:spPr>
        <p:txBody>
          <a:bodyPr vert="horz" lIns="91440" tIns="45720" rIns="91440" bIns="45720" rtlCol="0" anchor="b"/>
          <a:lstStyle>
            <a:lvl1pPr algn="r">
              <a:defRPr sz="1200"/>
            </a:lvl1pPr>
          </a:lstStyle>
          <a:p>
            <a:fld id="{C26A1DC2-D7A7-44D5-9CEE-23E0AECD35F2}" type="slidenum">
              <a:rPr lang="th-TH" smtClean="0"/>
              <a:t>‹#›</a:t>
            </a:fld>
            <a:endParaRPr lang="th-TH"/>
          </a:p>
        </p:txBody>
      </p:sp>
    </p:spTree>
    <p:extLst>
      <p:ext uri="{BB962C8B-B14F-4D97-AF65-F5344CB8AC3E}">
        <p14:creationId xmlns:p14="http://schemas.microsoft.com/office/powerpoint/2010/main" val="40580133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B021BDBE-04B8-434C-B9A0-AE08CB53B468}" type="datetimeFigureOut">
              <a:rPr lang="en-US" smtClean="0"/>
              <a:t>3/21/2017</a:t>
            </a:fld>
            <a:endParaRPr lang="en-US"/>
          </a:p>
        </p:txBody>
      </p:sp>
      <p:sp>
        <p:nvSpPr>
          <p:cNvPr id="4" name="Slide Image Placeholder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15153"/>
            <a:ext cx="548640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7B0070CE-AD58-A84E-ACEE-108EB237F2AA}" type="slidenum">
              <a:rPr lang="en-US" smtClean="0"/>
              <a:t>‹#›</a:t>
            </a:fld>
            <a:endParaRPr lang="en-US"/>
          </a:p>
        </p:txBody>
      </p:sp>
    </p:spTree>
    <p:extLst>
      <p:ext uri="{BB962C8B-B14F-4D97-AF65-F5344CB8AC3E}">
        <p14:creationId xmlns:p14="http://schemas.microsoft.com/office/powerpoint/2010/main" val="1831483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a:t>
            </a:fld>
            <a:endParaRPr lang="en-US"/>
          </a:p>
        </p:txBody>
      </p:sp>
    </p:spTree>
    <p:extLst>
      <p:ext uri="{BB962C8B-B14F-4D97-AF65-F5344CB8AC3E}">
        <p14:creationId xmlns:p14="http://schemas.microsoft.com/office/powerpoint/2010/main" val="3743095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27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I would like to begin by quickly summarising the result of Thailand past development strategy</a:t>
            </a:r>
          </a:p>
          <a:p>
            <a:pPr>
              <a:spcBef>
                <a:spcPct val="0"/>
              </a:spcBef>
            </a:pPr>
            <a:endParaRPr lang="en-US">
              <a:latin typeface="Calibri" charset="0"/>
            </a:endParaRPr>
          </a:p>
        </p:txBody>
      </p:sp>
      <p:sp>
        <p:nvSpPr>
          <p:cNvPr id="327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3E66EEA0-7832-874C-A83F-D7C841250F36}" type="slidenum">
              <a:rPr lang="en-US"/>
              <a:pPr fontAlgn="base">
                <a:spcBef>
                  <a:spcPct val="0"/>
                </a:spcBef>
                <a:spcAft>
                  <a:spcPct val="0"/>
                </a:spcAft>
              </a:pPr>
              <a:t>2</a:t>
            </a:fld>
            <a:endParaRPr lang="en-US"/>
          </a:p>
        </p:txBody>
      </p:sp>
    </p:spTree>
    <p:extLst>
      <p:ext uri="{BB962C8B-B14F-4D97-AF65-F5344CB8AC3E}">
        <p14:creationId xmlns:p14="http://schemas.microsoft.com/office/powerpoint/2010/main" val="369507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Thailand has adopted export orientation industrialization policy some 4 decades</a:t>
            </a:r>
            <a:r>
              <a:rPr lang="en-US" baseline="0" dirty="0" smtClean="0"/>
              <a:t> and it had been very successful. Average GDP growth between 1960-1995 was about 8%</a:t>
            </a:r>
          </a:p>
          <a:p>
            <a:r>
              <a:rPr lang="en-US" baseline="0" dirty="0" smtClean="0"/>
              <a:t>Lower-middle income  1,036-4,085</a:t>
            </a:r>
          </a:p>
          <a:p>
            <a:r>
              <a:rPr lang="en-US" baseline="0" smtClean="0"/>
              <a:t>Upper-middle income 4,086-12,615</a:t>
            </a:r>
            <a:endParaRPr lang="en-US" baseline="0" dirty="0" smtClean="0"/>
          </a:p>
        </p:txBody>
      </p:sp>
      <p:sp>
        <p:nvSpPr>
          <p:cNvPr id="4" name="Slide Number Placeholder 3"/>
          <p:cNvSpPr>
            <a:spLocks noGrp="1"/>
          </p:cNvSpPr>
          <p:nvPr>
            <p:ph type="sldNum" sz="quarter" idx="10"/>
          </p:nvPr>
        </p:nvSpPr>
        <p:spPr/>
        <p:txBody>
          <a:bodyPr/>
          <a:lstStyle/>
          <a:p>
            <a:fld id="{7B0070CE-AD58-A84E-ACEE-108EB237F2AA}" type="slidenum">
              <a:rPr lang="en-US" smtClean="0"/>
              <a:t>3</a:t>
            </a:fld>
            <a:endParaRPr lang="en-US"/>
          </a:p>
        </p:txBody>
      </p:sp>
    </p:spTree>
    <p:extLst>
      <p:ext uri="{BB962C8B-B14F-4D97-AF65-F5344CB8AC3E}">
        <p14:creationId xmlns:p14="http://schemas.microsoft.com/office/powerpoint/2010/main" val="2036983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Economic growth had been high and uninterrupted and as </a:t>
            </a:r>
            <a:r>
              <a:rPr lang="en-US" baseline="0" dirty="0" err="1" smtClean="0"/>
              <a:t>Prof.Pasuk</a:t>
            </a:r>
            <a:r>
              <a:rPr lang="en-US" baseline="0" dirty="0" smtClean="0"/>
              <a:t> and </a:t>
            </a:r>
            <a:r>
              <a:rPr lang="en-US" baseline="0" dirty="0" err="1" smtClean="0"/>
              <a:t>Dr.Chris</a:t>
            </a:r>
            <a:r>
              <a:rPr lang="en-US" baseline="0" dirty="0" smtClean="0"/>
              <a:t> mentioned yesterday, per capita income has tripled in just less than 30 years.</a:t>
            </a:r>
          </a:p>
          <a:p>
            <a:endParaRPr lang="en-US" baseline="0" dirty="0" smtClean="0"/>
          </a:p>
          <a:p>
            <a:r>
              <a:rPr lang="en-US" baseline="0" dirty="0" smtClean="0"/>
              <a:t>Despite economic crisis in 1997, the country was upgraded to upper middle income status in 2011</a:t>
            </a:r>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a:t>
            </a:fld>
            <a:endParaRPr lang="en-US"/>
          </a:p>
        </p:txBody>
      </p:sp>
    </p:spTree>
    <p:extLst>
      <p:ext uri="{BB962C8B-B14F-4D97-AF65-F5344CB8AC3E}">
        <p14:creationId xmlns:p14="http://schemas.microsoft.com/office/powerpoint/2010/main" val="3917007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Also,</a:t>
            </a:r>
            <a:r>
              <a:rPr lang="en-US" baseline="0" dirty="0" smtClean="0"/>
              <a:t> the standard of living of Thai people has improved significantly</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a:t>
            </a:fld>
            <a:endParaRPr lang="en-US"/>
          </a:p>
        </p:txBody>
      </p:sp>
    </p:spTree>
    <p:extLst>
      <p:ext uri="{BB962C8B-B14F-4D97-AF65-F5344CB8AC3E}">
        <p14:creationId xmlns:p14="http://schemas.microsoft.com/office/powerpoint/2010/main" val="2207331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37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rtl="0"/>
            <a:r>
              <a:rPr lang="en-US" dirty="0" smtClean="0">
                <a:latin typeface="Calibri" charset="0"/>
              </a:rPr>
              <a:t>The most important success could</a:t>
            </a:r>
            <a:r>
              <a:rPr lang="en-US" baseline="0" dirty="0" smtClean="0">
                <a:latin typeface="Calibri" charset="0"/>
              </a:rPr>
              <a:t> be the marked reduction of poverty. 40% of the population were pulled out of poverty.  </a:t>
            </a:r>
            <a:r>
              <a:rPr lang="en-US" sz="1200" b="0" i="0" u="none" strike="noStrike" kern="1200" baseline="0" dirty="0" smtClean="0">
                <a:solidFill>
                  <a:schemeClr val="tx1"/>
                </a:solidFill>
                <a:latin typeface="+mn-lt"/>
                <a:ea typeface="+mn-ea"/>
                <a:cs typeface="+mn-cs"/>
              </a:rPr>
              <a:t>Real gross domestic product (GDP) per capita rose 256 percent from 20,215 baht (US$ 815 at year 2000 price) in 1981 to 71,949 baht (US$ 2,713 at year 2000 price) in 2010</a:t>
            </a:r>
          </a:p>
          <a:p>
            <a:pPr rtl="0"/>
            <a:r>
              <a:rPr lang="en-US" dirty="0" smtClean="0"/>
              <a:t> 2,304 at PPP equivalent (constant 2005 international dollar).</a:t>
            </a:r>
          </a:p>
          <a:p>
            <a:pPr>
              <a:spcBef>
                <a:spcPct val="0"/>
              </a:spcBef>
            </a:pPr>
            <a:endParaRPr lang="en-US" dirty="0">
              <a:latin typeface="Calibri" charset="0"/>
            </a:endParaRPr>
          </a:p>
          <a:p>
            <a:pPr>
              <a:spcBef>
                <a:spcPct val="0"/>
              </a:spcBef>
            </a:pPr>
            <a:endParaRPr lang="en-US" dirty="0">
              <a:latin typeface="Calibri" charset="0"/>
            </a:endParaRPr>
          </a:p>
        </p:txBody>
      </p:sp>
      <p:sp>
        <p:nvSpPr>
          <p:cNvPr id="337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52576B5-D640-A948-8AB5-2040C1F44B3A}" type="slidenum">
              <a:rPr lang="en-US"/>
              <a:pPr fontAlgn="base">
                <a:spcBef>
                  <a:spcPct val="0"/>
                </a:spcBef>
                <a:spcAft>
                  <a:spcPct val="0"/>
                </a:spcAft>
              </a:pPr>
              <a:t>6</a:t>
            </a:fld>
            <a:endParaRPr lang="en-US"/>
          </a:p>
        </p:txBody>
      </p:sp>
    </p:spTree>
    <p:extLst>
      <p:ext uri="{BB962C8B-B14F-4D97-AF65-F5344CB8AC3E}">
        <p14:creationId xmlns:p14="http://schemas.microsoft.com/office/powerpoint/2010/main" val="655330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US" dirty="0" smtClean="0">
              <a:latin typeface="Calibri" charset="0"/>
            </a:endParaRPr>
          </a:p>
          <a:p>
            <a:pPr>
              <a:spcBef>
                <a:spcPct val="0"/>
              </a:spcBef>
            </a:pPr>
            <a:r>
              <a:rPr lang="en-US" dirty="0" smtClean="0">
                <a:latin typeface="Calibri" charset="0"/>
              </a:rPr>
              <a:t>There have also been speculations that Thailand might have fallen into the middle income trap. </a:t>
            </a:r>
          </a:p>
          <a:p>
            <a:endParaRPr lang="en-US" baseline="0" dirty="0" smtClean="0"/>
          </a:p>
          <a:p>
            <a:r>
              <a:rPr lang="en-US" baseline="0" dirty="0" smtClean="0"/>
              <a:t>Undoubtedly, Thailand’s economic structure has changed significantly after the crisis.</a:t>
            </a:r>
          </a:p>
          <a:p>
            <a:endParaRPr lang="en-US" baseline="0" dirty="0" smtClean="0"/>
          </a:p>
          <a:p>
            <a:pPr>
              <a:spcBef>
                <a:spcPct val="0"/>
              </a:spcBef>
            </a:pPr>
            <a:r>
              <a:rPr lang="en-US" dirty="0" smtClean="0">
                <a:latin typeface="Calibri" charset="0"/>
              </a:rPr>
              <a:t>After the 1997 crisis, it</a:t>
            </a:r>
            <a:r>
              <a:rPr lang="ja-JP" altLang="en-US" dirty="0" smtClean="0">
                <a:latin typeface="Calibri" charset="0"/>
              </a:rPr>
              <a:t>’</a:t>
            </a:r>
            <a:r>
              <a:rPr lang="en-US" altLang="ja-JP" dirty="0" smtClean="0">
                <a:latin typeface="Calibri" charset="0"/>
              </a:rPr>
              <a:t>s been widely accepted that low-wage export orientation development model will not take Thailand any further. </a:t>
            </a:r>
          </a:p>
          <a:p>
            <a:pPr>
              <a:spcBef>
                <a:spcPct val="0"/>
              </a:spcBef>
            </a:pPr>
            <a:endParaRPr lang="en-US" dirty="0" smtClean="0">
              <a:latin typeface="Calibri" charset="0"/>
            </a:endParaRPr>
          </a:p>
          <a:p>
            <a:pPr>
              <a:spcBef>
                <a:spcPct val="0"/>
              </a:spcBef>
            </a:pPr>
            <a:r>
              <a:rPr lang="en-US" dirty="0" smtClean="0">
                <a:latin typeface="Calibri" charset="0"/>
              </a:rPr>
              <a:t> Thailand</a:t>
            </a:r>
            <a:r>
              <a:rPr lang="ja-JP" altLang="en-US" dirty="0" smtClean="0">
                <a:latin typeface="Calibri" charset="0"/>
              </a:rPr>
              <a:t>’</a:t>
            </a:r>
            <a:r>
              <a:rPr lang="en-US" altLang="ja-JP" dirty="0" smtClean="0">
                <a:latin typeface="Calibri" charset="0"/>
              </a:rPr>
              <a:t>s medium-term growth since 1997 has been about 4 percent compared with more than 7% during 1963-1993.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7B0070CE-AD58-A84E-ACEE-108EB237F2AA}" type="slidenum">
              <a:rPr lang="en-US" smtClean="0"/>
              <a:t>8</a:t>
            </a:fld>
            <a:endParaRPr lang="en-US"/>
          </a:p>
        </p:txBody>
      </p:sp>
    </p:spTree>
    <p:extLst>
      <p:ext uri="{BB962C8B-B14F-4D97-AF65-F5344CB8AC3E}">
        <p14:creationId xmlns:p14="http://schemas.microsoft.com/office/powerpoint/2010/main" val="41777184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According</a:t>
            </a:r>
            <a:r>
              <a:rPr lang="en-US" baseline="0" dirty="0" smtClean="0"/>
              <a:t> to a TDRI economist, </a:t>
            </a:r>
            <a:r>
              <a:rPr lang="en-US" baseline="0" dirty="0" err="1" smtClean="0"/>
              <a:t>Dr</a:t>
            </a:r>
            <a:r>
              <a:rPr lang="en-US" baseline="0" dirty="0" smtClean="0"/>
              <a:t> </a:t>
            </a:r>
            <a:r>
              <a:rPr lang="en-US" baseline="0" dirty="0" err="1" smtClean="0"/>
              <a:t>Somchai</a:t>
            </a:r>
            <a:r>
              <a:rPr lang="en-US" baseline="0" dirty="0" smtClean="0"/>
              <a:t> </a:t>
            </a:r>
            <a:r>
              <a:rPr lang="en-US" baseline="0" dirty="0" err="1" smtClean="0"/>
              <a:t>jitsuchon</a:t>
            </a:r>
            <a:endParaRPr lang="en-US" baseline="0" dirty="0" smtClean="0"/>
          </a:p>
          <a:p>
            <a:pPr lvl="1"/>
            <a:r>
              <a:rPr lang="en-US" baseline="0" dirty="0" smtClean="0"/>
              <a:t>The </a:t>
            </a:r>
            <a:r>
              <a:rPr lang="en-US" dirty="0" smtClean="0"/>
              <a:t>11 years moving-average annual growth which show the medium</a:t>
            </a:r>
            <a:r>
              <a:rPr lang="en-US" baseline="0" dirty="0" smtClean="0"/>
              <a:t> to long-run growth trend also suggest this structural shift.</a:t>
            </a:r>
            <a:endParaRPr lang="en-US" dirty="0" smtClean="0"/>
          </a:p>
          <a:p>
            <a:pPr lvl="2"/>
            <a:r>
              <a:rPr lang="en-US" dirty="0" smtClean="0"/>
              <a:t>1998-2011 = 4%</a:t>
            </a:r>
          </a:p>
          <a:p>
            <a:pPr lvl="2"/>
            <a:r>
              <a:rPr lang="en-US" dirty="0" smtClean="0"/>
              <a:t>1963-1993 = 7%</a:t>
            </a:r>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9</a:t>
            </a:fld>
            <a:endParaRPr lang="en-US"/>
          </a:p>
        </p:txBody>
      </p:sp>
    </p:spTree>
    <p:extLst>
      <p:ext uri="{BB962C8B-B14F-4D97-AF65-F5344CB8AC3E}">
        <p14:creationId xmlns:p14="http://schemas.microsoft.com/office/powerpoint/2010/main" val="2880306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Also</a:t>
            </a:r>
            <a:r>
              <a:rPr lang="en-US" dirty="0">
                <a:latin typeface="Calibri" charset="0"/>
              </a:rPr>
              <a:t>, as shown in this figure, investment rate did not really recover after the economic crisis.</a:t>
            </a:r>
          </a:p>
          <a:p>
            <a:pPr>
              <a:spcBef>
                <a:spcPct val="0"/>
              </a:spcBef>
            </a:pPr>
            <a:endParaRPr lang="en-US" dirty="0">
              <a:latin typeface="Calibri" charset="0"/>
            </a:endParaRP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F61AB35-A1A4-654A-8E4A-6D80E93B427D}" type="slidenum">
              <a:rPr lang="en-US"/>
              <a:pPr fontAlgn="base">
                <a:spcBef>
                  <a:spcPct val="0"/>
                </a:spcBef>
                <a:spcAft>
                  <a:spcPct val="0"/>
                </a:spcAft>
              </a:pPr>
              <a:t>10</a:t>
            </a:fld>
            <a:endParaRPr lang="en-US"/>
          </a:p>
        </p:txBody>
      </p:sp>
    </p:spTree>
    <p:extLst>
      <p:ext uri="{BB962C8B-B14F-4D97-AF65-F5344CB8AC3E}">
        <p14:creationId xmlns:p14="http://schemas.microsoft.com/office/powerpoint/2010/main" val="86030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One</a:t>
            </a:r>
            <a:r>
              <a:rPr lang="en-US" sz="1200" kern="1200" baseline="0" dirty="0" smtClean="0">
                <a:solidFill>
                  <a:schemeClr val="tx1"/>
                </a:solidFill>
                <a:effectLst/>
                <a:latin typeface="+mn-lt"/>
                <a:ea typeface="+mn-ea"/>
                <a:cs typeface="+mn-cs"/>
              </a:rPr>
              <a:t> way to see if we are in the trap is to compare the long term growth trend with other countries.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We can see that </a:t>
            </a:r>
            <a:r>
              <a:rPr lang="en-US" sz="1200" kern="1200" dirty="0" smtClean="0">
                <a:solidFill>
                  <a:schemeClr val="tx1"/>
                </a:solidFill>
                <a:effectLst/>
                <a:latin typeface="+mn-lt"/>
                <a:ea typeface="+mn-ea"/>
                <a:cs typeface="+mn-cs"/>
              </a:rPr>
              <a:t>Japan and the Republic of Korea were successful in raising their per capita income steadily during the period 1950-2008, leaving behind many other countries that had a similar income in 1950.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11</a:t>
            </a:fld>
            <a:endParaRPr lang="en-US"/>
          </a:p>
        </p:txBody>
      </p:sp>
    </p:spTree>
    <p:extLst>
      <p:ext uri="{BB962C8B-B14F-4D97-AF65-F5344CB8AC3E}">
        <p14:creationId xmlns:p14="http://schemas.microsoft.com/office/powerpoint/2010/main" val="18405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figure show</a:t>
            </a:r>
            <a:r>
              <a:rPr lang="en-US" baseline="0" dirty="0" smtClean="0"/>
              <a:t> countries’ per capita income relative to the US in 1960 and 2008. Only 13 countries managed to move from middle-income country to high-income country compared to the US between 1960-2008 (the blue dot)</a:t>
            </a:r>
            <a:r>
              <a:rPr lang="en-US" sz="1200" kern="1200" dirty="0" smtClean="0">
                <a:solidFill>
                  <a:schemeClr val="tx1"/>
                </a:solidFill>
                <a:effectLst/>
                <a:latin typeface="+mn-lt"/>
                <a:ea typeface="+mn-ea"/>
                <a:cs typeface="+mn-cs"/>
              </a:rPr>
              <a:t>. Many more countries remained in a relative middle-income position throughout the period (those in the middle box), including Thailand. </a:t>
            </a:r>
            <a:endParaRPr lang="en-US" dirty="0" smtClean="0"/>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12</a:t>
            </a:fld>
            <a:endParaRPr lang="en-US"/>
          </a:p>
        </p:txBody>
      </p:sp>
    </p:spTree>
    <p:extLst>
      <p:ext uri="{BB962C8B-B14F-4D97-AF65-F5344CB8AC3E}">
        <p14:creationId xmlns:p14="http://schemas.microsoft.com/office/powerpoint/2010/main" val="2288106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So</a:t>
            </a:r>
            <a:r>
              <a:rPr lang="en-US" baseline="0" dirty="0" smtClean="0">
                <a:latin typeface="Calibri" charset="0"/>
              </a:rPr>
              <a:t> what restrict growth?</a:t>
            </a:r>
            <a:r>
              <a:rPr lang="en-US" dirty="0" smtClean="0">
                <a:latin typeface="Calibri" charset="0"/>
              </a:rPr>
              <a:t> This question has been asked many times and this </a:t>
            </a:r>
            <a:r>
              <a:rPr lang="en-US" dirty="0">
                <a:latin typeface="Calibri" charset="0"/>
              </a:rPr>
              <a:t>seems like a problem with known solutions. </a:t>
            </a:r>
          </a:p>
          <a:p>
            <a:pPr>
              <a:spcBef>
                <a:spcPct val="0"/>
              </a:spcBef>
            </a:pPr>
            <a:endParaRPr lang="en-US" dirty="0">
              <a:latin typeface="Calibri" charset="0"/>
            </a:endParaRPr>
          </a:p>
          <a:p>
            <a:pPr>
              <a:spcBef>
                <a:spcPct val="0"/>
              </a:spcBef>
            </a:pPr>
            <a:r>
              <a:rPr lang="en-US" dirty="0">
                <a:latin typeface="Calibri" charset="0"/>
              </a:rPr>
              <a:t>Industrial policies such as technology upgrade and increase R&amp;D spending have been suggested for long time to lift the country growth path</a:t>
            </a:r>
            <a:r>
              <a:rPr lang="en-US" dirty="0" smtClean="0">
                <a:latin typeface="Calibri" charset="0"/>
              </a:rPr>
              <a:t>. But why is this not happening?</a:t>
            </a:r>
            <a:endParaRPr lang="en-US" dirty="0">
              <a:latin typeface="Calibri" charset="0"/>
            </a:endParaRPr>
          </a:p>
          <a:p>
            <a:pPr>
              <a:spcBef>
                <a:spcPct val="0"/>
              </a:spcBef>
            </a:pPr>
            <a:endParaRPr lang="en-US" dirty="0">
              <a:latin typeface="Calibri" charset="0"/>
            </a:endParaRPr>
          </a:p>
          <a:p>
            <a:pPr>
              <a:spcBef>
                <a:spcPct val="0"/>
              </a:spcBef>
            </a:pPr>
            <a:r>
              <a:rPr lang="en-US" dirty="0">
                <a:latin typeface="Calibri" charset="0"/>
              </a:rPr>
              <a:t>Many economists believe that the </a:t>
            </a:r>
            <a:r>
              <a:rPr lang="en-US" dirty="0">
                <a:solidFill>
                  <a:srgbClr val="FF0000"/>
                </a:solidFill>
                <a:latin typeface="Calibri" charset="0"/>
              </a:rPr>
              <a:t>social and political dimensions are equally important to growth </a:t>
            </a:r>
            <a:r>
              <a:rPr lang="en-US" dirty="0">
                <a:latin typeface="Calibri" charset="0"/>
              </a:rPr>
              <a:t>but these received relatively less attention. </a:t>
            </a:r>
          </a:p>
          <a:p>
            <a:pPr>
              <a:spcBef>
                <a:spcPct val="0"/>
              </a:spcBef>
            </a:pPr>
            <a:endParaRPr lang="en-US" dirty="0">
              <a:latin typeface="Calibri" charset="0"/>
            </a:endParaRPr>
          </a:p>
          <a:p>
            <a:pPr>
              <a:spcBef>
                <a:spcPct val="0"/>
              </a:spcBef>
            </a:pPr>
            <a:endParaRPr lang="en-US" dirty="0">
              <a:latin typeface="Calibri" charset="0"/>
            </a:endParaRPr>
          </a:p>
          <a:p>
            <a:pPr>
              <a:spcBef>
                <a:spcPct val="0"/>
              </a:spcBef>
            </a:pPr>
            <a:endParaRPr lang="en-US" dirty="0">
              <a:latin typeface="Calibri" charset="0"/>
            </a:endParaRP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B50AB97-2A86-024B-96E3-9AA1C500782D}" type="slidenum">
              <a:rPr lang="en-US"/>
              <a:pPr fontAlgn="base">
                <a:spcBef>
                  <a:spcPct val="0"/>
                </a:spcBef>
                <a:spcAft>
                  <a:spcPct val="0"/>
                </a:spcAft>
              </a:pPr>
              <a:t>13</a:t>
            </a:fld>
            <a:endParaRPr lang="en-US"/>
          </a:p>
        </p:txBody>
      </p:sp>
    </p:spTree>
    <p:extLst>
      <p:ext uri="{BB962C8B-B14F-4D97-AF65-F5344CB8AC3E}">
        <p14:creationId xmlns:p14="http://schemas.microsoft.com/office/powerpoint/2010/main" val="1668521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30000"/>
              </a:spcBef>
              <a:spcAft>
                <a:spcPct val="0"/>
              </a:spcAft>
              <a:buClrTx/>
              <a:buSzTx/>
              <a:buFontTx/>
              <a:buNone/>
              <a:tabLst/>
              <a:defRPr/>
            </a:pPr>
            <a:r>
              <a:rPr lang="en-US" dirty="0" smtClean="0"/>
              <a:t>These factors are well-known and policy recommendations have been on the table for quite long-time</a:t>
            </a:r>
          </a:p>
          <a:p>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14</a:t>
            </a:fld>
            <a:endParaRPr lang="en-US"/>
          </a:p>
        </p:txBody>
      </p:sp>
    </p:spTree>
    <p:extLst>
      <p:ext uri="{BB962C8B-B14F-4D97-AF65-F5344CB8AC3E}">
        <p14:creationId xmlns:p14="http://schemas.microsoft.com/office/powerpoint/2010/main" val="4134465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15</a:t>
            </a:fld>
            <a:endParaRPr lang="en-US"/>
          </a:p>
        </p:txBody>
      </p:sp>
    </p:spTree>
    <p:extLst>
      <p:ext uri="{BB962C8B-B14F-4D97-AF65-F5344CB8AC3E}">
        <p14:creationId xmlns:p14="http://schemas.microsoft.com/office/powerpoint/2010/main" val="3079193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We identify </a:t>
            </a:r>
            <a:r>
              <a:rPr lang="en-US" dirty="0">
                <a:latin typeface="Calibri" charset="0"/>
              </a:rPr>
              <a:t>socio-economic and political issues of Thailand that are potentially restricting growth.</a:t>
            </a:r>
          </a:p>
          <a:p>
            <a:pPr>
              <a:spcBef>
                <a:spcPct val="0"/>
              </a:spcBef>
            </a:pPr>
            <a:endParaRPr lang="en-US" dirty="0">
              <a:latin typeface="Calibri" charset="0"/>
            </a:endParaRPr>
          </a:p>
          <a:p>
            <a:pPr>
              <a:spcBef>
                <a:spcPct val="0"/>
              </a:spcBef>
            </a:pPr>
            <a:r>
              <a:rPr lang="en-US" dirty="0">
                <a:latin typeface="Calibri" charset="0"/>
              </a:rPr>
              <a:t>I will start by exploring some of the recent but well established findings about factors that important to long run growth.</a:t>
            </a:r>
          </a:p>
          <a:p>
            <a:pPr>
              <a:spcBef>
                <a:spcPct val="0"/>
              </a:spcBef>
            </a:pPr>
            <a:endParaRPr lang="en-US" dirty="0">
              <a:latin typeface="Calibri" charset="0"/>
            </a:endParaRP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B50AB97-2A86-024B-96E3-9AA1C500782D}" type="slidenum">
              <a:rPr lang="en-US"/>
              <a:pPr fontAlgn="base">
                <a:spcBef>
                  <a:spcPct val="0"/>
                </a:spcBef>
                <a:spcAft>
                  <a:spcPct val="0"/>
                </a:spcAft>
              </a:pPr>
              <a:t>17</a:t>
            </a:fld>
            <a:endParaRPr lang="en-US"/>
          </a:p>
        </p:txBody>
      </p:sp>
    </p:spTree>
    <p:extLst>
      <p:ext uri="{BB962C8B-B14F-4D97-AF65-F5344CB8AC3E}">
        <p14:creationId xmlns:p14="http://schemas.microsoft.com/office/powerpoint/2010/main" val="3812257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first factor important to growth but received relatively less attention is inequality.</a:t>
            </a:r>
          </a:p>
          <a:p>
            <a:endParaRPr lang="en-US" dirty="0" smtClean="0"/>
          </a:p>
          <a:p>
            <a:r>
              <a:rPr lang="en-US" dirty="0" smtClean="0"/>
              <a:t>Thailand</a:t>
            </a:r>
            <a:r>
              <a:rPr lang="en-US" baseline="0" dirty="0" smtClean="0"/>
              <a:t> inequality has increased during the early episode of development but until now it has not been much improved.</a:t>
            </a:r>
          </a:p>
          <a:p>
            <a:endParaRPr lang="en-US" baseline="0" dirty="0" smtClean="0"/>
          </a:p>
          <a:p>
            <a:r>
              <a:rPr lang="en-US" baseline="0" dirty="0" smtClean="0"/>
              <a:t>There are convincing evidence that better income distribution could improve growth.</a:t>
            </a:r>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18</a:t>
            </a:fld>
            <a:endParaRPr lang="en-US"/>
          </a:p>
        </p:txBody>
      </p:sp>
    </p:spTree>
    <p:extLst>
      <p:ext uri="{BB962C8B-B14F-4D97-AF65-F5344CB8AC3E}">
        <p14:creationId xmlns:p14="http://schemas.microsoft.com/office/powerpoint/2010/main" val="2501187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7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Income </a:t>
            </a:r>
            <a:r>
              <a:rPr lang="en-US" dirty="0">
                <a:latin typeface="Calibri" charset="0"/>
              </a:rPr>
              <a:t>distribution is very important to long term growth. </a:t>
            </a:r>
          </a:p>
          <a:p>
            <a:pPr>
              <a:spcBef>
                <a:spcPct val="0"/>
              </a:spcBef>
            </a:pPr>
            <a:endParaRPr lang="en-US" dirty="0">
              <a:latin typeface="Calibri" charset="0"/>
            </a:endParaRPr>
          </a:p>
          <a:p>
            <a:pPr>
              <a:spcBef>
                <a:spcPct val="0"/>
              </a:spcBef>
            </a:pPr>
            <a:r>
              <a:rPr lang="en-US" dirty="0">
                <a:latin typeface="Calibri" charset="0"/>
              </a:rPr>
              <a:t>Relationship between growth and equality is complementary especially when country income reach certain level.</a:t>
            </a:r>
          </a:p>
          <a:p>
            <a:pPr>
              <a:spcBef>
                <a:spcPct val="0"/>
              </a:spcBef>
            </a:pPr>
            <a:endParaRPr lang="en-US" dirty="0">
              <a:latin typeface="Calibri" charset="0"/>
            </a:endParaRPr>
          </a:p>
          <a:p>
            <a:pPr>
              <a:spcBef>
                <a:spcPct val="0"/>
              </a:spcBef>
            </a:pPr>
            <a:r>
              <a:rPr lang="en-US" dirty="0">
                <a:latin typeface="Calibri" charset="0"/>
              </a:rPr>
              <a:t>This graph </a:t>
            </a:r>
            <a:r>
              <a:rPr lang="en-US" dirty="0" smtClean="0">
                <a:latin typeface="Calibri" charset="0"/>
              </a:rPr>
              <a:t>which </a:t>
            </a:r>
            <a:r>
              <a:rPr lang="en-US" dirty="0">
                <a:latin typeface="Calibri" charset="0"/>
              </a:rPr>
              <a:t>from a work done by Berg et al. from </a:t>
            </a:r>
            <a:r>
              <a:rPr lang="en-US" dirty="0" smtClean="0">
                <a:latin typeface="Calibri" charset="0"/>
              </a:rPr>
              <a:t>IMF show that income</a:t>
            </a:r>
            <a:r>
              <a:rPr lang="en-US" baseline="0" dirty="0" smtClean="0">
                <a:latin typeface="Calibri" charset="0"/>
              </a:rPr>
              <a:t> distribution </a:t>
            </a:r>
            <a:r>
              <a:rPr lang="en-US" dirty="0" smtClean="0">
                <a:latin typeface="Calibri" charset="0"/>
              </a:rPr>
              <a:t>has </a:t>
            </a:r>
            <a:r>
              <a:rPr lang="en-US" dirty="0">
                <a:latin typeface="Calibri" charset="0"/>
              </a:rPr>
              <a:t>the largest effect on growth </a:t>
            </a:r>
            <a:r>
              <a:rPr lang="en-US" dirty="0" smtClean="0">
                <a:latin typeface="Calibri" charset="0"/>
              </a:rPr>
              <a:t>duration.</a:t>
            </a:r>
            <a:endParaRPr lang="en-US" dirty="0">
              <a:latin typeface="Calibri" charset="0"/>
            </a:endParaRPr>
          </a:p>
        </p:txBody>
      </p:sp>
      <p:sp>
        <p:nvSpPr>
          <p:cNvPr id="37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69B3DA3B-7446-584F-8D08-19E4C039AD4E}" type="slidenum">
              <a:rPr lang="en-US"/>
              <a:pPr fontAlgn="base">
                <a:spcBef>
                  <a:spcPct val="0"/>
                </a:spcBef>
                <a:spcAft>
                  <a:spcPct val="0"/>
                </a:spcAft>
              </a:pPr>
              <a:t>19</a:t>
            </a:fld>
            <a:endParaRPr lang="en-US"/>
          </a:p>
        </p:txBody>
      </p:sp>
    </p:spTree>
    <p:extLst>
      <p:ext uri="{BB962C8B-B14F-4D97-AF65-F5344CB8AC3E}">
        <p14:creationId xmlns:p14="http://schemas.microsoft.com/office/powerpoint/2010/main" val="13688668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baseline="0" dirty="0" smtClean="0">
                <a:latin typeface="Calibri" charset="0"/>
              </a:rPr>
              <a:t>This figure show Thailand GINI coefficient between 1988-2010.  Inequality</a:t>
            </a:r>
            <a:r>
              <a:rPr lang="en-US" altLang="ja-JP" dirty="0" smtClean="0">
                <a:latin typeface="Calibri" charset="0"/>
              </a:rPr>
              <a:t> has not improve much over the past 3 decades. </a:t>
            </a:r>
            <a:endParaRPr lang="en-US" altLang="ja-JP" dirty="0">
              <a:latin typeface="Calibri" charset="0"/>
            </a:endParaRPr>
          </a:p>
          <a:p>
            <a:pPr>
              <a:spcBef>
                <a:spcPct val="0"/>
              </a:spcBef>
            </a:pPr>
            <a:endParaRPr lang="en-US" dirty="0">
              <a:latin typeface="Calibri" charset="0"/>
            </a:endParaRPr>
          </a:p>
        </p:txBody>
      </p:sp>
      <p:sp>
        <p:nvSpPr>
          <p:cNvPr id="348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C4D7260-4E1F-9D46-83BB-7B2E5C54D21C}" type="slidenum">
              <a:rPr lang="en-US"/>
              <a:pPr fontAlgn="base">
                <a:spcBef>
                  <a:spcPct val="0"/>
                </a:spcBef>
                <a:spcAft>
                  <a:spcPct val="0"/>
                </a:spcAft>
              </a:pPr>
              <a:t>20</a:t>
            </a:fld>
            <a:endParaRPr lang="en-US"/>
          </a:p>
        </p:txBody>
      </p:sp>
    </p:spTree>
    <p:extLst>
      <p:ext uri="{BB962C8B-B14F-4D97-AF65-F5344CB8AC3E}">
        <p14:creationId xmlns:p14="http://schemas.microsoft.com/office/powerpoint/2010/main" val="34526716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Compared with our neighboring countries, we are one of the most unequal.</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21</a:t>
            </a:fld>
            <a:endParaRPr lang="en-US"/>
          </a:p>
        </p:txBody>
      </p:sp>
    </p:spTree>
    <p:extLst>
      <p:ext uri="{BB962C8B-B14F-4D97-AF65-F5344CB8AC3E}">
        <p14:creationId xmlns:p14="http://schemas.microsoft.com/office/powerpoint/2010/main" val="126112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50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One of the reason</a:t>
            </a:r>
            <a:r>
              <a:rPr lang="en-US" baseline="0" dirty="0" smtClean="0">
                <a:latin typeface="Calibri" charset="0"/>
              </a:rPr>
              <a:t> behind the persistence of inequality is that wage structure has been very dispersed. </a:t>
            </a:r>
            <a:endParaRPr lang="en-US" dirty="0" smtClean="0">
              <a:latin typeface="Calibri" charset="0"/>
            </a:endParaRPr>
          </a:p>
          <a:p>
            <a:pPr>
              <a:spcBef>
                <a:spcPct val="0"/>
              </a:spcBef>
            </a:pPr>
            <a:endParaRPr lang="en-US" dirty="0" smtClean="0">
              <a:latin typeface="Calibri" charset="0"/>
            </a:endParaRPr>
          </a:p>
          <a:p>
            <a:pPr>
              <a:spcBef>
                <a:spcPct val="0"/>
              </a:spcBef>
            </a:pPr>
            <a:r>
              <a:rPr lang="en-US" dirty="0" smtClean="0">
                <a:latin typeface="Calibri" charset="0"/>
              </a:rPr>
              <a:t>Wages have </a:t>
            </a:r>
            <a:r>
              <a:rPr lang="en-US" dirty="0">
                <a:latin typeface="Calibri" charset="0"/>
              </a:rPr>
              <a:t>been persistently kept low to support export-driven growth based on cheap labor. </a:t>
            </a:r>
          </a:p>
          <a:p>
            <a:pPr>
              <a:spcBef>
                <a:spcPct val="0"/>
              </a:spcBef>
            </a:pPr>
            <a:endParaRPr lang="en-US" dirty="0">
              <a:latin typeface="Calibri" charset="0"/>
            </a:endParaRPr>
          </a:p>
          <a:p>
            <a:pPr>
              <a:spcBef>
                <a:spcPct val="0"/>
              </a:spcBef>
            </a:pPr>
            <a:r>
              <a:rPr lang="en-US" dirty="0">
                <a:latin typeface="Calibri" charset="0"/>
              </a:rPr>
              <a:t>Persistently low wage rates among low-skilled workers have also resulted in large wage dispersion. It’s been improve over the years, but </a:t>
            </a:r>
            <a:r>
              <a:rPr lang="en-US" dirty="0" smtClean="0">
                <a:latin typeface="Calibri" charset="0"/>
              </a:rPr>
              <a:t>again, only </a:t>
            </a:r>
            <a:r>
              <a:rPr lang="en-US" dirty="0">
                <a:latin typeface="Calibri" charset="0"/>
              </a:rPr>
              <a:t>very slightly</a:t>
            </a:r>
            <a:r>
              <a:rPr lang="en-US" dirty="0" smtClean="0">
                <a:latin typeface="Calibri" charset="0"/>
              </a:rPr>
              <a:t>.</a:t>
            </a:r>
            <a:endParaRPr lang="en-US" dirty="0">
              <a:latin typeface="Calibri" charset="0"/>
            </a:endParaRPr>
          </a:p>
        </p:txBody>
      </p:sp>
      <p:sp>
        <p:nvSpPr>
          <p:cNvPr id="450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F6F90E0-DD22-A040-AE1A-A4F8DFACF591}" type="slidenum">
              <a:rPr lang="en-US"/>
              <a:pPr fontAlgn="base">
                <a:spcBef>
                  <a:spcPct val="0"/>
                </a:spcBef>
                <a:spcAft>
                  <a:spcPct val="0"/>
                </a:spcAft>
              </a:pPr>
              <a:t>23</a:t>
            </a:fld>
            <a:endParaRPr lang="en-US"/>
          </a:p>
        </p:txBody>
      </p:sp>
    </p:spTree>
    <p:extLst>
      <p:ext uri="{BB962C8B-B14F-4D97-AF65-F5344CB8AC3E}">
        <p14:creationId xmlns:p14="http://schemas.microsoft.com/office/powerpoint/2010/main" val="3942766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710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The most vulnerable group depends on minimum wage but because </a:t>
            </a:r>
            <a:r>
              <a:rPr lang="en-US" dirty="0">
                <a:latin typeface="Calibri" charset="0"/>
              </a:rPr>
              <a:t>of the low wage policy </a:t>
            </a:r>
            <a:r>
              <a:rPr lang="en-US" dirty="0" smtClean="0">
                <a:latin typeface="Calibri" charset="0"/>
              </a:rPr>
              <a:t>approach, </a:t>
            </a:r>
            <a:r>
              <a:rPr lang="en-US" dirty="0">
                <a:latin typeface="Calibri" charset="0"/>
              </a:rPr>
              <a:t>t</a:t>
            </a:r>
            <a:r>
              <a:rPr lang="en-US" dirty="0" smtClean="0">
                <a:latin typeface="Calibri" charset="0"/>
              </a:rPr>
              <a:t>he </a:t>
            </a:r>
            <a:r>
              <a:rPr lang="en-US" dirty="0">
                <a:latin typeface="Calibri" charset="0"/>
              </a:rPr>
              <a:t>minimum wage has not been adjusted enough to keep up with inflation. </a:t>
            </a:r>
          </a:p>
          <a:p>
            <a:pPr>
              <a:spcBef>
                <a:spcPct val="0"/>
              </a:spcBef>
            </a:pPr>
            <a:endParaRPr lang="en-US" dirty="0">
              <a:latin typeface="Calibri" charset="0"/>
            </a:endParaRPr>
          </a:p>
          <a:p>
            <a:pPr>
              <a:spcBef>
                <a:spcPct val="0"/>
              </a:spcBef>
            </a:pPr>
            <a:r>
              <a:rPr lang="en-US" dirty="0">
                <a:latin typeface="Calibri" charset="0"/>
              </a:rPr>
              <a:t>As we can see from this figure, the blue line is Real Minimum wage for </a:t>
            </a:r>
            <a:r>
              <a:rPr lang="en-US" dirty="0" err="1">
                <a:latin typeface="Calibri" charset="0"/>
              </a:rPr>
              <a:t>bangkok</a:t>
            </a:r>
            <a:r>
              <a:rPr lang="en-US" dirty="0">
                <a:latin typeface="Calibri" charset="0"/>
              </a:rPr>
              <a:t>. (Real Min wage is the minimum wage after correcting the effect of inflation.).  The red line is national average real minimum wage.  It was on the rising trend until the financial crisis in 1997. After 1997, it ‘s been in a steady decline.</a:t>
            </a:r>
          </a:p>
          <a:p>
            <a:pPr>
              <a:spcBef>
                <a:spcPct val="0"/>
              </a:spcBef>
            </a:pPr>
            <a:endParaRPr lang="en-US" dirty="0">
              <a:latin typeface="Calibri" charset="0"/>
            </a:endParaRPr>
          </a:p>
          <a:p>
            <a:pPr>
              <a:spcBef>
                <a:spcPct val="0"/>
              </a:spcBef>
            </a:pPr>
            <a:r>
              <a:rPr lang="en-US" dirty="0">
                <a:latin typeface="Calibri" charset="0"/>
              </a:rPr>
              <a:t>Note that </a:t>
            </a:r>
            <a:r>
              <a:rPr lang="en-US" dirty="0" smtClean="0">
                <a:latin typeface="Calibri" charset="0"/>
              </a:rPr>
              <a:t>real </a:t>
            </a:r>
            <a:r>
              <a:rPr lang="en-US" dirty="0">
                <a:latin typeface="Calibri" charset="0"/>
              </a:rPr>
              <a:t>GDP per capita (the dotted line in the figure) also declined sharply after the crisis but it rose back to the </a:t>
            </a:r>
            <a:r>
              <a:rPr lang="en-US" dirty="0" err="1">
                <a:latin typeface="Calibri" charset="0"/>
              </a:rPr>
              <a:t>precrisis</a:t>
            </a:r>
            <a:r>
              <a:rPr lang="en-US" dirty="0">
                <a:latin typeface="Calibri" charset="0"/>
              </a:rPr>
              <a:t> level after 5 years and continue to grow</a:t>
            </a:r>
            <a:r>
              <a:rPr lang="en-US" dirty="0" smtClean="0">
                <a:latin typeface="Calibri" charset="0"/>
              </a:rPr>
              <a:t>.</a:t>
            </a:r>
          </a:p>
          <a:p>
            <a:pPr>
              <a:spcBef>
                <a:spcPct val="0"/>
              </a:spcBef>
            </a:pPr>
            <a:endParaRPr lang="en-US" dirty="0" smtClean="0">
              <a:latin typeface="Calibri" charset="0"/>
            </a:endParaRPr>
          </a:p>
          <a:p>
            <a:pPr>
              <a:spcBef>
                <a:spcPct val="0"/>
              </a:spcBef>
            </a:pPr>
            <a:r>
              <a:rPr lang="en-US" dirty="0" smtClean="0">
                <a:latin typeface="Calibri" charset="0"/>
              </a:rPr>
              <a:t>Minimum</a:t>
            </a:r>
            <a:r>
              <a:rPr lang="en-US" baseline="0" dirty="0" smtClean="0">
                <a:latin typeface="Calibri" charset="0"/>
              </a:rPr>
              <a:t> wage is set by tripartite system (</a:t>
            </a:r>
            <a:r>
              <a:rPr lang="en-US" baseline="0" dirty="0" err="1" smtClean="0">
                <a:latin typeface="Calibri" charset="0"/>
              </a:rPr>
              <a:t>gov</a:t>
            </a:r>
            <a:r>
              <a:rPr lang="en-US" baseline="0" dirty="0" smtClean="0">
                <a:latin typeface="Calibri" charset="0"/>
              </a:rPr>
              <a:t>, employer, employee). Workers participations of wage setting are very limited</a:t>
            </a:r>
            <a:endParaRPr lang="en-US" dirty="0">
              <a:latin typeface="Calibri" charset="0"/>
            </a:endParaRPr>
          </a:p>
        </p:txBody>
      </p:sp>
      <p:sp>
        <p:nvSpPr>
          <p:cNvPr id="4710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14E46EF2-14A0-4C44-9EE3-3F68F6054C6D}" type="slidenum">
              <a:rPr lang="en-US"/>
              <a:pPr fontAlgn="base">
                <a:spcBef>
                  <a:spcPct val="0"/>
                </a:spcBef>
                <a:spcAft>
                  <a:spcPct val="0"/>
                </a:spcAft>
              </a:pPr>
              <a:t>24</a:t>
            </a:fld>
            <a:endParaRPr lang="en-US"/>
          </a:p>
        </p:txBody>
      </p:sp>
    </p:spTree>
    <p:extLst>
      <p:ext uri="{BB962C8B-B14F-4D97-AF65-F5344CB8AC3E}">
        <p14:creationId xmlns:p14="http://schemas.microsoft.com/office/powerpoint/2010/main" val="25393349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this graph, I calculate minimum wage share to total labor cost for manufacturing sector. It shows a decreasing trend of minimum wage share. In fact, similar trend can be observed in other sectors too.</a:t>
            </a:r>
          </a:p>
          <a:p>
            <a:endParaRPr lang="en-US" baseline="0" dirty="0" smtClean="0"/>
          </a:p>
          <a:p>
            <a:r>
              <a:rPr lang="en-US" baseline="0" dirty="0" smtClean="0"/>
              <a:t>The sharp drop of this statistic suggests that minimum wage has been increasingly irrelevant. Fewer and fewer workers receive minimum wage. It also indicates the larger and larger wage disparity between unskilled workers living on minimum wage and the high earners.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25</a:t>
            </a:fld>
            <a:endParaRPr lang="en-US"/>
          </a:p>
        </p:txBody>
      </p:sp>
    </p:spTree>
    <p:extLst>
      <p:ext uri="{BB962C8B-B14F-4D97-AF65-F5344CB8AC3E}">
        <p14:creationId xmlns:p14="http://schemas.microsoft.com/office/powerpoint/2010/main" val="38206773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Majority</a:t>
            </a:r>
            <a:r>
              <a:rPr lang="en-US" baseline="0" dirty="0" smtClean="0"/>
              <a:t> of labor forces is in informal sector with limited old-age pension and social security scheme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27</a:t>
            </a:fld>
            <a:endParaRPr lang="en-US"/>
          </a:p>
        </p:txBody>
      </p:sp>
    </p:spTree>
    <p:extLst>
      <p:ext uri="{BB962C8B-B14F-4D97-AF65-F5344CB8AC3E}">
        <p14:creationId xmlns:p14="http://schemas.microsoft.com/office/powerpoint/2010/main" val="41846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Minimum wage</a:t>
            </a:r>
            <a:r>
              <a:rPr lang="en-US" baseline="0" dirty="0" smtClean="0"/>
              <a:t> change have little effect in informal wage distribution</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29</a:t>
            </a:fld>
            <a:endParaRPr lang="en-US"/>
          </a:p>
        </p:txBody>
      </p:sp>
    </p:spTree>
    <p:extLst>
      <p:ext uri="{BB962C8B-B14F-4D97-AF65-F5344CB8AC3E}">
        <p14:creationId xmlns:p14="http://schemas.microsoft.com/office/powerpoint/2010/main" val="39368911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81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thing about inequality is that if not fixed it will persist and get worst</a:t>
            </a:r>
          </a:p>
          <a:p>
            <a:pPr>
              <a:spcBef>
                <a:spcPct val="0"/>
              </a:spcBef>
            </a:pPr>
            <a:endParaRPr lang="en-US" dirty="0">
              <a:latin typeface="Calibri" charset="0"/>
            </a:endParaRPr>
          </a:p>
          <a:p>
            <a:pPr>
              <a:spcBef>
                <a:spcPct val="0"/>
              </a:spcBef>
            </a:pPr>
            <a:r>
              <a:rPr lang="en-US" dirty="0">
                <a:latin typeface="Calibri" charset="0"/>
              </a:rPr>
              <a:t> As this graph shows, the rich spend much more on children education than the poor.</a:t>
            </a:r>
          </a:p>
          <a:p>
            <a:pPr>
              <a:spcBef>
                <a:spcPct val="0"/>
              </a:spcBef>
            </a:pPr>
            <a:endParaRPr lang="en-US" dirty="0">
              <a:latin typeface="Calibri" charset="0"/>
            </a:endParaRPr>
          </a:p>
        </p:txBody>
      </p:sp>
      <p:sp>
        <p:nvSpPr>
          <p:cNvPr id="481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09DC9247-3B74-B849-9BB1-182DD3C484AD}" type="slidenum">
              <a:rPr lang="en-US"/>
              <a:pPr fontAlgn="base">
                <a:spcBef>
                  <a:spcPct val="0"/>
                </a:spcBef>
                <a:spcAft>
                  <a:spcPct val="0"/>
                </a:spcAft>
              </a:pPr>
              <a:t>30</a:t>
            </a:fld>
            <a:endParaRPr lang="en-US"/>
          </a:p>
        </p:txBody>
      </p:sp>
    </p:spTree>
    <p:extLst>
      <p:ext uri="{BB962C8B-B14F-4D97-AF65-F5344CB8AC3E}">
        <p14:creationId xmlns:p14="http://schemas.microsoft.com/office/powerpoint/2010/main" val="7398326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91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And better educated parents spend more on children </a:t>
            </a:r>
            <a:r>
              <a:rPr lang="en-US" dirty="0" smtClean="0">
                <a:latin typeface="Calibri" charset="0"/>
              </a:rPr>
              <a:t>education</a:t>
            </a:r>
          </a:p>
          <a:p>
            <a:pPr>
              <a:spcBef>
                <a:spcPct val="0"/>
              </a:spcBef>
            </a:pPr>
            <a:endParaRPr lang="en-US" dirty="0">
              <a:latin typeface="Calibri" charset="0"/>
            </a:endParaRPr>
          </a:p>
          <a:p>
            <a:pPr>
              <a:spcBef>
                <a:spcPct val="0"/>
              </a:spcBef>
            </a:pPr>
            <a:r>
              <a:rPr lang="en-US" dirty="0">
                <a:latin typeface="Calibri" charset="0"/>
              </a:rPr>
              <a:t>It is common for students from rich family in Bangkok to have private tutor now. They spend most of their weekend time on extra tutorial classes. </a:t>
            </a:r>
          </a:p>
          <a:p>
            <a:pPr>
              <a:spcBef>
                <a:spcPct val="0"/>
              </a:spcBef>
            </a:pPr>
            <a:endParaRPr lang="en-US" dirty="0">
              <a:latin typeface="Calibri" charset="0"/>
            </a:endParaRPr>
          </a:p>
          <a:p>
            <a:pPr>
              <a:spcBef>
                <a:spcPct val="0"/>
              </a:spcBef>
            </a:pPr>
            <a:r>
              <a:rPr lang="en-US" dirty="0">
                <a:latin typeface="Calibri" charset="0"/>
              </a:rPr>
              <a:t>If inequality restricts growth, persistent inequality will restrict long-run growth.</a:t>
            </a:r>
          </a:p>
          <a:p>
            <a:pPr>
              <a:spcBef>
                <a:spcPct val="0"/>
              </a:spcBef>
            </a:pPr>
            <a:endParaRPr lang="en-US" dirty="0">
              <a:latin typeface="Calibri" charset="0"/>
            </a:endParaRPr>
          </a:p>
        </p:txBody>
      </p:sp>
      <p:sp>
        <p:nvSpPr>
          <p:cNvPr id="491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8704D1A0-C0AC-9B4C-8A9C-6DCCB77D0040}" type="slidenum">
              <a:rPr lang="en-US"/>
              <a:pPr fontAlgn="base">
                <a:spcBef>
                  <a:spcPct val="0"/>
                </a:spcBef>
                <a:spcAft>
                  <a:spcPct val="0"/>
                </a:spcAft>
              </a:pPr>
              <a:t>31</a:t>
            </a:fld>
            <a:endParaRPr lang="en-US"/>
          </a:p>
        </p:txBody>
      </p:sp>
    </p:spTree>
    <p:extLst>
      <p:ext uri="{BB962C8B-B14F-4D97-AF65-F5344CB8AC3E}">
        <p14:creationId xmlns:p14="http://schemas.microsoft.com/office/powerpoint/2010/main" val="41440945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30000"/>
              </a:spcBef>
              <a:spcAft>
                <a:spcPct val="0"/>
              </a:spcAft>
              <a:buClrTx/>
              <a:buSzTx/>
              <a:buFontTx/>
              <a:buNone/>
              <a:tabLst/>
              <a:defRPr/>
            </a:pPr>
            <a:r>
              <a:rPr lang="en-US" dirty="0" smtClean="0">
                <a:latin typeface="Calibri" charset="0"/>
              </a:rPr>
              <a:t>The next socio-economic</a:t>
            </a:r>
            <a:r>
              <a:rPr lang="en-US" baseline="0" dirty="0" smtClean="0">
                <a:latin typeface="Calibri" charset="0"/>
              </a:rPr>
              <a:t> factor that I would like to mention is education.</a:t>
            </a: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r>
              <a:rPr lang="en-US" baseline="0" dirty="0" smtClean="0">
                <a:latin typeface="Calibri" charset="0"/>
              </a:rPr>
              <a:t>Increasing evidence show that education quality, not quantity is important to growth. </a:t>
            </a:r>
            <a:endParaRPr lang="en-US" dirty="0" smtClean="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pPr>
              <a:spcBef>
                <a:spcPct val="0"/>
              </a:spcBef>
            </a:pPr>
            <a:r>
              <a:rPr lang="en-US" dirty="0" smtClean="0">
                <a:latin typeface="Calibri" charset="0"/>
              </a:rPr>
              <a:t>Also, higher public expenditure on education does not necessarily improve quality.</a:t>
            </a:r>
          </a:p>
          <a:p>
            <a:pPr>
              <a:spcBef>
                <a:spcPct val="0"/>
              </a:spcBef>
            </a:pPr>
            <a:endParaRPr lang="en-US" dirty="0" smtClean="0">
              <a:latin typeface="Calibri" charset="0"/>
            </a:endParaRPr>
          </a:p>
          <a:p>
            <a:pPr>
              <a:spcBef>
                <a:spcPct val="0"/>
              </a:spcBef>
            </a:pPr>
            <a:r>
              <a:rPr lang="en-US" dirty="0" smtClean="0">
                <a:latin typeface="Calibri" charset="0"/>
              </a:rPr>
              <a:t>No relationship between education spending per student and PISA score (standardized test score). This of course doesn't that spending is not important. It</a:t>
            </a:r>
            <a:r>
              <a:rPr lang="ja-JP" altLang="en-US" dirty="0" smtClean="0">
                <a:latin typeface="Calibri" charset="0"/>
              </a:rPr>
              <a:t>’</a:t>
            </a:r>
            <a:r>
              <a:rPr lang="en-US" altLang="ja-JP" dirty="0" smtClean="0">
                <a:latin typeface="Calibri" charset="0"/>
              </a:rPr>
              <a:t>s necessary but not sufficient</a:t>
            </a: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32</a:t>
            </a:fld>
            <a:endParaRPr lang="en-US"/>
          </a:p>
        </p:txBody>
      </p:sp>
    </p:spTree>
    <p:extLst>
      <p:ext uri="{BB962C8B-B14F-4D97-AF65-F5344CB8AC3E}">
        <p14:creationId xmlns:p14="http://schemas.microsoft.com/office/powerpoint/2010/main" val="39788965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89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Education</a:t>
            </a:r>
            <a:r>
              <a:rPr lang="en-US" baseline="0" dirty="0" smtClean="0">
                <a:latin typeface="Calibri" charset="0"/>
              </a:rPr>
              <a:t> quantity has no significant effect on growth once  quality is controlled for.</a:t>
            </a:r>
          </a:p>
          <a:p>
            <a:pPr>
              <a:spcBef>
                <a:spcPct val="0"/>
              </a:spcBef>
            </a:pPr>
            <a:endParaRPr lang="en-US" dirty="0">
              <a:latin typeface="Calibri" charset="0"/>
            </a:endParaRPr>
          </a:p>
          <a:p>
            <a:pPr>
              <a:spcBef>
                <a:spcPct val="0"/>
              </a:spcBef>
            </a:pPr>
            <a:r>
              <a:rPr lang="en-US" dirty="0">
                <a:latin typeface="Calibri" charset="0"/>
              </a:rPr>
              <a:t>The graph shows the relationship between growth and years of education when quality is controlled. The coefficient is insignificant.</a:t>
            </a:r>
          </a:p>
          <a:p>
            <a:pPr>
              <a:spcBef>
                <a:spcPct val="0"/>
              </a:spcBef>
            </a:pPr>
            <a:endParaRPr lang="en-US" dirty="0">
              <a:latin typeface="Calibri" charset="0"/>
            </a:endParaRPr>
          </a:p>
        </p:txBody>
      </p:sp>
      <p:sp>
        <p:nvSpPr>
          <p:cNvPr id="389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6ECFB12A-C95A-CF4F-AB60-A3188C2EF853}" type="slidenum">
              <a:rPr lang="en-US"/>
              <a:pPr fontAlgn="base">
                <a:spcBef>
                  <a:spcPct val="0"/>
                </a:spcBef>
                <a:spcAft>
                  <a:spcPct val="0"/>
                </a:spcAft>
              </a:pPr>
              <a:t>33</a:t>
            </a:fld>
            <a:endParaRPr lang="en-US"/>
          </a:p>
        </p:txBody>
      </p:sp>
    </p:spTree>
    <p:extLst>
      <p:ext uri="{BB962C8B-B14F-4D97-AF65-F5344CB8AC3E}">
        <p14:creationId xmlns:p14="http://schemas.microsoft.com/office/powerpoint/2010/main" val="36798985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But there is a strong relationship between quality of </a:t>
            </a:r>
            <a:r>
              <a:rPr lang="en-US" dirty="0" smtClean="0">
                <a:latin typeface="Calibri" charset="0"/>
              </a:rPr>
              <a:t>education </a:t>
            </a:r>
            <a:r>
              <a:rPr lang="en-US" dirty="0">
                <a:latin typeface="Calibri" charset="0"/>
              </a:rPr>
              <a:t>and </a:t>
            </a:r>
            <a:r>
              <a:rPr lang="en-US" dirty="0" smtClean="0">
                <a:latin typeface="Calibri" charset="0"/>
              </a:rPr>
              <a:t>growth.</a:t>
            </a:r>
            <a:endParaRPr lang="en-US" dirty="0">
              <a:latin typeface="Calibri" charset="0"/>
            </a:endParaRPr>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7F52FAA-F938-A64E-95B4-764278CF6E2B}" type="slidenum">
              <a:rPr lang="en-US"/>
              <a:pPr fontAlgn="base">
                <a:spcBef>
                  <a:spcPct val="0"/>
                </a:spcBef>
                <a:spcAft>
                  <a:spcPct val="0"/>
                </a:spcAft>
              </a:pPr>
              <a:t>34</a:t>
            </a:fld>
            <a:endParaRPr lang="en-US"/>
          </a:p>
        </p:txBody>
      </p:sp>
    </p:spTree>
    <p:extLst>
      <p:ext uri="{BB962C8B-B14F-4D97-AF65-F5344CB8AC3E}">
        <p14:creationId xmlns:p14="http://schemas.microsoft.com/office/powerpoint/2010/main" val="2648223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73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As you can see from the graph, education budget increases overtime </a:t>
            </a:r>
          </a:p>
          <a:p>
            <a:pPr>
              <a:spcBef>
                <a:spcPct val="0"/>
              </a:spcBef>
            </a:pPr>
            <a:r>
              <a:rPr lang="en-US">
                <a:latin typeface="Calibri" charset="0"/>
              </a:rPr>
              <a:t>In 2011, education spending was 4% of GDP</a:t>
            </a:r>
          </a:p>
          <a:p>
            <a:pPr>
              <a:spcBef>
                <a:spcPct val="0"/>
              </a:spcBef>
            </a:pPr>
            <a:endParaRPr lang="en-US">
              <a:latin typeface="Calibri" charset="0"/>
            </a:endParaRPr>
          </a:p>
        </p:txBody>
      </p:sp>
      <p:sp>
        <p:nvSpPr>
          <p:cNvPr id="573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9753C67-095D-7241-8F10-F9888E3D48D7}" type="slidenum">
              <a:rPr lang="en-US"/>
              <a:pPr fontAlgn="base">
                <a:spcBef>
                  <a:spcPct val="0"/>
                </a:spcBef>
                <a:spcAft>
                  <a:spcPct val="0"/>
                </a:spcAft>
              </a:pPr>
              <a:t>35</a:t>
            </a:fld>
            <a:endParaRPr lang="en-US"/>
          </a:p>
        </p:txBody>
      </p:sp>
    </p:spTree>
    <p:extLst>
      <p:ext uri="{BB962C8B-B14F-4D97-AF65-F5344CB8AC3E}">
        <p14:creationId xmlns:p14="http://schemas.microsoft.com/office/powerpoint/2010/main" val="27404781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83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Budget is </a:t>
            </a:r>
            <a:r>
              <a:rPr lang="en-US" dirty="0">
                <a:latin typeface="Calibri" charset="0"/>
              </a:rPr>
              <a:t>comparable with </a:t>
            </a:r>
            <a:r>
              <a:rPr lang="en-US" dirty="0" smtClean="0">
                <a:latin typeface="Calibri" charset="0"/>
              </a:rPr>
              <a:t>neighboring </a:t>
            </a:r>
            <a:r>
              <a:rPr lang="en-US" dirty="0">
                <a:latin typeface="Calibri" charset="0"/>
              </a:rPr>
              <a:t>countries.</a:t>
            </a:r>
          </a:p>
          <a:p>
            <a:pPr>
              <a:spcBef>
                <a:spcPct val="0"/>
              </a:spcBef>
            </a:pPr>
            <a:endParaRPr lang="en-US" dirty="0">
              <a:latin typeface="Calibri" charset="0"/>
            </a:endParaRPr>
          </a:p>
          <a:p>
            <a:pPr>
              <a:spcBef>
                <a:spcPct val="0"/>
              </a:spcBef>
            </a:pPr>
            <a:r>
              <a:rPr lang="en-US" dirty="0">
                <a:latin typeface="Calibri" charset="0"/>
              </a:rPr>
              <a:t>We are not spending as much as </a:t>
            </a:r>
            <a:r>
              <a:rPr lang="en-US" dirty="0" err="1">
                <a:latin typeface="Calibri" charset="0"/>
              </a:rPr>
              <a:t>malaysia</a:t>
            </a:r>
            <a:r>
              <a:rPr lang="en-US" dirty="0">
                <a:latin typeface="Calibri" charset="0"/>
              </a:rPr>
              <a:t> but more than </a:t>
            </a:r>
            <a:r>
              <a:rPr lang="en-US" dirty="0" err="1">
                <a:latin typeface="Calibri" charset="0"/>
              </a:rPr>
              <a:t>singapore</a:t>
            </a:r>
            <a:r>
              <a:rPr lang="en-US" dirty="0">
                <a:latin typeface="Calibri" charset="0"/>
              </a:rPr>
              <a:t>, japan and more than regional average.</a:t>
            </a:r>
          </a:p>
          <a:p>
            <a:pPr>
              <a:spcBef>
                <a:spcPct val="0"/>
              </a:spcBef>
            </a:pPr>
            <a:endParaRPr lang="en-US" dirty="0">
              <a:latin typeface="Calibri" charset="0"/>
            </a:endParaRPr>
          </a:p>
          <a:p>
            <a:pPr>
              <a:spcBef>
                <a:spcPct val="0"/>
              </a:spcBef>
            </a:pPr>
            <a:r>
              <a:rPr lang="en-US" dirty="0">
                <a:latin typeface="Calibri" charset="0"/>
              </a:rPr>
              <a:t>So, spending is not low but why quality is low?</a:t>
            </a:r>
          </a:p>
          <a:p>
            <a:pPr>
              <a:spcBef>
                <a:spcPct val="0"/>
              </a:spcBef>
            </a:pPr>
            <a:r>
              <a:rPr lang="en-US" dirty="0">
                <a:latin typeface="Calibri" charset="0"/>
              </a:rPr>
              <a:t>I don</a:t>
            </a:r>
            <a:r>
              <a:rPr lang="ja-JP" altLang="en-US" dirty="0">
                <a:latin typeface="Calibri" charset="0"/>
              </a:rPr>
              <a:t>’</a:t>
            </a:r>
            <a:r>
              <a:rPr lang="en-US" altLang="ja-JP" dirty="0">
                <a:latin typeface="Calibri" charset="0"/>
              </a:rPr>
              <a:t>t have complete answer but some Thai economists give some insight on this. </a:t>
            </a:r>
          </a:p>
          <a:p>
            <a:pPr>
              <a:spcBef>
                <a:spcPct val="0"/>
              </a:spcBef>
            </a:pPr>
            <a:endParaRPr lang="en-US" dirty="0">
              <a:latin typeface="Calibri" charset="0"/>
            </a:endParaRPr>
          </a:p>
        </p:txBody>
      </p:sp>
      <p:sp>
        <p:nvSpPr>
          <p:cNvPr id="583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32668B0-0148-A548-A026-42A36DCCD293}" type="slidenum">
              <a:rPr lang="en-US"/>
              <a:pPr fontAlgn="base">
                <a:spcBef>
                  <a:spcPct val="0"/>
                </a:spcBef>
                <a:spcAft>
                  <a:spcPct val="0"/>
                </a:spcAft>
              </a:pPr>
              <a:t>36</a:t>
            </a:fld>
            <a:endParaRPr lang="en-US"/>
          </a:p>
        </p:txBody>
      </p:sp>
    </p:spTree>
    <p:extLst>
      <p:ext uri="{BB962C8B-B14F-4D97-AF65-F5344CB8AC3E}">
        <p14:creationId xmlns:p14="http://schemas.microsoft.com/office/powerpoint/2010/main" val="35274657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42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Minimum education policy has been successful.</a:t>
            </a:r>
          </a:p>
          <a:p>
            <a:pPr>
              <a:spcBef>
                <a:spcPct val="0"/>
              </a:spcBef>
            </a:pPr>
            <a:r>
              <a:rPr lang="en-US">
                <a:latin typeface="Calibri" charset="0"/>
              </a:rPr>
              <a:t>Gross enrollment increased steadily</a:t>
            </a:r>
          </a:p>
          <a:p>
            <a:pPr>
              <a:spcBef>
                <a:spcPct val="0"/>
              </a:spcBef>
            </a:pPr>
            <a:endParaRPr lang="en-US">
              <a:latin typeface="Calibri" charset="0"/>
            </a:endParaRPr>
          </a:p>
        </p:txBody>
      </p:sp>
      <p:sp>
        <p:nvSpPr>
          <p:cNvPr id="542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1D63B55E-BA05-0144-828E-BDE7F7651352}" type="slidenum">
              <a:rPr lang="en-US"/>
              <a:pPr fontAlgn="base">
                <a:spcBef>
                  <a:spcPct val="0"/>
                </a:spcBef>
                <a:spcAft>
                  <a:spcPct val="0"/>
                </a:spcAft>
              </a:pPr>
              <a:t>37</a:t>
            </a:fld>
            <a:endParaRPr lang="en-US"/>
          </a:p>
        </p:txBody>
      </p:sp>
    </p:spTree>
    <p:extLst>
      <p:ext uri="{BB962C8B-B14F-4D97-AF65-F5344CB8AC3E}">
        <p14:creationId xmlns:p14="http://schemas.microsoft.com/office/powerpoint/2010/main" val="42676756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529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But in term of quality, not very high compared with international benchmark. Much lower than Japan and Singapore. Lower than international average</a:t>
            </a:r>
          </a:p>
          <a:p>
            <a:pPr>
              <a:spcBef>
                <a:spcPct val="0"/>
              </a:spcBef>
            </a:pPr>
            <a:endParaRPr lang="en-US">
              <a:latin typeface="Calibri" charset="0"/>
            </a:endParaRPr>
          </a:p>
        </p:txBody>
      </p:sp>
      <p:sp>
        <p:nvSpPr>
          <p:cNvPr id="5529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8C66DE23-EBD9-194D-8731-7866A95EA163}" type="slidenum">
              <a:rPr lang="en-US"/>
              <a:pPr fontAlgn="base">
                <a:spcBef>
                  <a:spcPct val="0"/>
                </a:spcBef>
                <a:spcAft>
                  <a:spcPct val="0"/>
                </a:spcAft>
              </a:pPr>
              <a:t>38</a:t>
            </a:fld>
            <a:endParaRPr lang="en-US"/>
          </a:p>
        </p:txBody>
      </p:sp>
    </p:spTree>
    <p:extLst>
      <p:ext uri="{BB962C8B-B14F-4D97-AF65-F5344CB8AC3E}">
        <p14:creationId xmlns:p14="http://schemas.microsoft.com/office/powerpoint/2010/main" val="35995041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of the reasons would be incentive misalignment.</a:t>
            </a:r>
          </a:p>
          <a:p>
            <a:pPr>
              <a:spcBef>
                <a:spcPct val="0"/>
              </a:spcBef>
            </a:pPr>
            <a:endParaRPr lang="en-US" dirty="0">
              <a:latin typeface="Calibri" charset="0"/>
            </a:endParaRPr>
          </a:p>
          <a:p>
            <a:pPr>
              <a:spcBef>
                <a:spcPct val="0"/>
              </a:spcBef>
            </a:pPr>
            <a:r>
              <a:rPr lang="en-US" dirty="0">
                <a:latin typeface="Calibri" charset="0"/>
              </a:rPr>
              <a:t>In Thailand, </a:t>
            </a:r>
            <a:r>
              <a:rPr lang="en-US" dirty="0" smtClean="0">
                <a:latin typeface="Calibri" charset="0"/>
              </a:rPr>
              <a:t>school teachers </a:t>
            </a:r>
            <a:r>
              <a:rPr lang="en-US" dirty="0">
                <a:latin typeface="Calibri" charset="0"/>
              </a:rPr>
              <a:t>are evaluated for pay rise annually. </a:t>
            </a:r>
          </a:p>
          <a:p>
            <a:pPr>
              <a:spcBef>
                <a:spcPct val="0"/>
              </a:spcBef>
            </a:pPr>
            <a:endParaRPr lang="en-US" dirty="0">
              <a:latin typeface="Calibri" charset="0"/>
            </a:endParaRPr>
          </a:p>
          <a:p>
            <a:pPr>
              <a:spcBef>
                <a:spcPct val="0"/>
              </a:spcBef>
            </a:pPr>
            <a:r>
              <a:rPr lang="en-US" dirty="0">
                <a:latin typeface="Calibri" charset="0"/>
              </a:rPr>
              <a:t>Standardized test score which is the best available reference for student quality receive only 3% of weight.</a:t>
            </a:r>
          </a:p>
          <a:p>
            <a:pPr>
              <a:spcBef>
                <a:spcPct val="0"/>
              </a:spcBef>
            </a:pPr>
            <a:endParaRPr lang="en-US" dirty="0">
              <a:latin typeface="Calibri" charset="0"/>
            </a:endParaRPr>
          </a:p>
          <a:p>
            <a:pPr>
              <a:spcBef>
                <a:spcPct val="0"/>
              </a:spcBef>
            </a:pPr>
            <a:r>
              <a:rPr lang="en-US" dirty="0">
                <a:latin typeface="Calibri" charset="0"/>
              </a:rPr>
              <a:t>Teachers has less incentive to improve student academic ability.</a:t>
            </a:r>
          </a:p>
          <a:p>
            <a:pPr>
              <a:spcBef>
                <a:spcPct val="0"/>
              </a:spcBef>
            </a:pPr>
            <a:endParaRPr lang="en-US" dirty="0">
              <a:latin typeface="Calibri" charset="0"/>
            </a:endParaRPr>
          </a:p>
          <a:p>
            <a:pPr>
              <a:spcBef>
                <a:spcPct val="0"/>
              </a:spcBef>
            </a:pPr>
            <a:endParaRPr lang="en-US" dirty="0">
              <a:latin typeface="Calibri" charset="0"/>
            </a:endParaRP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262C19B-F9D7-D740-AE86-DC296475DD8A}" type="slidenum">
              <a:rPr lang="en-US"/>
              <a:pPr fontAlgn="base">
                <a:spcBef>
                  <a:spcPct val="0"/>
                </a:spcBef>
                <a:spcAft>
                  <a:spcPct val="0"/>
                </a:spcAft>
              </a:pPr>
              <a:t>39</a:t>
            </a:fld>
            <a:endParaRPr lang="en-US"/>
          </a:p>
        </p:txBody>
      </p:sp>
    </p:spTree>
    <p:extLst>
      <p:ext uri="{BB962C8B-B14F-4D97-AF65-F5344CB8AC3E}">
        <p14:creationId xmlns:p14="http://schemas.microsoft.com/office/powerpoint/2010/main" val="23684151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04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Another reason would be that schools does not have autonomy.</a:t>
            </a:r>
          </a:p>
          <a:p>
            <a:pPr>
              <a:spcBef>
                <a:spcPct val="0"/>
              </a:spcBef>
            </a:pPr>
            <a:endParaRPr lang="en-US">
              <a:latin typeface="Calibri" charset="0"/>
            </a:endParaRPr>
          </a:p>
          <a:p>
            <a:pPr>
              <a:spcBef>
                <a:spcPct val="0"/>
              </a:spcBef>
            </a:pPr>
            <a:r>
              <a:rPr lang="en-US">
                <a:latin typeface="Calibri" charset="0"/>
              </a:rPr>
              <a:t> The system is highly centralised. Schools cannot hire teachers they want and fire bad teachers.</a:t>
            </a:r>
          </a:p>
          <a:p>
            <a:pPr>
              <a:spcBef>
                <a:spcPct val="0"/>
              </a:spcBef>
            </a:pPr>
            <a:endParaRPr lang="en-US">
              <a:latin typeface="Calibri" charset="0"/>
            </a:endParaRPr>
          </a:p>
          <a:p>
            <a:pPr>
              <a:spcBef>
                <a:spcPct val="0"/>
              </a:spcBef>
            </a:pPr>
            <a:r>
              <a:rPr lang="en-US">
                <a:latin typeface="Calibri" charset="0"/>
              </a:rPr>
              <a:t>Teacher evaluation system is also centralized. Pay rise determined by Minister of Education. Parents cant hold teacher accountable for their teaching performance.</a:t>
            </a:r>
          </a:p>
        </p:txBody>
      </p:sp>
      <p:sp>
        <p:nvSpPr>
          <p:cNvPr id="604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5ED9A84-D295-7346-A780-0A9D59AEDAB8}" type="slidenum">
              <a:rPr lang="en-US"/>
              <a:pPr fontAlgn="base">
                <a:spcBef>
                  <a:spcPct val="0"/>
                </a:spcBef>
                <a:spcAft>
                  <a:spcPct val="0"/>
                </a:spcAft>
              </a:pPr>
              <a:t>40</a:t>
            </a:fld>
            <a:endParaRPr lang="en-US"/>
          </a:p>
        </p:txBody>
      </p:sp>
    </p:spTree>
    <p:extLst>
      <p:ext uri="{BB962C8B-B14F-4D97-AF65-F5344CB8AC3E}">
        <p14:creationId xmlns:p14="http://schemas.microsoft.com/office/powerpoint/2010/main" val="42070963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smtClean="0">
                <a:latin typeface="Calibri" charset="0"/>
              </a:rPr>
              <a:t>The next factor concerns the provision of public goods.</a:t>
            </a:r>
          </a:p>
          <a:p>
            <a:pPr>
              <a:spcBef>
                <a:spcPct val="0"/>
              </a:spcBef>
            </a:pPr>
            <a:endParaRPr lang="en-US" dirty="0" smtClean="0">
              <a:latin typeface="Calibri" charset="0"/>
            </a:endParaRPr>
          </a:p>
          <a:p>
            <a:pPr>
              <a:spcBef>
                <a:spcPct val="0"/>
              </a:spcBef>
            </a:pPr>
            <a:r>
              <a:rPr lang="en-US" dirty="0" smtClean="0">
                <a:latin typeface="Calibri" charset="0"/>
              </a:rPr>
              <a:t>As we all know that the government have a very important role in improving economic equality using tools such as progressive tax policy and providing more public good to the poor. </a:t>
            </a:r>
          </a:p>
          <a:p>
            <a:pPr>
              <a:spcBef>
                <a:spcPct val="0"/>
              </a:spcBef>
            </a:pPr>
            <a:endParaRPr lang="en-US" dirty="0" smtClean="0">
              <a:latin typeface="Calibri" charset="0"/>
            </a:endParaRPr>
          </a:p>
          <a:p>
            <a:pPr>
              <a:spcBef>
                <a:spcPct val="0"/>
              </a:spcBef>
            </a:pPr>
            <a:r>
              <a:rPr lang="en-US" dirty="0" smtClean="0">
                <a:latin typeface="Calibri" charset="0"/>
              </a:rPr>
              <a:t>In Thailand, the major sources of revenue are indirect taxes (VAT, excise tax, and custom duties) which are regressive and the incidence falls disproportionately to the poor </a:t>
            </a:r>
          </a:p>
          <a:p>
            <a:pPr>
              <a:spcBef>
                <a:spcPct val="0"/>
              </a:spcBef>
            </a:pPr>
            <a:endParaRPr lang="en-US" dirty="0" smtClean="0">
              <a:latin typeface="Calibri" charset="0"/>
            </a:endParaRPr>
          </a:p>
          <a:p>
            <a:pPr>
              <a:spcBef>
                <a:spcPct val="0"/>
              </a:spcBef>
            </a:pPr>
            <a:r>
              <a:rPr lang="en-US" dirty="0" smtClean="0">
                <a:latin typeface="Calibri" charset="0"/>
              </a:rPr>
              <a:t>In 2010, revenue from indirect taxes accounted for 58.6% of total tax revenue while in developed countries, OECD countries for example, the ratio is about 50% </a:t>
            </a:r>
          </a:p>
          <a:p>
            <a:endParaRPr lang="en-US" dirty="0" smtClean="0"/>
          </a:p>
          <a:p>
            <a:r>
              <a:rPr lang="en-US" dirty="0" smtClean="0"/>
              <a:t>Thailand</a:t>
            </a:r>
            <a:r>
              <a:rPr lang="en-US" baseline="0" dirty="0" smtClean="0"/>
              <a:t> also have a very small tax base (2 million workers pay personal income tax) and long-list of exemption and high prevalence of tax evasion.</a:t>
            </a:r>
          </a:p>
          <a:p>
            <a:endParaRPr lang="en-US" baseline="0" dirty="0" smtClean="0"/>
          </a:p>
          <a:p>
            <a:r>
              <a:rPr lang="en-US" baseline="0" dirty="0" smtClean="0"/>
              <a:t>Overall, the ratio of tax income to GDP is about 16%, lower than global average.</a:t>
            </a:r>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41</a:t>
            </a:fld>
            <a:endParaRPr lang="en-US"/>
          </a:p>
        </p:txBody>
      </p:sp>
    </p:spTree>
    <p:extLst>
      <p:ext uri="{BB962C8B-B14F-4D97-AF65-F5344CB8AC3E}">
        <p14:creationId xmlns:p14="http://schemas.microsoft.com/office/powerpoint/2010/main" val="35825810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22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Now, turning to the expenditure side of the fiscal policy.  </a:t>
            </a:r>
          </a:p>
          <a:p>
            <a:pPr>
              <a:spcBef>
                <a:spcPct val="0"/>
              </a:spcBef>
            </a:pPr>
            <a:endParaRPr lang="en-US" dirty="0">
              <a:latin typeface="Calibri" charset="0"/>
            </a:endParaRPr>
          </a:p>
          <a:p>
            <a:pPr>
              <a:spcBef>
                <a:spcPct val="0"/>
              </a:spcBef>
            </a:pPr>
            <a:r>
              <a:rPr lang="en-US" dirty="0">
                <a:latin typeface="Calibri" charset="0"/>
              </a:rPr>
              <a:t>This </a:t>
            </a:r>
            <a:r>
              <a:rPr lang="en-US" dirty="0" smtClean="0">
                <a:latin typeface="Calibri" charset="0"/>
              </a:rPr>
              <a:t>remarkable graph </a:t>
            </a:r>
            <a:r>
              <a:rPr lang="en-US" dirty="0">
                <a:latin typeface="Calibri" charset="0"/>
              </a:rPr>
              <a:t>shows distribution of GDP, Population and public expenditure by region in 2010. </a:t>
            </a:r>
            <a:r>
              <a:rPr lang="en-US" dirty="0" smtClean="0">
                <a:latin typeface="Calibri" charset="0"/>
              </a:rPr>
              <a:t>Spending</a:t>
            </a:r>
            <a:r>
              <a:rPr lang="en-US" baseline="0" dirty="0" smtClean="0">
                <a:latin typeface="Calibri" charset="0"/>
              </a:rPr>
              <a:t> is heavily biased in </a:t>
            </a:r>
            <a:r>
              <a:rPr lang="en-US" baseline="0" dirty="0" err="1" smtClean="0">
                <a:latin typeface="Calibri" charset="0"/>
              </a:rPr>
              <a:t>bangkok</a:t>
            </a:r>
            <a:r>
              <a:rPr lang="en-US" baseline="0" dirty="0" smtClean="0">
                <a:latin typeface="Calibri" charset="0"/>
              </a:rPr>
              <a:t>  (72% of annual public goods are there) while it produced only</a:t>
            </a:r>
            <a:r>
              <a:rPr lang="th-TH" baseline="0" dirty="0" smtClean="0">
                <a:latin typeface="Calibri" charset="0"/>
              </a:rPr>
              <a:t> </a:t>
            </a:r>
            <a:r>
              <a:rPr lang="en-US" baseline="0" dirty="0" smtClean="0">
                <a:latin typeface="Calibri" charset="0"/>
              </a:rPr>
              <a:t>26% of GDP with only 17% of population live there.</a:t>
            </a:r>
            <a:endParaRPr lang="en-US" dirty="0">
              <a:latin typeface="Calibri" charset="0"/>
            </a:endParaRPr>
          </a:p>
          <a:p>
            <a:pPr>
              <a:spcBef>
                <a:spcPct val="0"/>
              </a:spcBef>
            </a:pPr>
            <a:endParaRPr lang="en-US" dirty="0">
              <a:latin typeface="Calibri" charset="0"/>
            </a:endParaRPr>
          </a:p>
          <a:p>
            <a:pPr>
              <a:spcBef>
                <a:spcPct val="0"/>
              </a:spcBef>
            </a:pPr>
            <a:r>
              <a:rPr lang="en-US" dirty="0">
                <a:latin typeface="Calibri" charset="0"/>
              </a:rPr>
              <a:t>Bangkok has 17% of population, create 26% of GDP but receive 72% of total public expenditure. </a:t>
            </a:r>
          </a:p>
          <a:p>
            <a:pPr>
              <a:spcBef>
                <a:spcPct val="0"/>
              </a:spcBef>
            </a:pPr>
            <a:endParaRPr lang="en-US" dirty="0">
              <a:latin typeface="Calibri" charset="0"/>
            </a:endParaRPr>
          </a:p>
          <a:p>
            <a:pPr>
              <a:spcBef>
                <a:spcPct val="0"/>
              </a:spcBef>
            </a:pPr>
            <a:r>
              <a:rPr lang="en-US" dirty="0">
                <a:latin typeface="Calibri" charset="0"/>
              </a:rPr>
              <a:t>Two reasons were identified as the major reasons for concentration. </a:t>
            </a:r>
          </a:p>
          <a:p>
            <a:pPr>
              <a:spcBef>
                <a:spcPct val="0"/>
              </a:spcBef>
            </a:pPr>
            <a:r>
              <a:rPr lang="en-US" dirty="0">
                <a:latin typeface="Calibri" charset="0"/>
              </a:rPr>
              <a:t>Firstly, as economic activities are mostly concentrated in Bangkok and the central region, investments on infrastructure have been concentrated in these regions. The need to maintain and extend this infrastructure creates a momentum that crowds out other expenditure. </a:t>
            </a:r>
          </a:p>
          <a:p>
            <a:pPr>
              <a:spcBef>
                <a:spcPct val="0"/>
              </a:spcBef>
            </a:pPr>
            <a:endParaRPr lang="en-US" dirty="0">
              <a:latin typeface="Calibri" charset="0"/>
            </a:endParaRPr>
          </a:p>
          <a:p>
            <a:pPr>
              <a:spcBef>
                <a:spcPct val="0"/>
              </a:spcBef>
            </a:pPr>
            <a:r>
              <a:rPr lang="en-US" dirty="0">
                <a:latin typeface="Calibri" charset="0"/>
              </a:rPr>
              <a:t>Secondly, the equalization component of intergovernmental transfer is very small; out of 174 billion baht fund from the central government in 2011, only 3.7 billion were designated for equalization purpose (World Bank, 2012). </a:t>
            </a:r>
          </a:p>
          <a:p>
            <a:pPr>
              <a:spcBef>
                <a:spcPct val="0"/>
              </a:spcBef>
            </a:pPr>
            <a:endParaRPr lang="en-US" dirty="0">
              <a:latin typeface="Calibri" charset="0"/>
            </a:endParaRPr>
          </a:p>
          <a:p>
            <a:pPr>
              <a:spcBef>
                <a:spcPct val="0"/>
              </a:spcBef>
            </a:pPr>
            <a:r>
              <a:rPr lang="en-US" dirty="0">
                <a:latin typeface="Calibri" charset="0"/>
              </a:rPr>
              <a:t>Public good provision could be an instrument that correct inequality but they are heavily concentrated in Bangkok where people are already rich.</a:t>
            </a:r>
          </a:p>
        </p:txBody>
      </p:sp>
      <p:sp>
        <p:nvSpPr>
          <p:cNvPr id="522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570E32A-4B28-EE4D-8CF0-E828ADD7388D}" type="slidenum">
              <a:rPr lang="en-US"/>
              <a:pPr fontAlgn="base">
                <a:spcBef>
                  <a:spcPct val="0"/>
                </a:spcBef>
                <a:spcAft>
                  <a:spcPct val="0"/>
                </a:spcAft>
              </a:pPr>
              <a:t>42</a:t>
            </a:fld>
            <a:endParaRPr lang="en-US"/>
          </a:p>
        </p:txBody>
      </p:sp>
    </p:spTree>
    <p:extLst>
      <p:ext uri="{BB962C8B-B14F-4D97-AF65-F5344CB8AC3E}">
        <p14:creationId xmlns:p14="http://schemas.microsoft.com/office/powerpoint/2010/main" val="26856494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characteristic of Thai political oligarchic</a:t>
            </a:r>
            <a:r>
              <a:rPr lang="en-US" baseline="0" dirty="0" smtClean="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43</a:t>
            </a:fld>
            <a:endParaRPr lang="en-US"/>
          </a:p>
        </p:txBody>
      </p:sp>
    </p:spTree>
    <p:extLst>
      <p:ext uri="{BB962C8B-B14F-4D97-AF65-F5344CB8AC3E}">
        <p14:creationId xmlns:p14="http://schemas.microsoft.com/office/powerpoint/2010/main" val="17690576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characteristic of Thai political oligarchic</a:t>
            </a:r>
            <a:r>
              <a:rPr lang="en-US" baseline="0" dirty="0" smtClean="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49</a:t>
            </a:fld>
            <a:endParaRPr lang="en-US"/>
          </a:p>
        </p:txBody>
      </p:sp>
    </p:spTree>
    <p:extLst>
      <p:ext uri="{BB962C8B-B14F-4D97-AF65-F5344CB8AC3E}">
        <p14:creationId xmlns:p14="http://schemas.microsoft.com/office/powerpoint/2010/main" val="17690576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characteristic of Thai political oligarchic</a:t>
            </a:r>
            <a:r>
              <a:rPr lang="en-US" baseline="0" dirty="0" smtClean="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50</a:t>
            </a:fld>
            <a:endParaRPr lang="en-US"/>
          </a:p>
        </p:txBody>
      </p:sp>
    </p:spTree>
    <p:extLst>
      <p:ext uri="{BB962C8B-B14F-4D97-AF65-F5344CB8AC3E}">
        <p14:creationId xmlns:p14="http://schemas.microsoft.com/office/powerpoint/2010/main" val="20750140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new networks deliberately created by the invention of quasi-academic institutions and associated alumni networks in order to link new players in the public and private sectors into Thailand’s oligarchic politics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51</a:t>
            </a:fld>
            <a:endParaRPr lang="en-US"/>
          </a:p>
        </p:txBody>
      </p:sp>
    </p:spTree>
    <p:extLst>
      <p:ext uri="{BB962C8B-B14F-4D97-AF65-F5344CB8AC3E}">
        <p14:creationId xmlns:p14="http://schemas.microsoft.com/office/powerpoint/2010/main" val="2864181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3/21/2017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616850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3/21/2017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832961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E52A50C-FDAD-4E4E-83D1-8FFEC97CD8F9}" type="datetimeFigureOut">
              <a:rPr lang="en-US" smtClean="0"/>
              <a:t>3/21/2017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2171319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E52A50C-FDAD-4E4E-83D1-8FFEC97CD8F9}" type="datetimeFigureOut">
              <a:rPr lang="en-US" smtClean="0"/>
              <a:t>3/21/2017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79029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E52A50C-FDAD-4E4E-83D1-8FFEC97CD8F9}" type="datetimeFigureOut">
              <a:rPr lang="en-US" smtClean="0"/>
              <a:t>3/21/2017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44177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E52A50C-FDAD-4E4E-83D1-8FFEC97CD8F9}" type="datetimeFigureOut">
              <a:rPr lang="en-US" smtClean="0"/>
              <a:t>3/21/2017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221710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52A50C-FDAD-4E4E-83D1-8FFEC97CD8F9}" type="datetimeFigureOut">
              <a:rPr lang="en-US" smtClean="0"/>
              <a:t>3/21/2017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921246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52A50C-FDAD-4E4E-83D1-8FFEC97CD8F9}" type="datetimeFigureOut">
              <a:rPr lang="en-US" smtClean="0"/>
              <a:t>3/21/2017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61406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52A50C-FDAD-4E4E-83D1-8FFEC97CD8F9}" type="datetimeFigureOut">
              <a:rPr lang="en-US" smtClean="0"/>
              <a:t>3/21/2017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67414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3/21/2017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2646441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3/21/2017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612727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52A50C-FDAD-4E4E-83D1-8FFEC97CD8F9}" type="datetimeFigureOut">
              <a:rPr lang="en-US" smtClean="0"/>
              <a:t>3/21/2017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FDF86C-62A4-3C4A-96F5-87A2FC1E3182}" type="slidenum">
              <a:rPr lang="en-US" smtClean="0"/>
              <a:t>‹#›</a:t>
            </a:fld>
            <a:endParaRPr lang="en-US"/>
          </a:p>
        </p:txBody>
      </p:sp>
    </p:spTree>
    <p:extLst>
      <p:ext uri="{BB962C8B-B14F-4D97-AF65-F5344CB8AC3E}">
        <p14:creationId xmlns:p14="http://schemas.microsoft.com/office/powerpoint/2010/main" val="2444841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emf"/><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7.emf"/></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8.e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normAutofit fontScale="90000"/>
          </a:bodyPr>
          <a:lstStyle/>
          <a:p>
            <a:pPr fontAlgn="auto">
              <a:spcAft>
                <a:spcPts val="0"/>
              </a:spcAft>
              <a:defRPr/>
            </a:pPr>
            <a:r>
              <a:rPr lang="en-US" sz="3100" b="1" dirty="0" smtClean="0">
                <a:latin typeface="Palatino"/>
                <a:ea typeface="+mj-ea"/>
                <a:cs typeface="Palatino"/>
              </a:rPr>
              <a:t>Social and Political Aspects of a Middle Income Trap: Thailand’s Challenges and Opportunities for Policy Reform</a:t>
            </a:r>
            <a:r>
              <a:rPr lang="en-US" dirty="0" smtClean="0">
                <a:ea typeface="+mj-ea"/>
                <a:cs typeface="+mj-cs"/>
              </a:rPr>
              <a:t/>
            </a:r>
            <a:br>
              <a:rPr lang="en-US" dirty="0" smtClean="0">
                <a:ea typeface="+mj-ea"/>
                <a:cs typeface="+mj-cs"/>
              </a:rPr>
            </a:br>
            <a:endParaRPr lang="en-US" dirty="0" smtClean="0">
              <a:ea typeface="+mj-ea"/>
              <a:cs typeface="+mj-cs"/>
            </a:endParaRPr>
          </a:p>
        </p:txBody>
      </p:sp>
      <p:sp>
        <p:nvSpPr>
          <p:cNvPr id="3" name="Subtitle 2"/>
          <p:cNvSpPr>
            <a:spLocks noGrp="1"/>
          </p:cNvSpPr>
          <p:nvPr>
            <p:ph type="subTitle" idx="1"/>
          </p:nvPr>
        </p:nvSpPr>
        <p:spPr/>
        <p:txBody>
          <a:bodyPr rtlCol="0">
            <a:normAutofit/>
          </a:bodyPr>
          <a:lstStyle/>
          <a:p>
            <a:pPr fontAlgn="auto">
              <a:spcAft>
                <a:spcPts val="0"/>
              </a:spcAft>
              <a:buFont typeface="Arial"/>
              <a:buNone/>
              <a:defRPr/>
            </a:pPr>
            <a:r>
              <a:rPr lang="en-US" sz="2200" dirty="0" smtClean="0">
                <a:latin typeface="Palatino"/>
                <a:cs typeface="Palatino"/>
              </a:rPr>
              <a:t>Asst. Prof. Dr. </a:t>
            </a:r>
            <a:r>
              <a:rPr lang="en-US" sz="2200" dirty="0" err="1" smtClean="0">
                <a:latin typeface="Palatino"/>
                <a:ea typeface="+mn-ea"/>
                <a:cs typeface="Palatino"/>
              </a:rPr>
              <a:t>Pornthep</a:t>
            </a:r>
            <a:r>
              <a:rPr lang="en-US" sz="2200" dirty="0" smtClean="0">
                <a:latin typeface="Palatino"/>
                <a:ea typeface="+mn-ea"/>
                <a:cs typeface="Palatino"/>
              </a:rPr>
              <a:t> </a:t>
            </a:r>
            <a:r>
              <a:rPr lang="en-US" sz="2200" dirty="0" err="1" smtClean="0">
                <a:latin typeface="Palatino"/>
                <a:ea typeface="+mn-ea"/>
                <a:cs typeface="Palatino"/>
              </a:rPr>
              <a:t>Benyaapikul</a:t>
            </a:r>
            <a:endParaRPr lang="en-US" sz="2200" dirty="0" smtClean="0">
              <a:latin typeface="Palatino"/>
              <a:ea typeface="+mn-ea"/>
              <a:cs typeface="Palatino"/>
            </a:endParaRPr>
          </a:p>
          <a:p>
            <a:pPr fontAlgn="auto">
              <a:spcAft>
                <a:spcPts val="0"/>
              </a:spcAft>
              <a:buFont typeface="Arial"/>
              <a:buNone/>
              <a:defRPr/>
            </a:pPr>
            <a:r>
              <a:rPr lang="en-US" sz="2200" dirty="0" smtClean="0">
                <a:latin typeface="Palatino"/>
                <a:cs typeface="Palatino"/>
              </a:rPr>
              <a:t>EE460</a:t>
            </a:r>
            <a:endParaRPr lang="en-US" sz="2200" dirty="0" smtClean="0">
              <a:latin typeface="Palatino"/>
              <a:ea typeface="+mn-ea"/>
              <a:cs typeface="Palatino"/>
            </a:endParaRPr>
          </a:p>
        </p:txBody>
      </p:sp>
    </p:spTree>
    <p:extLst>
      <p:ext uri="{BB962C8B-B14F-4D97-AF65-F5344CB8AC3E}">
        <p14:creationId xmlns:p14="http://schemas.microsoft.com/office/powerpoint/2010/main" val="27789457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3"/>
          <p:cNvSpPr>
            <a:spLocks noGrp="1"/>
          </p:cNvSpPr>
          <p:nvPr>
            <p:ph type="ctrTitle"/>
          </p:nvPr>
        </p:nvSpPr>
        <p:spPr/>
        <p:txBody>
          <a:bodyPr>
            <a:normAutofit/>
          </a:bodyPr>
          <a:lstStyle/>
          <a:p>
            <a:pPr algn="l"/>
            <a:r>
              <a:rPr lang="en-US" sz="4000" dirty="0">
                <a:latin typeface="Calibri" charset="0"/>
              </a:rPr>
              <a:t>Thailand Past Development and Inequality</a:t>
            </a:r>
          </a:p>
        </p:txBody>
      </p:sp>
      <p:sp>
        <p:nvSpPr>
          <p:cNvPr id="6" name="Subtitle 5"/>
          <p:cNvSpPr>
            <a:spLocks noGrp="1"/>
          </p:cNvSpPr>
          <p:nvPr>
            <p:ph type="subTitle" idx="1"/>
          </p:nvPr>
        </p:nvSpPr>
        <p:spPr/>
        <p:txBody>
          <a:bodyPr rtlCol="0">
            <a:normAutofit/>
          </a:bodyPr>
          <a:lstStyle/>
          <a:p>
            <a:pPr fontAlgn="auto">
              <a:spcAft>
                <a:spcPts val="0"/>
              </a:spcAft>
              <a:buFont typeface="Arial"/>
              <a:buNone/>
              <a:defRPr/>
            </a:pPr>
            <a:endParaRPr lang="en-US" smtClean="0">
              <a:ea typeface="+mn-ea"/>
              <a:cs typeface="+mn-cs"/>
            </a:endParaRPr>
          </a:p>
        </p:txBody>
      </p:sp>
    </p:spTree>
    <p:extLst>
      <p:ext uri="{BB962C8B-B14F-4D97-AF65-F5344CB8AC3E}">
        <p14:creationId xmlns:p14="http://schemas.microsoft.com/office/powerpoint/2010/main" val="2262985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success story</a:t>
            </a:r>
            <a:endParaRPr lang="en-US" dirty="0"/>
          </a:p>
        </p:txBody>
      </p:sp>
      <p:sp>
        <p:nvSpPr>
          <p:cNvPr id="3" name="Content Placeholder 2"/>
          <p:cNvSpPr>
            <a:spLocks noGrp="1"/>
          </p:cNvSpPr>
          <p:nvPr>
            <p:ph idx="1"/>
          </p:nvPr>
        </p:nvSpPr>
        <p:spPr/>
        <p:txBody>
          <a:bodyPr/>
          <a:lstStyle/>
          <a:p>
            <a:r>
              <a:rPr lang="en-US" dirty="0" smtClean="0"/>
              <a:t>Export promotion industrialization policy</a:t>
            </a:r>
          </a:p>
          <a:p>
            <a:pPr lvl="1"/>
            <a:r>
              <a:rPr lang="en-US" dirty="0" smtClean="0"/>
              <a:t>High and uninterrupted growth: Average GDP growth </a:t>
            </a:r>
          </a:p>
          <a:p>
            <a:pPr lvl="2"/>
            <a:r>
              <a:rPr lang="en-US" dirty="0" smtClean="0"/>
              <a:t>1960-1995 = 7.9%</a:t>
            </a:r>
            <a:endParaRPr lang="en-US" dirty="0"/>
          </a:p>
          <a:p>
            <a:pPr lvl="2"/>
            <a:r>
              <a:rPr lang="en-US" dirty="0" smtClean="0"/>
              <a:t>1960-2011 = 6.2%</a:t>
            </a:r>
          </a:p>
          <a:p>
            <a:pPr lvl="2"/>
            <a:r>
              <a:rPr lang="en-US" dirty="0" smtClean="0"/>
              <a:t>Gained upper-middle income status in 2011</a:t>
            </a:r>
          </a:p>
        </p:txBody>
      </p:sp>
    </p:spTree>
    <p:extLst>
      <p:ext uri="{BB962C8B-B14F-4D97-AF65-F5344CB8AC3E}">
        <p14:creationId xmlns:p14="http://schemas.microsoft.com/office/powerpoint/2010/main" val="4126572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per capita and growth</a:t>
            </a:r>
            <a:endParaRPr lang="en-US" dirty="0"/>
          </a:p>
        </p:txBody>
      </p:sp>
      <p:pic>
        <p:nvPicPr>
          <p:cNvPr id="5" name="Chart 1"/>
          <p:cNvPicPr/>
          <p:nvPr/>
        </p:nvPicPr>
        <p:blipFill>
          <a:blip r:embed="rId3">
            <a:extLst>
              <a:ext uri="{28A0092B-C50C-407E-A947-70E740481C1C}">
                <a14:useLocalDpi xmlns:a14="http://schemas.microsoft.com/office/drawing/2010/main" val="0"/>
              </a:ext>
            </a:extLst>
          </a:blip>
          <a:srcRect l="-1553" t="-4684" r="-427" b="-4460"/>
          <a:stretch>
            <a:fillRect/>
          </a:stretch>
        </p:blipFill>
        <p:spPr bwMode="auto">
          <a:xfrm>
            <a:off x="457201" y="1659878"/>
            <a:ext cx="8054986" cy="4791011"/>
          </a:xfrm>
          <a:prstGeom prst="rect">
            <a:avLst/>
          </a:prstGeom>
          <a:noFill/>
          <a:ln>
            <a:noFill/>
          </a:ln>
        </p:spPr>
      </p:pic>
    </p:spTree>
    <p:extLst>
      <p:ext uri="{BB962C8B-B14F-4D97-AF65-F5344CB8AC3E}">
        <p14:creationId xmlns:p14="http://schemas.microsoft.com/office/powerpoint/2010/main" val="3263624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success story</a:t>
            </a:r>
            <a:endParaRPr lang="en-US" dirty="0"/>
          </a:p>
        </p:txBody>
      </p:sp>
      <p:sp>
        <p:nvSpPr>
          <p:cNvPr id="3" name="Content Placeholder 2"/>
          <p:cNvSpPr>
            <a:spLocks noGrp="1"/>
          </p:cNvSpPr>
          <p:nvPr>
            <p:ph idx="1"/>
          </p:nvPr>
        </p:nvSpPr>
        <p:spPr/>
        <p:txBody>
          <a:bodyPr/>
          <a:lstStyle/>
          <a:p>
            <a:r>
              <a:rPr lang="en-US" dirty="0" smtClean="0"/>
              <a:t>Export promotion industrialization policy</a:t>
            </a:r>
          </a:p>
          <a:p>
            <a:pPr lvl="1"/>
            <a:r>
              <a:rPr lang="en-US" dirty="0" smtClean="0"/>
              <a:t>High and uninterrupted growth: Average GDP growth </a:t>
            </a:r>
          </a:p>
          <a:p>
            <a:pPr lvl="2"/>
            <a:r>
              <a:rPr lang="en-US" dirty="0" smtClean="0"/>
              <a:t>1960-1995 = 7.9%</a:t>
            </a:r>
            <a:endParaRPr lang="en-US" dirty="0"/>
          </a:p>
          <a:p>
            <a:pPr lvl="2"/>
            <a:r>
              <a:rPr lang="en-US" dirty="0" smtClean="0"/>
              <a:t>1960-2011 = 6.2%</a:t>
            </a:r>
          </a:p>
          <a:p>
            <a:pPr lvl="2"/>
            <a:r>
              <a:rPr lang="en-US" dirty="0" smtClean="0"/>
              <a:t>Gained upper-middle income status in 2011</a:t>
            </a:r>
          </a:p>
          <a:p>
            <a:pPr lvl="1"/>
            <a:r>
              <a:rPr lang="en-US" dirty="0" smtClean="0"/>
              <a:t>Successfully improved the standard of living</a:t>
            </a:r>
          </a:p>
          <a:p>
            <a:pPr lvl="1"/>
            <a:endParaRPr lang="en-US" dirty="0" smtClean="0"/>
          </a:p>
        </p:txBody>
      </p:sp>
    </p:spTree>
    <p:extLst>
      <p:ext uri="{BB962C8B-B14F-4D97-AF65-F5344CB8AC3E}">
        <p14:creationId xmlns:p14="http://schemas.microsoft.com/office/powerpoint/2010/main" val="1645087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itle 3"/>
          <p:cNvSpPr>
            <a:spLocks noGrp="1"/>
          </p:cNvSpPr>
          <p:nvPr>
            <p:ph type="title"/>
          </p:nvPr>
        </p:nvSpPr>
        <p:spPr/>
        <p:txBody>
          <a:bodyPr/>
          <a:lstStyle/>
          <a:p>
            <a:r>
              <a:rPr lang="en-US">
                <a:latin typeface="Calibri" charset="0"/>
              </a:rPr>
              <a:t>Successful poverty reduction</a:t>
            </a:r>
          </a:p>
        </p:txBody>
      </p:sp>
      <p:pic>
        <p:nvPicPr>
          <p:cNvPr id="512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4313" y="2039938"/>
            <a:ext cx="8686800" cy="351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9639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Poverty incident by gender</a:t>
            </a:r>
            <a:endParaRPr lang="en-US" dirty="0"/>
          </a:p>
        </p:txBody>
      </p:sp>
      <p:pic>
        <p:nvPicPr>
          <p:cNvPr id="3" name="Picture 2"/>
          <p:cNvPicPr>
            <a:picLocks noChangeAspect="1"/>
          </p:cNvPicPr>
          <p:nvPr/>
        </p:nvPicPr>
        <p:blipFill>
          <a:blip r:embed="rId2"/>
          <a:stretch>
            <a:fillRect/>
          </a:stretch>
        </p:blipFill>
        <p:spPr>
          <a:xfrm>
            <a:off x="607452" y="2038349"/>
            <a:ext cx="7929096" cy="3675073"/>
          </a:xfrm>
          <a:prstGeom prst="rect">
            <a:avLst/>
          </a:prstGeom>
        </p:spPr>
      </p:pic>
    </p:spTree>
    <p:extLst>
      <p:ext uri="{BB962C8B-B14F-4D97-AF65-F5344CB8AC3E}">
        <p14:creationId xmlns:p14="http://schemas.microsoft.com/office/powerpoint/2010/main" val="1378427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Middle income trap?</a:t>
            </a:r>
            <a:endParaRPr lang="en-US" dirty="0"/>
          </a:p>
        </p:txBody>
      </p:sp>
      <p:sp>
        <p:nvSpPr>
          <p:cNvPr id="3" name="Content Placeholder 2"/>
          <p:cNvSpPr>
            <a:spLocks noGrp="1"/>
          </p:cNvSpPr>
          <p:nvPr>
            <p:ph idx="1"/>
          </p:nvPr>
        </p:nvSpPr>
        <p:spPr/>
        <p:txBody>
          <a:bodyPr/>
          <a:lstStyle/>
          <a:p>
            <a:r>
              <a:rPr lang="en-US" dirty="0" smtClean="0"/>
              <a:t>Since the economic crisis in 1997, growth rate has slowed down markedly</a:t>
            </a:r>
          </a:p>
          <a:p>
            <a:pPr lvl="1"/>
            <a:r>
              <a:rPr lang="en-US" dirty="0" smtClean="0"/>
              <a:t>Average growth rate 1998-2012 is 3.3%</a:t>
            </a:r>
          </a:p>
          <a:p>
            <a:pPr lvl="1"/>
            <a:r>
              <a:rPr lang="en-US" dirty="0" smtClean="0"/>
              <a:t>11 years moving-average annual growth</a:t>
            </a:r>
          </a:p>
          <a:p>
            <a:pPr lvl="2"/>
            <a:r>
              <a:rPr lang="en-US" dirty="0" smtClean="0"/>
              <a:t>1998-201</a:t>
            </a:r>
            <a:r>
              <a:rPr lang="en-US" dirty="0"/>
              <a:t>1</a:t>
            </a:r>
            <a:r>
              <a:rPr lang="en-US" dirty="0" smtClean="0"/>
              <a:t> = 4%</a:t>
            </a:r>
          </a:p>
          <a:p>
            <a:pPr lvl="2"/>
            <a:r>
              <a:rPr lang="en-US" dirty="0" smtClean="0"/>
              <a:t>1963-1993 = 7%</a:t>
            </a:r>
            <a:endParaRPr lang="en-US" dirty="0"/>
          </a:p>
        </p:txBody>
      </p:sp>
    </p:spTree>
    <p:extLst>
      <p:ext uri="{BB962C8B-B14F-4D97-AF65-F5344CB8AC3E}">
        <p14:creationId xmlns:p14="http://schemas.microsoft.com/office/powerpoint/2010/main" val="4247316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11 years moving average GDP growth (Jitsuchon,2012) </a:t>
            </a:r>
            <a:endParaRPr lang="en-US" dirty="0"/>
          </a:p>
        </p:txBody>
      </p:sp>
      <p:pic>
        <p:nvPicPr>
          <p:cNvPr id="4" name="Picture 3"/>
          <p:cNvPicPr>
            <a:picLocks noChangeAspect="1"/>
          </p:cNvPicPr>
          <p:nvPr/>
        </p:nvPicPr>
        <p:blipFill>
          <a:blip r:embed="rId3"/>
          <a:stretch>
            <a:fillRect/>
          </a:stretch>
        </p:blipFill>
        <p:spPr>
          <a:xfrm>
            <a:off x="548287" y="2190867"/>
            <a:ext cx="7737579" cy="3015113"/>
          </a:xfrm>
          <a:prstGeom prst="rect">
            <a:avLst/>
          </a:prstGeom>
        </p:spPr>
      </p:pic>
    </p:spTree>
    <p:extLst>
      <p:ext uri="{BB962C8B-B14F-4D97-AF65-F5344CB8AC3E}">
        <p14:creationId xmlns:p14="http://schemas.microsoft.com/office/powerpoint/2010/main" val="427024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Slowing down growth and investment</a:t>
            </a:r>
          </a:p>
        </p:txBody>
      </p:sp>
      <p:pic>
        <p:nvPicPr>
          <p:cNvPr id="717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363" y="2035175"/>
            <a:ext cx="7339012" cy="371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618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comparison</a:t>
            </a:r>
            <a:endParaRPr lang="en-US" dirty="0"/>
          </a:p>
        </p:txBody>
      </p:sp>
      <p:pic>
        <p:nvPicPr>
          <p:cNvPr id="1140" name="Picture 1139"/>
          <p:cNvPicPr>
            <a:picLocks noChangeAspect="1"/>
          </p:cNvPicPr>
          <p:nvPr/>
        </p:nvPicPr>
        <p:blipFill rotWithShape="1">
          <a:blip r:embed="rId3"/>
          <a:srcRect l="6600" t="6753" r="47062" b="13627"/>
          <a:stretch/>
        </p:blipFill>
        <p:spPr>
          <a:xfrm>
            <a:off x="457200" y="1165952"/>
            <a:ext cx="8092707" cy="5537089"/>
          </a:xfrm>
          <a:prstGeom prst="rect">
            <a:avLst/>
          </a:prstGeom>
        </p:spPr>
      </p:pic>
    </p:spTree>
    <p:extLst>
      <p:ext uri="{BB962C8B-B14F-4D97-AF65-F5344CB8AC3E}">
        <p14:creationId xmlns:p14="http://schemas.microsoft.com/office/powerpoint/2010/main" val="268188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comparison</a:t>
            </a:r>
            <a:endParaRPr lang="en-US" dirty="0"/>
          </a:p>
        </p:txBody>
      </p:sp>
      <p:pic>
        <p:nvPicPr>
          <p:cNvPr id="3" name="Picture 2"/>
          <p:cNvPicPr>
            <a:picLocks noChangeAspect="1"/>
          </p:cNvPicPr>
          <p:nvPr/>
        </p:nvPicPr>
        <p:blipFill rotWithShape="1">
          <a:blip r:embed="rId3"/>
          <a:srcRect l="52664" t="6753" b="12541"/>
          <a:stretch/>
        </p:blipFill>
        <p:spPr>
          <a:xfrm>
            <a:off x="1735130" y="1447746"/>
            <a:ext cx="6264692" cy="5410254"/>
          </a:xfrm>
          <a:prstGeom prst="rect">
            <a:avLst/>
          </a:prstGeom>
        </p:spPr>
      </p:pic>
    </p:spTree>
    <p:extLst>
      <p:ext uri="{BB962C8B-B14F-4D97-AF65-F5344CB8AC3E}">
        <p14:creationId xmlns:p14="http://schemas.microsoft.com/office/powerpoint/2010/main" val="1170685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2"/>
          <p:cNvSpPr>
            <a:spLocks noGrp="1"/>
          </p:cNvSpPr>
          <p:nvPr>
            <p:ph type="ctrTitle"/>
          </p:nvPr>
        </p:nvSpPr>
        <p:spPr/>
        <p:txBody>
          <a:bodyPr/>
          <a:lstStyle/>
          <a:p>
            <a:pPr algn="l"/>
            <a:r>
              <a:rPr lang="en-US" dirty="0" smtClean="0">
                <a:latin typeface="Calibri" charset="0"/>
              </a:rPr>
              <a:t>What restricts growth?</a:t>
            </a:r>
            <a:endParaRPr lang="en-US" dirty="0">
              <a:latin typeface="Calibri" charset="0"/>
            </a:endParaRPr>
          </a:p>
        </p:txBody>
      </p:sp>
      <p:sp>
        <p:nvSpPr>
          <p:cNvPr id="5" name="Subtitle 4"/>
          <p:cNvSpPr>
            <a:spLocks noGrp="1"/>
          </p:cNvSpPr>
          <p:nvPr>
            <p:ph type="subTitle" idx="1"/>
          </p:nvPr>
        </p:nvSpPr>
        <p:spPr/>
        <p:txBody>
          <a:bodyPr rtlCol="0">
            <a:normAutofit/>
          </a:bodyPr>
          <a:lstStyle/>
          <a:p>
            <a:pPr fontAlgn="auto">
              <a:spcAft>
                <a:spcPts val="0"/>
              </a:spcAft>
              <a:buFont typeface="Arial"/>
              <a:buNone/>
              <a:defRPr/>
            </a:pPr>
            <a:endParaRPr lang="en-US" dirty="0" smtClean="0">
              <a:ea typeface="+mn-ea"/>
              <a:cs typeface="+mn-cs"/>
            </a:endParaRPr>
          </a:p>
        </p:txBody>
      </p:sp>
    </p:spTree>
    <p:extLst>
      <p:ext uri="{BB962C8B-B14F-4D97-AF65-F5344CB8AC3E}">
        <p14:creationId xmlns:p14="http://schemas.microsoft.com/office/powerpoint/2010/main" val="283216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Well-known factors</a:t>
            </a:r>
            <a:endParaRPr lang="en-US" dirty="0"/>
          </a:p>
        </p:txBody>
      </p:sp>
      <p:sp>
        <p:nvSpPr>
          <p:cNvPr id="3" name="Content Placeholder 2"/>
          <p:cNvSpPr>
            <a:spLocks noGrp="1"/>
          </p:cNvSpPr>
          <p:nvPr>
            <p:ph idx="1"/>
          </p:nvPr>
        </p:nvSpPr>
        <p:spPr/>
        <p:txBody>
          <a:bodyPr/>
          <a:lstStyle/>
          <a:p>
            <a:r>
              <a:rPr lang="en-US" dirty="0" smtClean="0"/>
              <a:t>Low R&amp;D: spending 0.2 % of GDP on R&amp;D (global average ~ 1%).</a:t>
            </a:r>
          </a:p>
          <a:p>
            <a:r>
              <a:rPr lang="en-US" dirty="0" smtClean="0"/>
              <a:t>Labor shortage and lacking skill (Cheap labor, import technology, loss competitiveness).  </a:t>
            </a:r>
          </a:p>
          <a:p>
            <a:r>
              <a:rPr lang="en-US" dirty="0" smtClean="0"/>
              <a:t>Inefficient use of natural resources.</a:t>
            </a:r>
          </a:p>
          <a:p>
            <a:r>
              <a:rPr lang="en-US" dirty="0" smtClean="0"/>
              <a:t>Corruption and rent-seeking (misallocation of resources)</a:t>
            </a:r>
          </a:p>
          <a:p>
            <a:endParaRPr lang="en-US" dirty="0"/>
          </a:p>
        </p:txBody>
      </p:sp>
    </p:spTree>
    <p:extLst>
      <p:ext uri="{BB962C8B-B14F-4D97-AF65-F5344CB8AC3E}">
        <p14:creationId xmlns:p14="http://schemas.microsoft.com/office/powerpoint/2010/main" val="117327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Low labor share</a:t>
            </a:r>
            <a:endParaRPr lang="en-US" dirty="0"/>
          </a:p>
        </p:txBody>
      </p:sp>
      <p:pic>
        <p:nvPicPr>
          <p:cNvPr id="5" name="Picture 4"/>
          <p:cNvPicPr>
            <a:picLocks noChangeAspect="1"/>
          </p:cNvPicPr>
          <p:nvPr/>
        </p:nvPicPr>
        <p:blipFill>
          <a:blip r:embed="rId3"/>
          <a:stretch>
            <a:fillRect/>
          </a:stretch>
        </p:blipFill>
        <p:spPr>
          <a:xfrm>
            <a:off x="292589" y="1773827"/>
            <a:ext cx="8241810" cy="4455033"/>
          </a:xfrm>
          <a:prstGeom prst="rect">
            <a:avLst/>
          </a:prstGeom>
        </p:spPr>
      </p:pic>
    </p:spTree>
    <p:extLst>
      <p:ext uri="{BB962C8B-B14F-4D97-AF65-F5344CB8AC3E}">
        <p14:creationId xmlns:p14="http://schemas.microsoft.com/office/powerpoint/2010/main" val="10859446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5" name="Picture 4"/>
          <p:cNvPicPr>
            <a:picLocks noChangeAspect="1"/>
          </p:cNvPicPr>
          <p:nvPr/>
        </p:nvPicPr>
        <p:blipFill>
          <a:blip r:embed="rId2"/>
          <a:stretch>
            <a:fillRect/>
          </a:stretch>
        </p:blipFill>
        <p:spPr>
          <a:xfrm>
            <a:off x="643811" y="1559242"/>
            <a:ext cx="8042989" cy="4444267"/>
          </a:xfrm>
          <a:prstGeom prst="rect">
            <a:avLst/>
          </a:prstGeom>
        </p:spPr>
      </p:pic>
    </p:spTree>
    <p:extLst>
      <p:ext uri="{BB962C8B-B14F-4D97-AF65-F5344CB8AC3E}">
        <p14:creationId xmlns:p14="http://schemas.microsoft.com/office/powerpoint/2010/main" val="2799305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2"/>
          <p:cNvSpPr>
            <a:spLocks noGrp="1"/>
          </p:cNvSpPr>
          <p:nvPr>
            <p:ph type="ctrTitle"/>
          </p:nvPr>
        </p:nvSpPr>
        <p:spPr/>
        <p:txBody>
          <a:bodyPr/>
          <a:lstStyle/>
          <a:p>
            <a:pPr algn="l"/>
            <a:r>
              <a:rPr lang="en-US">
                <a:latin typeface="Calibri" charset="0"/>
              </a:rPr>
              <a:t>Socio-economic dimension and economic growth</a:t>
            </a:r>
          </a:p>
        </p:txBody>
      </p:sp>
      <p:sp>
        <p:nvSpPr>
          <p:cNvPr id="5" name="Subtitle 4"/>
          <p:cNvSpPr>
            <a:spLocks noGrp="1"/>
          </p:cNvSpPr>
          <p:nvPr>
            <p:ph type="subTitle" idx="1"/>
          </p:nvPr>
        </p:nvSpPr>
        <p:spPr/>
        <p:txBody>
          <a:bodyPr rtlCol="0">
            <a:normAutofit/>
          </a:bodyPr>
          <a:lstStyle/>
          <a:p>
            <a:pPr fontAlgn="auto">
              <a:spcAft>
                <a:spcPts val="0"/>
              </a:spcAft>
              <a:buFont typeface="Arial"/>
              <a:buNone/>
              <a:defRPr/>
            </a:pPr>
            <a:r>
              <a:rPr lang="en-US" dirty="0" smtClean="0">
                <a:ea typeface="+mn-ea"/>
                <a:cs typeface="+mn-cs"/>
              </a:rPr>
              <a:t>What can we learn from international evidence?</a:t>
            </a:r>
          </a:p>
        </p:txBody>
      </p:sp>
    </p:spTree>
    <p:extLst>
      <p:ext uri="{BB962C8B-B14F-4D97-AF65-F5344CB8AC3E}">
        <p14:creationId xmlns:p14="http://schemas.microsoft.com/office/powerpoint/2010/main" val="2486856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1.Inequality</a:t>
            </a:r>
            <a:endParaRPr lang="en-US" dirty="0"/>
          </a:p>
        </p:txBody>
      </p:sp>
      <p:sp>
        <p:nvSpPr>
          <p:cNvPr id="3" name="Content Placeholder 2"/>
          <p:cNvSpPr>
            <a:spLocks noGrp="1"/>
          </p:cNvSpPr>
          <p:nvPr>
            <p:ph idx="1"/>
          </p:nvPr>
        </p:nvSpPr>
        <p:spPr/>
        <p:txBody>
          <a:bodyPr/>
          <a:lstStyle/>
          <a:p>
            <a:r>
              <a:rPr lang="en-US" dirty="0" smtClean="0"/>
              <a:t>Thailand’s inequality problem has not been much improved</a:t>
            </a:r>
          </a:p>
          <a:p>
            <a:r>
              <a:rPr lang="en-US" dirty="0" smtClean="0"/>
              <a:t>More equality improves resource allocation and efficiency when credit market are imperfect (</a:t>
            </a:r>
            <a:r>
              <a:rPr lang="en-US" dirty="0" err="1" smtClean="0"/>
              <a:t>Aghion</a:t>
            </a:r>
            <a:r>
              <a:rPr lang="en-US" dirty="0" smtClean="0"/>
              <a:t> and Bolton, 1997)</a:t>
            </a:r>
          </a:p>
          <a:p>
            <a:r>
              <a:rPr lang="en-US" dirty="0" smtClean="0"/>
              <a:t>International evidence (Berg et al., 2008) shows that better income </a:t>
            </a:r>
            <a:r>
              <a:rPr lang="en-US" dirty="0"/>
              <a:t>distribution greatly increases growth spell </a:t>
            </a:r>
            <a:r>
              <a:rPr lang="en-US" dirty="0" smtClean="0"/>
              <a:t>duration</a:t>
            </a:r>
          </a:p>
          <a:p>
            <a:endParaRPr lang="en-US" dirty="0"/>
          </a:p>
        </p:txBody>
      </p:sp>
    </p:spTree>
    <p:extLst>
      <p:ext uri="{BB962C8B-B14F-4D97-AF65-F5344CB8AC3E}">
        <p14:creationId xmlns:p14="http://schemas.microsoft.com/office/powerpoint/2010/main" val="2856672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Income distribution greatly increases growth spell duration</a:t>
            </a:r>
          </a:p>
        </p:txBody>
      </p:sp>
      <p:sp>
        <p:nvSpPr>
          <p:cNvPr id="9218" name="Content Placeholder 3"/>
          <p:cNvSpPr>
            <a:spLocks noGrp="1"/>
          </p:cNvSpPr>
          <p:nvPr>
            <p:ph idx="1"/>
          </p:nvPr>
        </p:nvSpPr>
        <p:spPr/>
        <p:txBody>
          <a:bodyPr/>
          <a:lstStyle/>
          <a:p>
            <a:pPr marL="0" indent="0">
              <a:buFont typeface="Arial" charset="0"/>
              <a:buNone/>
            </a:pPr>
            <a:r>
              <a:rPr lang="en-US" sz="2000">
                <a:latin typeface="Calibri" charset="0"/>
              </a:rPr>
              <a:t>Berg et al. (2008)</a:t>
            </a:r>
          </a:p>
        </p:txBody>
      </p:sp>
      <p:pic>
        <p:nvPicPr>
          <p:cNvPr id="921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8638" y="2200275"/>
            <a:ext cx="8007350" cy="426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592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itle 1"/>
          <p:cNvSpPr>
            <a:spLocks noGrp="1"/>
          </p:cNvSpPr>
          <p:nvPr>
            <p:ph type="title"/>
          </p:nvPr>
        </p:nvSpPr>
        <p:spPr/>
        <p:txBody>
          <a:bodyPr/>
          <a:lstStyle/>
          <a:p>
            <a:r>
              <a:rPr lang="en-US" dirty="0" smtClean="0">
                <a:latin typeface="Calibri" charset="0"/>
              </a:rPr>
              <a:t>unimproved </a:t>
            </a:r>
            <a:r>
              <a:rPr lang="en-US" dirty="0">
                <a:latin typeface="Calibri" charset="0"/>
              </a:rPr>
              <a:t>inequality</a:t>
            </a:r>
          </a:p>
        </p:txBody>
      </p:sp>
      <p:pic>
        <p:nvPicPr>
          <p:cNvPr id="6146"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138" y="2252663"/>
            <a:ext cx="77724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8799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42" name="Object 2"/>
          <p:cNvGraphicFramePr>
            <a:graphicFrameLocks/>
          </p:cNvGraphicFramePr>
          <p:nvPr>
            <p:extLst>
              <p:ext uri="{D42A27DB-BD31-4B8C-83A1-F6EECF244321}">
                <p14:modId xmlns:p14="http://schemas.microsoft.com/office/powerpoint/2010/main" val="3286961928"/>
              </p:ext>
            </p:extLst>
          </p:nvPr>
        </p:nvGraphicFramePr>
        <p:xfrm>
          <a:off x="385763" y="457200"/>
          <a:ext cx="8447087" cy="6038850"/>
        </p:xfrm>
        <a:graphic>
          <a:graphicData uri="http://schemas.openxmlformats.org/presentationml/2006/ole">
            <mc:AlternateContent xmlns:mc="http://schemas.openxmlformats.org/markup-compatibility/2006">
              <mc:Choice xmlns:v="urn:schemas-microsoft-com:vml" Requires="v">
                <p:oleObj spid="_x0000_s17428" name="Chart" r:id="rId4" imgW="7505700" imgH="5105400" progId="MSGraph.Chart.8">
                  <p:embed followColorScheme="full"/>
                </p:oleObj>
              </mc:Choice>
              <mc:Fallback>
                <p:oleObj name="Chart" r:id="rId4" imgW="7505700" imgH="5105400" progId="MSGraph.Chart.8">
                  <p:embed followColorScheme="full"/>
                  <p:pic>
                    <p:nvPicPr>
                      <p:cNvPr id="0" name=""/>
                      <p:cNvPicPr>
                        <a:picLocks noChangeArrowheads="1"/>
                      </p:cNvPicPr>
                      <p:nvPr/>
                    </p:nvPicPr>
                    <p:blipFill>
                      <a:blip r:embed="rId5"/>
                      <a:srcRect/>
                      <a:stretch>
                        <a:fillRect/>
                      </a:stretch>
                    </p:blipFill>
                    <p:spPr bwMode="auto">
                      <a:xfrm>
                        <a:off x="385763" y="457200"/>
                        <a:ext cx="8447087" cy="603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547843" name="Text Box 3"/>
          <p:cNvSpPr txBox="1">
            <a:spLocks noChangeArrowheads="1"/>
          </p:cNvSpPr>
          <p:nvPr/>
        </p:nvSpPr>
        <p:spPr bwMode="auto">
          <a:xfrm>
            <a:off x="4354513" y="6324600"/>
            <a:ext cx="57308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b="1">
                <a:latin typeface="Arial" charset="0"/>
                <a:cs typeface="Arial" charset="0"/>
              </a:rPr>
              <a:t>Year</a:t>
            </a:r>
          </a:p>
        </p:txBody>
      </p:sp>
      <p:sp>
        <p:nvSpPr>
          <p:cNvPr id="547844" name="Text Box 4"/>
          <p:cNvSpPr txBox="1">
            <a:spLocks noChangeArrowheads="1"/>
          </p:cNvSpPr>
          <p:nvPr/>
        </p:nvSpPr>
        <p:spPr bwMode="auto">
          <a:xfrm>
            <a:off x="1439863" y="4191000"/>
            <a:ext cx="97313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Indonesia</a:t>
            </a:r>
          </a:p>
        </p:txBody>
      </p:sp>
      <p:sp>
        <p:nvSpPr>
          <p:cNvPr id="547845" name="Text Box 5"/>
          <p:cNvSpPr txBox="1">
            <a:spLocks noChangeArrowheads="1"/>
          </p:cNvSpPr>
          <p:nvPr/>
        </p:nvSpPr>
        <p:spPr bwMode="auto">
          <a:xfrm>
            <a:off x="5715000" y="990600"/>
            <a:ext cx="904875"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Thailand</a:t>
            </a:r>
          </a:p>
        </p:txBody>
      </p:sp>
      <p:sp>
        <p:nvSpPr>
          <p:cNvPr id="547846" name="Text Box 6"/>
          <p:cNvSpPr txBox="1">
            <a:spLocks noChangeArrowheads="1"/>
          </p:cNvSpPr>
          <p:nvPr/>
        </p:nvSpPr>
        <p:spPr bwMode="auto">
          <a:xfrm>
            <a:off x="2682875" y="1524000"/>
            <a:ext cx="928688"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Malaysia</a:t>
            </a:r>
          </a:p>
        </p:txBody>
      </p:sp>
      <p:sp>
        <p:nvSpPr>
          <p:cNvPr id="547847" name="Text Box 7"/>
          <p:cNvSpPr txBox="1">
            <a:spLocks noChangeArrowheads="1"/>
          </p:cNvSpPr>
          <p:nvPr/>
        </p:nvSpPr>
        <p:spPr bwMode="auto">
          <a:xfrm>
            <a:off x="1720850" y="2057400"/>
            <a:ext cx="1098550"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Philippines</a:t>
            </a:r>
          </a:p>
        </p:txBody>
      </p:sp>
      <p:sp>
        <p:nvSpPr>
          <p:cNvPr id="547848" name="Text Box 8"/>
          <p:cNvSpPr txBox="1">
            <a:spLocks noChangeArrowheads="1"/>
          </p:cNvSpPr>
          <p:nvPr/>
        </p:nvSpPr>
        <p:spPr bwMode="auto">
          <a:xfrm>
            <a:off x="436563" y="304800"/>
            <a:ext cx="54133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Gini</a:t>
            </a:r>
          </a:p>
        </p:txBody>
      </p:sp>
      <p:sp>
        <p:nvSpPr>
          <p:cNvPr id="547849" name="Text Box 9"/>
          <p:cNvSpPr txBox="1">
            <a:spLocks noChangeArrowheads="1"/>
          </p:cNvSpPr>
          <p:nvPr/>
        </p:nvSpPr>
        <p:spPr bwMode="auto">
          <a:xfrm>
            <a:off x="7315200" y="3962400"/>
            <a:ext cx="882650"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Vietnam</a:t>
            </a:r>
          </a:p>
        </p:txBody>
      </p:sp>
      <p:sp>
        <p:nvSpPr>
          <p:cNvPr id="547850" name="Text Box 10"/>
          <p:cNvSpPr txBox="1">
            <a:spLocks noChangeArrowheads="1"/>
          </p:cNvSpPr>
          <p:nvPr/>
        </p:nvSpPr>
        <p:spPr bwMode="auto">
          <a:xfrm>
            <a:off x="7239000" y="3352800"/>
            <a:ext cx="1017588"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Cambodia</a:t>
            </a:r>
          </a:p>
        </p:txBody>
      </p:sp>
      <p:sp>
        <p:nvSpPr>
          <p:cNvPr id="547851" name="Text Box 11"/>
          <p:cNvSpPr txBox="1">
            <a:spLocks noChangeArrowheads="1"/>
          </p:cNvSpPr>
          <p:nvPr/>
        </p:nvSpPr>
        <p:spPr bwMode="auto">
          <a:xfrm>
            <a:off x="7010400" y="4692650"/>
            <a:ext cx="576263"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Laos</a:t>
            </a:r>
          </a:p>
        </p:txBody>
      </p:sp>
    </p:spTree>
    <p:extLst>
      <p:ext uri="{BB962C8B-B14F-4D97-AF65-F5344CB8AC3E}">
        <p14:creationId xmlns:p14="http://schemas.microsoft.com/office/powerpoint/2010/main" val="116307149"/>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Expenditure quintiles</a:t>
            </a:r>
            <a:endParaRPr lang="en-US" dirty="0"/>
          </a:p>
        </p:txBody>
      </p:sp>
      <p:pic>
        <p:nvPicPr>
          <p:cNvPr id="5" name="Picture 4"/>
          <p:cNvPicPr>
            <a:picLocks noChangeAspect="1"/>
          </p:cNvPicPr>
          <p:nvPr/>
        </p:nvPicPr>
        <p:blipFill>
          <a:blip r:embed="rId2"/>
          <a:stretch>
            <a:fillRect/>
          </a:stretch>
        </p:blipFill>
        <p:spPr>
          <a:xfrm>
            <a:off x="289032" y="1964481"/>
            <a:ext cx="8565935" cy="3875066"/>
          </a:xfrm>
          <a:prstGeom prst="rect">
            <a:avLst/>
          </a:prstGeom>
        </p:spPr>
      </p:pic>
    </p:spTree>
    <p:extLst>
      <p:ext uri="{BB962C8B-B14F-4D97-AF65-F5344CB8AC3E}">
        <p14:creationId xmlns:p14="http://schemas.microsoft.com/office/powerpoint/2010/main" val="3833234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Title 1"/>
          <p:cNvSpPr>
            <a:spLocks noGrp="1"/>
          </p:cNvSpPr>
          <p:nvPr>
            <p:ph type="title"/>
          </p:nvPr>
        </p:nvSpPr>
        <p:spPr/>
        <p:txBody>
          <a:bodyPr/>
          <a:lstStyle/>
          <a:p>
            <a:r>
              <a:rPr lang="en-US">
                <a:latin typeface="Calibri" charset="0"/>
              </a:rPr>
              <a:t>Wage inequality</a:t>
            </a:r>
          </a:p>
        </p:txBody>
      </p:sp>
      <p:sp>
        <p:nvSpPr>
          <p:cNvPr id="1026" name="Content Placeholder 2"/>
          <p:cNvSpPr>
            <a:spLocks noGrp="1"/>
          </p:cNvSpPr>
          <p:nvPr>
            <p:ph idx="1"/>
          </p:nvPr>
        </p:nvSpPr>
        <p:spPr/>
        <p:txBody>
          <a:bodyPr/>
          <a:lstStyle/>
          <a:p>
            <a:r>
              <a:rPr lang="en-US">
                <a:latin typeface="Calibri" charset="0"/>
              </a:rPr>
              <a:t>Wages have been kept low to support export-driven growth based on cheap labor. </a:t>
            </a:r>
          </a:p>
          <a:p>
            <a:r>
              <a:rPr lang="en-US">
                <a:latin typeface="Calibri" charset="0"/>
              </a:rPr>
              <a:t>Share of total wage income (percent)</a:t>
            </a:r>
          </a:p>
          <a:p>
            <a:endParaRPr lang="en-US">
              <a:latin typeface="Calibri" charset="0"/>
            </a:endParaRPr>
          </a:p>
          <a:p>
            <a:endParaRPr lang="en-US">
              <a:latin typeface="Calibri" charset="0"/>
            </a:endParaRPr>
          </a:p>
        </p:txBody>
      </p:sp>
      <p:graphicFrame>
        <p:nvGraphicFramePr>
          <p:cNvPr id="5" name="Content Placeholder 3"/>
          <p:cNvGraphicFramePr>
            <a:graphicFrameLocks/>
          </p:cNvGraphicFramePr>
          <p:nvPr/>
        </p:nvGraphicFramePr>
        <p:xfrm>
          <a:off x="457200" y="3697288"/>
          <a:ext cx="8229601" cy="1482724"/>
        </p:xfrm>
        <a:graphic>
          <a:graphicData uri="http://schemas.openxmlformats.org/drawingml/2006/table">
            <a:tbl>
              <a:tblPr firstRow="1" bandRow="1">
                <a:tableStyleId>{073A0DAA-6AF3-43AB-8588-CEC1D06C72B9}</a:tableStyleId>
              </a:tblPr>
              <a:tblGrid>
                <a:gridCol w="2466516"/>
                <a:gridCol w="1152617"/>
                <a:gridCol w="1152617"/>
                <a:gridCol w="1152617"/>
                <a:gridCol w="1152617"/>
                <a:gridCol w="1152617"/>
              </a:tblGrid>
              <a:tr h="370681">
                <a:tc>
                  <a:txBody>
                    <a:bodyPr/>
                    <a:lstStyle/>
                    <a:p>
                      <a:endParaRPr lang="en-US" sz="1800" dirty="0">
                        <a:latin typeface="+mn-lt"/>
                      </a:endParaRPr>
                    </a:p>
                  </a:txBody>
                  <a:tcPr marT="45700" marB="45700"/>
                </a:tc>
                <a:tc>
                  <a:txBody>
                    <a:bodyPr/>
                    <a:lstStyle/>
                    <a:p>
                      <a:pPr algn="ctr"/>
                      <a:r>
                        <a:rPr lang="en-US" sz="1800" dirty="0" smtClean="0"/>
                        <a:t>2006</a:t>
                      </a:r>
                      <a:endParaRPr lang="en-US" sz="1800" dirty="0">
                        <a:latin typeface="+mn-lt"/>
                      </a:endParaRPr>
                    </a:p>
                  </a:txBody>
                  <a:tcPr marT="45700" marB="45700"/>
                </a:tc>
                <a:tc>
                  <a:txBody>
                    <a:bodyPr/>
                    <a:lstStyle/>
                    <a:p>
                      <a:pPr algn="ctr"/>
                      <a:r>
                        <a:rPr lang="en-US" sz="1800" dirty="0" smtClean="0"/>
                        <a:t>2007</a:t>
                      </a:r>
                      <a:endParaRPr lang="en-US" sz="1800" dirty="0">
                        <a:latin typeface="+mn-lt"/>
                      </a:endParaRPr>
                    </a:p>
                  </a:txBody>
                  <a:tcPr marT="45700" marB="45700"/>
                </a:tc>
                <a:tc>
                  <a:txBody>
                    <a:bodyPr/>
                    <a:lstStyle/>
                    <a:p>
                      <a:pPr algn="ctr"/>
                      <a:r>
                        <a:rPr lang="en-US" sz="1800" dirty="0" smtClean="0"/>
                        <a:t>2008</a:t>
                      </a:r>
                      <a:endParaRPr lang="en-US" sz="1800" dirty="0">
                        <a:latin typeface="+mn-lt"/>
                      </a:endParaRPr>
                    </a:p>
                  </a:txBody>
                  <a:tcPr marT="45700" marB="45700"/>
                </a:tc>
                <a:tc>
                  <a:txBody>
                    <a:bodyPr/>
                    <a:lstStyle/>
                    <a:p>
                      <a:pPr algn="ctr"/>
                      <a:r>
                        <a:rPr lang="en-US" sz="1800" dirty="0" smtClean="0"/>
                        <a:t>2009</a:t>
                      </a:r>
                      <a:endParaRPr lang="en-US" sz="1800" dirty="0">
                        <a:latin typeface="+mn-lt"/>
                      </a:endParaRPr>
                    </a:p>
                  </a:txBody>
                  <a:tcPr marT="45700" marB="45700"/>
                </a:tc>
                <a:tc>
                  <a:txBody>
                    <a:bodyPr/>
                    <a:lstStyle/>
                    <a:p>
                      <a:pPr algn="ctr"/>
                      <a:r>
                        <a:rPr lang="en-US" sz="1800" dirty="0" smtClean="0"/>
                        <a:t>2010</a:t>
                      </a:r>
                      <a:endParaRPr lang="en-US" sz="1800" dirty="0">
                        <a:latin typeface="+mn-lt"/>
                      </a:endParaRPr>
                    </a:p>
                  </a:txBody>
                  <a:tcPr marT="45700" marB="45700"/>
                </a:tc>
              </a:tr>
              <a:tr h="370681">
                <a:tc>
                  <a:txBody>
                    <a:bodyPr/>
                    <a:lstStyle/>
                    <a:p>
                      <a:r>
                        <a:rPr lang="en-US" sz="1800" dirty="0" smtClean="0"/>
                        <a:t>Poorest 10%</a:t>
                      </a:r>
                      <a:endParaRPr lang="en-US" sz="1800" dirty="0">
                        <a:latin typeface="+mn-lt"/>
                      </a:endParaRPr>
                    </a:p>
                  </a:txBody>
                  <a:tcPr marT="45700" marB="45700"/>
                </a:tc>
                <a:tc>
                  <a:txBody>
                    <a:bodyPr/>
                    <a:lstStyle/>
                    <a:p>
                      <a:pPr algn="r"/>
                      <a:r>
                        <a:rPr lang="en-US" sz="1800" dirty="0" smtClean="0"/>
                        <a:t>1.85</a:t>
                      </a:r>
                      <a:endParaRPr lang="en-US" sz="1800" dirty="0">
                        <a:latin typeface="+mn-lt"/>
                      </a:endParaRPr>
                    </a:p>
                  </a:txBody>
                  <a:tcPr marT="45700" marB="45700"/>
                </a:tc>
                <a:tc>
                  <a:txBody>
                    <a:bodyPr/>
                    <a:lstStyle/>
                    <a:p>
                      <a:pPr algn="r"/>
                      <a:r>
                        <a:rPr lang="en-US" sz="1800" dirty="0" smtClean="0"/>
                        <a:t>1.96</a:t>
                      </a:r>
                      <a:endParaRPr lang="en-US" sz="1800" dirty="0">
                        <a:latin typeface="+mn-lt"/>
                      </a:endParaRPr>
                    </a:p>
                  </a:txBody>
                  <a:tcPr marT="45700" marB="45700"/>
                </a:tc>
                <a:tc>
                  <a:txBody>
                    <a:bodyPr/>
                    <a:lstStyle/>
                    <a:p>
                      <a:pPr algn="r"/>
                      <a:r>
                        <a:rPr lang="en-US" sz="1800" dirty="0" smtClean="0"/>
                        <a:t>2.02</a:t>
                      </a:r>
                      <a:endParaRPr lang="en-US" sz="1800" dirty="0">
                        <a:latin typeface="+mn-lt"/>
                      </a:endParaRPr>
                    </a:p>
                  </a:txBody>
                  <a:tcPr marT="45700" marB="45700"/>
                </a:tc>
                <a:tc>
                  <a:txBody>
                    <a:bodyPr/>
                    <a:lstStyle/>
                    <a:p>
                      <a:pPr algn="r"/>
                      <a:r>
                        <a:rPr lang="en-US" sz="1800" dirty="0" smtClean="0"/>
                        <a:t>2.02</a:t>
                      </a:r>
                      <a:endParaRPr lang="en-US" sz="1800" dirty="0">
                        <a:latin typeface="+mn-lt"/>
                      </a:endParaRPr>
                    </a:p>
                  </a:txBody>
                  <a:tcPr marT="45700" marB="45700"/>
                </a:tc>
                <a:tc>
                  <a:txBody>
                    <a:bodyPr/>
                    <a:lstStyle/>
                    <a:p>
                      <a:pPr algn="r"/>
                      <a:r>
                        <a:rPr lang="en-US" sz="1800" dirty="0" smtClean="0"/>
                        <a:t>2.22</a:t>
                      </a:r>
                      <a:endParaRPr lang="en-US" sz="1800" dirty="0">
                        <a:latin typeface="+mn-lt"/>
                      </a:endParaRPr>
                    </a:p>
                  </a:txBody>
                  <a:tcPr marT="45700" marB="45700"/>
                </a:tc>
              </a:tr>
              <a:tr h="370681">
                <a:tc>
                  <a:txBody>
                    <a:bodyPr/>
                    <a:lstStyle/>
                    <a:p>
                      <a:r>
                        <a:rPr lang="en-US" sz="1800" dirty="0" smtClean="0"/>
                        <a:t>Richest 10%</a:t>
                      </a:r>
                      <a:endParaRPr lang="en-US" sz="1800" dirty="0">
                        <a:latin typeface="+mn-lt"/>
                      </a:endParaRPr>
                    </a:p>
                  </a:txBody>
                  <a:tcPr marT="45700" marB="45700"/>
                </a:tc>
                <a:tc>
                  <a:txBody>
                    <a:bodyPr/>
                    <a:lstStyle/>
                    <a:p>
                      <a:pPr algn="r"/>
                      <a:r>
                        <a:rPr lang="en-US" sz="1800" dirty="0" smtClean="0"/>
                        <a:t>35.11</a:t>
                      </a:r>
                      <a:endParaRPr lang="en-US" sz="1800" dirty="0">
                        <a:latin typeface="+mn-lt"/>
                      </a:endParaRPr>
                    </a:p>
                  </a:txBody>
                  <a:tcPr marT="45700" marB="45700"/>
                </a:tc>
                <a:tc>
                  <a:txBody>
                    <a:bodyPr/>
                    <a:lstStyle/>
                    <a:p>
                      <a:pPr algn="r"/>
                      <a:r>
                        <a:rPr lang="en-US" sz="1800" dirty="0" smtClean="0"/>
                        <a:t>35.43</a:t>
                      </a:r>
                      <a:endParaRPr lang="en-US" sz="1800" dirty="0">
                        <a:latin typeface="+mn-lt"/>
                      </a:endParaRPr>
                    </a:p>
                  </a:txBody>
                  <a:tcPr marT="45700" marB="45700"/>
                </a:tc>
                <a:tc>
                  <a:txBody>
                    <a:bodyPr/>
                    <a:lstStyle/>
                    <a:p>
                      <a:pPr algn="r"/>
                      <a:r>
                        <a:rPr lang="en-US" sz="1800" dirty="0" smtClean="0"/>
                        <a:t>37.01</a:t>
                      </a:r>
                      <a:endParaRPr lang="en-US" sz="1800" dirty="0">
                        <a:latin typeface="+mn-lt"/>
                      </a:endParaRPr>
                    </a:p>
                  </a:txBody>
                  <a:tcPr marT="45700" marB="45700"/>
                </a:tc>
                <a:tc>
                  <a:txBody>
                    <a:bodyPr/>
                    <a:lstStyle/>
                    <a:p>
                      <a:pPr algn="r"/>
                      <a:r>
                        <a:rPr lang="en-US" sz="1800" dirty="0" smtClean="0"/>
                        <a:t>36.50</a:t>
                      </a:r>
                      <a:endParaRPr lang="en-US" sz="1800" dirty="0">
                        <a:latin typeface="+mn-lt"/>
                      </a:endParaRPr>
                    </a:p>
                  </a:txBody>
                  <a:tcPr marT="45700" marB="45700"/>
                </a:tc>
                <a:tc>
                  <a:txBody>
                    <a:bodyPr/>
                    <a:lstStyle/>
                    <a:p>
                      <a:pPr algn="r"/>
                      <a:r>
                        <a:rPr lang="en-US" sz="1800" dirty="0" smtClean="0"/>
                        <a:t>36.96</a:t>
                      </a:r>
                      <a:endParaRPr lang="en-US" sz="1800" dirty="0">
                        <a:latin typeface="+mn-lt"/>
                      </a:endParaRPr>
                    </a:p>
                  </a:txBody>
                  <a:tcPr marT="45700" marB="45700"/>
                </a:tc>
              </a:tr>
              <a:tr h="370681">
                <a:tc>
                  <a:txBody>
                    <a:bodyPr/>
                    <a:lstStyle/>
                    <a:p>
                      <a:r>
                        <a:rPr lang="en-US" sz="1800" dirty="0" smtClean="0"/>
                        <a:t>Ratio Richest/Poorest</a:t>
                      </a:r>
                      <a:endParaRPr lang="en-US" sz="1800" dirty="0">
                        <a:latin typeface="+mn-lt"/>
                      </a:endParaRPr>
                    </a:p>
                  </a:txBody>
                  <a:tcPr marT="45700" marB="45700"/>
                </a:tc>
                <a:tc>
                  <a:txBody>
                    <a:bodyPr/>
                    <a:lstStyle/>
                    <a:p>
                      <a:pPr algn="r">
                        <a:lnSpc>
                          <a:spcPct val="115000"/>
                        </a:lnSpc>
                        <a:spcAft>
                          <a:spcPts val="0"/>
                        </a:spcAft>
                      </a:pPr>
                      <a:r>
                        <a:rPr lang="en-US" sz="1800" dirty="0">
                          <a:effectLst/>
                        </a:rPr>
                        <a:t>18.97</a:t>
                      </a:r>
                      <a:endParaRPr lang="en-US" sz="1800" dirty="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a:effectLst/>
                        </a:rPr>
                        <a:t>18.09</a:t>
                      </a:r>
                      <a:endParaRPr lang="en-US" sz="180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a:effectLst/>
                        </a:rPr>
                        <a:t>18.28</a:t>
                      </a:r>
                      <a:endParaRPr lang="en-US" sz="180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dirty="0">
                          <a:effectLst/>
                        </a:rPr>
                        <a:t>18.04</a:t>
                      </a:r>
                      <a:endParaRPr lang="en-US" sz="1800" dirty="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dirty="0">
                          <a:effectLst/>
                        </a:rPr>
                        <a:t>16.66</a:t>
                      </a:r>
                      <a:endParaRPr lang="en-US" sz="1800" dirty="0">
                        <a:effectLst/>
                        <a:latin typeface="+mn-lt"/>
                        <a:ea typeface="MS Mincho"/>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334232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US" sz="3200" b="1">
                <a:latin typeface="Calibri" charset="0"/>
              </a:rPr>
              <a:t>Real minimum wage and Real GDP per capita </a:t>
            </a:r>
            <a:endParaRPr lang="en-US" sz="3200">
              <a:latin typeface="Calibri" charset="0"/>
            </a:endParaRPr>
          </a:p>
        </p:txBody>
      </p:sp>
      <p:pic>
        <p:nvPicPr>
          <p:cNvPr id="17410"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l="-14613" r="-14613"/>
          <a:stretch>
            <a:fillRect/>
          </a:stretch>
        </p:blipFill>
        <p:spPr/>
      </p:pic>
    </p:spTree>
    <p:extLst>
      <p:ext uri="{BB962C8B-B14F-4D97-AF65-F5344CB8AC3E}">
        <p14:creationId xmlns:p14="http://schemas.microsoft.com/office/powerpoint/2010/main" val="2288523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100585" y="465269"/>
            <a:ext cx="8876814" cy="6023345"/>
          </a:xfrm>
          <a:prstGeom prst="rect">
            <a:avLst/>
          </a:prstGeom>
        </p:spPr>
      </p:pic>
    </p:spTree>
    <p:extLst>
      <p:ext uri="{BB962C8B-B14F-4D97-AF65-F5344CB8AC3E}">
        <p14:creationId xmlns:p14="http://schemas.microsoft.com/office/powerpoint/2010/main" val="1969495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5" name="Picture 4" descr="\\psf\Home\Desktop\Picture STATA FES\share of labor cost by industry year v4.jpg"/>
          <p:cNvPicPr/>
          <p:nvPr/>
        </p:nvPicPr>
        <p:blipFill>
          <a:blip r:embed="rId2">
            <a:extLst>
              <a:ext uri="{28A0092B-C50C-407E-A947-70E740481C1C}">
                <a14:useLocalDpi xmlns:a14="http://schemas.microsoft.com/office/drawing/2010/main" val="0"/>
              </a:ext>
            </a:extLst>
          </a:blip>
          <a:srcRect/>
          <a:stretch>
            <a:fillRect/>
          </a:stretch>
        </p:blipFill>
        <p:spPr bwMode="auto">
          <a:xfrm>
            <a:off x="544953" y="85968"/>
            <a:ext cx="8372401" cy="6353908"/>
          </a:xfrm>
          <a:prstGeom prst="rect">
            <a:avLst/>
          </a:prstGeom>
          <a:noFill/>
          <a:ln>
            <a:noFill/>
          </a:ln>
        </p:spPr>
      </p:pic>
    </p:spTree>
    <p:extLst>
      <p:ext uri="{BB962C8B-B14F-4D97-AF65-F5344CB8AC3E}">
        <p14:creationId xmlns:p14="http://schemas.microsoft.com/office/powerpoint/2010/main" val="2388692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Majority of workers is in informal sector</a:t>
            </a:r>
            <a:endParaRPr lang="en-US" dirty="0"/>
          </a:p>
        </p:txBody>
      </p:sp>
      <p:pic>
        <p:nvPicPr>
          <p:cNvPr id="3" name="Picture 2"/>
          <p:cNvPicPr>
            <a:picLocks noChangeAspect="1"/>
          </p:cNvPicPr>
          <p:nvPr/>
        </p:nvPicPr>
        <p:blipFill>
          <a:blip r:embed="rId3"/>
          <a:stretch>
            <a:fillRect/>
          </a:stretch>
        </p:blipFill>
        <p:spPr>
          <a:xfrm>
            <a:off x="1148859" y="2669320"/>
            <a:ext cx="7173060" cy="1793265"/>
          </a:xfrm>
          <a:prstGeom prst="rect">
            <a:avLst/>
          </a:prstGeom>
        </p:spPr>
      </p:pic>
    </p:spTree>
    <p:extLst>
      <p:ext uri="{BB962C8B-B14F-4D97-AF65-F5344CB8AC3E}">
        <p14:creationId xmlns:p14="http://schemas.microsoft.com/office/powerpoint/2010/main" val="3506534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psf\Home\Desktop\Picture STATA FES\BKK wage distribution formal 07_08.jpg"/>
          <p:cNvPicPr/>
          <p:nvPr/>
        </p:nvPicPr>
        <p:blipFill>
          <a:blip r:embed="rId2">
            <a:extLst>
              <a:ext uri="{28A0092B-C50C-407E-A947-70E740481C1C}">
                <a14:useLocalDpi xmlns:a14="http://schemas.microsoft.com/office/drawing/2010/main" val="0"/>
              </a:ext>
            </a:extLst>
          </a:blip>
          <a:srcRect/>
          <a:stretch>
            <a:fillRect/>
          </a:stretch>
        </p:blipFill>
        <p:spPr bwMode="auto">
          <a:xfrm>
            <a:off x="457201" y="132862"/>
            <a:ext cx="8397630" cy="6341832"/>
          </a:xfrm>
          <a:prstGeom prst="rect">
            <a:avLst/>
          </a:prstGeom>
          <a:noFill/>
          <a:ln>
            <a:noFill/>
          </a:ln>
        </p:spPr>
      </p:pic>
    </p:spTree>
    <p:extLst>
      <p:ext uri="{BB962C8B-B14F-4D97-AF65-F5344CB8AC3E}">
        <p14:creationId xmlns:p14="http://schemas.microsoft.com/office/powerpoint/2010/main" val="9146442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psf\Home\Desktop\Picture STATA FES\BKK wage distribution informal 07_08.jpg"/>
          <p:cNvPicPr/>
          <p:nvPr/>
        </p:nvPicPr>
        <p:blipFill>
          <a:blip r:embed="rId3">
            <a:extLst>
              <a:ext uri="{28A0092B-C50C-407E-A947-70E740481C1C}">
                <a14:useLocalDpi xmlns:a14="http://schemas.microsoft.com/office/drawing/2010/main" val="0"/>
              </a:ext>
            </a:extLst>
          </a:blip>
          <a:srcRect/>
          <a:stretch>
            <a:fillRect/>
          </a:stretch>
        </p:blipFill>
        <p:spPr bwMode="auto">
          <a:xfrm>
            <a:off x="296985" y="125043"/>
            <a:ext cx="8675077" cy="6238982"/>
          </a:xfrm>
          <a:prstGeom prst="rect">
            <a:avLst/>
          </a:prstGeom>
          <a:noFill/>
          <a:ln>
            <a:noFill/>
          </a:ln>
        </p:spPr>
      </p:pic>
    </p:spTree>
    <p:extLst>
      <p:ext uri="{BB962C8B-B14F-4D97-AF65-F5344CB8AC3E}">
        <p14:creationId xmlns:p14="http://schemas.microsoft.com/office/powerpoint/2010/main" val="1924608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Persistent inequality: The rich spends much more on children education</a:t>
            </a:r>
          </a:p>
        </p:txBody>
      </p:sp>
      <p:sp>
        <p:nvSpPr>
          <p:cNvPr id="18434" name="Content Placeholder 4"/>
          <p:cNvSpPr>
            <a:spLocks noGrp="1"/>
          </p:cNvSpPr>
          <p:nvPr>
            <p:ph idx="1"/>
          </p:nvPr>
        </p:nvSpPr>
        <p:spPr/>
        <p:txBody>
          <a:bodyPr/>
          <a:lstStyle/>
          <a:p>
            <a:r>
              <a:rPr lang="en-US" sz="2000">
                <a:latin typeface="Calibri" charset="0"/>
              </a:rPr>
              <a:t>Private education expenditure by household income in 2009 </a:t>
            </a:r>
          </a:p>
        </p:txBody>
      </p:sp>
      <p:pic>
        <p:nvPicPr>
          <p:cNvPr id="1843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588" y="2247900"/>
            <a:ext cx="7712075"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57499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3"/>
          <p:cNvSpPr>
            <a:spLocks noGrp="1"/>
          </p:cNvSpPr>
          <p:nvPr>
            <p:ph type="title"/>
          </p:nvPr>
        </p:nvSpPr>
        <p:spPr/>
        <p:txBody>
          <a:bodyPr/>
          <a:lstStyle/>
          <a:p>
            <a:r>
              <a:rPr lang="en-US" sz="3200">
                <a:latin typeface="Calibri" charset="0"/>
              </a:rPr>
              <a:t>Persistent inequality: Better educated parents spend much more on children education</a:t>
            </a:r>
          </a:p>
        </p:txBody>
      </p:sp>
      <p:sp>
        <p:nvSpPr>
          <p:cNvPr id="19458" name="Content Placeholder 5"/>
          <p:cNvSpPr>
            <a:spLocks noGrp="1"/>
          </p:cNvSpPr>
          <p:nvPr>
            <p:ph idx="1"/>
          </p:nvPr>
        </p:nvSpPr>
        <p:spPr/>
        <p:txBody>
          <a:bodyPr/>
          <a:lstStyle/>
          <a:p>
            <a:r>
              <a:rPr lang="en-US" sz="2000">
                <a:latin typeface="Calibri" charset="0"/>
              </a:rPr>
              <a:t>Education expenditure per household in 2009 by education of the household head </a:t>
            </a:r>
          </a:p>
        </p:txBody>
      </p:sp>
      <p:pic>
        <p:nvPicPr>
          <p:cNvPr id="1945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568575"/>
            <a:ext cx="7875588"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06590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Education</a:t>
            </a:r>
            <a:endParaRPr lang="en-US" dirty="0"/>
          </a:p>
        </p:txBody>
      </p:sp>
      <p:sp>
        <p:nvSpPr>
          <p:cNvPr id="3" name="Content Placeholder 2"/>
          <p:cNvSpPr>
            <a:spLocks noGrp="1"/>
          </p:cNvSpPr>
          <p:nvPr>
            <p:ph idx="1"/>
          </p:nvPr>
        </p:nvSpPr>
        <p:spPr/>
        <p:txBody>
          <a:bodyPr/>
          <a:lstStyle/>
          <a:p>
            <a:r>
              <a:rPr lang="en-US" sz="2800" dirty="0" smtClean="0"/>
              <a:t>Thailand public </a:t>
            </a:r>
            <a:r>
              <a:rPr lang="en-US" sz="2800" dirty="0"/>
              <a:t>education has been improved</a:t>
            </a:r>
            <a:r>
              <a:rPr lang="en-US" sz="2800" dirty="0" smtClean="0"/>
              <a:t>… </a:t>
            </a:r>
            <a:r>
              <a:rPr lang="en-US" sz="2800" dirty="0"/>
              <a:t>only </a:t>
            </a:r>
            <a:r>
              <a:rPr lang="en-US" sz="2800" dirty="0" smtClean="0"/>
              <a:t>quantitatively</a:t>
            </a:r>
          </a:p>
          <a:p>
            <a:pPr algn="just"/>
            <a:r>
              <a:rPr lang="en-US" sz="2800" dirty="0" smtClean="0"/>
              <a:t>International evidence (</a:t>
            </a:r>
            <a:r>
              <a:rPr lang="en-US" sz="2800" dirty="0"/>
              <a:t>Hanushek and </a:t>
            </a:r>
            <a:r>
              <a:rPr lang="en-US" sz="2800" dirty="0" smtClean="0"/>
              <a:t>Wößmann</a:t>
            </a:r>
            <a:r>
              <a:rPr lang="en-US" sz="2800" dirty="0"/>
              <a:t>,</a:t>
            </a:r>
            <a:r>
              <a:rPr lang="en-US" sz="2800" dirty="0" smtClean="0"/>
              <a:t>2007; </a:t>
            </a:r>
            <a:r>
              <a:rPr lang="en-US" sz="2800" dirty="0"/>
              <a:t>Hanushek and </a:t>
            </a:r>
            <a:r>
              <a:rPr lang="en-US" sz="2800" dirty="0" err="1"/>
              <a:t>Kimko</a:t>
            </a:r>
            <a:r>
              <a:rPr lang="en-US" sz="2800" dirty="0"/>
              <a:t> </a:t>
            </a:r>
            <a:r>
              <a:rPr lang="en-US" sz="2800" dirty="0" smtClean="0"/>
              <a:t>,2000) show that education </a:t>
            </a:r>
            <a:r>
              <a:rPr lang="en-US" sz="2800" dirty="0"/>
              <a:t>is important for </a:t>
            </a:r>
            <a:r>
              <a:rPr lang="en-US" sz="2800" dirty="0" smtClean="0"/>
              <a:t>growth…</a:t>
            </a:r>
            <a:r>
              <a:rPr lang="en-US" sz="2800" dirty="0"/>
              <a:t>but it is quality not </a:t>
            </a:r>
            <a:r>
              <a:rPr lang="en-US" sz="2800" dirty="0" smtClean="0"/>
              <a:t>quantity</a:t>
            </a:r>
          </a:p>
          <a:p>
            <a:pPr algn="just"/>
            <a:r>
              <a:rPr lang="en-US" sz="2800" dirty="0" smtClean="0"/>
              <a:t>Also, </a:t>
            </a:r>
            <a:r>
              <a:rPr lang="en-US" sz="2800" dirty="0" smtClean="0">
                <a:latin typeface="Calibri" charset="0"/>
              </a:rPr>
              <a:t>higher </a:t>
            </a:r>
            <a:r>
              <a:rPr lang="en-US" sz="2800" dirty="0">
                <a:latin typeface="Calibri" charset="0"/>
              </a:rPr>
              <a:t>public expenditure on education does not necessarily improves </a:t>
            </a:r>
            <a:r>
              <a:rPr lang="en-US" sz="2800" dirty="0" smtClean="0">
                <a:latin typeface="Calibri" charset="0"/>
              </a:rPr>
              <a:t>quality </a:t>
            </a:r>
            <a:r>
              <a:rPr lang="en-US" sz="2800" dirty="0" smtClean="0"/>
              <a:t>(Hanushek and Wößmann,2007)</a:t>
            </a:r>
          </a:p>
          <a:p>
            <a:endParaRPr lang="en-US" dirty="0"/>
          </a:p>
        </p:txBody>
      </p:sp>
    </p:spTree>
    <p:extLst>
      <p:ext uri="{BB962C8B-B14F-4D97-AF65-F5344CB8AC3E}">
        <p14:creationId xmlns:p14="http://schemas.microsoft.com/office/powerpoint/2010/main" val="367680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rtlCol="0">
            <a:normAutofit/>
          </a:bodyPr>
          <a:lstStyle/>
          <a:p>
            <a:pPr algn="l" fontAlgn="auto">
              <a:spcAft>
                <a:spcPts val="0"/>
              </a:spcAft>
              <a:defRPr/>
            </a:pPr>
            <a:r>
              <a:rPr lang="en-US" dirty="0" smtClean="0">
                <a:ea typeface="+mj-ea"/>
                <a:cs typeface="+mj-cs"/>
              </a:rPr>
              <a:t>Education quantity and growth</a:t>
            </a:r>
          </a:p>
        </p:txBody>
      </p:sp>
      <p:sp>
        <p:nvSpPr>
          <p:cNvPr id="6" name="Content Placeholder 5"/>
          <p:cNvSpPr>
            <a:spLocks noGrp="1"/>
          </p:cNvSpPr>
          <p:nvPr>
            <p:ph idx="1"/>
          </p:nvPr>
        </p:nvSpPr>
        <p:spPr/>
        <p:txBody>
          <a:bodyPr rtlCol="0">
            <a:normAutofit/>
          </a:bodyPr>
          <a:lstStyle/>
          <a:p>
            <a:pPr marL="0" indent="0" fontAlgn="auto">
              <a:spcAft>
                <a:spcPts val="0"/>
              </a:spcAft>
              <a:buFont typeface="Arial"/>
              <a:buNone/>
              <a:defRPr/>
            </a:pPr>
            <a:r>
              <a:rPr lang="en-US" sz="2000" dirty="0" smtClean="0">
                <a:ea typeface="+mn-ea"/>
                <a:cs typeface="+mn-cs"/>
              </a:rPr>
              <a:t>Hanushek and </a:t>
            </a:r>
            <a:r>
              <a:rPr lang="en-US" sz="2000" dirty="0" err="1" smtClean="0">
                <a:ea typeface="+mn-ea"/>
                <a:cs typeface="+mn-cs"/>
              </a:rPr>
              <a:t>Wößmann</a:t>
            </a:r>
            <a:r>
              <a:rPr lang="en-US" sz="2000" dirty="0" smtClean="0">
                <a:ea typeface="+mn-ea"/>
                <a:cs typeface="+mn-cs"/>
              </a:rPr>
              <a:t> (2007), Hanushek and </a:t>
            </a:r>
            <a:r>
              <a:rPr lang="en-US" sz="2000" dirty="0" err="1" smtClean="0">
                <a:ea typeface="+mn-ea"/>
                <a:cs typeface="+mn-cs"/>
              </a:rPr>
              <a:t>Kimko</a:t>
            </a:r>
            <a:r>
              <a:rPr lang="en-US" sz="2000" dirty="0" smtClean="0">
                <a:ea typeface="+mn-ea"/>
                <a:cs typeface="+mn-cs"/>
              </a:rPr>
              <a:t> (2000)</a:t>
            </a:r>
          </a:p>
          <a:p>
            <a:pPr marL="0" indent="0" fontAlgn="auto">
              <a:spcAft>
                <a:spcPts val="0"/>
              </a:spcAft>
              <a:buFont typeface="Arial"/>
              <a:buNone/>
              <a:defRPr/>
            </a:pPr>
            <a:endParaRPr lang="en-US" sz="2000" dirty="0" smtClean="0">
              <a:ea typeface="+mn-ea"/>
              <a:cs typeface="+mn-cs"/>
            </a:endParaRPr>
          </a:p>
          <a:p>
            <a:pPr fontAlgn="auto">
              <a:spcAft>
                <a:spcPts val="0"/>
              </a:spcAft>
              <a:buFont typeface="Arial"/>
              <a:buChar char="•"/>
              <a:defRPr/>
            </a:pPr>
            <a:endParaRPr lang="en-US" dirty="0" smtClean="0">
              <a:ea typeface="+mn-ea"/>
              <a:cs typeface="+mn-cs"/>
            </a:endParaRPr>
          </a:p>
        </p:txBody>
      </p:sp>
      <p:pic>
        <p:nvPicPr>
          <p:cNvPr id="1024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5663" y="2209800"/>
            <a:ext cx="7224712" cy="399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55588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2775" y="2073275"/>
            <a:ext cx="78994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Title 3"/>
          <p:cNvSpPr>
            <a:spLocks noGrp="1"/>
          </p:cNvSpPr>
          <p:nvPr>
            <p:ph type="title"/>
          </p:nvPr>
        </p:nvSpPr>
        <p:spPr/>
        <p:txBody>
          <a:bodyPr/>
          <a:lstStyle/>
          <a:p>
            <a:r>
              <a:rPr lang="en-US" dirty="0" smtClean="0">
                <a:latin typeface="Calibri" charset="0"/>
              </a:rPr>
              <a:t>Education quality and growth</a:t>
            </a:r>
            <a:endParaRPr lang="en-US" dirty="0">
              <a:latin typeface="Calibri" charset="0"/>
            </a:endParaRPr>
          </a:p>
        </p:txBody>
      </p:sp>
      <p:sp>
        <p:nvSpPr>
          <p:cNvPr id="5" name="Content Placeholder 4"/>
          <p:cNvSpPr>
            <a:spLocks noGrp="1"/>
          </p:cNvSpPr>
          <p:nvPr>
            <p:ph idx="1"/>
          </p:nvPr>
        </p:nvSpPr>
        <p:spPr>
          <a:xfrm>
            <a:off x="457200" y="1395413"/>
            <a:ext cx="8229600" cy="4525962"/>
          </a:xfrm>
        </p:spPr>
        <p:txBody>
          <a:bodyPr rtlCol="0">
            <a:normAutofit/>
          </a:bodyPr>
          <a:lstStyle/>
          <a:p>
            <a:pPr marL="0" indent="0" fontAlgn="auto">
              <a:spcAft>
                <a:spcPts val="0"/>
              </a:spcAft>
              <a:buFont typeface="Arial"/>
              <a:buNone/>
              <a:defRPr/>
            </a:pPr>
            <a:r>
              <a:rPr lang="en-US" sz="2000" dirty="0" smtClean="0">
                <a:ea typeface="+mn-ea"/>
                <a:cs typeface="+mn-cs"/>
              </a:rPr>
              <a:t>Hanushek and </a:t>
            </a:r>
            <a:r>
              <a:rPr lang="en-US" sz="2000" dirty="0" err="1" smtClean="0">
                <a:ea typeface="+mn-ea"/>
                <a:cs typeface="+mn-cs"/>
              </a:rPr>
              <a:t>Wößmann</a:t>
            </a:r>
            <a:r>
              <a:rPr lang="en-US" sz="2000" dirty="0" smtClean="0">
                <a:ea typeface="+mn-ea"/>
                <a:cs typeface="+mn-cs"/>
              </a:rPr>
              <a:t> (2007)</a:t>
            </a:r>
          </a:p>
          <a:p>
            <a:pPr fontAlgn="auto">
              <a:spcAft>
                <a:spcPts val="0"/>
              </a:spcAft>
              <a:buFont typeface="Arial"/>
              <a:buChar char="•"/>
              <a:defRPr/>
            </a:pPr>
            <a:endParaRPr lang="en-US" dirty="0" smtClean="0">
              <a:ea typeface="+mn-ea"/>
              <a:cs typeface="+mn-cs"/>
            </a:endParaRPr>
          </a:p>
        </p:txBody>
      </p:sp>
    </p:spTree>
    <p:extLst>
      <p:ext uri="{BB962C8B-B14F-4D97-AF65-F5344CB8AC3E}">
        <p14:creationId xmlns:p14="http://schemas.microsoft.com/office/powerpoint/2010/main" val="3525995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normAutofit fontScale="90000"/>
          </a:bodyPr>
          <a:lstStyle/>
          <a:p>
            <a:r>
              <a:rPr lang="en-US" dirty="0" smtClean="0">
                <a:latin typeface="Calibri" charset="0"/>
              </a:rPr>
              <a:t>Thailand:</a:t>
            </a:r>
            <a:br>
              <a:rPr lang="en-US" dirty="0" smtClean="0">
                <a:latin typeface="Calibri" charset="0"/>
              </a:rPr>
            </a:br>
            <a:r>
              <a:rPr lang="en-US" dirty="0" smtClean="0">
                <a:latin typeface="Calibri" charset="0"/>
              </a:rPr>
              <a:t>Increased </a:t>
            </a:r>
            <a:r>
              <a:rPr lang="en-US" dirty="0">
                <a:latin typeface="Calibri" charset="0"/>
              </a:rPr>
              <a:t>education budget </a:t>
            </a:r>
          </a:p>
        </p:txBody>
      </p:sp>
      <p:pic>
        <p:nvPicPr>
          <p:cNvPr id="2765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2638" y="1982788"/>
            <a:ext cx="7904162" cy="383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26125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p:txBody>
          <a:bodyPr/>
          <a:lstStyle/>
          <a:p>
            <a:r>
              <a:rPr lang="en-US" sz="3600">
                <a:latin typeface="Calibri" charset="0"/>
              </a:rPr>
              <a:t>The problem is not insufficient budget…</a:t>
            </a:r>
          </a:p>
        </p:txBody>
      </p:sp>
      <p:sp>
        <p:nvSpPr>
          <p:cNvPr id="3" name="Content Placeholder 2"/>
          <p:cNvSpPr>
            <a:spLocks noGrp="1"/>
          </p:cNvSpPr>
          <p:nvPr>
            <p:ph idx="1"/>
          </p:nvPr>
        </p:nvSpPr>
        <p:spPr/>
        <p:txBody>
          <a:bodyPr rtlCol="0">
            <a:normAutofit/>
          </a:bodyPr>
          <a:lstStyle/>
          <a:p>
            <a:pPr marL="0" indent="0" fontAlgn="auto">
              <a:spcAft>
                <a:spcPts val="0"/>
              </a:spcAft>
              <a:buFont typeface="Arial"/>
              <a:buNone/>
              <a:defRPr/>
            </a:pPr>
            <a:r>
              <a:rPr lang="en-US" dirty="0" smtClean="0">
                <a:ea typeface="+mn-ea"/>
                <a:cs typeface="+mn-cs"/>
              </a:rPr>
              <a:t>Public spending on education in 2011 (% of GDP)</a:t>
            </a:r>
          </a:p>
          <a:p>
            <a:pPr fontAlgn="auto">
              <a:spcAft>
                <a:spcPts val="0"/>
              </a:spcAft>
              <a:buFont typeface="Arial"/>
              <a:buChar char="•"/>
              <a:defRPr/>
            </a:pPr>
            <a:r>
              <a:rPr lang="en-US" sz="2800" dirty="0" smtClean="0">
                <a:ea typeface="+mn-ea"/>
                <a:cs typeface="+mn-cs"/>
              </a:rPr>
              <a:t>Thailand: 4%</a:t>
            </a:r>
          </a:p>
          <a:p>
            <a:pPr fontAlgn="auto">
              <a:spcAft>
                <a:spcPts val="0"/>
              </a:spcAft>
              <a:buFont typeface="Arial"/>
              <a:buChar char="•"/>
              <a:defRPr/>
            </a:pPr>
            <a:r>
              <a:rPr lang="en-US" sz="2800" dirty="0" smtClean="0">
                <a:ea typeface="+mn-ea"/>
                <a:cs typeface="+mn-cs"/>
              </a:rPr>
              <a:t>Malaysia: 5.1% (in 2010)</a:t>
            </a:r>
          </a:p>
          <a:p>
            <a:pPr fontAlgn="auto">
              <a:spcAft>
                <a:spcPts val="0"/>
              </a:spcAft>
              <a:buFont typeface="Arial"/>
              <a:buChar char="•"/>
              <a:defRPr/>
            </a:pPr>
            <a:r>
              <a:rPr lang="en-US" sz="2800" dirty="0" smtClean="0">
                <a:ea typeface="+mn-ea"/>
                <a:cs typeface="+mn-cs"/>
              </a:rPr>
              <a:t>Singapore: 3.3%</a:t>
            </a:r>
          </a:p>
          <a:p>
            <a:pPr fontAlgn="auto">
              <a:spcAft>
                <a:spcPts val="0"/>
              </a:spcAft>
              <a:buFont typeface="Arial"/>
              <a:buChar char="•"/>
              <a:defRPr/>
            </a:pPr>
            <a:r>
              <a:rPr lang="en-US" sz="2800" dirty="0" smtClean="0">
                <a:ea typeface="+mn-ea"/>
                <a:cs typeface="+mn-cs"/>
              </a:rPr>
              <a:t>Japan: 3.8%</a:t>
            </a:r>
          </a:p>
          <a:p>
            <a:pPr fontAlgn="auto">
              <a:spcAft>
                <a:spcPts val="0"/>
              </a:spcAft>
              <a:buFont typeface="Arial"/>
              <a:buChar char="•"/>
              <a:defRPr/>
            </a:pPr>
            <a:r>
              <a:rPr lang="en-US" sz="2800" dirty="0" smtClean="0">
                <a:ea typeface="+mn-ea"/>
                <a:cs typeface="+mn-cs"/>
              </a:rPr>
              <a:t>East Asian and the pacific average: 3.8%</a:t>
            </a:r>
          </a:p>
          <a:p>
            <a:pPr fontAlgn="auto">
              <a:spcAft>
                <a:spcPts val="0"/>
              </a:spcAft>
              <a:buFont typeface="Arial"/>
              <a:buChar char="•"/>
              <a:defRPr/>
            </a:pPr>
            <a:r>
              <a:rPr lang="en-US" sz="2800" dirty="0" smtClean="0">
                <a:ea typeface="+mn-ea"/>
                <a:cs typeface="+mn-cs"/>
              </a:rPr>
              <a:t>Global average: 5%</a:t>
            </a:r>
          </a:p>
          <a:p>
            <a:pPr fontAlgn="auto">
              <a:spcAft>
                <a:spcPts val="0"/>
              </a:spcAft>
              <a:buFont typeface="Arial"/>
              <a:buChar char="•"/>
              <a:defRPr/>
            </a:pPr>
            <a:endParaRPr lang="en-US" dirty="0" smtClean="0">
              <a:ea typeface="+mn-ea"/>
              <a:cs typeface="+mn-cs"/>
            </a:endParaRPr>
          </a:p>
        </p:txBody>
      </p:sp>
    </p:spTree>
    <p:extLst>
      <p:ext uri="{BB962C8B-B14F-4D97-AF65-F5344CB8AC3E}">
        <p14:creationId xmlns:p14="http://schemas.microsoft.com/office/powerpoint/2010/main" val="20260290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3"/>
          <p:cNvSpPr>
            <a:spLocks noGrp="1"/>
          </p:cNvSpPr>
          <p:nvPr>
            <p:ph type="title"/>
          </p:nvPr>
        </p:nvSpPr>
        <p:spPr/>
        <p:txBody>
          <a:bodyPr>
            <a:normAutofit fontScale="90000"/>
          </a:bodyPr>
          <a:lstStyle/>
          <a:p>
            <a:r>
              <a:rPr lang="en-US" dirty="0" smtClean="0">
                <a:latin typeface="Calibri" charset="0"/>
              </a:rPr>
              <a:t>Thailand:</a:t>
            </a:r>
            <a:br>
              <a:rPr lang="en-US" dirty="0" smtClean="0">
                <a:latin typeface="Calibri" charset="0"/>
              </a:rPr>
            </a:br>
            <a:r>
              <a:rPr lang="en-US" dirty="0" smtClean="0">
                <a:latin typeface="Calibri" charset="0"/>
              </a:rPr>
              <a:t>High </a:t>
            </a:r>
            <a:r>
              <a:rPr lang="en-US" dirty="0">
                <a:latin typeface="Calibri" charset="0"/>
              </a:rPr>
              <a:t>gross enrollment rate…</a:t>
            </a:r>
          </a:p>
        </p:txBody>
      </p:sp>
      <p:pic>
        <p:nvPicPr>
          <p:cNvPr id="24578"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2120900"/>
            <a:ext cx="7959725"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83298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a:latin typeface="Calibri" charset="0"/>
              </a:rPr>
              <a:t>…low quality</a:t>
            </a:r>
          </a:p>
        </p:txBody>
      </p:sp>
      <p:sp>
        <p:nvSpPr>
          <p:cNvPr id="25602" name="Content Placeholder 3"/>
          <p:cNvSpPr>
            <a:spLocks noGrp="1"/>
          </p:cNvSpPr>
          <p:nvPr>
            <p:ph idx="1"/>
          </p:nvPr>
        </p:nvSpPr>
        <p:spPr/>
        <p:txBody>
          <a:bodyPr/>
          <a:lstStyle/>
          <a:p>
            <a:r>
              <a:rPr lang="en-US" sz="2800">
                <a:latin typeface="Calibri" charset="0"/>
              </a:rPr>
              <a:t>PISA score 2009</a:t>
            </a:r>
          </a:p>
        </p:txBody>
      </p:sp>
      <p:pic>
        <p:nvPicPr>
          <p:cNvPr id="2560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0275" y="2139950"/>
            <a:ext cx="758825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6"/>
          <p:cNvSpPr/>
          <p:nvPr/>
        </p:nvSpPr>
        <p:spPr>
          <a:xfrm rot="21046873">
            <a:off x="5676900" y="3835400"/>
            <a:ext cx="1069975" cy="2089150"/>
          </a:xfrm>
          <a:custGeom>
            <a:avLst/>
            <a:gdLst>
              <a:gd name="connsiteX0" fmla="*/ 562277 w 914215"/>
              <a:gd name="connsiteY0" fmla="*/ 50786 h 2089759"/>
              <a:gd name="connsiteX1" fmla="*/ 225665 w 914215"/>
              <a:gd name="connsiteY1" fmla="*/ 754563 h 2089759"/>
              <a:gd name="connsiteX2" fmla="*/ 11457 w 914215"/>
              <a:gd name="connsiteY2" fmla="*/ 1993822 h 2089759"/>
              <a:gd name="connsiteX3" fmla="*/ 577578 w 914215"/>
              <a:gd name="connsiteY3" fmla="*/ 1810228 h 2089759"/>
              <a:gd name="connsiteX4" fmla="*/ 914190 w 914215"/>
              <a:gd name="connsiteY4" fmla="*/ 249679 h 2089759"/>
              <a:gd name="connsiteX5" fmla="*/ 562277 w 914215"/>
              <a:gd name="connsiteY5" fmla="*/ 50786 h 2089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15" h="2089759">
                <a:moveTo>
                  <a:pt x="562277" y="50786"/>
                </a:moveTo>
                <a:cubicBezTo>
                  <a:pt x="447523" y="134933"/>
                  <a:pt x="317468" y="430724"/>
                  <a:pt x="225665" y="754563"/>
                </a:cubicBezTo>
                <a:cubicBezTo>
                  <a:pt x="133862" y="1078402"/>
                  <a:pt x="-47195" y="1817878"/>
                  <a:pt x="11457" y="1993822"/>
                </a:cubicBezTo>
                <a:cubicBezTo>
                  <a:pt x="70109" y="2169766"/>
                  <a:pt x="427123" y="2100918"/>
                  <a:pt x="577578" y="1810228"/>
                </a:cubicBezTo>
                <a:cubicBezTo>
                  <a:pt x="728033" y="1519538"/>
                  <a:pt x="916740" y="540369"/>
                  <a:pt x="914190" y="249679"/>
                </a:cubicBezTo>
                <a:cubicBezTo>
                  <a:pt x="911640" y="-41011"/>
                  <a:pt x="677031" y="-33361"/>
                  <a:pt x="562277" y="50786"/>
                </a:cubicBezTo>
                <a:close/>
              </a:path>
            </a:pathLst>
          </a:custGeom>
          <a:solidFill>
            <a:srgbClr val="C0504D">
              <a:alpha val="0"/>
            </a:srgbClr>
          </a:solidFill>
          <a:ln w="28575" cmpd="sng">
            <a:solidFill>
              <a:schemeClr val="tx1"/>
            </a:solidFill>
            <a:prstDash val="dash"/>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extLst>
      <p:ext uri="{BB962C8B-B14F-4D97-AF65-F5344CB8AC3E}">
        <p14:creationId xmlns:p14="http://schemas.microsoft.com/office/powerpoint/2010/main" val="20271303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Misaligned teacher’s incentive</a:t>
            </a:r>
            <a:br>
              <a:rPr lang="en-US" dirty="0" smtClean="0">
                <a:ea typeface="+mj-ea"/>
                <a:cs typeface="+mj-cs"/>
              </a:rPr>
            </a:br>
            <a:r>
              <a:rPr lang="en-US" sz="2800" dirty="0" smtClean="0">
                <a:ea typeface="+mj-ea"/>
                <a:cs typeface="+mj-cs"/>
              </a:rPr>
              <a:t>(</a:t>
            </a:r>
            <a:r>
              <a:rPr lang="en-US" sz="2800" dirty="0" err="1" smtClean="0">
                <a:ea typeface="+mj-ea"/>
                <a:cs typeface="+mj-cs"/>
              </a:rPr>
              <a:t>Tangkitvanit</a:t>
            </a:r>
            <a:r>
              <a:rPr lang="en-US" sz="2800" dirty="0" smtClean="0">
                <a:ea typeface="+mj-ea"/>
                <a:cs typeface="+mj-cs"/>
              </a:rPr>
              <a:t> et al., 2012)</a:t>
            </a:r>
          </a:p>
        </p:txBody>
      </p:sp>
      <p:sp>
        <p:nvSpPr>
          <p:cNvPr id="29698" name="Content Placeholder 2"/>
          <p:cNvSpPr>
            <a:spLocks noGrp="1"/>
          </p:cNvSpPr>
          <p:nvPr>
            <p:ph idx="1"/>
          </p:nvPr>
        </p:nvSpPr>
        <p:spPr/>
        <p:txBody>
          <a:bodyPr/>
          <a:lstStyle/>
          <a:p>
            <a:r>
              <a:rPr lang="en-US">
                <a:latin typeface="Calibri" charset="0"/>
              </a:rPr>
              <a:t>Teachers’ pay rise evaluation weight </a:t>
            </a:r>
          </a:p>
          <a:p>
            <a:pPr lvl="1"/>
            <a:r>
              <a:rPr lang="en-US">
                <a:latin typeface="Calibri" charset="0"/>
              </a:rPr>
              <a:t>Teaching skill: 33%</a:t>
            </a:r>
          </a:p>
          <a:p>
            <a:pPr lvl="1"/>
            <a:r>
              <a:rPr lang="en-US">
                <a:latin typeface="Calibri" charset="0"/>
              </a:rPr>
              <a:t>Proper behavior: 33%</a:t>
            </a:r>
          </a:p>
          <a:p>
            <a:pPr lvl="1"/>
            <a:r>
              <a:rPr lang="en-US">
                <a:latin typeface="Calibri" charset="0"/>
              </a:rPr>
              <a:t>Academic output: 13%</a:t>
            </a:r>
          </a:p>
          <a:p>
            <a:pPr lvl="1"/>
            <a:r>
              <a:rPr lang="en-US">
                <a:latin typeface="Calibri" charset="0"/>
              </a:rPr>
              <a:t>Students’ GPA: 7%</a:t>
            </a:r>
          </a:p>
          <a:p>
            <a:pPr lvl="1"/>
            <a:r>
              <a:rPr lang="en-US">
                <a:solidFill>
                  <a:srgbClr val="FF0000"/>
                </a:solidFill>
                <a:latin typeface="Calibri" charset="0"/>
              </a:rPr>
              <a:t>Standardized test score: 3%</a:t>
            </a:r>
          </a:p>
        </p:txBody>
      </p:sp>
    </p:spTree>
    <p:extLst>
      <p:ext uri="{BB962C8B-B14F-4D97-AF65-F5344CB8AC3E}">
        <p14:creationId xmlns:p14="http://schemas.microsoft.com/office/powerpoint/2010/main" val="20804243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en-US">
                <a:latin typeface="Calibri" charset="0"/>
              </a:rPr>
              <a:t>Centralized System</a:t>
            </a:r>
          </a:p>
        </p:txBody>
      </p:sp>
      <p:sp>
        <p:nvSpPr>
          <p:cNvPr id="30722" name="Content Placeholder 2"/>
          <p:cNvSpPr>
            <a:spLocks noGrp="1"/>
          </p:cNvSpPr>
          <p:nvPr>
            <p:ph idx="1"/>
          </p:nvPr>
        </p:nvSpPr>
        <p:spPr/>
        <p:txBody>
          <a:bodyPr/>
          <a:lstStyle/>
          <a:p>
            <a:r>
              <a:rPr lang="en-US">
                <a:latin typeface="Calibri" charset="0"/>
              </a:rPr>
              <a:t>Decision to hire/fire teachers not at schools</a:t>
            </a:r>
          </a:p>
          <a:p>
            <a:r>
              <a:rPr lang="en-US">
                <a:latin typeface="Calibri" charset="0"/>
              </a:rPr>
              <a:t> Centralized teacher’s performance evaluation system</a:t>
            </a:r>
          </a:p>
        </p:txBody>
      </p:sp>
    </p:spTree>
    <p:extLst>
      <p:ext uri="{BB962C8B-B14F-4D97-AF65-F5344CB8AC3E}">
        <p14:creationId xmlns:p14="http://schemas.microsoft.com/office/powerpoint/2010/main" val="27581597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Public good provision</a:t>
            </a:r>
            <a:endParaRPr lang="en-US" dirty="0"/>
          </a:p>
        </p:txBody>
      </p:sp>
      <p:sp>
        <p:nvSpPr>
          <p:cNvPr id="3" name="Content Placeholder 2"/>
          <p:cNvSpPr>
            <a:spLocks noGrp="1"/>
          </p:cNvSpPr>
          <p:nvPr>
            <p:ph idx="1"/>
          </p:nvPr>
        </p:nvSpPr>
        <p:spPr/>
        <p:txBody>
          <a:bodyPr>
            <a:normAutofit lnSpcReduction="10000"/>
          </a:bodyPr>
          <a:lstStyle/>
          <a:p>
            <a:r>
              <a:rPr lang="en-US" sz="2400" dirty="0" smtClean="0"/>
              <a:t>Regressive tax structure</a:t>
            </a:r>
          </a:p>
          <a:p>
            <a:pPr lvl="1"/>
            <a:r>
              <a:rPr lang="en-US" sz="2000" dirty="0" smtClean="0">
                <a:latin typeface="Calibri" charset="0"/>
              </a:rPr>
              <a:t>The major sources are indirect taxes </a:t>
            </a:r>
            <a:r>
              <a:rPr lang="en-US" sz="2000" dirty="0" smtClean="0">
                <a:latin typeface="Calibri" charset="0"/>
                <a:sym typeface="Wingdings" charset="0"/>
              </a:rPr>
              <a:t> </a:t>
            </a:r>
            <a:r>
              <a:rPr lang="en-US" sz="2000" dirty="0" smtClean="0">
                <a:latin typeface="Calibri" charset="0"/>
              </a:rPr>
              <a:t>regressive </a:t>
            </a:r>
            <a:r>
              <a:rPr lang="en-US" sz="2000" dirty="0" smtClean="0">
                <a:latin typeface="Calibri" charset="0"/>
                <a:sym typeface="Wingdings" charset="0"/>
              </a:rPr>
              <a:t> </a:t>
            </a:r>
            <a:r>
              <a:rPr lang="en-US" sz="2000" dirty="0" smtClean="0">
                <a:latin typeface="Calibri" charset="0"/>
              </a:rPr>
              <a:t>the incidence falls disproportionately to the poor.</a:t>
            </a:r>
          </a:p>
          <a:p>
            <a:pPr lvl="1"/>
            <a:r>
              <a:rPr lang="en-US" sz="2000" dirty="0" smtClean="0">
                <a:latin typeface="Calibri" charset="0"/>
              </a:rPr>
              <a:t>In 2010, indirect taxes accounted for 58.6% of total tax revenue  (around 50% in OECD).</a:t>
            </a:r>
          </a:p>
          <a:p>
            <a:r>
              <a:rPr lang="en-US" sz="2400" dirty="0" smtClean="0">
                <a:latin typeface="Calibri" charset="0"/>
              </a:rPr>
              <a:t>Low tax effort</a:t>
            </a:r>
          </a:p>
          <a:p>
            <a:pPr lvl="1"/>
            <a:r>
              <a:rPr lang="en-US" sz="2000" dirty="0" smtClean="0">
                <a:latin typeface="Calibri" charset="0"/>
              </a:rPr>
              <a:t>small personal income tax base (around 2 millions out of 38 millions labor force) </a:t>
            </a:r>
          </a:p>
          <a:p>
            <a:pPr lvl="1"/>
            <a:r>
              <a:rPr lang="en-US" sz="2000" dirty="0" smtClean="0">
                <a:latin typeface="Calibri" charset="0"/>
              </a:rPr>
              <a:t>long-list of exemptions benefitting high earners</a:t>
            </a:r>
          </a:p>
          <a:p>
            <a:pPr lvl="1"/>
            <a:r>
              <a:rPr lang="en-US" sz="2000" dirty="0" smtClean="0">
                <a:latin typeface="Calibri" charset="0"/>
              </a:rPr>
              <a:t>high prevalence of tax evasion especially by the rich</a:t>
            </a:r>
          </a:p>
          <a:p>
            <a:r>
              <a:rPr lang="en-US" sz="2400" dirty="0" smtClean="0">
                <a:latin typeface="Calibri" charset="0"/>
              </a:rPr>
              <a:t>The ratio of Thailand’s taxation income to GDP at 16% </a:t>
            </a:r>
            <a:r>
              <a:rPr lang="en-US" sz="2000" dirty="0" smtClean="0">
                <a:latin typeface="Calibri" charset="0"/>
              </a:rPr>
              <a:t> </a:t>
            </a:r>
          </a:p>
          <a:p>
            <a:pPr lvl="1"/>
            <a:r>
              <a:rPr lang="en-US" sz="2000" dirty="0" smtClean="0">
                <a:latin typeface="Calibri" charset="0"/>
              </a:rPr>
              <a:t>Developed economies: around  30%-50%</a:t>
            </a:r>
          </a:p>
          <a:p>
            <a:pPr lvl="1"/>
            <a:r>
              <a:rPr lang="en-US" sz="2000" dirty="0" smtClean="0">
                <a:latin typeface="Calibri" charset="0"/>
              </a:rPr>
              <a:t>Developing economy average: 18%</a:t>
            </a:r>
          </a:p>
          <a:p>
            <a:endParaRPr lang="en-US" sz="2400" dirty="0" smtClean="0">
              <a:latin typeface="Calibri" charset="0"/>
            </a:endParaRPr>
          </a:p>
          <a:p>
            <a:pPr lvl="1"/>
            <a:endParaRPr lang="en-US" dirty="0" smtClean="0">
              <a:latin typeface="Calibri" charset="0"/>
            </a:endParaRPr>
          </a:p>
          <a:p>
            <a:pPr lvl="1"/>
            <a:endParaRPr lang="en-US" dirty="0" smtClean="0">
              <a:latin typeface="Calibri" charset="0"/>
            </a:endParaRPr>
          </a:p>
          <a:p>
            <a:pPr lvl="1"/>
            <a:endParaRPr lang="en-US" dirty="0"/>
          </a:p>
        </p:txBody>
      </p:sp>
    </p:spTree>
    <p:extLst>
      <p:ext uri="{BB962C8B-B14F-4D97-AF65-F5344CB8AC3E}">
        <p14:creationId xmlns:p14="http://schemas.microsoft.com/office/powerpoint/2010/main" val="41592171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US" sz="3200" b="1">
                <a:latin typeface="Calibri" charset="0"/>
              </a:rPr>
              <a:t>Fiscal Policy: Public good provision heavily biased towards Bangkok</a:t>
            </a:r>
            <a:endParaRPr lang="en-US" sz="3200">
              <a:latin typeface="Calibri" charset="0"/>
            </a:endParaRPr>
          </a:p>
        </p:txBody>
      </p:sp>
      <p:sp>
        <p:nvSpPr>
          <p:cNvPr id="22530" name="Content Placeholder 3"/>
          <p:cNvSpPr>
            <a:spLocks noGrp="1"/>
          </p:cNvSpPr>
          <p:nvPr>
            <p:ph idx="1"/>
          </p:nvPr>
        </p:nvSpPr>
        <p:spPr/>
        <p:txBody>
          <a:bodyPr/>
          <a:lstStyle/>
          <a:p>
            <a:r>
              <a:rPr lang="en-US" sz="2000">
                <a:latin typeface="Calibri" charset="0"/>
              </a:rPr>
              <a:t>Regional Comparisons: Public Expenditure, GDP, and Population in 2010  (World Bank, 2012) </a:t>
            </a:r>
          </a:p>
        </p:txBody>
      </p:sp>
      <p:pic>
        <p:nvPicPr>
          <p:cNvPr id="225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2357438"/>
            <a:ext cx="7034213"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343512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4. Oligarchic </a:t>
            </a:r>
            <a:r>
              <a:rPr lang="en-US" dirty="0"/>
              <a:t>Structure of Politics </a:t>
            </a:r>
          </a:p>
        </p:txBody>
      </p:sp>
      <p:sp>
        <p:nvSpPr>
          <p:cNvPr id="3" name="Content Placeholder 2"/>
          <p:cNvSpPr>
            <a:spLocks noGrp="1"/>
          </p:cNvSpPr>
          <p:nvPr>
            <p:ph idx="1"/>
          </p:nvPr>
        </p:nvSpPr>
        <p:spPr/>
        <p:txBody>
          <a:bodyPr>
            <a:normAutofit/>
          </a:bodyPr>
          <a:lstStyle/>
          <a:p>
            <a:r>
              <a:rPr lang="en-US" dirty="0"/>
              <a:t>T</a:t>
            </a:r>
            <a:r>
              <a:rPr lang="en-US" dirty="0" smtClean="0"/>
              <a:t>he </a:t>
            </a:r>
            <a:r>
              <a:rPr lang="en-US" dirty="0"/>
              <a:t>oligarchic structures consist of several distinct but overlapping and interlocking groups of powerful </a:t>
            </a:r>
            <a:r>
              <a:rPr lang="en-US" dirty="0" smtClean="0"/>
              <a:t>people. </a:t>
            </a:r>
          </a:p>
          <a:p>
            <a:r>
              <a:rPr lang="en-US" dirty="0"/>
              <a:t>The present oligarchy has evolved from an earlier incarnation under the absolute monarchy, in which the participants were aristocrats, senior bureaucrats and a few big merchant families (mostly Sino-Thai).</a:t>
            </a:r>
            <a:endParaRPr lang="en-US" dirty="0" smtClean="0"/>
          </a:p>
          <a:p>
            <a:endParaRPr lang="en-US" dirty="0"/>
          </a:p>
        </p:txBody>
      </p:sp>
    </p:spTree>
    <p:extLst>
      <p:ext uri="{BB962C8B-B14F-4D97-AF65-F5344CB8AC3E}">
        <p14:creationId xmlns:p14="http://schemas.microsoft.com/office/powerpoint/2010/main" val="3515609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The bureaucratic elite that developed in the early twentieth century under the absolute monarchy had since become entrenched</a:t>
            </a:r>
            <a:r>
              <a:rPr lang="en-US" dirty="0" smtClean="0"/>
              <a:t>.</a:t>
            </a:r>
          </a:p>
          <a:p>
            <a:r>
              <a:rPr lang="en-US" dirty="0"/>
              <a:t>Although noble families and old money figured strongly in this oligarchy, this has never been a closed elite. Indeed its resilience has come partly from its openness and flexibility.</a:t>
            </a:r>
          </a:p>
          <a:p>
            <a:endParaRPr lang="en-US" dirty="0" smtClean="0"/>
          </a:p>
          <a:p>
            <a:endParaRPr lang="en-US" dirty="0"/>
          </a:p>
        </p:txBody>
      </p:sp>
    </p:spTree>
    <p:extLst>
      <p:ext uri="{BB962C8B-B14F-4D97-AF65-F5344CB8AC3E}">
        <p14:creationId xmlns:p14="http://schemas.microsoft.com/office/powerpoint/2010/main" val="670410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a:t>During 1930s - 1980s, a military elite became absolutely dominant.</a:t>
            </a:r>
          </a:p>
          <a:p>
            <a:r>
              <a:rPr lang="en-US" dirty="0"/>
              <a:t> Economic boom during 1980s – 1990s has helped expanding and cementing the structure. </a:t>
            </a:r>
          </a:p>
          <a:p>
            <a:r>
              <a:rPr lang="en-US" dirty="0"/>
              <a:t>Politically connected rent-seekers enjoyed economic rents from monopoly positions and concessions in tightly regulated sectors. They become hugely rich.</a:t>
            </a:r>
          </a:p>
          <a:p>
            <a:endParaRPr lang="en-US" dirty="0"/>
          </a:p>
        </p:txBody>
      </p:sp>
    </p:spTree>
    <p:extLst>
      <p:ext uri="{BB962C8B-B14F-4D97-AF65-F5344CB8AC3E}">
        <p14:creationId xmlns:p14="http://schemas.microsoft.com/office/powerpoint/2010/main" val="6586719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“Oligarchy”</a:t>
            </a:r>
            <a:endParaRPr lang="en-US" dirty="0"/>
          </a:p>
        </p:txBody>
      </p:sp>
      <p:sp>
        <p:nvSpPr>
          <p:cNvPr id="3" name="Content Placeholder 2"/>
          <p:cNvSpPr>
            <a:spLocks noGrp="1"/>
          </p:cNvSpPr>
          <p:nvPr>
            <p:ph idx="1"/>
          </p:nvPr>
        </p:nvSpPr>
        <p:spPr/>
        <p:txBody>
          <a:bodyPr>
            <a:normAutofit fontScale="77500" lnSpcReduction="20000"/>
          </a:bodyPr>
          <a:lstStyle/>
          <a:p>
            <a:r>
              <a:rPr lang="en-US" dirty="0"/>
              <a:t>Ben </a:t>
            </a:r>
            <a:r>
              <a:rPr lang="en-US" dirty="0" smtClean="0"/>
              <a:t>Anderson </a:t>
            </a:r>
            <a:r>
              <a:rPr lang="en-US" dirty="0"/>
              <a:t>has described the politics of Indonesia, the Philippines, Malaysia and Thailand as “oligarchy,” rule by the few, in some form or another. </a:t>
            </a:r>
            <a:endParaRPr lang="en-US" dirty="0" smtClean="0"/>
          </a:p>
          <a:p>
            <a:pPr marL="0" indent="0">
              <a:buNone/>
            </a:pPr>
            <a:endParaRPr lang="en-US" dirty="0" smtClean="0"/>
          </a:p>
          <a:p>
            <a:r>
              <a:rPr lang="en-US" dirty="0" smtClean="0"/>
              <a:t>This </a:t>
            </a:r>
            <a:r>
              <a:rPr lang="en-US" dirty="0"/>
              <a:t>oligarchy consists of </a:t>
            </a:r>
            <a:r>
              <a:rPr lang="en-US" u="sng" dirty="0"/>
              <a:t>family groups</a:t>
            </a:r>
            <a:r>
              <a:rPr lang="en-US" dirty="0"/>
              <a:t>, their children going to the same school, investing together in related businesses, married within and among themselves, as well as </a:t>
            </a:r>
            <a:r>
              <a:rPr lang="en-US" u="sng" dirty="0"/>
              <a:t>sharing similar value systems and mutual benefits</a:t>
            </a:r>
            <a:r>
              <a:rPr lang="en-US" dirty="0"/>
              <a:t>. </a:t>
            </a:r>
            <a:endParaRPr lang="en-US" dirty="0" smtClean="0"/>
          </a:p>
          <a:p>
            <a:endParaRPr lang="en-US" dirty="0" smtClean="0"/>
          </a:p>
          <a:p>
            <a:r>
              <a:rPr lang="en-US" dirty="0" smtClean="0"/>
              <a:t>This </a:t>
            </a:r>
            <a:r>
              <a:rPr lang="en-US" dirty="0"/>
              <a:t>does not mean that members of the oligarchy do not compete with one another. Neither does it mean they are completely cut off from other groups. They are </a:t>
            </a:r>
            <a:r>
              <a:rPr lang="en-US" u="sng" dirty="0"/>
              <a:t>flexible to bring in outsiders</a:t>
            </a:r>
            <a:r>
              <a:rPr lang="en-US" dirty="0"/>
              <a:t>, but it must be under the terms they set </a:t>
            </a:r>
          </a:p>
        </p:txBody>
      </p:sp>
    </p:spTree>
    <p:extLst>
      <p:ext uri="{BB962C8B-B14F-4D97-AF65-F5344CB8AC3E}">
        <p14:creationId xmlns:p14="http://schemas.microsoft.com/office/powerpoint/2010/main" val="37178305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r>
              <a:rPr lang="en-US" dirty="0"/>
              <a:t>The oligarchy was challenged in a big way following the economic crisis and new constitution of 1997. The crisis undermined the reputation and legitimacy of the old power elites. </a:t>
            </a:r>
            <a:endParaRPr lang="en-US" dirty="0" smtClean="0"/>
          </a:p>
          <a:p>
            <a:r>
              <a:rPr lang="en-US" dirty="0"/>
              <a:t>The constitution allowed new forces to emerge. A new power center, led by the </a:t>
            </a:r>
            <a:r>
              <a:rPr lang="en-US" dirty="0" err="1"/>
              <a:t>Shinawatra</a:t>
            </a:r>
            <a:r>
              <a:rPr lang="en-US" dirty="0"/>
              <a:t> family, affected changes by enhancing the role of parliament. </a:t>
            </a:r>
          </a:p>
        </p:txBody>
      </p:sp>
    </p:spTree>
    <p:extLst>
      <p:ext uri="{BB962C8B-B14F-4D97-AF65-F5344CB8AC3E}">
        <p14:creationId xmlns:p14="http://schemas.microsoft.com/office/powerpoint/2010/main" val="1356770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6226" name="Group 2"/>
          <p:cNvGrpSpPr>
            <a:grpSpLocks/>
          </p:cNvGrpSpPr>
          <p:nvPr/>
        </p:nvGrpSpPr>
        <p:grpSpPr bwMode="auto">
          <a:xfrm>
            <a:off x="2863850" y="2209800"/>
            <a:ext cx="1371600" cy="1371600"/>
            <a:chOff x="1920" y="1488"/>
            <a:chExt cx="864" cy="864"/>
          </a:xfrm>
        </p:grpSpPr>
        <p:sp>
          <p:nvSpPr>
            <p:cNvPr id="436227" name="Oval 3"/>
            <p:cNvSpPr>
              <a:spLocks noChangeArrowheads="1"/>
            </p:cNvSpPr>
            <p:nvPr/>
          </p:nvSpPr>
          <p:spPr bwMode="auto">
            <a:xfrm>
              <a:off x="1920" y="148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28" name="Text Box 4"/>
            <p:cNvSpPr txBox="1">
              <a:spLocks noChangeArrowheads="1"/>
            </p:cNvSpPr>
            <p:nvPr/>
          </p:nvSpPr>
          <p:spPr bwMode="auto">
            <a:xfrm>
              <a:off x="2038" y="1762"/>
              <a:ext cx="60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r" rtl="1"/>
              <a:r>
                <a:rPr lang="en-US" sz="2400"/>
                <a:t>palace</a:t>
              </a:r>
              <a:endParaRPr lang="th-TH" sz="2400"/>
            </a:p>
          </p:txBody>
        </p:sp>
      </p:grpSp>
      <p:grpSp>
        <p:nvGrpSpPr>
          <p:cNvPr id="436229" name="Group 5"/>
          <p:cNvGrpSpPr>
            <a:grpSpLocks/>
          </p:cNvGrpSpPr>
          <p:nvPr/>
        </p:nvGrpSpPr>
        <p:grpSpPr bwMode="auto">
          <a:xfrm>
            <a:off x="4006850" y="1752600"/>
            <a:ext cx="1828800" cy="1371600"/>
            <a:chOff x="2592" y="960"/>
            <a:chExt cx="1152" cy="864"/>
          </a:xfrm>
        </p:grpSpPr>
        <p:sp>
          <p:nvSpPr>
            <p:cNvPr id="436230" name="Oval 6"/>
            <p:cNvSpPr>
              <a:spLocks noChangeArrowheads="1"/>
            </p:cNvSpPr>
            <p:nvPr/>
          </p:nvSpPr>
          <p:spPr bwMode="auto">
            <a:xfrm>
              <a:off x="2592" y="960"/>
              <a:ext cx="1152"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1" name="Text Box 7"/>
            <p:cNvSpPr txBox="1">
              <a:spLocks noChangeArrowheads="1"/>
            </p:cNvSpPr>
            <p:nvPr/>
          </p:nvSpPr>
          <p:spPr bwMode="auto">
            <a:xfrm>
              <a:off x="2676" y="1078"/>
              <a:ext cx="1000"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top </a:t>
              </a:r>
            </a:p>
            <a:p>
              <a:pPr algn="ctr"/>
              <a:r>
                <a:rPr lang="en-US" sz="2400"/>
                <a:t>bureaucrats</a:t>
              </a:r>
              <a:endParaRPr lang="th-TH" sz="2400"/>
            </a:p>
          </p:txBody>
        </p:sp>
      </p:grpSp>
      <p:grpSp>
        <p:nvGrpSpPr>
          <p:cNvPr id="436232" name="Group 8"/>
          <p:cNvGrpSpPr>
            <a:grpSpLocks/>
          </p:cNvGrpSpPr>
          <p:nvPr/>
        </p:nvGrpSpPr>
        <p:grpSpPr bwMode="auto">
          <a:xfrm>
            <a:off x="3778250" y="2819400"/>
            <a:ext cx="1371600" cy="1371600"/>
            <a:chOff x="3456" y="1968"/>
            <a:chExt cx="864" cy="864"/>
          </a:xfrm>
        </p:grpSpPr>
        <p:sp>
          <p:nvSpPr>
            <p:cNvPr id="436233" name="Oval 9"/>
            <p:cNvSpPr>
              <a:spLocks noChangeArrowheads="1"/>
            </p:cNvSpPr>
            <p:nvPr/>
          </p:nvSpPr>
          <p:spPr bwMode="auto">
            <a:xfrm>
              <a:off x="3456" y="196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4" name="Text Box 10"/>
            <p:cNvSpPr txBox="1">
              <a:spLocks noChangeArrowheads="1"/>
            </p:cNvSpPr>
            <p:nvPr/>
          </p:nvSpPr>
          <p:spPr bwMode="auto">
            <a:xfrm>
              <a:off x="3532" y="2110"/>
              <a:ext cx="722"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top </a:t>
              </a:r>
            </a:p>
            <a:p>
              <a:pPr algn="ctr"/>
              <a:r>
                <a:rPr lang="en-US" sz="2400"/>
                <a:t>military</a:t>
              </a:r>
              <a:endParaRPr lang="th-TH" sz="2400"/>
            </a:p>
          </p:txBody>
        </p:sp>
      </p:grpSp>
      <p:grpSp>
        <p:nvGrpSpPr>
          <p:cNvPr id="436235" name="Group 11"/>
          <p:cNvGrpSpPr>
            <a:grpSpLocks/>
          </p:cNvGrpSpPr>
          <p:nvPr/>
        </p:nvGrpSpPr>
        <p:grpSpPr bwMode="auto">
          <a:xfrm>
            <a:off x="2743200" y="3321050"/>
            <a:ext cx="1219200" cy="1219200"/>
            <a:chOff x="2208" y="2976"/>
            <a:chExt cx="864" cy="864"/>
          </a:xfrm>
        </p:grpSpPr>
        <p:sp>
          <p:nvSpPr>
            <p:cNvPr id="436236" name="Oval 12"/>
            <p:cNvSpPr>
              <a:spLocks noChangeArrowheads="1"/>
            </p:cNvSpPr>
            <p:nvPr/>
          </p:nvSpPr>
          <p:spPr bwMode="auto">
            <a:xfrm>
              <a:off x="2208" y="2976"/>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7" name="Text Box 13"/>
            <p:cNvSpPr txBox="1">
              <a:spLocks noChangeArrowheads="1"/>
            </p:cNvSpPr>
            <p:nvPr/>
          </p:nvSpPr>
          <p:spPr bwMode="auto">
            <a:xfrm>
              <a:off x="2285" y="3120"/>
              <a:ext cx="694" cy="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senior</a:t>
              </a:r>
            </a:p>
            <a:p>
              <a:pPr algn="ctr"/>
              <a:r>
                <a:rPr lang="en-US" sz="2400"/>
                <a:t>judges</a:t>
              </a:r>
              <a:endParaRPr lang="th-TH" sz="2400"/>
            </a:p>
          </p:txBody>
        </p:sp>
      </p:grpSp>
      <p:grpSp>
        <p:nvGrpSpPr>
          <p:cNvPr id="436238" name="Group 14"/>
          <p:cNvGrpSpPr>
            <a:grpSpLocks/>
          </p:cNvGrpSpPr>
          <p:nvPr/>
        </p:nvGrpSpPr>
        <p:grpSpPr bwMode="auto">
          <a:xfrm>
            <a:off x="4997450" y="2743200"/>
            <a:ext cx="1371600" cy="1371600"/>
            <a:chOff x="1248" y="2448"/>
            <a:chExt cx="864" cy="864"/>
          </a:xfrm>
        </p:grpSpPr>
        <p:sp>
          <p:nvSpPr>
            <p:cNvPr id="436239" name="Oval 15"/>
            <p:cNvSpPr>
              <a:spLocks noChangeArrowheads="1"/>
            </p:cNvSpPr>
            <p:nvPr/>
          </p:nvSpPr>
          <p:spPr bwMode="auto">
            <a:xfrm>
              <a:off x="1248" y="244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0" name="Text Box 16"/>
            <p:cNvSpPr txBox="1">
              <a:spLocks noChangeArrowheads="1"/>
            </p:cNvSpPr>
            <p:nvPr/>
          </p:nvSpPr>
          <p:spPr bwMode="auto">
            <a:xfrm>
              <a:off x="1297" y="2592"/>
              <a:ext cx="767"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big</a:t>
              </a:r>
            </a:p>
            <a:p>
              <a:pPr algn="ctr"/>
              <a:r>
                <a:rPr lang="en-US" sz="2400"/>
                <a:t>business</a:t>
              </a:r>
              <a:endParaRPr lang="th-TH" sz="2400"/>
            </a:p>
          </p:txBody>
        </p:sp>
      </p:grpSp>
      <p:grpSp>
        <p:nvGrpSpPr>
          <p:cNvPr id="436241" name="Group 17"/>
          <p:cNvGrpSpPr>
            <a:grpSpLocks/>
          </p:cNvGrpSpPr>
          <p:nvPr/>
        </p:nvGrpSpPr>
        <p:grpSpPr bwMode="auto">
          <a:xfrm>
            <a:off x="4724400" y="3778250"/>
            <a:ext cx="1524000" cy="1371600"/>
            <a:chOff x="720" y="1680"/>
            <a:chExt cx="960" cy="864"/>
          </a:xfrm>
        </p:grpSpPr>
        <p:sp>
          <p:nvSpPr>
            <p:cNvPr id="436242" name="Oval 18"/>
            <p:cNvSpPr>
              <a:spLocks noChangeArrowheads="1"/>
            </p:cNvSpPr>
            <p:nvPr/>
          </p:nvSpPr>
          <p:spPr bwMode="auto">
            <a:xfrm>
              <a:off x="720" y="1680"/>
              <a:ext cx="960"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3" name="Text Box 19"/>
            <p:cNvSpPr txBox="1">
              <a:spLocks noChangeArrowheads="1"/>
            </p:cNvSpPr>
            <p:nvPr/>
          </p:nvSpPr>
          <p:spPr bwMode="auto">
            <a:xfrm>
              <a:off x="728" y="1858"/>
              <a:ext cx="941"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provincial </a:t>
              </a:r>
            </a:p>
            <a:p>
              <a:pPr algn="ctr"/>
              <a:r>
                <a:rPr lang="en-US" sz="2400"/>
                <a:t>business</a:t>
              </a:r>
              <a:endParaRPr lang="th-TH" sz="2400"/>
            </a:p>
          </p:txBody>
        </p:sp>
      </p:grpSp>
      <p:grpSp>
        <p:nvGrpSpPr>
          <p:cNvPr id="436244" name="Group 20"/>
          <p:cNvGrpSpPr>
            <a:grpSpLocks/>
          </p:cNvGrpSpPr>
          <p:nvPr/>
        </p:nvGrpSpPr>
        <p:grpSpPr bwMode="auto">
          <a:xfrm>
            <a:off x="3582988" y="4038600"/>
            <a:ext cx="1217612" cy="1371600"/>
            <a:chOff x="3696" y="3202"/>
            <a:chExt cx="767" cy="864"/>
          </a:xfrm>
        </p:grpSpPr>
        <p:sp>
          <p:nvSpPr>
            <p:cNvPr id="436245" name="Oval 21"/>
            <p:cNvSpPr>
              <a:spLocks noChangeArrowheads="1"/>
            </p:cNvSpPr>
            <p:nvPr/>
          </p:nvSpPr>
          <p:spPr bwMode="auto">
            <a:xfrm>
              <a:off x="3696" y="3202"/>
              <a:ext cx="767"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6" name="Text Box 22"/>
            <p:cNvSpPr txBox="1">
              <a:spLocks noChangeArrowheads="1"/>
            </p:cNvSpPr>
            <p:nvPr/>
          </p:nvSpPr>
          <p:spPr bwMode="auto">
            <a:xfrm>
              <a:off x="3743" y="3248"/>
              <a:ext cx="659"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select</a:t>
              </a:r>
            </a:p>
            <a:p>
              <a:pPr algn="ctr"/>
              <a:r>
                <a:rPr lang="en-US" sz="2400"/>
                <a:t>civil</a:t>
              </a:r>
            </a:p>
            <a:p>
              <a:pPr algn="ctr"/>
              <a:r>
                <a:rPr lang="en-US" sz="2400"/>
                <a:t>society</a:t>
              </a:r>
              <a:endParaRPr lang="th-TH" sz="2400"/>
            </a:p>
          </p:txBody>
        </p:sp>
      </p:grpSp>
      <p:sp>
        <p:nvSpPr>
          <p:cNvPr id="436247" name="Oval 23"/>
          <p:cNvSpPr>
            <a:spLocks noChangeArrowheads="1"/>
          </p:cNvSpPr>
          <p:nvPr/>
        </p:nvSpPr>
        <p:spPr bwMode="auto">
          <a:xfrm>
            <a:off x="2501900" y="1546225"/>
            <a:ext cx="4191000" cy="4038600"/>
          </a:xfrm>
          <a:prstGeom prst="ellipse">
            <a:avLst/>
          </a:prstGeom>
          <a:noFill/>
          <a:ln w="571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endParaRPr lang="th-TH" sz="2400">
              <a:solidFill>
                <a:srgbClr val="FF3300"/>
              </a:solidFill>
            </a:endParaRPr>
          </a:p>
        </p:txBody>
      </p:sp>
    </p:spTree>
    <p:extLst>
      <p:ext uri="{BB962C8B-B14F-4D97-AF65-F5344CB8AC3E}">
        <p14:creationId xmlns:p14="http://schemas.microsoft.com/office/powerpoint/2010/main" val="2653147062"/>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36226"/>
                                        </p:tgtEl>
                                        <p:attrNameLst>
                                          <p:attrName>style.visibility</p:attrName>
                                        </p:attrNameLst>
                                      </p:cBhvr>
                                      <p:to>
                                        <p:strVal val="visible"/>
                                      </p:to>
                                    </p:set>
                                    <p:animEffect transition="in" filter="fade">
                                      <p:cBhvr>
                                        <p:cTn id="7" dur="1000"/>
                                        <p:tgtEl>
                                          <p:spTgt spid="436226"/>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436229"/>
                                        </p:tgtEl>
                                        <p:attrNameLst>
                                          <p:attrName>style.visibility</p:attrName>
                                        </p:attrNameLst>
                                      </p:cBhvr>
                                      <p:to>
                                        <p:strVal val="visible"/>
                                      </p:to>
                                    </p:set>
                                    <p:animEffect transition="in" filter="fade">
                                      <p:cBhvr>
                                        <p:cTn id="11" dur="500"/>
                                        <p:tgtEl>
                                          <p:spTgt spid="436229"/>
                                        </p:tgtEl>
                                      </p:cBhvr>
                                    </p:animEffect>
                                  </p:childTnLst>
                                </p:cTn>
                              </p:par>
                            </p:childTnLst>
                          </p:cTn>
                        </p:par>
                        <p:par>
                          <p:cTn id="12" fill="hold" nodeType="afterGroup">
                            <p:stCondLst>
                              <p:cond delay="1500"/>
                            </p:stCondLst>
                            <p:childTnLst>
                              <p:par>
                                <p:cTn id="13" presetID="10" presetClass="entr" presetSubtype="0" fill="hold" nodeType="afterEffect">
                                  <p:stCondLst>
                                    <p:cond delay="0"/>
                                  </p:stCondLst>
                                  <p:childTnLst>
                                    <p:set>
                                      <p:cBhvr>
                                        <p:cTn id="14" dur="1" fill="hold">
                                          <p:stCondLst>
                                            <p:cond delay="0"/>
                                          </p:stCondLst>
                                        </p:cTn>
                                        <p:tgtEl>
                                          <p:spTgt spid="436232"/>
                                        </p:tgtEl>
                                        <p:attrNameLst>
                                          <p:attrName>style.visibility</p:attrName>
                                        </p:attrNameLst>
                                      </p:cBhvr>
                                      <p:to>
                                        <p:strVal val="visible"/>
                                      </p:to>
                                    </p:set>
                                    <p:animEffect transition="in" filter="fade">
                                      <p:cBhvr>
                                        <p:cTn id="15" dur="500"/>
                                        <p:tgtEl>
                                          <p:spTgt spid="436232"/>
                                        </p:tgtEl>
                                      </p:cBhvr>
                                    </p:animEffect>
                                  </p:childTnLst>
                                </p:cTn>
                              </p:par>
                            </p:childTnLst>
                          </p:cTn>
                        </p:par>
                        <p:par>
                          <p:cTn id="16" fill="hold" nodeType="afterGroup">
                            <p:stCondLst>
                              <p:cond delay="2000"/>
                            </p:stCondLst>
                            <p:childTnLst>
                              <p:par>
                                <p:cTn id="17" presetID="10" presetClass="entr" presetSubtype="0" fill="hold" nodeType="afterEffect">
                                  <p:stCondLst>
                                    <p:cond delay="0"/>
                                  </p:stCondLst>
                                  <p:childTnLst>
                                    <p:set>
                                      <p:cBhvr>
                                        <p:cTn id="18" dur="1" fill="hold">
                                          <p:stCondLst>
                                            <p:cond delay="0"/>
                                          </p:stCondLst>
                                        </p:cTn>
                                        <p:tgtEl>
                                          <p:spTgt spid="436238"/>
                                        </p:tgtEl>
                                        <p:attrNameLst>
                                          <p:attrName>style.visibility</p:attrName>
                                        </p:attrNameLst>
                                      </p:cBhvr>
                                      <p:to>
                                        <p:strVal val="visible"/>
                                      </p:to>
                                    </p:set>
                                    <p:animEffect transition="in" filter="fade">
                                      <p:cBhvr>
                                        <p:cTn id="19" dur="500"/>
                                        <p:tgtEl>
                                          <p:spTgt spid="436238"/>
                                        </p:tgtEl>
                                      </p:cBhvr>
                                    </p:animEffect>
                                  </p:childTnLst>
                                </p:cTn>
                              </p:par>
                            </p:childTnLst>
                          </p:cTn>
                        </p:par>
                        <p:par>
                          <p:cTn id="20" fill="hold" nodeType="afterGroup">
                            <p:stCondLst>
                              <p:cond delay="2500"/>
                            </p:stCondLst>
                            <p:childTnLst>
                              <p:par>
                                <p:cTn id="21" presetID="10" presetClass="entr" presetSubtype="0" fill="hold" nodeType="afterEffect">
                                  <p:stCondLst>
                                    <p:cond delay="0"/>
                                  </p:stCondLst>
                                  <p:childTnLst>
                                    <p:set>
                                      <p:cBhvr>
                                        <p:cTn id="22" dur="1" fill="hold">
                                          <p:stCondLst>
                                            <p:cond delay="0"/>
                                          </p:stCondLst>
                                        </p:cTn>
                                        <p:tgtEl>
                                          <p:spTgt spid="436241"/>
                                        </p:tgtEl>
                                        <p:attrNameLst>
                                          <p:attrName>style.visibility</p:attrName>
                                        </p:attrNameLst>
                                      </p:cBhvr>
                                      <p:to>
                                        <p:strVal val="visible"/>
                                      </p:to>
                                    </p:set>
                                    <p:animEffect transition="in" filter="fade">
                                      <p:cBhvr>
                                        <p:cTn id="23" dur="500"/>
                                        <p:tgtEl>
                                          <p:spTgt spid="436241"/>
                                        </p:tgtEl>
                                      </p:cBhvr>
                                    </p:animEffect>
                                  </p:childTnLst>
                                </p:cTn>
                              </p:par>
                            </p:childTnLst>
                          </p:cTn>
                        </p:par>
                        <p:par>
                          <p:cTn id="24" fill="hold" nodeType="afterGroup">
                            <p:stCondLst>
                              <p:cond delay="3000"/>
                            </p:stCondLst>
                            <p:childTnLst>
                              <p:par>
                                <p:cTn id="25" presetID="10" presetClass="entr" presetSubtype="0" fill="hold" nodeType="afterEffect">
                                  <p:stCondLst>
                                    <p:cond delay="0"/>
                                  </p:stCondLst>
                                  <p:childTnLst>
                                    <p:set>
                                      <p:cBhvr>
                                        <p:cTn id="26" dur="1" fill="hold">
                                          <p:stCondLst>
                                            <p:cond delay="0"/>
                                          </p:stCondLst>
                                        </p:cTn>
                                        <p:tgtEl>
                                          <p:spTgt spid="436235"/>
                                        </p:tgtEl>
                                        <p:attrNameLst>
                                          <p:attrName>style.visibility</p:attrName>
                                        </p:attrNameLst>
                                      </p:cBhvr>
                                      <p:to>
                                        <p:strVal val="visible"/>
                                      </p:to>
                                    </p:set>
                                    <p:animEffect transition="in" filter="fade">
                                      <p:cBhvr>
                                        <p:cTn id="27" dur="500"/>
                                        <p:tgtEl>
                                          <p:spTgt spid="436235"/>
                                        </p:tgtEl>
                                      </p:cBhvr>
                                    </p:animEffect>
                                  </p:childTnLst>
                                </p:cTn>
                              </p:par>
                            </p:childTnLst>
                          </p:cTn>
                        </p:par>
                        <p:par>
                          <p:cTn id="28" fill="hold" nodeType="afterGroup">
                            <p:stCondLst>
                              <p:cond delay="3500"/>
                            </p:stCondLst>
                            <p:childTnLst>
                              <p:par>
                                <p:cTn id="29" presetID="10" presetClass="entr" presetSubtype="0" fill="hold" nodeType="afterEffect">
                                  <p:stCondLst>
                                    <p:cond delay="0"/>
                                  </p:stCondLst>
                                  <p:childTnLst>
                                    <p:set>
                                      <p:cBhvr>
                                        <p:cTn id="30" dur="1" fill="hold">
                                          <p:stCondLst>
                                            <p:cond delay="0"/>
                                          </p:stCondLst>
                                        </p:cTn>
                                        <p:tgtEl>
                                          <p:spTgt spid="436244"/>
                                        </p:tgtEl>
                                        <p:attrNameLst>
                                          <p:attrName>style.visibility</p:attrName>
                                        </p:attrNameLst>
                                      </p:cBhvr>
                                      <p:to>
                                        <p:strVal val="visible"/>
                                      </p:to>
                                    </p:set>
                                    <p:animEffect transition="in" filter="fade">
                                      <p:cBhvr>
                                        <p:cTn id="31" dur="1000"/>
                                        <p:tgtEl>
                                          <p:spTgt spid="436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a:t>
            </a:r>
            <a:r>
              <a:rPr lang="en-US" dirty="0"/>
              <a:t>mechanisms for sustaining the oligarchic structures</a:t>
            </a:r>
          </a:p>
        </p:txBody>
      </p:sp>
      <p:sp>
        <p:nvSpPr>
          <p:cNvPr id="3" name="Content Placeholder 2"/>
          <p:cNvSpPr>
            <a:spLocks noGrp="1"/>
          </p:cNvSpPr>
          <p:nvPr>
            <p:ph idx="1"/>
          </p:nvPr>
        </p:nvSpPr>
        <p:spPr/>
        <p:txBody>
          <a:bodyPr>
            <a:normAutofit fontScale="70000" lnSpcReduction="20000"/>
          </a:bodyPr>
          <a:lstStyle/>
          <a:p>
            <a:r>
              <a:rPr lang="en-US" dirty="0"/>
              <a:t>Some of the biggest companies are semi-public, semi-private </a:t>
            </a:r>
            <a:r>
              <a:rPr lang="en-US" dirty="0" err="1"/>
              <a:t>organisation</a:t>
            </a:r>
            <a:r>
              <a:rPr lang="en-US" dirty="0"/>
              <a:t> enjoying best of both </a:t>
            </a:r>
            <a:r>
              <a:rPr lang="en-US" dirty="0" smtClean="0"/>
              <a:t>worlds.</a:t>
            </a:r>
          </a:p>
          <a:p>
            <a:pPr lvl="1"/>
            <a:r>
              <a:rPr lang="en-US" dirty="0" smtClean="0"/>
              <a:t>Monopolistic structure and privileges from being public </a:t>
            </a:r>
            <a:r>
              <a:rPr lang="en-US" dirty="0" err="1" smtClean="0"/>
              <a:t>organisation</a:t>
            </a:r>
            <a:r>
              <a:rPr lang="en-US" dirty="0" smtClean="0"/>
              <a:t>. Board of director are senior officials or elite bureaucrats who supposed to regulate them</a:t>
            </a:r>
            <a:r>
              <a:rPr lang="en-US" dirty="0"/>
              <a:t>. </a:t>
            </a:r>
            <a:endParaRPr lang="en-US" dirty="0" smtClean="0"/>
          </a:p>
          <a:p>
            <a:pPr lvl="1"/>
            <a:r>
              <a:rPr lang="en-US" dirty="0" smtClean="0"/>
              <a:t>The </a:t>
            </a:r>
            <a:r>
              <a:rPr lang="en-US" dirty="0"/>
              <a:t>Finance Ministry as their loan </a:t>
            </a:r>
            <a:r>
              <a:rPr lang="en-US" dirty="0" smtClean="0"/>
              <a:t>guarantor</a:t>
            </a:r>
          </a:p>
          <a:p>
            <a:pPr lvl="1"/>
            <a:r>
              <a:rPr lang="en-US" dirty="0"/>
              <a:t>T</a:t>
            </a:r>
            <a:r>
              <a:rPr lang="en-US" dirty="0" smtClean="0"/>
              <a:t>he </a:t>
            </a:r>
            <a:r>
              <a:rPr lang="en-US" dirty="0"/>
              <a:t>Attorney-General as their representative in the Administrative </a:t>
            </a:r>
            <a:r>
              <a:rPr lang="en-US" dirty="0" smtClean="0"/>
              <a:t>Court</a:t>
            </a:r>
          </a:p>
          <a:p>
            <a:pPr lvl="1"/>
            <a:r>
              <a:rPr lang="en-US" dirty="0" smtClean="0"/>
              <a:t>The </a:t>
            </a:r>
            <a:r>
              <a:rPr lang="en-US" dirty="0"/>
              <a:t>Council of State as legal advisor.</a:t>
            </a:r>
            <a:endParaRPr lang="en-US" dirty="0" smtClean="0"/>
          </a:p>
          <a:p>
            <a:pPr lvl="1"/>
            <a:r>
              <a:rPr lang="en-US" dirty="0" smtClean="0"/>
              <a:t>Free to </a:t>
            </a:r>
            <a:r>
              <a:rPr lang="en-US" dirty="0" err="1" smtClean="0"/>
              <a:t>maximise</a:t>
            </a:r>
            <a:r>
              <a:rPr lang="en-US" dirty="0" smtClean="0"/>
              <a:t> profit without competition.</a:t>
            </a:r>
          </a:p>
          <a:p>
            <a:pPr lvl="1"/>
            <a:r>
              <a:rPr lang="en-US" dirty="0" smtClean="0"/>
              <a:t>Enjoy </a:t>
            </a:r>
            <a:r>
              <a:rPr lang="en-US" dirty="0"/>
              <a:t>many of the advantages of a private enterprise, such as investment incentives, as well as exemptions from Finance Ministry’s rules and regulations on executives’ salaries, net profit allocations, and the duty to return the profits to the government</a:t>
            </a:r>
          </a:p>
          <a:p>
            <a:endParaRPr lang="en-US" dirty="0"/>
          </a:p>
        </p:txBody>
      </p:sp>
    </p:spTree>
    <p:extLst>
      <p:ext uri="{BB962C8B-B14F-4D97-AF65-F5344CB8AC3E}">
        <p14:creationId xmlns:p14="http://schemas.microsoft.com/office/powerpoint/2010/main" val="42478987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a:t>
            </a:r>
            <a:r>
              <a:rPr lang="en-US" dirty="0"/>
              <a:t>mechanisms for sustaining the oligarchic structures</a:t>
            </a:r>
          </a:p>
        </p:txBody>
      </p:sp>
      <p:sp>
        <p:nvSpPr>
          <p:cNvPr id="3" name="Content Placeholder 2"/>
          <p:cNvSpPr>
            <a:spLocks noGrp="1"/>
          </p:cNvSpPr>
          <p:nvPr>
            <p:ph idx="1"/>
          </p:nvPr>
        </p:nvSpPr>
        <p:spPr/>
        <p:txBody>
          <a:bodyPr>
            <a:normAutofit fontScale="70000" lnSpcReduction="20000"/>
          </a:bodyPr>
          <a:lstStyle/>
          <a:p>
            <a:r>
              <a:rPr lang="en-US" dirty="0" smtClean="0"/>
              <a:t>This </a:t>
            </a:r>
            <a:r>
              <a:rPr lang="en-US" dirty="0"/>
              <a:t>creates a huge problem of governance, involving multiple conflicts of decision making with adverse consequences on fairness and public welfare. </a:t>
            </a:r>
            <a:endParaRPr lang="en-US" dirty="0" smtClean="0"/>
          </a:p>
          <a:p>
            <a:pPr lvl="1"/>
            <a:endParaRPr lang="en-US" dirty="0" smtClean="0"/>
          </a:p>
          <a:p>
            <a:r>
              <a:rPr lang="en-US" dirty="0" smtClean="0"/>
              <a:t>Thailand's </a:t>
            </a:r>
            <a:r>
              <a:rPr lang="en-US" dirty="0"/>
              <a:t>oligarchic politics is the main obstacle hindering reforms of inequality</a:t>
            </a:r>
            <a:r>
              <a:rPr lang="en-US" dirty="0" smtClean="0"/>
              <a:t>.</a:t>
            </a:r>
          </a:p>
          <a:p>
            <a:pPr lvl="1"/>
            <a:r>
              <a:rPr lang="en-US" dirty="0" smtClean="0"/>
              <a:t>Example: </a:t>
            </a:r>
            <a:r>
              <a:rPr lang="en-US" dirty="0"/>
              <a:t>the </a:t>
            </a:r>
            <a:r>
              <a:rPr lang="en-US" dirty="0" smtClean="0"/>
              <a:t>case </a:t>
            </a:r>
            <a:r>
              <a:rPr lang="en-US" dirty="0"/>
              <a:t>of pollution control in </a:t>
            </a:r>
            <a:r>
              <a:rPr lang="en-US" dirty="0" err="1"/>
              <a:t>Maptaphut</a:t>
            </a:r>
            <a:r>
              <a:rPr lang="en-US" dirty="0"/>
              <a:t> Industrial Estate. </a:t>
            </a:r>
            <a:r>
              <a:rPr lang="en-US" dirty="0" smtClean="0"/>
              <a:t>a </a:t>
            </a:r>
            <a:r>
              <a:rPr lang="en-US" dirty="0"/>
              <a:t>bureaucratic network in the energy sector has allowed some big private businesses to go ahead with their investment plans without having to undergo the environmental and social impact assessments required by law, and despite the fact the residents surrounding the industrial estate secured a court verdict mandating these studies. </a:t>
            </a:r>
          </a:p>
          <a:p>
            <a:pPr marL="457200" lvl="1" indent="0">
              <a:buNone/>
            </a:pPr>
            <a:endParaRPr lang="en-US" dirty="0" smtClean="0"/>
          </a:p>
          <a:p>
            <a:r>
              <a:rPr lang="en-US" dirty="0" smtClean="0"/>
              <a:t>According </a:t>
            </a:r>
            <a:r>
              <a:rPr lang="en-US" dirty="0"/>
              <a:t>to </a:t>
            </a:r>
            <a:r>
              <a:rPr lang="en-US" i="1" dirty="0"/>
              <a:t>The economist’s </a:t>
            </a:r>
            <a:r>
              <a:rPr lang="en-US" dirty="0"/>
              <a:t>crony-capitalism index</a:t>
            </a:r>
            <a:r>
              <a:rPr lang="en-US" i="1" dirty="0"/>
              <a:t>, </a:t>
            </a:r>
            <a:r>
              <a:rPr lang="en-US" dirty="0"/>
              <a:t>Thailand is ranked 14</a:t>
            </a:r>
            <a:r>
              <a:rPr lang="en-US" baseline="30000" dirty="0"/>
              <a:t>th</a:t>
            </a:r>
            <a:r>
              <a:rPr lang="en-US" dirty="0"/>
              <a:t> as the country where politically connected businessmen are most likely to prosper</a:t>
            </a:r>
          </a:p>
          <a:p>
            <a:endParaRPr lang="en-US" dirty="0"/>
          </a:p>
        </p:txBody>
      </p:sp>
    </p:spTree>
    <p:extLst>
      <p:ext uri="{BB962C8B-B14F-4D97-AF65-F5344CB8AC3E}">
        <p14:creationId xmlns:p14="http://schemas.microsoft.com/office/powerpoint/2010/main" val="42007554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a:t>
            </a:r>
            <a:r>
              <a:rPr lang="en-US" dirty="0"/>
              <a:t>mechanisms for sustaining the oligarchic structures</a:t>
            </a:r>
          </a:p>
        </p:txBody>
      </p:sp>
      <p:sp>
        <p:nvSpPr>
          <p:cNvPr id="3" name="Content Placeholder 2"/>
          <p:cNvSpPr>
            <a:spLocks noGrp="1"/>
          </p:cNvSpPr>
          <p:nvPr>
            <p:ph idx="1"/>
          </p:nvPr>
        </p:nvSpPr>
        <p:spPr/>
        <p:txBody>
          <a:bodyPr>
            <a:normAutofit fontScale="92500" lnSpcReduction="10000"/>
          </a:bodyPr>
          <a:lstStyle/>
          <a:p>
            <a:r>
              <a:rPr lang="en-US" dirty="0"/>
              <a:t>Short-courses for executives and alumni associations as links to the oligarchic political structure at the national </a:t>
            </a:r>
            <a:r>
              <a:rPr lang="en-US" dirty="0" smtClean="0"/>
              <a:t>level</a:t>
            </a:r>
          </a:p>
          <a:p>
            <a:r>
              <a:rPr lang="en-US" dirty="0"/>
              <a:t>Many decades ago, the army began offering courses to officials, businessmen, and others to increase understanding of the military’s role, and to build networks of contacts</a:t>
            </a:r>
            <a:r>
              <a:rPr lang="en-US" dirty="0" smtClean="0"/>
              <a:t>.</a:t>
            </a:r>
          </a:p>
          <a:p>
            <a:r>
              <a:rPr lang="en-US" dirty="0" smtClean="0"/>
              <a:t>Now, there are courses organized by </a:t>
            </a:r>
            <a:r>
              <a:rPr lang="en-US" dirty="0"/>
              <a:t>the stock exchange, Chamber of Commerce University, judiciary, and the </a:t>
            </a:r>
            <a:r>
              <a:rPr lang="en-US" dirty="0" smtClean="0"/>
              <a:t>parliament, among other.</a:t>
            </a:r>
            <a:endParaRPr lang="en-US" dirty="0"/>
          </a:p>
        </p:txBody>
      </p:sp>
    </p:spTree>
    <p:extLst>
      <p:ext uri="{BB962C8B-B14F-4D97-AF65-F5344CB8AC3E}">
        <p14:creationId xmlns:p14="http://schemas.microsoft.com/office/powerpoint/2010/main" val="11164515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Pattern of the course</a:t>
            </a:r>
          </a:p>
          <a:p>
            <a:r>
              <a:rPr lang="en-US" dirty="0"/>
              <a:t>part-time courses lasting up to a year. </a:t>
            </a:r>
            <a:endParaRPr lang="en-US" dirty="0" smtClean="0"/>
          </a:p>
          <a:p>
            <a:r>
              <a:rPr lang="en-US" dirty="0" smtClean="0"/>
              <a:t>Besides </a:t>
            </a:r>
            <a:r>
              <a:rPr lang="en-US" dirty="0"/>
              <a:t>the classroom work (which is not so onerous, and not the real point), these institutes orchestrate many bonding </a:t>
            </a:r>
            <a:r>
              <a:rPr lang="en-US" dirty="0" smtClean="0"/>
              <a:t>activities:</a:t>
            </a:r>
          </a:p>
          <a:p>
            <a:pPr lvl="1"/>
            <a:r>
              <a:rPr lang="en-US" dirty="0" smtClean="0"/>
              <a:t> dinners</a:t>
            </a:r>
            <a:r>
              <a:rPr lang="en-US" dirty="0"/>
              <a:t>, karaoke sessions, golf outings, and overseas study trips. </a:t>
            </a:r>
            <a:endParaRPr lang="en-US" dirty="0" smtClean="0"/>
          </a:p>
          <a:p>
            <a:pPr lvl="1"/>
            <a:r>
              <a:rPr lang="en-US" dirty="0" smtClean="0"/>
              <a:t>Most </a:t>
            </a:r>
            <a:r>
              <a:rPr lang="en-US" dirty="0"/>
              <a:t>importantly, they have an alumni club that maintains the bonds and builds links across classes of different years. </a:t>
            </a:r>
            <a:endParaRPr lang="en-US" dirty="0" smtClean="0"/>
          </a:p>
        </p:txBody>
      </p:sp>
    </p:spTree>
    <p:extLst>
      <p:ext uri="{BB962C8B-B14F-4D97-AF65-F5344CB8AC3E}">
        <p14:creationId xmlns:p14="http://schemas.microsoft.com/office/powerpoint/2010/main" val="9062416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They </a:t>
            </a:r>
            <a:r>
              <a:rPr lang="en-US" dirty="0"/>
              <a:t>seed the classes by inviting influential figures from different areas of influence — permanent secretaries, generals, judges, and executives of top companies. </a:t>
            </a:r>
            <a:endParaRPr lang="en-US" dirty="0" smtClean="0"/>
          </a:p>
          <a:p>
            <a:r>
              <a:rPr lang="en-US" dirty="0" smtClean="0"/>
              <a:t>Other </a:t>
            </a:r>
            <a:r>
              <a:rPr lang="en-US" dirty="0"/>
              <a:t>people then press to get accepted into the class in order to build contacts in this celestial arena. </a:t>
            </a:r>
            <a:endParaRPr lang="en-US" dirty="0" smtClean="0"/>
          </a:p>
          <a:p>
            <a:r>
              <a:rPr lang="en-US" dirty="0" smtClean="0"/>
              <a:t>The </a:t>
            </a:r>
            <a:r>
              <a:rPr lang="en-US" dirty="0"/>
              <a:t>class lists show that many people have attended classes in several of these institutes. According to the model established by the military’s model version of this scheme, alumni are bound to help one another</a:t>
            </a:r>
          </a:p>
        </p:txBody>
      </p:sp>
    </p:spTree>
    <p:extLst>
      <p:ext uri="{BB962C8B-B14F-4D97-AF65-F5344CB8AC3E}">
        <p14:creationId xmlns:p14="http://schemas.microsoft.com/office/powerpoint/2010/main" val="10751202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These quasi-academic </a:t>
            </a:r>
            <a:r>
              <a:rPr lang="en-US" dirty="0"/>
              <a:t>institutions have been invented as conscious attempts to facilitate networking across constituent parts of the elite, established and emerging. </a:t>
            </a:r>
            <a:endParaRPr lang="en-US" dirty="0" smtClean="0"/>
          </a:p>
          <a:p>
            <a:r>
              <a:rPr lang="en-US" dirty="0" smtClean="0"/>
              <a:t>These </a:t>
            </a:r>
            <a:r>
              <a:rPr lang="en-US" dirty="0"/>
              <a:t>new institutions are the only spaces where the established and emerging elites from different segments of the public and private sectors are able to build alliances. Several people attend many of these courses precisely because each attendance widens their network.</a:t>
            </a:r>
          </a:p>
          <a:p>
            <a:endParaRPr lang="en-US" dirty="0"/>
          </a:p>
        </p:txBody>
      </p:sp>
    </p:spTree>
    <p:extLst>
      <p:ext uri="{BB962C8B-B14F-4D97-AF65-F5344CB8AC3E}">
        <p14:creationId xmlns:p14="http://schemas.microsoft.com/office/powerpoint/2010/main" val="20730651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lnSpcReduction="10000"/>
          </a:bodyPr>
          <a:lstStyle/>
          <a:p>
            <a:r>
              <a:rPr lang="en-US" dirty="0"/>
              <a:t>They provide a framework through which powerful groups from the security sector, politics, business, the judiciary, and selected segments of civil society can cooperate to set policies and divide the spoils. </a:t>
            </a:r>
            <a:endParaRPr lang="en-US" dirty="0" smtClean="0"/>
          </a:p>
          <a:p>
            <a:r>
              <a:rPr lang="en-US" dirty="0" smtClean="0"/>
              <a:t>The </a:t>
            </a:r>
            <a:r>
              <a:rPr lang="en-US" u="sng" dirty="0"/>
              <a:t>strength of these networks helps to insulate the oligarchy from popular pressures in favor of redistribution or other reform </a:t>
            </a:r>
            <a:r>
              <a:rPr lang="en-US" u="sng" dirty="0" smtClean="0"/>
              <a:t>policies.</a:t>
            </a:r>
            <a:endParaRPr lang="en-US" dirty="0"/>
          </a:p>
        </p:txBody>
      </p:sp>
    </p:spTree>
    <p:extLst>
      <p:ext uri="{BB962C8B-B14F-4D97-AF65-F5344CB8AC3E}">
        <p14:creationId xmlns:p14="http://schemas.microsoft.com/office/powerpoint/2010/main" val="38009787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Object 4"/>
          <p:cNvGraphicFramePr>
            <a:graphicFrameLocks noChangeAspect="1"/>
          </p:cNvGraphicFramePr>
          <p:nvPr>
            <p:extLst>
              <p:ext uri="{D42A27DB-BD31-4B8C-83A1-F6EECF244321}">
                <p14:modId xmlns:p14="http://schemas.microsoft.com/office/powerpoint/2010/main" val="3391067573"/>
              </p:ext>
            </p:extLst>
          </p:nvPr>
        </p:nvGraphicFramePr>
        <p:xfrm>
          <a:off x="0" y="128588"/>
          <a:ext cx="8915400" cy="6729412"/>
        </p:xfrm>
        <a:graphic>
          <a:graphicData uri="http://schemas.openxmlformats.org/presentationml/2006/ole">
            <mc:AlternateContent xmlns:mc="http://schemas.openxmlformats.org/markup-compatibility/2006">
              <mc:Choice xmlns:v="urn:schemas-microsoft-com:vml" Requires="v">
                <p:oleObj spid="_x0000_s1041" name="Microsoft Office PowerPoint 2007 Template" r:id="rId3" imgW="4570388" imgH="3427437" progId="PowerPoint.Slide.12">
                  <p:embed/>
                </p:oleObj>
              </mc:Choice>
              <mc:Fallback>
                <p:oleObj name="Microsoft Office PowerPoint 2007 Template" r:id="rId3" imgW="4570388" imgH="3427437" progId="PowerPoint.Slide.1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8588"/>
                        <a:ext cx="8915400" cy="6729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 Box 7"/>
          <p:cNvSpPr txBox="1">
            <a:spLocks noChangeArrowheads="1"/>
          </p:cNvSpPr>
          <p:nvPr/>
        </p:nvSpPr>
        <p:spPr bwMode="auto">
          <a:xfrm>
            <a:off x="609600" y="304800"/>
            <a:ext cx="7772400" cy="579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3200" dirty="0"/>
              <a:t>       Income from assets by percentile, 2009</a:t>
            </a:r>
          </a:p>
        </p:txBody>
      </p:sp>
      <p:sp>
        <p:nvSpPr>
          <p:cNvPr id="6" name="Text Box 8"/>
          <p:cNvSpPr txBox="1">
            <a:spLocks noChangeArrowheads="1"/>
          </p:cNvSpPr>
          <p:nvPr/>
        </p:nvSpPr>
        <p:spPr bwMode="auto">
          <a:xfrm>
            <a:off x="5149132" y="2427288"/>
            <a:ext cx="3080468"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400" dirty="0">
                <a:solidFill>
                  <a:srgbClr val="FF3300"/>
                </a:solidFill>
              </a:rPr>
              <a:t>income from rent</a:t>
            </a:r>
          </a:p>
        </p:txBody>
      </p:sp>
      <p:sp>
        <p:nvSpPr>
          <p:cNvPr id="7" name="Text Box 9"/>
          <p:cNvSpPr txBox="1">
            <a:spLocks noChangeArrowheads="1"/>
          </p:cNvSpPr>
          <p:nvPr/>
        </p:nvSpPr>
        <p:spPr bwMode="auto">
          <a:xfrm>
            <a:off x="3158135" y="4038600"/>
            <a:ext cx="5071466"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400" dirty="0">
                <a:solidFill>
                  <a:srgbClr val="0000CC"/>
                </a:solidFill>
              </a:rPr>
              <a:t>income from interest and dividend</a:t>
            </a:r>
          </a:p>
        </p:txBody>
      </p:sp>
    </p:spTree>
    <p:extLst>
      <p:ext uri="{BB962C8B-B14F-4D97-AF65-F5344CB8AC3E}">
        <p14:creationId xmlns:p14="http://schemas.microsoft.com/office/powerpoint/2010/main" val="1638032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66" name="Object 2"/>
          <p:cNvGraphicFramePr>
            <a:graphicFrameLocks noGrp="1" noChangeAspect="1"/>
          </p:cNvGraphicFramePr>
          <p:nvPr>
            <p:ph type="chart" idx="4294967295"/>
            <p:extLst>
              <p:ext uri="{D42A27DB-BD31-4B8C-83A1-F6EECF244321}">
                <p14:modId xmlns:p14="http://schemas.microsoft.com/office/powerpoint/2010/main" val="4145047919"/>
              </p:ext>
            </p:extLst>
          </p:nvPr>
        </p:nvGraphicFramePr>
        <p:xfrm>
          <a:off x="228600" y="762000"/>
          <a:ext cx="8478838" cy="5969000"/>
        </p:xfrm>
        <a:graphic>
          <a:graphicData uri="http://schemas.openxmlformats.org/presentationml/2006/ole">
            <mc:AlternateContent xmlns:mc="http://schemas.openxmlformats.org/markup-compatibility/2006">
              <mc:Choice xmlns:v="urn:schemas-microsoft-com:vml" Requires="v">
                <p:oleObj spid="_x0000_s18448" name="Chart" r:id="rId3" imgW="7378700" imgH="5194300" progId="MSGraph.Chart.8">
                  <p:embed followColorScheme="full"/>
                </p:oleObj>
              </mc:Choice>
              <mc:Fallback>
                <p:oleObj name="Chart" r:id="rId3" imgW="7378700" imgH="5194300" progId="MSGraph.Chart.8">
                  <p:embed followColorScheme="full"/>
                  <p:pic>
                    <p:nvPicPr>
                      <p:cNvPr id="0" name=""/>
                      <p:cNvPicPr>
                        <a:picLocks noChangeAspect="1" noChangeArrowheads="1"/>
                      </p:cNvPicPr>
                      <p:nvPr/>
                    </p:nvPicPr>
                    <p:blipFill>
                      <a:blip r:embed="rId4"/>
                      <a:srcRect/>
                      <a:stretch>
                        <a:fillRect/>
                      </a:stretch>
                    </p:blipFill>
                    <p:spPr bwMode="auto">
                      <a:xfrm>
                        <a:off x="228600" y="762000"/>
                        <a:ext cx="8478838" cy="596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48867" name="Text Box 3"/>
          <p:cNvSpPr txBox="1">
            <a:spLocks noChangeArrowheads="1"/>
          </p:cNvSpPr>
          <p:nvPr/>
        </p:nvSpPr>
        <p:spPr bwMode="auto">
          <a:xfrm>
            <a:off x="304800" y="304800"/>
            <a:ext cx="815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2400">
                <a:solidFill>
                  <a:schemeClr val="tx1"/>
                </a:solidFill>
                <a:latin typeface="Times New Roman" charset="0"/>
                <a:ea typeface="ＭＳ Ｐゴシック" charset="0"/>
              </a:defRPr>
            </a:lvl1pPr>
            <a:lvl2pPr marL="742950" indent="-285750">
              <a:defRPr sz="2400">
                <a:solidFill>
                  <a:schemeClr val="tx1"/>
                </a:solidFill>
                <a:latin typeface="Times New Roman" charset="0"/>
                <a:ea typeface="ＭＳ Ｐゴシック" charset="0"/>
              </a:defRPr>
            </a:lvl2pPr>
            <a:lvl3pPr marL="1143000" indent="-228600">
              <a:defRPr sz="2400">
                <a:solidFill>
                  <a:schemeClr val="tx1"/>
                </a:solidFill>
                <a:latin typeface="Times New Roman" charset="0"/>
                <a:ea typeface="ＭＳ Ｐゴシック" charset="0"/>
              </a:defRPr>
            </a:lvl3pPr>
            <a:lvl4pPr marL="1600200" indent="-228600">
              <a:defRPr sz="2400">
                <a:solidFill>
                  <a:schemeClr val="tx1"/>
                </a:solidFill>
                <a:latin typeface="Times New Roman" charset="0"/>
                <a:ea typeface="ＭＳ Ｐゴシック" charset="0"/>
              </a:defRPr>
            </a:lvl4pPr>
            <a:lvl5pPr marL="2057400" indent="-22860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lgn="ctr"/>
            <a:r>
              <a:rPr lang="en-US">
                <a:cs typeface="Angsana New" charset="0"/>
              </a:rPr>
              <a:t>Landownership by decile, 2012</a:t>
            </a:r>
            <a:endParaRPr lang="en-US">
              <a:cs typeface="Arial" charset="0"/>
            </a:endParaRPr>
          </a:p>
        </p:txBody>
      </p:sp>
      <p:sp>
        <p:nvSpPr>
          <p:cNvPr id="548868" name="Text Box 4"/>
          <p:cNvSpPr txBox="1">
            <a:spLocks noChangeArrowheads="1"/>
          </p:cNvSpPr>
          <p:nvPr/>
        </p:nvSpPr>
        <p:spPr bwMode="auto">
          <a:xfrm>
            <a:off x="6084888" y="6578600"/>
            <a:ext cx="2525712"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200"/>
              <a:t>Source: Duangmanee Laowakul, 2013</a:t>
            </a:r>
          </a:p>
        </p:txBody>
      </p:sp>
    </p:spTree>
    <p:extLst>
      <p:ext uri="{BB962C8B-B14F-4D97-AF65-F5344CB8AC3E}">
        <p14:creationId xmlns:p14="http://schemas.microsoft.com/office/powerpoint/2010/main" val="2829065801"/>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900" name="Group 84"/>
          <p:cNvGraphicFramePr>
            <a:graphicFrameLocks noGrp="1"/>
          </p:cNvGraphicFramePr>
          <p:nvPr>
            <p:ph idx="4294967295"/>
          </p:nvPr>
        </p:nvGraphicFramePr>
        <p:xfrm>
          <a:off x="533400" y="1143000"/>
          <a:ext cx="8229600" cy="5221927"/>
        </p:xfrm>
        <a:graphic>
          <a:graphicData uri="http://schemas.openxmlformats.org/drawingml/2006/table">
            <a:tbl>
              <a:tblPr/>
              <a:tblGrid>
                <a:gridCol w="2774950"/>
                <a:gridCol w="1824038"/>
                <a:gridCol w="1825625"/>
                <a:gridCol w="1804987"/>
              </a:tblGrid>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Party</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N landowners</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Total land (rai)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Value (Mil. Baht)</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Pheu Thai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173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21,079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4,795.5</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Democrat</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160</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15,181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5,829.6</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5925">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Phumjai Thai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31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3,853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 733.8</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Pheu Phaendin</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5,323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1,299.4</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Chat Thai Phatthana</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2,541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483.6</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Ruam Jai Thai CP</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8</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819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681.1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Other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4,164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552.9</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Senators</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145</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19,311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10,429.4</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501650">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Total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582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Times New Roman" charset="0"/>
                        <a:ea typeface="ＭＳ Ｐゴシック" charset="0"/>
                        <a:cs typeface="Angsana New" charset="0"/>
                      </a:endParaRP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72,274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24,805.3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5159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ngsana New" charset="0"/>
                          <a:ea typeface="ＭＳ Ｐゴシック" charset="0"/>
                          <a:cs typeface="Angsana New" charset="0"/>
                        </a:rPr>
                        <a:t>Source: Asset declarations, NCCC </a:t>
                      </a:r>
                      <a:endParaRPr kumimoji="0" lang="en-US" sz="1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ngsana New" charset="0"/>
                          <a:ea typeface="ＭＳ Ｐゴシック" charset="0"/>
                          <a:cs typeface="Angsana New" charset="0"/>
                        </a:rPr>
                        <a:t>.</a:t>
                      </a:r>
                      <a:endParaRPr kumimoji="0" lang="en-US" sz="1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Times New Roman" charset="0"/>
                          <a:ea typeface="ＭＳ Ｐゴシック" charset="0"/>
                        </a:rPr>
                        <a:t>Average = 20 ha</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180975">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546876" name="Rectangle 62"/>
          <p:cNvSpPr>
            <a:spLocks noChangeArrowheads="1"/>
          </p:cNvSpPr>
          <p:nvPr/>
        </p:nvSpPr>
        <p:spPr bwMode="auto">
          <a:xfrm>
            <a:off x="0" y="0"/>
            <a:ext cx="88566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eaLnBrk="1" hangingPunct="1"/>
            <a:r>
              <a:rPr lang="en-US" sz="4000">
                <a:solidFill>
                  <a:schemeClr val="tx2"/>
                </a:solidFill>
                <a:latin typeface="Angsana New" charset="0"/>
                <a:cs typeface="Angsana New" charset="0"/>
              </a:rPr>
              <a:t>Landownership by politicians (MPs, senators), 2010</a:t>
            </a:r>
            <a:endParaRPr lang="en-US" sz="2400">
              <a:solidFill>
                <a:schemeClr val="tx2"/>
              </a:solidFill>
              <a:latin typeface="Angsana New" charset="0"/>
              <a:cs typeface="Angsana New" charset="0"/>
            </a:endParaRPr>
          </a:p>
        </p:txBody>
      </p:sp>
    </p:spTree>
    <p:extLst>
      <p:ext uri="{BB962C8B-B14F-4D97-AF65-F5344CB8AC3E}">
        <p14:creationId xmlns:p14="http://schemas.microsoft.com/office/powerpoint/2010/main" val="3999237345"/>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3138</TotalTime>
  <Words>3682</Words>
  <Application>Microsoft Office PowerPoint</Application>
  <PresentationFormat>On-screen Show (4:3)</PresentationFormat>
  <Paragraphs>425</Paragraphs>
  <Slides>58</Slides>
  <Notes>41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58</vt:i4>
      </vt:variant>
    </vt:vector>
  </HeadingPairs>
  <TitlesOfParts>
    <vt:vector size="70" baseType="lpstr">
      <vt:lpstr>ＭＳ Ｐゴシック</vt:lpstr>
      <vt:lpstr>Angsana New</vt:lpstr>
      <vt:lpstr>Arial</vt:lpstr>
      <vt:lpstr>Calibri</vt:lpstr>
      <vt:lpstr>Cordia New</vt:lpstr>
      <vt:lpstr>MS Mincho</vt:lpstr>
      <vt:lpstr>Palatino</vt:lpstr>
      <vt:lpstr>Times New Roman</vt:lpstr>
      <vt:lpstr>Wingdings</vt:lpstr>
      <vt:lpstr>Office Theme</vt:lpstr>
      <vt:lpstr>Chart</vt:lpstr>
      <vt:lpstr>Microsoft Office PowerPoint 2007 Template</vt:lpstr>
      <vt:lpstr>Social and Political Aspects of a Middle Income Trap: Thailand’s Challenges and Opportunities for Policy Reform </vt:lpstr>
      <vt:lpstr>Thailand Past Development and Inequality</vt:lpstr>
      <vt:lpstr>The success story</vt:lpstr>
      <vt:lpstr>GDP per capita and growth</vt:lpstr>
      <vt:lpstr>The success story</vt:lpstr>
      <vt:lpstr>Successful poverty reduction</vt:lpstr>
      <vt:lpstr>Poverty incident by gender</vt:lpstr>
      <vt:lpstr>Middle income trap?</vt:lpstr>
      <vt:lpstr>11 years moving average GDP growth (Jitsuchon,2012) </vt:lpstr>
      <vt:lpstr>Slowing down growth and investment</vt:lpstr>
      <vt:lpstr>International comparison</vt:lpstr>
      <vt:lpstr>International comparison</vt:lpstr>
      <vt:lpstr>What restricts growth?</vt:lpstr>
      <vt:lpstr>Well-known factors</vt:lpstr>
      <vt:lpstr>Low labor share</vt:lpstr>
      <vt:lpstr>PowerPoint Presentation</vt:lpstr>
      <vt:lpstr>Socio-economic dimension and economic growth</vt:lpstr>
      <vt:lpstr>1.Inequality</vt:lpstr>
      <vt:lpstr>Income distribution greatly increases growth spell duration</vt:lpstr>
      <vt:lpstr>unimproved inequality</vt:lpstr>
      <vt:lpstr>PowerPoint Presentation</vt:lpstr>
      <vt:lpstr>Expenditure quintiles</vt:lpstr>
      <vt:lpstr>Wage inequality</vt:lpstr>
      <vt:lpstr>Real minimum wage and Real GDP per capita </vt:lpstr>
      <vt:lpstr>PowerPoint Presentation</vt:lpstr>
      <vt:lpstr>PowerPoint Presentation</vt:lpstr>
      <vt:lpstr>Majority of workers is in informal sector</vt:lpstr>
      <vt:lpstr>PowerPoint Presentation</vt:lpstr>
      <vt:lpstr>PowerPoint Presentation</vt:lpstr>
      <vt:lpstr>Persistent inequality: The rich spends much more on children education</vt:lpstr>
      <vt:lpstr>Persistent inequality: Better educated parents spend much more on children education</vt:lpstr>
      <vt:lpstr>2. Education</vt:lpstr>
      <vt:lpstr>Education quantity and growth</vt:lpstr>
      <vt:lpstr>Education quality and growth</vt:lpstr>
      <vt:lpstr>Thailand: Increased education budget </vt:lpstr>
      <vt:lpstr>The problem is not insufficient budget…</vt:lpstr>
      <vt:lpstr>Thailand: High gross enrollment rate…</vt:lpstr>
      <vt:lpstr>…low quality</vt:lpstr>
      <vt:lpstr>Misaligned teacher’s incentive (Tangkitvanit et al., 2012)</vt:lpstr>
      <vt:lpstr>Centralized System</vt:lpstr>
      <vt:lpstr>3. Public good provision</vt:lpstr>
      <vt:lpstr>Fiscal Policy: Public good provision heavily biased towards Bangkok</vt:lpstr>
      <vt:lpstr>4. Oligarchic Structure of Politics </vt:lpstr>
      <vt:lpstr>PowerPoint Presentation</vt:lpstr>
      <vt:lpstr>PowerPoint Presentation</vt:lpstr>
      <vt:lpstr>“Oligarchy”</vt:lpstr>
      <vt:lpstr>PowerPoint Presentation</vt:lpstr>
      <vt:lpstr>PowerPoint Presentation</vt:lpstr>
      <vt:lpstr>New mechanisms for sustaining the oligarchic structures</vt:lpstr>
      <vt:lpstr>New mechanisms for sustaining the oligarchic structures</vt:lpstr>
      <vt:lpstr>New mechanisms for sustaining the oligarchic structures</vt:lpstr>
      <vt:lpstr>Elite executive courses</vt:lpstr>
      <vt:lpstr>Elite executive courses</vt:lpstr>
      <vt:lpstr>Elite executive courses</vt:lpstr>
      <vt:lpstr>Elite executive courses</vt:lpstr>
      <vt:lpstr>PowerPoint Presentation</vt:lpstr>
      <vt:lpstr>PowerPoint Presentation</vt:lpstr>
      <vt:lpstr>PowerPoint Presentation</vt:lpstr>
    </vt:vector>
  </TitlesOfParts>
  <Company>Oxford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and Political Aspects of a Middle Income Trap: Thailand’s Challenges and Opportunities for Policy Reform</dc:title>
  <dc:creator>Pornthep</dc:creator>
  <cp:lastModifiedBy>chanin Mephokee</cp:lastModifiedBy>
  <cp:revision>33</cp:revision>
  <cp:lastPrinted>2016-04-28T09:27:11Z</cp:lastPrinted>
  <dcterms:created xsi:type="dcterms:W3CDTF">2014-03-25T16:25:06Z</dcterms:created>
  <dcterms:modified xsi:type="dcterms:W3CDTF">2017-03-21T07:50:38Z</dcterms:modified>
</cp:coreProperties>
</file>