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3" r:id="rId1"/>
  </p:sldMasterIdLst>
  <p:notesMasterIdLst>
    <p:notesMasterId r:id="rId29"/>
  </p:notesMasterIdLst>
  <p:sldIdLst>
    <p:sldId id="257" r:id="rId2"/>
    <p:sldId id="539" r:id="rId3"/>
    <p:sldId id="541" r:id="rId4"/>
    <p:sldId id="540" r:id="rId5"/>
    <p:sldId id="542" r:id="rId6"/>
    <p:sldId id="588" r:id="rId7"/>
    <p:sldId id="543" r:id="rId8"/>
    <p:sldId id="544" r:id="rId9"/>
    <p:sldId id="545" r:id="rId10"/>
    <p:sldId id="575" r:id="rId11"/>
    <p:sldId id="546" r:id="rId12"/>
    <p:sldId id="576" r:id="rId13"/>
    <p:sldId id="592" r:id="rId14"/>
    <p:sldId id="547" r:id="rId15"/>
    <p:sldId id="548" r:id="rId16"/>
    <p:sldId id="549" r:id="rId17"/>
    <p:sldId id="550" r:id="rId18"/>
    <p:sldId id="582" r:id="rId19"/>
    <p:sldId id="551" r:id="rId20"/>
    <p:sldId id="553" r:id="rId21"/>
    <p:sldId id="554" r:id="rId22"/>
    <p:sldId id="555" r:id="rId23"/>
    <p:sldId id="556" r:id="rId24"/>
    <p:sldId id="557" r:id="rId25"/>
    <p:sldId id="558" r:id="rId26"/>
    <p:sldId id="583" r:id="rId27"/>
    <p:sldId id="472" r:id="rId2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2" d="100"/>
          <a:sy n="82" d="100"/>
        </p:scale>
        <p:origin x="1474" y="6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246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501E300-FBB7-4A27-833E-B38579780632}" type="datetimeFigureOut">
              <a:rPr lang="en-US" smtClean="0"/>
              <a:pPr/>
              <a:t>3/29/2020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20F6811-8E11-4279-816B-9CF3A056EA8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65700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7540373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41170157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71043659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86953315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69284229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1825425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33128788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76090982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35792817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32735687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59430295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4636102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06789907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18783494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81957681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42425334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80571007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88048805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971471558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625128480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96611463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070010706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839439963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56392278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Rounded Rectangle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/>
              <a:t>Click to edit Master subtitle style</a:t>
            </a:r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3/29/2020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3/29/2020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Rounded Rectangle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3/29/2020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7" name="Rectangle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3/29/2020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3/29/2020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3/29/2020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3/29/2020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Rounded Rectangle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3/29/2020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3/29/2020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Rectangle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Rectangle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/>
              <a:t>Click icon to add picture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3/29/2020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3/29/2020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สี่เหลี่ยมผืนผ้า 6"/>
          <p:cNvSpPr/>
          <p:nvPr userDrawn="1"/>
        </p:nvSpPr>
        <p:spPr>
          <a:xfrm>
            <a:off x="2819400" y="6477000"/>
            <a:ext cx="3962400" cy="38100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/>
          <p:cNvSpPr txBox="1"/>
          <p:nvPr userDrawn="1"/>
        </p:nvSpPr>
        <p:spPr>
          <a:xfrm>
            <a:off x="685800" y="6477000"/>
            <a:ext cx="8915400" cy="33855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l"/>
            <a:r>
              <a:rPr lang="en-US" sz="1600" b="1" dirty="0"/>
              <a:t>Environment		</a:t>
            </a:r>
            <a:r>
              <a:rPr lang="en-US" sz="1600" b="1" baseline="0" dirty="0"/>
              <a:t>        </a:t>
            </a:r>
            <a:r>
              <a:rPr lang="en-US" sz="1600" b="1" dirty="0"/>
              <a:t>Competitive</a:t>
            </a:r>
            <a:r>
              <a:rPr lang="en-US" sz="1600" b="1" baseline="0" dirty="0"/>
              <a:t> Landscape    		         </a:t>
            </a:r>
            <a:r>
              <a:rPr lang="en-US" sz="1600" b="1" dirty="0"/>
              <a:t>Consumers  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สี่เหลี่ยมผืนผ้า 6"/>
          <p:cNvSpPr/>
          <p:nvPr userDrawn="1"/>
        </p:nvSpPr>
        <p:spPr>
          <a:xfrm>
            <a:off x="2819400" y="6477000"/>
            <a:ext cx="3962400" cy="38100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/>
          <p:cNvSpPr txBox="1"/>
          <p:nvPr userDrawn="1"/>
        </p:nvSpPr>
        <p:spPr>
          <a:xfrm>
            <a:off x="685800" y="6477000"/>
            <a:ext cx="8915400" cy="33855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l"/>
            <a:r>
              <a:rPr lang="en-US" sz="1600" b="1" dirty="0"/>
              <a:t>Environment		</a:t>
            </a:r>
            <a:r>
              <a:rPr lang="en-US" sz="1600" b="1" baseline="0" dirty="0"/>
              <a:t>        </a:t>
            </a:r>
            <a:r>
              <a:rPr lang="en-US" sz="1600" b="1" dirty="0"/>
              <a:t>Competitive</a:t>
            </a:r>
            <a:r>
              <a:rPr lang="en-US" sz="1600" b="1" baseline="0" dirty="0"/>
              <a:t> Landscape    		         </a:t>
            </a:r>
            <a:r>
              <a:rPr lang="en-US" sz="1600" b="1" dirty="0"/>
              <a:t>Consumers  </a:t>
            </a: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Rounded Rectangle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en-US"/>
              <a:t>Click to edit Master text styles</a:t>
            </a:r>
          </a:p>
          <a:p>
            <a:pPr lvl="1" eaLnBrk="1" latinLnBrk="0" hangingPunct="1"/>
            <a:r>
              <a:rPr kumimoji="0" lang="en-US"/>
              <a:t>Second level</a:t>
            </a:r>
          </a:p>
          <a:p>
            <a:pPr lvl="2" eaLnBrk="1" latinLnBrk="0" hangingPunct="1"/>
            <a:r>
              <a:rPr kumimoji="0" lang="en-US"/>
              <a:t>Third level</a:t>
            </a:r>
          </a:p>
          <a:p>
            <a:pPr lvl="3" eaLnBrk="1" latinLnBrk="0" hangingPunct="1"/>
            <a:r>
              <a:rPr kumimoji="0" lang="en-US"/>
              <a:t>Fourth level</a:t>
            </a:r>
          </a:p>
          <a:p>
            <a:pPr lvl="4" eaLnBrk="1" latinLnBrk="0" hangingPunct="1"/>
            <a:r>
              <a:rPr kumimoji="0" lang="en-US"/>
              <a:t>Fifth level</a:t>
            </a:r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67245237-72BC-4A61-8B55-E1F8A3621E0F}" type="datetimeFigureOut">
              <a:rPr lang="en-US" smtClean="0"/>
              <a:pPr/>
              <a:t>3/29/2020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  <p:sldLayoutId id="2147483665" r:id="rId2"/>
    <p:sldLayoutId id="2147483666" r:id="rId3"/>
    <p:sldLayoutId id="2147483667" r:id="rId4"/>
    <p:sldLayoutId id="2147483668" r:id="rId5"/>
    <p:sldLayoutId id="2147483669" r:id="rId6"/>
    <p:sldLayoutId id="2147483670" r:id="rId7"/>
    <p:sldLayoutId id="2147483671" r:id="rId8"/>
    <p:sldLayoutId id="2147483672" r:id="rId9"/>
    <p:sldLayoutId id="2147483673" r:id="rId10"/>
    <p:sldLayoutId id="2147483674" r:id="rId11"/>
    <p:sldLayoutId id="2147483675" r:id="rId12"/>
    <p:sldLayoutId id="2147483676" r:id="rId13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85852" y="3571876"/>
            <a:ext cx="6400800" cy="657228"/>
          </a:xfrm>
        </p:spPr>
        <p:txBody>
          <a:bodyPr>
            <a:normAutofit/>
          </a:bodyPr>
          <a:lstStyle/>
          <a:p>
            <a:r>
              <a:rPr lang="en-US" sz="3600" dirty="0"/>
              <a:t>By  </a:t>
            </a:r>
            <a:r>
              <a:rPr lang="en-US" sz="3600" dirty="0" err="1"/>
              <a:t>Ajarn</a:t>
            </a:r>
            <a:r>
              <a:rPr lang="en-US" sz="3600" dirty="0"/>
              <a:t>  </a:t>
            </a:r>
            <a:r>
              <a:rPr lang="en-US" sz="3600" dirty="0" err="1"/>
              <a:t>Suwalya K.</a:t>
            </a:r>
            <a:endParaRPr lang="en-US" sz="3600" dirty="0"/>
          </a:p>
          <a:p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99802" y="1658136"/>
            <a:ext cx="8569378" cy="1470025"/>
          </a:xfrm>
        </p:spPr>
        <p:txBody>
          <a:bodyPr>
            <a:normAutofit/>
          </a:bodyPr>
          <a:lstStyle/>
          <a:p>
            <a:r>
              <a:rPr lang="en-US" sz="3200" b="1" dirty="0"/>
              <a:t>MK 322 Retail Management</a:t>
            </a:r>
          </a:p>
          <a:p>
            <a:r>
              <a:rPr lang="en-US" sz="3200" b="1" dirty="0"/>
              <a:t>Chapter 17: Store Layout, Design, Visual Merchandising  Part II</a:t>
            </a:r>
            <a:br>
              <a:rPr lang="en-US" sz="3200" b="1" dirty="0"/>
            </a:br>
            <a:endParaRPr lang="en-US" sz="1800" b="1" dirty="0"/>
          </a:p>
        </p:txBody>
      </p:sp>
      <p:pic>
        <p:nvPicPr>
          <p:cNvPr id="5" name="Picture 4" descr="BE imag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857620" y="142852"/>
            <a:ext cx="1071570" cy="107157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Space Management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73700" y="3089594"/>
            <a:ext cx="5284169" cy="32933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261070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Space Management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>
                <a:latin typeface="Arial" charset="0"/>
                <a:ea typeface="Arial" charset="0"/>
                <a:cs typeface="Arial" charset="0"/>
              </a:rPr>
              <a:t>The space within stores and on stores' shelves and fixtures is a scarce resource</a:t>
            </a:r>
          </a:p>
          <a:p>
            <a:endParaRPr lang="en-US">
              <a:latin typeface="Arial" charset="0"/>
              <a:ea typeface="Arial" charset="0"/>
              <a:cs typeface="Arial" charset="0"/>
            </a:endParaRPr>
          </a:p>
          <a:p>
            <a:r>
              <a:rPr lang="en-US" b="1">
                <a:latin typeface="Arial" charset="0"/>
                <a:ea typeface="Arial" charset="0"/>
                <a:cs typeface="Arial" charset="0"/>
              </a:rPr>
              <a:t>Key resource decisions involved</a:t>
            </a:r>
          </a:p>
          <a:p>
            <a:pPr marL="514350" indent="-514350">
              <a:buAutoNum type="arabicPeriod"/>
            </a:pPr>
            <a:r>
              <a:rPr lang="en-US" b="1">
                <a:latin typeface="Arial" charset="0"/>
                <a:ea typeface="Arial" charset="0"/>
                <a:cs typeface="Arial" charset="0"/>
              </a:rPr>
              <a:t>The allocation of store space to merchandise categories and brands</a:t>
            </a:r>
          </a:p>
          <a:p>
            <a:pPr marL="514350" indent="-514350">
              <a:buAutoNum type="arabicPeriod"/>
            </a:pPr>
            <a:r>
              <a:rPr lang="en-US" b="1">
                <a:latin typeface="Arial" charset="0"/>
                <a:ea typeface="Arial" charset="0"/>
                <a:cs typeface="Arial" charset="0"/>
              </a:rPr>
              <a:t>The location of departments or merchandise categories in the store</a:t>
            </a:r>
          </a:p>
          <a:p>
            <a:pPr marL="514350" indent="-514350">
              <a:buAutoNum type="arabicPeriod"/>
            </a:pPr>
            <a:r>
              <a:rPr lang="en-US" b="1">
                <a:latin typeface="Arial" charset="0"/>
                <a:ea typeface="Arial" charset="0"/>
                <a:cs typeface="Arial" charset="0"/>
              </a:rPr>
              <a:t>The size of the store</a:t>
            </a:r>
          </a:p>
        </p:txBody>
      </p:sp>
    </p:spTree>
    <p:extLst>
      <p:ext uri="{BB962C8B-B14F-4D97-AF65-F5344CB8AC3E}">
        <p14:creationId xmlns:p14="http://schemas.microsoft.com/office/powerpoint/2010/main" val="1151641906"/>
      </p:ext>
    </p:extLst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Space Allocated to Merchandise Categories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564629" y="1676400"/>
            <a:ext cx="8229600" cy="4572000"/>
          </a:xfrm>
        </p:spPr>
        <p:txBody>
          <a:bodyPr/>
          <a:lstStyle/>
          <a:p>
            <a:r>
              <a:rPr lang="en-US">
                <a:latin typeface="Arial" charset="0"/>
                <a:ea typeface="Arial" charset="0"/>
                <a:cs typeface="Arial" charset="0"/>
              </a:rPr>
              <a:t>Some factors retailers consider when deciding how much floor or shelf space to allocate to merchandise categories and brands are</a:t>
            </a:r>
          </a:p>
          <a:p>
            <a:endParaRPr lang="en-US">
              <a:latin typeface="Arial" charset="0"/>
              <a:ea typeface="Arial" charset="0"/>
              <a:cs typeface="Arial" charset="0"/>
            </a:endParaRPr>
          </a:p>
          <a:p>
            <a:pPr marL="514350" indent="-514350">
              <a:buAutoNum type="arabicPeriod"/>
            </a:pPr>
            <a:r>
              <a:rPr lang="en-US" b="1">
                <a:latin typeface="Arial" charset="0"/>
                <a:ea typeface="Arial" charset="0"/>
                <a:cs typeface="Arial" charset="0"/>
              </a:rPr>
              <a:t>The productivity of the allocated space - sales per square foot and sakes per linear foot</a:t>
            </a:r>
          </a:p>
          <a:p>
            <a:pPr marL="514350" indent="-514350">
              <a:buAutoNum type="arabicPeriod"/>
            </a:pPr>
            <a:r>
              <a:rPr lang="en-US" b="1">
                <a:latin typeface="Arial" charset="0"/>
                <a:ea typeface="Arial" charset="0"/>
                <a:cs typeface="Arial" charset="0"/>
              </a:rPr>
              <a:t>The merchandise's inventory turnover- GMROI</a:t>
            </a:r>
          </a:p>
          <a:p>
            <a:pPr marL="514350" indent="-514350">
              <a:buAutoNum type="arabicPeriod"/>
            </a:pPr>
            <a:r>
              <a:rPr lang="en-US" b="1">
                <a:latin typeface="Arial" charset="0"/>
                <a:ea typeface="Arial" charset="0"/>
                <a:cs typeface="Arial" charset="0"/>
              </a:rPr>
              <a:t>The impact on overall store sales</a:t>
            </a:r>
          </a:p>
          <a:p>
            <a:pPr marL="514350" indent="-514350">
              <a:buAutoNum type="arabicPeriod"/>
            </a:pPr>
            <a:r>
              <a:rPr lang="en-US" b="1">
                <a:latin typeface="Arial" charset="0"/>
                <a:ea typeface="Arial" charset="0"/>
                <a:cs typeface="Arial" charset="0"/>
              </a:rPr>
              <a:t>The display needs for merchandise</a:t>
            </a:r>
          </a:p>
        </p:txBody>
      </p:sp>
    </p:spTree>
    <p:extLst>
      <p:ext uri="{BB962C8B-B14F-4D97-AF65-F5344CB8AC3E}">
        <p14:creationId xmlns:p14="http://schemas.microsoft.com/office/powerpoint/2010/main" val="91058491"/>
      </p:ext>
    </p:extLst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Location of Merchandise Categories and Design Elements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2" name="Content Placeholder 1"/>
          <p:cNvSpPr>
            <a:spLocks noGrp="1"/>
          </p:cNvSpPr>
          <p:nvPr>
            <p:ph sz="quarter" idx="1"/>
          </p:nvPr>
        </p:nvSpPr>
        <p:spPr>
          <a:xfrm>
            <a:off x="914400" y="1905000"/>
            <a:ext cx="7772400" cy="4572000"/>
          </a:xfrm>
        </p:spPr>
        <p:txBody>
          <a:bodyPr/>
          <a:lstStyle/>
          <a:p>
            <a:r>
              <a:rPr lang="en-US">
                <a:latin typeface="Arial" charset="0"/>
                <a:ea typeface="Arial" charset="0"/>
                <a:cs typeface="Arial" charset="0"/>
              </a:rPr>
              <a:t>Demand/destination merchandise refers to products that customers have decided to buy before entering the store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Decompression zone – welcomed with introductory displays, graphics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Turn right – strike zone – creates customers first impression and store offering; retailers display new and compelling merchandise</a:t>
            </a:r>
          </a:p>
        </p:txBody>
      </p:sp>
    </p:spTree>
    <p:extLst>
      <p:ext uri="{BB962C8B-B14F-4D97-AF65-F5344CB8AC3E}">
        <p14:creationId xmlns:p14="http://schemas.microsoft.com/office/powerpoint/2010/main" val="1832309510"/>
      </p:ext>
    </p:extLst>
  </p:cSld>
  <p:clrMapOvr>
    <a:masterClrMapping/>
  </p:clrMapOvr>
  <p:transition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Location of Merchandise Categories and Design Elements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sz="quarter" idx="1"/>
          </p:nvPr>
        </p:nvPicPr>
        <p:blipFill>
          <a:blip r:embed="rId3"/>
          <a:stretch>
            <a:fillRect/>
          </a:stretch>
        </p:blipFill>
        <p:spPr>
          <a:xfrm>
            <a:off x="1452796" y="1645170"/>
            <a:ext cx="6695607" cy="4831830"/>
          </a:xfrm>
        </p:spPr>
      </p:pic>
    </p:spTree>
    <p:extLst>
      <p:ext uri="{BB962C8B-B14F-4D97-AF65-F5344CB8AC3E}">
        <p14:creationId xmlns:p14="http://schemas.microsoft.com/office/powerpoint/2010/main" val="1487714740"/>
      </p:ext>
    </p:extLst>
  </p:cSld>
  <p:clrMapOvr>
    <a:masterClrMapping/>
  </p:clrMapOvr>
  <p:transition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Impulse Merchandise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>
                <a:latin typeface="Arial" charset="0"/>
                <a:ea typeface="Arial" charset="0"/>
                <a:cs typeface="Arial" charset="0"/>
              </a:rPr>
              <a:t>Impulse products or products purchased without planning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Fragrance, cosmetic in department stores, magazines in supermarkets are located near the front of store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Seen by everyone and draw people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05451" y="4190043"/>
            <a:ext cx="3053205" cy="22869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7331800"/>
      </p:ext>
    </p:extLst>
  </p:cSld>
  <p:clrMapOvr>
    <a:masterClrMapping/>
  </p:clrMapOvr>
  <p:transition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xfrm>
            <a:off x="914400" y="274638"/>
            <a:ext cx="3082977" cy="1143000"/>
          </a:xfrm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Impulse Merchandise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pic>
        <p:nvPicPr>
          <p:cNvPr id="3" name="Content Placeholder 2"/>
          <p:cNvPicPr>
            <a:picLocks noGrp="1" noChangeAspect="1"/>
          </p:cNvPicPr>
          <p:nvPr>
            <p:ph sz="quarter" idx="1"/>
          </p:nvPr>
        </p:nvPicPr>
        <p:blipFill>
          <a:blip r:embed="rId3"/>
          <a:stretch>
            <a:fillRect/>
          </a:stretch>
        </p:blipFill>
        <p:spPr>
          <a:xfrm>
            <a:off x="3872459" y="503238"/>
            <a:ext cx="5004519" cy="5973762"/>
          </a:xfrm>
        </p:spPr>
      </p:pic>
    </p:spTree>
    <p:extLst>
      <p:ext uri="{BB962C8B-B14F-4D97-AF65-F5344CB8AC3E}">
        <p14:creationId xmlns:p14="http://schemas.microsoft.com/office/powerpoint/2010/main" val="1394285703"/>
      </p:ext>
    </p:extLst>
  </p:cSld>
  <p:clrMapOvr>
    <a:masterClrMapping/>
  </p:clrMapOvr>
  <p:transition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xfrm>
            <a:off x="914400" y="561950"/>
            <a:ext cx="7772400" cy="1143000"/>
          </a:xfrm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Demand and Promotional Merchandise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2" name="Content Placeholder 1"/>
          <p:cNvSpPr>
            <a:spLocks noGrp="1"/>
          </p:cNvSpPr>
          <p:nvPr>
            <p:ph sz="quarter" idx="1"/>
          </p:nvPr>
        </p:nvSpPr>
        <p:spPr>
          <a:xfrm>
            <a:off x="914400" y="2286000"/>
            <a:ext cx="7772400" cy="4572000"/>
          </a:xfrm>
        </p:spPr>
        <p:txBody>
          <a:bodyPr/>
          <a:lstStyle/>
          <a:p>
            <a:r>
              <a:rPr lang="en-US">
                <a:latin typeface="Arial" charset="0"/>
                <a:ea typeface="Arial" charset="0"/>
                <a:cs typeface="Arial" charset="0"/>
              </a:rPr>
              <a:t>Placed at back left-hand corner of store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So pulls cutomer through store, increase visibility of other products along the way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Supermarkets put eggs, milk, bread at the back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Beauty salons, children's merchandise, furniture are demand or destination thus located in light traffic areas</a:t>
            </a:r>
          </a:p>
        </p:txBody>
      </p:sp>
    </p:spTree>
    <p:extLst>
      <p:ext uri="{BB962C8B-B14F-4D97-AF65-F5344CB8AC3E}">
        <p14:creationId xmlns:p14="http://schemas.microsoft.com/office/powerpoint/2010/main" val="1819441360"/>
      </p:ext>
    </p:extLst>
  </p:cSld>
  <p:clrMapOvr>
    <a:masterClrMapping/>
  </p:clrMapOvr>
  <p:transition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Demand and Promotional Merchandise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pic>
        <p:nvPicPr>
          <p:cNvPr id="2" name="Content Placeholder 1"/>
          <p:cNvPicPr>
            <a:picLocks noGrp="1" noChangeAspect="1"/>
          </p:cNvPicPr>
          <p:nvPr>
            <p:ph sz="quarter" idx="1"/>
          </p:nvPr>
        </p:nvPicPr>
        <p:blipFill>
          <a:blip r:embed="rId3"/>
          <a:stretch>
            <a:fillRect/>
          </a:stretch>
        </p:blipFill>
        <p:spPr>
          <a:xfrm>
            <a:off x="1185328" y="1547019"/>
            <a:ext cx="6980707" cy="4572000"/>
          </a:xfrm>
        </p:spPr>
      </p:pic>
    </p:spTree>
    <p:extLst>
      <p:ext uri="{BB962C8B-B14F-4D97-AF65-F5344CB8AC3E}">
        <p14:creationId xmlns:p14="http://schemas.microsoft.com/office/powerpoint/2010/main" val="2000334230"/>
      </p:ext>
    </p:extLst>
  </p:cSld>
  <p:clrMapOvr>
    <a:masterClrMapping/>
  </p:clrMapOvr>
  <p:transition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Special Merchandise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914400" y="1676400"/>
            <a:ext cx="7772400" cy="4572000"/>
          </a:xfrm>
        </p:spPr>
        <p:txBody>
          <a:bodyPr/>
          <a:lstStyle/>
          <a:p>
            <a:r>
              <a:rPr lang="en-US">
                <a:latin typeface="Arial" charset="0"/>
                <a:ea typeface="Arial" charset="0"/>
                <a:cs typeface="Arial" charset="0"/>
              </a:rPr>
              <a:t>Located in light traffic areas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Examples include women's lingerie in remote areas for private shopping experience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Furniture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Curtains need significant wall space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Shoes require easily accessible storage rooms</a:t>
            </a:r>
          </a:p>
        </p:txBody>
      </p:sp>
    </p:spTree>
    <p:extLst>
      <p:ext uri="{BB962C8B-B14F-4D97-AF65-F5344CB8AC3E}">
        <p14:creationId xmlns:p14="http://schemas.microsoft.com/office/powerpoint/2010/main" val="366278697"/>
      </p:ext>
    </p:extLst>
  </p:cSld>
  <p:clrMapOvr>
    <a:masterClrMapping/>
  </p:clrMapOvr>
  <p:transition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xfrm>
            <a:off x="801974" y="0"/>
            <a:ext cx="7772400" cy="1143000"/>
          </a:xfrm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Special Merchandise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sz="quarter" idx="1"/>
          </p:nvPr>
        </p:nvPicPr>
        <p:blipFill>
          <a:blip r:embed="rId3"/>
          <a:stretch>
            <a:fillRect/>
          </a:stretch>
        </p:blipFill>
        <p:spPr>
          <a:xfrm>
            <a:off x="1078042" y="1233266"/>
            <a:ext cx="6991663" cy="5091333"/>
          </a:xfrm>
        </p:spPr>
      </p:pic>
    </p:spTree>
    <p:extLst>
      <p:ext uri="{BB962C8B-B14F-4D97-AF65-F5344CB8AC3E}">
        <p14:creationId xmlns:p14="http://schemas.microsoft.com/office/powerpoint/2010/main" val="1031847314"/>
      </p:ext>
    </p:extLst>
  </p:cSld>
  <p:clrMapOvr>
    <a:masterClrMapping/>
  </p:clrMapOvr>
  <p:transition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xfrm>
            <a:off x="801974" y="0"/>
            <a:ext cx="7772400" cy="1143000"/>
          </a:xfrm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Special Merchandise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pic>
        <p:nvPicPr>
          <p:cNvPr id="3" name="Content Placeholder 2"/>
          <p:cNvPicPr>
            <a:picLocks noGrp="1" noChangeAspect="1"/>
          </p:cNvPicPr>
          <p:nvPr>
            <p:ph sz="quarter" idx="1"/>
          </p:nvPr>
        </p:nvPicPr>
        <p:blipFill>
          <a:blip r:embed="rId3"/>
          <a:stretch>
            <a:fillRect/>
          </a:stretch>
        </p:blipFill>
        <p:spPr>
          <a:xfrm>
            <a:off x="1136290" y="1522853"/>
            <a:ext cx="6871420" cy="4572000"/>
          </a:xfrm>
        </p:spPr>
      </p:pic>
    </p:spTree>
    <p:extLst>
      <p:ext uri="{BB962C8B-B14F-4D97-AF65-F5344CB8AC3E}">
        <p14:creationId xmlns:p14="http://schemas.microsoft.com/office/powerpoint/2010/main" val="2058588882"/>
      </p:ext>
    </p:extLst>
  </p:cSld>
  <p:clrMapOvr>
    <a:masterClrMapping/>
  </p:clrMapOvr>
  <p:transition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Category Adjacencies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2" name="Content Placeholder 1"/>
          <p:cNvSpPr>
            <a:spLocks noGrp="1"/>
          </p:cNvSpPr>
          <p:nvPr>
            <p:ph sz="quarter" idx="1"/>
          </p:nvPr>
        </p:nvSpPr>
        <p:spPr>
          <a:xfrm>
            <a:off x="914400" y="1905000"/>
            <a:ext cx="7772400" cy="4572000"/>
          </a:xfrm>
        </p:spPr>
        <p:txBody>
          <a:bodyPr/>
          <a:lstStyle/>
          <a:p>
            <a:r>
              <a:rPr lang="en-US">
                <a:latin typeface="Arial" charset="0"/>
                <a:ea typeface="Arial" charset="0"/>
                <a:cs typeface="Arial" charset="0"/>
              </a:rPr>
              <a:t>Complement categories next to each other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Cross selling encouraged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For example Aisle of cereal with end cap of fresh bananas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Beer and Diapers?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Halo Effect-placing packaged goods next to healthy vegetables</a:t>
            </a:r>
          </a:p>
          <a:p>
            <a:endParaRPr lang="en-US">
              <a:latin typeface="Arial" charset="0"/>
              <a:ea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83055527"/>
      </p:ext>
    </p:extLst>
  </p:cSld>
  <p:clrMapOvr>
    <a:masterClrMapping/>
  </p:clrMapOvr>
  <p:transition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xfrm>
            <a:off x="577121" y="-150084"/>
            <a:ext cx="7772400" cy="1143000"/>
          </a:xfrm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Category Adjacencies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pic>
        <p:nvPicPr>
          <p:cNvPr id="2" name="Content Placeholder 1"/>
          <p:cNvPicPr>
            <a:picLocks noGrp="1" noChangeAspect="1"/>
          </p:cNvPicPr>
          <p:nvPr>
            <p:ph sz="quarter" idx="1"/>
          </p:nvPr>
        </p:nvPicPr>
        <p:blipFill>
          <a:blip r:embed="rId3"/>
          <a:stretch>
            <a:fillRect/>
          </a:stretch>
        </p:blipFill>
        <p:spPr>
          <a:xfrm>
            <a:off x="1296537" y="1081426"/>
            <a:ext cx="6550925" cy="4572000"/>
          </a:xfr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7121" y="5424826"/>
            <a:ext cx="7769902" cy="10521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671074"/>
      </p:ext>
    </p:extLst>
  </p:cSld>
  <p:clrMapOvr>
    <a:masterClrMapping/>
  </p:clrMapOvr>
  <p:transition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Location of Merchandise Within a Category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914400" y="1676400"/>
            <a:ext cx="7772400" cy="4572000"/>
          </a:xfrm>
        </p:spPr>
        <p:txBody>
          <a:bodyPr/>
          <a:lstStyle/>
          <a:p>
            <a:r>
              <a:rPr lang="en-US">
                <a:latin typeface="Arial" charset="0"/>
                <a:ea typeface="Arial" charset="0"/>
                <a:cs typeface="Arial" charset="0"/>
              </a:rPr>
              <a:t>Retailers use variety of rules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Limited problem solving or habitual decision making?</a:t>
            </a:r>
          </a:p>
          <a:p>
            <a:endParaRPr lang="en-US">
              <a:latin typeface="Arial" charset="0"/>
              <a:ea typeface="Arial" charset="0"/>
              <a:cs typeface="Arial" charset="0"/>
            </a:endParaRPr>
          </a:p>
          <a:p>
            <a:r>
              <a:rPr lang="en-US" b="1">
                <a:latin typeface="Arial" charset="0"/>
                <a:ea typeface="Arial" charset="0"/>
                <a:cs typeface="Arial" charset="0"/>
              </a:rPr>
              <a:t>Supermarkets display merchandise on four shelves</a:t>
            </a:r>
          </a:p>
          <a:p>
            <a:pPr marL="0" indent="0">
              <a:buNone/>
            </a:pPr>
            <a:r>
              <a:rPr lang="en-US">
                <a:latin typeface="Arial" charset="0"/>
                <a:ea typeface="Arial" charset="0"/>
                <a:cs typeface="Arial" charset="0"/>
              </a:rPr>
              <a:t>-Most profitable on 3rd shelf- eye level</a:t>
            </a:r>
          </a:p>
          <a:p>
            <a:pPr marL="0" indent="0">
              <a:buNone/>
            </a:pPr>
            <a:r>
              <a:rPr lang="en-US">
                <a:latin typeface="Arial" charset="0"/>
                <a:ea typeface="Arial" charset="0"/>
                <a:cs typeface="Arial" charset="0"/>
              </a:rPr>
              <a:t>- Smaller group appeals-4th shelf</a:t>
            </a:r>
          </a:p>
          <a:p>
            <a:pPr marL="0" indent="0">
              <a:buNone/>
            </a:pPr>
            <a:r>
              <a:rPr lang="en-US">
                <a:latin typeface="Arial" charset="0"/>
                <a:ea typeface="Arial" charset="0"/>
                <a:cs typeface="Arial" charset="0"/>
              </a:rPr>
              <a:t>- Bulky items on bottom shelf</a:t>
            </a:r>
          </a:p>
        </p:txBody>
      </p:sp>
    </p:spTree>
    <p:extLst>
      <p:ext uri="{BB962C8B-B14F-4D97-AF65-F5344CB8AC3E}">
        <p14:creationId xmlns:p14="http://schemas.microsoft.com/office/powerpoint/2010/main" val="1787106213"/>
      </p:ext>
    </p:extLst>
  </p:cSld>
  <p:clrMapOvr>
    <a:masterClrMapping/>
  </p:clrMapOvr>
  <p:transition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Location of Merchandise Within a Category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2" name="Content Placeholder 1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>
                <a:latin typeface="Arial" charset="0"/>
                <a:ea typeface="Arial" charset="0"/>
                <a:cs typeface="Arial" charset="0"/>
              </a:rPr>
              <a:t>For ceral 2nd shelf prime location for profitable cereal brands – children?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31364" y="2521471"/>
            <a:ext cx="5681271" cy="37269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1719127"/>
      </p:ext>
    </p:extLst>
  </p:cSld>
  <p:clrMapOvr>
    <a:masterClrMapping/>
  </p:clrMapOvr>
  <p:transition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Location of Merchandise Within a Category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pic>
        <p:nvPicPr>
          <p:cNvPr id="2" name="Content Placeholder 1"/>
          <p:cNvPicPr>
            <a:picLocks noGrp="1" noChangeAspect="1"/>
          </p:cNvPicPr>
          <p:nvPr>
            <p:ph sz="quarter" idx="1"/>
          </p:nvPr>
        </p:nvPicPr>
        <p:blipFill>
          <a:blip r:embed="rId3"/>
          <a:stretch>
            <a:fillRect/>
          </a:stretch>
        </p:blipFill>
        <p:spPr>
          <a:xfrm>
            <a:off x="685800" y="1547019"/>
            <a:ext cx="5564652" cy="4572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80944" y="4596979"/>
            <a:ext cx="2950762" cy="18800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1248414"/>
      </p:ext>
    </p:extLst>
  </p:cSld>
  <p:clrMapOvr>
    <a:masterClrMapping/>
  </p:clrMapOvr>
  <p:transition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Location of Merchandise Within a Category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pic>
        <p:nvPicPr>
          <p:cNvPr id="2" name="Content Placeholder 1"/>
          <p:cNvPicPr>
            <a:picLocks noGrp="1" noChangeAspect="1"/>
          </p:cNvPicPr>
          <p:nvPr>
            <p:ph sz="quarter" idx="1"/>
          </p:nvPr>
        </p:nvPicPr>
        <p:blipFill>
          <a:blip r:embed="rId3"/>
          <a:stretch>
            <a:fillRect/>
          </a:stretch>
        </p:blipFill>
        <p:spPr>
          <a:xfrm>
            <a:off x="1135558" y="1524000"/>
            <a:ext cx="6872884" cy="4953000"/>
          </a:xfrm>
        </p:spPr>
      </p:pic>
    </p:spTree>
    <p:extLst>
      <p:ext uri="{BB962C8B-B14F-4D97-AF65-F5344CB8AC3E}">
        <p14:creationId xmlns:p14="http://schemas.microsoft.com/office/powerpoint/2010/main" val="1728818912"/>
      </p:ext>
    </p:extLst>
  </p:cSld>
  <p:clrMapOvr>
    <a:masterClrMapping/>
  </p:clrMapOvr>
  <p:transition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Planograms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85800" y="1905000"/>
            <a:ext cx="3495207" cy="4572000"/>
          </a:xfrm>
        </p:spPr>
        <p:txBody>
          <a:bodyPr/>
          <a:lstStyle/>
          <a:p>
            <a:r>
              <a:rPr lang="en-US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Is a diagram that shows how are where specific SKU should be placed on retail shelves or displays to increase customer purchases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2000" y="846138"/>
            <a:ext cx="4012784" cy="55186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508325"/>
      </p:ext>
    </p:extLst>
  </p:cSld>
  <p:clrMapOvr>
    <a:masterClrMapping/>
  </p:clrMapOvr>
  <p:transition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Visual-Store Simulation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2" name="Content Placeholder 1"/>
          <p:cNvSpPr>
            <a:spLocks noGrp="1"/>
          </p:cNvSpPr>
          <p:nvPr>
            <p:ph sz="quarter" idx="1"/>
          </p:nvPr>
        </p:nvSpPr>
        <p:spPr>
          <a:xfrm>
            <a:off x="914400" y="1676400"/>
            <a:ext cx="7772400" cy="4572000"/>
          </a:xfrm>
        </p:spPr>
        <p:txBody>
          <a:bodyPr/>
          <a:lstStyle/>
          <a:p>
            <a:r>
              <a:rPr lang="en-US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Tool used to determine the effects of placing merchandise in different areas of the store and evaluating the profit potential for new item</a:t>
            </a:r>
          </a:p>
        </p:txBody>
      </p:sp>
    </p:spTree>
    <p:extLst>
      <p:ext uri="{BB962C8B-B14F-4D97-AF65-F5344CB8AC3E}">
        <p14:creationId xmlns:p14="http://schemas.microsoft.com/office/powerpoint/2010/main" val="2120581310"/>
      </p:ext>
    </p:extLst>
  </p:cSld>
  <p:clrMapOvr>
    <a:masterClrMapping/>
  </p:clrMapOvr>
  <p:transition/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xfrm>
            <a:off x="204164" y="1333500"/>
            <a:ext cx="3732551" cy="1143000"/>
          </a:xfrm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Visual-Store Simulation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quarter" idx="1"/>
          </p:nvPr>
        </p:nvPicPr>
        <p:blipFill>
          <a:blip r:embed="rId3"/>
          <a:stretch>
            <a:fillRect/>
          </a:stretch>
        </p:blipFill>
        <p:spPr>
          <a:xfrm>
            <a:off x="3786814" y="403485"/>
            <a:ext cx="4795056" cy="6302115"/>
          </a:xfrm>
        </p:spPr>
      </p:pic>
    </p:spTree>
    <p:extLst>
      <p:ext uri="{BB962C8B-B14F-4D97-AF65-F5344CB8AC3E}">
        <p14:creationId xmlns:p14="http://schemas.microsoft.com/office/powerpoint/2010/main" val="809863538"/>
      </p:ext>
    </p:extLst>
  </p:cSld>
  <p:clrMapOvr>
    <a:masterClrMapping/>
  </p:clrMapOvr>
  <p:transition/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Videotaping Consumers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914400" y="1772587"/>
            <a:ext cx="7772400" cy="4572000"/>
          </a:xfrm>
        </p:spPr>
        <p:txBody>
          <a:bodyPr/>
          <a:lstStyle/>
          <a:p>
            <a:r>
              <a:rPr lang="en-US">
                <a:latin typeface="Arial" charset="0"/>
                <a:ea typeface="Arial" charset="0"/>
                <a:cs typeface="Arial" charset="0"/>
              </a:rPr>
              <a:t>Research method used to assess customer reactions to planograms, involve tracking customers in actual store environments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Videotaping consumer moments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Microsoft's Kinetic sensors provide a less intrusive option</a:t>
            </a:r>
          </a:p>
        </p:txBody>
      </p:sp>
    </p:spTree>
    <p:extLst>
      <p:ext uri="{BB962C8B-B14F-4D97-AF65-F5344CB8AC3E}">
        <p14:creationId xmlns:p14="http://schemas.microsoft.com/office/powerpoint/2010/main" val="1128887644"/>
      </p:ext>
    </p:extLst>
  </p:cSld>
  <p:clrMapOvr>
    <a:masterClrMapping/>
  </p:clrMapOvr>
  <p:transition/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Videotaping Consumers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pic>
        <p:nvPicPr>
          <p:cNvPr id="3" name="Content Placeholder 2"/>
          <p:cNvPicPr>
            <a:picLocks noGrp="1" noChangeAspect="1"/>
          </p:cNvPicPr>
          <p:nvPr>
            <p:ph sz="quarter" idx="1"/>
          </p:nvPr>
        </p:nvPicPr>
        <p:blipFill>
          <a:blip r:embed="rId3"/>
          <a:stretch>
            <a:fillRect/>
          </a:stretch>
        </p:blipFill>
        <p:spPr>
          <a:xfrm>
            <a:off x="412229" y="1786334"/>
            <a:ext cx="8469443" cy="4093369"/>
          </a:xfrm>
        </p:spPr>
      </p:pic>
    </p:spTree>
    <p:extLst>
      <p:ext uri="{BB962C8B-B14F-4D97-AF65-F5344CB8AC3E}">
        <p14:creationId xmlns:p14="http://schemas.microsoft.com/office/powerpoint/2010/main" val="1988086397"/>
      </p:ext>
    </p:extLst>
  </p:cSld>
  <p:clrMapOvr>
    <a:masterClrMapping/>
  </p:clrMapOvr>
  <p:transition/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Determining Store Size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2" name="Content Placeholder 1"/>
          <p:cNvSpPr>
            <a:spLocks noGrp="1"/>
          </p:cNvSpPr>
          <p:nvPr>
            <p:ph sz="quarter" idx="1"/>
          </p:nvPr>
        </p:nvSpPr>
        <p:spPr>
          <a:xfrm>
            <a:off x="914400" y="1905000"/>
            <a:ext cx="7772400" cy="4572000"/>
          </a:xfrm>
        </p:spPr>
        <p:txBody>
          <a:bodyPr/>
          <a:lstStyle/>
          <a:p>
            <a:r>
              <a:rPr lang="en-US">
                <a:latin typeface="Arial" charset="0"/>
                <a:ea typeface="Arial" charset="0"/>
                <a:cs typeface="Arial" charset="0"/>
              </a:rPr>
              <a:t>Bigger not always better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SKU availability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Walmart vs Walmart Express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Are modern consumers – time pressured, price-sensitive, and computer savvy – likely to embrace new, smaller store format that cannot offer one-stop shopping or unlimited selection?</a:t>
            </a:r>
          </a:p>
        </p:txBody>
      </p:sp>
    </p:spTree>
    <p:extLst>
      <p:ext uri="{BB962C8B-B14F-4D97-AF65-F5344CB8AC3E}">
        <p14:creationId xmlns:p14="http://schemas.microsoft.com/office/powerpoint/2010/main" val="778631362"/>
      </p:ext>
    </p:extLst>
  </p:cSld>
  <p:clrMapOvr>
    <a:masterClrMapping/>
  </p:clrMapOvr>
  <p:transition/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Determining Store Size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sz="quarter" idx="1"/>
          </p:nvPr>
        </p:nvPicPr>
        <p:blipFill>
          <a:blip r:embed="rId3"/>
          <a:stretch>
            <a:fillRect/>
          </a:stretch>
        </p:blipFill>
        <p:spPr>
          <a:xfrm>
            <a:off x="685800" y="1990267"/>
            <a:ext cx="7772400" cy="3137296"/>
          </a:xfrm>
        </p:spPr>
      </p:pic>
    </p:spTree>
    <p:extLst>
      <p:ext uri="{BB962C8B-B14F-4D97-AF65-F5344CB8AC3E}">
        <p14:creationId xmlns:p14="http://schemas.microsoft.com/office/powerpoint/2010/main" val="1497977909"/>
      </p:ext>
    </p:extLst>
  </p:cSld>
  <p:clrMapOvr>
    <a:masterClrMapping/>
  </p:clrMapOvr>
  <p:transition/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4500" y="1104900"/>
            <a:ext cx="8255000" cy="4648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4984840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quity">
  <a:themeElements>
    <a:clrScheme name="Equity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Equity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Equity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3417</TotalTime>
  <Words>573</Words>
  <Application>Microsoft Office PowerPoint</Application>
  <PresentationFormat>นำเสนอทางหน้าจอ (4:3)</PresentationFormat>
  <Paragraphs>101</Paragraphs>
  <Slides>27</Slides>
  <Notes>24</Notes>
  <HiddenSlides>0</HiddenSlides>
  <MMClips>0</MMClips>
  <ScaleCrop>false</ScaleCrop>
  <HeadingPairs>
    <vt:vector size="6" baseType="variant">
      <vt:variant>
        <vt:lpstr>ฟอนต์ที่ถูกใช้</vt:lpstr>
      </vt:variant>
      <vt:variant>
        <vt:i4>6</vt:i4>
      </vt:variant>
      <vt:variant>
        <vt:lpstr>ธีม</vt:lpstr>
      </vt:variant>
      <vt:variant>
        <vt:i4>1</vt:i4>
      </vt:variant>
      <vt:variant>
        <vt:lpstr>ชื่อเรื่องสไลด์</vt:lpstr>
      </vt:variant>
      <vt:variant>
        <vt:i4>27</vt:i4>
      </vt:variant>
    </vt:vector>
  </HeadingPairs>
  <TitlesOfParts>
    <vt:vector size="34" baseType="lpstr">
      <vt:lpstr>Arial</vt:lpstr>
      <vt:lpstr>Calibri</vt:lpstr>
      <vt:lpstr>Franklin Gothic Book</vt:lpstr>
      <vt:lpstr>Perpetua</vt:lpstr>
      <vt:lpstr>Times New Roman</vt:lpstr>
      <vt:lpstr>Wingdings 2</vt:lpstr>
      <vt:lpstr>Equity</vt:lpstr>
      <vt:lpstr>MK 322 Retail Management Chapter 17: Store Layout, Design, Visual Merchandising  Part II </vt:lpstr>
      <vt:lpstr>Space Management</vt:lpstr>
      <vt:lpstr>Space Management</vt:lpstr>
      <vt:lpstr>Space Allocated to Merchandise Categories</vt:lpstr>
      <vt:lpstr>Location of Merchandise Categories and Design Elements</vt:lpstr>
      <vt:lpstr>Location of Merchandise Categories and Design Elements</vt:lpstr>
      <vt:lpstr>Impulse Merchandise</vt:lpstr>
      <vt:lpstr>Impulse Merchandise</vt:lpstr>
      <vt:lpstr>Demand and Promotional Merchandise</vt:lpstr>
      <vt:lpstr>Demand and Promotional Merchandise</vt:lpstr>
      <vt:lpstr>Special Merchandise</vt:lpstr>
      <vt:lpstr>Special Merchandise</vt:lpstr>
      <vt:lpstr>Special Merchandise</vt:lpstr>
      <vt:lpstr>Category Adjacencies</vt:lpstr>
      <vt:lpstr>Category Adjacencies</vt:lpstr>
      <vt:lpstr>Location of Merchandise Within a Category</vt:lpstr>
      <vt:lpstr>Location of Merchandise Within a Category</vt:lpstr>
      <vt:lpstr>Location of Merchandise Within a Category</vt:lpstr>
      <vt:lpstr>Location of Merchandise Within a Category</vt:lpstr>
      <vt:lpstr>Planograms</vt:lpstr>
      <vt:lpstr>Visual-Store Simulation</vt:lpstr>
      <vt:lpstr>Visual-Store Simulation</vt:lpstr>
      <vt:lpstr>Videotaping Consumers</vt:lpstr>
      <vt:lpstr>Videotaping Consumers</vt:lpstr>
      <vt:lpstr>Determining Store Size</vt:lpstr>
      <vt:lpstr>Determining Store Size</vt:lpstr>
      <vt:lpstr>งานนำเสนอ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asus</dc:creator>
  <cp:lastModifiedBy>user</cp:lastModifiedBy>
  <cp:revision>2159</cp:revision>
  <dcterms:created xsi:type="dcterms:W3CDTF">2015-02-03T09:41:51Z</dcterms:created>
  <dcterms:modified xsi:type="dcterms:W3CDTF">2020-03-29T12:32:22Z</dcterms:modified>
</cp:coreProperties>
</file>