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23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171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4EB50-3C7D-4E27-8E67-5A41565B1147}" type="datetimeFigureOut">
              <a:rPr lang="en-US" smtClean="0"/>
              <a:t>8/29/2019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1D3B9-EF84-4DE5-9DCF-8E0D76E1E4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92428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4EB50-3C7D-4E27-8E67-5A41565B1147}" type="datetimeFigureOut">
              <a:rPr lang="en-US" smtClean="0"/>
              <a:t>8/29/2019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1D3B9-EF84-4DE5-9DCF-8E0D76E1E4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45329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4EB50-3C7D-4E27-8E67-5A41565B1147}" type="datetimeFigureOut">
              <a:rPr lang="en-US" smtClean="0"/>
              <a:t>8/29/2019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1D3B9-EF84-4DE5-9DCF-8E0D76E1E4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71197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4EB50-3C7D-4E27-8E67-5A41565B1147}" type="datetimeFigureOut">
              <a:rPr lang="en-US" smtClean="0"/>
              <a:t>8/29/2019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1D3B9-EF84-4DE5-9DCF-8E0D76E1E4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5447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4EB50-3C7D-4E27-8E67-5A41565B1147}" type="datetimeFigureOut">
              <a:rPr lang="en-US" smtClean="0"/>
              <a:t>8/29/2019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1D3B9-EF84-4DE5-9DCF-8E0D76E1E4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30462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4EB50-3C7D-4E27-8E67-5A41565B1147}" type="datetimeFigureOut">
              <a:rPr lang="en-US" smtClean="0"/>
              <a:t>8/29/2019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1D3B9-EF84-4DE5-9DCF-8E0D76E1E4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23305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4EB50-3C7D-4E27-8E67-5A41565B1147}" type="datetimeFigureOut">
              <a:rPr lang="en-US" smtClean="0"/>
              <a:t>8/29/2019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1D3B9-EF84-4DE5-9DCF-8E0D76E1E4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0361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4EB50-3C7D-4E27-8E67-5A41565B1147}" type="datetimeFigureOut">
              <a:rPr lang="en-US" smtClean="0"/>
              <a:t>8/29/2019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1D3B9-EF84-4DE5-9DCF-8E0D76E1E4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89441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4EB50-3C7D-4E27-8E67-5A41565B1147}" type="datetimeFigureOut">
              <a:rPr lang="en-US" smtClean="0"/>
              <a:t>8/29/2019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1D3B9-EF84-4DE5-9DCF-8E0D76E1E4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428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4EB50-3C7D-4E27-8E67-5A41565B1147}" type="datetimeFigureOut">
              <a:rPr lang="en-US" smtClean="0"/>
              <a:t>8/29/2019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1D3B9-EF84-4DE5-9DCF-8E0D76E1E4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5595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4EB50-3C7D-4E27-8E67-5A41565B1147}" type="datetimeFigureOut">
              <a:rPr lang="en-US" smtClean="0"/>
              <a:t>8/29/2019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1D3B9-EF84-4DE5-9DCF-8E0D76E1E4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17980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4EB50-3C7D-4E27-8E67-5A41565B1147}" type="datetimeFigureOut">
              <a:rPr lang="en-US" smtClean="0"/>
              <a:t>8/29/2019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41D3B9-EF84-4DE5-9DCF-8E0D76E1E4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38432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://www.matichon.co.th/news_detail.php?newsid=1314615743&amp;grpid=no&amp;" TargetMode="Externa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Early </a:t>
            </a:r>
            <a:r>
              <a:rPr lang="en-US" dirty="0" err="1" smtClean="0"/>
              <a:t>Rattanakosin</a:t>
            </a:r>
            <a:r>
              <a:rPr lang="en-US" dirty="0" smtClean="0"/>
              <a:t> Period</a:t>
            </a:r>
            <a:br>
              <a:rPr lang="en-US" dirty="0" smtClean="0"/>
            </a:br>
            <a:r>
              <a:rPr lang="en-US" dirty="0" smtClean="0"/>
              <a:t>Politics and Trade</a:t>
            </a:r>
            <a:endParaRPr lang="th-TH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EE/EC301</a:t>
            </a:r>
          </a:p>
          <a:p>
            <a:r>
              <a:rPr lang="en-US" dirty="0" smtClean="0"/>
              <a:t>Thorn Pitidol </a:t>
            </a:r>
          </a:p>
        </p:txBody>
      </p:sp>
    </p:spTree>
    <p:extLst>
      <p:ext uri="{BB962C8B-B14F-4D97-AF65-F5344CB8AC3E}">
        <p14:creationId xmlns:p14="http://schemas.microsoft.com/office/powerpoint/2010/main" val="1314637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Topics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Early </a:t>
            </a:r>
            <a:r>
              <a:rPr lang="en-US" dirty="0" err="1" smtClean="0"/>
              <a:t>Rattanakosin</a:t>
            </a:r>
            <a:r>
              <a:rPr lang="en-US" dirty="0"/>
              <a:t> </a:t>
            </a:r>
            <a:r>
              <a:rPr lang="en-US" dirty="0" smtClean="0"/>
              <a:t>(Rama I – Bowring Treaty)</a:t>
            </a:r>
          </a:p>
          <a:p>
            <a:pPr lvl="1"/>
            <a:r>
              <a:rPr lang="en-US" dirty="0" smtClean="0"/>
              <a:t>Overview</a:t>
            </a:r>
          </a:p>
          <a:p>
            <a:pPr lvl="1"/>
            <a:r>
              <a:rPr lang="en-US" dirty="0" smtClean="0"/>
              <a:t>Trade and taxes</a:t>
            </a:r>
          </a:p>
          <a:p>
            <a:pPr lvl="1"/>
            <a:r>
              <a:rPr lang="en-US" dirty="0" smtClean="0"/>
              <a:t>The development of markets and the middle class in early </a:t>
            </a:r>
            <a:r>
              <a:rPr lang="en-US" dirty="0" err="1" smtClean="0"/>
              <a:t>Rattanakosin</a:t>
            </a:r>
            <a:r>
              <a:rPr lang="en-US" dirty="0" smtClean="0"/>
              <a:t>: perspective from Nidhi’s </a:t>
            </a:r>
            <a:r>
              <a:rPr lang="en-US" i="1" dirty="0" err="1" smtClean="0"/>
              <a:t>pakgai-bairua</a:t>
            </a:r>
            <a:endParaRPr lang="th-TH" i="1" dirty="0"/>
          </a:p>
        </p:txBody>
      </p:sp>
    </p:spTree>
    <p:extLst>
      <p:ext uri="{BB962C8B-B14F-4D97-AF65-F5344CB8AC3E}">
        <p14:creationId xmlns:p14="http://schemas.microsoft.com/office/powerpoint/2010/main" val="4215084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From previous lecture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Ayudhaya's</a:t>
            </a:r>
            <a:r>
              <a:rPr lang="en-US" dirty="0"/>
              <a:t> </a:t>
            </a:r>
            <a:r>
              <a:rPr lang="en-US" dirty="0" smtClean="0"/>
              <a:t>system was about managing</a:t>
            </a:r>
            <a:endParaRPr lang="en-US" dirty="0"/>
          </a:p>
          <a:p>
            <a:pPr lvl="1"/>
            <a:r>
              <a:rPr lang="en-US" dirty="0"/>
              <a:t>Trade</a:t>
            </a:r>
          </a:p>
          <a:p>
            <a:pPr lvl="1"/>
            <a:r>
              <a:rPr lang="en-US" dirty="0"/>
              <a:t>Scarcity of </a:t>
            </a:r>
            <a:r>
              <a:rPr lang="en-US" dirty="0" err="1"/>
              <a:t>labour</a:t>
            </a:r>
            <a:r>
              <a:rPr lang="en-US" dirty="0"/>
              <a:t> </a:t>
            </a:r>
          </a:p>
          <a:p>
            <a:pPr lvl="1"/>
            <a:endParaRPr lang="en-US" dirty="0" smtClean="0"/>
          </a:p>
          <a:p>
            <a:r>
              <a:rPr lang="en-US" dirty="0" err="1" smtClean="0"/>
              <a:t>Thonburi's</a:t>
            </a:r>
            <a:r>
              <a:rPr lang="en-US" dirty="0" smtClean="0"/>
              <a:t> continued the challenges, and </a:t>
            </a:r>
            <a:r>
              <a:rPr lang="en-US" dirty="0"/>
              <a:t>t</a:t>
            </a:r>
            <a:r>
              <a:rPr lang="en-US" dirty="0" smtClean="0"/>
              <a:t>he </a:t>
            </a:r>
            <a:r>
              <a:rPr lang="en-US" dirty="0"/>
              <a:t>challenges </a:t>
            </a:r>
            <a:r>
              <a:rPr lang="en-US" dirty="0" smtClean="0"/>
              <a:t>continued </a:t>
            </a:r>
            <a:r>
              <a:rPr lang="en-US" dirty="0"/>
              <a:t>to early </a:t>
            </a:r>
            <a:r>
              <a:rPr lang="en-US" dirty="0" err="1"/>
              <a:t>Rattanakosin</a:t>
            </a:r>
            <a:endParaRPr lang="en-US" dirty="0"/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419761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Early </a:t>
            </a:r>
            <a:r>
              <a:rPr lang="en-US" b="1" dirty="0" err="1" smtClean="0"/>
              <a:t>Rattanakosin</a:t>
            </a:r>
            <a:r>
              <a:rPr lang="en-US" dirty="0" smtClean="0"/>
              <a:t>:</a:t>
            </a:r>
            <a:r>
              <a:rPr lang="en-US" b="1" dirty="0" smtClean="0"/>
              <a:t> overview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Continuing challenges</a:t>
            </a:r>
          </a:p>
          <a:p>
            <a:pPr lvl="1"/>
            <a:r>
              <a:rPr lang="en-US" dirty="0" smtClean="0"/>
              <a:t>Rebuilding </a:t>
            </a:r>
            <a:r>
              <a:rPr lang="en-US" dirty="0"/>
              <a:t>the state and society </a:t>
            </a:r>
          </a:p>
          <a:p>
            <a:pPr lvl="1"/>
            <a:r>
              <a:rPr lang="en-US" dirty="0"/>
              <a:t>Overcoming the scarcity of </a:t>
            </a:r>
            <a:r>
              <a:rPr lang="en-US" dirty="0" err="1"/>
              <a:t>labour</a:t>
            </a:r>
            <a:endParaRPr lang="en-US" dirty="0"/>
          </a:p>
          <a:p>
            <a:pPr lvl="1"/>
            <a:r>
              <a:rPr lang="en-US" dirty="0"/>
              <a:t>Reviving </a:t>
            </a:r>
            <a:r>
              <a:rPr lang="en-US" dirty="0" smtClean="0"/>
              <a:t>trade</a:t>
            </a:r>
          </a:p>
          <a:p>
            <a:r>
              <a:rPr lang="en-US" dirty="0" smtClean="0"/>
              <a:t>Factors transforming the challenges</a:t>
            </a:r>
            <a:endParaRPr lang="en-US" dirty="0"/>
          </a:p>
          <a:p>
            <a:pPr>
              <a:buNone/>
            </a:pP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260599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Thorn\Dropbox\Teaching\EC405\20140826_134151.jpg"/>
          <p:cNvPicPr>
            <a:picLocks noChangeAspect="1" noChangeArrowheads="1"/>
          </p:cNvPicPr>
          <p:nvPr/>
        </p:nvPicPr>
        <p:blipFill>
          <a:blip r:embed="rId2" cstate="print">
            <a:lum bright="20000"/>
          </a:blip>
          <a:srcRect/>
          <a:stretch>
            <a:fillRect/>
          </a:stretch>
        </p:blipFill>
        <p:spPr bwMode="auto">
          <a:xfrm>
            <a:off x="4167188" y="0"/>
            <a:ext cx="3857625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28149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Early </a:t>
            </a:r>
            <a:r>
              <a:rPr lang="en-US" dirty="0" err="1" smtClean="0"/>
              <a:t>Rattanakosin</a:t>
            </a:r>
            <a:endParaRPr lang="th-TH" dirty="0" smtClean="0"/>
          </a:p>
        </p:txBody>
      </p:sp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05602" y="1428736"/>
            <a:ext cx="7262299" cy="4643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887524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Early </a:t>
            </a:r>
            <a:r>
              <a:rPr lang="en-US" dirty="0" err="1" smtClean="0"/>
              <a:t>Rattanakosin</a:t>
            </a:r>
            <a:endParaRPr lang="th-TH" dirty="0" smtClean="0"/>
          </a:p>
        </p:txBody>
      </p:sp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94702" y="1357298"/>
            <a:ext cx="7416074" cy="4901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572712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Early </a:t>
            </a:r>
            <a:r>
              <a:rPr lang="en-US" dirty="0" err="1" smtClean="0"/>
              <a:t>Rattanakosin</a:t>
            </a:r>
            <a:endParaRPr lang="th-TH" dirty="0" smtClean="0"/>
          </a:p>
        </p:txBody>
      </p:sp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45611" y="1571612"/>
            <a:ext cx="7459491" cy="4605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708516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Early </a:t>
            </a:r>
            <a:r>
              <a:rPr lang="en-US" dirty="0" err="1" smtClean="0"/>
              <a:t>Rattanakosin</a:t>
            </a:r>
            <a:endParaRPr lang="th-TH" dirty="0" smtClean="0"/>
          </a:p>
        </p:txBody>
      </p:sp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81224" y="1291606"/>
            <a:ext cx="7458096" cy="4923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902306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Early </a:t>
            </a:r>
            <a:r>
              <a:rPr lang="en-US" b="1" dirty="0" err="1" smtClean="0"/>
              <a:t>Rattanakosin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i="1" dirty="0" smtClean="0"/>
              <a:t>Rebuilding the state and society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Early </a:t>
            </a:r>
            <a:r>
              <a:rPr lang="en-US" dirty="0" err="1"/>
              <a:t>Rattanakosin</a:t>
            </a:r>
            <a:r>
              <a:rPr lang="en-US" dirty="0"/>
              <a:t> </a:t>
            </a:r>
            <a:r>
              <a:rPr lang="en-US" dirty="0" smtClean="0"/>
              <a:t>condition</a:t>
            </a:r>
          </a:p>
          <a:p>
            <a:pPr lvl="1"/>
            <a:r>
              <a:rPr lang="en-US" dirty="0" smtClean="0"/>
              <a:t>This enabled the </a:t>
            </a:r>
            <a:r>
              <a:rPr lang="en-US" dirty="0"/>
              <a:t>elites </a:t>
            </a:r>
            <a:r>
              <a:rPr lang="en-US" dirty="0" smtClean="0"/>
              <a:t>to gather for rebuilding </a:t>
            </a:r>
          </a:p>
          <a:p>
            <a:r>
              <a:rPr lang="en-US" dirty="0" smtClean="0"/>
              <a:t>But this would happen </a:t>
            </a:r>
            <a:r>
              <a:rPr lang="en-US" dirty="0"/>
              <a:t>until the changing nature of trade and domestic economy </a:t>
            </a:r>
            <a:r>
              <a:rPr lang="en-US" dirty="0" smtClean="0"/>
              <a:t>obliged </a:t>
            </a:r>
            <a:r>
              <a:rPr lang="en-US" dirty="0"/>
              <a:t>them to change. </a:t>
            </a:r>
            <a:endParaRPr lang="en-US" dirty="0" smtClean="0"/>
          </a:p>
          <a:p>
            <a:pPr marL="0" indent="0">
              <a:buNone/>
            </a:pP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855442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Early </a:t>
            </a:r>
            <a:r>
              <a:rPr lang="en-US" b="1" dirty="0" err="1" smtClean="0"/>
              <a:t>Rattanakosin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i="1" dirty="0" smtClean="0"/>
              <a:t>Overcoming the scarcity of </a:t>
            </a:r>
            <a:r>
              <a:rPr lang="en-US" i="1" dirty="0" err="1" smtClean="0"/>
              <a:t>labour</a:t>
            </a:r>
            <a:endParaRPr lang="th-TH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87395" y="1690688"/>
            <a:ext cx="9266281" cy="4525963"/>
          </a:xfrm>
        </p:spPr>
        <p:txBody>
          <a:bodyPr>
            <a:normAutofit/>
          </a:bodyPr>
          <a:lstStyle/>
          <a:p>
            <a:r>
              <a:rPr lang="en-US" dirty="0"/>
              <a:t>Wars caused </a:t>
            </a:r>
            <a:r>
              <a:rPr lang="en-US" dirty="0" smtClean="0"/>
              <a:t>severe scarcity </a:t>
            </a:r>
            <a:r>
              <a:rPr lang="en-US" dirty="0"/>
              <a:t>of </a:t>
            </a:r>
            <a:r>
              <a:rPr lang="en-US" dirty="0" err="1" smtClean="0"/>
              <a:t>labour</a:t>
            </a:r>
            <a:r>
              <a:rPr lang="en-US" dirty="0" smtClean="0"/>
              <a:t>, and the </a:t>
            </a:r>
            <a:r>
              <a:rPr lang="en-US" dirty="0"/>
              <a:t>ruling system of early </a:t>
            </a:r>
            <a:r>
              <a:rPr lang="en-US" dirty="0" err="1"/>
              <a:t>Rattanakosin</a:t>
            </a:r>
            <a:r>
              <a:rPr lang="en-US" dirty="0"/>
              <a:t> </a:t>
            </a:r>
            <a:r>
              <a:rPr lang="en-US" dirty="0" smtClean="0"/>
              <a:t>had to adapt </a:t>
            </a:r>
          </a:p>
          <a:p>
            <a:pPr lvl="1"/>
            <a:r>
              <a:rPr lang="en-US" dirty="0" smtClean="0"/>
              <a:t>What were the method of responding to the scarcity of </a:t>
            </a:r>
            <a:r>
              <a:rPr lang="en-US" dirty="0" err="1" smtClean="0"/>
              <a:t>labour</a:t>
            </a:r>
            <a:r>
              <a:rPr lang="en-US" dirty="0" smtClean="0"/>
              <a:t>?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467286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Early </a:t>
            </a:r>
            <a:r>
              <a:rPr lang="en-US" b="1" dirty="0" err="1" smtClean="0"/>
              <a:t>Rattanakosin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i="1" dirty="0" smtClean="0"/>
              <a:t>Reviving trade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51471" y="1690688"/>
            <a:ext cx="9284043" cy="4686320"/>
          </a:xfrm>
        </p:spPr>
        <p:txBody>
          <a:bodyPr>
            <a:normAutofit/>
          </a:bodyPr>
          <a:lstStyle/>
          <a:p>
            <a:r>
              <a:rPr lang="en-US" dirty="0"/>
              <a:t>The revival of international trade was </a:t>
            </a:r>
            <a:r>
              <a:rPr lang="en-US" dirty="0" smtClean="0"/>
              <a:t>still mostly </a:t>
            </a:r>
            <a:r>
              <a:rPr lang="en-US" dirty="0" smtClean="0"/>
              <a:t>with </a:t>
            </a:r>
            <a:r>
              <a:rPr lang="en-US" dirty="0"/>
              <a:t>"China". </a:t>
            </a:r>
          </a:p>
          <a:p>
            <a:pPr lvl="1"/>
            <a:r>
              <a:rPr lang="en-US" dirty="0" smtClean="0"/>
              <a:t>Shifted among European </a:t>
            </a:r>
            <a:r>
              <a:rPr lang="en-US" dirty="0"/>
              <a:t>traders </a:t>
            </a:r>
            <a:endParaRPr lang="en-US" dirty="0" smtClean="0"/>
          </a:p>
          <a:p>
            <a:pPr lvl="1"/>
            <a:r>
              <a:rPr lang="en-US" dirty="0" smtClean="0"/>
              <a:t>New control over Northeast </a:t>
            </a:r>
            <a:endParaRPr lang="en-US" dirty="0"/>
          </a:p>
          <a:p>
            <a:pPr lvl="1"/>
            <a:r>
              <a:rPr lang="en-US" dirty="0" smtClean="0"/>
              <a:t>The boom in Junk </a:t>
            </a:r>
            <a:r>
              <a:rPr lang="en-US" dirty="0"/>
              <a:t>trade (</a:t>
            </a:r>
            <a:r>
              <a:rPr lang="th-TH" dirty="0"/>
              <a:t>การค้าด้วยเรือสำเภา</a:t>
            </a:r>
            <a:r>
              <a:rPr lang="en-US" dirty="0"/>
              <a:t>)</a:t>
            </a:r>
            <a:r>
              <a:rPr lang="th-TH" dirty="0"/>
              <a:t> </a:t>
            </a:r>
            <a:r>
              <a:rPr lang="en-US" dirty="0"/>
              <a:t>between Thailand and </a:t>
            </a:r>
            <a:r>
              <a:rPr lang="en-US" dirty="0" smtClean="0"/>
              <a:t>China. 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353666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/>
              <a:t>Early </a:t>
            </a:r>
            <a:r>
              <a:rPr lang="en-US" sz="3200" b="1" dirty="0" err="1"/>
              <a:t>Rattanakosin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sz="2700" b="1" dirty="0">
                <a:latin typeface="+mn-lt"/>
              </a:rPr>
              <a:t>Factors for Transformation: Inflow of Chinese</a:t>
            </a:r>
            <a:endParaRPr lang="th-TH" sz="27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3888432" cy="4525963"/>
          </a:xfrm>
        </p:spPr>
        <p:txBody>
          <a:bodyPr/>
          <a:lstStyle/>
          <a:p>
            <a:r>
              <a:rPr lang="en-US" dirty="0" smtClean="0"/>
              <a:t>Accommodation of the Chinese as the solution for trade and </a:t>
            </a:r>
            <a:r>
              <a:rPr lang="en-US" dirty="0" err="1" smtClean="0"/>
              <a:t>labour</a:t>
            </a:r>
            <a:r>
              <a:rPr lang="en-US" dirty="0" smtClean="0"/>
              <a:t> </a:t>
            </a:r>
            <a:r>
              <a:rPr lang="en-US" dirty="0"/>
              <a:t>shortage. </a:t>
            </a:r>
            <a:endParaRPr lang="en-US" dirty="0" smtClean="0"/>
          </a:p>
          <a:p>
            <a:pPr>
              <a:buNone/>
            </a:pPr>
            <a:endParaRPr lang="th-TH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19993" y="1268760"/>
            <a:ext cx="5325385" cy="4968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33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38" y="1600201"/>
            <a:ext cx="5453010" cy="4525963"/>
          </a:xfrm>
        </p:spPr>
        <p:txBody>
          <a:bodyPr/>
          <a:lstStyle/>
          <a:p>
            <a:r>
              <a:rPr lang="en-US" dirty="0"/>
              <a:t>T</a:t>
            </a:r>
            <a:r>
              <a:rPr lang="en-US" dirty="0" smtClean="0"/>
              <a:t>he Chinese’s situation</a:t>
            </a:r>
          </a:p>
          <a:p>
            <a:pPr lvl="1"/>
            <a:r>
              <a:rPr lang="en-US" dirty="0" smtClean="0"/>
              <a:t>Relations to </a:t>
            </a:r>
            <a:r>
              <a:rPr lang="en-US" dirty="0" err="1" smtClean="0"/>
              <a:t>Sakdina</a:t>
            </a:r>
            <a:r>
              <a:rPr lang="en-US" dirty="0" smtClean="0"/>
              <a:t> system</a:t>
            </a:r>
          </a:p>
          <a:p>
            <a:pPr lvl="1"/>
            <a:r>
              <a:rPr lang="en-US" dirty="0" smtClean="0"/>
              <a:t>The </a:t>
            </a:r>
            <a:r>
              <a:rPr lang="en-US" dirty="0"/>
              <a:t>settlements </a:t>
            </a:r>
            <a:endParaRPr lang="en-US" dirty="0" smtClean="0"/>
          </a:p>
          <a:p>
            <a:pPr lvl="1"/>
            <a:r>
              <a:rPr lang="en-US" dirty="0" smtClean="0"/>
              <a:t>The new skills of production</a:t>
            </a:r>
          </a:p>
          <a:p>
            <a:pPr lvl="1"/>
            <a:r>
              <a:rPr lang="en-US" dirty="0" smtClean="0"/>
              <a:t>The domestic trade</a:t>
            </a:r>
          </a:p>
          <a:p>
            <a:pPr>
              <a:buNone/>
            </a:pPr>
            <a:endParaRPr lang="th-TH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939114" y="274638"/>
            <a:ext cx="9271686" cy="1143000"/>
          </a:xfrm>
        </p:spPr>
        <p:txBody>
          <a:bodyPr>
            <a:normAutofit/>
          </a:bodyPr>
          <a:lstStyle/>
          <a:p>
            <a:r>
              <a:rPr lang="en-US" sz="3200" b="1" dirty="0"/>
              <a:t>Early </a:t>
            </a:r>
            <a:r>
              <a:rPr lang="en-US" sz="3200" b="1" dirty="0" err="1"/>
              <a:t>Rattanakosin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sz="2700" b="1" dirty="0">
                <a:latin typeface="+mn-lt"/>
              </a:rPr>
              <a:t>Factors for Transformation: Inflow of Chinese</a:t>
            </a:r>
            <a:endParaRPr lang="th-TH" sz="27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59226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1484785"/>
            <a:ext cx="8229600" cy="4641379"/>
          </a:xfrm>
        </p:spPr>
        <p:txBody>
          <a:bodyPr>
            <a:normAutofit/>
          </a:bodyPr>
          <a:lstStyle/>
          <a:p>
            <a:r>
              <a:rPr lang="en-US" sz="2400" dirty="0"/>
              <a:t>The change in global trade under Western imperialism</a:t>
            </a:r>
          </a:p>
          <a:p>
            <a:endParaRPr lang="th-TH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981200" y="274638"/>
            <a:ext cx="8229600" cy="1143000"/>
          </a:xfrm>
        </p:spPr>
        <p:txBody>
          <a:bodyPr>
            <a:normAutofit/>
          </a:bodyPr>
          <a:lstStyle/>
          <a:p>
            <a:r>
              <a:rPr lang="en-US" sz="3200" b="1" dirty="0"/>
              <a:t>Early </a:t>
            </a:r>
            <a:r>
              <a:rPr lang="en-US" sz="3200" b="1" dirty="0" err="1"/>
              <a:t>Rattanakosin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sz="2700" b="1" dirty="0">
                <a:latin typeface="+mn-lt"/>
              </a:rPr>
              <a:t>Factors for Transformation: Changing Economy</a:t>
            </a:r>
            <a:endParaRPr lang="th-TH" sz="2700" b="1" dirty="0">
              <a:latin typeface="+mn-lt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1624" y="1916833"/>
            <a:ext cx="6984776" cy="4573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1987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52596" y="2928934"/>
            <a:ext cx="8229600" cy="1143000"/>
          </a:xfrm>
        </p:spPr>
        <p:txBody>
          <a:bodyPr/>
          <a:lstStyle/>
          <a:p>
            <a:r>
              <a:rPr lang="en-US" dirty="0" smtClean="0"/>
              <a:t>Early </a:t>
            </a:r>
            <a:r>
              <a:rPr lang="en-US" dirty="0" err="1" smtClean="0"/>
              <a:t>Rattanakosin</a:t>
            </a:r>
            <a:r>
              <a:rPr lang="en-US" dirty="0" smtClean="0"/>
              <a:t>: Trade and Taxes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934834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/>
              <a:t>Early </a:t>
            </a:r>
            <a:r>
              <a:rPr lang="en-US" sz="3200" b="1" dirty="0" err="1"/>
              <a:t>Rattanakosin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sz="2800" i="1" dirty="0"/>
              <a:t>Trade and taxes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09720" y="1600200"/>
            <a:ext cx="8572560" cy="4400568"/>
          </a:xfrm>
        </p:spPr>
        <p:txBody>
          <a:bodyPr>
            <a:normAutofit/>
          </a:bodyPr>
          <a:lstStyle/>
          <a:p>
            <a:r>
              <a:rPr lang="en-US" dirty="0" smtClean="0"/>
              <a:t>Bangkok’s economic development and the </a:t>
            </a:r>
            <a:r>
              <a:rPr lang="en-US" dirty="0"/>
              <a:t>Chinese. </a:t>
            </a:r>
            <a:endParaRPr lang="en-US" dirty="0" smtClean="0"/>
          </a:p>
          <a:p>
            <a:pPr lvl="1"/>
            <a:r>
              <a:rPr lang="en-US" dirty="0" smtClean="0"/>
              <a:t>Accounts in Rama II: Chinese outnumbered Siam by 2:1 ratio. </a:t>
            </a:r>
            <a:endParaRPr lang="en-US" dirty="0"/>
          </a:p>
          <a:p>
            <a:pPr lvl="1"/>
            <a:r>
              <a:rPr lang="en-US" dirty="0"/>
              <a:t>The assimilation process was an aspect of the success.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nobles of early </a:t>
            </a:r>
            <a:r>
              <a:rPr lang="en-US" dirty="0" err="1"/>
              <a:t>Rattanakosin</a:t>
            </a:r>
            <a:r>
              <a:rPr lang="en-US" dirty="0"/>
              <a:t> tried to  reap benefits from the expansion of Chinese trade. 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408118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/>
              <a:t>Early </a:t>
            </a:r>
            <a:r>
              <a:rPr lang="en-US" sz="3200" b="1" dirty="0" err="1"/>
              <a:t>Rattanakosin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sz="2800" i="1" dirty="0"/>
              <a:t>Trade and taxes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09720" y="1600200"/>
            <a:ext cx="4718328" cy="4400568"/>
          </a:xfrm>
        </p:spPr>
        <p:txBody>
          <a:bodyPr>
            <a:normAutofit/>
          </a:bodyPr>
          <a:lstStyle/>
          <a:p>
            <a:r>
              <a:rPr lang="en-US" dirty="0" smtClean="0"/>
              <a:t>Landscape of Wealth</a:t>
            </a:r>
          </a:p>
          <a:p>
            <a:pPr lvl="1"/>
            <a:r>
              <a:rPr lang="en-US" dirty="0" smtClean="0"/>
              <a:t>Among 82 Siamese owned ships operating out of BKK, King owned 9, Nobles 25, Chinese 48</a:t>
            </a:r>
          </a:p>
          <a:p>
            <a:r>
              <a:rPr lang="en-US" dirty="0" smtClean="0"/>
              <a:t>The </a:t>
            </a:r>
            <a:r>
              <a:rPr lang="en-US" dirty="0" err="1" smtClean="0"/>
              <a:t>Bunnag</a:t>
            </a:r>
            <a:r>
              <a:rPr lang="en-US" dirty="0" smtClean="0"/>
              <a:t> family dominated </a:t>
            </a:r>
            <a:r>
              <a:rPr lang="en-US" dirty="0" err="1" smtClean="0"/>
              <a:t>Phra</a:t>
            </a:r>
            <a:r>
              <a:rPr lang="en-US" dirty="0" smtClean="0"/>
              <a:t> </a:t>
            </a:r>
            <a:r>
              <a:rPr lang="en-US" dirty="0" err="1" smtClean="0"/>
              <a:t>Klang</a:t>
            </a:r>
            <a:r>
              <a:rPr lang="en-US" dirty="0" smtClean="0"/>
              <a:t>.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1809720" y="5298046"/>
            <a:ext cx="8246720" cy="155995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 err="1"/>
              <a:t>Dit</a:t>
            </a:r>
            <a:r>
              <a:rPr lang="en-US" sz="2800" dirty="0"/>
              <a:t> </a:t>
            </a:r>
            <a:r>
              <a:rPr lang="en-US" sz="2800" dirty="0" err="1"/>
              <a:t>Bunnag</a:t>
            </a:r>
            <a:r>
              <a:rPr lang="en-US" sz="2800" dirty="0"/>
              <a:t> (</a:t>
            </a:r>
            <a:r>
              <a:rPr lang="th-TH" sz="2800" dirty="0"/>
              <a:t>เจ้าพระยาคลัง </a:t>
            </a:r>
            <a:r>
              <a:rPr lang="en-US" sz="2800" dirty="0"/>
              <a:t>- </a:t>
            </a:r>
            <a:r>
              <a:rPr lang="th-TH" sz="2800" dirty="0"/>
              <a:t>สมเด็จเจ้าพระยาบรมมหาประยุรวงศ์</a:t>
            </a:r>
            <a:r>
              <a:rPr lang="en-US" sz="2800" dirty="0"/>
              <a:t>): the largest operator in the private junk trade. </a:t>
            </a:r>
          </a:p>
          <a:p>
            <a:pPr lvl="1"/>
            <a:endParaRPr lang="th-TH" dirty="0"/>
          </a:p>
          <a:p>
            <a:pPr lvl="2">
              <a:buFont typeface="Arial" pitchFamily="34" charset="0"/>
              <a:buNone/>
            </a:pPr>
            <a:endParaRPr lang="th-TH" dirty="0"/>
          </a:p>
        </p:txBody>
      </p:sp>
      <p:pic>
        <p:nvPicPr>
          <p:cNvPr id="5" name="Picture 2" descr="http://upload.wikimedia.org/wikipedia/th/2/24/Wat_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04113" y="1417638"/>
            <a:ext cx="2518663" cy="342902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83766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/>
              <a:t>Early </a:t>
            </a:r>
            <a:r>
              <a:rPr lang="en-US" sz="3600" b="1" dirty="0" err="1"/>
              <a:t>Rattanakosin</a:t>
            </a:r>
            <a:r>
              <a:rPr lang="en-US" sz="4800" b="1" dirty="0" smtClean="0"/>
              <a:t/>
            </a:r>
            <a:br>
              <a:rPr lang="en-US" sz="4800" b="1" dirty="0" smtClean="0"/>
            </a:br>
            <a:r>
              <a:rPr lang="en-US" sz="3200" i="1" dirty="0"/>
              <a:t>The rise of tax-collectors</a:t>
            </a:r>
            <a:endParaRPr lang="th-TH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00200"/>
            <a:ext cx="9372600" cy="4757758"/>
          </a:xfrm>
        </p:spPr>
        <p:txBody>
          <a:bodyPr>
            <a:normAutofit/>
          </a:bodyPr>
          <a:lstStyle/>
          <a:p>
            <a:r>
              <a:rPr lang="en-US" dirty="0" smtClean="0"/>
              <a:t>Changing pattern of extraction </a:t>
            </a:r>
          </a:p>
          <a:p>
            <a:pPr lvl="1"/>
            <a:r>
              <a:rPr lang="en-US" b="1" dirty="0" smtClean="0"/>
              <a:t>Extraction from </a:t>
            </a:r>
            <a:r>
              <a:rPr lang="en-US" b="1" dirty="0" err="1" smtClean="0"/>
              <a:t>labour</a:t>
            </a:r>
            <a:r>
              <a:rPr lang="en-US" b="1" dirty="0" smtClean="0"/>
              <a:t> VS production. </a:t>
            </a:r>
          </a:p>
          <a:p>
            <a:pPr lvl="1"/>
            <a:r>
              <a:rPr lang="en-US" dirty="0" smtClean="0"/>
              <a:t>The collection </a:t>
            </a:r>
            <a:r>
              <a:rPr lang="en-US" dirty="0"/>
              <a:t>of </a:t>
            </a:r>
            <a:r>
              <a:rPr lang="en-US" dirty="0" smtClean="0"/>
              <a:t>taxes no longer had </a:t>
            </a:r>
            <a:r>
              <a:rPr lang="en-US" dirty="0"/>
              <a:t>to be "</a:t>
            </a:r>
            <a:r>
              <a:rPr lang="en-US" dirty="0" smtClean="0"/>
              <a:t>in-kind“, collection of monetary taxes also featured. </a:t>
            </a:r>
            <a:endParaRPr lang="en-US" dirty="0" smtClean="0"/>
          </a:p>
          <a:p>
            <a:pPr lvl="1"/>
            <a:r>
              <a:rPr lang="en-US" b="1" dirty="0" smtClean="0"/>
              <a:t>Tax-farming</a:t>
            </a:r>
            <a:r>
              <a:rPr lang="en-US" dirty="0" smtClean="0"/>
              <a:t> </a:t>
            </a:r>
            <a:r>
              <a:rPr lang="en-US" dirty="0"/>
              <a:t>became the </a:t>
            </a:r>
            <a:r>
              <a:rPr lang="en-US" dirty="0" smtClean="0"/>
              <a:t>new </a:t>
            </a:r>
            <a:r>
              <a:rPr lang="en-US" dirty="0"/>
              <a:t>source of income for </a:t>
            </a:r>
            <a:r>
              <a:rPr lang="en-US" dirty="0" smtClean="0"/>
              <a:t>the king, the nobles, </a:t>
            </a:r>
            <a:r>
              <a:rPr lang="en-US" dirty="0"/>
              <a:t>and the Chinese. </a:t>
            </a:r>
          </a:p>
          <a:p>
            <a:r>
              <a:rPr lang="en-US" dirty="0"/>
              <a:t>Chinese merchants facilitated tax collections </a:t>
            </a:r>
            <a:endParaRPr lang="en-US" dirty="0" smtClean="0"/>
          </a:p>
          <a:p>
            <a:pPr marL="457200" lvl="1" indent="0">
              <a:buNone/>
            </a:pPr>
            <a:endParaRPr lang="en-GB" dirty="0" smtClean="0"/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72123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/>
              <a:t>Early </a:t>
            </a:r>
            <a:r>
              <a:rPr lang="en-US" sz="3600" b="1" dirty="0" err="1"/>
              <a:t>Rattanakosin</a:t>
            </a:r>
            <a:r>
              <a:rPr lang="en-US" sz="4800" b="1" dirty="0" smtClean="0"/>
              <a:t/>
            </a:r>
            <a:br>
              <a:rPr lang="en-US" sz="4800" b="1" dirty="0" smtClean="0"/>
            </a:br>
            <a:r>
              <a:rPr lang="en-US" sz="3200" i="1" dirty="0"/>
              <a:t>The rise of tax-collectors</a:t>
            </a:r>
            <a:endParaRPr lang="th-TH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9284043" cy="5000660"/>
          </a:xfrm>
        </p:spPr>
        <p:txBody>
          <a:bodyPr>
            <a:normAutofit/>
          </a:bodyPr>
          <a:lstStyle/>
          <a:p>
            <a:r>
              <a:rPr lang="en-US" sz="2400" dirty="0"/>
              <a:t>“</a:t>
            </a:r>
            <a:r>
              <a:rPr lang="en-US" sz="2400" dirty="0" err="1"/>
              <a:t>Nai-akorn</a:t>
            </a:r>
            <a:r>
              <a:rPr lang="en-US" sz="2400" dirty="0"/>
              <a:t>” (tax-farmer). </a:t>
            </a:r>
          </a:p>
          <a:p>
            <a:pPr lvl="1"/>
            <a:r>
              <a:rPr lang="en-US" sz="2000" dirty="0" err="1"/>
              <a:t>Khaw</a:t>
            </a:r>
            <a:r>
              <a:rPr lang="en-US" sz="2000" dirty="0"/>
              <a:t> </a:t>
            </a:r>
            <a:r>
              <a:rPr lang="en-US" sz="2000" dirty="0" err="1"/>
              <a:t>Soo</a:t>
            </a:r>
            <a:r>
              <a:rPr lang="en-US" sz="2000" dirty="0"/>
              <a:t> </a:t>
            </a:r>
            <a:r>
              <a:rPr lang="en-US" sz="2000" dirty="0" err="1"/>
              <a:t>Cheang</a:t>
            </a:r>
            <a:r>
              <a:rPr lang="en-US" sz="2000" dirty="0"/>
              <a:t>, a </a:t>
            </a:r>
            <a:r>
              <a:rPr lang="en-US" sz="2000" dirty="0" err="1"/>
              <a:t>Hokkien</a:t>
            </a:r>
            <a:r>
              <a:rPr lang="en-US" sz="2000" dirty="0"/>
              <a:t>, were tax farmer for tin in </a:t>
            </a:r>
            <a:r>
              <a:rPr lang="en-US" sz="2000" dirty="0" err="1"/>
              <a:t>Ranong</a:t>
            </a:r>
            <a:r>
              <a:rPr lang="en-US" sz="2000" dirty="0"/>
              <a:t>, </a:t>
            </a:r>
            <a:r>
              <a:rPr lang="en-US" sz="2000" dirty="0" err="1"/>
              <a:t>Chomporn</a:t>
            </a:r>
            <a:r>
              <a:rPr lang="en-US" sz="2000" dirty="0"/>
              <a:t>, and </a:t>
            </a:r>
            <a:r>
              <a:rPr lang="en-US" sz="2000" dirty="0" err="1"/>
              <a:t>Krabi</a:t>
            </a:r>
            <a:r>
              <a:rPr lang="en-US" sz="2000" dirty="0"/>
              <a:t>. He became governor of </a:t>
            </a:r>
            <a:r>
              <a:rPr lang="en-US" sz="2000" dirty="0" err="1"/>
              <a:t>Ranong</a:t>
            </a:r>
            <a:r>
              <a:rPr lang="en-US" sz="2000" dirty="0"/>
              <a:t> in 1854. His family members became governors of many other Southern provinces.</a:t>
            </a:r>
          </a:p>
          <a:p>
            <a:pPr lvl="1"/>
            <a:endParaRPr lang="en-GB" dirty="0" smtClean="0"/>
          </a:p>
          <a:p>
            <a:endParaRPr lang="th-TH" dirty="0"/>
          </a:p>
        </p:txBody>
      </p:sp>
      <p:pic>
        <p:nvPicPr>
          <p:cNvPr id="1026" name="Picture 2" descr="http://www.siamsouth.com/ranong/2_2/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0623" y="3150973"/>
            <a:ext cx="4517478" cy="338811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34902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/>
              <a:t>Early </a:t>
            </a:r>
            <a:r>
              <a:rPr lang="en-US" sz="3600" b="1" dirty="0" err="1"/>
              <a:t>Rattanakosin</a:t>
            </a:r>
            <a:r>
              <a:rPr lang="en-US" sz="4800" b="1" dirty="0" smtClean="0"/>
              <a:t/>
            </a:r>
            <a:br>
              <a:rPr lang="en-US" sz="4800" b="1" dirty="0" smtClean="0"/>
            </a:br>
            <a:r>
              <a:rPr lang="en-US" sz="3200" i="1" dirty="0"/>
              <a:t>The rise of tax-collectors</a:t>
            </a:r>
            <a:endParaRPr lang="th-TH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00897" y="1690688"/>
            <a:ext cx="9209903" cy="4572032"/>
          </a:xfrm>
        </p:spPr>
        <p:txBody>
          <a:bodyPr>
            <a:normAutofit/>
          </a:bodyPr>
          <a:lstStyle/>
          <a:p>
            <a:r>
              <a:rPr lang="en-US" dirty="0"/>
              <a:t>The nobles also turned toward tax-farming.</a:t>
            </a:r>
          </a:p>
          <a:p>
            <a:pPr lvl="1"/>
            <a:r>
              <a:rPr lang="en-US" dirty="0"/>
              <a:t>Controlling </a:t>
            </a:r>
            <a:r>
              <a:rPr lang="en-US" dirty="0" err="1"/>
              <a:t>Phra-Klang</a:t>
            </a:r>
            <a:r>
              <a:rPr lang="en-US" dirty="0"/>
              <a:t>, </a:t>
            </a:r>
            <a:r>
              <a:rPr lang="en-US" dirty="0" err="1"/>
              <a:t>Bunnag</a:t>
            </a:r>
            <a:r>
              <a:rPr lang="en-US" dirty="0"/>
              <a:t> family controlled 31 tax-farms. From 1850s, they secured sugar tax-farms in </a:t>
            </a:r>
            <a:r>
              <a:rPr lang="en-US" dirty="0" err="1"/>
              <a:t>Petchaburi</a:t>
            </a:r>
            <a:r>
              <a:rPr lang="en-US" dirty="0"/>
              <a:t>, and moved to settle there as the base of their power. </a:t>
            </a:r>
            <a:endParaRPr lang="th-TH" dirty="0"/>
          </a:p>
          <a:p>
            <a:r>
              <a:rPr lang="en-US" dirty="0" smtClean="0"/>
              <a:t>How did tax-farming change the nature of production and accumulation?</a:t>
            </a:r>
          </a:p>
          <a:p>
            <a:r>
              <a:rPr lang="en-US" dirty="0" smtClean="0"/>
              <a:t>Reaction from the King</a:t>
            </a:r>
          </a:p>
          <a:p>
            <a:endParaRPr lang="th-TH" dirty="0"/>
          </a:p>
          <a:p>
            <a:endParaRPr lang="en-US" dirty="0" smtClean="0"/>
          </a:p>
          <a:p>
            <a:pPr>
              <a:buNone/>
            </a:pP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397142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09720" y="571480"/>
            <a:ext cx="8572560" cy="1143000"/>
          </a:xfrm>
        </p:spPr>
        <p:txBody>
          <a:bodyPr>
            <a:noAutofit/>
          </a:bodyPr>
          <a:lstStyle/>
          <a:p>
            <a:r>
              <a:rPr lang="en-US" sz="3600" dirty="0"/>
              <a:t>Development of markets and the middle class in early </a:t>
            </a:r>
            <a:r>
              <a:rPr lang="en-US" sz="3600" dirty="0" err="1"/>
              <a:t>Rattanakosin</a:t>
            </a:r>
            <a:r>
              <a:rPr lang="en-US" sz="3600" dirty="0"/>
              <a:t>: </a:t>
            </a:r>
            <a:br>
              <a:rPr lang="en-US" sz="3600" dirty="0"/>
            </a:br>
            <a:endParaRPr lang="th-TH" sz="3600" i="1" dirty="0"/>
          </a:p>
        </p:txBody>
      </p:sp>
      <p:pic>
        <p:nvPicPr>
          <p:cNvPr id="24580" name="Picture 4" descr="http://www.chulabook.com/images/book-400/9786167667140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52926" y="1500174"/>
            <a:ext cx="3000396" cy="4412348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2238348" y="5903893"/>
            <a:ext cx="74295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/>
              <a:t>Perspectives from </a:t>
            </a:r>
            <a:r>
              <a:rPr lang="en-US" dirty="0" err="1"/>
              <a:t>Nidhi’s</a:t>
            </a:r>
            <a:r>
              <a:rPr lang="en-US" dirty="0"/>
              <a:t> </a:t>
            </a:r>
            <a:r>
              <a:rPr lang="en-US" i="1" dirty="0" err="1"/>
              <a:t>pakgai-bairua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346385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i="1" dirty="0"/>
              <a:t>Changing  nature of </a:t>
            </a:r>
            <a:r>
              <a:rPr lang="en-US" i="1" dirty="0" smtClean="0"/>
              <a:t>trade</a:t>
            </a:r>
            <a:br>
              <a:rPr lang="en-US" i="1" dirty="0" smtClean="0"/>
            </a:br>
            <a:r>
              <a:rPr lang="en-US" i="1" dirty="0" err="1" smtClean="0"/>
              <a:t>Ayudhaya's</a:t>
            </a:r>
            <a:r>
              <a:rPr lang="en-US" i="1" dirty="0" smtClean="0"/>
              <a:t> trade</a:t>
            </a:r>
            <a:endParaRPr lang="th-TH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Ayudhaya’s</a:t>
            </a:r>
            <a:r>
              <a:rPr lang="en-US" dirty="0" smtClean="0"/>
              <a:t> trade </a:t>
            </a:r>
            <a:r>
              <a:rPr lang="en-US" dirty="0" smtClean="0">
                <a:sym typeface="Wingdings" panose="05000000000000000000" pitchFamily="2" charset="2"/>
              </a:rPr>
              <a:t> </a:t>
            </a:r>
            <a:r>
              <a:rPr lang="en-US" dirty="0" smtClean="0"/>
              <a:t>"passing </a:t>
            </a:r>
            <a:r>
              <a:rPr lang="en-US" dirty="0"/>
              <a:t>through" trade. </a:t>
            </a:r>
            <a:endParaRPr lang="en-US" dirty="0" smtClean="0"/>
          </a:p>
          <a:p>
            <a:pPr lvl="1"/>
            <a:r>
              <a:rPr lang="en-US" dirty="0" err="1" smtClean="0"/>
              <a:t>Ayudhaya</a:t>
            </a:r>
            <a:r>
              <a:rPr lang="en-US" dirty="0" smtClean="0"/>
              <a:t> as “</a:t>
            </a:r>
            <a:r>
              <a:rPr lang="en-US" dirty="0" err="1" smtClean="0"/>
              <a:t>entrepot</a:t>
            </a:r>
            <a:r>
              <a:rPr lang="en-US" dirty="0" smtClean="0"/>
              <a:t>”</a:t>
            </a:r>
          </a:p>
          <a:p>
            <a:r>
              <a:rPr lang="en-US" dirty="0" smtClean="0"/>
              <a:t>Kings </a:t>
            </a:r>
            <a:r>
              <a:rPr lang="en-US" dirty="0"/>
              <a:t>of </a:t>
            </a:r>
            <a:r>
              <a:rPr lang="en-US" dirty="0" err="1" smtClean="0"/>
              <a:t>Ayudhaya’s</a:t>
            </a:r>
            <a:r>
              <a:rPr lang="en-US" dirty="0" smtClean="0"/>
              <a:t> monopolized trade and own junks</a:t>
            </a:r>
          </a:p>
          <a:p>
            <a:pPr lvl="1"/>
            <a:r>
              <a:rPr lang="en-US" dirty="0" smtClean="0"/>
              <a:t>Extraction </a:t>
            </a:r>
            <a:r>
              <a:rPr lang="en-US" dirty="0"/>
              <a:t>was done mainly on "trade" and not on "production". </a:t>
            </a:r>
          </a:p>
          <a:p>
            <a:r>
              <a:rPr lang="en-US" dirty="0"/>
              <a:t>The </a:t>
            </a:r>
            <a:r>
              <a:rPr lang="en-US" dirty="0" smtClean="0"/>
              <a:t>limited impact of the trade </a:t>
            </a:r>
            <a:r>
              <a:rPr lang="en-US" dirty="0"/>
              <a:t>pattern of </a:t>
            </a:r>
            <a:r>
              <a:rPr lang="en-US" dirty="0" err="1" smtClean="0"/>
              <a:t>Ayudhaya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131693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i="1" dirty="0"/>
              <a:t>Changing  nature of </a:t>
            </a:r>
            <a:r>
              <a:rPr lang="en-US" i="1" dirty="0" smtClean="0"/>
              <a:t>trade</a:t>
            </a:r>
            <a:br>
              <a:rPr lang="en-US" i="1" dirty="0" smtClean="0"/>
            </a:br>
            <a:r>
              <a:rPr lang="en-US" i="1" dirty="0" err="1" smtClean="0"/>
              <a:t>Rattanakosin's</a:t>
            </a:r>
            <a:r>
              <a:rPr lang="en-US" i="1" dirty="0" smtClean="0"/>
              <a:t> trade </a:t>
            </a:r>
            <a:endParaRPr lang="th-TH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Changing trade in </a:t>
            </a:r>
            <a:r>
              <a:rPr lang="en-US" dirty="0"/>
              <a:t>early </a:t>
            </a:r>
            <a:r>
              <a:rPr lang="en-US" dirty="0" err="1" smtClean="0"/>
              <a:t>Rattanakosin</a:t>
            </a:r>
            <a:endParaRPr lang="en-US" dirty="0" smtClean="0"/>
          </a:p>
          <a:p>
            <a:pPr lvl="1"/>
            <a:r>
              <a:rPr lang="en-US" dirty="0" err="1" smtClean="0"/>
              <a:t>Chakri</a:t>
            </a:r>
            <a:r>
              <a:rPr lang="en-US" dirty="0" smtClean="0"/>
              <a:t> dynasty as traders</a:t>
            </a:r>
          </a:p>
          <a:p>
            <a:pPr lvl="1"/>
            <a:r>
              <a:rPr lang="en-US" dirty="0" err="1" smtClean="0"/>
              <a:t>Chakri</a:t>
            </a:r>
            <a:r>
              <a:rPr lang="en-US" dirty="0" smtClean="0"/>
              <a:t> </a:t>
            </a:r>
            <a:r>
              <a:rPr lang="en-US" dirty="0"/>
              <a:t>dynasty </a:t>
            </a:r>
            <a:r>
              <a:rPr lang="en-US" dirty="0" smtClean="0"/>
              <a:t>and nobles </a:t>
            </a:r>
            <a:endParaRPr lang="en-US" dirty="0"/>
          </a:p>
          <a:p>
            <a:r>
              <a:rPr lang="en-US" dirty="0" smtClean="0"/>
              <a:t>Impact on trade activities</a:t>
            </a:r>
          </a:p>
          <a:p>
            <a:pPr lvl="1"/>
            <a:r>
              <a:rPr lang="en-US" dirty="0" smtClean="0"/>
              <a:t>King </a:t>
            </a:r>
            <a:r>
              <a:rPr lang="en-US" dirty="0"/>
              <a:t>did not have a reason to prevent nobles from trade. 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159367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i="1" dirty="0"/>
              <a:t>Changing  nature of trade </a:t>
            </a:r>
            <a:r>
              <a:rPr lang="en-US" i="1" dirty="0" smtClean="0"/>
              <a:t/>
            </a:r>
            <a:br>
              <a:rPr lang="en-US" i="1" dirty="0" smtClean="0"/>
            </a:br>
            <a:r>
              <a:rPr lang="en-US" i="1" dirty="0" err="1" smtClean="0"/>
              <a:t>Rattanakosin's</a:t>
            </a:r>
            <a:r>
              <a:rPr lang="en-US" i="1" dirty="0" smtClean="0"/>
              <a:t> trade </a:t>
            </a:r>
            <a:endParaRPr lang="th-TH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change in export products</a:t>
            </a:r>
            <a:endParaRPr lang="en-US" dirty="0"/>
          </a:p>
          <a:p>
            <a:pPr lvl="1"/>
            <a:r>
              <a:rPr lang="en-US" dirty="0" smtClean="0"/>
              <a:t>Forest </a:t>
            </a:r>
            <a:r>
              <a:rPr lang="en-US" dirty="0"/>
              <a:t>products </a:t>
            </a:r>
            <a:r>
              <a:rPr lang="en-US" dirty="0" smtClean="0"/>
              <a:t>became </a:t>
            </a:r>
            <a:r>
              <a:rPr lang="en-US" dirty="0"/>
              <a:t>less important, </a:t>
            </a:r>
            <a:r>
              <a:rPr lang="en-US" dirty="0" smtClean="0"/>
              <a:t>replaced by agricultural </a:t>
            </a:r>
            <a:r>
              <a:rPr lang="en-US" dirty="0"/>
              <a:t>products such as </a:t>
            </a:r>
            <a:r>
              <a:rPr lang="en-US" b="1" dirty="0" smtClean="0"/>
              <a:t>rice </a:t>
            </a:r>
            <a:r>
              <a:rPr lang="en-US" b="1" dirty="0"/>
              <a:t>and </a:t>
            </a:r>
            <a:r>
              <a:rPr lang="en-US" b="1" dirty="0" smtClean="0"/>
              <a:t>sugar</a:t>
            </a:r>
          </a:p>
          <a:p>
            <a:r>
              <a:rPr lang="en-US" b="1" dirty="0" smtClean="0"/>
              <a:t>Crucial implications on the nature of extraction</a:t>
            </a:r>
          </a:p>
          <a:p>
            <a:pPr lvl="1"/>
            <a:r>
              <a:rPr lang="en-US" dirty="0" smtClean="0"/>
              <a:t>Decline in importance of Royal monopoly</a:t>
            </a:r>
          </a:p>
          <a:p>
            <a:pPr lvl="1"/>
            <a:r>
              <a:rPr lang="en-US" dirty="0" smtClean="0"/>
              <a:t>Shifting way of gaining extractions (taxation)</a:t>
            </a:r>
          </a:p>
          <a:p>
            <a:pPr lvl="1"/>
            <a:r>
              <a:rPr lang="en-US" dirty="0" smtClean="0"/>
              <a:t>Support toward free-trade 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197154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i="1" dirty="0"/>
              <a:t>Markets in early </a:t>
            </a:r>
            <a:r>
              <a:rPr lang="en-US" i="1" dirty="0" err="1" smtClean="0"/>
              <a:t>Rattanakosin</a:t>
            </a:r>
            <a:r>
              <a:rPr lang="en-US" i="1" dirty="0" smtClean="0"/>
              <a:t/>
            </a:r>
            <a:br>
              <a:rPr lang="en-US" i="1" dirty="0" smtClean="0"/>
            </a:br>
            <a:r>
              <a:rPr lang="en-US" i="1" dirty="0" smtClean="0"/>
              <a:t>Merchants</a:t>
            </a:r>
            <a:endParaRPr lang="en-US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1600201"/>
            <a:ext cx="4402832" cy="4525963"/>
          </a:xfrm>
        </p:spPr>
        <p:txBody>
          <a:bodyPr>
            <a:normAutofit/>
          </a:bodyPr>
          <a:lstStyle/>
          <a:p>
            <a:r>
              <a:rPr lang="en-US" dirty="0" smtClean="0"/>
              <a:t>Two </a:t>
            </a:r>
            <a:r>
              <a:rPr lang="en-US" dirty="0"/>
              <a:t>major groups of merchants in early </a:t>
            </a:r>
            <a:r>
              <a:rPr lang="en-US" dirty="0" err="1" smtClean="0"/>
              <a:t>Rattanakosin</a:t>
            </a:r>
            <a:endParaRPr lang="en-US" dirty="0"/>
          </a:p>
          <a:p>
            <a:pPr lvl="1"/>
            <a:r>
              <a:rPr lang="en-US" dirty="0" smtClean="0"/>
              <a:t>(1</a:t>
            </a:r>
            <a:r>
              <a:rPr lang="en-US" dirty="0"/>
              <a:t>) King and </a:t>
            </a:r>
            <a:r>
              <a:rPr lang="en-US" dirty="0" smtClean="0"/>
              <a:t>nobles</a:t>
            </a:r>
            <a:endParaRPr lang="en-US" dirty="0"/>
          </a:p>
          <a:p>
            <a:pPr lvl="1"/>
            <a:r>
              <a:rPr lang="en-US" dirty="0" smtClean="0"/>
              <a:t>(2</a:t>
            </a:r>
            <a:r>
              <a:rPr lang="en-US" dirty="0"/>
              <a:t>) Chinese with connection to Thai </a:t>
            </a:r>
            <a:r>
              <a:rPr lang="en-US" dirty="0" err="1" smtClean="0"/>
              <a:t>sakdina</a:t>
            </a:r>
            <a:endParaRPr lang="en-US" dirty="0"/>
          </a:p>
          <a:p>
            <a:endParaRPr lang="th-TH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32104" y="1600201"/>
            <a:ext cx="3005588" cy="399932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248898" y="5649109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/>
              <a:t>Chinese in Siam: drivers of changes</a:t>
            </a:r>
          </a:p>
        </p:txBody>
      </p:sp>
    </p:spTree>
    <p:extLst>
      <p:ext uri="{BB962C8B-B14F-4D97-AF65-F5344CB8AC3E}">
        <p14:creationId xmlns:p14="http://schemas.microsoft.com/office/powerpoint/2010/main" val="3692920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i="1" dirty="0"/>
              <a:t>Markets in early </a:t>
            </a:r>
            <a:r>
              <a:rPr lang="en-US" i="1" dirty="0" err="1" smtClean="0"/>
              <a:t>Rattanakosin</a:t>
            </a:r>
            <a:r>
              <a:rPr lang="en-US" i="1" dirty="0" smtClean="0"/>
              <a:t/>
            </a:r>
            <a:br>
              <a:rPr lang="en-US" i="1" dirty="0" smtClean="0"/>
            </a:br>
            <a:r>
              <a:rPr lang="en-US" i="1" dirty="0" smtClean="0"/>
              <a:t>Chinese migrants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</a:t>
            </a:r>
            <a:r>
              <a:rPr lang="en-US" dirty="0"/>
              <a:t>inflow of Chinese was a crucial factor in the economic changes of early </a:t>
            </a:r>
            <a:r>
              <a:rPr lang="en-US" dirty="0" err="1" smtClean="0"/>
              <a:t>Rattanakosin</a:t>
            </a:r>
            <a:r>
              <a:rPr lang="en-US" dirty="0" smtClean="0"/>
              <a:t>.</a:t>
            </a:r>
          </a:p>
          <a:p>
            <a:pPr lvl="1"/>
            <a:r>
              <a:rPr lang="en-US" dirty="0"/>
              <a:t>C</a:t>
            </a:r>
            <a:r>
              <a:rPr lang="en-US" dirty="0" smtClean="0"/>
              <a:t>haracters of Chinese </a:t>
            </a:r>
            <a:r>
              <a:rPr lang="en-US" dirty="0"/>
              <a:t>who came to </a:t>
            </a:r>
            <a:r>
              <a:rPr lang="en-US" dirty="0" smtClean="0"/>
              <a:t>Siam</a:t>
            </a:r>
          </a:p>
          <a:p>
            <a:pPr marL="914400" lvl="2" indent="0">
              <a:buNone/>
            </a:pPr>
            <a:endParaRPr lang="en-US" dirty="0" smtClean="0"/>
          </a:p>
          <a:p>
            <a:pPr lvl="1"/>
            <a:r>
              <a:rPr lang="en-US" dirty="0" smtClean="0"/>
              <a:t>Two groups, separated by integration with </a:t>
            </a:r>
            <a:r>
              <a:rPr lang="en-US" dirty="0" err="1" smtClean="0"/>
              <a:t>Sakdina</a:t>
            </a:r>
            <a:endParaRPr lang="en-US" dirty="0" smtClean="0"/>
          </a:p>
          <a:p>
            <a:pPr marL="457200" lvl="1" indent="0">
              <a:buNone/>
            </a:pPr>
            <a:endParaRPr lang="en-US" dirty="0" smtClean="0"/>
          </a:p>
          <a:p>
            <a:r>
              <a:rPr lang="en-US" dirty="0" smtClean="0"/>
              <a:t>Chinese as </a:t>
            </a:r>
            <a:r>
              <a:rPr lang="en-US" dirty="0" err="1" smtClean="0"/>
              <a:t>Sakdina’s</a:t>
            </a:r>
            <a:r>
              <a:rPr lang="en-US" dirty="0" smtClean="0"/>
              <a:t> </a:t>
            </a:r>
            <a:r>
              <a:rPr lang="en-US" dirty="0" err="1" smtClean="0"/>
              <a:t>frontman</a:t>
            </a:r>
            <a:r>
              <a:rPr lang="en-US" dirty="0" smtClean="0"/>
              <a:t> and protectors</a:t>
            </a:r>
          </a:p>
          <a:p>
            <a:pPr lvl="1"/>
            <a:endParaRPr lang="en-US" dirty="0"/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155494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i="1" dirty="0"/>
              <a:t>Markets in early </a:t>
            </a:r>
            <a:r>
              <a:rPr lang="en-US" i="1" dirty="0" err="1"/>
              <a:t>Rattanakosin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10314" y="2214554"/>
            <a:ext cx="3571900" cy="2857520"/>
          </a:xfrm>
        </p:spPr>
        <p:txBody>
          <a:bodyPr>
            <a:normAutofit/>
          </a:bodyPr>
          <a:lstStyle/>
          <a:p>
            <a:r>
              <a:rPr lang="th-TH" b="1" i="1" dirty="0" smtClean="0"/>
              <a:t>เหตุการณ์จีนตั้วเหียะที่ฉะเชิงเทรา</a:t>
            </a:r>
          </a:p>
          <a:p>
            <a:r>
              <a:rPr lang="en-US" dirty="0" smtClean="0">
                <a:hlinkClick r:id="rId2"/>
              </a:rPr>
              <a:t>http://www.matichon.co.th/news_detail.php?newsid=1314615743&amp;grpid=no&amp;</a:t>
            </a:r>
            <a:endParaRPr lang="th-TH" dirty="0" smtClean="0"/>
          </a:p>
          <a:p>
            <a:endParaRPr lang="en-US" dirty="0"/>
          </a:p>
          <a:p>
            <a:endParaRPr lang="th-TH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38415" y="2143117"/>
            <a:ext cx="3023269" cy="40534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2309786" y="1357298"/>
            <a:ext cx="6858048" cy="18573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US" sz="3200" i="1" dirty="0"/>
              <a:t>Siam and Chinese</a:t>
            </a:r>
            <a:endParaRPr lang="en-US" sz="3200" dirty="0"/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th-TH" sz="3200" dirty="0"/>
          </a:p>
        </p:txBody>
      </p:sp>
    </p:spTree>
    <p:extLst>
      <p:ext uri="{BB962C8B-B14F-4D97-AF65-F5344CB8AC3E}">
        <p14:creationId xmlns:p14="http://schemas.microsoft.com/office/powerpoint/2010/main" val="2161135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i="1" dirty="0"/>
              <a:t>Markets in early </a:t>
            </a:r>
            <a:r>
              <a:rPr lang="en-US" i="1" dirty="0" err="1" smtClean="0"/>
              <a:t>Rattanakosin</a:t>
            </a:r>
            <a:r>
              <a:rPr lang="en-US" i="1" dirty="0" smtClean="0"/>
              <a:t/>
            </a:r>
            <a:br>
              <a:rPr lang="en-US" i="1" dirty="0" smtClean="0"/>
            </a:br>
            <a:r>
              <a:rPr lang="en-US" i="1" dirty="0" smtClean="0"/>
              <a:t>Chinese migrants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1600200"/>
            <a:ext cx="8229600" cy="4757758"/>
          </a:xfrm>
        </p:spPr>
        <p:txBody>
          <a:bodyPr>
            <a:normAutofit/>
          </a:bodyPr>
          <a:lstStyle/>
          <a:p>
            <a:r>
              <a:rPr lang="en-US" dirty="0" smtClean="0"/>
              <a:t>New </a:t>
            </a:r>
            <a:r>
              <a:rPr lang="en-US" dirty="0"/>
              <a:t>production activities </a:t>
            </a:r>
            <a:r>
              <a:rPr lang="en-US" dirty="0" smtClean="0"/>
              <a:t>brought over by the Chinese migrants</a:t>
            </a:r>
            <a:endParaRPr lang="en-US" dirty="0"/>
          </a:p>
          <a:p>
            <a:pPr lvl="1"/>
            <a:r>
              <a:rPr lang="en-US" b="1" dirty="0"/>
              <a:t>Agricultural production </a:t>
            </a:r>
          </a:p>
          <a:p>
            <a:pPr lvl="2"/>
            <a:r>
              <a:rPr lang="en-US" dirty="0" smtClean="0"/>
              <a:t>Farming </a:t>
            </a:r>
            <a:r>
              <a:rPr lang="en-US" dirty="0"/>
              <a:t>of sugar-cane and the production of </a:t>
            </a:r>
            <a:r>
              <a:rPr lang="en-US" dirty="0" smtClean="0"/>
              <a:t>sugar</a:t>
            </a:r>
          </a:p>
          <a:p>
            <a:pPr lvl="2"/>
            <a:r>
              <a:rPr lang="en-US" dirty="0" smtClean="0"/>
              <a:t>Others: pepper </a:t>
            </a:r>
            <a:r>
              <a:rPr lang="en-US" dirty="0"/>
              <a:t>and </a:t>
            </a:r>
            <a:r>
              <a:rPr lang="en-US" dirty="0" smtClean="0"/>
              <a:t>tobacco, and rice production</a:t>
            </a:r>
          </a:p>
          <a:p>
            <a:pPr lvl="1"/>
            <a:r>
              <a:rPr lang="en-US" dirty="0" smtClean="0"/>
              <a:t>Mining</a:t>
            </a:r>
          </a:p>
          <a:p>
            <a:pPr lvl="1"/>
            <a:r>
              <a:rPr lang="en-US" dirty="0" smtClean="0"/>
              <a:t>Ship-building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1638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i="1" dirty="0"/>
              <a:t>Markets in early </a:t>
            </a:r>
            <a:r>
              <a:rPr lang="en-US" i="1" dirty="0" err="1" smtClean="0"/>
              <a:t>Rattanakosin</a:t>
            </a:r>
            <a:r>
              <a:rPr lang="en-US" i="1" dirty="0" smtClean="0"/>
              <a:t/>
            </a:r>
            <a:br>
              <a:rPr lang="en-US" i="1" dirty="0" smtClean="0"/>
            </a:br>
            <a:r>
              <a:rPr lang="en-US" i="1" dirty="0" smtClean="0"/>
              <a:t>Expansion of domestic markets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From </a:t>
            </a:r>
            <a:r>
              <a:rPr lang="en-US" dirty="0" err="1" smtClean="0"/>
              <a:t>subsistency</a:t>
            </a:r>
            <a:r>
              <a:rPr lang="en-US" dirty="0" smtClean="0"/>
              <a:t> the </a:t>
            </a:r>
            <a:r>
              <a:rPr lang="en-US" dirty="0" err="1" smtClean="0"/>
              <a:t>the</a:t>
            </a:r>
            <a:r>
              <a:rPr lang="en-US" dirty="0" smtClean="0"/>
              <a:t> expansion </a:t>
            </a:r>
            <a:r>
              <a:rPr lang="en-US" dirty="0"/>
              <a:t>of internal trade. </a:t>
            </a:r>
          </a:p>
          <a:p>
            <a:pPr lvl="1"/>
            <a:r>
              <a:rPr lang="en-US" dirty="0" smtClean="0"/>
              <a:t>The role of Chinese </a:t>
            </a:r>
            <a:r>
              <a:rPr lang="en-US" dirty="0"/>
              <a:t>traders </a:t>
            </a:r>
            <a:endParaRPr lang="en-US" dirty="0" smtClean="0"/>
          </a:p>
          <a:p>
            <a:pPr lvl="2"/>
            <a:r>
              <a:rPr lang="en-US" dirty="0" smtClean="0"/>
              <a:t>Allowed to travel freely, </a:t>
            </a:r>
            <a:r>
              <a:rPr lang="en-US" dirty="0"/>
              <a:t>t</a:t>
            </a:r>
            <a:r>
              <a:rPr lang="en-US" dirty="0" smtClean="0"/>
              <a:t>hey </a:t>
            </a:r>
            <a:r>
              <a:rPr lang="en-US" dirty="0"/>
              <a:t>distributed necessities such as rice, salt, and textiles. They sold luxury imported product, in exchange for domestic products that can be exported. </a:t>
            </a:r>
            <a:endParaRPr lang="en-US" dirty="0" smtClean="0"/>
          </a:p>
          <a:p>
            <a:pPr lvl="1"/>
            <a:r>
              <a:rPr lang="en-US" dirty="0" smtClean="0"/>
              <a:t>The role of canals</a:t>
            </a:r>
          </a:p>
          <a:p>
            <a:endParaRPr lang="en-US" dirty="0"/>
          </a:p>
          <a:p>
            <a:pPr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3635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i="1" dirty="0"/>
              <a:t>Markets in early </a:t>
            </a:r>
            <a:r>
              <a:rPr lang="en-US" i="1" dirty="0" err="1" smtClean="0"/>
              <a:t>Rattanakosin</a:t>
            </a:r>
            <a:r>
              <a:rPr lang="en-US" i="1" dirty="0" smtClean="0"/>
              <a:t/>
            </a:r>
            <a:br>
              <a:rPr lang="en-US" i="1" dirty="0" smtClean="0"/>
            </a:br>
            <a:r>
              <a:rPr lang="en-US" i="1" dirty="0" smtClean="0"/>
              <a:t>Expansion of domestic markets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Effects of market expansion</a:t>
            </a:r>
          </a:p>
          <a:p>
            <a:pPr lvl="1"/>
            <a:r>
              <a:rPr lang="en-US" dirty="0" smtClean="0"/>
              <a:t>The effects on the </a:t>
            </a:r>
            <a:r>
              <a:rPr lang="en-US" dirty="0"/>
              <a:t>local Thais </a:t>
            </a:r>
          </a:p>
          <a:p>
            <a:pPr lvl="1"/>
            <a:r>
              <a:rPr lang="en-US" dirty="0" smtClean="0"/>
              <a:t>The rising significance in the use </a:t>
            </a:r>
            <a:r>
              <a:rPr lang="en-US" dirty="0"/>
              <a:t>of "money" </a:t>
            </a:r>
            <a:endParaRPr lang="en-US" dirty="0" smtClean="0"/>
          </a:p>
          <a:p>
            <a:pPr lvl="2"/>
            <a:r>
              <a:rPr lang="en-US" dirty="0" smtClean="0"/>
              <a:t>Thai </a:t>
            </a:r>
            <a:r>
              <a:rPr lang="en-US" dirty="0"/>
              <a:t>elites turned to the use of money to hire Chinese </a:t>
            </a:r>
            <a:r>
              <a:rPr lang="en-US" dirty="0" err="1"/>
              <a:t>labour</a:t>
            </a:r>
            <a:r>
              <a:rPr lang="en-US" dirty="0" smtClean="0"/>
              <a:t>. The </a:t>
            </a:r>
            <a:r>
              <a:rPr lang="en-US" dirty="0"/>
              <a:t>increased significance of money also allowed </a:t>
            </a:r>
            <a:r>
              <a:rPr lang="en-US" dirty="0" smtClean="0"/>
              <a:t>new tax system to developed. </a:t>
            </a:r>
          </a:p>
          <a:p>
            <a:r>
              <a:rPr lang="en-US" dirty="0" smtClean="0"/>
              <a:t>The constraints of the expansion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1289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i="1" dirty="0"/>
              <a:t>Markets in early </a:t>
            </a:r>
            <a:r>
              <a:rPr lang="en-US" i="1" dirty="0" err="1" smtClean="0"/>
              <a:t>Rattanakosin</a:t>
            </a:r>
            <a:r>
              <a:rPr lang="en-US" i="1" dirty="0" smtClean="0"/>
              <a:t/>
            </a:r>
            <a:br>
              <a:rPr lang="en-US" i="1" dirty="0" smtClean="0"/>
            </a:br>
            <a:r>
              <a:rPr lang="en-US" i="1" dirty="0" smtClean="0"/>
              <a:t>The emergence of the middle class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Bourgeoisie in the West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US" dirty="0">
                <a:sym typeface="Wingdings" panose="05000000000000000000" pitchFamily="2" charset="2"/>
              </a:rPr>
              <a:t>A </a:t>
            </a:r>
            <a:r>
              <a:rPr lang="en-US" dirty="0"/>
              <a:t>product of capitalist development. </a:t>
            </a:r>
          </a:p>
          <a:p>
            <a:r>
              <a:rPr lang="en-US" dirty="0"/>
              <a:t>Developed freely from the elites</a:t>
            </a:r>
          </a:p>
          <a:p>
            <a:r>
              <a:rPr lang="en-US" dirty="0"/>
              <a:t>Resisted the control from the elites and the monarch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Bourgeoisie in </a:t>
            </a:r>
            <a:r>
              <a:rPr lang="en-US" dirty="0" smtClean="0"/>
              <a:t>early Bangkok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/>
              <a:t>Results of the state's trade policies and the influx of Chinese migrants. </a:t>
            </a:r>
          </a:p>
          <a:p>
            <a:r>
              <a:rPr lang="en-US" dirty="0"/>
              <a:t>Not independent from the state and the </a:t>
            </a:r>
            <a:r>
              <a:rPr lang="en-US" dirty="0" err="1"/>
              <a:t>sakdina</a:t>
            </a:r>
            <a:r>
              <a:rPr lang="en-US" dirty="0"/>
              <a:t> system</a:t>
            </a:r>
          </a:p>
          <a:p>
            <a:r>
              <a:rPr lang="en-US" dirty="0"/>
              <a:t>Implications?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3348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i="1" dirty="0"/>
              <a:t>Markets in early </a:t>
            </a:r>
            <a:r>
              <a:rPr lang="en-US" i="1" dirty="0" err="1" smtClean="0"/>
              <a:t>Rattanakosin</a:t>
            </a:r>
            <a:r>
              <a:rPr lang="en-US" i="1" dirty="0" smtClean="0"/>
              <a:t/>
            </a:r>
            <a:br>
              <a:rPr lang="en-US" i="1" dirty="0" smtClean="0"/>
            </a:br>
            <a:r>
              <a:rPr lang="en-US" i="1" dirty="0" smtClean="0"/>
              <a:t>The emergence of the middle class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impact on the ruling </a:t>
            </a:r>
            <a:r>
              <a:rPr lang="en-US" dirty="0"/>
              <a:t>class </a:t>
            </a:r>
            <a:r>
              <a:rPr lang="en-US" dirty="0" smtClean="0"/>
              <a:t>from </a:t>
            </a:r>
            <a:r>
              <a:rPr lang="en-US" dirty="0"/>
              <a:t>the nature of </a:t>
            </a:r>
            <a:r>
              <a:rPr lang="en-US" dirty="0" smtClean="0"/>
              <a:t>bourgeoisie (Chinese)</a:t>
            </a:r>
          </a:p>
          <a:p>
            <a:pPr lvl="1"/>
            <a:r>
              <a:rPr lang="en-US" dirty="0" smtClean="0"/>
              <a:t>Consumptions</a:t>
            </a:r>
            <a:endParaRPr lang="en-US" dirty="0"/>
          </a:p>
          <a:p>
            <a:pPr lvl="1"/>
            <a:r>
              <a:rPr lang="en-US" dirty="0" smtClean="0"/>
              <a:t>Production</a:t>
            </a:r>
            <a:endParaRPr lang="en-US" dirty="0"/>
          </a:p>
          <a:p>
            <a:pPr lvl="1"/>
            <a:r>
              <a:rPr lang="en-US" dirty="0" smtClean="0"/>
              <a:t>Rationality </a:t>
            </a:r>
          </a:p>
          <a:p>
            <a:r>
              <a:rPr lang="en-US" dirty="0" smtClean="0"/>
              <a:t>Impact of </a:t>
            </a:r>
            <a:r>
              <a:rPr lang="en-US" dirty="0" err="1" smtClean="0"/>
              <a:t>Sakdina</a:t>
            </a:r>
            <a:r>
              <a:rPr lang="en-US" dirty="0" smtClean="0"/>
              <a:t> on the bourgeoisie</a:t>
            </a:r>
          </a:p>
          <a:p>
            <a:pPr lvl="1"/>
            <a:r>
              <a:rPr lang="en-US" dirty="0" smtClean="0"/>
              <a:t>Incentives for capital accumulation</a:t>
            </a:r>
          </a:p>
          <a:p>
            <a:pPr lvl="1"/>
            <a:r>
              <a:rPr lang="en-US" dirty="0" smtClean="0"/>
              <a:t>Development of the local craftsmanship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8950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968</Words>
  <Application>Microsoft Office PowerPoint</Application>
  <PresentationFormat>Widescreen</PresentationFormat>
  <Paragraphs>144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0" baseType="lpstr">
      <vt:lpstr>Angsana New</vt:lpstr>
      <vt:lpstr>Arial</vt:lpstr>
      <vt:lpstr>Calibri</vt:lpstr>
      <vt:lpstr>Calibri Light</vt:lpstr>
      <vt:lpstr>Cordia New</vt:lpstr>
      <vt:lpstr>Wingdings</vt:lpstr>
      <vt:lpstr>Office Theme</vt:lpstr>
      <vt:lpstr>Early Rattanakosin Period Politics and Trade</vt:lpstr>
      <vt:lpstr>Topics</vt:lpstr>
      <vt:lpstr>From previous lecture</vt:lpstr>
      <vt:lpstr>Early Rattanakosin: overview</vt:lpstr>
      <vt:lpstr>PowerPoint Presentation</vt:lpstr>
      <vt:lpstr>Early Rattanakosin</vt:lpstr>
      <vt:lpstr>Early Rattanakosin</vt:lpstr>
      <vt:lpstr>Early Rattanakosin</vt:lpstr>
      <vt:lpstr>Early Rattanakosin</vt:lpstr>
      <vt:lpstr>Early Rattanakosin Rebuilding the state and society </vt:lpstr>
      <vt:lpstr>Early Rattanakosin Overcoming the scarcity of labour</vt:lpstr>
      <vt:lpstr>Early Rattanakosin Reviving trade</vt:lpstr>
      <vt:lpstr>Early Rattanakosin Factors for Transformation: Inflow of Chinese</vt:lpstr>
      <vt:lpstr>Early Rattanakosin Factors for Transformation: Inflow of Chinese</vt:lpstr>
      <vt:lpstr>Early Rattanakosin Factors for Transformation: Changing Economy</vt:lpstr>
      <vt:lpstr>Early Rattanakosin: Trade and Taxes</vt:lpstr>
      <vt:lpstr>Early Rattanakosin Trade and taxes</vt:lpstr>
      <vt:lpstr>Early Rattanakosin Trade and taxes</vt:lpstr>
      <vt:lpstr>Early Rattanakosin The rise of tax-collectors</vt:lpstr>
      <vt:lpstr>Early Rattanakosin The rise of tax-collectors</vt:lpstr>
      <vt:lpstr>Early Rattanakosin The rise of tax-collectors</vt:lpstr>
      <vt:lpstr>Development of markets and the middle class in early Rattanakosin:  </vt:lpstr>
      <vt:lpstr>Changing  nature of trade Ayudhaya's trade</vt:lpstr>
      <vt:lpstr>Changing  nature of trade Rattanakosin's trade </vt:lpstr>
      <vt:lpstr>Changing  nature of trade  Rattanakosin's trade </vt:lpstr>
      <vt:lpstr>Markets in early Rattanakosin Merchants</vt:lpstr>
      <vt:lpstr>Markets in early Rattanakosin Chinese migrants</vt:lpstr>
      <vt:lpstr>Markets in early Rattanakosin</vt:lpstr>
      <vt:lpstr>Markets in early Rattanakosin Chinese migrants</vt:lpstr>
      <vt:lpstr>Markets in early Rattanakosin Expansion of domestic markets</vt:lpstr>
      <vt:lpstr>Markets in early Rattanakosin Expansion of domestic markets</vt:lpstr>
      <vt:lpstr>Markets in early Rattanakosin The emergence of the middle class</vt:lpstr>
      <vt:lpstr>Markets in early Rattanakosin The emergence of the middle class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Thorn Pitidol</dc:creator>
  <cp:lastModifiedBy>Thorn Pitidol</cp:lastModifiedBy>
  <cp:revision>3</cp:revision>
  <dcterms:created xsi:type="dcterms:W3CDTF">2019-08-28T10:29:35Z</dcterms:created>
  <dcterms:modified xsi:type="dcterms:W3CDTF">2019-08-29T01:52:14Z</dcterms:modified>
</cp:coreProperties>
</file>