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2"/>
  </p:notesMasterIdLst>
  <p:sldIdLst>
    <p:sldId id="257" r:id="rId2"/>
    <p:sldId id="258" r:id="rId3"/>
    <p:sldId id="314" r:id="rId4"/>
    <p:sldId id="321" r:id="rId5"/>
    <p:sldId id="259" r:id="rId6"/>
    <p:sldId id="260" r:id="rId7"/>
    <p:sldId id="261" r:id="rId8"/>
    <p:sldId id="305" r:id="rId9"/>
    <p:sldId id="264" r:id="rId10"/>
    <p:sldId id="312" r:id="rId11"/>
    <p:sldId id="265" r:id="rId12"/>
    <p:sldId id="266" r:id="rId13"/>
    <p:sldId id="268" r:id="rId14"/>
    <p:sldId id="267" r:id="rId15"/>
    <p:sldId id="269" r:id="rId16"/>
    <p:sldId id="270" r:id="rId17"/>
    <p:sldId id="271" r:id="rId18"/>
    <p:sldId id="315" r:id="rId19"/>
    <p:sldId id="272" r:id="rId20"/>
    <p:sldId id="273" r:id="rId21"/>
    <p:sldId id="284" r:id="rId22"/>
    <p:sldId id="313" r:id="rId23"/>
    <p:sldId id="306" r:id="rId24"/>
    <p:sldId id="285" r:id="rId25"/>
    <p:sldId id="316" r:id="rId26"/>
    <p:sldId id="286" r:id="rId27"/>
    <p:sldId id="274" r:id="rId28"/>
    <p:sldId id="309" r:id="rId29"/>
    <p:sldId id="317" r:id="rId30"/>
    <p:sldId id="275" r:id="rId31"/>
    <p:sldId id="310" r:id="rId32"/>
    <p:sldId id="318" r:id="rId33"/>
    <p:sldId id="277" r:id="rId34"/>
    <p:sldId id="279" r:id="rId35"/>
    <p:sldId id="308" r:id="rId36"/>
    <p:sldId id="319" r:id="rId37"/>
    <p:sldId id="280" r:id="rId38"/>
    <p:sldId id="281" r:id="rId39"/>
    <p:sldId id="282" r:id="rId40"/>
    <p:sldId id="283" r:id="rId41"/>
    <p:sldId id="287" r:id="rId42"/>
    <p:sldId id="288" r:id="rId43"/>
    <p:sldId id="322" r:id="rId44"/>
    <p:sldId id="323" r:id="rId45"/>
    <p:sldId id="290" r:id="rId46"/>
    <p:sldId id="289" r:id="rId47"/>
    <p:sldId id="291" r:id="rId48"/>
    <p:sldId id="292" r:id="rId49"/>
    <p:sldId id="311" r:id="rId50"/>
    <p:sldId id="293" r:id="rId51"/>
    <p:sldId id="320" r:id="rId52"/>
    <p:sldId id="294" r:id="rId53"/>
    <p:sldId id="295" r:id="rId54"/>
    <p:sldId id="297" r:id="rId55"/>
    <p:sldId id="298" r:id="rId56"/>
    <p:sldId id="299" r:id="rId57"/>
    <p:sldId id="300" r:id="rId58"/>
    <p:sldId id="301" r:id="rId59"/>
    <p:sldId id="302" r:id="rId60"/>
    <p:sldId id="303" r:id="rId61"/>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pPr/>
              <a:t>30/10/61</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pPr/>
              <a:t>‹#›</a:t>
            </a:fld>
            <a:endParaRPr lang="th-TH"/>
          </a:p>
        </p:txBody>
      </p:sp>
    </p:spTree>
    <p:extLst>
      <p:ext uri="{BB962C8B-B14F-4D97-AF65-F5344CB8AC3E}">
        <p14:creationId xmlns:p14="http://schemas.microsoft.com/office/powerpoint/2010/main" val="158049829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30/10/61</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30/10/61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30/10/61</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30/10/61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30/10/61</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30/10/61</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30/10/61</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30/10/61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30/10/61</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30/10/61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30/10/61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30/10/61</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th/url?sa=i&amp;rct=j&amp;q=&amp;esrc=s&amp;frm=1&amp;source=images&amp;cd=&amp;cad=rja&amp;docid=x0cGvvRCyvT-TM&amp;tbnid=lGoC2Ir6NYsowM:&amp;ved=0CAUQjRw&amp;url=http://newsite.adslthailand.com/news/mobile-3g-4g-lte-truemoveh-big-c/&amp;ei=6GlzUtGMDoSBrgfRgoHoBw&amp;bvm=bv.55819444,d.bmk&amp;psig=AFQjCNFwrQG1_KAyUpHeqhPg32l-eOYo5Q&amp;ust=1383381849939955"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th/url?sa=i&amp;rct=j&amp;q=&amp;esrc=s&amp;frm=1&amp;source=images&amp;cd=&amp;cad=rja&amp;docid=IWq_bw6c1atEMM&amp;tbnid=JgmFCo3kVsB5JM:&amp;ved=0CAUQjRw&amp;url=http://www.ilovetogo.com/Article/29/1849/&amp;ei=J2pzUommJIq8rAepxICYAg&amp;bvm=bv.55819444,d.bmk&amp;psig=AFQjCNG8YbdYfmRpK-vD6Iq0dNxfoEnoOw&amp;ust=138338192402327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RKpm8g06hNKqsM&amp;tbnid=muD2SgRRk0f6vM:&amp;ved=0CAUQjRw&amp;url=http://www.shopinternationalplaza.com/directory/zara&amp;ei=5WpzUpeGNsiPrgfZ9YDQDw&amp;bvm=bv.55819444,d.bmk&amp;psig=AFQjCNEVORaYfuRKC3ORZXhmHbjWAcdpCQ&amp;ust=1383382089427601"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th/url?sa=i&amp;rct=j&amp;q=&amp;esrc=s&amp;frm=1&amp;source=images&amp;cd=&amp;cad=rja&amp;docid=32n4YCcOYWxgaM&amp;tbnid=LiXblukRXFlB-M:&amp;ved=0CAUQjRw&amp;url=http://www.tarad2u.com/254044/%E0%B8%9B%E0%B8%A3%E0%B8%B0%E0%B8%81%E0%B8%B2%E0%B8%A8%E0%B8%82%E0%B8%B2%E0%B8%A2%E0%B8%A3%E0%B9%89%E0%B8%B2%E0%B8%99-Swensen&amp;039;s-.html&amp;ei=bWtzUsa-NseUrAf_hoGQCA&amp;bvm=bv.55819444,d.bmk&amp;psig=AFQjCNF7f2bytHwuEC-v-vUZRNo5pzIDng&amp;ust=1383382213208481"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google.co.th/url?sa=i&amp;rct=j&amp;q=&amp;esrc=s&amp;frm=1&amp;source=images&amp;cd=&amp;cad=rja&amp;docid=JFQJh48pQc7iNM&amp;tbnid=BubCSnZucOrDKM:&amp;ved=0CAUQjRw&amp;url=http://bobcouch.wordpress.com/2010/07/23/the-opportunity-of-moving-from-%E2%80%9Cpoint-of-sale%E2%80%9D-to-%E2%80%9Cpoint-of-convenience%E2%80%9D-marketing/&amp;ei=_WRzUvfNGoeCrAeF74DwDQ&amp;bvm=bv.55819444,d.bmk&amp;psig=AFQjCNGv8QbCd52o3GTMh3JmHq0RQvGulw&amp;ust=1383380599043330"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th/url?sa=i&amp;rct=j&amp;q=&amp;esrc=s&amp;frm=1&amp;source=images&amp;cd=&amp;cad=rja&amp;docid=PS-yWOwhVY032M&amp;tbnid=w5-diQGm1_KJQM:&amp;ved=0CAUQjRw&amp;url=http://www.soidb.com/pattaya/restaurant/kfc-tesco-north.html&amp;ei=bmVzUt-IO4qSrge_9IGgBw&amp;bvm=bv.55819444,d.bmk&amp;psig=AFQjCNHcL_87spm0MnBBEEE9tPfSXXZiQA&amp;ust=1383380705719247"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google.co.th/url?sa=i&amp;rct=j&amp;q=&amp;esrc=s&amp;frm=1&amp;source=images&amp;cd=&amp;cad=rja&amp;docid=CdwfTUfCw_mTqM&amp;tbnid=pgXVvz2FVXMaTM:&amp;ved=0CAUQjRw&amp;url=http://news.thehackernews.com/retailers-can-track-you-with-mac-address-of-your-phone-mobiles-in-malls&amp;ei=KmZzUoy5IomPrQfip4GoCQ&amp;bvm=bv.55819444,d.bmk&amp;psig=AFQjCNELHzcpeCdt4MtMpAiUr-Efwk4h_A&amp;ust=1383380892106497"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google.co.th/url?sa=i&amp;rct=j&amp;q=&amp;esrc=s&amp;frm=1&amp;source=images&amp;cd=&amp;cad=rja&amp;docid=9yYGcE_eSaT2LM&amp;tbnid=tz1Ixg1zQlmx0M:&amp;ved=0CAUQjRw&amp;url=http://www.toyota.co.th/en/dealer-index.php&amp;ei=RmxzUoqFHMqlrQepn4HIBw&amp;bvm=bv.55819444,d.bmk&amp;psig=AFQjCNHufPadt5dS9EQf--cxGIyv4Js3iw&amp;ust=1383382395492145"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google.co.th/url?sa=i&amp;rct=j&amp;q=&amp;esrc=s&amp;frm=1&amp;source=images&amp;cd=&amp;cad=rja&amp;docid=g4gf34vrWnBMzM&amp;tbnid=UDyhLu2jrCqxmM:&amp;ved=0CAUQjRw&amp;url=http://thespecialtygroup.com/InventoryManagement.asp&amp;ei=CGdzUtyNEMm4rAeo5oGQAg&amp;bvm=bv.55819444,d.bmk&amp;psig=AFQjCNEt0wRYos7epg5lFSayvwqQ2IThwg&amp;ust=1383381119786135"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www.google.co.th/url?sa=i&amp;rct=j&amp;q=&amp;esrc=s&amp;frm=1&amp;source=images&amp;cd=&amp;cad=rja&amp;docid=c0KdxHTAsrUp8M&amp;tbnid=jiKR1aToAjG4LM:&amp;ved=0CAUQjRw&amp;url=http://www.positioningmag.com/prnews/prnews.aspx?id=60970&amp;ei=zGdzUqSbOoeCrAeF74DwDQ&amp;bvm=bv.55819444,d.bmk&amp;psig=AFQjCNFuhqtqdLKZ7O9a9iKXK0RdzL_4Fw&amp;ust=1383381322201080"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hyperlink" Target="http://www.google.co.th/url?sa=i&amp;rct=j&amp;q=&amp;esrc=s&amp;frm=1&amp;source=images&amp;cd=&amp;cad=rja&amp;docid=spHKO8ECIHGY2M&amp;tbnid=NFrvPSquu85LBM:&amp;ved=0CAUQjRw&amp;url=http://www.itcomponent.com/logistics&amp;ei=CGhzUv30HsSmrQf_kYDQBQ&amp;bvm=bv.55819444,d.bmk&amp;psig=AFQjCNGT84GX2X-t6de2G27JwDb3lUPeKg&amp;ust=1383381378857987" TargetMode="External"/><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hyperlink" Target="http://www.google.co.th/url?sa=i&amp;rct=j&amp;q=&amp;esrc=s&amp;frm=1&amp;source=images&amp;cd=&amp;cad=rja&amp;docid=LE5MmWbMm-Gc-M&amp;tbnid=-VwUxb8qScEacM:&amp;ved=0CAUQjRw&amp;url=http://burhanabe.blogspot.com/2010/05/discovering-potential-of-logistics.html&amp;ei=RWhzUvvVE4eWrAeo3IHgCQ&amp;bvm=bv.55819444,d.bmk&amp;psig=AFQjCNGT84GX2X-t6de2G27JwDb3lUPeKg&amp;ust=138338137885798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22487" y="1692746"/>
            <a:ext cx="7858180" cy="1470025"/>
          </a:xfrm>
        </p:spPr>
        <p:txBody>
          <a:bodyPr>
            <a:normAutofit/>
          </a:bodyPr>
          <a:lstStyle/>
          <a:p>
            <a:r>
              <a:rPr lang="en-US" sz="3600" b="1" dirty="0" smtClean="0"/>
              <a:t>Distribution Channels Strategy  I</a:t>
            </a:r>
            <a:br>
              <a:rPr lang="en-US" sz="3600" b="1" dirty="0" smtClean="0"/>
            </a:br>
            <a:r>
              <a:rPr lang="en-US" sz="2200" b="1" dirty="0" smtClean="0"/>
              <a:t>CHAPTER 12: Delivering Customer Value</a:t>
            </a:r>
            <a:endParaRPr lang="th-TH" sz="2200" b="1" dirty="0"/>
          </a:p>
        </p:txBody>
      </p:sp>
      <p:pic>
        <p:nvPicPr>
          <p:cNvPr id="5" name="Picture 4"/>
          <p:cNvPicPr>
            <a:picLocks noChangeAspect="1"/>
          </p:cNvPicPr>
          <p:nvPr/>
        </p:nvPicPr>
        <p:blipFill>
          <a:blip r:embed="rId2"/>
          <a:stretch>
            <a:fillRect/>
          </a:stretch>
        </p:blipFill>
        <p:spPr>
          <a:xfrm>
            <a:off x="7268199" y="214290"/>
            <a:ext cx="1608526" cy="2046726"/>
          </a:xfrm>
          <a:prstGeom prst="rect">
            <a:avLst/>
          </a:prstGeom>
        </p:spPr>
      </p:pic>
      <p:pic>
        <p:nvPicPr>
          <p:cNvPr id="6" name="Picture 5"/>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39580" y="-100116"/>
            <a:ext cx="7772400" cy="1143000"/>
          </a:xfrm>
        </p:spPr>
        <p:txBody>
          <a:bodyPr/>
          <a:lstStyle/>
          <a:p>
            <a:r>
              <a:rPr lang="en-US" dirty="0" smtClean="0"/>
              <a:t>Objective Outline</a:t>
            </a:r>
            <a:endParaRPr lang="th-TH" dirty="0"/>
          </a:p>
        </p:txBody>
      </p:sp>
      <p:sp>
        <p:nvSpPr>
          <p:cNvPr id="4" name="ตัวยึดเนื้อหา 3"/>
          <p:cNvSpPr>
            <a:spLocks noGrp="1"/>
          </p:cNvSpPr>
          <p:nvPr>
            <p:ph sz="quarter" idx="1"/>
          </p:nvPr>
        </p:nvSpPr>
        <p:spPr>
          <a:xfrm>
            <a:off x="427220" y="1042884"/>
            <a:ext cx="8491928" cy="4572000"/>
          </a:xfrm>
        </p:spPr>
        <p:txBody>
          <a:bodyPr/>
          <a:lstStyle/>
          <a:p>
            <a:r>
              <a:rPr lang="en-US" b="1" dirty="0" smtClean="0">
                <a:solidFill>
                  <a:srgbClr val="FF0000"/>
                </a:solidFill>
                <a:latin typeface="Arial" charset="0"/>
                <a:ea typeface="Arial" charset="0"/>
                <a:cs typeface="Arial" charset="0"/>
              </a:rPr>
              <a:t>Objective 1: </a:t>
            </a:r>
            <a:r>
              <a:rPr lang="en-US" dirty="0" smtClean="0">
                <a:latin typeface="Arial" charset="0"/>
                <a:ea typeface="Arial" charset="0"/>
                <a:cs typeface="Arial" charset="0"/>
              </a:rPr>
              <a:t>Explain why companies use marketing channels and discuss the functions these channels perform</a:t>
            </a:r>
          </a:p>
          <a:p>
            <a:r>
              <a:rPr lang="en-US" b="1"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Discuss how channel members interact and how they organize to perform the work of the channel.</a:t>
            </a:r>
          </a:p>
          <a:p>
            <a:r>
              <a:rPr lang="en-US" b="1" dirty="0" smtClean="0">
                <a:solidFill>
                  <a:srgbClr val="FF0000"/>
                </a:solidFill>
                <a:latin typeface="Arial" charset="0"/>
                <a:ea typeface="Arial" charset="0"/>
                <a:cs typeface="Arial" charset="0"/>
              </a:rPr>
              <a:t>Objective 3: </a:t>
            </a:r>
            <a:r>
              <a:rPr lang="en-US" dirty="0" smtClean="0">
                <a:latin typeface="Arial" charset="0"/>
                <a:ea typeface="Arial" charset="0"/>
                <a:cs typeface="Arial" charset="0"/>
              </a:rPr>
              <a:t>Identify the major channel alternatives open to a company.</a:t>
            </a:r>
          </a:p>
          <a:p>
            <a:r>
              <a:rPr lang="en-US" b="1" dirty="0" smtClean="0">
                <a:solidFill>
                  <a:srgbClr val="FF0000"/>
                </a:solidFill>
                <a:latin typeface="Arial" charset="0"/>
                <a:ea typeface="Arial" charset="0"/>
                <a:cs typeface="Arial" charset="0"/>
              </a:rPr>
              <a:t>Objective 4</a:t>
            </a:r>
            <a:r>
              <a:rPr lang="en-US" dirty="0" smtClean="0">
                <a:latin typeface="Arial" charset="0"/>
                <a:ea typeface="Arial" charset="0"/>
                <a:cs typeface="Arial" charset="0"/>
              </a:rPr>
              <a:t>: Explain how companies select, motivate, and evaluate channel members.</a:t>
            </a:r>
          </a:p>
          <a:p>
            <a:r>
              <a:rPr lang="en-US" b="1" dirty="0" smtClean="0">
                <a:solidFill>
                  <a:srgbClr val="FF0000"/>
                </a:solidFill>
                <a:latin typeface="Arial" charset="0"/>
                <a:ea typeface="Arial" charset="0"/>
                <a:cs typeface="Arial" charset="0"/>
              </a:rPr>
              <a:t>Objective 5: </a:t>
            </a:r>
            <a:r>
              <a:rPr lang="en-US" dirty="0" smtClean="0">
                <a:latin typeface="Arial" charset="0"/>
                <a:ea typeface="Arial" charset="0"/>
                <a:cs typeface="Arial" charset="0"/>
              </a:rPr>
              <a:t>Discuss the nature and importance of marketing logistics and integrated supply chain management.</a:t>
            </a:r>
            <a:endParaRPr lang="th-TH" dirty="0">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00100" y="928670"/>
            <a:ext cx="7772400" cy="1143000"/>
          </a:xfrm>
        </p:spPr>
        <p:txBody>
          <a:bodyPr>
            <a:normAutofit fontScale="90000"/>
          </a:bodyPr>
          <a:lstStyle/>
          <a:p>
            <a:r>
              <a:rPr lang="en-US" dirty="0" smtClean="0"/>
              <a:t>Netflix’s Channel Innovation: </a:t>
            </a:r>
          </a:p>
          <a:p>
            <a:r>
              <a:rPr lang="en-US" sz="3100" dirty="0" smtClean="0"/>
              <a:t>Finding the Future by Abandoning the Past</a:t>
            </a:r>
            <a:r>
              <a:rPr lang="en-US" dirty="0" smtClean="0"/>
              <a:t/>
            </a:r>
            <a:br>
              <a:rPr lang="en-US" dirty="0" smtClean="0"/>
            </a:br>
            <a:endParaRPr lang="th-TH" dirty="0"/>
          </a:p>
        </p:txBody>
      </p:sp>
      <p:sp>
        <p:nvSpPr>
          <p:cNvPr id="3" name="ตัวยึดเนื้อหา 2"/>
          <p:cNvSpPr>
            <a:spLocks noGrp="1"/>
          </p:cNvSpPr>
          <p:nvPr>
            <p:ph sz="quarter" idx="1"/>
          </p:nvPr>
        </p:nvSpPr>
        <p:spPr>
          <a:xfrm>
            <a:off x="714348" y="2000240"/>
            <a:ext cx="7772400" cy="4572000"/>
          </a:xfrm>
        </p:spPr>
        <p:txBody>
          <a:bodyPr>
            <a:normAutofit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000" dirty="0" smtClean="0">
                <a:latin typeface="Arial" charset="0"/>
                <a:ea typeface="Arial" charset="0"/>
                <a:cs typeface="Arial" charset="0"/>
              </a:rPr>
              <a:t>     </a:t>
            </a: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Netflix’s innovative distribution strategy: From DVD by mail, to Watch Instantly, to video streaming on almost any device, Netflix has stayed ahead of the howling pack by doing what it does best- revolutionize distribution. What's next?</a:t>
            </a:r>
            <a:endParaRPr lang="th-TH" sz="20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000100" y="1737912"/>
            <a:ext cx="6408295" cy="3346251"/>
          </a:xfrm>
          <a:prstGeom prst="rect">
            <a:avLst/>
          </a:prstGeom>
        </p:spPr>
      </p:pic>
    </p:spTree>
    <p:extLst>
      <p:ext uri="{BB962C8B-B14F-4D97-AF65-F5344CB8AC3E}">
        <p14:creationId xmlns:p14="http://schemas.microsoft.com/office/powerpoint/2010/main" val="1133393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71472" y="-574623"/>
            <a:ext cx="8058152" cy="1871801"/>
          </a:xfrm>
        </p:spPr>
        <p:txBody>
          <a:bodyPr>
            <a:normAutofit fontScale="90000"/>
          </a:bodyPr>
          <a:lstStyle/>
          <a:p>
            <a:r>
              <a:rPr lang="en-US" dirty="0"/>
              <a:t>Adidas.com/originals</a:t>
            </a:r>
          </a:p>
          <a:p>
            <a:r>
              <a:rPr lang="en-US" dirty="0"/>
              <a:t>Unite all originals</a:t>
            </a:r>
            <a:endParaRPr lang="th-TH" dirty="0"/>
          </a:p>
        </p:txBody>
      </p:sp>
      <p:sp>
        <p:nvSpPr>
          <p:cNvPr id="3" name="ตัวยึดเนื้อหา 2"/>
          <p:cNvSpPr>
            <a:spLocks noGrp="1"/>
          </p:cNvSpPr>
          <p:nvPr>
            <p:ph sz="quarter" idx="1"/>
          </p:nvPr>
        </p:nvSpPr>
        <p:spPr>
          <a:xfrm>
            <a:off x="488338" y="1887814"/>
            <a:ext cx="8655662" cy="4632908"/>
          </a:xfrm>
        </p:spPr>
        <p:txBody>
          <a:bodyPr>
            <a:normAutofit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000" dirty="0" smtClean="0">
                <a:latin typeface="Arial" charset="0"/>
                <a:ea typeface="Arial" charset="0"/>
                <a:cs typeface="Arial" charset="0"/>
              </a:rPr>
              <a:t>     </a:t>
            </a: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Value delivery network: In making and marketing even just its adidas originals line, adidas manages a huge network of people within the company plus thousands of outside suppliers, resellers, and marketing firms that must work together to create customer value and establish the line's "unite all originals"positioning.</a:t>
            </a:r>
            <a:endParaRPr lang="th-TH" sz="2000" dirty="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1686395" y="1408840"/>
            <a:ext cx="5296524" cy="3575390"/>
          </a:xfrm>
          <a:prstGeom prst="rect">
            <a:avLst/>
          </a:prstGeom>
        </p:spPr>
      </p:pic>
    </p:spTree>
    <p:extLst>
      <p:ext uri="{BB962C8B-B14F-4D97-AF65-F5344CB8AC3E}">
        <p14:creationId xmlns:p14="http://schemas.microsoft.com/office/powerpoint/2010/main" val="1085786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a:t>
            </a:r>
            <a:endParaRPr lang="th-TH" dirty="0"/>
          </a:p>
        </p:txBody>
      </p:sp>
      <p:sp>
        <p:nvSpPr>
          <p:cNvPr id="7" name="ตัวยึดข้อความ 6"/>
          <p:cNvSpPr>
            <a:spLocks noGrp="1"/>
          </p:cNvSpPr>
          <p:nvPr>
            <p:ph type="body" idx="1"/>
          </p:nvPr>
        </p:nvSpPr>
        <p:spPr/>
        <p:txBody>
          <a:bodyPr/>
          <a:lstStyle/>
          <a:p>
            <a:r>
              <a:rPr lang="en-US" dirty="0" smtClean="0"/>
              <a:t>Supply Chains and the Value Delivery Network</a:t>
            </a:r>
          </a:p>
          <a:p>
            <a:r>
              <a:rPr lang="en-US" dirty="0" smtClean="0"/>
              <a:t>The Nature and Importance of Marketing Channels</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7" name="ตัวยึดเนื้อหา 6"/>
          <p:cNvSpPr>
            <a:spLocks noGrp="1"/>
          </p:cNvSpPr>
          <p:nvPr>
            <p:ph sz="quarter" idx="1"/>
          </p:nvPr>
        </p:nvSpPr>
        <p:spPr>
          <a:xfrm>
            <a:off x="928662" y="1714488"/>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Value Delivery Network: A network composed of the company, suppliers, distributors and ultimately, customers who partner with each other to improve the performance for the entire system in delivering customer value.</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Marketing channel (or distribution channel): A set of interdependent organizations that help make a product or service available for use or consumption by the consumer or business user.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466071" y="4959648"/>
            <a:ext cx="8501122" cy="4643438"/>
          </a:xfrm>
        </p:spPr>
        <p:txBody>
          <a:bodyPr/>
          <a:lstStyle/>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Value delivery network: In making and marketing just one of its many models, say, the Honda Insight hybrid – Honda manages a huge network of people within Honda plus thousands of suppliers and dealers outside the company who work together to give customers an innovative car “from Honda to Everyone’</a:t>
            </a:r>
            <a:endParaRPr lang="th-TH" sz="2000" dirty="0">
              <a:latin typeface="Arial" charset="0"/>
              <a:ea typeface="Arial" charset="0"/>
              <a:cs typeface="Arial" charset="0"/>
            </a:endParaRPr>
          </a:p>
        </p:txBody>
      </p:sp>
      <p:pic>
        <p:nvPicPr>
          <p:cNvPr id="4" name="รูปภาพ 3" descr="SAM_1008.JPG"/>
          <p:cNvPicPr>
            <a:picLocks noChangeAspect="1"/>
          </p:cNvPicPr>
          <p:nvPr/>
        </p:nvPicPr>
        <p:blipFill>
          <a:blip r:embed="rId2" cstate="print">
            <a:lum bright="12000" contrast="25000"/>
          </a:blip>
          <a:stretch>
            <a:fillRect/>
          </a:stretch>
        </p:blipFill>
        <p:spPr>
          <a:xfrm rot="5400000">
            <a:off x="2238358" y="1183585"/>
            <a:ext cx="3810027" cy="2857520"/>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642910" y="500042"/>
            <a:ext cx="8229600" cy="1143000"/>
          </a:xfrm>
        </p:spPr>
        <p:txBody>
          <a:bodyPr>
            <a:normAutofit fontScale="90000"/>
          </a:bodyPr>
          <a:lstStyle/>
          <a:p>
            <a:r>
              <a:rPr lang="en-US" sz="3600" dirty="0" smtClean="0"/>
              <a:t>Supply Chains and the Value Delivery Network</a:t>
            </a:r>
            <a:r>
              <a:rPr lang="en-US" sz="3200" dirty="0" smtClean="0"/>
              <a:t/>
            </a:r>
            <a:br>
              <a:rPr lang="en-US" sz="3200" dirty="0" smtClean="0"/>
            </a:br>
            <a:r>
              <a:rPr lang="en-US" sz="2200" dirty="0" smtClean="0"/>
              <a:t>How Channel Members Add Value</a:t>
            </a:r>
            <a:r>
              <a:rPr lang="en-US" sz="3200" dirty="0" smtClean="0"/>
              <a:t/>
            </a:r>
            <a:br>
              <a:rPr lang="en-US" sz="3200" dirty="0" smtClean="0"/>
            </a:br>
            <a:endParaRPr lang="th-TH" sz="3200" dirty="0"/>
          </a:p>
        </p:txBody>
      </p:sp>
      <p:sp>
        <p:nvSpPr>
          <p:cNvPr id="7" name="ตัวยึดเนื้อหา 6"/>
          <p:cNvSpPr>
            <a:spLocks noGrp="1"/>
          </p:cNvSpPr>
          <p:nvPr>
            <p:ph sz="quarter" idx="1"/>
          </p:nvPr>
        </p:nvSpPr>
        <p:spPr>
          <a:xfrm>
            <a:off x="357158" y="1357298"/>
            <a:ext cx="8501122" cy="3714752"/>
          </a:xfrm>
        </p:spPr>
        <p:txBody>
          <a:bodyPr>
            <a:normAutofit/>
          </a:bodyPr>
          <a:lstStyle/>
          <a:p>
            <a:pPr>
              <a:buNone/>
            </a:pPr>
            <a:r>
              <a:rPr lang="en-US" sz="2800" dirty="0" smtClean="0"/>
              <a:t>Figure 12.1 How a Distributor Reduces the Number of Channel Transactions</a:t>
            </a:r>
          </a:p>
          <a:p>
            <a:endParaRPr lang="en-US" dirty="0" smtClean="0"/>
          </a:p>
          <a:p>
            <a:pPr>
              <a:buNone/>
            </a:pPr>
            <a:r>
              <a:rPr lang="en-US" sz="2000" b="1" dirty="0" smtClean="0"/>
              <a:t>    </a:t>
            </a:r>
          </a:p>
          <a:p>
            <a:pPr>
              <a:buNone/>
            </a:pPr>
            <a:endParaRPr lang="en-US" sz="2000" b="1" dirty="0" smtClean="0"/>
          </a:p>
          <a:p>
            <a:pPr>
              <a:buNone/>
            </a:pPr>
            <a:endParaRPr lang="en-US" sz="2000" b="1" dirty="0" smtClean="0"/>
          </a:p>
          <a:p>
            <a:pPr>
              <a:buNone/>
            </a:pPr>
            <a:endParaRPr lang="en-US" sz="1600" b="1" dirty="0" smtClean="0"/>
          </a:p>
          <a:p>
            <a:pPr>
              <a:buNone/>
            </a:pPr>
            <a:r>
              <a:rPr lang="en-US" sz="1600" b="1" dirty="0" smtClean="0"/>
              <a:t>    </a:t>
            </a:r>
          </a:p>
        </p:txBody>
      </p:sp>
      <p:pic>
        <p:nvPicPr>
          <p:cNvPr id="4" name="รูปภาพ 3" descr="12.1.jpg"/>
          <p:cNvPicPr>
            <a:picLocks noChangeAspect="1"/>
          </p:cNvPicPr>
          <p:nvPr/>
        </p:nvPicPr>
        <p:blipFill>
          <a:blip r:embed="rId2" cstate="print">
            <a:lum bright="17000" contrast="50000"/>
          </a:blip>
          <a:stretch>
            <a:fillRect/>
          </a:stretch>
        </p:blipFill>
        <p:spPr>
          <a:xfrm>
            <a:off x="2643174" y="2500307"/>
            <a:ext cx="6312631" cy="3786286"/>
          </a:xfrm>
          <a:prstGeom prst="rect">
            <a:avLst/>
          </a:prstGeom>
          <a:ln>
            <a:noFill/>
          </a:ln>
          <a:effectLst>
            <a:outerShdw blurRad="292100" dist="139700" dir="2700000" algn="tl" rotWithShape="0">
              <a:srgbClr val="333333">
                <a:alpha val="65000"/>
              </a:srgbClr>
            </a:outerShdw>
          </a:effectLst>
        </p:spPr>
      </p:pic>
      <p:sp>
        <p:nvSpPr>
          <p:cNvPr id="5" name="สี่เหลี่ยมผืนผ้า 4"/>
          <p:cNvSpPr/>
          <p:nvPr/>
        </p:nvSpPr>
        <p:spPr>
          <a:xfrm>
            <a:off x="285720" y="3164715"/>
            <a:ext cx="2143140" cy="3539430"/>
          </a:xfrm>
          <a:prstGeom prst="rect">
            <a:avLst/>
          </a:prstGeom>
        </p:spPr>
        <p:txBody>
          <a:bodyPr wrap="square">
            <a:spAutoFit/>
          </a:bodyPr>
          <a:lstStyle/>
          <a:p>
            <a:pPr>
              <a:buNone/>
            </a:pPr>
            <a:r>
              <a:rPr lang="en-US" sz="1600" dirty="0" smtClean="0">
                <a:latin typeface="Arial" charset="0"/>
                <a:ea typeface="Arial" charset="0"/>
                <a:cs typeface="Arial" charset="0"/>
              </a:rPr>
              <a:t>Marketing channel intermediaries make buying a lot easier for consumers. Again, think about life without grocery retailers. How would you go about buying that 12 pack of Coke or any o f the hundred of other items that you now routinely drop into your shopping cart?</a:t>
            </a:r>
          </a:p>
        </p:txBody>
      </p:sp>
      <p:cxnSp>
        <p:nvCxnSpPr>
          <p:cNvPr id="9" name="ลูกศรเชื่อมต่อแบบตรง 8"/>
          <p:cNvCxnSpPr/>
          <p:nvPr/>
        </p:nvCxnSpPr>
        <p:spPr>
          <a:xfrm flipV="1">
            <a:off x="2357422" y="4572008"/>
            <a:ext cx="500066" cy="2143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7" name="ตัวยึดเนื้อหา 6"/>
          <p:cNvSpPr>
            <a:spLocks noGrp="1"/>
          </p:cNvSpPr>
          <p:nvPr>
            <p:ph sz="quarter" idx="1"/>
          </p:nvPr>
        </p:nvSpPr>
        <p:spPr>
          <a:xfrm>
            <a:off x="571472" y="1428736"/>
            <a:ext cx="7772400" cy="4572000"/>
          </a:xfrm>
        </p:spPr>
        <p:txBody>
          <a:bodyPr>
            <a:normAutofit lnSpcReduction="10000"/>
          </a:bodyPr>
          <a:lstStyle/>
          <a:p>
            <a:pPr marL="0" indent="0">
              <a:buNone/>
            </a:pPr>
            <a:r>
              <a:rPr lang="en-US" dirty="0" smtClean="0">
                <a:solidFill>
                  <a:srgbClr val="0070C0"/>
                </a:solidFill>
                <a:latin typeface="Arial" charset="0"/>
                <a:ea typeface="Arial" charset="0"/>
                <a:cs typeface="Arial" charset="0"/>
              </a:rPr>
              <a:t>Members of the marketing channels perform many key functions. Some help to complete transactions:</a:t>
            </a:r>
          </a:p>
          <a:p>
            <a:pPr>
              <a:buFont typeface="Wingdings" charset="2"/>
              <a:buChar char="ü"/>
            </a:pPr>
            <a:endParaRPr lang="en-US" dirty="0" smtClean="0">
              <a:latin typeface="Arial" charset="0"/>
              <a:ea typeface="Arial" charset="0"/>
              <a:cs typeface="Arial" charset="0"/>
            </a:endParaRPr>
          </a:p>
          <a:p>
            <a:pPr>
              <a:buFont typeface="Wingdings" charset="2"/>
              <a:buChar char="ü"/>
            </a:pPr>
            <a:r>
              <a:rPr lang="en-US" dirty="0" smtClean="0">
                <a:latin typeface="Arial" charset="0"/>
                <a:ea typeface="Arial" charset="0"/>
                <a:cs typeface="Arial" charset="0"/>
              </a:rPr>
              <a:t>Information: Gathering and distributing information about consumers, producers, and other actors and forces in the marketing environment needed for planning and aiding exchange.</a:t>
            </a:r>
          </a:p>
          <a:p>
            <a:pPr>
              <a:buFont typeface="Wingdings" charset="2"/>
              <a:buChar char="ü"/>
            </a:pPr>
            <a:r>
              <a:rPr lang="en-US" dirty="0" smtClean="0">
                <a:latin typeface="Arial" charset="0"/>
                <a:ea typeface="Arial" charset="0"/>
                <a:cs typeface="Arial" charset="0"/>
              </a:rPr>
              <a:t>Promotion: Developing and spreading persuasive communications about an offer.</a:t>
            </a:r>
          </a:p>
          <a:p>
            <a:pPr>
              <a:buFont typeface="Wingdings" charset="2"/>
              <a:buChar char="ü"/>
            </a:pPr>
            <a:r>
              <a:rPr lang="en-US" dirty="0" smtClean="0">
                <a:latin typeface="Arial" charset="0"/>
                <a:ea typeface="Arial" charset="0"/>
                <a:cs typeface="Arial" charset="0"/>
              </a:rPr>
              <a:t>Contact: Finding and communicating with prospective buyers.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newsite.adslthailand.com/wp-content/uploads/2013/06/AW_TMH-BigC_leaflet.jpg">
            <a:hlinkClick r:id="rId2"/>
          </p:cNvPr>
          <p:cNvPicPr>
            <a:picLocks noChangeAspect="1" noChangeArrowheads="1"/>
          </p:cNvPicPr>
          <p:nvPr/>
        </p:nvPicPr>
        <p:blipFill>
          <a:blip r:embed="rId3" cstate="print"/>
          <a:srcRect/>
          <a:stretch>
            <a:fillRect/>
          </a:stretch>
        </p:blipFill>
        <p:spPr bwMode="auto">
          <a:xfrm>
            <a:off x="428596" y="500042"/>
            <a:ext cx="8592969" cy="600079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a:xfrm>
            <a:off x="680465" y="249654"/>
            <a:ext cx="8354518" cy="1143000"/>
          </a:xfrm>
        </p:spPr>
        <p:txBody>
          <a:bodyPr>
            <a:normAutofit fontScale="90000"/>
          </a:bodyPr>
          <a:lstStyle/>
          <a:p>
            <a:r>
              <a:rPr lang="en-US" dirty="0" smtClean="0"/>
              <a:t>Supply Chains and the Value Delivery Network</a:t>
            </a:r>
            <a:endParaRPr lang="th-TH" dirty="0"/>
          </a:p>
        </p:txBody>
      </p:sp>
      <p:sp>
        <p:nvSpPr>
          <p:cNvPr id="7" name="ตัวยึดเนื้อหา 6"/>
          <p:cNvSpPr>
            <a:spLocks noGrp="1"/>
          </p:cNvSpPr>
          <p:nvPr>
            <p:ph sz="quarter" idx="1"/>
          </p:nvPr>
        </p:nvSpPr>
        <p:spPr>
          <a:xfrm>
            <a:off x="257172" y="1000108"/>
            <a:ext cx="7772400" cy="4572000"/>
          </a:xfrm>
        </p:spPr>
        <p:txBody>
          <a:bodyPr>
            <a:normAutofit/>
          </a:bodyPr>
          <a:lstStyle/>
          <a:p>
            <a:pPr marL="0" indent="0">
              <a:buNone/>
            </a:pPr>
            <a:r>
              <a:rPr lang="en-US" dirty="0" smtClean="0">
                <a:latin typeface="Arial" charset="0"/>
                <a:ea typeface="Arial" charset="0"/>
                <a:cs typeface="Arial" charset="0"/>
              </a:rPr>
              <a:t>   </a:t>
            </a:r>
          </a:p>
          <a:p>
            <a:pPr>
              <a:buFont typeface="Wingdings" charset="2"/>
              <a:buChar char="ü"/>
            </a:pPr>
            <a:r>
              <a:rPr lang="en-US" dirty="0" smtClean="0">
                <a:latin typeface="Arial" charset="0"/>
                <a:ea typeface="Arial" charset="0"/>
                <a:cs typeface="Arial" charset="0"/>
              </a:rPr>
              <a:t>Matching: Shaping offers to meet the buyer’s needs, including activities such as manufacturing, grading, assembling and packaging.</a:t>
            </a:r>
          </a:p>
          <a:p>
            <a:pPr>
              <a:buFont typeface="Wingdings" charset="2"/>
              <a:buChar char="ü"/>
            </a:pPr>
            <a:endParaRPr lang="en-US" dirty="0" smtClean="0">
              <a:latin typeface="Arial" charset="0"/>
              <a:ea typeface="Arial" charset="0"/>
              <a:cs typeface="Arial" charset="0"/>
            </a:endParaRPr>
          </a:p>
          <a:p>
            <a:pPr>
              <a:buFont typeface="Wingdings" charset="2"/>
              <a:buChar char="ü"/>
            </a:pPr>
            <a:r>
              <a:rPr lang="en-US" dirty="0" smtClean="0">
                <a:latin typeface="Arial" charset="0"/>
                <a:ea typeface="Arial" charset="0"/>
                <a:cs typeface="Arial" charset="0"/>
              </a:rPr>
              <a:t>Negotiation: Reaching an agreement on price and other terms so that ownership or possession can be transferred.</a:t>
            </a:r>
          </a:p>
          <a:p>
            <a:pPr>
              <a:buFont typeface="Wingdings" charset="2"/>
              <a:buChar char="ü"/>
            </a:pPr>
            <a:endParaRPr lang="en-US" dirty="0" smtClean="0">
              <a:latin typeface="Arial" charset="0"/>
              <a:ea typeface="Arial" charset="0"/>
              <a:cs typeface="Arial" charset="0"/>
            </a:endParaRPr>
          </a:p>
          <a:p>
            <a:pPr>
              <a:buFont typeface="Wingdings" charset="2"/>
              <a:buChar char="ü"/>
            </a:pPr>
            <a:endParaRPr lang="en-US" dirty="0" smtClean="0">
              <a:latin typeface="Arial" charset="0"/>
              <a:ea typeface="Arial" charset="0"/>
              <a:cs typeface="Arial" charset="0"/>
            </a:endParaRPr>
          </a:p>
        </p:txBody>
      </p:sp>
      <p:pic>
        <p:nvPicPr>
          <p:cNvPr id="39938" name="Picture 2" descr="http://www.ilovetogo.com/FileUpload/Editor/ImagesUpload/WebContent/Story/5311/05/5311050508.jpg">
            <a:hlinkClick r:id="rId2"/>
          </p:cNvPr>
          <p:cNvPicPr>
            <a:picLocks noChangeAspect="1" noChangeArrowheads="1"/>
          </p:cNvPicPr>
          <p:nvPr/>
        </p:nvPicPr>
        <p:blipFill>
          <a:blip r:embed="rId3" cstate="print"/>
          <a:srcRect/>
          <a:stretch>
            <a:fillRect/>
          </a:stretch>
        </p:blipFill>
        <p:spPr bwMode="auto">
          <a:xfrm>
            <a:off x="4857724" y="4252294"/>
            <a:ext cx="3500462" cy="233626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4" name="ตัวยึดเนื้อหา 3"/>
          <p:cNvSpPr>
            <a:spLocks noGrp="1"/>
          </p:cNvSpPr>
          <p:nvPr>
            <p:ph sz="quarter" idx="1"/>
          </p:nvPr>
        </p:nvSpPr>
        <p:spPr>
          <a:xfrm>
            <a:off x="821289" y="1417638"/>
            <a:ext cx="8322711" cy="4572000"/>
          </a:xfrm>
        </p:spPr>
        <p:txBody>
          <a:bodyPr/>
          <a:lstStyle/>
          <a:p>
            <a:pPr>
              <a:buNone/>
            </a:pPr>
            <a:r>
              <a:rPr lang="en-US" dirty="0" smtClean="0">
                <a:latin typeface="Arial" charset="0"/>
                <a:ea typeface="Arial" charset="0"/>
                <a:cs typeface="Arial" charset="0"/>
              </a:rPr>
              <a:t>  </a:t>
            </a:r>
            <a:r>
              <a:rPr lang="en-US" dirty="0" smtClean="0">
                <a:solidFill>
                  <a:srgbClr val="0070C0"/>
                </a:solidFill>
                <a:latin typeface="Arial" charset="0"/>
                <a:ea typeface="Arial" charset="0"/>
                <a:cs typeface="Arial" charset="0"/>
              </a:rPr>
              <a:t>Others help fulfill the completed transactions:</a:t>
            </a:r>
          </a:p>
          <a:p>
            <a:r>
              <a:rPr lang="en-US" dirty="0" smtClean="0">
                <a:latin typeface="Arial" charset="0"/>
                <a:ea typeface="Arial" charset="0"/>
                <a:cs typeface="Arial" charset="0"/>
              </a:rPr>
              <a:t>Physical distribution: Transporting and storing goods.</a:t>
            </a:r>
          </a:p>
          <a:p>
            <a:r>
              <a:rPr lang="en-US" dirty="0" smtClean="0">
                <a:latin typeface="Arial" charset="0"/>
                <a:ea typeface="Arial" charset="0"/>
                <a:cs typeface="Arial" charset="0"/>
              </a:rPr>
              <a:t>Financing: Acquiring and using funds to cover the costs of the channel work.</a:t>
            </a:r>
          </a:p>
          <a:p>
            <a:r>
              <a:rPr lang="en-US" dirty="0" smtClean="0">
                <a:latin typeface="Arial" charset="0"/>
                <a:ea typeface="Arial" charset="0"/>
                <a:cs typeface="Arial" charset="0"/>
              </a:rPr>
              <a:t>Risk taking: Assuming the risks of carrying out the channel work</a:t>
            </a:r>
          </a:p>
          <a:p>
            <a:pPr>
              <a:buNone/>
            </a:pPr>
            <a:endParaRPr lang="th-TH" dirty="0">
              <a:latin typeface="Arial" charset="0"/>
              <a:ea typeface="Arial" charset="0"/>
              <a:cs typeface="Arial" charset="0"/>
            </a:endParaRPr>
          </a:p>
        </p:txBody>
      </p:sp>
      <p:pic>
        <p:nvPicPr>
          <p:cNvPr id="5" name="รูปภาพ 4" descr="tesco lotus.jpg"/>
          <p:cNvPicPr>
            <a:picLocks noChangeAspect="1"/>
          </p:cNvPicPr>
          <p:nvPr/>
        </p:nvPicPr>
        <p:blipFill>
          <a:blip r:embed="rId2" cstate="print"/>
          <a:stretch>
            <a:fillRect/>
          </a:stretch>
        </p:blipFill>
        <p:spPr>
          <a:xfrm>
            <a:off x="1616499" y="4590832"/>
            <a:ext cx="2857488" cy="19288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รูปภาพ 6" descr="big c.jpg"/>
          <p:cNvPicPr>
            <a:picLocks noChangeAspect="1"/>
          </p:cNvPicPr>
          <p:nvPr/>
        </p:nvPicPr>
        <p:blipFill>
          <a:blip r:embed="rId3" cstate="print"/>
          <a:stretch>
            <a:fillRect/>
          </a:stretch>
        </p:blipFill>
        <p:spPr>
          <a:xfrm>
            <a:off x="4800600" y="4410308"/>
            <a:ext cx="3071834" cy="210932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1000100" y="1214422"/>
            <a:ext cx="7772400" cy="4572000"/>
          </a:xfrm>
        </p:spPr>
        <p:txBody>
          <a:bodyPr/>
          <a:lstStyle/>
          <a:p>
            <a:pPr>
              <a:buNone/>
            </a:pPr>
            <a:r>
              <a:rPr lang="en-US" b="1" dirty="0" smtClean="0"/>
              <a:t>Figure 12.2 Consumer Business Marketing Channels</a:t>
            </a:r>
            <a:endParaRPr lang="th-TH" b="1" dirty="0"/>
          </a:p>
        </p:txBody>
      </p:sp>
      <p:sp>
        <p:nvSpPr>
          <p:cNvPr id="4" name="ชื่อเรื่อง 5"/>
          <p:cNvSpPr>
            <a:spLocks noGrp="1"/>
          </p:cNvSpPr>
          <p:nvPr>
            <p:ph type="title"/>
          </p:nvPr>
        </p:nvSpPr>
        <p:spPr>
          <a:xfrm>
            <a:off x="714348" y="428604"/>
            <a:ext cx="8715436" cy="1143000"/>
          </a:xfrm>
        </p:spPr>
        <p:txBody>
          <a:bodyPr>
            <a:normAutofit fontScale="90000"/>
          </a:bodyPr>
          <a:lstStyle/>
          <a:p>
            <a:r>
              <a:rPr lang="en-US" sz="3600" dirty="0" smtClean="0"/>
              <a:t>Supply Chains and the Value Delivery Network</a:t>
            </a:r>
            <a:r>
              <a:rPr lang="en-US" sz="3100" dirty="0" smtClean="0"/>
              <a:t/>
            </a:r>
            <a:br>
              <a:rPr lang="en-US" sz="3100" dirty="0" smtClean="0"/>
            </a:br>
            <a:r>
              <a:rPr lang="en-US" sz="2700" dirty="0" smtClean="0"/>
              <a:t>Number of Channel Levels</a:t>
            </a:r>
            <a:r>
              <a:rPr lang="en-US" dirty="0" smtClean="0"/>
              <a:t/>
            </a:r>
            <a:br>
              <a:rPr lang="en-US" dirty="0" smtClean="0"/>
            </a:br>
            <a:endParaRPr lang="th-TH" dirty="0"/>
          </a:p>
        </p:txBody>
      </p:sp>
      <p:pic>
        <p:nvPicPr>
          <p:cNvPr id="5" name="รูปภาพ 4" descr="12.2.jpg"/>
          <p:cNvPicPr>
            <a:picLocks noChangeAspect="1"/>
          </p:cNvPicPr>
          <p:nvPr/>
        </p:nvPicPr>
        <p:blipFill>
          <a:blip r:embed="rId2" cstate="print">
            <a:lum bright="15000" contrast="66000"/>
          </a:blip>
          <a:stretch>
            <a:fillRect/>
          </a:stretch>
        </p:blipFill>
        <p:spPr>
          <a:xfrm>
            <a:off x="500034" y="3429000"/>
            <a:ext cx="8143932" cy="3143248"/>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1493715" y="1739876"/>
            <a:ext cx="2143140" cy="1569660"/>
          </a:xfrm>
          <a:prstGeom prst="rect">
            <a:avLst/>
          </a:prstGeom>
        </p:spPr>
        <p:txBody>
          <a:bodyPr wrap="square">
            <a:spAutoFit/>
          </a:bodyPr>
          <a:lstStyle/>
          <a:p>
            <a:pPr>
              <a:buNone/>
            </a:pPr>
            <a:r>
              <a:rPr lang="en-US" sz="1600" dirty="0" smtClean="0">
                <a:latin typeface="Arial" charset="0"/>
                <a:ea typeface="Arial" charset="0"/>
                <a:cs typeface="Arial" charset="0"/>
              </a:rPr>
              <a:t>Using direct channels a company sells directly to consumers (no surprise there). Examples: GEICO and AMWAY.</a:t>
            </a:r>
          </a:p>
        </p:txBody>
      </p:sp>
      <p:sp>
        <p:nvSpPr>
          <p:cNvPr id="7" name="สี่เหลี่ยมผืนผ้า 6"/>
          <p:cNvSpPr/>
          <p:nvPr/>
        </p:nvSpPr>
        <p:spPr>
          <a:xfrm>
            <a:off x="4986286" y="1592361"/>
            <a:ext cx="3286148" cy="1815882"/>
          </a:xfrm>
          <a:prstGeom prst="rect">
            <a:avLst/>
          </a:prstGeom>
        </p:spPr>
        <p:txBody>
          <a:bodyPr wrap="square">
            <a:spAutoFit/>
          </a:bodyPr>
          <a:lstStyle/>
          <a:p>
            <a:pPr>
              <a:buNone/>
            </a:pPr>
            <a:r>
              <a:rPr lang="en-US" sz="1600" dirty="0" smtClean="0">
                <a:latin typeface="Arial" charset="0"/>
                <a:ea typeface="Arial" charset="0"/>
                <a:cs typeface="Arial" charset="0"/>
              </a:rPr>
              <a:t>Using indirect channels, the company uses one or more levels of intermediaries to help bring its products to final buyers. Examples: most of the things you buy-everything from toothpaste, to cameras, to cars.</a:t>
            </a:r>
          </a:p>
        </p:txBody>
      </p:sp>
      <p:cxnSp>
        <p:nvCxnSpPr>
          <p:cNvPr id="8" name="ลูกศรเชื่อมต่อแบบตรง 7"/>
          <p:cNvCxnSpPr/>
          <p:nvPr/>
        </p:nvCxnSpPr>
        <p:spPr>
          <a:xfrm rot="10800000" flipV="1">
            <a:off x="1714480" y="3357562"/>
            <a:ext cx="571504" cy="214314"/>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cxnSp>
        <p:nvCxnSpPr>
          <p:cNvPr id="10" name="ลูกศรเชื่อมต่อแบบตรง 9"/>
          <p:cNvCxnSpPr/>
          <p:nvPr/>
        </p:nvCxnSpPr>
        <p:spPr>
          <a:xfrm rot="10800000" flipV="1">
            <a:off x="4572000" y="3357562"/>
            <a:ext cx="500066" cy="285752"/>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fontScale="90000"/>
          </a:bodyPr>
          <a:lstStyle/>
          <a:p>
            <a:r>
              <a:rPr lang="en-US" dirty="0" smtClean="0"/>
              <a:t>Supply Chains and the Value Delivery Network</a:t>
            </a:r>
            <a:endParaRPr lang="th-TH" dirty="0"/>
          </a:p>
        </p:txBody>
      </p:sp>
      <p:sp>
        <p:nvSpPr>
          <p:cNvPr id="4" name="ตัวยึดเนื้อหา 3"/>
          <p:cNvSpPr>
            <a:spLocks noGrp="1"/>
          </p:cNvSpPr>
          <p:nvPr>
            <p:ph sz="quarter" idx="1"/>
          </p:nvPr>
        </p:nvSpPr>
        <p:spPr>
          <a:xfrm>
            <a:off x="857224" y="1785926"/>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Channel level: A layer of intermediaries that performs some work in bringing the product and its ownership closer to the final buyer.</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Direct marketing channel: A marketing channel that has no intermediary levels.</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Indirect marketing channel: A marketing channel containing one or more intermediary levels.</a:t>
            </a:r>
          </a:p>
          <a:p>
            <a:pPr>
              <a:buNone/>
            </a:pPr>
            <a:endParaRPr lang="en-US" dirty="0" smtClean="0">
              <a:latin typeface="Arial" charset="0"/>
              <a:ea typeface="Arial" charset="0"/>
              <a:cs typeface="Arial" charset="0"/>
            </a:endParaRPr>
          </a:p>
          <a:p>
            <a:pPr>
              <a:buNone/>
            </a:pPr>
            <a:endParaRPr lang="th-TH" dirty="0">
              <a:latin typeface="Arial" charset="0"/>
              <a:ea typeface="Arial" charset="0"/>
              <a:cs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a:t>
            </a:r>
            <a:endParaRPr lang="th-TH" dirty="0"/>
          </a:p>
        </p:txBody>
      </p:sp>
      <p:sp>
        <p:nvSpPr>
          <p:cNvPr id="7" name="ตัวยึดข้อความ 6"/>
          <p:cNvSpPr>
            <a:spLocks noGrp="1"/>
          </p:cNvSpPr>
          <p:nvPr>
            <p:ph type="body" idx="1"/>
          </p:nvPr>
        </p:nvSpPr>
        <p:spPr/>
        <p:txBody>
          <a:bodyPr/>
          <a:lstStyle/>
          <a:p>
            <a:r>
              <a:rPr lang="en-US" dirty="0" smtClean="0"/>
              <a:t>Channel Behavior and Organization</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928662" y="714356"/>
            <a:ext cx="7772400" cy="1143000"/>
          </a:xfrm>
        </p:spPr>
        <p:txBody>
          <a:bodyPr>
            <a:normAutofit fontScale="90000"/>
          </a:bodyPr>
          <a:lstStyle/>
          <a:p>
            <a:r>
              <a:rPr lang="en-US" dirty="0" smtClean="0"/>
              <a:t>Channel Behavior and Organization</a:t>
            </a:r>
            <a:r>
              <a:rPr lang="th-TH" dirty="0" smtClean="0"/>
              <a:t/>
            </a:r>
            <a:br>
              <a:rPr lang="th-TH" dirty="0" smtClean="0"/>
            </a:br>
            <a:r>
              <a:rPr lang="en-US" sz="2200" dirty="0" smtClean="0"/>
              <a:t>Channel Behavior</a:t>
            </a:r>
            <a:r>
              <a:rPr lang="th-TH" dirty="0" smtClean="0"/>
              <a:t/>
            </a:r>
            <a:br>
              <a:rPr lang="th-TH" dirty="0" smtClean="0"/>
            </a:br>
            <a:endParaRPr lang="th-TH" dirty="0"/>
          </a:p>
        </p:txBody>
      </p:sp>
      <p:sp>
        <p:nvSpPr>
          <p:cNvPr id="5" name="ตัวยึดเนื้อหา 4"/>
          <p:cNvSpPr>
            <a:spLocks noGrp="1"/>
          </p:cNvSpPr>
          <p:nvPr>
            <p:ph sz="quarter" idx="1"/>
          </p:nvPr>
        </p:nvSpPr>
        <p:spPr>
          <a:xfrm>
            <a:off x="564446" y="911106"/>
            <a:ext cx="7901014" cy="5091130"/>
          </a:xfrm>
        </p:spPr>
        <p:txBody>
          <a:bodyPr>
            <a:normAutofit/>
          </a:bodyPr>
          <a:lstStyle/>
          <a:p>
            <a:pPr>
              <a:buNone/>
            </a:pPr>
            <a:r>
              <a:rPr lang="en-US" dirty="0" smtClean="0">
                <a:latin typeface="Arial" charset="0"/>
                <a:ea typeface="Arial" charset="0"/>
                <a:cs typeface="Arial" charset="0"/>
              </a:rPr>
              <a:t>   </a:t>
            </a:r>
          </a:p>
          <a:p>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Channel conflict: Disagreements among marketing channel members on goals, roles, and rewards- who should do what and for what rewards.</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Horizontal conflict: occurs among firms at the same level of channel. For example Ford dealers</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Vertical conflict: conflict between different levels of the same channel. For example KFC</a:t>
            </a:r>
            <a:endParaRPr lang="th-TH" dirty="0">
              <a:solidFill>
                <a:srgbClr val="FF0000"/>
              </a:solidFill>
              <a:latin typeface="Arial" charset="0"/>
              <a:ea typeface="Arial" charset="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85786" y="4786322"/>
            <a:ext cx="7772400" cy="4572000"/>
          </a:xfrm>
        </p:spPr>
        <p:txBody>
          <a:bodyPr>
            <a:normAutofit/>
          </a:bodyPr>
          <a:lstStyle/>
          <a:p>
            <a:pPr>
              <a:buNone/>
            </a:pPr>
            <a:r>
              <a:rPr lang="en-US" sz="2000" dirty="0" smtClean="0">
                <a:latin typeface="Arial" charset="0"/>
                <a:ea typeface="Arial" charset="0"/>
                <a:cs typeface="Arial" charset="0"/>
              </a:rPr>
              <a:t>    Channel Conflict: KFC came into conflict with its franchisees over the brand’s “</a:t>
            </a:r>
            <a:r>
              <a:rPr lang="en-US" sz="2000" dirty="0" err="1" smtClean="0">
                <a:latin typeface="Arial" charset="0"/>
                <a:ea typeface="Arial" charset="0"/>
                <a:cs typeface="Arial" charset="0"/>
              </a:rPr>
              <a:t>Unthink</a:t>
            </a:r>
            <a:r>
              <a:rPr lang="en-US" sz="2000" dirty="0" smtClean="0">
                <a:latin typeface="Arial" charset="0"/>
                <a:ea typeface="Arial" charset="0"/>
                <a:cs typeface="Arial" charset="0"/>
              </a:rPr>
              <a:t> KFC” repositioning, which emphasized grilled chicken over its traditional Kentucky fried. “We ought to be shooting the competition, “ says one franchisee.”Instead, we’re shooting one another.”</a:t>
            </a:r>
            <a:endParaRPr lang="th-TH" sz="2000" dirty="0">
              <a:latin typeface="Arial" charset="0"/>
              <a:ea typeface="Arial" charset="0"/>
              <a:cs typeface="Arial" charset="0"/>
            </a:endParaRPr>
          </a:p>
        </p:txBody>
      </p:sp>
      <p:pic>
        <p:nvPicPr>
          <p:cNvPr id="4" name="รูปภาพ 3" descr="kfc channel conflict.jpg"/>
          <p:cNvPicPr>
            <a:picLocks noChangeAspect="1"/>
          </p:cNvPicPr>
          <p:nvPr/>
        </p:nvPicPr>
        <p:blipFill>
          <a:blip r:embed="rId2" cstate="print">
            <a:lum bright="24000"/>
          </a:blip>
          <a:stretch>
            <a:fillRect/>
          </a:stretch>
        </p:blipFill>
        <p:spPr>
          <a:xfrm>
            <a:off x="1785918" y="714356"/>
            <a:ext cx="5429288" cy="374679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85786" y="4948715"/>
            <a:ext cx="7772400" cy="4572000"/>
          </a:xfrm>
        </p:spPr>
        <p:txBody>
          <a:bodyPr>
            <a:normAutofit/>
          </a:bodyPr>
          <a:lstStyle/>
          <a:p>
            <a:pPr>
              <a:buNone/>
            </a:pPr>
            <a:r>
              <a:rPr lang="en-US" sz="2000" dirty="0" smtClean="0">
                <a:latin typeface="Arial" charset="0"/>
                <a:ea typeface="Arial" charset="0"/>
                <a:cs typeface="Arial" charset="0"/>
              </a:rPr>
              <a:t>    Channel Conflict: Growing McDonald's franchisee discontent may explain the increasing lack of smiles on the faces of both McDonald's cashiers and customers. " There's a huge connection" between franchisee satisfaction and customer service.</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575893" y="374753"/>
            <a:ext cx="5867400" cy="4324125"/>
          </a:xfrm>
          <a:prstGeom prst="rect">
            <a:avLst/>
          </a:prstGeom>
        </p:spPr>
      </p:pic>
    </p:spTree>
    <p:extLst>
      <p:ext uri="{BB962C8B-B14F-4D97-AF65-F5344CB8AC3E}">
        <p14:creationId xmlns:p14="http://schemas.microsoft.com/office/powerpoint/2010/main" val="2037374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Channel Behavior and Organization</a:t>
            </a:r>
            <a:r>
              <a:rPr lang="th-TH" dirty="0" smtClean="0"/>
              <a:t/>
            </a:r>
            <a:br>
              <a:rPr lang="th-TH" dirty="0" smtClean="0"/>
            </a:br>
            <a:r>
              <a:rPr lang="en-US" sz="2200" dirty="0" smtClean="0"/>
              <a:t>Vertical</a:t>
            </a:r>
            <a:r>
              <a:rPr lang="th-TH" sz="2200" dirty="0" smtClean="0"/>
              <a:t> </a:t>
            </a:r>
            <a:r>
              <a:rPr lang="en-US" sz="2200" dirty="0" smtClean="0"/>
              <a:t>Marketing Systems (VMS)</a:t>
            </a:r>
            <a:r>
              <a:rPr lang="th-TH" sz="2200" dirty="0" smtClean="0"/>
              <a:t/>
            </a:r>
            <a:br>
              <a:rPr lang="th-TH" sz="2200" dirty="0" smtClean="0"/>
            </a:br>
            <a:endParaRPr lang="th-TH" sz="2200" dirty="0"/>
          </a:p>
        </p:txBody>
      </p:sp>
      <p:sp>
        <p:nvSpPr>
          <p:cNvPr id="5" name="ตัวยึดเนื้อหา 4"/>
          <p:cNvSpPr>
            <a:spLocks noGrp="1"/>
          </p:cNvSpPr>
          <p:nvPr>
            <p:ph sz="quarter" idx="1"/>
          </p:nvPr>
        </p:nvSpPr>
        <p:spPr>
          <a:xfrm>
            <a:off x="719815" y="936089"/>
            <a:ext cx="7772400" cy="4572000"/>
          </a:xfrm>
        </p:spPr>
        <p:txBody>
          <a:bodyPr>
            <a:normAutofit fontScale="92500" lnSpcReduction="10000"/>
          </a:bodyPr>
          <a:lstStyle/>
          <a:p>
            <a:pPr>
              <a:buNone/>
            </a:pPr>
            <a:r>
              <a:rPr lang="en-US" dirty="0" smtClean="0">
                <a:latin typeface="Arial" charset="0"/>
                <a:ea typeface="Arial" charset="0"/>
                <a:cs typeface="Arial" charset="0"/>
              </a:rPr>
              <a:t> </a:t>
            </a:r>
          </a:p>
          <a:p>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Conventional distribution channel: A channel consisting of one or more independent producers, wholesalers, and retailers, each a separate business seeking to maximize its own profits, perhaps even at he expense of profits for the system as a whole.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Vertical marketing system (VMS): A channel structure in which producers, wholesalers, and retailers act as a unified system. Once channel member owns the others, has contracts with them, or has so much power that they all cooperate.</a:t>
            </a:r>
          </a:p>
          <a:p>
            <a:endParaRPr lang="en-US" dirty="0" smtClean="0">
              <a:latin typeface="Arial" charset="0"/>
              <a:ea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500042"/>
            <a:ext cx="7772400" cy="1143000"/>
          </a:xfrm>
        </p:spPr>
        <p:txBody>
          <a:bodyPr>
            <a:normAutofit fontScale="90000"/>
          </a:bodyPr>
          <a:lstStyle/>
          <a:p>
            <a:r>
              <a:rPr lang="en-US" sz="2200" dirty="0" smtClean="0"/>
              <a:t>Figure 12.3 Comparison of Conventional Distribution Channel with Vertical Marketing System</a:t>
            </a:r>
            <a:r>
              <a:rPr lang="en-US" dirty="0" smtClean="0"/>
              <a:t/>
            </a:r>
            <a:br>
              <a:rPr lang="en-US" dirty="0" smtClean="0"/>
            </a:br>
            <a:endParaRPr lang="th-TH" dirty="0"/>
          </a:p>
        </p:txBody>
      </p:sp>
      <p:sp>
        <p:nvSpPr>
          <p:cNvPr id="3" name="ตัวยึดเนื้อหา 2"/>
          <p:cNvSpPr>
            <a:spLocks noGrp="1"/>
          </p:cNvSpPr>
          <p:nvPr>
            <p:ph sz="quarter" idx="1"/>
          </p:nvPr>
        </p:nvSpPr>
        <p:spPr>
          <a:xfrm>
            <a:off x="5429256" y="2536041"/>
            <a:ext cx="3486120" cy="3857620"/>
          </a:xfrm>
        </p:spPr>
        <p:txBody>
          <a:bodyPr/>
          <a:lstStyle/>
          <a:p>
            <a:endParaRPr lang="en-US" dirty="0" smtClean="0">
              <a:latin typeface="Arial" charset="0"/>
              <a:ea typeface="Arial" charset="0"/>
              <a:cs typeface="Arial" charset="0"/>
            </a:endParaRPr>
          </a:p>
          <a:p>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Vertical marketing system- here’s another fancy term for a simple concept.  It’s simply a channel in which members at different levels (hence, vertical)work together in a unified way(hence system) to accomplish the work of the channel.</a:t>
            </a:r>
          </a:p>
          <a:p>
            <a:pPr>
              <a:buNone/>
            </a:pPr>
            <a:endParaRPr lang="th-TH" dirty="0">
              <a:latin typeface="Arial" charset="0"/>
              <a:ea typeface="Arial" charset="0"/>
              <a:cs typeface="Arial" charset="0"/>
            </a:endParaRPr>
          </a:p>
        </p:txBody>
      </p:sp>
      <p:pic>
        <p:nvPicPr>
          <p:cNvPr id="4" name="รูปภาพ 3" descr="12.3.jpg"/>
          <p:cNvPicPr>
            <a:picLocks noChangeAspect="1"/>
          </p:cNvPicPr>
          <p:nvPr/>
        </p:nvPicPr>
        <p:blipFill>
          <a:blip r:embed="rId2" cstate="print">
            <a:lum bright="19000" contrast="52000"/>
          </a:blip>
          <a:stretch>
            <a:fillRect/>
          </a:stretch>
        </p:blipFill>
        <p:spPr>
          <a:xfrm>
            <a:off x="357158" y="1500174"/>
            <a:ext cx="5000660" cy="5137277"/>
          </a:xfrm>
          <a:prstGeom prst="rect">
            <a:avLst/>
          </a:prstGeom>
          <a:ln>
            <a:noFill/>
          </a:ln>
          <a:effectLst>
            <a:outerShdw blurRad="292100" dist="139700" dir="2700000" algn="tl" rotWithShape="0">
              <a:srgbClr val="333333">
                <a:alpha val="65000"/>
              </a:srgbClr>
            </a:outerShdw>
          </a:effectLst>
        </p:spPr>
      </p:pic>
      <p:cxnSp>
        <p:nvCxnSpPr>
          <p:cNvPr id="6" name="ลูกศรเชื่อมต่อแบบตรง 5"/>
          <p:cNvCxnSpPr/>
          <p:nvPr/>
        </p:nvCxnSpPr>
        <p:spPr>
          <a:xfrm rot="10800000">
            <a:off x="4786314" y="4286256"/>
            <a:ext cx="642942" cy="357190"/>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14348" y="642918"/>
            <a:ext cx="7772400" cy="1143000"/>
          </a:xfrm>
        </p:spPr>
        <p:txBody>
          <a:bodyPr>
            <a:normAutofit fontScale="90000"/>
          </a:bodyPr>
          <a:lstStyle/>
          <a:p>
            <a:r>
              <a:rPr lang="en-US" dirty="0" smtClean="0"/>
              <a:t>Channel Behavior and Organization </a:t>
            </a:r>
            <a:r>
              <a:rPr lang="en-US" sz="2000" dirty="0" smtClean="0"/>
              <a:t>Vertical</a:t>
            </a:r>
            <a:r>
              <a:rPr lang="th-TH" sz="2000" dirty="0" smtClean="0"/>
              <a:t> </a:t>
            </a:r>
            <a:r>
              <a:rPr lang="en-US" sz="2000" dirty="0" smtClean="0"/>
              <a:t>Marketing Systems (VMS) </a:t>
            </a:r>
            <a:r>
              <a:rPr lang="th-TH" sz="2000" dirty="0" smtClean="0"/>
              <a:t/>
            </a:r>
            <a:br>
              <a:rPr lang="th-TH" sz="2000" dirty="0" smtClean="0"/>
            </a:br>
            <a:r>
              <a:rPr lang="th-TH" sz="2000" dirty="0" smtClean="0"/>
              <a:t/>
            </a:r>
            <a:br>
              <a:rPr lang="th-TH" sz="2000" dirty="0" smtClean="0"/>
            </a:br>
            <a:endParaRPr lang="th-TH" sz="2000" dirty="0"/>
          </a:p>
        </p:txBody>
      </p:sp>
      <p:sp>
        <p:nvSpPr>
          <p:cNvPr id="3" name="ตัวยึดเนื้อหา 2"/>
          <p:cNvSpPr>
            <a:spLocks noGrp="1"/>
          </p:cNvSpPr>
          <p:nvPr>
            <p:ph sz="quarter" idx="1"/>
          </p:nvPr>
        </p:nvSpPr>
        <p:spPr>
          <a:xfrm>
            <a:off x="532437" y="4784360"/>
            <a:ext cx="8461662" cy="4561469"/>
          </a:xfrm>
        </p:spPr>
        <p:txBody>
          <a:bodyPr>
            <a:normAutofit/>
          </a:bodyPr>
          <a:lstStyle/>
          <a:p>
            <a:pPr>
              <a:buFont typeface="Wingdings" pitchFamily="2" charset="2"/>
              <a:buChar char="v"/>
            </a:pPr>
            <a:r>
              <a:rPr lang="en-US" b="1" dirty="0" smtClean="0">
                <a:solidFill>
                  <a:srgbClr val="FF0000"/>
                </a:solidFill>
              </a:rPr>
              <a:t>Corporate VMS: </a:t>
            </a:r>
            <a:r>
              <a:rPr lang="en-US" dirty="0" smtClean="0">
                <a:solidFill>
                  <a:srgbClr val="FF0000"/>
                </a:solidFill>
              </a:rPr>
              <a:t>A vertical marketing system that combines successive stages of production and distribution under single ownership- channel leadership is established through common ownership. </a:t>
            </a:r>
            <a:r>
              <a:rPr lang="en-US" dirty="0" err="1" smtClean="0">
                <a:solidFill>
                  <a:srgbClr val="FF0000"/>
                </a:solidFill>
              </a:rPr>
              <a:t>Ex.Zara</a:t>
            </a:r>
            <a:endParaRPr lang="en-US" dirty="0" smtClean="0">
              <a:solidFill>
                <a:srgbClr val="FF0000"/>
              </a:solidFill>
            </a:endParaRPr>
          </a:p>
          <a:p>
            <a:pPr>
              <a:buFont typeface="Wingdings" pitchFamily="2" charset="2"/>
              <a:buChar char="v"/>
            </a:pPr>
            <a:endParaRPr lang="en-US" dirty="0" smtClean="0">
              <a:solidFill>
                <a:srgbClr val="FF0000"/>
              </a:solidFill>
            </a:endParaRPr>
          </a:p>
          <a:p>
            <a:pPr>
              <a:buFont typeface="Wingdings" pitchFamily="2" charset="2"/>
              <a:buChar char="v"/>
            </a:pPr>
            <a:endParaRPr lang="en-US" dirty="0" smtClean="0">
              <a:solidFill>
                <a:srgbClr val="FF0000"/>
              </a:solidFill>
            </a:endParaRPr>
          </a:p>
          <a:p>
            <a:pPr>
              <a:buFont typeface="Wingdings" pitchFamily="2" charset="2"/>
              <a:buChar char="v"/>
            </a:pPr>
            <a:endParaRPr lang="th-TH" dirty="0">
              <a:solidFill>
                <a:srgbClr val="FF0000"/>
              </a:solidFill>
            </a:endParaRPr>
          </a:p>
        </p:txBody>
      </p:sp>
      <p:pic>
        <p:nvPicPr>
          <p:cNvPr id="30722" name="Picture 2" descr="http://www.shopinternationalplaza.com/asset/get.asp?asset_id=6040">
            <a:hlinkClick r:id="rId2"/>
          </p:cNvPr>
          <p:cNvPicPr>
            <a:picLocks noChangeAspect="1" noChangeArrowheads="1"/>
          </p:cNvPicPr>
          <p:nvPr/>
        </p:nvPicPr>
        <p:blipFill>
          <a:blip r:embed="rId3" cstate="print"/>
          <a:srcRect/>
          <a:stretch>
            <a:fillRect/>
          </a:stretch>
        </p:blipFill>
        <p:spPr bwMode="auto">
          <a:xfrm>
            <a:off x="2000232" y="1357298"/>
            <a:ext cx="4572032" cy="32385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14348" y="642918"/>
            <a:ext cx="7772400" cy="1143000"/>
          </a:xfrm>
        </p:spPr>
        <p:txBody>
          <a:bodyPr>
            <a:normAutofit fontScale="90000"/>
          </a:bodyPr>
          <a:lstStyle/>
          <a:p>
            <a:r>
              <a:rPr lang="en-US" dirty="0" smtClean="0"/>
              <a:t>Channel Behavior and Organization </a:t>
            </a:r>
            <a:r>
              <a:rPr lang="en-US" sz="2000" dirty="0" smtClean="0"/>
              <a:t>Vertical</a:t>
            </a:r>
            <a:r>
              <a:rPr lang="th-TH" sz="2000" dirty="0" smtClean="0"/>
              <a:t> </a:t>
            </a:r>
            <a:r>
              <a:rPr lang="en-US" sz="2000" dirty="0" smtClean="0"/>
              <a:t>Marketing Systems (VMS) </a:t>
            </a:r>
            <a:r>
              <a:rPr lang="th-TH" sz="2000" dirty="0" smtClean="0"/>
              <a:t/>
            </a:r>
            <a:br>
              <a:rPr lang="th-TH" sz="2000" dirty="0" smtClean="0"/>
            </a:br>
            <a:r>
              <a:rPr lang="th-TH" sz="2000" dirty="0" smtClean="0"/>
              <a:t/>
            </a:r>
            <a:br>
              <a:rPr lang="th-TH" sz="2000" dirty="0" smtClean="0"/>
            </a:br>
            <a:endParaRPr lang="th-TH" sz="2000" dirty="0"/>
          </a:p>
        </p:txBody>
      </p:sp>
      <p:sp>
        <p:nvSpPr>
          <p:cNvPr id="3" name="ตัวยึดเนื้อหา 2"/>
          <p:cNvSpPr>
            <a:spLocks noGrp="1"/>
          </p:cNvSpPr>
          <p:nvPr>
            <p:ph sz="quarter" idx="1"/>
          </p:nvPr>
        </p:nvSpPr>
        <p:spPr>
          <a:xfrm>
            <a:off x="785786" y="928670"/>
            <a:ext cx="7772400" cy="4572000"/>
          </a:xfrm>
        </p:spPr>
        <p:txBody>
          <a:bodyPr>
            <a:normAutofit/>
          </a:bodyPr>
          <a:lstStyle/>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Contractual VMS: A vertical marketing system in which independent firms at different levels of production and distribution join together through contracts. Most common is franchise organization.</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endParaRPr lang="th-TH" dirty="0">
              <a:solidFill>
                <a:srgbClr val="FF0000"/>
              </a:solidFill>
              <a:latin typeface="Arial" charset="0"/>
              <a:ea typeface="Arial" charset="0"/>
              <a:cs typeface="Arial" charset="0"/>
            </a:endParaRPr>
          </a:p>
        </p:txBody>
      </p:sp>
      <p:pic>
        <p:nvPicPr>
          <p:cNvPr id="66562" name="Picture 2" descr="http://www.tarad2u.com/_files/prakard/2012_07_30_104929_1_PBGqeACh.jpg">
            <a:hlinkClick r:id="rId2"/>
          </p:cNvPr>
          <p:cNvPicPr>
            <a:picLocks noChangeAspect="1" noChangeArrowheads="1"/>
          </p:cNvPicPr>
          <p:nvPr/>
        </p:nvPicPr>
        <p:blipFill>
          <a:blip r:embed="rId3" cstate="print"/>
          <a:srcRect/>
          <a:stretch>
            <a:fillRect/>
          </a:stretch>
        </p:blipFill>
        <p:spPr bwMode="auto">
          <a:xfrm>
            <a:off x="1520733" y="3625356"/>
            <a:ext cx="6159630" cy="28670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1214422"/>
            <a:ext cx="7729566" cy="5410200"/>
          </a:xfrm>
        </p:spPr>
        <p:txBody>
          <a:bodyPr>
            <a:normAutofit fontScale="92500" lnSpcReduction="20000"/>
          </a:bodyPr>
          <a:lstStyle/>
          <a:p>
            <a:endParaRPr lang="en-US" dirty="0" smtClean="0">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Franchise organization: A contractual vertical marketing system in which a channel member, called a franchisor, links several stages in the production-distribution process</a:t>
            </a:r>
          </a:p>
          <a:p>
            <a:pPr>
              <a:buFont typeface="Wingdings" pitchFamily="2" charset="2"/>
              <a:buChar char="v"/>
            </a:pPr>
            <a:endParaRPr lang="en-US" dirty="0" smtClean="0">
              <a:solidFill>
                <a:srgbClr val="FF0000"/>
              </a:solidFill>
              <a:latin typeface="Arial" charset="0"/>
              <a:ea typeface="Arial" charset="0"/>
              <a:cs typeface="Arial" charset="0"/>
            </a:endParaRPr>
          </a:p>
          <a:p>
            <a:r>
              <a:rPr lang="en-US" b="1" dirty="0" smtClean="0">
                <a:latin typeface="Arial" charset="0"/>
                <a:ea typeface="Arial" charset="0"/>
                <a:cs typeface="Arial" charset="0"/>
              </a:rPr>
              <a:t>There are 3 types:</a:t>
            </a:r>
          </a:p>
          <a:p>
            <a:pPr lvl="1"/>
            <a:r>
              <a:rPr lang="en-US" dirty="0" smtClean="0">
                <a:latin typeface="Arial" charset="0"/>
                <a:ea typeface="Arial" charset="0"/>
                <a:cs typeface="Arial" charset="0"/>
              </a:rPr>
              <a:t>Manufacturer sponsored retailer franchise system- Ford and its network of independent franchised dealers.</a:t>
            </a:r>
          </a:p>
          <a:p>
            <a:pPr lvl="1"/>
            <a:r>
              <a:rPr lang="en-US" dirty="0" smtClean="0">
                <a:latin typeface="Arial" charset="0"/>
                <a:ea typeface="Arial" charset="0"/>
                <a:cs typeface="Arial" charset="0"/>
              </a:rPr>
              <a:t>Wholesaler franchise system- Coca-Cola licenses bottlers(wholesalers) in various world markets who buy Coca-Cola syrup concentrate and then bottle and sell the finished product to retailers locally.</a:t>
            </a:r>
          </a:p>
          <a:p>
            <a:pPr lvl="1"/>
            <a:r>
              <a:rPr lang="en-US" dirty="0" smtClean="0">
                <a:latin typeface="Arial" charset="0"/>
                <a:ea typeface="Arial" charset="0"/>
                <a:cs typeface="Arial" charset="0"/>
              </a:rPr>
              <a:t>Service-firm-sponsored retailer franchise system – Burger King and its nearly 12,300 franchisee-operated restaurants around the world.</a:t>
            </a:r>
            <a:br>
              <a:rPr lang="en-US" dirty="0" smtClean="0">
                <a:latin typeface="Arial" charset="0"/>
                <a:ea typeface="Arial" charset="0"/>
                <a:cs typeface="Arial" charset="0"/>
              </a:rPr>
            </a:br>
            <a:endParaRPr lang="th-TH" dirty="0">
              <a:latin typeface="Arial" charset="0"/>
              <a:ea typeface="Arial" charset="0"/>
              <a:cs typeface="Arial" charset="0"/>
            </a:endParaRPr>
          </a:p>
        </p:txBody>
      </p:sp>
      <p:sp>
        <p:nvSpPr>
          <p:cNvPr id="6" name="ชื่อเรื่อง 1"/>
          <p:cNvSpPr>
            <a:spLocks noGrp="1"/>
          </p:cNvSpPr>
          <p:nvPr>
            <p:ph type="title"/>
          </p:nvPr>
        </p:nvSpPr>
        <p:spPr>
          <a:xfrm>
            <a:off x="928662" y="428604"/>
            <a:ext cx="7772400" cy="1143000"/>
          </a:xfrm>
        </p:spPr>
        <p:txBody>
          <a:bodyPr>
            <a:normAutofit fontScale="90000"/>
          </a:bodyPr>
          <a:lstStyle/>
          <a:p>
            <a:r>
              <a:rPr lang="en-US" dirty="0" smtClean="0"/>
              <a:t>Channel Behavior and Organization </a:t>
            </a:r>
            <a:r>
              <a:rPr lang="en-US" sz="2000" dirty="0" smtClean="0"/>
              <a:t>Vertical</a:t>
            </a:r>
            <a:r>
              <a:rPr lang="th-TH" sz="2000" dirty="0" smtClean="0"/>
              <a:t> </a:t>
            </a:r>
            <a:r>
              <a:rPr lang="en-US" sz="2000" dirty="0" smtClean="0"/>
              <a:t>Marketing Systems (VMS) </a:t>
            </a:r>
            <a:r>
              <a:rPr lang="th-TH" sz="2000" dirty="0" smtClean="0"/>
              <a:t/>
            </a:r>
            <a:br>
              <a:rPr lang="th-TH" sz="2000" dirty="0" smtClean="0"/>
            </a:br>
            <a:r>
              <a:rPr lang="th-TH" sz="2000" dirty="0" smtClean="0"/>
              <a:t/>
            </a:r>
            <a:br>
              <a:rPr lang="th-TH" sz="2000" dirty="0" smtClean="0"/>
            </a:br>
            <a:endParaRPr lang="th-TH"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785786" y="5072074"/>
            <a:ext cx="7772400" cy="4572000"/>
          </a:xfrm>
        </p:spPr>
        <p:txBody>
          <a:bodyPr>
            <a:normAutofit/>
          </a:bodyPr>
          <a:lstStyle/>
          <a:p>
            <a:endParaRPr lang="en-US" dirty="0" smtClean="0">
              <a:latin typeface="Arial" charset="0"/>
              <a:ea typeface="Arial" charset="0"/>
              <a:cs typeface="Arial" charset="0"/>
            </a:endParaRPr>
          </a:p>
          <a:p>
            <a:pPr>
              <a:buNone/>
            </a:pPr>
            <a:r>
              <a:rPr lang="en-US" sz="2000" dirty="0" smtClean="0">
                <a:latin typeface="Arial" charset="0"/>
                <a:ea typeface="Arial" charset="0"/>
                <a:cs typeface="Arial" charset="0"/>
              </a:rPr>
              <a:t>    Franchise systems: Almost every kind of business has been franchised- from motels and fast-food restaurants to dating services and cleaning and handyman companies.</a:t>
            </a:r>
            <a:endParaRPr lang="th-TH" sz="2000" dirty="0">
              <a:latin typeface="Arial" charset="0"/>
              <a:ea typeface="Arial" charset="0"/>
              <a:cs typeface="Arial" charset="0"/>
            </a:endParaRPr>
          </a:p>
        </p:txBody>
      </p:sp>
      <p:pic>
        <p:nvPicPr>
          <p:cNvPr id="4" name="รูปภาพ 3" descr="franchising systems.jpg"/>
          <p:cNvPicPr>
            <a:picLocks noChangeAspect="1"/>
          </p:cNvPicPr>
          <p:nvPr/>
        </p:nvPicPr>
        <p:blipFill>
          <a:blip r:embed="rId2" cstate="print">
            <a:lum bright="19000"/>
          </a:blip>
          <a:stretch>
            <a:fillRect/>
          </a:stretch>
        </p:blipFill>
        <p:spPr>
          <a:xfrm>
            <a:off x="1142976" y="500042"/>
            <a:ext cx="7286005" cy="471708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0" y="1611443"/>
            <a:ext cx="3998575" cy="4572000"/>
          </a:xfrm>
        </p:spPr>
        <p:txBody>
          <a:bodyPr>
            <a:normAutofit/>
          </a:bodyPr>
          <a:lstStyle/>
          <a:p>
            <a:endParaRPr lang="en-US" dirty="0" smtClean="0">
              <a:latin typeface="Arial" charset="0"/>
              <a:ea typeface="Arial" charset="0"/>
              <a:cs typeface="Arial" charset="0"/>
            </a:endParaRPr>
          </a:p>
          <a:p>
            <a:pPr>
              <a:buNone/>
            </a:pPr>
            <a:r>
              <a:rPr lang="en-US" sz="2000" dirty="0" smtClean="0">
                <a:latin typeface="Arial" charset="0"/>
                <a:ea typeface="Arial" charset="0"/>
                <a:cs typeface="Arial" charset="0"/>
              </a:rPr>
              <a:t>    Franchise systems: Almost every kind of business has been franchised. For example, Anytime Fitness, where you can "Get to a healthier place, "brings convenient, affordable, and fun fitness to nearly 2.5 members through 3,000 franchise outlets around the nation and the world.</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3990923" y="286969"/>
            <a:ext cx="4665897" cy="5996407"/>
          </a:xfrm>
          <a:prstGeom prst="rect">
            <a:avLst/>
          </a:prstGeom>
        </p:spPr>
      </p:pic>
    </p:spTree>
    <p:extLst>
      <p:ext uri="{BB962C8B-B14F-4D97-AF65-F5344CB8AC3E}">
        <p14:creationId xmlns:p14="http://schemas.microsoft.com/office/powerpoint/2010/main" val="7157879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464331" y="1262043"/>
            <a:ext cx="3857652" cy="4572000"/>
          </a:xfrm>
        </p:spPr>
        <p:txBody>
          <a:bodyPr>
            <a:normAutofit fontScale="92500" lnSpcReduction="10000"/>
          </a:bodyPr>
          <a:lstStyle/>
          <a:p>
            <a:pPr>
              <a:buFont typeface="Wingdings" pitchFamily="2" charset="2"/>
              <a:buChar char="v"/>
            </a:pPr>
            <a:r>
              <a:rPr lang="en-US" dirty="0" smtClean="0">
                <a:solidFill>
                  <a:srgbClr val="FF0000"/>
                </a:solidFill>
                <a:latin typeface="Arial" charset="0"/>
                <a:ea typeface="Arial" charset="0"/>
                <a:cs typeface="Arial" charset="0"/>
              </a:rPr>
              <a:t>Administered VMS: A vertical marketing system that coordinates successive stages of production and distribution through the size and power of one of the parties</a:t>
            </a:r>
            <a:r>
              <a:rPr lang="en-US" dirty="0" smtClean="0">
                <a:latin typeface="Arial" charset="0"/>
                <a:ea typeface="Arial" charset="0"/>
                <a:cs typeface="Arial" charset="0"/>
              </a:rPr>
              <a:t>.	</a:t>
            </a:r>
          </a:p>
          <a:p>
            <a:pPr lvl="1"/>
            <a:endParaRPr lang="en-US" dirty="0" smtClean="0">
              <a:latin typeface="Arial" charset="0"/>
              <a:ea typeface="Arial" charset="0"/>
              <a:cs typeface="Arial" charset="0"/>
            </a:endParaRPr>
          </a:p>
          <a:p>
            <a:pPr lvl="1"/>
            <a:r>
              <a:rPr lang="en-US" dirty="0" smtClean="0">
                <a:latin typeface="Arial" charset="0"/>
                <a:ea typeface="Arial" charset="0"/>
                <a:cs typeface="Arial" charset="0"/>
              </a:rPr>
              <a:t>GE, P&amp;G and Kraft command unusual cooperation from many resellers regarding displays, shelf space, promotions, and price policies.</a:t>
            </a:r>
          </a:p>
        </p:txBody>
      </p:sp>
      <p:sp>
        <p:nvSpPr>
          <p:cNvPr id="4" name="ชื่อเรื่อง 1"/>
          <p:cNvSpPr>
            <a:spLocks noGrp="1"/>
          </p:cNvSpPr>
          <p:nvPr>
            <p:ph type="title"/>
          </p:nvPr>
        </p:nvSpPr>
        <p:spPr>
          <a:xfrm>
            <a:off x="928662" y="500042"/>
            <a:ext cx="7772400" cy="1143000"/>
          </a:xfrm>
        </p:spPr>
        <p:txBody>
          <a:bodyPr>
            <a:normAutofit fontScale="90000"/>
          </a:bodyPr>
          <a:lstStyle/>
          <a:p>
            <a:r>
              <a:rPr lang="en-US" dirty="0" smtClean="0"/>
              <a:t>Channel Behavior and Organization </a:t>
            </a:r>
            <a:r>
              <a:rPr lang="en-US" sz="2000" dirty="0" smtClean="0"/>
              <a:t>Vertical</a:t>
            </a:r>
            <a:r>
              <a:rPr lang="th-TH" sz="2000" dirty="0" smtClean="0"/>
              <a:t> </a:t>
            </a:r>
            <a:r>
              <a:rPr lang="en-US" sz="2000" dirty="0" smtClean="0"/>
              <a:t>Marketing Systems (VMS) </a:t>
            </a:r>
            <a:r>
              <a:rPr lang="th-TH" sz="2000" dirty="0" smtClean="0"/>
              <a:t/>
            </a:r>
            <a:br>
              <a:rPr lang="th-TH" sz="2000" dirty="0" smtClean="0"/>
            </a:br>
            <a:r>
              <a:rPr lang="th-TH" sz="2000" dirty="0" smtClean="0"/>
              <a:t/>
            </a:r>
            <a:br>
              <a:rPr lang="th-TH" sz="2000" dirty="0" smtClean="0"/>
            </a:br>
            <a:endParaRPr lang="th-TH" sz="2000" dirty="0"/>
          </a:p>
        </p:txBody>
      </p:sp>
      <p:sp>
        <p:nvSpPr>
          <p:cNvPr id="28674" name="AutoShape 2" descr="data:image/jpeg;base64,/9j/4AAQSkZJRgABAQAAAQABAAD/2wCEAAkGBhQSERUUExQWFBUWGBgYFxgYFxwYHBkYGhocFxwaHBgdHCYeHBkjGhgcHy8gIygpLCwsFx4xNTAqNSYrLCkBCQoKDgwOGg8PGi0lHyQsLy0pMDAsLCwqLCwsLC4sLC8sLSkvKSwtKiwqLC8qLCwsLSwtLCwsLCosLCwsLCwpLP/AABEIAMIBAwMBIgACEQEDEQH/xAAcAAACAgMBAQAAAAAAAAAAAAAEBQMGAAIHAQj/xABKEAACAQIEAwUEBwUGAwcFAQABAhEDIQAEEjEFQVETImFxgQYykaEHI0JSscHwFBVyotEzYoKS4fFTssIWQ1Rjo9LTJDREk7Ml/8QAGgEAAgMBAQAAAAAAAAAAAAAAAwQBAgUABv/EADYRAAEEAAQDBgUDBAMBAQAAAAEAAgMRBBIhMUFRYRNxgZGx8AUiocHRMjPhFDRC8SNicoIV/9oADAMBAAIRAxEAPwCI+zrqRUGmoRsym8esY3q1xGgoQxsSxaL72tacXKtwtGEhQDHLuNPK8ibwIPXwxX+M1xQZUqByGBIMBogkREKTaLzzwwI7oZiK6q78UHuzSxh30P3VUy9CajSQCGYX2PKPwwXnM0CF1alDAAxdTBmQdiRAO/MYITKZeoT9bfWXFzTZT6wtv4sMsr7PqtPStQkTqBddQB5QwAWQdonA3YOm5gdVpN+JwvxGYggVR4g94F7cEHwDKK7hpBpAX1EjY7LBmDB+e+LWWptV+rQLoTla97jbkYPW+E1DhTUJIUMpuezaxPW1x6DGtHiZp1Q4Uid1Ekwu8zyjrtPPBDTnjf6V+bSrg8ue62llcD9uC6Xw+sCpFtvy/qcMaNcNYRImfCMc74rnGWmgDwCVJk309CepMTJ54a5b2lFFGqQTJAANiWIm8+WOMeYWEkCpG9g0NYspKLJIjxmwE7CY9MR8V9hDmKuhiP2cQy83VhaPEb78jhxwrjZcBnIEjlELafP/AGwdQ4qjkaWBB28eWIc596q181yviGRyWbZ1qUTlcwkatA0zN5gDSQR1E4rvFvo6rINVAjMIdtNn6+5N/wDCTi+5Kj//AKGalSVNKkCfQE/8sn1xaavszQI7hNJt5U8+uk2wI7o7msoc18118qVJUgqRupBBHmDcYhKY+g+N+x/agCvTp5gRAb3Kg8jPyDY55mPotqHtdL9mRUIppUB71OAVOsc9x7v2cRQKEQQufjGy18MeL+zWYy/9rTZQdm95T5MJHpM4TtSIx1KtphSzMYnTOXwpGPQMQutWjLZ4YZZfNg88UtXjnGDMpmCTZh8cdQU5ir9lcx1wQ5kz8+uK7lM4QN/Pzw0pZ3yOJrRQXUU0o1bxzGC0vgDLmRJIEYKoVpxQtpWDrUlNjTYMpi8gjkcdD4HxcV6c7MLMPHqPA4oAAOCOFZ5qFUEG3yI6HHXS7ddJxHmKAdWVhIYEEeBsca5TNLUQOux/UHxxNiwKquI8c4aaFWpTO6mJ6jcH1EH1wsznFUFzlqLAAQrBx4Ako6kkCRM33IJg46L9JXCLJXUf3H/FT+I+GOZZihII9P6Y0GnNqOKSkGU6qGrx2l/4LLf+v/8ANgQ8Xphif2XL+RWqQP8A1cBP5jELx94fEYrbua6gmR9oE/8AB5X/APW//wAmMwoJH3h8RjMVt6mmrutfMltMC8ENIidtjy53m3Q8ts3RyuhRXEiTpMa4JudoIFsV3jWbem7MrGFpqQlipLmomqOocU79JHPEPHapOSMtLUqoBaANQIsSNhK1FPSceZwvxeZxYJAPmIGl6X58x5pksCdP7GZKt/Z1QD01R/K4wHV+jivTOqjV9RK/MEjFKo8SqLsQfl8hAwzyftbWp7Fh5H+kfjj0ecqmUJv+7s9SMlS8c4V/5lh8B5jiILKa1Mo6kkFSVN7HusLyP72GGT+kt9nIb+NZ/KfnhzR9tcvVEVKSt5Gf5TqwPPWxI9Pqi0DRIB8NVWs5m6VdWioVf7IcECAIjmvUzM38MONZNJVphbA7Na0AAEWPqdhfEuZyGQrx2c0qh5ADn1AP9MFZLhKpRKK6OyhjsQ1zOxE7HCsmIdGDWoAu+vcmxDE6LNdOuq6c0syVX/6cszMxqQsRBBMztuYmTy+Mk+zXFdWpEBUId9wbFtwZ6H0N8LafFe8VdxTgElipYjvMsBYmdhvzNseLxZaZZqKkgkly/dDGBfSNvlgcfxaJ7SXAi9vY0+6kYJ+XMCnfAH05mprYaiiDwNmB9LH8MWXM1QmkC8iB0Nz/AFHLnjnuR4mRUStVAU1UXTyUKoZDfUSN7E853xYcvxRiO7pboVe0G/j+PLFhiLdmA+X78kSXBuaQ0kX4c6VuSp3YMEiAfDCr2spDsoUkd5Jg/wB8H4n8AeuAk4mVou+zKI8Bt496538cLnzDVaVNSff0t4n6xlk+mLPOlj3aqyAtt3JWKvwZWANNis3hu+pkEee0jnij+0/0ZqyO9KktN95UnR4kqAeXQDfFrylZ1amIEAAFpiSARsT1E3wTk+L6veBXwO5gfAeXh8LB9ILoyuCcU9is3QEtRYqeafWDaTdZj1wr4akuQwYwCSFEn4Y+hM7Uph2La0axlDudj3Zg2I+fTAWd4OlWSrUTVgkM9MBgbTJAuLQb4kvHFd2JqwuR5DJCoxB7QACYKjvHaAQd8E8NyeutSQLVpy6i+kxcAA90c7euLmvs0ys7mmqsjAMKbalgwwaItI6bfLCvhFFlztIOP+9TkRMGfyjCz8Q9tDINfoEJ0TwQP9c/Bee1fBdBquo0uGqHTESFgkz5SR8MVbLcVx1T2xyJeQVju1CCfGR8DAPwxzX/ALNHUFDCZH/d2kxEEcvPDoe1x04b+qEQRoUxyvEtQifTBmXzkGx9MIuPcL/ZyjDZrGLAMBePA3jyPkA8pnriSfjixCkUuhZbOA8/TBcyMU/I5q47xvz/AEMPKeYa3Q7GcDLSrAhW32c432TaGPdO/wDXF3DTcY5IGY354s3sz7QtK0mMWIWbieQPgeXQ+dqDRWKsGcZM1TrULggFTI2b7JnbcA+mOMZtWpswurCQeog3HyjHYvZ79oLVmzFNaZJEBSDJAILT0I079PPFC9vcgy12qFCgYkTuGIHvA/3hFuRDYdhO7UtKLFqg1eKVQZFRxJBsY2BUeULbyxCON1gABVcBRCjVsNoHhg7N1yoH1aHkNQLQALKD0H5+WF9TOn/h0v8AKR+eClLrb/tHmP8AjVPjjMRfvD/yqPwf/wB+MxHiffip8Fe3zNN9Emp3dOqSra1BVtLT/epqZF5Ldca8XooMhmU7XWSNQldJ+rVAq9CdNISeZwTR4pTjvaWM3JE270QYuRIvsYwJn9FTUFHdYFTaPAwJtbHko8CS4Atc2tRqCLBvlaG/FljbzNPr6rl61o2PwOJ6fEXH2j+OEdUFSQdwSD5i2PBWPU49GHJ7LasqcbfnBxOnGQd0+H6GKsM23XEi54+BxNhTRVtTi6n7TDwNx8NsHZX2hqr/AGdcjwDEfIGMUheI9RiVc+vjipaw7hWDnDZW6pnaus1rsRdm7sCSBJIUbkjfnGCctn6tQiEZh1AjcR4D4nCz2UzMrmQkM3ZKQDtIr0o+Zw+pZ3uqtZgrQdXfFr2EDnYYwsflhcBGwGx48dhyWpDiiWBuWyLVp4VXoNl8uMwp7gZHBmedxe4nmOYwfwzg+VFYPRq90EwjiTJEbiTHngfMVW/ctRgAwVHYAyDpWqWm/gJxzKj7SgcmXyNsacUP/GAe/uKDNi3doS0VoQfEm/VdlzfCKpLohptIYhdX+WQTcThNUXMUjqrZdjClZQ7DqPegjrOKXk/bNljTWYeBB/LDzK/SLX2FVW8yG+RwOHDuiBBJNnnfqhNnI04e+SteR4h2oNRAQijSqsAe9AgFp2vM9TgOv7a0wTpVmPe37qgbwWIJN+YEHlirca4+a1IgqEMhiR3QSBckKIuBe+F+VqSR36cRKz3jAH3TYbczhWd74hZNDnX2WjG2BzS4muQJ6dN1a8lxo5qo6soGlAyBAQY+1fUdWwPS2GoonUxRjLDUtp3YHleQCbTPwxWuEZgq4LSy99SsKAw0FgAAttufXpgb9+M8WNJfshWiSSZJJvNgLdDgceKJZmbrw5cuvVHZAJrLNgP46Hr56q/8G9yofeJVdtpURv8ADEef4WtVkIUA66fe2KhiFaDzsSfNRih1Kz1AV0sZUwQGeT57csWnI+1ipTpr2bSESdTBRKAERu246YIzHjNT9K62fogS4JwYSDvw2+6bcW4PmBRenrFQFSFJFwLXJtYdJO+KIeB1EqlnVAwbfaTIAkSI5b4u2Q9tWrVuzZFVWQwRMkkhRvyvOww04v2Nai1OpZmVosJ1aYB8wYjyGHGyRTi2uI6iwsxzX4d1OaDx11XMfbzglSr2VJNGrXJMwsd5ReN7iTjneeyNag5SopUjnuCJiQRaMdeo0ajZhASGUIkg77tJ9dIt4+uGWc9nldaTW+t0qV3HeA+Wrr1wwO0s3VcPuq/8RAGoPH3p6rjuSzroqmQwO6g3HmvLzGLBwfiinbV4oSSD5Tzxacn7EJTrAlBoqAj3VIUsCF3G07g8hgf2k+joJDUJFRoC0wYBYiRubdOnlhggVVpYXa3yXEFbnfx3wxNIG4scUSlnalNuzrKwYGJO4i2/MYsPDuJH3bkePTphd4y3aI0krpvs1x7tR2b2qL/MP6j9c8Fe0nBRmqDU/tDvIejjafA7HwOKDSzGzo0MLgjF94Lx1a1LUSFZffExHj5HEMcWlSRa4pnMnq1IxKkGCDyIPTqDPz64C/7PAGRVjF4+k3guiqK6Du1hcj/iAf8AUt/Rsc3r9qJs8fwnGi2q5pB4IdSZ/ux/+N/KP6YzCXtK3R/8jYzF83RUyu5oOj7c11iRTaOqRvv7pGJ19vqvOlSNo2Yf9WE2e4aEa0gGDe++CMpwdHDEl4ESREX62tz+GFm4eR5LQEVzYALLR5JZmq5d2cwCzFjG0kzbwxFGD85wko8A2tBPQ4MpezJNPtDU0gmFld4mYvsI+YxUQSHYbJjtGAbpHGNcF1ckwMSD64Jp8AcgMGSCSBc/+3xxAhkOwUmRo4paMbA4YLwcswSn3mNpJAE+A/M2xA/C3UqIHeEgi4iY9NsVMbwNlIe08Vafospo+e7KooZKtKopU7GIqj50wfTHUK+RNKoqZamKRYMZWmAghYgtpjUTcSVFtyYB4xwr9oyVVMyqf2cMJNiGBXkQ0EHcdcW7IfSjV1M37GzazJC1KhE7nSGVo8hi1EaUrB+lA6Lo/HKtT925rtY19hXnb7r6dvCMfPDZpsdLzX0qU62WrUP2auGenUpgyHhmUrewO5xzA77EHxwMrlIueYf7Y3/eB5j54HJExj11hoZSvX/bFVKLXiR6sPXHUfo89mlzuW7c1dLIxpEBFDCACPrG1C4b7vXHLqVGkRznnvjov0U8YpZc16NV1SnVQMpdlAFRDAALECSGm5+wMUcxjxThYRGlzdkL7bv+x5xqMF0CoyFnMwy38PeDCww+4Zw6rXyuWq5dGUuKgYqEb3arADvMsT1HTGfSPwPLZx6FSlWVtKGkezdHsp1LME/eOLV7H5I0cplqavIQPO3e+sJ/PefxsJ8EUjezrTw/0i9rI0WdtlTU9qqXbaG99H099tI1A6DsCDdev5YnehTWpUWookM4LCrZnBIgIO8BPXpirZf2KzLV1qalZTVDG/V55TBO/ri9fStl6lbLIlNRP7QW33UIwJ/mH44R/wDyYQCIyR1s/lFZi3R7Cr5GvW15kGpB1FN6dNpJ1Op0gROkz3rmPhhtWyFU0lcDWygrNJg9gWIMEyf9scSGZzNGp2U1A9u7OrcSLXG2D6XtZmKJ76kH+8hQ/ERhmHBthZksnmTuel8kCWUyOzH66rqDk06wZm0gonvdxrA8jab7ThgeNQqLuVCmZ3IINp8sc6yX0q1ANLnUvRocfBx+eDqPt5lqg+uy9O1hpLpYWGxIB+WLf05zFwJs7/alxlsVQ0XZck9JgxUqV1GDy6gfE/MYE0pFMMfdYxqMneBf/EMc84Z7T5SB2dd6Z5hocH4EEegw8PG6JQfWAEm8ExbS894dRHXn1x0s/ZDM/RVY1pKe5/2boZqiNagGLEbhjezDxJxy7jfspXo1KlRX1IDzMHTLQIHMKo264u9LiMIwVtQJBkHYQB+WB8lxgMWWqB9kwwmSQTHhAP6nHMxjZWkAjzCnsqOmqpvs/wAY75B2G89dt8XHKcQCHWsHkymIZeakYSZTh9BK9c09tYV0aD3dKOwtdl1E2PTe146+XqUNTp30U1GIJMwpIlR0iOd4tgpIugVQ3a6TxnKUuIZNkUrqZTomJV1gx4XgHwOOC56m0kaFkWMqJBFje18dQ9kfasBpNla1RT9ki2qN7bHw8Riq/SxlBls2aqCaeYUVARtq2eDsfstH9/DsD7BaUtK29QqbrP3E+f8A78ZhU/EwTPeH+Mj5DHmCZwg5CntYDMMzVGbUwnU1ySABFgL2gYKr5yjSpvQpKXVjDubayjyjKPsjSbg/ewTmKcEREzuqxH+m/wAsR0suIJYgAbkgYMMc3PYYlzE7LVpehouQXDBQRaROkbgGN4ECRzwxrcapmjSpCnIp69+erZrEEGbxtIxHV7JiFSojHmAB8rXxPQyYYeP8IOCHGBr9WKDE8ig5VXN5cGoDsCZNvG+HNGvFFacgqGLju3U2EgzMGAY27oxvxfhhV0NgpDnYD3QGG3X8sEZXhINJCJkkw1iIBIjwaZ9I9WYMRG9uYDdUex+1oHh2VpLV1VD3CHgASbqRBiIuRf8ApGJchSovTK1CysgYqwAMncA3649zWUUVASbEGdhtPL1xEi0W1Kjy17aYFvHBRkLKAP4XW/MsyVZQrISQWTSu9msQbeI5+OBuCuoYdoTB3iJi5tbDTh3DVKs+qQOsb/HnjTLcOS5JgTyAPM/6f5sEEkYffFVyyZOiY8M4bR7SpWesadIByp0ktqYwoA6xc9PnjMrl6Wqq/blQQEVtBuZBJYCSBpXlfvDocQZ+jTp00PaAoSTqUg2A2IFgZkweTDGHK0+zVmLIrEmWUAgC23jY+RHjinaMAvXfRTlkcaAXmVyyaGB0nVUZlBQHUu+520kR64i4hw6mwCgoXYSSVgh7WJI5XE3EAHwwXklptTJUkmmTEwNSm4Mb76vliOnWQvoClyQSQF1FV6mNvLCEkjS8gNPvZPMie1otwv3aVUsnTYI2mnIYhgFjukCDAibz44L/AHHSIqtKQujR3yJmVJUEyQGg+Aw0yWVpqSSAJMXiD8p39LYMbglLaZF9gOXPl43wD+ohf/h6I/YTs2d6qvcLy/ZZikFBWXNOorNNwoNxyvqg+Hni/U8/SeUp6hAKyrEd4GCCFPdE2mZB3AxWM3wpEK1aZErUUmbDSwK3bl72HvDMh9Xr1JTAc1CgAEs3eYQ2stvGrUuwiwBxkYqPDF7nvNaafW6Wlh5sQGhjRfvRDezOcAOhySdUIZg2ve14t+hix1s4tagEaoabME9wCVYmQRPOwJHMEi9xit8HI1kBgsS4YjvDUAxXoJ0jkZ27t8FcMfWqtrCyeSybJp1meekBdovt9rCMIjABdJWhsX10+ifxJcXuyR2LFadNfqtsuBmMuFqlRVpOwpuEUklQTsTZTIkbSQfETZNFelozOWpFtpWRI35XBmOZ3t0wBwxgpe5XTJHdknWEZlmIglR/XkT61buKQCe8ZAjl2ZuCP1GNIttgcHahAmkaJSwM0N14cksz/AKDKfqofVKljq7m5W68h0674T5v2QpFSUVdW4BJWf5RePwxYq9aKS2O7ahI5LTifhy6HEn7RAMVH220xsLD37C8ep6xhVxLXh2fbyPhor/IW5THv5+epXNU4cLSji+4c7XECR1vPScWr2Y4XNFoLM7VAKYJMCVOrUVII90XtM4F4TRLOA0hbzJ/it+Pzw3/AHJrCujCApIm/e0FfQQflgmIxEEzuzcA0dLSX9O6Jl7nyRmf4bXpmrop66YpqaRHaEsZTukgkAe8dh7owoocZztMkNRpiFnSVYGINu0He1EbAnmPDFlyCChRKn6wy7SO79hrb72InxxUv3p/9azMdKloYEkwANMTzvgIihjbniq+87efRBaC91HgPqmGX4gY7cUxSZ9RaHm43lWk8ht1wY2Yq9kZCr3RtPMAMNJJ2gXtOrltiDiNyIhAogTYCbz5m1zvAxrXz86ijJUKrAFyLwLn47Tiwa3KJHHke7Th4+iK2WQEtH+1Cay1G7VSVIMFyCDLNMMSb9fGTjbinEzmcnUytVQTSJqI9zo0zOwJ0MLX2nwsvTNVOdIKZEQBB5RJAnciQvPCfO5utTRh3kFQFTusg7jlIPMc4w/He49+VpeXKeHldfVVarkSphtQPQqfPGYYVuP1ZuwOwnSLwPxxmGey5178EvnHVWjMU3ViQZUiBYmCd9pOw6H3m2m9fq5g1qwpkkICdUcgLsx8gD8MNMtxvMVZ0CQolidICjqSbAYXUeHVTVZ6YLPJIKKWGrUdmFthPrg+Gjlj/dAFDTW9/D6lIgtc69U9zfDaApg0lKMtw17kfeDG89QPlgKh7QgALTDOTeImD5D8zgWlwVmKtUYjtKjUlNQtLNOn3VBNjIMkDExzVKhUekVqA90K2rTdgDJAAhRO18czBNIDZHOd4+p3ryRJXl2rBSg4rxCrr+uBUxYG1jjZMwAF0N53jn/SMbe2GbFTMMVIZLabRyAO4BO298KlaCNsPMiIa0RgNFbUhM7Nth4J8f8AaO4znC6peTJFjNjB2/Lww3r8YpdgcuumQpChFJMjYloEMTvPWDHIA5Cn2VNp7R2uVEMQS0BdHKdyT8MGnL5egxAdXK1VUhmE9mKYLQqwCdR0ybWO1ziJIWPyh9/KbFWNf4RWPq8g356oHhfC6ldlGpUBneSDAJO1jYHc49ocdalqSAwMTeRI5i8H/XGy+0TJVdhULqzOVSCwGoFd5UWUwIkDlhKx73pg+UO0227/AKqhL205wv0+iY1syGAhTp1hmiI3kj18cMq+ebMjvjSikkMW95hIiQpUMT06i+2PKGeFOggOksoVlVGJcntQSGGwbTaYJ07c8DZniNSqDqRKcTsNRg1GqQVJgd5/Db4BkETXBzgLbdE7670ixtkkFRjflf3TDM5ilRzFSnDaFkC95tNzMg736nriPL069KpVamhXU32p7oAJhogTvuRGk4TGNalmJBu3dC9NuWLCi1ajF1qGktTSSbNUaxUajYCzGw67YVxEmHY3tZDo7Q3dEjp4I8UM+fsQNRrpwvqsRqQWpqYvUVlEmREtcrcgjSOgO18ZxDMJ9X3xUplpdRJ7oEgMLWJgb4IbhlMBiU1EKTLMxMwbxMfLAfBa7djpphGcMx7wIADAr3jfULSFAm3MThODGQYm5WEgM0N0BryravBNT4WbDFsbgCX6irJ0/wBo2rnvq2qAhFUoRRUKNyI1AG1iSItbDluKhhoCPIgwQB3b94ELJAP6GFP7vlu0c6qhYMYIVNRYGw0zEm0k4c5LhqgFjJJB2JFpkgmZMtPTHm/ieJwkhDmHbTqf46nUrXwjMXhhTuNEch+D0/KVZTiTipUWJ1QAZ6qLHrbT5SMb5DiVTs0Ftom5s03jkYAPwx5w7LSzh41i8bwSigG4vyOwwy4Xk/qklWEq1zYyFC/h0HXCTnRMZdWaHp7706+SUyaGhZruv33cUryyuCQTIlfsyYCKbHkJIX4m2GT5lk1KEJUupUhQ0wokbEC6+vjiZuDMpcAd3UCC0yQFUDU2xgzH4Ylo1AqSdI5C+sGNj3ZA+P2caWHe+SENZxo/Tp6LMxBAf2rje+nKzaU5ntVpOSD2Zhje4souBuDFvMevjZldLQv2Sdv/ACw35YZ15dWZi2kkg+5TWBp53ETtJGFuY4zl0UjWGNhFJO12GkyxPZ7QLHriX4N8mpOy5mNiYNRr74oHgmpnICyO+f5mP4sfhhw2YRJVqqpJWzMARFzaZvip57jQqMAFaAI0li0mZ9xe6DB5E7DHuT4PXe7Rl6Z3Zvq7ATCqe+zQeW+DH4aJDmJry/n0QXY8VQHv6K4uVSlq1EqFgnoCJmYNoYcsVorSetCU2qaiTPuiTcQSZPwGLBkcvTo0C2tzALawAs6RpNiTySQd7jGLmVViVQanOrVzHlBj8cLkyRAgs0Gxv374IAkLnaHdKuO8OLIjle+SJJWCAAe7qPLy6eGMp8OcoNJAOlRZlndmO5mbjB2drGCY1tGxvckSTf8AXjj390qya3oKXKksATOqQIsTuL9MaLQ/s2ga0bCBbcxJ4pSnDaqHUyllkEl47x5Xmwkz6YXe2CikgChASRsI3B6HoBv97Fvo8POtUVNIlBJhhpBg2ZY90DykYon0h55atdxT/s0ICwsDSAADAG8RhiIuol4o++5UdqdFVihxmJcvw9mUELIM8/GMZg3bdFTL1Vr4I1ZcrUKIjIxUEseYv94WvN7Yl4pxJaGZpVIaoVproUQEupEgybd6bAeeEnD+G1a8Bfd21Gyi/X+mHuUpLT7tMd4WLBZZotM8hP44Yx2OigJr5jxA7q1OqQb8upQ9LN5qoqaqSqqM7q7DQQzsWJBaeZ5LNrHnjDwoAS1YieaJH8xOo+uGQplzsZ6sZM+Q/M4n/YwLtLkfIeW1umPOzfGJj+khvQD7m/srW47Kv5zhdIUywqOzb3I3gnpJwsYbYsfFU+oYWmCYUbCDbFYVpidvDGv8Lx5cxxlcSb0Ux4eSc01MTnjUHZqiL3QhKghiBe/eAJPjbrtb3LcKUXgDxJ1nfoO4P8Rx7RyxqCAuldwOt4k9T44Y1ssKVM2JYAD+EG2/jMQMNy4hzzpoFv4fBshaM1EoWrlahJMsgHItJ6zHLcGIGFucBFS51HSL4stXh7Np0mRuCWAJnmb74T5vhx7chmAgAE38D+eAMlMbswTEsLJ4ww8+C1y2XidOl25/dANoHW5n0GG9KkAIIXbVpsANgDGxJJ6dcT5LKpSWWYeAFyTvzgYa5TKFh2lKkzm4EqQsG92FvnjnPc85nHVXETYWhrRQCUcOyqu6syBoHdBHdk222MWtfDqplzMxMjfe/SNsEVMk2pWZqdICd31G/wDDq6c8bCkmtBqqVCxAEAIu4E6jqnfpjz2NwsskxdZobcvqefRPxYiChVZjvWp+nTmvamT7rSwPdIIsCOsYFyPDEVYpqTfa+pupPWByw5HDtLEaFtzYlyZgbE6Yv0wt4rmayUu8Oy70d2UBEESVBg7dMLRYTPG4NfTQacBepHkqR4mOWVrWN+bgTpV917outw8GnDCNo1wkwZ2aD8zibI16YC0y2slmA0gtYkm7tAtMc7AYR0suGSGZWdrq3aHmIiNJBhpnyIwFX4tUyxZkIZh3dTksAJEkKSLiIH4YZGAgDQ0tJ7zx8PzSmZjyHvzD5RwG4HW+vK1aElCRTolmIMk6ifu/ZUR7o3bEWa4qlGmO2r0qDye6I1AWgQsv/vjnHGfafNV2IatUK76VOgHme6IBxtww9q2nLUpJNwolx08T88PMw7WxgGgRWo6bb8OC8/2r5SdbtWyt7V0kkolWuzwoZ/q1mZESWaCR4YWVOM5qppWn2dP7IFNQSB07R5M+QxFl+DOtQ9sdTKJZFBZoNxIiBvFzbDThSmkxQKmliGGol3WB7ttIN9pmADc8zFrnOztaOGp9lDdcdNckOf4LmqhVzLySNTuSVI31Fz3fMAY8fhJVQalRnmR3ZVQRcd8iCI3gYvGYq69M6YbvRYKYYwYt90HbCDjw1xB93XPyEf74jtjXz6I3YMOgUHCOIGgD2aqrGwYLLCbwGO242tE+eJ6+SqO5Zj1uT4ty3O+N+E01Uxpkzv0At+W+DaNEwXqExzm3IddhIN/hijcQScrfMqn9OGCzstqFNmosgNgIM2t3gR641qoUQBdRaFE6ZuB0naQYHl5Yjz+swKcBOd7iYneNiYtPphq0JlyCRBSGJ+1aY/r0xSF0cxNG697Lj8oB4IOuBpMWmDfumxBMm1/Hwgc4hq5wU3VSCzaNcA92F7sEc5388Gpw01bszLE6bAz6Hw28ziSl7Mu81XKFUUhgouEJ1GxgkgDywYBwAHRDNE2FPxdRTy/aRpLrYfdLC/wWR5kR1xzKtlHqrV0gDUYJmOYbp6b4v3thxlaqqFJCWUA2hRBM+MAfE4R5Kl9UvjLfE4cYPlCXeaKUZDgKimoYEmLkGPzxmLIqwNsZi2QIWcpTVzpZdK91Ra1tunhjyplSNLfZUCYNySY/Xrgmnk1B9+02teJwUuaX3QD5tf8A25Y8x2eUbgDvv0tJA5t0ryOYdCAAQpI3HUxv5YdUclAMHvWBsT+HngzK5Os4kISvWCB8WgfPA37jqSe0rUlk8nNQ/wAgInzIwSPC9o68tjpYvxNIoa5uiA4rwrTQqOSWENFoBMET1MYrXD8ihiZmPO58On654u37DlwCrPUqyCIUKm4i3vt8gcbU0o0o0ZamkbGr3j8KhI+CY2MNhzHelA9bWhgpRBZcN0nyeWC+4r1X20qp/Iat+mG2X4XUJBq0lpWt2jhJ5+6x1H0BwS/FqrjSHYj7tNTp+B0L8FOJODcDqCoKrLuGEjcEyL8h8cHkf2daXf0WmzEibNsKFi9b6cENTyvZkmpmbACEpoYWIEy2gc4tO+Nczw6gKjO1Ko7WBNSppW3lp+THDfjeYy9J9T16aT72oybFT3RM3gi56YRZ76QuHI7NSotmHN5I0rPry8hjPw2Klknc17KaLo0eBr6hKvkkI0KNo5zlSRFjbs6esj/EQD/McFfu7M1bsGj71R4HyuP82KXxL6WMztRp0qA5Qupvif6YrPFvaLMVz9bVd/NjHw2xomQDZB7NztXFdQr1MvRvVzSAjdaK6m/zCT8ThZmPb/LofqKD1D9+q0fISeXXFGyVaF6DB2Ty2pRcdZ88JyTp+GENNOtM+I+3ObrEnUEBtCKAY8zJwBk8y5cs7M0iJMtgpMgildRkeGCoChgq85BOFMzWggUL15LTgjc14dE2yOJ2UlP2xpKxUBlgnurUqgC88vHCvifEkqpCd0nTEI5G8kliD+hivZkk5qp/E0/HDbIcGYiARcGCCpifHcb/AKjDdsblJPvwWbP8RezOwgC7B/UenElP+D8KoIv1g1yk91jBLRpMEBgbiw6i+8acM4OKZTUoDvIlWKMwhiwvboLdfHG2WzMdkgknSwaARyUDl4DBtPO02rZVlICAVJNwBKwJ6bY6eZzHgNHO+8bedeSzsCLtwPM2EyfJ6VMBfsqFAAW5VdwQTZ4k3ucC0mIrVjeFRYXzEGOm/LrjKvEmqFVpqQpYEMfAqywOo0n5YyhS1VXadbGBG0m4ZvhztyGFzNINH6k8B76JjsS9wI4br2rXIgMZ0yARzUS3nJafSPRbnNTtAESKg6x3zHkPPDs5IQCYKlmgXHVO753M9IN8K+K8VEhKUFhBkCQrHcibMQfTfflQRuJD36J5jgRljFn0WZPi9OkJUNUJMzoMH1MCIHywzyH13a1mP1ZAhYHdKjU228gH8MV4cDDKut2a8sPQ7C8mYE2w/FVjT7JFCqEbuj+DRJM3YwJPjhh0bWuDh5enikHEu0Kn4kgtpWTbUdInqJPyjAQrftVQUVXWBEQSo7puxI+z5wCT5Yk4rVBXSDCQQzmfyvPltzwXUzb0jSpZSmrakVi5uBTOw2gTB/3OJgjjiJsVY14AeXFVe4kDKNvqmdfLUlqUqStU1SQACWkRJJEiFEb/AKFhzqrQy5Ld7XGkWksCNOw+9B84wLwbKKagcrFSysRfuzMz0tPodsEcd4oqVdZEigpcC0a2BSkpnbvAnzp4aDGmsoPj3oeY62uYe0NqzoCG0EoCOZJufxHpg9ssU7pEaQBBHTAXDVL5qj3DUOsOwFiQpk/gT6nD/ihU1GKnUCSZIgybnw+GGgBdBKuNpeKE9Me4nA8Me4JSFaHpV8stkptVI21OW/lphY+JxIeMullSnQ9EQ/IGpjdeANH1tY6ei2X4CEwNW4rw/K2Z1YjkO8fgNvicDbHGzYAKzRyC0qZ56huz1D4Kf+aoZ/lwRluDV6htT/zlnPwsv8pwnzX0q01nsKE+LQPkPzxXeIfSTnKsjtBTXogj5mflGJL2ogYSukngAQTXrrTXmAwQeqrHzGFOa9qOF5ayk12HJBb/ADbY5Vmc49Q6ndnPVmJ/HGirPIYEZDwRBGOKv2d+lypEZbLpTHIt3j8Nvhiq8T9ts5XntK7weSnSPlhZSW/lghaJ3XYb7YoSTqSrgAbJczEmSZON6DwcMqHDxUY2/mC/jgrKcAEtqBITfvAbmBFr4kQvcQBxXdo0anglFVpONarbYL4lwzs6hABAN1nof6GR6YHbLkb4C4ZTRTDRmbY2TXLBdBmZ5fAx53wXwzK7EyZuQeuF2Vq7bjDrKVQDuI8vywlM6mkDdehwUIdIHk6fwmfZwgIGxwwzNZe8OS225zyJ3OFfbGFAEj9csT0FYkx3jyJuR5dOmFGOjaLcNU7iYZZng2MoJPLlXvRVrJIrZysTEKahv5kD5xi4UuGrbSq+6pMP9qLx3oI54SDIlM5UkOJpAnT7xmBb4fji30jdSSyyFtAkWHiIPX1w8Cx5BcOC8dioW5nN0Op1S5cpFRgAbKYjmQAeu1/nhXRyOlg4ClSZCT9kraZ6k/LFi4fRNevWQNDCQvQ7Ak+g2xpU9n2U9+sppqILLNz0E25cp8JxMubO0Rbcfx4bDkl8KOzB5XqhaVNu0dacmT1st5Y2HhEeODMpl/2dXd31HURBsoPvRAuxHTqORE4lzGaWnTUAaAY1BdwTPvNuJkbX5c8L6CPV7pgKDZhYaRPujxj8McAGizvfp+U4HOecl/VLeLcTqV1KqSqqLk+8wnmSep90fPG1TKdkwUXOm56EkYacYyyU6ZVY+yPGQZJJj9DAfFKrNU2iQlhGwIsB6/LApHXpxT8bAxubnfjsjcrDQim8iTyuATjapnVplaamSw1A7yZ59BIsP0REqNTQSoCPNybnSAIUfaPXVAvaRvPm+FGkBVR2qo6K9IkDUwPvqeYZTyHhbApGSRRXufRBjLZJq4I/JSU0GyzJAJAn7wjY/wBcFUc6Eee8VNoLTHjeb+W/whTSz+rSB9qP9z4eOHVDLAVVQd55W8gi/Tr0xitfIw5gdvdLXexpGUjf3aMpcWfuV6Cs0StRAO8AxkBhEwImdt77gV7jHEC5YzOqDHjHdnqYifFj1xdE4b3OwWFetUYOwFyCSsk8xo1t/iXFV9sRTGbqCkulFawH3lF/TUI9MevwxJbZFFebxWTN8myg9j0+urPBIp0mWwm7dyfK++C33xN7J0tOTr1Bu7qn+EX+dseOPAfPDbRus8lD4zG5HhjMXVVx/N8arVp7WqzTyJgfAWwAEx4cS01HPCerk9oF4vhjU0yN8SonLBi5JoBNh1I/XXHdFOU7hL+zPQ4my1MnYE+WH9LhNPTBqEtB2EX8ZwRwjLFdRgggEi8RZh6kMVthlmHfnAIq0F0rMhINqvVKLLAdSpNxIicPOCZIsuoUwwkA2kiRO3je/hifOZLtVGpu+sx1IO4v0icH8N4XU0rFTTaLTPyjBz2OGkLZzWmlhLZpJo80QUB4ctAaGJ1GGNojopn7Qjy75wYlJqqrpgAE3IuSY5gSYA5kx64bZThQWJH+IgX/AF+eDc+ipT1Q0gW8b7D9fHCbvirRUMA1vQn8IgwbnfPKdK1CqftFwZlpozEtciYsJEwPUYQZrKwgJ6jFv4nxrVSIIMF6tMSxb+zCsr3O/egxAuIAjFSz06LnCmJbMJc0x1PHmtvABr4C2PQN89dUbwjKqyQ0A8j88M8nwgkWWTJ26dcLMsISZiAPwJ/LDDh/EXWkNL7+An44y5Q51kLdjYY3tEZ15HZOKfCwgBqnQDiR86EDBFjo/wDpHjhZVqu6yxLQefjg2tWAJsSACItE2nxMfl64HFCXbeJ89l2JflcO0+Yk7bAbfnimXBuBftI7Yu61LpIg90QYggjc4aVuBNTW9VS3LUlz6KRz52xrwPNslAAKKYuWd7AA2EA8zA36iA22AOI+0NOijPUcsSZQD32AMTBuoPU7bctI1smWIGrXm5z2kzq5rfK5cUKjF2WTqep9laYtuCbf4jMchuUWf9p9dUqpY6Qe+bW56ByB6+8bbQMIM9xN65Ed2nMhRcevMtvc+O2HHs7w8FgzglFg6N1J8eUW22MeeDxtjD+KG+BzY8xpM+B5DtBrYEUrsAT7xXdo5CSL774dsAukbALBv1KD8Xx5+2r2QN9JpLa06iwYgbD3RHTujANfNlqle/cLUoHS8D8B8sLYiRrZCBurQR3qB4obi3fDaQxJY7X2NrYC4nnEoqCRNRlAAJkm0GY2UHpvMC0nDnL5SppqBAWMyAYUc7SeV9/GPNRQ9nKlSoTXXvnxNvKDthIOEIL37kp5zhNTLpoQfsnxElmoVACGbUha4VxY+hGw8PHF5OXV6TUy2ph3kJiAYuB0BH4YrGX4StJoZDI5q9p67i+G9N9atBbVpPKADfvW36xbFJMeC3Kyv+2YelHX16KBg3h2cbcK9hKuHcOAqEEVFMknkvltt4eeLnwjJQO0I92DPkZJ9ACfTCjI0Xb3zrY84if9cWjPhaVLS3dhb33UQ7T0liq+jYUa0YjEBjTbWcefnRF8uYTUjjHFZFOdw5eW/egKHH9GZeoBK0qZieTsth0GkGmvrih53MElibm+/X3j/NHxw+4lm9NJrDVUYEnrHea3iY/yjFbqDVpHMx8WM/kvxx6uIU2/FeclKuWWp9nkKCffLVCPkMCF8NuJ0wCqmToVVsNoAtH63wuqKnImfHBWA0Eu7dDY9xv2Q6jHmLaqFxJd8STPLGJk2DQQfTDb91EwYiQCfA88Cblo5jSYJN6aqXhjALIQHaTBt5/64afuta3eqMaYBWYWbcyq2BYdJ6dcC8LqVKZmmpkiIgkR0I2I8DbDShkqrL9YIXkthfrpHO25xozdhHCC4ixr1KSjdK6Sm3rohc9xBHfXp02VQAN9KhSzE/aMTtz+J7q9dKd9CidAuYmBM2kkKL+GGnDODJYhUB8RP4zg7iWUFMB5nbx/XljHxXxtrmhsAojiaT+H+GkvqQ3fBKuH+zUEsdTGOdh/XDHIDT3T3Tz9MCfvGddgCtHtAxuQ6wYnbSdtItf1wuzHFWntgpZYAdRy/vDwtz6jGLiZMRiHAvdZ4cOOy2TgW4SMkDTirRmW7hgzsb+BxXs7nXq1lopyI1eHPfyn54mocfpuhhoYqYBF5i3gb414QyUCAe/Uc95unOB1vuf9BicOyXDB0rmHtBeUEHxcb4BZ072yUxpFHf8AHijMrwBIbtQGmQByQEknSd9RJkt4AWAxWc3wB6jNTQGFZr8rH4csWyhn2app0iCTfVcC+4iLR+GLDQyoIB64XwUuIlxDxO43V1w4bDgmW/8AA3QDUfn+Vy5eHunddCAbXFvjtj2lloAURA6Y6wcoigs0BRckmAB4nCfNGlUJFOklt3dBq/wqQY82E/3YIbGk/Duo0VpxfFACC5iqNDKVKiqFAjURfqYuecCwnxi5xYcvwyjQOp5q1Dsg3v6d0eJljyUEYiqjQgiEXUZOxkRYbyxk9eU7SE/FOKz9XSU6ZKtPvNNjqP2V8PiTi+GMTWZgbvy0v6LNxmMdiHUBlA89V7x32qJMLDETGkTTp+k95upv4kjuiv1aTVUao1yBOuegsPG3LaOlsb0ANIciLTHy/HHj5orSAa4k93lpLzHqAB6eWLyTFxRw2OAZRuUXl+HgUVqSIaI9IMfP+uHGWqhe0mbIsDmZ1tPlEGcKBm/q0Lj6vUCEH3Sp59Cyx6HDSl31qSxDMwQ9dKi46bmPTCrcSGuzHYfwPuqvidL8o1J/2iJLDcF1VRfrEQo20gG8/dk4i1kVHGoE93uiYW0R5iP0ZGGmW4SaaGo7IikiXY309egJNgLQAOe1YrvUo1mNQAK3u6TII5EH8fywviMj7ymyR7AUwvc2hyVz4dXBpaGuD/v+OCURlaZkcvDFdyWeFr4sVKvTYDvaT4/1xhue+w3kivBJLuaWVE1kOTExMddv+n5Ye5PKCCQZMD8r4Dy2QZam1gu/I94EesE4cUngta4Ux6XwxK1oFtOprz4qXv0yjZF5fKgVEYwGZTAtLNdRb4T5YT+0mb1VFpTImTzJSmTE/wATy2GtXM6k1EBWI7NCOhu5HQhTv1xWEl+1rxC/ZJ20IdKn1Y41/hUGWLMf8vwPuCkcTNdDkk/HM0S5QcoHqTJ/L4489nsuKucpLy1Anym38qD44Bq1tT6travWAB8yPhh59H2W15lnEwgNxaw7m/kPnjd2aVmP1ICecbqTXqEfeP8ATC96h88F1iskHfrgapTHI4OAgEqLtPDGY87E4zHUoVH4nl9dRWMTced5v8cHLlggG23XG1fSyxuRa0WPj0wGtWI88ePbK4trktLCkOFFWPhGQDDfl1w1bJIFiL9cI+H5kFZB8PhbDCnmDhZ8zg6qTuRa0YUkHfAHE+KQdIvz84/UfHpjTjGd0MfECPPCrLglpJuY+H9MXjjyuzu8FsYOAO+dyypmC/dAgEKtRj9qLlVHJZFyd4wdwtirkDYrPqCPyOF7yPXBeSqw/p/ri2ILntNprFNb/TuDT7Cf0uHU2YMUXVO8D9HCc6FquRd5N2BAWTA5Xnb03Aw0pZ8Cd5EeGK/xXL/WEaYplixjV3m1SevMzFhJ8oZ+FwTOLmzF2UjQXuN614eV9y8e8tab07+SbZQHWXQWG0yZJv8AhfFkyvFRTpARqe9pgAEmNTQY8gCxiwOEeQBKd7uCJJsABsJJ2sP0SMe5riQVdWrSi71H5T9wHYnrBY2gYfw0bzO5xaAOfdWl8u61EknW+SLz2fYkGoSz7qi2joQJOj+IkseUTpwsTjFOgWJg1STKgkqu1jzm2w/l2wkr+0Aa1KVUhpY2dj5ydM+pPM8sLuC5PWxXUQPAA9eowfEytDDyHFdGXA2Sm2ezj1mGk6m8TAA8hsPIdcbZLL98wJOoSZO39MMl4etEKBvBYk7+ZOFyU2KsV5SfDug7W/UcsZMczHxurRoquvfr5BWAs0lVayGBNifLfGmYymnLX3Zi3pM/n88GGiBSY82hcLc7ntcAfZX52GGGuc6gNgmcQf8AnI/7J3wrLnuh71IW33QBC+AIE+U4s+U9llpprZyyr3rATJ3JN+f5YrPs7ShFJ3NyepP6/U4t2VzhjGZJK2J7g7X0Tbn5mgN0rzUrlHQ02HaU2EEH4/EG4PXAFbg6spot3k+yeY8R0OJlpFX7sFD8v6jE7jQRB3vHT/TCAlkeenoqUOCpOe4XWy1TQO+p90j4weh8Pxw+4NwdmYNUIPgMFG+pn5sAOs7/ABGHeQyKi+/Lfnt8caUsUjw00NfP3xRg8Rkizp04oylln5N3AAAvMeJ648zoAhT7zpA9TA+cYYZfL6EZ5kBZ/C2IszVU/XaSCoFOmOtRpi3gL/HCUDDJOGN0AOg7qtAe75S4pPxapr0UUJLEiig6tP1jeRYqD5Yn+kmstDL0MpTJhQC19wARfz7xPmMaex+TFbOmrP1WXWAeUi7NudzJ8j4Yqntfxj9or1HOzGB4CxjzC6B8cezgYGajYCh77llOObTmluYqgAsB4/BdX/MQPTFw9gaPZ5Ws/MgL8LHFHzMhVU790H/+jfkMdA4URTyCrPeYyRg9bBLXraCdsRM2N2OInOCKi17TGY0JxmOtSqlwpe4fGPwGIapufPGYzHlD+45NYL9ZRXBG79QcpxYaRtj3GYXn/Wt6bh3BKuPj6yn5f9WIuH+96j8cZjMNR/YrSh/tvfNTVaQ0qYE9qwmLxoNp6eGIch/aDGYzEYzb/wCQs/CfsP8AFOcugNQyBy/DBdZRqYxecZjMJ45xpuv+A9Vjj9RSqsxJpzezn1EwfMYrHt457ZFk6RTQgcgSLkDqeZxmMx6XD/2zffEpUfrKW5D3fTDv2P8AfbzP549xmEMV/bye+SO3dW3OCW/XTCv/APHPjv42O+MxmPOYfh3hFZ+sd6TVz3af8Q/HGiUx2VOwua023g0x+Z+JxmMx6KH7/lXxP77v/RTrKbDywfRbGYzGBif1FNs2R+WONapmr+vHGYzFsPw7wrN/y7ioc+e6P4/+k4foPe/ixmMwTGn9v/z+U1H/AG57z9lYcn/9s/r+WFXHjFGjFu7mT6inY+Yk38cZjMM/Cf3B/wCXeoWXiNvFe+yyxwWsRYkVZItyj8Mcyzfvj+Jv+Y4zGY9TH+34lIHfwKjzn9oP4qn4qMXtR9SnljMZg3EJVCVMQPj3GYsqKI4zGYzHLl//2Q==">
            <a:hlinkClick r:id="rId2"/>
          </p:cNvPr>
          <p:cNvSpPr>
            <a:spLocks noChangeAspect="1" noChangeArrowheads="1"/>
          </p:cNvSpPr>
          <p:nvPr/>
        </p:nvSpPr>
        <p:spPr bwMode="auto">
          <a:xfrm>
            <a:off x="190500" y="-2560638"/>
            <a:ext cx="711517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8676" name="AutoShape 4" descr="data:image/jpeg;base64,/9j/4AAQSkZJRgABAQAAAQABAAD/2wCEAAkGBhQSERUUExQWFBUWGBgYFxgYFxwYHBkYGhocFxwaHBgdHCYeHBkjGhgcHy8gIygpLCwsFx4xNTAqNSYrLCkBCQoKDgwOGg8PGi0lHyQsLy0pMDAsLCwqLCwsLC4sLC8sLSkvKSwtKiwqLC8qLCwsLSwtLCwsLCosLCwsLCwpLP/AABEIAMIBAwMBIgACEQEDEQH/xAAcAAACAgMBAQAAAAAAAAAAAAAEBQMGAAIHAQj/xABKEAACAQIEAwUEBwUGAwcFAQABAhEDIQAEEjEFQVETImFxgQYykaEHI0JSscHwFBVyotEzYoKS4fFTssIWQ1Rjo9LTJDREk7Ml/8QAGgEAAgMBAQAAAAAAAAAAAAAAAwQBAgUABv/EADYRAAEEAAQDBgUDBAMBAQAAAAEAAgMRBBIhMUFRYRNxgZGx8AUiocHRMjPhFDRC8SNicoIV/9oADAMBAAIRAxEAPwCI+zrqRUGmoRsym8esY3q1xGgoQxsSxaL72tacXKtwtGEhQDHLuNPK8ibwIPXwxX+M1xQZUqByGBIMBogkREKTaLzzwwI7oZiK6q78UHuzSxh30P3VUy9CajSQCGYX2PKPwwXnM0CF1alDAAxdTBmQdiRAO/MYITKZeoT9bfWXFzTZT6wtv4sMsr7PqtPStQkTqBddQB5QwAWQdonA3YOm5gdVpN+JwvxGYggVR4g94F7cEHwDKK7hpBpAX1EjY7LBmDB+e+LWWptV+rQLoTla97jbkYPW+E1DhTUJIUMpuezaxPW1x6DGtHiZp1Q4Uid1Ekwu8zyjrtPPBDTnjf6V+bSrg8ue62llcD9uC6Xw+sCpFtvy/qcMaNcNYRImfCMc74rnGWmgDwCVJk309CepMTJ54a5b2lFFGqQTJAANiWIm8+WOMeYWEkCpG9g0NYspKLJIjxmwE7CY9MR8V9hDmKuhiP2cQy83VhaPEb78jhxwrjZcBnIEjlELafP/AGwdQ4qjkaWBB28eWIc596q181yviGRyWbZ1qUTlcwkatA0zN5gDSQR1E4rvFvo6rINVAjMIdtNn6+5N/wDCTi+5Kj//AKGalSVNKkCfQE/8sn1xaavszQI7hNJt5U8+uk2wI7o7msoc18118qVJUgqRupBBHmDcYhKY+g+N+x/agCvTp5gRAb3Kg8jPyDY55mPotqHtdL9mRUIppUB71OAVOsc9x7v2cRQKEQQufjGy18MeL+zWYy/9rTZQdm95T5MJHpM4TtSIx1KtphSzMYnTOXwpGPQMQutWjLZ4YZZfNg88UtXjnGDMpmCTZh8cdQU5ir9lcx1wQ5kz8+uK7lM4QN/Pzw0pZ3yOJrRQXUU0o1bxzGC0vgDLmRJIEYKoVpxQtpWDrUlNjTYMpi8gjkcdD4HxcV6c7MLMPHqPA4oAAOCOFZ5qFUEG3yI6HHXS7ddJxHmKAdWVhIYEEeBsca5TNLUQOux/UHxxNiwKquI8c4aaFWpTO6mJ6jcH1EH1wsznFUFzlqLAAQrBx4Ako6kkCRM33IJg46L9JXCLJXUf3H/FT+I+GOZZihII9P6Y0GnNqOKSkGU6qGrx2l/4LLf+v/8ANgQ8Xphif2XL+RWqQP8A1cBP5jELx94fEYrbua6gmR9oE/8AB5X/APW//wAmMwoJH3h8RjMVt6mmrutfMltMC8ENIidtjy53m3Q8ts3RyuhRXEiTpMa4JudoIFsV3jWbem7MrGFpqQlipLmomqOocU79JHPEPHapOSMtLUqoBaANQIsSNhK1FPSceZwvxeZxYJAPmIGl6X58x5pksCdP7GZKt/Z1QD01R/K4wHV+jivTOqjV9RK/MEjFKo8SqLsQfl8hAwzyftbWp7Fh5H+kfjj0ecqmUJv+7s9SMlS8c4V/5lh8B5jiILKa1Mo6kkFSVN7HusLyP72GGT+kt9nIb+NZ/KfnhzR9tcvVEVKSt5Gf5TqwPPWxI9Pqi0DRIB8NVWs5m6VdWioVf7IcECAIjmvUzM38MONZNJVphbA7Na0AAEWPqdhfEuZyGQrx2c0qh5ADn1AP9MFZLhKpRKK6OyhjsQ1zOxE7HCsmIdGDWoAu+vcmxDE6LNdOuq6c0syVX/6cszMxqQsRBBMztuYmTy+Mk+zXFdWpEBUId9wbFtwZ6H0N8LafFe8VdxTgElipYjvMsBYmdhvzNseLxZaZZqKkgkly/dDGBfSNvlgcfxaJ7SXAi9vY0+6kYJ+XMCnfAH05mprYaiiDwNmB9LH8MWXM1QmkC8iB0Nz/AFHLnjnuR4mRUStVAU1UXTyUKoZDfUSN7E853xYcvxRiO7pboVe0G/j+PLFhiLdmA+X78kSXBuaQ0kX4c6VuSp3YMEiAfDCr2spDsoUkd5Jg/wB8H4n8AeuAk4mVou+zKI8Bt496538cLnzDVaVNSff0t4n6xlk+mLPOlj3aqyAtt3JWKvwZWANNis3hu+pkEee0jnij+0/0ZqyO9KktN95UnR4kqAeXQDfFrylZ1amIEAAFpiSARsT1E3wTk+L6veBXwO5gfAeXh8LB9ILoyuCcU9is3QEtRYqeafWDaTdZj1wr4akuQwYwCSFEn4Y+hM7Uph2La0axlDudj3Zg2I+fTAWd4OlWSrUTVgkM9MBgbTJAuLQb4kvHFd2JqwuR5DJCoxB7QACYKjvHaAQd8E8NyeutSQLVpy6i+kxcAA90c7euLmvs0ys7mmqsjAMKbalgwwaItI6bfLCvhFFlztIOP+9TkRMGfyjCz8Q9tDINfoEJ0TwQP9c/Bee1fBdBquo0uGqHTESFgkz5SR8MVbLcVx1T2xyJeQVju1CCfGR8DAPwxzX/ALNHUFDCZH/d2kxEEcvPDoe1x04b+qEQRoUxyvEtQifTBmXzkGx9MIuPcL/ZyjDZrGLAMBePA3jyPkA8pnriSfjixCkUuhZbOA8/TBcyMU/I5q47xvz/AEMPKeYa3Q7GcDLSrAhW32c432TaGPdO/wDXF3DTcY5IGY354s3sz7QtK0mMWIWbieQPgeXQ+dqDRWKsGcZM1TrULggFTI2b7JnbcA+mOMZtWpswurCQeog3HyjHYvZ79oLVmzFNaZJEBSDJAILT0I079PPFC9vcgy12qFCgYkTuGIHvA/3hFuRDYdhO7UtKLFqg1eKVQZFRxJBsY2BUeULbyxCON1gABVcBRCjVsNoHhg7N1yoH1aHkNQLQALKD0H5+WF9TOn/h0v8AKR+eClLrb/tHmP8AjVPjjMRfvD/yqPwf/wB+MxHiffip8Fe3zNN9Emp3dOqSra1BVtLT/epqZF5Ldca8XooMhmU7XWSNQldJ+rVAq9CdNISeZwTR4pTjvaWM3JE270QYuRIvsYwJn9FTUFHdYFTaPAwJtbHko8CS4Atc2tRqCLBvlaG/FljbzNPr6rl61o2PwOJ6fEXH2j+OEdUFSQdwSD5i2PBWPU49GHJ7LasqcbfnBxOnGQd0+H6GKsM23XEi54+BxNhTRVtTi6n7TDwNx8NsHZX2hqr/AGdcjwDEfIGMUheI9RiVc+vjipaw7hWDnDZW6pnaus1rsRdm7sCSBJIUbkjfnGCctn6tQiEZh1AjcR4D4nCz2UzMrmQkM3ZKQDtIr0o+Zw+pZ3uqtZgrQdXfFr2EDnYYwsflhcBGwGx48dhyWpDiiWBuWyLVp4VXoNl8uMwp7gZHBmedxe4nmOYwfwzg+VFYPRq90EwjiTJEbiTHngfMVW/ctRgAwVHYAyDpWqWm/gJxzKj7SgcmXyNsacUP/GAe/uKDNi3doS0VoQfEm/VdlzfCKpLohptIYhdX+WQTcThNUXMUjqrZdjClZQ7DqPegjrOKXk/bNljTWYeBB/LDzK/SLX2FVW8yG+RwOHDuiBBJNnnfqhNnI04e+SteR4h2oNRAQijSqsAe9AgFp2vM9TgOv7a0wTpVmPe37qgbwWIJN+YEHlirca4+a1IgqEMhiR3QSBckKIuBe+F+VqSR36cRKz3jAH3TYbczhWd74hZNDnX2WjG2BzS4muQJ6dN1a8lxo5qo6soGlAyBAQY+1fUdWwPS2GoonUxRjLDUtp3YHleQCbTPwxWuEZgq4LSy99SsKAw0FgAAttufXpgb9+M8WNJfshWiSSZJJvNgLdDgceKJZmbrw5cuvVHZAJrLNgP46Hr56q/8G9yofeJVdtpURv8ADEef4WtVkIUA66fe2KhiFaDzsSfNRih1Kz1AV0sZUwQGeT57csWnI+1ipTpr2bSESdTBRKAERu246YIzHjNT9K62fogS4JwYSDvw2+6bcW4PmBRenrFQFSFJFwLXJtYdJO+KIeB1EqlnVAwbfaTIAkSI5b4u2Q9tWrVuzZFVWQwRMkkhRvyvOww04v2Nai1OpZmVosJ1aYB8wYjyGHGyRTi2uI6iwsxzX4d1OaDx11XMfbzglSr2VJNGrXJMwsd5ReN7iTjneeyNag5SopUjnuCJiQRaMdeo0ajZhASGUIkg77tJ9dIt4+uGWc9nldaTW+t0qV3HeA+Wrr1wwO0s3VcPuq/8RAGoPH3p6rjuSzroqmQwO6g3HmvLzGLBwfiinbV4oSSD5Tzxacn7EJTrAlBoqAj3VIUsCF3G07g8hgf2k+joJDUJFRoC0wYBYiRubdOnlhggVVpYXa3yXEFbnfx3wxNIG4scUSlnalNuzrKwYGJO4i2/MYsPDuJH3bkePTphd4y3aI0krpvs1x7tR2b2qL/MP6j9c8Fe0nBRmqDU/tDvIejjafA7HwOKDSzGzo0MLgjF94Lx1a1LUSFZffExHj5HEMcWlSRa4pnMnq1IxKkGCDyIPTqDPz64C/7PAGRVjF4+k3guiqK6Du1hcj/iAf8AUt/Rsc3r9qJs8fwnGi2q5pB4IdSZ/ux/+N/KP6YzCXtK3R/8jYzF83RUyu5oOj7c11iRTaOqRvv7pGJ19vqvOlSNo2Yf9WE2e4aEa0gGDe++CMpwdHDEl4ESREX62tz+GFm4eR5LQEVzYALLR5JZmq5d2cwCzFjG0kzbwxFGD85wko8A2tBPQ4MpezJNPtDU0gmFld4mYvsI+YxUQSHYbJjtGAbpHGNcF1ckwMSD64Jp8AcgMGSCSBc/+3xxAhkOwUmRo4paMbA4YLwcswSn3mNpJAE+A/M2xA/C3UqIHeEgi4iY9NsVMbwNlIe08Vafospo+e7KooZKtKopU7GIqj50wfTHUK+RNKoqZamKRYMZWmAghYgtpjUTcSVFtyYB4xwr9oyVVMyqf2cMJNiGBXkQ0EHcdcW7IfSjV1M37GzazJC1KhE7nSGVo8hi1EaUrB+lA6Lo/HKtT925rtY19hXnb7r6dvCMfPDZpsdLzX0qU62WrUP2auGenUpgyHhmUrewO5xzA77EHxwMrlIueYf7Y3/eB5j54HJExj11hoZSvX/bFVKLXiR6sPXHUfo89mlzuW7c1dLIxpEBFDCACPrG1C4b7vXHLqVGkRznnvjov0U8YpZc16NV1SnVQMpdlAFRDAALECSGm5+wMUcxjxThYRGlzdkL7bv+x5xqMF0CoyFnMwy38PeDCww+4Zw6rXyuWq5dGUuKgYqEb3arADvMsT1HTGfSPwPLZx6FSlWVtKGkezdHsp1LME/eOLV7H5I0cplqavIQPO3e+sJ/PefxsJ8EUjezrTw/0i9rI0WdtlTU9qqXbaG99H099tI1A6DsCDdev5YnehTWpUWookM4LCrZnBIgIO8BPXpirZf2KzLV1qalZTVDG/V55TBO/ri9fStl6lbLIlNRP7QW33UIwJ/mH44R/wDyYQCIyR1s/lFZi3R7Cr5GvW15kGpB1FN6dNpJ1Op0gROkz3rmPhhtWyFU0lcDWygrNJg9gWIMEyf9scSGZzNGp2U1A9u7OrcSLXG2D6XtZmKJ76kH+8hQ/ERhmHBthZksnmTuel8kCWUyOzH66rqDk06wZm0gonvdxrA8jab7ThgeNQqLuVCmZ3IINp8sc6yX0q1ANLnUvRocfBx+eDqPt5lqg+uy9O1hpLpYWGxIB+WLf05zFwJs7/alxlsVQ0XZck9JgxUqV1GDy6gfE/MYE0pFMMfdYxqMneBf/EMc84Z7T5SB2dd6Z5hocH4EEegw8PG6JQfWAEm8ExbS894dRHXn1x0s/ZDM/RVY1pKe5/2boZqiNagGLEbhjezDxJxy7jfspXo1KlRX1IDzMHTLQIHMKo264u9LiMIwVtQJBkHYQB+WB8lxgMWWqB9kwwmSQTHhAP6nHMxjZWkAjzCnsqOmqpvs/wAY75B2G89dt8XHKcQCHWsHkymIZeakYSZTh9BK9c09tYV0aD3dKOwtdl1E2PTe146+XqUNTp30U1GIJMwpIlR0iOd4tgpIugVQ3a6TxnKUuIZNkUrqZTomJV1gx4XgHwOOC56m0kaFkWMqJBFje18dQ9kfasBpNla1RT9ki2qN7bHw8Riq/SxlBls2aqCaeYUVARtq2eDsfstH9/DsD7BaUtK29QqbrP3E+f8A78ZhU/EwTPeH+Mj5DHmCZwg5CntYDMMzVGbUwnU1ySABFgL2gYKr5yjSpvQpKXVjDubayjyjKPsjSbg/ewTmKcEREzuqxH+m/wAsR0suIJYgAbkgYMMc3PYYlzE7LVpehouQXDBQRaROkbgGN4ECRzwxrcapmjSpCnIp69+erZrEEGbxtIxHV7JiFSojHmAB8rXxPQyYYeP8IOCHGBr9WKDE8ig5VXN5cGoDsCZNvG+HNGvFFacgqGLju3U2EgzMGAY27oxvxfhhV0NgpDnYD3QGG3X8sEZXhINJCJkkw1iIBIjwaZ9I9WYMRG9uYDdUex+1oHh2VpLV1VD3CHgASbqRBiIuRf8ApGJchSovTK1CysgYqwAMncA3649zWUUVASbEGdhtPL1xEi0W1Kjy17aYFvHBRkLKAP4XW/MsyVZQrISQWTSu9msQbeI5+OBuCuoYdoTB3iJi5tbDTh3DVKs+qQOsb/HnjTLcOS5JgTyAPM/6f5sEEkYffFVyyZOiY8M4bR7SpWesadIByp0ktqYwoA6xc9PnjMrl6Wqq/blQQEVtBuZBJYCSBpXlfvDocQZ+jTp00PaAoSTqUg2A2IFgZkweTDGHK0+zVmLIrEmWUAgC23jY+RHjinaMAvXfRTlkcaAXmVyyaGB0nVUZlBQHUu+520kR64i4hw6mwCgoXYSSVgh7WJI5XE3EAHwwXklptTJUkmmTEwNSm4Mb76vliOnWQvoClyQSQF1FV6mNvLCEkjS8gNPvZPMie1otwv3aVUsnTYI2mnIYhgFjukCDAibz44L/AHHSIqtKQujR3yJmVJUEyQGg+Aw0yWVpqSSAJMXiD8p39LYMbglLaZF9gOXPl43wD+ohf/h6I/YTs2d6qvcLy/ZZikFBWXNOorNNwoNxyvqg+Hni/U8/SeUp6hAKyrEd4GCCFPdE2mZB3AxWM3wpEK1aZErUUmbDSwK3bl72HvDMh9Xr1JTAc1CgAEs3eYQ2stvGrUuwiwBxkYqPDF7nvNaafW6Wlh5sQGhjRfvRDezOcAOhySdUIZg2ve14t+hix1s4tagEaoabME9wCVYmQRPOwJHMEi9xit8HI1kBgsS4YjvDUAxXoJ0jkZ27t8FcMfWqtrCyeSybJp1meekBdovt9rCMIjABdJWhsX10+ifxJcXuyR2LFadNfqtsuBmMuFqlRVpOwpuEUklQTsTZTIkbSQfETZNFelozOWpFtpWRI35XBmOZ3t0wBwxgpe5XTJHdknWEZlmIglR/XkT61buKQCe8ZAjl2ZuCP1GNIttgcHahAmkaJSwM0N14cksz/AKDKfqofVKljq7m5W68h0674T5v2QpFSUVdW4BJWf5RePwxYq9aKS2O7ahI5LTifhy6HEn7RAMVH220xsLD37C8ep6xhVxLXh2fbyPhor/IW5THv5+epXNU4cLSji+4c7XECR1vPScWr2Y4XNFoLM7VAKYJMCVOrUVII90XtM4F4TRLOA0hbzJ/it+Pzw3/AHJrCujCApIm/e0FfQQflgmIxEEzuzcA0dLSX9O6Jl7nyRmf4bXpmrop66YpqaRHaEsZTukgkAe8dh7owoocZztMkNRpiFnSVYGINu0He1EbAnmPDFlyCChRKn6wy7SO79hrb72InxxUv3p/9azMdKloYEkwANMTzvgIihjbniq+87efRBaC91HgPqmGX4gY7cUxSZ9RaHm43lWk8ht1wY2Yq9kZCr3RtPMAMNJJ2gXtOrltiDiNyIhAogTYCbz5m1zvAxrXz86ijJUKrAFyLwLn47Tiwa3KJHHke7Th4+iK2WQEtH+1Cay1G7VSVIMFyCDLNMMSb9fGTjbinEzmcnUytVQTSJqI9zo0zOwJ0MLX2nwsvTNVOdIKZEQBB5RJAnciQvPCfO5utTRh3kFQFTusg7jlIPMc4w/He49+VpeXKeHldfVVarkSphtQPQqfPGYYVuP1ZuwOwnSLwPxxmGey5178EvnHVWjMU3ViQZUiBYmCd9pOw6H3m2m9fq5g1qwpkkICdUcgLsx8gD8MNMtxvMVZ0CQolidICjqSbAYXUeHVTVZ6YLPJIKKWGrUdmFthPrg+Gjlj/dAFDTW9/D6lIgtc69U9zfDaApg0lKMtw17kfeDG89QPlgKh7QgALTDOTeImD5D8zgWlwVmKtUYjtKjUlNQtLNOn3VBNjIMkDExzVKhUekVqA90K2rTdgDJAAhRO18czBNIDZHOd4+p3ryRJXl2rBSg4rxCrr+uBUxYG1jjZMwAF0N53jn/SMbe2GbFTMMVIZLabRyAO4BO298KlaCNsPMiIa0RgNFbUhM7Nth4J8f8AaO4znC6peTJFjNjB2/Lww3r8YpdgcuumQpChFJMjYloEMTvPWDHIA5Cn2VNp7R2uVEMQS0BdHKdyT8MGnL5egxAdXK1VUhmE9mKYLQqwCdR0ybWO1ziJIWPyh9/KbFWNf4RWPq8g356oHhfC6ldlGpUBneSDAJO1jYHc49ocdalqSAwMTeRI5i8H/XGy+0TJVdhULqzOVSCwGoFd5UWUwIkDlhKx73pg+UO0227/AKqhL205wv0+iY1syGAhTp1hmiI3kj18cMq+ebMjvjSikkMW95hIiQpUMT06i+2PKGeFOggOksoVlVGJcntQSGGwbTaYJ07c8DZniNSqDqRKcTsNRg1GqQVJgd5/Db4BkETXBzgLbdE7670ixtkkFRjflf3TDM5ilRzFSnDaFkC95tNzMg736nriPL069KpVamhXU32p7oAJhogTvuRGk4TGNalmJBu3dC9NuWLCi1ajF1qGktTSSbNUaxUajYCzGw67YVxEmHY3tZDo7Q3dEjp4I8UM+fsQNRrpwvqsRqQWpqYvUVlEmREtcrcgjSOgO18ZxDMJ9X3xUplpdRJ7oEgMLWJgb4IbhlMBiU1EKTLMxMwbxMfLAfBa7djpphGcMx7wIADAr3jfULSFAm3MThODGQYm5WEgM0N0BryravBNT4WbDFsbgCX6irJ0/wBo2rnvq2qAhFUoRRUKNyI1AG1iSItbDluKhhoCPIgwQB3b94ELJAP6GFP7vlu0c6qhYMYIVNRYGw0zEm0k4c5LhqgFjJJB2JFpkgmZMtPTHm/ieJwkhDmHbTqf46nUrXwjMXhhTuNEch+D0/KVZTiTipUWJ1QAZ6qLHrbT5SMb5DiVTs0Ftom5s03jkYAPwx5w7LSzh41i8bwSigG4vyOwwy4Xk/qklWEq1zYyFC/h0HXCTnRMZdWaHp7706+SUyaGhZruv33cUryyuCQTIlfsyYCKbHkJIX4m2GT5lk1KEJUupUhQ0wokbEC6+vjiZuDMpcAd3UCC0yQFUDU2xgzH4Ylo1AqSdI5C+sGNj3ZA+P2caWHe+SENZxo/Tp6LMxBAf2rje+nKzaU5ntVpOSD2Zhje4souBuDFvMevjZldLQv2Sdv/ACw35YZ15dWZi2kkg+5TWBp53ETtJGFuY4zl0UjWGNhFJO12GkyxPZ7QLHriX4N8mpOy5mNiYNRr74oHgmpnICyO+f5mP4sfhhw2YRJVqqpJWzMARFzaZvip57jQqMAFaAI0li0mZ9xe6DB5E7DHuT4PXe7Rl6Z3Zvq7ATCqe+zQeW+DH4aJDmJry/n0QXY8VQHv6K4uVSlq1EqFgnoCJmYNoYcsVorSetCU2qaiTPuiTcQSZPwGLBkcvTo0C2tzALawAs6RpNiTySQd7jGLmVViVQanOrVzHlBj8cLkyRAgs0Gxv374IAkLnaHdKuO8OLIjle+SJJWCAAe7qPLy6eGMp8OcoNJAOlRZlndmO5mbjB2drGCY1tGxvckSTf8AXjj390qya3oKXKksATOqQIsTuL9MaLQ/s2ga0bCBbcxJ4pSnDaqHUyllkEl47x5Xmwkz6YXe2CikgChASRsI3B6HoBv97Fvo8POtUVNIlBJhhpBg2ZY90DykYon0h55atdxT/s0ICwsDSAADAG8RhiIuol4o++5UdqdFVihxmJcvw9mUELIM8/GMZg3bdFTL1Vr4I1ZcrUKIjIxUEseYv94WvN7Yl4pxJaGZpVIaoVproUQEupEgybd6bAeeEnD+G1a8Bfd21Gyi/X+mHuUpLT7tMd4WLBZZotM8hP44Yx2OigJr5jxA7q1OqQb8upQ9LN5qoqaqSqqM7q7DQQzsWJBaeZ5LNrHnjDwoAS1YieaJH8xOo+uGQplzsZ6sZM+Q/M4n/YwLtLkfIeW1umPOzfGJj+khvQD7m/srW47Kv5zhdIUywqOzb3I3gnpJwsYbYsfFU+oYWmCYUbCDbFYVpidvDGv8Lx5cxxlcSb0Ux4eSc01MTnjUHZqiL3QhKghiBe/eAJPjbrtb3LcKUXgDxJ1nfoO4P8Rx7RyxqCAuldwOt4k9T44Y1ssKVM2JYAD+EG2/jMQMNy4hzzpoFv4fBshaM1EoWrlahJMsgHItJ6zHLcGIGFucBFS51HSL4stXh7Np0mRuCWAJnmb74T5vhx7chmAgAE38D+eAMlMbswTEsLJ4ww8+C1y2XidOl25/dANoHW5n0GG9KkAIIXbVpsANgDGxJJ6dcT5LKpSWWYeAFyTvzgYa5TKFh2lKkzm4EqQsG92FvnjnPc85nHVXETYWhrRQCUcOyqu6syBoHdBHdk222MWtfDqplzMxMjfe/SNsEVMk2pWZqdICd31G/wDDq6c8bCkmtBqqVCxAEAIu4E6jqnfpjz2NwsskxdZobcvqefRPxYiChVZjvWp+nTmvamT7rSwPdIIsCOsYFyPDEVYpqTfa+pupPWByw5HDtLEaFtzYlyZgbE6Yv0wt4rmayUu8Oy70d2UBEESVBg7dMLRYTPG4NfTQacBepHkqR4mOWVrWN+bgTpV917outw8GnDCNo1wkwZ2aD8zibI16YC0y2slmA0gtYkm7tAtMc7AYR0suGSGZWdrq3aHmIiNJBhpnyIwFX4tUyxZkIZh3dTksAJEkKSLiIH4YZGAgDQ0tJ7zx8PzSmZjyHvzD5RwG4HW+vK1aElCRTolmIMk6ifu/ZUR7o3bEWa4qlGmO2r0qDye6I1AWgQsv/vjnHGfafNV2IatUK76VOgHme6IBxtww9q2nLUpJNwolx08T88PMw7WxgGgRWo6bb8OC8/2r5SdbtWyt7V0kkolWuzwoZ/q1mZESWaCR4YWVOM5qppWn2dP7IFNQSB07R5M+QxFl+DOtQ9sdTKJZFBZoNxIiBvFzbDThSmkxQKmliGGol3WB7ttIN9pmADc8zFrnOztaOGp9lDdcdNckOf4LmqhVzLySNTuSVI31Fz3fMAY8fhJVQalRnmR3ZVQRcd8iCI3gYvGYq69M6YbvRYKYYwYt90HbCDjw1xB93XPyEf74jtjXz6I3YMOgUHCOIGgD2aqrGwYLLCbwGO242tE+eJ6+SqO5Zj1uT4ty3O+N+E01Uxpkzv0At+W+DaNEwXqExzm3IddhIN/hijcQScrfMqn9OGCzstqFNmosgNgIM2t3gR641qoUQBdRaFE6ZuB0naQYHl5Yjz+swKcBOd7iYneNiYtPphq0JlyCRBSGJ+1aY/r0xSF0cxNG697Lj8oB4IOuBpMWmDfumxBMm1/Hwgc4hq5wU3VSCzaNcA92F7sEc5388Gpw01bszLE6bAz6Hw28ziSl7Mu81XKFUUhgouEJ1GxgkgDywYBwAHRDNE2FPxdRTy/aRpLrYfdLC/wWR5kR1xzKtlHqrV0gDUYJmOYbp6b4v3thxlaqqFJCWUA2hRBM+MAfE4R5Kl9UvjLfE4cYPlCXeaKUZDgKimoYEmLkGPzxmLIqwNsZi2QIWcpTVzpZdK91Ra1tunhjyplSNLfZUCYNySY/Xrgmnk1B9+02teJwUuaX3QD5tf8A25Y8x2eUbgDvv0tJA5t0ryOYdCAAQpI3HUxv5YdUclAMHvWBsT+HngzK5Os4kISvWCB8WgfPA37jqSe0rUlk8nNQ/wAgInzIwSPC9o68tjpYvxNIoa5uiA4rwrTQqOSWENFoBMET1MYrXD8ihiZmPO58On654u37DlwCrPUqyCIUKm4i3vt8gcbU0o0o0ZamkbGr3j8KhI+CY2MNhzHelA9bWhgpRBZcN0nyeWC+4r1X20qp/Iat+mG2X4XUJBq0lpWt2jhJ5+6x1H0BwS/FqrjSHYj7tNTp+B0L8FOJODcDqCoKrLuGEjcEyL8h8cHkf2daXf0WmzEibNsKFi9b6cENTyvZkmpmbACEpoYWIEy2gc4tO+Nczw6gKjO1Ko7WBNSppW3lp+THDfjeYy9J9T16aT72oybFT3RM3gi56YRZ76QuHI7NSotmHN5I0rPry8hjPw2Klknc17KaLo0eBr6hKvkkI0KNo5zlSRFjbs6esj/EQD/McFfu7M1bsGj71R4HyuP82KXxL6WMztRp0qA5Qupvif6YrPFvaLMVz9bVd/NjHw2xomQDZB7NztXFdQr1MvRvVzSAjdaK6m/zCT8ThZmPb/LofqKD1D9+q0fISeXXFGyVaF6DB2Ty2pRcdZ88JyTp+GENNOtM+I+3ObrEnUEBtCKAY8zJwBk8y5cs7M0iJMtgpMgildRkeGCoChgq85BOFMzWggUL15LTgjc14dE2yOJ2UlP2xpKxUBlgnurUqgC88vHCvifEkqpCd0nTEI5G8kliD+hivZkk5qp/E0/HDbIcGYiARcGCCpifHcb/AKjDdsblJPvwWbP8RezOwgC7B/UenElP+D8KoIv1g1yk91jBLRpMEBgbiw6i+8acM4OKZTUoDvIlWKMwhiwvboLdfHG2WzMdkgknSwaARyUDl4DBtPO02rZVlICAVJNwBKwJ6bY6eZzHgNHO+8bedeSzsCLtwPM2EyfJ6VMBfsqFAAW5VdwQTZ4k3ucC0mIrVjeFRYXzEGOm/LrjKvEmqFVpqQpYEMfAqywOo0n5YyhS1VXadbGBG0m4ZvhztyGFzNINH6k8B76JjsS9wI4br2rXIgMZ0yARzUS3nJafSPRbnNTtAESKg6x3zHkPPDs5IQCYKlmgXHVO753M9IN8K+K8VEhKUFhBkCQrHcibMQfTfflQRuJD36J5jgRljFn0WZPi9OkJUNUJMzoMH1MCIHywzyH13a1mP1ZAhYHdKjU228gH8MV4cDDKut2a8sPQ7C8mYE2w/FVjT7JFCqEbuj+DRJM3YwJPjhh0bWuDh5enikHEu0Kn4kgtpWTbUdInqJPyjAQrftVQUVXWBEQSo7puxI+z5wCT5Yk4rVBXSDCQQzmfyvPltzwXUzb0jSpZSmrakVi5uBTOw2gTB/3OJgjjiJsVY14AeXFVe4kDKNvqmdfLUlqUqStU1SQACWkRJJEiFEb/AKFhzqrQy5Ld7XGkWksCNOw+9B84wLwbKKagcrFSysRfuzMz0tPodsEcd4oqVdZEigpcC0a2BSkpnbvAnzp4aDGmsoPj3oeY62uYe0NqzoCG0EoCOZJufxHpg9ssU7pEaQBBHTAXDVL5qj3DUOsOwFiQpk/gT6nD/ihU1GKnUCSZIgybnw+GGgBdBKuNpeKE9Me4nA8Me4JSFaHpV8stkptVI21OW/lphY+JxIeMullSnQ9EQ/IGpjdeANH1tY6ei2X4CEwNW4rw/K2Z1YjkO8fgNvicDbHGzYAKzRyC0qZ56huz1D4Kf+aoZ/lwRluDV6htT/zlnPwsv8pwnzX0q01nsKE+LQPkPzxXeIfSTnKsjtBTXogj5mflGJL2ogYSukngAQTXrrTXmAwQeqrHzGFOa9qOF5ayk12HJBb/ADbY5Vmc49Q6ndnPVmJ/HGirPIYEZDwRBGOKv2d+lypEZbLpTHIt3j8Nvhiq8T9ts5XntK7weSnSPlhZSW/lghaJ3XYb7YoSTqSrgAbJczEmSZON6DwcMqHDxUY2/mC/jgrKcAEtqBITfvAbmBFr4kQvcQBxXdo0anglFVpONarbYL4lwzs6hABAN1nof6GR6YHbLkb4C4ZTRTDRmbY2TXLBdBmZ5fAx53wXwzK7EyZuQeuF2Vq7bjDrKVQDuI8vywlM6mkDdehwUIdIHk6fwmfZwgIGxwwzNZe8OS225zyJ3OFfbGFAEj9csT0FYkx3jyJuR5dOmFGOjaLcNU7iYZZng2MoJPLlXvRVrJIrZysTEKahv5kD5xi4UuGrbSq+6pMP9qLx3oI54SDIlM5UkOJpAnT7xmBb4fji30jdSSyyFtAkWHiIPX1w8Cx5BcOC8dioW5nN0Op1S5cpFRgAbKYjmQAeu1/nhXRyOlg4ClSZCT9kraZ6k/LFi4fRNevWQNDCQvQ7Ak+g2xpU9n2U9+sppqILLNz0E25cp8JxMubO0Rbcfx4bDkl8KOzB5XqhaVNu0dacmT1st5Y2HhEeODMpl/2dXd31HURBsoPvRAuxHTqORE4lzGaWnTUAaAY1BdwTPvNuJkbX5c8L6CPV7pgKDZhYaRPujxj8McAGizvfp+U4HOecl/VLeLcTqV1KqSqqLk+8wnmSep90fPG1TKdkwUXOm56EkYacYyyU6ZVY+yPGQZJJj9DAfFKrNU2iQlhGwIsB6/LApHXpxT8bAxubnfjsjcrDQim8iTyuATjapnVplaamSw1A7yZ59BIsP0REqNTQSoCPNybnSAIUfaPXVAvaRvPm+FGkBVR2qo6K9IkDUwPvqeYZTyHhbApGSRRXufRBjLZJq4I/JSU0GyzJAJAn7wjY/wBcFUc6Eee8VNoLTHjeb+W/whTSz+rSB9qP9z4eOHVDLAVVQd55W8gi/Tr0xitfIw5gdvdLXexpGUjf3aMpcWfuV6Cs0StRAO8AxkBhEwImdt77gV7jHEC5YzOqDHjHdnqYifFj1xdE4b3OwWFetUYOwFyCSsk8xo1t/iXFV9sRTGbqCkulFawH3lF/TUI9MevwxJbZFFebxWTN8myg9j0+urPBIp0mWwm7dyfK++C33xN7J0tOTr1Bu7qn+EX+dseOPAfPDbRus8lD4zG5HhjMXVVx/N8arVp7WqzTyJgfAWwAEx4cS01HPCerk9oF4vhjU0yN8SonLBi5JoBNh1I/XXHdFOU7hL+zPQ4my1MnYE+WH9LhNPTBqEtB2EX8ZwRwjLFdRgggEi8RZh6kMVthlmHfnAIq0F0rMhINqvVKLLAdSpNxIicPOCZIsuoUwwkA2kiRO3je/hifOZLtVGpu+sx1IO4v0icH8N4XU0rFTTaLTPyjBz2OGkLZzWmlhLZpJo80QUB4ctAaGJ1GGNojopn7Qjy75wYlJqqrpgAE3IuSY5gSYA5kx64bZThQWJH+IgX/AF+eDc+ipT1Q0gW8b7D9fHCbvirRUMA1vQn8IgwbnfPKdK1CqftFwZlpozEtciYsJEwPUYQZrKwgJ6jFv4nxrVSIIMF6tMSxb+zCsr3O/egxAuIAjFSz06LnCmJbMJc0x1PHmtvABr4C2PQN89dUbwjKqyQ0A8j88M8nwgkWWTJ26dcLMsISZiAPwJ/LDDh/EXWkNL7+An44y5Q51kLdjYY3tEZ15HZOKfCwgBqnQDiR86EDBFjo/wDpHjhZVqu6yxLQefjg2tWAJsSACItE2nxMfl64HFCXbeJ89l2JflcO0+Yk7bAbfnimXBuBftI7Yu61LpIg90QYggjc4aVuBNTW9VS3LUlz6KRz52xrwPNslAAKKYuWd7AA2EA8zA36iA22AOI+0NOijPUcsSZQD32AMTBuoPU7bctI1smWIGrXm5z2kzq5rfK5cUKjF2WTqep9laYtuCbf4jMchuUWf9p9dUqpY6Qe+bW56ByB6+8bbQMIM9xN65Ed2nMhRcevMtvc+O2HHs7w8FgzglFg6N1J8eUW22MeeDxtjD+KG+BzY8xpM+B5DtBrYEUrsAT7xXdo5CSL774dsAukbALBv1KD8Xx5+2r2QN9JpLa06iwYgbD3RHTujANfNlqle/cLUoHS8D8B8sLYiRrZCBurQR3qB4obi3fDaQxJY7X2NrYC4nnEoqCRNRlAAJkm0GY2UHpvMC0nDnL5SppqBAWMyAYUc7SeV9/GPNRQ9nKlSoTXXvnxNvKDthIOEIL37kp5zhNTLpoQfsnxElmoVACGbUha4VxY+hGw8PHF5OXV6TUy2ph3kJiAYuB0BH4YrGX4StJoZDI5q9p67i+G9N9atBbVpPKADfvW36xbFJMeC3Kyv+2YelHX16KBg3h2cbcK9hKuHcOAqEEVFMknkvltt4eeLnwjJQO0I92DPkZJ9ACfTCjI0Xb3zrY84if9cWjPhaVLS3dhb33UQ7T0liq+jYUa0YjEBjTbWcefnRF8uYTUjjHFZFOdw5eW/egKHH9GZeoBK0qZieTsth0GkGmvrih53MElibm+/X3j/NHxw+4lm9NJrDVUYEnrHea3iY/yjFbqDVpHMx8WM/kvxx6uIU2/FeclKuWWp9nkKCffLVCPkMCF8NuJ0wCqmToVVsNoAtH63wuqKnImfHBWA0Eu7dDY9xv2Q6jHmLaqFxJd8STPLGJk2DQQfTDb91EwYiQCfA88Cblo5jSYJN6aqXhjALIQHaTBt5/64afuta3eqMaYBWYWbcyq2BYdJ6dcC8LqVKZmmpkiIgkR0I2I8DbDShkqrL9YIXkthfrpHO25xozdhHCC4ixr1KSjdK6Sm3rohc9xBHfXp02VQAN9KhSzE/aMTtz+J7q9dKd9CidAuYmBM2kkKL+GGnDODJYhUB8RP4zg7iWUFMB5nbx/XljHxXxtrmhsAojiaT+H+GkvqQ3fBKuH+zUEsdTGOdh/XDHIDT3T3Tz9MCfvGddgCtHtAxuQ6wYnbSdtItf1wuzHFWntgpZYAdRy/vDwtz6jGLiZMRiHAvdZ4cOOy2TgW4SMkDTirRmW7hgzsb+BxXs7nXq1lopyI1eHPfyn54mocfpuhhoYqYBF5i3gb414QyUCAe/Uc95unOB1vuf9BicOyXDB0rmHtBeUEHxcb4BZ072yUxpFHf8AHijMrwBIbtQGmQByQEknSd9RJkt4AWAxWc3wB6jNTQGFZr8rH4csWyhn2app0iCTfVcC+4iLR+GLDQyoIB64XwUuIlxDxO43V1w4bDgmW/8AA3QDUfn+Vy5eHunddCAbXFvjtj2lloAURA6Y6wcoigs0BRckmAB4nCfNGlUJFOklt3dBq/wqQY82E/3YIbGk/Duo0VpxfFACC5iqNDKVKiqFAjURfqYuecCwnxi5xYcvwyjQOp5q1Dsg3v6d0eJljyUEYiqjQgiEXUZOxkRYbyxk9eU7SE/FOKz9XSU6ZKtPvNNjqP2V8PiTi+GMTWZgbvy0v6LNxmMdiHUBlA89V7x32qJMLDETGkTTp+k95upv4kjuiv1aTVUao1yBOuegsPG3LaOlsb0ANIciLTHy/HHj5orSAa4k93lpLzHqAB6eWLyTFxRw2OAZRuUXl+HgUVqSIaI9IMfP+uHGWqhe0mbIsDmZ1tPlEGcKBm/q0Lj6vUCEH3Sp59Cyx6HDSl31qSxDMwQ9dKi46bmPTCrcSGuzHYfwPuqvidL8o1J/2iJLDcF1VRfrEQo20gG8/dk4i1kVHGoE93uiYW0R5iP0ZGGmW4SaaGo7IikiXY309egJNgLQAOe1YrvUo1mNQAK3u6TII5EH8fywviMj7ymyR7AUwvc2hyVz4dXBpaGuD/v+OCURlaZkcvDFdyWeFr4sVKvTYDvaT4/1xhue+w3kivBJLuaWVE1kOTExMddv+n5Ye5PKCCQZMD8r4Dy2QZam1gu/I94EesE4cUngta4Ux6XwxK1oFtOprz4qXv0yjZF5fKgVEYwGZTAtLNdRb4T5YT+0mb1VFpTImTzJSmTE/wATy2GtXM6k1EBWI7NCOhu5HQhTv1xWEl+1rxC/ZJ20IdKn1Y41/hUGWLMf8vwPuCkcTNdDkk/HM0S5QcoHqTJ/L4489nsuKucpLy1Anym38qD44Bq1tT6travWAB8yPhh59H2W15lnEwgNxaw7m/kPnjd2aVmP1ICecbqTXqEfeP8ATC96h88F1iskHfrgapTHI4OAgEqLtPDGY87E4zHUoVH4nl9dRWMTced5v8cHLlggG23XG1fSyxuRa0WPj0wGtWI88ePbK4trktLCkOFFWPhGQDDfl1w1bJIFiL9cI+H5kFZB8PhbDCnmDhZ8zg6qTuRa0YUkHfAHE+KQdIvz84/UfHpjTjGd0MfECPPCrLglpJuY+H9MXjjyuzu8FsYOAO+dyypmC/dAgEKtRj9qLlVHJZFyd4wdwtirkDYrPqCPyOF7yPXBeSqw/p/ri2ILntNprFNb/TuDT7Cf0uHU2YMUXVO8D9HCc6FquRd5N2BAWTA5Xnb03Aw0pZ8Cd5EeGK/xXL/WEaYplixjV3m1SevMzFhJ8oZ+FwTOLmzF2UjQXuN614eV9y8e8tab07+SbZQHWXQWG0yZJv8AhfFkyvFRTpARqe9pgAEmNTQY8gCxiwOEeQBKd7uCJJsABsJJ2sP0SMe5riQVdWrSi71H5T9wHYnrBY2gYfw0bzO5xaAOfdWl8u61EknW+SLz2fYkGoSz7qi2joQJOj+IkseUTpwsTjFOgWJg1STKgkqu1jzm2w/l2wkr+0Aa1KVUhpY2dj5ydM+pPM8sLuC5PWxXUQPAA9eowfEytDDyHFdGXA2Sm2ezj1mGk6m8TAA8hsPIdcbZLL98wJOoSZO39MMl4etEKBvBYk7+ZOFyU2KsV5SfDug7W/UcsZMczHxurRoquvfr5BWAs0lVayGBNifLfGmYymnLX3Zi3pM/n88GGiBSY82hcLc7ntcAfZX52GGGuc6gNgmcQf8AnI/7J3wrLnuh71IW33QBC+AIE+U4s+U9llpprZyyr3rATJ3JN+f5YrPs7ShFJ3NyepP6/U4t2VzhjGZJK2J7g7X0Tbn5mgN0rzUrlHQ02HaU2EEH4/EG4PXAFbg6spot3k+yeY8R0OJlpFX7sFD8v6jE7jQRB3vHT/TCAlkeenoqUOCpOe4XWy1TQO+p90j4weh8Pxw+4NwdmYNUIPgMFG+pn5sAOs7/ABGHeQyKi+/Lfnt8caUsUjw00NfP3xRg8Rkizp04oylln5N3AAAvMeJ648zoAhT7zpA9TA+cYYZfL6EZ5kBZ/C2IszVU/XaSCoFOmOtRpi3gL/HCUDDJOGN0AOg7qtAe75S4pPxapr0UUJLEiig6tP1jeRYqD5Yn+kmstDL0MpTJhQC19wARfz7xPmMaex+TFbOmrP1WXWAeUi7NudzJ8j4Yqntfxj9or1HOzGB4CxjzC6B8cezgYGajYCh77llOObTmluYqgAsB4/BdX/MQPTFw9gaPZ5Ws/MgL8LHFHzMhVU790H/+jfkMdA4URTyCrPeYyRg9bBLXraCdsRM2N2OInOCKi17TGY0JxmOtSqlwpe4fGPwGIapufPGYzHlD+45NYL9ZRXBG79QcpxYaRtj3GYXn/Wt6bh3BKuPj6yn5f9WIuH+96j8cZjMNR/YrSh/tvfNTVaQ0qYE9qwmLxoNp6eGIch/aDGYzEYzb/wCQs/CfsP8AFOcugNQyBy/DBdZRqYxecZjMJ45xpuv+A9Vjj9RSqsxJpzezn1EwfMYrHt457ZFk6RTQgcgSLkDqeZxmMx6XD/2zffEpUfrKW5D3fTDv2P8AfbzP549xmEMV/bye+SO3dW3OCW/XTCv/APHPjv42O+MxmPOYfh3hFZ+sd6TVz3af8Q/HGiUx2VOwua023g0x+Z+JxmMx6KH7/lXxP77v/RTrKbDywfRbGYzGBif1FNs2R+WONapmr+vHGYzFsPw7wrN/y7ioc+e6P4/+k4foPe/ixmMwTGn9v/z+U1H/AG57z9lYcn/9s/r+WFXHjFGjFu7mT6inY+Yk38cZjMM/Cf3B/wCXeoWXiNvFe+yyxwWsRYkVZItyj8Mcyzfvj+Jv+Y4zGY9TH+34lIHfwKjzn9oP4qn4qMXtR9SnljMZg3EJVCVMQPj3GYsqKI4zGYzHLl//2Q==">
            <a:hlinkClick r:id="rId2"/>
          </p:cNvPr>
          <p:cNvSpPr>
            <a:spLocks noChangeAspect="1" noChangeArrowheads="1"/>
          </p:cNvSpPr>
          <p:nvPr/>
        </p:nvSpPr>
        <p:spPr bwMode="auto">
          <a:xfrm>
            <a:off x="0" y="-2620168"/>
            <a:ext cx="7273990" cy="5453059"/>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8678" name="Picture 6" descr="http://bobcouch.files.wordpress.com/2010/07/shelf-space-planning.jpg">
            <a:hlinkClick r:id="rId2"/>
          </p:cNvPr>
          <p:cNvPicPr>
            <a:picLocks noChangeAspect="1" noChangeArrowheads="1"/>
          </p:cNvPicPr>
          <p:nvPr/>
        </p:nvPicPr>
        <p:blipFill>
          <a:blip r:embed="rId3" cstate="print"/>
          <a:srcRect/>
          <a:stretch>
            <a:fillRect/>
          </a:stretch>
        </p:blipFill>
        <p:spPr bwMode="auto">
          <a:xfrm>
            <a:off x="4786314" y="1643050"/>
            <a:ext cx="4000528" cy="4142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ตัวยึดเนื้อหา 4"/>
          <p:cNvSpPr>
            <a:spLocks noGrp="1"/>
          </p:cNvSpPr>
          <p:nvPr>
            <p:ph sz="quarter" idx="1"/>
          </p:nvPr>
        </p:nvSpPr>
        <p:spPr>
          <a:xfrm>
            <a:off x="214282" y="1269855"/>
            <a:ext cx="8929718" cy="4572000"/>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Horizontal Marketing Systems: A channel arrangement in which two or more companies at one level join together to follow a new marketing opportunity.</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p:txBody>
      </p:sp>
      <p:sp>
        <p:nvSpPr>
          <p:cNvPr id="9" name="ชื่อเรื่อง 1"/>
          <p:cNvSpPr>
            <a:spLocks noGrp="1"/>
          </p:cNvSpPr>
          <p:nvPr>
            <p:ph type="title"/>
          </p:nvPr>
        </p:nvSpPr>
        <p:spPr>
          <a:xfrm>
            <a:off x="578891" y="525025"/>
            <a:ext cx="7772400" cy="1143000"/>
          </a:xfrm>
        </p:spPr>
        <p:txBody>
          <a:bodyPr>
            <a:normAutofit fontScale="90000"/>
          </a:bodyPr>
          <a:lstStyle/>
          <a:p>
            <a:r>
              <a:rPr lang="en-US" dirty="0" smtClean="0"/>
              <a:t>Channel Behavior and Organization </a:t>
            </a:r>
            <a:r>
              <a:rPr lang="th-TH" sz="2000" dirty="0" smtClean="0"/>
              <a:t/>
            </a:r>
            <a:br>
              <a:rPr lang="th-TH" sz="2000" dirty="0" smtClean="0"/>
            </a:br>
            <a:r>
              <a:rPr lang="en-US" sz="2000" dirty="0" smtClean="0"/>
              <a:t>Horizontal</a:t>
            </a:r>
            <a:r>
              <a:rPr lang="th-TH" sz="2000" dirty="0" smtClean="0"/>
              <a:t> </a:t>
            </a:r>
            <a:r>
              <a:rPr lang="en-US" sz="2000" dirty="0" smtClean="0"/>
              <a:t>Marketing Systems </a:t>
            </a:r>
            <a:r>
              <a:rPr lang="th-TH" sz="2000" dirty="0" smtClean="0"/>
              <a:t/>
            </a:r>
            <a:br>
              <a:rPr lang="th-TH" sz="2000" dirty="0" smtClean="0"/>
            </a:br>
            <a:r>
              <a:rPr lang="th-TH" sz="2000" dirty="0" smtClean="0"/>
              <a:t/>
            </a:r>
            <a:br>
              <a:rPr lang="th-TH" sz="2000" dirty="0" smtClean="0"/>
            </a:br>
            <a:endParaRPr lang="th-TH" sz="2000" dirty="0"/>
          </a:p>
        </p:txBody>
      </p:sp>
      <p:pic>
        <p:nvPicPr>
          <p:cNvPr id="27652" name="Picture 4" descr="http://image.soidb.com/pattaya/zm/041113002_01.jpg">
            <a:hlinkClick r:id="rId2"/>
          </p:cNvPr>
          <p:cNvPicPr>
            <a:picLocks noChangeAspect="1" noChangeArrowheads="1"/>
          </p:cNvPicPr>
          <p:nvPr/>
        </p:nvPicPr>
        <p:blipFill>
          <a:blip r:embed="rId3" cstate="print"/>
          <a:srcRect/>
          <a:stretch>
            <a:fillRect/>
          </a:stretch>
        </p:blipFill>
        <p:spPr bwMode="auto">
          <a:xfrm>
            <a:off x="2285984" y="2714620"/>
            <a:ext cx="4953008" cy="37147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สี่เหลี่ยมผืนผ้า 5"/>
          <p:cNvSpPr/>
          <p:nvPr/>
        </p:nvSpPr>
        <p:spPr>
          <a:xfrm>
            <a:off x="416104" y="5347184"/>
            <a:ext cx="8215338" cy="1323439"/>
          </a:xfrm>
          <a:prstGeom prst="rect">
            <a:avLst/>
          </a:prstGeom>
        </p:spPr>
        <p:txBody>
          <a:bodyPr wrap="square">
            <a:spAutoFit/>
          </a:bodyPr>
          <a:lstStyle/>
          <a:p>
            <a:r>
              <a:rPr lang="en-US" sz="2000" dirty="0" smtClean="0">
                <a:latin typeface="Arial" charset="0"/>
                <a:ea typeface="Arial" charset="0"/>
                <a:cs typeface="Arial" charset="0"/>
              </a:rPr>
              <a:t>Horizontal marketing channels: </a:t>
            </a:r>
            <a:r>
              <a:rPr lang="en-US" sz="2000" dirty="0" err="1" smtClean="0">
                <a:latin typeface="Arial" charset="0"/>
                <a:ea typeface="Arial" charset="0"/>
                <a:cs typeface="Arial" charset="0"/>
              </a:rPr>
              <a:t>Mcdonald’s</a:t>
            </a:r>
            <a:r>
              <a:rPr lang="en-US" sz="2000" dirty="0" smtClean="0">
                <a:latin typeface="Arial" charset="0"/>
                <a:ea typeface="Arial" charset="0"/>
                <a:cs typeface="Arial" charset="0"/>
              </a:rPr>
              <a:t> places “express versions of its restaurants in </a:t>
            </a:r>
            <a:r>
              <a:rPr lang="en-US" sz="2000" dirty="0" err="1" smtClean="0">
                <a:latin typeface="Arial" charset="0"/>
                <a:ea typeface="Arial" charset="0"/>
                <a:cs typeface="Arial" charset="0"/>
              </a:rPr>
              <a:t>Walmart</a:t>
            </a:r>
            <a:r>
              <a:rPr lang="en-US" sz="2000" dirty="0" smtClean="0">
                <a:latin typeface="Arial" charset="0"/>
                <a:ea typeface="Arial" charset="0"/>
                <a:cs typeface="Arial" charset="0"/>
              </a:rPr>
              <a:t> stores. McDonald’s benefits form </a:t>
            </a:r>
            <a:r>
              <a:rPr lang="en-US" sz="2000" dirty="0" err="1" smtClean="0">
                <a:latin typeface="Arial" charset="0"/>
                <a:ea typeface="Arial" charset="0"/>
                <a:cs typeface="Arial" charset="0"/>
              </a:rPr>
              <a:t>Walmart’s</a:t>
            </a:r>
            <a:r>
              <a:rPr lang="en-US" sz="2000" dirty="0" smtClean="0">
                <a:latin typeface="Arial" charset="0"/>
                <a:ea typeface="Arial" charset="0"/>
                <a:cs typeface="Arial" charset="0"/>
              </a:rPr>
              <a:t> heavy store traffic and </a:t>
            </a:r>
            <a:r>
              <a:rPr lang="en-US" sz="2000" dirty="0" err="1" smtClean="0">
                <a:latin typeface="Arial" charset="0"/>
                <a:ea typeface="Arial" charset="0"/>
                <a:cs typeface="Arial" charset="0"/>
              </a:rPr>
              <a:t>Walmart</a:t>
            </a:r>
            <a:r>
              <a:rPr lang="en-US" sz="2000" dirty="0" smtClean="0">
                <a:latin typeface="Arial" charset="0"/>
                <a:ea typeface="Arial" charset="0"/>
                <a:cs typeface="Arial" charset="0"/>
              </a:rPr>
              <a:t> keeps hungry shoppers from needing to go elsewhere to eat.</a:t>
            </a:r>
          </a:p>
        </p:txBody>
      </p:sp>
      <p:pic>
        <p:nvPicPr>
          <p:cNvPr id="2" name="Picture 1"/>
          <p:cNvPicPr>
            <a:picLocks noChangeAspect="1"/>
          </p:cNvPicPr>
          <p:nvPr/>
        </p:nvPicPr>
        <p:blipFill>
          <a:blip r:embed="rId2"/>
          <a:stretch>
            <a:fillRect/>
          </a:stretch>
        </p:blipFill>
        <p:spPr>
          <a:xfrm>
            <a:off x="1665857" y="487360"/>
            <a:ext cx="5715832" cy="4621787"/>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สี่เหลี่ยมผืนผ้า 5"/>
          <p:cNvSpPr/>
          <p:nvPr/>
        </p:nvSpPr>
        <p:spPr>
          <a:xfrm>
            <a:off x="478563" y="5584528"/>
            <a:ext cx="8215338" cy="1015663"/>
          </a:xfrm>
          <a:prstGeom prst="rect">
            <a:avLst/>
          </a:prstGeom>
        </p:spPr>
        <p:txBody>
          <a:bodyPr wrap="square">
            <a:spAutoFit/>
          </a:bodyPr>
          <a:lstStyle/>
          <a:p>
            <a:r>
              <a:rPr lang="en-US" sz="2000" dirty="0" smtClean="0">
                <a:latin typeface="Arial" charset="0"/>
                <a:ea typeface="Arial" charset="0"/>
                <a:cs typeface="Arial" charset="0"/>
              </a:rPr>
              <a:t>Horizontal marketing channels: General Mills and Nestle operate a joint venture- Cereal Partners Worldwide-that markets General Mills Big G cereal brands outside North America.</a:t>
            </a:r>
          </a:p>
        </p:txBody>
      </p:sp>
      <p:pic>
        <p:nvPicPr>
          <p:cNvPr id="2" name="Picture 1"/>
          <p:cNvPicPr>
            <a:picLocks noChangeAspect="1"/>
          </p:cNvPicPr>
          <p:nvPr/>
        </p:nvPicPr>
        <p:blipFill>
          <a:blip r:embed="rId2"/>
          <a:stretch>
            <a:fillRect/>
          </a:stretch>
        </p:blipFill>
        <p:spPr>
          <a:xfrm>
            <a:off x="2347418" y="230897"/>
            <a:ext cx="4060878" cy="5128778"/>
          </a:xfrm>
          <a:prstGeom prst="rect">
            <a:avLst/>
          </a:prstGeom>
        </p:spPr>
      </p:pic>
    </p:spTree>
    <p:extLst>
      <p:ext uri="{BB962C8B-B14F-4D97-AF65-F5344CB8AC3E}">
        <p14:creationId xmlns:p14="http://schemas.microsoft.com/office/powerpoint/2010/main" val="1211844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normAutofit fontScale="90000"/>
          </a:bodyPr>
          <a:lstStyle/>
          <a:p>
            <a:r>
              <a:rPr lang="en-US" dirty="0" smtClean="0"/>
              <a:t>Channel Behavior and Organization</a:t>
            </a:r>
            <a:r>
              <a:rPr lang="th-TH" dirty="0" smtClean="0"/>
              <a:t/>
            </a:r>
            <a:br>
              <a:rPr lang="th-TH" dirty="0" smtClean="0"/>
            </a:br>
            <a:endParaRPr lang="th-TH" dirty="0"/>
          </a:p>
        </p:txBody>
      </p:sp>
      <p:sp>
        <p:nvSpPr>
          <p:cNvPr id="5" name="ตัวยึดเนื้อหา 4"/>
          <p:cNvSpPr>
            <a:spLocks noGrp="1"/>
          </p:cNvSpPr>
          <p:nvPr>
            <p:ph sz="quarter" idx="1"/>
          </p:nvPr>
        </p:nvSpPr>
        <p:spPr>
          <a:xfrm>
            <a:off x="341461" y="844757"/>
            <a:ext cx="7772400" cy="4572000"/>
          </a:xfrm>
        </p:spPr>
        <p:txBody>
          <a:bodyPr>
            <a:normAutofit/>
          </a:bodyPr>
          <a:lstStyle/>
          <a:p>
            <a:pPr>
              <a:buFont typeface="Wingdings" pitchFamily="2" charset="2"/>
              <a:buChar char="v"/>
            </a:pPr>
            <a:r>
              <a:rPr lang="en-US" b="1" dirty="0" smtClean="0">
                <a:solidFill>
                  <a:srgbClr val="FF0000"/>
                </a:solidFill>
              </a:rPr>
              <a:t>Multichannel Distribution Systems</a:t>
            </a:r>
            <a:r>
              <a:rPr lang="en-US" dirty="0" smtClean="0">
                <a:solidFill>
                  <a:srgbClr val="FF0000"/>
                </a:solidFill>
              </a:rPr>
              <a:t>: A distribution system in which a single firm sets up two or more marketing channels to reach one or more customer segment</a:t>
            </a:r>
          </a:p>
          <a:p>
            <a:pPr>
              <a:buNone/>
            </a:pPr>
            <a:r>
              <a:rPr lang="en-US" sz="2400" b="1" dirty="0" smtClean="0"/>
              <a:t>Figure 12.4  Multichannel/Distribution Sys</a:t>
            </a:r>
            <a:r>
              <a:rPr lang="en-US" b="1" dirty="0" smtClean="0"/>
              <a:t>tem</a:t>
            </a:r>
          </a:p>
          <a:p>
            <a:endParaRPr lang="en-US" dirty="0" smtClean="0"/>
          </a:p>
          <a:p>
            <a:pPr marL="342900" indent="-342900">
              <a:buNone/>
            </a:pPr>
            <a:r>
              <a:rPr lang="en-US" sz="1700" dirty="0" smtClean="0"/>
              <a:t>       </a:t>
            </a:r>
            <a:endParaRPr lang="en-US" dirty="0" smtClean="0"/>
          </a:p>
        </p:txBody>
      </p:sp>
      <p:sp>
        <p:nvSpPr>
          <p:cNvPr id="6" name="สี่เหลี่ยมผืนผ้า 5"/>
          <p:cNvSpPr/>
          <p:nvPr/>
        </p:nvSpPr>
        <p:spPr>
          <a:xfrm>
            <a:off x="-85312" y="3130757"/>
            <a:ext cx="3300490" cy="4031873"/>
          </a:xfrm>
          <a:prstGeom prst="rect">
            <a:avLst/>
          </a:prstGeom>
        </p:spPr>
        <p:txBody>
          <a:bodyPr wrap="square">
            <a:spAutoFit/>
          </a:bodyPr>
          <a:lstStyle/>
          <a:p>
            <a:pPr marL="342900" indent="-342900">
              <a:buNone/>
            </a:pPr>
            <a:r>
              <a:rPr lang="en-US" sz="1600" dirty="0" smtClean="0">
                <a:latin typeface="Arial" charset="0"/>
                <a:ea typeface="Arial" charset="0"/>
                <a:cs typeface="Arial" charset="0"/>
              </a:rPr>
              <a:t>      Most large companies distribute through multiple channels. For example, you could buy a familiar green and yellow John Deere lawn tractor form a neighborhood John Deere dealer or from Lowe’s. A large farm or forestry business would buy larger John Deere equipment from a premium full-service John Deere dealer and its sales force.</a:t>
            </a:r>
          </a:p>
          <a:p>
            <a:endParaRPr lang="en-US" sz="2000" dirty="0" smtClean="0">
              <a:latin typeface="Arial" charset="0"/>
              <a:ea typeface="Arial" charset="0"/>
              <a:cs typeface="Arial" charset="0"/>
            </a:endParaRPr>
          </a:p>
          <a:p>
            <a:endParaRPr lang="en-US" dirty="0" smtClean="0">
              <a:latin typeface="Arial" charset="0"/>
              <a:ea typeface="Arial" charset="0"/>
              <a:cs typeface="Arial" charset="0"/>
            </a:endParaRPr>
          </a:p>
        </p:txBody>
      </p:sp>
      <p:pic>
        <p:nvPicPr>
          <p:cNvPr id="7" name="รูปภาพ 6" descr="12.4.jpg"/>
          <p:cNvPicPr>
            <a:picLocks noChangeAspect="1"/>
          </p:cNvPicPr>
          <p:nvPr/>
        </p:nvPicPr>
        <p:blipFill>
          <a:blip r:embed="rId2" cstate="print">
            <a:lum bright="23000" contrast="38000"/>
          </a:blip>
          <a:stretch>
            <a:fillRect/>
          </a:stretch>
        </p:blipFill>
        <p:spPr>
          <a:xfrm>
            <a:off x="3786617" y="3104222"/>
            <a:ext cx="4398827" cy="3270923"/>
          </a:xfrm>
          <a:prstGeom prst="rect">
            <a:avLst/>
          </a:prstGeom>
          <a:ln>
            <a:noFill/>
          </a:ln>
          <a:effectLst>
            <a:outerShdw blurRad="292100" dist="139700" dir="2700000" algn="tl" rotWithShape="0">
              <a:srgbClr val="333333">
                <a:alpha val="65000"/>
              </a:srgbClr>
            </a:outerShdw>
          </a:effectLst>
        </p:spPr>
      </p:pic>
      <p:cxnSp>
        <p:nvCxnSpPr>
          <p:cNvPr id="8" name="ลูกศรเชื่อมต่อแบบตรง 7"/>
          <p:cNvCxnSpPr/>
          <p:nvPr/>
        </p:nvCxnSpPr>
        <p:spPr>
          <a:xfrm flipV="1">
            <a:off x="3000364" y="4357694"/>
            <a:ext cx="571504" cy="500066"/>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Changing Channel Organization</a:t>
            </a:r>
            <a:endParaRPr lang="th-TH" dirty="0"/>
          </a:p>
        </p:txBody>
      </p:sp>
      <p:sp>
        <p:nvSpPr>
          <p:cNvPr id="3" name="ตัวยึดเนื้อหา 2"/>
          <p:cNvSpPr>
            <a:spLocks noGrp="1"/>
          </p:cNvSpPr>
          <p:nvPr>
            <p:ph sz="quarter" idx="1"/>
          </p:nvPr>
        </p:nvSpPr>
        <p:spPr>
          <a:xfrm>
            <a:off x="305487" y="2286000"/>
            <a:ext cx="8565503"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Disintermediation: the cutting out of marketing channel intermediaries by product or service producers or the displacement of traditional resellers by radical new types of intermediaries.</a:t>
            </a:r>
            <a:endParaRPr lang="th-TH" dirty="0">
              <a:solidFill>
                <a:srgbClr val="FF0000"/>
              </a:solidFill>
              <a:latin typeface="Arial" charset="0"/>
              <a:ea typeface="Arial" charset="0"/>
              <a:cs typeface="Arial"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Changing Channel Organization</a:t>
            </a:r>
            <a:endParaRPr lang="th-TH" dirty="0"/>
          </a:p>
        </p:txBody>
      </p:sp>
      <p:sp>
        <p:nvSpPr>
          <p:cNvPr id="4" name="ตัวยึดเนื้อหา 2"/>
          <p:cNvSpPr txBox="1">
            <a:spLocks/>
          </p:cNvSpPr>
          <p:nvPr/>
        </p:nvSpPr>
        <p:spPr>
          <a:xfrm>
            <a:off x="0" y="5245400"/>
            <a:ext cx="9001188" cy="4357686"/>
          </a:xfrm>
          <a:prstGeom prst="rect">
            <a:avLst/>
          </a:prstGeom>
        </p:spPr>
        <p:txBody>
          <a:bodyPr vert="horz">
            <a:normAutofit/>
          </a:bodyPr>
          <a:lstStyle/>
          <a:p>
            <a:pPr marL="274320" marR="0" lvl="0" indent="-274320" algn="l" defTabSz="914400" rtl="0" eaLnBrk="1" fontAlgn="auto" latinLnBrk="0" hangingPunct="1">
              <a:lnSpc>
                <a:spcPct val="100000"/>
              </a:lnSpc>
              <a:spcBef>
                <a:spcPts val="580"/>
              </a:spcBef>
              <a:spcAft>
                <a:spcPts val="0"/>
              </a:spcAft>
              <a:buClr>
                <a:schemeClr val="accent1"/>
              </a:buClr>
              <a:buSzPct val="85000"/>
              <a:buFont typeface="Wingdings 2"/>
              <a:buNone/>
              <a:tabLst/>
              <a:defRPr/>
            </a:pPr>
            <a:r>
              <a:rPr kumimoji="0" lang="en-US" sz="2000" u="none" strike="noStrike" kern="1200" cap="none" spc="0" normalizeH="0" baseline="0" noProof="0" dirty="0" smtClean="0">
                <a:ln>
                  <a:noFill/>
                </a:ln>
                <a:solidFill>
                  <a:schemeClr val="tx1"/>
                </a:solidFill>
                <a:effectLst/>
                <a:uLnTx/>
                <a:uFillTx/>
                <a:latin typeface="Arial" charset="0"/>
                <a:ea typeface="Arial" charset="0"/>
                <a:cs typeface="Arial" charset="0"/>
              </a:rPr>
              <a:t>    Disintermediation: Resellers must innovate or risk being swept aside. For example, Barnes and Nobel, the giant that helped put so many independent booksellers out of business, now faces disintermediation at the hands of online booksellers and digital e-book downloads.</a:t>
            </a:r>
            <a:endParaRPr kumimoji="0" lang="th-TH" sz="2000" u="none" strike="noStrike" kern="1200" cap="none" spc="0" normalizeH="0" baseline="0" noProof="0" dirty="0">
              <a:ln>
                <a:noFill/>
              </a:ln>
              <a:solidFill>
                <a:schemeClr val="tx1"/>
              </a:solidFill>
              <a:effectLst/>
              <a:uLnTx/>
              <a:uFillTx/>
              <a:latin typeface="Arial" charset="0"/>
              <a:ea typeface="Arial" charset="0"/>
              <a:cs typeface="Arial" charset="0"/>
            </a:endParaRPr>
          </a:p>
        </p:txBody>
      </p:sp>
      <p:pic>
        <p:nvPicPr>
          <p:cNvPr id="5" name="รูปภาพ 4" descr="SAM_1017.JPG"/>
          <p:cNvPicPr>
            <a:picLocks noChangeAspect="1"/>
          </p:cNvPicPr>
          <p:nvPr/>
        </p:nvPicPr>
        <p:blipFill>
          <a:blip r:embed="rId2" cstate="print"/>
          <a:stretch>
            <a:fillRect/>
          </a:stretch>
        </p:blipFill>
        <p:spPr>
          <a:xfrm>
            <a:off x="2021325" y="1417638"/>
            <a:ext cx="4833971" cy="362547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134884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a:t>
            </a:r>
            <a:endParaRPr lang="th-TH" dirty="0"/>
          </a:p>
        </p:txBody>
      </p:sp>
      <p:sp>
        <p:nvSpPr>
          <p:cNvPr id="7" name="ตัวยึดข้อความ 6"/>
          <p:cNvSpPr>
            <a:spLocks noGrp="1"/>
          </p:cNvSpPr>
          <p:nvPr>
            <p:ph type="body" idx="1"/>
          </p:nvPr>
        </p:nvSpPr>
        <p:spPr/>
        <p:txBody>
          <a:bodyPr/>
          <a:lstStyle/>
          <a:p>
            <a:r>
              <a:rPr lang="en-US" dirty="0" smtClean="0"/>
              <a:t>Channel Design Decisions</a:t>
            </a:r>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Channel Design Decisions</a:t>
            </a:r>
            <a:r>
              <a:rPr lang="th-TH" dirty="0" smtClean="0"/>
              <a:t/>
            </a:r>
            <a:br>
              <a:rPr lang="th-TH" dirty="0" smtClean="0"/>
            </a:br>
            <a:endParaRPr lang="th-TH" dirty="0"/>
          </a:p>
        </p:txBody>
      </p:sp>
      <p:sp>
        <p:nvSpPr>
          <p:cNvPr id="4" name="ตัวยึดเนื้อหา 3"/>
          <p:cNvSpPr>
            <a:spLocks noGrp="1"/>
          </p:cNvSpPr>
          <p:nvPr>
            <p:ph sz="quarter" idx="1"/>
          </p:nvPr>
        </p:nvSpPr>
        <p:spPr>
          <a:xfrm>
            <a:off x="550055" y="1057101"/>
            <a:ext cx="8501090" cy="4572000"/>
          </a:xfrm>
        </p:spPr>
        <p:txBody>
          <a:bodyPr>
            <a:normAutofit/>
          </a:bodyPr>
          <a:lstStyle/>
          <a:p>
            <a:pPr>
              <a:buFont typeface="Wingdings" pitchFamily="2" charset="2"/>
              <a:buChar char="v"/>
            </a:pPr>
            <a:r>
              <a:rPr lang="en-US" dirty="0" smtClean="0">
                <a:solidFill>
                  <a:srgbClr val="FF0000"/>
                </a:solidFill>
                <a:latin typeface="Arial" charset="0"/>
                <a:ea typeface="Arial" charset="0"/>
                <a:cs typeface="Arial" charset="0"/>
              </a:rPr>
              <a:t>Marketing Channel Design: Designing effective marketing channels by analyzing customer needs, setting channel objectives, identifying major channel alternatives, and evaluating those alternatives.</a:t>
            </a:r>
          </a:p>
          <a:p>
            <a:pPr>
              <a:buNone/>
            </a:pPr>
            <a:endParaRPr lang="en-US" dirty="0" smtClean="0">
              <a:latin typeface="Arial" charset="0"/>
              <a:ea typeface="Arial" charset="0"/>
              <a:cs typeface="Arial" charset="0"/>
            </a:endParaRPr>
          </a:p>
        </p:txBody>
      </p:sp>
      <p:pic>
        <p:nvPicPr>
          <p:cNvPr id="24580" name="Picture 4" descr="http://3.bp.blogspot.com/-cW17OkgUoWw/UQwTbE8gnEI/AAAAAAAATOo/6tk3lUrpHSM/s1600/Retailers+can+track+you+with+MAC+address+of+your+phone+Mobiles+in+Malls.jpg">
            <a:hlinkClick r:id="rId2"/>
          </p:cNvPr>
          <p:cNvPicPr>
            <a:picLocks noChangeAspect="1" noChangeArrowheads="1"/>
          </p:cNvPicPr>
          <p:nvPr/>
        </p:nvPicPr>
        <p:blipFill>
          <a:blip r:embed="rId3" cstate="print"/>
          <a:srcRect/>
          <a:stretch>
            <a:fillRect/>
          </a:stretch>
        </p:blipFill>
        <p:spPr bwMode="auto">
          <a:xfrm>
            <a:off x="2037767" y="2993980"/>
            <a:ext cx="4982686" cy="332179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Channel Design Decisions</a:t>
            </a:r>
            <a:r>
              <a:rPr lang="th-TH" dirty="0" smtClean="0"/>
              <a:t/>
            </a:r>
            <a:br>
              <a:rPr lang="th-TH" dirty="0" smtClean="0"/>
            </a:br>
            <a:endParaRPr lang="th-TH" dirty="0"/>
          </a:p>
        </p:txBody>
      </p:sp>
      <p:sp>
        <p:nvSpPr>
          <p:cNvPr id="4" name="ตัวยึดเนื้อหา 3"/>
          <p:cNvSpPr>
            <a:spLocks noGrp="1"/>
          </p:cNvSpPr>
          <p:nvPr>
            <p:ph sz="quarter" idx="1"/>
          </p:nvPr>
        </p:nvSpPr>
        <p:spPr>
          <a:xfrm>
            <a:off x="714348" y="428604"/>
            <a:ext cx="7772400" cy="4572000"/>
          </a:xfrm>
        </p:spPr>
        <p:txBody>
          <a:bodyPr>
            <a:normAutofit/>
          </a:bodyPr>
          <a:lstStyle/>
          <a:p>
            <a:pPr>
              <a:buNone/>
            </a:pPr>
            <a:endParaRPr lang="en-US" dirty="0" smtClean="0">
              <a:latin typeface="Arial" charset="0"/>
              <a:ea typeface="Arial" charset="0"/>
              <a:cs typeface="Arial" charset="0"/>
            </a:endParaRPr>
          </a:p>
          <a:p>
            <a:pPr>
              <a:buFont typeface="Wingdings" pitchFamily="2" charset="2"/>
              <a:buChar char="Ø"/>
            </a:pPr>
            <a:r>
              <a:rPr lang="en-US" dirty="0" smtClean="0">
                <a:solidFill>
                  <a:srgbClr val="FF0000"/>
                </a:solidFill>
                <a:latin typeface="Arial" charset="0"/>
                <a:ea typeface="Arial" charset="0"/>
                <a:cs typeface="Arial" charset="0"/>
              </a:rPr>
              <a:t>1. Analyzing Consumer Needs</a:t>
            </a:r>
          </a:p>
        </p:txBody>
      </p:sp>
      <p:sp>
        <p:nvSpPr>
          <p:cNvPr id="5" name="สี่เหลี่ยมผืนผ้า 4"/>
          <p:cNvSpPr/>
          <p:nvPr/>
        </p:nvSpPr>
        <p:spPr>
          <a:xfrm>
            <a:off x="857223" y="5357826"/>
            <a:ext cx="8124383" cy="1323439"/>
          </a:xfrm>
          <a:prstGeom prst="rect">
            <a:avLst/>
          </a:prstGeom>
        </p:spPr>
        <p:txBody>
          <a:bodyPr wrap="square">
            <a:spAutoFit/>
          </a:bodyPr>
          <a:lstStyle/>
          <a:p>
            <a:r>
              <a:rPr lang="en-US" sz="2000" dirty="0" smtClean="0">
                <a:latin typeface="Arial" charset="0"/>
                <a:ea typeface="Arial" charset="0"/>
                <a:cs typeface="Arial" charset="0"/>
              </a:rPr>
              <a:t>Meeting customer’s channel service needs: Your local hardware store probably provides more personalized service, a more convenient location, and less shopping hassle than a huge Home Depot or Lowe’s store.  But it may also charge higher prices.</a:t>
            </a:r>
            <a:endParaRPr lang="th-TH" sz="2000" dirty="0">
              <a:latin typeface="Arial" charset="0"/>
              <a:ea typeface="Arial" charset="0"/>
              <a:cs typeface="Arial" charset="0"/>
            </a:endParaRPr>
          </a:p>
        </p:txBody>
      </p:sp>
      <p:pic>
        <p:nvPicPr>
          <p:cNvPr id="6" name="รูปภาพ 5" descr="SAM_1018.JPG"/>
          <p:cNvPicPr>
            <a:picLocks noChangeAspect="1"/>
          </p:cNvPicPr>
          <p:nvPr/>
        </p:nvPicPr>
        <p:blipFill>
          <a:blip r:embed="rId2" cstate="print">
            <a:lum bright="16000"/>
          </a:blip>
          <a:stretch>
            <a:fillRect/>
          </a:stretch>
        </p:blipFill>
        <p:spPr>
          <a:xfrm>
            <a:off x="1357290" y="1571612"/>
            <a:ext cx="6072230" cy="37147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สี่เหลี่ยมผืนผ้า 4"/>
          <p:cNvSpPr/>
          <p:nvPr/>
        </p:nvSpPr>
        <p:spPr>
          <a:xfrm>
            <a:off x="857223" y="5357826"/>
            <a:ext cx="8124383" cy="1323439"/>
          </a:xfrm>
          <a:prstGeom prst="rect">
            <a:avLst/>
          </a:prstGeom>
        </p:spPr>
        <p:txBody>
          <a:bodyPr wrap="square">
            <a:spAutoFit/>
          </a:bodyPr>
          <a:lstStyle/>
          <a:p>
            <a:r>
              <a:rPr lang="en-US" sz="2000" dirty="0" smtClean="0">
                <a:latin typeface="Arial" charset="0"/>
                <a:ea typeface="Arial" charset="0"/>
                <a:cs typeface="Arial" charset="0"/>
              </a:rPr>
              <a:t>Meeting customer’s channel service needs: Ace Hardware positions itself as "The helpful place." To loyal Ace customers, the convenience of smaller stores and the personal service they receive are well worh Ace's somewhat higher prices.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857223" y="1136754"/>
            <a:ext cx="5700974" cy="4153075"/>
          </a:xfrm>
          <a:prstGeom prst="rect">
            <a:avLst/>
          </a:prstGeom>
        </p:spPr>
      </p:pic>
      <p:pic>
        <p:nvPicPr>
          <p:cNvPr id="3" name="Picture 2"/>
          <p:cNvPicPr>
            <a:picLocks noChangeAspect="1"/>
          </p:cNvPicPr>
          <p:nvPr/>
        </p:nvPicPr>
        <p:blipFill>
          <a:blip r:embed="rId3"/>
          <a:stretch>
            <a:fillRect/>
          </a:stretch>
        </p:blipFill>
        <p:spPr>
          <a:xfrm>
            <a:off x="6933574" y="191508"/>
            <a:ext cx="2048032" cy="1890491"/>
          </a:xfrm>
          <a:prstGeom prst="rect">
            <a:avLst/>
          </a:prstGeom>
        </p:spPr>
      </p:pic>
    </p:spTree>
    <p:extLst>
      <p:ext uri="{BB962C8B-B14F-4D97-AF65-F5344CB8AC3E}">
        <p14:creationId xmlns:p14="http://schemas.microsoft.com/office/powerpoint/2010/main" val="14737887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Channel Design Decisions</a:t>
            </a:r>
            <a:r>
              <a:rPr lang="th-TH" dirty="0" smtClean="0"/>
              <a:t/>
            </a:r>
            <a:br>
              <a:rPr lang="th-TH" dirty="0" smtClean="0"/>
            </a:br>
            <a:endParaRPr lang="th-TH" dirty="0"/>
          </a:p>
        </p:txBody>
      </p:sp>
      <p:sp>
        <p:nvSpPr>
          <p:cNvPr id="4" name="ตัวยึดเนื้อหา 3"/>
          <p:cNvSpPr>
            <a:spLocks noGrp="1"/>
          </p:cNvSpPr>
          <p:nvPr>
            <p:ph sz="quarter" idx="1"/>
          </p:nvPr>
        </p:nvSpPr>
        <p:spPr>
          <a:xfrm>
            <a:off x="296652" y="846138"/>
            <a:ext cx="7715304" cy="7000924"/>
          </a:xfrm>
        </p:spPr>
        <p:txBody>
          <a:bodyPr>
            <a:normAutofit/>
          </a:bodyPr>
          <a:lstStyle/>
          <a:p>
            <a:pPr>
              <a:buFont typeface="Wingdings" pitchFamily="2" charset="2"/>
              <a:buChar char="Ø"/>
            </a:pPr>
            <a:r>
              <a:rPr lang="en-US" dirty="0" smtClean="0">
                <a:solidFill>
                  <a:srgbClr val="FF0000"/>
                </a:solidFill>
                <a:latin typeface="Arial" charset="0"/>
                <a:ea typeface="Arial" charset="0"/>
                <a:cs typeface="Arial" charset="0"/>
              </a:rPr>
              <a:t>2. Setting Channel Objectives</a:t>
            </a:r>
          </a:p>
          <a:p>
            <a:pPr lvl="1">
              <a:buFont typeface="Arial" pitchFamily="34" charset="0"/>
              <a:buChar char="•"/>
            </a:pPr>
            <a:r>
              <a:rPr lang="en-US" dirty="0" smtClean="0">
                <a:latin typeface="Arial" charset="0"/>
                <a:ea typeface="Arial" charset="0"/>
                <a:cs typeface="Arial" charset="0"/>
              </a:rPr>
              <a:t>Target level of customer service?</a:t>
            </a:r>
          </a:p>
          <a:p>
            <a:pPr lvl="1">
              <a:buFont typeface="Arial" pitchFamily="34" charset="0"/>
              <a:buChar char="•"/>
            </a:pPr>
            <a:r>
              <a:rPr lang="en-US" dirty="0" smtClean="0">
                <a:latin typeface="Arial" charset="0"/>
                <a:ea typeface="Arial" charset="0"/>
                <a:cs typeface="Arial" charset="0"/>
              </a:rPr>
              <a:t>Influenced by nature of the company</a:t>
            </a:r>
          </a:p>
          <a:p>
            <a:pPr>
              <a:buFont typeface="Wingdings" pitchFamily="2" charset="2"/>
              <a:buChar char="Ø"/>
            </a:pPr>
            <a:endParaRPr lang="en-US" dirty="0" smtClean="0">
              <a:solidFill>
                <a:srgbClr val="FF0000"/>
              </a:solidFill>
              <a:latin typeface="Arial" charset="0"/>
              <a:ea typeface="Arial" charset="0"/>
              <a:cs typeface="Arial" charset="0"/>
            </a:endParaRPr>
          </a:p>
          <a:p>
            <a:pPr>
              <a:buFont typeface="Wingdings" pitchFamily="2" charset="2"/>
              <a:buChar char="Ø"/>
            </a:pPr>
            <a:r>
              <a:rPr lang="en-US" dirty="0" smtClean="0">
                <a:solidFill>
                  <a:srgbClr val="FF0000"/>
                </a:solidFill>
                <a:latin typeface="Arial" charset="0"/>
                <a:ea typeface="Arial" charset="0"/>
                <a:cs typeface="Arial" charset="0"/>
              </a:rPr>
              <a:t>3. Identifying Major Alternatives</a:t>
            </a:r>
            <a:endParaRPr lang="en-US" dirty="0" smtClean="0">
              <a:latin typeface="Arial" charset="0"/>
              <a:ea typeface="Arial" charset="0"/>
              <a:cs typeface="Arial" charset="0"/>
            </a:endParaRPr>
          </a:p>
          <a:p>
            <a:pPr lvl="1">
              <a:buFont typeface="Arial" pitchFamily="34" charset="0"/>
              <a:buChar char="•"/>
            </a:pPr>
            <a:r>
              <a:rPr lang="en-US" dirty="0" smtClean="0">
                <a:latin typeface="Arial" charset="0"/>
                <a:ea typeface="Arial" charset="0"/>
                <a:cs typeface="Arial" charset="0"/>
              </a:rPr>
              <a:t>A. Types as Intermediaries</a:t>
            </a:r>
          </a:p>
          <a:p>
            <a:pPr lvl="1">
              <a:buFont typeface="Arial" pitchFamily="34" charset="0"/>
              <a:buChar char="•"/>
            </a:pPr>
            <a:r>
              <a:rPr lang="en-US" dirty="0" smtClean="0">
                <a:latin typeface="Arial" charset="0"/>
                <a:ea typeface="Arial" charset="0"/>
                <a:cs typeface="Arial" charset="0"/>
              </a:rPr>
              <a:t>B. Number of Marketing Intermediaries</a:t>
            </a:r>
          </a:p>
          <a:p>
            <a:pPr lvl="2">
              <a:buFont typeface="Arial" pitchFamily="34" charset="0"/>
              <a:buChar char="•"/>
            </a:pPr>
            <a:r>
              <a:rPr lang="en-US" dirty="0" smtClean="0">
                <a:latin typeface="Arial" charset="0"/>
                <a:ea typeface="Arial" charset="0"/>
                <a:cs typeface="Arial" charset="0"/>
              </a:rPr>
              <a:t>Intensive distribution: Stocking the product in as many outlets as possible</a:t>
            </a:r>
          </a:p>
          <a:p>
            <a:pPr lvl="2">
              <a:buFont typeface="Arial" pitchFamily="34" charset="0"/>
              <a:buChar char="•"/>
            </a:pPr>
            <a:r>
              <a:rPr lang="en-US" dirty="0" smtClean="0">
                <a:latin typeface="Arial" charset="0"/>
                <a:ea typeface="Arial" charset="0"/>
                <a:cs typeface="Arial" charset="0"/>
              </a:rPr>
              <a:t>Exclusive distribution: Giving a limited number of dealers the exclusive right to distribute the company’s products in their territories</a:t>
            </a:r>
          </a:p>
          <a:p>
            <a:pPr lvl="2">
              <a:buFont typeface="Arial" pitchFamily="34" charset="0"/>
              <a:buChar char="•"/>
            </a:pPr>
            <a:r>
              <a:rPr lang="en-US" dirty="0" smtClean="0">
                <a:latin typeface="Arial" charset="0"/>
                <a:ea typeface="Arial" charset="0"/>
                <a:cs typeface="Arial" charset="0"/>
              </a:rPr>
              <a:t>Selective distribution: The use of more than one but fewer than all of the intermediaries who are willing to carry the company’s products.</a:t>
            </a:r>
          </a:p>
          <a:p>
            <a:pPr lvl="1">
              <a:buNone/>
            </a:pPr>
            <a:endParaRPr lang="en-US" dirty="0" smtClean="0">
              <a:latin typeface="Arial" charset="0"/>
              <a:ea typeface="Arial" charset="0"/>
              <a:cs typeface="Arial" charset="0"/>
            </a:endParaRPr>
          </a:p>
          <a:p>
            <a:pPr lvl="1">
              <a:buFont typeface="Arial" pitchFamily="34" charset="0"/>
              <a:buChar char="•"/>
            </a:pPr>
            <a:endParaRPr lang="en-US" dirty="0" smtClean="0">
              <a:latin typeface="Arial" charset="0"/>
              <a:ea typeface="Arial" charset="0"/>
              <a:cs typeface="Arial" charset="0"/>
            </a:endParaRPr>
          </a:p>
          <a:p>
            <a:pPr lvl="1">
              <a:buNone/>
            </a:pPr>
            <a:endParaRPr lang="en-US" dirty="0" smtClean="0">
              <a:latin typeface="Arial" charset="0"/>
              <a:ea typeface="Arial" charset="0"/>
              <a:cs typeface="Arial" charset="0"/>
            </a:endParaRPr>
          </a:p>
        </p:txBody>
      </p:sp>
      <p:pic>
        <p:nvPicPr>
          <p:cNvPr id="23554" name="Picture 2" descr="http://www.toyota.co.th/en/images/img-search-index.jpg">
            <a:hlinkClick r:id="rId2"/>
          </p:cNvPr>
          <p:cNvPicPr>
            <a:picLocks noChangeAspect="1" noChangeArrowheads="1"/>
          </p:cNvPicPr>
          <p:nvPr/>
        </p:nvPicPr>
        <p:blipFill>
          <a:blip r:embed="rId3" cstate="print"/>
          <a:srcRect/>
          <a:stretch>
            <a:fillRect/>
          </a:stretch>
        </p:blipFill>
        <p:spPr bwMode="auto">
          <a:xfrm>
            <a:off x="6175167" y="846138"/>
            <a:ext cx="2663963" cy="1869084"/>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537510" y="5388275"/>
            <a:ext cx="8501122" cy="4572000"/>
          </a:xfrm>
        </p:spPr>
        <p:txBody>
          <a:bodyPr>
            <a:normAutofit/>
          </a:bodyPr>
          <a:lstStyle/>
          <a:p>
            <a:pPr>
              <a:buNone/>
            </a:pPr>
            <a:r>
              <a:rPr lang="en-US" sz="2000" dirty="0" smtClean="0">
                <a:latin typeface="Arial" charset="0"/>
                <a:ea typeface="Arial" charset="0"/>
                <a:cs typeface="Arial" charset="0"/>
              </a:rPr>
              <a:t>    Exclusive distribution: Breitling watches- positioned as "Instruments for Professionals"and with prices to match- are sold by only a few authorized dealers in a given market area.</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527332" y="817267"/>
            <a:ext cx="6092668" cy="419756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Channel Design Decisions</a:t>
            </a:r>
            <a:r>
              <a:rPr lang="th-TH" dirty="0" smtClean="0"/>
              <a:t/>
            </a:r>
            <a:br>
              <a:rPr lang="th-TH" dirty="0" smtClean="0"/>
            </a:br>
            <a:endParaRPr lang="th-TH" dirty="0"/>
          </a:p>
        </p:txBody>
      </p:sp>
      <p:sp>
        <p:nvSpPr>
          <p:cNvPr id="4" name="ตัวยึดเนื้อหา 3"/>
          <p:cNvSpPr>
            <a:spLocks noGrp="1"/>
          </p:cNvSpPr>
          <p:nvPr>
            <p:ph sz="quarter" idx="1"/>
          </p:nvPr>
        </p:nvSpPr>
        <p:spPr>
          <a:xfrm>
            <a:off x="428596" y="928670"/>
            <a:ext cx="7858180" cy="5143536"/>
          </a:xfrm>
        </p:spPr>
        <p:txBody>
          <a:bodyPr>
            <a:normAutofit lnSpcReduction="10000"/>
          </a:bodyPr>
          <a:lstStyle/>
          <a:p>
            <a:pPr lvl="1">
              <a:buNone/>
            </a:pPr>
            <a:endParaRPr lang="en-US" dirty="0" smtClean="0">
              <a:latin typeface="Arial" charset="0"/>
              <a:ea typeface="Arial" charset="0"/>
              <a:cs typeface="Arial" charset="0"/>
            </a:endParaRPr>
          </a:p>
          <a:p>
            <a:pPr lvl="1">
              <a:buFont typeface="Arial" pitchFamily="34" charset="0"/>
              <a:buChar char="•"/>
            </a:pPr>
            <a:endParaRPr lang="en-US" dirty="0" smtClean="0">
              <a:latin typeface="Arial" charset="0"/>
              <a:ea typeface="Arial" charset="0"/>
              <a:cs typeface="Arial" charset="0"/>
            </a:endParaRPr>
          </a:p>
          <a:p>
            <a:pPr lvl="1">
              <a:buFont typeface="Arial" pitchFamily="34" charset="0"/>
              <a:buChar char="•"/>
            </a:pPr>
            <a:r>
              <a:rPr lang="en-US" dirty="0" smtClean="0">
                <a:latin typeface="Arial" charset="0"/>
                <a:ea typeface="Arial" charset="0"/>
                <a:cs typeface="Arial" charset="0"/>
              </a:rPr>
              <a:t>C. Responsibilities of Channel Members</a:t>
            </a:r>
          </a:p>
          <a:p>
            <a:pPr lvl="2">
              <a:buFont typeface="Arial" pitchFamily="34" charset="0"/>
              <a:buChar char="•"/>
            </a:pPr>
            <a:r>
              <a:rPr lang="en-US" dirty="0" smtClean="0">
                <a:latin typeface="Arial" charset="0"/>
                <a:ea typeface="Arial" charset="0"/>
                <a:cs typeface="Arial" charset="0"/>
              </a:rPr>
              <a:t>Mutual services and duties must be spelled out carefully especially in franchised and exclusive distribution channels. For example McDonald’s.</a:t>
            </a:r>
          </a:p>
          <a:p>
            <a:pPr>
              <a:buNone/>
            </a:pPr>
            <a:endParaRPr lang="en-US" dirty="0" smtClean="0">
              <a:latin typeface="Arial" charset="0"/>
              <a:ea typeface="Arial" charset="0"/>
              <a:cs typeface="Arial" charset="0"/>
            </a:endParaRPr>
          </a:p>
          <a:p>
            <a:pPr>
              <a:buFont typeface="Wingdings" pitchFamily="2" charset="2"/>
              <a:buChar char="Ø"/>
            </a:pPr>
            <a:r>
              <a:rPr lang="en-US" dirty="0" smtClean="0">
                <a:solidFill>
                  <a:srgbClr val="FF0000"/>
                </a:solidFill>
                <a:latin typeface="Arial" charset="0"/>
                <a:ea typeface="Arial" charset="0"/>
                <a:cs typeface="Arial" charset="0"/>
              </a:rPr>
              <a:t>4. Evaluating the Major Alternatives</a:t>
            </a:r>
          </a:p>
          <a:p>
            <a:pPr>
              <a:buFont typeface="Wingdings" pitchFamily="2" charset="2"/>
              <a:buChar char="Ø"/>
            </a:pPr>
            <a:endParaRPr lang="en-US" dirty="0" smtClean="0">
              <a:solidFill>
                <a:srgbClr val="FF0000"/>
              </a:solidFill>
              <a:latin typeface="Arial" charset="0"/>
              <a:ea typeface="Arial" charset="0"/>
              <a:cs typeface="Arial" charset="0"/>
            </a:endParaRPr>
          </a:p>
          <a:p>
            <a:pPr lvl="1"/>
            <a:r>
              <a:rPr lang="en-US" b="1" dirty="0" smtClean="0">
                <a:latin typeface="Arial" charset="0"/>
                <a:ea typeface="Arial" charset="0"/>
                <a:cs typeface="Arial" charset="0"/>
              </a:rPr>
              <a:t>Economic criteria- </a:t>
            </a:r>
            <a:r>
              <a:rPr lang="en-US" dirty="0" smtClean="0">
                <a:latin typeface="Arial" charset="0"/>
                <a:ea typeface="Arial" charset="0"/>
                <a:cs typeface="Arial" charset="0"/>
              </a:rPr>
              <a:t>compares the likely sales, costs, profitability of different channel alternatives.</a:t>
            </a:r>
          </a:p>
          <a:p>
            <a:pPr lvl="1"/>
            <a:r>
              <a:rPr lang="en-US" b="1" dirty="0" smtClean="0">
                <a:latin typeface="Arial" charset="0"/>
                <a:ea typeface="Arial" charset="0"/>
                <a:cs typeface="Arial" charset="0"/>
              </a:rPr>
              <a:t>Adaptability criteria: </a:t>
            </a:r>
            <a:r>
              <a:rPr lang="en-US" dirty="0" smtClean="0">
                <a:latin typeface="Arial" charset="0"/>
                <a:ea typeface="Arial" charset="0"/>
                <a:cs typeface="Arial" charset="0"/>
              </a:rPr>
              <a:t>channels often involve long term commitment, wants to keep channels flexible so they could adapt to environmental changes.</a:t>
            </a:r>
          </a:p>
          <a:p>
            <a:pPr lvl="1"/>
            <a:endParaRPr lang="th-TH" dirty="0">
              <a:latin typeface="Arial" charset="0"/>
              <a:ea typeface="Arial" charset="0"/>
              <a:cs typeface="Arial"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571480"/>
            <a:ext cx="7772400" cy="1143000"/>
          </a:xfrm>
        </p:spPr>
        <p:txBody>
          <a:bodyPr>
            <a:normAutofit fontScale="90000"/>
          </a:bodyPr>
          <a:lstStyle/>
          <a:p>
            <a:r>
              <a:rPr lang="en-US" dirty="0" smtClean="0"/>
              <a:t>Channel Design Decisions</a:t>
            </a:r>
            <a:r>
              <a:rPr lang="th-TH" dirty="0" smtClean="0"/>
              <a:t/>
            </a:r>
            <a:br>
              <a:rPr lang="th-TH" dirty="0" smtClean="0"/>
            </a:br>
            <a:r>
              <a:rPr lang="en-US" sz="2200" dirty="0" smtClean="0"/>
              <a:t>Designing International Distribution Channels</a:t>
            </a:r>
            <a:r>
              <a:rPr lang="th-TH" dirty="0" smtClean="0"/>
              <a:t/>
            </a:r>
            <a:br>
              <a:rPr lang="th-TH" dirty="0" smtClean="0"/>
            </a:br>
            <a:endParaRPr lang="th-TH" dirty="0"/>
          </a:p>
        </p:txBody>
      </p:sp>
      <p:sp>
        <p:nvSpPr>
          <p:cNvPr id="5" name="สี่เหลี่ยมผืนผ้า 4"/>
          <p:cNvSpPr/>
          <p:nvPr/>
        </p:nvSpPr>
        <p:spPr>
          <a:xfrm>
            <a:off x="212722" y="5411426"/>
            <a:ext cx="8743901" cy="1323439"/>
          </a:xfrm>
          <a:prstGeom prst="rect">
            <a:avLst/>
          </a:prstGeom>
        </p:spPr>
        <p:txBody>
          <a:bodyPr wrap="square">
            <a:spAutoFit/>
          </a:bodyPr>
          <a:lstStyle/>
          <a:p>
            <a:pPr lvl="1"/>
            <a:r>
              <a:rPr lang="en-US" sz="2000" dirty="0" smtClean="0">
                <a:latin typeface="Arial" charset="0"/>
                <a:ea typeface="Arial" charset="0"/>
                <a:cs typeface="Arial" charset="0"/>
              </a:rPr>
              <a:t>The McDonald’s delivery guy: In cities like Beijing, Seoul, and Cairo, armies of motorbike delivery drivers outfitted in colorful uniforms and bearing food in specially designed boxes strapped to their backs make their way through bustling traffic to deliver Big Macs.</a:t>
            </a:r>
            <a:endParaRPr lang="th-TH" sz="2000" dirty="0">
              <a:latin typeface="Arial" charset="0"/>
              <a:ea typeface="Arial" charset="0"/>
              <a:cs typeface="Arial" charset="0"/>
            </a:endParaRPr>
          </a:p>
        </p:txBody>
      </p:sp>
      <p:pic>
        <p:nvPicPr>
          <p:cNvPr id="6" name="รูปภาพ 5" descr="delivery guy of Mcdonalds.jpg"/>
          <p:cNvPicPr>
            <a:picLocks noChangeAspect="1"/>
          </p:cNvPicPr>
          <p:nvPr/>
        </p:nvPicPr>
        <p:blipFill>
          <a:blip r:embed="rId2" cstate="print">
            <a:lum bright="19000"/>
          </a:blip>
          <a:stretch>
            <a:fillRect/>
          </a:stretch>
        </p:blipFill>
        <p:spPr>
          <a:xfrm>
            <a:off x="1643042" y="1428736"/>
            <a:ext cx="5643602" cy="37871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4</a:t>
            </a:r>
            <a:endParaRPr lang="th-TH" dirty="0"/>
          </a:p>
        </p:txBody>
      </p:sp>
      <p:sp>
        <p:nvSpPr>
          <p:cNvPr id="7" name="ตัวยึดข้อความ 6"/>
          <p:cNvSpPr>
            <a:spLocks noGrp="1"/>
          </p:cNvSpPr>
          <p:nvPr>
            <p:ph type="body" idx="1"/>
          </p:nvPr>
        </p:nvSpPr>
        <p:spPr/>
        <p:txBody>
          <a:bodyPr/>
          <a:lstStyle/>
          <a:p>
            <a:r>
              <a:rPr lang="en-US" dirty="0" smtClean="0"/>
              <a:t>Channel Management Decisions</a:t>
            </a:r>
          </a:p>
          <a:p>
            <a:r>
              <a:rPr lang="en-US" dirty="0" smtClean="0"/>
              <a:t>Public Policy and Distribution Decisions</a:t>
            </a:r>
            <a:endParaRPr lang="th-TH"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lstStyle/>
          <a:p>
            <a:r>
              <a:rPr lang="en-US" dirty="0" smtClean="0"/>
              <a:t>Channel Management Decisions</a:t>
            </a:r>
            <a:endParaRPr lang="th-TH" dirty="0"/>
          </a:p>
        </p:txBody>
      </p:sp>
      <p:sp>
        <p:nvSpPr>
          <p:cNvPr id="7" name="ตัวยึดเนื้อหา 6"/>
          <p:cNvSpPr>
            <a:spLocks noGrp="1"/>
          </p:cNvSpPr>
          <p:nvPr>
            <p:ph sz="quarter" idx="1"/>
          </p:nvPr>
        </p:nvSpPr>
        <p:spPr>
          <a:xfrm>
            <a:off x="389745" y="1447800"/>
            <a:ext cx="8391994" cy="5410200"/>
          </a:xfrm>
        </p:spPr>
        <p:txBody>
          <a:bodyPr>
            <a:normAutofit lnSpcReduction="10000"/>
          </a:bodyPr>
          <a:lstStyle/>
          <a:p>
            <a:pPr>
              <a:buFont typeface="Wingdings" pitchFamily="2" charset="2"/>
              <a:buChar char="v"/>
            </a:pPr>
            <a:r>
              <a:rPr lang="en-US" dirty="0" smtClean="0">
                <a:solidFill>
                  <a:srgbClr val="FF0000"/>
                </a:solidFill>
                <a:latin typeface="Arial" charset="0"/>
                <a:ea typeface="Arial" charset="0"/>
                <a:cs typeface="Arial" charset="0"/>
              </a:rPr>
              <a:t>Marketing channel management: Selecting, managing, and motivating individual channel members and evaluating their performance over time.</a:t>
            </a:r>
          </a:p>
          <a:p>
            <a:pPr>
              <a:buNone/>
            </a:pPr>
            <a:endParaRPr lang="en-US" dirty="0" smtClean="0">
              <a:solidFill>
                <a:srgbClr val="FF0000"/>
              </a:solidFill>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Selecting Channel Members</a:t>
            </a:r>
          </a:p>
          <a:p>
            <a:pPr>
              <a:buFont typeface="Wingdings" pitchFamily="2" charset="2"/>
              <a:buChar char="Ø"/>
            </a:pPr>
            <a:r>
              <a:rPr lang="en-US" dirty="0" smtClean="0">
                <a:latin typeface="Arial" charset="0"/>
                <a:ea typeface="Arial" charset="0"/>
                <a:cs typeface="Arial" charset="0"/>
              </a:rPr>
              <a:t>Managing and Motivating Channel Members</a:t>
            </a:r>
          </a:p>
          <a:p>
            <a:pPr lvl="1"/>
            <a:r>
              <a:rPr lang="en-US" dirty="0" smtClean="0">
                <a:latin typeface="Arial" charset="0"/>
                <a:ea typeface="Arial" charset="0"/>
                <a:cs typeface="Arial" charset="0"/>
              </a:rPr>
              <a:t>Partner relationship management</a:t>
            </a:r>
          </a:p>
          <a:p>
            <a:pPr>
              <a:buFont typeface="Wingdings" pitchFamily="2" charset="2"/>
              <a:buChar char="Ø"/>
            </a:pPr>
            <a:r>
              <a:rPr lang="en-US" dirty="0" smtClean="0">
                <a:latin typeface="Arial" charset="0"/>
                <a:ea typeface="Arial" charset="0"/>
                <a:cs typeface="Arial" charset="0"/>
              </a:rPr>
              <a:t>Evaluating Channel Members</a:t>
            </a:r>
          </a:p>
          <a:p>
            <a:pPr lvl="1"/>
            <a:r>
              <a:rPr lang="en-US" dirty="0" smtClean="0">
                <a:latin typeface="Arial" charset="0"/>
                <a:ea typeface="Arial" charset="0"/>
                <a:cs typeface="Arial" charset="0"/>
              </a:rPr>
              <a:t>Regularly check channel member performance against standards such as sales quotas, average inventory levels, customer delivery time,  treatment of damages and lost goods, cooperation in company promotion and training programs, and services to the customer.</a:t>
            </a:r>
            <a:endParaRPr lang="th-TH" dirty="0">
              <a:latin typeface="Arial" charset="0"/>
              <a:ea typeface="Arial" charset="0"/>
              <a:cs typeface="Arial"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35843" y="5368353"/>
            <a:ext cx="7920845" cy="1015663"/>
          </a:xfrm>
          <a:prstGeom prst="rect">
            <a:avLst/>
          </a:prstGeom>
          <a:noFill/>
        </p:spPr>
        <p:txBody>
          <a:bodyPr wrap="square" rtlCol="0">
            <a:spAutoFit/>
          </a:bodyPr>
          <a:lstStyle/>
          <a:p>
            <a:r>
              <a:rPr lang="en-US" sz="2000">
                <a:latin typeface="Arial" charset="0"/>
                <a:ea typeface="Arial" charset="0"/>
                <a:cs typeface="Arial" charset="0"/>
              </a:rPr>
              <a:t>Selecting Channels:Even established brands may have difficulty keeping desired channels.CVS Caremark's decision to stop selling cigarettes left tobacco companies seeking new sales channels</a:t>
            </a:r>
          </a:p>
        </p:txBody>
      </p:sp>
      <p:pic>
        <p:nvPicPr>
          <p:cNvPr id="3" name="Picture 2"/>
          <p:cNvPicPr>
            <a:picLocks noChangeAspect="1"/>
          </p:cNvPicPr>
          <p:nvPr/>
        </p:nvPicPr>
        <p:blipFill>
          <a:blip r:embed="rId2"/>
          <a:stretch>
            <a:fillRect/>
          </a:stretch>
        </p:blipFill>
        <p:spPr>
          <a:xfrm>
            <a:off x="2406339" y="289194"/>
            <a:ext cx="4214318" cy="4794970"/>
          </a:xfrm>
          <a:prstGeom prst="rect">
            <a:avLst/>
          </a:prstGeom>
        </p:spPr>
      </p:pic>
    </p:spTree>
    <p:extLst>
      <p:ext uri="{BB962C8B-B14F-4D97-AF65-F5344CB8AC3E}">
        <p14:creationId xmlns:p14="http://schemas.microsoft.com/office/powerpoint/2010/main" val="20403615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9704" y="554659"/>
            <a:ext cx="4359640" cy="2906427"/>
          </a:xfrm>
          <a:prstGeom prst="rect">
            <a:avLst/>
          </a:prstGeom>
        </p:spPr>
      </p:pic>
      <p:pic>
        <p:nvPicPr>
          <p:cNvPr id="3" name="Picture 2"/>
          <p:cNvPicPr>
            <a:picLocks noChangeAspect="1"/>
          </p:cNvPicPr>
          <p:nvPr/>
        </p:nvPicPr>
        <p:blipFill>
          <a:blip r:embed="rId3"/>
          <a:stretch>
            <a:fillRect/>
          </a:stretch>
        </p:blipFill>
        <p:spPr>
          <a:xfrm>
            <a:off x="449704" y="3624457"/>
            <a:ext cx="4359640" cy="3017995"/>
          </a:xfrm>
          <a:prstGeom prst="rect">
            <a:avLst/>
          </a:prstGeom>
        </p:spPr>
      </p:pic>
      <p:pic>
        <p:nvPicPr>
          <p:cNvPr id="4" name="Picture 3"/>
          <p:cNvPicPr>
            <a:picLocks noChangeAspect="1"/>
          </p:cNvPicPr>
          <p:nvPr/>
        </p:nvPicPr>
        <p:blipFill>
          <a:blip r:embed="rId4"/>
          <a:stretch>
            <a:fillRect/>
          </a:stretch>
        </p:blipFill>
        <p:spPr>
          <a:xfrm>
            <a:off x="5053217" y="554658"/>
            <a:ext cx="3703791" cy="2906427"/>
          </a:xfrm>
          <a:prstGeom prst="rect">
            <a:avLst/>
          </a:prstGeom>
        </p:spPr>
      </p:pic>
      <p:sp>
        <p:nvSpPr>
          <p:cNvPr id="5" name="TextBox 4"/>
          <p:cNvSpPr txBox="1"/>
          <p:nvPr/>
        </p:nvSpPr>
        <p:spPr>
          <a:xfrm>
            <a:off x="5273735" y="3702294"/>
            <a:ext cx="3030229" cy="2862322"/>
          </a:xfrm>
          <a:prstGeom prst="rect">
            <a:avLst/>
          </a:prstGeom>
          <a:noFill/>
        </p:spPr>
        <p:txBody>
          <a:bodyPr wrap="square" rtlCol="0">
            <a:spAutoFit/>
          </a:bodyPr>
          <a:lstStyle/>
          <a:p>
            <a:r>
              <a:rPr lang="en-US" sz="2000">
                <a:latin typeface="Arial" charset="0"/>
                <a:ea typeface="Arial" charset="0"/>
                <a:cs typeface="Arial" charset="0"/>
              </a:rPr>
              <a:t>Selecting Channels:Even established brands may have difficulty keeping desired channels.CVS Caremark's decision to stop selling cigarettes left tobacco companies seeking new sales channels</a:t>
            </a:r>
          </a:p>
        </p:txBody>
      </p:sp>
    </p:spTree>
    <p:extLst>
      <p:ext uri="{BB962C8B-B14F-4D97-AF65-F5344CB8AC3E}">
        <p14:creationId xmlns:p14="http://schemas.microsoft.com/office/powerpoint/2010/main" val="4251972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142852"/>
            <a:ext cx="8229600" cy="1143000"/>
          </a:xfrm>
        </p:spPr>
        <p:txBody>
          <a:bodyPr>
            <a:normAutofit fontScale="90000"/>
          </a:bodyPr>
          <a:lstStyle/>
          <a:p>
            <a:r>
              <a:rPr lang="en-US" dirty="0" smtClean="0"/>
              <a:t>Real Marketing 12.1</a:t>
            </a:r>
            <a:br>
              <a:rPr lang="en-US" dirty="0" smtClean="0"/>
            </a:br>
            <a:r>
              <a:rPr lang="en-US" sz="2700" dirty="0"/>
              <a:t>Amazon and P&amp;G: Taking Channel Partnering to a New Level</a:t>
            </a:r>
            <a:endParaRPr lang="th-TH" sz="2700" dirty="0"/>
          </a:p>
        </p:txBody>
      </p:sp>
      <p:sp>
        <p:nvSpPr>
          <p:cNvPr id="3" name="ตัวยึดเนื้อหา 2"/>
          <p:cNvSpPr>
            <a:spLocks noGrp="1"/>
          </p:cNvSpPr>
          <p:nvPr>
            <p:ph sz="quarter" idx="1"/>
          </p:nvPr>
        </p:nvSpPr>
        <p:spPr>
          <a:xfrm>
            <a:off x="357126" y="5143512"/>
            <a:ext cx="8786874" cy="4572000"/>
          </a:xfrm>
        </p:spPr>
        <p:txBody>
          <a:bodyPr>
            <a:normAutofit/>
          </a:bodyPr>
          <a:lstStyle/>
          <a:p>
            <a:pPr>
              <a:buNone/>
            </a:pPr>
            <a:r>
              <a:rPr lang="en-US" sz="2000" dirty="0" smtClean="0">
                <a:latin typeface="Arial" charset="0"/>
                <a:ea typeface="Arial" charset="0"/>
                <a:cs typeface="Arial" charset="0"/>
              </a:rPr>
              <a:t>    Partnering in the distribution channel:Under Amazon's Vendor Flex program, P&amp;G and Amazon share warehouse facilities, creating distribution cost and delivery advantages for both partners.</a:t>
            </a:r>
            <a:endParaRPr lang="th-TH" sz="20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178792" y="1698885"/>
            <a:ext cx="6668853" cy="3237881"/>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ชื่อเรื่อง 5"/>
          <p:cNvSpPr>
            <a:spLocks noGrp="1"/>
          </p:cNvSpPr>
          <p:nvPr>
            <p:ph type="title"/>
          </p:nvPr>
        </p:nvSpPr>
        <p:spPr/>
        <p:txBody>
          <a:bodyPr>
            <a:normAutofit/>
          </a:bodyPr>
          <a:lstStyle/>
          <a:p>
            <a:r>
              <a:rPr lang="en-US" dirty="0" smtClean="0"/>
              <a:t>Channel Management Decisions</a:t>
            </a:r>
            <a:br>
              <a:rPr lang="en-US" dirty="0" smtClean="0"/>
            </a:br>
            <a:r>
              <a:rPr lang="en-US" sz="2200" dirty="0" smtClean="0"/>
              <a:t>Public Policy and Distribution Decisions</a:t>
            </a:r>
            <a:endParaRPr lang="th-TH" sz="2200" dirty="0"/>
          </a:p>
        </p:txBody>
      </p:sp>
      <p:sp>
        <p:nvSpPr>
          <p:cNvPr id="7" name="ตัวยึดเนื้อหา 6"/>
          <p:cNvSpPr>
            <a:spLocks noGrp="1"/>
          </p:cNvSpPr>
          <p:nvPr>
            <p:ph sz="quarter" idx="1"/>
          </p:nvPr>
        </p:nvSpPr>
        <p:spPr>
          <a:xfrm>
            <a:off x="642910" y="1447800"/>
            <a:ext cx="7729566" cy="5410200"/>
          </a:xfrm>
        </p:spPr>
        <p:txBody>
          <a:bodyPr/>
          <a:lstStyle/>
          <a:p>
            <a:pPr>
              <a:buNone/>
            </a:pPr>
            <a:r>
              <a:rPr lang="en-US" b="1" dirty="0" smtClean="0">
                <a:solidFill>
                  <a:srgbClr val="FF0000"/>
                </a:solidFill>
                <a:latin typeface="Arial" charset="0"/>
                <a:ea typeface="Arial" charset="0"/>
                <a:cs typeface="Arial" charset="0"/>
              </a:rPr>
              <a:t>   </a:t>
            </a:r>
          </a:p>
          <a:p>
            <a:pPr lvl="1"/>
            <a:r>
              <a:rPr lang="en-US" b="1" dirty="0" smtClean="0">
                <a:solidFill>
                  <a:srgbClr val="FF0000"/>
                </a:solidFill>
                <a:latin typeface="Arial" charset="0"/>
                <a:ea typeface="Arial" charset="0"/>
                <a:cs typeface="Arial" charset="0"/>
              </a:rPr>
              <a:t>Exclusive distribution</a:t>
            </a:r>
            <a:r>
              <a:rPr lang="en-US" dirty="0" smtClean="0">
                <a:solidFill>
                  <a:srgbClr val="FF0000"/>
                </a:solidFill>
                <a:latin typeface="Arial" charset="0"/>
                <a:ea typeface="Arial" charset="0"/>
                <a:cs typeface="Arial" charset="0"/>
              </a:rPr>
              <a:t>: when a seller allows certain outlets to carry its products.</a:t>
            </a:r>
          </a:p>
          <a:p>
            <a:pPr lvl="1"/>
            <a:endParaRPr lang="en-US" dirty="0" smtClean="0">
              <a:solidFill>
                <a:srgbClr val="FF0000"/>
              </a:solidFill>
              <a:latin typeface="Arial" charset="0"/>
              <a:ea typeface="Arial" charset="0"/>
              <a:cs typeface="Arial" charset="0"/>
            </a:endParaRPr>
          </a:p>
          <a:p>
            <a:pPr lvl="1"/>
            <a:r>
              <a:rPr lang="en-US" b="1" dirty="0" smtClean="0">
                <a:solidFill>
                  <a:srgbClr val="FF0000"/>
                </a:solidFill>
                <a:latin typeface="Arial" charset="0"/>
                <a:ea typeface="Arial" charset="0"/>
                <a:cs typeface="Arial" charset="0"/>
              </a:rPr>
              <a:t>Exclusive dealing</a:t>
            </a:r>
            <a:r>
              <a:rPr lang="en-US" dirty="0" smtClean="0">
                <a:solidFill>
                  <a:srgbClr val="FF0000"/>
                </a:solidFill>
                <a:latin typeface="Arial" charset="0"/>
                <a:ea typeface="Arial" charset="0"/>
                <a:cs typeface="Arial" charset="0"/>
              </a:rPr>
              <a:t>: when the seller requires that these dealers not handle competitor products.</a:t>
            </a:r>
          </a:p>
          <a:p>
            <a:pPr lvl="1"/>
            <a:endParaRPr lang="en-US" dirty="0" smtClean="0">
              <a:solidFill>
                <a:srgbClr val="FF0000"/>
              </a:solidFill>
              <a:latin typeface="Arial" charset="0"/>
              <a:ea typeface="Arial" charset="0"/>
              <a:cs typeface="Arial" charset="0"/>
            </a:endParaRPr>
          </a:p>
          <a:p>
            <a:pPr lvl="1"/>
            <a:r>
              <a:rPr lang="en-US" b="1" dirty="0" smtClean="0">
                <a:solidFill>
                  <a:srgbClr val="FF0000"/>
                </a:solidFill>
                <a:latin typeface="Arial" charset="0"/>
                <a:ea typeface="Arial" charset="0"/>
                <a:cs typeface="Arial" charset="0"/>
              </a:rPr>
              <a:t>Exclusive territorial agreements</a:t>
            </a:r>
            <a:r>
              <a:rPr lang="en-US" dirty="0" smtClean="0">
                <a:solidFill>
                  <a:srgbClr val="FF0000"/>
                </a:solidFill>
                <a:latin typeface="Arial" charset="0"/>
                <a:ea typeface="Arial" charset="0"/>
                <a:cs typeface="Arial" charset="0"/>
              </a:rPr>
              <a:t>: The producer many agree not to sell to other dealers in a given area, or the buyer may agree to sell only in its own territory.</a:t>
            </a:r>
          </a:p>
          <a:p>
            <a:pPr lvl="2"/>
            <a:r>
              <a:rPr lang="en-US" dirty="0" smtClean="0">
                <a:solidFill>
                  <a:srgbClr val="FF0000"/>
                </a:solidFill>
                <a:latin typeface="Arial" charset="0"/>
                <a:ea typeface="Arial" charset="0"/>
                <a:cs typeface="Arial" charset="0"/>
              </a:rPr>
              <a:t>Normal under franchise system-&gt; increase enthusiasm and commitment</a:t>
            </a:r>
            <a:endParaRPr lang="th-TH" dirty="0">
              <a:solidFill>
                <a:srgbClr val="FF0000"/>
              </a:solidFill>
              <a:latin typeface="Arial" charset="0"/>
              <a:ea typeface="Arial" charset="0"/>
              <a:cs typeface="Arial"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p:txBody>
          <a:bodyPr/>
          <a:lstStyle/>
          <a:p>
            <a:pPr>
              <a:buNone/>
            </a:pPr>
            <a:r>
              <a:rPr lang="en-US" dirty="0" smtClean="0">
                <a:latin typeface="Arial" charset="0"/>
                <a:ea typeface="Arial" charset="0"/>
                <a:cs typeface="Arial" charset="0"/>
              </a:rPr>
              <a:t>    </a:t>
            </a:r>
            <a:r>
              <a:rPr lang="en-US" b="1" dirty="0" smtClean="0">
                <a:latin typeface="Arial" charset="0"/>
                <a:ea typeface="Arial" charset="0"/>
                <a:cs typeface="Arial" charset="0"/>
              </a:rPr>
              <a:t>Nature and Importance of Marketing Logistics</a:t>
            </a:r>
          </a:p>
          <a:p>
            <a:pPr>
              <a:buFont typeface="Wingdings" pitchFamily="2" charset="2"/>
              <a:buChar char="v"/>
            </a:pPr>
            <a:r>
              <a:rPr lang="en-US" b="1" dirty="0" smtClean="0">
                <a:solidFill>
                  <a:srgbClr val="FF0000"/>
                </a:solidFill>
                <a:latin typeface="Arial" charset="0"/>
                <a:ea typeface="Arial" charset="0"/>
                <a:cs typeface="Arial" charset="0"/>
              </a:rPr>
              <a:t>Marketing logistics (or physical distribution): </a:t>
            </a:r>
            <a:r>
              <a:rPr lang="en-US" dirty="0" smtClean="0">
                <a:solidFill>
                  <a:srgbClr val="FF0000"/>
                </a:solidFill>
                <a:latin typeface="Arial" charset="0"/>
                <a:ea typeface="Arial" charset="0"/>
                <a:cs typeface="Arial" charset="0"/>
              </a:rPr>
              <a:t>Planning, implementing, and controlling the physical flow of materials, final goods, and related information form points of origin to points of consumption to meet customer requirements at a profit.</a:t>
            </a:r>
          </a:p>
          <a:p>
            <a:pPr>
              <a:buFont typeface="Wingdings" pitchFamily="2" charset="2"/>
              <a:buChar char="v"/>
            </a:pPr>
            <a:r>
              <a:rPr lang="en-US" b="1" dirty="0" smtClean="0">
                <a:solidFill>
                  <a:srgbClr val="FF0000"/>
                </a:solidFill>
                <a:latin typeface="Arial" charset="0"/>
                <a:ea typeface="Arial" charset="0"/>
                <a:cs typeface="Arial" charset="0"/>
              </a:rPr>
              <a:t>Supply chain management: </a:t>
            </a:r>
            <a:r>
              <a:rPr lang="en-US" dirty="0" smtClean="0">
                <a:solidFill>
                  <a:srgbClr val="FF0000"/>
                </a:solidFill>
                <a:latin typeface="Arial" charset="0"/>
                <a:ea typeface="Arial" charset="0"/>
                <a:cs typeface="Arial" charset="0"/>
              </a:rPr>
              <a:t>Managing upstream and downstream value-added flows of materials, final goods and related information among suppliers, the company, resellers and final consumers.</a:t>
            </a:r>
            <a:endParaRPr lang="th-TH" dirty="0">
              <a:solidFill>
                <a:srgbClr val="FF0000"/>
              </a:solidFill>
              <a:latin typeface="Arial" charset="0"/>
              <a:ea typeface="Arial" charset="0"/>
              <a:cs typeface="Arial"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p:txBody>
          <a:bodyPr/>
          <a:lstStyle/>
          <a:p>
            <a:pPr>
              <a:buNone/>
            </a:pPr>
            <a:r>
              <a:rPr lang="en-US" b="1" dirty="0" smtClean="0"/>
              <a:t>  Figure 12.5  Supply Chain Management</a:t>
            </a:r>
            <a:endParaRPr lang="th-TH" b="1" dirty="0"/>
          </a:p>
        </p:txBody>
      </p:sp>
      <p:pic>
        <p:nvPicPr>
          <p:cNvPr id="5" name="รูปภาพ 4" descr="12.5.jpg"/>
          <p:cNvPicPr>
            <a:picLocks noChangeAspect="1"/>
          </p:cNvPicPr>
          <p:nvPr/>
        </p:nvPicPr>
        <p:blipFill>
          <a:blip r:embed="rId2" cstate="print">
            <a:lum bright="22000" contrast="40000"/>
          </a:blip>
          <a:stretch>
            <a:fillRect/>
          </a:stretch>
        </p:blipFill>
        <p:spPr>
          <a:xfrm>
            <a:off x="428596" y="2357430"/>
            <a:ext cx="8143900" cy="3071834"/>
          </a:xfrm>
          <a:prstGeom prst="rect">
            <a:avLst/>
          </a:prstGeom>
        </p:spPr>
      </p:pic>
      <p:sp>
        <p:nvSpPr>
          <p:cNvPr id="6" name="สี่เหลี่ยมผืนผ้า 5"/>
          <p:cNvSpPr/>
          <p:nvPr/>
        </p:nvSpPr>
        <p:spPr>
          <a:xfrm>
            <a:off x="3278287" y="5702427"/>
            <a:ext cx="5153681" cy="1815882"/>
          </a:xfrm>
          <a:prstGeom prst="rect">
            <a:avLst/>
          </a:prstGeom>
        </p:spPr>
        <p:txBody>
          <a:bodyPr wrap="square">
            <a:spAutoFit/>
          </a:bodyPr>
          <a:lstStyle/>
          <a:p>
            <a:pPr marL="342900" indent="-342900">
              <a:buNone/>
            </a:pPr>
            <a:r>
              <a:rPr lang="en-US" sz="1600" dirty="0" smtClean="0">
                <a:latin typeface="Arial" charset="0"/>
                <a:ea typeface="Arial" charset="0"/>
                <a:cs typeface="Arial" charset="0"/>
              </a:rPr>
              <a:t>Managing the supply chain calls for customer-centered</a:t>
            </a:r>
          </a:p>
          <a:p>
            <a:pPr marL="342900" indent="-342900">
              <a:buNone/>
            </a:pPr>
            <a:r>
              <a:rPr lang="en-US" sz="1600" dirty="0" smtClean="0">
                <a:latin typeface="Arial" charset="0"/>
                <a:ea typeface="Arial" charset="0"/>
                <a:cs typeface="Arial" charset="0"/>
              </a:rPr>
              <a:t>thinking. Remember it’s also called the customer-value delivery network.</a:t>
            </a:r>
          </a:p>
          <a:p>
            <a:endParaRPr lang="en-US" sz="3600" dirty="0" smtClean="0">
              <a:latin typeface="Arial" charset="0"/>
              <a:ea typeface="Arial" charset="0"/>
              <a:cs typeface="Arial" charset="0"/>
            </a:endParaRPr>
          </a:p>
          <a:p>
            <a:endParaRPr lang="en-US" dirty="0" smtClean="0">
              <a:latin typeface="Arial" charset="0"/>
              <a:ea typeface="Arial" charset="0"/>
              <a:cs typeface="Arial" charset="0"/>
            </a:endParaRPr>
          </a:p>
        </p:txBody>
      </p:sp>
      <p:cxnSp>
        <p:nvCxnSpPr>
          <p:cNvPr id="8" name="ลูกศรเชื่อมต่อแบบตรง 7"/>
          <p:cNvCxnSpPr/>
          <p:nvPr/>
        </p:nvCxnSpPr>
        <p:spPr>
          <a:xfrm rot="5400000" flipH="1" flipV="1">
            <a:off x="7429520" y="4929198"/>
            <a:ext cx="1357322" cy="71438"/>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p:cNvGrpSpPr>
          <p:nvPr/>
        </p:nvGrpSpPr>
        <p:grpSpPr bwMode="auto">
          <a:xfrm>
            <a:off x="214282" y="285728"/>
            <a:ext cx="8286808" cy="5929354"/>
            <a:chOff x="0" y="1440"/>
            <a:chExt cx="5128" cy="1826"/>
          </a:xfrm>
        </p:grpSpPr>
        <p:pic>
          <p:nvPicPr>
            <p:cNvPr id="5" name="Picture 5" descr="uni12"/>
            <p:cNvPicPr>
              <a:picLocks noChangeAspect="1" noChangeArrowheads="1"/>
            </p:cNvPicPr>
            <p:nvPr/>
          </p:nvPicPr>
          <p:blipFill>
            <a:blip r:embed="rId2" cstate="print"/>
            <a:srcRect/>
            <a:stretch>
              <a:fillRect/>
            </a:stretch>
          </p:blipFill>
          <p:spPr bwMode="auto">
            <a:xfrm>
              <a:off x="3696" y="1488"/>
              <a:ext cx="1432" cy="1778"/>
            </a:xfrm>
            <a:prstGeom prst="rect">
              <a:avLst/>
            </a:prstGeom>
            <a:noFill/>
            <a:ln w="9525">
              <a:noFill/>
              <a:miter lim="800000"/>
              <a:headEnd/>
              <a:tailEnd/>
            </a:ln>
          </p:spPr>
        </p:pic>
        <p:pic>
          <p:nvPicPr>
            <p:cNvPr id="6" name="Picture 6" descr="uni10"/>
            <p:cNvPicPr>
              <a:picLocks noChangeAspect="1" noChangeArrowheads="1"/>
            </p:cNvPicPr>
            <p:nvPr/>
          </p:nvPicPr>
          <p:blipFill>
            <a:blip r:embed="rId3" cstate="print"/>
            <a:srcRect/>
            <a:stretch>
              <a:fillRect/>
            </a:stretch>
          </p:blipFill>
          <p:spPr bwMode="auto">
            <a:xfrm>
              <a:off x="0" y="1440"/>
              <a:ext cx="1776" cy="1746"/>
            </a:xfrm>
            <a:prstGeom prst="rect">
              <a:avLst/>
            </a:prstGeom>
            <a:noFill/>
            <a:ln w="9525">
              <a:noFill/>
              <a:miter lim="800000"/>
              <a:headEnd/>
              <a:tailEnd/>
            </a:ln>
          </p:spPr>
        </p:pic>
        <p:pic>
          <p:nvPicPr>
            <p:cNvPr id="7"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714347" y="5246558"/>
            <a:ext cx="8529587" cy="4531806"/>
          </a:xfrm>
        </p:spPr>
        <p:txBody>
          <a:bodyPr/>
          <a:lstStyle/>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Logistics: As this huge stockpile of shipping containers suggests, American companies spent $1.1 trillion last year-7.7 percent of U.S. GDP- to bundle, load, unload, sort, reload, and transport goods.</a:t>
            </a:r>
            <a:endParaRPr lang="th-TH" sz="2000" dirty="0">
              <a:latin typeface="Arial" charset="0"/>
              <a:ea typeface="Arial" charset="0"/>
              <a:cs typeface="Arial" charset="0"/>
            </a:endParaRPr>
          </a:p>
        </p:txBody>
      </p:sp>
      <p:pic>
        <p:nvPicPr>
          <p:cNvPr id="5" name="รูปภาพ 4" descr="logistics ship.jpg"/>
          <p:cNvPicPr>
            <a:picLocks noChangeAspect="1"/>
          </p:cNvPicPr>
          <p:nvPr/>
        </p:nvPicPr>
        <p:blipFill>
          <a:blip r:embed="rId2" cstate="print">
            <a:lum bright="28000" contrast="14000"/>
          </a:blip>
          <a:stretch>
            <a:fillRect/>
          </a:stretch>
        </p:blipFill>
        <p:spPr>
          <a:xfrm>
            <a:off x="2507323" y="1541158"/>
            <a:ext cx="3913464" cy="353110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85786" y="387064"/>
            <a:ext cx="7772400" cy="1143000"/>
          </a:xfrm>
        </p:spPr>
        <p:txBody>
          <a:bodyPr>
            <a:normAutofit fontScale="90000"/>
          </a:bodyPr>
          <a:lstStyle/>
          <a:p>
            <a:r>
              <a:rPr lang="en-US" dirty="0" smtClean="0"/>
              <a:t>Real Marketing 12.2</a:t>
            </a:r>
            <a:br>
              <a:rPr lang="en-US" dirty="0" smtClean="0"/>
            </a:br>
            <a:r>
              <a:rPr lang="en-US" sz="2700" dirty="0"/>
              <a:t>Greening the Supply Chain: It's the Right Thing to Do- and It's Profitable, Too</a:t>
            </a:r>
            <a:endParaRPr lang="th-TH" sz="2700" dirty="0"/>
          </a:p>
        </p:txBody>
      </p:sp>
      <p:sp>
        <p:nvSpPr>
          <p:cNvPr id="3" name="ตัวยึดเนื้อหา 2"/>
          <p:cNvSpPr>
            <a:spLocks noGrp="1"/>
          </p:cNvSpPr>
          <p:nvPr>
            <p:ph sz="quarter" idx="1"/>
          </p:nvPr>
        </p:nvSpPr>
        <p:spPr>
          <a:xfrm>
            <a:off x="473489" y="5429264"/>
            <a:ext cx="8545591" cy="4625878"/>
          </a:xfrm>
        </p:spPr>
        <p:txBody>
          <a:bodyPr>
            <a:normAutofit/>
          </a:bodyPr>
          <a:lstStyle/>
          <a:p>
            <a:pPr>
              <a:buNone/>
            </a:pPr>
            <a:r>
              <a:rPr lang="en-US" sz="2000" dirty="0" smtClean="0">
                <a:latin typeface="Arial" charset="0"/>
                <a:ea typeface="Arial" charset="0"/>
                <a:cs typeface="Arial" charset="0"/>
              </a:rPr>
              <a:t>    Green supply chains: Nike has developed a sweeping strategy for greening its supply chain. The Higg Index lets Nike work with suppliers and distributors to reduce the supply chain's environmental footprint,</a:t>
            </a:r>
            <a:endParaRPr lang="th-TH" sz="20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573968" y="1583942"/>
            <a:ext cx="6470754" cy="3791444"/>
          </a:xfrm>
          <a:prstGeom prst="rect">
            <a:avLst/>
          </a:prstGeom>
        </p:spPr>
      </p:pic>
      <p:sp>
        <p:nvSpPr>
          <p:cNvPr id="6" name="TextBox 5"/>
          <p:cNvSpPr txBox="1"/>
          <p:nvPr/>
        </p:nvSpPr>
        <p:spPr>
          <a:xfrm>
            <a:off x="5556773" y="3878831"/>
            <a:ext cx="2600377" cy="1015663"/>
          </a:xfrm>
          <a:prstGeom prst="rect">
            <a:avLst/>
          </a:prstGeom>
          <a:noFill/>
        </p:spPr>
        <p:txBody>
          <a:bodyPr wrap="square" rtlCol="0">
            <a:spAutoFit/>
          </a:bodyPr>
          <a:lstStyle/>
          <a:p>
            <a:r>
              <a:rPr lang="en-US" sz="2000">
                <a:solidFill>
                  <a:schemeClr val="bg1"/>
                </a:solidFill>
              </a:rPr>
              <a:t>The Higg Index</a:t>
            </a:r>
          </a:p>
          <a:p>
            <a:r>
              <a:rPr lang="en-US" sz="2000">
                <a:solidFill>
                  <a:schemeClr val="bg1"/>
                </a:solidFill>
              </a:rPr>
              <a:t>Sustainable Apparel Coalition</a:t>
            </a:r>
          </a:p>
        </p:txBody>
      </p:sp>
    </p:spTree>
    <p:extLst>
      <p:ext uri="{BB962C8B-B14F-4D97-AF65-F5344CB8AC3E}">
        <p14:creationId xmlns:p14="http://schemas.microsoft.com/office/powerpoint/2010/main" val="11406287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741285" y="1728540"/>
            <a:ext cx="7772400" cy="4572000"/>
          </a:xfrm>
        </p:spPr>
        <p:txBody>
          <a:bodyPr/>
          <a:lstStyle/>
          <a:p>
            <a:pPr>
              <a:buFont typeface="Wingdings" pitchFamily="2" charset="2"/>
              <a:buChar char="Ø"/>
            </a:pPr>
            <a:r>
              <a:rPr lang="en-US" dirty="0" smtClean="0">
                <a:solidFill>
                  <a:srgbClr val="0070C0"/>
                </a:solidFill>
                <a:latin typeface="Arial" charset="0"/>
                <a:ea typeface="Arial" charset="0"/>
                <a:cs typeface="Arial" charset="0"/>
              </a:rPr>
              <a:t>Goals of Logistics System</a:t>
            </a:r>
          </a:p>
          <a:p>
            <a:pPr lvl="1"/>
            <a:r>
              <a:rPr lang="en-US" dirty="0" smtClean="0">
                <a:latin typeface="Arial" charset="0"/>
                <a:ea typeface="Arial" charset="0"/>
                <a:cs typeface="Arial" charset="0"/>
              </a:rPr>
              <a:t>Provide a targeted level of customer service at the least cost.</a:t>
            </a:r>
          </a:p>
          <a:p>
            <a:pPr lvl="1"/>
            <a:r>
              <a:rPr lang="en-US" dirty="0" smtClean="0">
                <a:latin typeface="Arial" charset="0"/>
                <a:ea typeface="Arial" charset="0"/>
                <a:cs typeface="Arial" charset="0"/>
              </a:rPr>
              <a:t>Maximize profits not sales</a:t>
            </a:r>
          </a:p>
          <a:p>
            <a:endParaRPr lang="en-US" dirty="0" smtClean="0">
              <a:latin typeface="Arial" charset="0"/>
              <a:ea typeface="Arial" charset="0"/>
              <a:cs typeface="Arial" charset="0"/>
            </a:endParaRPr>
          </a:p>
          <a:p>
            <a:pPr>
              <a:buFont typeface="Wingdings" pitchFamily="2" charset="2"/>
              <a:buChar char="Ø"/>
            </a:pPr>
            <a:r>
              <a:rPr lang="en-US" dirty="0" smtClean="0">
                <a:solidFill>
                  <a:srgbClr val="0070C0"/>
                </a:solidFill>
                <a:latin typeface="Arial" charset="0"/>
                <a:ea typeface="Arial" charset="0"/>
                <a:cs typeface="Arial" charset="0"/>
              </a:rPr>
              <a:t>Major Logistics Functions</a:t>
            </a:r>
          </a:p>
          <a:p>
            <a:pPr>
              <a:buFont typeface="Wingdings" pitchFamily="2" charset="2"/>
              <a:buChar char="v"/>
            </a:pPr>
            <a:r>
              <a:rPr lang="en-US" dirty="0" smtClean="0">
                <a:solidFill>
                  <a:srgbClr val="FF0000"/>
                </a:solidFill>
                <a:latin typeface="Arial" charset="0"/>
                <a:ea typeface="Arial" charset="0"/>
                <a:cs typeface="Arial" charset="0"/>
              </a:rPr>
              <a:t>1. Distribution center: A large, highly automated warehouse designed to receive goods from various plants and suppliers, take orders, fill them efficiently, and deliver goods to customers as quickly as possible.</a:t>
            </a:r>
          </a:p>
          <a:p>
            <a:pPr lvl="1"/>
            <a:endParaRPr lang="en-US" dirty="0" smtClean="0">
              <a:latin typeface="Arial" charset="0"/>
              <a:ea typeface="Arial" charset="0"/>
              <a:cs typeface="Arial" charset="0"/>
            </a:endParaRPr>
          </a:p>
          <a:p>
            <a:pPr lvl="1"/>
            <a:endParaRPr lang="th-TH" dirty="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861934" y="5621312"/>
            <a:ext cx="7589291" cy="4986978"/>
          </a:xfrm>
        </p:spPr>
        <p:txBody>
          <a:bodyPr/>
          <a:lstStyle/>
          <a:p>
            <a:pPr lvl="1">
              <a:buNone/>
            </a:pPr>
            <a:r>
              <a:rPr lang="en-US" dirty="0" smtClean="0">
                <a:latin typeface="Arial" charset="0"/>
                <a:ea typeface="Arial" charset="0"/>
                <a:cs typeface="Arial" charset="0"/>
              </a:rPr>
              <a:t>   </a:t>
            </a:r>
            <a:r>
              <a:rPr lang="en-US" sz="2000" dirty="0" smtClean="0">
                <a:latin typeface="Arial" charset="0"/>
                <a:ea typeface="Arial" charset="0"/>
                <a:cs typeface="Arial" charset="0"/>
              </a:rPr>
              <a:t>High-tech distribution centers: Staples employs a team of super-retrievers-in day-</a:t>
            </a:r>
            <a:r>
              <a:rPr lang="en-US" sz="2000" dirty="0" err="1" smtClean="0">
                <a:latin typeface="Arial" charset="0"/>
                <a:ea typeface="Arial" charset="0"/>
                <a:cs typeface="Arial" charset="0"/>
              </a:rPr>
              <a:t>glo</a:t>
            </a:r>
            <a:r>
              <a:rPr lang="en-US" sz="2000" dirty="0" smtClean="0">
                <a:latin typeface="Arial" charset="0"/>
                <a:ea typeface="Arial" charset="0"/>
                <a:cs typeface="Arial" charset="0"/>
              </a:rPr>
              <a:t> orange- to keep its warehouse humming.</a:t>
            </a:r>
          </a:p>
          <a:p>
            <a:pPr lvl="1"/>
            <a:endParaRPr lang="th-TH" dirty="0">
              <a:latin typeface="Arial" charset="0"/>
              <a:ea typeface="Arial" charset="0"/>
              <a:cs typeface="Arial" charset="0"/>
            </a:endParaRPr>
          </a:p>
        </p:txBody>
      </p:sp>
      <p:pic>
        <p:nvPicPr>
          <p:cNvPr id="5" name="รูปภาพ 4" descr="hitech logistics.jpg"/>
          <p:cNvPicPr>
            <a:picLocks noChangeAspect="1"/>
          </p:cNvPicPr>
          <p:nvPr/>
        </p:nvPicPr>
        <p:blipFill>
          <a:blip r:embed="rId2" cstate="print"/>
          <a:stretch>
            <a:fillRect/>
          </a:stretch>
        </p:blipFill>
        <p:spPr>
          <a:xfrm>
            <a:off x="2143108" y="1571612"/>
            <a:ext cx="4929222" cy="390731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928662" y="1428736"/>
            <a:ext cx="7772400" cy="4572000"/>
          </a:xfrm>
        </p:spPr>
        <p:txBody>
          <a:bodyPr/>
          <a:lstStyle/>
          <a:p>
            <a:pPr>
              <a:buNone/>
            </a:pPr>
            <a:r>
              <a:rPr lang="en-US" b="1" dirty="0" smtClean="0">
                <a:latin typeface="Arial" charset="0"/>
                <a:ea typeface="Arial" charset="0"/>
                <a:cs typeface="Arial" charset="0"/>
              </a:rPr>
              <a:t>    2. Inventory Management</a:t>
            </a:r>
          </a:p>
          <a:p>
            <a:pPr lvl="1"/>
            <a:r>
              <a:rPr lang="en-US" dirty="0" smtClean="0">
                <a:latin typeface="Arial" charset="0"/>
                <a:ea typeface="Arial" charset="0"/>
                <a:cs typeface="Arial" charset="0"/>
              </a:rPr>
              <a:t>Carrying too little , too much?</a:t>
            </a:r>
            <a:endParaRPr lang="th-TH" dirty="0">
              <a:latin typeface="Arial" charset="0"/>
              <a:ea typeface="Arial" charset="0"/>
              <a:cs typeface="Arial" charset="0"/>
            </a:endParaRPr>
          </a:p>
        </p:txBody>
      </p:sp>
      <p:pic>
        <p:nvPicPr>
          <p:cNvPr id="14338" name="Picture 2" descr="http://thespecialtygroup.com/images/InventoryMgmt.jpg">
            <a:hlinkClick r:id="rId2"/>
          </p:cNvPr>
          <p:cNvPicPr>
            <a:picLocks noChangeAspect="1" noChangeArrowheads="1"/>
          </p:cNvPicPr>
          <p:nvPr/>
        </p:nvPicPr>
        <p:blipFill>
          <a:blip r:embed="rId3" cstate="print"/>
          <a:srcRect/>
          <a:stretch>
            <a:fillRect/>
          </a:stretch>
        </p:blipFill>
        <p:spPr bwMode="auto">
          <a:xfrm>
            <a:off x="1000100" y="2500306"/>
            <a:ext cx="7143800" cy="4000528"/>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285720" y="1643050"/>
            <a:ext cx="4572032" cy="4572000"/>
          </a:xfrm>
        </p:spPr>
        <p:txBody>
          <a:bodyPr/>
          <a:lstStyle/>
          <a:p>
            <a:pPr>
              <a:buNone/>
            </a:pPr>
            <a:r>
              <a:rPr lang="en-US" b="1" dirty="0" smtClean="0">
                <a:latin typeface="Arial" charset="0"/>
                <a:ea typeface="Arial" charset="0"/>
                <a:cs typeface="Arial" charset="0"/>
              </a:rPr>
              <a:t>    3. Transportation</a:t>
            </a:r>
          </a:p>
          <a:p>
            <a:pPr lvl="1"/>
            <a:r>
              <a:rPr lang="en-US" dirty="0" smtClean="0">
                <a:latin typeface="Arial" charset="0"/>
                <a:ea typeface="Arial" charset="0"/>
                <a:cs typeface="Arial" charset="0"/>
              </a:rPr>
              <a:t>The choice of transportation carriers affects the pricing of products, delivery performance, and the condition of goods when they arrive.</a:t>
            </a:r>
          </a:p>
          <a:p>
            <a:pPr lvl="1"/>
            <a:endParaRPr lang="en-US" dirty="0" smtClean="0">
              <a:latin typeface="Arial" charset="0"/>
              <a:ea typeface="Arial" charset="0"/>
              <a:cs typeface="Arial" charset="0"/>
            </a:endParaRPr>
          </a:p>
          <a:p>
            <a:pPr lvl="1"/>
            <a:endParaRPr lang="en-US" dirty="0" smtClean="0">
              <a:latin typeface="Arial" charset="0"/>
              <a:ea typeface="Arial" charset="0"/>
              <a:cs typeface="Arial" charset="0"/>
            </a:endParaRPr>
          </a:p>
        </p:txBody>
      </p:sp>
      <p:sp>
        <p:nvSpPr>
          <p:cNvPr id="5" name="สี่เหลี่ยมผืนผ้า 4"/>
          <p:cNvSpPr/>
          <p:nvPr/>
        </p:nvSpPr>
        <p:spPr>
          <a:xfrm>
            <a:off x="507453" y="4510138"/>
            <a:ext cx="3429024" cy="2062103"/>
          </a:xfrm>
          <a:prstGeom prst="rect">
            <a:avLst/>
          </a:prstGeom>
        </p:spPr>
        <p:txBody>
          <a:bodyPr wrap="square">
            <a:spAutoFit/>
          </a:bodyPr>
          <a:lstStyle/>
          <a:p>
            <a:r>
              <a:rPr lang="en-US" dirty="0" smtClean="0">
                <a:solidFill>
                  <a:srgbClr val="FF0000"/>
                </a:solidFill>
                <a:latin typeface="Arial" charset="0"/>
                <a:ea typeface="Arial" charset="0"/>
                <a:cs typeface="Arial" charset="0"/>
              </a:rPr>
              <a:t> </a:t>
            </a:r>
            <a:r>
              <a:rPr lang="en-US" sz="2000" dirty="0" smtClean="0">
                <a:solidFill>
                  <a:srgbClr val="FF0000"/>
                </a:solidFill>
                <a:latin typeface="Arial" charset="0"/>
                <a:ea typeface="Arial" charset="0"/>
                <a:cs typeface="Arial" charset="0"/>
              </a:rPr>
              <a:t>Truck transportation: More than 80 percent of American communities depend solely on the trucking industry for the delivery of their goods. “Good stuff. Trucks bring it.”</a:t>
            </a:r>
            <a:endParaRPr lang="th-TH" sz="2000" dirty="0">
              <a:solidFill>
                <a:srgbClr val="FF0000"/>
              </a:solidFill>
              <a:latin typeface="Arial" charset="0"/>
              <a:ea typeface="Arial" charset="0"/>
              <a:cs typeface="Arial" charset="0"/>
            </a:endParaRPr>
          </a:p>
        </p:txBody>
      </p:sp>
      <p:pic>
        <p:nvPicPr>
          <p:cNvPr id="6" name="รูปภาพ 5" descr="SAM_1030.JPG"/>
          <p:cNvPicPr>
            <a:picLocks noChangeAspect="1"/>
          </p:cNvPicPr>
          <p:nvPr/>
        </p:nvPicPr>
        <p:blipFill>
          <a:blip r:embed="rId2" cstate="print">
            <a:lum bright="26000" contrast="37000"/>
          </a:blip>
          <a:stretch>
            <a:fillRect/>
          </a:stretch>
        </p:blipFill>
        <p:spPr>
          <a:xfrm rot="16638082">
            <a:off x="4256871" y="2109653"/>
            <a:ext cx="4885972" cy="366447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628859" y="1628605"/>
            <a:ext cx="7772400" cy="4572000"/>
          </a:xfrm>
        </p:spPr>
        <p:txBody>
          <a:bodyPr/>
          <a:lstStyle/>
          <a:p>
            <a:pPr>
              <a:buFont typeface="Wingdings" pitchFamily="2" charset="2"/>
              <a:buChar char="v"/>
            </a:pPr>
            <a:r>
              <a:rPr lang="en-US" b="1" dirty="0" smtClean="0">
                <a:solidFill>
                  <a:srgbClr val="FF0000"/>
                </a:solidFill>
                <a:latin typeface="Arial" charset="0"/>
                <a:ea typeface="Arial" charset="0"/>
                <a:cs typeface="Arial" charset="0"/>
              </a:rPr>
              <a:t>Intermodal transportation: </a:t>
            </a:r>
            <a:r>
              <a:rPr lang="en-US" dirty="0" smtClean="0">
                <a:solidFill>
                  <a:srgbClr val="FF0000"/>
                </a:solidFill>
                <a:latin typeface="Arial" charset="0"/>
                <a:ea typeface="Arial" charset="0"/>
                <a:cs typeface="Arial" charset="0"/>
              </a:rPr>
              <a:t>Combining two or more modes of transportation.</a:t>
            </a:r>
          </a:p>
          <a:p>
            <a:pPr lvl="1"/>
            <a:r>
              <a:rPr lang="en-US" dirty="0" smtClean="0">
                <a:latin typeface="Arial" charset="0"/>
                <a:ea typeface="Arial" charset="0"/>
                <a:cs typeface="Arial" charset="0"/>
              </a:rPr>
              <a:t>12 percent of total cargo ton-miles in US are moved via multiple modes</a:t>
            </a:r>
          </a:p>
          <a:p>
            <a:pPr marL="777240" lvl="1" indent="-457200">
              <a:buFont typeface="+mj-lt"/>
              <a:buAutoNum type="arabicParenR"/>
            </a:pPr>
            <a:r>
              <a:rPr lang="en-US" dirty="0" smtClean="0">
                <a:latin typeface="Arial" charset="0"/>
                <a:ea typeface="Arial" charset="0"/>
                <a:cs typeface="Arial" charset="0"/>
              </a:rPr>
              <a:t>Piggyback – use of air and trucks</a:t>
            </a:r>
          </a:p>
          <a:p>
            <a:pPr marL="777240" lvl="1" indent="-457200">
              <a:buFont typeface="+mj-lt"/>
              <a:buAutoNum type="arabicParenR"/>
            </a:pPr>
            <a:r>
              <a:rPr lang="en-US" dirty="0" err="1" smtClean="0">
                <a:latin typeface="Arial" charset="0"/>
                <a:ea typeface="Arial" charset="0"/>
                <a:cs typeface="Arial" charset="0"/>
              </a:rPr>
              <a:t>Fishyback</a:t>
            </a:r>
            <a:r>
              <a:rPr lang="en-US" dirty="0" smtClean="0">
                <a:latin typeface="Arial" charset="0"/>
                <a:ea typeface="Arial" charset="0"/>
                <a:cs typeface="Arial" charset="0"/>
              </a:rPr>
              <a:t> – water and trucks</a:t>
            </a:r>
          </a:p>
          <a:p>
            <a:pPr marL="777240" lvl="1" indent="-457200">
              <a:buFont typeface="+mj-lt"/>
              <a:buAutoNum type="arabicParenR"/>
            </a:pPr>
            <a:r>
              <a:rPr lang="en-US" dirty="0" err="1" smtClean="0">
                <a:latin typeface="Arial" charset="0"/>
                <a:ea typeface="Arial" charset="0"/>
                <a:cs typeface="Arial" charset="0"/>
              </a:rPr>
              <a:t>Trainship</a:t>
            </a:r>
            <a:r>
              <a:rPr lang="en-US" dirty="0" smtClean="0">
                <a:latin typeface="Arial" charset="0"/>
                <a:ea typeface="Arial" charset="0"/>
                <a:cs typeface="Arial" charset="0"/>
              </a:rPr>
              <a:t> – water and rail</a:t>
            </a:r>
          </a:p>
          <a:p>
            <a:pPr marL="777240" lvl="1" indent="-457200">
              <a:buFont typeface="+mj-lt"/>
              <a:buAutoNum type="arabicParenR"/>
            </a:pPr>
            <a:r>
              <a:rPr lang="en-US" dirty="0" err="1" smtClean="0">
                <a:latin typeface="Arial" charset="0"/>
                <a:ea typeface="Arial" charset="0"/>
                <a:cs typeface="Arial" charset="0"/>
              </a:rPr>
              <a:t>Airtruck</a:t>
            </a:r>
            <a:r>
              <a:rPr lang="en-US" dirty="0" smtClean="0">
                <a:latin typeface="Arial" charset="0"/>
                <a:ea typeface="Arial" charset="0"/>
                <a:cs typeface="Arial" charset="0"/>
              </a:rPr>
              <a:t> – air and truck</a:t>
            </a:r>
          </a:p>
          <a:p>
            <a:pPr lvl="1"/>
            <a:endParaRPr lang="en-US" dirty="0" smtClean="0">
              <a:latin typeface="Arial" charset="0"/>
              <a:ea typeface="Arial" charset="0"/>
              <a:cs typeface="Arial" charset="0"/>
            </a:endParaRPr>
          </a:p>
          <a:p>
            <a:pPr lvl="1"/>
            <a:r>
              <a:rPr lang="en-US" dirty="0" smtClean="0">
                <a:latin typeface="Arial" charset="0"/>
                <a:ea typeface="Arial" charset="0"/>
                <a:cs typeface="Arial" charset="0"/>
              </a:rPr>
              <a:t>Advantages for example Piggyback cheaper than truck alone, but also provides flexibility and convenience.</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516432" y="1428732"/>
            <a:ext cx="7786742" cy="5429264"/>
          </a:xfrm>
        </p:spPr>
        <p:txBody>
          <a:bodyPr/>
          <a:lstStyle/>
          <a:p>
            <a:pPr>
              <a:buNone/>
            </a:pPr>
            <a:r>
              <a:rPr lang="en-US" dirty="0" smtClean="0">
                <a:latin typeface="Arial" charset="0"/>
                <a:ea typeface="Arial" charset="0"/>
                <a:cs typeface="Arial" charset="0"/>
              </a:rPr>
              <a:t>   </a:t>
            </a:r>
            <a:r>
              <a:rPr lang="en-US" b="1" dirty="0" smtClean="0">
                <a:latin typeface="Arial" charset="0"/>
                <a:ea typeface="Arial" charset="0"/>
                <a:cs typeface="Arial" charset="0"/>
              </a:rPr>
              <a:t>Logistics Information Management</a:t>
            </a:r>
          </a:p>
          <a:p>
            <a:endParaRPr lang="en-US" dirty="0" smtClean="0">
              <a:latin typeface="Arial" charset="0"/>
              <a:ea typeface="Arial" charset="0"/>
              <a:cs typeface="Arial" charset="0"/>
            </a:endParaRPr>
          </a:p>
          <a:p>
            <a:pPr lvl="1">
              <a:buFont typeface="Wingdings" pitchFamily="2" charset="2"/>
              <a:buChar char="v"/>
            </a:pPr>
            <a:r>
              <a:rPr lang="en-US" b="1" dirty="0" smtClean="0">
                <a:solidFill>
                  <a:srgbClr val="FF0000"/>
                </a:solidFill>
                <a:latin typeface="Arial" charset="0"/>
                <a:ea typeface="Arial" charset="0"/>
                <a:cs typeface="Arial" charset="0"/>
              </a:rPr>
              <a:t>Electronic data interchange (EDI): </a:t>
            </a:r>
            <a:r>
              <a:rPr lang="en-US" dirty="0" smtClean="0">
                <a:solidFill>
                  <a:srgbClr val="FF0000"/>
                </a:solidFill>
                <a:latin typeface="Arial" charset="0"/>
                <a:ea typeface="Arial" charset="0"/>
                <a:cs typeface="Arial" charset="0"/>
              </a:rPr>
              <a:t>the digital exchange of data between organizations which primarily is transmitted via the internet. Example </a:t>
            </a:r>
            <a:r>
              <a:rPr lang="en-US" dirty="0" err="1" smtClean="0">
                <a:solidFill>
                  <a:srgbClr val="FF0000"/>
                </a:solidFill>
                <a:latin typeface="Arial" charset="0"/>
                <a:ea typeface="Arial" charset="0"/>
                <a:cs typeface="Arial" charset="0"/>
              </a:rPr>
              <a:t>Walmart</a:t>
            </a:r>
            <a:r>
              <a:rPr lang="en-US" dirty="0" smtClean="0">
                <a:solidFill>
                  <a:srgbClr val="FF0000"/>
                </a:solidFill>
                <a:latin typeface="Arial" charset="0"/>
                <a:ea typeface="Arial" charset="0"/>
                <a:cs typeface="Arial" charset="0"/>
              </a:rPr>
              <a:t> require EDI links to more than 100,000 suppliers</a:t>
            </a:r>
          </a:p>
          <a:p>
            <a:pPr lvl="1">
              <a:buFont typeface="Wingdings" pitchFamily="2" charset="2"/>
              <a:buChar char="v"/>
            </a:pPr>
            <a:endParaRPr lang="en-US" dirty="0" smtClean="0">
              <a:solidFill>
                <a:srgbClr val="FF0000"/>
              </a:solidFill>
              <a:latin typeface="Arial" charset="0"/>
              <a:ea typeface="Arial" charset="0"/>
              <a:cs typeface="Arial" charset="0"/>
            </a:endParaRPr>
          </a:p>
          <a:p>
            <a:pPr lvl="1"/>
            <a:r>
              <a:rPr lang="en-US" dirty="0" smtClean="0">
                <a:latin typeface="Arial" charset="0"/>
                <a:ea typeface="Arial" charset="0"/>
                <a:cs typeface="Arial" charset="0"/>
              </a:rPr>
              <a:t>Vendor-managed inventory (VMI) systems or continuous inventory replenishment systems.</a:t>
            </a:r>
          </a:p>
          <a:p>
            <a:pPr lvl="2"/>
            <a:r>
              <a:rPr lang="en-US" dirty="0" smtClean="0">
                <a:latin typeface="Arial" charset="0"/>
                <a:ea typeface="Arial" charset="0"/>
                <a:cs typeface="Arial" charset="0"/>
              </a:rPr>
              <a:t>Customers share real time data on sales and current inventory levels with the supplier. Example </a:t>
            </a:r>
            <a:r>
              <a:rPr lang="en-US" dirty="0" err="1" smtClean="0">
                <a:latin typeface="Arial" charset="0"/>
                <a:ea typeface="Arial" charset="0"/>
                <a:cs typeface="Arial" charset="0"/>
              </a:rPr>
              <a:t>Walmart</a:t>
            </a:r>
            <a:r>
              <a:rPr lang="en-US" dirty="0" smtClean="0">
                <a:latin typeface="Arial" charset="0"/>
                <a:ea typeface="Arial" charset="0"/>
                <a:cs typeface="Arial" charset="0"/>
              </a:rPr>
              <a:t>, Home Depot, P&amp;G</a:t>
            </a:r>
            <a:endParaRPr lang="th-TH" dirty="0">
              <a:latin typeface="Arial" charset="0"/>
              <a:ea typeface="Arial" charset="0"/>
              <a:cs typeface="Arial"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1285860"/>
            <a:ext cx="7801004" cy="1143000"/>
          </a:xfrm>
        </p:spPr>
        <p:txBody>
          <a:bodyPr>
            <a:normAutofit fontScale="90000"/>
          </a:bodyPr>
          <a:lstStyle/>
          <a:p>
            <a:r>
              <a:rPr lang="en-US" dirty="0" smtClean="0"/>
              <a:t>Marketing Logistics and Supply Chain Management</a:t>
            </a:r>
            <a:r>
              <a:rPr lang="th-TH" dirty="0" smtClean="0"/>
              <a:t/>
            </a:r>
            <a:br>
              <a:rPr lang="th-TH" dirty="0" smtClean="0"/>
            </a:br>
            <a:r>
              <a:rPr lang="th-TH" dirty="0" smtClean="0"/>
              <a:t/>
            </a:r>
            <a:br>
              <a:rPr lang="th-TH" dirty="0" smtClean="0"/>
            </a:br>
            <a:endParaRPr lang="th-TH" dirty="0"/>
          </a:p>
        </p:txBody>
      </p:sp>
      <p:sp>
        <p:nvSpPr>
          <p:cNvPr id="7" name="ตัวยึดข้อความ 6"/>
          <p:cNvSpPr>
            <a:spLocks noGrp="1"/>
          </p:cNvSpPr>
          <p:nvPr>
            <p:ph sz="quarter" idx="1"/>
          </p:nvPr>
        </p:nvSpPr>
        <p:spPr>
          <a:xfrm>
            <a:off x="214282" y="1357298"/>
            <a:ext cx="7772400" cy="4572000"/>
          </a:xfrm>
        </p:spPr>
        <p:txBody>
          <a:bodyPr/>
          <a:lstStyle/>
          <a:p>
            <a:pPr>
              <a:buFont typeface="Wingdings" pitchFamily="2" charset="2"/>
              <a:buChar char="v"/>
            </a:pPr>
            <a:r>
              <a:rPr lang="en-US" b="1" dirty="0" smtClean="0">
                <a:solidFill>
                  <a:srgbClr val="FF0000"/>
                </a:solidFill>
                <a:latin typeface="Arial" charset="0"/>
                <a:ea typeface="Arial" charset="0"/>
                <a:cs typeface="Arial" charset="0"/>
              </a:rPr>
              <a:t>Integrated Logistics Management: </a:t>
            </a:r>
            <a:r>
              <a:rPr lang="en-US" dirty="0" smtClean="0">
                <a:solidFill>
                  <a:srgbClr val="FF0000"/>
                </a:solidFill>
                <a:latin typeface="Arial" charset="0"/>
                <a:ea typeface="Arial" charset="0"/>
                <a:cs typeface="Arial" charset="0"/>
              </a:rPr>
              <a:t>The logistics concept that emphasizes teamwork-both inside the company and among all the marketing channel organizations- to maximize the performance of the entire distribution system.</a:t>
            </a:r>
            <a:endParaRPr lang="en-US" dirty="0" smtClean="0">
              <a:latin typeface="Arial" charset="0"/>
              <a:ea typeface="Arial" charset="0"/>
              <a:cs typeface="Arial" charset="0"/>
            </a:endParaRPr>
          </a:p>
          <a:p>
            <a:r>
              <a:rPr lang="en-US" dirty="0" smtClean="0">
                <a:latin typeface="Arial" charset="0"/>
                <a:ea typeface="Arial" charset="0"/>
                <a:cs typeface="Arial" charset="0"/>
              </a:rPr>
              <a:t>Cross-Functional Teamwork Inside the Company</a:t>
            </a:r>
          </a:p>
          <a:p>
            <a:r>
              <a:rPr lang="en-US" dirty="0" smtClean="0">
                <a:latin typeface="Arial" charset="0"/>
                <a:ea typeface="Arial" charset="0"/>
                <a:cs typeface="Arial" charset="0"/>
              </a:rPr>
              <a:t>Building Logistics Partnerships</a:t>
            </a:r>
          </a:p>
          <a:p>
            <a:pPr lvl="1">
              <a:buNone/>
            </a:pPr>
            <a:endParaRPr lang="th-TH" dirty="0">
              <a:latin typeface="Arial" charset="0"/>
              <a:ea typeface="Arial" charset="0"/>
              <a:cs typeface="Arial" charset="0"/>
            </a:endParaRPr>
          </a:p>
        </p:txBody>
      </p:sp>
      <p:pic>
        <p:nvPicPr>
          <p:cNvPr id="10242" name="Picture 2" descr="http://www.positioningmag.com/vaf/pictures/451/45108n_L.jpg">
            <a:hlinkClick r:id="rId2"/>
          </p:cNvPr>
          <p:cNvPicPr>
            <a:picLocks noChangeAspect="1" noChangeArrowheads="1"/>
          </p:cNvPicPr>
          <p:nvPr/>
        </p:nvPicPr>
        <p:blipFill>
          <a:blip r:embed="rId3" cstate="print"/>
          <a:srcRect/>
          <a:stretch>
            <a:fillRect/>
          </a:stretch>
        </p:blipFill>
        <p:spPr bwMode="auto">
          <a:xfrm>
            <a:off x="5605307" y="4309673"/>
            <a:ext cx="2925529" cy="200259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724853" y="5429264"/>
            <a:ext cx="7772400" cy="4572000"/>
          </a:xfrm>
        </p:spPr>
        <p:txBody>
          <a:bodyPr/>
          <a:lstStyle/>
          <a:p>
            <a:pPr>
              <a:buNone/>
            </a:pPr>
            <a:r>
              <a:rPr lang="en-US" dirty="0" smtClean="0">
                <a:latin typeface="Arial" charset="0"/>
                <a:ea typeface="Arial" charset="0"/>
                <a:cs typeface="Arial" charset="0"/>
              </a:rPr>
              <a:t>    </a:t>
            </a:r>
            <a:r>
              <a:rPr lang="en-US" sz="2000" dirty="0" smtClean="0">
                <a:latin typeface="Arial" charset="0"/>
                <a:ea typeface="Arial" charset="0"/>
                <a:cs typeface="Arial" charset="0"/>
              </a:rPr>
              <a:t>Integrated logistics management: Many companies now employ sophisticated, system-wide supply chain management software, available from companies such as </a:t>
            </a:r>
            <a:r>
              <a:rPr lang="en-US" sz="2000" dirty="0" err="1" smtClean="0">
                <a:latin typeface="Arial" charset="0"/>
                <a:ea typeface="Arial" charset="0"/>
                <a:cs typeface="Arial" charset="0"/>
              </a:rPr>
              <a:t>Logility</a:t>
            </a:r>
            <a:r>
              <a:rPr lang="en-US" sz="2000" dirty="0" smtClean="0">
                <a:latin typeface="Arial" charset="0"/>
                <a:ea typeface="Arial" charset="0"/>
                <a:cs typeface="Arial" charset="0"/>
              </a:rPr>
              <a:t>.</a:t>
            </a:r>
            <a:endParaRPr lang="th-TH" sz="2000" dirty="0">
              <a:latin typeface="Arial" charset="0"/>
              <a:ea typeface="Arial" charset="0"/>
              <a:cs typeface="Arial" charset="0"/>
            </a:endParaRPr>
          </a:p>
        </p:txBody>
      </p:sp>
      <p:pic>
        <p:nvPicPr>
          <p:cNvPr id="5" name="รูปภาพ 4" descr="integrated logistics management.jpg"/>
          <p:cNvPicPr>
            <a:picLocks noChangeAspect="1"/>
          </p:cNvPicPr>
          <p:nvPr/>
        </p:nvPicPr>
        <p:blipFill>
          <a:blip r:embed="rId2" cstate="print">
            <a:lum bright="16000" contrast="-1000"/>
          </a:blip>
          <a:stretch>
            <a:fillRect/>
          </a:stretch>
        </p:blipFill>
        <p:spPr>
          <a:xfrm>
            <a:off x="1071538" y="1428736"/>
            <a:ext cx="7079030"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1000100" y="857232"/>
            <a:ext cx="7801004" cy="1143000"/>
          </a:xfrm>
        </p:spPr>
        <p:txBody>
          <a:bodyPr>
            <a:normAutofit fontScale="90000"/>
          </a:bodyPr>
          <a:lstStyle/>
          <a:p>
            <a:r>
              <a:rPr lang="en-US" dirty="0" smtClean="0"/>
              <a:t>Marketing Logistics and Supply Chain Management</a:t>
            </a:r>
            <a:r>
              <a:rPr lang="th-TH" dirty="0" smtClean="0"/>
              <a:t/>
            </a:r>
            <a:br>
              <a:rPr lang="th-TH" dirty="0" smtClean="0"/>
            </a:br>
            <a:endParaRPr lang="th-TH" dirty="0"/>
          </a:p>
        </p:txBody>
      </p:sp>
      <p:sp>
        <p:nvSpPr>
          <p:cNvPr id="7" name="ตัวยึดข้อความ 6"/>
          <p:cNvSpPr>
            <a:spLocks noGrp="1"/>
          </p:cNvSpPr>
          <p:nvPr>
            <p:ph sz="quarter" idx="1"/>
          </p:nvPr>
        </p:nvSpPr>
        <p:spPr>
          <a:xfrm>
            <a:off x="928662" y="1428736"/>
            <a:ext cx="7772400" cy="4572000"/>
          </a:xfrm>
        </p:spPr>
        <p:txBody>
          <a:bodyPr/>
          <a:lstStyle/>
          <a:p>
            <a:pPr>
              <a:buFont typeface="Wingdings" pitchFamily="2" charset="2"/>
              <a:buChar char="v"/>
            </a:pPr>
            <a:r>
              <a:rPr lang="en-US" dirty="0" smtClean="0">
                <a:solidFill>
                  <a:srgbClr val="FF0000"/>
                </a:solidFill>
                <a:latin typeface="Arial" charset="0"/>
                <a:ea typeface="Arial" charset="0"/>
                <a:cs typeface="Arial" charset="0"/>
              </a:rPr>
              <a:t>Third-Party Logistics (3PL) provider: An independent logistics provider that performs any or all the functions required to get a client’s product to market</a:t>
            </a:r>
            <a:r>
              <a:rPr lang="en-US" dirty="0" smtClean="0">
                <a:latin typeface="Arial" charset="0"/>
                <a:ea typeface="Arial" charset="0"/>
                <a:cs typeface="Arial" charset="0"/>
              </a:rPr>
              <a:t>.</a:t>
            </a:r>
          </a:p>
          <a:p>
            <a:r>
              <a:rPr lang="en-US" dirty="0" smtClean="0">
                <a:latin typeface="Arial" charset="0"/>
                <a:ea typeface="Arial" charset="0"/>
                <a:cs typeface="Arial" charset="0"/>
              </a:rPr>
              <a:t>UPS Logistics, FedEx Logistics, DHL Logistics</a:t>
            </a:r>
            <a:endParaRPr lang="th-TH" dirty="0">
              <a:latin typeface="Arial" charset="0"/>
              <a:ea typeface="Arial" charset="0"/>
              <a:cs typeface="Arial" charset="0"/>
            </a:endParaRPr>
          </a:p>
        </p:txBody>
      </p:sp>
      <p:pic>
        <p:nvPicPr>
          <p:cNvPr id="8194" name="Picture 2" descr="http://www.itcomponent.com/image/data/Slideshow/Web%20Image/FedEx.jpg">
            <a:hlinkClick r:id="rId2"/>
          </p:cNvPr>
          <p:cNvPicPr>
            <a:picLocks noChangeAspect="1" noChangeArrowheads="1"/>
          </p:cNvPicPr>
          <p:nvPr/>
        </p:nvPicPr>
        <p:blipFill>
          <a:blip r:embed="rId3" cstate="print"/>
          <a:srcRect/>
          <a:stretch>
            <a:fillRect/>
          </a:stretch>
        </p:blipFill>
        <p:spPr bwMode="auto">
          <a:xfrm>
            <a:off x="3913053" y="3606264"/>
            <a:ext cx="4429156" cy="3045045"/>
          </a:xfrm>
          <a:prstGeom prst="rect">
            <a:avLst/>
          </a:prstGeom>
          <a:noFill/>
        </p:spPr>
      </p:pic>
      <p:pic>
        <p:nvPicPr>
          <p:cNvPr id="8196" name="Picture 4" descr="http://3.bp.blogspot.com/_jPXegcOIx4U/S_TuZcG77HI/AAAAAAAACag/1SQbv4Wts6I/s1600/wrongpack4_fedex.jpg">
            <a:hlinkClick r:id="rId4"/>
          </p:cNvPr>
          <p:cNvPicPr>
            <a:picLocks noChangeAspect="1" noChangeArrowheads="1"/>
          </p:cNvPicPr>
          <p:nvPr/>
        </p:nvPicPr>
        <p:blipFill>
          <a:blip r:embed="rId5" cstate="print"/>
          <a:srcRect/>
          <a:stretch>
            <a:fillRect/>
          </a:stretch>
        </p:blipFill>
        <p:spPr bwMode="auto">
          <a:xfrm rot="1412396">
            <a:off x="1141429" y="3984497"/>
            <a:ext cx="1861228" cy="2394780"/>
          </a:xfrm>
          <a:prstGeom prst="rect">
            <a:avLst/>
          </a:prstGeom>
          <a:ln>
            <a:noFill/>
          </a:ln>
          <a:effectLst>
            <a:softEdge rad="112500"/>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835</TotalTime>
  <Words>2827</Words>
  <Application>Microsoft Office PowerPoint</Application>
  <PresentationFormat>On-screen Show (4:3)</PresentationFormat>
  <Paragraphs>247</Paragraphs>
  <Slides>60</Slides>
  <Notes>0</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เสมอภาค</vt:lpstr>
      <vt:lpstr>Distribution Channels Strategy  I CHAPTER 12: Delivering Customer Value</vt:lpstr>
      <vt:lpstr>Objective Outline</vt:lpstr>
      <vt:lpstr>Netflix’s Channel Innovation:  Finding the Future by Abandoning the Past </vt:lpstr>
      <vt:lpstr>Adidas.com/originals Unite all originals</vt:lpstr>
      <vt:lpstr>Objective 1</vt:lpstr>
      <vt:lpstr>Supply Chains and the Value Delivery Network</vt:lpstr>
      <vt:lpstr>PowerPoint Presentation</vt:lpstr>
      <vt:lpstr>Supply Chains and the Value Delivery Network How Channel Members Add Value </vt:lpstr>
      <vt:lpstr>Supply Chains and the Value Delivery Network</vt:lpstr>
      <vt:lpstr>PowerPoint Presentation</vt:lpstr>
      <vt:lpstr>Supply Chains and the Value Delivery Network</vt:lpstr>
      <vt:lpstr>Supply Chains and the Value Delivery Network</vt:lpstr>
      <vt:lpstr>Supply Chains and the Value Delivery Network Number of Channel Levels </vt:lpstr>
      <vt:lpstr>Supply Chains and the Value Delivery Network</vt:lpstr>
      <vt:lpstr>Objective 2</vt:lpstr>
      <vt:lpstr>Channel Behavior and Organization Channel Behavior </vt:lpstr>
      <vt:lpstr>PowerPoint Presentation</vt:lpstr>
      <vt:lpstr>PowerPoint Presentation</vt:lpstr>
      <vt:lpstr>Channel Behavior and Organization Vertical Marketing Systems (VMS) </vt:lpstr>
      <vt:lpstr>Figure 12.3 Comparison of Conventional Distribution Channel with Vertical Marketing System </vt:lpstr>
      <vt:lpstr>Channel Behavior and Organization Vertical Marketing Systems (VMS)   </vt:lpstr>
      <vt:lpstr>Channel Behavior and Organization Vertical Marketing Systems (VMS)   </vt:lpstr>
      <vt:lpstr>Channel Behavior and Organization Vertical Marketing Systems (VMS)   </vt:lpstr>
      <vt:lpstr>PowerPoint Presentation</vt:lpstr>
      <vt:lpstr>PowerPoint Presentation</vt:lpstr>
      <vt:lpstr>Channel Behavior and Organization Vertical Marketing Systems (VMS)   </vt:lpstr>
      <vt:lpstr>Channel Behavior and Organization  Horizontal Marketing Systems   </vt:lpstr>
      <vt:lpstr>PowerPoint Presentation</vt:lpstr>
      <vt:lpstr>PowerPoint Presentation</vt:lpstr>
      <vt:lpstr>Channel Behavior and Organization </vt:lpstr>
      <vt:lpstr>Changing Channel Organization</vt:lpstr>
      <vt:lpstr>Changing Channel Organization</vt:lpstr>
      <vt:lpstr>Objective 3</vt:lpstr>
      <vt:lpstr>Channel Design Decisions </vt:lpstr>
      <vt:lpstr>Channel Design Decisions </vt:lpstr>
      <vt:lpstr>PowerPoint Presentation</vt:lpstr>
      <vt:lpstr>Channel Design Decisions </vt:lpstr>
      <vt:lpstr>PowerPoint Presentation</vt:lpstr>
      <vt:lpstr>Channel Design Decisions </vt:lpstr>
      <vt:lpstr>Channel Design Decisions Designing International Distribution Channels </vt:lpstr>
      <vt:lpstr>Objective 4</vt:lpstr>
      <vt:lpstr>Channel Management Decisions</vt:lpstr>
      <vt:lpstr>PowerPoint Presentation</vt:lpstr>
      <vt:lpstr>PowerPoint Presentation</vt:lpstr>
      <vt:lpstr>Real Marketing 12.1 Amazon and P&amp;G: Taking Channel Partnering to a New Level</vt:lpstr>
      <vt:lpstr>Channel Management Decisions Public Policy and Distribution Decisions</vt:lpstr>
      <vt:lpstr>Marketing Logistics and Supply Chain Management </vt:lpstr>
      <vt:lpstr>Marketing Logistics and Supply Chain Management </vt:lpstr>
      <vt:lpstr>PowerPoint Presentation</vt:lpstr>
      <vt:lpstr>Marketing Logistics and Supply Chain Management </vt:lpstr>
      <vt:lpstr>Real Marketing 12.2 Greening the Supply Chain: It's the Right Thing to Do- and It's Profitable, Too</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lpstr>Marketing Logistics and Supply Chain Management </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173</cp:revision>
  <dcterms:created xsi:type="dcterms:W3CDTF">2013-10-18T08:44:42Z</dcterms:created>
  <dcterms:modified xsi:type="dcterms:W3CDTF">2018-10-30T09:52:41Z</dcterms:modified>
</cp:coreProperties>
</file>