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Default Extension="emf" ContentType="image/x-e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handoutMasterIdLst>
    <p:handoutMasterId r:id="rId26"/>
  </p:handoutMasterIdLst>
  <p:sldIdLst>
    <p:sldId id="281" r:id="rId2"/>
    <p:sldId id="285" r:id="rId3"/>
    <p:sldId id="284" r:id="rId4"/>
    <p:sldId id="259" r:id="rId5"/>
    <p:sldId id="260" r:id="rId6"/>
    <p:sldId id="261" r:id="rId7"/>
    <p:sldId id="288" r:id="rId8"/>
    <p:sldId id="287" r:id="rId9"/>
    <p:sldId id="283" r:id="rId10"/>
    <p:sldId id="286" r:id="rId11"/>
    <p:sldId id="263" r:id="rId12"/>
    <p:sldId id="265" r:id="rId13"/>
    <p:sldId id="262" r:id="rId14"/>
    <p:sldId id="264" r:id="rId15"/>
    <p:sldId id="266" r:id="rId16"/>
    <p:sldId id="269" r:id="rId17"/>
    <p:sldId id="268" r:id="rId18"/>
    <p:sldId id="272" r:id="rId19"/>
    <p:sldId id="270" r:id="rId20"/>
    <p:sldId id="271" r:id="rId21"/>
    <p:sldId id="273" r:id="rId22"/>
    <p:sldId id="267" r:id="rId23"/>
    <p:sldId id="289" r:id="rId24"/>
    <p:sldId id="282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2" frameSlides="1"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09" d="100"/>
          <a:sy n="109" d="100"/>
        </p:scale>
        <p:origin x="-2000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handoutMaster" Target="handoutMasters/handoutMaster1.xml"/><Relationship Id="rId27" Type="http://schemas.openxmlformats.org/officeDocument/2006/relationships/printerSettings" Target="printerSettings/printerSettings1.bin"/><Relationship Id="rId28" Type="http://schemas.openxmlformats.org/officeDocument/2006/relationships/presProps" Target="presProps.xml"/><Relationship Id="rId29" Type="http://schemas.openxmlformats.org/officeDocument/2006/relationships/viewProps" Target="viewProps.xml"/><Relationship Id="rId30" Type="http://schemas.openxmlformats.org/officeDocument/2006/relationships/theme" Target="theme/theme1.xml"/><Relationship Id="rId31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00E49D-33FD-0D44-8D55-556ACDBE39F2}" type="datetimeFigureOut">
              <a:rPr lang="en-US" smtClean="0"/>
              <a:t>4/23/19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CC18318-F200-2A4B-9B75-0F0B39111E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142387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9A607-C895-BE44-B73E-834B8585B660}" type="datetimeFigureOut">
              <a:rPr lang="en-US" smtClean="0"/>
              <a:t>4/23/19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00C69-0D2E-FD44-B20B-DC5CBC2928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80795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9A607-C895-BE44-B73E-834B8585B660}" type="datetimeFigureOut">
              <a:rPr lang="en-US" smtClean="0"/>
              <a:t>4/23/19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00C69-0D2E-FD44-B20B-DC5CBC2928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49911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9A607-C895-BE44-B73E-834B8585B660}" type="datetimeFigureOut">
              <a:rPr lang="en-US" smtClean="0"/>
              <a:t>4/23/19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00C69-0D2E-FD44-B20B-DC5CBC2928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73270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9A607-C895-BE44-B73E-834B8585B660}" type="datetimeFigureOut">
              <a:rPr lang="en-US" smtClean="0"/>
              <a:t>4/23/19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00C69-0D2E-FD44-B20B-DC5CBC2928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1419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9A607-C895-BE44-B73E-834B8585B660}" type="datetimeFigureOut">
              <a:rPr lang="en-US" smtClean="0"/>
              <a:t>4/23/19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00C69-0D2E-FD44-B20B-DC5CBC2928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67142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9A607-C895-BE44-B73E-834B8585B660}" type="datetimeFigureOut">
              <a:rPr lang="en-US" smtClean="0"/>
              <a:t>4/23/19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00C69-0D2E-FD44-B20B-DC5CBC2928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97475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9A607-C895-BE44-B73E-834B8585B660}" type="datetimeFigureOut">
              <a:rPr lang="en-US" smtClean="0"/>
              <a:t>4/23/19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00C69-0D2E-FD44-B20B-DC5CBC2928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89828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9A607-C895-BE44-B73E-834B8585B660}" type="datetimeFigureOut">
              <a:rPr lang="en-US" smtClean="0"/>
              <a:t>4/23/19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00C69-0D2E-FD44-B20B-DC5CBC2928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90063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9A607-C895-BE44-B73E-834B8585B660}" type="datetimeFigureOut">
              <a:rPr lang="en-US" smtClean="0"/>
              <a:t>4/23/19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00C69-0D2E-FD44-B20B-DC5CBC2928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55862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9A607-C895-BE44-B73E-834B8585B660}" type="datetimeFigureOut">
              <a:rPr lang="en-US" smtClean="0"/>
              <a:t>4/23/19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00C69-0D2E-FD44-B20B-DC5CBC2928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30534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9A607-C895-BE44-B73E-834B8585B660}" type="datetimeFigureOut">
              <a:rPr lang="en-US" smtClean="0"/>
              <a:t>4/23/19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00C69-0D2E-FD44-B20B-DC5CBC2928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81569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A9A607-C895-BE44-B73E-834B8585B660}" type="datetimeFigureOut">
              <a:rPr lang="en-US" smtClean="0"/>
              <a:t>4/23/19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600C69-0D2E-FD44-B20B-DC5CBC2928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63734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emf"/><Relationship Id="rId3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sz="2800" dirty="0" smtClean="0"/>
              <a:t>Lecture 12</a:t>
            </a:r>
            <a:br>
              <a:rPr lang="en-US" sz="2800" dirty="0" smtClean="0"/>
            </a:b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4000" dirty="0" smtClean="0"/>
              <a:t>Taiwan</a:t>
            </a:r>
            <a:br>
              <a:rPr lang="en-US" sz="4000" dirty="0" smtClean="0"/>
            </a:br>
            <a:endParaRPr lang="en-US" sz="31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073940"/>
            <a:ext cx="6400800" cy="1752600"/>
          </a:xfrm>
        </p:spPr>
        <p:txBody>
          <a:bodyPr>
            <a:normAutofit fontScale="55000" lnSpcReduction="20000"/>
          </a:bodyPr>
          <a:lstStyle/>
          <a:p>
            <a:r>
              <a:rPr lang="en-US" dirty="0" smtClean="0">
                <a:latin typeface="+mj-lt"/>
              </a:rPr>
              <a:t>EE 482 Public Policy and Industrialization</a:t>
            </a:r>
          </a:p>
          <a:p>
            <a:r>
              <a:rPr lang="en-US" dirty="0" smtClean="0">
                <a:latin typeface="+mj-lt"/>
              </a:rPr>
              <a:t>Paul Vandenberg</a:t>
            </a:r>
          </a:p>
          <a:p>
            <a:r>
              <a:rPr lang="en-US" dirty="0" smtClean="0">
                <a:latin typeface="+mj-lt"/>
              </a:rPr>
              <a:t>Semester 2/2018</a:t>
            </a:r>
          </a:p>
          <a:p>
            <a:r>
              <a:rPr lang="en-US" dirty="0" smtClean="0">
                <a:latin typeface="+mj-lt"/>
              </a:rPr>
              <a:t>Bachelor of Economics, International Program</a:t>
            </a:r>
          </a:p>
          <a:p>
            <a:r>
              <a:rPr lang="en-US" dirty="0" smtClean="0">
                <a:latin typeface="+mj-lt"/>
              </a:rPr>
              <a:t>Faculty of Economics</a:t>
            </a:r>
          </a:p>
          <a:p>
            <a:r>
              <a:rPr lang="en-US" dirty="0" smtClean="0">
                <a:latin typeface="+mj-lt"/>
              </a:rPr>
              <a:t>Thammasat University</a:t>
            </a:r>
            <a:endParaRPr lang="en-US" dirty="0">
              <a:latin typeface="+mj-lt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0" y="662057"/>
            <a:ext cx="1369392" cy="131472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8695" y="662057"/>
            <a:ext cx="1169505" cy="1314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35226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Success story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 smtClean="0"/>
              <a:t>One of five Asian tigers</a:t>
            </a:r>
          </a:p>
          <a:p>
            <a:pPr lvl="1"/>
            <a:r>
              <a:rPr lang="en-US" dirty="0" smtClean="0"/>
              <a:t>Japan, Korea, Singapore, Hong Kong, Taiwan</a:t>
            </a:r>
          </a:p>
          <a:p>
            <a:pPr lvl="1"/>
            <a:endParaRPr lang="en-US" dirty="0"/>
          </a:p>
          <a:p>
            <a:r>
              <a:rPr lang="en-US" dirty="0" smtClean="0"/>
              <a:t>Grew rapidly after WWII</a:t>
            </a:r>
          </a:p>
          <a:p>
            <a:pPr lvl="1"/>
            <a:r>
              <a:rPr lang="en-US" dirty="0" smtClean="0"/>
              <a:t>Successfully industrialized</a:t>
            </a:r>
          </a:p>
          <a:p>
            <a:pPr lvl="1"/>
            <a:r>
              <a:rPr lang="en-US" dirty="0" smtClean="0"/>
              <a:t>Built a manufacturing base</a:t>
            </a:r>
          </a:p>
          <a:p>
            <a:pPr lvl="1"/>
            <a:r>
              <a:rPr lang="en-US" dirty="0" smtClean="0"/>
              <a:t>Now </a:t>
            </a:r>
            <a:r>
              <a:rPr lang="en-US" dirty="0" smtClean="0"/>
              <a:t>a high</a:t>
            </a:r>
            <a:r>
              <a:rPr lang="en-US" dirty="0" smtClean="0"/>
              <a:t>-income </a:t>
            </a:r>
            <a:r>
              <a:rPr lang="en-US" dirty="0" smtClean="0"/>
              <a:t>economy</a:t>
            </a:r>
            <a:endParaRPr lang="en-US" dirty="0" smtClean="0"/>
          </a:p>
          <a:p>
            <a:endParaRPr lang="en-US" dirty="0"/>
          </a:p>
          <a:p>
            <a:r>
              <a:rPr lang="en-US" dirty="0" smtClean="0"/>
              <a:t>Why Taiwan (and Tigers) and not others, like Thailand?</a:t>
            </a:r>
          </a:p>
          <a:p>
            <a:pPr lvl="1"/>
            <a:r>
              <a:rPr lang="en-US" dirty="0" smtClean="0"/>
              <a:t>Lessons for success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9903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Taiwan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b="1" dirty="0" smtClean="0"/>
              <a:t>Population		24 million</a:t>
            </a:r>
            <a:endParaRPr lang="en-US" b="1" dirty="0" smtClean="0"/>
          </a:p>
          <a:p>
            <a:pPr lvl="1"/>
            <a:r>
              <a:rPr lang="en-US" dirty="0" smtClean="0"/>
              <a:t> less than half that of </a:t>
            </a:r>
            <a:r>
              <a:rPr lang="en-US" dirty="0" smtClean="0"/>
              <a:t>Thailand, 69 million</a:t>
            </a:r>
          </a:p>
          <a:p>
            <a:pPr lvl="1"/>
            <a:endParaRPr lang="en-US" dirty="0" smtClean="0"/>
          </a:p>
          <a:p>
            <a:r>
              <a:rPr lang="en-US" b="1" dirty="0" smtClean="0"/>
              <a:t>GDP 				$</a:t>
            </a:r>
            <a:r>
              <a:rPr lang="en-US" b="1" dirty="0" smtClean="0"/>
              <a:t>570 billion</a:t>
            </a:r>
          </a:p>
          <a:p>
            <a:pPr lvl="1"/>
            <a:r>
              <a:rPr lang="en-US" dirty="0" smtClean="0"/>
              <a:t> more than Thailand, $455 billion </a:t>
            </a:r>
            <a:endParaRPr lang="en-US" dirty="0" smtClean="0"/>
          </a:p>
          <a:p>
            <a:pPr lvl="1"/>
            <a:endParaRPr lang="en-US" dirty="0" smtClean="0"/>
          </a:p>
          <a:p>
            <a:r>
              <a:rPr lang="en-US" b="1" dirty="0" smtClean="0"/>
              <a:t>GDP </a:t>
            </a:r>
            <a:r>
              <a:rPr lang="en-US" b="1" dirty="0" smtClean="0"/>
              <a:t>p.c.			$</a:t>
            </a:r>
            <a:r>
              <a:rPr lang="en-US" b="1" dirty="0" smtClean="0"/>
              <a:t>25,000</a:t>
            </a:r>
          </a:p>
          <a:p>
            <a:pPr lvl="1"/>
            <a:r>
              <a:rPr lang="en-US" dirty="0" smtClean="0"/>
              <a:t>3.5 x that of Thailand ($7,000)</a:t>
            </a:r>
          </a:p>
          <a:p>
            <a:pPr lvl="1"/>
            <a:r>
              <a:rPr lang="en-US" dirty="0" smtClean="0"/>
              <a:t>2.5 x that of </a:t>
            </a:r>
            <a:r>
              <a:rPr lang="en-US" dirty="0" smtClean="0"/>
              <a:t>PRC</a:t>
            </a:r>
          </a:p>
          <a:p>
            <a:pPr lvl="1"/>
            <a:endParaRPr lang="en-US" dirty="0" smtClean="0"/>
          </a:p>
          <a:p>
            <a:r>
              <a:rPr lang="en-US" b="1" dirty="0"/>
              <a:t>China but not China</a:t>
            </a:r>
          </a:p>
          <a:p>
            <a:pPr lvl="1"/>
            <a:r>
              <a:rPr lang="en-US" dirty="0"/>
              <a:t>Renegade province of PRC</a:t>
            </a:r>
          </a:p>
          <a:p>
            <a:pPr lvl="1"/>
            <a:r>
              <a:rPr lang="en-US" dirty="0"/>
              <a:t>Developed a separate economy</a:t>
            </a:r>
          </a:p>
          <a:p>
            <a:pPr marL="457200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21544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Is history important?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Peripheral </a:t>
            </a:r>
            <a:r>
              <a:rPr lang="en-US" dirty="0" smtClean="0"/>
              <a:t>part of Chinese empire</a:t>
            </a:r>
          </a:p>
          <a:p>
            <a:pPr lvl="1"/>
            <a:r>
              <a:rPr lang="en-US" dirty="0"/>
              <a:t>U</a:t>
            </a:r>
            <a:r>
              <a:rPr lang="en-US" dirty="0" smtClean="0"/>
              <a:t>ntil end of 19</a:t>
            </a:r>
            <a:r>
              <a:rPr lang="en-US" baseline="30000" dirty="0" smtClean="0"/>
              <a:t>th</a:t>
            </a:r>
            <a:r>
              <a:rPr lang="en-US" dirty="0" smtClean="0"/>
              <a:t> century</a:t>
            </a:r>
          </a:p>
          <a:p>
            <a:r>
              <a:rPr lang="en-US" dirty="0" smtClean="0"/>
              <a:t>Japan defeats China in war in 1895</a:t>
            </a:r>
          </a:p>
          <a:p>
            <a:pPr lvl="1"/>
            <a:r>
              <a:rPr lang="en-US" dirty="0" smtClean="0"/>
              <a:t>As a prize of war: Taiwan ceded to Japan</a:t>
            </a:r>
          </a:p>
          <a:p>
            <a:pPr lvl="1"/>
            <a:r>
              <a:rPr lang="en-US" dirty="0" smtClean="0"/>
              <a:t>Remains a colony until Japan’s defeat in 1945</a:t>
            </a:r>
          </a:p>
          <a:p>
            <a:pPr lvl="1"/>
            <a:r>
              <a:rPr lang="en-US" dirty="0" smtClean="0"/>
              <a:t>Colonial period of 50 years</a:t>
            </a:r>
          </a:p>
          <a:p>
            <a:pPr lvl="2"/>
            <a:r>
              <a:rPr lang="en-US" dirty="0" smtClean="0"/>
              <a:t>Japan seeks to develop it – not just control it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688460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Active Colony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Japan provides for equitable land distribution</a:t>
            </a:r>
          </a:p>
          <a:p>
            <a:pPr lvl="1"/>
            <a:r>
              <a:rPr lang="en-US" dirty="0" smtClean="0"/>
              <a:t>Lays foundation for equality</a:t>
            </a:r>
          </a:p>
          <a:p>
            <a:r>
              <a:rPr lang="en-US" dirty="0" smtClean="0"/>
              <a:t>Agriculture is promoted among Chinese</a:t>
            </a:r>
          </a:p>
          <a:p>
            <a:pPr lvl="1"/>
            <a:r>
              <a:rPr lang="en-US" dirty="0" smtClean="0"/>
              <a:t>Good infrastructure</a:t>
            </a:r>
          </a:p>
          <a:p>
            <a:pPr lvl="1"/>
            <a:r>
              <a:rPr lang="en-US" dirty="0" smtClean="0"/>
              <a:t>System of government and administration</a:t>
            </a:r>
          </a:p>
          <a:p>
            <a:r>
              <a:rPr lang="en-US" dirty="0" smtClean="0"/>
              <a:t>Generates a surplus for export</a:t>
            </a:r>
          </a:p>
          <a:p>
            <a:r>
              <a:rPr lang="en-US" dirty="0" smtClean="0"/>
              <a:t>Factories also established</a:t>
            </a:r>
          </a:p>
          <a:p>
            <a:pPr lvl="1"/>
            <a:r>
              <a:rPr lang="en-US" dirty="0" smtClean="0"/>
              <a:t>Cheaper to produce</a:t>
            </a:r>
          </a:p>
          <a:p>
            <a:pPr lvl="1"/>
            <a:r>
              <a:rPr lang="en-US" dirty="0" smtClean="0"/>
              <a:t>Key trade link between rest of Asia and Japan</a:t>
            </a:r>
          </a:p>
          <a:p>
            <a:pPr lvl="1"/>
            <a:r>
              <a:rPr lang="en-US" dirty="0" smtClean="0"/>
              <a:t>By end of occupation, </a:t>
            </a:r>
            <a:r>
              <a:rPr lang="en-US" dirty="0" smtClean="0"/>
              <a:t>doing well</a:t>
            </a:r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8825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China falls to Communists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Japan defeated, retreats in 1945</a:t>
            </a:r>
          </a:p>
          <a:p>
            <a:r>
              <a:rPr lang="en-US" dirty="0" smtClean="0"/>
              <a:t>Nationalists lose the war to the Communists</a:t>
            </a:r>
          </a:p>
          <a:p>
            <a:r>
              <a:rPr lang="en-US" dirty="0" smtClean="0"/>
              <a:t>Nationalists pushed back to Taiwan in 1949</a:t>
            </a:r>
          </a:p>
          <a:p>
            <a:pPr lvl="1"/>
            <a:r>
              <a:rPr lang="en-US" dirty="0" smtClean="0"/>
              <a:t>6 million people on the island</a:t>
            </a:r>
          </a:p>
          <a:p>
            <a:pPr lvl="1"/>
            <a:r>
              <a:rPr lang="en-US" dirty="0" smtClean="0"/>
              <a:t>1 to 2 million added from defeated mainlanders</a:t>
            </a:r>
          </a:p>
          <a:p>
            <a:pPr lvl="2"/>
            <a:r>
              <a:rPr lang="en-US" dirty="0" smtClean="0"/>
              <a:t>Soldiers and civilians</a:t>
            </a:r>
          </a:p>
          <a:p>
            <a:pPr lvl="1"/>
            <a:r>
              <a:rPr lang="en-US" dirty="0" smtClean="0"/>
              <a:t>Assumed control of everything that the Japanese had built</a:t>
            </a:r>
          </a:p>
          <a:p>
            <a:pPr lvl="2"/>
            <a:r>
              <a:rPr lang="en-US" dirty="0" smtClean="0"/>
              <a:t>Assets, enterprises, government systems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737228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U.S. aid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Important debate</a:t>
            </a:r>
          </a:p>
          <a:p>
            <a:r>
              <a:rPr lang="en-US" dirty="0" smtClean="0"/>
              <a:t>Did large flows of U.S. aid help development?</a:t>
            </a:r>
          </a:p>
          <a:p>
            <a:pPr lvl="1"/>
            <a:r>
              <a:rPr lang="en-US" dirty="0" smtClean="0"/>
              <a:t>Build infrastructure</a:t>
            </a:r>
          </a:p>
          <a:p>
            <a:pPr lvl="1"/>
            <a:r>
              <a:rPr lang="en-US" dirty="0" smtClean="0"/>
              <a:t>Provide advice on the economy</a:t>
            </a:r>
          </a:p>
          <a:p>
            <a:pPr lvl="1"/>
            <a:r>
              <a:rPr lang="en-US" dirty="0" smtClean="0"/>
              <a:t>Support a private sector perspective</a:t>
            </a:r>
          </a:p>
          <a:p>
            <a:pPr lvl="1"/>
            <a:r>
              <a:rPr lang="en-US" dirty="0" smtClean="0"/>
              <a:t>Educated key leaders</a:t>
            </a:r>
          </a:p>
          <a:p>
            <a:pPr lvl="1"/>
            <a:r>
              <a:rPr lang="en-US" dirty="0" smtClean="0"/>
              <a:t>To counter the influence of Communist China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89808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Firm size and markets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Not large population</a:t>
            </a:r>
          </a:p>
          <a:p>
            <a:pPr lvl="1"/>
            <a:r>
              <a:rPr lang="en-US" dirty="0" smtClean="0"/>
              <a:t>Therefore not a large domestic market</a:t>
            </a:r>
          </a:p>
          <a:p>
            <a:pPr lvl="2"/>
            <a:r>
              <a:rPr lang="en-US" dirty="0" smtClean="0"/>
              <a:t>Unlike, Japan and China</a:t>
            </a:r>
          </a:p>
          <a:p>
            <a:r>
              <a:rPr lang="en-US" dirty="0" smtClean="0"/>
              <a:t>Not many very large firms</a:t>
            </a:r>
          </a:p>
          <a:p>
            <a:pPr lvl="1"/>
            <a:r>
              <a:rPr lang="en-US" dirty="0" smtClean="0"/>
              <a:t>Unlike Korea and Japan</a:t>
            </a:r>
          </a:p>
          <a:p>
            <a:pPr lvl="1"/>
            <a:r>
              <a:rPr lang="en-US" dirty="0" smtClean="0"/>
              <a:t>Many domestic SMEs (unique feature)</a:t>
            </a:r>
          </a:p>
          <a:p>
            <a:pPr lvl="1"/>
            <a:r>
              <a:rPr lang="en-US" dirty="0" smtClean="0"/>
              <a:t>Use of FDI but not excessively</a:t>
            </a:r>
          </a:p>
          <a:p>
            <a:pPr lvl="2"/>
            <a:r>
              <a:rPr lang="en-US" dirty="0" smtClean="0"/>
              <a:t>Unlike </a:t>
            </a:r>
            <a:r>
              <a:rPr lang="en-US" dirty="0"/>
              <a:t>S</a:t>
            </a:r>
            <a:r>
              <a:rPr lang="en-US" dirty="0" smtClean="0"/>
              <a:t>ingapore and Thailand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37604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Three phases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b="1" dirty="0" smtClean="0"/>
              <a:t>Light manufacturing</a:t>
            </a:r>
          </a:p>
          <a:p>
            <a:pPr lvl="1"/>
            <a:r>
              <a:rPr lang="en-US" dirty="0" smtClean="0"/>
              <a:t>1950s and 1960s</a:t>
            </a:r>
          </a:p>
          <a:p>
            <a:pPr lvl="1"/>
            <a:r>
              <a:rPr lang="en-US" dirty="0" smtClean="0"/>
              <a:t>Textiles, clothing, plastics, electrical </a:t>
            </a:r>
            <a:r>
              <a:rPr lang="en-US" dirty="0" smtClean="0"/>
              <a:t>products</a:t>
            </a:r>
            <a:endParaRPr lang="en-US" dirty="0" smtClean="0"/>
          </a:p>
          <a:p>
            <a:r>
              <a:rPr lang="en-US" b="1" dirty="0" smtClean="0"/>
              <a:t>Heavy and chemicals</a:t>
            </a:r>
          </a:p>
          <a:p>
            <a:pPr lvl="1"/>
            <a:r>
              <a:rPr lang="en-US" dirty="0" smtClean="0"/>
              <a:t>1970s and 1980s</a:t>
            </a:r>
          </a:p>
          <a:p>
            <a:pPr lvl="1"/>
            <a:r>
              <a:rPr lang="en-US" dirty="0" smtClean="0"/>
              <a:t>Steel and chemical </a:t>
            </a:r>
            <a:r>
              <a:rPr lang="en-US" dirty="0" smtClean="0"/>
              <a:t>refining</a:t>
            </a:r>
            <a:endParaRPr lang="en-US" dirty="0" smtClean="0"/>
          </a:p>
          <a:p>
            <a:r>
              <a:rPr lang="en-US" b="1" dirty="0" smtClean="0"/>
              <a:t>High tech</a:t>
            </a:r>
          </a:p>
          <a:p>
            <a:pPr lvl="1"/>
            <a:r>
              <a:rPr lang="en-US" dirty="0" smtClean="0"/>
              <a:t>Started early (1960s)</a:t>
            </a:r>
          </a:p>
          <a:p>
            <a:pPr lvl="1"/>
            <a:r>
              <a:rPr lang="en-US" dirty="0" smtClean="0"/>
              <a:t>Major focus from late 1970s</a:t>
            </a:r>
          </a:p>
          <a:p>
            <a:pPr lvl="1"/>
            <a:r>
              <a:rPr lang="en-US" dirty="0" smtClean="0"/>
              <a:t>Electronics</a:t>
            </a:r>
          </a:p>
          <a:p>
            <a:pPr lvl="1"/>
            <a:endParaRPr lang="en-US" dirty="0"/>
          </a:p>
          <a:p>
            <a:r>
              <a:rPr lang="en-US" dirty="0" smtClean="0"/>
              <a:t>Should familiar? </a:t>
            </a:r>
          </a:p>
          <a:p>
            <a:pPr lvl="1"/>
            <a:r>
              <a:rPr lang="en-US" dirty="0" smtClean="0"/>
              <a:t>Which other country have we studied that did this?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00137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Take 5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Name 5 brands (products, things) that Taiwan produces.</a:t>
            </a:r>
          </a:p>
          <a:p>
            <a:endParaRPr lang="en-US" dirty="0" smtClean="0"/>
          </a:p>
          <a:p>
            <a:r>
              <a:rPr lang="en-US" dirty="0" smtClean="0"/>
              <a:t>Why can’t you name more?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 smtClean="0"/>
              <a:t>Name three services.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8417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Light manufacturing</a:t>
            </a:r>
            <a:br>
              <a:rPr lang="en-US" dirty="0" smtClean="0"/>
            </a:br>
            <a:r>
              <a:rPr lang="en-US" sz="3100" dirty="0" smtClean="0"/>
              <a:t> Phase 1</a:t>
            </a:r>
            <a:endParaRPr lang="en-US" sz="31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Use of basic industrial policy tools</a:t>
            </a:r>
          </a:p>
          <a:p>
            <a:pPr lvl="1"/>
            <a:r>
              <a:rPr lang="en-US" dirty="0" smtClean="0"/>
              <a:t>Public enterprises</a:t>
            </a:r>
          </a:p>
          <a:p>
            <a:pPr lvl="2"/>
            <a:r>
              <a:rPr lang="en-US" dirty="0" smtClean="0"/>
              <a:t>Gov’t support to establish new industries</a:t>
            </a:r>
          </a:p>
          <a:p>
            <a:pPr lvl="1"/>
            <a:r>
              <a:rPr lang="en-US" dirty="0" smtClean="0"/>
              <a:t>Infant industry</a:t>
            </a:r>
          </a:p>
          <a:p>
            <a:pPr lvl="2"/>
            <a:r>
              <a:rPr lang="en-US" dirty="0" smtClean="0"/>
              <a:t>ISI, tariffs, quotas</a:t>
            </a:r>
          </a:p>
          <a:p>
            <a:pPr lvl="2"/>
            <a:r>
              <a:rPr lang="en-US" dirty="0" smtClean="0"/>
              <a:t>First stage import substitution, which worked</a:t>
            </a:r>
          </a:p>
          <a:p>
            <a:pPr lvl="1"/>
            <a:r>
              <a:rPr lang="en-US" dirty="0" smtClean="0"/>
              <a:t>Provision of credit</a:t>
            </a:r>
          </a:p>
          <a:p>
            <a:pPr lvl="2"/>
            <a:r>
              <a:rPr lang="en-US" dirty="0" smtClean="0"/>
              <a:t>Low cost credit for investment</a:t>
            </a:r>
          </a:p>
          <a:p>
            <a:pPr lvl="2"/>
            <a:r>
              <a:rPr lang="en-US" dirty="0" smtClean="0"/>
              <a:t>Targets (carrot and stick)</a:t>
            </a:r>
          </a:p>
          <a:p>
            <a:pPr lvl="1"/>
            <a:r>
              <a:rPr lang="en-US" dirty="0" smtClean="0"/>
              <a:t>Distribution of foreign exchange</a:t>
            </a:r>
          </a:p>
          <a:p>
            <a:pPr lvl="2"/>
            <a:r>
              <a:rPr lang="en-US" dirty="0" smtClean="0"/>
              <a:t>Used for investment goods (machine) and raw materials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953787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Textiles and Garments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Some mainlanders put their machines on boats</a:t>
            </a:r>
          </a:p>
          <a:p>
            <a:pPr lvl="1"/>
            <a:r>
              <a:rPr lang="en-US" dirty="0" smtClean="0"/>
              <a:t>Brought them over when they fled PRC</a:t>
            </a:r>
          </a:p>
          <a:p>
            <a:pPr lvl="1"/>
            <a:r>
              <a:rPr lang="en-US" dirty="0" smtClean="0"/>
              <a:t>Set them up in Taiwan</a:t>
            </a:r>
          </a:p>
          <a:p>
            <a:r>
              <a:rPr lang="en-US" dirty="0" smtClean="0"/>
              <a:t>Government focused on this industry</a:t>
            </a:r>
          </a:p>
          <a:p>
            <a:pPr lvl="1"/>
            <a:r>
              <a:rPr lang="en-US" dirty="0" smtClean="0"/>
              <a:t>Import restrictions (tariffs)</a:t>
            </a:r>
          </a:p>
          <a:p>
            <a:pPr lvl="1"/>
            <a:r>
              <a:rPr lang="en-US" dirty="0" smtClean="0"/>
              <a:t>Concessional credit (low interest rate)</a:t>
            </a:r>
          </a:p>
          <a:p>
            <a:pPr lvl="1"/>
            <a:r>
              <a:rPr lang="en-US" dirty="0" smtClean="0"/>
              <a:t>Controlled access to raw materials</a:t>
            </a:r>
          </a:p>
          <a:p>
            <a:pPr lvl="1"/>
            <a:r>
              <a:rPr lang="en-US" dirty="0" smtClean="0"/>
              <a:t>Avoided “excessive” competition</a:t>
            </a:r>
          </a:p>
          <a:p>
            <a:pPr lvl="2"/>
            <a:r>
              <a:rPr lang="en-US" dirty="0" smtClean="0"/>
              <a:t>Limited entry of new firms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21564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Picking winners/promoting industry</a:t>
            </a:r>
            <a:br>
              <a:rPr lang="en-US" dirty="0" smtClean="0"/>
            </a:br>
            <a:r>
              <a:rPr lang="en-US" sz="3600" dirty="0" smtClean="0"/>
              <a:t>Example: Plastics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The idea</a:t>
            </a:r>
          </a:p>
          <a:p>
            <a:pPr lvl="1"/>
            <a:r>
              <a:rPr lang="en-US" dirty="0" smtClean="0"/>
              <a:t>US advisor suggests </a:t>
            </a:r>
            <a:r>
              <a:rPr lang="en-US" dirty="0" smtClean="0"/>
              <a:t>should set </a:t>
            </a:r>
            <a:r>
              <a:rPr lang="en-US" dirty="0" smtClean="0"/>
              <a:t>up a plastics industry</a:t>
            </a:r>
          </a:p>
          <a:p>
            <a:pPr lvl="1"/>
            <a:r>
              <a:rPr lang="en-US" dirty="0" smtClean="0"/>
              <a:t>Gov’t’s Chief Economic Planner agrees it is good idea</a:t>
            </a:r>
          </a:p>
          <a:p>
            <a:pPr lvl="1"/>
            <a:r>
              <a:rPr lang="en-US" dirty="0" smtClean="0"/>
              <a:t>Looked for someone to do it</a:t>
            </a:r>
          </a:p>
          <a:p>
            <a:r>
              <a:rPr lang="en-US" dirty="0" smtClean="0"/>
              <a:t>Asked Y.C Wang</a:t>
            </a:r>
          </a:p>
          <a:p>
            <a:pPr lvl="1"/>
            <a:r>
              <a:rPr lang="en-US" dirty="0" smtClean="0"/>
              <a:t>Had savings, had entrepreneurial </a:t>
            </a:r>
            <a:r>
              <a:rPr lang="en-US" dirty="0" smtClean="0"/>
              <a:t>talent</a:t>
            </a:r>
          </a:p>
          <a:p>
            <a:pPr lvl="1"/>
            <a:r>
              <a:rPr lang="en-US" dirty="0" smtClean="0"/>
              <a:t>Story diverges: he approached, gov’t approached?</a:t>
            </a:r>
            <a:endParaRPr lang="en-US" dirty="0" smtClean="0"/>
          </a:p>
          <a:p>
            <a:pPr lvl="1"/>
            <a:r>
              <a:rPr lang="en-US" dirty="0" smtClean="0"/>
              <a:t>Government built factory and handed it to him</a:t>
            </a:r>
          </a:p>
          <a:p>
            <a:pPr lvl="1"/>
            <a:r>
              <a:rPr lang="en-US" dirty="0" smtClean="0"/>
              <a:t>Formosa Plastics Group</a:t>
            </a:r>
          </a:p>
          <a:p>
            <a:pPr lvl="1"/>
            <a:r>
              <a:rPr lang="en-US" dirty="0" smtClean="0"/>
              <a:t>He became a leading </a:t>
            </a:r>
            <a:r>
              <a:rPr lang="en-US" dirty="0" smtClean="0"/>
              <a:t>businessperson </a:t>
            </a:r>
            <a:r>
              <a:rPr lang="en-US" dirty="0" smtClean="0"/>
              <a:t>in Taiwan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131522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Government push for quality</a:t>
            </a:r>
            <a:br>
              <a:rPr lang="en-US" dirty="0" smtClean="0"/>
            </a:br>
            <a:r>
              <a:rPr lang="en-US" sz="3600" dirty="0" smtClean="0"/>
              <a:t>Example: Light bulbs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Chief Economic Planner</a:t>
            </a:r>
          </a:p>
          <a:p>
            <a:pPr lvl="1"/>
            <a:r>
              <a:rPr lang="en-US" dirty="0" smtClean="0"/>
              <a:t>Destroyed 20,000 light bulbs</a:t>
            </a:r>
          </a:p>
          <a:p>
            <a:pPr lvl="1"/>
            <a:r>
              <a:rPr lang="en-US" dirty="0" smtClean="0"/>
              <a:t>Public demonstration</a:t>
            </a:r>
          </a:p>
          <a:p>
            <a:pPr lvl="1"/>
            <a:r>
              <a:rPr lang="en-US" dirty="0" smtClean="0"/>
              <a:t>Said they were substandard</a:t>
            </a:r>
          </a:p>
          <a:p>
            <a:pPr lvl="1"/>
            <a:r>
              <a:rPr lang="en-US" dirty="0" smtClean="0"/>
              <a:t>Threatened to lift tariff if quality not </a:t>
            </a:r>
            <a:r>
              <a:rPr lang="en-US" dirty="0" smtClean="0"/>
              <a:t>improved (stick)</a:t>
            </a:r>
            <a:endParaRPr lang="en-US" dirty="0" smtClean="0"/>
          </a:p>
          <a:p>
            <a:pPr lvl="1"/>
            <a:r>
              <a:rPr lang="en-US" dirty="0" smtClean="0"/>
              <a:t>Didn’t need to carry out his threat</a:t>
            </a:r>
          </a:p>
          <a:p>
            <a:r>
              <a:rPr lang="en-US" dirty="0" smtClean="0"/>
              <a:t>Also confiscated several tons of MSG</a:t>
            </a:r>
          </a:p>
          <a:p>
            <a:pPr lvl="1"/>
            <a:r>
              <a:rPr lang="en-US" dirty="0"/>
              <a:t>M</a:t>
            </a:r>
            <a:r>
              <a:rPr lang="en-US" dirty="0" smtClean="0"/>
              <a:t>onosodium glutamate (flavor enhancing salt)</a:t>
            </a:r>
          </a:p>
          <a:p>
            <a:pPr lvl="1"/>
            <a:r>
              <a:rPr lang="en-US" dirty="0" smtClean="0"/>
              <a:t>Because it was substandard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066569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Heavy and chemical</a:t>
            </a:r>
            <a:br>
              <a:rPr lang="en-US" dirty="0" smtClean="0"/>
            </a:br>
            <a:r>
              <a:rPr lang="en-US" sz="3100" dirty="0" smtClean="0"/>
              <a:t>Phase 2 </a:t>
            </a:r>
            <a:endParaRPr lang="en-US" sz="31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Gov’t realized that first stage ISI was no longer successful</a:t>
            </a:r>
          </a:p>
          <a:p>
            <a:pPr lvl="1"/>
            <a:r>
              <a:rPr lang="en-US" dirty="0"/>
              <a:t>W</a:t>
            </a:r>
            <a:r>
              <a:rPr lang="en-US" dirty="0" smtClean="0"/>
              <a:t>ages </a:t>
            </a:r>
            <a:r>
              <a:rPr lang="en-US" dirty="0" smtClean="0"/>
              <a:t>and </a:t>
            </a:r>
            <a:r>
              <a:rPr lang="en-US" dirty="0" smtClean="0"/>
              <a:t>cost of land rising</a:t>
            </a:r>
            <a:endParaRPr lang="en-US" dirty="0" smtClean="0"/>
          </a:p>
          <a:p>
            <a:r>
              <a:rPr lang="en-US" dirty="0" smtClean="0"/>
              <a:t>Need to move into higher-value goods</a:t>
            </a:r>
          </a:p>
          <a:p>
            <a:pPr lvl="1"/>
            <a:r>
              <a:rPr lang="en-US" dirty="0" smtClean="0"/>
              <a:t>Heavier industries</a:t>
            </a:r>
          </a:p>
          <a:p>
            <a:pPr lvl="1"/>
            <a:r>
              <a:rPr lang="en-US" dirty="0" smtClean="0"/>
              <a:t>Steel and autos: with mixed results</a:t>
            </a:r>
          </a:p>
          <a:p>
            <a:r>
              <a:rPr lang="en-US" dirty="0"/>
              <a:t>D</a:t>
            </a:r>
            <a:r>
              <a:rPr lang="en-US" dirty="0" smtClean="0"/>
              <a:t>ecided to use </a:t>
            </a:r>
            <a:r>
              <a:rPr lang="en-US" dirty="0" smtClean="0"/>
              <a:t>state enterprises </a:t>
            </a:r>
            <a:r>
              <a:rPr lang="en-US" dirty="0" smtClean="0"/>
              <a:t>less</a:t>
            </a:r>
          </a:p>
          <a:p>
            <a:pPr lvl="2"/>
            <a:r>
              <a:rPr lang="en-US" dirty="0" smtClean="0"/>
              <a:t> Focus more on the private sector</a:t>
            </a:r>
          </a:p>
          <a:p>
            <a:r>
              <a:rPr lang="en-US" dirty="0" smtClean="0"/>
              <a:t>Encouraged joint ventures with (FDI)</a:t>
            </a:r>
          </a:p>
        </p:txBody>
      </p:sp>
    </p:spTree>
    <p:extLst>
      <p:ext uri="{BB962C8B-B14F-4D97-AF65-F5344CB8AC3E}">
        <p14:creationId xmlns:p14="http://schemas.microsoft.com/office/powerpoint/2010/main" val="286281815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Steel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China Steel</a:t>
            </a:r>
          </a:p>
          <a:p>
            <a:r>
              <a:rPr lang="en-US" dirty="0" smtClean="0"/>
              <a:t>Formed in 1971, in operation by mid-1970s</a:t>
            </a:r>
          </a:p>
          <a:p>
            <a:r>
              <a:rPr lang="en-US" dirty="0" smtClean="0"/>
              <a:t>Private enterprise as first, encouraged by </a:t>
            </a:r>
            <a:r>
              <a:rPr lang="en-US" dirty="0" smtClean="0"/>
              <a:t>government</a:t>
            </a:r>
            <a:endParaRPr lang="en-US" dirty="0" smtClean="0"/>
          </a:p>
          <a:p>
            <a:pPr lvl="1"/>
            <a:r>
              <a:rPr lang="en-US" dirty="0" smtClean="0"/>
              <a:t>State took control in 1977</a:t>
            </a:r>
          </a:p>
          <a:p>
            <a:pPr lvl="1"/>
            <a:r>
              <a:rPr lang="en-US" dirty="0" smtClean="0"/>
              <a:t>Re-privatized </a:t>
            </a:r>
            <a:r>
              <a:rPr lang="en-US" dirty="0" smtClean="0"/>
              <a:t>in 1995</a:t>
            </a:r>
          </a:p>
          <a:p>
            <a:pPr lvl="1"/>
            <a:r>
              <a:rPr lang="en-US" dirty="0" smtClean="0"/>
              <a:t>Gov’t still has about 25% stake</a:t>
            </a:r>
          </a:p>
          <a:p>
            <a:pPr lvl="1"/>
            <a:r>
              <a:rPr lang="en-US" dirty="0" smtClean="0"/>
              <a:t>23</a:t>
            </a:r>
            <a:r>
              <a:rPr lang="en-US" baseline="30000" dirty="0" smtClean="0"/>
              <a:t>rd</a:t>
            </a:r>
            <a:r>
              <a:rPr lang="en-US" dirty="0" smtClean="0"/>
              <a:t> largest steelmaker in the world</a:t>
            </a:r>
          </a:p>
          <a:p>
            <a:pPr lvl="1"/>
            <a:r>
              <a:rPr lang="en-US" dirty="0" smtClean="0"/>
              <a:t>Only integrated steel maker in Taiwan</a:t>
            </a:r>
          </a:p>
          <a:p>
            <a:pPr lvl="1"/>
            <a:r>
              <a:rPr lang="en-US" dirty="0" smtClean="0"/>
              <a:t>1/3 of output is exported</a:t>
            </a:r>
          </a:p>
          <a:p>
            <a:r>
              <a:rPr lang="en-US" dirty="0" smtClean="0"/>
              <a:t>Like POSCO, experts said don’t </a:t>
            </a:r>
            <a:r>
              <a:rPr lang="en-US" dirty="0" smtClean="0"/>
              <a:t>build</a:t>
            </a:r>
            <a:endParaRPr lang="en-US" dirty="0" smtClean="0"/>
          </a:p>
          <a:p>
            <a:pPr lvl="1"/>
            <a:r>
              <a:rPr lang="en-US" dirty="0" smtClean="0"/>
              <a:t>But </a:t>
            </a:r>
            <a:r>
              <a:rPr lang="en-US" dirty="0" smtClean="0"/>
              <a:t>government </a:t>
            </a:r>
            <a:r>
              <a:rPr lang="en-US" dirty="0" smtClean="0"/>
              <a:t>wanted to reduce dependence on Japan</a:t>
            </a:r>
          </a:p>
          <a:p>
            <a:pPr lvl="1"/>
            <a:r>
              <a:rPr lang="en-US" dirty="0" smtClean="0"/>
              <a:t>Considered a key part of industrialization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527597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Autos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84204"/>
            <a:ext cx="8229600" cy="5165348"/>
          </a:xfrm>
        </p:spPr>
        <p:txBody>
          <a:bodyPr>
            <a:normAutofit fontScale="70000" lnSpcReduction="20000"/>
          </a:bodyPr>
          <a:lstStyle/>
          <a:p>
            <a:r>
              <a:rPr lang="en-US" dirty="0" smtClean="0"/>
              <a:t>Plan for a ‘Big Auto Plant’</a:t>
            </a:r>
          </a:p>
          <a:p>
            <a:pPr lvl="1"/>
            <a:r>
              <a:rPr lang="en-US" dirty="0" smtClean="0"/>
              <a:t> Taiwan car with a foreign partner, idea </a:t>
            </a:r>
            <a:r>
              <a:rPr lang="en-US" dirty="0" smtClean="0"/>
              <a:t>emerged in </a:t>
            </a:r>
            <a:r>
              <a:rPr lang="en-US" dirty="0" smtClean="0"/>
              <a:t>1979</a:t>
            </a:r>
          </a:p>
          <a:p>
            <a:r>
              <a:rPr lang="en-US" dirty="0" smtClean="0"/>
              <a:t>Asked for bids, selected Toyota</a:t>
            </a:r>
          </a:p>
          <a:p>
            <a:pPr lvl="1"/>
            <a:r>
              <a:rPr lang="en-US" dirty="0" smtClean="0"/>
              <a:t>Majority stake would be Taiwanese</a:t>
            </a:r>
          </a:p>
          <a:p>
            <a:pPr lvl="1"/>
            <a:r>
              <a:rPr lang="en-US" dirty="0" smtClean="0"/>
              <a:t>China Steel a major partner</a:t>
            </a:r>
          </a:p>
          <a:p>
            <a:pPr lvl="1"/>
            <a:r>
              <a:rPr lang="en-US" dirty="0" smtClean="0"/>
              <a:t>Other firms sharing 30% stake </a:t>
            </a:r>
          </a:p>
          <a:p>
            <a:r>
              <a:rPr lang="en-US" dirty="0" smtClean="0"/>
              <a:t>Conditions </a:t>
            </a:r>
          </a:p>
          <a:p>
            <a:pPr lvl="1"/>
            <a:r>
              <a:rPr lang="en-US" dirty="0" smtClean="0"/>
              <a:t>‘Goals’: </a:t>
            </a:r>
            <a:r>
              <a:rPr lang="en-US" u="sng" dirty="0" smtClean="0"/>
              <a:t>try</a:t>
            </a:r>
            <a:r>
              <a:rPr lang="en-US" dirty="0" smtClean="0"/>
              <a:t> to achieve (Toyota) or ‘Targets’ </a:t>
            </a:r>
            <a:r>
              <a:rPr lang="en-US" u="sng" dirty="0" smtClean="0"/>
              <a:t>had</a:t>
            </a:r>
            <a:r>
              <a:rPr lang="en-US" dirty="0" smtClean="0"/>
              <a:t> to achieve </a:t>
            </a:r>
            <a:r>
              <a:rPr lang="en-US" dirty="0" smtClean="0"/>
              <a:t>(</a:t>
            </a:r>
            <a:r>
              <a:rPr lang="en-US" dirty="0"/>
              <a:t>g</a:t>
            </a:r>
            <a:r>
              <a:rPr lang="en-US" dirty="0" smtClean="0"/>
              <a:t>ov’t</a:t>
            </a:r>
            <a:r>
              <a:rPr lang="en-US" dirty="0" smtClean="0"/>
              <a:t>)?</a:t>
            </a:r>
          </a:p>
          <a:p>
            <a:pPr lvl="1"/>
            <a:r>
              <a:rPr lang="en-US" dirty="0" smtClean="0"/>
              <a:t>50% </a:t>
            </a:r>
            <a:r>
              <a:rPr lang="en-US" dirty="0" smtClean="0"/>
              <a:t>to </a:t>
            </a:r>
            <a:r>
              <a:rPr lang="en-US" dirty="0" smtClean="0"/>
              <a:t>be exported</a:t>
            </a:r>
          </a:p>
          <a:p>
            <a:pPr lvl="1"/>
            <a:r>
              <a:rPr lang="en-US" dirty="0" smtClean="0"/>
              <a:t>90% local content </a:t>
            </a:r>
            <a:r>
              <a:rPr lang="en-US" dirty="0" smtClean="0"/>
              <a:t>requirement (LCR)</a:t>
            </a:r>
            <a:endParaRPr lang="en-US" dirty="0" smtClean="0"/>
          </a:p>
          <a:p>
            <a:pPr lvl="1"/>
            <a:r>
              <a:rPr lang="en-US" dirty="0" smtClean="0"/>
              <a:t>No profits </a:t>
            </a:r>
            <a:r>
              <a:rPr lang="en-US" dirty="0" smtClean="0"/>
              <a:t>for Toyota until targets met</a:t>
            </a:r>
            <a:endParaRPr lang="en-US" dirty="0" smtClean="0"/>
          </a:p>
          <a:p>
            <a:r>
              <a:rPr lang="en-US" dirty="0" smtClean="0"/>
              <a:t>Project cancelled, 1984</a:t>
            </a:r>
          </a:p>
          <a:p>
            <a:pPr lvl="1"/>
            <a:r>
              <a:rPr lang="en-US" dirty="0" smtClean="0"/>
              <a:t>Toyota got nervous, </a:t>
            </a:r>
            <a:r>
              <a:rPr lang="en-US" dirty="0" smtClean="0"/>
              <a:t>government felt </a:t>
            </a:r>
            <a:r>
              <a:rPr lang="en-US" dirty="0" smtClean="0"/>
              <a:t>too </a:t>
            </a:r>
            <a:r>
              <a:rPr lang="en-US" dirty="0" smtClean="0"/>
              <a:t>risky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Now: just assemblers </a:t>
            </a:r>
            <a:r>
              <a:rPr lang="en-US" dirty="0" smtClean="0"/>
              <a:t>mainly for Japanese </a:t>
            </a:r>
            <a:r>
              <a:rPr lang="en-US" dirty="0"/>
              <a:t>firms, </a:t>
            </a:r>
            <a:r>
              <a:rPr lang="en-US" dirty="0" smtClean="0"/>
              <a:t>currently </a:t>
            </a:r>
            <a:r>
              <a:rPr lang="en-US" dirty="0"/>
              <a:t>a </a:t>
            </a:r>
            <a:r>
              <a:rPr lang="en-US" dirty="0" smtClean="0"/>
              <a:t>dozen</a:t>
            </a:r>
          </a:p>
          <a:p>
            <a:pPr lvl="1"/>
            <a:r>
              <a:rPr lang="en-US" dirty="0" smtClean="0"/>
              <a:t>250,000 vehicles a year (Thailand: 2 million)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176988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High Tech – Electronics</a:t>
            </a:r>
            <a:br>
              <a:rPr lang="en-US" dirty="0" smtClean="0"/>
            </a:br>
            <a:r>
              <a:rPr lang="en-US" sz="3100" dirty="0" smtClean="0"/>
              <a:t>Phase 3</a:t>
            </a:r>
            <a:endParaRPr lang="en-US" sz="31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Three-way development</a:t>
            </a:r>
          </a:p>
          <a:p>
            <a:pPr lvl="1"/>
            <a:r>
              <a:rPr lang="en-US" dirty="0" smtClean="0"/>
              <a:t>Large foreign firms</a:t>
            </a:r>
          </a:p>
          <a:p>
            <a:pPr lvl="1"/>
            <a:r>
              <a:rPr lang="en-US" dirty="0" smtClean="0"/>
              <a:t>Domestic SMEs</a:t>
            </a:r>
          </a:p>
          <a:p>
            <a:pPr lvl="1"/>
            <a:r>
              <a:rPr lang="en-US" dirty="0" smtClean="0"/>
              <a:t>Research institutes</a:t>
            </a:r>
          </a:p>
          <a:p>
            <a:r>
              <a:rPr lang="en-US" dirty="0" smtClean="0"/>
              <a:t>Electrical </a:t>
            </a:r>
            <a:r>
              <a:rPr lang="en-US" dirty="0"/>
              <a:t>and electronics exports grew rapidly</a:t>
            </a:r>
          </a:p>
          <a:p>
            <a:pPr lvl="1"/>
            <a:r>
              <a:rPr lang="en-US" dirty="0"/>
              <a:t>58% per year between 1966 and 1971 </a:t>
            </a:r>
          </a:p>
          <a:p>
            <a:pPr lvl="2"/>
            <a:endParaRPr lang="en-US" dirty="0" smtClean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67273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Electrical</a:t>
            </a:r>
            <a:endParaRPr lang="en-US" sz="31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 smtClean="0"/>
              <a:t>In 1950s, restricted imports of radios</a:t>
            </a:r>
          </a:p>
          <a:p>
            <a:pPr lvl="1"/>
            <a:r>
              <a:rPr lang="en-US" dirty="0" smtClean="0"/>
              <a:t>ISI, to develop local producers</a:t>
            </a:r>
          </a:p>
          <a:p>
            <a:r>
              <a:rPr lang="en-US" dirty="0"/>
              <a:t>F</a:t>
            </a:r>
            <a:r>
              <a:rPr lang="en-US" dirty="0" smtClean="0"/>
              <a:t>irst foreign technology agreement</a:t>
            </a:r>
          </a:p>
          <a:p>
            <a:pPr lvl="1"/>
            <a:r>
              <a:rPr lang="en-US" dirty="0" smtClean="0"/>
              <a:t>1953</a:t>
            </a:r>
          </a:p>
          <a:p>
            <a:pPr lvl="1"/>
            <a:r>
              <a:rPr lang="en-US" dirty="0"/>
              <a:t>W</a:t>
            </a:r>
            <a:r>
              <a:rPr lang="en-US" dirty="0" smtClean="0"/>
              <a:t>ith Japanese company</a:t>
            </a:r>
          </a:p>
          <a:p>
            <a:pPr lvl="1"/>
            <a:r>
              <a:rPr lang="en-US" dirty="0"/>
              <a:t>L</a:t>
            </a:r>
            <a:r>
              <a:rPr lang="en-US" dirty="0" smtClean="0"/>
              <a:t>ocally produce electrical goods (watt meters)</a:t>
            </a:r>
          </a:p>
          <a:p>
            <a:r>
              <a:rPr lang="en-US" dirty="0"/>
              <a:t>A</a:t>
            </a:r>
            <a:r>
              <a:rPr lang="en-US" dirty="0" smtClean="0"/>
              <a:t>ssemble TV sets</a:t>
            </a:r>
          </a:p>
          <a:p>
            <a:pPr lvl="1"/>
            <a:r>
              <a:rPr lang="en-US" dirty="0" smtClean="0"/>
              <a:t>1962 Taiwan </a:t>
            </a:r>
            <a:r>
              <a:rPr lang="en-US" dirty="0" smtClean="0"/>
              <a:t>state company agreement with Japanese firm</a:t>
            </a:r>
          </a:p>
          <a:p>
            <a:pPr lvl="1"/>
            <a:r>
              <a:rPr lang="en-US" dirty="0" smtClean="0"/>
              <a:t>Local content requirements </a:t>
            </a:r>
          </a:p>
          <a:p>
            <a:pPr lvl="1"/>
            <a:r>
              <a:rPr lang="en-US" dirty="0" smtClean="0"/>
              <a:t>TVs, then fridges, air con, autos, diesel engines, and others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462558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Electronics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1961 – an important year</a:t>
            </a:r>
          </a:p>
          <a:p>
            <a:pPr lvl="1"/>
            <a:r>
              <a:rPr lang="en-US" dirty="0" smtClean="0"/>
              <a:t>Fairchild (US) set up semiconductor plant in Hong Kong</a:t>
            </a:r>
          </a:p>
          <a:p>
            <a:pPr lvl="1"/>
            <a:r>
              <a:rPr lang="en-US" dirty="0" smtClean="0"/>
              <a:t>Philips (Neth.) set up a semiconductor plant in Taiwan</a:t>
            </a:r>
          </a:p>
          <a:p>
            <a:r>
              <a:rPr lang="en-US" dirty="0" smtClean="0"/>
              <a:t>Actively </a:t>
            </a:r>
            <a:r>
              <a:rPr lang="en-US" dirty="0"/>
              <a:t>courted US electronics firms</a:t>
            </a:r>
          </a:p>
          <a:p>
            <a:pPr lvl="1"/>
            <a:r>
              <a:rPr lang="en-US" dirty="0"/>
              <a:t>General Instruments first in 1964</a:t>
            </a:r>
          </a:p>
          <a:p>
            <a:pPr lvl="1"/>
            <a:r>
              <a:rPr lang="en-US" dirty="0"/>
              <a:t>24 US firms made production agreements by </a:t>
            </a:r>
            <a:r>
              <a:rPr lang="en-US" dirty="0" smtClean="0"/>
              <a:t>1966</a:t>
            </a:r>
          </a:p>
          <a:p>
            <a:r>
              <a:rPr lang="en-US" dirty="0" smtClean="0"/>
              <a:t>Foreign firms trying to cut costs</a:t>
            </a:r>
          </a:p>
          <a:p>
            <a:pPr lvl="1"/>
            <a:r>
              <a:rPr lang="en-US" dirty="0"/>
              <a:t>B</a:t>
            </a:r>
            <a:r>
              <a:rPr lang="en-US" dirty="0" smtClean="0"/>
              <a:t>eginning of global electronics outsourcing to Asia</a:t>
            </a:r>
          </a:p>
          <a:p>
            <a:pPr lvl="1"/>
            <a:r>
              <a:rPr lang="en-US" dirty="0" smtClean="0"/>
              <a:t>Earlier than </a:t>
            </a:r>
            <a:r>
              <a:rPr lang="en-US" dirty="0" smtClean="0"/>
              <a:t>Baldwin’s </a:t>
            </a:r>
            <a:r>
              <a:rPr lang="en-US" dirty="0" smtClean="0"/>
              <a:t>2</a:t>
            </a:r>
            <a:r>
              <a:rPr lang="en-US" baseline="30000" dirty="0" smtClean="0"/>
              <a:t>nd</a:t>
            </a:r>
            <a:r>
              <a:rPr lang="en-US" dirty="0" smtClean="0"/>
              <a:t> unbundling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131362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Industry policy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1966 plan: to make Taiwan into “electronics industry center”</a:t>
            </a:r>
          </a:p>
          <a:p>
            <a:r>
              <a:rPr lang="en-US" dirty="0" smtClean="0"/>
              <a:t>Council for International Economic Cooperation and Development</a:t>
            </a:r>
          </a:p>
          <a:p>
            <a:pPr lvl="1"/>
            <a:r>
              <a:rPr lang="en-US" dirty="0" smtClean="0"/>
              <a:t>Government planning agency, assisted coordination of</a:t>
            </a:r>
          </a:p>
          <a:p>
            <a:pPr lvl="2"/>
            <a:r>
              <a:rPr lang="en-US" dirty="0" smtClean="0"/>
              <a:t>Marketing</a:t>
            </a:r>
          </a:p>
          <a:p>
            <a:pPr lvl="2"/>
            <a:r>
              <a:rPr lang="en-US" dirty="0"/>
              <a:t>P</a:t>
            </a:r>
            <a:r>
              <a:rPr lang="en-US" dirty="0" smtClean="0"/>
              <a:t>roduction and foreign buyers</a:t>
            </a:r>
          </a:p>
          <a:p>
            <a:pPr lvl="2"/>
            <a:r>
              <a:rPr lang="en-US" dirty="0" smtClean="0"/>
              <a:t>Procuring raw materials</a:t>
            </a:r>
          </a:p>
          <a:p>
            <a:pPr lvl="2"/>
            <a:r>
              <a:rPr lang="en-US" dirty="0" smtClean="0"/>
              <a:t>Training personnel</a:t>
            </a:r>
          </a:p>
          <a:p>
            <a:pPr lvl="2"/>
            <a:r>
              <a:rPr lang="en-US" dirty="0" smtClean="0"/>
              <a:t>Quality improvement</a:t>
            </a:r>
          </a:p>
          <a:p>
            <a:pPr lvl="2"/>
            <a:r>
              <a:rPr lang="en-US" dirty="0" smtClean="0"/>
              <a:t>Faster gov’t approvals</a:t>
            </a:r>
          </a:p>
          <a:p>
            <a:r>
              <a:rPr lang="en-US" dirty="0" smtClean="0"/>
              <a:t>China Data Processing Center</a:t>
            </a:r>
          </a:p>
          <a:p>
            <a:pPr lvl="1"/>
            <a:r>
              <a:rPr lang="en-US" dirty="0" smtClean="0"/>
              <a:t>Set up in 1964 to push use of computers in industry</a:t>
            </a:r>
          </a:p>
        </p:txBody>
      </p:sp>
    </p:spTree>
    <p:extLst>
      <p:ext uri="{BB962C8B-B14F-4D97-AF65-F5344CB8AC3E}">
        <p14:creationId xmlns:p14="http://schemas.microsoft.com/office/powerpoint/2010/main" val="73210295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R&amp;D and industrial parks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Industrial Technology Research Institute (ITRI)</a:t>
            </a:r>
          </a:p>
          <a:p>
            <a:pPr lvl="1"/>
            <a:r>
              <a:rPr lang="en-US" dirty="0" smtClean="0"/>
              <a:t>Established in 1973</a:t>
            </a:r>
          </a:p>
          <a:p>
            <a:pPr lvl="1"/>
            <a:r>
              <a:rPr lang="en-US" dirty="0" smtClean="0"/>
              <a:t>By 1987 </a:t>
            </a:r>
            <a:r>
              <a:rPr lang="en-US" dirty="0" smtClean="0"/>
              <a:t>had 4,500 staff</a:t>
            </a:r>
          </a:p>
          <a:p>
            <a:pPr lvl="1"/>
            <a:r>
              <a:rPr lang="en-US" dirty="0" smtClean="0"/>
              <a:t>6 areas: (</a:t>
            </a:r>
            <a:r>
              <a:rPr lang="en-US" dirty="0" err="1" smtClean="0"/>
              <a:t>i</a:t>
            </a:r>
            <a:r>
              <a:rPr lang="en-US" dirty="0" smtClean="0"/>
              <a:t>) electronics, (ii) machinery, (iii) chemical engineering, (iv) energy and mining, (v) industrial materials, (vi) standards and measurement</a:t>
            </a:r>
          </a:p>
          <a:p>
            <a:r>
              <a:rPr lang="en-US" dirty="0" smtClean="0"/>
              <a:t>Spillovers </a:t>
            </a:r>
            <a:r>
              <a:rPr lang="en-US" dirty="0"/>
              <a:t>from research institutes to firms</a:t>
            </a:r>
          </a:p>
          <a:p>
            <a:pPr lvl="1"/>
            <a:r>
              <a:rPr lang="en-US" dirty="0"/>
              <a:t>Ideas, </a:t>
            </a:r>
            <a:r>
              <a:rPr lang="en-US" dirty="0" smtClean="0"/>
              <a:t>enterprises, </a:t>
            </a:r>
            <a:r>
              <a:rPr lang="en-US" dirty="0"/>
              <a:t>personnel </a:t>
            </a:r>
          </a:p>
          <a:p>
            <a:pPr lvl="1"/>
            <a:r>
              <a:rPr lang="en-US" dirty="0"/>
              <a:t>TSMC and </a:t>
            </a:r>
            <a:r>
              <a:rPr lang="en-US" dirty="0" smtClean="0"/>
              <a:t>UMC (spinoff companies) : Fuller paper </a:t>
            </a:r>
          </a:p>
          <a:p>
            <a:r>
              <a:rPr lang="en-US" dirty="0" err="1" smtClean="0"/>
              <a:t>Hsinchu</a:t>
            </a:r>
            <a:r>
              <a:rPr lang="en-US" dirty="0" smtClean="0"/>
              <a:t> Science Industrial Park (HSIP)</a:t>
            </a:r>
          </a:p>
          <a:p>
            <a:pPr lvl="1"/>
            <a:r>
              <a:rPr lang="en-US" dirty="0" smtClean="0"/>
              <a:t>For high tech firms, foreign and domestic</a:t>
            </a:r>
          </a:p>
          <a:p>
            <a:pPr lvl="1"/>
            <a:r>
              <a:rPr lang="en-US" dirty="0" smtClean="0"/>
              <a:t>Near ITRI labs</a:t>
            </a:r>
          </a:p>
          <a:p>
            <a:pPr lvl="1"/>
            <a:r>
              <a:rPr lang="en-US" dirty="0" smtClean="0"/>
              <a:t>Government willing to take 49% stake in new firms</a:t>
            </a:r>
          </a:p>
          <a:p>
            <a:pPr lvl="3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936970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Lin </a:t>
            </a:r>
            <a:r>
              <a:rPr lang="en-US" dirty="0" smtClean="0"/>
              <a:t>vs. Chang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Taiwan an example of </a:t>
            </a:r>
          </a:p>
          <a:p>
            <a:pPr lvl="1"/>
            <a:r>
              <a:rPr lang="en-US" dirty="0" smtClean="0"/>
              <a:t>CA conforming?</a:t>
            </a:r>
          </a:p>
          <a:p>
            <a:pPr lvl="1"/>
            <a:r>
              <a:rPr lang="en-US" dirty="0" smtClean="0"/>
              <a:t>CA defying?</a:t>
            </a:r>
          </a:p>
          <a:p>
            <a:pPr lvl="1"/>
            <a:endParaRPr lang="en-US" dirty="0"/>
          </a:p>
          <a:p>
            <a:r>
              <a:rPr lang="en-US" dirty="0" smtClean="0"/>
              <a:t>What do you think?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604848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Thank you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90787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1482</TotalTime>
  <Words>1218</Words>
  <Application>Microsoft Macintosh PowerPoint</Application>
  <PresentationFormat>On-screen Show (4:3)</PresentationFormat>
  <Paragraphs>239</Paragraphs>
  <Slides>24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Office Theme</vt:lpstr>
      <vt:lpstr>Lecture 12  Taiwan </vt:lpstr>
      <vt:lpstr>Success story</vt:lpstr>
      <vt:lpstr>Taiwan</vt:lpstr>
      <vt:lpstr>Is history important?</vt:lpstr>
      <vt:lpstr>Active Colony</vt:lpstr>
      <vt:lpstr>China falls to Communists</vt:lpstr>
      <vt:lpstr>U.S. aid</vt:lpstr>
      <vt:lpstr>Firm size and markets</vt:lpstr>
      <vt:lpstr>Three phases</vt:lpstr>
      <vt:lpstr>Take 5</vt:lpstr>
      <vt:lpstr>Light manufacturing  Phase 1</vt:lpstr>
      <vt:lpstr>Textiles and Garments</vt:lpstr>
      <vt:lpstr>Picking winners/promoting industry Example: Plastics</vt:lpstr>
      <vt:lpstr>Government push for quality Example: Light bulbs</vt:lpstr>
      <vt:lpstr>Heavy and chemical Phase 2 </vt:lpstr>
      <vt:lpstr>Steel</vt:lpstr>
      <vt:lpstr>Autos </vt:lpstr>
      <vt:lpstr>High Tech – Electronics Phase 3</vt:lpstr>
      <vt:lpstr>Electrical</vt:lpstr>
      <vt:lpstr>Electronics</vt:lpstr>
      <vt:lpstr>Industry policy</vt:lpstr>
      <vt:lpstr>R&amp;D and industrial parks</vt:lpstr>
      <vt:lpstr>Lin vs. Chang</vt:lpstr>
      <vt:lpstr>Thank you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Taiwan, Korea and Hong Kong</dc:title>
  <dc:creator>Akiko Vandenberg</dc:creator>
  <cp:lastModifiedBy>Akiko Vandenberg</cp:lastModifiedBy>
  <cp:revision>62</cp:revision>
  <cp:lastPrinted>2018-04-09T12:54:39Z</cp:lastPrinted>
  <dcterms:created xsi:type="dcterms:W3CDTF">2016-10-31T22:57:56Z</dcterms:created>
  <dcterms:modified xsi:type="dcterms:W3CDTF">2019-04-23T01:25:04Z</dcterms:modified>
</cp:coreProperties>
</file>