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charts/chart2.xml" ContentType="application/vnd.openxmlformats-officedocument.drawingml.chart+xml"/>
  <Override PartName="/ppt/notesSlides/notesSlide5.xml" ContentType="application/vnd.openxmlformats-officedocument.presentationml.notesSlide+xml"/>
  <Override PartName="/ppt/charts/chart3.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333" r:id="rId3"/>
    <p:sldId id="296" r:id="rId4"/>
    <p:sldId id="300" r:id="rId5"/>
    <p:sldId id="321" r:id="rId6"/>
    <p:sldId id="315" r:id="rId7"/>
    <p:sldId id="329" r:id="rId8"/>
    <p:sldId id="330" r:id="rId9"/>
    <p:sldId id="331" r:id="rId10"/>
    <p:sldId id="277" r:id="rId11"/>
    <p:sldId id="301" r:id="rId12"/>
    <p:sldId id="323" r:id="rId13"/>
    <p:sldId id="306" r:id="rId14"/>
    <p:sldId id="316" r:id="rId15"/>
    <p:sldId id="317" r:id="rId16"/>
    <p:sldId id="332" r:id="rId17"/>
    <p:sldId id="307" r:id="rId18"/>
    <p:sldId id="318" r:id="rId19"/>
    <p:sldId id="309" r:id="rId20"/>
    <p:sldId id="310" r:id="rId21"/>
    <p:sldId id="311" r:id="rId22"/>
    <p:sldId id="312" r:id="rId23"/>
    <p:sldId id="313" r:id="rId24"/>
    <p:sldId id="273" r:id="rId25"/>
    <p:sldId id="274" r:id="rId26"/>
    <p:sldId id="286" r:id="rId27"/>
    <p:sldId id="287" r:id="rId28"/>
    <p:sldId id="288" r:id="rId29"/>
    <p:sldId id="289" r:id="rId30"/>
    <p:sldId id="294" r:id="rId31"/>
    <p:sldId id="326" r:id="rId32"/>
    <p:sldId id="327" r:id="rId33"/>
    <p:sldId id="328" r:id="rId34"/>
    <p:sldId id="292" r:id="rId35"/>
    <p:sldId id="293" r:id="rId36"/>
    <p:sldId id="319" r:id="rId37"/>
    <p:sldId id="320" r:id="rId38"/>
    <p:sldId id="324" r:id="rId39"/>
    <p:sldId id="325"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9900FF"/>
    <a:srgbClr val="0000FF"/>
    <a:srgbClr val="FF3300"/>
    <a:srgbClr val="3333CC"/>
    <a:srgbClr val="6699FF"/>
    <a:srgbClr val="FF66CC"/>
    <a:srgbClr val="9999FF"/>
    <a:srgbClr val="FF6600"/>
    <a:srgbClr val="9966FF"/>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ลักษณะสีปานกลาง 2 - เน้น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ลักษณะสีอ่อน 2 - เน้น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96" autoAdjust="0"/>
    <p:restoredTop sz="94629" autoAdjust="0"/>
  </p:normalViewPr>
  <p:slideViewPr>
    <p:cSldViewPr>
      <p:cViewPr>
        <p:scale>
          <a:sx n="80" d="100"/>
          <a:sy n="80" d="100"/>
        </p:scale>
        <p:origin x="-1680" y="-234"/>
      </p:cViewPr>
      <p:guideLst>
        <p:guide orient="horz" pos="2160"/>
        <p:guide pos="2880"/>
      </p:guideLst>
    </p:cSldViewPr>
  </p:slideViewPr>
  <p:outlineViewPr>
    <p:cViewPr>
      <p:scale>
        <a:sx n="33" d="100"/>
        <a:sy n="33" d="100"/>
      </p:scale>
      <p:origin x="0" y="451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2800" b="1" dirty="0">
                <a:solidFill>
                  <a:srgbClr val="9900FF"/>
                </a:solidFill>
              </a:rPr>
              <a:t>Work Place</a:t>
            </a:r>
          </a:p>
        </c:rich>
      </c:tx>
      <c:layout>
        <c:manualLayout>
          <c:xMode val="edge"/>
          <c:yMode val="edge"/>
          <c:x val="4.15779827806532E-4"/>
          <c:y val="9.9709259762806146E-2"/>
        </c:manualLayout>
      </c:layout>
      <c:overlay val="0"/>
    </c:title>
    <c:autoTitleDeleted val="0"/>
    <c:plotArea>
      <c:layout>
        <c:manualLayout>
          <c:layoutTarget val="inner"/>
          <c:xMode val="edge"/>
          <c:yMode val="edge"/>
          <c:x val="8.9161389475243547E-2"/>
          <c:y val="0.24750627455535251"/>
          <c:w val="0.4226410431047114"/>
          <c:h val="0.6627779994142069"/>
        </c:manualLayout>
      </c:layout>
      <c:pieChart>
        <c:varyColors val="1"/>
        <c:ser>
          <c:idx val="0"/>
          <c:order val="0"/>
          <c:tx>
            <c:strRef>
              <c:f>Sheet1!$B$1</c:f>
              <c:strCache>
                <c:ptCount val="1"/>
                <c:pt idx="0">
                  <c:v>Work Place</c:v>
                </c:pt>
              </c:strCache>
            </c:strRef>
          </c:tx>
          <c:dLbls>
            <c:dLbl>
              <c:idx val="0"/>
              <c:layout>
                <c:manualLayout>
                  <c:x val="-0.12894745001097871"/>
                  <c:y val="-9.761783578638146E-2"/>
                </c:manualLayout>
              </c:layout>
              <c:tx>
                <c:rich>
                  <a:bodyPr/>
                  <a:lstStyle/>
                  <a:p>
                    <a:r>
                      <a:rPr lang="en-US" sz="2800" b="1" dirty="0">
                        <a:solidFill>
                          <a:schemeClr val="bg1"/>
                        </a:solidFill>
                      </a:rPr>
                      <a:t>62%</a:t>
                    </a:r>
                  </a:p>
                </c:rich>
              </c:tx>
              <c:showLegendKey val="0"/>
              <c:showVal val="0"/>
              <c:showCatName val="0"/>
              <c:showSerName val="0"/>
              <c:showPercent val="1"/>
              <c:showBubbleSize val="0"/>
            </c:dLbl>
            <c:dLbl>
              <c:idx val="1"/>
              <c:layout>
                <c:manualLayout>
                  <c:x val="0.10936987722579297"/>
                  <c:y val="-6.3364173644664762E-2"/>
                </c:manualLayout>
              </c:layout>
              <c:tx>
                <c:rich>
                  <a:bodyPr/>
                  <a:lstStyle/>
                  <a:p>
                    <a:r>
                      <a:rPr lang="en-US" sz="2800" b="1" dirty="0">
                        <a:solidFill>
                          <a:schemeClr val="bg1"/>
                        </a:solidFill>
                      </a:rPr>
                      <a:t>20%</a:t>
                    </a:r>
                  </a:p>
                </c:rich>
              </c:tx>
              <c:showLegendKey val="0"/>
              <c:showVal val="0"/>
              <c:showCatName val="0"/>
              <c:showSerName val="0"/>
              <c:showPercent val="1"/>
              <c:showBubbleSize val="0"/>
            </c:dLbl>
            <c:dLbl>
              <c:idx val="2"/>
              <c:layout>
                <c:manualLayout>
                  <c:x val="8.1988797313465367E-2"/>
                  <c:y val="0.1286810247257025"/>
                </c:manualLayout>
              </c:layout>
              <c:tx>
                <c:rich>
                  <a:bodyPr/>
                  <a:lstStyle/>
                  <a:p>
                    <a:r>
                      <a:rPr lang="en-US" sz="2800" b="1" dirty="0">
                        <a:solidFill>
                          <a:schemeClr val="bg1"/>
                        </a:solidFill>
                      </a:rPr>
                      <a:t>10%</a:t>
                    </a:r>
                  </a:p>
                </c:rich>
              </c:tx>
              <c:showLegendKey val="0"/>
              <c:showVal val="0"/>
              <c:showCatName val="0"/>
              <c:showSerName val="0"/>
              <c:showPercent val="1"/>
              <c:showBubbleSize val="0"/>
            </c:dLbl>
            <c:dLbl>
              <c:idx val="3"/>
              <c:layout>
                <c:manualLayout>
                  <c:x val="4.5007298705992294E-2"/>
                  <c:y val="0.12552053193145873"/>
                </c:manualLayout>
              </c:layout>
              <c:tx>
                <c:rich>
                  <a:bodyPr/>
                  <a:lstStyle/>
                  <a:p>
                    <a:r>
                      <a:rPr lang="en-US" sz="2400" b="1" dirty="0">
                        <a:solidFill>
                          <a:schemeClr val="bg1"/>
                        </a:solidFill>
                      </a:rPr>
                      <a:t>5%</a:t>
                    </a:r>
                  </a:p>
                </c:rich>
              </c:tx>
              <c:showLegendKey val="0"/>
              <c:showVal val="0"/>
              <c:showCatName val="0"/>
              <c:showSerName val="0"/>
              <c:showPercent val="1"/>
              <c:showBubbleSize val="0"/>
            </c:dLbl>
            <c:dLbl>
              <c:idx val="4"/>
              <c:layout>
                <c:manualLayout>
                  <c:x val="2.2137904242921194E-3"/>
                  <c:y val="2.3944352643969873E-2"/>
                </c:manualLayout>
              </c:layout>
              <c:tx>
                <c:rich>
                  <a:bodyPr/>
                  <a:lstStyle/>
                  <a:p>
                    <a:r>
                      <a:rPr lang="en-US" sz="2000" b="1" dirty="0"/>
                      <a:t>1%</a:t>
                    </a:r>
                  </a:p>
                </c:rich>
              </c:tx>
              <c:showLegendKey val="0"/>
              <c:showVal val="0"/>
              <c:showCatName val="0"/>
              <c:showSerName val="0"/>
              <c:showPercent val="1"/>
              <c:showBubbleSize val="0"/>
            </c:dLbl>
            <c:dLbl>
              <c:idx val="5"/>
              <c:layout>
                <c:manualLayout>
                  <c:x val="2.6020135590035999E-2"/>
                  <c:y val="2.1043690053709086E-2"/>
                </c:manualLayout>
              </c:layout>
              <c:tx>
                <c:rich>
                  <a:bodyPr/>
                  <a:lstStyle/>
                  <a:p>
                    <a:r>
                      <a:rPr lang="en-US" sz="2000" b="1" dirty="0"/>
                      <a:t>2%</a:t>
                    </a:r>
                  </a:p>
                </c:rich>
              </c:tx>
              <c:showLegendKey val="0"/>
              <c:showVal val="0"/>
              <c:showCatName val="0"/>
              <c:showSerName val="0"/>
              <c:showPercent val="1"/>
              <c:showBubbleSize val="0"/>
            </c:dLbl>
            <c:showLegendKey val="0"/>
            <c:showVal val="0"/>
            <c:showCatName val="0"/>
            <c:showSerName val="0"/>
            <c:showPercent val="1"/>
            <c:showBubbleSize val="0"/>
            <c:showLeaderLines val="0"/>
          </c:dLbls>
          <c:cat>
            <c:strRef>
              <c:f>Sheet1!$A$2:$A$7</c:f>
              <c:strCache>
                <c:ptCount val="6"/>
                <c:pt idx="0">
                  <c:v>Somatic hospital</c:v>
                </c:pt>
                <c:pt idx="1">
                  <c:v>Nursing home</c:v>
                </c:pt>
                <c:pt idx="2">
                  <c:v>Home nursing</c:v>
                </c:pt>
                <c:pt idx="3">
                  <c:v>Psychiatirc institution</c:v>
                </c:pt>
                <c:pt idx="4">
                  <c:v>Health sevices</c:v>
                </c:pt>
                <c:pt idx="5">
                  <c:v>Others</c:v>
                </c:pt>
              </c:strCache>
            </c:strRef>
          </c:cat>
          <c:val>
            <c:numRef>
              <c:f>Sheet1!$B$2:$B$7</c:f>
              <c:numCache>
                <c:formatCode>0%</c:formatCode>
                <c:ptCount val="6"/>
                <c:pt idx="0">
                  <c:v>0.62000000000000033</c:v>
                </c:pt>
                <c:pt idx="1">
                  <c:v>0.2</c:v>
                </c:pt>
                <c:pt idx="2">
                  <c:v>0.1</c:v>
                </c:pt>
                <c:pt idx="3">
                  <c:v>5.0000000000000024E-2</c:v>
                </c:pt>
                <c:pt idx="4">
                  <c:v>1.0000000000000005E-2</c:v>
                </c:pt>
                <c:pt idx="5">
                  <c:v>2.0000000000000011E-2</c:v>
                </c:pt>
              </c:numCache>
            </c:numRef>
          </c:val>
        </c:ser>
        <c:dLbls>
          <c:showLegendKey val="0"/>
          <c:showVal val="0"/>
          <c:showCatName val="0"/>
          <c:showSerName val="0"/>
          <c:showPercent val="1"/>
          <c:showBubbleSize val="0"/>
          <c:showLeaderLines val="0"/>
        </c:dLbls>
        <c:firstSliceAng val="0"/>
      </c:pieChart>
    </c:plotArea>
    <c:legend>
      <c:legendPos val="r"/>
      <c:layout>
        <c:manualLayout>
          <c:xMode val="edge"/>
          <c:yMode val="edge"/>
          <c:x val="0.58241626154934323"/>
          <c:y val="9.8009440342473872E-2"/>
          <c:w val="0.27443241469816276"/>
          <c:h val="0.77359990157480374"/>
        </c:manualLayout>
      </c:layout>
      <c:overlay val="0"/>
    </c:legend>
    <c:plotVisOnly val="1"/>
    <c:dispBlanksAs val="zero"/>
    <c:showDLblsOverMax val="0"/>
  </c:chart>
  <c:txPr>
    <a:bodyPr/>
    <a:lstStyle/>
    <a:p>
      <a:pPr>
        <a:defRPr sz="1800"/>
      </a:pPr>
      <a:endParaRPr lang="th-TH"/>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3600" dirty="0">
                <a:solidFill>
                  <a:srgbClr val="9900FF"/>
                </a:solidFill>
              </a:rPr>
              <a:t>Job</a:t>
            </a:r>
          </a:p>
        </c:rich>
      </c:tx>
      <c:layout>
        <c:manualLayout>
          <c:xMode val="edge"/>
          <c:yMode val="edge"/>
          <c:x val="5.7937927951086217E-2"/>
          <c:y val="5.6313368375577863E-2"/>
        </c:manualLayout>
      </c:layout>
      <c:overlay val="0"/>
    </c:title>
    <c:autoTitleDeleted val="0"/>
    <c:plotArea>
      <c:layout/>
      <c:pieChart>
        <c:varyColors val="1"/>
        <c:ser>
          <c:idx val="0"/>
          <c:order val="0"/>
          <c:tx>
            <c:strRef>
              <c:f>Sheet1!$B$1</c:f>
              <c:strCache>
                <c:ptCount val="1"/>
                <c:pt idx="0">
                  <c:v>Job</c:v>
                </c:pt>
              </c:strCache>
            </c:strRef>
          </c:tx>
          <c:explosion val="1"/>
          <c:dLbls>
            <c:dLbl>
              <c:idx val="0"/>
              <c:layout/>
              <c:tx>
                <c:rich>
                  <a:bodyPr/>
                  <a:lstStyle/>
                  <a:p>
                    <a:r>
                      <a:rPr lang="en-US" sz="2000" b="1" dirty="0"/>
                      <a:t>2%</a:t>
                    </a:r>
                  </a:p>
                </c:rich>
              </c:tx>
              <c:showLegendKey val="0"/>
              <c:showVal val="0"/>
              <c:showCatName val="0"/>
              <c:showSerName val="0"/>
              <c:showPercent val="1"/>
              <c:showBubbleSize val="0"/>
            </c:dLbl>
            <c:dLbl>
              <c:idx val="1"/>
              <c:layout>
                <c:manualLayout>
                  <c:x val="-0.10939216629465516"/>
                  <c:y val="0.14945952257581191"/>
                </c:manualLayout>
              </c:layout>
              <c:tx>
                <c:rich>
                  <a:bodyPr/>
                  <a:lstStyle/>
                  <a:p>
                    <a:r>
                      <a:rPr lang="en-US" sz="2800" b="1" dirty="0">
                        <a:solidFill>
                          <a:schemeClr val="bg1"/>
                        </a:solidFill>
                      </a:rPr>
                      <a:t>16%</a:t>
                    </a:r>
                  </a:p>
                </c:rich>
              </c:tx>
              <c:showLegendKey val="0"/>
              <c:showVal val="0"/>
              <c:showCatName val="0"/>
              <c:showSerName val="0"/>
              <c:showPercent val="1"/>
              <c:showBubbleSize val="0"/>
            </c:dLbl>
            <c:dLbl>
              <c:idx val="2"/>
              <c:layout>
                <c:manualLayout>
                  <c:x val="-0.15328782661294771"/>
                  <c:y val="-5.701607137503014E-2"/>
                </c:manualLayout>
              </c:layout>
              <c:tx>
                <c:rich>
                  <a:bodyPr/>
                  <a:lstStyle/>
                  <a:p>
                    <a:r>
                      <a:rPr lang="en-US" sz="2800" b="1" dirty="0">
                        <a:solidFill>
                          <a:schemeClr val="bg1"/>
                        </a:solidFill>
                      </a:rPr>
                      <a:t>20%</a:t>
                    </a:r>
                  </a:p>
                </c:rich>
              </c:tx>
              <c:showLegendKey val="0"/>
              <c:showVal val="0"/>
              <c:showCatName val="0"/>
              <c:showSerName val="0"/>
              <c:showPercent val="1"/>
              <c:showBubbleSize val="0"/>
            </c:dLbl>
            <c:dLbl>
              <c:idx val="3"/>
              <c:layout>
                <c:manualLayout>
                  <c:x val="0.16721344297704219"/>
                  <c:y val="-0.14636556012059126"/>
                </c:manualLayout>
              </c:layout>
              <c:tx>
                <c:rich>
                  <a:bodyPr/>
                  <a:lstStyle/>
                  <a:p>
                    <a:r>
                      <a:rPr lang="en-US" sz="2800" b="1" dirty="0">
                        <a:solidFill>
                          <a:schemeClr val="bg1"/>
                        </a:solidFill>
                      </a:rPr>
                      <a:t>62%</a:t>
                    </a:r>
                  </a:p>
                </c:rich>
              </c:tx>
              <c:showLegendKey val="0"/>
              <c:showVal val="0"/>
              <c:showCatName val="0"/>
              <c:showSerName val="0"/>
              <c:showPercent val="1"/>
              <c:showBubbleSize val="0"/>
            </c:dLbl>
            <c:showLegendKey val="0"/>
            <c:showVal val="0"/>
            <c:showCatName val="0"/>
            <c:showSerName val="0"/>
            <c:showPercent val="1"/>
            <c:showBubbleSize val="0"/>
            <c:showLeaderLines val="0"/>
          </c:dLbls>
          <c:cat>
            <c:strRef>
              <c:f>Sheet1!$A$2:$A$5</c:f>
              <c:strCache>
                <c:ptCount val="4"/>
                <c:pt idx="0">
                  <c:v>Senior nurse</c:v>
                </c:pt>
                <c:pt idx="1">
                  <c:v>Ward nurse</c:v>
                </c:pt>
                <c:pt idx="2">
                  <c:v>Nursing specialist</c:v>
                </c:pt>
                <c:pt idx="3">
                  <c:v>Staff nurse</c:v>
                </c:pt>
              </c:strCache>
            </c:strRef>
          </c:cat>
          <c:val>
            <c:numRef>
              <c:f>Sheet1!$B$2:$B$5</c:f>
              <c:numCache>
                <c:formatCode>0%</c:formatCode>
                <c:ptCount val="4"/>
                <c:pt idx="0">
                  <c:v>2.0000000000000011E-2</c:v>
                </c:pt>
                <c:pt idx="1">
                  <c:v>0.16</c:v>
                </c:pt>
                <c:pt idx="2">
                  <c:v>0.2</c:v>
                </c:pt>
                <c:pt idx="3">
                  <c:v>0.62000000000000055</c:v>
                </c:pt>
              </c:numCache>
            </c:numRef>
          </c:val>
        </c:ser>
        <c:dLbls>
          <c:showLegendKey val="0"/>
          <c:showVal val="0"/>
          <c:showCatName val="0"/>
          <c:showSerName val="0"/>
          <c:showPercent val="1"/>
          <c:showBubbleSize val="0"/>
          <c:showLeaderLines val="0"/>
        </c:dLbls>
        <c:firstSliceAng val="0"/>
      </c:pieChart>
    </c:plotArea>
    <c:legend>
      <c:legendPos val="r"/>
      <c:layout>
        <c:manualLayout>
          <c:xMode val="edge"/>
          <c:yMode val="edge"/>
          <c:x val="0.668801031395169"/>
          <c:y val="0.23978430734134606"/>
          <c:w val="0.27553156922680144"/>
          <c:h val="0.29771211896626648"/>
        </c:manualLayout>
      </c:layout>
      <c:overlay val="0"/>
      <c:txPr>
        <a:bodyPr/>
        <a:lstStyle/>
        <a:p>
          <a:pPr>
            <a:defRPr kern="2400" baseline="0"/>
          </a:pPr>
          <a:endParaRPr lang="th-TH"/>
        </a:p>
      </c:txPr>
    </c:legend>
    <c:plotVisOnly val="1"/>
    <c:dispBlanksAs val="zero"/>
    <c:showDLblsOverMax val="0"/>
  </c:chart>
  <c:txPr>
    <a:bodyPr/>
    <a:lstStyle/>
    <a:p>
      <a:pPr>
        <a:defRPr sz="1800"/>
      </a:pPr>
      <a:endParaRPr lang="th-TH"/>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3600" dirty="0">
                <a:solidFill>
                  <a:srgbClr val="9900FF"/>
                </a:solidFill>
              </a:rPr>
              <a:t>Status</a:t>
            </a:r>
          </a:p>
        </c:rich>
      </c:tx>
      <c:layout>
        <c:manualLayout>
          <c:xMode val="edge"/>
          <c:yMode val="edge"/>
          <c:x val="0.29586818484838467"/>
          <c:y val="5.7060653391453296E-2"/>
        </c:manualLayout>
      </c:layout>
      <c:overlay val="0"/>
    </c:title>
    <c:autoTitleDeleted val="0"/>
    <c:plotArea>
      <c:layout/>
      <c:pieChart>
        <c:varyColors val="1"/>
        <c:ser>
          <c:idx val="0"/>
          <c:order val="0"/>
          <c:tx>
            <c:strRef>
              <c:f>Sheet1!$B$1</c:f>
              <c:strCache>
                <c:ptCount val="1"/>
                <c:pt idx="0">
                  <c:v>Status</c:v>
                </c:pt>
              </c:strCache>
            </c:strRef>
          </c:tx>
          <c:explosion val="2"/>
          <c:dPt>
            <c:idx val="1"/>
            <c:bubble3D val="0"/>
            <c:explosion val="8"/>
          </c:dPt>
          <c:dLbls>
            <c:dLbl>
              <c:idx val="0"/>
              <c:layout>
                <c:manualLayout>
                  <c:x val="-0.16587916916706125"/>
                  <c:y val="5.6779259236141487E-2"/>
                </c:manualLayout>
              </c:layout>
              <c:tx>
                <c:rich>
                  <a:bodyPr/>
                  <a:lstStyle/>
                  <a:p>
                    <a:r>
                      <a:rPr lang="en-US" sz="2800" b="1" dirty="0">
                        <a:solidFill>
                          <a:schemeClr val="bg1"/>
                        </a:solidFill>
                      </a:rPr>
                      <a:t>35%</a:t>
                    </a:r>
                  </a:p>
                </c:rich>
              </c:tx>
              <c:showLegendKey val="0"/>
              <c:showVal val="0"/>
              <c:showCatName val="0"/>
              <c:showSerName val="0"/>
              <c:showPercent val="1"/>
              <c:showBubbleSize val="0"/>
            </c:dLbl>
            <c:dLbl>
              <c:idx val="1"/>
              <c:layout>
                <c:manualLayout>
                  <c:x val="0.16336878314671158"/>
                  <c:y val="-0.19299390185413559"/>
                </c:manualLayout>
              </c:layout>
              <c:tx>
                <c:rich>
                  <a:bodyPr/>
                  <a:lstStyle/>
                  <a:p>
                    <a:r>
                      <a:rPr lang="en-US" sz="2800" b="1" dirty="0">
                        <a:solidFill>
                          <a:schemeClr val="bg1"/>
                        </a:solidFill>
                      </a:rPr>
                      <a:t>65%</a:t>
                    </a:r>
                  </a:p>
                </c:rich>
              </c:tx>
              <c:showLegendKey val="0"/>
              <c:showVal val="0"/>
              <c:showCatName val="0"/>
              <c:showSerName val="0"/>
              <c:showPercent val="1"/>
              <c:showBubbleSize val="0"/>
            </c:dLbl>
            <c:showLegendKey val="0"/>
            <c:showVal val="0"/>
            <c:showCatName val="0"/>
            <c:showSerName val="0"/>
            <c:showPercent val="1"/>
            <c:showBubbleSize val="0"/>
            <c:showLeaderLines val="0"/>
          </c:dLbls>
          <c:cat>
            <c:strRef>
              <c:f>Sheet1!$A$2:$A$3</c:f>
              <c:strCache>
                <c:ptCount val="2"/>
                <c:pt idx="0">
                  <c:v>Single</c:v>
                </c:pt>
                <c:pt idx="1">
                  <c:v>Married</c:v>
                </c:pt>
              </c:strCache>
            </c:strRef>
          </c:cat>
          <c:val>
            <c:numRef>
              <c:f>Sheet1!$B$2:$B$3</c:f>
              <c:numCache>
                <c:formatCode>0%</c:formatCode>
                <c:ptCount val="2"/>
                <c:pt idx="0">
                  <c:v>0.35000000000000026</c:v>
                </c:pt>
                <c:pt idx="1">
                  <c:v>0.6500000000000008</c:v>
                </c:pt>
              </c:numCache>
            </c:numRef>
          </c:val>
        </c:ser>
        <c:dLbls>
          <c:showLegendKey val="0"/>
          <c:showVal val="0"/>
          <c:showCatName val="0"/>
          <c:showSerName val="0"/>
          <c:showPercent val="1"/>
          <c:showBubbleSize val="0"/>
          <c:showLeaderLines val="0"/>
        </c:dLbls>
        <c:firstSliceAng val="0"/>
      </c:pieChart>
    </c:plotArea>
    <c:legend>
      <c:legendPos val="r"/>
      <c:layout>
        <c:manualLayout>
          <c:xMode val="edge"/>
          <c:yMode val="edge"/>
          <c:x val="0.70678329156203556"/>
          <c:y val="0.30735742881939582"/>
          <c:w val="0.2481377228747482"/>
          <c:h val="0.28795084859852171"/>
        </c:manualLayout>
      </c:layout>
      <c:overlay val="0"/>
    </c:legend>
    <c:plotVisOnly val="1"/>
    <c:dispBlanksAs val="zero"/>
    <c:showDLblsOverMax val="0"/>
  </c:chart>
  <c:txPr>
    <a:bodyPr/>
    <a:lstStyle/>
    <a:p>
      <a:pPr>
        <a:defRPr sz="1800"/>
      </a:pPr>
      <a:endParaRPr lang="th-TH"/>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dirty="0"/>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3DD471-A65C-431B-9D41-7AF015D4D425}" type="datetimeFigureOut">
              <a:rPr lang="th-TH" smtClean="0"/>
              <a:pPr/>
              <a:t>28/10/57</a:t>
            </a:fld>
            <a:endParaRPr lang="th-TH" dirty="0"/>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dirty="0"/>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dirty="0"/>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C267A3-6F57-49F5-9961-DD8AD442B4CE}" type="slidenum">
              <a:rPr lang="th-TH" smtClean="0"/>
              <a:pPr/>
              <a:t>‹#›</a:t>
            </a:fld>
            <a:endParaRPr lang="th-TH" dirty="0"/>
          </a:p>
        </p:txBody>
      </p:sp>
    </p:spTree>
    <p:extLst>
      <p:ext uri="{BB962C8B-B14F-4D97-AF65-F5344CB8AC3E}">
        <p14:creationId xmlns:p14="http://schemas.microsoft.com/office/powerpoint/2010/main" val="3147565964"/>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03C267A3-6F57-49F5-9961-DD8AD442B4CE}" type="slidenum">
              <a:rPr lang="th-TH" smtClean="0"/>
              <a:pPr/>
              <a:t>6</a:t>
            </a:fld>
            <a:endParaRPr lang="th-TH" dirty="0"/>
          </a:p>
        </p:txBody>
      </p:sp>
    </p:spTree>
    <p:extLst>
      <p:ext uri="{BB962C8B-B14F-4D97-AF65-F5344CB8AC3E}">
        <p14:creationId xmlns:p14="http://schemas.microsoft.com/office/powerpoint/2010/main" val="2747530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03C267A3-6F57-49F5-9961-DD8AD442B4CE}" type="slidenum">
              <a:rPr lang="th-TH" smtClean="0"/>
              <a:pPr/>
              <a:t>10</a:t>
            </a:fld>
            <a:endParaRPr lang="th-TH" dirty="0"/>
          </a:p>
        </p:txBody>
      </p:sp>
    </p:spTree>
    <p:extLst>
      <p:ext uri="{BB962C8B-B14F-4D97-AF65-F5344CB8AC3E}">
        <p14:creationId xmlns:p14="http://schemas.microsoft.com/office/powerpoint/2010/main" val="610850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03C267A3-6F57-49F5-9961-DD8AD442B4CE}" type="slidenum">
              <a:rPr lang="th-TH" smtClean="0"/>
              <a:pPr/>
              <a:t>13</a:t>
            </a:fld>
            <a:endParaRPr lang="th-TH" dirty="0"/>
          </a:p>
        </p:txBody>
      </p:sp>
    </p:spTree>
    <p:extLst>
      <p:ext uri="{BB962C8B-B14F-4D97-AF65-F5344CB8AC3E}">
        <p14:creationId xmlns:p14="http://schemas.microsoft.com/office/powerpoint/2010/main" val="720761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03C267A3-6F57-49F5-9961-DD8AD442B4CE}" type="slidenum">
              <a:rPr lang="th-TH" smtClean="0"/>
              <a:pPr/>
              <a:t>14</a:t>
            </a:fld>
            <a:endParaRPr lang="th-TH" dirty="0"/>
          </a:p>
        </p:txBody>
      </p:sp>
    </p:spTree>
    <p:extLst>
      <p:ext uri="{BB962C8B-B14F-4D97-AF65-F5344CB8AC3E}">
        <p14:creationId xmlns:p14="http://schemas.microsoft.com/office/powerpoint/2010/main" val="720761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03C267A3-6F57-49F5-9961-DD8AD442B4CE}" type="slidenum">
              <a:rPr lang="th-TH" smtClean="0"/>
              <a:pPr/>
              <a:t>15</a:t>
            </a:fld>
            <a:endParaRPr lang="th-TH" dirty="0"/>
          </a:p>
        </p:txBody>
      </p:sp>
    </p:spTree>
    <p:extLst>
      <p:ext uri="{BB962C8B-B14F-4D97-AF65-F5344CB8AC3E}">
        <p14:creationId xmlns:p14="http://schemas.microsoft.com/office/powerpoint/2010/main" val="720761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03C267A3-6F57-49F5-9961-DD8AD442B4CE}" type="slidenum">
              <a:rPr lang="th-TH" smtClean="0"/>
              <a:pPr/>
              <a:t>20</a:t>
            </a:fld>
            <a:endParaRPr lang="th-TH" dirty="0"/>
          </a:p>
        </p:txBody>
      </p:sp>
    </p:spTree>
    <p:extLst>
      <p:ext uri="{BB962C8B-B14F-4D97-AF65-F5344CB8AC3E}">
        <p14:creationId xmlns:p14="http://schemas.microsoft.com/office/powerpoint/2010/main" val="37282801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03C267A3-6F57-49F5-9961-DD8AD442B4CE}" type="slidenum">
              <a:rPr lang="th-TH" smtClean="0"/>
              <a:pPr/>
              <a:t>21</a:t>
            </a:fld>
            <a:endParaRPr lang="th-TH" dirty="0"/>
          </a:p>
        </p:txBody>
      </p:sp>
    </p:spTree>
    <p:extLst>
      <p:ext uri="{BB962C8B-B14F-4D97-AF65-F5344CB8AC3E}">
        <p14:creationId xmlns:p14="http://schemas.microsoft.com/office/powerpoint/2010/main" val="1159981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03C267A3-6F57-49F5-9961-DD8AD442B4CE}" type="slidenum">
              <a:rPr lang="th-TH" smtClean="0"/>
              <a:pPr/>
              <a:t>22</a:t>
            </a:fld>
            <a:endParaRPr lang="th-TH" dirty="0"/>
          </a:p>
        </p:txBody>
      </p:sp>
    </p:spTree>
    <p:extLst>
      <p:ext uri="{BB962C8B-B14F-4D97-AF65-F5344CB8AC3E}">
        <p14:creationId xmlns:p14="http://schemas.microsoft.com/office/powerpoint/2010/main" val="5626784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03C267A3-6F57-49F5-9961-DD8AD442B4CE}" type="slidenum">
              <a:rPr lang="th-TH" smtClean="0"/>
              <a:pPr/>
              <a:t>23</a:t>
            </a:fld>
            <a:endParaRPr lang="th-TH" dirty="0"/>
          </a:p>
        </p:txBody>
      </p:sp>
    </p:spTree>
    <p:extLst>
      <p:ext uri="{BB962C8B-B14F-4D97-AF65-F5344CB8AC3E}">
        <p14:creationId xmlns:p14="http://schemas.microsoft.com/office/powerpoint/2010/main" val="741048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r>
              <a:rPr lang="en-US" dirty="0" smtClean="0"/>
              <a:t>3</a:t>
            </a:r>
            <a:r>
              <a:rPr lang="en-US" baseline="0" dirty="0" smtClean="0"/>
              <a:t> </a:t>
            </a:r>
            <a:r>
              <a:rPr lang="th-TH" baseline="0" dirty="0" smtClean="0"/>
              <a:t>อันแรก ไม่มีในอันอื่นแต่เราคอน</a:t>
            </a:r>
            <a:r>
              <a:rPr lang="th-TH" baseline="0" dirty="0" err="1" smtClean="0"/>
              <a:t>เซิน</a:t>
            </a:r>
            <a:endParaRPr lang="th-TH" dirty="0"/>
          </a:p>
        </p:txBody>
      </p:sp>
      <p:sp>
        <p:nvSpPr>
          <p:cNvPr id="4" name="ตัวยึดหมายเลขภาพนิ่ง 3"/>
          <p:cNvSpPr>
            <a:spLocks noGrp="1"/>
          </p:cNvSpPr>
          <p:nvPr>
            <p:ph type="sldNum" sz="quarter" idx="10"/>
          </p:nvPr>
        </p:nvSpPr>
        <p:spPr/>
        <p:txBody>
          <a:bodyPr/>
          <a:lstStyle/>
          <a:p>
            <a:fld id="{03C267A3-6F57-49F5-9961-DD8AD442B4CE}" type="slidenum">
              <a:rPr lang="th-TH" smtClean="0"/>
              <a:pPr/>
              <a:t>24</a:t>
            </a:fld>
            <a:endParaRPr lang="th-TH"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03C267A3-6F57-49F5-9961-DD8AD442B4CE}" type="slidenum">
              <a:rPr lang="th-TH" smtClean="0"/>
              <a:pPr/>
              <a:t>30</a:t>
            </a:fld>
            <a:endParaRPr lang="th-TH"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03C267A3-6F57-49F5-9961-DD8AD442B4CE}" type="slidenum">
              <a:rPr lang="th-TH" smtClean="0"/>
              <a:pPr/>
              <a:t>31</a:t>
            </a:fld>
            <a:endParaRPr lang="th-TH" dirty="0"/>
          </a:p>
        </p:txBody>
      </p:sp>
    </p:spTree>
    <p:extLst>
      <p:ext uri="{BB962C8B-B14F-4D97-AF65-F5344CB8AC3E}">
        <p14:creationId xmlns:p14="http://schemas.microsoft.com/office/powerpoint/2010/main" val="9884587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03C267A3-6F57-49F5-9961-DD8AD442B4CE}" type="slidenum">
              <a:rPr lang="th-TH" smtClean="0"/>
              <a:pPr/>
              <a:t>32</a:t>
            </a:fld>
            <a:endParaRPr lang="th-TH" dirty="0"/>
          </a:p>
        </p:txBody>
      </p:sp>
    </p:spTree>
    <p:extLst>
      <p:ext uri="{BB962C8B-B14F-4D97-AF65-F5344CB8AC3E}">
        <p14:creationId xmlns:p14="http://schemas.microsoft.com/office/powerpoint/2010/main" val="316184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03C267A3-6F57-49F5-9961-DD8AD442B4CE}" type="slidenum">
              <a:rPr lang="th-TH" smtClean="0"/>
              <a:pPr/>
              <a:t>33</a:t>
            </a:fld>
            <a:endParaRPr lang="th-TH" dirty="0"/>
          </a:p>
        </p:txBody>
      </p:sp>
    </p:spTree>
    <p:extLst>
      <p:ext uri="{BB962C8B-B14F-4D97-AF65-F5344CB8AC3E}">
        <p14:creationId xmlns:p14="http://schemas.microsoft.com/office/powerpoint/2010/main" val="41986119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28045" y="4192525"/>
            <a:ext cx="7772400" cy="859205"/>
          </a:xfrm>
          <a:effectLst>
            <a:outerShdw blurRad="50800" dist="38100" dir="2700000" algn="tl" rotWithShape="0">
              <a:schemeClr val="accent1">
                <a:lumMod val="50000"/>
                <a:alpha val="40000"/>
              </a:schemeClr>
            </a:outerShdw>
          </a:effectLst>
        </p:spPr>
        <p:txBody>
          <a:bodyPr>
            <a:normAutofit/>
          </a:bodyPr>
          <a:lstStyle>
            <a:lvl1pPr algn="r">
              <a:defRPr sz="36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2599645" y="5342235"/>
            <a:ext cx="6400800" cy="835455"/>
          </a:xfrm>
        </p:spPr>
        <p:txBody>
          <a:bodyPr>
            <a:normAutofit/>
          </a:bodyPr>
          <a:lstStyle>
            <a:lvl1pPr marL="0" indent="0" algn="r">
              <a:buNone/>
              <a:defRPr sz="2800">
                <a:solidFill>
                  <a:srgbClr val="00B0F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l">
              <a:defRPr sz="3600">
                <a:solidFill>
                  <a:srgbClr val="017BA1"/>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3310" y="274638"/>
            <a:ext cx="6710784" cy="1143000"/>
          </a:xfrm>
        </p:spPr>
        <p:txBody>
          <a:bodyPr>
            <a:normAutofit/>
          </a:bodyPr>
          <a:lstStyle>
            <a:lvl1pPr algn="l">
              <a:defRPr sz="3600">
                <a:solidFill>
                  <a:srgbClr val="017BA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823310" y="1443836"/>
            <a:ext cx="6710784" cy="4275740"/>
          </a:xfrm>
        </p:spPr>
        <p:txBody>
          <a:bodyPr/>
          <a:lstStyle>
            <a:lvl1pPr>
              <a:defRPr sz="2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l">
              <a:defRPr sz="3600">
                <a:solidFill>
                  <a:srgbClr val="017BA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443835"/>
            <a:ext cx="4040188" cy="639762"/>
          </a:xfrm>
        </p:spPr>
        <p:txBody>
          <a:bodyPr anchor="b"/>
          <a:lstStyle>
            <a:lvl1pPr marL="0" indent="0">
              <a:buNone/>
              <a:defRPr sz="2400" b="1">
                <a:solidFill>
                  <a:srgbClr val="00B0F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073697"/>
            <a:ext cx="4040188" cy="3798583"/>
          </a:xfrm>
        </p:spPr>
        <p:txBody>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443835"/>
            <a:ext cx="4041775" cy="639762"/>
          </a:xfrm>
        </p:spPr>
        <p:txBody>
          <a:bodyPr anchor="b"/>
          <a:lstStyle>
            <a:lvl1pPr marL="0" indent="0">
              <a:buNone/>
              <a:defRPr sz="2400" b="1">
                <a:solidFill>
                  <a:srgbClr val="00B0F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45025" y="2073697"/>
            <a:ext cx="4041775" cy="3798583"/>
          </a:xfrm>
        </p:spPr>
        <p:txBody>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10/28/2014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10/28/2014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http://www.canadianimmigration.com/media/Canadian-Immigration-Nurses.jpg"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gif"/><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190.png"/><Relationship Id="rId7" Type="http://schemas.microsoft.com/office/2007/relationships/hdphoto" Target="../media/hdphoto1.wdp"/><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7.png"/><Relationship Id="rId5" Type="http://schemas.microsoft.com/office/2007/relationships/hdphoto" Target="../media/hdphoto2.wdp"/><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7.xml.rels><?xml version="1.0" encoding="UTF-8" standalone="yes"?>
<Relationships xmlns="http://schemas.openxmlformats.org/package/2006/relationships"><Relationship Id="rId3" Type="http://schemas.openxmlformats.org/officeDocument/2006/relationships/hyperlink" Target="http://www.canadianimmigration.com/media/Canadian-Immigration-Nurses.jpg" TargetMode="External"/><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3737090"/>
            <a:ext cx="7772400" cy="1948776"/>
          </a:xfrm>
        </p:spPr>
        <p:txBody>
          <a:bodyPr>
            <a:noAutofit/>
          </a:bodyPr>
          <a:lstStyle/>
          <a:p>
            <a:r>
              <a:rPr lang="en-US" sz="4400" b="1" dirty="0" smtClean="0"/>
              <a:t>The Effect of Wage </a:t>
            </a:r>
            <a:r>
              <a:rPr lang="en-US" sz="4400" b="1" dirty="0"/>
              <a:t>P</a:t>
            </a:r>
            <a:r>
              <a:rPr lang="en-US" sz="4400" b="1" dirty="0" smtClean="0"/>
              <a:t>olicy </a:t>
            </a:r>
            <a:br>
              <a:rPr lang="en-US" sz="4400" b="1" dirty="0" smtClean="0"/>
            </a:br>
            <a:r>
              <a:rPr lang="en-US" sz="4400" b="1" dirty="0" smtClean="0"/>
              <a:t>on Nurse’s </a:t>
            </a:r>
            <a:r>
              <a:rPr lang="en-US" sz="4400" b="1" dirty="0"/>
              <a:t>L</a:t>
            </a:r>
            <a:r>
              <a:rPr lang="en-US" sz="4400" b="1" dirty="0" smtClean="0"/>
              <a:t>abor </a:t>
            </a:r>
            <a:r>
              <a:rPr lang="en-US" sz="4400" b="1" dirty="0"/>
              <a:t>S</a:t>
            </a:r>
            <a:r>
              <a:rPr lang="en-US" sz="4400" b="1" dirty="0" smtClean="0"/>
              <a:t>upply</a:t>
            </a:r>
            <a:endParaRPr lang="en-US" sz="4400" b="1" dirty="0"/>
          </a:p>
        </p:txBody>
      </p:sp>
      <p:pic>
        <p:nvPicPr>
          <p:cNvPr id="1026" name="Picture 2" descr="C:\Users\ASPIRE_4755\Documents\nurse\nurse.jpg"/>
          <p:cNvPicPr>
            <a:picLocks noChangeAspect="1" noChangeArrowheads="1"/>
          </p:cNvPicPr>
          <p:nvPr/>
        </p:nvPicPr>
        <p:blipFill>
          <a:blip r:embed="rId3"/>
          <a:srcRect/>
          <a:stretch>
            <a:fillRect/>
          </a:stretch>
        </p:blipFill>
        <p:spPr bwMode="auto">
          <a:xfrm>
            <a:off x="6429387" y="0"/>
            <a:ext cx="2714613" cy="1657742"/>
          </a:xfrm>
          <a:prstGeom prst="rect">
            <a:avLst/>
          </a:prstGeom>
          <a:noFill/>
        </p:spPr>
      </p:pic>
      <p:pic>
        <p:nvPicPr>
          <p:cNvPr id="1027" name="Picture 3" descr="C:\Users\ASPIRE_4755\Documents\nurse\nurses-care.jpg"/>
          <p:cNvPicPr>
            <a:picLocks noChangeAspect="1" noChangeArrowheads="1"/>
          </p:cNvPicPr>
          <p:nvPr/>
        </p:nvPicPr>
        <p:blipFill>
          <a:blip r:embed="rId4"/>
          <a:srcRect/>
          <a:stretch>
            <a:fillRect/>
          </a:stretch>
        </p:blipFill>
        <p:spPr bwMode="auto">
          <a:xfrm>
            <a:off x="6176009" y="1643050"/>
            <a:ext cx="2967991" cy="1857388"/>
          </a:xfrm>
          <a:prstGeom prst="rect">
            <a:avLst/>
          </a:prstGeom>
          <a:noFill/>
        </p:spPr>
      </p:pic>
      <p:pic>
        <p:nvPicPr>
          <p:cNvPr id="1028" name="Picture 4" descr="C:\Users\ASPIRE_4755\Documents\nurse\2521.jpg"/>
          <p:cNvPicPr>
            <a:picLocks noChangeAspect="1" noChangeArrowheads="1"/>
          </p:cNvPicPr>
          <p:nvPr/>
        </p:nvPicPr>
        <p:blipFill>
          <a:blip r:embed="rId5"/>
          <a:srcRect/>
          <a:stretch>
            <a:fillRect/>
          </a:stretch>
        </p:blipFill>
        <p:spPr bwMode="auto">
          <a:xfrm>
            <a:off x="0" y="4725143"/>
            <a:ext cx="3059832" cy="2132857"/>
          </a:xfrm>
          <a:prstGeom prst="rect">
            <a:avLst/>
          </a:prstGeom>
          <a:noFill/>
        </p:spPr>
      </p:pic>
      <p:pic>
        <p:nvPicPr>
          <p:cNvPr id="409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75525" y="5685866"/>
            <a:ext cx="870248" cy="1107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1419" y="7099"/>
            <a:ext cx="3389710" cy="1401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527929" y="1484784"/>
            <a:ext cx="8229600" cy="4525963"/>
          </a:xfrm>
        </p:spPr>
        <p:txBody>
          <a:bodyPr/>
          <a:lstStyle/>
          <a:p>
            <a:pPr>
              <a:buNone/>
            </a:pPr>
            <a:endParaRPr lang="en-US" dirty="0" smtClean="0"/>
          </a:p>
          <a:p>
            <a:endParaRPr lang="en-US" dirty="0"/>
          </a:p>
        </p:txBody>
      </p:sp>
      <p:pic>
        <p:nvPicPr>
          <p:cNvPr id="1026" name="Picture 2" descr="Canadian Immigration Nurse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5967" y="-14875"/>
            <a:ext cx="2857500" cy="1905000"/>
          </a:xfrm>
          <a:prstGeom prst="rect">
            <a:avLst/>
          </a:prstGeom>
          <a:noFill/>
          <a:extLst>
            <a:ext uri="{909E8E84-426E-40DD-AFC4-6F175D3DCCD1}">
              <a14:hiddenFill xmlns:a14="http://schemas.microsoft.com/office/drawing/2010/main">
                <a:solidFill>
                  <a:srgbClr val="FFFFFF"/>
                </a:solidFill>
              </a14:hiddenFill>
            </a:ext>
          </a:extLst>
        </p:spPr>
      </p:pic>
      <p:sp>
        <p:nvSpPr>
          <p:cNvPr id="12" name="สี่เหลี่ยมผืนผ้า 11"/>
          <p:cNvSpPr/>
          <p:nvPr/>
        </p:nvSpPr>
        <p:spPr>
          <a:xfrm>
            <a:off x="590200" y="1431818"/>
            <a:ext cx="7429552" cy="1214446"/>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r>
              <a:rPr lang="en-US" sz="3200" b="1" dirty="0">
                <a:solidFill>
                  <a:schemeClr val="tx1"/>
                </a:solidFill>
              </a:rPr>
              <a:t>Many countries face a continuing </a:t>
            </a:r>
            <a:r>
              <a:rPr lang="en-US" sz="3200" b="1" dirty="0" smtClean="0">
                <a:solidFill>
                  <a:schemeClr val="tx1"/>
                </a:solidFill>
              </a:rPr>
              <a:t/>
            </a:r>
            <a:br>
              <a:rPr lang="en-US" sz="3200" b="1" dirty="0" smtClean="0">
                <a:solidFill>
                  <a:schemeClr val="tx1"/>
                </a:solidFill>
              </a:rPr>
            </a:br>
            <a:r>
              <a:rPr lang="en-US" sz="3200" b="1" dirty="0" smtClean="0">
                <a:solidFill>
                  <a:schemeClr val="tx1"/>
                </a:solidFill>
              </a:rPr>
              <a:t>shortage </a:t>
            </a:r>
            <a:r>
              <a:rPr lang="en-US" sz="3200" b="1" dirty="0">
                <a:solidFill>
                  <a:schemeClr val="tx1"/>
                </a:solidFill>
              </a:rPr>
              <a:t>in nurses’ </a:t>
            </a:r>
            <a:r>
              <a:rPr lang="en-US" sz="3200" b="1" dirty="0" smtClean="0">
                <a:solidFill>
                  <a:schemeClr val="tx1"/>
                </a:solidFill>
              </a:rPr>
              <a:t>labor </a:t>
            </a:r>
            <a:r>
              <a:rPr lang="en-US" sz="3200" b="1" dirty="0">
                <a:solidFill>
                  <a:schemeClr val="tx1"/>
                </a:solidFill>
              </a:rPr>
              <a:t>supply.</a:t>
            </a:r>
            <a:endParaRPr lang="th-TH" sz="3200" b="1" dirty="0">
              <a:solidFill>
                <a:schemeClr val="tx1"/>
              </a:solidFill>
            </a:endParaRPr>
          </a:p>
        </p:txBody>
      </p:sp>
      <p:sp>
        <p:nvSpPr>
          <p:cNvPr id="13" name="สี่เหลี่ยมผืนผ้า 12"/>
          <p:cNvSpPr/>
          <p:nvPr/>
        </p:nvSpPr>
        <p:spPr>
          <a:xfrm>
            <a:off x="625547" y="3356992"/>
            <a:ext cx="7474845" cy="2016224"/>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rtlCol="0" anchor="ctr"/>
          <a:lstStyle/>
          <a:p>
            <a:r>
              <a:rPr lang="en-US" sz="2800" b="1" dirty="0" smtClean="0">
                <a:solidFill>
                  <a:schemeClr val="tx1"/>
                </a:solidFill>
              </a:rPr>
              <a:t>    To find whether or not an increasing in wage   </a:t>
            </a:r>
            <a:br>
              <a:rPr lang="en-US" sz="2800" b="1" dirty="0" smtClean="0">
                <a:solidFill>
                  <a:schemeClr val="tx1"/>
                </a:solidFill>
              </a:rPr>
            </a:br>
            <a:r>
              <a:rPr lang="en-US" sz="2800" b="1" dirty="0" smtClean="0">
                <a:solidFill>
                  <a:schemeClr val="tx1"/>
                </a:solidFill>
              </a:rPr>
              <a:t>    extracts more labor supply from nurses by   </a:t>
            </a:r>
            <a:br>
              <a:rPr lang="en-US" sz="2800" b="1" dirty="0" smtClean="0">
                <a:solidFill>
                  <a:schemeClr val="tx1"/>
                </a:solidFill>
              </a:rPr>
            </a:br>
            <a:r>
              <a:rPr lang="en-US" sz="2800" b="1" dirty="0" smtClean="0">
                <a:solidFill>
                  <a:schemeClr val="tx1"/>
                </a:solidFill>
              </a:rPr>
              <a:t>    using a unique matched panel data to </a:t>
            </a:r>
            <a:r>
              <a:rPr lang="en-US" sz="2800" b="1" dirty="0" smtClean="0">
                <a:solidFill>
                  <a:srgbClr val="9900FF"/>
                </a:solidFill>
              </a:rPr>
              <a:t>estimate  </a:t>
            </a:r>
            <a:br>
              <a:rPr lang="en-US" sz="2800" b="1" dirty="0" smtClean="0">
                <a:solidFill>
                  <a:srgbClr val="9900FF"/>
                </a:solidFill>
              </a:rPr>
            </a:br>
            <a:r>
              <a:rPr lang="en-US" sz="2800" b="1" dirty="0" smtClean="0">
                <a:solidFill>
                  <a:srgbClr val="9900FF"/>
                </a:solidFill>
              </a:rPr>
              <a:t>    wage elasticities. </a:t>
            </a:r>
            <a:endParaRPr lang="th-TH" sz="2800" b="1" dirty="0">
              <a:solidFill>
                <a:srgbClr val="9900FF"/>
              </a:solidFill>
            </a:endParaRPr>
          </a:p>
        </p:txBody>
      </p:sp>
      <p:sp>
        <p:nvSpPr>
          <p:cNvPr id="6" name="Rounded Rectangle 5"/>
          <p:cNvSpPr/>
          <p:nvPr/>
        </p:nvSpPr>
        <p:spPr>
          <a:xfrm>
            <a:off x="598832" y="965084"/>
            <a:ext cx="2304256" cy="504056"/>
          </a:xfrm>
          <a:prstGeom prst="round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3600" b="1" dirty="0" smtClean="0"/>
              <a:t>Problem</a:t>
            </a:r>
            <a:endParaRPr lang="en-US" sz="3600" b="1" dirty="0"/>
          </a:p>
        </p:txBody>
      </p:sp>
      <p:sp>
        <p:nvSpPr>
          <p:cNvPr id="14" name="Rounded Rectangle 13"/>
          <p:cNvSpPr/>
          <p:nvPr/>
        </p:nvSpPr>
        <p:spPr>
          <a:xfrm>
            <a:off x="581171" y="2852936"/>
            <a:ext cx="2304256" cy="504056"/>
          </a:xfrm>
          <a:prstGeom prst="round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3600" b="1" dirty="0" smtClean="0"/>
              <a:t>Objective</a:t>
            </a:r>
            <a:endParaRPr lang="en-US" sz="3600" b="1" dirty="0"/>
          </a:p>
        </p:txBody>
      </p:sp>
    </p:spTree>
    <p:extLst>
      <p:ext uri="{BB962C8B-B14F-4D97-AF65-F5344CB8AC3E}">
        <p14:creationId xmlns:p14="http://schemas.microsoft.com/office/powerpoint/2010/main" val="38707033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ตัวยึดท้ายกระดาษ 4"/>
          <p:cNvSpPr>
            <a:spLocks noGrp="1"/>
          </p:cNvSpPr>
          <p:nvPr>
            <p:ph type="ftr" sz="quarter" idx="11"/>
          </p:nvPr>
        </p:nvSpPr>
        <p:spPr/>
        <p:txBody>
          <a:bodyPr/>
          <a:lstStyle/>
          <a:p>
            <a:r>
              <a:rPr lang="en-US" dirty="0"/>
              <a:t>www.themegallery.com</a:t>
            </a:r>
          </a:p>
        </p:txBody>
      </p:sp>
      <p:sp>
        <p:nvSpPr>
          <p:cNvPr id="8197" name="Rectangle 5"/>
          <p:cNvSpPr>
            <a:spLocks noGrp="1" noChangeArrowheads="1"/>
          </p:cNvSpPr>
          <p:nvPr>
            <p:ph type="title"/>
          </p:nvPr>
        </p:nvSpPr>
        <p:spPr>
          <a:xfrm>
            <a:off x="285720" y="0"/>
            <a:ext cx="3206160" cy="939784"/>
          </a:xfrm>
        </p:spPr>
        <p:txBody>
          <a:bodyPr>
            <a:noAutofit/>
          </a:bodyPr>
          <a:lstStyle/>
          <a:p>
            <a:r>
              <a:rPr lang="en-US" sz="4000" b="1" dirty="0" smtClean="0">
                <a:solidFill>
                  <a:srgbClr val="0000FF"/>
                </a:solidFill>
              </a:rPr>
              <a:t>Introduction</a:t>
            </a:r>
            <a:endParaRPr lang="en-US" sz="4000" b="1" dirty="0">
              <a:solidFill>
                <a:srgbClr val="0000FF"/>
              </a:solidFill>
            </a:endParaRPr>
          </a:p>
        </p:txBody>
      </p:sp>
      <p:sp>
        <p:nvSpPr>
          <p:cNvPr id="8222" name="AutoShape 30"/>
          <p:cNvSpPr>
            <a:spLocks noChangeArrowheads="1"/>
          </p:cNvSpPr>
          <p:nvPr/>
        </p:nvSpPr>
        <p:spPr bwMode="gray">
          <a:xfrm>
            <a:off x="1785918" y="1000108"/>
            <a:ext cx="6962546" cy="1435112"/>
          </a:xfrm>
          <a:prstGeom prst="roundRect">
            <a:avLst>
              <a:gd name="adj" fmla="val 17509"/>
            </a:avLst>
          </a:prstGeom>
          <a:solidFill>
            <a:schemeClr val="tx2">
              <a:lumMod val="20000"/>
              <a:lumOff val="80000"/>
            </a:schemeClr>
          </a:solidFill>
          <a:ln>
            <a:headEnd/>
            <a:tailEnd/>
          </a:ln>
        </p:spPr>
        <p:style>
          <a:lnRef idx="3">
            <a:schemeClr val="lt1"/>
          </a:lnRef>
          <a:fillRef idx="1">
            <a:schemeClr val="accent1"/>
          </a:fillRef>
          <a:effectRef idx="1">
            <a:schemeClr val="accent1"/>
          </a:effectRef>
          <a:fontRef idx="minor">
            <a:schemeClr val="lt1"/>
          </a:fontRef>
        </p:style>
        <p:txBody>
          <a:bodyPr wrap="none" anchor="ctr"/>
          <a:lstStyle/>
          <a:p>
            <a:endParaRPr lang="th-TH"/>
          </a:p>
        </p:txBody>
      </p:sp>
      <p:grpSp>
        <p:nvGrpSpPr>
          <p:cNvPr id="2" name="Group 34"/>
          <p:cNvGrpSpPr>
            <a:grpSpLocks/>
          </p:cNvGrpSpPr>
          <p:nvPr/>
        </p:nvGrpSpPr>
        <p:grpSpPr bwMode="auto">
          <a:xfrm>
            <a:off x="1500166" y="857232"/>
            <a:ext cx="611188" cy="608013"/>
            <a:chOff x="579" y="1386"/>
            <a:chExt cx="385" cy="383"/>
          </a:xfrm>
        </p:grpSpPr>
        <p:sp>
          <p:nvSpPr>
            <p:cNvPr id="8227" name="Oval 35"/>
            <p:cNvSpPr>
              <a:spLocks noChangeArrowheads="1"/>
            </p:cNvSpPr>
            <p:nvPr/>
          </p:nvSpPr>
          <p:spPr bwMode="gray">
            <a:xfrm>
              <a:off x="579" y="1386"/>
              <a:ext cx="385" cy="383"/>
            </a:xfrm>
            <a:prstGeom prst="ellipse">
              <a:avLst/>
            </a:prstGeom>
            <a:solidFill>
              <a:srgbClr val="808080"/>
            </a:solidFill>
            <a:ln w="9525">
              <a:noFill/>
              <a:round/>
              <a:headEnd/>
              <a:tailEnd/>
            </a:ln>
            <a:effectLst/>
          </p:spPr>
          <p:txBody>
            <a:bodyPr wrap="none" anchor="ctr"/>
            <a:lstStyle/>
            <a:p>
              <a:endParaRPr lang="th-TH"/>
            </a:p>
          </p:txBody>
        </p:sp>
        <p:grpSp>
          <p:nvGrpSpPr>
            <p:cNvPr id="3" name="Group 36"/>
            <p:cNvGrpSpPr>
              <a:grpSpLocks/>
            </p:cNvGrpSpPr>
            <p:nvPr/>
          </p:nvGrpSpPr>
          <p:grpSpPr bwMode="auto">
            <a:xfrm>
              <a:off x="587" y="1392"/>
              <a:ext cx="369" cy="369"/>
              <a:chOff x="587" y="1392"/>
              <a:chExt cx="369" cy="369"/>
            </a:xfrm>
          </p:grpSpPr>
          <p:sp>
            <p:nvSpPr>
              <p:cNvPr id="8229" name="Oval 37"/>
              <p:cNvSpPr>
                <a:spLocks noChangeArrowheads="1"/>
              </p:cNvSpPr>
              <p:nvPr/>
            </p:nvSpPr>
            <p:spPr bwMode="gray">
              <a:xfrm>
                <a:off x="587" y="1392"/>
                <a:ext cx="369" cy="369"/>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th-TH"/>
              </a:p>
            </p:txBody>
          </p:sp>
          <p:sp>
            <p:nvSpPr>
              <p:cNvPr id="8230" name="Oval 38"/>
              <p:cNvSpPr>
                <a:spLocks noChangeArrowheads="1"/>
              </p:cNvSpPr>
              <p:nvPr/>
            </p:nvSpPr>
            <p:spPr bwMode="gray">
              <a:xfrm>
                <a:off x="592" y="1394"/>
                <a:ext cx="359" cy="360"/>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th-TH"/>
              </a:p>
            </p:txBody>
          </p:sp>
          <p:sp>
            <p:nvSpPr>
              <p:cNvPr id="8231" name="Oval 39"/>
              <p:cNvSpPr>
                <a:spLocks noChangeArrowheads="1"/>
              </p:cNvSpPr>
              <p:nvPr/>
            </p:nvSpPr>
            <p:spPr bwMode="gray">
              <a:xfrm>
                <a:off x="596" y="1397"/>
                <a:ext cx="342" cy="337"/>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th-TH"/>
              </a:p>
            </p:txBody>
          </p:sp>
          <p:sp>
            <p:nvSpPr>
              <p:cNvPr id="8232" name="Oval 40"/>
              <p:cNvSpPr>
                <a:spLocks noChangeArrowheads="1"/>
              </p:cNvSpPr>
              <p:nvPr/>
            </p:nvSpPr>
            <p:spPr bwMode="gray">
              <a:xfrm>
                <a:off x="615" y="1407"/>
                <a:ext cx="305" cy="273"/>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th-TH"/>
              </a:p>
            </p:txBody>
          </p:sp>
        </p:grpSp>
      </p:grpSp>
      <p:sp>
        <p:nvSpPr>
          <p:cNvPr id="8235" name="AutoShape 43"/>
          <p:cNvSpPr>
            <a:spLocks noChangeArrowheads="1"/>
          </p:cNvSpPr>
          <p:nvPr/>
        </p:nvSpPr>
        <p:spPr bwMode="gray">
          <a:xfrm>
            <a:off x="1817125" y="2545415"/>
            <a:ext cx="6931339" cy="1603665"/>
          </a:xfrm>
          <a:prstGeom prst="roundRect">
            <a:avLst>
              <a:gd name="adj" fmla="val 17509"/>
            </a:avLst>
          </a:prstGeom>
          <a:solidFill>
            <a:schemeClr val="tx2">
              <a:lumMod val="20000"/>
              <a:lumOff val="80000"/>
            </a:schemeClr>
          </a:solidFill>
          <a:ln>
            <a:headEnd/>
            <a:tailEnd/>
          </a:ln>
        </p:spPr>
        <p:style>
          <a:lnRef idx="3">
            <a:schemeClr val="lt1"/>
          </a:lnRef>
          <a:fillRef idx="1">
            <a:schemeClr val="accent1"/>
          </a:fillRef>
          <a:effectRef idx="1">
            <a:schemeClr val="accent1"/>
          </a:effectRef>
          <a:fontRef idx="minor">
            <a:schemeClr val="lt1"/>
          </a:fontRef>
        </p:style>
        <p:txBody>
          <a:bodyPr wrap="none" anchor="ctr"/>
          <a:lstStyle/>
          <a:p>
            <a:pPr marL="0" indent="0">
              <a:buNone/>
            </a:pPr>
            <a:r>
              <a:rPr lang="en-US" dirty="0" smtClean="0">
                <a:solidFill>
                  <a:schemeClr val="tx1"/>
                </a:solidFill>
              </a:rPr>
              <a:t>   </a:t>
            </a:r>
          </a:p>
          <a:p>
            <a:pPr marL="0" indent="0">
              <a:buNone/>
            </a:pPr>
            <a:r>
              <a:rPr lang="en-US" sz="2400" dirty="0">
                <a:solidFill>
                  <a:schemeClr val="tx1"/>
                </a:solidFill>
              </a:rPr>
              <a:t> </a:t>
            </a:r>
            <a:r>
              <a:rPr lang="en-US" sz="2400" dirty="0" smtClean="0">
                <a:solidFill>
                  <a:schemeClr val="tx1"/>
                </a:solidFill>
              </a:rPr>
              <a:t>  Several countries suffer to </a:t>
            </a:r>
            <a:r>
              <a:rPr lang="en-US" sz="2400" b="1" u="sng" dirty="0" smtClean="0">
                <a:solidFill>
                  <a:schemeClr val="tx1"/>
                </a:solidFill>
              </a:rPr>
              <a:t>a shortage of key</a:t>
            </a:r>
            <a:r>
              <a:rPr lang="en-US" sz="2400" b="1" dirty="0" smtClean="0">
                <a:solidFill>
                  <a:schemeClr val="tx1"/>
                </a:solidFill>
              </a:rPr>
              <a:t> </a:t>
            </a:r>
            <a:r>
              <a:rPr lang="en-US" sz="2400" b="1" u="sng" dirty="0" smtClean="0">
                <a:solidFill>
                  <a:schemeClr val="tx1"/>
                </a:solidFill>
              </a:rPr>
              <a:t/>
            </a:r>
            <a:br>
              <a:rPr lang="en-US" sz="2400" b="1" u="sng" dirty="0" smtClean="0">
                <a:solidFill>
                  <a:schemeClr val="tx1"/>
                </a:solidFill>
              </a:rPr>
            </a:br>
            <a:r>
              <a:rPr lang="en-US" sz="2400" b="1" dirty="0" smtClean="0">
                <a:solidFill>
                  <a:schemeClr val="tx1"/>
                </a:solidFill>
              </a:rPr>
              <a:t>   </a:t>
            </a:r>
            <a:r>
              <a:rPr lang="en-US" sz="2400" b="1" u="sng" dirty="0" smtClean="0">
                <a:solidFill>
                  <a:schemeClr val="tx1"/>
                </a:solidFill>
              </a:rPr>
              <a:t>health personnel</a:t>
            </a:r>
            <a:r>
              <a:rPr lang="en-US" sz="2400" b="1" dirty="0" smtClean="0">
                <a:solidFill>
                  <a:schemeClr val="tx1"/>
                </a:solidFill>
              </a:rPr>
              <a:t>. </a:t>
            </a:r>
          </a:p>
          <a:p>
            <a:pPr marL="0" indent="0">
              <a:buNone/>
            </a:pPr>
            <a:r>
              <a:rPr lang="en-US" sz="2400" dirty="0" smtClean="0">
                <a:solidFill>
                  <a:srgbClr val="0000FF"/>
                </a:solidFill>
              </a:rPr>
              <a:t>  </a:t>
            </a:r>
            <a:r>
              <a:rPr lang="en-US" sz="2400" b="1" dirty="0" smtClean="0">
                <a:solidFill>
                  <a:srgbClr val="0000FF"/>
                </a:solidFill>
              </a:rPr>
              <a:t>* UK and Scandinavian countries</a:t>
            </a:r>
            <a:r>
              <a:rPr lang="en-US" sz="2400" b="1" dirty="0" smtClean="0">
                <a:solidFill>
                  <a:srgbClr val="3333CC"/>
                </a:solidFill>
              </a:rPr>
              <a:t> </a:t>
            </a:r>
            <a:r>
              <a:rPr lang="en-US" sz="2400" dirty="0" smtClean="0">
                <a:solidFill>
                  <a:schemeClr val="tx1"/>
                </a:solidFill>
              </a:rPr>
              <a:t>report </a:t>
            </a:r>
            <a:r>
              <a:rPr lang="en-US" sz="2400" b="1" dirty="0" smtClean="0">
                <a:solidFill>
                  <a:srgbClr val="FF0000"/>
                </a:solidFill>
              </a:rPr>
              <a:t>a scarcity of </a:t>
            </a:r>
            <a:br>
              <a:rPr lang="en-US" sz="2400" b="1" dirty="0" smtClean="0">
                <a:solidFill>
                  <a:srgbClr val="FF0000"/>
                </a:solidFill>
              </a:rPr>
            </a:br>
            <a:r>
              <a:rPr lang="en-US" sz="2400" b="1" dirty="0" smtClean="0">
                <a:solidFill>
                  <a:srgbClr val="FF0000"/>
                </a:solidFill>
              </a:rPr>
              <a:t>     nurses</a:t>
            </a:r>
            <a:r>
              <a:rPr lang="en-US" sz="2400" dirty="0" smtClean="0">
                <a:solidFill>
                  <a:schemeClr val="tx1"/>
                </a:solidFill>
              </a:rPr>
              <a:t> within the health sector</a:t>
            </a:r>
          </a:p>
          <a:p>
            <a:endParaRPr lang="th-TH" dirty="0"/>
          </a:p>
        </p:txBody>
      </p:sp>
      <p:grpSp>
        <p:nvGrpSpPr>
          <p:cNvPr id="4" name="Group 47"/>
          <p:cNvGrpSpPr>
            <a:grpSpLocks/>
          </p:cNvGrpSpPr>
          <p:nvPr/>
        </p:nvGrpSpPr>
        <p:grpSpPr bwMode="auto">
          <a:xfrm>
            <a:off x="1501754" y="2414212"/>
            <a:ext cx="611188" cy="608013"/>
            <a:chOff x="579" y="1386"/>
            <a:chExt cx="385" cy="383"/>
          </a:xfrm>
        </p:grpSpPr>
        <p:sp>
          <p:nvSpPr>
            <p:cNvPr id="8240" name="Oval 48"/>
            <p:cNvSpPr>
              <a:spLocks noChangeArrowheads="1"/>
            </p:cNvSpPr>
            <p:nvPr/>
          </p:nvSpPr>
          <p:spPr bwMode="gray">
            <a:xfrm>
              <a:off x="579" y="1386"/>
              <a:ext cx="385" cy="383"/>
            </a:xfrm>
            <a:prstGeom prst="ellipse">
              <a:avLst/>
            </a:prstGeom>
            <a:solidFill>
              <a:srgbClr val="808080"/>
            </a:solidFill>
            <a:ln w="9525">
              <a:noFill/>
              <a:round/>
              <a:headEnd/>
              <a:tailEnd/>
            </a:ln>
            <a:effectLst/>
          </p:spPr>
          <p:txBody>
            <a:bodyPr wrap="none" anchor="ctr"/>
            <a:lstStyle/>
            <a:p>
              <a:endParaRPr lang="th-TH"/>
            </a:p>
          </p:txBody>
        </p:sp>
        <p:grpSp>
          <p:nvGrpSpPr>
            <p:cNvPr id="5" name="Group 49"/>
            <p:cNvGrpSpPr>
              <a:grpSpLocks/>
            </p:cNvGrpSpPr>
            <p:nvPr/>
          </p:nvGrpSpPr>
          <p:grpSpPr bwMode="auto">
            <a:xfrm>
              <a:off x="587" y="1392"/>
              <a:ext cx="369" cy="369"/>
              <a:chOff x="587" y="1392"/>
              <a:chExt cx="369" cy="369"/>
            </a:xfrm>
          </p:grpSpPr>
          <p:sp>
            <p:nvSpPr>
              <p:cNvPr id="8242" name="Oval 50"/>
              <p:cNvSpPr>
                <a:spLocks noChangeArrowheads="1"/>
              </p:cNvSpPr>
              <p:nvPr/>
            </p:nvSpPr>
            <p:spPr bwMode="gray">
              <a:xfrm>
                <a:off x="587" y="1392"/>
                <a:ext cx="369" cy="369"/>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th-TH"/>
              </a:p>
            </p:txBody>
          </p:sp>
          <p:sp>
            <p:nvSpPr>
              <p:cNvPr id="8243" name="Oval 51"/>
              <p:cNvSpPr>
                <a:spLocks noChangeArrowheads="1"/>
              </p:cNvSpPr>
              <p:nvPr/>
            </p:nvSpPr>
            <p:spPr bwMode="gray">
              <a:xfrm>
                <a:off x="592" y="1394"/>
                <a:ext cx="359" cy="360"/>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th-TH"/>
              </a:p>
            </p:txBody>
          </p:sp>
          <p:sp>
            <p:nvSpPr>
              <p:cNvPr id="8244" name="Oval 52"/>
              <p:cNvSpPr>
                <a:spLocks noChangeArrowheads="1"/>
              </p:cNvSpPr>
              <p:nvPr/>
            </p:nvSpPr>
            <p:spPr bwMode="gray">
              <a:xfrm>
                <a:off x="596" y="1397"/>
                <a:ext cx="342" cy="337"/>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th-TH"/>
              </a:p>
            </p:txBody>
          </p:sp>
          <p:sp>
            <p:nvSpPr>
              <p:cNvPr id="8245" name="Oval 53"/>
              <p:cNvSpPr>
                <a:spLocks noChangeArrowheads="1"/>
              </p:cNvSpPr>
              <p:nvPr/>
            </p:nvSpPr>
            <p:spPr bwMode="gray">
              <a:xfrm>
                <a:off x="615" y="1407"/>
                <a:ext cx="305" cy="273"/>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th-TH"/>
              </a:p>
            </p:txBody>
          </p:sp>
        </p:grpSp>
      </p:grpSp>
      <p:sp>
        <p:nvSpPr>
          <p:cNvPr id="8248" name="AutoShape 56"/>
          <p:cNvSpPr>
            <a:spLocks noChangeArrowheads="1"/>
          </p:cNvSpPr>
          <p:nvPr/>
        </p:nvSpPr>
        <p:spPr bwMode="gray">
          <a:xfrm>
            <a:off x="1775961" y="4293096"/>
            <a:ext cx="6972503" cy="2304256"/>
          </a:xfrm>
          <a:prstGeom prst="roundRect">
            <a:avLst>
              <a:gd name="adj" fmla="val 17509"/>
            </a:avLst>
          </a:prstGeom>
          <a:solidFill>
            <a:schemeClr val="tx2">
              <a:lumMod val="20000"/>
              <a:lumOff val="80000"/>
            </a:schemeClr>
          </a:solidFill>
          <a:ln>
            <a:headEnd/>
            <a:tailEnd/>
          </a:ln>
        </p:spPr>
        <p:style>
          <a:lnRef idx="3">
            <a:schemeClr val="lt1"/>
          </a:lnRef>
          <a:fillRef idx="1">
            <a:schemeClr val="accent1"/>
          </a:fillRef>
          <a:effectRef idx="1">
            <a:schemeClr val="accent1"/>
          </a:effectRef>
          <a:fontRef idx="minor">
            <a:schemeClr val="lt1"/>
          </a:fontRef>
        </p:style>
        <p:txBody>
          <a:bodyPr wrap="none" anchor="ctr"/>
          <a:lstStyle/>
          <a:p>
            <a:pPr marL="0" indent="0">
              <a:buNone/>
            </a:pPr>
            <a:endParaRPr lang="en-US" sz="1800" dirty="0" smtClean="0">
              <a:solidFill>
                <a:schemeClr val="tx1"/>
              </a:solidFill>
            </a:endParaRPr>
          </a:p>
          <a:p>
            <a:pPr marL="0" indent="0" algn="l">
              <a:buNone/>
            </a:pPr>
            <a:r>
              <a:rPr lang="en-US" sz="1800" dirty="0" smtClean="0">
                <a:solidFill>
                  <a:schemeClr val="tx1"/>
                </a:solidFill>
              </a:rPr>
              <a:t>    </a:t>
            </a:r>
            <a:r>
              <a:rPr lang="en-US" sz="2400" dirty="0" smtClean="0">
                <a:solidFill>
                  <a:schemeClr val="tx1"/>
                </a:solidFill>
              </a:rPr>
              <a:t>The nurses’ unions claim that wages are too low. </a:t>
            </a:r>
            <a:br>
              <a:rPr lang="en-US" sz="2400" dirty="0" smtClean="0">
                <a:solidFill>
                  <a:schemeClr val="tx1"/>
                </a:solidFill>
              </a:rPr>
            </a:br>
            <a:r>
              <a:rPr lang="en-US" sz="2400" dirty="0" smtClean="0">
                <a:solidFill>
                  <a:schemeClr val="tx1"/>
                </a:solidFill>
              </a:rPr>
              <a:t>   But, </a:t>
            </a:r>
            <a:r>
              <a:rPr lang="en-US" sz="2400" b="1" dirty="0" smtClean="0">
                <a:solidFill>
                  <a:srgbClr val="0000FF"/>
                </a:solidFill>
              </a:rPr>
              <a:t>several studies in US and UK</a:t>
            </a:r>
            <a:r>
              <a:rPr lang="en-US" sz="2400" dirty="0" smtClean="0">
                <a:solidFill>
                  <a:srgbClr val="0000FF"/>
                </a:solidFill>
              </a:rPr>
              <a:t> </a:t>
            </a:r>
            <a:r>
              <a:rPr lang="en-US" sz="2400" dirty="0" smtClean="0">
                <a:solidFill>
                  <a:schemeClr val="tx1"/>
                </a:solidFill>
              </a:rPr>
              <a:t>report that </a:t>
            </a:r>
            <a:br>
              <a:rPr lang="en-US" sz="2400" dirty="0" smtClean="0">
                <a:solidFill>
                  <a:schemeClr val="tx1"/>
                </a:solidFill>
              </a:rPr>
            </a:br>
            <a:r>
              <a:rPr lang="en-US" sz="2400" dirty="0" smtClean="0">
                <a:solidFill>
                  <a:schemeClr val="tx1"/>
                </a:solidFill>
              </a:rPr>
              <a:t>   wage elasticity for nurses are low, meaning that </a:t>
            </a:r>
            <a:br>
              <a:rPr lang="en-US" sz="2400" dirty="0" smtClean="0">
                <a:solidFill>
                  <a:schemeClr val="tx1"/>
                </a:solidFill>
              </a:rPr>
            </a:br>
            <a:r>
              <a:rPr lang="en-US" sz="2400" dirty="0" smtClean="0">
                <a:solidFill>
                  <a:schemeClr val="tx1"/>
                </a:solidFill>
              </a:rPr>
              <a:t>   the increasing in wage increases the supply of </a:t>
            </a:r>
            <a:br>
              <a:rPr lang="en-US" sz="2400" dirty="0" smtClean="0">
                <a:solidFill>
                  <a:schemeClr val="tx1"/>
                </a:solidFill>
              </a:rPr>
            </a:br>
            <a:r>
              <a:rPr lang="en-US" sz="2400" dirty="0" smtClean="0">
                <a:solidFill>
                  <a:schemeClr val="tx1"/>
                </a:solidFill>
              </a:rPr>
              <a:t>   nurses just a little.  </a:t>
            </a:r>
            <a:br>
              <a:rPr lang="en-US" sz="2400" dirty="0" smtClean="0">
                <a:solidFill>
                  <a:schemeClr val="tx1"/>
                </a:solidFill>
              </a:rPr>
            </a:br>
            <a:r>
              <a:rPr lang="en-US" sz="2400" dirty="0" smtClean="0">
                <a:solidFill>
                  <a:schemeClr val="tx1"/>
                </a:solidFill>
              </a:rPr>
              <a:t>  </a:t>
            </a:r>
            <a:r>
              <a:rPr lang="en-US" sz="2400" b="1" dirty="0" smtClean="0">
                <a:solidFill>
                  <a:srgbClr val="FF0000"/>
                </a:solidFill>
              </a:rPr>
              <a:t>(Nurses respond only weakly to changes in wages)</a:t>
            </a:r>
          </a:p>
          <a:p>
            <a:r>
              <a:rPr lang="en-US" dirty="0" smtClean="0"/>
              <a:t>     </a:t>
            </a:r>
            <a:endParaRPr lang="th-TH" dirty="0"/>
          </a:p>
        </p:txBody>
      </p:sp>
      <p:sp>
        <p:nvSpPr>
          <p:cNvPr id="8260" name="Text Box 68"/>
          <p:cNvSpPr txBox="1">
            <a:spLocks noChangeArrowheads="1"/>
          </p:cNvSpPr>
          <p:nvPr/>
        </p:nvSpPr>
        <p:spPr bwMode="white">
          <a:xfrm>
            <a:off x="2100242" y="1121998"/>
            <a:ext cx="7497460" cy="1446550"/>
          </a:xfrm>
          <a:prstGeom prst="rect">
            <a:avLst/>
          </a:prstGeom>
          <a:noFill/>
          <a:ln w="9525" algn="ctr">
            <a:noFill/>
            <a:miter lim="800000"/>
            <a:headEnd/>
            <a:tailEnd/>
          </a:ln>
          <a:effectLst/>
        </p:spPr>
        <p:txBody>
          <a:bodyPr wrap="square">
            <a:spAutoFit/>
          </a:bodyPr>
          <a:lstStyle/>
          <a:p>
            <a:pPr marL="0" indent="0">
              <a:buNone/>
            </a:pPr>
            <a:r>
              <a:rPr lang="en-US" sz="2400" b="1" dirty="0" smtClean="0"/>
              <a:t>Health sector = labor intensive</a:t>
            </a:r>
          </a:p>
          <a:p>
            <a:pPr marL="0" indent="0">
              <a:buNone/>
            </a:pPr>
            <a:r>
              <a:rPr lang="en-US" sz="2400" dirty="0" smtClean="0"/>
              <a:t>(Industry with a large portion of labor demanded especially for highly trained and specialized labor) </a:t>
            </a:r>
          </a:p>
          <a:p>
            <a:pPr algn="l" eaLnBrk="0" hangingPunct="0"/>
            <a:endParaRPr lang="en-US" sz="1600" b="1" dirty="0">
              <a:solidFill>
                <a:schemeClr val="accent4"/>
              </a:solidFill>
            </a:endParaRPr>
          </a:p>
        </p:txBody>
      </p:sp>
      <p:pic>
        <p:nvPicPr>
          <p:cNvPr id="29" name="Picture 2" descr="C:\Users\ASPIRE_4755\Documents\nurse\121024025905-52-best-jobs-nurse-practitioner-gallery-horizontal.jpg"/>
          <p:cNvPicPr>
            <a:picLocks noChangeAspect="1" noChangeArrowheads="1"/>
          </p:cNvPicPr>
          <p:nvPr/>
        </p:nvPicPr>
        <p:blipFill>
          <a:blip r:embed="rId2"/>
          <a:srcRect/>
          <a:stretch>
            <a:fillRect/>
          </a:stretch>
        </p:blipFill>
        <p:spPr bwMode="auto">
          <a:xfrm>
            <a:off x="0" y="899280"/>
            <a:ext cx="1428727" cy="1100960"/>
          </a:xfrm>
          <a:prstGeom prst="rect">
            <a:avLst/>
          </a:prstGeom>
          <a:noFill/>
        </p:spPr>
      </p:pic>
      <p:pic>
        <p:nvPicPr>
          <p:cNvPr id="30" name="Picture 3" descr="C:\Users\ASPIRE_4755\Documents\nurse\nurses-care.jpg"/>
          <p:cNvPicPr>
            <a:picLocks noChangeAspect="1" noChangeArrowheads="1"/>
          </p:cNvPicPr>
          <p:nvPr/>
        </p:nvPicPr>
        <p:blipFill>
          <a:blip r:embed="rId3" cstate="print"/>
          <a:srcRect/>
          <a:stretch>
            <a:fillRect/>
          </a:stretch>
        </p:blipFill>
        <p:spPr bwMode="auto">
          <a:xfrm>
            <a:off x="1" y="1928802"/>
            <a:ext cx="1428727" cy="894106"/>
          </a:xfrm>
          <a:prstGeom prst="rect">
            <a:avLst/>
          </a:prstGeom>
          <a:noFill/>
        </p:spPr>
      </p:pic>
      <p:pic>
        <p:nvPicPr>
          <p:cNvPr id="32" name="Picture 4" descr="C:\Users\ASPIRE_4755\Documents\nurse\2521.jpg"/>
          <p:cNvPicPr>
            <a:picLocks noChangeAspect="1" noChangeArrowheads="1"/>
          </p:cNvPicPr>
          <p:nvPr/>
        </p:nvPicPr>
        <p:blipFill>
          <a:blip r:embed="rId4"/>
          <a:srcRect/>
          <a:stretch>
            <a:fillRect/>
          </a:stretch>
        </p:blipFill>
        <p:spPr bwMode="auto">
          <a:xfrm>
            <a:off x="0" y="2786057"/>
            <a:ext cx="1428728" cy="1090345"/>
          </a:xfrm>
          <a:prstGeom prst="rect">
            <a:avLst/>
          </a:prstGeom>
          <a:noFill/>
        </p:spPr>
      </p:pic>
      <p:pic>
        <p:nvPicPr>
          <p:cNvPr id="34" name="Picture 2" descr="C:\Users\ASPIRE_4755\Documents\nurse\nurse.jpg"/>
          <p:cNvPicPr>
            <a:picLocks noChangeAspect="1" noChangeArrowheads="1"/>
          </p:cNvPicPr>
          <p:nvPr/>
        </p:nvPicPr>
        <p:blipFill>
          <a:blip r:embed="rId5" cstate="print"/>
          <a:srcRect/>
          <a:stretch>
            <a:fillRect/>
          </a:stretch>
        </p:blipFill>
        <p:spPr bwMode="auto">
          <a:xfrm>
            <a:off x="0" y="3876427"/>
            <a:ext cx="1428727" cy="1052771"/>
          </a:xfrm>
          <a:prstGeom prst="rect">
            <a:avLst/>
          </a:prstGeom>
          <a:noFill/>
        </p:spPr>
      </p:pic>
      <p:sp>
        <p:nvSpPr>
          <p:cNvPr id="8" name="TextBox 7"/>
          <p:cNvSpPr txBox="1"/>
          <p:nvPr/>
        </p:nvSpPr>
        <p:spPr>
          <a:xfrm>
            <a:off x="1595482" y="948018"/>
            <a:ext cx="482600" cy="461665"/>
          </a:xfrm>
          <a:prstGeom prst="rect">
            <a:avLst/>
          </a:prstGeom>
          <a:noFill/>
        </p:spPr>
        <p:txBody>
          <a:bodyPr wrap="square" rtlCol="0">
            <a:spAutoFit/>
          </a:bodyPr>
          <a:lstStyle/>
          <a:p>
            <a:r>
              <a:rPr lang="en-US" sz="2400" b="1" dirty="0" smtClean="0"/>
              <a:t>1</a:t>
            </a:r>
            <a:endParaRPr lang="th-TH" sz="2400" b="1" dirty="0"/>
          </a:p>
        </p:txBody>
      </p:sp>
      <p:sp>
        <p:nvSpPr>
          <p:cNvPr id="9" name="TextBox 8"/>
          <p:cNvSpPr txBox="1"/>
          <p:nvPr/>
        </p:nvSpPr>
        <p:spPr>
          <a:xfrm>
            <a:off x="1602552" y="2504998"/>
            <a:ext cx="553834" cy="461665"/>
          </a:xfrm>
          <a:prstGeom prst="rect">
            <a:avLst/>
          </a:prstGeom>
          <a:noFill/>
        </p:spPr>
        <p:txBody>
          <a:bodyPr wrap="square" rtlCol="0">
            <a:spAutoFit/>
          </a:bodyPr>
          <a:lstStyle/>
          <a:p>
            <a:r>
              <a:rPr lang="en-US" sz="2400" b="1" dirty="0" smtClean="0"/>
              <a:t>2</a:t>
            </a:r>
            <a:endParaRPr lang="th-TH" sz="2400" b="1" dirty="0"/>
          </a:p>
        </p:txBody>
      </p:sp>
      <p:grpSp>
        <p:nvGrpSpPr>
          <p:cNvPr id="6" name="Group 60"/>
          <p:cNvGrpSpPr>
            <a:grpSpLocks/>
          </p:cNvGrpSpPr>
          <p:nvPr/>
        </p:nvGrpSpPr>
        <p:grpSpPr bwMode="auto">
          <a:xfrm>
            <a:off x="1515815" y="4098805"/>
            <a:ext cx="611188" cy="608013"/>
            <a:chOff x="579" y="1386"/>
            <a:chExt cx="385" cy="383"/>
          </a:xfrm>
        </p:grpSpPr>
        <p:sp>
          <p:nvSpPr>
            <p:cNvPr id="8253" name="Oval 61"/>
            <p:cNvSpPr>
              <a:spLocks noChangeArrowheads="1"/>
            </p:cNvSpPr>
            <p:nvPr/>
          </p:nvSpPr>
          <p:spPr bwMode="gray">
            <a:xfrm>
              <a:off x="579" y="1386"/>
              <a:ext cx="385" cy="383"/>
            </a:xfrm>
            <a:prstGeom prst="ellipse">
              <a:avLst/>
            </a:prstGeom>
            <a:solidFill>
              <a:srgbClr val="808080"/>
            </a:solidFill>
            <a:ln w="9525">
              <a:noFill/>
              <a:round/>
              <a:headEnd/>
              <a:tailEnd/>
            </a:ln>
            <a:effectLst/>
          </p:spPr>
          <p:txBody>
            <a:bodyPr wrap="none" anchor="ctr"/>
            <a:lstStyle/>
            <a:p>
              <a:endParaRPr lang="th-TH"/>
            </a:p>
          </p:txBody>
        </p:sp>
        <p:grpSp>
          <p:nvGrpSpPr>
            <p:cNvPr id="7" name="Group 62"/>
            <p:cNvGrpSpPr>
              <a:grpSpLocks/>
            </p:cNvGrpSpPr>
            <p:nvPr/>
          </p:nvGrpSpPr>
          <p:grpSpPr bwMode="auto">
            <a:xfrm>
              <a:off x="587" y="1392"/>
              <a:ext cx="369" cy="369"/>
              <a:chOff x="587" y="1392"/>
              <a:chExt cx="369" cy="369"/>
            </a:xfrm>
          </p:grpSpPr>
          <p:sp>
            <p:nvSpPr>
              <p:cNvPr id="8255" name="Oval 63"/>
              <p:cNvSpPr>
                <a:spLocks noChangeArrowheads="1"/>
              </p:cNvSpPr>
              <p:nvPr/>
            </p:nvSpPr>
            <p:spPr bwMode="gray">
              <a:xfrm>
                <a:off x="587" y="1392"/>
                <a:ext cx="369" cy="369"/>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th-TH"/>
              </a:p>
            </p:txBody>
          </p:sp>
          <p:sp>
            <p:nvSpPr>
              <p:cNvPr id="8256" name="Oval 64"/>
              <p:cNvSpPr>
                <a:spLocks noChangeArrowheads="1"/>
              </p:cNvSpPr>
              <p:nvPr/>
            </p:nvSpPr>
            <p:spPr bwMode="gray">
              <a:xfrm>
                <a:off x="592" y="1394"/>
                <a:ext cx="359" cy="360"/>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th-TH"/>
              </a:p>
            </p:txBody>
          </p:sp>
          <p:sp>
            <p:nvSpPr>
              <p:cNvPr id="8257" name="Oval 65"/>
              <p:cNvSpPr>
                <a:spLocks noChangeArrowheads="1"/>
              </p:cNvSpPr>
              <p:nvPr/>
            </p:nvSpPr>
            <p:spPr bwMode="gray">
              <a:xfrm>
                <a:off x="596" y="1397"/>
                <a:ext cx="342" cy="337"/>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th-TH"/>
              </a:p>
            </p:txBody>
          </p:sp>
          <p:sp>
            <p:nvSpPr>
              <p:cNvPr id="8258" name="Oval 66"/>
              <p:cNvSpPr>
                <a:spLocks noChangeArrowheads="1"/>
              </p:cNvSpPr>
              <p:nvPr/>
            </p:nvSpPr>
            <p:spPr bwMode="gray">
              <a:xfrm>
                <a:off x="615" y="1407"/>
                <a:ext cx="305" cy="273"/>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th-TH"/>
              </a:p>
            </p:txBody>
          </p:sp>
        </p:grpSp>
      </p:grpSp>
      <p:sp>
        <p:nvSpPr>
          <p:cNvPr id="10" name="TextBox 9"/>
          <p:cNvSpPr txBox="1"/>
          <p:nvPr/>
        </p:nvSpPr>
        <p:spPr>
          <a:xfrm>
            <a:off x="1620405" y="4172436"/>
            <a:ext cx="464706" cy="461665"/>
          </a:xfrm>
          <a:prstGeom prst="rect">
            <a:avLst/>
          </a:prstGeom>
          <a:noFill/>
        </p:spPr>
        <p:txBody>
          <a:bodyPr wrap="square" rtlCol="0">
            <a:spAutoFit/>
          </a:bodyPr>
          <a:lstStyle/>
          <a:p>
            <a:r>
              <a:rPr lang="en-US" sz="2400" b="1" dirty="0" smtClean="0"/>
              <a:t>3</a:t>
            </a:r>
            <a:endParaRPr lang="th-TH" sz="2400" b="1"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สี่เหลี่ยมมุมมน 29"/>
          <p:cNvSpPr/>
          <p:nvPr/>
        </p:nvSpPr>
        <p:spPr>
          <a:xfrm>
            <a:off x="259698" y="142852"/>
            <a:ext cx="8715436" cy="5086348"/>
          </a:xfrm>
          <a:prstGeom prst="roundRect">
            <a:avLst/>
          </a:prstGeom>
          <a:solidFill>
            <a:schemeClr val="accent1">
              <a:lumMod val="75000"/>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8551" name="Rectangle 7"/>
          <p:cNvSpPr>
            <a:spLocks noChangeArrowheads="1"/>
          </p:cNvSpPr>
          <p:nvPr/>
        </p:nvSpPr>
        <p:spPr bwMode="white">
          <a:xfrm>
            <a:off x="513727" y="420203"/>
            <a:ext cx="8273115" cy="954107"/>
          </a:xfrm>
          <a:prstGeom prst="rect">
            <a:avLst/>
          </a:prstGeom>
          <a:ln>
            <a:headEnd/>
            <a:tailEnd/>
          </a:ln>
        </p:spPr>
        <p:style>
          <a:lnRef idx="3">
            <a:schemeClr val="lt1"/>
          </a:lnRef>
          <a:fillRef idx="1">
            <a:schemeClr val="accent1"/>
          </a:fillRef>
          <a:effectRef idx="1">
            <a:schemeClr val="accent1"/>
          </a:effectRef>
          <a:fontRef idx="minor">
            <a:schemeClr val="lt1"/>
          </a:fontRef>
        </p:style>
        <p:txBody>
          <a:bodyPr wrap="square">
            <a:spAutoFit/>
          </a:bodyPr>
          <a:lstStyle/>
          <a:p>
            <a:pPr algn="ctr"/>
            <a:r>
              <a:rPr lang="en-US" sz="2800" b="1" dirty="0" smtClean="0">
                <a:solidFill>
                  <a:schemeClr val="bg1"/>
                </a:solidFill>
              </a:rPr>
              <a:t>Consider the existing studies: </a:t>
            </a:r>
            <a:br>
              <a:rPr lang="en-US" sz="2800" b="1" dirty="0" smtClean="0">
                <a:solidFill>
                  <a:schemeClr val="bg1"/>
                </a:solidFill>
              </a:rPr>
            </a:br>
            <a:r>
              <a:rPr lang="en-US" sz="2800" b="1" dirty="0" smtClean="0">
                <a:solidFill>
                  <a:schemeClr val="bg1"/>
                </a:solidFill>
              </a:rPr>
              <a:t>The reason for the shortage of nurses may be because </a:t>
            </a:r>
            <a:endParaRPr lang="en-US" sz="2800" b="1" dirty="0">
              <a:solidFill>
                <a:schemeClr val="bg1"/>
              </a:solidFill>
              <a:latin typeface="Calibri" pitchFamily="34" charset="0"/>
            </a:endParaRPr>
          </a:p>
        </p:txBody>
      </p:sp>
      <p:sp>
        <p:nvSpPr>
          <p:cNvPr id="22" name="สี่เหลี่ยมมุมมน 21"/>
          <p:cNvSpPr/>
          <p:nvPr/>
        </p:nvSpPr>
        <p:spPr>
          <a:xfrm>
            <a:off x="2301636" y="1770382"/>
            <a:ext cx="4285337" cy="724268"/>
          </a:xfrm>
          <a:prstGeom prst="roundRect">
            <a:avLst/>
          </a:prstGeom>
          <a:solidFill>
            <a:schemeClr val="tx2">
              <a:lumMod val="20000"/>
              <a:lumOff val="80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2400" b="1" dirty="0" smtClean="0">
                <a:solidFill>
                  <a:schemeClr val="tx1"/>
                </a:solidFill>
              </a:rPr>
              <a:t> </a:t>
            </a:r>
            <a:r>
              <a:rPr lang="en-US" sz="2800" b="1" dirty="0">
                <a:solidFill>
                  <a:schemeClr val="tx1"/>
                </a:solidFill>
              </a:rPr>
              <a:t>L</a:t>
            </a:r>
            <a:r>
              <a:rPr lang="en-US" sz="2800" b="1" dirty="0" smtClean="0">
                <a:solidFill>
                  <a:schemeClr val="tx1"/>
                </a:solidFill>
              </a:rPr>
              <a:t>onger of working hours</a:t>
            </a:r>
            <a:endParaRPr lang="th-TH" sz="2800" b="1" dirty="0">
              <a:solidFill>
                <a:schemeClr val="tx1"/>
              </a:solidFill>
            </a:endParaRPr>
          </a:p>
        </p:txBody>
      </p:sp>
      <p:sp>
        <p:nvSpPr>
          <p:cNvPr id="23" name="สี่เหลี่ยมมุมมน 22"/>
          <p:cNvSpPr/>
          <p:nvPr/>
        </p:nvSpPr>
        <p:spPr>
          <a:xfrm>
            <a:off x="1924024" y="2992582"/>
            <a:ext cx="5040559" cy="770680"/>
          </a:xfrm>
          <a:prstGeom prst="roundRect">
            <a:avLst/>
          </a:prstGeom>
          <a:solidFill>
            <a:schemeClr val="tx2">
              <a:lumMod val="20000"/>
              <a:lumOff val="80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2800" b="1" dirty="0" smtClean="0">
                <a:solidFill>
                  <a:schemeClr val="tx1"/>
                </a:solidFill>
              </a:rPr>
              <a:t>An unwillingness to work rises</a:t>
            </a:r>
            <a:endParaRPr lang="th-TH" sz="2800" b="1" dirty="0">
              <a:solidFill>
                <a:schemeClr val="tx1"/>
              </a:solidFill>
            </a:endParaRPr>
          </a:p>
        </p:txBody>
      </p:sp>
      <p:sp>
        <p:nvSpPr>
          <p:cNvPr id="25" name="ลูกศรลง 24"/>
          <p:cNvSpPr/>
          <p:nvPr/>
        </p:nvSpPr>
        <p:spPr>
          <a:xfrm>
            <a:off x="4116104" y="1406032"/>
            <a:ext cx="438324" cy="366784"/>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สี่เหลี่ยมมุมมน 22"/>
          <p:cNvSpPr/>
          <p:nvPr/>
        </p:nvSpPr>
        <p:spPr>
          <a:xfrm>
            <a:off x="1179268" y="4236379"/>
            <a:ext cx="6750320" cy="788098"/>
          </a:xfrm>
          <a:prstGeom prst="roundRect">
            <a:avLst>
              <a:gd name="adj" fmla="val 19042"/>
            </a:avLst>
          </a:prstGeom>
          <a:solidFill>
            <a:schemeClr val="tx2">
              <a:lumMod val="20000"/>
              <a:lumOff val="80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2800" b="1" dirty="0">
                <a:solidFill>
                  <a:schemeClr val="tx1"/>
                </a:solidFill>
              </a:rPr>
              <a:t>several decide to leave nursing </a:t>
            </a:r>
            <a:r>
              <a:rPr lang="en-US" sz="2800" b="1" dirty="0" smtClean="0">
                <a:solidFill>
                  <a:schemeClr val="tx1"/>
                </a:solidFill>
              </a:rPr>
              <a:t>altogether</a:t>
            </a:r>
            <a:endParaRPr lang="th-TH" sz="2800" b="1" dirty="0">
              <a:solidFill>
                <a:schemeClr val="tx1"/>
              </a:solidFill>
            </a:endParaRPr>
          </a:p>
        </p:txBody>
      </p:sp>
      <p:sp>
        <p:nvSpPr>
          <p:cNvPr id="14" name="ลูกศรลง 24"/>
          <p:cNvSpPr/>
          <p:nvPr/>
        </p:nvSpPr>
        <p:spPr>
          <a:xfrm>
            <a:off x="4116104" y="2564904"/>
            <a:ext cx="500104" cy="427678"/>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ลูกศรลง 24"/>
          <p:cNvSpPr/>
          <p:nvPr/>
        </p:nvSpPr>
        <p:spPr>
          <a:xfrm>
            <a:off x="4150180" y="3808701"/>
            <a:ext cx="500104" cy="427678"/>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412" y="332656"/>
            <a:ext cx="8718550" cy="4931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สี่เหลี่ยมผืนผ้า 28"/>
          <p:cNvSpPr/>
          <p:nvPr/>
        </p:nvSpPr>
        <p:spPr>
          <a:xfrm>
            <a:off x="792271" y="620688"/>
            <a:ext cx="7488832" cy="1008112"/>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2800" b="1" dirty="0" smtClean="0">
                <a:solidFill>
                  <a:schemeClr val="bg1"/>
                </a:solidFill>
              </a:rPr>
              <a:t> </a:t>
            </a:r>
            <a:r>
              <a:rPr lang="en-US" sz="3200" b="1" dirty="0" smtClean="0">
                <a:solidFill>
                  <a:schemeClr val="bg1"/>
                </a:solidFill>
              </a:rPr>
              <a:t>The problem with existing studies is that </a:t>
            </a:r>
            <a:br>
              <a:rPr lang="en-US" sz="3200" b="1" dirty="0" smtClean="0">
                <a:solidFill>
                  <a:schemeClr val="bg1"/>
                </a:solidFill>
              </a:rPr>
            </a:br>
            <a:r>
              <a:rPr lang="en-US" sz="3200" b="1" dirty="0" smtClean="0">
                <a:solidFill>
                  <a:schemeClr val="bg1"/>
                </a:solidFill>
              </a:rPr>
              <a:t>they are often based on</a:t>
            </a:r>
            <a:endParaRPr lang="th-TH" sz="3200" b="1" dirty="0">
              <a:solidFill>
                <a:schemeClr val="bg1"/>
              </a:solidFill>
            </a:endParaRPr>
          </a:p>
        </p:txBody>
      </p:sp>
      <p:sp>
        <p:nvSpPr>
          <p:cNvPr id="4" name="สี่เหลี่ยมมุมมน 26"/>
          <p:cNvSpPr/>
          <p:nvPr/>
        </p:nvSpPr>
        <p:spPr>
          <a:xfrm>
            <a:off x="2633028" y="2065407"/>
            <a:ext cx="3643338" cy="571504"/>
          </a:xfrm>
          <a:prstGeom prst="roundRect">
            <a:avLst/>
          </a:prstGeom>
          <a:solidFill>
            <a:schemeClr val="tx2">
              <a:lumMod val="20000"/>
              <a:lumOff val="80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3200" b="1" dirty="0" smtClean="0">
                <a:solidFill>
                  <a:schemeClr val="tx1"/>
                </a:solidFill>
              </a:rPr>
              <a:t>1. cross sections</a:t>
            </a:r>
            <a:endParaRPr lang="th-TH" sz="3200" b="1" dirty="0">
              <a:solidFill>
                <a:schemeClr val="tx1"/>
              </a:solidFill>
            </a:endParaRPr>
          </a:p>
        </p:txBody>
      </p:sp>
      <p:sp>
        <p:nvSpPr>
          <p:cNvPr id="5" name="สี่เหลี่ยมมุมมน 27"/>
          <p:cNvSpPr/>
          <p:nvPr/>
        </p:nvSpPr>
        <p:spPr>
          <a:xfrm>
            <a:off x="1080303" y="2978316"/>
            <a:ext cx="6912768" cy="1271809"/>
          </a:xfrm>
          <a:prstGeom prst="roundRect">
            <a:avLst/>
          </a:prstGeom>
          <a:solidFill>
            <a:schemeClr val="tx2">
              <a:lumMod val="20000"/>
              <a:lumOff val="80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2800" b="1" dirty="0" smtClean="0">
                <a:solidFill>
                  <a:schemeClr val="tx1"/>
                </a:solidFill>
              </a:rPr>
              <a:t>2. missing information on variables of importance for the nurses’ work decisions</a:t>
            </a:r>
            <a:endParaRPr lang="th-TH" sz="2800" b="1" dirty="0">
              <a:solidFill>
                <a:schemeClr val="tx1"/>
              </a:solidFill>
            </a:endParaRPr>
          </a:p>
        </p:txBody>
      </p:sp>
      <p:sp>
        <p:nvSpPr>
          <p:cNvPr id="6" name="Rectangle 5"/>
          <p:cNvSpPr/>
          <p:nvPr/>
        </p:nvSpPr>
        <p:spPr>
          <a:xfrm>
            <a:off x="2508274" y="4579431"/>
            <a:ext cx="6360691" cy="830997"/>
          </a:xfrm>
          <a:prstGeom prst="rect">
            <a:avLst/>
          </a:prstGeom>
        </p:spPr>
        <p:txBody>
          <a:bodyPr wrap="square">
            <a:spAutoFit/>
          </a:bodyPr>
          <a:lstStyle/>
          <a:p>
            <a:r>
              <a:rPr lang="en-GB" altLang="en-US" sz="2400" b="1" dirty="0">
                <a:solidFill>
                  <a:srgbClr val="9900FF"/>
                </a:solidFill>
              </a:rPr>
              <a:t>Note : Cross-sectional data is data on one or more variables collected at a single point in time</a:t>
            </a:r>
            <a:endParaRPr lang="th-TH" sz="2400" b="1" dirty="0">
              <a:solidFill>
                <a:srgbClr val="9900FF"/>
              </a:solidFill>
            </a:endParaRPr>
          </a:p>
        </p:txBody>
      </p:sp>
    </p:spTree>
    <p:extLst>
      <p:ext uri="{BB962C8B-B14F-4D97-AF65-F5344CB8AC3E}">
        <p14:creationId xmlns:p14="http://schemas.microsoft.com/office/powerpoint/2010/main" val="15210323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19"/>
          <p:cNvSpPr/>
          <p:nvPr/>
        </p:nvSpPr>
        <p:spPr>
          <a:xfrm>
            <a:off x="461441" y="2038513"/>
            <a:ext cx="8274141" cy="4727951"/>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th-TH"/>
          </a:p>
        </p:txBody>
      </p:sp>
      <p:sp>
        <p:nvSpPr>
          <p:cNvPr id="79874" name="Rectangle 2"/>
          <p:cNvSpPr>
            <a:spLocks noGrp="1" noChangeArrowheads="1"/>
          </p:cNvSpPr>
          <p:nvPr>
            <p:ph type="title"/>
          </p:nvPr>
        </p:nvSpPr>
        <p:spPr>
          <a:xfrm>
            <a:off x="1064787" y="-31994"/>
            <a:ext cx="7404284" cy="1082660"/>
          </a:xfrm>
        </p:spPr>
        <p:txBody>
          <a:bodyPr>
            <a:noAutofit/>
          </a:bodyPr>
          <a:lstStyle/>
          <a:p>
            <a:r>
              <a:rPr lang="en-US" sz="4000" b="1" dirty="0" smtClean="0">
                <a:solidFill>
                  <a:srgbClr val="0000FF"/>
                </a:solidFill>
              </a:rPr>
              <a:t>3 Econometric Issues to </a:t>
            </a:r>
            <a:r>
              <a:rPr lang="en-US" sz="4000" b="1" dirty="0">
                <a:solidFill>
                  <a:srgbClr val="0000FF"/>
                </a:solidFill>
              </a:rPr>
              <a:t>C</a:t>
            </a:r>
            <a:r>
              <a:rPr lang="en-US" sz="4000" b="1" dirty="0" smtClean="0">
                <a:solidFill>
                  <a:srgbClr val="0000FF"/>
                </a:solidFill>
              </a:rPr>
              <a:t>oncern </a:t>
            </a:r>
            <a:endParaRPr lang="en-US" sz="4000" b="1" dirty="0">
              <a:solidFill>
                <a:srgbClr val="0000FF"/>
              </a:solidFill>
            </a:endParaRPr>
          </a:p>
        </p:txBody>
      </p:sp>
      <p:sp>
        <p:nvSpPr>
          <p:cNvPr id="79876" name="AutoShape 4"/>
          <p:cNvSpPr>
            <a:spLocks noChangeArrowheads="1"/>
          </p:cNvSpPr>
          <p:nvPr/>
        </p:nvSpPr>
        <p:spPr bwMode="gray">
          <a:xfrm>
            <a:off x="1073267" y="960742"/>
            <a:ext cx="6769068" cy="928694"/>
          </a:xfrm>
          <a:prstGeom prst="roundRect">
            <a:avLst>
              <a:gd name="adj" fmla="val 17509"/>
            </a:avLst>
          </a:prstGeom>
          <a:solidFill>
            <a:schemeClr val="tx2">
              <a:lumMod val="20000"/>
              <a:lumOff val="80000"/>
            </a:schemeClr>
          </a:solidFill>
          <a:ln>
            <a:headEnd/>
            <a:tailEnd/>
          </a:ln>
        </p:spPr>
        <p:style>
          <a:lnRef idx="3">
            <a:schemeClr val="lt1"/>
          </a:lnRef>
          <a:fillRef idx="1">
            <a:schemeClr val="accent1"/>
          </a:fillRef>
          <a:effectRef idx="1">
            <a:schemeClr val="accent1"/>
          </a:effectRef>
          <a:fontRef idx="minor">
            <a:schemeClr val="lt1"/>
          </a:fontRef>
        </p:style>
        <p:txBody>
          <a:bodyPr wrap="none" anchor="ctr"/>
          <a:lstStyle/>
          <a:p>
            <a:r>
              <a:rPr lang="en-US" sz="2000" dirty="0" smtClean="0"/>
              <a:t>        </a:t>
            </a:r>
          </a:p>
          <a:p>
            <a:r>
              <a:rPr lang="en-US" sz="2000" dirty="0"/>
              <a:t> </a:t>
            </a:r>
            <a:r>
              <a:rPr lang="en-US" sz="2000" dirty="0" smtClean="0"/>
              <a:t>   </a:t>
            </a:r>
            <a:r>
              <a:rPr lang="en-US" sz="2800" b="1" dirty="0" smtClean="0">
                <a:solidFill>
                  <a:schemeClr val="tx1"/>
                </a:solidFill>
              </a:rPr>
              <a:t>Wage cannot be considered as exogenous </a:t>
            </a:r>
            <a:br>
              <a:rPr lang="en-US" sz="2800" b="1" dirty="0" smtClean="0">
                <a:solidFill>
                  <a:schemeClr val="tx1"/>
                </a:solidFill>
              </a:rPr>
            </a:br>
            <a:r>
              <a:rPr lang="en-US" sz="2800" b="1" dirty="0" smtClean="0">
                <a:solidFill>
                  <a:schemeClr val="tx1"/>
                </a:solidFill>
              </a:rPr>
              <a:t>   variable in labor supply equation. </a:t>
            </a:r>
          </a:p>
          <a:p>
            <a:endParaRPr lang="th-TH" dirty="0"/>
          </a:p>
        </p:txBody>
      </p:sp>
      <p:grpSp>
        <p:nvGrpSpPr>
          <p:cNvPr id="4" name="Group 8"/>
          <p:cNvGrpSpPr>
            <a:grpSpLocks/>
          </p:cNvGrpSpPr>
          <p:nvPr/>
        </p:nvGrpSpPr>
        <p:grpSpPr bwMode="auto">
          <a:xfrm>
            <a:off x="640482" y="865336"/>
            <a:ext cx="611188" cy="608013"/>
            <a:chOff x="579" y="1386"/>
            <a:chExt cx="385" cy="383"/>
          </a:xfrm>
        </p:grpSpPr>
        <p:sp>
          <p:nvSpPr>
            <p:cNvPr id="79881" name="Oval 9"/>
            <p:cNvSpPr>
              <a:spLocks noChangeArrowheads="1"/>
            </p:cNvSpPr>
            <p:nvPr/>
          </p:nvSpPr>
          <p:spPr bwMode="gray">
            <a:xfrm>
              <a:off x="579" y="1386"/>
              <a:ext cx="385" cy="383"/>
            </a:xfrm>
            <a:prstGeom prst="ellipse">
              <a:avLst/>
            </a:prstGeom>
            <a:solidFill>
              <a:srgbClr val="808080"/>
            </a:solidFill>
            <a:ln w="9525">
              <a:noFill/>
              <a:round/>
              <a:headEnd/>
              <a:tailEnd/>
            </a:ln>
            <a:effectLst/>
          </p:spPr>
          <p:txBody>
            <a:bodyPr wrap="none" anchor="ctr"/>
            <a:lstStyle/>
            <a:p>
              <a:endParaRPr lang="th-TH"/>
            </a:p>
          </p:txBody>
        </p:sp>
        <p:grpSp>
          <p:nvGrpSpPr>
            <p:cNvPr id="5" name="Group 10"/>
            <p:cNvGrpSpPr>
              <a:grpSpLocks/>
            </p:cNvGrpSpPr>
            <p:nvPr/>
          </p:nvGrpSpPr>
          <p:grpSpPr bwMode="auto">
            <a:xfrm>
              <a:off x="587" y="1392"/>
              <a:ext cx="369" cy="369"/>
              <a:chOff x="587" y="1392"/>
              <a:chExt cx="369" cy="369"/>
            </a:xfrm>
          </p:grpSpPr>
          <p:sp>
            <p:nvSpPr>
              <p:cNvPr id="79883" name="Oval 11"/>
              <p:cNvSpPr>
                <a:spLocks noChangeArrowheads="1"/>
              </p:cNvSpPr>
              <p:nvPr/>
            </p:nvSpPr>
            <p:spPr bwMode="gray">
              <a:xfrm>
                <a:off x="587" y="1392"/>
                <a:ext cx="369" cy="369"/>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th-TH"/>
              </a:p>
            </p:txBody>
          </p:sp>
          <p:sp>
            <p:nvSpPr>
              <p:cNvPr id="79884" name="Oval 12"/>
              <p:cNvSpPr>
                <a:spLocks noChangeArrowheads="1"/>
              </p:cNvSpPr>
              <p:nvPr/>
            </p:nvSpPr>
            <p:spPr bwMode="gray">
              <a:xfrm>
                <a:off x="592" y="1394"/>
                <a:ext cx="359" cy="360"/>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th-TH"/>
              </a:p>
            </p:txBody>
          </p:sp>
          <p:sp>
            <p:nvSpPr>
              <p:cNvPr id="79885" name="Oval 13"/>
              <p:cNvSpPr>
                <a:spLocks noChangeArrowheads="1"/>
              </p:cNvSpPr>
              <p:nvPr/>
            </p:nvSpPr>
            <p:spPr bwMode="gray">
              <a:xfrm>
                <a:off x="596" y="1397"/>
                <a:ext cx="342" cy="337"/>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th-TH"/>
              </a:p>
            </p:txBody>
          </p:sp>
          <p:sp>
            <p:nvSpPr>
              <p:cNvPr id="79886" name="Oval 14"/>
              <p:cNvSpPr>
                <a:spLocks noChangeArrowheads="1"/>
              </p:cNvSpPr>
              <p:nvPr/>
            </p:nvSpPr>
            <p:spPr bwMode="gray">
              <a:xfrm>
                <a:off x="615" y="1407"/>
                <a:ext cx="305" cy="273"/>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th-TH"/>
              </a:p>
            </p:txBody>
          </p:sp>
        </p:grpSp>
      </p:grpSp>
      <p:sp>
        <p:nvSpPr>
          <p:cNvPr id="79887" name="Text Box 15"/>
          <p:cNvSpPr txBox="1">
            <a:spLocks noChangeArrowheads="1"/>
          </p:cNvSpPr>
          <p:nvPr/>
        </p:nvSpPr>
        <p:spPr bwMode="gray">
          <a:xfrm>
            <a:off x="755576" y="960742"/>
            <a:ext cx="381000" cy="457200"/>
          </a:xfrm>
          <a:prstGeom prst="rect">
            <a:avLst/>
          </a:prstGeom>
          <a:noFill/>
          <a:ln w="9525">
            <a:noFill/>
            <a:miter lim="800000"/>
            <a:headEnd/>
            <a:tailEnd/>
          </a:ln>
          <a:effectLst/>
        </p:spPr>
        <p:txBody>
          <a:bodyPr>
            <a:spAutoFit/>
          </a:bodyPr>
          <a:lstStyle/>
          <a:p>
            <a:pPr algn="ctr">
              <a:spcBef>
                <a:spcPct val="50000"/>
              </a:spcBef>
            </a:pPr>
            <a:r>
              <a:rPr lang="en-US" sz="2400" b="1" dirty="0">
                <a:solidFill>
                  <a:srgbClr val="080808"/>
                </a:solidFill>
              </a:rPr>
              <a:t>1</a:t>
            </a:r>
          </a:p>
        </p:txBody>
      </p:sp>
      <p:sp>
        <p:nvSpPr>
          <p:cNvPr id="2" name="TextBox 1"/>
          <p:cNvSpPr txBox="1"/>
          <p:nvPr/>
        </p:nvSpPr>
        <p:spPr>
          <a:xfrm>
            <a:off x="2242327" y="2420888"/>
            <a:ext cx="5642041" cy="369332"/>
          </a:xfrm>
          <a:prstGeom prst="rect">
            <a:avLst/>
          </a:prstGeom>
          <a:noFill/>
        </p:spPr>
        <p:txBody>
          <a:bodyPr wrap="square" rtlCol="0">
            <a:spAutoFit/>
          </a:bodyPr>
          <a:lstStyle/>
          <a:p>
            <a:endParaRPr lang="th-TH" dirty="0"/>
          </a:p>
        </p:txBody>
      </p:sp>
      <p:cxnSp>
        <p:nvCxnSpPr>
          <p:cNvPr id="64" name="ตัวเชื่อมต่อตรง 15"/>
          <p:cNvCxnSpPr/>
          <p:nvPr/>
        </p:nvCxnSpPr>
        <p:spPr>
          <a:xfrm flipV="1">
            <a:off x="2560626" y="2884335"/>
            <a:ext cx="3214710" cy="264320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5489584" y="2515003"/>
            <a:ext cx="1643399" cy="369332"/>
          </a:xfrm>
          <a:prstGeom prst="rect">
            <a:avLst/>
          </a:prstGeom>
          <a:noFill/>
        </p:spPr>
        <p:txBody>
          <a:bodyPr wrap="none" rtlCol="0">
            <a:spAutoFit/>
          </a:bodyPr>
          <a:lstStyle/>
          <a:p>
            <a:r>
              <a:rPr lang="en-US" dirty="0" smtClean="0"/>
              <a:t>Supply of Labor</a:t>
            </a:r>
            <a:endParaRPr lang="th-TH" dirty="0"/>
          </a:p>
        </p:txBody>
      </p:sp>
      <p:cxnSp>
        <p:nvCxnSpPr>
          <p:cNvPr id="89" name="ลูกศรเชื่อมต่อแบบตรง 4"/>
          <p:cNvCxnSpPr/>
          <p:nvPr/>
        </p:nvCxnSpPr>
        <p:spPr>
          <a:xfrm rot="5400000" flipH="1" flipV="1">
            <a:off x="-223688" y="4337175"/>
            <a:ext cx="3857652" cy="79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0" name="ลูกศรเชื่อมต่อแบบตรง 5"/>
          <p:cNvCxnSpPr/>
          <p:nvPr/>
        </p:nvCxnSpPr>
        <p:spPr>
          <a:xfrm>
            <a:off x="1705535" y="6266398"/>
            <a:ext cx="5286412" cy="158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1273836" y="2038513"/>
            <a:ext cx="2929752" cy="461665"/>
          </a:xfrm>
          <a:prstGeom prst="rect">
            <a:avLst/>
          </a:prstGeom>
          <a:noFill/>
        </p:spPr>
        <p:txBody>
          <a:bodyPr wrap="square" rtlCol="0">
            <a:spAutoFit/>
          </a:bodyPr>
          <a:lstStyle/>
          <a:p>
            <a:r>
              <a:rPr lang="en-US" sz="2400" b="1" dirty="0" smtClean="0">
                <a:solidFill>
                  <a:srgbClr val="FF0000"/>
                </a:solidFill>
              </a:rPr>
              <a:t>Wage</a:t>
            </a:r>
            <a:endParaRPr lang="th-TH" sz="2400" b="1" dirty="0">
              <a:solidFill>
                <a:srgbClr val="FF0000"/>
              </a:solidFill>
            </a:endParaRPr>
          </a:p>
        </p:txBody>
      </p:sp>
      <p:sp>
        <p:nvSpPr>
          <p:cNvPr id="92" name="TextBox 91"/>
          <p:cNvSpPr txBox="1"/>
          <p:nvPr/>
        </p:nvSpPr>
        <p:spPr>
          <a:xfrm>
            <a:off x="6947503" y="6083320"/>
            <a:ext cx="1368452" cy="369332"/>
          </a:xfrm>
          <a:prstGeom prst="rect">
            <a:avLst/>
          </a:prstGeom>
          <a:noFill/>
        </p:spPr>
        <p:txBody>
          <a:bodyPr wrap="none" rtlCol="0">
            <a:spAutoFit/>
          </a:bodyPr>
          <a:lstStyle/>
          <a:p>
            <a:r>
              <a:rPr lang="en-US" dirty="0" smtClean="0"/>
              <a:t>Working hrs</a:t>
            </a:r>
            <a:r>
              <a:rPr lang="en-US" dirty="0"/>
              <a:t>.</a:t>
            </a:r>
            <a:endParaRPr lang="th-TH" dirty="0"/>
          </a:p>
        </p:txBody>
      </p:sp>
      <p:cxnSp>
        <p:nvCxnSpPr>
          <p:cNvPr id="95" name="ตัวเชื่อมต่อตรง 18"/>
          <p:cNvCxnSpPr/>
          <p:nvPr/>
        </p:nvCxnSpPr>
        <p:spPr>
          <a:xfrm>
            <a:off x="2562791" y="2765936"/>
            <a:ext cx="4143404" cy="300039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TextBox 95"/>
          <p:cNvSpPr txBox="1"/>
          <p:nvPr/>
        </p:nvSpPr>
        <p:spPr>
          <a:xfrm>
            <a:off x="6634757" y="5694894"/>
            <a:ext cx="625492" cy="369332"/>
          </a:xfrm>
          <a:prstGeom prst="rect">
            <a:avLst/>
          </a:prstGeom>
          <a:noFill/>
        </p:spPr>
        <p:txBody>
          <a:bodyPr wrap="none" rtlCol="0">
            <a:spAutoFit/>
          </a:bodyPr>
          <a:lstStyle/>
          <a:p>
            <a:r>
              <a:rPr lang="en-US" dirty="0" smtClean="0"/>
              <a:t>MRP</a:t>
            </a:r>
            <a:endParaRPr lang="th-TH" dirty="0"/>
          </a:p>
        </p:txBody>
      </p:sp>
      <p:cxnSp>
        <p:nvCxnSpPr>
          <p:cNvPr id="97" name="ตัวเชื่อมต่อตรง 21"/>
          <p:cNvCxnSpPr/>
          <p:nvPr/>
        </p:nvCxnSpPr>
        <p:spPr>
          <a:xfrm flipV="1">
            <a:off x="2331723" y="2395760"/>
            <a:ext cx="2282891" cy="295408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4614613" y="2109971"/>
            <a:ext cx="609013" cy="369332"/>
          </a:xfrm>
          <a:prstGeom prst="rect">
            <a:avLst/>
          </a:prstGeom>
          <a:noFill/>
        </p:spPr>
        <p:txBody>
          <a:bodyPr wrap="none" rtlCol="0">
            <a:spAutoFit/>
          </a:bodyPr>
          <a:lstStyle/>
          <a:p>
            <a:r>
              <a:rPr lang="en-US" dirty="0" smtClean="0"/>
              <a:t>MFC</a:t>
            </a:r>
            <a:endParaRPr lang="th-TH" dirty="0"/>
          </a:p>
        </p:txBody>
      </p:sp>
      <p:cxnSp>
        <p:nvCxnSpPr>
          <p:cNvPr id="99" name="ตัวเชื่อมต่อตรง 26"/>
          <p:cNvCxnSpPr/>
          <p:nvPr/>
        </p:nvCxnSpPr>
        <p:spPr>
          <a:xfrm>
            <a:off x="1705535" y="4051820"/>
            <a:ext cx="2643206" cy="1588"/>
          </a:xfrm>
          <a:prstGeom prst="line">
            <a:avLst/>
          </a:prstGeom>
          <a:ln w="19050">
            <a:solidFill>
              <a:srgbClr val="9900FF"/>
            </a:solidFill>
          </a:ln>
        </p:spPr>
        <p:style>
          <a:lnRef idx="1">
            <a:schemeClr val="accent1"/>
          </a:lnRef>
          <a:fillRef idx="0">
            <a:schemeClr val="accent1"/>
          </a:fillRef>
          <a:effectRef idx="0">
            <a:schemeClr val="accent1"/>
          </a:effectRef>
          <a:fontRef idx="minor">
            <a:schemeClr val="tx1"/>
          </a:fontRef>
        </p:style>
      </p:cxnSp>
      <p:cxnSp>
        <p:nvCxnSpPr>
          <p:cNvPr id="100" name="ตัวเชื่อมต่อตรง 32"/>
          <p:cNvCxnSpPr/>
          <p:nvPr/>
        </p:nvCxnSpPr>
        <p:spPr>
          <a:xfrm rot="5400000">
            <a:off x="3241452" y="5159109"/>
            <a:ext cx="2214578" cy="1588"/>
          </a:xfrm>
          <a:prstGeom prst="line">
            <a:avLst/>
          </a:prstGeom>
          <a:ln w="19050">
            <a:solidFill>
              <a:srgbClr val="9900FF"/>
            </a:solidFill>
          </a:ln>
        </p:spPr>
        <p:style>
          <a:lnRef idx="1">
            <a:schemeClr val="accent1"/>
          </a:lnRef>
          <a:fillRef idx="0">
            <a:schemeClr val="accent1"/>
          </a:fillRef>
          <a:effectRef idx="0">
            <a:schemeClr val="accent1"/>
          </a:effectRef>
          <a:fontRef idx="minor">
            <a:schemeClr val="tx1"/>
          </a:fontRef>
        </p:style>
      </p:cxnSp>
      <p:cxnSp>
        <p:nvCxnSpPr>
          <p:cNvPr id="101" name="ตัวเชื่อมต่อตรง 39"/>
          <p:cNvCxnSpPr/>
          <p:nvPr/>
        </p:nvCxnSpPr>
        <p:spPr>
          <a:xfrm flipH="1">
            <a:off x="3696091" y="3543774"/>
            <a:ext cx="9708" cy="2722624"/>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2" name="ตัวเชื่อมต่อตรง 60"/>
          <p:cNvCxnSpPr/>
          <p:nvPr/>
        </p:nvCxnSpPr>
        <p:spPr>
          <a:xfrm>
            <a:off x="1705535" y="4551886"/>
            <a:ext cx="3357586" cy="1588"/>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3" name="ตัวเชื่อมต่อตรง 68"/>
          <p:cNvCxnSpPr/>
          <p:nvPr/>
        </p:nvCxnSpPr>
        <p:spPr>
          <a:xfrm>
            <a:off x="5061533" y="4551886"/>
            <a:ext cx="0" cy="1715306"/>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4" name="ลูกศรเชื่อมต่อแบบตรง 70"/>
          <p:cNvCxnSpPr/>
          <p:nvPr/>
        </p:nvCxnSpPr>
        <p:spPr>
          <a:xfrm>
            <a:off x="3696091" y="5480580"/>
            <a:ext cx="1366236" cy="1588"/>
          </a:xfrm>
          <a:prstGeom prst="straightConnector1">
            <a:avLst/>
          </a:prstGeom>
          <a:ln w="28575">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165699" y="3837506"/>
            <a:ext cx="468398" cy="369332"/>
          </a:xfrm>
          <a:prstGeom prst="rect">
            <a:avLst/>
          </a:prstGeom>
          <a:noFill/>
        </p:spPr>
        <p:txBody>
          <a:bodyPr wrap="none" rtlCol="0">
            <a:spAutoFit/>
          </a:bodyPr>
          <a:lstStyle/>
          <a:p>
            <a:r>
              <a:rPr lang="en-US" dirty="0" smtClean="0"/>
              <a:t>Wₑ</a:t>
            </a:r>
            <a:endParaRPr lang="th-TH" dirty="0"/>
          </a:p>
        </p:txBody>
      </p:sp>
      <p:sp>
        <p:nvSpPr>
          <p:cNvPr id="106" name="TextBox 105"/>
          <p:cNvSpPr txBox="1"/>
          <p:nvPr/>
        </p:nvSpPr>
        <p:spPr>
          <a:xfrm>
            <a:off x="4277303" y="6409274"/>
            <a:ext cx="360996" cy="369332"/>
          </a:xfrm>
          <a:prstGeom prst="rect">
            <a:avLst/>
          </a:prstGeom>
          <a:noFill/>
        </p:spPr>
        <p:txBody>
          <a:bodyPr wrap="none" rtlCol="0">
            <a:spAutoFit/>
          </a:bodyPr>
          <a:lstStyle/>
          <a:p>
            <a:r>
              <a:rPr lang="en-US" dirty="0" smtClean="0"/>
              <a:t>Lₑ</a:t>
            </a:r>
            <a:endParaRPr lang="th-TH" dirty="0"/>
          </a:p>
        </p:txBody>
      </p:sp>
      <p:sp>
        <p:nvSpPr>
          <p:cNvPr id="107" name="TextBox 106"/>
          <p:cNvSpPr txBox="1"/>
          <p:nvPr/>
        </p:nvSpPr>
        <p:spPr>
          <a:xfrm>
            <a:off x="1134031" y="4480448"/>
            <a:ext cx="505267" cy="369332"/>
          </a:xfrm>
          <a:prstGeom prst="rect">
            <a:avLst/>
          </a:prstGeom>
          <a:noFill/>
        </p:spPr>
        <p:txBody>
          <a:bodyPr wrap="none" rtlCol="0">
            <a:spAutoFit/>
          </a:bodyPr>
          <a:lstStyle/>
          <a:p>
            <a:r>
              <a:rPr lang="en-US" dirty="0" smtClean="0"/>
              <a:t>W*</a:t>
            </a:r>
            <a:endParaRPr lang="th-TH" dirty="0"/>
          </a:p>
        </p:txBody>
      </p:sp>
      <p:sp>
        <p:nvSpPr>
          <p:cNvPr id="108" name="TextBox 107"/>
          <p:cNvSpPr txBox="1"/>
          <p:nvPr/>
        </p:nvSpPr>
        <p:spPr>
          <a:xfrm>
            <a:off x="3562923" y="6409274"/>
            <a:ext cx="397866" cy="369332"/>
          </a:xfrm>
          <a:prstGeom prst="rect">
            <a:avLst/>
          </a:prstGeom>
          <a:noFill/>
        </p:spPr>
        <p:txBody>
          <a:bodyPr wrap="none" rtlCol="0">
            <a:spAutoFit/>
          </a:bodyPr>
          <a:lstStyle/>
          <a:p>
            <a:r>
              <a:rPr lang="en-US" dirty="0" smtClean="0"/>
              <a:t>L*</a:t>
            </a:r>
            <a:endParaRPr lang="th-TH" dirty="0"/>
          </a:p>
        </p:txBody>
      </p:sp>
      <p:sp>
        <p:nvSpPr>
          <p:cNvPr id="109" name="TextBox 108"/>
          <p:cNvSpPr txBox="1"/>
          <p:nvPr/>
        </p:nvSpPr>
        <p:spPr>
          <a:xfrm>
            <a:off x="4920245" y="6397132"/>
            <a:ext cx="359394" cy="369332"/>
          </a:xfrm>
          <a:prstGeom prst="rect">
            <a:avLst/>
          </a:prstGeom>
          <a:noFill/>
        </p:spPr>
        <p:txBody>
          <a:bodyPr wrap="none" rtlCol="0">
            <a:spAutoFit/>
          </a:bodyPr>
          <a:lstStyle/>
          <a:p>
            <a:r>
              <a:rPr lang="en-US" dirty="0" smtClean="0"/>
              <a:t>Lₐ</a:t>
            </a:r>
            <a:endParaRPr lang="th-TH" dirty="0"/>
          </a:p>
        </p:txBody>
      </p:sp>
      <p:sp>
        <p:nvSpPr>
          <p:cNvPr id="110" name="TextBox 109"/>
          <p:cNvSpPr txBox="1"/>
          <p:nvPr/>
        </p:nvSpPr>
        <p:spPr>
          <a:xfrm>
            <a:off x="3960789" y="5114230"/>
            <a:ext cx="1035925" cy="369332"/>
          </a:xfrm>
          <a:prstGeom prst="rect">
            <a:avLst/>
          </a:prstGeom>
          <a:noFill/>
        </p:spPr>
        <p:txBody>
          <a:bodyPr wrap="none" rtlCol="0">
            <a:spAutoFit/>
          </a:bodyPr>
          <a:lstStyle/>
          <a:p>
            <a:r>
              <a:rPr lang="en-US" b="1" dirty="0" smtClean="0">
                <a:solidFill>
                  <a:srgbClr val="FF0000"/>
                </a:solidFill>
              </a:rPr>
              <a:t>Shortage</a:t>
            </a:r>
            <a:endParaRPr lang="th-TH" b="1" dirty="0">
              <a:solidFill>
                <a:srgbClr val="FF0000"/>
              </a:solidFill>
            </a:endParaRPr>
          </a:p>
        </p:txBody>
      </p:sp>
      <p:sp>
        <p:nvSpPr>
          <p:cNvPr id="21" name="TextBox 20"/>
          <p:cNvSpPr txBox="1"/>
          <p:nvPr/>
        </p:nvSpPr>
        <p:spPr>
          <a:xfrm>
            <a:off x="5775336" y="3594612"/>
            <a:ext cx="2469072" cy="369332"/>
          </a:xfrm>
          <a:prstGeom prst="rect">
            <a:avLst/>
          </a:prstGeom>
          <a:noFill/>
        </p:spPr>
        <p:txBody>
          <a:bodyPr wrap="square" rtlCol="0">
            <a:spAutoFit/>
          </a:bodyPr>
          <a:lstStyle/>
          <a:p>
            <a:endParaRPr lang="th-TH" dirty="0"/>
          </a:p>
        </p:txBody>
      </p:sp>
      <p:sp>
        <p:nvSpPr>
          <p:cNvPr id="35" name="TextBox 34"/>
          <p:cNvSpPr txBox="1"/>
          <p:nvPr/>
        </p:nvSpPr>
        <p:spPr>
          <a:xfrm>
            <a:off x="6255097" y="3003886"/>
            <a:ext cx="2232249" cy="2308324"/>
          </a:xfrm>
          <a:prstGeom prst="rect">
            <a:avLst/>
          </a:prstGeom>
          <a:ln>
            <a:solidFill>
              <a:srgbClr val="FF0000"/>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dirty="0" smtClean="0"/>
              <a:t>In UK and Scandinavian countries, market of health personnel is considered as </a:t>
            </a:r>
            <a:r>
              <a:rPr lang="en-US" b="1" dirty="0" smtClean="0">
                <a:solidFill>
                  <a:srgbClr val="FF0000"/>
                </a:solidFill>
              </a:rPr>
              <a:t>“Monopsonist”</a:t>
            </a:r>
            <a:r>
              <a:rPr lang="en-US" dirty="0" smtClean="0"/>
              <a:t> </a:t>
            </a:r>
            <a:br>
              <a:rPr lang="en-US" dirty="0" smtClean="0"/>
            </a:br>
            <a:r>
              <a:rPr lang="en-US" dirty="0" smtClean="0"/>
              <a:t>(There are few large buyers)</a:t>
            </a:r>
            <a:endParaRPr lang="th-TH"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สี่เหลี่ยมมุมมน 27"/>
          <p:cNvSpPr/>
          <p:nvPr/>
        </p:nvSpPr>
        <p:spPr>
          <a:xfrm>
            <a:off x="530258" y="1700808"/>
            <a:ext cx="7902380" cy="2520280"/>
          </a:xfrm>
          <a:prstGeom prst="roundRect">
            <a:avLst/>
          </a:prstGeom>
          <a:solidFill>
            <a:schemeClr val="tx2">
              <a:lumMod val="20000"/>
              <a:lumOff val="80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th-TH" sz="2800" b="1" dirty="0">
              <a:solidFill>
                <a:schemeClr val="tx1"/>
              </a:solidFill>
            </a:endParaRPr>
          </a:p>
        </p:txBody>
      </p:sp>
      <p:sp>
        <p:nvSpPr>
          <p:cNvPr id="4" name="AutoShape 17"/>
          <p:cNvSpPr>
            <a:spLocks noChangeArrowheads="1"/>
          </p:cNvSpPr>
          <p:nvPr/>
        </p:nvSpPr>
        <p:spPr bwMode="gray">
          <a:xfrm>
            <a:off x="1303846" y="404664"/>
            <a:ext cx="4780322" cy="1102949"/>
          </a:xfrm>
          <a:prstGeom prst="roundRect">
            <a:avLst>
              <a:gd name="adj" fmla="val 17509"/>
            </a:avLst>
          </a:prstGeom>
          <a:solidFill>
            <a:schemeClr val="tx2">
              <a:lumMod val="20000"/>
              <a:lumOff val="80000"/>
            </a:schemeClr>
          </a:solidFill>
          <a:ln>
            <a:headEnd/>
            <a:tailEnd/>
          </a:ln>
        </p:spPr>
        <p:style>
          <a:lnRef idx="3">
            <a:schemeClr val="lt1"/>
          </a:lnRef>
          <a:fillRef idx="1">
            <a:schemeClr val="accent1"/>
          </a:fillRef>
          <a:effectRef idx="1">
            <a:schemeClr val="accent1"/>
          </a:effectRef>
          <a:fontRef idx="minor">
            <a:schemeClr val="lt1"/>
          </a:fontRef>
        </p:style>
        <p:txBody>
          <a:bodyPr wrap="none" anchor="ctr"/>
          <a:lstStyle/>
          <a:p>
            <a:r>
              <a:rPr lang="en-US" dirty="0" smtClean="0"/>
              <a:t>    </a:t>
            </a:r>
            <a:r>
              <a:rPr lang="en-US" sz="2800" b="1" dirty="0" smtClean="0">
                <a:solidFill>
                  <a:schemeClr val="tx1"/>
                </a:solidFill>
              </a:rPr>
              <a:t>Nurses work under different </a:t>
            </a:r>
            <a:br>
              <a:rPr lang="en-US" sz="2800" b="1" dirty="0" smtClean="0">
                <a:solidFill>
                  <a:schemeClr val="tx1"/>
                </a:solidFill>
              </a:rPr>
            </a:br>
            <a:r>
              <a:rPr lang="en-US" sz="2800" b="1" dirty="0" smtClean="0">
                <a:solidFill>
                  <a:schemeClr val="tx1"/>
                </a:solidFill>
              </a:rPr>
              <a:t>   contractual arrangement.</a:t>
            </a:r>
            <a:endParaRPr lang="th-TH" dirty="0"/>
          </a:p>
        </p:txBody>
      </p:sp>
      <p:grpSp>
        <p:nvGrpSpPr>
          <p:cNvPr id="5" name="Group 21"/>
          <p:cNvGrpSpPr>
            <a:grpSpLocks/>
          </p:cNvGrpSpPr>
          <p:nvPr/>
        </p:nvGrpSpPr>
        <p:grpSpPr bwMode="auto">
          <a:xfrm>
            <a:off x="874390" y="500384"/>
            <a:ext cx="611188" cy="608013"/>
            <a:chOff x="579" y="1386"/>
            <a:chExt cx="385" cy="383"/>
          </a:xfrm>
        </p:grpSpPr>
        <p:sp>
          <p:nvSpPr>
            <p:cNvPr id="6" name="Oval 22"/>
            <p:cNvSpPr>
              <a:spLocks noChangeArrowheads="1"/>
            </p:cNvSpPr>
            <p:nvPr/>
          </p:nvSpPr>
          <p:spPr bwMode="gray">
            <a:xfrm>
              <a:off x="579" y="1386"/>
              <a:ext cx="385" cy="383"/>
            </a:xfrm>
            <a:prstGeom prst="ellipse">
              <a:avLst/>
            </a:prstGeom>
            <a:solidFill>
              <a:srgbClr val="808080"/>
            </a:solidFill>
            <a:ln w="9525">
              <a:noFill/>
              <a:round/>
              <a:headEnd/>
              <a:tailEnd/>
            </a:ln>
            <a:effectLst/>
          </p:spPr>
          <p:txBody>
            <a:bodyPr wrap="none" anchor="ctr"/>
            <a:lstStyle/>
            <a:p>
              <a:endParaRPr lang="th-TH"/>
            </a:p>
          </p:txBody>
        </p:sp>
        <p:grpSp>
          <p:nvGrpSpPr>
            <p:cNvPr id="7" name="Group 23"/>
            <p:cNvGrpSpPr>
              <a:grpSpLocks/>
            </p:cNvGrpSpPr>
            <p:nvPr/>
          </p:nvGrpSpPr>
          <p:grpSpPr bwMode="auto">
            <a:xfrm>
              <a:off x="587" y="1392"/>
              <a:ext cx="369" cy="369"/>
              <a:chOff x="587" y="1392"/>
              <a:chExt cx="369" cy="369"/>
            </a:xfrm>
          </p:grpSpPr>
          <p:sp>
            <p:nvSpPr>
              <p:cNvPr id="8" name="Oval 24"/>
              <p:cNvSpPr>
                <a:spLocks noChangeArrowheads="1"/>
              </p:cNvSpPr>
              <p:nvPr/>
            </p:nvSpPr>
            <p:spPr bwMode="gray">
              <a:xfrm>
                <a:off x="587" y="1392"/>
                <a:ext cx="369" cy="369"/>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th-TH"/>
              </a:p>
            </p:txBody>
          </p:sp>
          <p:sp>
            <p:nvSpPr>
              <p:cNvPr id="9" name="Oval 25"/>
              <p:cNvSpPr>
                <a:spLocks noChangeArrowheads="1"/>
              </p:cNvSpPr>
              <p:nvPr/>
            </p:nvSpPr>
            <p:spPr bwMode="gray">
              <a:xfrm>
                <a:off x="592" y="1394"/>
                <a:ext cx="359" cy="360"/>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th-TH"/>
              </a:p>
            </p:txBody>
          </p:sp>
          <p:sp>
            <p:nvSpPr>
              <p:cNvPr id="10" name="Oval 26"/>
              <p:cNvSpPr>
                <a:spLocks noChangeArrowheads="1"/>
              </p:cNvSpPr>
              <p:nvPr/>
            </p:nvSpPr>
            <p:spPr bwMode="gray">
              <a:xfrm>
                <a:off x="596" y="1397"/>
                <a:ext cx="342" cy="337"/>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th-TH"/>
              </a:p>
            </p:txBody>
          </p:sp>
          <p:sp>
            <p:nvSpPr>
              <p:cNvPr id="11" name="Oval 27"/>
              <p:cNvSpPr>
                <a:spLocks noChangeArrowheads="1"/>
              </p:cNvSpPr>
              <p:nvPr/>
            </p:nvSpPr>
            <p:spPr bwMode="gray">
              <a:xfrm>
                <a:off x="615" y="1407"/>
                <a:ext cx="305" cy="273"/>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th-TH"/>
              </a:p>
            </p:txBody>
          </p:sp>
        </p:grpSp>
      </p:gr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16" y="500384"/>
            <a:ext cx="592137"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30380" y="4319345"/>
            <a:ext cx="1698629" cy="2549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3717" y="4309995"/>
            <a:ext cx="1808538" cy="2549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73145" y="4296304"/>
            <a:ext cx="1763688" cy="2563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868173" y="1890219"/>
            <a:ext cx="7128792" cy="2185214"/>
          </a:xfrm>
          <a:prstGeom prst="rect">
            <a:avLst/>
          </a:prstGeom>
          <a:noFill/>
        </p:spPr>
        <p:txBody>
          <a:bodyPr wrap="square" rtlCol="0">
            <a:spAutoFit/>
          </a:bodyPr>
          <a:lstStyle/>
          <a:p>
            <a:pPr marL="285750" indent="-285750">
              <a:buFont typeface="Arial" pitchFamily="34" charset="0"/>
              <a:buChar char="•"/>
            </a:pPr>
            <a:r>
              <a:rPr lang="en-US" sz="2400" b="1" dirty="0" smtClean="0">
                <a:solidFill>
                  <a:srgbClr val="0000FF"/>
                </a:solidFill>
              </a:rPr>
              <a:t>Nurses often work shift hours</a:t>
            </a:r>
            <a:r>
              <a:rPr lang="en-US" sz="2400" dirty="0" smtClean="0"/>
              <a:t> and the degree of shift work vary considerably. </a:t>
            </a:r>
          </a:p>
          <a:p>
            <a:r>
              <a:rPr lang="en-US" sz="2400" dirty="0" smtClean="0"/>
              <a:t>    (Night duty, late duty, weekend duty)</a:t>
            </a:r>
          </a:p>
          <a:p>
            <a:endParaRPr lang="en-US" sz="800" dirty="0" smtClean="0"/>
          </a:p>
          <a:p>
            <a:pPr marL="285750" indent="-285750">
              <a:buFont typeface="Arial" pitchFamily="34" charset="0"/>
              <a:buChar char="•"/>
            </a:pPr>
            <a:r>
              <a:rPr lang="en-US" sz="2400" dirty="0" smtClean="0"/>
              <a:t>This will cause wage to be larger than basic wage</a:t>
            </a:r>
          </a:p>
          <a:p>
            <a:pPr marL="285750" indent="-285750">
              <a:buFont typeface="Arial" pitchFamily="34" charset="0"/>
              <a:buChar char="•"/>
            </a:pPr>
            <a:endParaRPr lang="en-US" sz="800" dirty="0" smtClean="0"/>
          </a:p>
          <a:p>
            <a:pPr marL="285750" indent="-285750">
              <a:buFont typeface="Arial" pitchFamily="34" charset="0"/>
              <a:buChar char="•"/>
            </a:pPr>
            <a:r>
              <a:rPr lang="en-US" sz="2400" dirty="0" smtClean="0"/>
              <a:t>Therefore, it affects total labor supply negatively</a:t>
            </a:r>
            <a:endParaRPr lang="th-TH" sz="2400" dirty="0"/>
          </a:p>
        </p:txBody>
      </p:sp>
      <p:sp>
        <p:nvSpPr>
          <p:cNvPr id="14" name="TextBox 13"/>
          <p:cNvSpPr txBox="1"/>
          <p:nvPr/>
        </p:nvSpPr>
        <p:spPr>
          <a:xfrm>
            <a:off x="255390" y="4437112"/>
            <a:ext cx="4139952" cy="523220"/>
          </a:xfrm>
          <a:prstGeom prst="rect">
            <a:avLst/>
          </a:prstGeom>
          <a:noFill/>
        </p:spPr>
        <p:txBody>
          <a:bodyPr wrap="square" rtlCol="0">
            <a:spAutoFit/>
          </a:bodyPr>
          <a:lstStyle/>
          <a:p>
            <a:r>
              <a:rPr lang="en-US" sz="2800" b="1" dirty="0" smtClean="0">
                <a:solidFill>
                  <a:srgbClr val="FF0000"/>
                </a:solidFill>
              </a:rPr>
              <a:t>Shift work = </a:t>
            </a:r>
            <a:r>
              <a:rPr lang="th-TH" sz="2800" b="1" dirty="0" smtClean="0">
                <a:solidFill>
                  <a:srgbClr val="FF0000"/>
                </a:solidFill>
              </a:rPr>
              <a:t>ทำงานเป็นกะ </a:t>
            </a:r>
            <a:endParaRPr lang="th-TH" sz="2800" b="1" dirty="0">
              <a:solidFill>
                <a:srgbClr val="FF0000"/>
              </a:solidFill>
            </a:endParaRPr>
          </a:p>
        </p:txBody>
      </p:sp>
    </p:spTree>
    <p:extLst>
      <p:ext uri="{BB962C8B-B14F-4D97-AF65-F5344CB8AC3E}">
        <p14:creationId xmlns:p14="http://schemas.microsoft.com/office/powerpoint/2010/main" val="6476226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0"/>
          <p:cNvSpPr>
            <a:spLocks noChangeArrowheads="1"/>
          </p:cNvSpPr>
          <p:nvPr/>
        </p:nvSpPr>
        <p:spPr bwMode="gray">
          <a:xfrm>
            <a:off x="1095920" y="615131"/>
            <a:ext cx="7157752" cy="748160"/>
          </a:xfrm>
          <a:prstGeom prst="roundRect">
            <a:avLst>
              <a:gd name="adj" fmla="val 17509"/>
            </a:avLst>
          </a:prstGeom>
          <a:solidFill>
            <a:schemeClr val="tx2">
              <a:lumMod val="20000"/>
              <a:lumOff val="80000"/>
            </a:schemeClr>
          </a:solidFill>
          <a:ln>
            <a:headEnd/>
            <a:tailEnd/>
          </a:ln>
        </p:spPr>
        <p:style>
          <a:lnRef idx="3">
            <a:schemeClr val="lt1"/>
          </a:lnRef>
          <a:fillRef idx="1">
            <a:schemeClr val="accent1"/>
          </a:fillRef>
          <a:effectRef idx="1">
            <a:schemeClr val="accent1"/>
          </a:effectRef>
          <a:fontRef idx="minor">
            <a:schemeClr val="lt1"/>
          </a:fontRef>
        </p:style>
        <p:txBody>
          <a:bodyPr wrap="none" anchor="ctr"/>
          <a:lstStyle/>
          <a:p>
            <a:endParaRPr lang="th-TH"/>
          </a:p>
        </p:txBody>
      </p:sp>
      <p:sp>
        <p:nvSpPr>
          <p:cNvPr id="3" name="Content Placeholder 2"/>
          <p:cNvSpPr>
            <a:spLocks noGrp="1"/>
          </p:cNvSpPr>
          <p:nvPr>
            <p:ph idx="1"/>
          </p:nvPr>
        </p:nvSpPr>
        <p:spPr/>
        <p:txBody>
          <a:bodyPr/>
          <a:lstStyle/>
          <a:p>
            <a:r>
              <a:rPr lang="en-US" dirty="0" smtClean="0"/>
              <a:t>Observe only nurses who hold jobs in specific health care institutions.</a:t>
            </a:r>
            <a:endParaRPr lang="th-TH" dirty="0"/>
          </a:p>
        </p:txBody>
      </p:sp>
      <p:sp>
        <p:nvSpPr>
          <p:cNvPr id="13" name="Text Box 44"/>
          <p:cNvSpPr txBox="1">
            <a:spLocks noChangeArrowheads="1"/>
          </p:cNvSpPr>
          <p:nvPr/>
        </p:nvSpPr>
        <p:spPr bwMode="white">
          <a:xfrm>
            <a:off x="1181425" y="748546"/>
            <a:ext cx="7684558" cy="954107"/>
          </a:xfrm>
          <a:prstGeom prst="rect">
            <a:avLst/>
          </a:prstGeom>
          <a:noFill/>
          <a:ln w="9525" algn="ctr">
            <a:noFill/>
            <a:miter lim="800000"/>
            <a:headEnd/>
            <a:tailEnd/>
          </a:ln>
          <a:effectLst/>
        </p:spPr>
        <p:txBody>
          <a:bodyPr wrap="square">
            <a:spAutoFit/>
          </a:bodyPr>
          <a:lstStyle/>
          <a:p>
            <a:pPr eaLnBrk="0" hangingPunct="0"/>
            <a:r>
              <a:rPr lang="en-US" sz="2800" b="1" dirty="0" smtClean="0"/>
              <a:t> Selection bias and unobserved heterogeneity</a:t>
            </a:r>
          </a:p>
          <a:p>
            <a:pPr eaLnBrk="0" hangingPunct="0"/>
            <a:endParaRPr lang="en-US" sz="2800" b="1" dirty="0">
              <a:solidFill>
                <a:srgbClr val="FEFFFF"/>
              </a:solidFill>
            </a:endParaRPr>
          </a:p>
        </p:txBody>
      </p:sp>
      <p:grpSp>
        <p:nvGrpSpPr>
          <p:cNvPr id="6" name="Group 34"/>
          <p:cNvGrpSpPr>
            <a:grpSpLocks/>
          </p:cNvGrpSpPr>
          <p:nvPr/>
        </p:nvGrpSpPr>
        <p:grpSpPr bwMode="auto">
          <a:xfrm>
            <a:off x="609372" y="685204"/>
            <a:ext cx="611188" cy="608013"/>
            <a:chOff x="579" y="1386"/>
            <a:chExt cx="385" cy="383"/>
          </a:xfrm>
        </p:grpSpPr>
        <p:sp>
          <p:nvSpPr>
            <p:cNvPr id="7" name="Oval 35"/>
            <p:cNvSpPr>
              <a:spLocks noChangeArrowheads="1"/>
            </p:cNvSpPr>
            <p:nvPr/>
          </p:nvSpPr>
          <p:spPr bwMode="gray">
            <a:xfrm>
              <a:off x="579" y="1386"/>
              <a:ext cx="385" cy="383"/>
            </a:xfrm>
            <a:prstGeom prst="ellipse">
              <a:avLst/>
            </a:prstGeom>
            <a:solidFill>
              <a:srgbClr val="808080"/>
            </a:solidFill>
            <a:ln w="9525">
              <a:noFill/>
              <a:round/>
              <a:headEnd/>
              <a:tailEnd/>
            </a:ln>
            <a:effectLst/>
          </p:spPr>
          <p:txBody>
            <a:bodyPr wrap="none" anchor="ctr"/>
            <a:lstStyle/>
            <a:p>
              <a:endParaRPr lang="th-TH"/>
            </a:p>
          </p:txBody>
        </p:sp>
        <p:grpSp>
          <p:nvGrpSpPr>
            <p:cNvPr id="8" name="Group 36"/>
            <p:cNvGrpSpPr>
              <a:grpSpLocks/>
            </p:cNvGrpSpPr>
            <p:nvPr/>
          </p:nvGrpSpPr>
          <p:grpSpPr bwMode="auto">
            <a:xfrm>
              <a:off x="587" y="1392"/>
              <a:ext cx="369" cy="369"/>
              <a:chOff x="587" y="1392"/>
              <a:chExt cx="369" cy="369"/>
            </a:xfrm>
          </p:grpSpPr>
          <p:sp>
            <p:nvSpPr>
              <p:cNvPr id="9" name="Oval 37"/>
              <p:cNvSpPr>
                <a:spLocks noChangeArrowheads="1"/>
              </p:cNvSpPr>
              <p:nvPr/>
            </p:nvSpPr>
            <p:spPr bwMode="gray">
              <a:xfrm>
                <a:off x="587" y="1392"/>
                <a:ext cx="369" cy="369"/>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th-TH"/>
              </a:p>
            </p:txBody>
          </p:sp>
          <p:sp>
            <p:nvSpPr>
              <p:cNvPr id="10" name="Oval 38"/>
              <p:cNvSpPr>
                <a:spLocks noChangeArrowheads="1"/>
              </p:cNvSpPr>
              <p:nvPr/>
            </p:nvSpPr>
            <p:spPr bwMode="gray">
              <a:xfrm>
                <a:off x="592" y="1394"/>
                <a:ext cx="359" cy="360"/>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th-TH"/>
              </a:p>
            </p:txBody>
          </p:sp>
          <p:sp>
            <p:nvSpPr>
              <p:cNvPr id="11" name="Oval 39"/>
              <p:cNvSpPr>
                <a:spLocks noChangeArrowheads="1"/>
              </p:cNvSpPr>
              <p:nvPr/>
            </p:nvSpPr>
            <p:spPr bwMode="gray">
              <a:xfrm>
                <a:off x="596" y="1397"/>
                <a:ext cx="342" cy="337"/>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th-TH"/>
              </a:p>
            </p:txBody>
          </p:sp>
          <p:sp>
            <p:nvSpPr>
              <p:cNvPr id="12" name="Oval 40"/>
              <p:cNvSpPr>
                <a:spLocks noChangeArrowheads="1"/>
              </p:cNvSpPr>
              <p:nvPr/>
            </p:nvSpPr>
            <p:spPr bwMode="gray">
              <a:xfrm>
                <a:off x="615" y="1407"/>
                <a:ext cx="305" cy="273"/>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th-TH"/>
              </a:p>
            </p:txBody>
          </p:sp>
        </p:grpSp>
      </p:grpSp>
      <p:sp>
        <p:nvSpPr>
          <p:cNvPr id="5" name="Text Box 41"/>
          <p:cNvSpPr txBox="1">
            <a:spLocks noChangeArrowheads="1"/>
          </p:cNvSpPr>
          <p:nvPr/>
        </p:nvSpPr>
        <p:spPr bwMode="gray">
          <a:xfrm>
            <a:off x="674709" y="775990"/>
            <a:ext cx="381000" cy="461665"/>
          </a:xfrm>
          <a:prstGeom prst="rect">
            <a:avLst/>
          </a:prstGeom>
          <a:noFill/>
          <a:ln w="9525">
            <a:noFill/>
            <a:miter lim="800000"/>
            <a:headEnd/>
            <a:tailEnd/>
          </a:ln>
          <a:effectLst/>
        </p:spPr>
        <p:txBody>
          <a:bodyPr>
            <a:spAutoFit/>
          </a:bodyPr>
          <a:lstStyle/>
          <a:p>
            <a:pPr algn="ctr">
              <a:spcBef>
                <a:spcPct val="50000"/>
              </a:spcBef>
            </a:pPr>
            <a:r>
              <a:rPr lang="en-US" sz="2400" b="1" dirty="0" smtClean="0">
                <a:solidFill>
                  <a:srgbClr val="080808"/>
                </a:solidFill>
              </a:rPr>
              <a:t>3</a:t>
            </a:r>
            <a:r>
              <a:rPr lang="en-US" sz="2400" dirty="0" smtClean="0">
                <a:solidFill>
                  <a:srgbClr val="080808"/>
                </a:solidFill>
              </a:rPr>
              <a:t> </a:t>
            </a:r>
            <a:endParaRPr lang="en-US" sz="2400" dirty="0">
              <a:solidFill>
                <a:srgbClr val="080808"/>
              </a:solidFill>
            </a:endParaRPr>
          </a:p>
        </p:txBody>
      </p:sp>
      <p:pic>
        <p:nvPicPr>
          <p:cNvPr id="9218" name="Picture 2" descr="http://www4.uwsp.edu/psych/stat/2/popsamp.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2524466"/>
            <a:ext cx="3456384" cy="3220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0996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สี่เหลี่ยมมุมมน 9"/>
          <p:cNvSpPr/>
          <p:nvPr/>
        </p:nvSpPr>
        <p:spPr>
          <a:xfrm>
            <a:off x="674664" y="548680"/>
            <a:ext cx="7561463" cy="3139028"/>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lvl="0"/>
            <a:r>
              <a:rPr lang="en-GB" dirty="0" smtClean="0">
                <a:solidFill>
                  <a:schemeClr val="bg1"/>
                </a:solidFill>
              </a:rPr>
              <a:t/>
            </a:r>
            <a:br>
              <a:rPr lang="en-GB" dirty="0" smtClean="0">
                <a:solidFill>
                  <a:schemeClr val="bg1"/>
                </a:solidFill>
              </a:rPr>
            </a:br>
            <a:r>
              <a:rPr lang="en-GB" dirty="0" smtClean="0">
                <a:solidFill>
                  <a:schemeClr val="bg1"/>
                </a:solidFill>
              </a:rPr>
              <a:t/>
            </a:r>
            <a:br>
              <a:rPr lang="en-GB" dirty="0" smtClean="0">
                <a:solidFill>
                  <a:schemeClr val="bg1"/>
                </a:solidFill>
              </a:rPr>
            </a:br>
            <a:endParaRPr lang="en-GB" dirty="0" smtClean="0">
              <a:solidFill>
                <a:schemeClr val="bg1"/>
              </a:solidFill>
            </a:endParaRPr>
          </a:p>
          <a:p>
            <a:pPr lvl="0"/>
            <a:endParaRPr lang="en-GB" sz="2400" dirty="0">
              <a:solidFill>
                <a:schemeClr val="bg1"/>
              </a:solidFill>
            </a:endParaRPr>
          </a:p>
          <a:p>
            <a:pPr lvl="0"/>
            <a:endParaRPr lang="en-GB" sz="2400" dirty="0" smtClean="0">
              <a:solidFill>
                <a:schemeClr val="bg1"/>
              </a:solidFill>
            </a:endParaRPr>
          </a:p>
          <a:p>
            <a:pPr algn="ctr"/>
            <a:r>
              <a:rPr lang="en-GB" sz="2400" dirty="0" smtClean="0">
                <a:solidFill>
                  <a:schemeClr val="tx1"/>
                </a:solidFill>
              </a:rPr>
              <a:t> </a:t>
            </a:r>
            <a:endParaRPr lang="th-TH" sz="2400" dirty="0" smtClean="0">
              <a:solidFill>
                <a:schemeClr val="tx1"/>
              </a:solidFill>
            </a:endParaRPr>
          </a:p>
          <a:p>
            <a:pPr lvl="0" algn="ctr"/>
            <a:r>
              <a:rPr lang="en-GB" sz="2400" b="1" dirty="0" smtClean="0">
                <a:solidFill>
                  <a:schemeClr val="tx1"/>
                </a:solidFill>
              </a:rPr>
              <a:t/>
            </a:r>
            <a:br>
              <a:rPr lang="en-GB" sz="2400" b="1" dirty="0" smtClean="0">
                <a:solidFill>
                  <a:schemeClr val="tx1"/>
                </a:solidFill>
              </a:rPr>
            </a:br>
            <a:endParaRPr lang="th-TH" sz="2400" b="1" dirty="0" smtClean="0">
              <a:solidFill>
                <a:schemeClr val="tx1"/>
              </a:solidFill>
            </a:endParaRPr>
          </a:p>
          <a:p>
            <a:pPr algn="ctr"/>
            <a:endParaRPr lang="th-TH" dirty="0"/>
          </a:p>
        </p:txBody>
      </p:sp>
      <p:sp>
        <p:nvSpPr>
          <p:cNvPr id="6" name="TextBox 5"/>
          <p:cNvSpPr txBox="1"/>
          <p:nvPr/>
        </p:nvSpPr>
        <p:spPr>
          <a:xfrm>
            <a:off x="1214984" y="1010052"/>
            <a:ext cx="7021235" cy="2677656"/>
          </a:xfrm>
          <a:prstGeom prst="rect">
            <a:avLst/>
          </a:prstGeom>
          <a:noFill/>
        </p:spPr>
        <p:txBody>
          <a:bodyPr wrap="square" rtlCol="0">
            <a:spAutoFit/>
          </a:bodyPr>
          <a:lstStyle/>
          <a:p>
            <a:r>
              <a:rPr lang="en-US" sz="2800" dirty="0"/>
              <a:t>If we do not control these problems, </a:t>
            </a:r>
            <a:br>
              <a:rPr lang="en-US" sz="2800" dirty="0"/>
            </a:br>
            <a:r>
              <a:rPr lang="en-US" sz="2800" b="1" dirty="0" smtClean="0">
                <a:solidFill>
                  <a:srgbClr val="FF0000"/>
                </a:solidFill>
              </a:rPr>
              <a:t>BIASED </a:t>
            </a:r>
            <a:r>
              <a:rPr lang="en-US" sz="2800" b="1" dirty="0">
                <a:solidFill>
                  <a:srgbClr val="FF0000"/>
                </a:solidFill>
              </a:rPr>
              <a:t>ESTIMATORS </a:t>
            </a:r>
            <a:r>
              <a:rPr lang="en-US" sz="2800" dirty="0"/>
              <a:t>will OCCUR. </a:t>
            </a:r>
            <a:endParaRPr lang="en-US" sz="2800" dirty="0" smtClean="0"/>
          </a:p>
          <a:p>
            <a:r>
              <a:rPr lang="en-US" sz="2800" dirty="0"/>
              <a:t/>
            </a:r>
            <a:br>
              <a:rPr lang="en-US" sz="2800" dirty="0"/>
            </a:br>
            <a:r>
              <a:rPr lang="en-US" sz="2800" dirty="0" smtClean="0"/>
              <a:t>Therefore</a:t>
            </a:r>
            <a:r>
              <a:rPr lang="en-US" sz="2800" dirty="0"/>
              <a:t>, applying </a:t>
            </a:r>
            <a:r>
              <a:rPr lang="en-US" sz="2800" b="1" dirty="0">
                <a:solidFill>
                  <a:srgbClr val="9900FF"/>
                </a:solidFill>
              </a:rPr>
              <a:t>“Panel Data Set” </a:t>
            </a:r>
            <a:r>
              <a:rPr lang="en-US" sz="2800" dirty="0"/>
              <a:t>makes </a:t>
            </a:r>
            <a:br>
              <a:rPr lang="en-US" sz="2800" dirty="0"/>
            </a:br>
            <a:r>
              <a:rPr lang="en-US" sz="2800" dirty="0" smtClean="0"/>
              <a:t>it </a:t>
            </a:r>
            <a:r>
              <a:rPr lang="en-US" sz="2800" dirty="0"/>
              <a:t>possible to correct these problems. </a:t>
            </a:r>
            <a:endParaRPr lang="th-TH" sz="2800" dirty="0"/>
          </a:p>
          <a:p>
            <a:endParaRPr lang="th-TH" sz="2800" dirty="0"/>
          </a:p>
        </p:txBody>
      </p:sp>
      <p:pic>
        <p:nvPicPr>
          <p:cNvPr id="7" name="Picture 3" descr="C:\Users\ASPIRE_4755\Documents\nurse\images.jpg"/>
          <p:cNvPicPr>
            <a:picLocks noChangeAspect="1" noChangeArrowheads="1"/>
          </p:cNvPicPr>
          <p:nvPr/>
        </p:nvPicPr>
        <p:blipFill>
          <a:blip r:embed="rId2"/>
          <a:srcRect/>
          <a:stretch>
            <a:fillRect/>
          </a:stretch>
        </p:blipFill>
        <p:spPr bwMode="auto">
          <a:xfrm>
            <a:off x="5148064" y="4364121"/>
            <a:ext cx="3999748" cy="2499120"/>
          </a:xfrm>
          <a:prstGeom prst="rect">
            <a:avLst/>
          </a:prstGeom>
          <a:noFill/>
        </p:spPr>
      </p:pic>
    </p:spTree>
    <p:extLst>
      <p:ext uri="{BB962C8B-B14F-4D97-AF65-F5344CB8AC3E}">
        <p14:creationId xmlns:p14="http://schemas.microsoft.com/office/powerpoint/2010/main" val="40623969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สี่เหลี่ยมมุมมน 8"/>
          <p:cNvSpPr/>
          <p:nvPr/>
        </p:nvSpPr>
        <p:spPr>
          <a:xfrm>
            <a:off x="357158" y="428604"/>
            <a:ext cx="8001056" cy="1571636"/>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lvl="0" algn="ctr"/>
            <a:endParaRPr lang="en-GB" altLang="en-US" sz="2800" b="1" u="sng" dirty="0" smtClean="0">
              <a:solidFill>
                <a:srgbClr val="C00000"/>
              </a:solidFill>
            </a:endParaRPr>
          </a:p>
          <a:p>
            <a:pPr lvl="0"/>
            <a:r>
              <a:rPr lang="en-GB" altLang="en-US" sz="2800" b="1" dirty="0" smtClean="0">
                <a:solidFill>
                  <a:srgbClr val="9900FF"/>
                </a:solidFill>
              </a:rPr>
              <a:t>   </a:t>
            </a:r>
            <a:r>
              <a:rPr lang="en-GB" altLang="en-US" sz="2800" b="1" u="sng" dirty="0" smtClean="0">
                <a:solidFill>
                  <a:srgbClr val="9900FF"/>
                </a:solidFill>
              </a:rPr>
              <a:t>Panel Data</a:t>
            </a:r>
            <a:r>
              <a:rPr lang="en-US" sz="2800" b="1" dirty="0" smtClean="0">
                <a:solidFill>
                  <a:srgbClr val="C00000"/>
                </a:solidFill>
              </a:rPr>
              <a:t> </a:t>
            </a:r>
            <a:r>
              <a:rPr lang="en-US" sz="2800" b="1" dirty="0" smtClean="0">
                <a:solidFill>
                  <a:schemeClr val="tx1"/>
                </a:solidFill>
                <a:cs typeface="Times New Roman" pitchFamily="18" charset="0"/>
              </a:rPr>
              <a:t>is data in which we observe repeated   </a:t>
            </a:r>
            <a:br>
              <a:rPr lang="en-US" sz="2800" b="1" dirty="0" smtClean="0">
                <a:solidFill>
                  <a:schemeClr val="tx1"/>
                </a:solidFill>
                <a:cs typeface="Times New Roman" pitchFamily="18" charset="0"/>
              </a:rPr>
            </a:br>
            <a:r>
              <a:rPr lang="en-US" sz="2800" b="1" dirty="0" smtClean="0">
                <a:solidFill>
                  <a:schemeClr val="tx1"/>
                </a:solidFill>
                <a:cs typeface="Times New Roman" pitchFamily="18" charset="0"/>
              </a:rPr>
              <a:t>   cross-sections of the same individuals or </a:t>
            </a:r>
            <a:r>
              <a:rPr lang="en-GB" sz="2800" b="1" dirty="0" smtClean="0">
                <a:solidFill>
                  <a:schemeClr val="tx1"/>
                </a:solidFill>
                <a:cs typeface="Times New Roman" pitchFamily="18" charset="0"/>
              </a:rPr>
              <a:t>the same   </a:t>
            </a:r>
            <a:br>
              <a:rPr lang="en-GB" sz="2800" b="1" dirty="0" smtClean="0">
                <a:solidFill>
                  <a:schemeClr val="tx1"/>
                </a:solidFill>
                <a:cs typeface="Times New Roman" pitchFamily="18" charset="0"/>
              </a:rPr>
            </a:br>
            <a:r>
              <a:rPr lang="en-GB" sz="2800" b="1" dirty="0" smtClean="0">
                <a:solidFill>
                  <a:schemeClr val="tx1"/>
                </a:solidFill>
                <a:cs typeface="Times New Roman" pitchFamily="18" charset="0"/>
              </a:rPr>
              <a:t>   cross-sectional unit is surveyed over time</a:t>
            </a:r>
            <a:endParaRPr lang="th-TH" sz="2800" b="1" dirty="0" smtClean="0">
              <a:solidFill>
                <a:schemeClr val="tx1"/>
              </a:solidFill>
            </a:endParaRPr>
          </a:p>
          <a:p>
            <a:pPr algn="ctr"/>
            <a:endParaRPr lang="th-TH" sz="2800" b="1" dirty="0"/>
          </a:p>
        </p:txBody>
      </p:sp>
      <p:sp>
        <p:nvSpPr>
          <p:cNvPr id="10" name="สี่เหลี่ยมมุมมน 9"/>
          <p:cNvSpPr/>
          <p:nvPr/>
        </p:nvSpPr>
        <p:spPr>
          <a:xfrm>
            <a:off x="2184434" y="2780928"/>
            <a:ext cx="6715172" cy="3600400"/>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lvl="0"/>
            <a:r>
              <a:rPr lang="en-GB" dirty="0" smtClean="0">
                <a:solidFill>
                  <a:schemeClr val="bg1"/>
                </a:solidFill>
              </a:rPr>
              <a:t/>
            </a:r>
            <a:br>
              <a:rPr lang="en-GB" dirty="0" smtClean="0">
                <a:solidFill>
                  <a:schemeClr val="bg1"/>
                </a:solidFill>
              </a:rPr>
            </a:br>
            <a:r>
              <a:rPr lang="en-GB" dirty="0" smtClean="0">
                <a:solidFill>
                  <a:schemeClr val="bg1"/>
                </a:solidFill>
              </a:rPr>
              <a:t/>
            </a:r>
            <a:br>
              <a:rPr lang="en-GB" dirty="0" smtClean="0">
                <a:solidFill>
                  <a:schemeClr val="bg1"/>
                </a:solidFill>
              </a:rPr>
            </a:br>
            <a:endParaRPr lang="en-GB" dirty="0" smtClean="0">
              <a:solidFill>
                <a:schemeClr val="bg1"/>
              </a:solidFill>
            </a:endParaRPr>
          </a:p>
          <a:p>
            <a:pPr lvl="0"/>
            <a:endParaRPr lang="en-GB" sz="2400" dirty="0">
              <a:solidFill>
                <a:schemeClr val="bg1"/>
              </a:solidFill>
            </a:endParaRPr>
          </a:p>
          <a:p>
            <a:pPr lvl="0"/>
            <a:endParaRPr lang="en-GB" sz="2400" dirty="0" smtClean="0">
              <a:solidFill>
                <a:schemeClr val="bg1"/>
              </a:solidFill>
            </a:endParaRPr>
          </a:p>
          <a:p>
            <a:pPr marL="514350" lvl="0" indent="-514350">
              <a:buFont typeface="+mj-lt"/>
              <a:buAutoNum type="romanUcPeriod"/>
            </a:pPr>
            <a:r>
              <a:rPr lang="en-GB" sz="2400" dirty="0" smtClean="0">
                <a:solidFill>
                  <a:schemeClr val="tx1"/>
                </a:solidFill>
              </a:rPr>
              <a:t>Panel data is better at </a:t>
            </a:r>
            <a:r>
              <a:rPr lang="en-GB" sz="2400" b="1" dirty="0" smtClean="0">
                <a:solidFill>
                  <a:srgbClr val="0000FF"/>
                </a:solidFill>
              </a:rPr>
              <a:t>detecting and measuring effects that cannot be observed </a:t>
            </a:r>
            <a:r>
              <a:rPr lang="en-GB" sz="2400" dirty="0" smtClean="0">
                <a:solidFill>
                  <a:srgbClr val="0000FF"/>
                </a:solidFill>
              </a:rPr>
              <a:t/>
            </a:r>
            <a:br>
              <a:rPr lang="en-GB" sz="2400" dirty="0" smtClean="0">
                <a:solidFill>
                  <a:srgbClr val="0000FF"/>
                </a:solidFill>
              </a:rPr>
            </a:br>
            <a:r>
              <a:rPr lang="en-GB" sz="2400" dirty="0" smtClean="0">
                <a:solidFill>
                  <a:schemeClr val="tx1"/>
                </a:solidFill>
              </a:rPr>
              <a:t>in either cross-section or time-series data.</a:t>
            </a:r>
          </a:p>
          <a:p>
            <a:pPr marL="514350" lvl="0" indent="-514350">
              <a:buFont typeface="+mj-lt"/>
              <a:buAutoNum type="romanUcPeriod"/>
            </a:pPr>
            <a:endParaRPr lang="en-GB" sz="2400" dirty="0">
              <a:solidFill>
                <a:schemeClr val="tx1"/>
              </a:solidFill>
            </a:endParaRPr>
          </a:p>
          <a:p>
            <a:pPr marL="514350" lvl="0" indent="-514350">
              <a:buFont typeface="+mj-lt"/>
              <a:buAutoNum type="romanUcPeriod"/>
            </a:pPr>
            <a:r>
              <a:rPr lang="en-GB" sz="2400" dirty="0" smtClean="0">
                <a:solidFill>
                  <a:schemeClr val="tx1"/>
                </a:solidFill>
              </a:rPr>
              <a:t>Panel data enables </a:t>
            </a:r>
            <a:r>
              <a:rPr lang="en-GB" sz="2400" b="1" dirty="0" smtClean="0">
                <a:solidFill>
                  <a:srgbClr val="0000FF"/>
                </a:solidFill>
              </a:rPr>
              <a:t>the study of more complex behavioural</a:t>
            </a:r>
          </a:p>
          <a:p>
            <a:pPr marL="514350" lvl="0" indent="-514350">
              <a:buFont typeface="+mj-lt"/>
              <a:buAutoNum type="romanUcPeriod"/>
            </a:pPr>
            <a:endParaRPr lang="en-GB" sz="2400" dirty="0" smtClean="0">
              <a:solidFill>
                <a:schemeClr val="tx1"/>
              </a:solidFill>
            </a:endParaRPr>
          </a:p>
          <a:p>
            <a:pPr marL="514350" lvl="0" indent="-514350">
              <a:buFont typeface="+mj-lt"/>
              <a:buAutoNum type="romanUcPeriod"/>
            </a:pPr>
            <a:r>
              <a:rPr lang="en-GB" sz="2400" dirty="0" smtClean="0">
                <a:solidFill>
                  <a:schemeClr val="tx1"/>
                </a:solidFill>
              </a:rPr>
              <a:t>Panel data can </a:t>
            </a:r>
            <a:r>
              <a:rPr lang="en-GB" sz="2400" b="1" dirty="0" smtClean="0">
                <a:solidFill>
                  <a:srgbClr val="0000FF"/>
                </a:solidFill>
              </a:rPr>
              <a:t>minimise the effects of aggregation bias</a:t>
            </a:r>
            <a:endParaRPr lang="th-TH" sz="2400" b="1" dirty="0" smtClean="0">
              <a:solidFill>
                <a:srgbClr val="0000FF"/>
              </a:solidFill>
            </a:endParaRPr>
          </a:p>
          <a:p>
            <a:pPr algn="ctr"/>
            <a:r>
              <a:rPr lang="en-GB" sz="2400" dirty="0" smtClean="0">
                <a:solidFill>
                  <a:schemeClr val="tx1"/>
                </a:solidFill>
              </a:rPr>
              <a:t> </a:t>
            </a:r>
            <a:endParaRPr lang="th-TH" sz="2400" dirty="0" smtClean="0">
              <a:solidFill>
                <a:schemeClr val="tx1"/>
              </a:solidFill>
            </a:endParaRPr>
          </a:p>
          <a:p>
            <a:pPr lvl="0" algn="ctr"/>
            <a:r>
              <a:rPr lang="en-GB" sz="2400" b="1" dirty="0" smtClean="0">
                <a:solidFill>
                  <a:schemeClr val="tx1"/>
                </a:solidFill>
              </a:rPr>
              <a:t/>
            </a:r>
            <a:br>
              <a:rPr lang="en-GB" sz="2400" b="1" dirty="0" smtClean="0">
                <a:solidFill>
                  <a:schemeClr val="tx1"/>
                </a:solidFill>
              </a:rPr>
            </a:br>
            <a:endParaRPr lang="th-TH" sz="2400" b="1" dirty="0" smtClean="0">
              <a:solidFill>
                <a:schemeClr val="tx1"/>
              </a:solidFill>
            </a:endParaRPr>
          </a:p>
          <a:p>
            <a:pPr algn="ctr"/>
            <a:endParaRPr lang="th-TH" dirty="0"/>
          </a:p>
        </p:txBody>
      </p:sp>
      <p:sp>
        <p:nvSpPr>
          <p:cNvPr id="14" name="ลูกศรลง 13"/>
          <p:cNvSpPr/>
          <p:nvPr/>
        </p:nvSpPr>
        <p:spPr>
          <a:xfrm>
            <a:off x="1553216" y="2118911"/>
            <a:ext cx="631217" cy="545295"/>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h-TH"/>
          </a:p>
        </p:txBody>
      </p:sp>
      <p:pic>
        <p:nvPicPr>
          <p:cNvPr id="19" name="Picture 2" descr="C:\Users\ASPIRE_4755\Documents\nurse\121024025905-52-best-jobs-nurse-practitioner-gallery-horizontal.jpg"/>
          <p:cNvPicPr>
            <a:picLocks noChangeAspect="1" noChangeArrowheads="1"/>
          </p:cNvPicPr>
          <p:nvPr/>
        </p:nvPicPr>
        <p:blipFill>
          <a:blip r:embed="rId3"/>
          <a:srcRect/>
          <a:stretch>
            <a:fillRect/>
          </a:stretch>
        </p:blipFill>
        <p:spPr bwMode="auto">
          <a:xfrm>
            <a:off x="0" y="2113726"/>
            <a:ext cx="1428727" cy="1100960"/>
          </a:xfrm>
          <a:prstGeom prst="rect">
            <a:avLst/>
          </a:prstGeom>
          <a:noFill/>
        </p:spPr>
      </p:pic>
      <p:pic>
        <p:nvPicPr>
          <p:cNvPr id="20" name="Picture 3" descr="C:\Users\ASPIRE_4755\Documents\nurse\nurses-care.jpg"/>
          <p:cNvPicPr>
            <a:picLocks noChangeAspect="1" noChangeArrowheads="1"/>
          </p:cNvPicPr>
          <p:nvPr/>
        </p:nvPicPr>
        <p:blipFill>
          <a:blip r:embed="rId4" cstate="print"/>
          <a:srcRect/>
          <a:stretch>
            <a:fillRect/>
          </a:stretch>
        </p:blipFill>
        <p:spPr bwMode="auto">
          <a:xfrm>
            <a:off x="1" y="3143248"/>
            <a:ext cx="1428727" cy="894106"/>
          </a:xfrm>
          <a:prstGeom prst="rect">
            <a:avLst/>
          </a:prstGeom>
          <a:noFill/>
        </p:spPr>
      </p:pic>
      <p:pic>
        <p:nvPicPr>
          <p:cNvPr id="21" name="Picture 4" descr="C:\Users\ASPIRE_4755\Documents\nurse\2521.jpg"/>
          <p:cNvPicPr>
            <a:picLocks noChangeAspect="1" noChangeArrowheads="1"/>
          </p:cNvPicPr>
          <p:nvPr/>
        </p:nvPicPr>
        <p:blipFill>
          <a:blip r:embed="rId5"/>
          <a:srcRect/>
          <a:stretch>
            <a:fillRect/>
          </a:stretch>
        </p:blipFill>
        <p:spPr bwMode="auto">
          <a:xfrm>
            <a:off x="0" y="4000503"/>
            <a:ext cx="1428728" cy="1090345"/>
          </a:xfrm>
          <a:prstGeom prst="rect">
            <a:avLst/>
          </a:prstGeom>
          <a:noFill/>
        </p:spPr>
      </p:pic>
      <p:sp>
        <p:nvSpPr>
          <p:cNvPr id="6" name="TextBox 5"/>
          <p:cNvSpPr txBox="1"/>
          <p:nvPr/>
        </p:nvSpPr>
        <p:spPr>
          <a:xfrm>
            <a:off x="2269486" y="2231898"/>
            <a:ext cx="6660232" cy="461665"/>
          </a:xfrm>
          <a:prstGeom prst="rect">
            <a:avLst/>
          </a:prstGeom>
          <a:noFill/>
        </p:spPr>
        <p:txBody>
          <a:bodyPr wrap="square" rtlCol="0">
            <a:spAutoFit/>
          </a:bodyPr>
          <a:lstStyle/>
          <a:p>
            <a:r>
              <a:rPr lang="en-US" sz="2400" b="1" dirty="0" smtClean="0">
                <a:solidFill>
                  <a:srgbClr val="FF0000"/>
                </a:solidFill>
              </a:rPr>
              <a:t>This paper observed data for 6 years (1993-1998)</a:t>
            </a:r>
            <a:endParaRPr lang="th-TH" sz="2400" b="1" dirty="0">
              <a:solidFill>
                <a:srgbClr val="FF0000"/>
              </a:solidFill>
            </a:endParaRPr>
          </a:p>
        </p:txBody>
      </p:sp>
    </p:spTree>
    <p:extLst>
      <p:ext uri="{BB962C8B-B14F-4D97-AF65-F5344CB8AC3E}">
        <p14:creationId xmlns:p14="http://schemas.microsoft.com/office/powerpoint/2010/main" val="8416164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สี่เหลี่ยมมุมมน 13"/>
          <p:cNvSpPr/>
          <p:nvPr/>
        </p:nvSpPr>
        <p:spPr>
          <a:xfrm>
            <a:off x="285720" y="285728"/>
            <a:ext cx="8715436" cy="3643338"/>
          </a:xfrm>
          <a:prstGeom prst="roundRect">
            <a:avLst/>
          </a:prstGeom>
          <a:solidFill>
            <a:schemeClr val="accent1">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8553" name="Rectangle 9"/>
          <p:cNvSpPr>
            <a:spLocks noChangeArrowheads="1"/>
          </p:cNvSpPr>
          <p:nvPr/>
        </p:nvSpPr>
        <p:spPr bwMode="white">
          <a:xfrm>
            <a:off x="1919287" y="2285202"/>
            <a:ext cx="5729016" cy="1815882"/>
          </a:xfrm>
          <a:prstGeom prst="rect">
            <a:avLst/>
          </a:prstGeom>
          <a:solidFill>
            <a:schemeClr val="tx2">
              <a:lumMod val="20000"/>
              <a:lumOff val="80000"/>
            </a:schemeClr>
          </a:solidFill>
          <a:ln>
            <a:headEnd/>
            <a:tailEnd/>
          </a:ln>
        </p:spPr>
        <p:style>
          <a:lnRef idx="3">
            <a:schemeClr val="lt1"/>
          </a:lnRef>
          <a:fillRef idx="1">
            <a:schemeClr val="accent1"/>
          </a:fillRef>
          <a:effectRef idx="1">
            <a:schemeClr val="accent1"/>
          </a:effectRef>
          <a:fontRef idx="minor">
            <a:schemeClr val="lt1"/>
          </a:fontRef>
        </p:style>
        <p:txBody>
          <a:bodyPr wrap="square">
            <a:spAutoFit/>
          </a:bodyPr>
          <a:lstStyle/>
          <a:p>
            <a:r>
              <a:rPr lang="en-US" sz="2800" b="1" dirty="0" smtClean="0">
                <a:solidFill>
                  <a:srgbClr val="9900FF"/>
                </a:solidFill>
              </a:rPr>
              <a:t>1) Health care institution </a:t>
            </a:r>
            <a:br>
              <a:rPr lang="en-US" sz="2800" b="1" dirty="0" smtClean="0">
                <a:solidFill>
                  <a:srgbClr val="9900FF"/>
                </a:solidFill>
              </a:rPr>
            </a:br>
            <a:r>
              <a:rPr lang="en-US" sz="2800" b="1" dirty="0" smtClean="0">
                <a:solidFill>
                  <a:srgbClr val="9900FF"/>
                </a:solidFill>
              </a:rPr>
              <a:t>    (where each nurse works)</a:t>
            </a:r>
          </a:p>
          <a:p>
            <a:r>
              <a:rPr lang="en-US" sz="2800" b="1" dirty="0" smtClean="0">
                <a:solidFill>
                  <a:srgbClr val="9900FF"/>
                </a:solidFill>
              </a:rPr>
              <a:t>2) Actual working hours </a:t>
            </a:r>
          </a:p>
          <a:p>
            <a:r>
              <a:rPr lang="en-US" sz="2800" b="1" dirty="0" smtClean="0">
                <a:solidFill>
                  <a:srgbClr val="9900FF"/>
                </a:solidFill>
              </a:rPr>
              <a:t>3) Type of contract for each nurse</a:t>
            </a:r>
            <a:endParaRPr lang="en-US" sz="2800" b="1" dirty="0">
              <a:solidFill>
                <a:srgbClr val="9900FF"/>
              </a:solidFill>
              <a:latin typeface="Calibri" pitchFamily="34" charset="0"/>
            </a:endParaRPr>
          </a:p>
        </p:txBody>
      </p:sp>
      <p:sp>
        <p:nvSpPr>
          <p:cNvPr id="108551" name="Rectangle 7"/>
          <p:cNvSpPr>
            <a:spLocks noChangeArrowheads="1"/>
          </p:cNvSpPr>
          <p:nvPr/>
        </p:nvSpPr>
        <p:spPr bwMode="white">
          <a:xfrm>
            <a:off x="683568" y="476672"/>
            <a:ext cx="7987032" cy="1569660"/>
          </a:xfrm>
          <a:prstGeom prst="rect">
            <a:avLst/>
          </a:prstGeom>
          <a:solidFill>
            <a:schemeClr val="tx2">
              <a:lumMod val="20000"/>
              <a:lumOff val="80000"/>
            </a:schemeClr>
          </a:solidFill>
          <a:ln>
            <a:headEnd/>
            <a:tailEnd/>
          </a:ln>
        </p:spPr>
        <p:style>
          <a:lnRef idx="3">
            <a:schemeClr val="lt1"/>
          </a:lnRef>
          <a:fillRef idx="1">
            <a:schemeClr val="accent1"/>
          </a:fillRef>
          <a:effectRef idx="1">
            <a:schemeClr val="accent1"/>
          </a:effectRef>
          <a:fontRef idx="minor">
            <a:schemeClr val="lt1"/>
          </a:fontRef>
        </p:style>
        <p:txBody>
          <a:bodyPr wrap="square">
            <a:spAutoFit/>
          </a:bodyPr>
          <a:lstStyle/>
          <a:p>
            <a:r>
              <a:rPr lang="en-US" sz="3200" b="1" dirty="0" smtClean="0">
                <a:solidFill>
                  <a:schemeClr val="tx1"/>
                </a:solidFill>
              </a:rPr>
              <a:t> </a:t>
            </a:r>
            <a:r>
              <a:rPr lang="en-US" sz="3200" b="1" dirty="0">
                <a:solidFill>
                  <a:schemeClr val="tx1"/>
                </a:solidFill>
              </a:rPr>
              <a:t>T</a:t>
            </a:r>
            <a:r>
              <a:rPr lang="en-US" sz="3200" b="1" dirty="0" smtClean="0">
                <a:solidFill>
                  <a:schemeClr val="tx1"/>
                </a:solidFill>
              </a:rPr>
              <a:t>his paper investigates the labor supply of  </a:t>
            </a:r>
            <a:br>
              <a:rPr lang="en-US" sz="3200" b="1" dirty="0" smtClean="0">
                <a:solidFill>
                  <a:schemeClr val="tx1"/>
                </a:solidFill>
              </a:rPr>
            </a:br>
            <a:r>
              <a:rPr lang="en-US" sz="3200" b="1" dirty="0" smtClean="0">
                <a:solidFill>
                  <a:schemeClr val="tx1"/>
                </a:solidFill>
              </a:rPr>
              <a:t> nurses by accessing information about  </a:t>
            </a:r>
            <a:br>
              <a:rPr lang="en-US" sz="3200" b="1" dirty="0" smtClean="0">
                <a:solidFill>
                  <a:schemeClr val="tx1"/>
                </a:solidFill>
              </a:rPr>
            </a:br>
            <a:r>
              <a:rPr lang="en-US" sz="3200" b="1" dirty="0" smtClean="0">
                <a:solidFill>
                  <a:schemeClr val="tx1"/>
                </a:solidFill>
              </a:rPr>
              <a:t> </a:t>
            </a:r>
            <a:r>
              <a:rPr lang="en-US" sz="3200" b="1" dirty="0" smtClean="0">
                <a:solidFill>
                  <a:srgbClr val="9900FF"/>
                </a:solidFill>
              </a:rPr>
              <a:t>individual characteristic </a:t>
            </a:r>
            <a:r>
              <a:rPr lang="en-US" sz="3200" b="1" dirty="0" smtClean="0">
                <a:solidFill>
                  <a:schemeClr val="tx1"/>
                </a:solidFill>
              </a:rPr>
              <a:t>including:</a:t>
            </a:r>
            <a:endParaRPr lang="en-US" sz="2800" b="1" dirty="0">
              <a:solidFill>
                <a:srgbClr val="FEFEFE"/>
              </a:solidFill>
              <a:latin typeface="Calibri" pitchFamily="34" charset="0"/>
            </a:endParaRPr>
          </a:p>
        </p:txBody>
      </p:sp>
      <p:pic>
        <p:nvPicPr>
          <p:cNvPr id="9" name="Picture 2" descr="C:\Users\ASPIRE_4755\Documents\nurse\121024025905-52-best-jobs-nurse-practitioner-gallery-horizontal.jpg"/>
          <p:cNvPicPr>
            <a:picLocks noChangeAspect="1" noChangeArrowheads="1"/>
          </p:cNvPicPr>
          <p:nvPr/>
        </p:nvPicPr>
        <p:blipFill rotWithShape="1">
          <a:blip r:embed="rId2"/>
          <a:srcRect b="2441"/>
          <a:stretch/>
        </p:blipFill>
        <p:spPr bwMode="auto">
          <a:xfrm>
            <a:off x="6617217" y="4436909"/>
            <a:ext cx="2595763" cy="1951426"/>
          </a:xfrm>
          <a:prstGeom prst="rect">
            <a:avLst/>
          </a:prstGeom>
          <a:noFill/>
        </p:spPr>
      </p:pic>
      <p:pic>
        <p:nvPicPr>
          <p:cNvPr id="10" name="Picture 4" descr="C:\Users\ASPIRE_4755\Documents\nurse\2521.jpg"/>
          <p:cNvPicPr>
            <a:picLocks noChangeAspect="1" noChangeArrowheads="1"/>
          </p:cNvPicPr>
          <p:nvPr/>
        </p:nvPicPr>
        <p:blipFill>
          <a:blip r:embed="rId3"/>
          <a:srcRect/>
          <a:stretch>
            <a:fillRect/>
          </a:stretch>
        </p:blipFill>
        <p:spPr bwMode="auto">
          <a:xfrm>
            <a:off x="4252405" y="4583610"/>
            <a:ext cx="2364812" cy="1804725"/>
          </a:xfrm>
          <a:prstGeom prst="rect">
            <a:avLst/>
          </a:prstGeom>
          <a:noFill/>
        </p:spPr>
      </p:pic>
      <p:pic>
        <p:nvPicPr>
          <p:cNvPr id="11" name="Picture 2" descr="C:\Users\ASPIRE_4755\Documents\nurse\nurse.jpg"/>
          <p:cNvPicPr>
            <a:picLocks noChangeAspect="1" noChangeArrowheads="1"/>
          </p:cNvPicPr>
          <p:nvPr/>
        </p:nvPicPr>
        <p:blipFill>
          <a:blip r:embed="rId4" cstate="print"/>
          <a:srcRect/>
          <a:stretch>
            <a:fillRect/>
          </a:stretch>
        </p:blipFill>
        <p:spPr bwMode="auto">
          <a:xfrm>
            <a:off x="2257269" y="4854206"/>
            <a:ext cx="1995136" cy="1518972"/>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958" y="21629"/>
            <a:ext cx="8229600" cy="1143000"/>
          </a:xfrm>
        </p:spPr>
        <p:txBody>
          <a:bodyPr>
            <a:normAutofit/>
          </a:bodyPr>
          <a:lstStyle/>
          <a:p>
            <a:r>
              <a:rPr lang="en-US" sz="4000" b="1" dirty="0" smtClean="0">
                <a:solidFill>
                  <a:srgbClr val="0000FF"/>
                </a:solidFill>
              </a:rPr>
              <a:t>Data Used</a:t>
            </a:r>
            <a:endParaRPr lang="th-TH" sz="4000" b="1" dirty="0">
              <a:solidFill>
                <a:srgbClr val="0000FF"/>
              </a:solidFill>
            </a:endParaRPr>
          </a:p>
        </p:txBody>
      </p:sp>
      <p:sp>
        <p:nvSpPr>
          <p:cNvPr id="5" name="สี่เหลี่ยมผืนผ้า 28"/>
          <p:cNvSpPr/>
          <p:nvPr/>
        </p:nvSpPr>
        <p:spPr>
          <a:xfrm>
            <a:off x="655373" y="980728"/>
            <a:ext cx="7884185" cy="1008112"/>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lvl="0" algn="ctr"/>
            <a:r>
              <a:rPr lang="en-US" sz="2800" b="1" dirty="0" smtClean="0">
                <a:solidFill>
                  <a:schemeClr val="bg1"/>
                </a:solidFill>
              </a:rPr>
              <a:t> </a:t>
            </a:r>
            <a:r>
              <a:rPr lang="en-US" sz="3200" b="1" dirty="0">
                <a:solidFill>
                  <a:schemeClr val="bg1"/>
                </a:solidFill>
              </a:rPr>
              <a:t>Consist of administrative data for the years </a:t>
            </a:r>
            <a:br>
              <a:rPr lang="en-US" sz="3200" b="1" dirty="0">
                <a:solidFill>
                  <a:schemeClr val="bg1"/>
                </a:solidFill>
              </a:rPr>
            </a:br>
            <a:r>
              <a:rPr lang="en-US" sz="3200" b="1" dirty="0">
                <a:solidFill>
                  <a:schemeClr val="bg1"/>
                </a:solidFill>
              </a:rPr>
              <a:t>1993-1998 collected from different </a:t>
            </a:r>
            <a:endParaRPr lang="th-TH" sz="3200" dirty="0"/>
          </a:p>
        </p:txBody>
      </p:sp>
      <p:grpSp>
        <p:nvGrpSpPr>
          <p:cNvPr id="6" name="Group 5"/>
          <p:cNvGrpSpPr/>
          <p:nvPr/>
        </p:nvGrpSpPr>
        <p:grpSpPr>
          <a:xfrm>
            <a:off x="4698374" y="2192281"/>
            <a:ext cx="4367281" cy="3427472"/>
            <a:chOff x="4391928" y="727177"/>
            <a:chExt cx="3407482" cy="3954316"/>
          </a:xfrm>
        </p:grpSpPr>
        <p:sp>
          <p:nvSpPr>
            <p:cNvPr id="7" name="Rectangle 6"/>
            <p:cNvSpPr/>
            <p:nvPr/>
          </p:nvSpPr>
          <p:spPr>
            <a:xfrm>
              <a:off x="4391928" y="727177"/>
              <a:ext cx="3407482" cy="3954316"/>
            </a:xfrm>
            <a:prstGeom prst="rect">
              <a:avLst/>
            </a:prstGeom>
            <a:solidFill>
              <a:schemeClr val="tx2">
                <a:lumMod val="20000"/>
                <a:lumOff val="80000"/>
              </a:schemeClr>
            </a:solidFill>
          </p:spPr>
          <p:style>
            <a:lnRef idx="2">
              <a:schemeClr val="lt1">
                <a:hueOff val="0"/>
                <a:satOff val="0"/>
                <a:lumOff val="0"/>
                <a:alphaOff val="0"/>
              </a:schemeClr>
            </a:lnRef>
            <a:fillRef idx="1">
              <a:scrgbClr r="0" g="0" b="0"/>
            </a:fillRef>
            <a:effectRef idx="0">
              <a:schemeClr val="accent4">
                <a:hueOff val="0"/>
                <a:satOff val="0"/>
                <a:lumOff val="0"/>
                <a:alphaOff val="0"/>
              </a:schemeClr>
            </a:effectRef>
            <a:fontRef idx="minor">
              <a:schemeClr val="lt1"/>
            </a:fontRef>
          </p:style>
        </p:sp>
        <p:sp>
          <p:nvSpPr>
            <p:cNvPr id="8" name="Rectangle 7"/>
            <p:cNvSpPr/>
            <p:nvPr/>
          </p:nvSpPr>
          <p:spPr>
            <a:xfrm>
              <a:off x="4967840" y="727177"/>
              <a:ext cx="2831570" cy="341731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l" defTabSz="800100">
                <a:lnSpc>
                  <a:spcPct val="90000"/>
                </a:lnSpc>
                <a:spcBef>
                  <a:spcPct val="0"/>
                </a:spcBef>
                <a:spcAft>
                  <a:spcPct val="35000"/>
                </a:spcAft>
              </a:pPr>
              <a:r>
                <a:rPr lang="en-US" sz="1800" kern="1200" dirty="0" smtClean="0"/>
                <a:t>   </a:t>
              </a:r>
              <a:endParaRPr lang="th-TH" sz="2200" b="1" kern="1200" dirty="0">
                <a:solidFill>
                  <a:schemeClr val="tx1"/>
                </a:solidFill>
              </a:endParaRPr>
            </a:p>
          </p:txBody>
        </p:sp>
      </p:grpSp>
      <p:sp>
        <p:nvSpPr>
          <p:cNvPr id="9" name="TextBox 8"/>
          <p:cNvSpPr txBox="1"/>
          <p:nvPr/>
        </p:nvSpPr>
        <p:spPr>
          <a:xfrm>
            <a:off x="4761154" y="2244282"/>
            <a:ext cx="4400014" cy="3393237"/>
          </a:xfrm>
          <a:prstGeom prst="rect">
            <a:avLst/>
          </a:prstGeom>
          <a:noFill/>
        </p:spPr>
        <p:txBody>
          <a:bodyPr wrap="square" rtlCol="0">
            <a:spAutoFit/>
          </a:bodyPr>
          <a:lstStyle/>
          <a:p>
            <a:pPr lvl="0" defTabSz="800100">
              <a:spcBef>
                <a:spcPct val="0"/>
              </a:spcBef>
              <a:spcAft>
                <a:spcPct val="35000"/>
              </a:spcAft>
            </a:pPr>
            <a:r>
              <a:rPr lang="en-US" sz="1400" dirty="0"/>
              <a:t> </a:t>
            </a:r>
            <a:r>
              <a:rPr lang="en-US" sz="2200" b="1" dirty="0">
                <a:solidFill>
                  <a:srgbClr val="9900FF"/>
                </a:solidFill>
              </a:rPr>
              <a:t>NALRA register </a:t>
            </a:r>
            <a:r>
              <a:rPr lang="en-US" sz="2200" dirty="0"/>
              <a:t>contains very    </a:t>
            </a:r>
            <a:br>
              <a:rPr lang="en-US" sz="2200" dirty="0"/>
            </a:br>
            <a:r>
              <a:rPr lang="en-US" sz="2200" dirty="0" smtClean="0"/>
              <a:t> detailed </a:t>
            </a:r>
            <a:r>
              <a:rPr lang="en-US" sz="2200" dirty="0"/>
              <a:t>individual information on</a:t>
            </a:r>
          </a:p>
          <a:p>
            <a:pPr lvl="0" defTabSz="800100">
              <a:spcBef>
                <a:spcPct val="0"/>
              </a:spcBef>
              <a:spcAft>
                <a:spcPct val="35000"/>
              </a:spcAft>
            </a:pPr>
            <a:r>
              <a:rPr lang="en-US" sz="2200" dirty="0"/>
              <a:t>   </a:t>
            </a:r>
            <a:r>
              <a:rPr lang="en-US" sz="2200" b="1" dirty="0">
                <a:solidFill>
                  <a:srgbClr val="9900FF"/>
                </a:solidFill>
              </a:rPr>
              <a:t>- Standard wages over time</a:t>
            </a:r>
          </a:p>
          <a:p>
            <a:pPr lvl="0" defTabSz="800100">
              <a:spcBef>
                <a:spcPct val="0"/>
              </a:spcBef>
              <a:spcAft>
                <a:spcPct val="35000"/>
              </a:spcAft>
            </a:pPr>
            <a:r>
              <a:rPr lang="en-US" sz="2200" b="1" dirty="0">
                <a:solidFill>
                  <a:srgbClr val="9900FF"/>
                </a:solidFill>
              </a:rPr>
              <a:t>   - Compensation for work </a:t>
            </a:r>
            <a:r>
              <a:rPr lang="en-US" sz="2200" b="1" dirty="0" smtClean="0">
                <a:solidFill>
                  <a:srgbClr val="9900FF"/>
                </a:solidFill>
              </a:rPr>
              <a:t>outside </a:t>
            </a:r>
            <a:br>
              <a:rPr lang="en-US" sz="2200" b="1" dirty="0" smtClean="0">
                <a:solidFill>
                  <a:srgbClr val="9900FF"/>
                </a:solidFill>
              </a:rPr>
            </a:br>
            <a:r>
              <a:rPr lang="en-US" sz="2200" b="1" dirty="0" smtClean="0">
                <a:solidFill>
                  <a:srgbClr val="9900FF"/>
                </a:solidFill>
              </a:rPr>
              <a:t>      normal </a:t>
            </a:r>
            <a:r>
              <a:rPr lang="en-US" sz="2200" b="1" dirty="0">
                <a:solidFill>
                  <a:srgbClr val="9900FF"/>
                </a:solidFill>
              </a:rPr>
              <a:t>hours </a:t>
            </a:r>
          </a:p>
          <a:p>
            <a:pPr lvl="0" defTabSz="800100">
              <a:spcBef>
                <a:spcPct val="0"/>
              </a:spcBef>
              <a:spcAft>
                <a:spcPct val="35000"/>
              </a:spcAft>
            </a:pPr>
            <a:r>
              <a:rPr lang="en-US" sz="2200" b="1" dirty="0">
                <a:solidFill>
                  <a:srgbClr val="9900FF"/>
                </a:solidFill>
              </a:rPr>
              <a:t>   - Total number of hours worked </a:t>
            </a:r>
          </a:p>
          <a:p>
            <a:pPr lvl="0" defTabSz="800100">
              <a:spcBef>
                <a:spcPct val="0"/>
              </a:spcBef>
              <a:spcAft>
                <a:spcPct val="35000"/>
              </a:spcAft>
            </a:pPr>
            <a:r>
              <a:rPr lang="en-US" sz="2200" b="1" dirty="0">
                <a:solidFill>
                  <a:srgbClr val="9900FF"/>
                </a:solidFill>
              </a:rPr>
              <a:t>   - Workplace of the nurse</a:t>
            </a:r>
          </a:p>
          <a:p>
            <a:pPr lvl="0" defTabSz="800100">
              <a:spcBef>
                <a:spcPct val="0"/>
              </a:spcBef>
              <a:spcAft>
                <a:spcPct val="35000"/>
              </a:spcAft>
            </a:pPr>
            <a:r>
              <a:rPr lang="en-US" sz="2200" b="1" dirty="0">
                <a:solidFill>
                  <a:srgbClr val="9900FF"/>
                </a:solidFill>
              </a:rPr>
              <a:t>   - Kind of job </a:t>
            </a:r>
            <a:endParaRPr lang="th-TH" sz="2200" b="1" dirty="0">
              <a:solidFill>
                <a:srgbClr val="9900FF"/>
              </a:solidFill>
            </a:endParaRPr>
          </a:p>
        </p:txBody>
      </p:sp>
      <p:grpSp>
        <p:nvGrpSpPr>
          <p:cNvPr id="10" name="Group 9"/>
          <p:cNvGrpSpPr/>
          <p:nvPr/>
        </p:nvGrpSpPr>
        <p:grpSpPr>
          <a:xfrm>
            <a:off x="60961" y="2214478"/>
            <a:ext cx="4536504" cy="3405275"/>
            <a:chOff x="4391928" y="727177"/>
            <a:chExt cx="3407482" cy="4231601"/>
          </a:xfrm>
        </p:grpSpPr>
        <p:sp>
          <p:nvSpPr>
            <p:cNvPr id="11" name="Rectangle 10"/>
            <p:cNvSpPr/>
            <p:nvPr/>
          </p:nvSpPr>
          <p:spPr>
            <a:xfrm>
              <a:off x="4391928" y="727177"/>
              <a:ext cx="3407482" cy="4231601"/>
            </a:xfrm>
            <a:prstGeom prst="rect">
              <a:avLst/>
            </a:prstGeom>
            <a:solidFill>
              <a:schemeClr val="tx2">
                <a:lumMod val="20000"/>
                <a:lumOff val="80000"/>
              </a:schemeClr>
            </a:solidFill>
          </p:spPr>
          <p:style>
            <a:lnRef idx="2">
              <a:schemeClr val="lt1">
                <a:hueOff val="0"/>
                <a:satOff val="0"/>
                <a:lumOff val="0"/>
                <a:alphaOff val="0"/>
              </a:schemeClr>
            </a:lnRef>
            <a:fillRef idx="1">
              <a:scrgbClr r="0" g="0" b="0"/>
            </a:fillRef>
            <a:effectRef idx="0">
              <a:schemeClr val="accent4">
                <a:hueOff val="0"/>
                <a:satOff val="0"/>
                <a:lumOff val="0"/>
                <a:alphaOff val="0"/>
              </a:schemeClr>
            </a:effectRef>
            <a:fontRef idx="minor">
              <a:schemeClr val="lt1"/>
            </a:fontRef>
          </p:style>
        </p:sp>
        <p:sp>
          <p:nvSpPr>
            <p:cNvPr id="12" name="Rectangle 11"/>
            <p:cNvSpPr/>
            <p:nvPr/>
          </p:nvSpPr>
          <p:spPr>
            <a:xfrm>
              <a:off x="4967840" y="727177"/>
              <a:ext cx="2831570" cy="341731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l" defTabSz="800100">
                <a:lnSpc>
                  <a:spcPct val="90000"/>
                </a:lnSpc>
                <a:spcBef>
                  <a:spcPct val="0"/>
                </a:spcBef>
                <a:spcAft>
                  <a:spcPct val="35000"/>
                </a:spcAft>
              </a:pPr>
              <a:r>
                <a:rPr lang="en-US" sz="1800" kern="1200" dirty="0" smtClean="0"/>
                <a:t>   </a:t>
              </a:r>
              <a:endParaRPr lang="th-TH" sz="2200" b="1" kern="1200" dirty="0">
                <a:solidFill>
                  <a:schemeClr val="tx1"/>
                </a:solidFill>
              </a:endParaRPr>
            </a:p>
          </p:txBody>
        </p:sp>
      </p:grpSp>
      <p:sp>
        <p:nvSpPr>
          <p:cNvPr id="13" name="Rectangle 12"/>
          <p:cNvSpPr/>
          <p:nvPr/>
        </p:nvSpPr>
        <p:spPr>
          <a:xfrm>
            <a:off x="189154" y="2320966"/>
            <a:ext cx="4572000" cy="3170099"/>
          </a:xfrm>
          <a:prstGeom prst="rect">
            <a:avLst/>
          </a:prstGeom>
        </p:spPr>
        <p:txBody>
          <a:bodyPr>
            <a:spAutoFit/>
          </a:bodyPr>
          <a:lstStyle/>
          <a:p>
            <a:pPr lvl="0"/>
            <a:r>
              <a:rPr lang="en-US" sz="2200" b="1" dirty="0">
                <a:solidFill>
                  <a:srgbClr val="9900FF"/>
                </a:solidFill>
              </a:rPr>
              <a:t>Statistics Norway (SSB)</a:t>
            </a:r>
            <a:r>
              <a:rPr lang="en-US" sz="2200" dirty="0">
                <a:solidFill>
                  <a:srgbClr val="9900FF"/>
                </a:solidFill>
              </a:rPr>
              <a:t> </a:t>
            </a:r>
            <a:r>
              <a:rPr lang="en-US" sz="2200" dirty="0"/>
              <a:t>provides    </a:t>
            </a:r>
            <a:br>
              <a:rPr lang="en-US" sz="2200" dirty="0"/>
            </a:br>
            <a:r>
              <a:rPr lang="en-US" sz="2200" dirty="0" smtClean="0"/>
              <a:t>detailed </a:t>
            </a:r>
            <a:r>
              <a:rPr lang="en-US" sz="2200" dirty="0"/>
              <a:t>background information </a:t>
            </a:r>
            <a:r>
              <a:rPr lang="en-US" sz="2200" dirty="0" smtClean="0"/>
              <a:t/>
            </a:r>
            <a:br>
              <a:rPr lang="en-US" sz="2200" dirty="0" smtClean="0"/>
            </a:br>
            <a:r>
              <a:rPr lang="en-US" sz="2200" dirty="0" smtClean="0"/>
              <a:t>on all </a:t>
            </a:r>
            <a:r>
              <a:rPr lang="en-US" sz="2200" dirty="0"/>
              <a:t>individuals who have </a:t>
            </a:r>
            <a:r>
              <a:rPr lang="en-US" sz="2200" dirty="0" smtClean="0"/>
              <a:t>completed their </a:t>
            </a:r>
            <a:r>
              <a:rPr lang="en-US" sz="2200" dirty="0"/>
              <a:t>nursing education </a:t>
            </a:r>
            <a:endParaRPr lang="en-US" sz="2200" dirty="0" smtClean="0"/>
          </a:p>
          <a:p>
            <a:pPr lvl="0"/>
            <a:endParaRPr lang="en-US" sz="800" dirty="0"/>
          </a:p>
          <a:p>
            <a:pPr lvl="0"/>
            <a:r>
              <a:rPr lang="en-US" sz="2200" dirty="0"/>
              <a:t>  </a:t>
            </a:r>
            <a:r>
              <a:rPr lang="en-US" sz="2200" b="1" dirty="0">
                <a:solidFill>
                  <a:srgbClr val="9900FF"/>
                </a:solidFill>
              </a:rPr>
              <a:t>- Whether the individual </a:t>
            </a:r>
            <a:r>
              <a:rPr lang="en-US" sz="2200" b="1" dirty="0" smtClean="0">
                <a:solidFill>
                  <a:srgbClr val="9900FF"/>
                </a:solidFill>
              </a:rPr>
              <a:t>works </a:t>
            </a:r>
            <a:br>
              <a:rPr lang="en-US" sz="2200" b="1" dirty="0" smtClean="0">
                <a:solidFill>
                  <a:srgbClr val="9900FF"/>
                </a:solidFill>
              </a:rPr>
            </a:br>
            <a:r>
              <a:rPr lang="en-US" sz="2200" b="1" dirty="0" smtClean="0">
                <a:solidFill>
                  <a:srgbClr val="9900FF"/>
                </a:solidFill>
              </a:rPr>
              <a:t>    or not</a:t>
            </a:r>
          </a:p>
          <a:p>
            <a:pPr lvl="0"/>
            <a:endParaRPr lang="en-US" sz="800" b="1" dirty="0">
              <a:solidFill>
                <a:srgbClr val="9900FF"/>
              </a:solidFill>
            </a:endParaRPr>
          </a:p>
          <a:p>
            <a:pPr lvl="0"/>
            <a:r>
              <a:rPr lang="en-US" sz="2200" b="1" dirty="0">
                <a:solidFill>
                  <a:srgbClr val="9900FF"/>
                </a:solidFill>
              </a:rPr>
              <a:t>  - Where the individual works </a:t>
            </a:r>
            <a:endParaRPr lang="en-US" sz="2200" b="1" dirty="0" smtClean="0">
              <a:solidFill>
                <a:srgbClr val="9900FF"/>
              </a:solidFill>
            </a:endParaRPr>
          </a:p>
          <a:p>
            <a:pPr lvl="0"/>
            <a:endParaRPr lang="en-US" sz="800" b="1" dirty="0">
              <a:solidFill>
                <a:srgbClr val="9900FF"/>
              </a:solidFill>
            </a:endParaRPr>
          </a:p>
          <a:p>
            <a:pPr lvl="0"/>
            <a:r>
              <a:rPr lang="en-US" sz="2200" b="1" dirty="0">
                <a:solidFill>
                  <a:srgbClr val="9900FF"/>
                </a:solidFill>
              </a:rPr>
              <a:t>  - Yearly income </a:t>
            </a:r>
            <a:endParaRPr lang="th-TH" sz="2200" b="1" dirty="0">
              <a:solidFill>
                <a:srgbClr val="9900FF"/>
              </a:solidFill>
            </a:endParaRPr>
          </a:p>
        </p:txBody>
      </p:sp>
      <p:cxnSp>
        <p:nvCxnSpPr>
          <p:cNvPr id="15" name="Straight Connector 14"/>
          <p:cNvCxnSpPr/>
          <p:nvPr/>
        </p:nvCxnSpPr>
        <p:spPr>
          <a:xfrm>
            <a:off x="2051720" y="2027185"/>
            <a:ext cx="0" cy="18729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660232" y="2007856"/>
            <a:ext cx="0" cy="18442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2070780" y="5750504"/>
            <a:ext cx="0" cy="261451"/>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686477" y="5772178"/>
            <a:ext cx="0" cy="261451"/>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7" name="สี่เหลี่ยมผืนผ้า 28"/>
          <p:cNvSpPr/>
          <p:nvPr/>
        </p:nvSpPr>
        <p:spPr>
          <a:xfrm>
            <a:off x="514915" y="5529634"/>
            <a:ext cx="8165099" cy="1211734"/>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r>
              <a:rPr lang="en-US" sz="2800" b="1" dirty="0" smtClean="0">
                <a:solidFill>
                  <a:schemeClr val="bg1"/>
                </a:solidFill>
              </a:rPr>
              <a:t> </a:t>
            </a:r>
          </a:p>
          <a:p>
            <a:pPr algn="ctr"/>
            <a:r>
              <a:rPr lang="en-US" sz="2400" b="1" dirty="0" smtClean="0">
                <a:solidFill>
                  <a:schemeClr val="bg1"/>
                </a:solidFill>
              </a:rPr>
              <a:t>NALRA </a:t>
            </a:r>
            <a:r>
              <a:rPr lang="en-US" sz="2400" b="1" dirty="0">
                <a:solidFill>
                  <a:schemeClr val="bg1"/>
                </a:solidFill>
              </a:rPr>
              <a:t>sub- sample contains detailed wage and </a:t>
            </a:r>
            <a:br>
              <a:rPr lang="en-US" sz="2400" b="1" dirty="0">
                <a:solidFill>
                  <a:schemeClr val="bg1"/>
                </a:solidFill>
              </a:rPr>
            </a:br>
            <a:r>
              <a:rPr lang="en-US" sz="2400" b="1" dirty="0">
                <a:solidFill>
                  <a:schemeClr val="bg1"/>
                </a:solidFill>
              </a:rPr>
              <a:t>contractual information on 19,638 individuals over 5 years,</a:t>
            </a:r>
            <a:br>
              <a:rPr lang="en-US" sz="2400" b="1" dirty="0">
                <a:solidFill>
                  <a:schemeClr val="bg1"/>
                </a:solidFill>
              </a:rPr>
            </a:br>
            <a:r>
              <a:rPr lang="en-US" sz="2400" b="1" dirty="0">
                <a:solidFill>
                  <a:schemeClr val="bg1"/>
                </a:solidFill>
              </a:rPr>
              <a:t> totalling 69,122 observations</a:t>
            </a:r>
            <a:endParaRPr lang="th-TH" sz="2400" b="1" dirty="0">
              <a:solidFill>
                <a:schemeClr val="bg1"/>
              </a:solidFill>
            </a:endParaRPr>
          </a:p>
          <a:p>
            <a:pPr lvl="0" algn="ctr"/>
            <a:endParaRPr lang="th-TH" sz="2400" dirty="0">
              <a:solidFill>
                <a:schemeClr val="bg1"/>
              </a:solidFill>
            </a:endParaRPr>
          </a:p>
        </p:txBody>
      </p:sp>
    </p:spTree>
    <p:extLst>
      <p:ext uri="{BB962C8B-B14F-4D97-AF65-F5344CB8AC3E}">
        <p14:creationId xmlns:p14="http://schemas.microsoft.com/office/powerpoint/2010/main" val="6521895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59377"/>
            <a:ext cx="8229600" cy="1143000"/>
          </a:xfrm>
        </p:spPr>
        <p:txBody>
          <a:bodyPr>
            <a:normAutofit/>
          </a:bodyPr>
          <a:lstStyle/>
          <a:p>
            <a:r>
              <a:rPr lang="en-US" sz="4000" b="1" dirty="0" smtClean="0">
                <a:solidFill>
                  <a:srgbClr val="0000FF"/>
                </a:solidFill>
              </a:rPr>
              <a:t>NARLA sub-sample of female nurses</a:t>
            </a:r>
            <a:endParaRPr lang="th-TH" sz="4000" b="1" dirty="0">
              <a:solidFill>
                <a:srgbClr val="0000FF"/>
              </a:solidFill>
            </a:endParaRPr>
          </a:p>
        </p:txBody>
      </p:sp>
      <p:sp>
        <p:nvSpPr>
          <p:cNvPr id="3" name="Content Placeholder 2"/>
          <p:cNvSpPr>
            <a:spLocks noGrp="1"/>
          </p:cNvSpPr>
          <p:nvPr>
            <p:ph idx="1"/>
          </p:nvPr>
        </p:nvSpPr>
        <p:spPr>
          <a:xfrm>
            <a:off x="323528" y="980728"/>
            <a:ext cx="8229600" cy="4651169"/>
          </a:xfrm>
        </p:spPr>
        <p:txBody>
          <a:bodyPr/>
          <a:lstStyle/>
          <a:p>
            <a:pPr>
              <a:buFontTx/>
              <a:buChar char="-"/>
            </a:pPr>
            <a:r>
              <a:rPr lang="en-US" sz="2400" dirty="0" smtClean="0"/>
              <a:t>Average age of nurses = 37 years old</a:t>
            </a:r>
          </a:p>
          <a:p>
            <a:pPr>
              <a:buFontTx/>
              <a:buChar char="-"/>
            </a:pPr>
            <a:r>
              <a:rPr lang="en-US" sz="2400" dirty="0" smtClean="0"/>
              <a:t>Average years of experience = 12.5 years</a:t>
            </a:r>
          </a:p>
          <a:p>
            <a:pPr marL="0" indent="0">
              <a:buNone/>
            </a:pPr>
            <a:endParaRPr lang="th-TH" dirty="0"/>
          </a:p>
        </p:txBody>
      </p:sp>
      <p:graphicFrame>
        <p:nvGraphicFramePr>
          <p:cNvPr id="4" name="Chart 3"/>
          <p:cNvGraphicFramePr/>
          <p:nvPr>
            <p:extLst>
              <p:ext uri="{D42A27DB-BD31-4B8C-83A1-F6EECF244321}">
                <p14:modId xmlns:p14="http://schemas.microsoft.com/office/powerpoint/2010/main" val="3856057132"/>
              </p:ext>
            </p:extLst>
          </p:nvPr>
        </p:nvGraphicFramePr>
        <p:xfrm>
          <a:off x="755576" y="1556792"/>
          <a:ext cx="8643998" cy="430281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511717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229600" cy="1143000"/>
          </a:xfrm>
        </p:spPr>
        <p:txBody>
          <a:bodyPr>
            <a:normAutofit/>
          </a:bodyPr>
          <a:lstStyle/>
          <a:p>
            <a:r>
              <a:rPr lang="en-US" sz="4000" b="1" dirty="0" smtClean="0">
                <a:solidFill>
                  <a:srgbClr val="0000FF"/>
                </a:solidFill>
              </a:rPr>
              <a:t>NARLA sub-sample of female nurses</a:t>
            </a:r>
            <a:endParaRPr lang="th-TH" sz="4000" b="1" dirty="0">
              <a:solidFill>
                <a:srgbClr val="0000FF"/>
              </a:solidFill>
            </a:endParaRPr>
          </a:p>
        </p:txBody>
      </p:sp>
      <p:graphicFrame>
        <p:nvGraphicFramePr>
          <p:cNvPr id="6" name="Chart 5"/>
          <p:cNvGraphicFramePr/>
          <p:nvPr>
            <p:extLst>
              <p:ext uri="{D42A27DB-BD31-4B8C-83A1-F6EECF244321}">
                <p14:modId xmlns:p14="http://schemas.microsoft.com/office/powerpoint/2010/main" val="2034419627"/>
              </p:ext>
            </p:extLst>
          </p:nvPr>
        </p:nvGraphicFramePr>
        <p:xfrm>
          <a:off x="1071538" y="857232"/>
          <a:ext cx="7072362" cy="473599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511717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1143000"/>
          </a:xfrm>
        </p:spPr>
        <p:txBody>
          <a:bodyPr>
            <a:normAutofit/>
          </a:bodyPr>
          <a:lstStyle/>
          <a:p>
            <a:r>
              <a:rPr lang="en-US" sz="4000" b="1" dirty="0" smtClean="0">
                <a:solidFill>
                  <a:srgbClr val="0000FF"/>
                </a:solidFill>
              </a:rPr>
              <a:t>NARLA sub-sample of female nurses</a:t>
            </a:r>
            <a:endParaRPr lang="th-TH" sz="4000" b="1" dirty="0">
              <a:solidFill>
                <a:srgbClr val="0000FF"/>
              </a:solidFill>
            </a:endParaRPr>
          </a:p>
        </p:txBody>
      </p:sp>
      <p:graphicFrame>
        <p:nvGraphicFramePr>
          <p:cNvPr id="5" name="Chart 4"/>
          <p:cNvGraphicFramePr/>
          <p:nvPr>
            <p:extLst>
              <p:ext uri="{D42A27DB-BD31-4B8C-83A1-F6EECF244321}">
                <p14:modId xmlns:p14="http://schemas.microsoft.com/office/powerpoint/2010/main" val="3723091111"/>
              </p:ext>
            </p:extLst>
          </p:nvPr>
        </p:nvGraphicFramePr>
        <p:xfrm>
          <a:off x="1142976" y="1142984"/>
          <a:ext cx="6572296" cy="435771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511717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387570" y="1222291"/>
            <a:ext cx="8360894" cy="527751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h-TH">
              <a:ln>
                <a:solidFill>
                  <a:srgbClr val="0000FF"/>
                </a:solidFill>
              </a:ln>
              <a:solidFill>
                <a:srgbClr val="0000FF"/>
              </a:solidFill>
            </a:endParaRPr>
          </a:p>
        </p:txBody>
      </p:sp>
      <p:sp>
        <p:nvSpPr>
          <p:cNvPr id="2" name="Title 1"/>
          <p:cNvSpPr>
            <a:spLocks noGrp="1"/>
          </p:cNvSpPr>
          <p:nvPr>
            <p:ph type="title"/>
          </p:nvPr>
        </p:nvSpPr>
        <p:spPr>
          <a:xfrm>
            <a:off x="453217" y="226082"/>
            <a:ext cx="8229600" cy="1143000"/>
          </a:xfrm>
        </p:spPr>
        <p:txBody>
          <a:bodyPr>
            <a:normAutofit/>
          </a:bodyPr>
          <a:lstStyle/>
          <a:p>
            <a:r>
              <a:rPr lang="en-US" sz="4000" b="1" dirty="0" smtClean="0">
                <a:solidFill>
                  <a:srgbClr val="0000FF"/>
                </a:solidFill>
              </a:rPr>
              <a:t>Basic Labor Supply model</a:t>
            </a:r>
            <a:endParaRPr lang="th-TH" sz="4000" b="1" dirty="0">
              <a:solidFill>
                <a:srgbClr val="0000FF"/>
              </a:solidFill>
            </a:endParaRPr>
          </a:p>
        </p:txBody>
      </p:sp>
      <p:sp>
        <p:nvSpPr>
          <p:cNvPr id="3" name="Content Placeholder 2"/>
          <p:cNvSpPr>
            <a:spLocks noGrp="1"/>
          </p:cNvSpPr>
          <p:nvPr>
            <p:ph idx="1"/>
          </p:nvPr>
        </p:nvSpPr>
        <p:spPr>
          <a:xfrm>
            <a:off x="457200" y="1175823"/>
            <a:ext cx="8229600" cy="3333298"/>
          </a:xfrm>
        </p:spPr>
        <p:txBody>
          <a:bodyPr>
            <a:normAutofit/>
          </a:bodyPr>
          <a:lstStyle/>
          <a:p>
            <a:endParaRPr lang="en-US" dirty="0" smtClean="0"/>
          </a:p>
          <a:p>
            <a:endParaRPr lang="en-US" dirty="0"/>
          </a:p>
          <a:p>
            <a:endParaRPr lang="en-US" dirty="0" smtClean="0"/>
          </a:p>
          <a:p>
            <a:pPr marL="0" indent="0">
              <a:buNone/>
            </a:pPr>
            <a:r>
              <a:rPr lang="en-US" dirty="0" smtClean="0"/>
              <a:t> </a:t>
            </a:r>
          </a:p>
          <a:p>
            <a:pPr marL="0" indent="0">
              <a:buNone/>
            </a:pPr>
            <a:endParaRPr lang="en-US" b="1" dirty="0"/>
          </a:p>
          <a:p>
            <a:pPr marL="0" indent="0">
              <a:buNone/>
            </a:pPr>
            <a:endParaRPr lang="en-US" b="1" dirty="0" smtClean="0"/>
          </a:p>
          <a:p>
            <a:pPr marL="0" indent="0" algn="ctr">
              <a:buNone/>
            </a:pPr>
            <a:endParaRPr lang="en-US" sz="1000" b="1" dirty="0" smtClean="0"/>
          </a:p>
          <a:p>
            <a:pPr marL="0" indent="0" algn="ctr">
              <a:buNone/>
            </a:pPr>
            <a:endParaRPr lang="en-US" sz="1000" b="1" dirty="0"/>
          </a:p>
          <a:p>
            <a:pPr marL="0" indent="0" algn="ctr">
              <a:buNone/>
            </a:pPr>
            <a:endParaRPr lang="en-US" sz="1000" b="1" dirty="0" smtClean="0"/>
          </a:p>
          <a:p>
            <a:pPr marL="0" indent="0" algn="ctr">
              <a:buNone/>
            </a:pPr>
            <a:endParaRPr lang="en-US" sz="1000" b="1" dirty="0"/>
          </a:p>
          <a:p>
            <a:pPr marL="0" indent="0" algn="ctr">
              <a:buNone/>
            </a:pPr>
            <a:endParaRPr lang="en-US" sz="1000" b="1" dirty="0" smtClean="0"/>
          </a:p>
          <a:p>
            <a:pPr marL="0" indent="0" algn="ctr">
              <a:buNone/>
            </a:pPr>
            <a:endParaRPr lang="en-US" sz="1000" b="1" dirty="0"/>
          </a:p>
          <a:p>
            <a:pPr marL="0" indent="0" algn="ctr">
              <a:buNone/>
            </a:pPr>
            <a:endParaRPr lang="en-US" sz="1000" b="1" dirty="0" smtClean="0"/>
          </a:p>
          <a:p>
            <a:pPr marL="0" indent="0" algn="ctr">
              <a:buNone/>
            </a:pPr>
            <a:endParaRPr lang="en-US" sz="1000" b="1" dirty="0"/>
          </a:p>
        </p:txBody>
      </p:sp>
      <p:cxnSp>
        <p:nvCxnSpPr>
          <p:cNvPr id="4" name="ลูกศรเชื่อมต่อแบบตรง 4"/>
          <p:cNvCxnSpPr/>
          <p:nvPr/>
        </p:nvCxnSpPr>
        <p:spPr>
          <a:xfrm flipV="1">
            <a:off x="1475656" y="1793552"/>
            <a:ext cx="794" cy="230425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ลูกศรเชื่อมต่อแบบตรง 5"/>
          <p:cNvCxnSpPr/>
          <p:nvPr/>
        </p:nvCxnSpPr>
        <p:spPr>
          <a:xfrm>
            <a:off x="1466362" y="4097808"/>
            <a:ext cx="2889614"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155206" y="1393442"/>
            <a:ext cx="864096" cy="400110"/>
          </a:xfrm>
          <a:prstGeom prst="rect">
            <a:avLst/>
          </a:prstGeom>
          <a:noFill/>
        </p:spPr>
        <p:txBody>
          <a:bodyPr wrap="square" rtlCol="0">
            <a:spAutoFit/>
          </a:bodyPr>
          <a:lstStyle/>
          <a:p>
            <a:r>
              <a:rPr lang="en-US" sz="2000" b="1" dirty="0" smtClean="0"/>
              <a:t>Wage</a:t>
            </a:r>
            <a:r>
              <a:rPr lang="en-US" dirty="0" smtClean="0"/>
              <a:t> </a:t>
            </a:r>
            <a:endParaRPr lang="th-TH" dirty="0"/>
          </a:p>
        </p:txBody>
      </p:sp>
      <p:sp>
        <p:nvSpPr>
          <p:cNvPr id="9" name="TextBox 8"/>
          <p:cNvSpPr txBox="1"/>
          <p:nvPr/>
        </p:nvSpPr>
        <p:spPr>
          <a:xfrm>
            <a:off x="4355976" y="3897753"/>
            <a:ext cx="3024336" cy="400110"/>
          </a:xfrm>
          <a:prstGeom prst="rect">
            <a:avLst/>
          </a:prstGeom>
          <a:noFill/>
        </p:spPr>
        <p:txBody>
          <a:bodyPr wrap="square" rtlCol="0">
            <a:spAutoFit/>
          </a:bodyPr>
          <a:lstStyle/>
          <a:p>
            <a:r>
              <a:rPr lang="en-US" sz="2000" b="1" dirty="0" smtClean="0"/>
              <a:t>Number of working hours </a:t>
            </a:r>
            <a:endParaRPr lang="th-TH" sz="2000" b="1" dirty="0"/>
          </a:p>
        </p:txBody>
      </p:sp>
      <p:cxnSp>
        <p:nvCxnSpPr>
          <p:cNvPr id="11" name="ตัวเชื่อมต่อตรง 15"/>
          <p:cNvCxnSpPr/>
          <p:nvPr/>
        </p:nvCxnSpPr>
        <p:spPr>
          <a:xfrm flipV="1">
            <a:off x="1835696" y="2204864"/>
            <a:ext cx="1872208" cy="154817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682420" y="1838259"/>
            <a:ext cx="2088232" cy="400110"/>
          </a:xfrm>
          <a:prstGeom prst="rect">
            <a:avLst/>
          </a:prstGeom>
          <a:noFill/>
        </p:spPr>
        <p:txBody>
          <a:bodyPr wrap="square" rtlCol="0">
            <a:spAutoFit/>
          </a:bodyPr>
          <a:lstStyle/>
          <a:p>
            <a:r>
              <a:rPr lang="en-US" sz="2000" b="1" dirty="0" smtClean="0"/>
              <a:t>Labor supply</a:t>
            </a:r>
            <a:endParaRPr lang="th-TH" sz="2000" b="1" dirty="0"/>
          </a:p>
        </p:txBody>
      </p:sp>
      <p:sp>
        <p:nvSpPr>
          <p:cNvPr id="16" name="TextBox 15"/>
          <p:cNvSpPr txBox="1"/>
          <p:nvPr/>
        </p:nvSpPr>
        <p:spPr>
          <a:xfrm>
            <a:off x="4211960" y="2238369"/>
            <a:ext cx="3805904" cy="1015663"/>
          </a:xfrm>
          <a:prstGeom prst="rect">
            <a:avLst/>
          </a:prstGeom>
          <a:noFill/>
        </p:spPr>
        <p:txBody>
          <a:bodyPr wrap="square" rtlCol="0">
            <a:spAutoFit/>
          </a:bodyPr>
          <a:lstStyle/>
          <a:p>
            <a:r>
              <a:rPr lang="en-US" sz="2000" b="1" dirty="0" smtClean="0">
                <a:solidFill>
                  <a:srgbClr val="0000FF"/>
                </a:solidFill>
              </a:rPr>
              <a:t>=</a:t>
            </a:r>
            <a:r>
              <a:rPr lang="en-US" sz="2000" dirty="0" smtClean="0">
                <a:solidFill>
                  <a:srgbClr val="0000FF"/>
                </a:solidFill>
              </a:rPr>
              <a:t> </a:t>
            </a:r>
            <a:r>
              <a:rPr lang="en-US" sz="2000" b="1" dirty="0" smtClean="0">
                <a:solidFill>
                  <a:srgbClr val="0000FF"/>
                </a:solidFill>
              </a:rPr>
              <a:t>The total number of hours that labor is willing and able to supply at a given wage rate</a:t>
            </a:r>
            <a:endParaRPr lang="th-TH" sz="2000" b="1" dirty="0">
              <a:solidFill>
                <a:srgbClr val="0000FF"/>
              </a:solidFill>
            </a:endParaRPr>
          </a:p>
        </p:txBody>
      </p:sp>
      <p:sp>
        <p:nvSpPr>
          <p:cNvPr id="17" name="TextBox 16"/>
          <p:cNvSpPr txBox="1"/>
          <p:nvPr/>
        </p:nvSpPr>
        <p:spPr>
          <a:xfrm>
            <a:off x="795738" y="4344404"/>
            <a:ext cx="7656728" cy="1908215"/>
          </a:xfrm>
          <a:prstGeom prst="rect">
            <a:avLst/>
          </a:prstGeom>
          <a:noFill/>
        </p:spPr>
        <p:txBody>
          <a:bodyPr wrap="square" rtlCol="0">
            <a:spAutoFit/>
          </a:bodyPr>
          <a:lstStyle/>
          <a:p>
            <a:r>
              <a:rPr lang="en-US" b="1" dirty="0" smtClean="0"/>
              <a:t> </a:t>
            </a:r>
            <a:r>
              <a:rPr lang="en-US" sz="2200" b="1" dirty="0">
                <a:solidFill>
                  <a:srgbClr val="0000FF"/>
                </a:solidFill>
              </a:rPr>
              <a:t>Number of working hours = f(wage rate)</a:t>
            </a:r>
          </a:p>
          <a:p>
            <a:endParaRPr lang="en-US" sz="1200" b="1" dirty="0"/>
          </a:p>
          <a:p>
            <a:r>
              <a:rPr lang="en-US" sz="2200" b="1" i="1" dirty="0" smtClean="0"/>
              <a:t> </a:t>
            </a:r>
            <a:r>
              <a:rPr lang="en-US" sz="2200" b="1" u="sng" dirty="0">
                <a:solidFill>
                  <a:srgbClr val="FF0000"/>
                </a:solidFill>
              </a:rPr>
              <a:t>Elasticity of labor supply (wage elasticity)</a:t>
            </a:r>
          </a:p>
          <a:p>
            <a:r>
              <a:rPr lang="en-US" sz="2200" b="1" dirty="0">
                <a:solidFill>
                  <a:srgbClr val="FF0000"/>
                </a:solidFill>
              </a:rPr>
              <a:t> </a:t>
            </a:r>
            <a:r>
              <a:rPr lang="en-US" sz="2000" b="1" dirty="0" smtClean="0">
                <a:solidFill>
                  <a:srgbClr val="FF0000"/>
                </a:solidFill>
              </a:rPr>
              <a:t>= </a:t>
            </a:r>
            <a:r>
              <a:rPr lang="en-US" sz="2000" b="1" dirty="0">
                <a:solidFill>
                  <a:srgbClr val="FF0000"/>
                </a:solidFill>
              </a:rPr>
              <a:t>Measures the extent to which labor supply </a:t>
            </a:r>
            <a:r>
              <a:rPr lang="en-US" sz="2000" b="1" dirty="0" smtClean="0">
                <a:solidFill>
                  <a:srgbClr val="FF0000"/>
                </a:solidFill>
              </a:rPr>
              <a:t/>
            </a:r>
            <a:br>
              <a:rPr lang="en-US" sz="2000" b="1" dirty="0" smtClean="0">
                <a:solidFill>
                  <a:srgbClr val="FF0000"/>
                </a:solidFill>
              </a:rPr>
            </a:br>
            <a:r>
              <a:rPr lang="en-US" sz="2000" b="1" dirty="0" smtClean="0">
                <a:solidFill>
                  <a:srgbClr val="FF0000"/>
                </a:solidFill>
              </a:rPr>
              <a:t>     responds to </a:t>
            </a:r>
            <a:r>
              <a:rPr lang="en-US" sz="2000" b="1" dirty="0">
                <a:solidFill>
                  <a:srgbClr val="FF0000"/>
                </a:solidFill>
              </a:rPr>
              <a:t>a change </a:t>
            </a:r>
            <a:r>
              <a:rPr lang="en-US" sz="2000" b="1" dirty="0" smtClean="0">
                <a:solidFill>
                  <a:srgbClr val="FF0000"/>
                </a:solidFill>
              </a:rPr>
              <a:t>in </a:t>
            </a:r>
            <a:r>
              <a:rPr lang="en-US" sz="2000" b="1" dirty="0">
                <a:solidFill>
                  <a:srgbClr val="FF0000"/>
                </a:solidFill>
              </a:rPr>
              <a:t>wage rate in a given </a:t>
            </a:r>
            <a:r>
              <a:rPr lang="en-US" sz="2000" b="1" dirty="0" smtClean="0">
                <a:solidFill>
                  <a:srgbClr val="FF0000"/>
                </a:solidFill>
              </a:rPr>
              <a:t/>
            </a:r>
            <a:br>
              <a:rPr lang="en-US" sz="2000" b="1" dirty="0" smtClean="0">
                <a:solidFill>
                  <a:srgbClr val="FF0000"/>
                </a:solidFill>
              </a:rPr>
            </a:br>
            <a:r>
              <a:rPr lang="en-US" sz="2000" b="1" dirty="0" smtClean="0">
                <a:solidFill>
                  <a:srgbClr val="FF0000"/>
                </a:solidFill>
              </a:rPr>
              <a:t>     time </a:t>
            </a:r>
            <a:r>
              <a:rPr lang="en-US" sz="2000" b="1" dirty="0">
                <a:solidFill>
                  <a:srgbClr val="FF0000"/>
                </a:solidFill>
              </a:rPr>
              <a:t>period.      </a:t>
            </a:r>
            <a:endParaRPr lang="th-TH" sz="2000" dirty="0">
              <a:solidFill>
                <a:srgbClr val="FF0000"/>
              </a:solidFill>
            </a:endParaRPr>
          </a:p>
        </p:txBody>
      </p:sp>
      <mc:AlternateContent xmlns:mc="http://schemas.openxmlformats.org/markup-compatibility/2006" xmlns:a14="http://schemas.microsoft.com/office/drawing/2010/main">
        <mc:Choice Requires="a14">
          <p:sp>
            <p:nvSpPr>
              <p:cNvPr id="18" name="TextBox 17"/>
              <p:cNvSpPr txBox="1"/>
              <p:nvPr/>
            </p:nvSpPr>
            <p:spPr>
              <a:xfrm>
                <a:off x="5891582" y="4965086"/>
                <a:ext cx="2448272" cy="666849"/>
              </a:xfrm>
              <a:prstGeom prst="rect">
                <a:avLst/>
              </a:prstGeom>
              <a:noFill/>
              <a:ln w="19050">
                <a:solidFill>
                  <a:srgbClr val="0000FF"/>
                </a:solidFill>
              </a:ln>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th-TH" b="1" i="1" smtClean="0">
                              <a:solidFill>
                                <a:srgbClr val="FF0000"/>
                              </a:solidFill>
                              <a:latin typeface="Cambria Math"/>
                            </a:rPr>
                          </m:ctrlPr>
                        </m:fPr>
                        <m:num>
                          <m:r>
                            <a:rPr lang="en-US" b="1" i="1" smtClean="0">
                              <a:solidFill>
                                <a:srgbClr val="FF0000"/>
                              </a:solidFill>
                              <a:latin typeface="Cambria Math"/>
                            </a:rPr>
                            <m:t>%</m:t>
                          </m:r>
                          <m:r>
                            <a:rPr lang="en-US" b="1" i="1" smtClean="0">
                              <a:solidFill>
                                <a:srgbClr val="FF0000"/>
                              </a:solidFill>
                              <a:latin typeface="Cambria Math"/>
                            </a:rPr>
                            <m:t> ∆ </m:t>
                          </m:r>
                          <m:r>
                            <a:rPr lang="en-US" b="1" i="1" smtClean="0">
                              <a:solidFill>
                                <a:srgbClr val="FF0000"/>
                              </a:solidFill>
                              <a:latin typeface="Cambria Math"/>
                              <a:ea typeface="Cambria Math"/>
                            </a:rPr>
                            <m:t>𝑾𝒐𝒓𝒌𝒊𝒏𝒈</m:t>
                          </m:r>
                          <m:r>
                            <a:rPr lang="en-US" b="1" i="1" smtClean="0">
                              <a:solidFill>
                                <a:srgbClr val="FF0000"/>
                              </a:solidFill>
                              <a:latin typeface="Cambria Math"/>
                              <a:ea typeface="Cambria Math"/>
                            </a:rPr>
                            <m:t> </m:t>
                          </m:r>
                          <m:r>
                            <a:rPr lang="en-US" b="1" i="1" smtClean="0">
                              <a:solidFill>
                                <a:srgbClr val="FF0000"/>
                              </a:solidFill>
                              <a:latin typeface="Cambria Math"/>
                              <a:ea typeface="Cambria Math"/>
                            </a:rPr>
                            <m:t>𝒉𝒐𝒖𝒓𝒔</m:t>
                          </m:r>
                        </m:num>
                        <m:den>
                          <m:r>
                            <a:rPr lang="en-US" b="1" i="1" smtClean="0">
                              <a:solidFill>
                                <a:srgbClr val="FF0000"/>
                              </a:solidFill>
                              <a:latin typeface="Cambria Math"/>
                            </a:rPr>
                            <m:t>%</m:t>
                          </m:r>
                          <m:r>
                            <a:rPr lang="en-US" b="1" i="1" smtClean="0">
                              <a:solidFill>
                                <a:srgbClr val="FF0000"/>
                              </a:solidFill>
                              <a:latin typeface="Cambria Math"/>
                            </a:rPr>
                            <m:t> </m:t>
                          </m:r>
                          <m:r>
                            <a:rPr lang="en-US" b="1" i="1" smtClean="0">
                              <a:solidFill>
                                <a:srgbClr val="FF0000"/>
                              </a:solidFill>
                              <a:latin typeface="Cambria Math"/>
                              <a:ea typeface="Cambria Math"/>
                            </a:rPr>
                            <m:t>∆ </m:t>
                          </m:r>
                          <m:r>
                            <a:rPr lang="en-US" b="1" i="1" smtClean="0">
                              <a:solidFill>
                                <a:srgbClr val="FF0000"/>
                              </a:solidFill>
                              <a:latin typeface="Cambria Math"/>
                              <a:ea typeface="Cambria Math"/>
                            </a:rPr>
                            <m:t>𝑾𝒂𝒈𝒆</m:t>
                          </m:r>
                        </m:den>
                      </m:f>
                    </m:oMath>
                  </m:oMathPara>
                </a14:m>
                <a:endParaRPr lang="th-TH" b="1" dirty="0">
                  <a:solidFill>
                    <a:srgbClr val="FF0000"/>
                  </a:solidFill>
                </a:endParaRPr>
              </a:p>
            </p:txBody>
          </p:sp>
        </mc:Choice>
        <mc:Fallback xmlns="">
          <p:sp>
            <p:nvSpPr>
              <p:cNvPr id="18" name="TextBox 17"/>
              <p:cNvSpPr txBox="1">
                <a:spLocks noRot="1" noChangeAspect="1" noMove="1" noResize="1" noEditPoints="1" noAdjustHandles="1" noChangeArrowheads="1" noChangeShapeType="1" noTextEdit="1"/>
              </p:cNvSpPr>
              <p:nvPr/>
            </p:nvSpPr>
            <p:spPr>
              <a:xfrm>
                <a:off x="5891582" y="4965086"/>
                <a:ext cx="2448272" cy="666849"/>
              </a:xfrm>
              <a:prstGeom prst="rect">
                <a:avLst/>
              </a:prstGeom>
              <a:blipFill rotWithShape="1">
                <a:blip r:embed="rId2"/>
                <a:stretch>
                  <a:fillRect r="-1728"/>
                </a:stretch>
              </a:blipFill>
              <a:ln w="19050">
                <a:solidFill>
                  <a:srgbClr val="0000FF"/>
                </a:solidFill>
              </a:ln>
            </p:spPr>
            <p:txBody>
              <a:bodyPr/>
              <a:lstStyle/>
              <a:p>
                <a:r>
                  <a:rPr lang="th-TH">
                    <a:noFill/>
                  </a:rPr>
                  <a:t> </a:t>
                </a:r>
              </a:p>
            </p:txBody>
          </p:sp>
        </mc:Fallback>
      </mc:AlternateContent>
    </p:spTree>
    <p:extLst>
      <p:ext uri="{BB962C8B-B14F-4D97-AF65-F5344CB8AC3E}">
        <p14:creationId xmlns:p14="http://schemas.microsoft.com/office/powerpoint/2010/main" val="3884674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18107"/>
            <a:ext cx="9684568" cy="792088"/>
          </a:xfrm>
        </p:spPr>
        <p:txBody>
          <a:bodyPr>
            <a:noAutofit/>
          </a:bodyPr>
          <a:lstStyle/>
          <a:p>
            <a:r>
              <a:rPr lang="en-US" b="1" dirty="0" smtClean="0">
                <a:solidFill>
                  <a:srgbClr val="0000FF"/>
                </a:solidFill>
              </a:rPr>
              <a:t>Econometric Model and Estimation Method</a:t>
            </a:r>
            <a:br>
              <a:rPr lang="en-US" b="1" dirty="0" smtClean="0">
                <a:solidFill>
                  <a:srgbClr val="0000FF"/>
                </a:solidFill>
              </a:rPr>
            </a:br>
            <a:endParaRPr lang="th-TH" sz="2400" b="1" dirty="0">
              <a:solidFill>
                <a:srgbClr val="0000FF"/>
              </a:solidFill>
            </a:endParaRPr>
          </a:p>
        </p:txBody>
      </p:sp>
      <mc:AlternateContent xmlns:mc="http://schemas.openxmlformats.org/markup-compatibility/2006" xmlns:a14="http://schemas.microsoft.com/office/drawing/2010/main">
        <mc:Choice Requires="a14">
          <p:sp>
            <p:nvSpPr>
              <p:cNvPr id="4" name="Content Placeholder 3"/>
              <p:cNvSpPr>
                <a:spLocks noGrp="1"/>
              </p:cNvSpPr>
              <p:nvPr>
                <p:ph idx="1"/>
              </p:nvPr>
            </p:nvSpPr>
            <p:spPr>
              <a:xfrm>
                <a:off x="820694" y="1484784"/>
                <a:ext cx="7128792" cy="2232247"/>
              </a:xfrm>
              <a:ln>
                <a:solidFill>
                  <a:schemeClr val="tx2">
                    <a:lumMod val="50000"/>
                  </a:schemeClr>
                </a:solidFill>
              </a:ln>
            </p:spPr>
            <p:style>
              <a:lnRef idx="2">
                <a:schemeClr val="accent1"/>
              </a:lnRef>
              <a:fillRef idx="1">
                <a:schemeClr val="lt1"/>
              </a:fillRef>
              <a:effectRef idx="0">
                <a:schemeClr val="accent1"/>
              </a:effectRef>
              <a:fontRef idx="minor">
                <a:schemeClr val="dk1"/>
              </a:fontRef>
            </p:style>
            <p:txBody>
              <a:bodyPr>
                <a:normAutofit/>
              </a:bodyPr>
              <a:lstStyle/>
              <a:p>
                <a:pPr marL="0" indent="0">
                  <a:lnSpc>
                    <a:spcPct val="150000"/>
                  </a:lnSpc>
                  <a:buNone/>
                </a:pPr>
                <a:r>
                  <a:rPr lang="en-US" sz="2000" i="1" dirty="0" smtClean="0">
                    <a:solidFill>
                      <a:srgbClr val="7030A0"/>
                    </a:solidFill>
                    <a:latin typeface="Cambria Math"/>
                  </a:rPr>
                  <a:t>        </a:t>
                </a:r>
                <a14:m>
                  <m:oMath xmlns:m="http://schemas.openxmlformats.org/officeDocument/2006/math">
                    <m:sSubSup>
                      <m:sSubSupPr>
                        <m:ctrlPr>
                          <a:rPr lang="en-US" sz="2000" b="1" i="1" smtClean="0">
                            <a:solidFill>
                              <a:srgbClr val="9900FF"/>
                            </a:solidFill>
                            <a:latin typeface="Cambria Math"/>
                          </a:rPr>
                        </m:ctrlPr>
                      </m:sSubSupPr>
                      <m:e>
                        <m:r>
                          <a:rPr lang="en-US" sz="2000" b="1" i="1">
                            <a:solidFill>
                              <a:srgbClr val="9900FF"/>
                            </a:solidFill>
                            <a:latin typeface="Cambria Math"/>
                          </a:rPr>
                          <m:t>𝒚</m:t>
                        </m:r>
                      </m:e>
                      <m:sub>
                        <m:r>
                          <a:rPr lang="en-US" sz="2000" b="1" i="1">
                            <a:solidFill>
                              <a:srgbClr val="9900FF"/>
                            </a:solidFill>
                            <a:latin typeface="Cambria Math"/>
                          </a:rPr>
                          <m:t>𝒊𝒕</m:t>
                        </m:r>
                        <m:r>
                          <a:rPr lang="en-US" sz="2000" b="1" i="1">
                            <a:solidFill>
                              <a:srgbClr val="9900FF"/>
                            </a:solidFill>
                            <a:latin typeface="Cambria Math"/>
                          </a:rPr>
                          <m:t> </m:t>
                        </m:r>
                      </m:sub>
                      <m:sup>
                        <m:r>
                          <a:rPr lang="en-US" sz="2000" b="1" i="1">
                            <a:solidFill>
                              <a:srgbClr val="9900FF"/>
                            </a:solidFill>
                            <a:latin typeface="Cambria Math"/>
                          </a:rPr>
                          <m:t>∗</m:t>
                        </m:r>
                      </m:sup>
                    </m:sSubSup>
                    <m:r>
                      <a:rPr lang="en-US" sz="2000" b="1" i="1" smtClean="0">
                        <a:solidFill>
                          <a:srgbClr val="7030A0"/>
                        </a:solidFill>
                        <a:latin typeface="Cambria Math"/>
                      </a:rPr>
                      <m:t> </m:t>
                    </m:r>
                    <m:r>
                      <a:rPr lang="en-US" sz="2000" b="1" i="1">
                        <a:latin typeface="Cambria Math"/>
                      </a:rPr>
                      <m:t>= </m:t>
                    </m:r>
                    <m:sSub>
                      <m:sSubPr>
                        <m:ctrlPr>
                          <a:rPr lang="en-US" sz="2000" b="1" i="1">
                            <a:solidFill>
                              <a:schemeClr val="accent6">
                                <a:lumMod val="75000"/>
                              </a:schemeClr>
                            </a:solidFill>
                            <a:latin typeface="Cambria Math"/>
                          </a:rPr>
                        </m:ctrlPr>
                      </m:sSubPr>
                      <m:e>
                        <m:r>
                          <a:rPr lang="en-US" sz="2000" b="1" i="1">
                            <a:solidFill>
                              <a:schemeClr val="accent6">
                                <a:lumMod val="75000"/>
                              </a:schemeClr>
                            </a:solidFill>
                            <a:latin typeface="Cambria Math"/>
                          </a:rPr>
                          <m:t>𝒙</m:t>
                        </m:r>
                      </m:e>
                      <m:sub>
                        <m:r>
                          <a:rPr lang="en-US" sz="2000" b="1" i="1">
                            <a:solidFill>
                              <a:schemeClr val="accent6">
                                <a:lumMod val="75000"/>
                              </a:schemeClr>
                            </a:solidFill>
                            <a:latin typeface="Cambria Math"/>
                          </a:rPr>
                          <m:t>𝒊𝒕</m:t>
                        </m:r>
                      </m:sub>
                    </m:sSub>
                    <m:r>
                      <a:rPr lang="en-US" sz="2000" b="1" i="1">
                        <a:solidFill>
                          <a:srgbClr val="FF0000"/>
                        </a:solidFill>
                        <a:latin typeface="Cambria Math"/>
                      </a:rPr>
                      <m:t>𝜷</m:t>
                    </m:r>
                    <m:r>
                      <a:rPr lang="en-US" sz="2000" b="1" i="1">
                        <a:latin typeface="Cambria Math"/>
                      </a:rPr>
                      <m:t>+ </m:t>
                    </m:r>
                    <m:sSub>
                      <m:sSubPr>
                        <m:ctrlPr>
                          <a:rPr lang="en-US" sz="2000" b="1" i="1">
                            <a:solidFill>
                              <a:srgbClr val="00B050"/>
                            </a:solidFill>
                            <a:latin typeface="Cambria Math"/>
                          </a:rPr>
                        </m:ctrlPr>
                      </m:sSubPr>
                      <m:e>
                        <m:r>
                          <a:rPr lang="en-US" sz="2000" b="1" i="1">
                            <a:solidFill>
                              <a:srgbClr val="00B050"/>
                            </a:solidFill>
                            <a:latin typeface="Cambria Math"/>
                          </a:rPr>
                          <m:t>𝜶</m:t>
                        </m:r>
                      </m:e>
                      <m:sub>
                        <m:r>
                          <a:rPr lang="en-US" sz="2000" b="1" i="1">
                            <a:solidFill>
                              <a:srgbClr val="00B050"/>
                            </a:solidFill>
                            <a:latin typeface="Cambria Math"/>
                          </a:rPr>
                          <m:t>𝒊</m:t>
                        </m:r>
                      </m:sub>
                    </m:sSub>
                    <m:r>
                      <a:rPr lang="en-US" sz="2000" b="1" i="1">
                        <a:latin typeface="Cambria Math"/>
                      </a:rPr>
                      <m:t>+ </m:t>
                    </m:r>
                    <m:sSub>
                      <m:sSubPr>
                        <m:ctrlPr>
                          <a:rPr lang="en-US" sz="2000" b="1" i="1">
                            <a:solidFill>
                              <a:srgbClr val="CC00FF"/>
                            </a:solidFill>
                            <a:latin typeface="Cambria Math"/>
                          </a:rPr>
                        </m:ctrlPr>
                      </m:sSubPr>
                      <m:e>
                        <m:r>
                          <a:rPr lang="en-US" sz="2000" b="1" i="1">
                            <a:solidFill>
                              <a:srgbClr val="CC00FF"/>
                            </a:solidFill>
                            <a:latin typeface="Cambria Math"/>
                          </a:rPr>
                          <m:t>𝜺</m:t>
                        </m:r>
                      </m:e>
                      <m:sub>
                        <m:r>
                          <a:rPr lang="en-US" sz="2000" b="1" i="1">
                            <a:solidFill>
                              <a:srgbClr val="CC00FF"/>
                            </a:solidFill>
                            <a:latin typeface="Cambria Math"/>
                          </a:rPr>
                          <m:t>𝒊𝒕</m:t>
                        </m:r>
                      </m:sub>
                    </m:sSub>
                    <m:r>
                      <a:rPr lang="en-US" sz="2000" b="1" i="1">
                        <a:latin typeface="Cambria Math"/>
                      </a:rPr>
                      <m:t> ;    </m:t>
                    </m:r>
                    <m:r>
                      <a:rPr lang="en-US" sz="2000" b="1" i="1">
                        <a:latin typeface="Cambria Math"/>
                      </a:rPr>
                      <m:t>𝒊</m:t>
                    </m:r>
                    <m:r>
                      <a:rPr lang="en-US" sz="2000" b="1" i="1">
                        <a:latin typeface="Cambria Math"/>
                      </a:rPr>
                      <m:t>=</m:t>
                    </m:r>
                    <m:r>
                      <a:rPr lang="en-US" sz="2000" b="1" i="1">
                        <a:latin typeface="Cambria Math"/>
                      </a:rPr>
                      <m:t>𝟏</m:t>
                    </m:r>
                    <m:r>
                      <a:rPr lang="en-US" sz="2000" b="1" i="1">
                        <a:latin typeface="Cambria Math"/>
                      </a:rPr>
                      <m:t>,…,</m:t>
                    </m:r>
                    <m:r>
                      <a:rPr lang="en-US" sz="2000" b="1" i="1">
                        <a:latin typeface="Cambria Math"/>
                      </a:rPr>
                      <m:t>𝑵</m:t>
                    </m:r>
                    <m:r>
                      <a:rPr lang="en-US" sz="2000" b="1" i="1">
                        <a:latin typeface="Cambria Math"/>
                      </a:rPr>
                      <m:t> ;   </m:t>
                    </m:r>
                    <m:r>
                      <a:rPr lang="en-US" sz="2000" b="1" i="1">
                        <a:latin typeface="Cambria Math"/>
                      </a:rPr>
                      <m:t>𝒕</m:t>
                    </m:r>
                    <m:r>
                      <a:rPr lang="en-US" sz="2000" b="1" i="1">
                        <a:latin typeface="Cambria Math"/>
                      </a:rPr>
                      <m:t>=</m:t>
                    </m:r>
                    <m:r>
                      <a:rPr lang="en-US" sz="2000" b="1" i="1">
                        <a:latin typeface="Cambria Math"/>
                      </a:rPr>
                      <m:t>𝟏</m:t>
                    </m:r>
                    <m:r>
                      <a:rPr lang="en-US" sz="2000" b="1" i="1">
                        <a:latin typeface="Cambria Math"/>
                      </a:rPr>
                      <m:t>,…,</m:t>
                    </m:r>
                    <m:r>
                      <a:rPr lang="en-US" sz="2000" b="1" i="1">
                        <a:latin typeface="Cambria Math"/>
                      </a:rPr>
                      <m:t>𝑻</m:t>
                    </m:r>
                    <m:r>
                      <a:rPr lang="en-US" sz="2000" b="1" i="1">
                        <a:latin typeface="Cambria Math"/>
                      </a:rPr>
                      <m:t>  </m:t>
                    </m:r>
                    <m:d>
                      <m:dPr>
                        <m:ctrlPr>
                          <a:rPr lang="en-US" sz="2000" b="1" i="1">
                            <a:latin typeface="Cambria Math"/>
                          </a:rPr>
                        </m:ctrlPr>
                      </m:dPr>
                      <m:e>
                        <m:r>
                          <a:rPr lang="en-US" sz="2000" b="1" i="1">
                            <a:latin typeface="Cambria Math"/>
                          </a:rPr>
                          <m:t>𝟏</m:t>
                        </m:r>
                      </m:e>
                    </m:d>
                  </m:oMath>
                </a14:m>
                <a:endParaRPr lang="en-US" sz="2000" b="1" dirty="0"/>
              </a:p>
              <a:p>
                <a:pPr marL="0" indent="0">
                  <a:lnSpc>
                    <a:spcPct val="150000"/>
                  </a:lnSpc>
                  <a:buNone/>
                </a:pPr>
                <a:r>
                  <a:rPr lang="en-US" sz="2000" b="1" dirty="0" smtClean="0"/>
                  <a:t>       </a:t>
                </a:r>
                <a14:m>
                  <m:oMath xmlns:m="http://schemas.openxmlformats.org/officeDocument/2006/math">
                    <m:sSubSup>
                      <m:sSubSupPr>
                        <m:ctrlPr>
                          <a:rPr lang="en-US" sz="2000" b="1" i="1">
                            <a:latin typeface="Cambria Math"/>
                          </a:rPr>
                        </m:ctrlPr>
                      </m:sSubSupPr>
                      <m:e>
                        <m:r>
                          <a:rPr lang="en-US" sz="2000" b="1" i="1">
                            <a:latin typeface="Cambria Math"/>
                          </a:rPr>
                          <m:t>𝒅</m:t>
                        </m:r>
                      </m:e>
                      <m:sub>
                        <m:r>
                          <a:rPr lang="en-US" sz="2000" b="1" i="1">
                            <a:latin typeface="Cambria Math"/>
                          </a:rPr>
                          <m:t>𝒊𝒕</m:t>
                        </m:r>
                      </m:sub>
                      <m:sup>
                        <m:r>
                          <a:rPr lang="en-US" sz="2000" b="1" i="1">
                            <a:latin typeface="Cambria Math"/>
                          </a:rPr>
                          <m:t>∗</m:t>
                        </m:r>
                      </m:sup>
                    </m:sSubSup>
                    <m:r>
                      <a:rPr lang="en-US" sz="2000" b="1" i="1">
                        <a:latin typeface="Cambria Math"/>
                      </a:rPr>
                      <m:t> </m:t>
                    </m:r>
                    <m:r>
                      <a:rPr lang="en-US" sz="2000" b="1" i="1" smtClean="0">
                        <a:latin typeface="Cambria Math"/>
                      </a:rPr>
                      <m:t> </m:t>
                    </m:r>
                    <m:r>
                      <a:rPr lang="en-US" sz="2000" b="1" i="1">
                        <a:latin typeface="Cambria Math"/>
                      </a:rPr>
                      <m:t>= </m:t>
                    </m:r>
                    <m:sSub>
                      <m:sSubPr>
                        <m:ctrlPr>
                          <a:rPr lang="en-US" sz="2000" b="1" i="1">
                            <a:solidFill>
                              <a:schemeClr val="accent6">
                                <a:lumMod val="75000"/>
                              </a:schemeClr>
                            </a:solidFill>
                            <a:latin typeface="Cambria Math"/>
                          </a:rPr>
                        </m:ctrlPr>
                      </m:sSubPr>
                      <m:e>
                        <m:r>
                          <a:rPr lang="en-US" sz="2000" b="1" i="1">
                            <a:solidFill>
                              <a:schemeClr val="accent6">
                                <a:lumMod val="75000"/>
                              </a:schemeClr>
                            </a:solidFill>
                            <a:latin typeface="Cambria Math"/>
                          </a:rPr>
                          <m:t>𝒛</m:t>
                        </m:r>
                      </m:e>
                      <m:sub>
                        <m:r>
                          <a:rPr lang="en-US" sz="2000" b="1" i="1">
                            <a:solidFill>
                              <a:schemeClr val="accent6">
                                <a:lumMod val="75000"/>
                              </a:schemeClr>
                            </a:solidFill>
                            <a:latin typeface="Cambria Math"/>
                          </a:rPr>
                          <m:t>𝒊𝒕</m:t>
                        </m:r>
                      </m:sub>
                    </m:sSub>
                    <m:r>
                      <a:rPr lang="en-US" sz="2000" b="1" i="1">
                        <a:solidFill>
                          <a:srgbClr val="FF0000"/>
                        </a:solidFill>
                        <a:latin typeface="Cambria Math"/>
                      </a:rPr>
                      <m:t>𝜸</m:t>
                    </m:r>
                    <m:r>
                      <a:rPr lang="en-US" sz="2000" b="1" i="1">
                        <a:latin typeface="Cambria Math"/>
                      </a:rPr>
                      <m:t>+ </m:t>
                    </m:r>
                    <m:sSub>
                      <m:sSubPr>
                        <m:ctrlPr>
                          <a:rPr lang="en-US" sz="2000" b="1" i="1">
                            <a:solidFill>
                              <a:srgbClr val="00B050"/>
                            </a:solidFill>
                            <a:latin typeface="Cambria Math"/>
                          </a:rPr>
                        </m:ctrlPr>
                      </m:sSubPr>
                      <m:e>
                        <m:r>
                          <a:rPr lang="en-US" sz="2000" b="1" i="1">
                            <a:solidFill>
                              <a:srgbClr val="00B050"/>
                            </a:solidFill>
                            <a:latin typeface="Cambria Math"/>
                          </a:rPr>
                          <m:t>𝜼</m:t>
                        </m:r>
                      </m:e>
                      <m:sub>
                        <m:r>
                          <a:rPr lang="en-US" sz="2000" b="1" i="1">
                            <a:solidFill>
                              <a:srgbClr val="00B050"/>
                            </a:solidFill>
                            <a:latin typeface="Cambria Math"/>
                          </a:rPr>
                          <m:t>𝒊</m:t>
                        </m:r>
                      </m:sub>
                    </m:sSub>
                    <m:r>
                      <a:rPr lang="en-US" sz="2000" b="1" i="1">
                        <a:latin typeface="Cambria Math"/>
                      </a:rPr>
                      <m:t>+ </m:t>
                    </m:r>
                    <m:sSub>
                      <m:sSubPr>
                        <m:ctrlPr>
                          <a:rPr lang="en-US" sz="2000" b="1" i="1">
                            <a:solidFill>
                              <a:srgbClr val="CC00FF"/>
                            </a:solidFill>
                            <a:latin typeface="Cambria Math"/>
                          </a:rPr>
                        </m:ctrlPr>
                      </m:sSubPr>
                      <m:e>
                        <m:r>
                          <a:rPr lang="en-US" sz="2000" b="1" i="1">
                            <a:solidFill>
                              <a:srgbClr val="CC00FF"/>
                            </a:solidFill>
                            <a:latin typeface="Cambria Math"/>
                          </a:rPr>
                          <m:t>𝒖</m:t>
                        </m:r>
                      </m:e>
                      <m:sub>
                        <m:r>
                          <a:rPr lang="en-US" sz="2000" b="1" i="1">
                            <a:solidFill>
                              <a:srgbClr val="CC00FF"/>
                            </a:solidFill>
                            <a:latin typeface="Cambria Math"/>
                          </a:rPr>
                          <m:t>𝒊𝒕</m:t>
                        </m:r>
                      </m:sub>
                    </m:sSub>
                    <m:r>
                      <a:rPr lang="en-US" sz="2000" b="1" i="1">
                        <a:latin typeface="Cambria Math"/>
                      </a:rPr>
                      <m:t>                                                        </m:t>
                    </m:r>
                    <m:r>
                      <a:rPr lang="en-US" sz="2000" b="1" i="1" smtClean="0">
                        <a:latin typeface="Cambria Math"/>
                      </a:rPr>
                      <m:t>  </m:t>
                    </m:r>
                    <m:d>
                      <m:dPr>
                        <m:ctrlPr>
                          <a:rPr lang="en-US" sz="2000" b="1" i="1">
                            <a:latin typeface="Cambria Math"/>
                          </a:rPr>
                        </m:ctrlPr>
                      </m:dPr>
                      <m:e>
                        <m:r>
                          <a:rPr lang="en-US" sz="2000" b="1" i="1">
                            <a:latin typeface="Cambria Math"/>
                          </a:rPr>
                          <m:t>𝟐</m:t>
                        </m:r>
                      </m:e>
                    </m:d>
                    <m:r>
                      <a:rPr lang="en-US" sz="2000" b="1" i="1">
                        <a:latin typeface="Cambria Math"/>
                      </a:rPr>
                      <m:t>   </m:t>
                    </m:r>
                  </m:oMath>
                </a14:m>
                <a:endParaRPr lang="en-US" sz="2000" b="1" i="1" dirty="0"/>
              </a:p>
              <a:p>
                <a:pPr marL="0" indent="0">
                  <a:lnSpc>
                    <a:spcPct val="150000"/>
                  </a:lnSpc>
                  <a:buNone/>
                </a:pPr>
                <a14:m>
                  <m:oMath xmlns:m="http://schemas.openxmlformats.org/officeDocument/2006/math">
                    <m:sSub>
                      <m:sSubPr>
                        <m:ctrlPr>
                          <a:rPr lang="en-US" sz="2000" b="1" i="1" smtClean="0">
                            <a:solidFill>
                              <a:srgbClr val="0000FF"/>
                            </a:solidFill>
                            <a:latin typeface="Cambria Math"/>
                          </a:rPr>
                        </m:ctrlPr>
                      </m:sSubPr>
                      <m:e>
                        <m:r>
                          <a:rPr lang="en-US" sz="2000" b="1" i="1" smtClean="0">
                            <a:solidFill>
                              <a:srgbClr val="0000FF"/>
                            </a:solidFill>
                            <a:latin typeface="Cambria Math"/>
                          </a:rPr>
                          <m:t>       </m:t>
                        </m:r>
                        <m:r>
                          <a:rPr lang="en-US" sz="2000" b="1" i="1">
                            <a:solidFill>
                              <a:srgbClr val="0000FF"/>
                            </a:solidFill>
                            <a:latin typeface="Cambria Math"/>
                          </a:rPr>
                          <m:t>𝒅</m:t>
                        </m:r>
                      </m:e>
                      <m:sub>
                        <m:r>
                          <a:rPr lang="en-US" sz="2000" b="1" i="1">
                            <a:solidFill>
                              <a:srgbClr val="0000FF"/>
                            </a:solidFill>
                            <a:latin typeface="Cambria Math"/>
                          </a:rPr>
                          <m:t>𝒊𝒕</m:t>
                        </m:r>
                      </m:sub>
                    </m:sSub>
                    <m:r>
                      <a:rPr lang="en-US" sz="2000" b="1" i="1">
                        <a:latin typeface="Cambria Math"/>
                      </a:rPr>
                      <m:t> </m:t>
                    </m:r>
                    <m:r>
                      <a:rPr lang="en-US" sz="2000" b="1" i="1" smtClean="0">
                        <a:latin typeface="Cambria Math"/>
                      </a:rPr>
                      <m:t>  </m:t>
                    </m:r>
                    <m:r>
                      <a:rPr lang="en-US" sz="2000" b="1" i="1">
                        <a:latin typeface="Cambria Math"/>
                      </a:rPr>
                      <m:t>=</m:t>
                    </m:r>
                    <m:r>
                      <a:rPr lang="en-US" sz="2000" b="1" i="1" smtClean="0">
                        <a:latin typeface="Cambria Math"/>
                      </a:rPr>
                      <m:t> </m:t>
                    </m:r>
                    <m:r>
                      <a:rPr lang="en-US" sz="2000" b="1" i="1">
                        <a:latin typeface="Cambria Math"/>
                      </a:rPr>
                      <m:t>𝟏</m:t>
                    </m:r>
                    <m:r>
                      <a:rPr lang="en-US" sz="2000" b="1" i="1" smtClean="0">
                        <a:latin typeface="Cambria Math"/>
                      </a:rPr>
                      <m:t> </m:t>
                    </m:r>
                    <m:r>
                      <a:rPr lang="en-US" sz="2000" b="1" i="1">
                        <a:latin typeface="Cambria Math"/>
                      </a:rPr>
                      <m:t> </m:t>
                    </m:r>
                  </m:oMath>
                </a14:m>
                <a:r>
                  <a:rPr lang="en-US" sz="2000" b="1" dirty="0"/>
                  <a:t>if  </a:t>
                </a:r>
                <a14:m>
                  <m:oMath xmlns:m="http://schemas.openxmlformats.org/officeDocument/2006/math">
                    <m:sSubSup>
                      <m:sSubSupPr>
                        <m:ctrlPr>
                          <a:rPr lang="en-US" sz="2000" b="1" i="1">
                            <a:latin typeface="Cambria Math"/>
                          </a:rPr>
                        </m:ctrlPr>
                      </m:sSubSupPr>
                      <m:e>
                        <m:r>
                          <a:rPr lang="en-US" sz="2000" b="1" i="1">
                            <a:latin typeface="Cambria Math"/>
                          </a:rPr>
                          <m:t>𝒅</m:t>
                        </m:r>
                      </m:e>
                      <m:sub>
                        <m:r>
                          <a:rPr lang="en-US" sz="2000" b="1" i="1">
                            <a:latin typeface="Cambria Math"/>
                          </a:rPr>
                          <m:t>𝒊𝒕</m:t>
                        </m:r>
                      </m:sub>
                      <m:sup>
                        <m:r>
                          <a:rPr lang="en-US" sz="2000" b="1" i="1">
                            <a:latin typeface="Cambria Math"/>
                          </a:rPr>
                          <m:t>∗</m:t>
                        </m:r>
                      </m:sup>
                    </m:sSubSup>
                    <m:r>
                      <a:rPr lang="en-US" sz="2000" b="1" i="1">
                        <a:latin typeface="Cambria Math"/>
                      </a:rPr>
                      <m:t>&gt;</m:t>
                    </m:r>
                    <m:r>
                      <a:rPr lang="en-US" sz="2000" b="1" i="1">
                        <a:latin typeface="Cambria Math"/>
                      </a:rPr>
                      <m:t>𝟎</m:t>
                    </m:r>
                    <m:r>
                      <a:rPr lang="en-US" sz="2000" b="1" i="1">
                        <a:latin typeface="Cambria Math"/>
                      </a:rPr>
                      <m:t>,   </m:t>
                    </m:r>
                    <m:r>
                      <a:rPr lang="en-US" sz="2000" b="1" i="1">
                        <a:latin typeface="Cambria Math"/>
                      </a:rPr>
                      <m:t>𝟎</m:t>
                    </m:r>
                  </m:oMath>
                </a14:m>
                <a:r>
                  <a:rPr lang="en-US" sz="2000" b="1" dirty="0"/>
                  <a:t> otherwise                   </a:t>
                </a:r>
                <a:r>
                  <a:rPr lang="en-US" sz="2000" b="1" dirty="0" smtClean="0"/>
                  <a:t>                  </a:t>
                </a:r>
                <a14:m>
                  <m:oMath xmlns:m="http://schemas.openxmlformats.org/officeDocument/2006/math">
                    <m:r>
                      <a:rPr lang="en-US" sz="2000" b="1" i="1">
                        <a:latin typeface="Cambria Math"/>
                      </a:rPr>
                      <m:t>(</m:t>
                    </m:r>
                    <m:r>
                      <a:rPr lang="en-US" sz="2000" b="1" i="1">
                        <a:latin typeface="Cambria Math"/>
                      </a:rPr>
                      <m:t>𝟑</m:t>
                    </m:r>
                    <m:r>
                      <a:rPr lang="en-US" sz="2000" b="1" i="1">
                        <a:latin typeface="Cambria Math"/>
                      </a:rPr>
                      <m:t>)</m:t>
                    </m:r>
                  </m:oMath>
                </a14:m>
                <a:r>
                  <a:rPr lang="en-US" sz="2000" b="1" dirty="0" smtClean="0"/>
                  <a:t> </a:t>
                </a:r>
                <a14:m>
                  <m:oMath xmlns:m="http://schemas.openxmlformats.org/officeDocument/2006/math">
                    <m:sSub>
                      <m:sSubPr>
                        <m:ctrlPr>
                          <a:rPr lang="en-US" sz="2000" b="1" i="1" smtClean="0">
                            <a:latin typeface="Cambria Math"/>
                          </a:rPr>
                        </m:ctrlPr>
                      </m:sSubPr>
                      <m:e>
                        <m:r>
                          <a:rPr lang="en-US" sz="2000" b="1" i="1" smtClean="0">
                            <a:latin typeface="Cambria Math"/>
                          </a:rPr>
                          <m:t>      </m:t>
                        </m:r>
                        <m:r>
                          <a:rPr lang="en-US" sz="2000" b="1" i="1">
                            <a:latin typeface="Cambria Math"/>
                          </a:rPr>
                          <m:t>𝒚</m:t>
                        </m:r>
                      </m:e>
                      <m:sub>
                        <m:r>
                          <a:rPr lang="en-US" sz="2000" b="1" i="1">
                            <a:latin typeface="Cambria Math"/>
                          </a:rPr>
                          <m:t>𝒊𝒕</m:t>
                        </m:r>
                        <m:r>
                          <a:rPr lang="en-US" sz="2000" b="1" i="1">
                            <a:latin typeface="Cambria Math"/>
                          </a:rPr>
                          <m:t>   </m:t>
                        </m:r>
                      </m:sub>
                    </m:sSub>
                    <m:r>
                      <a:rPr lang="en-US" sz="2000" b="1" i="1" smtClean="0">
                        <a:latin typeface="Cambria Math"/>
                      </a:rPr>
                      <m:t>  </m:t>
                    </m:r>
                    <m:r>
                      <a:rPr lang="en-US" sz="2000" b="1" i="1">
                        <a:latin typeface="Cambria Math"/>
                      </a:rPr>
                      <m:t>=</m:t>
                    </m:r>
                    <m:r>
                      <a:rPr lang="en-US" sz="2000" b="1" i="1" smtClean="0">
                        <a:latin typeface="Cambria Math"/>
                      </a:rPr>
                      <m:t> </m:t>
                    </m:r>
                    <m:d>
                      <m:dPr>
                        <m:begChr m:val="["/>
                        <m:endChr m:val="]"/>
                        <m:ctrlPr>
                          <a:rPr lang="en-US" sz="2000" b="1" i="1">
                            <a:latin typeface="Cambria Math"/>
                          </a:rPr>
                        </m:ctrlPr>
                      </m:dPr>
                      <m:e>
                        <m:sSub>
                          <m:sSubPr>
                            <m:ctrlPr>
                              <a:rPr lang="en-US" sz="2000" b="1" i="1">
                                <a:solidFill>
                                  <a:schemeClr val="accent6">
                                    <a:lumMod val="75000"/>
                                  </a:schemeClr>
                                </a:solidFill>
                                <a:latin typeface="Cambria Math"/>
                              </a:rPr>
                            </m:ctrlPr>
                          </m:sSubPr>
                          <m:e>
                            <m:r>
                              <a:rPr lang="en-US" sz="2000" b="1" i="1">
                                <a:solidFill>
                                  <a:schemeClr val="accent6">
                                    <a:lumMod val="75000"/>
                                  </a:schemeClr>
                                </a:solidFill>
                                <a:latin typeface="Cambria Math"/>
                              </a:rPr>
                              <m:t>𝒙</m:t>
                            </m:r>
                          </m:e>
                          <m:sub>
                            <m:r>
                              <a:rPr lang="en-US" sz="2000" b="1" i="1">
                                <a:solidFill>
                                  <a:schemeClr val="accent6">
                                    <a:lumMod val="75000"/>
                                  </a:schemeClr>
                                </a:solidFill>
                                <a:latin typeface="Cambria Math"/>
                              </a:rPr>
                              <m:t>𝒊𝒕</m:t>
                            </m:r>
                          </m:sub>
                        </m:sSub>
                        <m:r>
                          <a:rPr lang="en-US" sz="2000" b="1" i="1">
                            <a:solidFill>
                              <a:srgbClr val="FF0000"/>
                            </a:solidFill>
                            <a:latin typeface="Cambria Math"/>
                          </a:rPr>
                          <m:t>𝜷</m:t>
                        </m:r>
                        <m:r>
                          <a:rPr lang="en-US" sz="2000" b="1" i="1">
                            <a:latin typeface="Cambria Math"/>
                          </a:rPr>
                          <m:t>+ </m:t>
                        </m:r>
                        <m:sSub>
                          <m:sSubPr>
                            <m:ctrlPr>
                              <a:rPr lang="en-US" sz="2000" b="1" i="1">
                                <a:solidFill>
                                  <a:srgbClr val="00B050"/>
                                </a:solidFill>
                                <a:latin typeface="Cambria Math"/>
                              </a:rPr>
                            </m:ctrlPr>
                          </m:sSubPr>
                          <m:e>
                            <m:r>
                              <a:rPr lang="en-US" sz="2000" b="1" i="1">
                                <a:solidFill>
                                  <a:srgbClr val="00B050"/>
                                </a:solidFill>
                                <a:latin typeface="Cambria Math"/>
                              </a:rPr>
                              <m:t>𝜶</m:t>
                            </m:r>
                          </m:e>
                          <m:sub>
                            <m:r>
                              <a:rPr lang="en-US" sz="2000" b="1" i="1">
                                <a:solidFill>
                                  <a:srgbClr val="00B050"/>
                                </a:solidFill>
                                <a:latin typeface="Cambria Math"/>
                              </a:rPr>
                              <m:t>𝒊</m:t>
                            </m:r>
                          </m:sub>
                        </m:sSub>
                        <m:r>
                          <a:rPr lang="en-US" sz="2000" b="1" i="1">
                            <a:latin typeface="Cambria Math"/>
                          </a:rPr>
                          <m:t>+ </m:t>
                        </m:r>
                        <m:sSub>
                          <m:sSubPr>
                            <m:ctrlPr>
                              <a:rPr lang="en-US" sz="2000" b="1" i="1">
                                <a:solidFill>
                                  <a:srgbClr val="CC00FF"/>
                                </a:solidFill>
                                <a:latin typeface="Cambria Math"/>
                              </a:rPr>
                            </m:ctrlPr>
                          </m:sSubPr>
                          <m:e>
                            <m:r>
                              <a:rPr lang="en-US" sz="2000" b="1" i="1">
                                <a:solidFill>
                                  <a:srgbClr val="CC00FF"/>
                                </a:solidFill>
                                <a:latin typeface="Cambria Math"/>
                              </a:rPr>
                              <m:t>𝜺</m:t>
                            </m:r>
                          </m:e>
                          <m:sub>
                            <m:r>
                              <a:rPr lang="en-US" sz="2000" b="1" i="1">
                                <a:solidFill>
                                  <a:srgbClr val="CC00FF"/>
                                </a:solidFill>
                                <a:latin typeface="Cambria Math"/>
                              </a:rPr>
                              <m:t>𝒊𝒕</m:t>
                            </m:r>
                          </m:sub>
                        </m:sSub>
                      </m:e>
                    </m:d>
                    <m:sSub>
                      <m:sSubPr>
                        <m:ctrlPr>
                          <a:rPr lang="en-US" sz="2000" b="1" i="1" smtClean="0">
                            <a:solidFill>
                              <a:srgbClr val="0000FF"/>
                            </a:solidFill>
                            <a:latin typeface="Cambria Math"/>
                          </a:rPr>
                        </m:ctrlPr>
                      </m:sSubPr>
                      <m:e>
                        <m:r>
                          <a:rPr lang="en-US" sz="2000" b="1" i="1">
                            <a:solidFill>
                              <a:srgbClr val="0000FF"/>
                            </a:solidFill>
                            <a:latin typeface="Cambria Math"/>
                          </a:rPr>
                          <m:t>𝒅</m:t>
                        </m:r>
                      </m:e>
                      <m:sub>
                        <m:r>
                          <a:rPr lang="en-US" sz="2000" b="1" i="1">
                            <a:solidFill>
                              <a:srgbClr val="0000FF"/>
                            </a:solidFill>
                            <a:latin typeface="Cambria Math"/>
                          </a:rPr>
                          <m:t>𝒊𝒕</m:t>
                        </m:r>
                      </m:sub>
                    </m:sSub>
                    <m:r>
                      <a:rPr lang="en-US" sz="2000" b="1" i="1">
                        <a:latin typeface="Cambria Math"/>
                      </a:rPr>
                      <m:t>                                             </m:t>
                    </m:r>
                    <m:r>
                      <a:rPr lang="en-US" sz="2000" b="1" i="1" smtClean="0">
                        <a:latin typeface="Cambria Math"/>
                      </a:rPr>
                      <m:t> </m:t>
                    </m:r>
                    <m:r>
                      <a:rPr lang="en-US" sz="2000" b="1" i="1">
                        <a:latin typeface="Cambria Math"/>
                      </a:rPr>
                      <m:t>   (</m:t>
                    </m:r>
                    <m:r>
                      <a:rPr lang="en-US" sz="2000" b="1" i="1">
                        <a:latin typeface="Cambria Math"/>
                      </a:rPr>
                      <m:t>𝟒</m:t>
                    </m:r>
                    <m:r>
                      <a:rPr lang="en-US" sz="2000" b="1" i="1">
                        <a:latin typeface="Cambria Math"/>
                      </a:rPr>
                      <m:t>)</m:t>
                    </m:r>
                  </m:oMath>
                </a14:m>
                <a:endParaRPr lang="th-TH" sz="2000" b="1" dirty="0"/>
              </a:p>
            </p:txBody>
          </p:sp>
        </mc:Choice>
        <mc:Fallback xmlns="">
          <p:sp>
            <p:nvSpPr>
              <p:cNvPr id="4" name="Content Placeholder 3"/>
              <p:cNvSpPr>
                <a:spLocks noGrp="1" noRot="1" noChangeAspect="1" noMove="1" noResize="1" noEditPoints="1" noAdjustHandles="1" noChangeArrowheads="1" noChangeShapeType="1" noTextEdit="1"/>
              </p:cNvSpPr>
              <p:nvPr>
                <p:ph idx="1"/>
              </p:nvPr>
            </p:nvSpPr>
            <p:spPr>
              <a:xfrm>
                <a:off x="820694" y="1484784"/>
                <a:ext cx="7128792" cy="2232247"/>
              </a:xfrm>
              <a:blipFill rotWithShape="1">
                <a:blip r:embed="rId2"/>
                <a:stretch>
                  <a:fillRect l="-767"/>
                </a:stretch>
              </a:blipFill>
              <a:ln>
                <a:solidFill>
                  <a:schemeClr val="tx2">
                    <a:lumMod val="50000"/>
                  </a:schemeClr>
                </a:solidFill>
              </a:ln>
            </p:spPr>
            <p:txBody>
              <a:bodyPr/>
              <a:lstStyle/>
              <a:p>
                <a:r>
                  <a:rPr lang="th-TH">
                    <a:noFill/>
                  </a:rPr>
                  <a:t> </a:t>
                </a:r>
              </a:p>
            </p:txBody>
          </p:sp>
        </mc:Fallback>
      </mc:AlternateContent>
      <mc:AlternateContent xmlns:mc="http://schemas.openxmlformats.org/markup-compatibility/2006">
        <mc:Choice xmlns:a14="http://schemas.microsoft.com/office/drawing/2010/main" Requires="a14">
          <p:sp>
            <p:nvSpPr>
              <p:cNvPr id="5" name="TextBox 4"/>
              <p:cNvSpPr txBox="1"/>
              <p:nvPr/>
            </p:nvSpPr>
            <p:spPr>
              <a:xfrm>
                <a:off x="283821" y="3873300"/>
                <a:ext cx="8608660" cy="2862322"/>
              </a:xfrm>
              <a:prstGeom prst="rect">
                <a:avLst/>
              </a:prstGeom>
              <a:ln>
                <a:solidFill>
                  <a:srgbClr val="0000FF"/>
                </a:solidFill>
              </a:ln>
            </p:spPr>
            <p:style>
              <a:lnRef idx="2">
                <a:schemeClr val="accent5"/>
              </a:lnRef>
              <a:fillRef idx="1">
                <a:schemeClr val="lt1"/>
              </a:fillRef>
              <a:effectRef idx="0">
                <a:schemeClr val="accent5"/>
              </a:effectRef>
              <a:fontRef idx="minor">
                <a:schemeClr val="dk1"/>
              </a:fontRef>
            </p:style>
            <p:txBody>
              <a:bodyPr wrap="square" rtlCol="0" anchor="ctr">
                <a:spAutoFit/>
              </a:bodyPr>
              <a:lstStyle/>
              <a:p>
                <a:pPr>
                  <a:lnSpc>
                    <a:spcPct val="150000"/>
                  </a:lnSpc>
                </a:pPr>
                <a14:m>
                  <m:oMath xmlns:m="http://schemas.openxmlformats.org/officeDocument/2006/math">
                    <m:sSubSup>
                      <m:sSubSupPr>
                        <m:ctrlPr>
                          <a:rPr lang="en-US" sz="2000" b="1" i="1" smtClean="0">
                            <a:solidFill>
                              <a:srgbClr val="9900FF"/>
                            </a:solidFill>
                            <a:latin typeface="Cambria Math"/>
                          </a:rPr>
                        </m:ctrlPr>
                      </m:sSubSupPr>
                      <m:e>
                        <m:r>
                          <a:rPr lang="en-US" sz="2000" b="1" i="1" smtClean="0">
                            <a:solidFill>
                              <a:srgbClr val="9900FF"/>
                            </a:solidFill>
                            <a:latin typeface="Cambria Math"/>
                          </a:rPr>
                          <m:t>      </m:t>
                        </m:r>
                        <m:r>
                          <a:rPr lang="en-US" sz="2000" b="1" i="1">
                            <a:solidFill>
                              <a:srgbClr val="9900FF"/>
                            </a:solidFill>
                            <a:latin typeface="Cambria Math"/>
                          </a:rPr>
                          <m:t>𝒚</m:t>
                        </m:r>
                      </m:e>
                      <m:sub>
                        <m:r>
                          <a:rPr lang="en-US" sz="2000" b="1" i="1">
                            <a:solidFill>
                              <a:srgbClr val="9900FF"/>
                            </a:solidFill>
                            <a:latin typeface="Cambria Math"/>
                          </a:rPr>
                          <m:t>𝒊𝒕</m:t>
                        </m:r>
                        <m:r>
                          <a:rPr lang="en-US" sz="2000" b="1" i="1">
                            <a:solidFill>
                              <a:srgbClr val="9900FF"/>
                            </a:solidFill>
                            <a:latin typeface="Cambria Math"/>
                          </a:rPr>
                          <m:t> </m:t>
                        </m:r>
                      </m:sub>
                      <m:sup>
                        <m:r>
                          <a:rPr lang="en-US" sz="2000" b="1" i="1">
                            <a:solidFill>
                              <a:srgbClr val="9900FF"/>
                            </a:solidFill>
                            <a:latin typeface="Cambria Math"/>
                          </a:rPr>
                          <m:t>∗</m:t>
                        </m:r>
                      </m:sup>
                    </m:sSubSup>
                  </m:oMath>
                </a14:m>
                <a:r>
                  <a:rPr lang="en-US" sz="2000" b="1" dirty="0">
                    <a:solidFill>
                      <a:srgbClr val="9900FF"/>
                    </a:solidFill>
                  </a:rPr>
                  <a:t>= The number of hours supplied by nurse i in period t </a:t>
                </a:r>
              </a:p>
              <a:p>
                <a:pPr>
                  <a:lnSpc>
                    <a:spcPct val="150000"/>
                  </a:lnSpc>
                </a:pPr>
                <a:r>
                  <a:rPr lang="en-US" sz="2000" b="1" dirty="0" smtClean="0">
                    <a:solidFill>
                      <a:schemeClr val="accent6">
                        <a:lumMod val="75000"/>
                      </a:schemeClr>
                    </a:solidFill>
                  </a:rPr>
                  <a:t>      </a:t>
                </a:r>
                <a14:m>
                  <m:oMath xmlns:m="http://schemas.openxmlformats.org/officeDocument/2006/math">
                    <m:sSub>
                      <m:sSubPr>
                        <m:ctrlPr>
                          <a:rPr lang="en-US" sz="2000" b="1" i="1">
                            <a:solidFill>
                              <a:schemeClr val="accent6">
                                <a:lumMod val="75000"/>
                              </a:schemeClr>
                            </a:solidFill>
                            <a:latin typeface="Cambria Math"/>
                          </a:rPr>
                        </m:ctrlPr>
                      </m:sSubPr>
                      <m:e>
                        <m:r>
                          <a:rPr lang="en-US" sz="2000" b="1" i="1">
                            <a:solidFill>
                              <a:schemeClr val="accent6">
                                <a:lumMod val="75000"/>
                              </a:schemeClr>
                            </a:solidFill>
                            <a:latin typeface="Cambria Math"/>
                          </a:rPr>
                          <m:t>𝒙</m:t>
                        </m:r>
                      </m:e>
                      <m:sub>
                        <m:r>
                          <a:rPr lang="en-US" sz="2000" b="1" i="1">
                            <a:solidFill>
                              <a:schemeClr val="accent6">
                                <a:lumMod val="75000"/>
                              </a:schemeClr>
                            </a:solidFill>
                            <a:latin typeface="Cambria Math"/>
                          </a:rPr>
                          <m:t>𝒊𝒕</m:t>
                        </m:r>
                        <m:r>
                          <a:rPr lang="en-US" sz="2000" b="1" i="1" smtClean="0">
                            <a:solidFill>
                              <a:schemeClr val="accent6">
                                <a:lumMod val="75000"/>
                              </a:schemeClr>
                            </a:solidFill>
                            <a:latin typeface="Cambria Math"/>
                          </a:rPr>
                          <m:t> </m:t>
                        </m:r>
                      </m:sub>
                    </m:sSub>
                    <m:r>
                      <m:rPr>
                        <m:nor/>
                      </m:rPr>
                      <a:rPr lang="en-US" sz="2000" b="1" dirty="0">
                        <a:solidFill>
                          <a:schemeClr val="accent6">
                            <a:lumMod val="75000"/>
                          </a:schemeClr>
                        </a:solidFill>
                      </a:rPr>
                      <m:t>and</m:t>
                    </m:r>
                    <m:r>
                      <m:rPr>
                        <m:nor/>
                      </m:rPr>
                      <a:rPr lang="en-US" sz="2000" b="1" dirty="0">
                        <a:solidFill>
                          <a:schemeClr val="accent6">
                            <a:lumMod val="75000"/>
                          </a:schemeClr>
                        </a:solidFill>
                      </a:rPr>
                      <m:t> </m:t>
                    </m:r>
                    <m:sSub>
                      <m:sSubPr>
                        <m:ctrlPr>
                          <a:rPr lang="en-US" sz="2000" b="1" i="1">
                            <a:solidFill>
                              <a:schemeClr val="accent6">
                                <a:lumMod val="75000"/>
                              </a:schemeClr>
                            </a:solidFill>
                            <a:latin typeface="Cambria Math"/>
                          </a:rPr>
                        </m:ctrlPr>
                      </m:sSubPr>
                      <m:e>
                        <m:r>
                          <a:rPr lang="en-US" sz="2000" b="1" i="1">
                            <a:solidFill>
                              <a:schemeClr val="accent6">
                                <a:lumMod val="75000"/>
                              </a:schemeClr>
                            </a:solidFill>
                            <a:latin typeface="Cambria Math"/>
                          </a:rPr>
                          <m:t>𝒛</m:t>
                        </m:r>
                      </m:e>
                      <m:sub>
                        <m:r>
                          <a:rPr lang="en-US" sz="2000" b="1" i="1">
                            <a:solidFill>
                              <a:schemeClr val="accent6">
                                <a:lumMod val="75000"/>
                              </a:schemeClr>
                            </a:solidFill>
                            <a:latin typeface="Cambria Math"/>
                          </a:rPr>
                          <m:t>𝒊𝒕</m:t>
                        </m:r>
                      </m:sub>
                    </m:sSub>
                    <m:r>
                      <m:rPr>
                        <m:nor/>
                      </m:rPr>
                      <a:rPr lang="en-US" sz="2000" b="1" dirty="0">
                        <a:solidFill>
                          <a:schemeClr val="accent6">
                            <a:lumMod val="75000"/>
                          </a:schemeClr>
                        </a:solidFill>
                      </a:rPr>
                      <m:t> = </m:t>
                    </m:r>
                    <m:r>
                      <m:rPr>
                        <m:nor/>
                      </m:rPr>
                      <a:rPr lang="en-US" sz="2000" b="1" dirty="0">
                        <a:solidFill>
                          <a:schemeClr val="accent6">
                            <a:lumMod val="75000"/>
                          </a:schemeClr>
                        </a:solidFill>
                      </a:rPr>
                      <m:t>Vectors</m:t>
                    </m:r>
                    <m:r>
                      <m:rPr>
                        <m:nor/>
                      </m:rPr>
                      <a:rPr lang="en-US" sz="2000" b="1" dirty="0">
                        <a:solidFill>
                          <a:schemeClr val="accent6">
                            <a:lumMod val="75000"/>
                          </a:schemeClr>
                        </a:solidFill>
                      </a:rPr>
                      <m:t> </m:t>
                    </m:r>
                    <m:r>
                      <m:rPr>
                        <m:nor/>
                      </m:rPr>
                      <a:rPr lang="en-US" sz="2000" b="1" dirty="0">
                        <a:solidFill>
                          <a:schemeClr val="accent6">
                            <a:lumMod val="75000"/>
                          </a:schemeClr>
                        </a:solidFill>
                      </a:rPr>
                      <m:t>of</m:t>
                    </m:r>
                    <m:r>
                      <m:rPr>
                        <m:nor/>
                      </m:rPr>
                      <a:rPr lang="en-US" sz="2000" b="1" dirty="0">
                        <a:solidFill>
                          <a:schemeClr val="accent6">
                            <a:lumMod val="75000"/>
                          </a:schemeClr>
                        </a:solidFill>
                      </a:rPr>
                      <m:t> </m:t>
                    </m:r>
                    <m:r>
                      <m:rPr>
                        <m:nor/>
                      </m:rPr>
                      <a:rPr lang="en-US" sz="2000" b="1" dirty="0">
                        <a:solidFill>
                          <a:schemeClr val="accent6">
                            <a:lumMod val="75000"/>
                          </a:schemeClr>
                        </a:solidFill>
                      </a:rPr>
                      <m:t>explanatory</m:t>
                    </m:r>
                    <m:r>
                      <m:rPr>
                        <m:nor/>
                      </m:rPr>
                      <a:rPr lang="en-US" sz="2000" b="1" dirty="0">
                        <a:solidFill>
                          <a:schemeClr val="accent6">
                            <a:lumMod val="75000"/>
                          </a:schemeClr>
                        </a:solidFill>
                      </a:rPr>
                      <m:t> </m:t>
                    </m:r>
                    <m:r>
                      <m:rPr>
                        <m:nor/>
                      </m:rPr>
                      <a:rPr lang="en-US" sz="2000" b="1" dirty="0">
                        <a:solidFill>
                          <a:schemeClr val="accent6">
                            <a:lumMod val="75000"/>
                          </a:schemeClr>
                        </a:solidFill>
                      </a:rPr>
                      <m:t>variables</m:t>
                    </m:r>
                    <m:r>
                      <m:rPr>
                        <m:nor/>
                      </m:rPr>
                      <a:rPr lang="en-US" sz="2000" b="1" i="0" dirty="0" smtClean="0">
                        <a:solidFill>
                          <a:schemeClr val="accent6">
                            <a:lumMod val="75000"/>
                          </a:schemeClr>
                        </a:solidFill>
                      </a:rPr>
                      <m:t> </m:t>
                    </m:r>
                    <m:r>
                      <m:rPr>
                        <m:nor/>
                      </m:rPr>
                      <a:rPr lang="en-US" sz="2000" b="1" i="0" dirty="0" smtClean="0">
                        <a:solidFill>
                          <a:schemeClr val="accent6">
                            <a:lumMod val="75000"/>
                          </a:schemeClr>
                        </a:solidFill>
                      </a:rPr>
                      <m:t>i</m:t>
                    </m:r>
                    <m:r>
                      <m:rPr>
                        <m:nor/>
                      </m:rPr>
                      <a:rPr lang="en-US" sz="2000" b="1" i="0" dirty="0" smtClean="0">
                        <a:solidFill>
                          <a:schemeClr val="accent6">
                            <a:lumMod val="75000"/>
                          </a:schemeClr>
                        </a:solidFill>
                      </a:rPr>
                      <m:t>.</m:t>
                    </m:r>
                    <m:r>
                      <m:rPr>
                        <m:nor/>
                      </m:rPr>
                      <a:rPr lang="en-US" sz="2000" b="1" i="0" dirty="0" smtClean="0">
                        <a:solidFill>
                          <a:schemeClr val="accent6">
                            <a:lumMod val="75000"/>
                          </a:schemeClr>
                        </a:solidFill>
                      </a:rPr>
                      <m:t>e</m:t>
                    </m:r>
                    <m:r>
                      <m:rPr>
                        <m:nor/>
                      </m:rPr>
                      <a:rPr lang="en-US" sz="2000" b="1" i="0" dirty="0" smtClean="0">
                        <a:solidFill>
                          <a:schemeClr val="accent6">
                            <a:lumMod val="75000"/>
                          </a:schemeClr>
                        </a:solidFill>
                      </a:rPr>
                      <m:t>. </m:t>
                    </m:r>
                    <m:r>
                      <m:rPr>
                        <m:nor/>
                      </m:rPr>
                      <a:rPr lang="en-US" sz="2000" b="1" i="0" dirty="0" smtClean="0">
                        <a:solidFill>
                          <a:schemeClr val="accent6">
                            <a:lumMod val="75000"/>
                          </a:schemeClr>
                        </a:solidFill>
                      </a:rPr>
                      <m:t>wage</m:t>
                    </m:r>
                    <m:r>
                      <m:rPr>
                        <m:nor/>
                      </m:rPr>
                      <a:rPr lang="en-US" sz="2000" b="1" dirty="0">
                        <a:solidFill>
                          <a:schemeClr val="accent6">
                            <a:lumMod val="75000"/>
                          </a:schemeClr>
                        </a:solidFill>
                      </a:rPr>
                      <m:t> (</m:t>
                    </m:r>
                    <m:r>
                      <m:rPr>
                        <m:nor/>
                      </m:rPr>
                      <a:rPr lang="en-US" sz="2000" b="1" dirty="0">
                        <a:solidFill>
                          <a:schemeClr val="accent6">
                            <a:lumMod val="75000"/>
                          </a:schemeClr>
                        </a:solidFill>
                      </a:rPr>
                      <m:t>Strictly</m:t>
                    </m:r>
                    <m:r>
                      <m:rPr>
                        <m:nor/>
                      </m:rPr>
                      <a:rPr lang="en-US" sz="2000" b="1" dirty="0">
                        <a:solidFill>
                          <a:schemeClr val="accent6">
                            <a:lumMod val="75000"/>
                          </a:schemeClr>
                        </a:solidFill>
                      </a:rPr>
                      <m:t> </m:t>
                    </m:r>
                    <m:r>
                      <m:rPr>
                        <m:nor/>
                      </m:rPr>
                      <a:rPr lang="en-US" sz="2000" b="1" dirty="0">
                        <a:solidFill>
                          <a:schemeClr val="accent6">
                            <a:lumMod val="75000"/>
                          </a:schemeClr>
                        </a:solidFill>
                      </a:rPr>
                      <m:t>exogenous</m:t>
                    </m:r>
                    <m:r>
                      <m:rPr>
                        <m:nor/>
                      </m:rPr>
                      <a:rPr lang="en-US" sz="2000" b="1" dirty="0">
                        <a:solidFill>
                          <a:schemeClr val="accent6">
                            <a:lumMod val="75000"/>
                          </a:schemeClr>
                        </a:solidFill>
                      </a:rPr>
                      <m:t>) </m:t>
                    </m:r>
                  </m:oMath>
                </a14:m>
                <a:endParaRPr lang="en-US" sz="2000" b="1" dirty="0">
                  <a:solidFill>
                    <a:schemeClr val="accent6">
                      <a:lumMod val="75000"/>
                    </a:schemeClr>
                  </a:solidFill>
                </a:endParaRPr>
              </a:p>
              <a:p>
                <a:pPr>
                  <a:lnSpc>
                    <a:spcPct val="150000"/>
                  </a:lnSpc>
                </a:pPr>
                <a14:m>
                  <m:oMath xmlns:m="http://schemas.openxmlformats.org/officeDocument/2006/math">
                    <m:r>
                      <a:rPr lang="en-US" sz="2000" b="1" i="1" smtClean="0">
                        <a:solidFill>
                          <a:srgbClr val="FF0000"/>
                        </a:solidFill>
                        <a:latin typeface="Cambria Math"/>
                      </a:rPr>
                      <m:t>      </m:t>
                    </m:r>
                    <m:r>
                      <a:rPr lang="en-US" sz="2000" b="1" i="1">
                        <a:solidFill>
                          <a:srgbClr val="FF0000"/>
                        </a:solidFill>
                        <a:latin typeface="Cambria Math"/>
                      </a:rPr>
                      <m:t>𝜷</m:t>
                    </m:r>
                  </m:oMath>
                </a14:m>
                <a:r>
                  <a:rPr lang="en-US" sz="2000" b="1" dirty="0">
                    <a:solidFill>
                      <a:srgbClr val="FF0000"/>
                    </a:solidFill>
                  </a:rPr>
                  <a:t> and </a:t>
                </a:r>
                <a14:m>
                  <m:oMath xmlns:m="http://schemas.openxmlformats.org/officeDocument/2006/math">
                    <m:r>
                      <a:rPr lang="en-US" sz="2000" b="1" i="1">
                        <a:solidFill>
                          <a:srgbClr val="FF0000"/>
                        </a:solidFill>
                        <a:latin typeface="Cambria Math"/>
                      </a:rPr>
                      <m:t>𝜸</m:t>
                    </m:r>
                  </m:oMath>
                </a14:m>
                <a:r>
                  <a:rPr lang="en-US" sz="2000" b="1" dirty="0">
                    <a:solidFill>
                      <a:srgbClr val="FF0000"/>
                    </a:solidFill>
                  </a:rPr>
                  <a:t> = The unknown parameters we wish to estimate</a:t>
                </a:r>
              </a:p>
              <a:p>
                <a:pPr>
                  <a:lnSpc>
                    <a:spcPct val="150000"/>
                  </a:lnSpc>
                </a:pPr>
                <a:r>
                  <a:rPr lang="en-US" sz="2000" b="1" dirty="0"/>
                  <a:t>      </a:t>
                </a:r>
                <a14:m>
                  <m:oMath xmlns:m="http://schemas.openxmlformats.org/officeDocument/2006/math">
                    <m:sSub>
                      <m:sSubPr>
                        <m:ctrlPr>
                          <a:rPr lang="en-US" sz="2000" b="1" i="1">
                            <a:solidFill>
                              <a:srgbClr val="00B050"/>
                            </a:solidFill>
                            <a:latin typeface="Cambria Math"/>
                          </a:rPr>
                        </m:ctrlPr>
                      </m:sSubPr>
                      <m:e>
                        <m:r>
                          <a:rPr lang="en-US" sz="2000" b="1" i="1">
                            <a:solidFill>
                              <a:srgbClr val="00B050"/>
                            </a:solidFill>
                            <a:latin typeface="Cambria Math"/>
                          </a:rPr>
                          <m:t>𝜶</m:t>
                        </m:r>
                      </m:e>
                      <m:sub>
                        <m:r>
                          <a:rPr lang="en-US" sz="2000" b="1" i="1">
                            <a:solidFill>
                              <a:srgbClr val="00B050"/>
                            </a:solidFill>
                            <a:latin typeface="Cambria Math"/>
                          </a:rPr>
                          <m:t>𝒊</m:t>
                        </m:r>
                      </m:sub>
                    </m:sSub>
                  </m:oMath>
                </a14:m>
                <a:r>
                  <a:rPr lang="en-US" sz="2000" b="1" dirty="0">
                    <a:solidFill>
                      <a:srgbClr val="00B050"/>
                    </a:solidFill>
                  </a:rPr>
                  <a:t> and</a:t>
                </a:r>
                <a14:m>
                  <m:oMath xmlns:m="http://schemas.openxmlformats.org/officeDocument/2006/math">
                    <m:r>
                      <a:rPr lang="en-US" sz="2000" b="1" i="1">
                        <a:solidFill>
                          <a:srgbClr val="00B050"/>
                        </a:solidFill>
                        <a:latin typeface="Cambria Math"/>
                      </a:rPr>
                      <m:t> </m:t>
                    </m:r>
                    <m:sSub>
                      <m:sSubPr>
                        <m:ctrlPr>
                          <a:rPr lang="en-US" sz="2000" b="1" i="1">
                            <a:solidFill>
                              <a:srgbClr val="00B050"/>
                            </a:solidFill>
                            <a:latin typeface="Cambria Math"/>
                          </a:rPr>
                        </m:ctrlPr>
                      </m:sSubPr>
                      <m:e>
                        <m:r>
                          <a:rPr lang="en-US" sz="2000" b="1" i="1">
                            <a:solidFill>
                              <a:srgbClr val="00B050"/>
                            </a:solidFill>
                            <a:latin typeface="Cambria Math"/>
                          </a:rPr>
                          <m:t>𝜼</m:t>
                        </m:r>
                      </m:e>
                      <m:sub>
                        <m:r>
                          <a:rPr lang="en-US" sz="2000" b="1" i="1">
                            <a:solidFill>
                              <a:srgbClr val="00B050"/>
                            </a:solidFill>
                            <a:latin typeface="Cambria Math"/>
                          </a:rPr>
                          <m:t>𝒊</m:t>
                        </m:r>
                      </m:sub>
                    </m:sSub>
                  </m:oMath>
                </a14:m>
                <a:r>
                  <a:rPr lang="en-US" sz="2000" b="1" dirty="0">
                    <a:solidFill>
                      <a:srgbClr val="00B050"/>
                    </a:solidFill>
                  </a:rPr>
                  <a:t> </a:t>
                </a:r>
                <a:r>
                  <a:rPr lang="en-US" sz="2000" b="1" dirty="0" smtClean="0">
                    <a:solidFill>
                      <a:srgbClr val="00B050"/>
                    </a:solidFill>
                  </a:rPr>
                  <a:t>= Time-invariant variables </a:t>
                </a:r>
                <a:r>
                  <a:rPr lang="en-US" sz="2000" b="1" dirty="0">
                    <a:solidFill>
                      <a:srgbClr val="00B050"/>
                    </a:solidFill>
                  </a:rPr>
                  <a:t/>
                </a:r>
                <a:br>
                  <a:rPr lang="en-US" sz="2000" b="1" dirty="0">
                    <a:solidFill>
                      <a:srgbClr val="00B050"/>
                    </a:solidFill>
                  </a:rPr>
                </a:br>
                <a:r>
                  <a:rPr lang="en-US" sz="2000" b="1" dirty="0" smtClean="0">
                    <a:solidFill>
                      <a:srgbClr val="00B050"/>
                    </a:solidFill>
                  </a:rPr>
                  <a:t>      </a:t>
                </a:r>
                <a14:m>
                  <m:oMath xmlns:m="http://schemas.openxmlformats.org/officeDocument/2006/math">
                    <m:sSub>
                      <m:sSubPr>
                        <m:ctrlPr>
                          <a:rPr lang="en-US" sz="2000" b="1" i="1">
                            <a:solidFill>
                              <a:srgbClr val="CC00FF"/>
                            </a:solidFill>
                            <a:latin typeface="Cambria Math"/>
                          </a:rPr>
                        </m:ctrlPr>
                      </m:sSubPr>
                      <m:e>
                        <m:r>
                          <a:rPr lang="en-US" sz="2000" b="1" i="1">
                            <a:solidFill>
                              <a:srgbClr val="CC00FF"/>
                            </a:solidFill>
                            <a:latin typeface="Cambria Math"/>
                          </a:rPr>
                          <m:t>𝜺</m:t>
                        </m:r>
                      </m:e>
                      <m:sub>
                        <m:r>
                          <a:rPr lang="en-US" sz="2000" b="1" i="1">
                            <a:solidFill>
                              <a:srgbClr val="CC00FF"/>
                            </a:solidFill>
                            <a:latin typeface="Cambria Math"/>
                          </a:rPr>
                          <m:t>𝒊𝒕</m:t>
                        </m:r>
                      </m:sub>
                    </m:sSub>
                    <m:r>
                      <a:rPr lang="en-US" sz="2000" b="1" i="1">
                        <a:solidFill>
                          <a:srgbClr val="CC00FF"/>
                        </a:solidFill>
                        <a:latin typeface="Cambria Math"/>
                      </a:rPr>
                      <m:t> </m:t>
                    </m:r>
                  </m:oMath>
                </a14:m>
                <a:r>
                  <a:rPr lang="en-US" sz="2000" b="1" dirty="0">
                    <a:solidFill>
                      <a:srgbClr val="CC00FF"/>
                    </a:solidFill>
                  </a:rPr>
                  <a:t>and </a:t>
                </a:r>
                <a14:m>
                  <m:oMath xmlns:m="http://schemas.openxmlformats.org/officeDocument/2006/math">
                    <m:sSub>
                      <m:sSubPr>
                        <m:ctrlPr>
                          <a:rPr lang="en-US" sz="2000" b="1" i="1">
                            <a:solidFill>
                              <a:srgbClr val="CC00FF"/>
                            </a:solidFill>
                            <a:latin typeface="Cambria Math"/>
                          </a:rPr>
                        </m:ctrlPr>
                      </m:sSubPr>
                      <m:e>
                        <m:r>
                          <a:rPr lang="en-US" sz="2000" b="1" i="1">
                            <a:solidFill>
                              <a:srgbClr val="CC00FF"/>
                            </a:solidFill>
                            <a:latin typeface="Cambria Math"/>
                          </a:rPr>
                          <m:t>𝒖</m:t>
                        </m:r>
                      </m:e>
                      <m:sub>
                        <m:r>
                          <a:rPr lang="en-US" sz="2000" b="1" i="1">
                            <a:solidFill>
                              <a:srgbClr val="CC00FF"/>
                            </a:solidFill>
                            <a:latin typeface="Cambria Math"/>
                          </a:rPr>
                          <m:t>𝒊𝒕</m:t>
                        </m:r>
                      </m:sub>
                    </m:sSub>
                    <m:r>
                      <a:rPr lang="en-US" sz="2000" b="1" i="1">
                        <a:solidFill>
                          <a:srgbClr val="CC00FF"/>
                        </a:solidFill>
                        <a:latin typeface="Cambria Math"/>
                      </a:rPr>
                      <m:t> </m:t>
                    </m:r>
                  </m:oMath>
                </a14:m>
                <a:r>
                  <a:rPr lang="en-US" sz="2000" b="1" dirty="0" smtClean="0">
                    <a:solidFill>
                      <a:srgbClr val="CC00FF"/>
                    </a:solidFill>
                  </a:rPr>
                  <a:t>= Error terms</a:t>
                </a:r>
              </a:p>
              <a:p>
                <a:pPr>
                  <a:lnSpc>
                    <a:spcPct val="150000"/>
                  </a:lnSpc>
                </a:pPr>
                <a:r>
                  <a:rPr lang="en-US" sz="2000" b="1" dirty="0" smtClean="0">
                    <a:solidFill>
                      <a:srgbClr val="CC00FF"/>
                    </a:solidFill>
                  </a:rPr>
                  <a:t> </a:t>
                </a:r>
                <a14:m>
                  <m:oMath xmlns:m="http://schemas.openxmlformats.org/officeDocument/2006/math">
                    <m:sSub>
                      <m:sSubPr>
                        <m:ctrlPr>
                          <a:rPr lang="en-US" sz="2000" b="1" i="1" smtClean="0">
                            <a:solidFill>
                              <a:srgbClr val="0000FF"/>
                            </a:solidFill>
                            <a:latin typeface="Cambria Math"/>
                          </a:rPr>
                        </m:ctrlPr>
                      </m:sSubPr>
                      <m:e>
                        <m:r>
                          <a:rPr lang="en-US" sz="2000" b="1" i="1">
                            <a:solidFill>
                              <a:srgbClr val="0000FF"/>
                            </a:solidFill>
                            <a:latin typeface="Cambria Math"/>
                          </a:rPr>
                          <m:t>     </m:t>
                        </m:r>
                        <m:r>
                          <a:rPr lang="en-US" sz="2000" b="1" i="1">
                            <a:solidFill>
                              <a:srgbClr val="0000FF"/>
                            </a:solidFill>
                            <a:latin typeface="Cambria Math"/>
                          </a:rPr>
                          <m:t>𝒅</m:t>
                        </m:r>
                      </m:e>
                      <m:sub>
                        <m:r>
                          <a:rPr lang="en-US" sz="2000" b="1" i="1">
                            <a:solidFill>
                              <a:srgbClr val="0000FF"/>
                            </a:solidFill>
                            <a:latin typeface="Cambria Math"/>
                          </a:rPr>
                          <m:t>𝒊𝒕</m:t>
                        </m:r>
                      </m:sub>
                    </m:sSub>
                  </m:oMath>
                </a14:m>
                <a:r>
                  <a:rPr lang="en-US" sz="2000" b="1" dirty="0" smtClean="0">
                    <a:solidFill>
                      <a:srgbClr val="0000FF"/>
                    </a:solidFill>
                  </a:rPr>
                  <a:t> = Dummy variable</a:t>
                </a:r>
                <a:endParaRPr lang="th-TH" sz="2000" b="1" dirty="0">
                  <a:solidFill>
                    <a:srgbClr val="0000FF"/>
                  </a:solidFill>
                </a:endParaRPr>
              </a:p>
            </p:txBody>
          </p:sp>
        </mc:Choice>
        <mc:Fallback>
          <p:sp>
            <p:nvSpPr>
              <p:cNvPr id="5" name="TextBox 4"/>
              <p:cNvSpPr txBox="1">
                <a:spLocks noRot="1" noChangeAspect="1" noMove="1" noResize="1" noEditPoints="1" noAdjustHandles="1" noChangeArrowheads="1" noChangeShapeType="1" noTextEdit="1"/>
              </p:cNvSpPr>
              <p:nvPr/>
            </p:nvSpPr>
            <p:spPr>
              <a:xfrm>
                <a:off x="283821" y="3873300"/>
                <a:ext cx="8608660" cy="2862322"/>
              </a:xfrm>
              <a:prstGeom prst="rect">
                <a:avLst/>
              </a:prstGeom>
              <a:blipFill rotWithShape="1">
                <a:blip r:embed="rId3"/>
                <a:stretch>
                  <a:fillRect l="-636" b="-2110"/>
                </a:stretch>
              </a:blipFill>
              <a:ln>
                <a:solidFill>
                  <a:srgbClr val="0000FF"/>
                </a:solidFill>
              </a:ln>
            </p:spPr>
            <p:txBody>
              <a:bodyPr/>
              <a:lstStyle/>
              <a:p>
                <a:r>
                  <a:rPr lang="th-TH">
                    <a:noFill/>
                  </a:rPr>
                  <a:t> </a:t>
                </a:r>
              </a:p>
            </p:txBody>
          </p:sp>
        </mc:Fallback>
      </mc:AlternateContent>
      <p:sp>
        <p:nvSpPr>
          <p:cNvPr id="3" name="TextBox 2"/>
          <p:cNvSpPr txBox="1"/>
          <p:nvPr/>
        </p:nvSpPr>
        <p:spPr>
          <a:xfrm>
            <a:off x="323528" y="980728"/>
            <a:ext cx="6100217" cy="461665"/>
          </a:xfrm>
          <a:prstGeom prst="rect">
            <a:avLst/>
          </a:prstGeom>
          <a:noFill/>
        </p:spPr>
        <p:txBody>
          <a:bodyPr wrap="square" rtlCol="0">
            <a:spAutoFit/>
          </a:bodyPr>
          <a:lstStyle/>
          <a:p>
            <a:r>
              <a:rPr lang="en-US" sz="2400" b="1" dirty="0">
                <a:solidFill>
                  <a:srgbClr val="0000FF"/>
                </a:solidFill>
              </a:rPr>
              <a:t>Consider the following model:</a:t>
            </a:r>
            <a:endParaRPr lang="th-TH" sz="2400" dirty="0"/>
          </a:p>
        </p:txBody>
      </p:sp>
    </p:spTree>
    <p:extLst>
      <p:ext uri="{BB962C8B-B14F-4D97-AF65-F5344CB8AC3E}">
        <p14:creationId xmlns:p14="http://schemas.microsoft.com/office/powerpoint/2010/main" val="38408094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Content Placeholder 3"/>
              <p:cNvSpPr>
                <a:spLocks noGrp="1"/>
              </p:cNvSpPr>
              <p:nvPr>
                <p:ph idx="1"/>
              </p:nvPr>
            </p:nvSpPr>
            <p:spPr>
              <a:xfrm>
                <a:off x="415599" y="620688"/>
                <a:ext cx="8365137" cy="1368152"/>
              </a:xfrm>
              <a:ln>
                <a:solidFill>
                  <a:srgbClr val="0000FF"/>
                </a:solidFill>
              </a:ln>
            </p:spPr>
            <p:style>
              <a:lnRef idx="2">
                <a:schemeClr val="accent1"/>
              </a:lnRef>
              <a:fillRef idx="1">
                <a:schemeClr val="lt1"/>
              </a:fillRef>
              <a:effectRef idx="0">
                <a:schemeClr val="accent1"/>
              </a:effectRef>
              <a:fontRef idx="minor">
                <a:schemeClr val="dk1"/>
              </a:fontRef>
            </p:style>
            <p:txBody>
              <a:bodyPr>
                <a:noAutofit/>
              </a:bodyPr>
              <a:lstStyle/>
              <a:p>
                <a:pPr marL="0" indent="0">
                  <a:lnSpc>
                    <a:spcPct val="150000"/>
                  </a:lnSpc>
                  <a:buNone/>
                </a:pPr>
                <a:r>
                  <a:rPr lang="en-US" sz="2400" i="1" dirty="0" smtClean="0">
                    <a:solidFill>
                      <a:srgbClr val="7030A0"/>
                    </a:solidFill>
                    <a:latin typeface="Cambria Math"/>
                  </a:rPr>
                  <a:t>   </a:t>
                </a:r>
                <a14:m>
                  <m:oMath xmlns:m="http://schemas.openxmlformats.org/officeDocument/2006/math">
                    <m:sSubSup>
                      <m:sSubSupPr>
                        <m:ctrlPr>
                          <a:rPr lang="en-US" sz="2400" b="1" i="1" smtClean="0">
                            <a:solidFill>
                              <a:srgbClr val="7030A0"/>
                            </a:solidFill>
                            <a:latin typeface="Cambria Math"/>
                          </a:rPr>
                        </m:ctrlPr>
                      </m:sSubSupPr>
                      <m:e>
                        <m:r>
                          <a:rPr lang="en-US" sz="2400" b="1" i="1">
                            <a:solidFill>
                              <a:srgbClr val="7030A0"/>
                            </a:solidFill>
                            <a:latin typeface="Cambria Math"/>
                          </a:rPr>
                          <m:t>𝒚</m:t>
                        </m:r>
                      </m:e>
                      <m:sub>
                        <m:r>
                          <a:rPr lang="en-US" sz="2400" b="1" i="1">
                            <a:solidFill>
                              <a:srgbClr val="7030A0"/>
                            </a:solidFill>
                            <a:latin typeface="Cambria Math"/>
                          </a:rPr>
                          <m:t>𝒊𝒕</m:t>
                        </m:r>
                        <m:r>
                          <a:rPr lang="en-US" sz="2400" b="1" i="1">
                            <a:solidFill>
                              <a:srgbClr val="7030A0"/>
                            </a:solidFill>
                            <a:latin typeface="Cambria Math"/>
                          </a:rPr>
                          <m:t> </m:t>
                        </m:r>
                      </m:sub>
                      <m:sup>
                        <m:r>
                          <a:rPr lang="en-US" sz="2400" b="1" i="1">
                            <a:solidFill>
                              <a:srgbClr val="7030A0"/>
                            </a:solidFill>
                            <a:latin typeface="Cambria Math"/>
                          </a:rPr>
                          <m:t>∗</m:t>
                        </m:r>
                      </m:sup>
                    </m:sSubSup>
                    <m:r>
                      <a:rPr lang="en-US" sz="2400" b="1" i="1" smtClean="0">
                        <a:solidFill>
                          <a:srgbClr val="7030A0"/>
                        </a:solidFill>
                        <a:latin typeface="Cambria Math"/>
                      </a:rPr>
                      <m:t> </m:t>
                    </m:r>
                    <m:r>
                      <a:rPr lang="en-US" sz="2400" b="1" i="1">
                        <a:latin typeface="Cambria Math"/>
                      </a:rPr>
                      <m:t>= </m:t>
                    </m:r>
                    <m:sSub>
                      <m:sSubPr>
                        <m:ctrlPr>
                          <a:rPr lang="en-US" sz="2400" b="1" i="1">
                            <a:solidFill>
                              <a:schemeClr val="accent6">
                                <a:lumMod val="75000"/>
                              </a:schemeClr>
                            </a:solidFill>
                            <a:latin typeface="Cambria Math"/>
                          </a:rPr>
                        </m:ctrlPr>
                      </m:sSubPr>
                      <m:e>
                        <m:r>
                          <a:rPr lang="en-US" sz="2400" b="1" i="1">
                            <a:solidFill>
                              <a:schemeClr val="accent6">
                                <a:lumMod val="75000"/>
                              </a:schemeClr>
                            </a:solidFill>
                            <a:latin typeface="Cambria Math"/>
                          </a:rPr>
                          <m:t>𝒙</m:t>
                        </m:r>
                      </m:e>
                      <m:sub>
                        <m:r>
                          <a:rPr lang="en-US" sz="2400" b="1" i="1">
                            <a:solidFill>
                              <a:schemeClr val="accent6">
                                <a:lumMod val="75000"/>
                              </a:schemeClr>
                            </a:solidFill>
                            <a:latin typeface="Cambria Math"/>
                          </a:rPr>
                          <m:t>𝒊𝒕</m:t>
                        </m:r>
                      </m:sub>
                    </m:sSub>
                    <m:r>
                      <a:rPr lang="en-US" sz="2400" b="1" i="1">
                        <a:solidFill>
                          <a:srgbClr val="FF0000"/>
                        </a:solidFill>
                        <a:latin typeface="Cambria Math"/>
                      </a:rPr>
                      <m:t>𝜷</m:t>
                    </m:r>
                    <m:r>
                      <a:rPr lang="en-US" sz="2400" b="1" i="1">
                        <a:latin typeface="Cambria Math"/>
                      </a:rPr>
                      <m:t>+ </m:t>
                    </m:r>
                    <m:sSub>
                      <m:sSubPr>
                        <m:ctrlPr>
                          <a:rPr lang="en-US" sz="2400" b="1" i="1">
                            <a:solidFill>
                              <a:srgbClr val="00B050"/>
                            </a:solidFill>
                            <a:latin typeface="Cambria Math"/>
                          </a:rPr>
                        </m:ctrlPr>
                      </m:sSubPr>
                      <m:e>
                        <m:r>
                          <a:rPr lang="en-US" sz="2400" b="1" i="1">
                            <a:solidFill>
                              <a:srgbClr val="00B050"/>
                            </a:solidFill>
                            <a:latin typeface="Cambria Math"/>
                          </a:rPr>
                          <m:t>𝜶</m:t>
                        </m:r>
                      </m:e>
                      <m:sub>
                        <m:r>
                          <a:rPr lang="en-US" sz="2400" b="1" i="1">
                            <a:solidFill>
                              <a:srgbClr val="00B050"/>
                            </a:solidFill>
                            <a:latin typeface="Cambria Math"/>
                          </a:rPr>
                          <m:t>𝒊</m:t>
                        </m:r>
                      </m:sub>
                    </m:sSub>
                    <m:r>
                      <a:rPr lang="en-US" sz="2400" b="1" i="1">
                        <a:latin typeface="Cambria Math"/>
                      </a:rPr>
                      <m:t>+ </m:t>
                    </m:r>
                    <m:sSub>
                      <m:sSubPr>
                        <m:ctrlPr>
                          <a:rPr lang="en-US" sz="2400" b="1" i="1">
                            <a:solidFill>
                              <a:srgbClr val="CC00FF"/>
                            </a:solidFill>
                            <a:latin typeface="Cambria Math"/>
                          </a:rPr>
                        </m:ctrlPr>
                      </m:sSubPr>
                      <m:e>
                        <m:r>
                          <a:rPr lang="en-US" sz="2400" b="1" i="1">
                            <a:solidFill>
                              <a:srgbClr val="CC00FF"/>
                            </a:solidFill>
                            <a:latin typeface="Cambria Math"/>
                          </a:rPr>
                          <m:t>𝜺</m:t>
                        </m:r>
                      </m:e>
                      <m:sub>
                        <m:r>
                          <a:rPr lang="en-US" sz="2400" b="1" i="1">
                            <a:solidFill>
                              <a:srgbClr val="CC00FF"/>
                            </a:solidFill>
                            <a:latin typeface="Cambria Math"/>
                          </a:rPr>
                          <m:t>𝒊𝒕</m:t>
                        </m:r>
                      </m:sub>
                    </m:sSub>
                    <m:r>
                      <a:rPr lang="en-US" sz="2400" b="1" i="1">
                        <a:latin typeface="Cambria Math"/>
                      </a:rPr>
                      <m:t> ;    </m:t>
                    </m:r>
                    <m:r>
                      <a:rPr lang="en-US" sz="2400" b="1" i="1">
                        <a:latin typeface="Cambria Math"/>
                      </a:rPr>
                      <m:t>𝒊</m:t>
                    </m:r>
                    <m:r>
                      <a:rPr lang="en-US" sz="2400" b="1" i="1">
                        <a:latin typeface="Cambria Math"/>
                      </a:rPr>
                      <m:t>=</m:t>
                    </m:r>
                    <m:r>
                      <a:rPr lang="en-US" sz="2400" b="1" i="1">
                        <a:latin typeface="Cambria Math"/>
                      </a:rPr>
                      <m:t>𝟏</m:t>
                    </m:r>
                    <m:r>
                      <a:rPr lang="en-US" sz="2400" b="1" i="1">
                        <a:latin typeface="Cambria Math"/>
                      </a:rPr>
                      <m:t>,…,</m:t>
                    </m:r>
                    <m:r>
                      <a:rPr lang="en-US" sz="2400" b="1" i="1">
                        <a:latin typeface="Cambria Math"/>
                      </a:rPr>
                      <m:t>𝑵</m:t>
                    </m:r>
                    <m:r>
                      <a:rPr lang="en-US" sz="2400" b="1" i="1">
                        <a:latin typeface="Cambria Math"/>
                      </a:rPr>
                      <m:t> ;   </m:t>
                    </m:r>
                    <m:r>
                      <a:rPr lang="en-US" sz="2400" b="1" i="1">
                        <a:latin typeface="Cambria Math"/>
                      </a:rPr>
                      <m:t>𝒕</m:t>
                    </m:r>
                    <m:r>
                      <a:rPr lang="en-US" sz="2400" b="1" i="1">
                        <a:latin typeface="Cambria Math"/>
                      </a:rPr>
                      <m:t>=</m:t>
                    </m:r>
                    <m:r>
                      <a:rPr lang="en-US" sz="2400" b="1" i="1">
                        <a:latin typeface="Cambria Math"/>
                      </a:rPr>
                      <m:t>𝟏</m:t>
                    </m:r>
                    <m:r>
                      <a:rPr lang="en-US" sz="2400" b="1" i="1">
                        <a:latin typeface="Cambria Math"/>
                      </a:rPr>
                      <m:t>,…,</m:t>
                    </m:r>
                    <m:r>
                      <a:rPr lang="en-US" sz="2400" b="1" i="1">
                        <a:latin typeface="Cambria Math"/>
                      </a:rPr>
                      <m:t>𝑻</m:t>
                    </m:r>
                    <m:r>
                      <a:rPr lang="en-US" sz="2400" b="1" i="1">
                        <a:latin typeface="Cambria Math"/>
                      </a:rPr>
                      <m:t>  </m:t>
                    </m:r>
                    <m:d>
                      <m:dPr>
                        <m:ctrlPr>
                          <a:rPr lang="en-US" sz="2400" b="1" i="1">
                            <a:latin typeface="Cambria Math"/>
                          </a:rPr>
                        </m:ctrlPr>
                      </m:dPr>
                      <m:e>
                        <m:r>
                          <a:rPr lang="en-US" sz="2400" b="1" i="1">
                            <a:latin typeface="Cambria Math"/>
                          </a:rPr>
                          <m:t>𝟏</m:t>
                        </m:r>
                      </m:e>
                    </m:d>
                  </m:oMath>
                </a14:m>
                <a:r>
                  <a:rPr lang="en-US" sz="2400" b="1" dirty="0" smtClean="0"/>
                  <a:t>   </a:t>
                </a:r>
                <a14:m>
                  <m:oMath xmlns:m="http://schemas.openxmlformats.org/officeDocument/2006/math">
                    <m:sSubSup>
                      <m:sSubSupPr>
                        <m:ctrlPr>
                          <a:rPr lang="en-US" sz="2400" b="1" i="1">
                            <a:latin typeface="Cambria Math"/>
                          </a:rPr>
                        </m:ctrlPr>
                      </m:sSubSupPr>
                      <m:e>
                        <m:r>
                          <a:rPr lang="en-US" sz="2400" b="1" i="1" smtClean="0">
                            <a:latin typeface="Cambria Math"/>
                          </a:rPr>
                          <m:t>  </m:t>
                        </m:r>
                        <m:r>
                          <a:rPr lang="en-US" sz="2400" b="1" i="1">
                            <a:latin typeface="Cambria Math"/>
                          </a:rPr>
                          <m:t>𝒅</m:t>
                        </m:r>
                      </m:e>
                      <m:sub>
                        <m:r>
                          <a:rPr lang="en-US" sz="2400" b="1" i="1">
                            <a:latin typeface="Cambria Math"/>
                          </a:rPr>
                          <m:t>𝒊𝒕</m:t>
                        </m:r>
                      </m:sub>
                      <m:sup>
                        <m:r>
                          <a:rPr lang="en-US" sz="2400" b="1" i="1">
                            <a:latin typeface="Cambria Math"/>
                          </a:rPr>
                          <m:t>∗</m:t>
                        </m:r>
                      </m:sup>
                    </m:sSubSup>
                    <m:r>
                      <a:rPr lang="en-US" sz="2400" b="1" i="1">
                        <a:latin typeface="Cambria Math"/>
                      </a:rPr>
                      <m:t> </m:t>
                    </m:r>
                    <m:r>
                      <a:rPr lang="en-US" sz="2400" b="1" i="1" smtClean="0">
                        <a:latin typeface="Cambria Math"/>
                      </a:rPr>
                      <m:t>   </m:t>
                    </m:r>
                    <m:r>
                      <a:rPr lang="en-US" sz="2400" b="1" i="1">
                        <a:latin typeface="Cambria Math"/>
                      </a:rPr>
                      <m:t>=</m:t>
                    </m:r>
                    <m:r>
                      <a:rPr lang="en-US" sz="2400" b="1" i="1" smtClean="0">
                        <a:latin typeface="Cambria Math"/>
                      </a:rPr>
                      <m:t> </m:t>
                    </m:r>
                    <m:r>
                      <a:rPr lang="en-US" sz="2400" b="1" i="1">
                        <a:latin typeface="Cambria Math"/>
                      </a:rPr>
                      <m:t> </m:t>
                    </m:r>
                    <m:sSub>
                      <m:sSubPr>
                        <m:ctrlPr>
                          <a:rPr lang="en-US" sz="2400" b="1" i="1">
                            <a:solidFill>
                              <a:schemeClr val="accent6">
                                <a:lumMod val="75000"/>
                              </a:schemeClr>
                            </a:solidFill>
                            <a:latin typeface="Cambria Math"/>
                          </a:rPr>
                        </m:ctrlPr>
                      </m:sSubPr>
                      <m:e>
                        <m:r>
                          <a:rPr lang="en-US" sz="2400" b="1" i="1">
                            <a:solidFill>
                              <a:schemeClr val="accent6">
                                <a:lumMod val="75000"/>
                              </a:schemeClr>
                            </a:solidFill>
                            <a:latin typeface="Cambria Math"/>
                          </a:rPr>
                          <m:t>𝒛</m:t>
                        </m:r>
                      </m:e>
                      <m:sub>
                        <m:r>
                          <a:rPr lang="en-US" sz="2400" b="1" i="1">
                            <a:solidFill>
                              <a:schemeClr val="accent6">
                                <a:lumMod val="75000"/>
                              </a:schemeClr>
                            </a:solidFill>
                            <a:latin typeface="Cambria Math"/>
                          </a:rPr>
                          <m:t>𝒊𝒕</m:t>
                        </m:r>
                      </m:sub>
                    </m:sSub>
                    <m:r>
                      <a:rPr lang="en-US" sz="2400" b="1" i="1">
                        <a:solidFill>
                          <a:srgbClr val="FF0000"/>
                        </a:solidFill>
                        <a:latin typeface="Cambria Math"/>
                      </a:rPr>
                      <m:t>𝜸</m:t>
                    </m:r>
                    <m:r>
                      <a:rPr lang="en-US" sz="2400" b="1" i="1">
                        <a:latin typeface="Cambria Math"/>
                      </a:rPr>
                      <m:t>+ </m:t>
                    </m:r>
                    <m:sSub>
                      <m:sSubPr>
                        <m:ctrlPr>
                          <a:rPr lang="en-US" sz="2400" b="1" i="1">
                            <a:solidFill>
                              <a:srgbClr val="00B050"/>
                            </a:solidFill>
                            <a:latin typeface="Cambria Math"/>
                          </a:rPr>
                        </m:ctrlPr>
                      </m:sSubPr>
                      <m:e>
                        <m:r>
                          <a:rPr lang="en-US" sz="2400" b="1" i="1">
                            <a:solidFill>
                              <a:srgbClr val="00B050"/>
                            </a:solidFill>
                            <a:latin typeface="Cambria Math"/>
                          </a:rPr>
                          <m:t>𝜼</m:t>
                        </m:r>
                      </m:e>
                      <m:sub>
                        <m:r>
                          <a:rPr lang="en-US" sz="2400" b="1" i="1">
                            <a:solidFill>
                              <a:srgbClr val="00B050"/>
                            </a:solidFill>
                            <a:latin typeface="Cambria Math"/>
                          </a:rPr>
                          <m:t>𝒊</m:t>
                        </m:r>
                      </m:sub>
                    </m:sSub>
                    <m:r>
                      <a:rPr lang="en-US" sz="2400" b="1" i="1">
                        <a:latin typeface="Cambria Math"/>
                      </a:rPr>
                      <m:t>+ </m:t>
                    </m:r>
                    <m:sSub>
                      <m:sSubPr>
                        <m:ctrlPr>
                          <a:rPr lang="en-US" sz="2400" b="1" i="1">
                            <a:solidFill>
                              <a:srgbClr val="CC00FF"/>
                            </a:solidFill>
                            <a:latin typeface="Cambria Math"/>
                          </a:rPr>
                        </m:ctrlPr>
                      </m:sSubPr>
                      <m:e>
                        <m:r>
                          <a:rPr lang="en-US" sz="2400" b="1" i="1">
                            <a:solidFill>
                              <a:srgbClr val="CC00FF"/>
                            </a:solidFill>
                            <a:latin typeface="Cambria Math"/>
                          </a:rPr>
                          <m:t>𝒖</m:t>
                        </m:r>
                      </m:e>
                      <m:sub>
                        <m:r>
                          <a:rPr lang="en-US" sz="2400" b="1" i="1">
                            <a:solidFill>
                              <a:srgbClr val="CC00FF"/>
                            </a:solidFill>
                            <a:latin typeface="Cambria Math"/>
                          </a:rPr>
                          <m:t>𝒊𝒕</m:t>
                        </m:r>
                      </m:sub>
                    </m:sSub>
                    <m:r>
                      <a:rPr lang="en-US" sz="2400" b="1" i="1">
                        <a:latin typeface="Cambria Math"/>
                      </a:rPr>
                      <m:t>                                                       </m:t>
                    </m:r>
                    <m:r>
                      <a:rPr lang="en-US" sz="2400" b="1" i="1" smtClean="0">
                        <a:latin typeface="Cambria Math"/>
                      </a:rPr>
                      <m:t>  </m:t>
                    </m:r>
                    <m:d>
                      <m:dPr>
                        <m:ctrlPr>
                          <a:rPr lang="en-US" sz="2400" b="1" i="1">
                            <a:latin typeface="Cambria Math"/>
                          </a:rPr>
                        </m:ctrlPr>
                      </m:dPr>
                      <m:e>
                        <m:r>
                          <a:rPr lang="en-US" sz="2400" b="1" i="1">
                            <a:latin typeface="Cambria Math"/>
                          </a:rPr>
                          <m:t>𝟐</m:t>
                        </m:r>
                      </m:e>
                    </m:d>
                    <m:r>
                      <a:rPr lang="en-US" sz="2400" b="1" i="1">
                        <a:latin typeface="Cambria Math"/>
                      </a:rPr>
                      <m:t>   </m:t>
                    </m:r>
                  </m:oMath>
                </a14:m>
                <a:endParaRPr lang="en-US" sz="2400" b="1" i="1" dirty="0"/>
              </a:p>
            </p:txBody>
          </p:sp>
        </mc:Choice>
        <mc:Fallback xmlns="">
          <p:sp>
            <p:nvSpPr>
              <p:cNvPr id="4" name="Content Placeholder 3"/>
              <p:cNvSpPr>
                <a:spLocks noGrp="1" noRot="1" noChangeAspect="1" noMove="1" noResize="1" noEditPoints="1" noAdjustHandles="1" noChangeArrowheads="1" noChangeShapeType="1" noTextEdit="1"/>
              </p:cNvSpPr>
              <p:nvPr>
                <p:ph idx="1"/>
              </p:nvPr>
            </p:nvSpPr>
            <p:spPr>
              <a:xfrm>
                <a:off x="415599" y="620688"/>
                <a:ext cx="8365137" cy="1368152"/>
              </a:xfrm>
              <a:blipFill rotWithShape="1">
                <a:blip r:embed="rId2"/>
                <a:stretch>
                  <a:fillRect l="-945"/>
                </a:stretch>
              </a:blipFill>
              <a:ln>
                <a:solidFill>
                  <a:srgbClr val="0000FF"/>
                </a:solidFill>
              </a:ln>
            </p:spPr>
            <p:txBody>
              <a:bodyPr/>
              <a:lstStyle/>
              <a:p>
                <a:r>
                  <a:rPr lang="th-TH">
                    <a:noFill/>
                  </a:rPr>
                  <a:t> </a:t>
                </a:r>
              </a:p>
            </p:txBody>
          </p:sp>
        </mc:Fallback>
      </mc:AlternateContent>
      <p:sp>
        <p:nvSpPr>
          <p:cNvPr id="6" name="สี่เหลี่ยมมุมมน 8"/>
          <p:cNvSpPr/>
          <p:nvPr/>
        </p:nvSpPr>
        <p:spPr>
          <a:xfrm>
            <a:off x="493431" y="2132856"/>
            <a:ext cx="8157135" cy="4248472"/>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mc:AlternateContent xmlns:mc="http://schemas.openxmlformats.org/markup-compatibility/2006" xmlns:a14="http://schemas.microsoft.com/office/drawing/2010/main">
        <mc:Choice Requires="a14">
          <p:sp>
            <p:nvSpPr>
              <p:cNvPr id="7" name="TextBox 6"/>
              <p:cNvSpPr txBox="1"/>
              <p:nvPr/>
            </p:nvSpPr>
            <p:spPr>
              <a:xfrm>
                <a:off x="705939" y="2276872"/>
                <a:ext cx="7920880" cy="4278094"/>
              </a:xfrm>
              <a:prstGeom prst="rect">
                <a:avLst/>
              </a:prstGeom>
              <a:noFill/>
            </p:spPr>
            <p:txBody>
              <a:bodyPr wrap="square" rtlCol="0">
                <a:spAutoFit/>
              </a:bodyPr>
              <a:lstStyle/>
              <a:p>
                <a:r>
                  <a:rPr lang="en-US" dirty="0"/>
                  <a:t>- </a:t>
                </a:r>
                <a:r>
                  <a:rPr lang="en-US" sz="2400" dirty="0"/>
                  <a:t>The most typical concern in empirical work using panel data   </a:t>
                </a:r>
              </a:p>
              <a:p>
                <a:r>
                  <a:rPr lang="en-US" sz="2400" dirty="0"/>
                  <a:t>   has been the presence of “unobserved heterogeneity.”</a:t>
                </a:r>
              </a:p>
              <a:p>
                <a:endParaRPr lang="en-US" sz="800" dirty="0"/>
              </a:p>
              <a:p>
                <a:r>
                  <a:rPr lang="en-US" sz="2400" dirty="0">
                    <a:solidFill>
                      <a:srgbClr val="FF0000"/>
                    </a:solidFill>
                  </a:rPr>
                  <a:t>- </a:t>
                </a:r>
                <a:r>
                  <a:rPr lang="en-US" sz="2400" b="1" dirty="0">
                    <a:solidFill>
                      <a:srgbClr val="FF0000"/>
                    </a:solidFill>
                  </a:rPr>
                  <a:t>Unobserved heterogeneity</a:t>
                </a:r>
                <a:r>
                  <a:rPr lang="en-US" sz="2400" dirty="0">
                    <a:solidFill>
                      <a:srgbClr val="FF0000"/>
                    </a:solidFill>
                  </a:rPr>
                  <a:t> </a:t>
                </a:r>
                <a:r>
                  <a:rPr lang="en-US" sz="2400" dirty="0"/>
                  <a:t>refers to </a:t>
                </a:r>
                <a:r>
                  <a:rPr lang="en-US" sz="2400" b="1" u="sng" dirty="0"/>
                  <a:t>omitted</a:t>
                </a:r>
                <a:r>
                  <a:rPr lang="en-US" sz="2400" dirty="0"/>
                  <a:t> variables that  </a:t>
                </a:r>
                <a:br>
                  <a:rPr lang="en-US" sz="2400" dirty="0"/>
                </a:br>
                <a:r>
                  <a:rPr lang="en-US" sz="2400" dirty="0"/>
                  <a:t>  are fixed for an individual as time changes.</a:t>
                </a:r>
              </a:p>
              <a:p>
                <a:pPr marL="342900" indent="-342900">
                  <a:buFontTx/>
                  <a:buChar char="-"/>
                </a:pPr>
                <a:endParaRPr lang="en-US" sz="800" dirty="0"/>
              </a:p>
              <a:p>
                <a:r>
                  <a:rPr lang="en-US" sz="2400" dirty="0">
                    <a:solidFill>
                      <a:srgbClr val="00B050"/>
                    </a:solidFill>
                  </a:rPr>
                  <a:t>- </a:t>
                </a:r>
                <a14:m>
                  <m:oMath xmlns:m="http://schemas.openxmlformats.org/officeDocument/2006/math">
                    <m:sSub>
                      <m:sSubPr>
                        <m:ctrlPr>
                          <a:rPr lang="en-US" sz="2400" b="1" i="1" smtClean="0">
                            <a:solidFill>
                              <a:srgbClr val="00B050"/>
                            </a:solidFill>
                            <a:latin typeface="Cambria Math"/>
                          </a:rPr>
                        </m:ctrlPr>
                      </m:sSubPr>
                      <m:e>
                        <m:r>
                          <a:rPr lang="en-US" sz="2400" b="1" i="1">
                            <a:solidFill>
                              <a:srgbClr val="00B050"/>
                            </a:solidFill>
                            <a:latin typeface="Cambria Math"/>
                          </a:rPr>
                          <m:t>𝜶</m:t>
                        </m:r>
                      </m:e>
                      <m:sub>
                        <m:r>
                          <a:rPr lang="en-US" sz="2400" b="1" i="1">
                            <a:solidFill>
                              <a:srgbClr val="00B050"/>
                            </a:solidFill>
                            <a:latin typeface="Cambria Math"/>
                          </a:rPr>
                          <m:t>𝒊</m:t>
                        </m:r>
                      </m:sub>
                    </m:sSub>
                  </m:oMath>
                </a14:m>
                <a:r>
                  <a:rPr lang="en-US" sz="2400" b="1" dirty="0"/>
                  <a:t> </a:t>
                </a:r>
                <a:r>
                  <a:rPr lang="en-US" sz="2400" dirty="0"/>
                  <a:t>and </a:t>
                </a:r>
                <a14:m>
                  <m:oMath xmlns:m="http://schemas.openxmlformats.org/officeDocument/2006/math">
                    <m:sSub>
                      <m:sSubPr>
                        <m:ctrlPr>
                          <a:rPr lang="en-US" sz="2400" b="1" i="1">
                            <a:solidFill>
                              <a:srgbClr val="00B050"/>
                            </a:solidFill>
                            <a:latin typeface="Cambria Math"/>
                          </a:rPr>
                        </m:ctrlPr>
                      </m:sSubPr>
                      <m:e>
                        <m:r>
                          <a:rPr lang="en-US" sz="2400" b="1" i="1">
                            <a:solidFill>
                              <a:srgbClr val="00B050"/>
                            </a:solidFill>
                            <a:latin typeface="Cambria Math"/>
                          </a:rPr>
                          <m:t>𝜼</m:t>
                        </m:r>
                      </m:e>
                      <m:sub>
                        <m:r>
                          <a:rPr lang="en-US" sz="2400" b="1" i="1">
                            <a:solidFill>
                              <a:srgbClr val="00B050"/>
                            </a:solidFill>
                            <a:latin typeface="Cambria Math"/>
                          </a:rPr>
                          <m:t>𝒊</m:t>
                        </m:r>
                      </m:sub>
                    </m:sSub>
                  </m:oMath>
                </a14:m>
                <a:r>
                  <a:rPr lang="en-US" sz="2400" b="1" dirty="0"/>
                  <a:t> </a:t>
                </a:r>
                <a:r>
                  <a:rPr lang="en-US" sz="2400" b="1" dirty="0">
                    <a:solidFill>
                      <a:srgbClr val="00B050"/>
                    </a:solidFill>
                  </a:rPr>
                  <a:t>(Time-invariant variables) </a:t>
                </a:r>
                <a:r>
                  <a:rPr lang="en-US" sz="2400" dirty="0"/>
                  <a:t>vary only by individual i   </a:t>
                </a:r>
                <a:br>
                  <a:rPr lang="en-US" sz="2400" dirty="0"/>
                </a:br>
                <a:r>
                  <a:rPr lang="en-US" sz="2400" dirty="0"/>
                  <a:t>  not time t and are fixed over time.</a:t>
                </a:r>
              </a:p>
              <a:p>
                <a:pPr marL="342900" indent="-342900">
                  <a:buFontTx/>
                  <a:buChar char="-"/>
                </a:pPr>
                <a:endParaRPr lang="en-US" sz="800" dirty="0"/>
              </a:p>
              <a:p>
                <a:r>
                  <a:rPr lang="en-US" sz="2400"/>
                  <a:t>- </a:t>
                </a:r>
                <a:r>
                  <a:rPr lang="en-US" sz="2400" smtClean="0"/>
                  <a:t>These intercepts </a:t>
                </a:r>
                <a:r>
                  <a:rPr lang="en-US" sz="2400" dirty="0"/>
                  <a:t>includes all aspects of unobserved </a:t>
                </a:r>
                <a:r>
                  <a:rPr lang="en-US" sz="2400" dirty="0" smtClean="0"/>
                  <a:t/>
                </a:r>
                <a:br>
                  <a:rPr lang="en-US" sz="2400" dirty="0" smtClean="0"/>
                </a:br>
                <a:r>
                  <a:rPr lang="en-US" sz="2400" dirty="0" smtClean="0"/>
                  <a:t>   heterogeneity</a:t>
                </a:r>
                <a:r>
                  <a:rPr lang="en-US" sz="2400" dirty="0"/>
                  <a:t>. </a:t>
                </a:r>
                <a:r>
                  <a:rPr lang="en-US" sz="2400" dirty="0" smtClean="0"/>
                  <a:t> (</a:t>
                </a:r>
                <a:r>
                  <a:rPr lang="en-US" sz="2400" dirty="0"/>
                  <a:t>Can’t be measure)</a:t>
                </a:r>
              </a:p>
              <a:p>
                <a:pPr marL="342900" indent="-342900">
                  <a:buFontTx/>
                  <a:buChar char="-"/>
                </a:pPr>
                <a:endParaRPr lang="en-US" sz="800" dirty="0"/>
              </a:p>
              <a:p>
                <a:r>
                  <a:rPr lang="en-US" sz="2400" dirty="0"/>
                  <a:t> For example: Permanent individual characteristic like gender.</a:t>
                </a:r>
              </a:p>
              <a:p>
                <a:endParaRPr lang="th-TH" sz="2400" dirty="0"/>
              </a:p>
            </p:txBody>
          </p:sp>
        </mc:Choice>
        <mc:Fallback xmlns="">
          <p:sp>
            <p:nvSpPr>
              <p:cNvPr id="7" name="TextBox 6"/>
              <p:cNvSpPr txBox="1">
                <a:spLocks noRot="1" noChangeAspect="1" noMove="1" noResize="1" noEditPoints="1" noAdjustHandles="1" noChangeArrowheads="1" noChangeShapeType="1" noTextEdit="1"/>
              </p:cNvSpPr>
              <p:nvPr/>
            </p:nvSpPr>
            <p:spPr>
              <a:xfrm>
                <a:off x="705939" y="2276872"/>
                <a:ext cx="7920880" cy="4278094"/>
              </a:xfrm>
              <a:prstGeom prst="rect">
                <a:avLst/>
              </a:prstGeom>
              <a:blipFill rotWithShape="1">
                <a:blip r:embed="rId3"/>
                <a:stretch>
                  <a:fillRect l="-1232" t="-1141" r="-3156" b="-2425"/>
                </a:stretch>
              </a:blipFill>
            </p:spPr>
            <p:txBody>
              <a:bodyPr/>
              <a:lstStyle/>
              <a:p>
                <a:r>
                  <a:rPr lang="th-TH">
                    <a:noFill/>
                  </a:rPr>
                  <a:t> </a:t>
                </a:r>
              </a:p>
            </p:txBody>
          </p:sp>
        </mc:Fallback>
      </mc:AlternateContent>
    </p:spTree>
    <p:extLst>
      <p:ext uri="{BB962C8B-B14F-4D97-AF65-F5344CB8AC3E}">
        <p14:creationId xmlns:p14="http://schemas.microsoft.com/office/powerpoint/2010/main" val="29743527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สี่เหลี่ยมมุมมน 8"/>
          <p:cNvSpPr/>
          <p:nvPr/>
        </p:nvSpPr>
        <p:spPr>
          <a:xfrm>
            <a:off x="474996" y="1916832"/>
            <a:ext cx="8157135" cy="1571636"/>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sp>
        <p:nvSpPr>
          <p:cNvPr id="2" name="TextBox 1"/>
          <p:cNvSpPr txBox="1"/>
          <p:nvPr/>
        </p:nvSpPr>
        <p:spPr>
          <a:xfrm>
            <a:off x="505276" y="2060848"/>
            <a:ext cx="8103275" cy="1569660"/>
          </a:xfrm>
          <a:prstGeom prst="rect">
            <a:avLst/>
          </a:prstGeom>
          <a:noFill/>
        </p:spPr>
        <p:txBody>
          <a:bodyPr wrap="square" rtlCol="0">
            <a:spAutoFit/>
          </a:bodyPr>
          <a:lstStyle/>
          <a:p>
            <a:r>
              <a:rPr lang="en-US" sz="2400" dirty="0" smtClean="0"/>
              <a:t>  Estimate </a:t>
            </a:r>
            <a:r>
              <a:rPr lang="en-US" sz="2400" dirty="0"/>
              <a:t>equation (1) by using </a:t>
            </a:r>
            <a:r>
              <a:rPr lang="en-US" sz="2400" b="1" dirty="0">
                <a:solidFill>
                  <a:srgbClr val="9900FF"/>
                </a:solidFill>
              </a:rPr>
              <a:t>Ordinary Least Squares (OLS</a:t>
            </a:r>
            <a:r>
              <a:rPr lang="en-US" sz="2400" b="1" dirty="0" smtClean="0">
                <a:solidFill>
                  <a:srgbClr val="9900FF"/>
                </a:solidFill>
              </a:rPr>
              <a:t>)</a:t>
            </a:r>
            <a:br>
              <a:rPr lang="en-US" sz="2400" b="1" dirty="0" smtClean="0">
                <a:solidFill>
                  <a:srgbClr val="9900FF"/>
                </a:solidFill>
              </a:rPr>
            </a:br>
            <a:r>
              <a:rPr lang="en-US" sz="2400" dirty="0" smtClean="0"/>
              <a:t>  will </a:t>
            </a:r>
            <a:r>
              <a:rPr lang="en-US" sz="2400" dirty="0"/>
              <a:t>result in biased and inconsistent estimates of the </a:t>
            </a:r>
            <a:r>
              <a:rPr lang="en-US" sz="2400" dirty="0" smtClean="0"/>
              <a:t> </a:t>
            </a:r>
            <a:br>
              <a:rPr lang="en-US" sz="2400" dirty="0" smtClean="0"/>
            </a:br>
            <a:r>
              <a:rPr lang="en-US" sz="2400" dirty="0" smtClean="0"/>
              <a:t>  parameters </a:t>
            </a:r>
            <a:r>
              <a:rPr lang="en-US" sz="2400" dirty="0"/>
              <a:t>of interest since unobserved effects occur.</a:t>
            </a:r>
          </a:p>
          <a:p>
            <a:endParaRPr lang="th-TH" sz="2400" dirty="0"/>
          </a:p>
        </p:txBody>
      </p:sp>
      <mc:AlternateContent xmlns:mc="http://schemas.openxmlformats.org/markup-compatibility/2006" xmlns:a14="http://schemas.microsoft.com/office/drawing/2010/main">
        <mc:Choice Requires="a14">
          <p:sp>
            <p:nvSpPr>
              <p:cNvPr id="7" name="Content Placeholder 3"/>
              <p:cNvSpPr>
                <a:spLocks noGrp="1"/>
              </p:cNvSpPr>
              <p:nvPr>
                <p:ph idx="1"/>
              </p:nvPr>
            </p:nvSpPr>
            <p:spPr>
              <a:xfrm>
                <a:off x="365277" y="404664"/>
                <a:ext cx="8387204" cy="1368152"/>
              </a:xfrm>
              <a:ln>
                <a:solidFill>
                  <a:srgbClr val="0000FF"/>
                </a:solidFill>
              </a:ln>
            </p:spPr>
            <p:style>
              <a:lnRef idx="2">
                <a:schemeClr val="accent1"/>
              </a:lnRef>
              <a:fillRef idx="1">
                <a:schemeClr val="lt1"/>
              </a:fillRef>
              <a:effectRef idx="0">
                <a:schemeClr val="accent1"/>
              </a:effectRef>
              <a:fontRef idx="minor">
                <a:schemeClr val="dk1"/>
              </a:fontRef>
            </p:style>
            <p:txBody>
              <a:bodyPr>
                <a:noAutofit/>
              </a:bodyPr>
              <a:lstStyle/>
              <a:p>
                <a:pPr marL="0" indent="0">
                  <a:lnSpc>
                    <a:spcPct val="150000"/>
                  </a:lnSpc>
                  <a:buNone/>
                </a:pPr>
                <a:r>
                  <a:rPr lang="en-US" sz="2400" i="1" dirty="0" smtClean="0">
                    <a:solidFill>
                      <a:srgbClr val="7030A0"/>
                    </a:solidFill>
                    <a:latin typeface="Cambria Math"/>
                  </a:rPr>
                  <a:t>   </a:t>
                </a:r>
                <a14:m>
                  <m:oMath xmlns:m="http://schemas.openxmlformats.org/officeDocument/2006/math">
                    <m:sSubSup>
                      <m:sSubSupPr>
                        <m:ctrlPr>
                          <a:rPr lang="en-US" sz="2400" b="1" i="1" smtClean="0">
                            <a:solidFill>
                              <a:srgbClr val="9900FF"/>
                            </a:solidFill>
                            <a:latin typeface="Cambria Math"/>
                          </a:rPr>
                        </m:ctrlPr>
                      </m:sSubSupPr>
                      <m:e>
                        <m:r>
                          <a:rPr lang="en-US" sz="2400" b="1" i="1">
                            <a:solidFill>
                              <a:srgbClr val="9900FF"/>
                            </a:solidFill>
                            <a:latin typeface="Cambria Math"/>
                          </a:rPr>
                          <m:t>𝒚</m:t>
                        </m:r>
                      </m:e>
                      <m:sub>
                        <m:r>
                          <a:rPr lang="en-US" sz="2400" b="1" i="1">
                            <a:solidFill>
                              <a:srgbClr val="9900FF"/>
                            </a:solidFill>
                            <a:latin typeface="Cambria Math"/>
                          </a:rPr>
                          <m:t>𝒊𝒕</m:t>
                        </m:r>
                        <m:r>
                          <a:rPr lang="en-US" sz="2400" b="1" i="1">
                            <a:solidFill>
                              <a:srgbClr val="9900FF"/>
                            </a:solidFill>
                            <a:latin typeface="Cambria Math"/>
                          </a:rPr>
                          <m:t> </m:t>
                        </m:r>
                      </m:sub>
                      <m:sup>
                        <m:r>
                          <a:rPr lang="en-US" sz="2400" b="1" i="1">
                            <a:solidFill>
                              <a:srgbClr val="9900FF"/>
                            </a:solidFill>
                            <a:latin typeface="Cambria Math"/>
                          </a:rPr>
                          <m:t>∗</m:t>
                        </m:r>
                      </m:sup>
                    </m:sSubSup>
                    <m:r>
                      <a:rPr lang="en-US" sz="2400" b="1" i="1" smtClean="0">
                        <a:solidFill>
                          <a:srgbClr val="7030A0"/>
                        </a:solidFill>
                        <a:latin typeface="Cambria Math"/>
                      </a:rPr>
                      <m:t> </m:t>
                    </m:r>
                    <m:r>
                      <a:rPr lang="en-US" sz="2400" b="1" i="1">
                        <a:latin typeface="Cambria Math"/>
                      </a:rPr>
                      <m:t>= </m:t>
                    </m:r>
                    <m:sSub>
                      <m:sSubPr>
                        <m:ctrlPr>
                          <a:rPr lang="en-US" sz="2400" b="1" i="1">
                            <a:solidFill>
                              <a:schemeClr val="accent6">
                                <a:lumMod val="75000"/>
                              </a:schemeClr>
                            </a:solidFill>
                            <a:latin typeface="Cambria Math"/>
                          </a:rPr>
                        </m:ctrlPr>
                      </m:sSubPr>
                      <m:e>
                        <m:r>
                          <a:rPr lang="en-US" sz="2400" b="1" i="1">
                            <a:solidFill>
                              <a:schemeClr val="accent6">
                                <a:lumMod val="75000"/>
                              </a:schemeClr>
                            </a:solidFill>
                            <a:latin typeface="Cambria Math"/>
                          </a:rPr>
                          <m:t>𝒙</m:t>
                        </m:r>
                      </m:e>
                      <m:sub>
                        <m:r>
                          <a:rPr lang="en-US" sz="2400" b="1" i="1">
                            <a:solidFill>
                              <a:schemeClr val="accent6">
                                <a:lumMod val="75000"/>
                              </a:schemeClr>
                            </a:solidFill>
                            <a:latin typeface="Cambria Math"/>
                          </a:rPr>
                          <m:t>𝒊𝒕</m:t>
                        </m:r>
                      </m:sub>
                    </m:sSub>
                    <m:r>
                      <a:rPr lang="en-US" sz="2400" b="1" i="1">
                        <a:solidFill>
                          <a:srgbClr val="FF0000"/>
                        </a:solidFill>
                        <a:latin typeface="Cambria Math"/>
                      </a:rPr>
                      <m:t>𝜷</m:t>
                    </m:r>
                    <m:r>
                      <a:rPr lang="en-US" sz="2400" b="1" i="1">
                        <a:latin typeface="Cambria Math"/>
                      </a:rPr>
                      <m:t>+ </m:t>
                    </m:r>
                    <m:sSub>
                      <m:sSubPr>
                        <m:ctrlPr>
                          <a:rPr lang="en-US" sz="2400" b="1" i="1">
                            <a:solidFill>
                              <a:srgbClr val="00B050"/>
                            </a:solidFill>
                            <a:latin typeface="Cambria Math"/>
                          </a:rPr>
                        </m:ctrlPr>
                      </m:sSubPr>
                      <m:e>
                        <m:r>
                          <a:rPr lang="en-US" sz="2400" b="1" i="1">
                            <a:solidFill>
                              <a:srgbClr val="00B050"/>
                            </a:solidFill>
                            <a:latin typeface="Cambria Math"/>
                          </a:rPr>
                          <m:t>𝜶</m:t>
                        </m:r>
                      </m:e>
                      <m:sub>
                        <m:r>
                          <a:rPr lang="en-US" sz="2400" b="1" i="1">
                            <a:solidFill>
                              <a:srgbClr val="00B050"/>
                            </a:solidFill>
                            <a:latin typeface="Cambria Math"/>
                          </a:rPr>
                          <m:t>𝒊</m:t>
                        </m:r>
                      </m:sub>
                    </m:sSub>
                    <m:r>
                      <a:rPr lang="en-US" sz="2400" b="1" i="1">
                        <a:latin typeface="Cambria Math"/>
                      </a:rPr>
                      <m:t>+ </m:t>
                    </m:r>
                    <m:sSub>
                      <m:sSubPr>
                        <m:ctrlPr>
                          <a:rPr lang="en-US" sz="2400" b="1" i="1">
                            <a:solidFill>
                              <a:srgbClr val="CC00FF"/>
                            </a:solidFill>
                            <a:latin typeface="Cambria Math"/>
                          </a:rPr>
                        </m:ctrlPr>
                      </m:sSubPr>
                      <m:e>
                        <m:r>
                          <a:rPr lang="en-US" sz="2400" b="1" i="1">
                            <a:solidFill>
                              <a:srgbClr val="CC00FF"/>
                            </a:solidFill>
                            <a:latin typeface="Cambria Math"/>
                          </a:rPr>
                          <m:t>𝜺</m:t>
                        </m:r>
                      </m:e>
                      <m:sub>
                        <m:r>
                          <a:rPr lang="en-US" sz="2400" b="1" i="1">
                            <a:solidFill>
                              <a:srgbClr val="CC00FF"/>
                            </a:solidFill>
                            <a:latin typeface="Cambria Math"/>
                          </a:rPr>
                          <m:t>𝒊𝒕</m:t>
                        </m:r>
                      </m:sub>
                    </m:sSub>
                    <m:r>
                      <a:rPr lang="en-US" sz="2400" b="1" i="1">
                        <a:latin typeface="Cambria Math"/>
                      </a:rPr>
                      <m:t> ;    </m:t>
                    </m:r>
                    <m:r>
                      <a:rPr lang="en-US" sz="2400" b="1" i="1">
                        <a:latin typeface="Cambria Math"/>
                      </a:rPr>
                      <m:t>𝒊</m:t>
                    </m:r>
                    <m:r>
                      <a:rPr lang="en-US" sz="2400" b="1" i="1">
                        <a:latin typeface="Cambria Math"/>
                      </a:rPr>
                      <m:t>=</m:t>
                    </m:r>
                    <m:r>
                      <a:rPr lang="en-US" sz="2400" b="1" i="1">
                        <a:latin typeface="Cambria Math"/>
                      </a:rPr>
                      <m:t>𝟏</m:t>
                    </m:r>
                    <m:r>
                      <a:rPr lang="en-US" sz="2400" b="1" i="1">
                        <a:latin typeface="Cambria Math"/>
                      </a:rPr>
                      <m:t>,…,</m:t>
                    </m:r>
                    <m:r>
                      <a:rPr lang="en-US" sz="2400" b="1" i="1">
                        <a:latin typeface="Cambria Math"/>
                      </a:rPr>
                      <m:t>𝑵</m:t>
                    </m:r>
                    <m:r>
                      <a:rPr lang="en-US" sz="2400" b="1" i="1">
                        <a:latin typeface="Cambria Math"/>
                      </a:rPr>
                      <m:t> ;   </m:t>
                    </m:r>
                    <m:r>
                      <a:rPr lang="en-US" sz="2400" b="1" i="1">
                        <a:latin typeface="Cambria Math"/>
                      </a:rPr>
                      <m:t>𝒕</m:t>
                    </m:r>
                    <m:r>
                      <a:rPr lang="en-US" sz="2400" b="1" i="1">
                        <a:latin typeface="Cambria Math"/>
                      </a:rPr>
                      <m:t>=</m:t>
                    </m:r>
                    <m:r>
                      <a:rPr lang="en-US" sz="2400" b="1" i="1">
                        <a:latin typeface="Cambria Math"/>
                      </a:rPr>
                      <m:t>𝟏</m:t>
                    </m:r>
                    <m:r>
                      <a:rPr lang="en-US" sz="2400" b="1" i="1">
                        <a:latin typeface="Cambria Math"/>
                      </a:rPr>
                      <m:t>,…,</m:t>
                    </m:r>
                    <m:r>
                      <a:rPr lang="en-US" sz="2400" b="1" i="1">
                        <a:latin typeface="Cambria Math"/>
                      </a:rPr>
                      <m:t>𝑻</m:t>
                    </m:r>
                    <m:r>
                      <a:rPr lang="en-US" sz="2400" b="1" i="1">
                        <a:latin typeface="Cambria Math"/>
                      </a:rPr>
                      <m:t>  </m:t>
                    </m:r>
                    <m:d>
                      <m:dPr>
                        <m:ctrlPr>
                          <a:rPr lang="en-US" sz="2400" b="1" i="1">
                            <a:latin typeface="Cambria Math"/>
                          </a:rPr>
                        </m:ctrlPr>
                      </m:dPr>
                      <m:e>
                        <m:r>
                          <a:rPr lang="en-US" sz="2400" b="1" i="1">
                            <a:latin typeface="Cambria Math"/>
                          </a:rPr>
                          <m:t>𝟏</m:t>
                        </m:r>
                      </m:e>
                    </m:d>
                  </m:oMath>
                </a14:m>
                <a:r>
                  <a:rPr lang="en-US" sz="2400" b="1" dirty="0" smtClean="0"/>
                  <a:t>   </a:t>
                </a:r>
                <a14:m>
                  <m:oMath xmlns:m="http://schemas.openxmlformats.org/officeDocument/2006/math">
                    <m:sSubSup>
                      <m:sSubSupPr>
                        <m:ctrlPr>
                          <a:rPr lang="en-US" sz="2400" b="1" i="1">
                            <a:latin typeface="Cambria Math"/>
                          </a:rPr>
                        </m:ctrlPr>
                      </m:sSubSupPr>
                      <m:e>
                        <m:r>
                          <a:rPr lang="en-US" sz="2400" b="1" i="1" smtClean="0">
                            <a:latin typeface="Cambria Math"/>
                          </a:rPr>
                          <m:t>  </m:t>
                        </m:r>
                        <m:r>
                          <a:rPr lang="en-US" sz="2400" b="1" i="1">
                            <a:latin typeface="Cambria Math"/>
                          </a:rPr>
                          <m:t>𝒅</m:t>
                        </m:r>
                      </m:e>
                      <m:sub>
                        <m:r>
                          <a:rPr lang="en-US" sz="2400" b="1" i="1">
                            <a:latin typeface="Cambria Math"/>
                          </a:rPr>
                          <m:t>𝒊𝒕</m:t>
                        </m:r>
                      </m:sub>
                      <m:sup>
                        <m:r>
                          <a:rPr lang="en-US" sz="2400" b="1" i="1">
                            <a:latin typeface="Cambria Math"/>
                          </a:rPr>
                          <m:t>∗</m:t>
                        </m:r>
                      </m:sup>
                    </m:sSubSup>
                    <m:r>
                      <a:rPr lang="en-US" sz="2400" b="1" i="1">
                        <a:latin typeface="Cambria Math"/>
                      </a:rPr>
                      <m:t> </m:t>
                    </m:r>
                    <m:r>
                      <a:rPr lang="en-US" sz="2400" b="1" i="1" smtClean="0">
                        <a:latin typeface="Cambria Math"/>
                      </a:rPr>
                      <m:t>   </m:t>
                    </m:r>
                    <m:r>
                      <a:rPr lang="en-US" sz="2400" b="1" i="1">
                        <a:latin typeface="Cambria Math"/>
                      </a:rPr>
                      <m:t>= </m:t>
                    </m:r>
                    <m:sSub>
                      <m:sSubPr>
                        <m:ctrlPr>
                          <a:rPr lang="en-US" sz="2400" b="1" i="1">
                            <a:solidFill>
                              <a:schemeClr val="accent6">
                                <a:lumMod val="75000"/>
                              </a:schemeClr>
                            </a:solidFill>
                            <a:latin typeface="Cambria Math"/>
                          </a:rPr>
                        </m:ctrlPr>
                      </m:sSubPr>
                      <m:e>
                        <m:r>
                          <a:rPr lang="en-US" sz="2400" b="1" i="1">
                            <a:solidFill>
                              <a:schemeClr val="accent6">
                                <a:lumMod val="75000"/>
                              </a:schemeClr>
                            </a:solidFill>
                            <a:latin typeface="Cambria Math"/>
                          </a:rPr>
                          <m:t>𝒛</m:t>
                        </m:r>
                      </m:e>
                      <m:sub>
                        <m:r>
                          <a:rPr lang="en-US" sz="2400" b="1" i="1">
                            <a:solidFill>
                              <a:schemeClr val="accent6">
                                <a:lumMod val="75000"/>
                              </a:schemeClr>
                            </a:solidFill>
                            <a:latin typeface="Cambria Math"/>
                          </a:rPr>
                          <m:t>𝒊𝒕</m:t>
                        </m:r>
                      </m:sub>
                    </m:sSub>
                    <m:r>
                      <a:rPr lang="en-US" sz="2400" b="1" i="1">
                        <a:solidFill>
                          <a:srgbClr val="FF0000"/>
                        </a:solidFill>
                        <a:latin typeface="Cambria Math"/>
                      </a:rPr>
                      <m:t>𝜸</m:t>
                    </m:r>
                    <m:r>
                      <a:rPr lang="en-US" sz="2400" b="1" i="1">
                        <a:latin typeface="Cambria Math"/>
                      </a:rPr>
                      <m:t>+ </m:t>
                    </m:r>
                    <m:sSub>
                      <m:sSubPr>
                        <m:ctrlPr>
                          <a:rPr lang="en-US" sz="2400" b="1" i="1">
                            <a:solidFill>
                              <a:srgbClr val="00B050"/>
                            </a:solidFill>
                            <a:latin typeface="Cambria Math"/>
                          </a:rPr>
                        </m:ctrlPr>
                      </m:sSubPr>
                      <m:e>
                        <m:r>
                          <a:rPr lang="en-US" sz="2400" b="1" i="1">
                            <a:solidFill>
                              <a:srgbClr val="00B050"/>
                            </a:solidFill>
                            <a:latin typeface="Cambria Math"/>
                          </a:rPr>
                          <m:t>𝜼</m:t>
                        </m:r>
                      </m:e>
                      <m:sub>
                        <m:r>
                          <a:rPr lang="en-US" sz="2400" b="1" i="1">
                            <a:solidFill>
                              <a:srgbClr val="00B050"/>
                            </a:solidFill>
                            <a:latin typeface="Cambria Math"/>
                          </a:rPr>
                          <m:t>𝒊</m:t>
                        </m:r>
                      </m:sub>
                    </m:sSub>
                    <m:r>
                      <a:rPr lang="en-US" sz="2400" b="1" i="1">
                        <a:latin typeface="Cambria Math"/>
                      </a:rPr>
                      <m:t>+ </m:t>
                    </m:r>
                    <m:sSub>
                      <m:sSubPr>
                        <m:ctrlPr>
                          <a:rPr lang="en-US" sz="2400" b="1" i="1">
                            <a:solidFill>
                              <a:srgbClr val="CC00FF"/>
                            </a:solidFill>
                            <a:latin typeface="Cambria Math"/>
                          </a:rPr>
                        </m:ctrlPr>
                      </m:sSubPr>
                      <m:e>
                        <m:r>
                          <a:rPr lang="en-US" sz="2400" b="1" i="1">
                            <a:solidFill>
                              <a:srgbClr val="CC00FF"/>
                            </a:solidFill>
                            <a:latin typeface="Cambria Math"/>
                          </a:rPr>
                          <m:t>𝒖</m:t>
                        </m:r>
                      </m:e>
                      <m:sub>
                        <m:r>
                          <a:rPr lang="en-US" sz="2400" b="1" i="1">
                            <a:solidFill>
                              <a:srgbClr val="CC00FF"/>
                            </a:solidFill>
                            <a:latin typeface="Cambria Math"/>
                          </a:rPr>
                          <m:t>𝒊𝒕</m:t>
                        </m:r>
                      </m:sub>
                    </m:sSub>
                    <m:r>
                      <a:rPr lang="en-US" sz="2400" b="1" i="1">
                        <a:latin typeface="Cambria Math"/>
                      </a:rPr>
                      <m:t>                                                       </m:t>
                    </m:r>
                    <m:r>
                      <a:rPr lang="en-US" sz="2400" b="1" i="1" smtClean="0">
                        <a:latin typeface="Cambria Math"/>
                      </a:rPr>
                      <m:t>  </m:t>
                    </m:r>
                    <m:d>
                      <m:dPr>
                        <m:ctrlPr>
                          <a:rPr lang="en-US" sz="2400" b="1" i="1">
                            <a:latin typeface="Cambria Math"/>
                          </a:rPr>
                        </m:ctrlPr>
                      </m:dPr>
                      <m:e>
                        <m:r>
                          <a:rPr lang="en-US" sz="2400" b="1" i="1">
                            <a:latin typeface="Cambria Math"/>
                          </a:rPr>
                          <m:t>𝟐</m:t>
                        </m:r>
                      </m:e>
                    </m:d>
                    <m:r>
                      <a:rPr lang="en-US" sz="2400" b="1" i="1">
                        <a:latin typeface="Cambria Math"/>
                      </a:rPr>
                      <m:t>   </m:t>
                    </m:r>
                  </m:oMath>
                </a14:m>
                <a:endParaRPr lang="en-US" sz="2400" b="1" i="1" dirty="0"/>
              </a:p>
            </p:txBody>
          </p:sp>
        </mc:Choice>
        <mc:Fallback xmlns="">
          <p:sp>
            <p:nvSpPr>
              <p:cNvPr id="7" name="Content Placeholder 3"/>
              <p:cNvSpPr>
                <a:spLocks noGrp="1" noRot="1" noChangeAspect="1" noMove="1" noResize="1" noEditPoints="1" noAdjustHandles="1" noChangeArrowheads="1" noChangeShapeType="1" noTextEdit="1"/>
              </p:cNvSpPr>
              <p:nvPr>
                <p:ph idx="1"/>
              </p:nvPr>
            </p:nvSpPr>
            <p:spPr>
              <a:xfrm>
                <a:off x="365277" y="404664"/>
                <a:ext cx="8387204" cy="1368152"/>
              </a:xfrm>
              <a:blipFill rotWithShape="1">
                <a:blip r:embed="rId2"/>
                <a:stretch>
                  <a:fillRect l="-1014"/>
                </a:stretch>
              </a:blipFill>
              <a:ln>
                <a:solidFill>
                  <a:srgbClr val="0000FF"/>
                </a:solidFill>
              </a:ln>
            </p:spPr>
            <p:txBody>
              <a:bodyPr/>
              <a:lstStyle/>
              <a:p>
                <a:r>
                  <a:rPr lang="th-TH">
                    <a:noFill/>
                  </a:rPr>
                  <a:t> </a:t>
                </a:r>
              </a:p>
            </p:txBody>
          </p:sp>
        </mc:Fallback>
      </mc:AlternateContent>
      <p:sp>
        <p:nvSpPr>
          <p:cNvPr id="8" name="สี่เหลี่ยมมุมมน 8"/>
          <p:cNvSpPr/>
          <p:nvPr/>
        </p:nvSpPr>
        <p:spPr>
          <a:xfrm>
            <a:off x="485628" y="3654154"/>
            <a:ext cx="8146503" cy="2295125"/>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sp>
        <p:nvSpPr>
          <p:cNvPr id="9" name="TextBox 8"/>
          <p:cNvSpPr txBox="1"/>
          <p:nvPr/>
        </p:nvSpPr>
        <p:spPr>
          <a:xfrm>
            <a:off x="683568" y="3839808"/>
            <a:ext cx="7632848" cy="2431435"/>
          </a:xfrm>
          <a:prstGeom prst="rect">
            <a:avLst/>
          </a:prstGeom>
          <a:noFill/>
        </p:spPr>
        <p:txBody>
          <a:bodyPr wrap="square" rtlCol="0">
            <a:spAutoFit/>
          </a:bodyPr>
          <a:lstStyle/>
          <a:p>
            <a:r>
              <a:rPr lang="en-US" sz="2400" dirty="0"/>
              <a:t>In linear panel data models, these unobserved effects may be "differenced" out, </a:t>
            </a:r>
            <a:r>
              <a:rPr lang="en-US" sz="2400" dirty="0" smtClean="0"/>
              <a:t>using </a:t>
            </a:r>
            <a:r>
              <a:rPr lang="en-US" sz="2400" b="1" dirty="0" smtClean="0">
                <a:solidFill>
                  <a:srgbClr val="FF0000"/>
                </a:solidFill>
              </a:rPr>
              <a:t>("</a:t>
            </a:r>
            <a:r>
              <a:rPr lang="en-US" sz="2400" b="1" dirty="0">
                <a:solidFill>
                  <a:srgbClr val="FF0000"/>
                </a:solidFill>
              </a:rPr>
              <a:t>fixed-effects") approach</a:t>
            </a:r>
            <a:r>
              <a:rPr lang="en-US" sz="2400" b="1" dirty="0" smtClean="0">
                <a:solidFill>
                  <a:srgbClr val="FF0000"/>
                </a:solidFill>
              </a:rPr>
              <a:t>.</a:t>
            </a:r>
          </a:p>
          <a:p>
            <a:endParaRPr lang="en-US" sz="800" b="1" dirty="0" smtClean="0">
              <a:solidFill>
                <a:srgbClr val="FF0000"/>
              </a:solidFill>
            </a:endParaRPr>
          </a:p>
          <a:p>
            <a:r>
              <a:rPr lang="en-US" sz="2400" dirty="0"/>
              <a:t>The fixed effect </a:t>
            </a:r>
            <a:r>
              <a:rPr lang="en-US" sz="2400" dirty="0" smtClean="0"/>
              <a:t>(Unobserved heterogeneity) from </a:t>
            </a:r>
            <a:r>
              <a:rPr lang="en-US" sz="2400" dirty="0"/>
              <a:t>the main equation is eliminated </a:t>
            </a:r>
            <a:r>
              <a:rPr lang="en-US" sz="2400" dirty="0" smtClean="0"/>
              <a:t>by </a:t>
            </a:r>
            <a:r>
              <a:rPr lang="en-US" sz="2400" b="1" dirty="0" smtClean="0">
                <a:solidFill>
                  <a:srgbClr val="FF0000"/>
                </a:solidFill>
              </a:rPr>
              <a:t>taking</a:t>
            </a:r>
            <a:r>
              <a:rPr lang="en-US" sz="2400" b="1" dirty="0" smtClean="0"/>
              <a:t> </a:t>
            </a:r>
            <a:r>
              <a:rPr lang="en-US" sz="2400" b="1" dirty="0">
                <a:solidFill>
                  <a:srgbClr val="FF0000"/>
                </a:solidFill>
              </a:rPr>
              <a:t>time differences</a:t>
            </a:r>
            <a:r>
              <a:rPr lang="en-US" sz="2400" dirty="0">
                <a:solidFill>
                  <a:srgbClr val="FF0000"/>
                </a:solidFill>
              </a:rPr>
              <a:t> </a:t>
            </a:r>
            <a:r>
              <a:rPr lang="en-US" sz="2400" dirty="0"/>
              <a:t>on the observed selected </a:t>
            </a:r>
            <a:r>
              <a:rPr lang="en-US" sz="2400" dirty="0" smtClean="0"/>
              <a:t>variables.</a:t>
            </a:r>
            <a:endParaRPr lang="en-US" sz="2400" dirty="0"/>
          </a:p>
          <a:p>
            <a:endParaRPr lang="th-TH" sz="2400" dirty="0"/>
          </a:p>
        </p:txBody>
      </p:sp>
    </p:spTree>
    <p:extLst>
      <p:ext uri="{BB962C8B-B14F-4D97-AF65-F5344CB8AC3E}">
        <p14:creationId xmlns:p14="http://schemas.microsoft.com/office/powerpoint/2010/main" val="34684036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สี่เหลี่ยมมุมมน 8"/>
          <p:cNvSpPr/>
          <p:nvPr/>
        </p:nvSpPr>
        <p:spPr>
          <a:xfrm>
            <a:off x="608945" y="3645024"/>
            <a:ext cx="7848102" cy="3024336"/>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42755" y="3789040"/>
                <a:ext cx="7704856" cy="3384376"/>
              </a:xfrm>
            </p:spPr>
            <p:txBody>
              <a:bodyPr>
                <a:noAutofit/>
              </a:bodyPr>
              <a:lstStyle/>
              <a:p>
                <a:pPr marL="0" indent="0">
                  <a:buNone/>
                </a:pPr>
                <a:r>
                  <a:rPr lang="en-US" sz="2000" b="1" dirty="0" smtClean="0">
                    <a:solidFill>
                      <a:srgbClr val="FF0000"/>
                    </a:solidFill>
                  </a:rPr>
                  <a:t>The Sample selection problem</a:t>
                </a:r>
                <a:r>
                  <a:rPr lang="en-US" sz="2000" b="1" dirty="0" smtClean="0"/>
                  <a:t> </a:t>
                </a:r>
                <a:r>
                  <a:rPr lang="en-US" sz="2000" dirty="0" smtClean="0"/>
                  <a:t>arises because the hours of work (variable </a:t>
                </a:r>
                <a14:m>
                  <m:oMath xmlns:m="http://schemas.openxmlformats.org/officeDocument/2006/math">
                    <m:sSubSup>
                      <m:sSubSupPr>
                        <m:ctrlPr>
                          <a:rPr lang="en-US" sz="2000" b="1" i="1" smtClean="0">
                            <a:solidFill>
                              <a:srgbClr val="9900FF"/>
                            </a:solidFill>
                            <a:latin typeface="Cambria Math"/>
                          </a:rPr>
                        </m:ctrlPr>
                      </m:sSubSupPr>
                      <m:e>
                        <m:r>
                          <a:rPr lang="en-US" sz="2000" b="1" i="1">
                            <a:solidFill>
                              <a:srgbClr val="9900FF"/>
                            </a:solidFill>
                            <a:latin typeface="Cambria Math"/>
                          </a:rPr>
                          <m:t>𝒚</m:t>
                        </m:r>
                      </m:e>
                      <m:sub>
                        <m:r>
                          <a:rPr lang="en-US" sz="2000" b="1" i="1">
                            <a:solidFill>
                              <a:srgbClr val="9900FF"/>
                            </a:solidFill>
                            <a:latin typeface="Cambria Math"/>
                          </a:rPr>
                          <m:t>𝒊𝒕</m:t>
                        </m:r>
                        <m:r>
                          <a:rPr lang="en-US" sz="2000" b="1" i="1">
                            <a:solidFill>
                              <a:srgbClr val="9900FF"/>
                            </a:solidFill>
                            <a:latin typeface="Cambria Math"/>
                          </a:rPr>
                          <m:t> </m:t>
                        </m:r>
                      </m:sub>
                      <m:sup>
                        <m:r>
                          <a:rPr lang="en-US" sz="2000" b="1" i="1">
                            <a:solidFill>
                              <a:srgbClr val="9900FF"/>
                            </a:solidFill>
                            <a:latin typeface="Cambria Math"/>
                          </a:rPr>
                          <m:t>∗</m:t>
                        </m:r>
                      </m:sup>
                    </m:sSubSup>
                  </m:oMath>
                </a14:m>
                <a:r>
                  <a:rPr lang="en-US" sz="2000" dirty="0" smtClean="0"/>
                  <a:t>) and </a:t>
                </a:r>
                <a14:m>
                  <m:oMath xmlns:m="http://schemas.openxmlformats.org/officeDocument/2006/math">
                    <m:sSub>
                      <m:sSubPr>
                        <m:ctrlPr>
                          <a:rPr lang="en-US" sz="2000" b="1" i="1">
                            <a:solidFill>
                              <a:schemeClr val="accent6">
                                <a:lumMod val="75000"/>
                              </a:schemeClr>
                            </a:solidFill>
                            <a:latin typeface="Cambria Math"/>
                          </a:rPr>
                        </m:ctrlPr>
                      </m:sSubPr>
                      <m:e>
                        <m:r>
                          <a:rPr lang="en-US" sz="2000" b="1" i="1">
                            <a:solidFill>
                              <a:schemeClr val="accent6">
                                <a:lumMod val="75000"/>
                              </a:schemeClr>
                            </a:solidFill>
                            <a:latin typeface="Cambria Math"/>
                          </a:rPr>
                          <m:t>𝒙</m:t>
                        </m:r>
                      </m:e>
                      <m:sub>
                        <m:r>
                          <a:rPr lang="en-US" sz="2000" b="1" i="1">
                            <a:solidFill>
                              <a:schemeClr val="accent6">
                                <a:lumMod val="75000"/>
                              </a:schemeClr>
                            </a:solidFill>
                            <a:latin typeface="Cambria Math"/>
                          </a:rPr>
                          <m:t>𝒊𝒕</m:t>
                        </m:r>
                      </m:sub>
                    </m:sSub>
                  </m:oMath>
                </a14:m>
                <a:r>
                  <a:rPr lang="en-US" sz="2000" dirty="0" smtClean="0"/>
                  <a:t> is only observable for nurses with </a:t>
                </a:r>
                <a14:m>
                  <m:oMath xmlns:m="http://schemas.openxmlformats.org/officeDocument/2006/math">
                    <m:sSub>
                      <m:sSubPr>
                        <m:ctrlPr>
                          <a:rPr lang="en-US" sz="2000" b="1" i="1" smtClean="0">
                            <a:solidFill>
                              <a:srgbClr val="0000FF"/>
                            </a:solidFill>
                            <a:latin typeface="Cambria Math"/>
                          </a:rPr>
                        </m:ctrlPr>
                      </m:sSubPr>
                      <m:e>
                        <m:r>
                          <a:rPr lang="en-US" sz="2000" b="1" i="1">
                            <a:solidFill>
                              <a:srgbClr val="0000FF"/>
                            </a:solidFill>
                            <a:latin typeface="Cambria Math"/>
                          </a:rPr>
                          <m:t>𝒅</m:t>
                        </m:r>
                      </m:e>
                      <m:sub>
                        <m:r>
                          <a:rPr lang="en-US" sz="2000" b="1" i="1">
                            <a:solidFill>
                              <a:srgbClr val="0000FF"/>
                            </a:solidFill>
                            <a:latin typeface="Cambria Math"/>
                          </a:rPr>
                          <m:t>𝒊𝒕</m:t>
                        </m:r>
                      </m:sub>
                    </m:sSub>
                    <m:r>
                      <a:rPr lang="en-US" sz="2000" b="1" i="1">
                        <a:latin typeface="Cambria Math"/>
                      </a:rPr>
                      <m:t>=</m:t>
                    </m:r>
                    <m:r>
                      <a:rPr lang="en-US" sz="2000" i="1">
                        <a:latin typeface="Cambria Math"/>
                      </a:rPr>
                      <m:t>1</m:t>
                    </m:r>
                    <m:r>
                      <a:rPr lang="en-US" sz="2000" i="1">
                        <a:latin typeface="Cambria Math"/>
                      </a:rPr>
                      <m:t> </m:t>
                    </m:r>
                  </m:oMath>
                </a14:m>
                <a:r>
                  <a:rPr lang="en-US" sz="2000" dirty="0" smtClean="0"/>
                  <a:t>or only those who are present in the NALRA sub-sample. </a:t>
                </a:r>
                <a:br>
                  <a:rPr lang="en-US" sz="2000" dirty="0" smtClean="0"/>
                </a:br>
                <a:endParaRPr lang="en-US" sz="800" dirty="0" smtClean="0"/>
              </a:p>
              <a:p>
                <a:pPr marL="0" indent="0">
                  <a:buNone/>
                </a:pPr>
                <a:r>
                  <a:rPr lang="en-US" sz="2000" dirty="0" smtClean="0"/>
                  <a:t> This problem can lead </a:t>
                </a:r>
                <a:r>
                  <a:rPr lang="en-US" sz="2000" dirty="0"/>
                  <a:t>to </a:t>
                </a:r>
                <a:r>
                  <a:rPr lang="en-US" sz="2000" b="1" dirty="0">
                    <a:solidFill>
                      <a:srgbClr val="FF0000"/>
                    </a:solidFill>
                  </a:rPr>
                  <a:t>inconsistent estimation</a:t>
                </a:r>
                <a:r>
                  <a:rPr lang="en-US" sz="2000" dirty="0"/>
                  <a:t> of the behavioral </a:t>
                </a:r>
                <a:r>
                  <a:rPr lang="en-US" sz="2000" dirty="0" smtClean="0"/>
                  <a:t>parameters </a:t>
                </a:r>
                <a14:m>
                  <m:oMath xmlns:m="http://schemas.openxmlformats.org/officeDocument/2006/math">
                    <m:r>
                      <a:rPr lang="en-US" sz="2000" b="1" i="1">
                        <a:solidFill>
                          <a:srgbClr val="FF0000"/>
                        </a:solidFill>
                        <a:latin typeface="Cambria Math"/>
                      </a:rPr>
                      <m:t>𝜷</m:t>
                    </m:r>
                  </m:oMath>
                </a14:m>
                <a:r>
                  <a:rPr lang="en-US" sz="2000" b="1" dirty="0" smtClean="0"/>
                  <a:t> </a:t>
                </a:r>
                <a:r>
                  <a:rPr lang="en-US" sz="2000" dirty="0" smtClean="0"/>
                  <a:t>of interest.</a:t>
                </a:r>
              </a:p>
              <a:p>
                <a:pPr marL="0" indent="0">
                  <a:buNone/>
                </a:pPr>
                <a:endParaRPr lang="en-US" sz="800" dirty="0"/>
              </a:p>
              <a:p>
                <a:pPr marL="0" indent="0">
                  <a:buNone/>
                </a:pPr>
                <a:r>
                  <a:rPr lang="en-US" sz="2000" u="sng" dirty="0" smtClean="0"/>
                  <a:t>Note that</a:t>
                </a:r>
                <a:r>
                  <a:rPr lang="en-US" sz="2000" dirty="0" smtClean="0"/>
                  <a:t> </a:t>
                </a:r>
                <a:r>
                  <a:rPr lang="en-US" sz="2000" dirty="0"/>
                  <a:t>w</a:t>
                </a:r>
                <a:r>
                  <a:rPr lang="en-US" sz="2000" dirty="0" smtClean="0"/>
                  <a:t>ithout </a:t>
                </a:r>
                <a:r>
                  <a:rPr lang="en-US" sz="2000" dirty="0"/>
                  <a:t>sample selectivity, that </a:t>
                </a:r>
                <a:r>
                  <a:rPr lang="en-US" sz="2000" dirty="0" smtClean="0"/>
                  <a:t>is with </a:t>
                </a:r>
                <a14:m>
                  <m:oMath xmlns:m="http://schemas.openxmlformats.org/officeDocument/2006/math">
                    <m:sSub>
                      <m:sSubPr>
                        <m:ctrlPr>
                          <a:rPr lang="en-US" sz="2000" b="1" i="1" smtClean="0">
                            <a:solidFill>
                              <a:srgbClr val="0000FF"/>
                            </a:solidFill>
                            <a:latin typeface="Cambria Math"/>
                          </a:rPr>
                        </m:ctrlPr>
                      </m:sSubPr>
                      <m:e>
                        <m:r>
                          <a:rPr lang="en-US" sz="2000" b="1" i="1">
                            <a:solidFill>
                              <a:srgbClr val="0000FF"/>
                            </a:solidFill>
                            <a:latin typeface="Cambria Math"/>
                          </a:rPr>
                          <m:t>𝒅</m:t>
                        </m:r>
                      </m:e>
                      <m:sub>
                        <m:r>
                          <a:rPr lang="en-US" sz="2000" b="1" i="1">
                            <a:solidFill>
                              <a:srgbClr val="0000FF"/>
                            </a:solidFill>
                            <a:latin typeface="Cambria Math"/>
                          </a:rPr>
                          <m:t>𝒊𝒕</m:t>
                        </m:r>
                      </m:sub>
                    </m:sSub>
                    <m:r>
                      <a:rPr lang="en-US" sz="2000" i="1">
                        <a:latin typeface="Cambria Math"/>
                      </a:rPr>
                      <m:t>=</m:t>
                    </m:r>
                    <m:r>
                      <a:rPr lang="en-US" sz="2000" i="1">
                        <a:latin typeface="Cambria Math"/>
                      </a:rPr>
                      <m:t>1</m:t>
                    </m:r>
                    <m:r>
                      <a:rPr lang="en-US" sz="2000" i="1">
                        <a:latin typeface="Cambria Math"/>
                      </a:rPr>
                      <m:t> </m:t>
                    </m:r>
                  </m:oMath>
                </a14:m>
                <a:r>
                  <a:rPr lang="en-US" sz="2000" dirty="0" smtClean="0"/>
                  <a:t>for </a:t>
                </a:r>
                <a:r>
                  <a:rPr lang="en-US" sz="2000" dirty="0"/>
                  <a:t>all i and </a:t>
                </a:r>
                <a:r>
                  <a:rPr lang="en-US" sz="2000" i="1" dirty="0"/>
                  <a:t>t , </a:t>
                </a:r>
                <a:r>
                  <a:rPr lang="en-US" sz="2000" dirty="0"/>
                  <a:t>equation </a:t>
                </a:r>
                <a:r>
                  <a:rPr lang="en-US" sz="2000" dirty="0" smtClean="0"/>
                  <a:t>(1</a:t>
                </a:r>
                <a:r>
                  <a:rPr lang="en-US" sz="2000" dirty="0"/>
                  <a:t>) is the standard panel data </a:t>
                </a:r>
                <a:r>
                  <a:rPr lang="en-US" sz="2000" dirty="0" smtClean="0"/>
                  <a:t>linear regression </a:t>
                </a:r>
                <a:r>
                  <a:rPr lang="en-US" sz="2000" dirty="0"/>
                  <a:t>model.</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42755" y="3789040"/>
                <a:ext cx="7704856" cy="3384376"/>
              </a:xfrm>
              <a:blipFill rotWithShape="1">
                <a:blip r:embed="rId3"/>
                <a:stretch>
                  <a:fillRect l="-791" t="-901"/>
                </a:stretch>
              </a:blipFill>
            </p:spPr>
            <p:txBody>
              <a:bodyPr/>
              <a:lstStyle/>
              <a:p>
                <a:r>
                  <a:rPr lang="th-TH">
                    <a:noFill/>
                  </a:rPr>
                  <a:t> </a:t>
                </a:r>
              </a:p>
            </p:txBody>
          </p:sp>
        </mc:Fallback>
      </mc:AlternateContent>
      <p:sp>
        <p:nvSpPr>
          <p:cNvPr id="7" name="สี่เหลี่ยมมุมมน 8"/>
          <p:cNvSpPr/>
          <p:nvPr/>
        </p:nvSpPr>
        <p:spPr>
          <a:xfrm>
            <a:off x="424640" y="260648"/>
            <a:ext cx="8467839" cy="1008112"/>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sp>
        <p:nvSpPr>
          <p:cNvPr id="2" name="TextBox 1"/>
          <p:cNvSpPr txBox="1"/>
          <p:nvPr/>
        </p:nvSpPr>
        <p:spPr>
          <a:xfrm>
            <a:off x="432355" y="340544"/>
            <a:ext cx="8107798" cy="1384995"/>
          </a:xfrm>
          <a:prstGeom prst="rect">
            <a:avLst/>
          </a:prstGeom>
          <a:noFill/>
        </p:spPr>
        <p:txBody>
          <a:bodyPr wrap="square" rtlCol="0">
            <a:spAutoFit/>
          </a:bodyPr>
          <a:lstStyle/>
          <a:p>
            <a:r>
              <a:rPr lang="en-US" sz="2800" b="1" dirty="0" smtClean="0">
                <a:solidFill>
                  <a:srgbClr val="FF0000"/>
                </a:solidFill>
              </a:rPr>
              <a:t>  Sample </a:t>
            </a:r>
            <a:r>
              <a:rPr lang="en-US" sz="2800" b="1" dirty="0">
                <a:solidFill>
                  <a:srgbClr val="FF0000"/>
                </a:solidFill>
              </a:rPr>
              <a:t>Selection Bias </a:t>
            </a:r>
            <a:r>
              <a:rPr lang="en-US" sz="2800" b="1" dirty="0"/>
              <a:t>= Systematic error by reason </a:t>
            </a:r>
            <a:r>
              <a:rPr lang="en-US" sz="2800" b="1" dirty="0" smtClean="0"/>
              <a:t> </a:t>
            </a:r>
            <a:br>
              <a:rPr lang="en-US" sz="2800" b="1" dirty="0" smtClean="0"/>
            </a:br>
            <a:r>
              <a:rPr lang="en-US" sz="2800" b="1" dirty="0" smtClean="0"/>
              <a:t>  of collecting data </a:t>
            </a:r>
            <a:r>
              <a:rPr lang="en-US" sz="2800" b="1" dirty="0"/>
              <a:t>from sample instead of population</a:t>
            </a:r>
          </a:p>
          <a:p>
            <a:endParaRPr lang="th-TH" sz="2800" b="1" dirty="0"/>
          </a:p>
        </p:txBody>
      </p:sp>
      <mc:AlternateContent xmlns:mc="http://schemas.openxmlformats.org/markup-compatibility/2006" xmlns:a14="http://schemas.microsoft.com/office/drawing/2010/main">
        <mc:Choice Requires="a14">
          <p:sp>
            <p:nvSpPr>
              <p:cNvPr id="11" name="Content Placeholder 3"/>
              <p:cNvSpPr txBox="1">
                <a:spLocks/>
              </p:cNvSpPr>
              <p:nvPr/>
            </p:nvSpPr>
            <p:spPr>
              <a:xfrm>
                <a:off x="360846" y="1438545"/>
                <a:ext cx="6875450" cy="2088232"/>
              </a:xfrm>
              <a:prstGeom prst="rect">
                <a:avLst/>
              </a:prstGeom>
              <a:ln>
                <a:solidFill>
                  <a:srgbClr val="0000FF"/>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0" indent="0">
                  <a:lnSpc>
                    <a:spcPct val="150000"/>
                  </a:lnSpc>
                  <a:buFont typeface="Arial" pitchFamily="34" charset="0"/>
                  <a:buNone/>
                </a:pPr>
                <a:r>
                  <a:rPr lang="en-US" sz="2000" b="1" i="1" dirty="0" smtClean="0">
                    <a:solidFill>
                      <a:srgbClr val="7030A0"/>
                    </a:solidFill>
                    <a:latin typeface="Cambria Math"/>
                  </a:rPr>
                  <a:t>        </a:t>
                </a:r>
                <a14:m>
                  <m:oMath xmlns:m="http://schemas.openxmlformats.org/officeDocument/2006/math">
                    <m:sSubSup>
                      <m:sSubSupPr>
                        <m:ctrlPr>
                          <a:rPr lang="en-US" sz="2000" b="1" i="1" smtClean="0">
                            <a:solidFill>
                              <a:srgbClr val="9900FF"/>
                            </a:solidFill>
                            <a:latin typeface="Cambria Math"/>
                          </a:rPr>
                        </m:ctrlPr>
                      </m:sSubSupPr>
                      <m:e>
                        <m:r>
                          <a:rPr lang="en-US" sz="2000" b="1" i="1">
                            <a:solidFill>
                              <a:srgbClr val="9900FF"/>
                            </a:solidFill>
                            <a:latin typeface="Cambria Math"/>
                          </a:rPr>
                          <m:t>𝒚</m:t>
                        </m:r>
                      </m:e>
                      <m:sub>
                        <m:r>
                          <a:rPr lang="en-US" sz="2000" b="1" i="1">
                            <a:solidFill>
                              <a:srgbClr val="9900FF"/>
                            </a:solidFill>
                            <a:latin typeface="Cambria Math"/>
                          </a:rPr>
                          <m:t>𝒊𝒕</m:t>
                        </m:r>
                        <m:r>
                          <a:rPr lang="en-US" sz="2000" b="1" i="1">
                            <a:solidFill>
                              <a:srgbClr val="9900FF"/>
                            </a:solidFill>
                            <a:latin typeface="Cambria Math"/>
                          </a:rPr>
                          <m:t> </m:t>
                        </m:r>
                      </m:sub>
                      <m:sup>
                        <m:r>
                          <a:rPr lang="en-US" sz="2000" b="1" i="1">
                            <a:solidFill>
                              <a:srgbClr val="9900FF"/>
                            </a:solidFill>
                            <a:latin typeface="Cambria Math"/>
                          </a:rPr>
                          <m:t>∗</m:t>
                        </m:r>
                      </m:sup>
                    </m:sSubSup>
                    <m:r>
                      <a:rPr lang="en-US" sz="2000" b="1" i="1" smtClean="0">
                        <a:solidFill>
                          <a:srgbClr val="7030A0"/>
                        </a:solidFill>
                        <a:latin typeface="Cambria Math"/>
                      </a:rPr>
                      <m:t> </m:t>
                    </m:r>
                    <m:r>
                      <a:rPr lang="en-US" sz="2000" b="1" i="1">
                        <a:latin typeface="Cambria Math"/>
                      </a:rPr>
                      <m:t>= </m:t>
                    </m:r>
                    <m:sSub>
                      <m:sSubPr>
                        <m:ctrlPr>
                          <a:rPr lang="en-US" sz="2000" b="1" i="1">
                            <a:solidFill>
                              <a:schemeClr val="accent6">
                                <a:lumMod val="75000"/>
                              </a:schemeClr>
                            </a:solidFill>
                            <a:latin typeface="Cambria Math"/>
                          </a:rPr>
                        </m:ctrlPr>
                      </m:sSubPr>
                      <m:e>
                        <m:r>
                          <a:rPr lang="en-US" sz="2000" b="1" i="1">
                            <a:solidFill>
                              <a:schemeClr val="accent6">
                                <a:lumMod val="75000"/>
                              </a:schemeClr>
                            </a:solidFill>
                            <a:latin typeface="Cambria Math"/>
                          </a:rPr>
                          <m:t>𝒙</m:t>
                        </m:r>
                      </m:e>
                      <m:sub>
                        <m:r>
                          <a:rPr lang="en-US" sz="2000" b="1" i="1">
                            <a:solidFill>
                              <a:schemeClr val="accent6">
                                <a:lumMod val="75000"/>
                              </a:schemeClr>
                            </a:solidFill>
                            <a:latin typeface="Cambria Math"/>
                          </a:rPr>
                          <m:t>𝒊𝒕</m:t>
                        </m:r>
                      </m:sub>
                    </m:sSub>
                    <m:r>
                      <a:rPr lang="en-US" sz="2000" b="1" i="1">
                        <a:solidFill>
                          <a:srgbClr val="FF0000"/>
                        </a:solidFill>
                        <a:latin typeface="Cambria Math"/>
                      </a:rPr>
                      <m:t>𝜷</m:t>
                    </m:r>
                    <m:r>
                      <a:rPr lang="en-US" sz="2000" b="1" i="1">
                        <a:latin typeface="Cambria Math"/>
                      </a:rPr>
                      <m:t>+ </m:t>
                    </m:r>
                    <m:sSub>
                      <m:sSubPr>
                        <m:ctrlPr>
                          <a:rPr lang="en-US" sz="2000" b="1" i="1">
                            <a:solidFill>
                              <a:srgbClr val="00B050"/>
                            </a:solidFill>
                            <a:latin typeface="Cambria Math"/>
                          </a:rPr>
                        </m:ctrlPr>
                      </m:sSubPr>
                      <m:e>
                        <m:r>
                          <a:rPr lang="en-US" sz="2000" b="1" i="1">
                            <a:solidFill>
                              <a:srgbClr val="00B050"/>
                            </a:solidFill>
                            <a:latin typeface="Cambria Math"/>
                          </a:rPr>
                          <m:t>𝜶</m:t>
                        </m:r>
                      </m:e>
                      <m:sub>
                        <m:r>
                          <a:rPr lang="en-US" sz="2000" b="1" i="1">
                            <a:solidFill>
                              <a:srgbClr val="00B050"/>
                            </a:solidFill>
                            <a:latin typeface="Cambria Math"/>
                          </a:rPr>
                          <m:t>𝒊</m:t>
                        </m:r>
                      </m:sub>
                    </m:sSub>
                    <m:r>
                      <a:rPr lang="en-US" sz="2000" b="1" i="1">
                        <a:latin typeface="Cambria Math"/>
                      </a:rPr>
                      <m:t>+ </m:t>
                    </m:r>
                    <m:sSub>
                      <m:sSubPr>
                        <m:ctrlPr>
                          <a:rPr lang="en-US" sz="2000" b="1" i="1">
                            <a:solidFill>
                              <a:srgbClr val="CC00FF"/>
                            </a:solidFill>
                            <a:latin typeface="Cambria Math"/>
                          </a:rPr>
                        </m:ctrlPr>
                      </m:sSubPr>
                      <m:e>
                        <m:r>
                          <a:rPr lang="en-US" sz="2000" b="1" i="1">
                            <a:solidFill>
                              <a:srgbClr val="CC00FF"/>
                            </a:solidFill>
                            <a:latin typeface="Cambria Math"/>
                          </a:rPr>
                          <m:t>𝜺</m:t>
                        </m:r>
                      </m:e>
                      <m:sub>
                        <m:r>
                          <a:rPr lang="en-US" sz="2000" b="1" i="1">
                            <a:solidFill>
                              <a:srgbClr val="CC00FF"/>
                            </a:solidFill>
                            <a:latin typeface="Cambria Math"/>
                          </a:rPr>
                          <m:t>𝒊𝒕</m:t>
                        </m:r>
                      </m:sub>
                    </m:sSub>
                    <m:r>
                      <a:rPr lang="en-US" sz="2000" b="1" i="1">
                        <a:latin typeface="Cambria Math"/>
                      </a:rPr>
                      <m:t> ;    </m:t>
                    </m:r>
                    <m:r>
                      <a:rPr lang="en-US" sz="2000" b="1" i="1">
                        <a:latin typeface="Cambria Math"/>
                      </a:rPr>
                      <m:t>𝒊</m:t>
                    </m:r>
                    <m:r>
                      <a:rPr lang="en-US" sz="2000" b="1" i="1">
                        <a:latin typeface="Cambria Math"/>
                      </a:rPr>
                      <m:t>=</m:t>
                    </m:r>
                    <m:r>
                      <a:rPr lang="en-US" sz="2000" b="1" i="1">
                        <a:latin typeface="Cambria Math"/>
                      </a:rPr>
                      <m:t>𝟏</m:t>
                    </m:r>
                    <m:r>
                      <a:rPr lang="en-US" sz="2000" b="1" i="1">
                        <a:latin typeface="Cambria Math"/>
                      </a:rPr>
                      <m:t>,…,</m:t>
                    </m:r>
                    <m:r>
                      <a:rPr lang="en-US" sz="2000" b="1" i="1">
                        <a:latin typeface="Cambria Math"/>
                      </a:rPr>
                      <m:t>𝑵</m:t>
                    </m:r>
                    <m:r>
                      <a:rPr lang="en-US" sz="2000" b="1" i="1">
                        <a:latin typeface="Cambria Math"/>
                      </a:rPr>
                      <m:t> ;   </m:t>
                    </m:r>
                    <m:r>
                      <a:rPr lang="en-US" sz="2000" b="1" i="1">
                        <a:latin typeface="Cambria Math"/>
                      </a:rPr>
                      <m:t>𝒕</m:t>
                    </m:r>
                    <m:r>
                      <a:rPr lang="en-US" sz="2000" b="1" i="1">
                        <a:latin typeface="Cambria Math"/>
                      </a:rPr>
                      <m:t>=</m:t>
                    </m:r>
                    <m:r>
                      <a:rPr lang="en-US" sz="2000" b="1" i="1">
                        <a:latin typeface="Cambria Math"/>
                      </a:rPr>
                      <m:t>𝟏</m:t>
                    </m:r>
                    <m:r>
                      <a:rPr lang="en-US" sz="2000" b="1" i="1">
                        <a:latin typeface="Cambria Math"/>
                      </a:rPr>
                      <m:t>,…,</m:t>
                    </m:r>
                    <m:r>
                      <a:rPr lang="en-US" sz="2000" b="1" i="1">
                        <a:latin typeface="Cambria Math"/>
                      </a:rPr>
                      <m:t>𝑻</m:t>
                    </m:r>
                    <m:r>
                      <a:rPr lang="en-US" sz="2000" b="1" i="1">
                        <a:latin typeface="Cambria Math"/>
                      </a:rPr>
                      <m:t>  </m:t>
                    </m:r>
                    <m:d>
                      <m:dPr>
                        <m:ctrlPr>
                          <a:rPr lang="en-US" sz="2000" b="1" i="1">
                            <a:latin typeface="Cambria Math"/>
                          </a:rPr>
                        </m:ctrlPr>
                      </m:dPr>
                      <m:e>
                        <m:r>
                          <a:rPr lang="en-US" sz="2000" b="1" i="1">
                            <a:latin typeface="Cambria Math"/>
                          </a:rPr>
                          <m:t>𝟏</m:t>
                        </m:r>
                      </m:e>
                    </m:d>
                  </m:oMath>
                </a14:m>
                <a:endParaRPr lang="en-US" sz="2000" b="1" dirty="0"/>
              </a:p>
              <a:p>
                <a:pPr marL="0" indent="0">
                  <a:lnSpc>
                    <a:spcPct val="150000"/>
                  </a:lnSpc>
                  <a:buFont typeface="Arial" pitchFamily="34" charset="0"/>
                  <a:buNone/>
                </a:pPr>
                <a:r>
                  <a:rPr lang="en-US" sz="2000" b="1" dirty="0" smtClean="0"/>
                  <a:t>       </a:t>
                </a:r>
                <a14:m>
                  <m:oMath xmlns:m="http://schemas.openxmlformats.org/officeDocument/2006/math">
                    <m:sSubSup>
                      <m:sSubSupPr>
                        <m:ctrlPr>
                          <a:rPr lang="en-US" sz="2000" b="1" i="1">
                            <a:latin typeface="Cambria Math"/>
                          </a:rPr>
                        </m:ctrlPr>
                      </m:sSubSupPr>
                      <m:e>
                        <m:r>
                          <a:rPr lang="en-US" sz="2000" b="1" i="1">
                            <a:latin typeface="Cambria Math"/>
                          </a:rPr>
                          <m:t>𝒅</m:t>
                        </m:r>
                      </m:e>
                      <m:sub>
                        <m:r>
                          <a:rPr lang="en-US" sz="2000" b="1" i="1">
                            <a:latin typeface="Cambria Math"/>
                          </a:rPr>
                          <m:t>𝒊𝒕</m:t>
                        </m:r>
                      </m:sub>
                      <m:sup>
                        <m:r>
                          <a:rPr lang="en-US" sz="2000" b="1" i="1">
                            <a:latin typeface="Cambria Math"/>
                          </a:rPr>
                          <m:t>∗</m:t>
                        </m:r>
                      </m:sup>
                    </m:sSubSup>
                    <m:r>
                      <a:rPr lang="en-US" sz="2000" b="1" i="1">
                        <a:latin typeface="Cambria Math"/>
                      </a:rPr>
                      <m:t> </m:t>
                    </m:r>
                    <m:r>
                      <a:rPr lang="en-US" sz="2000" b="1" i="1" smtClean="0">
                        <a:latin typeface="Cambria Math"/>
                      </a:rPr>
                      <m:t> </m:t>
                    </m:r>
                    <m:r>
                      <a:rPr lang="en-US" sz="2000" b="1" i="1">
                        <a:latin typeface="Cambria Math"/>
                      </a:rPr>
                      <m:t>= </m:t>
                    </m:r>
                    <m:sSub>
                      <m:sSubPr>
                        <m:ctrlPr>
                          <a:rPr lang="en-US" sz="2000" b="1" i="1">
                            <a:solidFill>
                              <a:schemeClr val="accent6">
                                <a:lumMod val="75000"/>
                              </a:schemeClr>
                            </a:solidFill>
                            <a:latin typeface="Cambria Math"/>
                          </a:rPr>
                        </m:ctrlPr>
                      </m:sSubPr>
                      <m:e>
                        <m:r>
                          <a:rPr lang="en-US" sz="2000" b="1" i="1">
                            <a:solidFill>
                              <a:schemeClr val="accent6">
                                <a:lumMod val="75000"/>
                              </a:schemeClr>
                            </a:solidFill>
                            <a:latin typeface="Cambria Math"/>
                          </a:rPr>
                          <m:t>𝒛</m:t>
                        </m:r>
                      </m:e>
                      <m:sub>
                        <m:r>
                          <a:rPr lang="en-US" sz="2000" b="1" i="1">
                            <a:solidFill>
                              <a:schemeClr val="accent6">
                                <a:lumMod val="75000"/>
                              </a:schemeClr>
                            </a:solidFill>
                            <a:latin typeface="Cambria Math"/>
                          </a:rPr>
                          <m:t>𝒊𝒕</m:t>
                        </m:r>
                      </m:sub>
                    </m:sSub>
                    <m:r>
                      <a:rPr lang="en-US" sz="2000" b="1" i="1">
                        <a:solidFill>
                          <a:srgbClr val="FF0000"/>
                        </a:solidFill>
                        <a:latin typeface="Cambria Math"/>
                      </a:rPr>
                      <m:t>𝜸</m:t>
                    </m:r>
                    <m:r>
                      <a:rPr lang="en-US" sz="2000" b="1" i="1">
                        <a:latin typeface="Cambria Math"/>
                      </a:rPr>
                      <m:t>+ </m:t>
                    </m:r>
                    <m:sSub>
                      <m:sSubPr>
                        <m:ctrlPr>
                          <a:rPr lang="en-US" sz="2000" b="1" i="1">
                            <a:solidFill>
                              <a:srgbClr val="00B050"/>
                            </a:solidFill>
                            <a:latin typeface="Cambria Math"/>
                          </a:rPr>
                        </m:ctrlPr>
                      </m:sSubPr>
                      <m:e>
                        <m:r>
                          <a:rPr lang="en-US" sz="2000" b="1" i="1">
                            <a:solidFill>
                              <a:srgbClr val="00B050"/>
                            </a:solidFill>
                            <a:latin typeface="Cambria Math"/>
                          </a:rPr>
                          <m:t>𝜼</m:t>
                        </m:r>
                      </m:e>
                      <m:sub>
                        <m:r>
                          <a:rPr lang="en-US" sz="2000" b="1" i="1">
                            <a:solidFill>
                              <a:srgbClr val="00B050"/>
                            </a:solidFill>
                            <a:latin typeface="Cambria Math"/>
                          </a:rPr>
                          <m:t>𝒊</m:t>
                        </m:r>
                      </m:sub>
                    </m:sSub>
                    <m:r>
                      <a:rPr lang="en-US" sz="2000" b="1" i="1">
                        <a:latin typeface="Cambria Math"/>
                      </a:rPr>
                      <m:t>+ </m:t>
                    </m:r>
                    <m:sSub>
                      <m:sSubPr>
                        <m:ctrlPr>
                          <a:rPr lang="en-US" sz="2000" b="1" i="1">
                            <a:solidFill>
                              <a:srgbClr val="CC00FF"/>
                            </a:solidFill>
                            <a:latin typeface="Cambria Math"/>
                          </a:rPr>
                        </m:ctrlPr>
                      </m:sSubPr>
                      <m:e>
                        <m:r>
                          <a:rPr lang="en-US" sz="2000" b="1" i="1">
                            <a:solidFill>
                              <a:srgbClr val="CC00FF"/>
                            </a:solidFill>
                            <a:latin typeface="Cambria Math"/>
                          </a:rPr>
                          <m:t>𝒖</m:t>
                        </m:r>
                      </m:e>
                      <m:sub>
                        <m:r>
                          <a:rPr lang="en-US" sz="2000" b="1" i="1">
                            <a:solidFill>
                              <a:srgbClr val="CC00FF"/>
                            </a:solidFill>
                            <a:latin typeface="Cambria Math"/>
                          </a:rPr>
                          <m:t>𝒊𝒕</m:t>
                        </m:r>
                      </m:sub>
                    </m:sSub>
                    <m:r>
                      <a:rPr lang="en-US" sz="2000" b="1" i="1">
                        <a:latin typeface="Cambria Math"/>
                      </a:rPr>
                      <m:t>                                                    </m:t>
                    </m:r>
                    <m:r>
                      <a:rPr lang="en-US" sz="2000" b="1" i="1" smtClean="0">
                        <a:latin typeface="Cambria Math"/>
                      </a:rPr>
                      <m:t> </m:t>
                    </m:r>
                    <m:r>
                      <a:rPr lang="en-US" sz="2000" b="1" i="1">
                        <a:latin typeface="Cambria Math"/>
                      </a:rPr>
                      <m:t>    </m:t>
                    </m:r>
                    <m:r>
                      <a:rPr lang="en-US" sz="2000" b="1" i="1" smtClean="0">
                        <a:latin typeface="Cambria Math"/>
                      </a:rPr>
                      <m:t>  </m:t>
                    </m:r>
                    <m:d>
                      <m:dPr>
                        <m:ctrlPr>
                          <a:rPr lang="en-US" sz="2000" b="1" i="1">
                            <a:latin typeface="Cambria Math"/>
                          </a:rPr>
                        </m:ctrlPr>
                      </m:dPr>
                      <m:e>
                        <m:r>
                          <a:rPr lang="en-US" sz="2000" b="1" i="1">
                            <a:latin typeface="Cambria Math"/>
                          </a:rPr>
                          <m:t>𝟐</m:t>
                        </m:r>
                      </m:e>
                    </m:d>
                    <m:r>
                      <a:rPr lang="en-US" sz="2000" b="1" i="1">
                        <a:latin typeface="Cambria Math"/>
                      </a:rPr>
                      <m:t>   </m:t>
                    </m:r>
                  </m:oMath>
                </a14:m>
                <a:endParaRPr lang="en-US" sz="2000" b="1" i="1" dirty="0"/>
              </a:p>
              <a:p>
                <a:pPr marL="0" indent="0">
                  <a:lnSpc>
                    <a:spcPct val="150000"/>
                  </a:lnSpc>
                  <a:buNone/>
                </a:pPr>
                <a14:m>
                  <m:oMath xmlns:m="http://schemas.openxmlformats.org/officeDocument/2006/math">
                    <m:sSub>
                      <m:sSubPr>
                        <m:ctrlPr>
                          <a:rPr lang="en-US" sz="2000" b="1" i="1" smtClean="0">
                            <a:solidFill>
                              <a:srgbClr val="0000FF"/>
                            </a:solidFill>
                            <a:latin typeface="Cambria Math"/>
                          </a:rPr>
                        </m:ctrlPr>
                      </m:sSubPr>
                      <m:e>
                        <m:r>
                          <a:rPr lang="en-US" sz="2000" b="1" i="1" smtClean="0">
                            <a:solidFill>
                              <a:srgbClr val="0000FF"/>
                            </a:solidFill>
                            <a:latin typeface="Cambria Math"/>
                          </a:rPr>
                          <m:t>       </m:t>
                        </m:r>
                        <m:r>
                          <a:rPr lang="en-US" sz="2000" b="1" i="1">
                            <a:solidFill>
                              <a:srgbClr val="0000FF"/>
                            </a:solidFill>
                            <a:latin typeface="Cambria Math"/>
                          </a:rPr>
                          <m:t>𝒅</m:t>
                        </m:r>
                      </m:e>
                      <m:sub>
                        <m:r>
                          <a:rPr lang="en-US" sz="2000" b="1" i="1">
                            <a:solidFill>
                              <a:srgbClr val="0000FF"/>
                            </a:solidFill>
                            <a:latin typeface="Cambria Math"/>
                          </a:rPr>
                          <m:t>𝒊𝒕</m:t>
                        </m:r>
                      </m:sub>
                    </m:sSub>
                    <m:r>
                      <a:rPr lang="en-US" sz="2000" b="1" i="1">
                        <a:latin typeface="Cambria Math"/>
                      </a:rPr>
                      <m:t> </m:t>
                    </m:r>
                    <m:r>
                      <a:rPr lang="en-US" sz="2000" b="1" i="1" smtClean="0">
                        <a:latin typeface="Cambria Math"/>
                      </a:rPr>
                      <m:t>  </m:t>
                    </m:r>
                    <m:r>
                      <a:rPr lang="en-US" sz="2000" b="1" i="1">
                        <a:latin typeface="Cambria Math"/>
                      </a:rPr>
                      <m:t>=</m:t>
                    </m:r>
                    <m:r>
                      <a:rPr lang="en-US" sz="2000" b="1" i="1" smtClean="0">
                        <a:latin typeface="Cambria Math"/>
                      </a:rPr>
                      <m:t> </m:t>
                    </m:r>
                    <m:r>
                      <a:rPr lang="en-US" sz="2000" b="1" i="1">
                        <a:latin typeface="Cambria Math"/>
                      </a:rPr>
                      <m:t>𝟏</m:t>
                    </m:r>
                    <m:r>
                      <a:rPr lang="en-US" sz="2000" b="1" i="1" smtClean="0">
                        <a:latin typeface="Cambria Math"/>
                      </a:rPr>
                      <m:t> </m:t>
                    </m:r>
                    <m:r>
                      <a:rPr lang="en-US" sz="2000" b="1" i="1">
                        <a:latin typeface="Cambria Math"/>
                      </a:rPr>
                      <m:t> </m:t>
                    </m:r>
                  </m:oMath>
                </a14:m>
                <a:r>
                  <a:rPr lang="en-US" sz="2000" b="1" dirty="0"/>
                  <a:t>if  </a:t>
                </a:r>
                <a14:m>
                  <m:oMath xmlns:m="http://schemas.openxmlformats.org/officeDocument/2006/math">
                    <m:sSubSup>
                      <m:sSubSupPr>
                        <m:ctrlPr>
                          <a:rPr lang="en-US" sz="2000" b="1" i="1">
                            <a:latin typeface="Cambria Math"/>
                          </a:rPr>
                        </m:ctrlPr>
                      </m:sSubSupPr>
                      <m:e>
                        <m:r>
                          <a:rPr lang="en-US" sz="2000" b="1" i="1">
                            <a:latin typeface="Cambria Math"/>
                          </a:rPr>
                          <m:t>𝒅</m:t>
                        </m:r>
                      </m:e>
                      <m:sub>
                        <m:r>
                          <a:rPr lang="en-US" sz="2000" b="1" i="1">
                            <a:latin typeface="Cambria Math"/>
                          </a:rPr>
                          <m:t>𝒊𝒕</m:t>
                        </m:r>
                      </m:sub>
                      <m:sup>
                        <m:r>
                          <a:rPr lang="en-US" sz="2000" b="1" i="1">
                            <a:latin typeface="Cambria Math"/>
                          </a:rPr>
                          <m:t>∗</m:t>
                        </m:r>
                      </m:sup>
                    </m:sSubSup>
                    <m:r>
                      <a:rPr lang="en-US" sz="2000" b="1" i="1">
                        <a:latin typeface="Cambria Math"/>
                      </a:rPr>
                      <m:t>&gt;</m:t>
                    </m:r>
                    <m:r>
                      <a:rPr lang="en-US" sz="2000" b="1" i="1">
                        <a:latin typeface="Cambria Math"/>
                      </a:rPr>
                      <m:t>𝟎</m:t>
                    </m:r>
                    <m:r>
                      <a:rPr lang="en-US" sz="2000" b="1" i="1">
                        <a:latin typeface="Cambria Math"/>
                      </a:rPr>
                      <m:t>,   </m:t>
                    </m:r>
                    <m:r>
                      <a:rPr lang="en-US" sz="2000" b="1" i="1">
                        <a:latin typeface="Cambria Math"/>
                      </a:rPr>
                      <m:t>𝟎</m:t>
                    </m:r>
                  </m:oMath>
                </a14:m>
                <a:r>
                  <a:rPr lang="en-US" sz="2000" b="1" dirty="0"/>
                  <a:t> otherwise           </a:t>
                </a:r>
                <a:r>
                  <a:rPr lang="en-US" sz="2000" b="1" dirty="0" smtClean="0"/>
                  <a:t>                          </a:t>
                </a:r>
                <a14:m>
                  <m:oMath xmlns:m="http://schemas.openxmlformats.org/officeDocument/2006/math">
                    <m:r>
                      <a:rPr lang="en-US" sz="2000" b="1" i="1">
                        <a:latin typeface="Cambria Math"/>
                      </a:rPr>
                      <m:t>(</m:t>
                    </m:r>
                    <m:r>
                      <a:rPr lang="en-US" sz="2000" b="1" i="1">
                        <a:latin typeface="Cambria Math"/>
                      </a:rPr>
                      <m:t>𝟑</m:t>
                    </m:r>
                    <m:r>
                      <a:rPr lang="en-US" sz="2000" b="1" i="1">
                        <a:latin typeface="Cambria Math"/>
                      </a:rPr>
                      <m:t>)</m:t>
                    </m:r>
                  </m:oMath>
                </a14:m>
                <a:r>
                  <a:rPr lang="en-US" sz="2000" b="1" dirty="0" smtClean="0"/>
                  <a:t> </a:t>
                </a:r>
                <a14:m>
                  <m:oMath xmlns:m="http://schemas.openxmlformats.org/officeDocument/2006/math">
                    <m:sSub>
                      <m:sSubPr>
                        <m:ctrlPr>
                          <a:rPr lang="en-US" sz="2000" b="1" i="1" smtClean="0">
                            <a:latin typeface="Cambria Math"/>
                          </a:rPr>
                        </m:ctrlPr>
                      </m:sSubPr>
                      <m:e>
                        <m:r>
                          <a:rPr lang="en-US" sz="2000" b="1" i="1" smtClean="0">
                            <a:latin typeface="Cambria Math"/>
                          </a:rPr>
                          <m:t>      </m:t>
                        </m:r>
                        <m:r>
                          <a:rPr lang="en-US" sz="2000" b="1" i="1">
                            <a:latin typeface="Cambria Math"/>
                          </a:rPr>
                          <m:t>𝒚</m:t>
                        </m:r>
                      </m:e>
                      <m:sub>
                        <m:r>
                          <a:rPr lang="en-US" sz="2000" b="1" i="1">
                            <a:latin typeface="Cambria Math"/>
                          </a:rPr>
                          <m:t>𝒊𝒕</m:t>
                        </m:r>
                        <m:r>
                          <a:rPr lang="en-US" sz="2000" b="1" i="1">
                            <a:latin typeface="Cambria Math"/>
                          </a:rPr>
                          <m:t>   </m:t>
                        </m:r>
                      </m:sub>
                    </m:sSub>
                    <m:r>
                      <a:rPr lang="en-US" sz="2000" b="1" i="1" smtClean="0">
                        <a:latin typeface="Cambria Math"/>
                      </a:rPr>
                      <m:t>  </m:t>
                    </m:r>
                    <m:r>
                      <a:rPr lang="en-US" sz="2000" b="1" i="1">
                        <a:latin typeface="Cambria Math"/>
                      </a:rPr>
                      <m:t>=</m:t>
                    </m:r>
                    <m:r>
                      <a:rPr lang="en-US" sz="2000" b="1" i="1" smtClean="0">
                        <a:latin typeface="Cambria Math"/>
                      </a:rPr>
                      <m:t> </m:t>
                    </m:r>
                    <m:d>
                      <m:dPr>
                        <m:begChr m:val="["/>
                        <m:endChr m:val="]"/>
                        <m:ctrlPr>
                          <a:rPr lang="en-US" sz="2000" b="1" i="1">
                            <a:latin typeface="Cambria Math"/>
                          </a:rPr>
                        </m:ctrlPr>
                      </m:dPr>
                      <m:e>
                        <m:sSub>
                          <m:sSubPr>
                            <m:ctrlPr>
                              <a:rPr lang="en-US" sz="2000" b="1" i="1">
                                <a:solidFill>
                                  <a:schemeClr val="accent6">
                                    <a:lumMod val="75000"/>
                                  </a:schemeClr>
                                </a:solidFill>
                                <a:latin typeface="Cambria Math"/>
                              </a:rPr>
                            </m:ctrlPr>
                          </m:sSubPr>
                          <m:e>
                            <m:r>
                              <a:rPr lang="en-US" sz="2000" b="1" i="1">
                                <a:solidFill>
                                  <a:schemeClr val="accent6">
                                    <a:lumMod val="75000"/>
                                  </a:schemeClr>
                                </a:solidFill>
                                <a:latin typeface="Cambria Math"/>
                              </a:rPr>
                              <m:t>𝒙</m:t>
                            </m:r>
                          </m:e>
                          <m:sub>
                            <m:r>
                              <a:rPr lang="en-US" sz="2000" b="1" i="1">
                                <a:solidFill>
                                  <a:schemeClr val="accent6">
                                    <a:lumMod val="75000"/>
                                  </a:schemeClr>
                                </a:solidFill>
                                <a:latin typeface="Cambria Math"/>
                              </a:rPr>
                              <m:t>𝒊𝒕</m:t>
                            </m:r>
                          </m:sub>
                        </m:sSub>
                        <m:r>
                          <a:rPr lang="en-US" sz="2000" b="1" i="1">
                            <a:solidFill>
                              <a:srgbClr val="FF0000"/>
                            </a:solidFill>
                            <a:latin typeface="Cambria Math"/>
                          </a:rPr>
                          <m:t>𝜷</m:t>
                        </m:r>
                        <m:r>
                          <a:rPr lang="en-US" sz="2000" b="1" i="1">
                            <a:latin typeface="Cambria Math"/>
                          </a:rPr>
                          <m:t>+ </m:t>
                        </m:r>
                        <m:sSub>
                          <m:sSubPr>
                            <m:ctrlPr>
                              <a:rPr lang="en-US" sz="2000" b="1" i="1">
                                <a:solidFill>
                                  <a:srgbClr val="00B050"/>
                                </a:solidFill>
                                <a:latin typeface="Cambria Math"/>
                              </a:rPr>
                            </m:ctrlPr>
                          </m:sSubPr>
                          <m:e>
                            <m:r>
                              <a:rPr lang="en-US" sz="2000" b="1" i="1">
                                <a:solidFill>
                                  <a:srgbClr val="00B050"/>
                                </a:solidFill>
                                <a:latin typeface="Cambria Math"/>
                              </a:rPr>
                              <m:t>𝜶</m:t>
                            </m:r>
                          </m:e>
                          <m:sub>
                            <m:r>
                              <a:rPr lang="en-US" sz="2000" b="1" i="1">
                                <a:solidFill>
                                  <a:srgbClr val="00B050"/>
                                </a:solidFill>
                                <a:latin typeface="Cambria Math"/>
                              </a:rPr>
                              <m:t>𝒊</m:t>
                            </m:r>
                          </m:sub>
                        </m:sSub>
                        <m:r>
                          <a:rPr lang="en-US" sz="2000" b="1" i="1">
                            <a:latin typeface="Cambria Math"/>
                          </a:rPr>
                          <m:t>+ </m:t>
                        </m:r>
                        <m:sSub>
                          <m:sSubPr>
                            <m:ctrlPr>
                              <a:rPr lang="en-US" sz="2000" b="1" i="1">
                                <a:solidFill>
                                  <a:srgbClr val="CC00FF"/>
                                </a:solidFill>
                                <a:latin typeface="Cambria Math"/>
                              </a:rPr>
                            </m:ctrlPr>
                          </m:sSubPr>
                          <m:e>
                            <m:r>
                              <a:rPr lang="en-US" sz="2000" b="1" i="1">
                                <a:solidFill>
                                  <a:srgbClr val="CC00FF"/>
                                </a:solidFill>
                                <a:latin typeface="Cambria Math"/>
                              </a:rPr>
                              <m:t>𝜺</m:t>
                            </m:r>
                          </m:e>
                          <m:sub>
                            <m:r>
                              <a:rPr lang="en-US" sz="2000" b="1" i="1">
                                <a:solidFill>
                                  <a:srgbClr val="CC00FF"/>
                                </a:solidFill>
                                <a:latin typeface="Cambria Math"/>
                              </a:rPr>
                              <m:t>𝒊𝒕</m:t>
                            </m:r>
                          </m:sub>
                        </m:sSub>
                      </m:e>
                    </m:d>
                    <m:sSub>
                      <m:sSubPr>
                        <m:ctrlPr>
                          <a:rPr lang="en-US" sz="2000" b="1" i="1">
                            <a:solidFill>
                              <a:schemeClr val="accent1"/>
                            </a:solidFill>
                            <a:latin typeface="Cambria Math"/>
                          </a:rPr>
                        </m:ctrlPr>
                      </m:sSubPr>
                      <m:e>
                        <m:r>
                          <a:rPr lang="en-US" sz="2000" b="1" i="1">
                            <a:solidFill>
                              <a:schemeClr val="accent1"/>
                            </a:solidFill>
                            <a:latin typeface="Cambria Math"/>
                          </a:rPr>
                          <m:t>𝒅</m:t>
                        </m:r>
                      </m:e>
                      <m:sub>
                        <m:r>
                          <a:rPr lang="en-US" sz="2000" b="1" i="1">
                            <a:solidFill>
                              <a:schemeClr val="accent1"/>
                            </a:solidFill>
                            <a:latin typeface="Cambria Math"/>
                          </a:rPr>
                          <m:t>𝒊𝒕</m:t>
                        </m:r>
                      </m:sub>
                    </m:sSub>
                  </m:oMath>
                </a14:m>
                <a:r>
                  <a:rPr lang="en-US" sz="2000" b="1" dirty="0" smtClean="0"/>
                  <a:t> or </a:t>
                </a:r>
                <a14:m>
                  <m:oMath xmlns:m="http://schemas.openxmlformats.org/officeDocument/2006/math">
                    <m:sSub>
                      <m:sSubPr>
                        <m:ctrlPr>
                          <a:rPr lang="en-US" sz="2000" b="1" i="1">
                            <a:latin typeface="Cambria Math"/>
                          </a:rPr>
                        </m:ctrlPr>
                      </m:sSubPr>
                      <m:e>
                        <m:r>
                          <a:rPr lang="en-US" sz="2000" b="1" i="1">
                            <a:latin typeface="Cambria Math"/>
                          </a:rPr>
                          <m:t>  </m:t>
                        </m:r>
                        <m:r>
                          <a:rPr lang="en-US" sz="2000" b="1" i="1">
                            <a:latin typeface="Cambria Math"/>
                          </a:rPr>
                          <m:t>𝒚</m:t>
                        </m:r>
                      </m:e>
                      <m:sub>
                        <m:r>
                          <a:rPr lang="en-US" sz="2000" b="1" i="1">
                            <a:latin typeface="Cambria Math"/>
                          </a:rPr>
                          <m:t>𝒊𝒕</m:t>
                        </m:r>
                      </m:sub>
                    </m:sSub>
                    <m:r>
                      <a:rPr lang="en-US" sz="2000" b="1" i="0" smtClean="0">
                        <a:latin typeface="Cambria Math"/>
                      </a:rPr>
                      <m:t>= </m:t>
                    </m:r>
                  </m:oMath>
                </a14:m>
                <a:r>
                  <a:rPr lang="en-US" sz="2000" b="1" i="1" dirty="0">
                    <a:solidFill>
                      <a:srgbClr val="7030A0"/>
                    </a:solidFill>
                    <a:latin typeface="Cambria Math"/>
                  </a:rPr>
                  <a:t> </a:t>
                </a:r>
                <a14:m>
                  <m:oMath xmlns:m="http://schemas.openxmlformats.org/officeDocument/2006/math">
                    <m:sSubSup>
                      <m:sSubSupPr>
                        <m:ctrlPr>
                          <a:rPr lang="en-US" sz="2000" b="1" i="1">
                            <a:solidFill>
                              <a:srgbClr val="7030A0"/>
                            </a:solidFill>
                            <a:latin typeface="Cambria Math"/>
                          </a:rPr>
                        </m:ctrlPr>
                      </m:sSubSupPr>
                      <m:e>
                        <m:r>
                          <a:rPr lang="en-US" sz="2000" b="1" i="1">
                            <a:solidFill>
                              <a:srgbClr val="7030A0"/>
                            </a:solidFill>
                            <a:latin typeface="Cambria Math"/>
                          </a:rPr>
                          <m:t>𝒚</m:t>
                        </m:r>
                      </m:e>
                      <m:sub>
                        <m:r>
                          <a:rPr lang="en-US" sz="2000" b="1" i="1">
                            <a:solidFill>
                              <a:srgbClr val="7030A0"/>
                            </a:solidFill>
                            <a:latin typeface="Cambria Math"/>
                          </a:rPr>
                          <m:t>𝒊𝒕</m:t>
                        </m:r>
                        <m:r>
                          <a:rPr lang="en-US" sz="2000" b="1" i="1">
                            <a:solidFill>
                              <a:srgbClr val="7030A0"/>
                            </a:solidFill>
                            <a:latin typeface="Cambria Math"/>
                          </a:rPr>
                          <m:t> </m:t>
                        </m:r>
                      </m:sub>
                      <m:sup>
                        <m:r>
                          <a:rPr lang="en-US" sz="2000" b="1" i="1">
                            <a:solidFill>
                              <a:srgbClr val="7030A0"/>
                            </a:solidFill>
                            <a:latin typeface="Cambria Math"/>
                          </a:rPr>
                          <m:t>∗</m:t>
                        </m:r>
                      </m:sup>
                    </m:sSubSup>
                    <m:sSub>
                      <m:sSubPr>
                        <m:ctrlPr>
                          <a:rPr lang="en-US" sz="2000" b="1" i="1" smtClean="0">
                            <a:solidFill>
                              <a:srgbClr val="0000FF"/>
                            </a:solidFill>
                            <a:latin typeface="Cambria Math"/>
                          </a:rPr>
                        </m:ctrlPr>
                      </m:sSubPr>
                      <m:e>
                        <m:r>
                          <a:rPr lang="en-US" sz="2000" b="1" i="1" smtClean="0">
                            <a:solidFill>
                              <a:schemeClr val="tx1"/>
                            </a:solidFill>
                            <a:latin typeface="Cambria Math"/>
                          </a:rPr>
                          <m:t>∗</m:t>
                        </m:r>
                        <m:r>
                          <a:rPr lang="en-US" sz="2000" b="1" i="1">
                            <a:solidFill>
                              <a:srgbClr val="0000FF"/>
                            </a:solidFill>
                            <a:latin typeface="Cambria Math"/>
                          </a:rPr>
                          <m:t>𝒅</m:t>
                        </m:r>
                      </m:e>
                      <m:sub>
                        <m:r>
                          <a:rPr lang="en-US" sz="2000" b="1" i="1">
                            <a:solidFill>
                              <a:srgbClr val="0000FF"/>
                            </a:solidFill>
                            <a:latin typeface="Cambria Math"/>
                          </a:rPr>
                          <m:t>𝒊𝒕</m:t>
                        </m:r>
                      </m:sub>
                    </m:sSub>
                    <m:r>
                      <a:rPr lang="en-US" sz="2000" b="1" i="0" smtClean="0">
                        <a:solidFill>
                          <a:schemeClr val="accent1"/>
                        </a:solidFill>
                        <a:latin typeface="Cambria Math"/>
                      </a:rPr>
                      <m:t>             </m:t>
                    </m:r>
                    <m:r>
                      <a:rPr lang="en-US" sz="2000" b="1" i="0" smtClean="0">
                        <a:solidFill>
                          <a:schemeClr val="tx1"/>
                        </a:solidFill>
                        <a:latin typeface="Cambria Math"/>
                      </a:rPr>
                      <m:t>(</m:t>
                    </m:r>
                    <m:r>
                      <a:rPr lang="en-US" sz="2000" b="1" i="0" smtClean="0">
                        <a:solidFill>
                          <a:schemeClr val="tx1"/>
                        </a:solidFill>
                        <a:latin typeface="Cambria Math"/>
                      </a:rPr>
                      <m:t>𝟒</m:t>
                    </m:r>
                    <m:r>
                      <a:rPr lang="en-US" sz="2000" b="1" i="0" smtClean="0">
                        <a:solidFill>
                          <a:schemeClr val="tx1"/>
                        </a:solidFill>
                        <a:latin typeface="Cambria Math"/>
                      </a:rPr>
                      <m:t>)</m:t>
                    </m:r>
                  </m:oMath>
                </a14:m>
                <a:r>
                  <a:rPr lang="en-US" sz="2000" b="1" dirty="0" smtClean="0">
                    <a:solidFill>
                      <a:schemeClr val="tx1"/>
                    </a:solidFill>
                  </a:rPr>
                  <a:t>           </a:t>
                </a:r>
                <a:endParaRPr lang="th-TH" sz="2000" b="1" dirty="0"/>
              </a:p>
            </p:txBody>
          </p:sp>
        </mc:Choice>
        <mc:Fallback xmlns="">
          <p:sp>
            <p:nvSpPr>
              <p:cNvPr id="11" name="Content Placeholder 3"/>
              <p:cNvSpPr txBox="1">
                <a:spLocks noRot="1" noChangeAspect="1" noMove="1" noResize="1" noEditPoints="1" noAdjustHandles="1" noChangeArrowheads="1" noChangeShapeType="1" noTextEdit="1"/>
              </p:cNvSpPr>
              <p:nvPr/>
            </p:nvSpPr>
            <p:spPr>
              <a:xfrm>
                <a:off x="360846" y="1438545"/>
                <a:ext cx="6875450" cy="2088232"/>
              </a:xfrm>
              <a:prstGeom prst="rect">
                <a:avLst/>
              </a:prstGeom>
              <a:blipFill rotWithShape="1">
                <a:blip r:embed="rId4"/>
                <a:stretch>
                  <a:fillRect l="-618" r="-2915"/>
                </a:stretch>
              </a:blipFill>
              <a:ln>
                <a:solidFill>
                  <a:srgbClr val="0000FF"/>
                </a:solidFill>
              </a:ln>
            </p:spPr>
            <p:txBody>
              <a:bodyPr/>
              <a:lstStyle/>
              <a:p>
                <a:r>
                  <a:rPr lang="th-TH">
                    <a:noFill/>
                  </a:rPr>
                  <a:t> </a:t>
                </a:r>
              </a:p>
            </p:txBody>
          </p:sp>
        </mc:Fallback>
      </mc:AlternateContent>
      <p:pic>
        <p:nvPicPr>
          <p:cNvPr id="8" name="Picture 2" descr="http://www4.uwsp.edu/psych/stat/2/popsamp.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7722" y="1725537"/>
            <a:ext cx="1553922" cy="1447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3058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8"/>
          <p:cNvSpPr/>
          <p:nvPr/>
        </p:nvSpPr>
        <p:spPr>
          <a:xfrm>
            <a:off x="306225" y="1196752"/>
            <a:ext cx="8452836" cy="2736304"/>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sp>
        <p:nvSpPr>
          <p:cNvPr id="2" name="Title 1"/>
          <p:cNvSpPr>
            <a:spLocks noGrp="1"/>
          </p:cNvSpPr>
          <p:nvPr>
            <p:ph type="title"/>
          </p:nvPr>
        </p:nvSpPr>
        <p:spPr>
          <a:xfrm>
            <a:off x="461678" y="178083"/>
            <a:ext cx="8430801" cy="1143000"/>
          </a:xfrm>
        </p:spPr>
        <p:txBody>
          <a:bodyPr>
            <a:noAutofit/>
          </a:bodyPr>
          <a:lstStyle/>
          <a:p>
            <a:r>
              <a:rPr lang="en-US" sz="4000" b="1" dirty="0" smtClean="0">
                <a:solidFill>
                  <a:srgbClr val="0000FF"/>
                </a:solidFill>
              </a:rPr>
              <a:t>Kyriazidou’s Model </a:t>
            </a:r>
            <a:r>
              <a:rPr lang="en-US" sz="2800" b="1" dirty="0" smtClean="0">
                <a:solidFill>
                  <a:srgbClr val="0000FF"/>
                </a:solidFill>
              </a:rPr>
              <a:t>(Ekaterini Kyriazidou)</a:t>
            </a:r>
            <a:endParaRPr lang="th-TH" sz="2800" b="1" dirty="0">
              <a:solidFill>
                <a:srgbClr val="0000FF"/>
              </a:solidFill>
            </a:endParaRPr>
          </a:p>
        </p:txBody>
      </p:sp>
      <p:sp>
        <p:nvSpPr>
          <p:cNvPr id="3" name="Content Placeholder 2"/>
          <p:cNvSpPr>
            <a:spLocks noGrp="1"/>
          </p:cNvSpPr>
          <p:nvPr>
            <p:ph idx="1"/>
          </p:nvPr>
        </p:nvSpPr>
        <p:spPr>
          <a:xfrm>
            <a:off x="459018" y="1340768"/>
            <a:ext cx="8433461" cy="2808312"/>
          </a:xfrm>
        </p:spPr>
        <p:txBody>
          <a:bodyPr>
            <a:noAutofit/>
          </a:bodyPr>
          <a:lstStyle/>
          <a:p>
            <a:pPr marL="0" indent="0">
              <a:buNone/>
            </a:pPr>
            <a:r>
              <a:rPr lang="en-US" dirty="0" smtClean="0"/>
              <a:t>By using this model, both </a:t>
            </a:r>
            <a:r>
              <a:rPr lang="en-US" b="1" dirty="0" smtClean="0">
                <a:solidFill>
                  <a:srgbClr val="FF0000"/>
                </a:solidFill>
              </a:rPr>
              <a:t>1) Unobserved heterogeneity</a:t>
            </a:r>
            <a:r>
              <a:rPr lang="en-US" b="1" dirty="0" smtClean="0"/>
              <a:t> </a:t>
            </a:r>
            <a:r>
              <a:rPr lang="en-US" dirty="0" smtClean="0"/>
              <a:t>and </a:t>
            </a:r>
            <a:r>
              <a:rPr lang="en-US" b="1" dirty="0" smtClean="0">
                <a:solidFill>
                  <a:srgbClr val="FF0000"/>
                </a:solidFill>
              </a:rPr>
              <a:t>2) Sample </a:t>
            </a:r>
            <a:r>
              <a:rPr lang="en-US" b="1" dirty="0">
                <a:solidFill>
                  <a:srgbClr val="FF0000"/>
                </a:solidFill>
              </a:rPr>
              <a:t>Selection </a:t>
            </a:r>
            <a:r>
              <a:rPr lang="en-US" b="1" dirty="0" smtClean="0">
                <a:solidFill>
                  <a:srgbClr val="FF0000"/>
                </a:solidFill>
              </a:rPr>
              <a:t>Bias</a:t>
            </a:r>
            <a:r>
              <a:rPr lang="en-US" b="1" dirty="0" smtClean="0"/>
              <a:t> </a:t>
            </a:r>
            <a:r>
              <a:rPr lang="en-US" dirty="0" smtClean="0"/>
              <a:t>can be </a:t>
            </a:r>
            <a:r>
              <a:rPr lang="en-US" b="1" u="sng" dirty="0" smtClean="0"/>
              <a:t>eliminated</a:t>
            </a:r>
            <a:r>
              <a:rPr lang="en-US" b="1" dirty="0" smtClean="0"/>
              <a:t>. </a:t>
            </a:r>
          </a:p>
          <a:p>
            <a:pPr marL="0" indent="0">
              <a:buNone/>
            </a:pPr>
            <a:endParaRPr lang="en-US" sz="800" dirty="0" smtClean="0"/>
          </a:p>
          <a:p>
            <a:pPr marL="0" indent="0">
              <a:buNone/>
            </a:pPr>
            <a:r>
              <a:rPr lang="en-US" dirty="0"/>
              <a:t>Therefore, time differencing </a:t>
            </a:r>
            <a:r>
              <a:rPr lang="en-US" dirty="0" smtClean="0"/>
              <a:t>the outcome equation </a:t>
            </a:r>
            <a:br>
              <a:rPr lang="en-US" dirty="0" smtClean="0"/>
            </a:br>
            <a:r>
              <a:rPr lang="en-US" b="1" dirty="0" smtClean="0">
                <a:solidFill>
                  <a:srgbClr val="0000FF"/>
                </a:solidFill>
              </a:rPr>
              <a:t>(K model) </a:t>
            </a:r>
            <a:r>
              <a:rPr lang="en-US" dirty="0"/>
              <a:t>will eliminate not only its unobservable individual effect </a:t>
            </a:r>
            <a:r>
              <a:rPr lang="en-US" dirty="0" smtClean="0"/>
              <a:t>but also </a:t>
            </a:r>
            <a:r>
              <a:rPr lang="en-US" dirty="0"/>
              <a:t>the sample </a:t>
            </a:r>
            <a:r>
              <a:rPr lang="en-US" dirty="0" smtClean="0"/>
              <a:t>selection </a:t>
            </a:r>
            <a:r>
              <a:rPr lang="en-US" dirty="0"/>
              <a:t>effect</a:t>
            </a:r>
            <a:r>
              <a:rPr lang="en-US" dirty="0" smtClean="0"/>
              <a:t>.</a:t>
            </a:r>
          </a:p>
        </p:txBody>
      </p:sp>
      <p:pic>
        <p:nvPicPr>
          <p:cNvPr id="1028" name="Picture 4"/>
          <p:cNvPicPr>
            <a:picLocks noChangeAspect="1" noChangeArrowheads="1"/>
          </p:cNvPicPr>
          <p:nvPr/>
        </p:nvPicPr>
        <p:blipFill rotWithShape="1">
          <a:blip r:embed="rId3">
            <a:duotone>
              <a:prstClr val="black"/>
              <a:schemeClr val="accent2">
                <a:lumMod val="40000"/>
                <a:lumOff val="60000"/>
                <a:tint val="45000"/>
                <a:satMod val="400000"/>
              </a:schemeClr>
            </a:duotone>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l="17118" t="40044" r="52542" b="40421"/>
          <a:stretch/>
        </p:blipFill>
        <p:spPr bwMode="auto">
          <a:xfrm>
            <a:off x="306225" y="4437112"/>
            <a:ext cx="4978520" cy="16746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duotone>
              <a:prstClr val="black"/>
              <a:schemeClr val="accent2">
                <a:lumMod val="40000"/>
                <a:lumOff val="60000"/>
                <a:tint val="45000"/>
                <a:satMod val="400000"/>
              </a:schemeClr>
            </a:duotone>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l="17118" t="65476" r="64086" b="25742"/>
          <a:stretch/>
        </p:blipFill>
        <p:spPr bwMode="auto">
          <a:xfrm>
            <a:off x="5580112" y="4897992"/>
            <a:ext cx="3084244" cy="7528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94912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8"/>
          <p:cNvSpPr/>
          <p:nvPr/>
        </p:nvSpPr>
        <p:spPr>
          <a:xfrm>
            <a:off x="293837" y="476672"/>
            <a:ext cx="8452836" cy="3816424"/>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sp>
        <p:nvSpPr>
          <p:cNvPr id="2" name="Title 1"/>
          <p:cNvSpPr>
            <a:spLocks noGrp="1"/>
          </p:cNvSpPr>
          <p:nvPr>
            <p:ph type="title"/>
          </p:nvPr>
        </p:nvSpPr>
        <p:spPr>
          <a:xfrm>
            <a:off x="517073" y="476672"/>
            <a:ext cx="8229600" cy="1143000"/>
          </a:xfrm>
        </p:spPr>
        <p:txBody>
          <a:bodyPr>
            <a:normAutofit fontScale="90000"/>
          </a:bodyPr>
          <a:lstStyle/>
          <a:p>
            <a:r>
              <a:rPr lang="en-US" dirty="0" smtClean="0">
                <a:solidFill>
                  <a:schemeClr val="tx1"/>
                </a:solidFill>
              </a:rPr>
              <a:t>So far </a:t>
            </a:r>
            <a:r>
              <a:rPr lang="en-US" b="1" u="sng" dirty="0" smtClean="0">
                <a:solidFill>
                  <a:schemeClr val="tx1"/>
                </a:solidFill>
              </a:rPr>
              <a:t>all explanatory variables</a:t>
            </a:r>
            <a:r>
              <a:rPr lang="en-US" dirty="0" smtClean="0">
                <a:solidFill>
                  <a:schemeClr val="tx1"/>
                </a:solidFill>
              </a:rPr>
              <a:t> are assumed to be </a:t>
            </a:r>
            <a:r>
              <a:rPr lang="en-US" b="1" dirty="0" smtClean="0">
                <a:solidFill>
                  <a:schemeClr val="tx1"/>
                </a:solidFill>
              </a:rPr>
              <a:t>strictly exogenous.</a:t>
            </a:r>
            <a:endParaRPr lang="th-TH" b="1" dirty="0">
              <a:solidFill>
                <a:schemeClr val="tx1"/>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93837" y="1654504"/>
                <a:ext cx="8589866" cy="2520280"/>
              </a:xfrm>
            </p:spPr>
            <p:txBody>
              <a:bodyPr>
                <a:normAutofit/>
              </a:bodyPr>
              <a:lstStyle/>
              <a:p>
                <a:pPr marL="0" indent="0">
                  <a:buNone/>
                </a:pPr>
                <a:r>
                  <a:rPr lang="en-US" dirty="0" smtClean="0">
                    <a:solidFill>
                      <a:srgbClr val="FF0000"/>
                    </a:solidFill>
                  </a:rPr>
                  <a:t>  Violation: </a:t>
                </a:r>
                <a:r>
                  <a:rPr lang="en-US" b="1" u="sng" dirty="0" smtClean="0">
                    <a:solidFill>
                      <a:srgbClr val="FF0000"/>
                    </a:solidFill>
                  </a:rPr>
                  <a:t>wages</a:t>
                </a:r>
                <a:r>
                  <a:rPr lang="en-US" dirty="0" smtClean="0">
                    <a:solidFill>
                      <a:srgbClr val="FF0000"/>
                    </a:solidFill>
                  </a:rPr>
                  <a:t> </a:t>
                </a:r>
                <a14:m>
                  <m:oMath xmlns:m="http://schemas.openxmlformats.org/officeDocument/2006/math">
                    <m:sSub>
                      <m:sSubPr>
                        <m:ctrlPr>
                          <a:rPr lang="en-US" b="1" i="1" smtClean="0">
                            <a:solidFill>
                              <a:srgbClr val="FF0000"/>
                            </a:solidFill>
                            <a:latin typeface="Cambria Math"/>
                          </a:rPr>
                        </m:ctrlPr>
                      </m:sSubPr>
                      <m:e>
                        <m:r>
                          <a:rPr lang="en-US" b="1" i="1" smtClean="0">
                            <a:solidFill>
                              <a:srgbClr val="FF0000"/>
                            </a:solidFill>
                            <a:latin typeface="Cambria Math"/>
                          </a:rPr>
                          <m:t>(</m:t>
                        </m:r>
                        <m:r>
                          <a:rPr lang="en-US" b="1" i="1">
                            <a:solidFill>
                              <a:srgbClr val="FF0000"/>
                            </a:solidFill>
                            <a:latin typeface="Cambria Math"/>
                          </a:rPr>
                          <m:t>𝒙</m:t>
                        </m:r>
                      </m:e>
                      <m:sub>
                        <m:r>
                          <a:rPr lang="en-US" b="1" i="1">
                            <a:solidFill>
                              <a:srgbClr val="FF0000"/>
                            </a:solidFill>
                            <a:latin typeface="Cambria Math"/>
                          </a:rPr>
                          <m:t>𝒊𝒕</m:t>
                        </m:r>
                      </m:sub>
                    </m:sSub>
                    <m:r>
                      <a:rPr lang="en-US" b="1" i="1" smtClean="0">
                        <a:solidFill>
                          <a:srgbClr val="FF0000"/>
                        </a:solidFill>
                        <a:latin typeface="Cambria Math"/>
                      </a:rPr>
                      <m:t>−</m:t>
                    </m:r>
                    <m:sSub>
                      <m:sSubPr>
                        <m:ctrlPr>
                          <a:rPr lang="en-US" b="1" i="1" smtClean="0">
                            <a:solidFill>
                              <a:srgbClr val="FF0000"/>
                            </a:solidFill>
                            <a:latin typeface="Cambria Math"/>
                          </a:rPr>
                        </m:ctrlPr>
                      </m:sSubPr>
                      <m:e>
                        <m:r>
                          <a:rPr lang="en-US" b="1" i="1" smtClean="0">
                            <a:solidFill>
                              <a:srgbClr val="FF0000"/>
                            </a:solidFill>
                            <a:latin typeface="Cambria Math"/>
                          </a:rPr>
                          <m:t>𝒙</m:t>
                        </m:r>
                      </m:e>
                      <m:sub>
                        <m:r>
                          <a:rPr lang="en-US" b="1" i="1" smtClean="0">
                            <a:solidFill>
                              <a:srgbClr val="FF0000"/>
                            </a:solidFill>
                            <a:latin typeface="Cambria Math"/>
                          </a:rPr>
                          <m:t>𝒊𝒔</m:t>
                        </m:r>
                      </m:sub>
                    </m:sSub>
                    <m:r>
                      <a:rPr lang="en-US" b="1" i="0" smtClean="0">
                        <a:solidFill>
                          <a:srgbClr val="FF0000"/>
                        </a:solidFill>
                        <a:latin typeface="Cambria Math"/>
                      </a:rPr>
                      <m:t>)</m:t>
                    </m:r>
                  </m:oMath>
                </a14:m>
                <a:r>
                  <a:rPr lang="en-US" dirty="0" smtClean="0">
                    <a:solidFill>
                      <a:srgbClr val="FF0000"/>
                    </a:solidFill>
                  </a:rPr>
                  <a:t> cannot be considered as   </a:t>
                </a:r>
                <a:br>
                  <a:rPr lang="en-US" dirty="0" smtClean="0">
                    <a:solidFill>
                      <a:srgbClr val="FF0000"/>
                    </a:solidFill>
                  </a:rPr>
                </a:br>
                <a:r>
                  <a:rPr lang="en-US" dirty="0" smtClean="0">
                    <a:solidFill>
                      <a:srgbClr val="FF0000"/>
                    </a:solidFill>
                  </a:rPr>
                  <a:t>                    exogenous in the labor supply equation</a:t>
                </a:r>
              </a:p>
              <a:p>
                <a:pPr marL="0" indent="0">
                  <a:buNone/>
                </a:pPr>
                <a:endParaRPr lang="en-US" sz="900" dirty="0"/>
              </a:p>
              <a:p>
                <a:pPr marL="0" indent="0">
                  <a:buNone/>
                </a:pPr>
                <a:r>
                  <a:rPr lang="en-US" dirty="0" smtClean="0"/>
                  <a:t>  To solve this problem: </a:t>
                </a:r>
                <a:r>
                  <a:rPr lang="en-US" b="1" dirty="0" smtClean="0">
                    <a:solidFill>
                      <a:srgbClr val="9900FF"/>
                    </a:solidFill>
                  </a:rPr>
                  <a:t>K-IV estimator</a:t>
                </a:r>
                <a:r>
                  <a:rPr lang="en-US" dirty="0" smtClean="0"/>
                  <a:t> is applied where </a:t>
                </a:r>
                <a:br>
                  <a:rPr lang="en-US" dirty="0" smtClean="0"/>
                </a:br>
                <a:r>
                  <a:rPr lang="en-US" dirty="0" smtClean="0"/>
                  <a:t>  </a:t>
                </a:r>
                <a:r>
                  <a:rPr lang="en-US" b="1" u="sng" dirty="0" smtClean="0">
                    <a:solidFill>
                      <a:srgbClr val="9900FF"/>
                    </a:solidFill>
                  </a:rPr>
                  <a:t>the Instrumental variable</a:t>
                </a:r>
                <a:r>
                  <a:rPr lang="en-US" b="1" dirty="0" smtClean="0"/>
                  <a:t> </a:t>
                </a:r>
                <a14:m>
                  <m:oMath xmlns:m="http://schemas.openxmlformats.org/officeDocument/2006/math">
                    <m:sSub>
                      <m:sSubPr>
                        <m:ctrlPr>
                          <a:rPr lang="en-US" b="1" i="1" smtClean="0">
                            <a:solidFill>
                              <a:srgbClr val="9900FF"/>
                            </a:solidFill>
                            <a:latin typeface="Cambria Math"/>
                          </a:rPr>
                        </m:ctrlPr>
                      </m:sSubPr>
                      <m:e>
                        <m:r>
                          <a:rPr lang="en-US" b="1" i="1" smtClean="0">
                            <a:solidFill>
                              <a:srgbClr val="9900FF"/>
                            </a:solidFill>
                            <a:latin typeface="Cambria Math"/>
                          </a:rPr>
                          <m:t>(</m:t>
                        </m:r>
                        <m:acc>
                          <m:accPr>
                            <m:chr m:val="̂"/>
                            <m:ctrlPr>
                              <a:rPr lang="en-US" b="1" i="1" smtClean="0">
                                <a:solidFill>
                                  <a:srgbClr val="9900FF"/>
                                </a:solidFill>
                                <a:latin typeface="Cambria Math"/>
                              </a:rPr>
                            </m:ctrlPr>
                          </m:accPr>
                          <m:e>
                            <m:r>
                              <a:rPr lang="en-US" b="1" i="1" smtClean="0">
                                <a:solidFill>
                                  <a:srgbClr val="9900FF"/>
                                </a:solidFill>
                                <a:latin typeface="Cambria Math"/>
                              </a:rPr>
                              <m:t>𝒙</m:t>
                            </m:r>
                          </m:e>
                        </m:acc>
                      </m:e>
                      <m:sub>
                        <m:r>
                          <a:rPr lang="en-US" b="1" i="1" smtClean="0">
                            <a:solidFill>
                              <a:srgbClr val="9900FF"/>
                            </a:solidFill>
                            <a:latin typeface="Cambria Math"/>
                          </a:rPr>
                          <m:t>𝒊𝒕</m:t>
                        </m:r>
                      </m:sub>
                    </m:sSub>
                    <m:r>
                      <a:rPr lang="en-US" b="1" i="1" smtClean="0">
                        <a:solidFill>
                          <a:srgbClr val="9900FF"/>
                        </a:solidFill>
                        <a:latin typeface="Cambria Math"/>
                      </a:rPr>
                      <m:t>−</m:t>
                    </m:r>
                    <m:sSub>
                      <m:sSubPr>
                        <m:ctrlPr>
                          <a:rPr lang="en-US" b="1" i="1">
                            <a:solidFill>
                              <a:srgbClr val="9900FF"/>
                            </a:solidFill>
                            <a:latin typeface="Cambria Math"/>
                          </a:rPr>
                        </m:ctrlPr>
                      </m:sSubPr>
                      <m:e>
                        <m:acc>
                          <m:accPr>
                            <m:chr m:val="̂"/>
                            <m:ctrlPr>
                              <a:rPr lang="en-US" b="1" i="1">
                                <a:solidFill>
                                  <a:srgbClr val="9900FF"/>
                                </a:solidFill>
                                <a:latin typeface="Cambria Math"/>
                              </a:rPr>
                            </m:ctrlPr>
                          </m:accPr>
                          <m:e>
                            <m:r>
                              <a:rPr lang="en-US" b="1" i="1">
                                <a:solidFill>
                                  <a:srgbClr val="9900FF"/>
                                </a:solidFill>
                                <a:latin typeface="Cambria Math"/>
                              </a:rPr>
                              <m:t>𝒙</m:t>
                            </m:r>
                          </m:e>
                        </m:acc>
                      </m:e>
                      <m:sub>
                        <m:r>
                          <a:rPr lang="en-US" b="1" i="1" smtClean="0">
                            <a:solidFill>
                              <a:srgbClr val="9900FF"/>
                            </a:solidFill>
                            <a:latin typeface="Cambria Math"/>
                          </a:rPr>
                          <m:t>𝒊𝒔</m:t>
                        </m:r>
                      </m:sub>
                    </m:sSub>
                  </m:oMath>
                </a14:m>
                <a:r>
                  <a:rPr lang="en-US" b="1" dirty="0" smtClean="0">
                    <a:solidFill>
                      <a:srgbClr val="9900FF"/>
                    </a:solidFill>
                  </a:rPr>
                  <a:t>) </a:t>
                </a:r>
                <a:r>
                  <a:rPr lang="en-US" dirty="0" smtClean="0"/>
                  <a:t>is used instead of     </a:t>
                </a:r>
                <a:br>
                  <a:rPr lang="en-US" dirty="0" smtClean="0"/>
                </a:br>
                <a:r>
                  <a:rPr lang="en-US" dirty="0" smtClean="0"/>
                  <a:t>  </a:t>
                </a:r>
                <a:r>
                  <a:rPr lang="en-US" b="1" dirty="0" smtClean="0">
                    <a:solidFill>
                      <a:srgbClr val="FF0000"/>
                    </a:solidFill>
                  </a:rPr>
                  <a:t>wage</a:t>
                </a:r>
                <a:r>
                  <a:rPr lang="en-US" dirty="0" smtClean="0"/>
                  <a:t> </a:t>
                </a:r>
                <a14:m>
                  <m:oMath xmlns:m="http://schemas.openxmlformats.org/officeDocument/2006/math">
                    <m:sSub>
                      <m:sSubPr>
                        <m:ctrlPr>
                          <a:rPr lang="en-US" b="1" i="1">
                            <a:solidFill>
                              <a:srgbClr val="FF0000"/>
                            </a:solidFill>
                            <a:latin typeface="Cambria Math"/>
                          </a:rPr>
                        </m:ctrlPr>
                      </m:sSubPr>
                      <m:e>
                        <m:r>
                          <a:rPr lang="en-US" b="1" i="1">
                            <a:solidFill>
                              <a:srgbClr val="FF0000"/>
                            </a:solidFill>
                            <a:latin typeface="Cambria Math"/>
                          </a:rPr>
                          <m:t>(</m:t>
                        </m:r>
                        <m:r>
                          <a:rPr lang="en-US" b="1" i="1">
                            <a:solidFill>
                              <a:srgbClr val="FF0000"/>
                            </a:solidFill>
                            <a:latin typeface="Cambria Math"/>
                          </a:rPr>
                          <m:t>𝒙</m:t>
                        </m:r>
                      </m:e>
                      <m:sub>
                        <m:r>
                          <a:rPr lang="en-US" b="1" i="1">
                            <a:solidFill>
                              <a:srgbClr val="FF0000"/>
                            </a:solidFill>
                            <a:latin typeface="Cambria Math"/>
                          </a:rPr>
                          <m:t>𝒊𝒕</m:t>
                        </m:r>
                      </m:sub>
                    </m:sSub>
                    <m:r>
                      <a:rPr lang="en-US" b="1" i="1">
                        <a:solidFill>
                          <a:srgbClr val="FF0000"/>
                        </a:solidFill>
                        <a:latin typeface="Cambria Math"/>
                      </a:rPr>
                      <m:t>−</m:t>
                    </m:r>
                    <m:sSub>
                      <m:sSubPr>
                        <m:ctrlPr>
                          <a:rPr lang="en-US" b="1" i="1">
                            <a:solidFill>
                              <a:srgbClr val="FF0000"/>
                            </a:solidFill>
                            <a:latin typeface="Cambria Math"/>
                          </a:rPr>
                        </m:ctrlPr>
                      </m:sSubPr>
                      <m:e>
                        <m:r>
                          <a:rPr lang="en-US" b="1" i="1">
                            <a:solidFill>
                              <a:srgbClr val="FF0000"/>
                            </a:solidFill>
                            <a:latin typeface="Cambria Math"/>
                          </a:rPr>
                          <m:t>𝒙</m:t>
                        </m:r>
                      </m:e>
                      <m:sub>
                        <m:r>
                          <a:rPr lang="en-US" b="1" i="1">
                            <a:solidFill>
                              <a:srgbClr val="FF0000"/>
                            </a:solidFill>
                            <a:latin typeface="Cambria Math"/>
                          </a:rPr>
                          <m:t>𝒊𝒔</m:t>
                        </m:r>
                      </m:sub>
                    </m:sSub>
                    <m:r>
                      <a:rPr lang="en-US" b="1">
                        <a:solidFill>
                          <a:srgbClr val="FF0000"/>
                        </a:solidFill>
                        <a:latin typeface="Cambria Math"/>
                      </a:rPr>
                      <m:t>)</m:t>
                    </m:r>
                  </m:oMath>
                </a14:m>
                <a:r>
                  <a:rPr lang="en-US" dirty="0">
                    <a:solidFill>
                      <a:srgbClr val="FF0000"/>
                    </a:solidFill>
                  </a:rPr>
                  <a:t> </a:t>
                </a:r>
                <a:endParaRPr lang="en-US" dirty="0" smtClean="0"/>
              </a:p>
              <a:p>
                <a:pPr marL="0" indent="0">
                  <a:buNone/>
                </a:pPr>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93837" y="1654504"/>
                <a:ext cx="8589866" cy="2520280"/>
              </a:xfrm>
              <a:blipFill rotWithShape="1">
                <a:blip r:embed="rId3"/>
                <a:stretch>
                  <a:fillRect l="-1419" t="-2174" r="-2058" b="-24879"/>
                </a:stretch>
              </a:blipFill>
            </p:spPr>
            <p:txBody>
              <a:bodyPr/>
              <a:lstStyle/>
              <a:p>
                <a:r>
                  <a:rPr lang="th-TH">
                    <a:noFill/>
                  </a:rPr>
                  <a:t> </a:t>
                </a:r>
              </a:p>
            </p:txBody>
          </p:sp>
        </mc:Fallback>
      </mc:AlternateContent>
      <p:pic>
        <p:nvPicPr>
          <p:cNvPr id="7" name="Picture 3"/>
          <p:cNvPicPr>
            <a:picLocks noChangeAspect="1" noChangeArrowheads="1"/>
          </p:cNvPicPr>
          <p:nvPr/>
        </p:nvPicPr>
        <p:blipFill rotWithShape="1">
          <a:blip r:embed="rId4">
            <a:duotone>
              <a:prstClr val="black"/>
              <a:srgbClr val="FFFF00">
                <a:tint val="45000"/>
                <a:satMod val="400000"/>
              </a:srgbClr>
            </a:duotone>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l="18487" t="51816" r="54470" b="27608"/>
          <a:stretch/>
        </p:blipFill>
        <p:spPr bwMode="auto">
          <a:xfrm>
            <a:off x="4100926" y="4482173"/>
            <a:ext cx="4944151" cy="18233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rotWithShape="1">
          <a:blip r:embed="rId6">
            <a:duotone>
              <a:prstClr val="black"/>
              <a:schemeClr val="accent2">
                <a:lumMod val="40000"/>
                <a:lumOff val="60000"/>
                <a:tint val="45000"/>
                <a:satMod val="400000"/>
              </a:schemeClr>
            </a:duotone>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l="18576" t="40044" r="55448" b="40421"/>
          <a:stretch/>
        </p:blipFill>
        <p:spPr bwMode="auto">
          <a:xfrm>
            <a:off x="-50010" y="4581770"/>
            <a:ext cx="4134147" cy="16242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71682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สี่เหลี่ยมมุมมน 8"/>
          <p:cNvSpPr/>
          <p:nvPr/>
        </p:nvSpPr>
        <p:spPr>
          <a:xfrm>
            <a:off x="286125" y="1556792"/>
            <a:ext cx="8452836" cy="3456384"/>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sp>
        <p:nvSpPr>
          <p:cNvPr id="2" name="Title 1"/>
          <p:cNvSpPr>
            <a:spLocks noGrp="1"/>
          </p:cNvSpPr>
          <p:nvPr>
            <p:ph type="title"/>
          </p:nvPr>
        </p:nvSpPr>
        <p:spPr>
          <a:xfrm>
            <a:off x="306225" y="274638"/>
            <a:ext cx="8674024" cy="1143000"/>
          </a:xfrm>
        </p:spPr>
        <p:txBody>
          <a:bodyPr>
            <a:noAutofit/>
          </a:bodyPr>
          <a:lstStyle/>
          <a:p>
            <a:pPr algn="ctr"/>
            <a:r>
              <a:rPr lang="en-US" sz="4000" b="1" dirty="0" smtClean="0">
                <a:solidFill>
                  <a:srgbClr val="0000FF"/>
                </a:solidFill>
              </a:rPr>
              <a:t>K-IV estimator provides </a:t>
            </a:r>
            <a:br>
              <a:rPr lang="en-US" sz="4000" b="1" dirty="0" smtClean="0">
                <a:solidFill>
                  <a:srgbClr val="0000FF"/>
                </a:solidFill>
              </a:rPr>
            </a:br>
            <a:r>
              <a:rPr lang="en-US" sz="4000" b="1" dirty="0" smtClean="0">
                <a:solidFill>
                  <a:srgbClr val="0000FF"/>
                </a:solidFill>
              </a:rPr>
              <a:t>the most efficient result</a:t>
            </a:r>
            <a:endParaRPr lang="th-TH" sz="4000" b="1" dirty="0">
              <a:solidFill>
                <a:srgbClr val="0000FF"/>
              </a:solidFill>
            </a:endParaRPr>
          </a:p>
        </p:txBody>
      </p:sp>
      <p:sp>
        <p:nvSpPr>
          <p:cNvPr id="3" name="Content Placeholder 2"/>
          <p:cNvSpPr>
            <a:spLocks noGrp="1"/>
          </p:cNvSpPr>
          <p:nvPr>
            <p:ph idx="1"/>
          </p:nvPr>
        </p:nvSpPr>
        <p:spPr>
          <a:xfrm>
            <a:off x="509361" y="1844824"/>
            <a:ext cx="8229600" cy="4525963"/>
          </a:xfrm>
        </p:spPr>
        <p:txBody>
          <a:bodyPr/>
          <a:lstStyle/>
          <a:p>
            <a:r>
              <a:rPr lang="en-US" dirty="0" smtClean="0"/>
              <a:t>No heterogeneity problem</a:t>
            </a:r>
          </a:p>
          <a:p>
            <a:r>
              <a:rPr lang="en-US" dirty="0" smtClean="0"/>
              <a:t>Guarding against sample </a:t>
            </a:r>
            <a:r>
              <a:rPr lang="en-US" dirty="0" smtClean="0"/>
              <a:t>selection</a:t>
            </a:r>
          </a:p>
          <a:p>
            <a:endParaRPr lang="en-US" dirty="0"/>
          </a:p>
          <a:p>
            <a:endParaRPr lang="en-US" dirty="0" smtClean="0"/>
          </a:p>
          <a:p>
            <a:r>
              <a:rPr lang="en-US" dirty="0" smtClean="0"/>
              <a:t>Correcting the wage problem </a:t>
            </a:r>
            <a:br>
              <a:rPr lang="en-US" dirty="0" smtClean="0"/>
            </a:br>
            <a:r>
              <a:rPr lang="en-US" dirty="0" smtClean="0"/>
              <a:t>(It is considered as endogenous variable)  </a:t>
            </a:r>
          </a:p>
          <a:p>
            <a:pPr marL="0" indent="0">
              <a:buNone/>
            </a:pPr>
            <a:endParaRPr lang="en-US" dirty="0" smtClean="0"/>
          </a:p>
          <a:p>
            <a:endParaRPr lang="th-TH" dirty="0"/>
          </a:p>
        </p:txBody>
      </p:sp>
      <p:sp>
        <p:nvSpPr>
          <p:cNvPr id="4" name="Right Brace 3"/>
          <p:cNvSpPr/>
          <p:nvPr/>
        </p:nvSpPr>
        <p:spPr>
          <a:xfrm>
            <a:off x="5955273" y="1953048"/>
            <a:ext cx="144016" cy="936104"/>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th-TH"/>
          </a:p>
        </p:txBody>
      </p:sp>
      <p:sp>
        <p:nvSpPr>
          <p:cNvPr id="5" name="TextBox 4"/>
          <p:cNvSpPr txBox="1"/>
          <p:nvPr/>
        </p:nvSpPr>
        <p:spPr>
          <a:xfrm>
            <a:off x="6228184" y="1935045"/>
            <a:ext cx="2376264" cy="2185214"/>
          </a:xfrm>
          <a:prstGeom prst="rect">
            <a:avLst/>
          </a:prstGeom>
          <a:noFill/>
        </p:spPr>
        <p:txBody>
          <a:bodyPr wrap="square" rtlCol="0">
            <a:spAutoFit/>
          </a:bodyPr>
          <a:lstStyle/>
          <a:p>
            <a:r>
              <a:rPr lang="en-US" sz="2800" b="1" i="1" dirty="0" smtClean="0">
                <a:solidFill>
                  <a:srgbClr val="FF0000"/>
                </a:solidFill>
              </a:rPr>
              <a:t>No possible </a:t>
            </a:r>
            <a:r>
              <a:rPr lang="en-US" sz="2800" b="1" i="1" dirty="0" smtClean="0">
                <a:solidFill>
                  <a:srgbClr val="FF0000"/>
                </a:solidFill>
              </a:rPr>
              <a:t>endogeneity</a:t>
            </a:r>
          </a:p>
          <a:p>
            <a:r>
              <a:rPr lang="en-US" sz="2000" b="1" i="1" dirty="0" smtClean="0">
                <a:solidFill>
                  <a:srgbClr val="FF0000"/>
                </a:solidFill>
              </a:rPr>
              <a:t>= the correlation between the explanatory variable and the error term</a:t>
            </a:r>
            <a:endParaRPr lang="th-TH" sz="2000" b="1" i="1" dirty="0">
              <a:solidFill>
                <a:srgbClr val="FF0000"/>
              </a:solidFill>
            </a:endParaRPr>
          </a:p>
        </p:txBody>
      </p:sp>
    </p:spTree>
    <p:extLst>
      <p:ext uri="{BB962C8B-B14F-4D97-AF65-F5344CB8AC3E}">
        <p14:creationId xmlns:p14="http://schemas.microsoft.com/office/powerpoint/2010/main" val="34343182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4959" y="38200"/>
            <a:ext cx="8229600" cy="1143000"/>
          </a:xfrm>
        </p:spPr>
        <p:txBody>
          <a:bodyPr>
            <a:normAutofit/>
          </a:bodyPr>
          <a:lstStyle/>
          <a:p>
            <a:pPr algn="l"/>
            <a:r>
              <a:rPr lang="en-US" sz="4400" b="1" dirty="0" smtClean="0">
                <a:solidFill>
                  <a:srgbClr val="0000FF"/>
                </a:solidFill>
              </a:rPr>
              <a:t>Result</a:t>
            </a:r>
            <a:r>
              <a:rPr lang="en-US" sz="4400" dirty="0" smtClean="0">
                <a:solidFill>
                  <a:srgbClr val="0000FF"/>
                </a:solidFill>
              </a:rPr>
              <a:t> </a:t>
            </a:r>
            <a:endParaRPr lang="en-US" sz="4400" dirty="0">
              <a:solidFill>
                <a:srgbClr val="0000FF"/>
              </a:solidFill>
            </a:endParaRP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941"/>
          <a:stretch/>
        </p:blipFill>
        <p:spPr bwMode="auto">
          <a:xfrm>
            <a:off x="294577" y="1124744"/>
            <a:ext cx="8555403" cy="4991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33318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885" y="0"/>
            <a:ext cx="8229600" cy="1143000"/>
          </a:xfrm>
        </p:spPr>
        <p:txBody>
          <a:bodyPr>
            <a:normAutofit/>
          </a:bodyPr>
          <a:lstStyle/>
          <a:p>
            <a:pPr algn="l"/>
            <a:r>
              <a:rPr lang="en-US" sz="4400" b="1" dirty="0" smtClean="0">
                <a:solidFill>
                  <a:srgbClr val="0000FF"/>
                </a:solidFill>
              </a:rPr>
              <a:t>Result </a:t>
            </a:r>
            <a:endParaRPr lang="en-US" sz="4400" b="1" dirty="0">
              <a:solidFill>
                <a:srgbClr val="0000FF"/>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290222"/>
            <a:ext cx="8357419" cy="515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941" b="92160"/>
          <a:stretch/>
        </p:blipFill>
        <p:spPr bwMode="auto">
          <a:xfrm>
            <a:off x="395537" y="989927"/>
            <a:ext cx="8357420" cy="300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223850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900"/>
            <a:ext cx="1785950" cy="1143000"/>
          </a:xfrm>
        </p:spPr>
        <p:txBody>
          <a:bodyPr>
            <a:normAutofit/>
          </a:bodyPr>
          <a:lstStyle/>
          <a:p>
            <a:pPr algn="l"/>
            <a:r>
              <a:rPr lang="en-US" sz="4400" b="1" dirty="0" smtClean="0">
                <a:solidFill>
                  <a:srgbClr val="0000FF"/>
                </a:solidFill>
              </a:rPr>
              <a:t>Result </a:t>
            </a:r>
            <a:endParaRPr lang="en-US" sz="4400" b="1" dirty="0">
              <a:solidFill>
                <a:srgbClr val="0000FF"/>
              </a:solidFill>
            </a:endParaRPr>
          </a:p>
        </p:txBody>
      </p:sp>
      <p:sp>
        <p:nvSpPr>
          <p:cNvPr id="14" name="Rounded Rectangle 13"/>
          <p:cNvSpPr/>
          <p:nvPr/>
        </p:nvSpPr>
        <p:spPr>
          <a:xfrm>
            <a:off x="2356828" y="323216"/>
            <a:ext cx="6120680" cy="1017552"/>
          </a:xfrm>
          <a:prstGeom prst="roundRect">
            <a:avLst/>
          </a:prstGeom>
          <a:solidFill>
            <a:schemeClr val="tx2">
              <a:lumMod val="40000"/>
              <a:lumOff val="60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sz="2800" b="1" dirty="0" smtClean="0">
              <a:solidFill>
                <a:schemeClr val="tx1"/>
              </a:solidFill>
            </a:endParaRPr>
          </a:p>
          <a:p>
            <a:pPr algn="ctr"/>
            <a:r>
              <a:rPr lang="en-US" sz="2800" b="1" dirty="0" smtClean="0">
                <a:solidFill>
                  <a:schemeClr val="tx2">
                    <a:lumMod val="50000"/>
                  </a:schemeClr>
                </a:solidFill>
              </a:rPr>
              <a:t>We have OLS,  2SLS , FE , FE-2SLS , </a:t>
            </a:r>
            <a:br>
              <a:rPr lang="en-US" sz="2800" b="1" dirty="0" smtClean="0">
                <a:solidFill>
                  <a:schemeClr val="tx2">
                    <a:lumMod val="50000"/>
                  </a:schemeClr>
                </a:solidFill>
              </a:rPr>
            </a:br>
            <a:r>
              <a:rPr lang="en-US" sz="2800" b="1" dirty="0" smtClean="0">
                <a:solidFill>
                  <a:schemeClr val="tx2">
                    <a:lumMod val="50000"/>
                  </a:schemeClr>
                </a:solidFill>
              </a:rPr>
              <a:t>K , K-IV  models</a:t>
            </a:r>
          </a:p>
          <a:p>
            <a:pPr algn="ctr"/>
            <a:endParaRPr lang="en-US" sz="2800" b="1" dirty="0">
              <a:solidFill>
                <a:schemeClr val="tx2">
                  <a:lumMod val="50000"/>
                </a:schemeClr>
              </a:solidFill>
            </a:endParaRPr>
          </a:p>
        </p:txBody>
      </p:sp>
      <p:pic>
        <p:nvPicPr>
          <p:cNvPr id="12" name="Picture 2" descr="C:\Users\ASPIRE_4755\Documents\nurse\121024025905-52-best-jobs-nurse-practitioner-gallery-horizontal.jpg"/>
          <p:cNvPicPr>
            <a:picLocks noChangeAspect="1" noChangeArrowheads="1"/>
          </p:cNvPicPr>
          <p:nvPr/>
        </p:nvPicPr>
        <p:blipFill>
          <a:blip r:embed="rId2"/>
          <a:srcRect/>
          <a:stretch>
            <a:fillRect/>
          </a:stretch>
        </p:blipFill>
        <p:spPr bwMode="auto">
          <a:xfrm>
            <a:off x="0" y="3995208"/>
            <a:ext cx="1428727" cy="1100960"/>
          </a:xfrm>
          <a:prstGeom prst="rect">
            <a:avLst/>
          </a:prstGeom>
          <a:noFill/>
        </p:spPr>
      </p:pic>
      <p:pic>
        <p:nvPicPr>
          <p:cNvPr id="13" name="Picture 3" descr="C:\Users\ASPIRE_4755\Documents\nurse\nurses-care.jpg"/>
          <p:cNvPicPr>
            <a:picLocks noChangeAspect="1" noChangeArrowheads="1"/>
          </p:cNvPicPr>
          <p:nvPr/>
        </p:nvPicPr>
        <p:blipFill>
          <a:blip r:embed="rId3" cstate="print"/>
          <a:srcRect/>
          <a:stretch>
            <a:fillRect/>
          </a:stretch>
        </p:blipFill>
        <p:spPr bwMode="auto">
          <a:xfrm>
            <a:off x="0" y="2071678"/>
            <a:ext cx="1428727" cy="894106"/>
          </a:xfrm>
          <a:prstGeom prst="rect">
            <a:avLst/>
          </a:prstGeom>
          <a:noFill/>
        </p:spPr>
      </p:pic>
      <p:pic>
        <p:nvPicPr>
          <p:cNvPr id="15" name="Picture 4" descr="C:\Users\ASPIRE_4755\Documents\nurse\2521.jpg"/>
          <p:cNvPicPr>
            <a:picLocks noChangeAspect="1" noChangeArrowheads="1"/>
          </p:cNvPicPr>
          <p:nvPr/>
        </p:nvPicPr>
        <p:blipFill>
          <a:blip r:embed="rId4"/>
          <a:srcRect/>
          <a:stretch>
            <a:fillRect/>
          </a:stretch>
        </p:blipFill>
        <p:spPr bwMode="auto">
          <a:xfrm>
            <a:off x="-1" y="2928933"/>
            <a:ext cx="1428728" cy="1090345"/>
          </a:xfrm>
          <a:prstGeom prst="rect">
            <a:avLst/>
          </a:prstGeom>
          <a:noFill/>
        </p:spPr>
      </p:pic>
      <p:grpSp>
        <p:nvGrpSpPr>
          <p:cNvPr id="9" name="Group 8"/>
          <p:cNvGrpSpPr/>
          <p:nvPr/>
        </p:nvGrpSpPr>
        <p:grpSpPr>
          <a:xfrm>
            <a:off x="1831762" y="3582790"/>
            <a:ext cx="1736269" cy="1127265"/>
            <a:chOff x="203952" y="731455"/>
            <a:chExt cx="1736269" cy="1127265"/>
          </a:xfrm>
        </p:grpSpPr>
        <p:sp>
          <p:nvSpPr>
            <p:cNvPr id="10" name="Rounded Rectangle 9"/>
            <p:cNvSpPr/>
            <p:nvPr/>
          </p:nvSpPr>
          <p:spPr>
            <a:xfrm>
              <a:off x="203952" y="731455"/>
              <a:ext cx="1736269" cy="1127265"/>
            </a:xfrm>
            <a:prstGeom prst="roundRect">
              <a:avLst/>
            </a:prstGeom>
            <a:solidFill>
              <a:schemeClr val="tx2">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p:nvPr/>
          </p:nvSpPr>
          <p:spPr>
            <a:xfrm>
              <a:off x="252085" y="852141"/>
              <a:ext cx="1640001" cy="88976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en-US" sz="3200" b="1" kern="1200" dirty="0" smtClean="0">
                  <a:solidFill>
                    <a:schemeClr val="bg1"/>
                  </a:solidFill>
                </a:rPr>
                <a:t>Single status</a:t>
              </a:r>
              <a:endParaRPr lang="th-TH" sz="3200" b="1" kern="1200" dirty="0">
                <a:solidFill>
                  <a:schemeClr val="bg1"/>
                </a:solidFill>
              </a:endParaRPr>
            </a:p>
          </p:txBody>
        </p:sp>
      </p:grpSp>
      <p:grpSp>
        <p:nvGrpSpPr>
          <p:cNvPr id="17" name="Group 16"/>
          <p:cNvGrpSpPr/>
          <p:nvPr/>
        </p:nvGrpSpPr>
        <p:grpSpPr>
          <a:xfrm>
            <a:off x="3612875" y="3474105"/>
            <a:ext cx="5453021" cy="1267835"/>
            <a:chOff x="1908169" y="1728876"/>
            <a:chExt cx="4985477" cy="1267835"/>
          </a:xfrm>
        </p:grpSpPr>
        <p:sp>
          <p:nvSpPr>
            <p:cNvPr id="18" name="Round Same Side Corner Rectangle 17"/>
            <p:cNvSpPr/>
            <p:nvPr/>
          </p:nvSpPr>
          <p:spPr>
            <a:xfrm rot="5400000">
              <a:off x="3695293" y="816"/>
              <a:ext cx="1267835" cy="4723956"/>
            </a:xfrm>
            <a:prstGeom prst="round2Same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dk1">
                <a:hueOff val="0"/>
                <a:satOff val="0"/>
                <a:lumOff val="0"/>
                <a:alphaOff val="0"/>
              </a:schemeClr>
            </a:fontRef>
          </p:style>
        </p:sp>
        <p:sp>
          <p:nvSpPr>
            <p:cNvPr id="19" name="Round Same Side Corner Rectangle 4"/>
            <p:cNvSpPr/>
            <p:nvPr/>
          </p:nvSpPr>
          <p:spPr>
            <a:xfrm>
              <a:off x="1908169" y="1790767"/>
              <a:ext cx="4985477" cy="114405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47650" tIns="123825" rIns="247650" bIns="123825" numCol="1" spcCol="1270" anchor="ctr" anchorCtr="0">
              <a:noAutofit/>
            </a:bodyPr>
            <a:lstStyle/>
            <a:p>
              <a:pPr marL="228600" lvl="1" indent="-228600" algn="l" defTabSz="977900">
                <a:lnSpc>
                  <a:spcPct val="90000"/>
                </a:lnSpc>
                <a:spcBef>
                  <a:spcPct val="0"/>
                </a:spcBef>
                <a:spcAft>
                  <a:spcPct val="15000"/>
                </a:spcAft>
                <a:buChar char="••"/>
              </a:pPr>
              <a:endParaRPr lang="en-US" sz="2800" kern="1200" dirty="0" smtClean="0"/>
            </a:p>
            <a:p>
              <a:pPr marL="228600" lvl="1" indent="-228600" algn="l" defTabSz="977900">
                <a:lnSpc>
                  <a:spcPct val="90000"/>
                </a:lnSpc>
                <a:spcBef>
                  <a:spcPct val="0"/>
                </a:spcBef>
                <a:spcAft>
                  <a:spcPct val="15000"/>
                </a:spcAft>
                <a:buChar char="••"/>
              </a:pPr>
              <a:r>
                <a:rPr lang="en-US" sz="2800" kern="1200" dirty="0" smtClean="0"/>
                <a:t>Has </a:t>
              </a:r>
              <a:r>
                <a:rPr lang="en-US" sz="2800" b="1" kern="1200" dirty="0" smtClean="0">
                  <a:solidFill>
                    <a:srgbClr val="FF0000"/>
                  </a:solidFill>
                </a:rPr>
                <a:t>positive effect significantly </a:t>
              </a:r>
              <a:r>
                <a:rPr lang="en-US" sz="2800" kern="1200" dirty="0" smtClean="0"/>
                <a:t>on working hours</a:t>
              </a:r>
              <a:r>
                <a:rPr lang="en-US" sz="2100" kern="1200" dirty="0" smtClean="0"/>
                <a:t/>
              </a:r>
              <a:br>
                <a:rPr lang="en-US" sz="2100" kern="1200" dirty="0" smtClean="0"/>
              </a:br>
              <a:endParaRPr lang="th-TH" sz="2100" kern="1200" dirty="0"/>
            </a:p>
          </p:txBody>
        </p:sp>
      </p:grpSp>
      <p:grpSp>
        <p:nvGrpSpPr>
          <p:cNvPr id="20" name="Group 19"/>
          <p:cNvGrpSpPr/>
          <p:nvPr/>
        </p:nvGrpSpPr>
        <p:grpSpPr>
          <a:xfrm>
            <a:off x="1792842" y="2165943"/>
            <a:ext cx="1711270" cy="705575"/>
            <a:chOff x="-1743884" y="-491847"/>
            <a:chExt cx="1711270" cy="705575"/>
          </a:xfrm>
        </p:grpSpPr>
        <p:sp>
          <p:nvSpPr>
            <p:cNvPr id="21" name="Rounded Rectangle 20"/>
            <p:cNvSpPr/>
            <p:nvPr/>
          </p:nvSpPr>
          <p:spPr>
            <a:xfrm>
              <a:off x="-1743441" y="-491847"/>
              <a:ext cx="1710827" cy="705575"/>
            </a:xfrm>
            <a:prstGeom prst="roundRect">
              <a:avLst/>
            </a:prstGeom>
            <a:solidFill>
              <a:schemeClr val="tx2">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2" name="Rounded Rectangle 4"/>
            <p:cNvSpPr/>
            <p:nvPr/>
          </p:nvSpPr>
          <p:spPr>
            <a:xfrm>
              <a:off x="-1743884" y="-457405"/>
              <a:ext cx="1641941" cy="63668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4000" b="1" kern="1200" dirty="0" smtClean="0"/>
                <a:t>Age</a:t>
              </a:r>
              <a:endParaRPr lang="th-TH" sz="4000" b="1" kern="1200" dirty="0"/>
            </a:p>
          </p:txBody>
        </p:sp>
      </p:grpSp>
      <p:grpSp>
        <p:nvGrpSpPr>
          <p:cNvPr id="23" name="Group 22"/>
          <p:cNvGrpSpPr/>
          <p:nvPr/>
        </p:nvGrpSpPr>
        <p:grpSpPr>
          <a:xfrm>
            <a:off x="3665674" y="1795137"/>
            <a:ext cx="4915346" cy="1558715"/>
            <a:chOff x="1774505" y="-1209928"/>
            <a:chExt cx="4915346" cy="1558715"/>
          </a:xfrm>
        </p:grpSpPr>
        <p:sp>
          <p:nvSpPr>
            <p:cNvPr id="24" name="Round Same Side Corner Rectangle 23"/>
            <p:cNvSpPr/>
            <p:nvPr/>
          </p:nvSpPr>
          <p:spPr>
            <a:xfrm rot="5400000">
              <a:off x="3460600" y="-2896023"/>
              <a:ext cx="1543155" cy="4915346"/>
            </a:xfrm>
            <a:prstGeom prst="round2Same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dk1">
                <a:hueOff val="0"/>
                <a:satOff val="0"/>
                <a:lumOff val="0"/>
                <a:alphaOff val="0"/>
              </a:schemeClr>
            </a:fontRef>
          </p:style>
        </p:sp>
        <p:sp>
          <p:nvSpPr>
            <p:cNvPr id="26" name="Round Same Side Corner Rectangle 4"/>
            <p:cNvSpPr/>
            <p:nvPr/>
          </p:nvSpPr>
          <p:spPr>
            <a:xfrm>
              <a:off x="1849836" y="-1043706"/>
              <a:ext cx="4840015" cy="139249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solidFill>
                    <a:sysClr val="windowText" lastClr="000000"/>
                  </a:solidFill>
                </a:rPr>
                <a:t>Has </a:t>
              </a:r>
              <a:r>
                <a:rPr lang="en-US" sz="2400" b="1" kern="1200" dirty="0" smtClean="0">
                  <a:solidFill>
                    <a:srgbClr val="FF0000"/>
                  </a:solidFill>
                </a:rPr>
                <a:t>negative effect</a:t>
              </a:r>
              <a:r>
                <a:rPr lang="en-US" sz="2400" kern="1200" dirty="0" smtClean="0">
                  <a:solidFill>
                    <a:sysClr val="windowText" lastClr="000000"/>
                  </a:solidFill>
                </a:rPr>
                <a:t> </a:t>
              </a:r>
              <a:r>
                <a:rPr lang="en-US" sz="2400" b="1" kern="1200" dirty="0" smtClean="0">
                  <a:solidFill>
                    <a:srgbClr val="9900FF"/>
                  </a:solidFill>
                </a:rPr>
                <a:t>OLS, 2SLS and  K-IV estimators</a:t>
              </a:r>
              <a:r>
                <a:rPr lang="en-US" sz="2400" kern="1200" dirty="0" smtClean="0">
                  <a:solidFill>
                    <a:sysClr val="windowText" lastClr="000000"/>
                  </a:solidFill>
                </a:rPr>
                <a:t> showing that nurse work shorter hours </a:t>
              </a:r>
              <a:br>
                <a:rPr lang="en-US" sz="2400" kern="1200" dirty="0" smtClean="0">
                  <a:solidFill>
                    <a:sysClr val="windowText" lastClr="000000"/>
                  </a:solidFill>
                </a:rPr>
              </a:br>
              <a:r>
                <a:rPr lang="en-US" sz="2400" kern="1200" dirty="0" smtClean="0">
                  <a:solidFill>
                    <a:sysClr val="windowText" lastClr="000000"/>
                  </a:solidFill>
                </a:rPr>
                <a:t>as they become older</a:t>
              </a:r>
              <a:endParaRPr lang="th-TH" sz="2400" kern="1200" dirty="0"/>
            </a:p>
          </p:txBody>
        </p:sp>
      </p:grpSp>
      <p:grpSp>
        <p:nvGrpSpPr>
          <p:cNvPr id="27" name="Group 26"/>
          <p:cNvGrpSpPr/>
          <p:nvPr/>
        </p:nvGrpSpPr>
        <p:grpSpPr>
          <a:xfrm>
            <a:off x="1649048" y="4885549"/>
            <a:ext cx="1999299" cy="946152"/>
            <a:chOff x="-396909" y="4644369"/>
            <a:chExt cx="1999299" cy="946152"/>
          </a:xfrm>
        </p:grpSpPr>
        <p:sp>
          <p:nvSpPr>
            <p:cNvPr id="28" name="Rounded Rectangle 27"/>
            <p:cNvSpPr/>
            <p:nvPr/>
          </p:nvSpPr>
          <p:spPr>
            <a:xfrm>
              <a:off x="-252672" y="4644369"/>
              <a:ext cx="1736245" cy="946152"/>
            </a:xfrm>
            <a:prstGeom prst="roundRect">
              <a:avLst/>
            </a:prstGeom>
            <a:solidFill>
              <a:schemeClr val="tx2">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9" name="Rounded Rectangle 4"/>
            <p:cNvSpPr/>
            <p:nvPr/>
          </p:nvSpPr>
          <p:spPr>
            <a:xfrm>
              <a:off x="-396909" y="4730685"/>
              <a:ext cx="1999299" cy="85377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600" b="1" kern="1200" dirty="0" smtClean="0"/>
                <a:t>Children</a:t>
              </a:r>
              <a:endParaRPr lang="th-TH" sz="3600" b="1" kern="1200" dirty="0"/>
            </a:p>
          </p:txBody>
        </p:sp>
      </p:grpSp>
      <p:grpSp>
        <p:nvGrpSpPr>
          <p:cNvPr id="33" name="Group 32"/>
          <p:cNvGrpSpPr/>
          <p:nvPr/>
        </p:nvGrpSpPr>
        <p:grpSpPr>
          <a:xfrm>
            <a:off x="3681886" y="4867468"/>
            <a:ext cx="4844125" cy="823061"/>
            <a:chOff x="1780743" y="3114513"/>
            <a:chExt cx="4512386" cy="823061"/>
          </a:xfrm>
        </p:grpSpPr>
        <p:sp>
          <p:nvSpPr>
            <p:cNvPr id="34" name="Round Same Side Corner Rectangle 33"/>
            <p:cNvSpPr/>
            <p:nvPr/>
          </p:nvSpPr>
          <p:spPr>
            <a:xfrm rot="5400000">
              <a:off x="3360093" y="1535163"/>
              <a:ext cx="823061" cy="3981761"/>
            </a:xfrm>
            <a:prstGeom prst="round2Same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dk1">
                <a:hueOff val="0"/>
                <a:satOff val="0"/>
                <a:lumOff val="0"/>
                <a:alphaOff val="0"/>
              </a:schemeClr>
            </a:fontRef>
          </p:style>
        </p:sp>
        <p:sp>
          <p:nvSpPr>
            <p:cNvPr id="35" name="Round Same Side Corner Rectangle 4"/>
            <p:cNvSpPr/>
            <p:nvPr/>
          </p:nvSpPr>
          <p:spPr>
            <a:xfrm>
              <a:off x="1780744" y="3154691"/>
              <a:ext cx="4512385" cy="78288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47650" tIns="123825" rIns="247650" bIns="123825" numCol="1" spcCol="1270" anchor="ctr" anchorCtr="0">
              <a:noAutofit/>
            </a:bodyPr>
            <a:lstStyle/>
            <a:p>
              <a:pPr marL="228600" lvl="1" indent="-228600" algn="l" defTabSz="977900">
                <a:lnSpc>
                  <a:spcPct val="90000"/>
                </a:lnSpc>
                <a:spcBef>
                  <a:spcPct val="0"/>
                </a:spcBef>
                <a:spcAft>
                  <a:spcPct val="15000"/>
                </a:spcAft>
                <a:buChar char="••"/>
              </a:pPr>
              <a:r>
                <a:rPr lang="en-US" sz="2800" kern="1200" dirty="0" smtClean="0"/>
                <a:t>Has </a:t>
              </a:r>
              <a:r>
                <a:rPr lang="en-US" sz="2800" b="1" kern="1200" dirty="0" smtClean="0">
                  <a:solidFill>
                    <a:srgbClr val="FF0000"/>
                  </a:solidFill>
                </a:rPr>
                <a:t>negative effect significantly</a:t>
              </a:r>
              <a:r>
                <a:rPr lang="en-US" sz="2800" kern="1200" dirty="0" smtClean="0"/>
                <a:t> on hour </a:t>
              </a:r>
              <a:endParaRPr lang="th-TH" sz="2800" kern="1200" dirty="0"/>
            </a:p>
          </p:txBody>
        </p:sp>
      </p:grpSp>
      <p:sp>
        <p:nvSpPr>
          <p:cNvPr id="3" name="TextBox 2"/>
          <p:cNvSpPr txBox="1"/>
          <p:nvPr/>
        </p:nvSpPr>
        <p:spPr>
          <a:xfrm>
            <a:off x="179512" y="1419240"/>
            <a:ext cx="4608512" cy="461665"/>
          </a:xfrm>
          <a:prstGeom prst="rect">
            <a:avLst/>
          </a:prstGeom>
          <a:ln>
            <a:solidFill>
              <a:srgbClr val="9900FF"/>
            </a:solidFill>
          </a:ln>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2400" b="1" dirty="0" smtClean="0">
                <a:solidFill>
                  <a:srgbClr val="9900FF"/>
                </a:solidFill>
              </a:rPr>
              <a:t>Individual characteristics of nurse</a:t>
            </a:r>
            <a:endParaRPr lang="th-TH" sz="2400" b="1" dirty="0">
              <a:solidFill>
                <a:srgbClr val="9900FF"/>
              </a:solidFill>
            </a:endParaRPr>
          </a:p>
        </p:txBody>
      </p:sp>
    </p:spTree>
    <p:extLst>
      <p:ext uri="{BB962C8B-B14F-4D97-AF65-F5344CB8AC3E}">
        <p14:creationId xmlns:p14="http://schemas.microsoft.com/office/powerpoint/2010/main" val="11659535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สี่เหลี่ยมมุมมน 16"/>
          <p:cNvSpPr/>
          <p:nvPr/>
        </p:nvSpPr>
        <p:spPr>
          <a:xfrm>
            <a:off x="121419" y="785794"/>
            <a:ext cx="2093127" cy="1464479"/>
          </a:xfrm>
          <a:prstGeom prst="round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3200" b="1" dirty="0" smtClean="0"/>
              <a:t>Specific Institution</a:t>
            </a:r>
          </a:p>
          <a:p>
            <a:pPr algn="ctr"/>
            <a:endParaRPr lang="th-TH" dirty="0"/>
          </a:p>
        </p:txBody>
      </p:sp>
      <p:sp>
        <p:nvSpPr>
          <p:cNvPr id="20" name="สี่เหลี่ยมผืนผ้า 19"/>
          <p:cNvSpPr/>
          <p:nvPr/>
        </p:nvSpPr>
        <p:spPr>
          <a:xfrm>
            <a:off x="3000364" y="642918"/>
            <a:ext cx="6000792" cy="928694"/>
          </a:xfrm>
          <a:prstGeom prst="rect">
            <a:avLst/>
          </a:prstGeom>
          <a:solidFill>
            <a:schemeClr val="tx2">
              <a:lumMod val="20000"/>
              <a:lumOff val="80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en-US" sz="2400" dirty="0" smtClean="0">
              <a:solidFill>
                <a:sysClr val="windowText" lastClr="000000"/>
              </a:solidFill>
            </a:endParaRPr>
          </a:p>
          <a:p>
            <a:pPr algn="ctr"/>
            <a:r>
              <a:rPr lang="en-US" sz="2400" dirty="0" smtClean="0">
                <a:solidFill>
                  <a:sysClr val="windowText" lastClr="000000"/>
                </a:solidFill>
              </a:rPr>
              <a:t>Nurse in </a:t>
            </a:r>
            <a:r>
              <a:rPr lang="en-US" sz="2400" b="1" dirty="0" smtClean="0">
                <a:solidFill>
                  <a:srgbClr val="9900FF"/>
                </a:solidFill>
              </a:rPr>
              <a:t>psychiatric institution </a:t>
            </a:r>
            <a:r>
              <a:rPr lang="en-US" sz="2400" b="1" dirty="0" smtClean="0">
                <a:solidFill>
                  <a:srgbClr val="FF0000"/>
                </a:solidFill>
              </a:rPr>
              <a:t>work longer hour</a:t>
            </a:r>
            <a:r>
              <a:rPr lang="en-US" sz="2400" dirty="0" smtClean="0">
                <a:solidFill>
                  <a:sysClr val="windowText" lastClr="000000"/>
                </a:solidFill>
              </a:rPr>
              <a:t> compared to </a:t>
            </a:r>
            <a:r>
              <a:rPr lang="en-US" sz="2400" b="1" i="1" dirty="0" smtClean="0">
                <a:solidFill>
                  <a:srgbClr val="9900FF"/>
                </a:solidFill>
              </a:rPr>
              <a:t>somatic hospitals.</a:t>
            </a:r>
          </a:p>
          <a:p>
            <a:pPr algn="ctr"/>
            <a:endParaRPr lang="th-TH" dirty="0"/>
          </a:p>
        </p:txBody>
      </p:sp>
      <p:sp>
        <p:nvSpPr>
          <p:cNvPr id="22" name="สี่เหลี่ยมผืนผ้า 21"/>
          <p:cNvSpPr/>
          <p:nvPr/>
        </p:nvSpPr>
        <p:spPr>
          <a:xfrm>
            <a:off x="2985999" y="1729425"/>
            <a:ext cx="6000792" cy="1195519"/>
          </a:xfrm>
          <a:prstGeom prst="rect">
            <a:avLst/>
          </a:prstGeom>
          <a:solidFill>
            <a:schemeClr val="tx2">
              <a:lumMod val="20000"/>
              <a:lumOff val="80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en-US" sz="2400" dirty="0" smtClean="0">
              <a:solidFill>
                <a:schemeClr val="tx1"/>
              </a:solidFill>
            </a:endParaRPr>
          </a:p>
          <a:p>
            <a:pPr algn="ctr"/>
            <a:r>
              <a:rPr lang="en-US" sz="2400" b="1" dirty="0" smtClean="0">
                <a:solidFill>
                  <a:srgbClr val="9900FF"/>
                </a:solidFill>
              </a:rPr>
              <a:t>Nursing home and home nursing</a:t>
            </a:r>
            <a:r>
              <a:rPr lang="en-US" sz="2400" dirty="0" smtClean="0">
                <a:solidFill>
                  <a:schemeClr val="tx1"/>
                </a:solidFill>
              </a:rPr>
              <a:t> both have </a:t>
            </a:r>
            <a:r>
              <a:rPr lang="en-US" sz="2400" b="1" dirty="0" smtClean="0">
                <a:solidFill>
                  <a:srgbClr val="FF0000"/>
                </a:solidFill>
              </a:rPr>
              <a:t>shorter hours of work</a:t>
            </a:r>
            <a:r>
              <a:rPr lang="en-US" sz="2400" dirty="0" smtClean="0">
                <a:solidFill>
                  <a:schemeClr val="tx1"/>
                </a:solidFill>
              </a:rPr>
              <a:t> because the negative effect.</a:t>
            </a:r>
          </a:p>
          <a:p>
            <a:pPr algn="ctr"/>
            <a:endParaRPr lang="th-TH" sz="2000" dirty="0"/>
          </a:p>
        </p:txBody>
      </p:sp>
      <p:sp>
        <p:nvSpPr>
          <p:cNvPr id="23" name="สี่เหลี่ยมผืนผ้า 22"/>
          <p:cNvSpPr/>
          <p:nvPr/>
        </p:nvSpPr>
        <p:spPr>
          <a:xfrm>
            <a:off x="2985999" y="3107529"/>
            <a:ext cx="6000792" cy="1071570"/>
          </a:xfrm>
          <a:prstGeom prst="rect">
            <a:avLst/>
          </a:prstGeom>
          <a:solidFill>
            <a:schemeClr val="tx2">
              <a:lumMod val="20000"/>
              <a:lumOff val="80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r>
              <a:rPr lang="en-US" sz="2000" dirty="0" smtClean="0">
                <a:solidFill>
                  <a:schemeClr val="tx1"/>
                </a:solidFill>
              </a:rPr>
              <a:t/>
            </a:r>
            <a:br>
              <a:rPr lang="en-US" sz="2000" dirty="0" smtClean="0">
                <a:solidFill>
                  <a:schemeClr val="tx1"/>
                </a:solidFill>
              </a:rPr>
            </a:br>
            <a:r>
              <a:rPr lang="en-US" sz="2400" b="1" dirty="0" smtClean="0">
                <a:solidFill>
                  <a:srgbClr val="9900FF"/>
                </a:solidFill>
              </a:rPr>
              <a:t>Specialist nurse </a:t>
            </a:r>
            <a:r>
              <a:rPr lang="en-US" sz="2400" dirty="0" smtClean="0">
                <a:solidFill>
                  <a:schemeClr val="tx1"/>
                </a:solidFill>
              </a:rPr>
              <a:t>has </a:t>
            </a:r>
            <a:r>
              <a:rPr lang="en-US" sz="2400" b="1" dirty="0" smtClean="0">
                <a:solidFill>
                  <a:srgbClr val="FF0000"/>
                </a:solidFill>
              </a:rPr>
              <a:t>more working hour</a:t>
            </a:r>
            <a:r>
              <a:rPr lang="en-US" sz="2400" dirty="0" smtClean="0">
                <a:solidFill>
                  <a:schemeClr val="tx1"/>
                </a:solidFill>
              </a:rPr>
              <a:t> than </a:t>
            </a:r>
            <a:r>
              <a:rPr lang="en-US" sz="2400" b="1" dirty="0" smtClean="0">
                <a:solidFill>
                  <a:srgbClr val="9900FF"/>
                </a:solidFill>
              </a:rPr>
              <a:t>the unskilled nurse </a:t>
            </a:r>
            <a:r>
              <a:rPr lang="en-US" sz="2400" dirty="0" smtClean="0">
                <a:solidFill>
                  <a:schemeClr val="tx1"/>
                </a:solidFill>
              </a:rPr>
              <a:t>as we see that the result is positive to working hours.</a:t>
            </a:r>
          </a:p>
          <a:p>
            <a:pPr algn="ctr"/>
            <a:endParaRPr lang="th-TH" dirty="0"/>
          </a:p>
        </p:txBody>
      </p:sp>
      <p:sp>
        <p:nvSpPr>
          <p:cNvPr id="24" name="สี่เหลี่ยมผืนผ้า 23"/>
          <p:cNvSpPr/>
          <p:nvPr/>
        </p:nvSpPr>
        <p:spPr>
          <a:xfrm>
            <a:off x="2978660" y="4345102"/>
            <a:ext cx="6000792" cy="1143008"/>
          </a:xfrm>
          <a:prstGeom prst="rect">
            <a:avLst/>
          </a:prstGeom>
          <a:solidFill>
            <a:schemeClr val="tx2">
              <a:lumMod val="20000"/>
              <a:lumOff val="80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r>
              <a:rPr lang="en-US" dirty="0" smtClean="0"/>
              <a:t/>
            </a:r>
            <a:br>
              <a:rPr lang="en-US" dirty="0" smtClean="0"/>
            </a:br>
            <a:r>
              <a:rPr lang="en-US" dirty="0" smtClean="0">
                <a:solidFill>
                  <a:schemeClr val="tx1"/>
                </a:solidFill>
              </a:rPr>
              <a:t/>
            </a:r>
            <a:br>
              <a:rPr lang="en-US" dirty="0" smtClean="0">
                <a:solidFill>
                  <a:schemeClr val="tx1"/>
                </a:solidFill>
              </a:rPr>
            </a:br>
            <a:r>
              <a:rPr lang="en-US" sz="2400" dirty="0" smtClean="0">
                <a:solidFill>
                  <a:schemeClr val="tx1"/>
                </a:solidFill>
              </a:rPr>
              <a:t>The result of </a:t>
            </a:r>
            <a:r>
              <a:rPr lang="en-US" sz="2400" b="1" dirty="0" smtClean="0">
                <a:solidFill>
                  <a:srgbClr val="FF0000"/>
                </a:solidFill>
              </a:rPr>
              <a:t>working hour will increase </a:t>
            </a:r>
            <a:br>
              <a:rPr lang="en-US" sz="2400" b="1" dirty="0" smtClean="0">
                <a:solidFill>
                  <a:srgbClr val="FF0000"/>
                </a:solidFill>
              </a:rPr>
            </a:br>
            <a:r>
              <a:rPr lang="en-US" sz="2400" dirty="0" smtClean="0">
                <a:solidFill>
                  <a:schemeClr val="tx1"/>
                </a:solidFill>
              </a:rPr>
              <a:t>if we </a:t>
            </a:r>
            <a:r>
              <a:rPr lang="en-US" sz="2400" b="1" dirty="0" smtClean="0">
                <a:solidFill>
                  <a:srgbClr val="9900FF"/>
                </a:solidFill>
              </a:rPr>
              <a:t>correct the sample selection problem </a:t>
            </a:r>
            <a:r>
              <a:rPr lang="en-US" sz="2400" dirty="0" smtClean="0">
                <a:solidFill>
                  <a:schemeClr val="tx1"/>
                </a:solidFill>
              </a:rPr>
              <a:t>with the size of municipality using </a:t>
            </a:r>
            <a:r>
              <a:rPr lang="en-US" sz="2400" b="1" dirty="0" smtClean="0">
                <a:solidFill>
                  <a:srgbClr val="9900FF"/>
                </a:solidFill>
              </a:rPr>
              <a:t>K and K-IV.</a:t>
            </a:r>
            <a:endParaRPr lang="en-US" sz="2000" b="1" dirty="0" smtClean="0">
              <a:solidFill>
                <a:srgbClr val="9900FF"/>
              </a:solidFill>
            </a:endParaRPr>
          </a:p>
          <a:p>
            <a:pPr algn="ctr"/>
            <a:endParaRPr lang="en-US" dirty="0" smtClean="0">
              <a:solidFill>
                <a:schemeClr val="tx1"/>
              </a:solidFill>
            </a:endParaRPr>
          </a:p>
          <a:p>
            <a:pPr algn="ctr"/>
            <a:endParaRPr lang="th-TH" dirty="0"/>
          </a:p>
        </p:txBody>
      </p:sp>
      <p:sp>
        <p:nvSpPr>
          <p:cNvPr id="25" name="ลูกศรขวา 24"/>
          <p:cNvSpPr/>
          <p:nvPr/>
        </p:nvSpPr>
        <p:spPr>
          <a:xfrm>
            <a:off x="2357422" y="821513"/>
            <a:ext cx="642942" cy="571504"/>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h-TH"/>
          </a:p>
        </p:txBody>
      </p:sp>
      <p:sp>
        <p:nvSpPr>
          <p:cNvPr id="26" name="ลูกศรขวา 25"/>
          <p:cNvSpPr/>
          <p:nvPr/>
        </p:nvSpPr>
        <p:spPr>
          <a:xfrm>
            <a:off x="2324156" y="1964521"/>
            <a:ext cx="642942" cy="571504"/>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h-TH"/>
          </a:p>
        </p:txBody>
      </p:sp>
      <p:sp>
        <p:nvSpPr>
          <p:cNvPr id="27" name="ลูกศรขวา 26"/>
          <p:cNvSpPr/>
          <p:nvPr/>
        </p:nvSpPr>
        <p:spPr>
          <a:xfrm>
            <a:off x="2285984" y="3286124"/>
            <a:ext cx="642942" cy="571504"/>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h-TH"/>
          </a:p>
        </p:txBody>
      </p:sp>
      <p:sp>
        <p:nvSpPr>
          <p:cNvPr id="28" name="ลูกศรขวา 27"/>
          <p:cNvSpPr/>
          <p:nvPr/>
        </p:nvSpPr>
        <p:spPr>
          <a:xfrm>
            <a:off x="2318912" y="4524372"/>
            <a:ext cx="642942" cy="571504"/>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h-TH"/>
          </a:p>
        </p:txBody>
      </p:sp>
      <p:pic>
        <p:nvPicPr>
          <p:cNvPr id="19" name="Picture 4" descr="C:\Users\ASPIRE_4755\Documents\nurse\2521.jpg"/>
          <p:cNvPicPr>
            <a:picLocks noChangeAspect="1" noChangeArrowheads="1"/>
          </p:cNvPicPr>
          <p:nvPr/>
        </p:nvPicPr>
        <p:blipFill>
          <a:blip r:embed="rId2"/>
          <a:srcRect/>
          <a:stretch>
            <a:fillRect/>
          </a:stretch>
        </p:blipFill>
        <p:spPr bwMode="auto">
          <a:xfrm>
            <a:off x="105893" y="2357430"/>
            <a:ext cx="1965777" cy="1500198"/>
          </a:xfrm>
          <a:prstGeom prst="rect">
            <a:avLst/>
          </a:prstGeom>
          <a:noFill/>
        </p:spPr>
      </p:pic>
      <p:pic>
        <p:nvPicPr>
          <p:cNvPr id="21" name="Picture 2" descr="Canadian Immigration Nurse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06" y="3857628"/>
            <a:ext cx="2000232" cy="1333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3094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771800" y="3645024"/>
            <a:ext cx="5534926" cy="1631216"/>
          </a:xfrm>
          <a:prstGeom prst="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wrap="square" rtlCol="0">
            <a:spAutoFit/>
          </a:bodyPr>
          <a:lstStyle/>
          <a:p>
            <a:r>
              <a:rPr lang="en-US" sz="2000" b="1" dirty="0" smtClean="0">
                <a:solidFill>
                  <a:srgbClr val="9900FF"/>
                </a:solidFill>
              </a:rPr>
              <a:t> Specialized nurse</a:t>
            </a:r>
            <a:r>
              <a:rPr lang="en-US" sz="2000" dirty="0" smtClean="0">
                <a:solidFill>
                  <a:schemeClr val="tx1"/>
                </a:solidFill>
              </a:rPr>
              <a:t> I.E. nurse specialist, ward nurse, </a:t>
            </a:r>
            <a:br>
              <a:rPr lang="en-US" sz="2000" dirty="0" smtClean="0">
                <a:solidFill>
                  <a:schemeClr val="tx1"/>
                </a:solidFill>
              </a:rPr>
            </a:br>
            <a:r>
              <a:rPr lang="en-US" sz="2000" dirty="0" smtClean="0">
                <a:solidFill>
                  <a:schemeClr val="tx1"/>
                </a:solidFill>
              </a:rPr>
              <a:t> senior nurse has </a:t>
            </a:r>
            <a:r>
              <a:rPr lang="en-US" sz="2000" b="1" dirty="0" smtClean="0">
                <a:solidFill>
                  <a:srgbClr val="FF3300"/>
                </a:solidFill>
              </a:rPr>
              <a:t>positive effect</a:t>
            </a:r>
            <a:r>
              <a:rPr lang="en-US" sz="2000" dirty="0" smtClean="0">
                <a:solidFill>
                  <a:schemeClr val="tx1"/>
                </a:solidFill>
              </a:rPr>
              <a:t> as they get more </a:t>
            </a:r>
            <a:br>
              <a:rPr lang="en-US" sz="2000" dirty="0" smtClean="0">
                <a:solidFill>
                  <a:schemeClr val="tx1"/>
                </a:solidFill>
              </a:rPr>
            </a:br>
            <a:r>
              <a:rPr lang="en-US" sz="2000" dirty="0" smtClean="0">
                <a:solidFill>
                  <a:schemeClr val="tx1"/>
                </a:solidFill>
              </a:rPr>
              <a:t> reward and interesting task so the working hour </a:t>
            </a:r>
            <a:br>
              <a:rPr lang="en-US" sz="2000" dirty="0" smtClean="0">
                <a:solidFill>
                  <a:schemeClr val="tx1"/>
                </a:solidFill>
              </a:rPr>
            </a:br>
            <a:r>
              <a:rPr lang="en-US" sz="2000" dirty="0" smtClean="0">
                <a:solidFill>
                  <a:schemeClr val="tx1"/>
                </a:solidFill>
              </a:rPr>
              <a:t> is longer due to the contractual arrangement that</a:t>
            </a:r>
            <a:br>
              <a:rPr lang="en-US" sz="2000" dirty="0" smtClean="0">
                <a:solidFill>
                  <a:schemeClr val="tx1"/>
                </a:solidFill>
              </a:rPr>
            </a:br>
            <a:r>
              <a:rPr lang="en-US" sz="2000" dirty="0" smtClean="0">
                <a:solidFill>
                  <a:schemeClr val="tx1"/>
                </a:solidFill>
              </a:rPr>
              <a:t> indicates the different hour of working.</a:t>
            </a:r>
            <a:endParaRPr lang="en-US" sz="2000" dirty="0">
              <a:solidFill>
                <a:schemeClr val="tx1"/>
              </a:solidFill>
            </a:endParaRPr>
          </a:p>
        </p:txBody>
      </p:sp>
      <p:sp>
        <p:nvSpPr>
          <p:cNvPr id="16" name="TextBox 15"/>
          <p:cNvSpPr txBox="1"/>
          <p:nvPr/>
        </p:nvSpPr>
        <p:spPr>
          <a:xfrm>
            <a:off x="2771800" y="2116179"/>
            <a:ext cx="5534926" cy="1323439"/>
          </a:xfrm>
          <a:prstGeom prst="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wrap="square" rtlCol="0">
            <a:spAutoFit/>
          </a:bodyPr>
          <a:lstStyle/>
          <a:p>
            <a:r>
              <a:rPr lang="en-US" sz="2000" b="1" dirty="0" smtClean="0">
                <a:solidFill>
                  <a:srgbClr val="9900FF"/>
                </a:solidFill>
              </a:rPr>
              <a:t> Staff nurse</a:t>
            </a:r>
            <a:r>
              <a:rPr lang="en-US" sz="2000" dirty="0" smtClean="0">
                <a:solidFill>
                  <a:schemeClr val="tx1"/>
                </a:solidFill>
              </a:rPr>
              <a:t> is becoming the residual labor</a:t>
            </a:r>
            <a:br>
              <a:rPr lang="en-US" sz="2000" dirty="0" smtClean="0">
                <a:solidFill>
                  <a:schemeClr val="tx1"/>
                </a:solidFill>
              </a:rPr>
            </a:br>
            <a:r>
              <a:rPr lang="en-US" sz="2000" dirty="0" smtClean="0">
                <a:solidFill>
                  <a:schemeClr val="tx1"/>
                </a:solidFill>
              </a:rPr>
              <a:t> because the </a:t>
            </a:r>
            <a:r>
              <a:rPr lang="en-US" sz="2000" b="1" dirty="0" smtClean="0">
                <a:solidFill>
                  <a:srgbClr val="9900FF"/>
                </a:solidFill>
              </a:rPr>
              <a:t>budget constraint of institution</a:t>
            </a:r>
            <a:r>
              <a:rPr lang="en-US" sz="2000" dirty="0" smtClean="0">
                <a:solidFill>
                  <a:schemeClr val="tx1"/>
                </a:solidFill>
              </a:rPr>
              <a:t> which  </a:t>
            </a:r>
            <a:br>
              <a:rPr lang="en-US" sz="2000" dirty="0" smtClean="0">
                <a:solidFill>
                  <a:schemeClr val="tx1"/>
                </a:solidFill>
              </a:rPr>
            </a:br>
            <a:r>
              <a:rPr lang="en-US" sz="2000" dirty="0" smtClean="0">
                <a:solidFill>
                  <a:schemeClr val="tx1"/>
                </a:solidFill>
              </a:rPr>
              <a:t> determine how much they may work so staff nurse</a:t>
            </a:r>
            <a:br>
              <a:rPr lang="en-US" sz="2000" dirty="0" smtClean="0">
                <a:solidFill>
                  <a:schemeClr val="tx1"/>
                </a:solidFill>
              </a:rPr>
            </a:br>
            <a:r>
              <a:rPr lang="en-US" sz="2000" dirty="0" smtClean="0">
                <a:solidFill>
                  <a:schemeClr val="tx1"/>
                </a:solidFill>
              </a:rPr>
              <a:t> is demanded in short term.  </a:t>
            </a:r>
            <a:endParaRPr lang="en-US" sz="2000" dirty="0">
              <a:solidFill>
                <a:schemeClr val="tx1"/>
              </a:solidFill>
            </a:endParaRPr>
          </a:p>
        </p:txBody>
      </p:sp>
      <p:sp>
        <p:nvSpPr>
          <p:cNvPr id="19" name="สี่เหลี่ยมมุมมน 18"/>
          <p:cNvSpPr/>
          <p:nvPr/>
        </p:nvSpPr>
        <p:spPr>
          <a:xfrm>
            <a:off x="443885" y="462487"/>
            <a:ext cx="2572384" cy="1428760"/>
          </a:xfrm>
          <a:prstGeom prst="round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endParaRPr lang="th-TH" sz="2400" b="1" dirty="0"/>
          </a:p>
        </p:txBody>
      </p:sp>
      <p:sp>
        <p:nvSpPr>
          <p:cNvPr id="20" name="ลูกศรขวา 19"/>
          <p:cNvSpPr/>
          <p:nvPr/>
        </p:nvSpPr>
        <p:spPr>
          <a:xfrm>
            <a:off x="1841575" y="2348880"/>
            <a:ext cx="642942" cy="571504"/>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h-TH"/>
          </a:p>
        </p:txBody>
      </p:sp>
      <p:sp>
        <p:nvSpPr>
          <p:cNvPr id="21" name="ลูกศรขวา 20"/>
          <p:cNvSpPr/>
          <p:nvPr/>
        </p:nvSpPr>
        <p:spPr>
          <a:xfrm>
            <a:off x="1841575" y="4030864"/>
            <a:ext cx="642942" cy="571504"/>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h-TH"/>
          </a:p>
        </p:txBody>
      </p:sp>
      <p:sp>
        <p:nvSpPr>
          <p:cNvPr id="5" name="TextBox 4"/>
          <p:cNvSpPr txBox="1"/>
          <p:nvPr/>
        </p:nvSpPr>
        <p:spPr>
          <a:xfrm>
            <a:off x="443885" y="514141"/>
            <a:ext cx="2592288" cy="1354217"/>
          </a:xfrm>
          <a:prstGeom prst="rect">
            <a:avLst/>
          </a:prstGeom>
          <a:noFill/>
        </p:spPr>
        <p:txBody>
          <a:bodyPr wrap="square" rtlCol="0">
            <a:spAutoFit/>
          </a:bodyPr>
          <a:lstStyle/>
          <a:p>
            <a:pPr algn="ctr"/>
            <a:r>
              <a:rPr lang="en-US" sz="3200" b="1" dirty="0">
                <a:solidFill>
                  <a:schemeClr val="bg1"/>
                </a:solidFill>
              </a:rPr>
              <a:t>Specific Institution</a:t>
            </a:r>
          </a:p>
          <a:p>
            <a:endParaRPr lang="th-TH" dirty="0"/>
          </a:p>
        </p:txBody>
      </p:sp>
    </p:spTree>
    <p:extLst>
      <p:ext uri="{BB962C8B-B14F-4D97-AF65-F5344CB8AC3E}">
        <p14:creationId xmlns:p14="http://schemas.microsoft.com/office/powerpoint/2010/main" val="41033094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3050372" y="2636912"/>
            <a:ext cx="5707203" cy="1631216"/>
          </a:xfrm>
          <a:prstGeom prst="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wrap="none" rtlCol="0">
            <a:spAutoFit/>
          </a:bodyPr>
          <a:lstStyle/>
          <a:p>
            <a:pPr algn="just"/>
            <a:r>
              <a:rPr lang="en-US" sz="2000" dirty="0" smtClean="0">
                <a:solidFill>
                  <a:schemeClr val="tx1"/>
                </a:solidFill>
              </a:rPr>
              <a:t> In less density of population area, as we note that</a:t>
            </a:r>
            <a:br>
              <a:rPr lang="en-US" sz="2000" dirty="0" smtClean="0">
                <a:solidFill>
                  <a:schemeClr val="tx1"/>
                </a:solidFill>
              </a:rPr>
            </a:br>
            <a:r>
              <a:rPr lang="en-US" sz="2000" dirty="0" smtClean="0">
                <a:solidFill>
                  <a:schemeClr val="tx1"/>
                </a:solidFill>
              </a:rPr>
              <a:t> in Northern Norway, the base category has highest</a:t>
            </a:r>
            <a:br>
              <a:rPr lang="en-US" sz="2000" dirty="0" smtClean="0">
                <a:solidFill>
                  <a:schemeClr val="tx1"/>
                </a:solidFill>
              </a:rPr>
            </a:br>
            <a:r>
              <a:rPr lang="en-US" sz="2000" dirty="0" smtClean="0">
                <a:solidFill>
                  <a:schemeClr val="tx1"/>
                </a:solidFill>
              </a:rPr>
              <a:t> supply of nurse , the far away has less working hours</a:t>
            </a:r>
            <a:br>
              <a:rPr lang="en-US" sz="2000" dirty="0" smtClean="0">
                <a:solidFill>
                  <a:schemeClr val="tx1"/>
                </a:solidFill>
              </a:rPr>
            </a:br>
            <a:r>
              <a:rPr lang="en-US" sz="2000" dirty="0" smtClean="0">
                <a:solidFill>
                  <a:schemeClr val="tx1"/>
                </a:solidFill>
              </a:rPr>
              <a:t> as the effect of </a:t>
            </a:r>
            <a:r>
              <a:rPr lang="en-US" sz="2000" b="1" dirty="0" smtClean="0">
                <a:solidFill>
                  <a:srgbClr val="FF0000"/>
                </a:solidFill>
              </a:rPr>
              <a:t>Southern Norway is negative</a:t>
            </a:r>
            <a:r>
              <a:rPr lang="en-US" sz="2000" dirty="0" smtClean="0">
                <a:solidFill>
                  <a:srgbClr val="FF0000"/>
                </a:solidFill>
              </a:rPr>
              <a:t>,</a:t>
            </a:r>
            <a:r>
              <a:rPr lang="en-US" sz="2000" dirty="0" smtClean="0">
                <a:solidFill>
                  <a:schemeClr val="tx1"/>
                </a:solidFill>
              </a:rPr>
              <a:t> </a:t>
            </a:r>
            <a:r>
              <a:rPr lang="en-US" sz="2000" b="1" dirty="0" smtClean="0">
                <a:solidFill>
                  <a:srgbClr val="FF0000"/>
                </a:solidFill>
              </a:rPr>
              <a:t>and </a:t>
            </a:r>
            <a:br>
              <a:rPr lang="en-US" sz="2000" b="1" dirty="0" smtClean="0">
                <a:solidFill>
                  <a:srgbClr val="FF0000"/>
                </a:solidFill>
              </a:rPr>
            </a:br>
            <a:r>
              <a:rPr lang="en-US" sz="2000" b="1" dirty="0" smtClean="0">
                <a:solidFill>
                  <a:srgbClr val="FF0000"/>
                </a:solidFill>
              </a:rPr>
              <a:t> accordingly the east and the west</a:t>
            </a:r>
            <a:r>
              <a:rPr lang="en-US" b="1" dirty="0" smtClean="0">
                <a:solidFill>
                  <a:srgbClr val="FF0000"/>
                </a:solidFill>
              </a:rPr>
              <a:t>.</a:t>
            </a:r>
            <a:r>
              <a:rPr lang="en-US" dirty="0" smtClean="0">
                <a:solidFill>
                  <a:schemeClr val="tx1"/>
                </a:solidFill>
              </a:rPr>
              <a:t> </a:t>
            </a:r>
            <a:endParaRPr lang="en-US" dirty="0">
              <a:solidFill>
                <a:schemeClr val="tx1"/>
              </a:solidFill>
            </a:endParaRPr>
          </a:p>
        </p:txBody>
      </p:sp>
      <p:sp>
        <p:nvSpPr>
          <p:cNvPr id="17" name="สี่เหลี่ยมมุมมน 16"/>
          <p:cNvSpPr/>
          <p:nvPr/>
        </p:nvSpPr>
        <p:spPr>
          <a:xfrm>
            <a:off x="750307" y="2885313"/>
            <a:ext cx="1357322" cy="985838"/>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sz="3600" b="1" dirty="0" smtClean="0"/>
              <a:t>Area</a:t>
            </a:r>
            <a:endParaRPr lang="th-TH" sz="3600" b="1" dirty="0"/>
          </a:p>
        </p:txBody>
      </p:sp>
      <p:sp>
        <p:nvSpPr>
          <p:cNvPr id="8" name="ลูกศรขวา 20"/>
          <p:cNvSpPr/>
          <p:nvPr/>
        </p:nvSpPr>
        <p:spPr>
          <a:xfrm>
            <a:off x="2267617" y="3086244"/>
            <a:ext cx="642942" cy="571504"/>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h-TH"/>
          </a:p>
        </p:txBody>
      </p:sp>
      <p:sp>
        <p:nvSpPr>
          <p:cNvPr id="9" name="สี่เหลี่ยมมุมมน 21"/>
          <p:cNvSpPr/>
          <p:nvPr/>
        </p:nvSpPr>
        <p:spPr>
          <a:xfrm>
            <a:off x="539715" y="692696"/>
            <a:ext cx="1584013" cy="1214446"/>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sp>
        <p:nvSpPr>
          <p:cNvPr id="10" name="TextBox 9"/>
          <p:cNvSpPr txBox="1"/>
          <p:nvPr/>
        </p:nvSpPr>
        <p:spPr>
          <a:xfrm>
            <a:off x="3050372" y="792087"/>
            <a:ext cx="5427576" cy="1015663"/>
          </a:xfrm>
          <a:prstGeom prst="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wrap="square" rtlCol="0">
            <a:spAutoFit/>
          </a:bodyPr>
          <a:lstStyle/>
          <a:p>
            <a:r>
              <a:rPr lang="en-US" sz="2000" dirty="0" smtClean="0">
                <a:solidFill>
                  <a:schemeClr val="tx1"/>
                </a:solidFill>
              </a:rPr>
              <a:t> Has </a:t>
            </a:r>
            <a:r>
              <a:rPr lang="en-US" sz="2000" b="1" dirty="0" smtClean="0">
                <a:solidFill>
                  <a:srgbClr val="FF3300"/>
                </a:solidFill>
              </a:rPr>
              <a:t>negative effect</a:t>
            </a:r>
            <a:r>
              <a:rPr lang="en-US" sz="2000" dirty="0" smtClean="0">
                <a:solidFill>
                  <a:schemeClr val="tx1"/>
                </a:solidFill>
              </a:rPr>
              <a:t> on hour of work because they </a:t>
            </a:r>
            <a:br>
              <a:rPr lang="en-US" sz="2000" dirty="0" smtClean="0">
                <a:solidFill>
                  <a:schemeClr val="tx1"/>
                </a:solidFill>
              </a:rPr>
            </a:br>
            <a:r>
              <a:rPr lang="en-US" sz="2000" dirty="0" smtClean="0">
                <a:solidFill>
                  <a:schemeClr val="tx1"/>
                </a:solidFill>
              </a:rPr>
              <a:t> has shorter maximum working hour written down </a:t>
            </a:r>
            <a:br>
              <a:rPr lang="en-US" sz="2000" dirty="0" smtClean="0">
                <a:solidFill>
                  <a:schemeClr val="tx1"/>
                </a:solidFill>
              </a:rPr>
            </a:br>
            <a:r>
              <a:rPr lang="en-US" sz="2000" dirty="0" smtClean="0">
                <a:solidFill>
                  <a:schemeClr val="tx1"/>
                </a:solidFill>
              </a:rPr>
              <a:t> in contract </a:t>
            </a:r>
            <a:r>
              <a:rPr lang="th-TH" sz="2000" dirty="0" smtClean="0">
                <a:solidFill>
                  <a:schemeClr val="tx1"/>
                </a:solidFill>
              </a:rPr>
              <a:t>( </a:t>
            </a:r>
            <a:r>
              <a:rPr lang="en-US" sz="2000" dirty="0" smtClean="0">
                <a:solidFill>
                  <a:schemeClr val="tx1"/>
                </a:solidFill>
              </a:rPr>
              <a:t>35.5 hours per week</a:t>
            </a:r>
            <a:r>
              <a:rPr lang="th-TH" sz="2000" dirty="0" smtClean="0">
                <a:solidFill>
                  <a:schemeClr val="tx1"/>
                </a:solidFill>
              </a:rPr>
              <a:t>)</a:t>
            </a:r>
            <a:r>
              <a:rPr lang="th-TH" dirty="0" smtClean="0"/>
              <a:t>	</a:t>
            </a:r>
            <a:r>
              <a:rPr lang="en-US" dirty="0" smtClean="0"/>
              <a:t> </a:t>
            </a:r>
            <a:endParaRPr lang="en-US" dirty="0"/>
          </a:p>
        </p:txBody>
      </p:sp>
      <p:sp>
        <p:nvSpPr>
          <p:cNvPr id="11" name="ลูกศรขวา 20"/>
          <p:cNvSpPr/>
          <p:nvPr/>
        </p:nvSpPr>
        <p:spPr>
          <a:xfrm>
            <a:off x="2267617" y="1014167"/>
            <a:ext cx="642942" cy="571504"/>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h-TH"/>
          </a:p>
        </p:txBody>
      </p:sp>
      <p:sp>
        <p:nvSpPr>
          <p:cNvPr id="4" name="TextBox 3"/>
          <p:cNvSpPr txBox="1"/>
          <p:nvPr/>
        </p:nvSpPr>
        <p:spPr>
          <a:xfrm>
            <a:off x="647645" y="764704"/>
            <a:ext cx="1368152" cy="1477328"/>
          </a:xfrm>
          <a:prstGeom prst="rect">
            <a:avLst/>
          </a:prstGeom>
          <a:noFill/>
        </p:spPr>
        <p:txBody>
          <a:bodyPr wrap="square" rtlCol="0">
            <a:spAutoFit/>
          </a:bodyPr>
          <a:lstStyle/>
          <a:p>
            <a:pPr algn="ctr"/>
            <a:r>
              <a:rPr lang="en-US" sz="3600" b="1" dirty="0">
                <a:solidFill>
                  <a:schemeClr val="bg1"/>
                </a:solidFill>
              </a:rPr>
              <a:t>Shift work</a:t>
            </a:r>
          </a:p>
          <a:p>
            <a:endParaRPr lang="th-TH" dirty="0"/>
          </a:p>
        </p:txBody>
      </p:sp>
    </p:spTree>
    <p:extLst>
      <p:ext uri="{BB962C8B-B14F-4D97-AF65-F5344CB8AC3E}">
        <p14:creationId xmlns:p14="http://schemas.microsoft.com/office/powerpoint/2010/main" val="317826998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8"/>
          <p:cNvSpPr/>
          <p:nvPr/>
        </p:nvSpPr>
        <p:spPr>
          <a:xfrm>
            <a:off x="218555" y="3501008"/>
            <a:ext cx="8452836" cy="2736304"/>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pic>
        <p:nvPicPr>
          <p:cNvPr id="1026" name="Picture 2" descr="C:\Users\ASPIRE_4755\Pictures\capture-20141026-110203.png"/>
          <p:cNvPicPr>
            <a:picLocks noChangeAspect="1" noChangeArrowheads="1"/>
          </p:cNvPicPr>
          <p:nvPr/>
        </p:nvPicPr>
        <p:blipFill>
          <a:blip r:embed="rId3"/>
          <a:srcRect/>
          <a:stretch>
            <a:fillRect/>
          </a:stretch>
        </p:blipFill>
        <p:spPr bwMode="auto">
          <a:xfrm>
            <a:off x="428596" y="1142984"/>
            <a:ext cx="8354925" cy="1862143"/>
          </a:xfrm>
          <a:prstGeom prst="rect">
            <a:avLst/>
          </a:prstGeom>
          <a:noFill/>
        </p:spPr>
      </p:pic>
      <p:sp>
        <p:nvSpPr>
          <p:cNvPr id="13" name="TextBox 12"/>
          <p:cNvSpPr txBox="1"/>
          <p:nvPr/>
        </p:nvSpPr>
        <p:spPr>
          <a:xfrm>
            <a:off x="500034" y="3714998"/>
            <a:ext cx="8464454" cy="2308324"/>
          </a:xfrm>
          <a:prstGeom prst="rect">
            <a:avLst/>
          </a:prstGeom>
          <a:noFill/>
        </p:spPr>
        <p:txBody>
          <a:bodyPr wrap="square" rtlCol="0">
            <a:spAutoFit/>
          </a:bodyPr>
          <a:lstStyle/>
          <a:p>
            <a:r>
              <a:rPr lang="en-US" sz="2400" dirty="0" smtClean="0">
                <a:solidFill>
                  <a:srgbClr val="FF0000"/>
                </a:solidFill>
              </a:rPr>
              <a:t>-</a:t>
            </a:r>
            <a:r>
              <a:rPr lang="en-US" sz="2400" dirty="0" smtClean="0"/>
              <a:t>  </a:t>
            </a:r>
            <a:r>
              <a:rPr lang="en-US" sz="2400" b="1" dirty="0" smtClean="0">
                <a:solidFill>
                  <a:srgbClr val="FF0000"/>
                </a:solidFill>
              </a:rPr>
              <a:t>K-IV gives preferred estimators of the nurses’ labor supply.</a:t>
            </a:r>
            <a:r>
              <a:rPr lang="en-US" sz="2400" dirty="0" smtClean="0"/>
              <a:t> </a:t>
            </a:r>
          </a:p>
          <a:p>
            <a:r>
              <a:rPr lang="en-US" sz="2400" dirty="0" smtClean="0"/>
              <a:t>Since, it </a:t>
            </a:r>
            <a:r>
              <a:rPr lang="en-US" sz="2400" b="1" dirty="0" smtClean="0">
                <a:solidFill>
                  <a:srgbClr val="0000FF"/>
                </a:solidFill>
              </a:rPr>
              <a:t>guards against </a:t>
            </a:r>
            <a:r>
              <a:rPr lang="en-US" sz="2400" dirty="0" smtClean="0"/>
              <a:t>sample selection and control for types </a:t>
            </a:r>
            <a:br>
              <a:rPr lang="en-US" sz="2400" dirty="0" smtClean="0"/>
            </a:br>
            <a:r>
              <a:rPr lang="en-US" sz="2400" dirty="0" smtClean="0"/>
              <a:t>of contracts as well as endogeneity in determination of wages </a:t>
            </a:r>
            <a:br>
              <a:rPr lang="en-US" sz="2400" dirty="0" smtClean="0"/>
            </a:br>
            <a:r>
              <a:rPr lang="en-US" sz="2400" dirty="0" smtClean="0"/>
              <a:t>and hour-of-work. </a:t>
            </a:r>
          </a:p>
          <a:p>
            <a:r>
              <a:rPr lang="en-US" sz="2400" dirty="0" smtClean="0"/>
              <a:t>- Therefore, </a:t>
            </a:r>
            <a:r>
              <a:rPr lang="en-US" sz="2400" b="1" dirty="0" smtClean="0">
                <a:solidFill>
                  <a:srgbClr val="9900FF"/>
                </a:solidFill>
              </a:rPr>
              <a:t>wage elasticity are positive and significant and estimated to be around 0.21</a:t>
            </a:r>
          </a:p>
        </p:txBody>
      </p:sp>
      <p:sp>
        <p:nvSpPr>
          <p:cNvPr id="6" name="Title 1"/>
          <p:cNvSpPr txBox="1">
            <a:spLocks/>
          </p:cNvSpPr>
          <p:nvPr/>
        </p:nvSpPr>
        <p:spPr>
          <a:xfrm>
            <a:off x="500034" y="0"/>
            <a:ext cx="2127750" cy="1143000"/>
          </a:xfrm>
          <a:prstGeom prst="rect">
            <a:avLst/>
          </a:prstGeom>
        </p:spPr>
        <p:txBody>
          <a:bodyPr vert="horz" lIns="91440" tIns="45720" rIns="91440" bIns="45720" rtlCol="0" anchor="ctr">
            <a:noAutofit/>
          </a:bodyPr>
          <a:lstStyle>
            <a:lvl1pPr algn="l" defTabSz="914400" rtl="0" eaLnBrk="1" latinLnBrk="0" hangingPunct="1">
              <a:spcBef>
                <a:spcPct val="0"/>
              </a:spcBef>
              <a:buNone/>
              <a:defRPr sz="3600" kern="1200">
                <a:solidFill>
                  <a:srgbClr val="017BA1"/>
                </a:solidFill>
                <a:latin typeface="+mj-lt"/>
                <a:ea typeface="+mj-ea"/>
                <a:cs typeface="+mj-cs"/>
              </a:defRPr>
            </a:lvl1pPr>
          </a:lstStyle>
          <a:p>
            <a:r>
              <a:rPr lang="en-US" sz="4400" b="1" dirty="0" smtClean="0">
                <a:solidFill>
                  <a:srgbClr val="0000FF"/>
                </a:solidFill>
              </a:rPr>
              <a:t>Result</a:t>
            </a:r>
            <a:endParaRPr lang="en-US" sz="4400" b="1" dirty="0">
              <a:solidFill>
                <a:srgbClr val="0000FF"/>
              </a:solidFill>
            </a:endParaRPr>
          </a:p>
        </p:txBody>
      </p:sp>
    </p:spTree>
    <p:extLst>
      <p:ext uri="{BB962C8B-B14F-4D97-AF65-F5344CB8AC3E}">
        <p14:creationId xmlns:p14="http://schemas.microsoft.com/office/powerpoint/2010/main" val="31782699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8"/>
          <p:cNvSpPr/>
          <p:nvPr/>
        </p:nvSpPr>
        <p:spPr>
          <a:xfrm>
            <a:off x="306225" y="1196752"/>
            <a:ext cx="8452836" cy="4248472"/>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sp>
        <p:nvSpPr>
          <p:cNvPr id="2" name="Title 1"/>
          <p:cNvSpPr>
            <a:spLocks noGrp="1"/>
          </p:cNvSpPr>
          <p:nvPr>
            <p:ph type="title"/>
          </p:nvPr>
        </p:nvSpPr>
        <p:spPr/>
        <p:txBody>
          <a:bodyPr>
            <a:normAutofit/>
          </a:bodyPr>
          <a:lstStyle/>
          <a:p>
            <a:r>
              <a:rPr lang="en-US" sz="4400" b="1" dirty="0" smtClean="0">
                <a:solidFill>
                  <a:srgbClr val="0000FF"/>
                </a:solidFill>
              </a:rPr>
              <a:t>Conclusion</a:t>
            </a:r>
            <a:endParaRPr lang="th-TH" sz="4400" b="1" dirty="0">
              <a:solidFill>
                <a:srgbClr val="0000FF"/>
              </a:solidFill>
            </a:endParaRPr>
          </a:p>
        </p:txBody>
      </p:sp>
      <p:sp>
        <p:nvSpPr>
          <p:cNvPr id="3" name="Content Placeholder 2"/>
          <p:cNvSpPr>
            <a:spLocks noGrp="1"/>
          </p:cNvSpPr>
          <p:nvPr>
            <p:ph idx="1"/>
          </p:nvPr>
        </p:nvSpPr>
        <p:spPr>
          <a:xfrm>
            <a:off x="467544" y="1340768"/>
            <a:ext cx="8229600" cy="4525963"/>
          </a:xfrm>
        </p:spPr>
        <p:txBody>
          <a:bodyPr>
            <a:normAutofit/>
          </a:bodyPr>
          <a:lstStyle/>
          <a:p>
            <a:pPr marL="0" indent="0">
              <a:buNone/>
            </a:pPr>
            <a:r>
              <a:rPr lang="en-US" dirty="0" smtClean="0"/>
              <a:t>  </a:t>
            </a:r>
            <a:r>
              <a:rPr lang="en-US" b="1" dirty="0" smtClean="0">
                <a:solidFill>
                  <a:srgbClr val="FF0000"/>
                </a:solidFill>
              </a:rPr>
              <a:t>The magnitude of the wage elasticity depends on the  </a:t>
            </a:r>
            <a:br>
              <a:rPr lang="en-US" b="1" dirty="0" smtClean="0">
                <a:solidFill>
                  <a:srgbClr val="FF0000"/>
                </a:solidFill>
              </a:rPr>
            </a:br>
            <a:r>
              <a:rPr lang="en-US" b="1" dirty="0" smtClean="0">
                <a:solidFill>
                  <a:srgbClr val="FF0000"/>
                </a:solidFill>
              </a:rPr>
              <a:t>  estimator chosen</a:t>
            </a:r>
          </a:p>
          <a:p>
            <a:pPr marL="0" indent="0">
              <a:buNone/>
            </a:pPr>
            <a:endParaRPr lang="en-US" sz="800" b="1" dirty="0" smtClean="0">
              <a:solidFill>
                <a:srgbClr val="FF0000"/>
              </a:solidFill>
            </a:endParaRPr>
          </a:p>
          <a:p>
            <a:pPr>
              <a:buFontTx/>
              <a:buChar char="-"/>
            </a:pPr>
            <a:r>
              <a:rPr lang="en-US" sz="2400" dirty="0" smtClean="0"/>
              <a:t>By using </a:t>
            </a:r>
            <a:r>
              <a:rPr lang="en-US" sz="2400" b="1" dirty="0" smtClean="0">
                <a:solidFill>
                  <a:srgbClr val="9900FF"/>
                </a:solidFill>
              </a:rPr>
              <a:t>OLS estimator</a:t>
            </a:r>
            <a:r>
              <a:rPr lang="en-US" sz="2400" dirty="0" smtClean="0"/>
              <a:t>, the </a:t>
            </a:r>
            <a:r>
              <a:rPr lang="en-US" sz="2400" b="1" dirty="0" smtClean="0">
                <a:solidFill>
                  <a:srgbClr val="FF0000"/>
                </a:solidFill>
              </a:rPr>
              <a:t>wage elasticities are small </a:t>
            </a:r>
            <a:r>
              <a:rPr lang="en-US" sz="2400" dirty="0" smtClean="0"/>
              <a:t/>
            </a:r>
            <a:br>
              <a:rPr lang="en-US" sz="2400" dirty="0" smtClean="0"/>
            </a:br>
            <a:r>
              <a:rPr lang="en-US" sz="2400" dirty="0" smtClean="0"/>
              <a:t>which is similar to the existing studies from UK and USA. </a:t>
            </a:r>
            <a:br>
              <a:rPr lang="en-US" sz="2400" dirty="0" smtClean="0"/>
            </a:br>
            <a:r>
              <a:rPr lang="en-US" sz="2400" dirty="0" smtClean="0"/>
              <a:t>(</a:t>
            </a:r>
            <a:r>
              <a:rPr lang="en-US" sz="2400" dirty="0"/>
              <a:t>P</a:t>
            </a:r>
            <a:r>
              <a:rPr lang="en-US" sz="2400" dirty="0" smtClean="0"/>
              <a:t>ossible endogeneity occurs)</a:t>
            </a:r>
          </a:p>
          <a:p>
            <a:pPr marL="0" indent="0">
              <a:buNone/>
            </a:pPr>
            <a:endParaRPr lang="en-US" sz="800" dirty="0" smtClean="0"/>
          </a:p>
          <a:p>
            <a:pPr>
              <a:buFontTx/>
              <a:buChar char="-"/>
            </a:pPr>
            <a:r>
              <a:rPr lang="en-US" sz="2400" dirty="0" smtClean="0"/>
              <a:t>By using </a:t>
            </a:r>
            <a:r>
              <a:rPr lang="en-US" sz="2400" b="1" dirty="0" smtClean="0">
                <a:solidFill>
                  <a:srgbClr val="9900FF"/>
                </a:solidFill>
              </a:rPr>
              <a:t>FE and K estimators </a:t>
            </a:r>
            <a:r>
              <a:rPr lang="en-US" sz="2400" dirty="0" smtClean="0"/>
              <a:t>(controlling for nurse heterogeneity and correcting sample selection), </a:t>
            </a:r>
            <a:br>
              <a:rPr lang="en-US" sz="2400" dirty="0" smtClean="0"/>
            </a:br>
            <a:r>
              <a:rPr lang="en-US" sz="2400" b="1" dirty="0" smtClean="0">
                <a:solidFill>
                  <a:srgbClr val="FF0000"/>
                </a:solidFill>
              </a:rPr>
              <a:t>a negative and significant wage elasticity</a:t>
            </a:r>
            <a:r>
              <a:rPr lang="en-US" sz="2400" dirty="0" smtClean="0"/>
              <a:t> is obtained.  </a:t>
            </a:r>
          </a:p>
        </p:txBody>
      </p:sp>
    </p:spTree>
    <p:extLst>
      <p:ext uri="{BB962C8B-B14F-4D97-AF65-F5344CB8AC3E}">
        <p14:creationId xmlns:p14="http://schemas.microsoft.com/office/powerpoint/2010/main" val="6063529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8"/>
          <p:cNvSpPr/>
          <p:nvPr/>
        </p:nvSpPr>
        <p:spPr>
          <a:xfrm>
            <a:off x="334392" y="1124744"/>
            <a:ext cx="8452836" cy="3960440"/>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sp>
        <p:nvSpPr>
          <p:cNvPr id="3" name="Content Placeholder 2"/>
          <p:cNvSpPr>
            <a:spLocks noGrp="1"/>
          </p:cNvSpPr>
          <p:nvPr>
            <p:ph idx="1"/>
          </p:nvPr>
        </p:nvSpPr>
        <p:spPr>
          <a:xfrm>
            <a:off x="348627" y="1412776"/>
            <a:ext cx="8579296" cy="5649491"/>
          </a:xfrm>
        </p:spPr>
        <p:txBody>
          <a:bodyPr>
            <a:normAutofit/>
          </a:bodyPr>
          <a:lstStyle/>
          <a:p>
            <a:pPr>
              <a:buFontTx/>
              <a:buChar char="-"/>
            </a:pPr>
            <a:r>
              <a:rPr lang="en-US" sz="2400" dirty="0" smtClean="0"/>
              <a:t>By using </a:t>
            </a:r>
            <a:r>
              <a:rPr lang="en-US" sz="2400" b="1" dirty="0" smtClean="0">
                <a:solidFill>
                  <a:srgbClr val="9900FF"/>
                </a:solidFill>
              </a:rPr>
              <a:t>K-IV estimators</a:t>
            </a:r>
            <a:r>
              <a:rPr lang="en-US" sz="2400" dirty="0" smtClean="0"/>
              <a:t>, </a:t>
            </a:r>
            <a:r>
              <a:rPr lang="en-US" sz="2400" b="1" dirty="0" smtClean="0">
                <a:solidFill>
                  <a:srgbClr val="FF0000"/>
                </a:solidFill>
              </a:rPr>
              <a:t>larger positive and significant wage elasticities</a:t>
            </a:r>
            <a:r>
              <a:rPr lang="en-US" sz="2400" dirty="0" smtClean="0"/>
              <a:t> were obtained.</a:t>
            </a:r>
          </a:p>
          <a:p>
            <a:pPr>
              <a:buFontTx/>
              <a:buChar char="-"/>
            </a:pPr>
            <a:endParaRPr lang="en-US" sz="800" dirty="0"/>
          </a:p>
          <a:p>
            <a:pPr>
              <a:buFontTx/>
              <a:buChar char="-"/>
            </a:pPr>
            <a:r>
              <a:rPr lang="en-US" sz="2400" dirty="0" smtClean="0"/>
              <a:t>Another important result from this analysis is that </a:t>
            </a:r>
            <a:r>
              <a:rPr lang="en-US" sz="2400" b="1" dirty="0" smtClean="0">
                <a:solidFill>
                  <a:srgbClr val="0000FF"/>
                </a:solidFill>
              </a:rPr>
              <a:t>contractual arrangements</a:t>
            </a:r>
            <a:r>
              <a:rPr lang="en-US" sz="2400" dirty="0" smtClean="0"/>
              <a:t> as represented by </a:t>
            </a:r>
            <a:r>
              <a:rPr lang="en-US" sz="2400" b="1" dirty="0" smtClean="0">
                <a:solidFill>
                  <a:srgbClr val="0000FF"/>
                </a:solidFill>
              </a:rPr>
              <a:t>shift work </a:t>
            </a:r>
            <a:r>
              <a:rPr lang="en-US" sz="2400" dirty="0" smtClean="0"/>
              <a:t>are also important for hours of work. </a:t>
            </a:r>
          </a:p>
          <a:p>
            <a:pPr marL="0" indent="0">
              <a:buNone/>
            </a:pPr>
            <a:r>
              <a:rPr lang="en-US" sz="2400" dirty="0" smtClean="0"/>
              <a:t>     The reason is that the work contract specifies </a:t>
            </a:r>
            <a:r>
              <a:rPr lang="en-US" sz="2400" b="1" dirty="0" smtClean="0"/>
              <a:t>working         </a:t>
            </a:r>
            <a:br>
              <a:rPr lang="en-US" sz="2400" b="1" dirty="0" smtClean="0"/>
            </a:br>
            <a:r>
              <a:rPr lang="en-US" sz="2400" b="1" dirty="0" smtClean="0"/>
              <a:t>     conditions and payment</a:t>
            </a:r>
            <a:r>
              <a:rPr lang="en-US" sz="2400" dirty="0" smtClean="0"/>
              <a:t>, including standard hours of work and     </a:t>
            </a:r>
            <a:br>
              <a:rPr lang="en-US" sz="2400" dirty="0" smtClean="0"/>
            </a:br>
            <a:r>
              <a:rPr lang="en-US" sz="2400" dirty="0" smtClean="0"/>
              <a:t>     compensation for work outside of normal working hours. </a:t>
            </a:r>
            <a:endParaRPr lang="en-US" sz="2400" dirty="0"/>
          </a:p>
          <a:p>
            <a:pPr marL="0" indent="0">
              <a:buNone/>
            </a:pPr>
            <a:endParaRPr lang="en-US" sz="2400" dirty="0" smtClean="0">
              <a:solidFill>
                <a:schemeClr val="tx2">
                  <a:lumMod val="60000"/>
                  <a:lumOff val="40000"/>
                </a:schemeClr>
              </a:solidFill>
            </a:endParaRPr>
          </a:p>
          <a:p>
            <a:pPr marL="0" indent="0">
              <a:buNone/>
            </a:pPr>
            <a:r>
              <a:rPr lang="en-US" sz="2400" dirty="0">
                <a:solidFill>
                  <a:schemeClr val="tx2">
                    <a:lumMod val="60000"/>
                    <a:lumOff val="40000"/>
                  </a:schemeClr>
                </a:solidFill>
              </a:rPr>
              <a:t> </a:t>
            </a:r>
            <a:r>
              <a:rPr lang="en-US" sz="2400" dirty="0" smtClean="0">
                <a:solidFill>
                  <a:schemeClr val="tx2">
                    <a:lumMod val="60000"/>
                    <a:lumOff val="40000"/>
                  </a:schemeClr>
                </a:solidFill>
              </a:rPr>
              <a:t> </a:t>
            </a:r>
          </a:p>
        </p:txBody>
      </p:sp>
      <p:sp>
        <p:nvSpPr>
          <p:cNvPr id="5" name="Title 1"/>
          <p:cNvSpPr>
            <a:spLocks noGrp="1"/>
          </p:cNvSpPr>
          <p:nvPr>
            <p:ph type="title"/>
          </p:nvPr>
        </p:nvSpPr>
        <p:spPr>
          <a:xfrm>
            <a:off x="417843" y="188640"/>
            <a:ext cx="8229600" cy="1143000"/>
          </a:xfrm>
        </p:spPr>
        <p:txBody>
          <a:bodyPr>
            <a:normAutofit/>
          </a:bodyPr>
          <a:lstStyle/>
          <a:p>
            <a:r>
              <a:rPr lang="en-US" sz="4400" b="1" dirty="0" smtClean="0">
                <a:solidFill>
                  <a:srgbClr val="0000FF"/>
                </a:solidFill>
              </a:rPr>
              <a:t>Conclusion</a:t>
            </a:r>
            <a:endParaRPr lang="th-TH" sz="4400" b="1" dirty="0">
              <a:solidFill>
                <a:srgbClr val="0000FF"/>
              </a:solidFill>
            </a:endParaRPr>
          </a:p>
        </p:txBody>
      </p:sp>
    </p:spTree>
    <p:extLst>
      <p:ext uri="{BB962C8B-B14F-4D97-AF65-F5344CB8AC3E}">
        <p14:creationId xmlns:p14="http://schemas.microsoft.com/office/powerpoint/2010/main" val="29646174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8"/>
          <p:cNvSpPr/>
          <p:nvPr/>
        </p:nvSpPr>
        <p:spPr>
          <a:xfrm>
            <a:off x="334392" y="1196752"/>
            <a:ext cx="8452836" cy="3744416"/>
          </a:xfrm>
          <a:prstGeom prst="roundRect">
            <a:avLst/>
          </a:prstGeom>
          <a:solidFill>
            <a:schemeClr val="tx2">
              <a:lumMod val="20000"/>
              <a:lumOff val="8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th-TH" dirty="0"/>
          </a:p>
        </p:txBody>
      </p:sp>
      <p:sp>
        <p:nvSpPr>
          <p:cNvPr id="2" name="TextBox 1"/>
          <p:cNvSpPr txBox="1"/>
          <p:nvPr/>
        </p:nvSpPr>
        <p:spPr>
          <a:xfrm>
            <a:off x="564132" y="1432515"/>
            <a:ext cx="8210334" cy="3508653"/>
          </a:xfrm>
          <a:prstGeom prst="rect">
            <a:avLst/>
          </a:prstGeom>
          <a:noFill/>
        </p:spPr>
        <p:txBody>
          <a:bodyPr wrap="square" rtlCol="0">
            <a:spAutoFit/>
          </a:bodyPr>
          <a:lstStyle/>
          <a:p>
            <a:r>
              <a:rPr lang="en-US" sz="2800" dirty="0"/>
              <a:t>To sum up, </a:t>
            </a:r>
            <a:r>
              <a:rPr lang="en-US" sz="2800" b="1" dirty="0">
                <a:solidFill>
                  <a:srgbClr val="0000FF"/>
                </a:solidFill>
              </a:rPr>
              <a:t>wages do matter for nurses’ </a:t>
            </a:r>
            <a:r>
              <a:rPr lang="en-US" sz="2800" b="1" dirty="0" smtClean="0">
                <a:solidFill>
                  <a:srgbClr val="0000FF"/>
                </a:solidFill>
              </a:rPr>
              <a:t>labor supply</a:t>
            </a:r>
            <a:r>
              <a:rPr lang="en-US" sz="2800" dirty="0" smtClean="0"/>
              <a:t> </a:t>
            </a:r>
            <a:r>
              <a:rPr lang="en-US" sz="2800" dirty="0"/>
              <a:t>but that </a:t>
            </a:r>
            <a:r>
              <a:rPr lang="en-US" sz="2800" b="1" dirty="0">
                <a:solidFill>
                  <a:srgbClr val="FF0000"/>
                </a:solidFill>
              </a:rPr>
              <a:t>individual characteristics of nurse</a:t>
            </a:r>
            <a:r>
              <a:rPr lang="en-US" sz="2800" dirty="0"/>
              <a:t> including </a:t>
            </a:r>
            <a:r>
              <a:rPr lang="en-US" sz="2800" b="1" u="sng" dirty="0"/>
              <a:t>several institutional aspects, and contractual arrangements</a:t>
            </a:r>
            <a:r>
              <a:rPr lang="en-US" sz="2800" dirty="0"/>
              <a:t> </a:t>
            </a:r>
            <a:r>
              <a:rPr lang="en-US" sz="2800" b="1" dirty="0">
                <a:solidFill>
                  <a:srgbClr val="FF3300"/>
                </a:solidFill>
              </a:rPr>
              <a:t>also </a:t>
            </a:r>
            <a:r>
              <a:rPr lang="en-US" sz="2800" dirty="0"/>
              <a:t>play important roles for how many hours of work are performed.</a:t>
            </a:r>
          </a:p>
          <a:p>
            <a:endParaRPr lang="en-US" sz="800" dirty="0"/>
          </a:p>
          <a:p>
            <a:r>
              <a:rPr lang="en-US" sz="2800" dirty="0" smtClean="0"/>
              <a:t>    Besides</a:t>
            </a:r>
            <a:r>
              <a:rPr lang="en-US" sz="2800" dirty="0"/>
              <a:t>, the health institutions’ financial situation and governing structures may be important. </a:t>
            </a:r>
          </a:p>
          <a:p>
            <a:endParaRPr lang="th-TH" dirty="0"/>
          </a:p>
        </p:txBody>
      </p:sp>
      <p:sp>
        <p:nvSpPr>
          <p:cNvPr id="6" name="TextBox 5"/>
          <p:cNvSpPr txBox="1"/>
          <p:nvPr/>
        </p:nvSpPr>
        <p:spPr>
          <a:xfrm>
            <a:off x="543854" y="415235"/>
            <a:ext cx="4105877" cy="769441"/>
          </a:xfrm>
          <a:prstGeom prst="rect">
            <a:avLst/>
          </a:prstGeom>
          <a:noFill/>
        </p:spPr>
        <p:txBody>
          <a:bodyPr wrap="square" rtlCol="0">
            <a:spAutoFit/>
          </a:bodyPr>
          <a:lstStyle/>
          <a:p>
            <a:r>
              <a:rPr lang="en-US" sz="4400" b="1" dirty="0" smtClean="0">
                <a:solidFill>
                  <a:srgbClr val="0000FF"/>
                </a:solidFill>
              </a:rPr>
              <a:t>Conclusion**</a:t>
            </a:r>
            <a:endParaRPr lang="th-TH" sz="4400" b="1" dirty="0">
              <a:solidFill>
                <a:srgbClr val="0000FF"/>
              </a:solidFill>
            </a:endParaRPr>
          </a:p>
        </p:txBody>
      </p:sp>
    </p:spTree>
    <p:extLst>
      <p:ext uri="{BB962C8B-B14F-4D97-AF65-F5344CB8AC3E}">
        <p14:creationId xmlns:p14="http://schemas.microsoft.com/office/powerpoint/2010/main" val="25363022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SPIRE_4755\Documents\nurse\397041.jpg"/>
          <p:cNvPicPr>
            <a:picLocks noChangeAspect="1" noChangeArrowheads="1"/>
          </p:cNvPicPr>
          <p:nvPr/>
        </p:nvPicPr>
        <p:blipFill>
          <a:blip r:embed="rId2"/>
          <a:srcRect/>
          <a:stretch>
            <a:fillRect/>
          </a:stretch>
        </p:blipFill>
        <p:spPr bwMode="auto">
          <a:xfrm>
            <a:off x="6429388" y="0"/>
            <a:ext cx="2714612" cy="1809741"/>
          </a:xfrm>
          <a:prstGeom prst="rect">
            <a:avLst/>
          </a:prstGeom>
          <a:noFill/>
        </p:spPr>
      </p:pic>
      <p:sp>
        <p:nvSpPr>
          <p:cNvPr id="2" name="Title 1"/>
          <p:cNvSpPr>
            <a:spLocks noGrp="1"/>
          </p:cNvSpPr>
          <p:nvPr>
            <p:ph type="title"/>
          </p:nvPr>
        </p:nvSpPr>
        <p:spPr>
          <a:xfrm>
            <a:off x="214282" y="142852"/>
            <a:ext cx="6877998" cy="857256"/>
          </a:xfrm>
        </p:spPr>
        <p:txBody>
          <a:bodyPr>
            <a:noAutofit/>
          </a:bodyPr>
          <a:lstStyle/>
          <a:p>
            <a:pPr algn="l"/>
            <a:r>
              <a:rPr lang="en-US" sz="4400" b="1" dirty="0" smtClean="0">
                <a:solidFill>
                  <a:srgbClr val="0000FF"/>
                </a:solidFill>
              </a:rPr>
              <a:t>Example in the real world</a:t>
            </a:r>
            <a:endParaRPr lang="en-US" sz="4400" b="1" dirty="0">
              <a:solidFill>
                <a:srgbClr val="0000FF"/>
              </a:solidFill>
            </a:endParaRPr>
          </a:p>
        </p:txBody>
      </p:sp>
      <p:sp>
        <p:nvSpPr>
          <p:cNvPr id="3" name="Content Placeholder 2"/>
          <p:cNvSpPr>
            <a:spLocks noGrp="1"/>
          </p:cNvSpPr>
          <p:nvPr>
            <p:ph idx="1"/>
          </p:nvPr>
        </p:nvSpPr>
        <p:spPr>
          <a:xfrm>
            <a:off x="500034" y="1500174"/>
            <a:ext cx="8229600" cy="4525963"/>
          </a:xfrm>
        </p:spPr>
        <p:txBody>
          <a:bodyPr/>
          <a:lstStyle/>
          <a:p>
            <a:pPr>
              <a:buNone/>
            </a:pPr>
            <a:endParaRPr lang="en-US" dirty="0" smtClean="0"/>
          </a:p>
          <a:p>
            <a:endParaRPr lang="en-US" dirty="0"/>
          </a:p>
        </p:txBody>
      </p:sp>
      <p:sp>
        <p:nvSpPr>
          <p:cNvPr id="12" name="TextBox 11"/>
          <p:cNvSpPr txBox="1"/>
          <p:nvPr/>
        </p:nvSpPr>
        <p:spPr>
          <a:xfrm>
            <a:off x="218688" y="980728"/>
            <a:ext cx="6014472" cy="584775"/>
          </a:xfrm>
          <a:prstGeom prst="rect">
            <a:avLst/>
          </a:prstGeom>
          <a:noFill/>
        </p:spPr>
        <p:txBody>
          <a:bodyPr wrap="square" rtlCol="0">
            <a:spAutoFit/>
          </a:bodyPr>
          <a:lstStyle/>
          <a:p>
            <a:r>
              <a:rPr lang="en-US" sz="3200" b="1" dirty="0" smtClean="0">
                <a:solidFill>
                  <a:srgbClr val="0000FF"/>
                </a:solidFill>
              </a:rPr>
              <a:t>Shortage of nurse in Thailand</a:t>
            </a:r>
            <a:endParaRPr lang="th-TH" sz="3200" b="1" dirty="0">
              <a:solidFill>
                <a:srgbClr val="0000FF"/>
              </a:solidFill>
            </a:endParaRPr>
          </a:p>
        </p:txBody>
      </p:sp>
      <p:sp>
        <p:nvSpPr>
          <p:cNvPr id="14" name="สี่เหลี่ยมมุมมน 13"/>
          <p:cNvSpPr/>
          <p:nvPr/>
        </p:nvSpPr>
        <p:spPr>
          <a:xfrm>
            <a:off x="214282" y="1700808"/>
            <a:ext cx="8358246" cy="4500594"/>
          </a:xfrm>
          <a:prstGeom prst="round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solidFill>
                  <a:schemeClr val="accent1">
                    <a:lumMod val="75000"/>
                  </a:schemeClr>
                </a:solidFill>
              </a:rPr>
              <a:t/>
            </a:r>
            <a:br>
              <a:rPr lang="en-US" sz="2200" b="1" dirty="0" smtClean="0">
                <a:solidFill>
                  <a:schemeClr val="accent1">
                    <a:lumMod val="75000"/>
                  </a:schemeClr>
                </a:solidFill>
              </a:rPr>
            </a:br>
            <a:endParaRPr lang="en-US" sz="2200" b="1" dirty="0" smtClean="0">
              <a:solidFill>
                <a:schemeClr val="accent1">
                  <a:lumMod val="75000"/>
                </a:schemeClr>
              </a:solidFill>
            </a:endParaRPr>
          </a:p>
          <a:p>
            <a:pPr algn="ctr"/>
            <a:endParaRPr lang="en-US" sz="2200" b="1" dirty="0" smtClean="0">
              <a:solidFill>
                <a:schemeClr val="accent1">
                  <a:lumMod val="75000"/>
                </a:schemeClr>
              </a:solidFill>
            </a:endParaRPr>
          </a:p>
          <a:p>
            <a:pPr algn="ctr"/>
            <a:endParaRPr lang="en-US" sz="2200" b="1" dirty="0" smtClean="0">
              <a:solidFill>
                <a:schemeClr val="accent1">
                  <a:lumMod val="75000"/>
                </a:schemeClr>
              </a:solidFill>
            </a:endParaRPr>
          </a:p>
          <a:p>
            <a:pPr algn="ctr"/>
            <a:r>
              <a:rPr lang="en-US" sz="1900" b="1" dirty="0">
                <a:solidFill>
                  <a:schemeClr val="tx1"/>
                </a:solidFill>
              </a:rPr>
              <a:t>C</a:t>
            </a:r>
            <a:r>
              <a:rPr lang="en-US" sz="1900" b="1" dirty="0" smtClean="0">
                <a:solidFill>
                  <a:schemeClr val="tx1"/>
                </a:solidFill>
              </a:rPr>
              <a:t>hronic shortages of professors and lecturers in the nursing sector is a pressing concern that threatens the sustainability and attractiveness of Thailand's medical services in the long term, says the Thailand Nursing and Midwifery Council.</a:t>
            </a:r>
            <a:br>
              <a:rPr lang="en-US" sz="1900" b="1" dirty="0" smtClean="0">
                <a:solidFill>
                  <a:schemeClr val="tx1"/>
                </a:solidFill>
              </a:rPr>
            </a:br>
            <a:r>
              <a:rPr lang="en-US" sz="1900" b="1" dirty="0" smtClean="0">
                <a:solidFill>
                  <a:schemeClr val="tx1"/>
                </a:solidFill>
              </a:rPr>
              <a:t/>
            </a:r>
            <a:br>
              <a:rPr lang="en-US" sz="1900" b="1" dirty="0" smtClean="0">
                <a:solidFill>
                  <a:schemeClr val="tx1"/>
                </a:solidFill>
              </a:rPr>
            </a:br>
            <a:r>
              <a:rPr lang="en-US" sz="1900" b="1" dirty="0" smtClean="0">
                <a:solidFill>
                  <a:schemeClr val="tx1"/>
                </a:solidFill>
              </a:rPr>
              <a:t>She said Thailand has faced a shortage of nursing lecturers for the past decade, and as services expand in cities and rural areas, both the quantity and quality of new nursing graduates may be at stake.</a:t>
            </a:r>
            <a:br>
              <a:rPr lang="en-US" sz="1900" b="1" dirty="0" smtClean="0">
                <a:solidFill>
                  <a:schemeClr val="tx1"/>
                </a:solidFill>
              </a:rPr>
            </a:br>
            <a:r>
              <a:rPr lang="en-US" sz="1900" b="1" dirty="0" smtClean="0">
                <a:solidFill>
                  <a:schemeClr val="tx1"/>
                </a:solidFill>
              </a:rPr>
              <a:t> </a:t>
            </a:r>
            <a:br>
              <a:rPr lang="en-US" sz="1900" b="1" dirty="0" smtClean="0">
                <a:solidFill>
                  <a:schemeClr val="tx1"/>
                </a:solidFill>
              </a:rPr>
            </a:br>
            <a:r>
              <a:rPr lang="en-US" sz="1900" b="1" dirty="0" smtClean="0">
                <a:solidFill>
                  <a:schemeClr val="tx1"/>
                </a:solidFill>
              </a:rPr>
              <a:t>48% of nurses who are hired as temporary staff in public hospitals leave their jobs in the first year, and about 25% of nurses leave in the second year. Most of those nurses are drawn into private hospitals The Thai Journal of Nursing Council indicated earlier this year that more than 31,000 nurses are needed to fill gaps in public hospitals. The report predicted the nursing shortage will worsen over time. </a:t>
            </a:r>
            <a:r>
              <a:rPr lang="en-US" sz="2000" b="1" dirty="0" smtClean="0">
                <a:solidFill>
                  <a:schemeClr val="tx1"/>
                </a:solidFill>
              </a:rPr>
              <a:t/>
            </a:r>
            <a:br>
              <a:rPr lang="en-US" sz="2000" b="1" dirty="0" smtClean="0">
                <a:solidFill>
                  <a:schemeClr val="tx1"/>
                </a:solidFill>
              </a:rPr>
            </a:br>
            <a:r>
              <a:rPr lang="en-US" sz="2200" b="1" dirty="0" smtClean="0">
                <a:solidFill>
                  <a:schemeClr val="accent1">
                    <a:lumMod val="75000"/>
                  </a:schemeClr>
                </a:solidFill>
              </a:rPr>
              <a:t/>
            </a:r>
            <a:br>
              <a:rPr lang="en-US" sz="2200" b="1" dirty="0" smtClean="0">
                <a:solidFill>
                  <a:schemeClr val="accent1">
                    <a:lumMod val="75000"/>
                  </a:schemeClr>
                </a:solidFill>
              </a:rPr>
            </a:br>
            <a:r>
              <a:rPr lang="en-US" sz="2000" b="1" dirty="0" smtClean="0">
                <a:solidFill>
                  <a:schemeClr val="accent1">
                    <a:lumMod val="75000"/>
                  </a:schemeClr>
                </a:solidFill>
              </a:rPr>
              <a:t/>
            </a:r>
            <a:br>
              <a:rPr lang="en-US" sz="2000" b="1" dirty="0" smtClean="0">
                <a:solidFill>
                  <a:schemeClr val="accent1">
                    <a:lumMod val="75000"/>
                  </a:schemeClr>
                </a:solidFill>
              </a:rPr>
            </a:br>
            <a:endParaRPr lang="en-US" sz="2000" b="1" dirty="0" smtClean="0">
              <a:solidFill>
                <a:schemeClr val="accent1">
                  <a:lumMod val="75000"/>
                </a:schemeClr>
              </a:solidFill>
            </a:endParaRPr>
          </a:p>
          <a:p>
            <a:pPr algn="ctr"/>
            <a:endParaRPr lang="th-TH" sz="2000" b="1" dirty="0">
              <a:solidFill>
                <a:schemeClr val="accent1">
                  <a:lumMod val="75000"/>
                </a:schemeClr>
              </a:solidFill>
            </a:endParaRPr>
          </a:p>
        </p:txBody>
      </p:sp>
    </p:spTree>
    <p:extLst>
      <p:ext uri="{BB962C8B-B14F-4D97-AF65-F5344CB8AC3E}">
        <p14:creationId xmlns:p14="http://schemas.microsoft.com/office/powerpoint/2010/main" val="41033094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สี่เหลี่ยมมุมมน 13"/>
          <p:cNvSpPr/>
          <p:nvPr/>
        </p:nvSpPr>
        <p:spPr>
          <a:xfrm>
            <a:off x="214282" y="1714488"/>
            <a:ext cx="8358246" cy="3643338"/>
          </a:xfrm>
          <a:prstGeom prst="round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accent1">
                  <a:lumMod val="75000"/>
                </a:schemeClr>
              </a:solidFill>
            </a:endParaRPr>
          </a:p>
          <a:p>
            <a:endParaRPr lang="en-US" sz="2000" b="1" dirty="0" smtClean="0">
              <a:solidFill>
                <a:schemeClr val="accent1">
                  <a:lumMod val="75000"/>
                </a:schemeClr>
              </a:solidFill>
            </a:endParaRPr>
          </a:p>
          <a:p>
            <a:endParaRPr lang="en-US" sz="2000" b="1" dirty="0" smtClean="0">
              <a:solidFill>
                <a:schemeClr val="accent1">
                  <a:lumMod val="75000"/>
                </a:schemeClr>
              </a:solidFill>
            </a:endParaRPr>
          </a:p>
          <a:p>
            <a:endParaRPr lang="en-US" sz="2000" b="1" dirty="0" smtClean="0">
              <a:solidFill>
                <a:schemeClr val="accent1">
                  <a:lumMod val="75000"/>
                </a:schemeClr>
              </a:solidFill>
            </a:endParaRPr>
          </a:p>
          <a:p>
            <a:endParaRPr lang="en-US" sz="2000" b="1" dirty="0" smtClean="0">
              <a:solidFill>
                <a:schemeClr val="accent1">
                  <a:lumMod val="75000"/>
                </a:schemeClr>
              </a:solidFill>
            </a:endParaRPr>
          </a:p>
          <a:p>
            <a:endParaRPr lang="en-US" sz="2000" b="1" dirty="0" smtClean="0">
              <a:solidFill>
                <a:schemeClr val="accent1">
                  <a:lumMod val="75000"/>
                </a:schemeClr>
              </a:solidFill>
            </a:endParaRPr>
          </a:p>
          <a:p>
            <a:r>
              <a:rPr lang="en-US" sz="2000" b="1" dirty="0" smtClean="0">
                <a:solidFill>
                  <a:schemeClr val="accent1">
                    <a:lumMod val="75000"/>
                  </a:schemeClr>
                </a:solidFill>
              </a:rPr>
              <a:t> </a:t>
            </a:r>
            <a:r>
              <a:rPr lang="en-US" sz="2000" b="1" dirty="0" smtClean="0">
                <a:solidFill>
                  <a:srgbClr val="FF0000"/>
                </a:solidFill>
              </a:rPr>
              <a:t>(Source: Bangkok Post, HEALTH, Temp nurse upgrade 'will halt exodus',    </a:t>
            </a:r>
            <a:br>
              <a:rPr lang="en-US" sz="2000" b="1" dirty="0" smtClean="0">
                <a:solidFill>
                  <a:srgbClr val="FF0000"/>
                </a:solidFill>
              </a:rPr>
            </a:br>
            <a:r>
              <a:rPr lang="en-US" sz="2000" b="1" dirty="0" smtClean="0">
                <a:solidFill>
                  <a:srgbClr val="FF0000"/>
                </a:solidFill>
              </a:rPr>
              <a:t>  12/12/2012, Paritta Wangkiat, link</a:t>
            </a:r>
            <a:r>
              <a:rPr lang="th-TH" sz="2800" b="1" dirty="0" smtClean="0">
                <a:solidFill>
                  <a:srgbClr val="FF0000"/>
                </a:solidFill>
              </a:rPr>
              <a:t>)</a:t>
            </a:r>
            <a:endParaRPr lang="th-TH" sz="2000" b="1" dirty="0">
              <a:solidFill>
                <a:srgbClr val="FF0000"/>
              </a:solidFill>
            </a:endParaRPr>
          </a:p>
        </p:txBody>
      </p:sp>
      <p:sp>
        <p:nvSpPr>
          <p:cNvPr id="16" name="TextBox 15"/>
          <p:cNvSpPr txBox="1"/>
          <p:nvPr/>
        </p:nvSpPr>
        <p:spPr>
          <a:xfrm>
            <a:off x="680347" y="1428736"/>
            <a:ext cx="7358114" cy="2831544"/>
          </a:xfrm>
          <a:prstGeom prst="rect">
            <a:avLst/>
          </a:prstGeom>
          <a:noFill/>
        </p:spPr>
        <p:txBody>
          <a:bodyPr wrap="square" rtlCol="0">
            <a:spAutoFit/>
          </a:bodyPr>
          <a:lstStyle/>
          <a:p>
            <a:r>
              <a:rPr lang="en-US" sz="2000" b="1" dirty="0" smtClean="0">
                <a:solidFill>
                  <a:schemeClr val="accent1">
                    <a:lumMod val="75000"/>
                  </a:schemeClr>
                </a:solidFill>
              </a:rPr>
              <a:t/>
            </a:r>
            <a:br>
              <a:rPr lang="en-US" sz="2000" b="1" dirty="0" smtClean="0">
                <a:solidFill>
                  <a:schemeClr val="accent1">
                    <a:lumMod val="75000"/>
                  </a:schemeClr>
                </a:solidFill>
              </a:rPr>
            </a:br>
            <a:r>
              <a:rPr lang="en-US" sz="2000" dirty="0" smtClean="0">
                <a:solidFill>
                  <a:schemeClr val="accent1">
                    <a:lumMod val="75000"/>
                  </a:schemeClr>
                </a:solidFill>
              </a:rPr>
              <a:t/>
            </a:r>
            <a:br>
              <a:rPr lang="en-US" sz="2000" dirty="0" smtClean="0">
                <a:solidFill>
                  <a:schemeClr val="accent1">
                    <a:lumMod val="75000"/>
                  </a:schemeClr>
                </a:solidFill>
              </a:rPr>
            </a:br>
            <a:r>
              <a:rPr lang="en-US" sz="2000" b="1" dirty="0" smtClean="0"/>
              <a:t>The launch of the Asean Economic Community (AEC) in 2015 and the government's medical hub project could worsen the drain of public sector nurses, Ms Jintana said The AEC and the government's medical hub project would attract more nurses into the private sector as they opt for higher-paid foreign positions or take jobs in private.</a:t>
            </a:r>
            <a:endParaRPr lang="th-TH" sz="2000" b="1" dirty="0" smtClean="0"/>
          </a:p>
          <a:p>
            <a:endParaRPr lang="th-TH" dirty="0"/>
          </a:p>
        </p:txBody>
      </p:sp>
      <p:pic>
        <p:nvPicPr>
          <p:cNvPr id="17" name="Picture 3" descr="C:\Users\ASPIRE_4755\Documents\nurse\download.jpg"/>
          <p:cNvPicPr>
            <a:picLocks noChangeAspect="1" noChangeArrowheads="1"/>
          </p:cNvPicPr>
          <p:nvPr/>
        </p:nvPicPr>
        <p:blipFill>
          <a:blip r:embed="rId2"/>
          <a:srcRect/>
          <a:stretch>
            <a:fillRect/>
          </a:stretch>
        </p:blipFill>
        <p:spPr bwMode="auto">
          <a:xfrm>
            <a:off x="7346746" y="4509120"/>
            <a:ext cx="1807995" cy="2467160"/>
          </a:xfrm>
          <a:prstGeom prst="rect">
            <a:avLst/>
          </a:prstGeom>
          <a:noFill/>
        </p:spPr>
      </p:pic>
      <p:pic>
        <p:nvPicPr>
          <p:cNvPr id="18" name="Picture 2" descr="C:\Users\ASPIRE_4755\Documents\nurse\397041.jpg"/>
          <p:cNvPicPr>
            <a:picLocks noChangeAspect="1" noChangeArrowheads="1"/>
          </p:cNvPicPr>
          <p:nvPr/>
        </p:nvPicPr>
        <p:blipFill>
          <a:blip r:embed="rId3"/>
          <a:srcRect/>
          <a:stretch>
            <a:fillRect/>
          </a:stretch>
        </p:blipFill>
        <p:spPr bwMode="auto">
          <a:xfrm>
            <a:off x="6444208" y="0"/>
            <a:ext cx="2699792" cy="1902847"/>
          </a:xfrm>
          <a:prstGeom prst="rect">
            <a:avLst/>
          </a:prstGeom>
          <a:noFill/>
        </p:spPr>
      </p:pic>
      <p:sp>
        <p:nvSpPr>
          <p:cNvPr id="9" name="Title 1"/>
          <p:cNvSpPr txBox="1">
            <a:spLocks/>
          </p:cNvSpPr>
          <p:nvPr/>
        </p:nvSpPr>
        <p:spPr>
          <a:xfrm>
            <a:off x="214282" y="142852"/>
            <a:ext cx="6877998" cy="85725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600" kern="1200">
                <a:solidFill>
                  <a:srgbClr val="017BA1"/>
                </a:solidFill>
                <a:latin typeface="+mj-lt"/>
                <a:ea typeface="+mj-ea"/>
                <a:cs typeface="+mj-cs"/>
              </a:defRPr>
            </a:lvl1pPr>
          </a:lstStyle>
          <a:p>
            <a:r>
              <a:rPr lang="en-US" sz="4400" b="1" dirty="0" smtClean="0">
                <a:solidFill>
                  <a:srgbClr val="0000FF"/>
                </a:solidFill>
              </a:rPr>
              <a:t>Example in the real world</a:t>
            </a:r>
            <a:endParaRPr lang="en-US" sz="4400" b="1" dirty="0">
              <a:solidFill>
                <a:srgbClr val="0000FF"/>
              </a:solidFill>
            </a:endParaRPr>
          </a:p>
        </p:txBody>
      </p:sp>
      <p:sp>
        <p:nvSpPr>
          <p:cNvPr id="11" name="TextBox 10"/>
          <p:cNvSpPr txBox="1"/>
          <p:nvPr/>
        </p:nvSpPr>
        <p:spPr>
          <a:xfrm>
            <a:off x="218688" y="980728"/>
            <a:ext cx="6014472" cy="584775"/>
          </a:xfrm>
          <a:prstGeom prst="rect">
            <a:avLst/>
          </a:prstGeom>
          <a:noFill/>
        </p:spPr>
        <p:txBody>
          <a:bodyPr wrap="square" rtlCol="0">
            <a:spAutoFit/>
          </a:bodyPr>
          <a:lstStyle/>
          <a:p>
            <a:r>
              <a:rPr lang="en-US" sz="3200" b="1" dirty="0" smtClean="0">
                <a:solidFill>
                  <a:srgbClr val="0000FF"/>
                </a:solidFill>
              </a:rPr>
              <a:t>Shortage of nurse in Thailand</a:t>
            </a:r>
            <a:endParaRPr lang="th-TH" sz="3200" b="1" dirty="0">
              <a:solidFill>
                <a:srgbClr val="0000FF"/>
              </a:solidFill>
            </a:endParaRPr>
          </a:p>
        </p:txBody>
      </p:sp>
    </p:spTree>
    <p:extLst>
      <p:ext uri="{BB962C8B-B14F-4D97-AF65-F5344CB8AC3E}">
        <p14:creationId xmlns:p14="http://schemas.microsoft.com/office/powerpoint/2010/main" val="410330949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ลูกศรเชื่อมต่อแบบตรง 4"/>
          <p:cNvCxnSpPr/>
          <p:nvPr/>
        </p:nvCxnSpPr>
        <p:spPr>
          <a:xfrm rot="5400000" flipH="1" flipV="1">
            <a:off x="365" y="3214289"/>
            <a:ext cx="3857652" cy="79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ลูกศรเชื่อมต่อแบบตรง 5"/>
          <p:cNvCxnSpPr/>
          <p:nvPr/>
        </p:nvCxnSpPr>
        <p:spPr>
          <a:xfrm>
            <a:off x="1929588" y="5143512"/>
            <a:ext cx="5286412" cy="158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643836" y="928670"/>
            <a:ext cx="714939" cy="369332"/>
          </a:xfrm>
          <a:prstGeom prst="rect">
            <a:avLst/>
          </a:prstGeom>
          <a:noFill/>
        </p:spPr>
        <p:txBody>
          <a:bodyPr wrap="none" rtlCol="0">
            <a:spAutoFit/>
          </a:bodyPr>
          <a:lstStyle/>
          <a:p>
            <a:r>
              <a:rPr lang="en-US" dirty="0" smtClean="0"/>
              <a:t>Wage</a:t>
            </a:r>
            <a:endParaRPr lang="th-TH" dirty="0"/>
          </a:p>
        </p:txBody>
      </p:sp>
      <p:sp>
        <p:nvSpPr>
          <p:cNvPr id="13" name="TextBox 12"/>
          <p:cNvSpPr txBox="1"/>
          <p:nvPr/>
        </p:nvSpPr>
        <p:spPr>
          <a:xfrm>
            <a:off x="7287438" y="4929198"/>
            <a:ext cx="1251496" cy="369332"/>
          </a:xfrm>
          <a:prstGeom prst="rect">
            <a:avLst/>
          </a:prstGeom>
          <a:noFill/>
        </p:spPr>
        <p:txBody>
          <a:bodyPr wrap="none" rtlCol="0">
            <a:spAutoFit/>
          </a:bodyPr>
          <a:lstStyle/>
          <a:p>
            <a:r>
              <a:rPr lang="en-US" dirty="0" smtClean="0"/>
              <a:t>Labors </a:t>
            </a:r>
            <a:r>
              <a:rPr lang="th-TH" dirty="0" smtClean="0"/>
              <a:t>( </a:t>
            </a:r>
            <a:r>
              <a:rPr lang="en-US" dirty="0" smtClean="0"/>
              <a:t>NS</a:t>
            </a:r>
            <a:r>
              <a:rPr lang="th-TH" dirty="0" smtClean="0"/>
              <a:t>)</a:t>
            </a:r>
            <a:endParaRPr lang="th-TH" dirty="0"/>
          </a:p>
        </p:txBody>
      </p:sp>
      <p:cxnSp>
        <p:nvCxnSpPr>
          <p:cNvPr id="16" name="ตัวเชื่อมต่อตรง 15"/>
          <p:cNvCxnSpPr/>
          <p:nvPr/>
        </p:nvCxnSpPr>
        <p:spPr>
          <a:xfrm flipV="1">
            <a:off x="2643968" y="1857364"/>
            <a:ext cx="3214710" cy="264320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572926" y="1488032"/>
            <a:ext cx="1643399" cy="369332"/>
          </a:xfrm>
          <a:prstGeom prst="rect">
            <a:avLst/>
          </a:prstGeom>
          <a:noFill/>
        </p:spPr>
        <p:txBody>
          <a:bodyPr wrap="none" rtlCol="0">
            <a:spAutoFit/>
          </a:bodyPr>
          <a:lstStyle/>
          <a:p>
            <a:r>
              <a:rPr lang="en-US" dirty="0" smtClean="0"/>
              <a:t>Supply of Labor</a:t>
            </a:r>
            <a:endParaRPr lang="th-TH" dirty="0"/>
          </a:p>
        </p:txBody>
      </p:sp>
      <p:cxnSp>
        <p:nvCxnSpPr>
          <p:cNvPr id="19" name="ตัวเชื่อมต่อตรง 18"/>
          <p:cNvCxnSpPr/>
          <p:nvPr/>
        </p:nvCxnSpPr>
        <p:spPr>
          <a:xfrm>
            <a:off x="2786844" y="1643050"/>
            <a:ext cx="4143404" cy="300039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6858810" y="4572008"/>
            <a:ext cx="625492" cy="369332"/>
          </a:xfrm>
          <a:prstGeom prst="rect">
            <a:avLst/>
          </a:prstGeom>
          <a:noFill/>
        </p:spPr>
        <p:txBody>
          <a:bodyPr wrap="none" rtlCol="0">
            <a:spAutoFit/>
          </a:bodyPr>
          <a:lstStyle/>
          <a:p>
            <a:r>
              <a:rPr lang="en-US" dirty="0" smtClean="0"/>
              <a:t>MRP</a:t>
            </a:r>
            <a:endParaRPr lang="th-TH" dirty="0"/>
          </a:p>
        </p:txBody>
      </p:sp>
      <p:cxnSp>
        <p:nvCxnSpPr>
          <p:cNvPr id="22" name="ตัวเชื่อมต่อตรง 21"/>
          <p:cNvCxnSpPr/>
          <p:nvPr/>
        </p:nvCxnSpPr>
        <p:spPr>
          <a:xfrm flipV="1">
            <a:off x="2555776" y="1272874"/>
            <a:ext cx="2282891" cy="295408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838666" y="987085"/>
            <a:ext cx="609013" cy="369332"/>
          </a:xfrm>
          <a:prstGeom prst="rect">
            <a:avLst/>
          </a:prstGeom>
          <a:noFill/>
        </p:spPr>
        <p:txBody>
          <a:bodyPr wrap="none" rtlCol="0">
            <a:spAutoFit/>
          </a:bodyPr>
          <a:lstStyle/>
          <a:p>
            <a:r>
              <a:rPr lang="en-US" dirty="0" smtClean="0"/>
              <a:t>MFC</a:t>
            </a:r>
            <a:endParaRPr lang="th-TH" dirty="0"/>
          </a:p>
        </p:txBody>
      </p:sp>
      <p:cxnSp>
        <p:nvCxnSpPr>
          <p:cNvPr id="27" name="ตัวเชื่อมต่อตรง 26"/>
          <p:cNvCxnSpPr/>
          <p:nvPr/>
        </p:nvCxnSpPr>
        <p:spPr>
          <a:xfrm>
            <a:off x="1929588" y="2928934"/>
            <a:ext cx="2643206" cy="1588"/>
          </a:xfrm>
          <a:prstGeom prst="line">
            <a:avLst/>
          </a:prstGeom>
          <a:ln w="19050">
            <a:solidFill>
              <a:srgbClr val="9900FF"/>
            </a:solidFill>
          </a:ln>
        </p:spPr>
        <p:style>
          <a:lnRef idx="1">
            <a:schemeClr val="accent1"/>
          </a:lnRef>
          <a:fillRef idx="0">
            <a:schemeClr val="accent1"/>
          </a:fillRef>
          <a:effectRef idx="0">
            <a:schemeClr val="accent1"/>
          </a:effectRef>
          <a:fontRef idx="minor">
            <a:schemeClr val="tx1"/>
          </a:fontRef>
        </p:style>
      </p:cxnSp>
      <p:cxnSp>
        <p:nvCxnSpPr>
          <p:cNvPr id="33" name="ตัวเชื่อมต่อตรง 32"/>
          <p:cNvCxnSpPr/>
          <p:nvPr/>
        </p:nvCxnSpPr>
        <p:spPr>
          <a:xfrm rot="5400000">
            <a:off x="3465505" y="4036223"/>
            <a:ext cx="2214578" cy="1588"/>
          </a:xfrm>
          <a:prstGeom prst="line">
            <a:avLst/>
          </a:prstGeom>
          <a:ln w="19050">
            <a:solidFill>
              <a:srgbClr val="9900FF"/>
            </a:solidFill>
          </a:ln>
        </p:spPr>
        <p:style>
          <a:lnRef idx="1">
            <a:schemeClr val="accent1"/>
          </a:lnRef>
          <a:fillRef idx="0">
            <a:schemeClr val="accent1"/>
          </a:fillRef>
          <a:effectRef idx="0">
            <a:schemeClr val="accent1"/>
          </a:effectRef>
          <a:fontRef idx="minor">
            <a:schemeClr val="tx1"/>
          </a:fontRef>
        </p:style>
      </p:cxnSp>
      <p:cxnSp>
        <p:nvCxnSpPr>
          <p:cNvPr id="40" name="ตัวเชื่อมต่อตรง 39"/>
          <p:cNvCxnSpPr/>
          <p:nvPr/>
        </p:nvCxnSpPr>
        <p:spPr>
          <a:xfrm flipH="1">
            <a:off x="3920144" y="2420888"/>
            <a:ext cx="9708" cy="2722624"/>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1" name="ตัวเชื่อมต่อตรง 60"/>
          <p:cNvCxnSpPr/>
          <p:nvPr/>
        </p:nvCxnSpPr>
        <p:spPr>
          <a:xfrm>
            <a:off x="1929588" y="3429000"/>
            <a:ext cx="3357586" cy="1588"/>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9" name="ตัวเชื่อมต่อตรง 68"/>
          <p:cNvCxnSpPr/>
          <p:nvPr/>
        </p:nvCxnSpPr>
        <p:spPr>
          <a:xfrm>
            <a:off x="5285586" y="3429000"/>
            <a:ext cx="0" cy="1715306"/>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1" name="ลูกศรเชื่อมต่อแบบตรง 70"/>
          <p:cNvCxnSpPr/>
          <p:nvPr/>
        </p:nvCxnSpPr>
        <p:spPr>
          <a:xfrm>
            <a:off x="3920144" y="4357694"/>
            <a:ext cx="1366236" cy="1588"/>
          </a:xfrm>
          <a:prstGeom prst="straightConnector1">
            <a:avLst/>
          </a:prstGeom>
          <a:ln w="28575">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77" name="TextBox 76"/>
          <p:cNvSpPr txBox="1"/>
          <p:nvPr/>
        </p:nvSpPr>
        <p:spPr>
          <a:xfrm>
            <a:off x="1389752" y="2714620"/>
            <a:ext cx="468398" cy="369332"/>
          </a:xfrm>
          <a:prstGeom prst="rect">
            <a:avLst/>
          </a:prstGeom>
          <a:noFill/>
        </p:spPr>
        <p:txBody>
          <a:bodyPr wrap="none" rtlCol="0">
            <a:spAutoFit/>
          </a:bodyPr>
          <a:lstStyle/>
          <a:p>
            <a:r>
              <a:rPr lang="en-US" dirty="0" smtClean="0"/>
              <a:t>Wₑ</a:t>
            </a:r>
            <a:endParaRPr lang="th-TH" dirty="0"/>
          </a:p>
        </p:txBody>
      </p:sp>
      <p:sp>
        <p:nvSpPr>
          <p:cNvPr id="78" name="TextBox 77"/>
          <p:cNvSpPr txBox="1"/>
          <p:nvPr/>
        </p:nvSpPr>
        <p:spPr>
          <a:xfrm>
            <a:off x="4501356" y="5286388"/>
            <a:ext cx="360996" cy="369332"/>
          </a:xfrm>
          <a:prstGeom prst="rect">
            <a:avLst/>
          </a:prstGeom>
          <a:noFill/>
        </p:spPr>
        <p:txBody>
          <a:bodyPr wrap="none" rtlCol="0">
            <a:spAutoFit/>
          </a:bodyPr>
          <a:lstStyle/>
          <a:p>
            <a:r>
              <a:rPr lang="en-US" dirty="0" smtClean="0"/>
              <a:t>Lₑ</a:t>
            </a:r>
            <a:endParaRPr lang="th-TH" dirty="0"/>
          </a:p>
        </p:txBody>
      </p:sp>
      <p:sp>
        <p:nvSpPr>
          <p:cNvPr id="82" name="TextBox 81"/>
          <p:cNvSpPr txBox="1"/>
          <p:nvPr/>
        </p:nvSpPr>
        <p:spPr>
          <a:xfrm>
            <a:off x="1358084" y="3357562"/>
            <a:ext cx="505267" cy="369332"/>
          </a:xfrm>
          <a:prstGeom prst="rect">
            <a:avLst/>
          </a:prstGeom>
          <a:noFill/>
        </p:spPr>
        <p:txBody>
          <a:bodyPr wrap="none" rtlCol="0">
            <a:spAutoFit/>
          </a:bodyPr>
          <a:lstStyle/>
          <a:p>
            <a:r>
              <a:rPr lang="en-US" dirty="0" smtClean="0"/>
              <a:t>W*</a:t>
            </a:r>
            <a:endParaRPr lang="th-TH" dirty="0"/>
          </a:p>
        </p:txBody>
      </p:sp>
      <p:sp>
        <p:nvSpPr>
          <p:cNvPr id="83" name="TextBox 82"/>
          <p:cNvSpPr txBox="1"/>
          <p:nvPr/>
        </p:nvSpPr>
        <p:spPr>
          <a:xfrm>
            <a:off x="3786976" y="5286388"/>
            <a:ext cx="397866" cy="369332"/>
          </a:xfrm>
          <a:prstGeom prst="rect">
            <a:avLst/>
          </a:prstGeom>
          <a:noFill/>
        </p:spPr>
        <p:txBody>
          <a:bodyPr wrap="none" rtlCol="0">
            <a:spAutoFit/>
          </a:bodyPr>
          <a:lstStyle/>
          <a:p>
            <a:r>
              <a:rPr lang="en-US" dirty="0" smtClean="0"/>
              <a:t>L*</a:t>
            </a:r>
            <a:endParaRPr lang="th-TH" dirty="0"/>
          </a:p>
        </p:txBody>
      </p:sp>
      <p:sp>
        <p:nvSpPr>
          <p:cNvPr id="106" name="TextBox 105"/>
          <p:cNvSpPr txBox="1"/>
          <p:nvPr/>
        </p:nvSpPr>
        <p:spPr>
          <a:xfrm>
            <a:off x="5144298" y="5274246"/>
            <a:ext cx="359394" cy="369332"/>
          </a:xfrm>
          <a:prstGeom prst="rect">
            <a:avLst/>
          </a:prstGeom>
          <a:noFill/>
        </p:spPr>
        <p:txBody>
          <a:bodyPr wrap="none" rtlCol="0">
            <a:spAutoFit/>
          </a:bodyPr>
          <a:lstStyle/>
          <a:p>
            <a:r>
              <a:rPr lang="en-US" dirty="0" smtClean="0"/>
              <a:t>Lₐ</a:t>
            </a:r>
            <a:endParaRPr lang="th-TH" dirty="0"/>
          </a:p>
        </p:txBody>
      </p:sp>
      <p:sp>
        <p:nvSpPr>
          <p:cNvPr id="107" name="TextBox 106"/>
          <p:cNvSpPr txBox="1"/>
          <p:nvPr/>
        </p:nvSpPr>
        <p:spPr>
          <a:xfrm>
            <a:off x="4154560" y="3966057"/>
            <a:ext cx="1035925" cy="369332"/>
          </a:xfrm>
          <a:prstGeom prst="rect">
            <a:avLst/>
          </a:prstGeom>
          <a:noFill/>
        </p:spPr>
        <p:txBody>
          <a:bodyPr wrap="none" rtlCol="0">
            <a:spAutoFit/>
          </a:bodyPr>
          <a:lstStyle/>
          <a:p>
            <a:r>
              <a:rPr lang="en-US" b="1" dirty="0" smtClean="0">
                <a:solidFill>
                  <a:srgbClr val="FF0000"/>
                </a:solidFill>
              </a:rPr>
              <a:t>Shortage</a:t>
            </a:r>
            <a:endParaRPr lang="th-TH" b="1" dirty="0">
              <a:solidFill>
                <a:srgbClr val="FF0000"/>
              </a:solidFill>
            </a:endParaRPr>
          </a:p>
        </p:txBody>
      </p:sp>
      <p:sp>
        <p:nvSpPr>
          <p:cNvPr id="28" name="TextBox 27"/>
          <p:cNvSpPr txBox="1"/>
          <p:nvPr/>
        </p:nvSpPr>
        <p:spPr>
          <a:xfrm>
            <a:off x="243954" y="343894"/>
            <a:ext cx="7352381" cy="584775"/>
          </a:xfrm>
          <a:prstGeom prst="rect">
            <a:avLst/>
          </a:prstGeom>
          <a:noFill/>
        </p:spPr>
        <p:txBody>
          <a:bodyPr wrap="square" rtlCol="0">
            <a:spAutoFit/>
          </a:bodyPr>
          <a:lstStyle/>
          <a:p>
            <a:r>
              <a:rPr lang="en-US" sz="3200" b="1" dirty="0" smtClean="0">
                <a:solidFill>
                  <a:srgbClr val="0000FF"/>
                </a:solidFill>
              </a:rPr>
              <a:t>Shortage of nurse in Thailand (Model)</a:t>
            </a:r>
            <a:endParaRPr lang="th-TH" sz="3200" b="1" dirty="0">
              <a:solidFill>
                <a:srgbClr val="0000FF"/>
              </a:solidFill>
            </a:endParaRPr>
          </a:p>
        </p:txBody>
      </p:sp>
    </p:spTree>
    <p:extLst>
      <p:ext uri="{BB962C8B-B14F-4D97-AF65-F5344CB8AC3E}">
        <p14:creationId xmlns:p14="http://schemas.microsoft.com/office/powerpoint/2010/main" val="1480174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down)">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barn(inVertical)">
                                      <p:cBhvr>
                                        <p:cTn id="21" dur="500"/>
                                        <p:tgtEl>
                                          <p:spTgt spid="19"/>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ppt_x"/>
                                          </p:val>
                                        </p:tav>
                                        <p:tav tm="100000">
                                          <p:val>
                                            <p:strVal val="#ppt_x"/>
                                          </p:val>
                                        </p:tav>
                                      </p:tavLst>
                                    </p:anim>
                                    <p:anim calcmode="lin" valueType="num">
                                      <p:cBhvr additive="base">
                                        <p:cTn id="2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barn(inVertical)">
                                      <p:cBhvr>
                                        <p:cTn id="44" dur="500"/>
                                        <p:tgtEl>
                                          <p:spTgt spid="27"/>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77"/>
                                        </p:tgtEl>
                                        <p:attrNameLst>
                                          <p:attrName>style.visibility</p:attrName>
                                        </p:attrNameLst>
                                      </p:cBhvr>
                                      <p:to>
                                        <p:strVal val="visible"/>
                                      </p:to>
                                    </p:set>
                                    <p:animEffect transition="in" filter="barn(inVertical)">
                                      <p:cBhvr>
                                        <p:cTn id="49" dur="500"/>
                                        <p:tgtEl>
                                          <p:spTgt spid="77"/>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nodeType="click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wipe(down)">
                                      <p:cBhvr>
                                        <p:cTn id="54" dur="500"/>
                                        <p:tgtEl>
                                          <p:spTgt spid="33"/>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78"/>
                                        </p:tgtEl>
                                        <p:attrNameLst>
                                          <p:attrName>style.visibility</p:attrName>
                                        </p:attrNameLst>
                                      </p:cBhvr>
                                      <p:to>
                                        <p:strVal val="visible"/>
                                      </p:to>
                                    </p:set>
                                    <p:animEffect transition="in" filter="wipe(down)">
                                      <p:cBhvr>
                                        <p:cTn id="59" dur="500"/>
                                        <p:tgtEl>
                                          <p:spTgt spid="78"/>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nodeType="click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wipe(down)">
                                      <p:cBhvr>
                                        <p:cTn id="64" dur="500"/>
                                        <p:tgtEl>
                                          <p:spTgt spid="22"/>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ipe(down)">
                                      <p:cBhvr>
                                        <p:cTn id="69" dur="500"/>
                                        <p:tgtEl>
                                          <p:spTgt spid="23"/>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nodeType="click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wipe(down)">
                                      <p:cBhvr>
                                        <p:cTn id="74" dur="500"/>
                                        <p:tgtEl>
                                          <p:spTgt spid="40"/>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83"/>
                                        </p:tgtEl>
                                        <p:attrNameLst>
                                          <p:attrName>style.visibility</p:attrName>
                                        </p:attrNameLst>
                                      </p:cBhvr>
                                      <p:to>
                                        <p:strVal val="visible"/>
                                      </p:to>
                                    </p:set>
                                    <p:animEffect transition="in" filter="wipe(down)">
                                      <p:cBhvr>
                                        <p:cTn id="79" dur="500"/>
                                        <p:tgtEl>
                                          <p:spTgt spid="83"/>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61"/>
                                        </p:tgtEl>
                                        <p:attrNameLst>
                                          <p:attrName>style.visibility</p:attrName>
                                        </p:attrNameLst>
                                      </p:cBhvr>
                                      <p:to>
                                        <p:strVal val="visible"/>
                                      </p:to>
                                    </p:set>
                                    <p:animEffect transition="in" filter="wipe(down)">
                                      <p:cBhvr>
                                        <p:cTn id="84" dur="500"/>
                                        <p:tgtEl>
                                          <p:spTgt spid="61"/>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ntr" presetSubtype="4" fill="hold" grpId="0" nodeType="clickEffect">
                                  <p:stCondLst>
                                    <p:cond delay="0"/>
                                  </p:stCondLst>
                                  <p:childTnLst>
                                    <p:set>
                                      <p:cBhvr>
                                        <p:cTn id="88" dur="1" fill="hold">
                                          <p:stCondLst>
                                            <p:cond delay="0"/>
                                          </p:stCondLst>
                                        </p:cTn>
                                        <p:tgtEl>
                                          <p:spTgt spid="82"/>
                                        </p:tgtEl>
                                        <p:attrNameLst>
                                          <p:attrName>style.visibility</p:attrName>
                                        </p:attrNameLst>
                                      </p:cBhvr>
                                      <p:to>
                                        <p:strVal val="visible"/>
                                      </p:to>
                                    </p:set>
                                    <p:animEffect transition="in" filter="wipe(down)">
                                      <p:cBhvr>
                                        <p:cTn id="89" dur="500"/>
                                        <p:tgtEl>
                                          <p:spTgt spid="82"/>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4" fill="hold" nodeType="clickEffect">
                                  <p:stCondLst>
                                    <p:cond delay="0"/>
                                  </p:stCondLst>
                                  <p:childTnLst>
                                    <p:set>
                                      <p:cBhvr>
                                        <p:cTn id="93" dur="1" fill="hold">
                                          <p:stCondLst>
                                            <p:cond delay="0"/>
                                          </p:stCondLst>
                                        </p:cTn>
                                        <p:tgtEl>
                                          <p:spTgt spid="69"/>
                                        </p:tgtEl>
                                        <p:attrNameLst>
                                          <p:attrName>style.visibility</p:attrName>
                                        </p:attrNameLst>
                                      </p:cBhvr>
                                      <p:to>
                                        <p:strVal val="visible"/>
                                      </p:to>
                                    </p:set>
                                    <p:animEffect transition="in" filter="wipe(down)">
                                      <p:cBhvr>
                                        <p:cTn id="94" dur="500"/>
                                        <p:tgtEl>
                                          <p:spTgt spid="69"/>
                                        </p:tgtEl>
                                      </p:cBhvr>
                                    </p:animEffect>
                                  </p:childTnLst>
                                </p:cTn>
                              </p:par>
                            </p:childTnLst>
                          </p:cTn>
                        </p:par>
                      </p:childTnLst>
                    </p:cTn>
                  </p:par>
                  <p:par>
                    <p:cTn id="95" fill="hold">
                      <p:stCondLst>
                        <p:cond delay="indefinite"/>
                      </p:stCondLst>
                      <p:childTnLst>
                        <p:par>
                          <p:cTn id="96" fill="hold">
                            <p:stCondLst>
                              <p:cond delay="0"/>
                            </p:stCondLst>
                            <p:childTnLst>
                              <p:par>
                                <p:cTn id="97" presetID="16" presetClass="entr" presetSubtype="21" fill="hold" grpId="0" nodeType="clickEffect">
                                  <p:stCondLst>
                                    <p:cond delay="0"/>
                                  </p:stCondLst>
                                  <p:childTnLst>
                                    <p:set>
                                      <p:cBhvr>
                                        <p:cTn id="98" dur="1" fill="hold">
                                          <p:stCondLst>
                                            <p:cond delay="0"/>
                                          </p:stCondLst>
                                        </p:cTn>
                                        <p:tgtEl>
                                          <p:spTgt spid="106"/>
                                        </p:tgtEl>
                                        <p:attrNameLst>
                                          <p:attrName>style.visibility</p:attrName>
                                        </p:attrNameLst>
                                      </p:cBhvr>
                                      <p:to>
                                        <p:strVal val="visible"/>
                                      </p:to>
                                    </p:set>
                                    <p:animEffect transition="in" filter="barn(inVertical)">
                                      <p:cBhvr>
                                        <p:cTn id="99" dur="500"/>
                                        <p:tgtEl>
                                          <p:spTgt spid="106"/>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nodeType="clickEffect">
                                  <p:stCondLst>
                                    <p:cond delay="0"/>
                                  </p:stCondLst>
                                  <p:childTnLst>
                                    <p:set>
                                      <p:cBhvr>
                                        <p:cTn id="103" dur="1" fill="hold">
                                          <p:stCondLst>
                                            <p:cond delay="0"/>
                                          </p:stCondLst>
                                        </p:cTn>
                                        <p:tgtEl>
                                          <p:spTgt spid="71"/>
                                        </p:tgtEl>
                                        <p:attrNameLst>
                                          <p:attrName>style.visibility</p:attrName>
                                        </p:attrNameLst>
                                      </p:cBhvr>
                                      <p:to>
                                        <p:strVal val="visible"/>
                                      </p:to>
                                    </p:set>
                                    <p:animEffect transition="in" filter="wipe(down)">
                                      <p:cBhvr>
                                        <p:cTn id="104" dur="500"/>
                                        <p:tgtEl>
                                          <p:spTgt spid="71"/>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107"/>
                                        </p:tgtEl>
                                        <p:attrNameLst>
                                          <p:attrName>style.visibility</p:attrName>
                                        </p:attrNameLst>
                                      </p:cBhvr>
                                      <p:to>
                                        <p:strVal val="visible"/>
                                      </p:to>
                                    </p:set>
                                    <p:animEffect transition="in" filter="wipe(down)">
                                      <p:cBhvr>
                                        <p:cTn id="109"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7" grpId="0"/>
      <p:bldP spid="20" grpId="0"/>
      <p:bldP spid="23" grpId="0"/>
      <p:bldP spid="77" grpId="0"/>
      <p:bldP spid="78" grpId="0"/>
      <p:bldP spid="82" grpId="0"/>
      <p:bldP spid="83" grpId="0"/>
      <p:bldP spid="106" grpId="0"/>
      <p:bldP spid="10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p:nvPr/>
        </p:nvSpPr>
        <p:spPr>
          <a:xfrm>
            <a:off x="1071538" y="571480"/>
            <a:ext cx="7072362" cy="1857388"/>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sz="2800" dirty="0" smtClean="0"/>
              <a:t>There is not enough nurses willing to work at the low wage rate that  monopsonist hospital </a:t>
            </a:r>
            <a:r>
              <a:rPr lang="th-TH" sz="3600" b="1" dirty="0" smtClean="0"/>
              <a:t>(</a:t>
            </a:r>
            <a:r>
              <a:rPr lang="en-US" sz="2800" dirty="0" smtClean="0"/>
              <a:t>public hospital</a:t>
            </a:r>
            <a:r>
              <a:rPr lang="th-TH" sz="3600" b="1" dirty="0" smtClean="0"/>
              <a:t>)</a:t>
            </a:r>
            <a:r>
              <a:rPr lang="en-US" sz="3600" b="1" dirty="0" smtClean="0"/>
              <a:t> </a:t>
            </a:r>
            <a:r>
              <a:rPr lang="en-US" sz="2800" dirty="0" smtClean="0"/>
              <a:t>are willing to pay.</a:t>
            </a:r>
            <a:endParaRPr lang="th-TH" sz="2800" dirty="0"/>
          </a:p>
        </p:txBody>
      </p:sp>
      <p:pic>
        <p:nvPicPr>
          <p:cNvPr id="2050" name="Picture 2" descr="C:\Users\ASPIRE_4755\Documents\nurse\1365.jpg"/>
          <p:cNvPicPr>
            <a:picLocks noChangeAspect="1" noChangeArrowheads="1"/>
          </p:cNvPicPr>
          <p:nvPr/>
        </p:nvPicPr>
        <p:blipFill>
          <a:blip r:embed="rId2"/>
          <a:srcRect/>
          <a:stretch>
            <a:fillRect/>
          </a:stretch>
        </p:blipFill>
        <p:spPr bwMode="auto">
          <a:xfrm>
            <a:off x="5868144" y="3284081"/>
            <a:ext cx="3275856" cy="2107370"/>
          </a:xfrm>
          <a:prstGeom prst="rect">
            <a:avLst/>
          </a:prstGeom>
          <a:noFill/>
        </p:spPr>
      </p:pic>
      <p:pic>
        <p:nvPicPr>
          <p:cNvPr id="2051" name="Picture 3" descr="C:\Users\ASPIRE_4755\Documents\nurse\DSC_0341_resize.JPG"/>
          <p:cNvPicPr>
            <a:picLocks noChangeAspect="1" noChangeArrowheads="1"/>
          </p:cNvPicPr>
          <p:nvPr/>
        </p:nvPicPr>
        <p:blipFill>
          <a:blip r:embed="rId3"/>
          <a:srcRect/>
          <a:stretch>
            <a:fillRect/>
          </a:stretch>
        </p:blipFill>
        <p:spPr bwMode="auto">
          <a:xfrm>
            <a:off x="3071802" y="3176745"/>
            <a:ext cx="3286148" cy="2181071"/>
          </a:xfrm>
          <a:prstGeom prst="rect">
            <a:avLst/>
          </a:prstGeom>
          <a:noFill/>
        </p:spPr>
      </p:pic>
      <p:pic>
        <p:nvPicPr>
          <p:cNvPr id="2052" name="Picture 4" descr="C:\Users\ASPIRE_4755\Documents\nurse\RSNBrochure3.png"/>
          <p:cNvPicPr>
            <a:picLocks noChangeAspect="1" noChangeArrowheads="1"/>
          </p:cNvPicPr>
          <p:nvPr/>
        </p:nvPicPr>
        <p:blipFill>
          <a:blip r:embed="rId4"/>
          <a:srcRect/>
          <a:stretch>
            <a:fillRect/>
          </a:stretch>
        </p:blipFill>
        <p:spPr bwMode="auto">
          <a:xfrm>
            <a:off x="748329" y="2924944"/>
            <a:ext cx="2088232" cy="2088232"/>
          </a:xfrm>
          <a:prstGeom prst="rect">
            <a:avLst/>
          </a:prstGeom>
          <a:noFill/>
        </p:spPr>
      </p:pic>
    </p:spTree>
    <p:extLst>
      <p:ext uri="{BB962C8B-B14F-4D97-AF65-F5344CB8AC3E}">
        <p14:creationId xmlns:p14="http://schemas.microsoft.com/office/powerpoint/2010/main" val="389196297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05753" y="65488"/>
            <a:ext cx="1794231" cy="2283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972" y="2060848"/>
            <a:ext cx="6433565" cy="25203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678222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3200" b="1" dirty="0" smtClean="0">
                <a:solidFill>
                  <a:srgbClr val="0000FF"/>
                </a:solidFill>
              </a:rPr>
              <a:t>Jenjira Jirawitchaya</a:t>
            </a:r>
            <a:r>
              <a:rPr lang="en-US" sz="3200" b="1" dirty="0">
                <a:solidFill>
                  <a:srgbClr val="0000FF"/>
                </a:solidFill>
              </a:rPr>
              <a:t>	</a:t>
            </a:r>
            <a:r>
              <a:rPr lang="en-US" sz="3200" b="1" dirty="0" smtClean="0">
                <a:solidFill>
                  <a:srgbClr val="0000FF"/>
                </a:solidFill>
              </a:rPr>
              <a:t>		(5504640334)</a:t>
            </a:r>
          </a:p>
          <a:p>
            <a:r>
              <a:rPr lang="en-US" sz="3200" b="1" dirty="0" smtClean="0">
                <a:solidFill>
                  <a:srgbClr val="0000FF"/>
                </a:solidFill>
              </a:rPr>
              <a:t>Patcharee Penchan			(5504641001)</a:t>
            </a:r>
          </a:p>
          <a:p>
            <a:r>
              <a:rPr lang="en-US" sz="3200" b="1" dirty="0" smtClean="0">
                <a:solidFill>
                  <a:srgbClr val="0000FF"/>
                </a:solidFill>
              </a:rPr>
              <a:t>Ploynapat  Somniyamrat		(5504641274)</a:t>
            </a:r>
          </a:p>
          <a:p>
            <a:r>
              <a:rPr lang="en-US" sz="3200" b="1" dirty="0" smtClean="0">
                <a:solidFill>
                  <a:srgbClr val="0000FF"/>
                </a:solidFill>
              </a:rPr>
              <a:t>Sawaros  Sasanarakij</a:t>
            </a:r>
            <a:r>
              <a:rPr lang="en-US" sz="3200" b="1" dirty="0">
                <a:solidFill>
                  <a:srgbClr val="0000FF"/>
                </a:solidFill>
              </a:rPr>
              <a:t>	</a:t>
            </a:r>
            <a:r>
              <a:rPr lang="en-US" sz="3200" b="1" dirty="0" smtClean="0">
                <a:solidFill>
                  <a:srgbClr val="0000FF"/>
                </a:solidFill>
              </a:rPr>
              <a:t>	(5504641597)</a:t>
            </a:r>
          </a:p>
          <a:p>
            <a:r>
              <a:rPr lang="en-US" sz="3200" b="1" dirty="0" smtClean="0">
                <a:solidFill>
                  <a:srgbClr val="0000FF"/>
                </a:solidFill>
              </a:rPr>
              <a:t>Siritipa  Suwanpol</a:t>
            </a:r>
            <a:r>
              <a:rPr lang="en-US" sz="3200" b="1" dirty="0">
                <a:solidFill>
                  <a:srgbClr val="0000FF"/>
                </a:solidFill>
              </a:rPr>
              <a:t>	</a:t>
            </a:r>
            <a:r>
              <a:rPr lang="en-US" sz="3200" b="1" dirty="0" smtClean="0">
                <a:solidFill>
                  <a:srgbClr val="0000FF"/>
                </a:solidFill>
              </a:rPr>
              <a:t>		(5504641654)</a:t>
            </a:r>
            <a:br>
              <a:rPr lang="en-US" sz="3200" b="1" dirty="0" smtClean="0">
                <a:solidFill>
                  <a:srgbClr val="0000FF"/>
                </a:solidFill>
              </a:rPr>
            </a:br>
            <a:r>
              <a:rPr lang="en-US" sz="3200" b="1" dirty="0" smtClean="0">
                <a:solidFill>
                  <a:srgbClr val="0000FF"/>
                </a:solidFill>
              </a:rPr>
              <a:t/>
            </a:r>
            <a:br>
              <a:rPr lang="en-US" sz="3200" b="1" dirty="0" smtClean="0">
                <a:solidFill>
                  <a:srgbClr val="0000FF"/>
                </a:solidFill>
              </a:rPr>
            </a:br>
            <a:endParaRPr lang="th-TH" sz="3200" b="1" dirty="0">
              <a:solidFill>
                <a:srgbClr val="0000FF"/>
              </a:solidFill>
            </a:endParaRPr>
          </a:p>
        </p:txBody>
      </p:sp>
      <p:sp>
        <p:nvSpPr>
          <p:cNvPr id="4" name="Title 3"/>
          <p:cNvSpPr>
            <a:spLocks noGrp="1"/>
          </p:cNvSpPr>
          <p:nvPr>
            <p:ph type="title"/>
          </p:nvPr>
        </p:nvSpPr>
        <p:spPr/>
        <p:txBody>
          <a:bodyPr>
            <a:normAutofit/>
          </a:bodyPr>
          <a:lstStyle/>
          <a:p>
            <a:r>
              <a:rPr lang="en-US" sz="5400" b="1" dirty="0" smtClean="0">
                <a:solidFill>
                  <a:srgbClr val="0000FF"/>
                </a:solidFill>
              </a:rPr>
              <a:t>MEMBER</a:t>
            </a:r>
            <a:endParaRPr lang="th-TH" sz="5400" b="1" dirty="0">
              <a:solidFill>
                <a:srgbClr val="0000FF"/>
              </a:solidFill>
            </a:endParaRPr>
          </a:p>
        </p:txBody>
      </p:sp>
    </p:spTree>
    <p:extLst>
      <p:ext uri="{BB962C8B-B14F-4D97-AF65-F5344CB8AC3E}">
        <p14:creationId xmlns:p14="http://schemas.microsoft.com/office/powerpoint/2010/main" val="197575798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2234</TotalTime>
  <Words>1550</Words>
  <Application>Microsoft Office PowerPoint</Application>
  <PresentationFormat>On-screen Show (4:3)</PresentationFormat>
  <Paragraphs>286</Paragraphs>
  <Slides>39</Slides>
  <Notes>14</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The Effect of Wage Policy  on Nurse’s Labor Supply</vt:lpstr>
      <vt:lpstr>PowerPoint Presentation</vt:lpstr>
      <vt:lpstr>Introduction</vt:lpstr>
      <vt:lpstr>PowerPoint Presentation</vt:lpstr>
      <vt:lpstr>PowerPoint Presentation</vt:lpstr>
      <vt:lpstr>3 Econometric Issues to Concern </vt:lpstr>
      <vt:lpstr>PowerPoint Presentation</vt:lpstr>
      <vt:lpstr>PowerPoint Presentation</vt:lpstr>
      <vt:lpstr>PowerPoint Presentation</vt:lpstr>
      <vt:lpstr>PowerPoint Presentation</vt:lpstr>
      <vt:lpstr>PowerPoint Presentation</vt:lpstr>
      <vt:lpstr>Data Used</vt:lpstr>
      <vt:lpstr>NARLA sub-sample of female nurses</vt:lpstr>
      <vt:lpstr>NARLA sub-sample of female nurses</vt:lpstr>
      <vt:lpstr>NARLA sub-sample of female nurses</vt:lpstr>
      <vt:lpstr>Basic Labor Supply model</vt:lpstr>
      <vt:lpstr>Econometric Model and Estimation Method </vt:lpstr>
      <vt:lpstr>PowerPoint Presentation</vt:lpstr>
      <vt:lpstr>PowerPoint Presentation</vt:lpstr>
      <vt:lpstr>PowerPoint Presentation</vt:lpstr>
      <vt:lpstr>Kyriazidou’s Model (Ekaterini Kyriazidou)</vt:lpstr>
      <vt:lpstr>So far all explanatory variables are assumed to be strictly exogenous.</vt:lpstr>
      <vt:lpstr>K-IV estimator provides  the most efficient result</vt:lpstr>
      <vt:lpstr>Result </vt:lpstr>
      <vt:lpstr>Result </vt:lpstr>
      <vt:lpstr>Result </vt:lpstr>
      <vt:lpstr>PowerPoint Presentation</vt:lpstr>
      <vt:lpstr>PowerPoint Presentation</vt:lpstr>
      <vt:lpstr>PowerPoint Presentation</vt:lpstr>
      <vt:lpstr>PowerPoint Presentation</vt:lpstr>
      <vt:lpstr>Conclusion</vt:lpstr>
      <vt:lpstr>Conclusion</vt:lpstr>
      <vt:lpstr>PowerPoint Presentation</vt:lpstr>
      <vt:lpstr>Example in the real world</vt:lpstr>
      <vt:lpstr>PowerPoint Presentation</vt:lpstr>
      <vt:lpstr>PowerPoint Presentation</vt:lpstr>
      <vt:lpstr>PowerPoint Presentation</vt:lpstr>
      <vt:lpstr>PowerPoint Presentation</vt:lpstr>
      <vt:lpstr>MEMBER</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SONY</cp:lastModifiedBy>
  <cp:revision>244</cp:revision>
  <dcterms:created xsi:type="dcterms:W3CDTF">2013-08-21T19:17:07Z</dcterms:created>
  <dcterms:modified xsi:type="dcterms:W3CDTF">2014-10-28T02:51:07Z</dcterms:modified>
</cp:coreProperties>
</file>