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7"/>
  </p:notesMasterIdLst>
  <p:sldIdLst>
    <p:sldId id="256" r:id="rId2"/>
    <p:sldId id="289" r:id="rId3"/>
    <p:sldId id="287" r:id="rId4"/>
    <p:sldId id="294" r:id="rId5"/>
    <p:sldId id="291" r:id="rId6"/>
    <p:sldId id="288" r:id="rId7"/>
    <p:sldId id="290" r:id="rId8"/>
    <p:sldId id="293" r:id="rId9"/>
    <p:sldId id="292" r:id="rId10"/>
    <p:sldId id="284" r:id="rId11"/>
    <p:sldId id="286" r:id="rId12"/>
    <p:sldId id="295" r:id="rId13"/>
    <p:sldId id="296" r:id="rId14"/>
    <p:sldId id="297" r:id="rId15"/>
    <p:sldId id="29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08/04/2021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4/8/2021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4/8/2021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4/8/2021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4/8/2021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4/8/2021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4/8/2021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Foreign aid</a:t>
            </a:r>
            <a:endParaRPr lang="en-ID" sz="40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EE463 Globalization and international development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5A6D29D-2535-45C1-917A-937D852EA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599B916-4E4D-45AA-954C-25498DAD7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What is foreign aid?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39A53A-EBD9-4AFE-8350-F4BCA59C84F0}"/>
              </a:ext>
            </a:extLst>
          </p:cNvPr>
          <p:cNvSpPr txBox="1"/>
          <p:nvPr/>
        </p:nvSpPr>
        <p:spPr>
          <a:xfrm>
            <a:off x="1373588" y="1923726"/>
            <a:ext cx="4722412" cy="3447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Foreign aid: financial flows, technical assistance and commodities given by residents of one country to another country for development purposes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Foreign aid is also known as official development assistance (ODA)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Aid comprises loans, grants and technical assistance; these are called modalities</a:t>
            </a:r>
          </a:p>
        </p:txBody>
      </p:sp>
      <p:pic>
        <p:nvPicPr>
          <p:cNvPr id="2050" name="Picture 2" descr="ADB Assists Sri Lanka in Feasibility Studies for Transport Projects | Asian  Development Bank">
            <a:extLst>
              <a:ext uri="{FF2B5EF4-FFF2-40B4-BE49-F238E27FC236}">
                <a16:creationId xmlns:a16="http://schemas.microsoft.com/office/drawing/2014/main" id="{4BF0B840-4C8C-4158-A65A-E581B07A7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599" y="1854200"/>
            <a:ext cx="6411402" cy="4266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01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EB0DF-99A8-43F6-907B-611A8C5AB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foreign aid?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563317E-28B0-4754-9891-E589B3C32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B91E28-CC8C-4DE8-95D2-E13A3E33C0EA}"/>
              </a:ext>
            </a:extLst>
          </p:cNvPr>
          <p:cNvSpPr txBox="1"/>
          <p:nvPr/>
        </p:nvSpPr>
        <p:spPr>
          <a:xfrm>
            <a:off x="1388829" y="1918465"/>
            <a:ext cx="455874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Not all transfers from developed to less-developed countries can be considered as foreign aid; it depends on who gives it, for what purpose, and the terms and conditions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Commercial foreign lending, technical assistance for military purposes, and grants from religious groups are not foreign aid </a:t>
            </a:r>
          </a:p>
          <a:p>
            <a:endParaRPr lang="en-ID" sz="2200" dirty="0"/>
          </a:p>
        </p:txBody>
      </p:sp>
      <p:pic>
        <p:nvPicPr>
          <p:cNvPr id="3074" name="Picture 2" descr="helicopter humanitarian aid">
            <a:extLst>
              <a:ext uri="{FF2B5EF4-FFF2-40B4-BE49-F238E27FC236}">
                <a16:creationId xmlns:a16="http://schemas.microsoft.com/office/drawing/2014/main" id="{0C1CCEB7-8522-45B0-BDB4-B8304ABAB2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00"/>
          <a:stretch/>
        </p:blipFill>
        <p:spPr bwMode="auto">
          <a:xfrm>
            <a:off x="6710937" y="1853754"/>
            <a:ext cx="5481064" cy="426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913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8012D-9EEE-4EC7-A565-B5B6B280F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25558"/>
            <a:ext cx="9603275" cy="1049235"/>
          </a:xfrm>
        </p:spPr>
        <p:txBody>
          <a:bodyPr/>
          <a:lstStyle/>
          <a:p>
            <a:r>
              <a:rPr lang="en-US" dirty="0"/>
              <a:t>Objectives of foreign aid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42AD10A-BBEB-46F0-89D7-A9679F429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8B36F0-A322-4F0D-A90D-838C84769B1F}"/>
              </a:ext>
            </a:extLst>
          </p:cNvPr>
          <p:cNvSpPr txBox="1"/>
          <p:nvPr/>
        </p:nvSpPr>
        <p:spPr>
          <a:xfrm>
            <a:off x="1451580" y="1853754"/>
            <a:ext cx="528317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To stimulate economic growth through building infrastructure, supporting productive sectors or bringing in new ideas/technology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To promote other development objectives, such as strengthening education, health, environment, or political systems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To support subsistence food consumption and other commodities, in emergencies after natural disasters or humanitarian crisis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To help stabilize an economy after economic shocks</a:t>
            </a:r>
            <a:endParaRPr lang="en-ID" sz="2200" dirty="0"/>
          </a:p>
        </p:txBody>
      </p:sp>
      <p:pic>
        <p:nvPicPr>
          <p:cNvPr id="1026" name="Picture 2" descr="Project Management Software: Infrastructure Construction | eSUB">
            <a:extLst>
              <a:ext uri="{FF2B5EF4-FFF2-40B4-BE49-F238E27FC236}">
                <a16:creationId xmlns:a16="http://schemas.microsoft.com/office/drawing/2014/main" id="{D1440D3D-B271-498A-A88E-2160C08938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2" t="4638" r="14282" b="-4638"/>
          <a:stretch/>
        </p:blipFill>
        <p:spPr bwMode="auto">
          <a:xfrm>
            <a:off x="6790415" y="1874793"/>
            <a:ext cx="5401586" cy="4463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418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ED4E5-6236-408D-AE4D-85B922508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Trends in foreign aid, 1960 – 2013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A11F079-2AEA-4CD7-A6BE-D02D9173A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73E662-DEAB-413C-8C0D-2782711731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266" t="50000" r="64065" b="10609"/>
          <a:stretch/>
        </p:blipFill>
        <p:spPr>
          <a:xfrm>
            <a:off x="6583680" y="1854200"/>
            <a:ext cx="5608320" cy="42417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377060C-EA15-4AFE-A4D6-48061B96BD4E}"/>
              </a:ext>
            </a:extLst>
          </p:cNvPr>
          <p:cNvSpPr txBox="1"/>
          <p:nvPr/>
        </p:nvSpPr>
        <p:spPr>
          <a:xfrm>
            <a:off x="1451580" y="1912969"/>
            <a:ext cx="4257458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In nominal terms, global aid rose steadily from the 1960s until it reached a peak of $90 billion in 1991, just after the end of the Cold War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Global aid declined in the 1990s and started to rebound in the early 2000s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 global financial crisis in 2008 caused a decline in global aid but rebounded the following year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3841389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72BA4-12AB-49B4-9E18-0F0E5EC79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Bilateral aid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8547931-5114-480D-B906-BDF36A554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976ECB-740F-482B-914D-800D50DD1A01}"/>
              </a:ext>
            </a:extLst>
          </p:cNvPr>
          <p:cNvSpPr txBox="1"/>
          <p:nvPr/>
        </p:nvSpPr>
        <p:spPr>
          <a:xfrm>
            <a:off x="1451579" y="1799195"/>
            <a:ext cx="4861757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Bilateral aid </a:t>
            </a:r>
            <a:r>
              <a:rPr lang="en-US" sz="2200" dirty="0"/>
              <a:t>is assistance directly from one country to another; examples are USAID (US), JICA (Japan), DFID (UK), CIDA (Canada), SIDA (Sweden), AFD (France)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Bilateral aid is usually provided to support recipient country governments (government-to-government)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However in some cases aid is disbursed through research organizations, universities, and not-for-profit organizations</a:t>
            </a:r>
          </a:p>
        </p:txBody>
      </p:sp>
      <p:pic>
        <p:nvPicPr>
          <p:cNvPr id="4098" name="Picture 2" descr="Bilateral development assistance | Open Development Cambodia (ODC)">
            <a:extLst>
              <a:ext uri="{FF2B5EF4-FFF2-40B4-BE49-F238E27FC236}">
                <a16:creationId xmlns:a16="http://schemas.microsoft.com/office/drawing/2014/main" id="{FD406421-F0DA-4258-802E-474582E114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3" r="8111"/>
          <a:stretch/>
        </p:blipFill>
        <p:spPr bwMode="auto">
          <a:xfrm>
            <a:off x="6928251" y="1853754"/>
            <a:ext cx="5263749" cy="426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099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1E04F-6E2B-45E0-9124-97BCF7D54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Multilateral aid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49F944C-D1DA-4279-91F5-5D0439407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1910C8-7891-4C9F-8C50-AF7E30DCEBB7}"/>
              </a:ext>
            </a:extLst>
          </p:cNvPr>
          <p:cNvSpPr txBox="1"/>
          <p:nvPr/>
        </p:nvSpPr>
        <p:spPr>
          <a:xfrm>
            <a:off x="1451577" y="1861705"/>
            <a:ext cx="4885613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b="1" dirty="0"/>
              <a:t>Multilateral aid </a:t>
            </a:r>
            <a:r>
              <a:rPr lang="en-US" sz="2400" dirty="0"/>
              <a:t>is assistance from international institutions which have pooled financial sources provided by their member countries; examples are World Bank,  Asian Development Bank, United Nations, European Commission</a:t>
            </a:r>
            <a:endParaRPr lang="en-ID" sz="2400" dirty="0"/>
          </a:p>
          <a:p>
            <a:pPr>
              <a:spcAft>
                <a:spcPts val="1200"/>
              </a:spcAft>
            </a:pPr>
            <a:r>
              <a:rPr lang="en-US" sz="2400" dirty="0"/>
              <a:t>Multilateral aid provides larger amounts of aid compared to bilateral aid; provides lower bureaucratic costs; and requires fewer political ties</a:t>
            </a:r>
          </a:p>
        </p:txBody>
      </p:sp>
      <p:pic>
        <p:nvPicPr>
          <p:cNvPr id="1026" name="Picture 2" descr="Learning from Successful Irrigation and Drainage Projects">
            <a:extLst>
              <a:ext uri="{FF2B5EF4-FFF2-40B4-BE49-F238E27FC236}">
                <a16:creationId xmlns:a16="http://schemas.microsoft.com/office/drawing/2014/main" id="{607C8C72-6C19-4A64-ABD7-64DB5C4DEE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21"/>
          <a:stretch/>
        </p:blipFill>
        <p:spPr bwMode="auto">
          <a:xfrm>
            <a:off x="6559545" y="1861705"/>
            <a:ext cx="5632456" cy="425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884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9C39A-12BC-48B5-90D7-9A3E345DC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world bank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D4AC1A3-7B2E-4A6C-8E99-69FE6FCA0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0F83CB-1519-4D8F-A61A-4C6384293B20}"/>
              </a:ext>
            </a:extLst>
          </p:cNvPr>
          <p:cNvSpPr txBox="1"/>
          <p:nvPr/>
        </p:nvSpPr>
        <p:spPr>
          <a:xfrm>
            <a:off x="1381539" y="1853754"/>
            <a:ext cx="5878002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Largest multilateral aid donor: World Bank, located in Washington, DC, USA. </a:t>
            </a:r>
            <a:r>
              <a:rPr lang="en-US" sz="2200"/>
              <a:t>Established in   </a:t>
            </a:r>
            <a:r>
              <a:rPr lang="en-US" sz="2200" dirty="0"/>
              <a:t>Bretton Woods in 1946 together with IMF and began as a reconstruction bank to aid Europe after WWII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Because of its favorable credit rating, it is able to borrow from world capital markets and relend to developing countries at slightly higher rates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Aside from sourcing from world capital markets, the World Bank generates funds from paid-in capital from its member countries and relends it to poor countries</a:t>
            </a:r>
          </a:p>
          <a:p>
            <a:pPr>
              <a:spcAft>
                <a:spcPts val="1200"/>
              </a:spcAft>
            </a:pPr>
            <a:endParaRPr lang="en-ID" sz="2200" dirty="0"/>
          </a:p>
        </p:txBody>
      </p:sp>
      <p:pic>
        <p:nvPicPr>
          <p:cNvPr id="7170" name="Picture 2" descr="World Bank - Wikipedia">
            <a:extLst>
              <a:ext uri="{FF2B5EF4-FFF2-40B4-BE49-F238E27FC236}">
                <a16:creationId xmlns:a16="http://schemas.microsoft.com/office/drawing/2014/main" id="{0643E3C6-FA2E-4FEC-95EB-AB89CFFF3D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17"/>
          <a:stretch/>
        </p:blipFill>
        <p:spPr bwMode="auto">
          <a:xfrm>
            <a:off x="8072754" y="1853754"/>
            <a:ext cx="4119246" cy="2685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The World Bank - G20 Insights">
            <a:extLst>
              <a:ext uri="{FF2B5EF4-FFF2-40B4-BE49-F238E27FC236}">
                <a16:creationId xmlns:a16="http://schemas.microsoft.com/office/drawing/2014/main" id="{511C9CB0-8FA7-42F4-8157-27945CC87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754" y="4539148"/>
            <a:ext cx="4119246" cy="230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125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ED4285-EF49-4C2F-8BCB-D6CDE21A6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ACBB47-4C21-4C8C-9821-ECF34427F7D9}"/>
              </a:ext>
            </a:extLst>
          </p:cNvPr>
          <p:cNvSpPr txBox="1"/>
          <p:nvPr/>
        </p:nvSpPr>
        <p:spPr>
          <a:xfrm>
            <a:off x="1450975" y="1925315"/>
            <a:ext cx="6070959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Asian Development Bank, located in Manila and established in 1966 equipped with 23 field offices, or resident missions: operates similar to World Bank, but focuses on the Asia-Pacific region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Aside from sourcing from world capital markets, ADB generates funds from paid-in capital from its member countries and relends it to poor countries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Terms of loan repayment: 32 years with a grace period of 8 years and interest of 1% per year during the grace period and 1.5% per year thereafter</a:t>
            </a:r>
          </a:p>
          <a:p>
            <a:endParaRPr lang="en-US" sz="2200" dirty="0"/>
          </a:p>
          <a:p>
            <a:r>
              <a:rPr lang="en-US" sz="2200" dirty="0"/>
              <a:t>  </a:t>
            </a:r>
            <a:endParaRPr lang="en-ID" sz="2200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50BDE2AF-5AA3-4711-BEB7-C588EA6391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7"/>
          <a:stretch/>
        </p:blipFill>
        <p:spPr bwMode="auto">
          <a:xfrm>
            <a:off x="7960189" y="1853754"/>
            <a:ext cx="4231811" cy="262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ADB sets new loan pricing structure for higher-income countries | Devex">
            <a:extLst>
              <a:ext uri="{FF2B5EF4-FFF2-40B4-BE49-F238E27FC236}">
                <a16:creationId xmlns:a16="http://schemas.microsoft.com/office/drawing/2014/main" id="{595B3FF0-22A1-42FF-8963-2641A5B79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0189" y="4500632"/>
            <a:ext cx="4209586" cy="2357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12B2CD21-5EEB-4B4B-9C2D-7F6F0C2B6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/>
          <a:lstStyle/>
          <a:p>
            <a:r>
              <a:rPr lang="en-US" dirty="0"/>
              <a:t>Asian development bank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663468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97235A-B278-4153-9081-BA5564D22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ECCBF72-57FA-4536-BE45-110DD55D6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Debate on foreign aid</a:t>
            </a:r>
            <a:endParaRPr lang="en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1F7A8D-C4F7-4ADC-809A-8959B1F0D779}"/>
              </a:ext>
            </a:extLst>
          </p:cNvPr>
          <p:cNvSpPr txBox="1"/>
          <p:nvPr/>
        </p:nvSpPr>
        <p:spPr>
          <a:xfrm>
            <a:off x="1450975" y="1948070"/>
            <a:ext cx="488621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Foreign aid enriches elites in recipient countries and therefore does more harm than good; it reinforces corrupt practices and distorts incentives; example: widespread poverty in Africa and South Asia despite 4 decades of foreign aid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Foreign aid accelerates growth, reduces poverty helps achieve development objectives in countries unable to generate resources needed to finance investment; example: Marshall Plan</a:t>
            </a:r>
          </a:p>
          <a:p>
            <a:pPr>
              <a:spcAft>
                <a:spcPts val="1200"/>
              </a:spcAft>
            </a:pPr>
            <a:endParaRPr lang="en-US" sz="2200" dirty="0"/>
          </a:p>
          <a:p>
            <a:pPr>
              <a:spcAft>
                <a:spcPts val="1200"/>
              </a:spcAft>
            </a:pPr>
            <a:endParaRPr lang="en-US" sz="2200" dirty="0"/>
          </a:p>
        </p:txBody>
      </p:sp>
      <p:pic>
        <p:nvPicPr>
          <p:cNvPr id="1026" name="Picture 2" descr="Book review: The Marshall Plan: Dawn of the Cold War by Benn Steil |  Culture | The Sunday Times">
            <a:extLst>
              <a:ext uri="{FF2B5EF4-FFF2-40B4-BE49-F238E27FC236}">
                <a16:creationId xmlns:a16="http://schemas.microsoft.com/office/drawing/2014/main" id="{2438604A-3236-4878-AA90-451758B950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2"/>
          <a:stretch/>
        </p:blipFill>
        <p:spPr bwMode="auto">
          <a:xfrm>
            <a:off x="6762399" y="3563336"/>
            <a:ext cx="5429601" cy="329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ndia's Hunger Index: What Can Be Done? | Outlook Poshan">
            <a:extLst>
              <a:ext uri="{FF2B5EF4-FFF2-40B4-BE49-F238E27FC236}">
                <a16:creationId xmlns:a16="http://schemas.microsoft.com/office/drawing/2014/main" id="{966541EF-D9A0-4544-914A-015DB8509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400" y="0"/>
            <a:ext cx="5429600" cy="356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7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E9E4A-9B1D-40F7-9E3B-D5D6E7046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Perspectives on Aid and economic growth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49F3560-2BE9-4B9A-BB20-F4301FD9C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23B52E-A716-476F-8AB9-504BB3434FBE}"/>
              </a:ext>
            </a:extLst>
          </p:cNvPr>
          <p:cNvSpPr txBox="1"/>
          <p:nvPr/>
        </p:nvSpPr>
        <p:spPr>
          <a:xfrm>
            <a:off x="1451579" y="1853754"/>
            <a:ext cx="5497861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View 1: Although not always successful, on average aid has a positive impact on economic growth and development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Aid promotes growth by financing new investments, especially investments in public goods such as roads, ports, electricity generation and distribution. Schools and health facilities</a:t>
            </a:r>
          </a:p>
          <a:p>
            <a:r>
              <a:rPr lang="en-US" sz="2200" dirty="0"/>
              <a:t>Aid promotes capital accumulation/ formation as driver for economic growth, and transfer of knowledge/innovation</a:t>
            </a:r>
          </a:p>
        </p:txBody>
      </p:sp>
      <p:pic>
        <p:nvPicPr>
          <p:cNvPr id="3074" name="Picture 2" descr="As ADB Shifts Gears, a New Lending Focus on Urban Transport | Devex">
            <a:extLst>
              <a:ext uri="{FF2B5EF4-FFF2-40B4-BE49-F238E27FC236}">
                <a16:creationId xmlns:a16="http://schemas.microsoft.com/office/drawing/2014/main" id="{AF5ECAFF-CE1F-4A11-8333-203948CA6E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8"/>
          <a:stretch/>
        </p:blipFill>
        <p:spPr bwMode="auto">
          <a:xfrm>
            <a:off x="7060757" y="1853754"/>
            <a:ext cx="5131243" cy="430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687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7981312-E500-4DCE-9B24-6C4E34FE5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0A193B4-1229-45C9-B3D7-881BC05A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Perspectives on Aid and economic growth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FEFB53-DD98-413A-8DDA-8D696FF870AB}"/>
              </a:ext>
            </a:extLst>
          </p:cNvPr>
          <p:cNvSpPr txBox="1"/>
          <p:nvPr/>
        </p:nvSpPr>
        <p:spPr>
          <a:xfrm>
            <a:off x="1451579" y="1853754"/>
            <a:ext cx="582386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View 2: Aid has little or no effect on growth, and could actually undermine growth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This happens when most of the aid is spent on large bureaucracies, expensive consultants who writes reports no one reads and bank accounts of officials of recipient countries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Aid is not effective if the absorptive capacity of recipient governments is low; in short implementers with lacking skills in managing aid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Aid may crowd out the domestic private sector</a:t>
            </a:r>
          </a:p>
        </p:txBody>
      </p:sp>
      <p:pic>
        <p:nvPicPr>
          <p:cNvPr id="5122" name="Picture 2" descr="The world's ageing dams are not built for ever more extreme weather | New  Scientist">
            <a:extLst>
              <a:ext uri="{FF2B5EF4-FFF2-40B4-BE49-F238E27FC236}">
                <a16:creationId xmlns:a16="http://schemas.microsoft.com/office/drawing/2014/main" id="{174AF20A-D9B5-4F5E-94D9-D6E00FA2B6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6" r="4936"/>
          <a:stretch/>
        </p:blipFill>
        <p:spPr bwMode="auto">
          <a:xfrm>
            <a:off x="7029176" y="1853754"/>
            <a:ext cx="5162824" cy="427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3980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8580D2A-2131-4700-95D5-4EC8DF9B3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849249B-1B4D-4C87-9226-00411CCAD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Perspectives on Aid and economic growth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9843F-56DA-4B51-A121-B423E3A94D34}"/>
              </a:ext>
            </a:extLst>
          </p:cNvPr>
          <p:cNvSpPr txBox="1"/>
          <p:nvPr/>
        </p:nvSpPr>
        <p:spPr>
          <a:xfrm>
            <a:off x="1451579" y="1853754"/>
            <a:ext cx="582386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View 3: Aid has a conditional relationship with growth, stimulating growth only under certain circumstances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Depends on the characteristics of the recipient country (quality of institutions and policies)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Depends on the type of aid: short term (humanitarian assistance); medium term (infrastructure) or long term (education, health)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Depends on donor practices; multilateral aid is deemed more effective than bilateral aid because of less influence of political factors</a:t>
            </a:r>
          </a:p>
        </p:txBody>
      </p:sp>
      <p:pic>
        <p:nvPicPr>
          <p:cNvPr id="4098" name="Picture 2" descr="Independent evaluation recommends ADB formally withdraw from financing new  coal-fired energy projects - NS Energy">
            <a:extLst>
              <a:ext uri="{FF2B5EF4-FFF2-40B4-BE49-F238E27FC236}">
                <a16:creationId xmlns:a16="http://schemas.microsoft.com/office/drawing/2014/main" id="{E07431B7-D7DB-4C92-9908-2042EE94C2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3" r="14627"/>
          <a:stretch/>
        </p:blipFill>
        <p:spPr bwMode="auto">
          <a:xfrm>
            <a:off x="7219783" y="1853753"/>
            <a:ext cx="4972217" cy="427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421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A8427-F7D8-4AFB-9D44-4E552F07B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0E058B7-6218-4CFB-8943-78C14B736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B928F9-BC04-4D86-808E-DA73B0C244D9}"/>
              </a:ext>
            </a:extLst>
          </p:cNvPr>
          <p:cNvSpPr txBox="1"/>
          <p:nvPr/>
        </p:nvSpPr>
        <p:spPr>
          <a:xfrm>
            <a:off x="1451580" y="1853754"/>
            <a:ext cx="539449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Aid is provided by bilateral and multilateral donors; global aid peaked in 1991 then declined in real and nominal terms until 1997, and rebounded thereafter. In 2015, global aid reached about $150 billion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There are three broad views on aid and economic growth: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First is that aid supports growth and development by adding to investments and capital stock and in transferring technology from high income to lower income countries</a:t>
            </a:r>
          </a:p>
        </p:txBody>
      </p:sp>
      <p:pic>
        <p:nvPicPr>
          <p:cNvPr id="1026" name="Picture 2" descr="Why All Farms Don't Use Drip Irrigation - Water Footprint Calculator">
            <a:extLst>
              <a:ext uri="{FF2B5EF4-FFF2-40B4-BE49-F238E27FC236}">
                <a16:creationId xmlns:a16="http://schemas.microsoft.com/office/drawing/2014/main" id="{8EE2521D-9DE8-4A4D-89B5-ECF2A9381A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44" r="18474"/>
          <a:stretch/>
        </p:blipFill>
        <p:spPr bwMode="auto">
          <a:xfrm>
            <a:off x="6661103" y="1853754"/>
            <a:ext cx="5530897" cy="426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3337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8E7A926-6A61-4026-99EB-F42540C91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67327D0-C094-4348-8129-942E3228D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D846B6-8D10-4F86-8A1B-A51FDD9D7868}"/>
              </a:ext>
            </a:extLst>
          </p:cNvPr>
          <p:cNvSpPr txBox="1"/>
          <p:nvPr/>
        </p:nvSpPr>
        <p:spPr>
          <a:xfrm>
            <a:off x="1450975" y="2018164"/>
            <a:ext cx="4075182" cy="492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Second is that aid has no impact on economic growth and stifles private sector participation, induces inflation and creating aid dependency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Third is that aid works under some conditions and not under others, depending on institutional and policy environment of the recipient country</a:t>
            </a:r>
          </a:p>
          <a:p>
            <a:pPr>
              <a:spcAft>
                <a:spcPts val="1200"/>
              </a:spcAft>
            </a:pPr>
            <a:endParaRPr lang="en-US" sz="1800" dirty="0"/>
          </a:p>
          <a:p>
            <a:pPr>
              <a:spcAft>
                <a:spcPts val="1200"/>
              </a:spcAft>
            </a:pPr>
            <a:endParaRPr lang="en-US" sz="1800" dirty="0"/>
          </a:p>
          <a:p>
            <a:pPr>
              <a:spcAft>
                <a:spcPts val="1200"/>
              </a:spcAft>
            </a:pPr>
            <a:r>
              <a:rPr lang="en-US" sz="1800" dirty="0"/>
              <a:t> </a:t>
            </a:r>
            <a:endParaRPr lang="en-ID" sz="1800" dirty="0"/>
          </a:p>
        </p:txBody>
      </p:sp>
      <p:pic>
        <p:nvPicPr>
          <p:cNvPr id="7" name="Picture 4" descr="Hydro-mechanical equipment for Nam Theun 1 Hydropower Plant | ATB group">
            <a:extLst>
              <a:ext uri="{FF2B5EF4-FFF2-40B4-BE49-F238E27FC236}">
                <a16:creationId xmlns:a16="http://schemas.microsoft.com/office/drawing/2014/main" id="{3CAB4EB0-9232-4441-B560-9A05D84D77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10"/>
          <a:stretch/>
        </p:blipFill>
        <p:spPr bwMode="auto">
          <a:xfrm>
            <a:off x="5954955" y="1840285"/>
            <a:ext cx="6237045" cy="429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28259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2741</TotalTime>
  <Words>1005</Words>
  <Application>Microsoft Office PowerPoint</Application>
  <PresentationFormat>Widescreen</PresentationFormat>
  <Paragraphs>78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Gill Sans MT</vt:lpstr>
      <vt:lpstr>Gallery</vt:lpstr>
      <vt:lpstr>Foreign aid</vt:lpstr>
      <vt:lpstr>What is foreign aid?</vt:lpstr>
      <vt:lpstr>What is foreign aid?</vt:lpstr>
      <vt:lpstr>Objectives of foreign aid</vt:lpstr>
      <vt:lpstr>Trends in foreign aid, 1960 – 2013</vt:lpstr>
      <vt:lpstr>Bilateral aid</vt:lpstr>
      <vt:lpstr>Multilateral aid</vt:lpstr>
      <vt:lpstr>The world bank</vt:lpstr>
      <vt:lpstr>Asian development bank</vt:lpstr>
      <vt:lpstr>Debate on foreign aid</vt:lpstr>
      <vt:lpstr>Perspectives on Aid and economic growth</vt:lpstr>
      <vt:lpstr>Perspectives on Aid and economic growth</vt:lpstr>
      <vt:lpstr>Perspectives on Aid and economic growth</vt:lpstr>
      <vt:lpstr>summary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157</cp:revision>
  <dcterms:created xsi:type="dcterms:W3CDTF">2021-02-18T04:58:22Z</dcterms:created>
  <dcterms:modified xsi:type="dcterms:W3CDTF">2021-04-07T23:10:44Z</dcterms:modified>
</cp:coreProperties>
</file>